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35" r:id="rId3"/>
    <p:sldMasterId id="2147483754" r:id="rId4"/>
    <p:sldMasterId id="2147483768" r:id="rId5"/>
    <p:sldMasterId id="2147483781" r:id="rId6"/>
    <p:sldMasterId id="2147483793" r:id="rId7"/>
  </p:sldMasterIdLst>
  <p:notesMasterIdLst>
    <p:notesMasterId r:id="rId93"/>
  </p:notesMasterIdLst>
  <p:sldIdLst>
    <p:sldId id="256" r:id="rId8"/>
    <p:sldId id="1558" r:id="rId9"/>
    <p:sldId id="992" r:id="rId10"/>
    <p:sldId id="1107" r:id="rId11"/>
    <p:sldId id="2066" r:id="rId12"/>
    <p:sldId id="1034" r:id="rId13"/>
    <p:sldId id="1614" r:id="rId14"/>
    <p:sldId id="1307" r:id="rId15"/>
    <p:sldId id="1079" r:id="rId16"/>
    <p:sldId id="1410" r:id="rId17"/>
    <p:sldId id="282" r:id="rId18"/>
    <p:sldId id="2070" r:id="rId19"/>
    <p:sldId id="1600" r:id="rId20"/>
    <p:sldId id="2064" r:id="rId21"/>
    <p:sldId id="1028" r:id="rId22"/>
    <p:sldId id="1312" r:id="rId23"/>
    <p:sldId id="1499" r:id="rId24"/>
    <p:sldId id="302" r:id="rId25"/>
    <p:sldId id="1500" r:id="rId26"/>
    <p:sldId id="266" r:id="rId27"/>
    <p:sldId id="1518" r:id="rId28"/>
    <p:sldId id="298" r:id="rId29"/>
    <p:sldId id="1566" r:id="rId30"/>
    <p:sldId id="1032" r:id="rId31"/>
    <p:sldId id="306" r:id="rId32"/>
    <p:sldId id="1523" r:id="rId33"/>
    <p:sldId id="1524" r:id="rId34"/>
    <p:sldId id="1598" r:id="rId35"/>
    <p:sldId id="710" r:id="rId36"/>
    <p:sldId id="714" r:id="rId37"/>
    <p:sldId id="712" r:id="rId38"/>
    <p:sldId id="716" r:id="rId39"/>
    <p:sldId id="720" r:id="rId40"/>
    <p:sldId id="717" r:id="rId41"/>
    <p:sldId id="718" r:id="rId42"/>
    <p:sldId id="719" r:id="rId43"/>
    <p:sldId id="721" r:id="rId44"/>
    <p:sldId id="722" r:id="rId45"/>
    <p:sldId id="521" r:id="rId46"/>
    <p:sldId id="293" r:id="rId47"/>
    <p:sldId id="724" r:id="rId48"/>
    <p:sldId id="726" r:id="rId49"/>
    <p:sldId id="725" r:id="rId50"/>
    <p:sldId id="1604" r:id="rId51"/>
    <p:sldId id="408" r:id="rId52"/>
    <p:sldId id="2067" r:id="rId53"/>
    <p:sldId id="1592" r:id="rId54"/>
    <p:sldId id="1593" r:id="rId55"/>
    <p:sldId id="1591" r:id="rId56"/>
    <p:sldId id="1544" r:id="rId57"/>
    <p:sldId id="731" r:id="rId58"/>
    <p:sldId id="294" r:id="rId59"/>
    <p:sldId id="286" r:id="rId60"/>
    <p:sldId id="285" r:id="rId61"/>
    <p:sldId id="1594" r:id="rId62"/>
    <p:sldId id="2068" r:id="rId63"/>
    <p:sldId id="865" r:id="rId64"/>
    <p:sldId id="291" r:id="rId65"/>
    <p:sldId id="2065" r:id="rId66"/>
    <p:sldId id="292" r:id="rId67"/>
    <p:sldId id="1595" r:id="rId68"/>
    <p:sldId id="316" r:id="rId69"/>
    <p:sldId id="1543" r:id="rId70"/>
    <p:sldId id="1596" r:id="rId71"/>
    <p:sldId id="1597" r:id="rId72"/>
    <p:sldId id="1589" r:id="rId73"/>
    <p:sldId id="295" r:id="rId74"/>
    <p:sldId id="297" r:id="rId75"/>
    <p:sldId id="299" r:id="rId76"/>
    <p:sldId id="466" r:id="rId77"/>
    <p:sldId id="1583" r:id="rId78"/>
    <p:sldId id="419" r:id="rId79"/>
    <p:sldId id="420" r:id="rId80"/>
    <p:sldId id="410" r:id="rId81"/>
    <p:sldId id="423" r:id="rId82"/>
    <p:sldId id="847" r:id="rId83"/>
    <p:sldId id="548" r:id="rId84"/>
    <p:sldId id="1588" r:id="rId85"/>
    <p:sldId id="1409" r:id="rId86"/>
    <p:sldId id="862" r:id="rId87"/>
    <p:sldId id="848" r:id="rId88"/>
    <p:sldId id="849" r:id="rId89"/>
    <p:sldId id="850" r:id="rId90"/>
    <p:sldId id="1475" r:id="rId91"/>
    <p:sldId id="2069"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B0F0"/>
    <a:srgbClr val="2905AB"/>
    <a:srgbClr val="008000"/>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1" autoAdjust="0"/>
    <p:restoredTop sz="73874" autoAdjust="0"/>
  </p:normalViewPr>
  <p:slideViewPr>
    <p:cSldViewPr snapToGrid="0">
      <p:cViewPr varScale="1">
        <p:scale>
          <a:sx n="71" d="100"/>
          <a:sy n="71" d="100"/>
        </p:scale>
        <p:origin x="150" y="57"/>
      </p:cViewPr>
      <p:guideLst/>
    </p:cSldViewPr>
  </p:slideViewPr>
  <p:notesTextViewPr>
    <p:cViewPr>
      <p:scale>
        <a:sx n="3" d="2"/>
        <a:sy n="3" d="2"/>
      </p:scale>
      <p:origin x="0" y="0"/>
    </p:cViewPr>
  </p:notesTextViewPr>
  <p:sorterViewPr>
    <p:cViewPr>
      <p:scale>
        <a:sx n="90" d="100"/>
        <a:sy n="90" d="100"/>
      </p:scale>
      <p:origin x="0" y="-140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14T07:11:49.809"/>
    </inkml:context>
    <inkml:brush xml:id="br0">
      <inkml:brushProperty name="width" value="0.1" units="cm"/>
      <inkml:brushProperty name="height" value="0.1" units="cm"/>
      <inkml:brushProperty name="color" value="#33CCFF"/>
    </inkml:brush>
  </inkml:definitions>
  <inkml:trace contextRef="#ctx0" brushRef="#br0">33 1348 2816,'0'-4'225,"0"3"105,0 1 86,0 1 68,0 1 56,1 6 1076,-1-5-953,1-1-43,0-2-109,-1-1-307,1-1-43,-1-1-45,1 0-50,9-11 548,0 1-72,2 1-68,1 0-62,0 1-60,1 1-52,1 1-50,0 0-44,10-5 44,1 1-81,7-1-48,17-6-32,16-8 29,-45 19-37,0-1 37,29-20 36,-1 0-84,10-6-67,27-20-80,-2-2 19,-28 17 95,-10 6 74,-1-2 97,20 2-197,1 2 34,22-11 55,-41 18 96,35-25-196,-41 22-125,-1-1 54,38-30 48,77-55 161,-83 67-121,32-18-58,9-5 93,-77 51 22,0 2 1,12-4-75,71-33 459,-59 28 10,14-10-469,-72 36 208,-1 0-51,0 0-49,1 0-47,-1 0-44,0-1-45,0 1-40,0 0-40,-1-1-38,1 1-35,0-2-282,-1-1-120,0 1-105,-1 0-257,0-1-103,-1 1-219,-8-5-2491,5 7 2198,-1 1 267,3 0 697,-1 1 41</inkml:trace>
  <inkml:trace contextRef="#ctx0" brushRef="#br0" timeOffset="1">1524 180 3840,'0'0'-113,"-1"1"92,-1 0 85,1-1 78,-2 1 69,1 0 62,-1 0 54,1-1 46,-2 1 174,1 0 50,-3 2 1315,5-2-1140,3-1-64,2 0-98,-1 0-353,0 0-36,23-2 372,0 0-75,-1 0-71,1-1-65,-1 1-57,0-1-54,1-1-46,-1 1-41,17-2 47,0 0-69,83-6 172,-62 10-84,-32 1-65,1 2 55,-11 0-44,0 0 33,1 1 37,-1 1 40,-9 16 61,-6 1-110,-5 2-90,-5 1-70,-5 6-45,-3-2-21,-7 11-31,3-6 84,-18 26-21,-7 13 239,-19 22-302,42-68 92,-2-1 1,-16 14-93,19-22 45,-2 0 0,-4 2-45,20-17-226,1 0 42,0 0 40,-1 0 36,-2 2-8,1 1 116,-1 0 109,0 0 86,-11 11 679,9-8-576,3-4-195,0 0-76,1-1-62,0 0-49,1 0-55,-1 0-61,0 0-66,0 0-72,1 0-77,-1 0-84,0 0-88,0 0-95,0 0-99,1-1-106,-1 1-111,0 0-117,0 0-122,0 0-127</inkml:trace>
  <inkml:trace contextRef="#ctx0" brushRef="#br0" timeOffset="2">5 180 4480,'3'-2'-58,"-2"0"121,0-1 109,-2 0 98,0-1 86,0 1 74,-1 0 64,1 0 52,-1-1 270,0 1 487,5 2 6,2 3-482,4 12-267,0 1-75,-1-1-71,0 1-67,-1 1-59,0-1-55,-1 1-51,0 0-43,2 11 3,0-1-79,1 7-60,3 16-71,1 2 28,-4-18 95,-1-5 77,1-1 101,-4-11-248,-2 1 57,0 0 49,0 0 42,0 4 66,0-1 37,-1-13-119,0 0 0,0 0 0,0 0-1,1 0 1,0 0 0,0-1 0,1 1-117,-5-57 64,3 0-57,15-95-133,-10 97 102,-1 0 39,-3 31-30,2-11-25,2 1-1,0-1 0,7-13 41,-9 31-24,-1 0-1,1 0 0,1 1 0,5-8 25,-5 10-25,1 0 0,-1 0 1,1 0-1,0 1 0,1 0 1,0 0 24,-5 4 13,0 0 1,0 0 0,0 1 0,0-1 0,0 1 0,0 0-1,0 0 1,0 0 0,0 0 0,1 1 0,-1-1 0,1 1-14,-1 0 7,0 0 1,0 0 0,0 0 0,0 1-1,0 0 1,0-1 0,0 1 0,1 1-8,0-1 4,0 1 1,-1 0-1,0 0 1,1 0 0,-1 0-1,2 2-4,-1-1 2,0 1 0,-1 0 0,1 0 1,-1 0-1,0 1 0,0-1 0,0 1 0,0 0 0,-1 0 0,1 2-2,-1-3 6,-1 1 0,0-1 1,0 1-1,0 0 0,0-1 0,-1 1 1,0 2-7,22 75 46,-9-42 29,1 0 43,-2-6 22,-1 1 41,0 0 43,-2 0 47,-3-25-383,0 0 95,-1 0 60,0 0 39,15 21 296,-10-18-246,2 0-70,-4-5-101,1-2-77,0-1-93,1-2-107,0-1-123,-4-1 169,-1-1-37,1-1-37,0 0-40,0-1-42,0 0-43,-3-2 164,1-1-35,-1 0-36,0 0-39,-1-1-40,1 0-41,0 0-44,-1 0-46,1 0-6,-1 0-43,1 0-44,0 0-46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12-18T13:29:29.7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22281 11538 32 0,'21'-7'13'0,"-21"7"-6"0,15-6 3 16,-9 4 7-16,0-1-1 15,3 0 1-15,-3 1-1 16,3-1 0-16,-3 0-2 16,0 1 1-16,3-1-2 15,-9 0 0-15,15 1-5 16,-9 2 0-16,-1 0-3 15,4 0 2-15,-3 0-4 16,3 0-2-16,0 0 0 0,3 0 3 0,-6 0 2 16,18 0 2-1,0 0-7-15,3 0 0 16,-7 0 5-16,4-3 4 16,3 3-3-16,3 0-2 15,-1-2 0-15,7 2-1 16,0 0 0-16,0-3 2 15,8 0-3-15,4 1-2 16,3-1 0-16,-1 3-1 16,1-3-3-16,-1 1 2 15,1-1-1-15,0 0 0 16,-7 1 2-16,16 2 2 16,-10 0-1-16,1 0 2 0,-1 0-2 15,1 0-1-15,6 0 1 16,-7 0-1-16,1 0 0 15,-4 0 0-15,19 0 0 16,-12 0 0-16,2 2 0 16,-11-2 0-16,2 0 0 15,-5 3 0-15,0-3 0 16,-4 3 0-16,4-1-3 16,-12 1 2-16,3 0 1 15,-1-1 2-15,4 1-1 16,6 0-1-16,-13-1-2 15,-5 1 1-15,6-1 1 16,-3 1 2-16,-3 0 1 16,-3-3 1-16,-1 0-7 0,-2 2 0 15,3-2 1-15,6 0 3 16,-3 0 0-16,-4 0-1 16,1 0 1-16,-3 0 1 15,0 3-1-15,-3 0-1 16,3-1-2-16,-6-2 1 15,3 3 1-15,-4 0 0 16,1-1 0-16,0 1 2 16,18-3-3-1,6 3 0-15,-1-3 3 16,1 0-1-16,0 5-1 16,-6-5 1-16,11 0-1 15,-5 5 2-15,-12-5 1 0,6 0-6 16,-12 0 0-16,-7 0 7 15,1 0 7-15,-3 0-3 16,-3 0 0-16,-3-5-4 16,-6 5-1-16,-3 0-6 15,-9-5 0-15,-2 5 1 16,-1-3 1-16,3 0-2 16,-3-2 0-16,0 2-1 15,3 1 3-15,-3 4-2 16,-3-7-1-16,1 5 3 15,-1 0 0-15,-9-5 1 16,-6 5 0-16,4-6 0 16,-1 6 0-16,-3-2 0 15,6-1 0-15,-2 1-3 0,-1-1 2 16,0 0 1-16,-3 1 2 16,7-1-1-16,-4 0 2 15,0 1-4-15,-14-4-2 16,-1 1 2-16,6 2 2 15,-2 1 0-15,-1-9 2 16,-9 3-7-16,1 3 1 16,-4 10-1-16,-2-2 2 15,-4 2-1-15,4-5-1 16,-4 5 3-16,1-2 0 16,-1 0 1-16,4-1 2 15,-1 4-3-15,-2-12 0 0,2 6-1 16,3 0-2-16,1 0 0 15,-1 0 0-15,1 0-4 16,2 3-2-16,-8-3-2 16,5 0 2-16,1 0 1 15,5 0 3-15,3-3 4 16,1 3 3-16,2-10 0 16,12 2-1-16,1 0 1 15,2 3-1-15,3-9-3 16,3 4 2-16,0-1-1 15,7 3-2-15,-1 0 0 16,3 3 0-16,0 0-2 16,-3 2 1-16,3-2 1 15,3 2 2-15,3 1 1 0,-5-1 3 16,11 0-1-16,0 1-1 16,0-1 1-16,3 0 1 15,-3 1-1 1,3-1-1-16,0 3 1 15,12-3-4 1,2 1 7-16,4-1 2 16,0 0-1-16,12 1 0 15,0-1-1-15,11 1 0 16,-5 2 0-16,0 0 0 16,-1 0-5-16,1 0 1 15,12 0-2-15,-4 2 0 0,4 1 4 16,0-3 3-16,5 2-2 15,1 1-2-15,-1 0 2 16,-2-3 0-16,12 0 1 16,-10 0 0-16,7 0-5 15,-1 0 1-15,1 5 2 16,-1-2 1-16,-2 2 1 16,-7-2 0-16,10-1-2 15,-1 1-2-15,-5 0 1 16,3-1-1-16,-7-2 0 15,4 3 0-15,-4-3 0 16,-8 0 0-16,6 0 2 16,2 0 1-16,4 0-1 15,-4 0-2-15,1-3 3 16,-3 1 2-16,-4 2-4 0,4 0-1 16,-15 0 0-16,5 0 0 15,-5 0 0-15,-3 2 0 16,0 1 2-16,-1-3 1 15,10 0-4-15,-6 3 1 16,-3-1 0-16,-1 6 2 16,-8 5-3-16,9-7 0 15,-9 4 3-15,9-5 3 16,-13 9-4-16,-2-14-1 16,9 8 0-16,-9 0 0 15,-3-3 0-15,6-2 0 16,0-1 2-16,-6 1-1 15,-3-1-1-15,-7 1 1 16,-2-3 1-16,0 0-1 16,0 0 2-16,0 0-4 15,-2 5 0-15,-7 1 1 16,-9-4 2-16,3-2-1 16,-3 3 2-16,-3 0-4 15,-6 2-2-15,-5-5-1 16,-10 5 3-16,-6 3 0 15,7-3 3-15,-4-2-6 16,-12 2 1-16,7 1 1 16,-4-1 1-16,-2 0 1 15,-10 3 0-15,1-3-5 16,-1 1 1-16,-2-1 0 0,-4 3-1 16,4 0 1-16,-7 0 3 15,7 5-2-15,3-2-1 16,-1-3 3-16,-5-3 0 15,5-2-2-15,1-1 2 16,-10 4 1-16,7-4 2 16,-4-2-3-16,4 0-2 15,-1 0-5-15,1 0 0 16,-3 0-1-16,-1 3 3 16,1-3 2-16,2 8-1 15,1-11-1-15,2 8 1 16,7 1 1-16,2-9 2 0,-8 6 1 15,20-3 1-15,6 0 0 16,7 0 2-16,5 0-1 16,3-3 2-16,3 3-4 15,6-3 0-15,3 1 1 16,3 2 2-16,3 0-1 16,1-3-1-16,5 3 1 15,0 0 1-15,5-3 1 16,4 3 1-16,3 0-2 15,12 0 1-15,3 0-2 16,3 0-1-16,2 0 1 16,7 0 1-16,-3 0-3 15,14 8 0-15,-5 0-1 16,3-2 0-16,-4-1 4 16,16 0 1-16,2-2 1 0,-5 2 0 15,8-2-2-15,1 2-2 16,-7 0 3-16,7 1 2 15,2-4-2-15,1 1-2 16,-4 2 0-16,7 1 1 16,-4-1-3-16,-5-3 0 15,5 1-1-15,-2 0 0 16,-7-1 2-16,1 1 0 16,2 0 0-16,-2 2 0 15,-4-2 2-15,-2-1 1 16,8 1-4-16,7 0 1 15,-16-1 0-15,4 1 0 16,-6 0 0-16,2 2 2 0,-5 0-3 16,-4 0 0-16,4 1 1 15,-9-1 0-15,11-2 2 16,-5-1 3-16,-3 1-2 16,-4 0-2-16,-5-1 2 15,3 1 0-15,-6-3-1 16,-1 5-2-16,-5-5 1 15,3 0-1-15,-6 0 0 16,0 0 0-16,-6 0 0 16,-7 0 2-16,7-5 3 15,-9 5 2-15,0-3-1 16,-3 1 1-16,-3-1-6 16,6-2-1-16,-6 5 0 0,0 0 0 15,0-6-5-15,0 6 1 16,0 0 0-16,0-5-1 15,-6 5 1-15,6-3 0 16,-3 3-11-16,-3-2-2 16,-6-1-23-1,3 0-38-15,-11-4 13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27AE2-02A8-454A-B53A-0696C8EE4178}"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179FF-E2C0-4223-AD43-3D9484CB6D71}" type="slidenum">
              <a:rPr lang="en-US" smtClean="0"/>
              <a:t>‹#›</a:t>
            </a:fld>
            <a:endParaRPr lang="en-US"/>
          </a:p>
        </p:txBody>
      </p:sp>
    </p:spTree>
    <p:extLst>
      <p:ext uri="{BB962C8B-B14F-4D97-AF65-F5344CB8AC3E}">
        <p14:creationId xmlns:p14="http://schemas.microsoft.com/office/powerpoint/2010/main" val="140418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Marcel’s request, I am giving an overview on EDM experiments. I want to thank the many colleagues who provided me with slides with a short notice. I also want to bring attention of three EDM talks by Doug Beck, Skyler </a:t>
            </a:r>
            <a:r>
              <a:rPr lang="en-US" dirty="0" err="1"/>
              <a:t>Degenkolb</a:t>
            </a:r>
            <a:r>
              <a:rPr lang="en-US" dirty="0"/>
              <a:t> and Florian </a:t>
            </a:r>
            <a:r>
              <a:rPr lang="en-US" dirty="0" err="1"/>
              <a:t>Piegsa</a:t>
            </a:r>
            <a:r>
              <a:rPr lang="en-US" dirty="0"/>
              <a:t> tomorrow (Thursday) afternoon.</a:t>
            </a:r>
          </a:p>
        </p:txBody>
      </p:sp>
      <p:sp>
        <p:nvSpPr>
          <p:cNvPr id="4" name="Slide Number Placeholder 3"/>
          <p:cNvSpPr>
            <a:spLocks noGrp="1"/>
          </p:cNvSpPr>
          <p:nvPr>
            <p:ph type="sldNum" sz="quarter" idx="5"/>
          </p:nvPr>
        </p:nvSpPr>
        <p:spPr/>
        <p:txBody>
          <a:bodyPr/>
          <a:lstStyle/>
          <a:p>
            <a:fld id="{D2E179FF-E2C0-4223-AD43-3D9484CB6D71}" type="slidenum">
              <a:rPr lang="en-US" smtClean="0"/>
              <a:t>1</a:t>
            </a:fld>
            <a:endParaRPr lang="en-US"/>
          </a:p>
        </p:txBody>
      </p:sp>
    </p:spTree>
    <p:extLst>
      <p:ext uri="{BB962C8B-B14F-4D97-AF65-F5344CB8AC3E}">
        <p14:creationId xmlns:p14="http://schemas.microsoft.com/office/powerpoint/2010/main" val="151210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t>
            </a:r>
            <a:r>
              <a:rPr lang="en-US" baseline="0" dirty="0" err="1"/>
              <a:t>venn</a:t>
            </a:r>
            <a:r>
              <a:rPr lang="en-US" baseline="0" dirty="0"/>
              <a:t> </a:t>
            </a:r>
            <a:r>
              <a:rPr lang="en-US" dirty="0"/>
              <a:t>diagram is from the recent P5 report</a:t>
            </a:r>
            <a:r>
              <a:rPr lang="en-US" baseline="0" dirty="0"/>
              <a:t> that summarizes the fore-front research activities and important problems in the high-energy-physics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research we do with neutrons is</a:t>
            </a:r>
            <a:r>
              <a:rPr lang="en-US" dirty="0"/>
              <a:t> in the precision frontier. To get to</a:t>
            </a:r>
            <a:r>
              <a:rPr lang="en-US" baseline="0" dirty="0"/>
              <a:t> high precision to see the small symmetry-violating effects, we need the large statistics.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is complementary to HEP prioritized</a:t>
            </a:r>
            <a:r>
              <a:rPr lang="en-US" baseline="0" dirty="0"/>
              <a:t> programs. </a:t>
            </a:r>
            <a:r>
              <a:rPr lang="en-US" dirty="0"/>
              <a:t>In particular,</a:t>
            </a:r>
            <a:r>
              <a:rPr lang="en-US" baseline="0" dirty="0"/>
              <a:t> </a:t>
            </a:r>
            <a:r>
              <a:rPr lang="en-US" dirty="0"/>
              <a:t>the</a:t>
            </a:r>
            <a:r>
              <a:rPr lang="en-US" baseline="0" dirty="0"/>
              <a:t> questions we are trying to address about the origin of universe, new physics beyond the standard model is front and center on this </a:t>
            </a:r>
            <a:r>
              <a:rPr lang="en-US" baseline="0" dirty="0" err="1"/>
              <a:t>venn</a:t>
            </a:r>
            <a:r>
              <a:rPr lang="en-US" baseline="0" dirty="0"/>
              <a:t> diagram.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P5:</a:t>
            </a:r>
            <a:r>
              <a:rPr lang="en-US" baseline="0" dirty="0"/>
              <a:t> </a:t>
            </a:r>
            <a:r>
              <a:rPr lang="en-US" dirty="0"/>
              <a:t>Particle Physics Project Prioritization Panel. It is a subpanel of HEPAP, the High Energy Physics Advisory Panel. Through HEPAP, advises the DOE and NSF by making recommendations on projects, including priorities among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59272-6761-4DD9-90AB-A8AD63150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24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well developed framework to connect the high-energy CP-breaking physics to low-energy EDM observables; it requires challenging theory work bridging over many different energy scales.</a:t>
            </a:r>
          </a:p>
          <a:p>
            <a:endParaRPr lang="en-US" dirty="0"/>
          </a:p>
          <a:p>
            <a:r>
              <a:rPr lang="en-US" dirty="0"/>
              <a:t>CP is broken in a high-energy scale. Take your favorite BSM physics, through loops in Feynman diagrams, it can be first turned into coefficients through effective field theory that give EDM of electron, neutron, and proton, or other CP-odd couplings in nuclear </a:t>
            </a:r>
            <a:r>
              <a:rPr lang="en-US" dirty="0" err="1"/>
              <a:t>Lagrangian</a:t>
            </a:r>
            <a:r>
              <a:rPr lang="en-US" dirty="0"/>
              <a:t>. </a:t>
            </a:r>
          </a:p>
          <a:p>
            <a:endParaRPr lang="en-US" dirty="0"/>
          </a:p>
          <a:p>
            <a:r>
              <a:rPr lang="en-US" dirty="0"/>
              <a:t>Through nuclear theory, EDM observables can then be calculated in light nuclide, in heavy nuclide, a Schiff moment exists which can be measured in diamagnetic atoms. Paramagnetic atoms, with unpaired electron, is directly sensitive to the </a:t>
            </a:r>
            <a:r>
              <a:rPr lang="en-US" dirty="0" err="1"/>
              <a:t>edm</a:t>
            </a:r>
            <a:r>
              <a:rPr lang="en-US" dirty="0"/>
              <a:t> of electron. </a:t>
            </a:r>
          </a:p>
        </p:txBody>
      </p:sp>
      <p:sp>
        <p:nvSpPr>
          <p:cNvPr id="4" name="Slide Number Placeholder 3"/>
          <p:cNvSpPr>
            <a:spLocks noGrp="1"/>
          </p:cNvSpPr>
          <p:nvPr>
            <p:ph type="sldNum" sz="quarter" idx="10"/>
          </p:nvPr>
        </p:nvSpPr>
        <p:spPr/>
        <p:txBody>
          <a:bodyPr/>
          <a:lstStyle/>
          <a:p>
            <a:fld id="{D2E179FF-E2C0-4223-AD43-3D9484CB6D71}" type="slidenum">
              <a:rPr lang="en-US" smtClean="0"/>
              <a:t>13</a:t>
            </a:fld>
            <a:endParaRPr lang="en-US"/>
          </a:p>
        </p:txBody>
      </p:sp>
    </p:spTree>
    <p:extLst>
      <p:ext uri="{BB962C8B-B14F-4D97-AF65-F5344CB8AC3E}">
        <p14:creationId xmlns:p14="http://schemas.microsoft.com/office/powerpoint/2010/main" val="364699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hadronic level, there are many different sources of CP violation that could manifest into EDM. </a:t>
            </a:r>
          </a:p>
          <a:p>
            <a:endParaRPr lang="en-US" dirty="0"/>
          </a:p>
          <a:p>
            <a:r>
              <a:rPr lang="en-US" dirty="0"/>
              <a:t>For example, the mercury EDM has sensitivity to neutron EDM, proton EDM, and the </a:t>
            </a:r>
            <a:r>
              <a:rPr lang="en-US" dirty="0" err="1"/>
              <a:t>isoscalar</a:t>
            </a:r>
            <a:r>
              <a:rPr lang="en-US" dirty="0"/>
              <a:t> coupling to </a:t>
            </a:r>
            <a:r>
              <a:rPr lang="en-US" dirty="0" err="1"/>
              <a:t>pions</a:t>
            </a:r>
            <a:r>
              <a:rPr lang="en-US" dirty="0"/>
              <a:t>.</a:t>
            </a:r>
          </a:p>
          <a:p>
            <a:r>
              <a:rPr lang="en-US" dirty="0"/>
              <a:t>Radium is mostly sensitive to CP-violating pion couplings.</a:t>
            </a:r>
          </a:p>
          <a:p>
            <a:endParaRPr lang="en-US" dirty="0"/>
          </a:p>
          <a:p>
            <a:r>
              <a:rPr lang="en-US" dirty="0"/>
              <a:t>Multiple systems are required to disentangle the sources.</a:t>
            </a:r>
          </a:p>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14</a:t>
            </a:fld>
            <a:endParaRPr lang="en-US"/>
          </a:p>
        </p:txBody>
      </p:sp>
    </p:spTree>
    <p:extLst>
      <p:ext uri="{BB962C8B-B14F-4D97-AF65-F5344CB8AC3E}">
        <p14:creationId xmlns:p14="http://schemas.microsoft.com/office/powerpoint/2010/main" val="105495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15</a:t>
            </a:fld>
            <a:endParaRPr lang="en-US"/>
          </a:p>
        </p:txBody>
      </p:sp>
    </p:spTree>
    <p:extLst>
      <p:ext uri="{BB962C8B-B14F-4D97-AF65-F5344CB8AC3E}">
        <p14:creationId xmlns:p14="http://schemas.microsoft.com/office/powerpoint/2010/main" val="394156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rPr>
              <a:t>Nobel Prize in Physics in 1989 </a:t>
            </a:r>
            <a:r>
              <a:rPr lang="en-US" dirty="0">
                <a:solidFill>
                  <a:srgbClr val="FFFFFF"/>
                </a:solidFill>
                <a:latin typeface="Calibri"/>
              </a:rPr>
              <a:t>for the  “</a:t>
            </a:r>
            <a:r>
              <a:rPr lang="en-US" dirty="0">
                <a:solidFill>
                  <a:srgbClr val="92D050"/>
                </a:solidFill>
                <a:latin typeface="Calibri"/>
              </a:rPr>
              <a:t>for the invention of the separated oscillatory fields method and its use in the hydrogen maser and other atomic clocks” </a:t>
            </a:r>
          </a:p>
          <a:p>
            <a:endParaRPr lang="en-US" dirty="0"/>
          </a:p>
          <a:p>
            <a:endParaRPr lang="en-US" dirty="0"/>
          </a:p>
          <a:p>
            <a:r>
              <a:rPr lang="en-US" dirty="0"/>
              <a:t>In this</a:t>
            </a:r>
            <a:r>
              <a:rPr lang="en-US" baseline="0" dirty="0"/>
              <a:t> experiment, a beam of neutrons are first polarized by a piece of magnetized iron foil. Its spin is rotated by 90 degree by a Pi/2 coil and then allowed to </a:t>
            </a:r>
            <a:r>
              <a:rPr lang="en-US" baseline="0" dirty="0" err="1"/>
              <a:t>precess</a:t>
            </a:r>
            <a:r>
              <a:rPr lang="en-US" baseline="0" dirty="0"/>
              <a:t> in a field region along the flight path. Upon exit, the spin is rotated by another 90 degrees before it is analyzed by a spin analyzer. </a:t>
            </a:r>
          </a:p>
          <a:p>
            <a:endParaRPr lang="en-US" baseline="0" dirty="0"/>
          </a:p>
          <a:p>
            <a:r>
              <a:rPr lang="en-US" baseline="0" dirty="0"/>
              <a:t>Ramsey noted that this particular arrangement of the oscillatory fields separated in space is more advantageous. It creates narrow fringes, and the number of fringes increase using slower neutrons.</a:t>
            </a:r>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6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Electric Dipole Moment is the holy grail of precision measurements. There are many efforts to search for it, but so far no one found any. </a:t>
            </a:r>
          </a:p>
          <a:p>
            <a:r>
              <a:rPr lang="en-US" dirty="0"/>
              <a:t>We know the EDM has to be there, because it links to the same CP violating physics that was responsible for the big-bang baryogenesis, creating the matter-antimatter asymmetry of the universe as we see today.</a:t>
            </a:r>
          </a:p>
          <a:p>
            <a:endParaRPr lang="en-US" dirty="0"/>
          </a:p>
          <a:p>
            <a:r>
              <a:rPr lang="en-US" dirty="0"/>
              <a:t>Our effort to measure the EDM of neutrons uses the polarized neutrons stored in bottles, like this one. We watch how fast the neutron spin </a:t>
            </a:r>
            <a:r>
              <a:rPr lang="en-US" dirty="0" err="1"/>
              <a:t>precesses</a:t>
            </a:r>
            <a:r>
              <a:rPr lang="en-US" dirty="0"/>
              <a:t> under the influence of the magnetic field and the electric field. The spin precession velocity scales directly with the applied E field and the size of the electric dipole moment.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179FF-E2C0-4223-AD43-3D9484CB6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0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of spin precession is measured using the Ramsey’s method of separated oscillatory fields.</a:t>
            </a:r>
          </a:p>
          <a:p>
            <a:endParaRPr lang="en-US" dirty="0"/>
          </a:p>
          <a:p>
            <a:r>
              <a:rPr lang="en-US" dirty="0"/>
              <a:t>Here are simulations made by graduate student Douglas Wong to illustrate the physics of Ramsey fringes.</a:t>
            </a:r>
          </a:p>
          <a:p>
            <a:endParaRPr lang="en-US" dirty="0"/>
          </a:p>
          <a:p>
            <a:r>
              <a:rPr lang="en-US" dirty="0"/>
              <a:t>Using an oscillatory field, the neutron spin is first rotated by 90 degrees, and then the spin </a:t>
            </a:r>
            <a:r>
              <a:rPr lang="en-US" dirty="0" err="1"/>
              <a:t>precesses</a:t>
            </a:r>
            <a:r>
              <a:rPr lang="en-US" dirty="0"/>
              <a:t> freely under the influence of the magnetic and electric fields. The second pulse of oscillatory field continue to rotate and tilt the neutron spin downwards. </a:t>
            </a:r>
          </a:p>
          <a:p>
            <a:endParaRPr lang="en-US" dirty="0"/>
          </a:p>
          <a:p>
            <a:r>
              <a:rPr lang="en-US" dirty="0"/>
              <a:t>The frequency of the oscillatory field is scanned through the resonance to give this interferogram with nice narrow fringes. It is an elegant experimental technique to greatly increase the precision of the frequency measurement.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85EDE-BAE9-4C2D-AAB7-CB3236B117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6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19</a:t>
            </a:fld>
            <a:endParaRPr lang="en-US"/>
          </a:p>
        </p:txBody>
      </p:sp>
    </p:spTree>
    <p:extLst>
      <p:ext uri="{BB962C8B-B14F-4D97-AF65-F5344CB8AC3E}">
        <p14:creationId xmlns:p14="http://schemas.microsoft.com/office/powerpoint/2010/main" val="165659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there is no Standard Model background to contaminate EDM </a:t>
            </a:r>
            <a:r>
              <a:rPr lang="en-US"/>
              <a:t>signals, the </a:t>
            </a:r>
            <a:r>
              <a:rPr lang="en-US" dirty="0"/>
              <a:t>experiments background from Maxwell Equations that describes classical electromagnetic fields.</a:t>
            </a:r>
          </a:p>
        </p:txBody>
      </p:sp>
      <p:sp>
        <p:nvSpPr>
          <p:cNvPr id="4" name="Slide Number Placeholder 3"/>
          <p:cNvSpPr>
            <a:spLocks noGrp="1"/>
          </p:cNvSpPr>
          <p:nvPr>
            <p:ph type="sldNum" sz="quarter" idx="5"/>
          </p:nvPr>
        </p:nvSpPr>
        <p:spPr/>
        <p:txBody>
          <a:bodyPr/>
          <a:lstStyle/>
          <a:p>
            <a:fld id="{D2E179FF-E2C0-4223-AD43-3D9484CB6D71}" type="slidenum">
              <a:rPr lang="en-US" smtClean="0"/>
              <a:t>23</a:t>
            </a:fld>
            <a:endParaRPr lang="en-US"/>
          </a:p>
        </p:txBody>
      </p:sp>
    </p:spTree>
    <p:extLst>
      <p:ext uri="{BB962C8B-B14F-4D97-AF65-F5344CB8AC3E}">
        <p14:creationId xmlns:p14="http://schemas.microsoft.com/office/powerpoint/2010/main" val="2169941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reach of neutron EDM has encouraged many potential experiments …</a:t>
            </a:r>
          </a:p>
        </p:txBody>
      </p:sp>
      <p:sp>
        <p:nvSpPr>
          <p:cNvPr id="4" name="Slide Number Placeholder 3"/>
          <p:cNvSpPr>
            <a:spLocks noGrp="1"/>
          </p:cNvSpPr>
          <p:nvPr>
            <p:ph type="sldNum" sz="quarter" idx="10"/>
          </p:nvPr>
        </p:nvSpPr>
        <p:spPr/>
        <p:txBody>
          <a:bodyPr/>
          <a:lstStyle/>
          <a:p>
            <a:fld id="{A6BFA33F-2809-4904-9044-214514293EB3}" type="slidenum">
              <a:rPr lang="en-US" smtClean="0"/>
              <a:t>25</a:t>
            </a:fld>
            <a:endParaRPr lang="en-US"/>
          </a:p>
        </p:txBody>
      </p:sp>
    </p:spTree>
    <p:extLst>
      <p:ext uri="{BB962C8B-B14F-4D97-AF65-F5344CB8AC3E}">
        <p14:creationId xmlns:p14="http://schemas.microsoft.com/office/powerpoint/2010/main" val="330230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Neutron is a charge-neutral, composite particle, made of quarks and gluons. </a:t>
            </a:r>
          </a:p>
          <a:p>
            <a:r>
              <a:rPr lang="en-US" sz="1200" kern="1200" dirty="0">
                <a:solidFill>
                  <a:schemeClr val="tx1"/>
                </a:solidFill>
                <a:effectLst/>
                <a:latin typeface="+mn-lt"/>
                <a:ea typeface="+mn-ea"/>
                <a:cs typeface="+mn-cs"/>
              </a:rPr>
              <a:t>The electric dipole moment of neutron quantifies the change separation within the neutron volume.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illustrate how sensitive the experiments have achieved, if you could project a neutron up to the size of the earth, the experiment can see, in this earth-sized neutron, a charge separation of a micron that is the width of a single strain of the human hair; and for planned experiments, this distance sensitivity would be 100 times better.</a:t>
            </a:r>
          </a:p>
          <a:p>
            <a:r>
              <a:rPr lang="en-US" dirty="0"/>
              <a:t>-----------------------------------------------------------------------------------</a:t>
            </a:r>
          </a:p>
          <a:p>
            <a:r>
              <a:rPr lang="en-US" sz="1200" kern="1200" dirty="0">
                <a:solidFill>
                  <a:schemeClr val="tx1"/>
                </a:solidFill>
                <a:effectLst/>
                <a:latin typeface="+mn-lt"/>
                <a:ea typeface="+mn-ea"/>
                <a:cs typeface="+mn-cs"/>
              </a:rPr>
              <a:t>If you have never heard about this effort before, you might wonder: why is it such a big deal to search for the electric dipole moment of the neutron? If our grandfathers and fathers have tried their best and found nothing, perhaps there is really nothing to see. </a:t>
            </a:r>
          </a:p>
          <a:p>
            <a:r>
              <a:rPr lang="en-US" sz="1200" kern="1200" dirty="0">
                <a:solidFill>
                  <a:schemeClr val="tx1"/>
                </a:solidFill>
                <a:effectLst/>
                <a:latin typeface="+mn-lt"/>
                <a:ea typeface="+mn-ea"/>
                <a:cs typeface="+mn-cs"/>
              </a:rPr>
              <a:t>On the other hand, we vaguely recall in our chemistry class that the polar molecules have charge separation, derived from their molecular structure, leading to a large, easily measurable EDM. If so, why bother with neutrons?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0B173659-BEE6-4F7F-8162-9712B65BE81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922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26</a:t>
            </a:fld>
            <a:endParaRPr lang="en-US"/>
          </a:p>
        </p:txBody>
      </p:sp>
    </p:spTree>
    <p:extLst>
      <p:ext uri="{BB962C8B-B14F-4D97-AF65-F5344CB8AC3E}">
        <p14:creationId xmlns:p14="http://schemas.microsoft.com/office/powerpoint/2010/main" val="86995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81A1C8-DDC6-446A-BCEC-B0445E873B3E}" type="slidenum">
              <a:rPr lang="en-US" smtClean="0"/>
              <a:t>27</a:t>
            </a:fld>
            <a:endParaRPr lang="en-US"/>
          </a:p>
        </p:txBody>
      </p:sp>
    </p:spTree>
    <p:extLst>
      <p:ext uri="{BB962C8B-B14F-4D97-AF65-F5344CB8AC3E}">
        <p14:creationId xmlns:p14="http://schemas.microsoft.com/office/powerpoint/2010/main" val="4237846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crucial to have a co-magnetometer to control systematic effects due to local magnetic dipoles.</a:t>
            </a:r>
          </a:p>
        </p:txBody>
      </p:sp>
      <p:sp>
        <p:nvSpPr>
          <p:cNvPr id="4" name="Slide Number Placeholder 3"/>
          <p:cNvSpPr>
            <a:spLocks noGrp="1"/>
          </p:cNvSpPr>
          <p:nvPr>
            <p:ph type="sldNum" sz="quarter" idx="5"/>
          </p:nvPr>
        </p:nvSpPr>
        <p:spPr/>
        <p:txBody>
          <a:bodyPr/>
          <a:lstStyle/>
          <a:p>
            <a:fld id="{D2E179FF-E2C0-4223-AD43-3D9484CB6D71}" type="slidenum">
              <a:rPr lang="en-US" smtClean="0"/>
              <a:t>33</a:t>
            </a:fld>
            <a:endParaRPr lang="en-US"/>
          </a:p>
        </p:txBody>
      </p:sp>
    </p:spTree>
    <p:extLst>
      <p:ext uri="{BB962C8B-B14F-4D97-AF65-F5344CB8AC3E}">
        <p14:creationId xmlns:p14="http://schemas.microsoft.com/office/powerpoint/2010/main" val="2280136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AA88BA26-EB4B-435D-AA31-D2FB56BDA89A}" type="slidenum">
              <a:rPr lang="en-US" altLang="en-US" smtClean="0"/>
              <a:pPr/>
              <a:t>34</a:t>
            </a:fld>
            <a:endParaRPr lang="en-US" altLang="en-US"/>
          </a:p>
        </p:txBody>
      </p:sp>
    </p:spTree>
    <p:extLst>
      <p:ext uri="{BB962C8B-B14F-4D97-AF65-F5344CB8AC3E}">
        <p14:creationId xmlns:p14="http://schemas.microsoft.com/office/powerpoint/2010/main" val="479632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Flapper valve, proposed by </a:t>
            </a:r>
            <a:r>
              <a:rPr lang="en-US" dirty="0" err="1"/>
              <a:t>Pokotilovsky</a:t>
            </a:r>
            <a:r>
              <a:rPr lang="en-US" dirty="0"/>
              <a:t>.</a:t>
            </a:r>
          </a:p>
          <a:p>
            <a:endParaRPr lang="en-US" dirty="0"/>
          </a:p>
          <a:p>
            <a:endParaRPr lang="en-US" dirty="0"/>
          </a:p>
          <a:p>
            <a:endParaRPr lang="en-US" dirty="0"/>
          </a:p>
          <a:p>
            <a:r>
              <a:rPr lang="en-US" dirty="0"/>
              <a:t>The 52 V production rate, R , was measured to be</a:t>
            </a:r>
          </a:p>
          <a:p>
            <a:r>
              <a:rPr lang="en-US" dirty="0"/>
              <a:t>R =  1.82(18) °</a:t>
            </a:r>
            <a:r>
              <a:rPr lang="en-US" dirty="0" err="1"/>
              <a:t>ø</a:t>
            </a:r>
            <a:r>
              <a:rPr lang="en-US" dirty="0"/>
              <a:t>  103  s−1  with a gate valve detector rate of 318</a:t>
            </a:r>
          </a:p>
          <a:p>
            <a:r>
              <a:rPr lang="en-US" dirty="0"/>
              <a:t>UCN/s. If this is taken as the UCN flux into the area of the</a:t>
            </a:r>
          </a:p>
          <a:p>
            <a:r>
              <a:rPr lang="en-US" dirty="0"/>
              <a:t>foil, the UCN density can be calculated using kinetic theory</a:t>
            </a:r>
          </a:p>
          <a:p>
            <a:r>
              <a:rPr lang="el-GR" dirty="0"/>
              <a:t>as: ρUCN = 4R</a:t>
            </a:r>
          </a:p>
          <a:p>
            <a:r>
              <a:rPr lang="en-US" dirty="0"/>
              <a:t>a ¯ v  , where ¯ v =  390 cm/ s is the average neutron</a:t>
            </a:r>
          </a:p>
          <a:p>
            <a:r>
              <a:rPr lang="en-US" dirty="0"/>
              <a:t>velocity and a  is the area of the foil. This gives a density of</a:t>
            </a:r>
          </a:p>
          <a:p>
            <a:r>
              <a:rPr lang="en-US" dirty="0"/>
              <a:t>44 (5) UCN/cm3  when normalized to the gate valve monitor</a:t>
            </a:r>
          </a:p>
          <a:p>
            <a:r>
              <a:rPr lang="en-US" dirty="0"/>
              <a:t>rate 586 s−1 , obtained when the source and beam are optimally</a:t>
            </a:r>
          </a:p>
          <a:p>
            <a:r>
              <a:rPr lang="en-US" dirty="0"/>
              <a:t>tuned.</a:t>
            </a:r>
          </a:p>
          <a:p>
            <a:r>
              <a:rPr lang="en-US" dirty="0"/>
              <a:t>There 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9E859-6748-0C45-87C6-8F779BF4541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944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LANL experiment has a setup similar to the PSI experiment, using room-temperature apparatus, but will take advantage of a strong UCN source available at LANSCE. The goal is to improve the PSI limit by an order of magnitude, reaching into 1e-27 e-cm. </a:t>
            </a:r>
          </a:p>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45</a:t>
            </a:fld>
            <a:endParaRPr lang="en-US"/>
          </a:p>
        </p:txBody>
      </p:sp>
    </p:spTree>
    <p:extLst>
      <p:ext uri="{BB962C8B-B14F-4D97-AF65-F5344CB8AC3E}">
        <p14:creationId xmlns:p14="http://schemas.microsoft.com/office/powerpoint/2010/main" val="45175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458788" y="720725"/>
            <a:ext cx="6399212" cy="360045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731520" y="4560570"/>
            <a:ext cx="5852160" cy="4320540"/>
          </a:xfrm>
          <a:prstGeom prst="rect">
            <a:avLst/>
          </a:prstGeom>
          <a:noFill/>
          <a:ln>
            <a:miter lim="800000"/>
            <a:headEnd/>
            <a:tailEnd/>
          </a:ln>
        </p:spPr>
        <p:txBody>
          <a:bodyPr/>
          <a:lstStyle/>
          <a:p>
            <a:r>
              <a:rPr lang="en-US" sz="2300" dirty="0">
                <a:latin typeface="Lucida Grande" charset="0"/>
                <a:ea typeface="Lucida Grande" charset="0"/>
                <a:cs typeface="Lucida Grande" charset="0"/>
                <a:sym typeface="Lucida Grande" charset="0"/>
              </a:rPr>
              <a:t>This experiment is taking place at the Spallation Neutron source at Oak Ridge.</a:t>
            </a:r>
          </a:p>
          <a:p>
            <a:endParaRPr lang="en-US" sz="2300" dirty="0">
              <a:latin typeface="Lucida Grande" charset="0"/>
              <a:ea typeface="Lucida Grande" charset="0"/>
              <a:cs typeface="Lucida Grande" charset="0"/>
              <a:sym typeface="Lucida Grande" charset="0"/>
            </a:endParaRPr>
          </a:p>
          <a:p>
            <a:r>
              <a:rPr lang="en-US" sz="2300" dirty="0">
                <a:latin typeface="Lucida Grande" charset="0"/>
                <a:ea typeface="Lucida Grande" charset="0"/>
                <a:cs typeface="Lucida Grande" charset="0"/>
                <a:sym typeface="Lucida Grande" charset="0"/>
              </a:rPr>
              <a:t>The experiment uses superfluid helium as a UCN source, a HV insulator, and a neutron detector. </a:t>
            </a:r>
          </a:p>
          <a:p>
            <a:r>
              <a:rPr lang="en-US" sz="2300" dirty="0">
                <a:latin typeface="Lucida Grande" charset="0"/>
                <a:ea typeface="Lucida Grande" charset="0"/>
                <a:cs typeface="Lucida Grande" charset="0"/>
                <a:sym typeface="Lucida Grande" charset="0"/>
              </a:rPr>
              <a:t>The leading systematic effects due to </a:t>
            </a:r>
            <a:r>
              <a:rPr lang="en-US" sz="2300" dirty="0" err="1">
                <a:latin typeface="Lucida Grande" charset="0"/>
                <a:ea typeface="Lucida Grande" charset="0"/>
                <a:cs typeface="Lucida Grande" charset="0"/>
                <a:sym typeface="Lucida Grande" charset="0"/>
              </a:rPr>
              <a:t>vxE</a:t>
            </a:r>
            <a:r>
              <a:rPr lang="en-US" sz="2300" dirty="0">
                <a:latin typeface="Lucida Grande" charset="0"/>
                <a:ea typeface="Lucida Grande" charset="0"/>
                <a:cs typeface="Lucida Grande" charset="0"/>
                <a:sym typeface="Lucida Grande" charset="0"/>
              </a:rPr>
              <a:t> systematics could be studied by adjusting the temperature of the liquid helium bath. </a:t>
            </a:r>
          </a:p>
          <a:p>
            <a:endParaRPr lang="en-US" sz="2300" dirty="0">
              <a:latin typeface="Lucida Grande" charset="0"/>
              <a:ea typeface="Lucida Grande" charset="0"/>
              <a:cs typeface="Lucida Grande" charset="0"/>
              <a:sym typeface="Lucida Grand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latin typeface="Lucida Grande" charset="0"/>
                <a:ea typeface="Lucida Grande" charset="0"/>
                <a:cs typeface="Lucida Grande" charset="0"/>
                <a:sym typeface="Lucida Grande" charset="0"/>
              </a:rPr>
              <a:t>It calls for many innovative techniques.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latin typeface="Lucida Grande" charset="0"/>
                <a:ea typeface="Lucida Grande" charset="0"/>
                <a:cs typeface="Lucida Grande" charset="0"/>
                <a:sym typeface="Lucida Grande" charset="0"/>
              </a:rPr>
              <a:t>It involves many challenging cryogenic engineering at the scale never attempted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latin typeface="Lucida Grande" charset="0"/>
              <a:ea typeface="Lucida Grande" charset="0"/>
              <a:cs typeface="Lucida Grande" charset="0"/>
              <a:sym typeface="Lucida Grand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latin typeface="Lucida Grande" charset="0"/>
                <a:ea typeface="Lucida Grande" charset="0"/>
                <a:cs typeface="Lucida Grande" charset="0"/>
                <a:sym typeface="Lucida Grande" charset="0"/>
              </a:rPr>
              <a:t>A recent review committee make a remark that this is the “most ambitious </a:t>
            </a:r>
            <a:r>
              <a:rPr lang="en-US" sz="2300" dirty="0" err="1">
                <a:latin typeface="Lucida Grande" charset="0"/>
                <a:ea typeface="Lucida Grande" charset="0"/>
                <a:cs typeface="Lucida Grande" charset="0"/>
                <a:sym typeface="Lucida Grande" charset="0"/>
              </a:rPr>
              <a:t>nEDM</a:t>
            </a:r>
            <a:r>
              <a:rPr lang="en-US" sz="2300" dirty="0">
                <a:latin typeface="Lucida Grande" charset="0"/>
                <a:ea typeface="Lucida Grande" charset="0"/>
                <a:cs typeface="Lucida Grande" charset="0"/>
                <a:sym typeface="Lucida Grande" charset="0"/>
              </a:rPr>
              <a:t> experiment currently underway”</a:t>
            </a:r>
          </a:p>
          <a:p>
            <a:endParaRPr lang="en-US" sz="2300" dirty="0">
              <a:latin typeface="Lucida Grande" charset="0"/>
              <a:ea typeface="Lucida Grande" charset="0"/>
              <a:cs typeface="Lucida Grande" charset="0"/>
              <a:sym typeface="Lucida Grande" charset="0"/>
            </a:endParaRPr>
          </a:p>
          <a:p>
            <a:endParaRPr lang="en-US" sz="23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403424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of the techniques requires the interplay between neutrons and polarized He-3.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73659-BEE6-4F7F-8162-9712B65BE81E}"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846410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https://www.youtube.com/watch?v=xBL_jDjtojc</a:t>
            </a:r>
          </a:p>
          <a:p>
            <a:endParaRPr lang="en-US" dirty="0"/>
          </a:p>
          <a:p>
            <a:r>
              <a:rPr lang="en-US" dirty="0"/>
              <a:t>The LANL experiment uses the Ramsey’s separated oscillatory fields method that measures the accumulated phase of spin precession. The longer the spin is freely to </a:t>
            </a:r>
            <a:r>
              <a:rPr lang="en-US" dirty="0" err="1"/>
              <a:t>precess</a:t>
            </a:r>
            <a:r>
              <a:rPr lang="en-US" dirty="0"/>
              <a:t>, the larger the accumulated phase, and higher the precision of frequency measurements.</a:t>
            </a:r>
          </a:p>
          <a:p>
            <a:endParaRPr lang="en-US" dirty="0"/>
          </a:p>
          <a:p>
            <a:r>
              <a:rPr lang="en-US" dirty="0"/>
              <a:t>The experiment at SNS aims for even greater improvement (by two orders of magnitude) and implement a versatile diagnosis scheme to control systematic effects.</a:t>
            </a:r>
          </a:p>
          <a:p>
            <a:endParaRPr lang="en-US" dirty="0"/>
          </a:p>
          <a:p>
            <a:r>
              <a:rPr lang="en-US" dirty="0"/>
              <a:t>In particular, the experiment can measure neutron spin precession in two ways: it can monitor free precession through interactions with polarized He-3 and measures a beat frequency of 9 Hz in a 30 </a:t>
            </a:r>
            <a:r>
              <a:rPr lang="en-US" dirty="0" err="1"/>
              <a:t>mG</a:t>
            </a:r>
            <a:r>
              <a:rPr lang="en-US" dirty="0"/>
              <a:t> field. It can also be operated in the critical spin dressing mode: by applying additional RF field, the magnetic moments of neutron and He-3 are tuned to be exactly the same, so that the process of n-He3 capture will be immune to any fluctuation of external magnetic fields, but only sensitive to EDM.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179FF-E2C0-4223-AD43-3D9484CB6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99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179FF-E2C0-4223-AD43-3D9484CB6D71}" type="slidenum">
              <a:rPr lang="en-US" smtClean="0"/>
              <a:t>50</a:t>
            </a:fld>
            <a:endParaRPr lang="en-US"/>
          </a:p>
        </p:txBody>
      </p:sp>
    </p:spTree>
    <p:extLst>
      <p:ext uri="{BB962C8B-B14F-4D97-AF65-F5344CB8AC3E}">
        <p14:creationId xmlns:p14="http://schemas.microsoft.com/office/powerpoint/2010/main" val="92949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p:spPr>
        <p:txBody>
          <a:bodyPr>
            <a:normAutofit/>
          </a:bodyPr>
          <a:lstStyle/>
          <a:p>
            <a:r>
              <a:rPr lang="en-US" sz="1200" kern="1200" baseline="0" dirty="0">
                <a:solidFill>
                  <a:schemeClr val="tx1"/>
                </a:solidFill>
                <a:effectLst/>
                <a:latin typeface="+mn-lt"/>
                <a:ea typeface="+mn-ea"/>
                <a:cs typeface="+mn-cs"/>
              </a:rPr>
              <a:t>A discovery of EDM would require the breaking of discreate symmetries of parity inversion and time reversal.  To illustrate the time-reversal symmetry violation, let’s start with a ground state neutron like this:</a:t>
            </a:r>
          </a:p>
          <a:p>
            <a:r>
              <a:rPr lang="en-US" sz="1200" kern="1200" baseline="0" dirty="0">
                <a:solidFill>
                  <a:schemeClr val="tx1"/>
                </a:solidFill>
                <a:effectLst/>
                <a:latin typeface="+mn-lt"/>
                <a:ea typeface="+mn-ea"/>
                <a:cs typeface="+mn-cs"/>
              </a:rPr>
              <a:t>The electric and the magnetic fields align the EDM and the spin.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Under time reversal, the spin reverses direction, so does the EDM. Also, the magnetic field reverses the direction, as the source current flows backwards, but not the electric field. As a result, we have a T-odd term in the Hamiltonian that changes the energy of the time-reversed ground state. </a:t>
            </a:r>
          </a:p>
          <a:p>
            <a:r>
              <a:rPr lang="en-US" sz="1200" kern="1200" baseline="0" dirty="0">
                <a:solidFill>
                  <a:schemeClr val="tx1"/>
                </a:solidFill>
                <a:effectLst/>
                <a:latin typeface="+mn-lt"/>
                <a:ea typeface="+mn-ea"/>
                <a:cs typeface="+mn-cs"/>
              </a:rPr>
              <a:t>Therefore, the ground state is not a T eigenstate, and the Hamiltonian does not commute with Time reversal operation. The physics must violate the time-reversal symmetry, in order for the EDM and the spin to co-exist.</a:t>
            </a:r>
          </a:p>
          <a:p>
            <a:endParaRPr lang="en-US" dirty="0"/>
          </a:p>
        </p:txBody>
      </p:sp>
      <p:sp>
        <p:nvSpPr>
          <p:cNvPr id="10547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9E33C-B428-4144-8EC8-CCD3721DB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63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81A1C8-DDC6-446A-BCEC-B0445E873B3E}" type="slidenum">
              <a:rPr lang="en-US" smtClean="0"/>
              <a:t>58</a:t>
            </a:fld>
            <a:endParaRPr lang="en-US"/>
          </a:p>
        </p:txBody>
      </p:sp>
    </p:spTree>
    <p:extLst>
      <p:ext uri="{BB962C8B-B14F-4D97-AF65-F5344CB8AC3E}">
        <p14:creationId xmlns:p14="http://schemas.microsoft.com/office/powerpoint/2010/main" val="1009868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 from decades of experience in neutron EDM searches to scale up the traditionally table-top efforts to similar scale of medium/high energy experiments, while mainlining the capability to control the external field at exquisite scales in order to study systematic effects.</a:t>
            </a:r>
          </a:p>
          <a:p>
            <a:endParaRPr lang="en-US" dirty="0"/>
          </a:p>
          <a:p>
            <a:r>
              <a:rPr lang="en-US" dirty="0"/>
              <a:t>The US has made investment during the last LRPs to make neutron EDM search a high-priority mission. During this LRP, we would like to see the completion of the construction of the SNS </a:t>
            </a:r>
            <a:r>
              <a:rPr lang="en-US" dirty="0" err="1"/>
              <a:t>nEDM</a:t>
            </a:r>
            <a:r>
              <a:rPr lang="en-US" dirty="0"/>
              <a:t> and start to harvest physics results.</a:t>
            </a:r>
          </a:p>
          <a:p>
            <a:endParaRPr lang="en-US" dirty="0"/>
          </a:p>
          <a:p>
            <a:r>
              <a:rPr lang="en-US" dirty="0"/>
              <a:t>Various table-top nuclear EDM experiments are making steady progress, approaching the sensitivity of mercury EDM.</a:t>
            </a:r>
          </a:p>
          <a:p>
            <a:endParaRPr lang="en-US" dirty="0"/>
          </a:p>
          <a:p>
            <a:r>
              <a:rPr lang="en-US" dirty="0"/>
              <a:t>For this long range plan, we like to develop the next generation CP-violation searches using pear-shaped nuclei from FRIB and develop techniques to put them inside polar molecules for 5-10 orders of magnitude in enhancement. To keep on pushing the precision of neutron EDM, we also need to invest in R&amp;D for next generation UCN source capable of outputting ultracold neutrons with high densities.</a:t>
            </a:r>
          </a:p>
          <a:p>
            <a:r>
              <a:rPr lang="en-US" dirty="0"/>
              <a:t> </a:t>
            </a:r>
          </a:p>
        </p:txBody>
      </p:sp>
      <p:sp>
        <p:nvSpPr>
          <p:cNvPr id="4" name="Slide Number Placeholder 3"/>
          <p:cNvSpPr>
            <a:spLocks noGrp="1"/>
          </p:cNvSpPr>
          <p:nvPr>
            <p:ph type="sldNum" sz="quarter" idx="5"/>
          </p:nvPr>
        </p:nvSpPr>
        <p:spPr/>
        <p:txBody>
          <a:bodyPr/>
          <a:lstStyle/>
          <a:p>
            <a:fld id="{D2E179FF-E2C0-4223-AD43-3D9484CB6D71}" type="slidenum">
              <a:rPr lang="en-US" smtClean="0"/>
              <a:t>59</a:t>
            </a:fld>
            <a:endParaRPr lang="en-US"/>
          </a:p>
        </p:txBody>
      </p:sp>
    </p:spTree>
    <p:extLst>
      <p:ext uri="{BB962C8B-B14F-4D97-AF65-F5344CB8AC3E}">
        <p14:creationId xmlns:p14="http://schemas.microsoft.com/office/powerpoint/2010/main" val="223913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9E859-6748-0C45-87C6-8F779BF45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003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connect the high-energy CP-breaking physics to low-energy EDM observables, it requires challenging theory work bridging over many different energy scales.</a:t>
            </a:r>
          </a:p>
          <a:p>
            <a:endParaRPr lang="en-US" dirty="0"/>
          </a:p>
          <a:p>
            <a:r>
              <a:rPr lang="en-US" dirty="0"/>
              <a:t>CP is broken in a high-energy scale. Take your favorite BSM physics, through loops in Feynman diagrams, it can be first turned into coefficients through effective field theory that give EDM of electron, neutron, and proton, or other CP-odd couplings in nuclear </a:t>
            </a:r>
            <a:r>
              <a:rPr lang="en-US" dirty="0" err="1"/>
              <a:t>Lagrangian</a:t>
            </a:r>
            <a:r>
              <a:rPr lang="en-US" dirty="0"/>
              <a:t>. </a:t>
            </a:r>
          </a:p>
          <a:p>
            <a:endParaRPr lang="en-US" dirty="0"/>
          </a:p>
          <a:p>
            <a:r>
              <a:rPr lang="en-US" dirty="0"/>
              <a:t>Through nuclear theory, EDM observables can then be calculated in light nuclide, in heavy nuclide, a Schiff moment exists which can be measured in diamagnetic atoms. Paramagnetic atoms, with unpaired electron, is directly sensitive to the </a:t>
            </a:r>
            <a:r>
              <a:rPr lang="en-US" dirty="0" err="1"/>
              <a:t>edm</a:t>
            </a:r>
            <a:r>
              <a:rPr lang="en-US" dirty="0"/>
              <a:t> of electron.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179FF-E2C0-4223-AD43-3D9484CB6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7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2HDM is a simple extension to the SM allowing for CP-violation and natural mechanisms for </a:t>
            </a:r>
            <a:r>
              <a:rPr lang="en-US" dirty="0" err="1"/>
              <a:t>baryogenesis</a:t>
            </a:r>
            <a:endParaRPr lang="en-US" dirty="0"/>
          </a:p>
          <a:p>
            <a:pPr marL="0" indent="0">
              <a:buFont typeface="Arial" panose="020B0604020202020204" pitchFamily="34" charset="0"/>
              <a:buNone/>
            </a:pPr>
            <a:r>
              <a:rPr lang="en-US" dirty="0"/>
              <a:t>The horizontal</a:t>
            </a:r>
            <a:r>
              <a:rPr lang="en-US" baseline="0" dirty="0"/>
              <a:t> axes shows the ratio of up and down type Higgs vacuum expectation values, the vertical shows the CP-violating phases that mixes the CP-even and CP-odd scalars.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Nucleon and Nuclei EDM has strong sensitivity to 2HDM, in spite of electroweak nature of theory.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Complementary to electron EDM, which exhibits interference.</a:t>
            </a:r>
          </a:p>
          <a:p>
            <a:endParaRPr lang="en-US" dirty="0"/>
          </a:p>
        </p:txBody>
      </p:sp>
      <p:sp>
        <p:nvSpPr>
          <p:cNvPr id="4" name="Slide Number Placeholder 3"/>
          <p:cNvSpPr>
            <a:spLocks noGrp="1"/>
          </p:cNvSpPr>
          <p:nvPr>
            <p:ph type="sldNum" sz="quarter" idx="10"/>
          </p:nvPr>
        </p:nvSpPr>
        <p:spPr/>
        <p:txBody>
          <a:bodyPr/>
          <a:lstStyle/>
          <a:p>
            <a:fld id="{5DB4D883-857D-4C68-8817-75BE762A0858}" type="slidenum">
              <a:rPr lang="en-US" smtClean="0"/>
              <a:pPr/>
              <a:t>79</a:t>
            </a:fld>
            <a:endParaRPr lang="en-US"/>
          </a:p>
        </p:txBody>
      </p:sp>
    </p:spTree>
    <p:extLst>
      <p:ext uri="{BB962C8B-B14F-4D97-AF65-F5344CB8AC3E}">
        <p14:creationId xmlns:p14="http://schemas.microsoft.com/office/powerpoint/2010/main" val="625885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E3146-D832-454B-801D-106DFD78BBA4}" type="slidenum">
              <a:rPr lang="en-US" smtClean="0"/>
              <a:t>80</a:t>
            </a:fld>
            <a:endParaRPr lang="en-US"/>
          </a:p>
        </p:txBody>
      </p:sp>
    </p:spTree>
    <p:extLst>
      <p:ext uri="{BB962C8B-B14F-4D97-AF65-F5344CB8AC3E}">
        <p14:creationId xmlns:p14="http://schemas.microsoft.com/office/powerpoint/2010/main" val="3397465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81A1C8-DDC6-446A-BCEC-B0445E873B3E}" type="slidenum">
              <a:rPr lang="en-US" smtClean="0"/>
              <a:t>84</a:t>
            </a:fld>
            <a:endParaRPr lang="en-US"/>
          </a:p>
        </p:txBody>
      </p:sp>
    </p:spTree>
    <p:extLst>
      <p:ext uri="{BB962C8B-B14F-4D97-AF65-F5344CB8AC3E}">
        <p14:creationId xmlns:p14="http://schemas.microsoft.com/office/powerpoint/2010/main" val="361874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standard model, there is</a:t>
            </a:r>
            <a:r>
              <a:rPr lang="en-US" baseline="0" dirty="0"/>
              <a:t> a</a:t>
            </a:r>
            <a:r>
              <a:rPr lang="en-US" dirty="0"/>
              <a:t> source of CP</a:t>
            </a:r>
            <a:r>
              <a:rPr lang="en-US" baseline="0" dirty="0"/>
              <a:t> violation, from the complex phase of the CKM matrix, which describes the weak coupling between quarks. This CP violating phase can give rise to T violation (through the CPT conservation theorem). To generate a neutron EDM, one will have a Feynman diagram like this one, with the exchange of a long-range meson and a </a:t>
            </a:r>
            <a:r>
              <a:rPr lang="en-US" baseline="0" dirty="0" err="1"/>
              <a:t>vitual</a:t>
            </a:r>
            <a:r>
              <a:rPr lang="en-US" baseline="0" dirty="0"/>
              <a:t> hyperon; one vertex is CP violating, which requires a loop of weak interaction on the quark level. Because it takes 3 loops to generate an EDM, the SM prediction of the neutron EDM is quite small, on the level of 1e-32 e-cm.</a:t>
            </a:r>
          </a:p>
          <a:p>
            <a:endParaRPr lang="en-US" baseline="0" dirty="0"/>
          </a:p>
          <a:p>
            <a:r>
              <a:rPr lang="en-US" baseline="0" dirty="0"/>
              <a:t>In beyond the SM extensions, there are many more particles with different CP violating phases; it is easy to generate EDM on a single loop level.</a:t>
            </a:r>
          </a:p>
          <a:p>
            <a:endParaRPr lang="en-US" dirty="0"/>
          </a:p>
        </p:txBody>
      </p:sp>
      <p:sp>
        <p:nvSpPr>
          <p:cNvPr id="4" name="Slide Number Placeholder 3"/>
          <p:cNvSpPr>
            <a:spLocks noGrp="1"/>
          </p:cNvSpPr>
          <p:nvPr>
            <p:ph type="sldNum" sz="quarter" idx="10"/>
          </p:nvPr>
        </p:nvSpPr>
        <p:spPr/>
        <p:txBody>
          <a:bodyPr/>
          <a:lstStyle/>
          <a:p>
            <a:fld id="{0B173659-BEE6-4F7F-8162-9712B65BE81E}" type="slidenum">
              <a:rPr lang="en-US" smtClean="0"/>
              <a:pPr/>
              <a:t>4</a:t>
            </a:fld>
            <a:endParaRPr lang="en-US"/>
          </a:p>
        </p:txBody>
      </p:sp>
    </p:spTree>
    <p:extLst>
      <p:ext uri="{BB962C8B-B14F-4D97-AF65-F5344CB8AC3E}">
        <p14:creationId xmlns:p14="http://schemas.microsoft.com/office/powerpoint/2010/main" val="197815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physics, there are a few big questions, several of them are directly linked to origin of the universe, and the ultimate question of our existence. </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try to apply the micro physics in the </a:t>
            </a:r>
          </a:p>
          <a:p>
            <a:pPr marL="0" marR="0" indent="0" algn="l" defTabSz="914116"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Many subfields try to apply their specialized techniques to answer these questions.</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Using neutrons, we can try to answer:</a:t>
            </a:r>
          </a:p>
          <a:p>
            <a:pPr marL="171450" marR="0" indent="-1714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Why does the universe have matter, but not pure empty space with nothingness? The early universe must have the </a:t>
            </a:r>
            <a:r>
              <a:rPr lang="en-US" sz="1200" kern="1200" baseline="0" dirty="0" err="1">
                <a:solidFill>
                  <a:schemeClr val="tx1"/>
                </a:solidFill>
                <a:effectLst/>
                <a:latin typeface="+mn-lt"/>
                <a:ea typeface="+mn-ea"/>
                <a:cs typeface="+mn-cs"/>
              </a:rPr>
              <a:t>baryogenesis</a:t>
            </a:r>
            <a:r>
              <a:rPr lang="en-US" sz="1200" kern="1200" baseline="0" dirty="0">
                <a:solidFill>
                  <a:schemeClr val="tx1"/>
                </a:solidFill>
                <a:effectLst/>
                <a:latin typeface="+mn-lt"/>
                <a:ea typeface="+mn-ea"/>
                <a:cs typeface="+mn-cs"/>
              </a:rPr>
              <a:t>, happened shortly after the inflation, to turn pure energy released from the explosion into matters (mostly quarks).</a:t>
            </a:r>
          </a:p>
          <a:p>
            <a:pPr marL="171450" marR="0" indent="-1714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How were the elements made after the Big-Bang? It must have happened when the universe expands and cools enough to allow </a:t>
            </a:r>
            <a:r>
              <a:rPr lang="en-US" sz="1200" kern="1200" baseline="0" dirty="0" err="1">
                <a:solidFill>
                  <a:schemeClr val="tx1"/>
                </a:solidFill>
                <a:effectLst/>
                <a:latin typeface="+mn-lt"/>
                <a:ea typeface="+mn-ea"/>
                <a:cs typeface="+mn-cs"/>
              </a:rPr>
              <a:t>neucleons</a:t>
            </a:r>
            <a:r>
              <a:rPr lang="en-US" sz="1200" kern="1200" baseline="0" dirty="0">
                <a:solidFill>
                  <a:schemeClr val="tx1"/>
                </a:solidFill>
                <a:effectLst/>
                <a:latin typeface="+mn-lt"/>
                <a:ea typeface="+mn-ea"/>
                <a:cs typeface="+mn-cs"/>
              </a:rPr>
              <a:t>, which are bound states of quarks, to bind together in the process of nucleosynthesis. </a:t>
            </a:r>
          </a:p>
          <a:p>
            <a:pPr marL="171450" marR="0" indent="-1714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All of these process is based on the established standard model of particle physics, which provides the basic building blocks of matter and dictates the interactions, via the exchange of the force mediators. </a:t>
            </a:r>
          </a:p>
          <a:p>
            <a:pPr marL="171450" marR="0" indent="-1714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0" marR="0" indent="0" algn="l" defTabSz="91411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Three generations of quarks, and three generations of leptons.  </a:t>
            </a:r>
          </a:p>
          <a:p>
            <a:pPr marL="0" marR="0" indent="0" algn="l" defTabSz="9141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indent="0" algn="l" defTabSz="91411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However, we believe that it is not quite complete, because the theory does not predict the </a:t>
            </a:r>
            <a:r>
              <a:rPr lang="en-US" sz="1200" kern="1200" baseline="0" dirty="0" err="1">
                <a:solidFill>
                  <a:schemeClr val="tx1"/>
                </a:solidFill>
                <a:effectLst/>
                <a:latin typeface="+mn-lt"/>
                <a:ea typeface="+mn-ea"/>
                <a:cs typeface="+mn-cs"/>
              </a:rPr>
              <a:t>hierchy</a:t>
            </a:r>
            <a:r>
              <a:rPr lang="en-US" sz="1200" kern="1200" baseline="0" dirty="0">
                <a:solidFill>
                  <a:schemeClr val="tx1"/>
                </a:solidFill>
                <a:effectLst/>
                <a:latin typeface="+mn-lt"/>
                <a:ea typeface="+mn-ea"/>
                <a:cs typeface="+mn-cs"/>
              </a:rPr>
              <a:t> of the mass and the forces, it does not contain the dark matter, and said nothing about the dark energy. It also does not provide enough symmetry violation needed to generate matter in the existing universe.</a:t>
            </a:r>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38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new sources of CP violation to account for the BAU as observed. The same BSM physics with CP-symmetry breaking at high energy scales can generate non-zero EDM, albeit small, in low energy systems.</a:t>
            </a:r>
          </a:p>
          <a:p>
            <a:endParaRPr lang="en-US" dirty="0"/>
          </a:p>
          <a:p>
            <a:r>
              <a:rPr lang="en-US" dirty="0"/>
              <a:t>If we keep on improving the experimental sensitivities, various EDM searches are projected to be sensitive to CP-violating physics at energy scales comparable to and exceeding the reach of high-energy particle colliders, as summarized in a recent Snowmass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179FF-E2C0-4223-AD43-3D9484CB6D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62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plot</a:t>
            </a:r>
            <a:r>
              <a:rPr lang="en-US" sz="1200" kern="1200" baseline="0" dirty="0">
                <a:solidFill>
                  <a:schemeClr val="tx1"/>
                </a:solidFill>
                <a:effectLst/>
                <a:latin typeface="+mn-lt"/>
                <a:ea typeface="+mn-ea"/>
                <a:cs typeface="+mn-cs"/>
              </a:rPr>
              <a:t> shows the history of the neutron EDM measurements.</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Following the first measurement done by Ramsey’s group in 1950, the sensitivity improves roughly by an order of magnitude every decade. </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open circles are published results, and the stars are the anticipated results from ongoing efforts.</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Despite all these activities, no one has found a non-zero EDM. </a:t>
            </a:r>
          </a:p>
          <a:p>
            <a:pPr marL="0" marR="0" indent="0" algn="l" defTabSz="914116"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Seventy years ago, Purcell and Ramsey did their first measurement using thermal neutrons from the Graphite Reactor at Oak Ridge National Laboratory. </a:t>
            </a:r>
          </a:p>
          <a:p>
            <a:r>
              <a:rPr lang="en-US" sz="1200" kern="1200" dirty="0">
                <a:solidFill>
                  <a:schemeClr val="tx1"/>
                </a:solidFill>
                <a:effectLst/>
                <a:latin typeface="+mn-lt"/>
                <a:ea typeface="+mn-ea"/>
                <a:cs typeface="+mn-cs"/>
              </a:rPr>
              <a:t>The efforts kept ongoing with a handful of persistent physicists, who were not afraid to measure zero. So far, no one has found a definitive EDM;</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continual push of measurement technique improve the sensitivity for almost two orders of magnitude per decade. The current best limit is low 1e-26 e-cm.</a:t>
            </a:r>
          </a:p>
          <a:p>
            <a:pPr marL="0" marR="0" indent="0" algn="l" defTabSz="914116"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Along the way, many theories which contains large sources of CP violation were either ruled out, or their parameter space were squeeze to some uncomfortably tight corners.</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many scenario of electroweak </a:t>
            </a:r>
            <a:r>
              <a:rPr lang="en-US" sz="1200" kern="1200" baseline="0" dirty="0" err="1">
                <a:solidFill>
                  <a:schemeClr val="tx1"/>
                </a:solidFill>
                <a:effectLst/>
                <a:latin typeface="+mn-lt"/>
                <a:ea typeface="+mn-ea"/>
                <a:cs typeface="+mn-cs"/>
              </a:rPr>
              <a:t>baryogenesis</a:t>
            </a:r>
            <a:r>
              <a:rPr lang="en-US" sz="1200" kern="1200" baseline="0" dirty="0">
                <a:solidFill>
                  <a:schemeClr val="tx1"/>
                </a:solidFill>
                <a:effectLst/>
                <a:latin typeface="+mn-lt"/>
                <a:ea typeface="+mn-ea"/>
                <a:cs typeface="+mn-cs"/>
              </a:rPr>
              <a:t>, which has CP violation large enough to explain the BAU, the theory give rise to EDM no smaller than 1e-28e-cm.</a:t>
            </a:r>
          </a:p>
          <a:p>
            <a:pPr marL="0" marR="0" indent="0" algn="l" defTabSz="914116"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standard model prediction of the neutron is close to the bottom of the plot.  </a:t>
            </a:r>
          </a:p>
          <a:p>
            <a:pPr marL="0" marR="0" indent="0" algn="l" defTabSz="914116"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From the current sensitivity to the SM prediction, there exists 6 orders of magnitude of uncharted land; it opens up an opportunity for theorists to build new physics, and for</a:t>
            </a:r>
            <a:r>
              <a:rPr lang="en-US" sz="1200" kern="1200" dirty="0">
                <a:solidFill>
                  <a:schemeClr val="tx1"/>
                </a:solidFill>
                <a:effectLst/>
                <a:latin typeface="+mn-lt"/>
                <a:ea typeface="+mn-ea"/>
                <a:cs typeface="+mn-cs"/>
              </a:rPr>
              <a:t> the experimentalist to slay the dragons.</a:t>
            </a:r>
          </a:p>
          <a:p>
            <a:pPr marL="0" marR="0" indent="0" algn="l" defTabSz="914116"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48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11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 I</a:t>
            </a:r>
            <a:r>
              <a:rPr lang="en-US" baseline="0" dirty="0"/>
              <a:t> give a few examples of </a:t>
            </a:r>
            <a:r>
              <a:rPr lang="en-US" dirty="0"/>
              <a:t>how the EDM test some popular</a:t>
            </a:r>
            <a:r>
              <a:rPr lang="en-US" baseline="0" dirty="0"/>
              <a:t> </a:t>
            </a:r>
            <a:r>
              <a:rPr lang="en-US" dirty="0"/>
              <a:t>BSM</a:t>
            </a:r>
            <a:r>
              <a:rPr lang="en-US" baseline="0" dirty="0"/>
              <a:t> theories.</a:t>
            </a:r>
          </a:p>
          <a:p>
            <a:endParaRPr lang="en-US" baseline="0" dirty="0"/>
          </a:p>
          <a:p>
            <a:r>
              <a:rPr lang="en-US" baseline="0" dirty="0"/>
              <a:t>On the right plot, the fact that the EDM of the neutron and electron have not been found exclude the low-mass range of the </a:t>
            </a:r>
            <a:r>
              <a:rPr lang="en-US" baseline="0" dirty="0" err="1"/>
              <a:t>Higgsino</a:t>
            </a:r>
            <a:r>
              <a:rPr lang="en-US" baseline="0" dirty="0"/>
              <a:t> (mu) and the </a:t>
            </a:r>
            <a:r>
              <a:rPr lang="en-US" baseline="0" dirty="0" err="1"/>
              <a:t>Gauginos</a:t>
            </a:r>
            <a:r>
              <a:rPr lang="en-US" baseline="0" dirty="0"/>
              <a:t> below 5 </a:t>
            </a:r>
            <a:r>
              <a:rPr lang="en-US" baseline="0" dirty="0" err="1"/>
              <a:t>TeV</a:t>
            </a:r>
            <a:r>
              <a:rPr lang="en-US" baseline="0" dirty="0"/>
              <a:t>, assuming a CP-violation phase on order 1.</a:t>
            </a:r>
          </a:p>
          <a:p>
            <a:endParaRPr lang="en-US" baseline="0" dirty="0"/>
          </a:p>
          <a:p>
            <a:pPr marL="0" marR="0" lvl="0" indent="0" algn="l" defTabSz="914116" rtl="0" eaLnBrk="1" fontAlgn="auto" latinLnBrk="0" hangingPunct="1">
              <a:lnSpc>
                <a:spcPct val="100000"/>
              </a:lnSpc>
              <a:spcBef>
                <a:spcPts val="0"/>
              </a:spcBef>
              <a:spcAft>
                <a:spcPts val="0"/>
              </a:spcAft>
              <a:buClrTx/>
              <a:buSzTx/>
              <a:buFontTx/>
              <a:buNone/>
              <a:tabLst/>
              <a:defRPr/>
            </a:pPr>
            <a:r>
              <a:rPr lang="en-US" baseline="0" dirty="0"/>
              <a:t>On the left plot, CPV phases appearing in the </a:t>
            </a:r>
            <a:r>
              <a:rPr lang="en-US" baseline="0" dirty="0" err="1"/>
              <a:t>gaugino-higgsino</a:t>
            </a:r>
            <a:r>
              <a:rPr lang="en-US" baseline="0" dirty="0"/>
              <a:t> “mixing” contribute to both </a:t>
            </a:r>
            <a:r>
              <a:rPr lang="en-US" baseline="0" dirty="0" err="1"/>
              <a:t>baryogenesis</a:t>
            </a:r>
            <a:r>
              <a:rPr lang="en-US" baseline="0" dirty="0"/>
              <a:t> and the EDM. In this model of MSSM, successful </a:t>
            </a:r>
            <a:r>
              <a:rPr lang="en-US" baseline="0" dirty="0" err="1"/>
              <a:t>baryogenesis</a:t>
            </a:r>
            <a:r>
              <a:rPr lang="en-US" baseline="0" dirty="0"/>
              <a:t> implies a “guaranteed signal” for EDM, within the reach of planned experiments!</a:t>
            </a:r>
            <a:endParaRPr lang="en-US" dirty="0"/>
          </a:p>
          <a:p>
            <a:endParaRPr lang="en-US" baseline="0" dirty="0"/>
          </a:p>
          <a:p>
            <a:r>
              <a:rPr lang="en-US" baseline="0" dirty="0"/>
              <a:t>The horizontal axes give the </a:t>
            </a:r>
            <a:r>
              <a:rPr lang="en-US" baseline="0" dirty="0" err="1"/>
              <a:t>bino</a:t>
            </a:r>
            <a:r>
              <a:rPr lang="en-US" baseline="0" dirty="0"/>
              <a:t> (</a:t>
            </a:r>
            <a:r>
              <a:rPr lang="en-US" baseline="0" dirty="0" err="1"/>
              <a:t>gaugino</a:t>
            </a:r>
            <a:r>
              <a:rPr lang="en-US" baseline="0" dirty="0"/>
              <a:t>) soft mass parameter M1, the vertical axes give the relative phases of M1, and mu, and the soft Higgs mass parameter.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5DB4D883-857D-4C68-8817-75BE762A08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24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8FF1-61EC-4FC5-A662-3EB904C9ED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4794F0-1F06-466B-9867-EFA317D92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62326E-E94A-4BDB-9F7F-88CC6E129F83}"/>
              </a:ext>
            </a:extLst>
          </p:cNvPr>
          <p:cNvSpPr>
            <a:spLocks noGrp="1"/>
          </p:cNvSpPr>
          <p:nvPr>
            <p:ph type="dt" sz="half" idx="10"/>
          </p:nvPr>
        </p:nvSpPr>
        <p:spPr/>
        <p:txBody>
          <a:bodyPr/>
          <a:lstStyle/>
          <a:p>
            <a:fld id="{88237F85-3D76-480E-A326-64FF31A811E3}" type="datetime1">
              <a:rPr lang="en-US" smtClean="0"/>
              <a:t>1/14/2025</a:t>
            </a:fld>
            <a:endParaRPr lang="en-US"/>
          </a:p>
        </p:txBody>
      </p:sp>
      <p:sp>
        <p:nvSpPr>
          <p:cNvPr id="5" name="Footer Placeholder 4">
            <a:extLst>
              <a:ext uri="{FF2B5EF4-FFF2-40B4-BE49-F238E27FC236}">
                <a16:creationId xmlns:a16="http://schemas.microsoft.com/office/drawing/2014/main" id="{055F2B63-1CB9-4C27-AB96-ED6B0B43E8B2}"/>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01864708-4E51-45D7-A6F8-010D424B003B}"/>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314330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96AE-376D-4B7C-A93B-ED5EA3F953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3C0108-895D-4274-BBCA-1A2BEDC861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DC2F9-1655-4BB0-8383-FA2E284FE8CC}"/>
              </a:ext>
            </a:extLst>
          </p:cNvPr>
          <p:cNvSpPr>
            <a:spLocks noGrp="1"/>
          </p:cNvSpPr>
          <p:nvPr>
            <p:ph type="dt" sz="half" idx="10"/>
          </p:nvPr>
        </p:nvSpPr>
        <p:spPr/>
        <p:txBody>
          <a:bodyPr/>
          <a:lstStyle/>
          <a:p>
            <a:fld id="{CE2BD4BD-EA0F-43CA-92DF-55ABBE4C4E43}" type="datetime1">
              <a:rPr lang="en-US" smtClean="0"/>
              <a:t>1/14/2025</a:t>
            </a:fld>
            <a:endParaRPr lang="en-US"/>
          </a:p>
        </p:txBody>
      </p:sp>
      <p:sp>
        <p:nvSpPr>
          <p:cNvPr id="5" name="Footer Placeholder 4">
            <a:extLst>
              <a:ext uri="{FF2B5EF4-FFF2-40B4-BE49-F238E27FC236}">
                <a16:creationId xmlns:a16="http://schemas.microsoft.com/office/drawing/2014/main" id="{DDA63B1E-1565-4B05-98F8-29CF01E4A606}"/>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35CB534A-3FBE-40A7-BF73-E5717914B00A}"/>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274370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0BE5C-35EF-42B3-ADE9-812E8138E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E58919-0EF0-433E-A37C-094D85654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3DDA1-244A-420E-824D-5014863DCD2D}"/>
              </a:ext>
            </a:extLst>
          </p:cNvPr>
          <p:cNvSpPr>
            <a:spLocks noGrp="1"/>
          </p:cNvSpPr>
          <p:nvPr>
            <p:ph type="dt" sz="half" idx="10"/>
          </p:nvPr>
        </p:nvSpPr>
        <p:spPr/>
        <p:txBody>
          <a:bodyPr/>
          <a:lstStyle/>
          <a:p>
            <a:fld id="{042DEED5-457E-4666-83F7-4291C3FA0656}" type="datetime1">
              <a:rPr lang="en-US" smtClean="0"/>
              <a:t>1/14/2025</a:t>
            </a:fld>
            <a:endParaRPr lang="en-US"/>
          </a:p>
        </p:txBody>
      </p:sp>
      <p:sp>
        <p:nvSpPr>
          <p:cNvPr id="5" name="Footer Placeholder 4">
            <a:extLst>
              <a:ext uri="{FF2B5EF4-FFF2-40B4-BE49-F238E27FC236}">
                <a16:creationId xmlns:a16="http://schemas.microsoft.com/office/drawing/2014/main" id="{F8ECA428-60C6-4C6A-88E4-E574A7D25F2F}"/>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CC1ACEA7-CEC1-4618-A2A7-709CC98E297D}"/>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194732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72800"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306910" indent="-306910">
              <a:lnSpc>
                <a:spcPct val="100000"/>
              </a:lnSpc>
              <a:spcBef>
                <a:spcPts val="800"/>
              </a:spcBef>
              <a:tabLst/>
              <a:defRPr>
                <a:solidFill>
                  <a:schemeClr val="tx1"/>
                </a:solidFill>
              </a:defRPr>
            </a:lvl1pPr>
            <a:lvl2pPr marL="613818" indent="-306910">
              <a:tabLst/>
              <a:defRPr>
                <a:solidFill>
                  <a:schemeClr val="tx1"/>
                </a:solidFill>
              </a:defRPr>
            </a:lvl2pPr>
            <a:lvl3pPr>
              <a:defRPr>
                <a:solidFill>
                  <a:schemeClr val="tx1"/>
                </a:solidFill>
              </a:defRPr>
            </a:lvl3pPr>
            <a:lvl4pPr marL="1219170" indent="-302676">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9835727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5" y="301625"/>
            <a:ext cx="9751483" cy="1143000"/>
          </a:xfrm>
        </p:spPr>
        <p:txBody>
          <a:bodyPr/>
          <a:lstStyle/>
          <a:p>
            <a:r>
              <a:rPr lang="en-US"/>
              <a:t>Click to edit Master title style</a:t>
            </a:r>
          </a:p>
        </p:txBody>
      </p:sp>
      <p:sp>
        <p:nvSpPr>
          <p:cNvPr id="3" name="Text Placeholder 2"/>
          <p:cNvSpPr>
            <a:spLocks noGrp="1"/>
          </p:cNvSpPr>
          <p:nvPr>
            <p:ph type="body" sz="half" idx="1"/>
          </p:nvPr>
        </p:nvSpPr>
        <p:spPr>
          <a:xfrm>
            <a:off x="1826685"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defTabSz="914377">
              <a:defRPr/>
            </a:pPr>
            <a:fld id="{E65A7A6A-DBEC-4AD1-AB8E-F475F8648278}" type="datetime1">
              <a:rPr lang="en-US" smtClean="0">
                <a:solidFill>
                  <a:prstClr val="black">
                    <a:tint val="75000"/>
                  </a:prstClr>
                </a:solidFill>
              </a:rPr>
              <a:pPr defTabSz="914377">
                <a:defRPr/>
              </a:pPr>
              <a:t>1/14/2025</a:t>
            </a:fld>
            <a:endParaRPr lang="en-US">
              <a:solidFill>
                <a:prstClr val="black">
                  <a:tint val="75000"/>
                </a:prstClr>
              </a:solidFill>
            </a:endParaRPr>
          </a:p>
        </p:txBody>
      </p:sp>
      <p:sp>
        <p:nvSpPr>
          <p:cNvPr id="6" name="Rectangle 9"/>
          <p:cNvSpPr>
            <a:spLocks noGrp="1" noChangeArrowheads="1"/>
          </p:cNvSpPr>
          <p:nvPr>
            <p:ph type="ftr" sz="quarter" idx="11"/>
          </p:nvPr>
        </p:nvSpPr>
        <p:spPr>
          <a:ln/>
        </p:spPr>
        <p:txBody>
          <a:bodyPr/>
          <a:lstStyle>
            <a:lvl1pPr>
              <a:defRPr/>
            </a:lvl1pPr>
          </a:lstStyle>
          <a:p>
            <a:pPr defTabSz="914377">
              <a:defRPr/>
            </a:pPr>
            <a:r>
              <a:rPr lang="en-US">
                <a:solidFill>
                  <a:prstClr val="black">
                    <a:tint val="75000"/>
                  </a:prstClr>
                </a:solidFill>
              </a:rPr>
              <a:t>Chen-Yu Liu</a:t>
            </a:r>
          </a:p>
        </p:txBody>
      </p:sp>
      <p:sp>
        <p:nvSpPr>
          <p:cNvPr id="7" name="Rectangle 10"/>
          <p:cNvSpPr>
            <a:spLocks noGrp="1" noChangeArrowheads="1"/>
          </p:cNvSpPr>
          <p:nvPr>
            <p:ph type="sldNum" sz="quarter" idx="12"/>
          </p:nvPr>
        </p:nvSpPr>
        <p:spPr>
          <a:ln/>
        </p:spPr>
        <p:txBody>
          <a:bodyPr/>
          <a:lstStyle>
            <a:lvl1pPr>
              <a:defRPr/>
            </a:lvl1pPr>
          </a:lstStyle>
          <a:p>
            <a:pPr defTabSz="914377">
              <a:defRPr/>
            </a:pPr>
            <a:fld id="{E7F0E921-6BAE-42AE-B3EB-4BDDEE61B59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65550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47" indent="0" algn="ctr">
              <a:buNone/>
              <a:defRPr>
                <a:solidFill>
                  <a:schemeClr val="tx1">
                    <a:tint val="75000"/>
                  </a:schemeClr>
                </a:solidFill>
              </a:defRPr>
            </a:lvl2pPr>
            <a:lvl3pPr marL="914093" indent="0" algn="ctr">
              <a:buNone/>
              <a:defRPr>
                <a:solidFill>
                  <a:schemeClr val="tx1">
                    <a:tint val="75000"/>
                  </a:schemeClr>
                </a:solidFill>
              </a:defRPr>
            </a:lvl3pPr>
            <a:lvl4pPr marL="1371140" indent="0" algn="ctr">
              <a:buNone/>
              <a:defRPr>
                <a:solidFill>
                  <a:schemeClr val="tx1">
                    <a:tint val="75000"/>
                  </a:schemeClr>
                </a:solidFill>
              </a:defRPr>
            </a:lvl4pPr>
            <a:lvl5pPr marL="1828185" indent="0" algn="ctr">
              <a:buNone/>
              <a:defRPr>
                <a:solidFill>
                  <a:schemeClr val="tx1">
                    <a:tint val="75000"/>
                  </a:schemeClr>
                </a:solidFill>
              </a:defRPr>
            </a:lvl5pPr>
            <a:lvl6pPr marL="2285232" indent="0" algn="ctr">
              <a:buNone/>
              <a:defRPr>
                <a:solidFill>
                  <a:schemeClr val="tx1">
                    <a:tint val="75000"/>
                  </a:schemeClr>
                </a:solidFill>
              </a:defRPr>
            </a:lvl6pPr>
            <a:lvl7pPr marL="2742278" indent="0" algn="ctr">
              <a:buNone/>
              <a:defRPr>
                <a:solidFill>
                  <a:schemeClr val="tx1">
                    <a:tint val="75000"/>
                  </a:schemeClr>
                </a:solidFill>
              </a:defRPr>
            </a:lvl7pPr>
            <a:lvl8pPr marL="3199324" indent="0" algn="ctr">
              <a:buNone/>
              <a:defRPr>
                <a:solidFill>
                  <a:schemeClr val="tx1">
                    <a:tint val="75000"/>
                  </a:schemeClr>
                </a:solidFill>
              </a:defRPr>
            </a:lvl8pPr>
            <a:lvl9pPr marL="36563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E3EC55-3598-4C94-A184-3915F2BB93D8}"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Chen-Yu Liu</a:t>
            </a: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62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DC396-EC13-41DE-B52D-5BE0D38A3B63}"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Chen-Yu Liu</a:t>
            </a: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2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solidFill>
                  <a:schemeClr val="tx1">
                    <a:tint val="75000"/>
                  </a:schemeClr>
                </a:solidFill>
              </a:defRPr>
            </a:lvl1pPr>
            <a:lvl2pPr marL="457047" indent="0">
              <a:buNone/>
              <a:defRPr sz="1800">
                <a:solidFill>
                  <a:schemeClr val="tx1">
                    <a:tint val="75000"/>
                  </a:schemeClr>
                </a:solidFill>
              </a:defRPr>
            </a:lvl2pPr>
            <a:lvl3pPr marL="914093" indent="0">
              <a:buNone/>
              <a:defRPr sz="1600">
                <a:solidFill>
                  <a:schemeClr val="tx1">
                    <a:tint val="75000"/>
                  </a:schemeClr>
                </a:solidFill>
              </a:defRPr>
            </a:lvl3pPr>
            <a:lvl4pPr marL="1371140" indent="0">
              <a:buNone/>
              <a:defRPr sz="1400">
                <a:solidFill>
                  <a:schemeClr val="tx1">
                    <a:tint val="75000"/>
                  </a:schemeClr>
                </a:solidFill>
              </a:defRPr>
            </a:lvl4pPr>
            <a:lvl5pPr marL="1828185" indent="0">
              <a:buNone/>
              <a:defRPr sz="1400">
                <a:solidFill>
                  <a:schemeClr val="tx1">
                    <a:tint val="75000"/>
                  </a:schemeClr>
                </a:solidFill>
              </a:defRPr>
            </a:lvl5pPr>
            <a:lvl6pPr marL="2285232" indent="0">
              <a:buNone/>
              <a:defRPr sz="1400">
                <a:solidFill>
                  <a:schemeClr val="tx1">
                    <a:tint val="75000"/>
                  </a:schemeClr>
                </a:solidFill>
              </a:defRPr>
            </a:lvl6pPr>
            <a:lvl7pPr marL="2742278" indent="0">
              <a:buNone/>
              <a:defRPr sz="1400">
                <a:solidFill>
                  <a:schemeClr val="tx1">
                    <a:tint val="75000"/>
                  </a:schemeClr>
                </a:solidFill>
              </a:defRPr>
            </a:lvl7pPr>
            <a:lvl8pPr marL="3199324" indent="0">
              <a:buNone/>
              <a:defRPr sz="1400">
                <a:solidFill>
                  <a:schemeClr val="tx1">
                    <a:tint val="75000"/>
                  </a:schemeClr>
                </a:solidFill>
              </a:defRPr>
            </a:lvl8pPr>
            <a:lvl9pPr marL="36563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DFA05E-5A8B-4437-94F0-335D7978C1BB}"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Chen-Yu Liu</a:t>
            </a: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7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3404C7-39D4-4DEF-AAEB-2FE206BEE74B}" type="datetime1">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Chen-Yu Liu</a:t>
            </a: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2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047" indent="0">
              <a:buNone/>
              <a:defRPr sz="2000" b="1"/>
            </a:lvl2pPr>
            <a:lvl3pPr marL="914093" indent="0">
              <a:buNone/>
              <a:defRPr sz="1800" b="1"/>
            </a:lvl3pPr>
            <a:lvl4pPr marL="1371140" indent="0">
              <a:buNone/>
              <a:defRPr sz="1600" b="1"/>
            </a:lvl4pPr>
            <a:lvl5pPr marL="1828185" indent="0">
              <a:buNone/>
              <a:defRPr sz="1600" b="1"/>
            </a:lvl5pPr>
            <a:lvl6pPr marL="2285232" indent="0">
              <a:buNone/>
              <a:defRPr sz="1600" b="1"/>
            </a:lvl6pPr>
            <a:lvl7pPr marL="2742278" indent="0">
              <a:buNone/>
              <a:defRPr sz="1600" b="1"/>
            </a:lvl7pPr>
            <a:lvl8pPr marL="3199324" indent="0">
              <a:buNone/>
              <a:defRPr sz="1600" b="1"/>
            </a:lvl8pPr>
            <a:lvl9pPr marL="365637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047" indent="0">
              <a:buNone/>
              <a:defRPr sz="2000" b="1"/>
            </a:lvl2pPr>
            <a:lvl3pPr marL="914093" indent="0">
              <a:buNone/>
              <a:defRPr sz="1800" b="1"/>
            </a:lvl3pPr>
            <a:lvl4pPr marL="1371140" indent="0">
              <a:buNone/>
              <a:defRPr sz="1600" b="1"/>
            </a:lvl4pPr>
            <a:lvl5pPr marL="1828185" indent="0">
              <a:buNone/>
              <a:defRPr sz="1600" b="1"/>
            </a:lvl5pPr>
            <a:lvl6pPr marL="2285232" indent="0">
              <a:buNone/>
              <a:defRPr sz="1600" b="1"/>
            </a:lvl6pPr>
            <a:lvl7pPr marL="2742278" indent="0">
              <a:buNone/>
              <a:defRPr sz="1600" b="1"/>
            </a:lvl7pPr>
            <a:lvl8pPr marL="3199324" indent="0">
              <a:buNone/>
              <a:defRPr sz="1600" b="1"/>
            </a:lvl8pPr>
            <a:lvl9pPr marL="36563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3AC24B-6507-409C-91EE-E1E32A02F7C0}" type="datetime1">
              <a:rPr lang="en-US" smtClean="0">
                <a:solidFill>
                  <a:prstClr val="black">
                    <a:tint val="75000"/>
                  </a:prstClr>
                </a:solidFill>
              </a:r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Chen-Yu Liu</a:t>
            </a:r>
          </a:p>
        </p:txBody>
      </p:sp>
      <p:sp>
        <p:nvSpPr>
          <p:cNvPr id="9" name="Slide Number Placeholder 8"/>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679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7DD41-0572-4BE9-9C7C-41184C17976F}" type="datetime1">
              <a:rPr lang="en-US" smtClean="0">
                <a:solidFill>
                  <a:prstClr val="black">
                    <a:tint val="75000"/>
                  </a:prstClr>
                </a:solidFill>
              </a:r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Chen-Yu Liu</a:t>
            </a:r>
          </a:p>
        </p:txBody>
      </p:sp>
      <p:sp>
        <p:nvSpPr>
          <p:cNvPr id="5" name="Slide Number Placeholder 4"/>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90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F2E1-7780-4612-B377-F6A44AC35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2EBDC-EB00-4987-BE6A-9EE47A07FE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11A9F-D0C1-4064-AA53-E19F980F0E72}"/>
              </a:ext>
            </a:extLst>
          </p:cNvPr>
          <p:cNvSpPr>
            <a:spLocks noGrp="1"/>
          </p:cNvSpPr>
          <p:nvPr>
            <p:ph type="dt" sz="half" idx="10"/>
          </p:nvPr>
        </p:nvSpPr>
        <p:spPr/>
        <p:txBody>
          <a:bodyPr/>
          <a:lstStyle/>
          <a:p>
            <a:fld id="{E57F3F90-3F74-4838-A3DD-15F1A66B2B23}" type="datetime1">
              <a:rPr lang="en-US" smtClean="0"/>
              <a:t>1/14/2025</a:t>
            </a:fld>
            <a:endParaRPr lang="en-US"/>
          </a:p>
        </p:txBody>
      </p:sp>
      <p:sp>
        <p:nvSpPr>
          <p:cNvPr id="5" name="Footer Placeholder 4">
            <a:extLst>
              <a:ext uri="{FF2B5EF4-FFF2-40B4-BE49-F238E27FC236}">
                <a16:creationId xmlns:a16="http://schemas.microsoft.com/office/drawing/2014/main" id="{412AE164-8015-4922-A59F-39F7BCA0BB5C}"/>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47464BA6-587B-481B-B651-EF5114F66490}"/>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13687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D0601-2A9F-4588-9A3D-3C2B33A4B6FD}" type="datetime1">
              <a:rPr lang="en-US" smtClean="0">
                <a:solidFill>
                  <a:prstClr val="black">
                    <a:tint val="75000"/>
                  </a:prstClr>
                </a:solidFill>
              </a:r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Chen-Yu Liu</a:t>
            </a:r>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751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47" indent="0">
              <a:buNone/>
              <a:defRPr sz="1200"/>
            </a:lvl2pPr>
            <a:lvl3pPr marL="914093" indent="0">
              <a:buNone/>
              <a:defRPr sz="1000"/>
            </a:lvl3pPr>
            <a:lvl4pPr marL="1371140" indent="0">
              <a:buNone/>
              <a:defRPr sz="900"/>
            </a:lvl4pPr>
            <a:lvl5pPr marL="1828185" indent="0">
              <a:buNone/>
              <a:defRPr sz="900"/>
            </a:lvl5pPr>
            <a:lvl6pPr marL="2285232" indent="0">
              <a:buNone/>
              <a:defRPr sz="900"/>
            </a:lvl6pPr>
            <a:lvl7pPr marL="2742278" indent="0">
              <a:buNone/>
              <a:defRPr sz="900"/>
            </a:lvl7pPr>
            <a:lvl8pPr marL="3199324" indent="0">
              <a:buNone/>
              <a:defRPr sz="900"/>
            </a:lvl8pPr>
            <a:lvl9pPr marL="36563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F37C30-0D30-4358-A890-1597567E89DC}" type="datetime1">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Chen-Yu Liu</a:t>
            </a: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475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47" indent="0">
              <a:buNone/>
              <a:defRPr sz="2800"/>
            </a:lvl2pPr>
            <a:lvl3pPr marL="914093" indent="0">
              <a:buNone/>
              <a:defRPr sz="2400"/>
            </a:lvl3pPr>
            <a:lvl4pPr marL="1371140" indent="0">
              <a:buNone/>
              <a:defRPr sz="2000"/>
            </a:lvl4pPr>
            <a:lvl5pPr marL="1828185" indent="0">
              <a:buNone/>
              <a:defRPr sz="2000"/>
            </a:lvl5pPr>
            <a:lvl6pPr marL="2285232" indent="0">
              <a:buNone/>
              <a:defRPr sz="2000"/>
            </a:lvl6pPr>
            <a:lvl7pPr marL="2742278" indent="0">
              <a:buNone/>
              <a:defRPr sz="2000"/>
            </a:lvl7pPr>
            <a:lvl8pPr marL="3199324" indent="0">
              <a:buNone/>
              <a:defRPr sz="2000"/>
            </a:lvl8pPr>
            <a:lvl9pPr marL="3656371"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47" indent="0">
              <a:buNone/>
              <a:defRPr sz="1200"/>
            </a:lvl2pPr>
            <a:lvl3pPr marL="914093" indent="0">
              <a:buNone/>
              <a:defRPr sz="1000"/>
            </a:lvl3pPr>
            <a:lvl4pPr marL="1371140" indent="0">
              <a:buNone/>
              <a:defRPr sz="900"/>
            </a:lvl4pPr>
            <a:lvl5pPr marL="1828185" indent="0">
              <a:buNone/>
              <a:defRPr sz="900"/>
            </a:lvl5pPr>
            <a:lvl6pPr marL="2285232" indent="0">
              <a:buNone/>
              <a:defRPr sz="900"/>
            </a:lvl6pPr>
            <a:lvl7pPr marL="2742278" indent="0">
              <a:buNone/>
              <a:defRPr sz="900"/>
            </a:lvl7pPr>
            <a:lvl8pPr marL="3199324" indent="0">
              <a:buNone/>
              <a:defRPr sz="900"/>
            </a:lvl8pPr>
            <a:lvl9pPr marL="36563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A2BB8-0C7C-46EF-A7D7-E31504AC1C9D}" type="datetime1">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Chen-Yu Liu</a:t>
            </a: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263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74904-FF9E-4A70-954A-96B036CDED45}"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Chen-Yu Liu</a:t>
            </a: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52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F3860-FE78-4556-BDCD-41F89F326925}"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Chen-Yu Liu</a:t>
            </a: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12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3B9E-913E-CAB0-3BB5-61C9F6207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760CD-C64A-D126-B0A2-E039E59E8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BDD3F-0DB1-9483-7DEB-C2A552D87983}"/>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921E4238-90D5-1EE4-253C-0DD59B5BF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E3008-89C3-9238-9F50-1B26EBBADD8E}"/>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1669588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241C-0D50-6FCC-8CF0-4B217E2EE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E3FBA-5217-DD77-93B1-2BE519138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820FC-E7E7-538E-E53E-5C5D39F7ED80}"/>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E48FC01A-B122-23CF-CC26-5CECBA339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5E048-25B6-F591-F7B9-608348638B3C}"/>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30551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D442-FFA4-E094-E56B-2DAB6A2DB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70BDC-0B55-CF77-06B5-D2C7B6495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16834-23A7-DE13-EE7B-0E2246C4D37F}"/>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B9F192BF-55B9-1364-F87C-B12C33DDE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9CF94-0526-012F-CD13-EB37A3D12D7E}"/>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706339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0CD4-414C-89E4-E53B-D42AFA10E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29C90-7D97-ED63-06CF-3DB354987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8163B-AD56-6770-078A-DF7CF4EBFA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E6599-F8B1-6943-C454-60ACCCF92C00}"/>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6" name="Footer Placeholder 5">
            <a:extLst>
              <a:ext uri="{FF2B5EF4-FFF2-40B4-BE49-F238E27FC236}">
                <a16:creationId xmlns:a16="http://schemas.microsoft.com/office/drawing/2014/main" id="{51010B52-3931-F3F7-0B79-306B03A0E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307EE-1110-570D-6C32-AE7A14EA65C0}"/>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873937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C006-8E43-1BC9-5C5D-2609EB8910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0646E8-5752-08E0-8750-0FBC1B26D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A030D-046F-E689-720F-6720B14AE8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F1CE99-CA5A-291D-2900-B20674223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A080C-D012-C280-27FE-63E3382F1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CC2D4-E4F0-30FA-E41C-CDFCD606DE37}"/>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8" name="Footer Placeholder 7">
            <a:extLst>
              <a:ext uri="{FF2B5EF4-FFF2-40B4-BE49-F238E27FC236}">
                <a16:creationId xmlns:a16="http://schemas.microsoft.com/office/drawing/2014/main" id="{6727F54A-30E7-3EF1-A16A-4D44E6B7C2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B343E-6E53-8FE6-9954-5E105C13F604}"/>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16836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21A1-6C69-4D6B-A34E-66D3053C80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4227FA-CBDA-46AF-8A0D-67DE06323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F90E6C-E92C-4700-AD8C-323D52A8CCAB}"/>
              </a:ext>
            </a:extLst>
          </p:cNvPr>
          <p:cNvSpPr>
            <a:spLocks noGrp="1"/>
          </p:cNvSpPr>
          <p:nvPr>
            <p:ph type="dt" sz="half" idx="10"/>
          </p:nvPr>
        </p:nvSpPr>
        <p:spPr/>
        <p:txBody>
          <a:bodyPr/>
          <a:lstStyle/>
          <a:p>
            <a:fld id="{0A9DF060-886F-48E3-B1C3-693EF1029E1B}" type="datetime1">
              <a:rPr lang="en-US" smtClean="0"/>
              <a:t>1/14/2025</a:t>
            </a:fld>
            <a:endParaRPr lang="en-US"/>
          </a:p>
        </p:txBody>
      </p:sp>
      <p:sp>
        <p:nvSpPr>
          <p:cNvPr id="5" name="Footer Placeholder 4">
            <a:extLst>
              <a:ext uri="{FF2B5EF4-FFF2-40B4-BE49-F238E27FC236}">
                <a16:creationId xmlns:a16="http://schemas.microsoft.com/office/drawing/2014/main" id="{4F16C73A-592F-4C55-8D32-26DF9CDF0B61}"/>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9BAB9654-F390-4621-815B-4F4405446A2C}"/>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613964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A605-D923-A7D0-188F-FB39B6F4C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A32D08-35B4-2FDA-E371-37B366EDF8D4}"/>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4" name="Footer Placeholder 3">
            <a:extLst>
              <a:ext uri="{FF2B5EF4-FFF2-40B4-BE49-F238E27FC236}">
                <a16:creationId xmlns:a16="http://schemas.microsoft.com/office/drawing/2014/main" id="{EE99BDC7-057A-1CA9-0262-4FD7AAD5BA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2E8601-91AB-2D7C-D2FC-A3D7656F60F0}"/>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149240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D6FB2-845F-6055-FB69-39D469897345}"/>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3" name="Footer Placeholder 2">
            <a:extLst>
              <a:ext uri="{FF2B5EF4-FFF2-40B4-BE49-F238E27FC236}">
                <a16:creationId xmlns:a16="http://schemas.microsoft.com/office/drawing/2014/main" id="{CD7D4AF2-3A14-B981-9D72-F2399ED815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0B91A-6F4C-D07D-E9C2-268EC12AE72C}"/>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1554212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4CC1-B33E-336D-EAF5-5DFF196DC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AF529-930F-35AC-89F6-F1B5A9381C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BFC6E0-2E7A-CFB0-4C65-8EF597129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DD2C2-3FA0-7CF0-4C07-F005BCAD4754}"/>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6" name="Footer Placeholder 5">
            <a:extLst>
              <a:ext uri="{FF2B5EF4-FFF2-40B4-BE49-F238E27FC236}">
                <a16:creationId xmlns:a16="http://schemas.microsoft.com/office/drawing/2014/main" id="{85CA94B5-63E6-2FC8-FAC7-2A1D262F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09C63-B928-2216-28D3-122137E9747E}"/>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381913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7B41-A423-2EF2-184D-3CF8B104E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C66931-3B48-F50E-0C96-369DE075B3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9965B7-5D50-8CF5-6452-27093A479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4661C-7836-5BEC-052F-C9D4E1B93B94}"/>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6" name="Footer Placeholder 5">
            <a:extLst>
              <a:ext uri="{FF2B5EF4-FFF2-40B4-BE49-F238E27FC236}">
                <a16:creationId xmlns:a16="http://schemas.microsoft.com/office/drawing/2014/main" id="{2C0AC1CE-A8D2-2CE4-5B98-8EF2E201F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64D38-6F24-B3F9-1BF2-A9E0CBCB1631}"/>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1067914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5C269-B227-DA8D-5288-34CAD2CAFC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DE7B2-C7E3-E463-12C5-2E86067917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4CDF-4BC8-D228-B968-865762031996}"/>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7F9D1FFB-807C-3C41-FAEE-BAFFC45E5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EF95C-40C9-9DE5-4FF9-A4A7262AAE1C}"/>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789400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2886E-5F52-854C-D3FB-5FDA686E8A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87514-4702-1BF1-516B-7134AB081F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CFDDA-A0CA-BB7E-EB01-754E612086C3}"/>
              </a:ext>
            </a:extLst>
          </p:cNvPr>
          <p:cNvSpPr>
            <a:spLocks noGrp="1"/>
          </p:cNvSpPr>
          <p:nvPr>
            <p:ph type="dt" sz="half" idx="10"/>
          </p:nvPr>
        </p:nvSpPr>
        <p:spPr/>
        <p:txBody>
          <a:body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F0D0AFB6-A46C-2D61-41DA-BB16F46AB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CE686-8E04-450C-6287-EDAE0951604D}"/>
              </a:ext>
            </a:extLst>
          </p:cNvPr>
          <p:cNvSpPr>
            <a:spLocks noGrp="1"/>
          </p:cNvSpPr>
          <p:nvPr>
            <p:ph type="sldNum" sz="quarter" idx="12"/>
          </p:nvPr>
        </p:nvSpPr>
        <p:spPr/>
        <p:txBody>
          <a:bodyPr/>
          <a:lstStyle/>
          <a:p>
            <a:fld id="{8182C7F8-C3B4-4B25-9334-26D934BA8051}" type="slidenum">
              <a:rPr lang="en-US" smtClean="0"/>
              <a:t>‹#›</a:t>
            </a:fld>
            <a:endParaRPr lang="en-US"/>
          </a:p>
        </p:txBody>
      </p:sp>
    </p:spTree>
    <p:extLst>
      <p:ext uri="{BB962C8B-B14F-4D97-AF65-F5344CB8AC3E}">
        <p14:creationId xmlns:p14="http://schemas.microsoft.com/office/powerpoint/2010/main" val="370516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1"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1" y="1186482"/>
            <a:ext cx="10985500" cy="467391"/>
          </a:xfrm>
          <a:prstGeom prst="rect">
            <a:avLst/>
          </a:prstGeom>
        </p:spPr>
        <p:txBody>
          <a:bodyPr lIns="45719" tIns="45719" rIns="45719" bIns="45719"/>
          <a:lstStyle>
            <a:lvl1pPr marL="0" indent="0" defTabSz="412740">
              <a:lnSpc>
                <a:spcPct val="100000"/>
              </a:lnSpc>
              <a:spcBef>
                <a:spcPts val="0"/>
              </a:spcBef>
              <a:buSzTx/>
              <a:buNone/>
              <a:defRPr sz="2751"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024916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72800"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306910" indent="-306910">
              <a:lnSpc>
                <a:spcPct val="100000"/>
              </a:lnSpc>
              <a:spcBef>
                <a:spcPts val="800"/>
              </a:spcBef>
              <a:tabLst/>
              <a:defRPr>
                <a:solidFill>
                  <a:schemeClr val="tx1"/>
                </a:solidFill>
              </a:defRPr>
            </a:lvl1pPr>
            <a:lvl2pPr marL="613818" indent="-306910">
              <a:tabLst/>
              <a:defRPr>
                <a:solidFill>
                  <a:schemeClr val="tx1"/>
                </a:solidFill>
              </a:defRPr>
            </a:lvl2pPr>
            <a:lvl3pPr>
              <a:defRPr>
                <a:solidFill>
                  <a:schemeClr val="tx1"/>
                </a:solidFill>
              </a:defRPr>
            </a:lvl3pPr>
            <a:lvl4pPr marL="1219170" indent="-302676">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888174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ext Only-No Subhead">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 name="Body Level One…"/>
          <p:cNvSpPr txBox="1">
            <a:spLocks noGrp="1"/>
          </p:cNvSpPr>
          <p:nvPr>
            <p:ph type="body" sz="quarter" idx="1" hasCustomPrompt="1"/>
          </p:nvPr>
        </p:nvSpPr>
        <p:spPr>
          <a:xfrm>
            <a:off x="609600" y="609601"/>
            <a:ext cx="10972800" cy="892209"/>
          </a:xfrm>
          <a:prstGeom prst="rect">
            <a:avLst/>
          </a:prstGeom>
        </p:spPr>
        <p:txBody>
          <a:bodyPr lIns="0" tIns="0" rIns="0" bIns="0"/>
          <a:lstStyle>
            <a:lvl1pPr marL="0" indent="0">
              <a:lnSpc>
                <a:spcPct val="100000"/>
              </a:lnSpc>
              <a:spcBef>
                <a:spcPts val="0"/>
              </a:spcBef>
              <a:buSzTx/>
              <a:buFont typeface="Wingdings"/>
              <a:buNone/>
              <a:defRPr sz="3200" b="1">
                <a:solidFill>
                  <a:srgbClr val="000F7E"/>
                </a:solidFill>
              </a:defRPr>
            </a:lvl1pPr>
            <a:lvl2pPr marL="0" indent="306907">
              <a:lnSpc>
                <a:spcPct val="100000"/>
              </a:lnSpc>
              <a:spcBef>
                <a:spcPts val="0"/>
              </a:spcBef>
              <a:buSzTx/>
              <a:buFont typeface="Wingdings"/>
              <a:buNone/>
              <a:defRPr sz="3200" b="1">
                <a:solidFill>
                  <a:srgbClr val="000F7E"/>
                </a:solidFill>
              </a:defRPr>
            </a:lvl2pPr>
            <a:lvl3pPr marL="0" indent="609585">
              <a:lnSpc>
                <a:spcPct val="100000"/>
              </a:lnSpc>
              <a:spcBef>
                <a:spcPts val="0"/>
              </a:spcBef>
              <a:buSzTx/>
              <a:buFont typeface="Wingdings"/>
              <a:buNone/>
              <a:defRPr sz="3200" b="1">
                <a:solidFill>
                  <a:srgbClr val="000F7E"/>
                </a:solidFill>
              </a:defRPr>
            </a:lvl3pPr>
            <a:lvl4pPr marL="0" indent="916493">
              <a:lnSpc>
                <a:spcPct val="100000"/>
              </a:lnSpc>
              <a:spcBef>
                <a:spcPts val="0"/>
              </a:spcBef>
              <a:buSzTx/>
              <a:buFont typeface="Wingdings"/>
              <a:buNone/>
              <a:defRPr sz="3200" b="1">
                <a:solidFill>
                  <a:srgbClr val="000F7E"/>
                </a:solidFill>
              </a:defRPr>
            </a:lvl4pPr>
            <a:lvl5pPr marL="0" indent="1828754">
              <a:lnSpc>
                <a:spcPct val="100000"/>
              </a:lnSpc>
              <a:spcBef>
                <a:spcPts val="0"/>
              </a:spcBef>
              <a:buSzTx/>
              <a:buFont typeface="Wingdings"/>
              <a:buNone/>
              <a:defRPr sz="3200" b="1">
                <a:solidFill>
                  <a:srgbClr val="000F7E"/>
                </a:solidFill>
              </a:defRPr>
            </a:lvl5pPr>
          </a:lstStyle>
          <a:p>
            <a:r>
              <a:t>Click to add a brief slide title</a:t>
            </a:r>
          </a:p>
          <a:p>
            <a:pPr lvl="1"/>
            <a:endParaRPr/>
          </a:p>
          <a:p>
            <a:pPr lvl="2"/>
            <a:endParaRPr/>
          </a:p>
          <a:p>
            <a:pPr lvl="3"/>
            <a:endParaRPr/>
          </a:p>
          <a:p>
            <a:pPr lvl="4"/>
            <a:endParaRPr/>
          </a:p>
        </p:txBody>
      </p:sp>
      <p:sp>
        <p:nvSpPr>
          <p:cNvPr id="51" name="Text Placeholder 2"/>
          <p:cNvSpPr>
            <a:spLocks noGrp="1"/>
          </p:cNvSpPr>
          <p:nvPr>
            <p:ph type="body" idx="21" hasCustomPrompt="1"/>
          </p:nvPr>
        </p:nvSpPr>
        <p:spPr>
          <a:xfrm>
            <a:off x="609600" y="1524001"/>
            <a:ext cx="10972800" cy="4260852"/>
          </a:xfrm>
          <a:prstGeom prst="rect">
            <a:avLst/>
          </a:prstGeom>
        </p:spPr>
        <p:txBody>
          <a:bodyPr lIns="0" tIns="0" rIns="0" bIns="0"/>
          <a:lstStyle>
            <a:lvl1pPr marL="243833" indent="-243833">
              <a:lnSpc>
                <a:spcPct val="100000"/>
              </a:lnSpc>
              <a:spcBef>
                <a:spcPts val="800"/>
              </a:spcBef>
            </a:lvl1pPr>
          </a:lstStyle>
          <a:p>
            <a:r>
              <a:t>Click to add first bullet
Second level
Third level
Fourth level</a:t>
            </a:r>
          </a:p>
        </p:txBody>
      </p:sp>
    </p:spTree>
    <p:extLst>
      <p:ext uri="{BB962C8B-B14F-4D97-AF65-F5344CB8AC3E}">
        <p14:creationId xmlns:p14="http://schemas.microsoft.com/office/powerpoint/2010/main" val="25192307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8914"/>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2DFF-D605-40C9-8629-36F7668C8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98E73-2DA2-4527-A92E-92F0B86776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BA7492-AE11-455E-9E31-515B55473A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33562-CD39-4E76-8E43-A18BFF8FD4D5}"/>
              </a:ext>
            </a:extLst>
          </p:cNvPr>
          <p:cNvSpPr>
            <a:spLocks noGrp="1"/>
          </p:cNvSpPr>
          <p:nvPr>
            <p:ph type="dt" sz="half" idx="10"/>
          </p:nvPr>
        </p:nvSpPr>
        <p:spPr/>
        <p:txBody>
          <a:bodyPr/>
          <a:lstStyle/>
          <a:p>
            <a:fld id="{6EB88CC7-33C5-4F48-ABB4-09EFBB633B78}" type="datetime1">
              <a:rPr lang="en-US" smtClean="0"/>
              <a:t>1/14/2025</a:t>
            </a:fld>
            <a:endParaRPr lang="en-US"/>
          </a:p>
        </p:txBody>
      </p:sp>
      <p:sp>
        <p:nvSpPr>
          <p:cNvPr id="6" name="Footer Placeholder 5">
            <a:extLst>
              <a:ext uri="{FF2B5EF4-FFF2-40B4-BE49-F238E27FC236}">
                <a16:creationId xmlns:a16="http://schemas.microsoft.com/office/drawing/2014/main" id="{EA66D469-24AB-4E92-8E01-339678EE1BE3}"/>
              </a:ext>
            </a:extLst>
          </p:cNvPr>
          <p:cNvSpPr>
            <a:spLocks noGrp="1"/>
          </p:cNvSpPr>
          <p:nvPr>
            <p:ph type="ftr" sz="quarter" idx="11"/>
          </p:nvPr>
        </p:nvSpPr>
        <p:spPr/>
        <p:txBody>
          <a:bodyPr/>
          <a:lstStyle/>
          <a:p>
            <a:r>
              <a:rPr lang="en-US"/>
              <a:t>Chen-Yu Liu</a:t>
            </a:r>
          </a:p>
        </p:txBody>
      </p:sp>
      <p:sp>
        <p:nvSpPr>
          <p:cNvPr id="7" name="Slide Number Placeholder 6">
            <a:extLst>
              <a:ext uri="{FF2B5EF4-FFF2-40B4-BE49-F238E27FC236}">
                <a16:creationId xmlns:a16="http://schemas.microsoft.com/office/drawing/2014/main" id="{5419ABB8-CC9E-4317-A662-ABD347FC3F39}"/>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2141671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92970" y="312540"/>
            <a:ext cx="10406063" cy="1518047"/>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18" name="Slide Number"/>
          <p:cNvSpPr txBox="1">
            <a:spLocks noGrp="1"/>
          </p:cNvSpPr>
          <p:nvPr>
            <p:ph type="sldNum" sz="quarter" idx="2"/>
          </p:nvPr>
        </p:nvSpPr>
        <p:spPr>
          <a:xfrm>
            <a:off x="5931349" y="6505278"/>
            <a:ext cx="317395" cy="297389"/>
          </a:xfrm>
          <a:prstGeom prst="rect">
            <a:avLst/>
          </a:prstGeom>
        </p:spPr>
        <p:txBody>
          <a:bodyPr/>
          <a:lstStyle>
            <a:lvl1pPr>
              <a:defRPr sz="1266">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0261522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nhaltverzeichnis">
    <p:spTree>
      <p:nvGrpSpPr>
        <p:cNvPr id="1" name=""/>
        <p:cNvGrpSpPr/>
        <p:nvPr/>
      </p:nvGrpSpPr>
      <p:grpSpPr>
        <a:xfrm>
          <a:off x="0" y="0"/>
          <a:ext cx="0" cy="0"/>
          <a:chOff x="0" y="0"/>
          <a:chExt cx="0" cy="0"/>
        </a:xfrm>
      </p:grpSpPr>
      <p:sp>
        <p:nvSpPr>
          <p:cNvPr id="9" name="Textplatzhalter 21">
            <a:extLst>
              <a:ext uri="{FF2B5EF4-FFF2-40B4-BE49-F238E27FC236}">
                <a16:creationId xmlns:a16="http://schemas.microsoft.com/office/drawing/2014/main" id="{16AC8D8E-CDF7-E043-997B-4F40A5E71F94}"/>
              </a:ext>
            </a:extLst>
          </p:cNvPr>
          <p:cNvSpPr>
            <a:spLocks noGrp="1"/>
          </p:cNvSpPr>
          <p:nvPr>
            <p:ph type="body" sz="quarter" idx="20"/>
          </p:nvPr>
        </p:nvSpPr>
        <p:spPr>
          <a:xfrm>
            <a:off x="350704" y="374400"/>
            <a:ext cx="10013922" cy="240000"/>
          </a:xfrm>
          <a:prstGeom prst="rect">
            <a:avLst/>
          </a:prstGeom>
        </p:spPr>
        <p:txBody>
          <a:bodyPr lIns="0" tIns="0" rIns="0" bIns="0">
            <a:noAutofit/>
          </a:bodyPr>
          <a:lstStyle>
            <a:lvl1pPr>
              <a:spcBef>
                <a:spcPts val="0"/>
              </a:spcBef>
              <a:defRPr sz="1600" b="1" baseline="0">
                <a:solidFill>
                  <a:schemeClr val="tx1"/>
                </a:solidFill>
                <a:latin typeface="Arial" panose="020B0604020202020204" pitchFamily="34" charset="0"/>
                <a:cs typeface="Arial" panose="020B0604020202020204" pitchFamily="34" charset="0"/>
              </a:defRPr>
            </a:lvl1pPr>
          </a:lstStyle>
          <a:p>
            <a:endParaRPr lang="en-US" dirty="0"/>
          </a:p>
        </p:txBody>
      </p:sp>
      <p:sp>
        <p:nvSpPr>
          <p:cNvPr id="10" name="Titelplatzhalter 14">
            <a:extLst>
              <a:ext uri="{FF2B5EF4-FFF2-40B4-BE49-F238E27FC236}">
                <a16:creationId xmlns:a16="http://schemas.microsoft.com/office/drawing/2014/main" id="{F49DC73E-0ADC-CB4B-B483-695B44661B05}"/>
              </a:ext>
            </a:extLst>
          </p:cNvPr>
          <p:cNvSpPr>
            <a:spLocks noGrp="1"/>
          </p:cNvSpPr>
          <p:nvPr>
            <p:ph type="title" hasCustomPrompt="1"/>
          </p:nvPr>
        </p:nvSpPr>
        <p:spPr>
          <a:xfrm>
            <a:off x="350704" y="907201"/>
            <a:ext cx="10013922" cy="547159"/>
          </a:xfrm>
          <a:prstGeom prst="rect">
            <a:avLst/>
          </a:prstGeom>
        </p:spPr>
        <p:txBody>
          <a:bodyPr vert="horz" wrap="square" lIns="0" tIns="0" rIns="0" bIns="0" rtlCol="0" anchor="t">
            <a:spAutoFit/>
          </a:bodyPr>
          <a:lstStyle>
            <a:lvl1pPr>
              <a:defRPr sz="3600">
                <a:solidFill>
                  <a:schemeClr val="tx1"/>
                </a:solidFill>
              </a:defRPr>
            </a:lvl1pPr>
          </a:lstStyle>
          <a:p>
            <a:r>
              <a:rPr lang="de-DE" dirty="0"/>
              <a:t>Titel A (Arial 28pt., rot, max. 1 Zeile) </a:t>
            </a:r>
          </a:p>
        </p:txBody>
      </p:sp>
      <p:sp>
        <p:nvSpPr>
          <p:cNvPr id="12"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697584" y="1989667"/>
            <a:ext cx="10805298" cy="4485273"/>
          </a:xfrm>
          <a:prstGeom prst="rect">
            <a:avLst/>
          </a:prstGeom>
        </p:spPr>
        <p:txBody>
          <a:bodyPr lIns="0" tIns="0" rIns="0" bIns="0"/>
          <a:lstStyle>
            <a:lvl1pPr>
              <a:lnSpc>
                <a:spcPts val="2667"/>
              </a:lnSpc>
              <a:spcBef>
                <a:spcPts val="0"/>
              </a:spcBef>
              <a:defRPr sz="2000" b="1">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Tree>
    <p:extLst>
      <p:ext uri="{BB962C8B-B14F-4D97-AF65-F5344CB8AC3E}">
        <p14:creationId xmlns:p14="http://schemas.microsoft.com/office/powerpoint/2010/main" val="291077155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a: Text-Folie 2 Spalten">
    <p:spTree>
      <p:nvGrpSpPr>
        <p:cNvPr id="1" name=""/>
        <p:cNvGrpSpPr/>
        <p:nvPr/>
      </p:nvGrpSpPr>
      <p:grpSpPr>
        <a:xfrm>
          <a:off x="0" y="0"/>
          <a:ext cx="0" cy="0"/>
          <a:chOff x="0" y="0"/>
          <a:chExt cx="0" cy="0"/>
        </a:xfrm>
      </p:grpSpPr>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350704" y="1998133"/>
            <a:ext cx="5337295" cy="4361867"/>
          </a:xfrm>
          <a:prstGeom prst="rect">
            <a:avLst/>
          </a:prstGeom>
        </p:spPr>
        <p:txBody>
          <a:bodyPr lIns="0" tIns="0" rIns="0" bIns="0"/>
          <a:lstStyle>
            <a:lvl1pPr>
              <a:lnSpc>
                <a:spcPts val="2667"/>
              </a:lnSpc>
              <a:spcBef>
                <a:spcPts val="0"/>
              </a:spcBef>
              <a:defRPr sz="2000" b="1">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20" name="Textplatzhalter 16">
            <a:extLst>
              <a:ext uri="{FF2B5EF4-FFF2-40B4-BE49-F238E27FC236}">
                <a16:creationId xmlns:a16="http://schemas.microsoft.com/office/drawing/2014/main" id="{4D60A118-8FB6-A640-B56D-40FCAF7BFBFD}"/>
              </a:ext>
            </a:extLst>
          </p:cNvPr>
          <p:cNvSpPr>
            <a:spLocks noGrp="1"/>
          </p:cNvSpPr>
          <p:nvPr>
            <p:ph type="body" sz="quarter" idx="19" hasCustomPrompt="1"/>
          </p:nvPr>
        </p:nvSpPr>
        <p:spPr>
          <a:xfrm>
            <a:off x="6104466" y="1998133"/>
            <a:ext cx="5754454" cy="4361867"/>
          </a:xfrm>
          <a:prstGeom prst="rect">
            <a:avLst/>
          </a:prstGeom>
        </p:spPr>
        <p:txBody>
          <a:bodyPr lIns="0" tIns="0" rIns="0" bIns="0"/>
          <a:lstStyle>
            <a:lvl1pPr>
              <a:lnSpc>
                <a:spcPts val="2667"/>
              </a:lnSpc>
              <a:spcBef>
                <a:spcPts val="0"/>
              </a:spcBef>
              <a:defRPr sz="2000" b="1">
                <a:latin typeface="Arial" panose="020B0604020202020204" pitchFamily="34" charset="0"/>
                <a:cs typeface="Arial" panose="020B0604020202020204" pitchFamily="34" charset="0"/>
              </a:defRPr>
            </a:lvl1pPr>
          </a:lstStyle>
          <a:p>
            <a:pPr lvl="0"/>
            <a:r>
              <a:rPr lang="de-DE" dirty="0" err="1"/>
              <a:t>Fliesstext</a:t>
            </a:r>
            <a:r>
              <a:rPr lang="de-DE" dirty="0"/>
              <a:t> 2: Arial 16/20pt.</a:t>
            </a:r>
          </a:p>
        </p:txBody>
      </p:sp>
      <p:sp>
        <p:nvSpPr>
          <p:cNvPr id="11" name="Textplatzhalter 21">
            <a:extLst>
              <a:ext uri="{FF2B5EF4-FFF2-40B4-BE49-F238E27FC236}">
                <a16:creationId xmlns:a16="http://schemas.microsoft.com/office/drawing/2014/main" id="{16AC8D8E-CDF7-E043-997B-4F40A5E71F94}"/>
              </a:ext>
            </a:extLst>
          </p:cNvPr>
          <p:cNvSpPr>
            <a:spLocks noGrp="1"/>
          </p:cNvSpPr>
          <p:nvPr>
            <p:ph type="body" sz="quarter" idx="20"/>
          </p:nvPr>
        </p:nvSpPr>
        <p:spPr>
          <a:xfrm>
            <a:off x="350704" y="374400"/>
            <a:ext cx="10013922" cy="240000"/>
          </a:xfrm>
          <a:prstGeom prst="rect">
            <a:avLst/>
          </a:prstGeom>
        </p:spPr>
        <p:txBody>
          <a:bodyPr lIns="0" tIns="0" rIns="0" bIns="0">
            <a:noAutofit/>
          </a:bodyPr>
          <a:lstStyle>
            <a:lvl1pPr marL="0" marR="0" indent="0" algn="l" defTabSz="1219139" rtl="0" eaLnBrk="1" fontAlgn="auto" latinLnBrk="0" hangingPunct="1">
              <a:lnSpc>
                <a:spcPct val="90000"/>
              </a:lnSpc>
              <a:spcBef>
                <a:spcPts val="0"/>
              </a:spcBef>
              <a:spcAft>
                <a:spcPts val="0"/>
              </a:spcAft>
              <a:buClrTx/>
              <a:buSzTx/>
              <a:buFont typeface="Arial" panose="020B0604020202020204" pitchFamily="34" charset="0"/>
              <a:buNone/>
              <a:tabLst/>
              <a:defRPr sz="1600" b="1">
                <a:solidFill>
                  <a:schemeClr val="tx1"/>
                </a:solidFill>
                <a:latin typeface="Arial" panose="020B0604020202020204" pitchFamily="34" charset="0"/>
                <a:cs typeface="Arial" panose="020B0604020202020204" pitchFamily="34" charset="0"/>
              </a:defRPr>
            </a:lvl1pPr>
          </a:lstStyle>
          <a:p>
            <a:endParaRPr lang="en-US" dirty="0"/>
          </a:p>
        </p:txBody>
      </p:sp>
      <p:sp>
        <p:nvSpPr>
          <p:cNvPr id="12" name="Titelplatzhalter 14">
            <a:extLst>
              <a:ext uri="{FF2B5EF4-FFF2-40B4-BE49-F238E27FC236}">
                <a16:creationId xmlns:a16="http://schemas.microsoft.com/office/drawing/2014/main" id="{F49DC73E-0ADC-CB4B-B483-695B44661B05}"/>
              </a:ext>
            </a:extLst>
          </p:cNvPr>
          <p:cNvSpPr>
            <a:spLocks noGrp="1"/>
          </p:cNvSpPr>
          <p:nvPr>
            <p:ph type="title" hasCustomPrompt="1"/>
          </p:nvPr>
        </p:nvSpPr>
        <p:spPr>
          <a:xfrm>
            <a:off x="350704" y="907201"/>
            <a:ext cx="10013922" cy="547159"/>
          </a:xfrm>
          <a:prstGeom prst="rect">
            <a:avLst/>
          </a:prstGeom>
        </p:spPr>
        <p:txBody>
          <a:bodyPr vert="horz" wrap="square" lIns="0" tIns="0" rIns="0" bIns="0" rtlCol="0" anchor="t">
            <a:spAutoFit/>
          </a:bodyPr>
          <a:lstStyle>
            <a:lvl1pPr>
              <a:defRPr sz="3600">
                <a:solidFill>
                  <a:schemeClr val="tx1"/>
                </a:solidFill>
              </a:defRPr>
            </a:lvl1pPr>
          </a:lstStyle>
          <a:p>
            <a:r>
              <a:rPr lang="de-DE" dirty="0"/>
              <a:t>Titel A (Arial 28pt., rot, max. 1 Zeile) </a:t>
            </a:r>
          </a:p>
        </p:txBody>
      </p:sp>
    </p:spTree>
    <p:extLst>
      <p:ext uri="{BB962C8B-B14F-4D97-AF65-F5344CB8AC3E}">
        <p14:creationId xmlns:p14="http://schemas.microsoft.com/office/powerpoint/2010/main" val="84726151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b: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720000" y="1560001"/>
            <a:ext cx="9360000" cy="547159"/>
          </a:xfrm>
          <a:prstGeom prst="rect">
            <a:avLst/>
          </a:prstGeom>
        </p:spPr>
        <p:txBody>
          <a:bodyPr lIns="0" tIns="0" rIns="0" bIns="0" anchor="t">
            <a:noAutofit/>
          </a:bodyPr>
          <a:lstStyle>
            <a:lvl1pPr marL="0" marR="0" indent="0" algn="l" defTabSz="1219139" rtl="0" eaLnBrk="1" fontAlgn="auto" latinLnBrk="0" hangingPunct="1">
              <a:lnSpc>
                <a:spcPts val="4267"/>
              </a:lnSpc>
              <a:spcBef>
                <a:spcPts val="0"/>
              </a:spcBef>
              <a:spcAft>
                <a:spcPts val="0"/>
              </a:spcAft>
              <a:buClrTx/>
              <a:buSzTx/>
              <a:buFont typeface="Arial" panose="020B0604020202020204" pitchFamily="34" charset="0"/>
              <a:buNone/>
              <a:tabLst/>
              <a:defRPr sz="3733">
                <a:solidFill>
                  <a:schemeClr val="tx1"/>
                </a:solidFill>
                <a:latin typeface="Arial" panose="020B0604020202020204" pitchFamily="34" charset="0"/>
                <a:cs typeface="Arial" panose="020B0604020202020204" pitchFamily="34" charset="0"/>
              </a:defRPr>
            </a:lvl1pPr>
            <a:lvl2pPr marL="609570" indent="0">
              <a:buNone/>
              <a:defRPr sz="2667">
                <a:solidFill>
                  <a:schemeClr val="tx1">
                    <a:tint val="75000"/>
                  </a:schemeClr>
                </a:solidFill>
              </a:defRPr>
            </a:lvl2pPr>
            <a:lvl3pPr marL="1219139"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7"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de-DE" dirty="0"/>
              <a:t>Titel B (Arial 28pt., schwarz, max. 1 Zeile) </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720000" y="374400"/>
            <a:ext cx="9360000" cy="240000"/>
          </a:xfrm>
          <a:prstGeom prst="rect">
            <a:avLst/>
          </a:prstGeom>
        </p:spPr>
        <p:txBody>
          <a:bodyPr lIns="0" tIns="0" rIns="0" bIns="0">
            <a:noAutofit/>
          </a:bodyPr>
          <a:lstStyle>
            <a:lvl1pPr>
              <a:spcBef>
                <a:spcPts val="0"/>
              </a:spcBef>
              <a:defRPr sz="16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720000" y="907201"/>
            <a:ext cx="9360000" cy="54715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10" name="Inhaltsplatzhalter 2">
            <a:extLst>
              <a:ext uri="{FF2B5EF4-FFF2-40B4-BE49-F238E27FC236}">
                <a16:creationId xmlns:a16="http://schemas.microsoft.com/office/drawing/2014/main" id="{770AC922-6444-A942-98D8-039519360B14}"/>
              </a:ext>
            </a:extLst>
          </p:cNvPr>
          <p:cNvSpPr>
            <a:spLocks noGrp="1"/>
          </p:cNvSpPr>
          <p:nvPr>
            <p:ph sz="half" idx="1" hasCustomPrompt="1"/>
          </p:nvPr>
        </p:nvSpPr>
        <p:spPr>
          <a:xfrm>
            <a:off x="720000" y="2889600"/>
            <a:ext cx="4969600" cy="3454400"/>
          </a:xfrm>
          <a:prstGeom prst="rect">
            <a:avLst/>
          </a:prstGeom>
        </p:spPr>
        <p:txBody>
          <a:bodyPr lIns="0" tIns="0" rIns="0" bIns="0"/>
          <a:lstStyle>
            <a:lvl1pPr marL="357708" indent="-349242">
              <a:buFont typeface="Symbol" pitchFamily="2" charset="2"/>
              <a:buChar char="-"/>
              <a:tabLst/>
              <a:defRPr sz="2667">
                <a:latin typeface="Arial" panose="020B0604020202020204" pitchFamily="34" charset="0"/>
                <a:cs typeface="Arial" panose="020B0604020202020204" pitchFamily="34" charset="0"/>
              </a:defRPr>
            </a:lvl1pPr>
            <a:lvl2pPr marL="357708" indent="-349242">
              <a:buFont typeface="Symbol" pitchFamily="2" charset="2"/>
              <a:buChar char="-"/>
              <a:tabLst/>
              <a:defRPr sz="3200">
                <a:latin typeface="Arial" panose="020B0604020202020204" pitchFamily="34" charset="0"/>
                <a:cs typeface="Arial" panose="020B0604020202020204" pitchFamily="34" charset="0"/>
              </a:defRPr>
            </a:lvl2pPr>
            <a:lvl3pPr marL="888978" indent="-296326">
              <a:buFont typeface="Symbol" pitchFamily="2" charset="2"/>
              <a:buChar char="-"/>
              <a:tabLst/>
              <a:defRPr sz="2400">
                <a:latin typeface="Arial" panose="020B0604020202020204" pitchFamily="34" charset="0"/>
                <a:cs typeface="Arial" panose="020B0604020202020204" pitchFamily="34" charset="0"/>
              </a:defRPr>
            </a:lvl3pPr>
            <a:lvl4pPr marL="1426598" indent="-241294">
              <a:buFont typeface="Symbol" pitchFamily="2" charset="2"/>
              <a:buChar char="-"/>
              <a:tabLst/>
              <a:defRPr sz="2133">
                <a:latin typeface="Arial" panose="020B0604020202020204" pitchFamily="34" charset="0"/>
                <a:cs typeface="Arial" panose="020B0604020202020204" pitchFamily="34" charset="0"/>
              </a:defRPr>
            </a:lvl4pPr>
            <a:lvl5pPr marL="2438339" indent="0">
              <a:buNone/>
              <a:defRPr sz="2400"/>
            </a:lvl5pPr>
            <a:lvl6pPr>
              <a:defRPr sz="2400"/>
            </a:lvl6pPr>
            <a:lvl7pPr>
              <a:defRPr sz="2400"/>
            </a:lvl7pPr>
            <a:lvl8pPr>
              <a:defRPr sz="2400"/>
            </a:lvl8pPr>
            <a:lvl9pPr>
              <a:defRPr sz="24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
        <p:nvSpPr>
          <p:cNvPr id="7" name="Inhaltsplatzhalter 2">
            <a:extLst>
              <a:ext uri="{FF2B5EF4-FFF2-40B4-BE49-F238E27FC236}">
                <a16:creationId xmlns:a16="http://schemas.microsoft.com/office/drawing/2014/main" id="{F2B75F21-AF2E-9341-B9E7-91E3CDFAE52D}"/>
              </a:ext>
            </a:extLst>
          </p:cNvPr>
          <p:cNvSpPr>
            <a:spLocks noGrp="1"/>
          </p:cNvSpPr>
          <p:nvPr>
            <p:ph sz="half" idx="21" hasCustomPrompt="1"/>
          </p:nvPr>
        </p:nvSpPr>
        <p:spPr>
          <a:xfrm>
            <a:off x="6502400" y="2889600"/>
            <a:ext cx="4969600" cy="3454400"/>
          </a:xfrm>
          <a:prstGeom prst="rect">
            <a:avLst/>
          </a:prstGeom>
        </p:spPr>
        <p:txBody>
          <a:bodyPr lIns="0" tIns="0" rIns="0" bIns="0"/>
          <a:lstStyle>
            <a:lvl1pPr marL="357708" indent="-349242">
              <a:buFont typeface="Symbol" pitchFamily="2" charset="2"/>
              <a:buChar char="-"/>
              <a:tabLst/>
              <a:defRPr sz="2667">
                <a:latin typeface="Arial" panose="020B0604020202020204" pitchFamily="34" charset="0"/>
                <a:cs typeface="Arial" panose="020B0604020202020204" pitchFamily="34" charset="0"/>
              </a:defRPr>
            </a:lvl1pPr>
            <a:lvl2pPr marL="357708" indent="-349242">
              <a:buFont typeface="Symbol" pitchFamily="2" charset="2"/>
              <a:buChar char="-"/>
              <a:tabLst/>
              <a:defRPr sz="3200">
                <a:latin typeface="Arial" panose="020B0604020202020204" pitchFamily="34" charset="0"/>
                <a:cs typeface="Arial" panose="020B0604020202020204" pitchFamily="34" charset="0"/>
              </a:defRPr>
            </a:lvl2pPr>
            <a:lvl3pPr marL="888978" indent="-296326">
              <a:buFont typeface="Symbol" pitchFamily="2" charset="2"/>
              <a:buChar char="-"/>
              <a:tabLst/>
              <a:defRPr sz="2400">
                <a:latin typeface="Arial" panose="020B0604020202020204" pitchFamily="34" charset="0"/>
                <a:cs typeface="Arial" panose="020B0604020202020204" pitchFamily="34" charset="0"/>
              </a:defRPr>
            </a:lvl3pPr>
            <a:lvl4pPr marL="1426598" indent="-234945">
              <a:buFont typeface="Symbol" pitchFamily="2" charset="2"/>
              <a:buChar char="-"/>
              <a:tabLst/>
              <a:defRPr sz="2133">
                <a:latin typeface="Arial" panose="020B0604020202020204" pitchFamily="34" charset="0"/>
                <a:cs typeface="Arial" panose="020B0604020202020204" pitchFamily="34" charset="0"/>
              </a:defRPr>
            </a:lvl4pPr>
            <a:lvl5pPr marL="2438339" indent="0">
              <a:buNone/>
              <a:defRPr sz="2400"/>
            </a:lvl5pPr>
            <a:lvl6pPr>
              <a:defRPr sz="2400"/>
            </a:lvl6pPr>
            <a:lvl7pPr>
              <a:defRPr sz="2400"/>
            </a:lvl7pPr>
            <a:lvl8pPr>
              <a:defRPr sz="2400"/>
            </a:lvl8pPr>
            <a:lvl9pPr>
              <a:defRPr sz="24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Tree>
    <p:extLst>
      <p:ext uri="{BB962C8B-B14F-4D97-AF65-F5344CB8AC3E}">
        <p14:creationId xmlns:p14="http://schemas.microsoft.com/office/powerpoint/2010/main" val="313218271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Text-Folie mit Bi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66E1B1B3-D081-AB43-BE21-0F61E2F2D9D8}"/>
              </a:ext>
            </a:extLst>
          </p:cNvPr>
          <p:cNvSpPr>
            <a:spLocks noGrp="1"/>
          </p:cNvSpPr>
          <p:nvPr>
            <p:ph sz="half" idx="1" hasCustomPrompt="1"/>
          </p:nvPr>
        </p:nvSpPr>
        <p:spPr>
          <a:xfrm>
            <a:off x="6096000" y="2567997"/>
            <a:ext cx="6096000" cy="4080000"/>
          </a:xfrm>
          <a:prstGeom prst="rect">
            <a:avLst/>
          </a:prstGeom>
          <a:solidFill>
            <a:schemeClr val="bg1">
              <a:lumMod val="75000"/>
            </a:schemeClr>
          </a:solidFill>
        </p:spPr>
        <p:txBody>
          <a:bodyPr lIns="0" tIns="0" rIns="0" bIns="0"/>
          <a:lstStyle>
            <a:lvl1pPr marL="0" indent="0">
              <a:buNone/>
              <a:defRPr sz="2667">
                <a:latin typeface="Arial" panose="020B0604020202020204" pitchFamily="34" charset="0"/>
                <a:cs typeface="Arial" panose="020B0604020202020204" pitchFamily="34" charset="0"/>
              </a:defRPr>
            </a:lvl1pPr>
          </a:lstStyle>
          <a:p>
            <a:pPr lvl="0"/>
            <a:r>
              <a:rPr lang="de-DE" dirty="0"/>
              <a:t> Media Platzhalter: 12.7 (b) x 8.5 (h) cm </a:t>
            </a:r>
          </a:p>
        </p:txBody>
      </p:sp>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720000" y="1560001"/>
            <a:ext cx="9360000" cy="547159"/>
          </a:xfrm>
          <a:prstGeom prst="rect">
            <a:avLst/>
          </a:prstGeom>
        </p:spPr>
        <p:txBody>
          <a:bodyPr lIns="0" tIns="0" rIns="0" bIns="0" anchor="t">
            <a:spAutoFit/>
          </a:bodyPr>
          <a:lstStyle>
            <a:lvl1pPr marL="0" indent="0">
              <a:lnSpc>
                <a:spcPts val="4267"/>
              </a:lnSpc>
              <a:spcBef>
                <a:spcPts val="0"/>
              </a:spcBef>
              <a:buNone/>
              <a:defRPr sz="3733">
                <a:solidFill>
                  <a:schemeClr val="tx1"/>
                </a:solidFill>
                <a:latin typeface="Arial" panose="020B0604020202020204" pitchFamily="34" charset="0"/>
                <a:cs typeface="Arial" panose="020B0604020202020204" pitchFamily="34" charset="0"/>
              </a:defRPr>
            </a:lvl1pPr>
            <a:lvl2pPr marL="609570" indent="0">
              <a:buNone/>
              <a:defRPr sz="2667">
                <a:solidFill>
                  <a:schemeClr val="tx1">
                    <a:tint val="75000"/>
                  </a:schemeClr>
                </a:solidFill>
              </a:defRPr>
            </a:lvl2pPr>
            <a:lvl3pPr marL="1219139"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7"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720000" y="2880000"/>
            <a:ext cx="4968000" cy="240000"/>
          </a:xfrm>
          <a:prstGeom prst="rect">
            <a:avLst/>
          </a:prstGeom>
        </p:spPr>
        <p:txBody>
          <a:bodyPr lIns="0" tIns="0" rIns="0" bIns="0"/>
          <a:lstStyle>
            <a:lvl1pPr>
              <a:lnSpc>
                <a:spcPts val="2400"/>
              </a:lnSpc>
              <a:spcBef>
                <a:spcPts val="0"/>
              </a:spcBef>
              <a:defRPr sz="2133"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720000" y="3240000"/>
            <a:ext cx="4968000" cy="3120000"/>
          </a:xfrm>
          <a:prstGeom prst="rect">
            <a:avLst/>
          </a:prstGeom>
        </p:spPr>
        <p:txBody>
          <a:bodyPr lIns="0" tIns="0" rIns="0" bIns="0"/>
          <a:lstStyle>
            <a:lvl1pPr>
              <a:lnSpc>
                <a:spcPts val="2667"/>
              </a:lnSpc>
              <a:spcBef>
                <a:spcPts val="0"/>
              </a:spcBef>
              <a:defRPr sz="2133"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720000" y="374401"/>
            <a:ext cx="9360000" cy="221599"/>
          </a:xfrm>
          <a:prstGeom prst="rect">
            <a:avLst/>
          </a:prstGeom>
        </p:spPr>
        <p:txBody>
          <a:bodyPr lIns="0" tIns="0" rIns="0" bIns="0">
            <a:spAutoFit/>
          </a:bodyPr>
          <a:lstStyle>
            <a:lvl1pPr marL="0" marR="0" indent="0" algn="l" defTabSz="1219139" rtl="0" eaLnBrk="1" fontAlgn="auto" latinLnBrk="0" hangingPunct="1">
              <a:lnSpc>
                <a:spcPct val="90000"/>
              </a:lnSpc>
              <a:spcBef>
                <a:spcPts val="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l" defTabSz="1219139"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8" name="Titelplatzhalter 14">
            <a:extLst>
              <a:ext uri="{FF2B5EF4-FFF2-40B4-BE49-F238E27FC236}">
                <a16:creationId xmlns:a16="http://schemas.microsoft.com/office/drawing/2014/main" id="{5170EE32-28A9-F84A-AD01-7B8166009F81}"/>
              </a:ext>
            </a:extLst>
          </p:cNvPr>
          <p:cNvSpPr>
            <a:spLocks noGrp="1"/>
          </p:cNvSpPr>
          <p:nvPr>
            <p:ph type="title" hasCustomPrompt="1"/>
          </p:nvPr>
        </p:nvSpPr>
        <p:spPr>
          <a:xfrm>
            <a:off x="720000" y="907201"/>
            <a:ext cx="9360000" cy="54715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170762227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a: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2568000"/>
            <a:ext cx="12192000" cy="4080000"/>
          </a:xfrm>
          <a:prstGeom prst="rect">
            <a:avLst/>
          </a:prstGeom>
          <a:solidFill>
            <a:schemeClr val="bg1">
              <a:lumMod val="85000"/>
            </a:schemeClr>
          </a:solidFill>
        </p:spPr>
        <p:txBody>
          <a:bodyPr lIns="0" tIns="0" rIns="0" bIns="0"/>
          <a:lstStyle>
            <a:lvl1pPr marL="0" indent="0">
              <a:buNone/>
              <a:defRPr sz="2667">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720000" y="1560001"/>
            <a:ext cx="9360000" cy="547159"/>
          </a:xfrm>
          <a:prstGeom prst="rect">
            <a:avLst/>
          </a:prstGeom>
        </p:spPr>
        <p:txBody>
          <a:bodyPr lIns="0" tIns="0" rIns="0" bIns="0" anchor="t">
            <a:spAutoFit/>
          </a:bodyPr>
          <a:lstStyle>
            <a:lvl1pPr marL="0" marR="0" indent="0" algn="l" defTabSz="1219139" rtl="0" eaLnBrk="1" fontAlgn="auto" latinLnBrk="0" hangingPunct="1">
              <a:lnSpc>
                <a:spcPts val="4267"/>
              </a:lnSpc>
              <a:spcBef>
                <a:spcPts val="0"/>
              </a:spcBef>
              <a:spcAft>
                <a:spcPts val="0"/>
              </a:spcAft>
              <a:buClrTx/>
              <a:buSzTx/>
              <a:buFont typeface="Arial" panose="020B0604020202020204" pitchFamily="34" charset="0"/>
              <a:buNone/>
              <a:tabLst/>
              <a:defRPr sz="3733">
                <a:solidFill>
                  <a:schemeClr val="tx1"/>
                </a:solidFill>
                <a:latin typeface="Arial" panose="020B0604020202020204" pitchFamily="34" charset="0"/>
                <a:cs typeface="Arial" panose="020B0604020202020204" pitchFamily="34" charset="0"/>
              </a:defRPr>
            </a:lvl1pPr>
            <a:lvl2pPr marL="609570" indent="0">
              <a:buNone/>
              <a:defRPr sz="2667">
                <a:solidFill>
                  <a:schemeClr val="tx1">
                    <a:tint val="75000"/>
                  </a:schemeClr>
                </a:solidFill>
              </a:defRPr>
            </a:lvl2pPr>
            <a:lvl3pPr marL="1219139"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7"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de-DE" dirty="0"/>
              <a:t>Titel B (Arial 28pt., schwarz, max. 1 Zeile) </a:t>
            </a:r>
          </a:p>
        </p:txBody>
      </p:sp>
      <p:sp>
        <p:nvSpPr>
          <p:cNvPr id="8" name="Textplatzhalter 21">
            <a:extLst>
              <a:ext uri="{FF2B5EF4-FFF2-40B4-BE49-F238E27FC236}">
                <a16:creationId xmlns:a16="http://schemas.microsoft.com/office/drawing/2014/main" id="{601A40B5-7701-6547-8618-E74203A19E99}"/>
              </a:ext>
            </a:extLst>
          </p:cNvPr>
          <p:cNvSpPr>
            <a:spLocks noGrp="1"/>
          </p:cNvSpPr>
          <p:nvPr>
            <p:ph type="body" sz="quarter" idx="20" hasCustomPrompt="1"/>
          </p:nvPr>
        </p:nvSpPr>
        <p:spPr>
          <a:xfrm>
            <a:off x="720000" y="374401"/>
            <a:ext cx="9360000" cy="221599"/>
          </a:xfrm>
          <a:prstGeom prst="rect">
            <a:avLst/>
          </a:prstGeom>
        </p:spPr>
        <p:txBody>
          <a:bodyPr lIns="0" tIns="0" rIns="0" bIns="0">
            <a:spAutoFit/>
          </a:bodyPr>
          <a:lstStyle>
            <a:lvl1pPr marL="0" marR="0" indent="0" algn="l" defTabSz="1219139" rtl="0" eaLnBrk="1" fontAlgn="auto" latinLnBrk="0" hangingPunct="1">
              <a:lnSpc>
                <a:spcPct val="90000"/>
              </a:lnSpc>
              <a:spcBef>
                <a:spcPts val="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l" defTabSz="1219139"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720000" y="907201"/>
            <a:ext cx="9360000" cy="54715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172335195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6" name="Foliennummernplatzhalter 5"/>
          <p:cNvSpPr>
            <a:spLocks noGrp="1"/>
          </p:cNvSpPr>
          <p:nvPr>
            <p:ph type="sldNum" sz="quarter" idx="12"/>
          </p:nvPr>
        </p:nvSpPr>
        <p:spPr>
          <a:xfrm>
            <a:off x="11480800" y="8475134"/>
            <a:ext cx="3657600" cy="48683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E7A36-F33D-4D5D-93C4-4E56AB933069}"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359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12.06.2020</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Nicholas Ayres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6AE60A-B69C-4790-82F7-3882EDF23186}"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el 6"/>
          <p:cNvSpPr>
            <a:spLocks noGrp="1"/>
          </p:cNvSpPr>
          <p:nvPr>
            <p:ph type="title" hasCustomPrompt="1"/>
          </p:nvPr>
        </p:nvSpPr>
        <p:spPr>
          <a:xfrm>
            <a:off x="323977" y="620714"/>
            <a:ext cx="11542458" cy="551433"/>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45524222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197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0A8787-5208-4BCF-8810-AEE254BB9F20}"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A9FF3-D525-4157-B54D-A021EEF557D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el 8"/>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368395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D05F-0A2C-42D0-926B-F8E7BE48C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AB1CD0-9C1A-4395-AD44-744CB26D8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650C26-74E9-49CD-9D4C-73C9024EB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07C908-B88E-499A-8C49-5CD659CA9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C5F73-9FAA-4E4A-9DAE-2C28882585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C30F32-1D87-4FD9-8D3E-627D33A9B5FA}"/>
              </a:ext>
            </a:extLst>
          </p:cNvPr>
          <p:cNvSpPr>
            <a:spLocks noGrp="1"/>
          </p:cNvSpPr>
          <p:nvPr>
            <p:ph type="dt" sz="half" idx="10"/>
          </p:nvPr>
        </p:nvSpPr>
        <p:spPr/>
        <p:txBody>
          <a:bodyPr/>
          <a:lstStyle/>
          <a:p>
            <a:fld id="{11FE0F8F-1A09-4775-BBA0-F4B00317B497}" type="datetime1">
              <a:rPr lang="en-US" smtClean="0"/>
              <a:t>1/14/2025</a:t>
            </a:fld>
            <a:endParaRPr lang="en-US"/>
          </a:p>
        </p:txBody>
      </p:sp>
      <p:sp>
        <p:nvSpPr>
          <p:cNvPr id="8" name="Footer Placeholder 7">
            <a:extLst>
              <a:ext uri="{FF2B5EF4-FFF2-40B4-BE49-F238E27FC236}">
                <a16:creationId xmlns:a16="http://schemas.microsoft.com/office/drawing/2014/main" id="{825D5D27-B7FF-4188-85A9-CF8155B8FC0A}"/>
              </a:ext>
            </a:extLst>
          </p:cNvPr>
          <p:cNvSpPr>
            <a:spLocks noGrp="1"/>
          </p:cNvSpPr>
          <p:nvPr>
            <p:ph type="ftr" sz="quarter" idx="11"/>
          </p:nvPr>
        </p:nvSpPr>
        <p:spPr/>
        <p:txBody>
          <a:bodyPr/>
          <a:lstStyle/>
          <a:p>
            <a:r>
              <a:rPr lang="en-US"/>
              <a:t>Chen-Yu Liu</a:t>
            </a:r>
          </a:p>
        </p:txBody>
      </p:sp>
      <p:sp>
        <p:nvSpPr>
          <p:cNvPr id="9" name="Slide Number Placeholder 8">
            <a:extLst>
              <a:ext uri="{FF2B5EF4-FFF2-40B4-BE49-F238E27FC236}">
                <a16:creationId xmlns:a16="http://schemas.microsoft.com/office/drawing/2014/main" id="{068B688F-18C3-41F0-A4A9-ACE657FF35BA}"/>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340852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0A8787-5208-4BCF-8810-AEE254BB9F20}"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A9FF3-D525-4157-B54D-A021EEF557D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el 8"/>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281468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14" name="Titel 13"/>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3281257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88419D-3555-44ED-8B0E-51775CBF0220}"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B89467-A399-4C1E-B10A-272DCD42576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el 6"/>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3207316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2774605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29A34-5148-80C0-E91F-682A14C2CC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E790EF-D71F-0A04-BD61-4D72AB63A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9BE607-3E53-11C0-8259-3894899E0C5A}"/>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DB99EB57-EABC-121D-2A7E-408699B41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C7915-B9A6-111F-E610-0A25D2E1E863}"/>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966966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70A7-9413-CD04-6521-9E4841E4ED63}"/>
              </a:ext>
            </a:extLst>
          </p:cNvPr>
          <p:cNvSpPr>
            <a:spLocks noGrp="1"/>
          </p:cNvSpPr>
          <p:nvPr>
            <p:ph type="title"/>
          </p:nvPr>
        </p:nvSpPr>
        <p:spPr>
          <a:xfrm>
            <a:off x="838200" y="0"/>
            <a:ext cx="10515600" cy="693324"/>
          </a:xfrm>
        </p:spPr>
        <p:txBody>
          <a:bodyPr>
            <a:normAutofit/>
          </a:bodyPr>
          <a:lstStyle>
            <a:lvl1pPr algn="ctr">
              <a:defRPr sz="3600">
                <a:solidFill>
                  <a:srgbClr val="0000CC"/>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9D7C7-6848-5F6A-8E2E-44B3E05EBE28}"/>
              </a:ext>
            </a:extLst>
          </p:cNvPr>
          <p:cNvSpPr>
            <a:spLocks noGrp="1"/>
          </p:cNvSpPr>
          <p:nvPr>
            <p:ph idx="1"/>
          </p:nvPr>
        </p:nvSpPr>
        <p:spPr>
          <a:xfrm>
            <a:off x="838200" y="939452"/>
            <a:ext cx="10515600" cy="5237511"/>
          </a:xfrm>
        </p:spPr>
        <p:txBody>
          <a:bodyPr/>
          <a:lstStyle>
            <a:lvl1pPr>
              <a:defRPr>
                <a:latin typeface="Arial Narrow" panose="020B0606020202030204" pitchFamily="34" charset="0"/>
              </a:defRPr>
            </a:lvl1pPr>
            <a:lvl2pPr>
              <a:defRPr>
                <a:solidFill>
                  <a:srgbClr val="008000"/>
                </a:solidFill>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18F958-0664-A66A-D053-AB855373B8FE}"/>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5E53CDBF-F1BA-2DDF-A774-DF72E093F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2E220-4ADA-C10E-B73C-FC0ED7434168}"/>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2225089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B590-1635-EEFA-9C2F-5C2EE23CD2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3997-47A8-F986-4D6B-C8DE9690BB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A18C0-9C3F-42C7-3AB2-627FBA475895}"/>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93BBDCA7-70DA-34CA-8BB4-2F1931C77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1F206-5790-80AD-9BED-EBF469B0E66A}"/>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317540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6A9E-1529-D0D4-176E-B753448400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D18DB-FF0C-3181-F172-9B6827586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9DD1C1-D943-CFD5-CA34-807992C36F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0AFF2-369C-BC68-E9E6-028F1979F2BA}"/>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6" name="Footer Placeholder 5">
            <a:extLst>
              <a:ext uri="{FF2B5EF4-FFF2-40B4-BE49-F238E27FC236}">
                <a16:creationId xmlns:a16="http://schemas.microsoft.com/office/drawing/2014/main" id="{0F6FF435-5535-E3E3-B71B-0AAF30DE8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FE962-0CB0-837D-08BC-19F6369F99ED}"/>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2071511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103B-F31E-95FD-A01B-ED719ACE9D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3681B-2CAB-B144-1F81-A46446B6A1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FF363A-17B9-3D18-4A80-87411AA5C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A79D8-603E-6D9C-3D68-6F9E95882B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B494BE-8187-AAA4-7BD9-E447EE2061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C1C10A-A329-ADDB-D0FA-73A8BB31F107}"/>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8" name="Footer Placeholder 7">
            <a:extLst>
              <a:ext uri="{FF2B5EF4-FFF2-40B4-BE49-F238E27FC236}">
                <a16:creationId xmlns:a16="http://schemas.microsoft.com/office/drawing/2014/main" id="{114D7F20-A560-6F1A-40BD-EA447C094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3E1C57-4BAE-2729-1F9C-C9BBEBC5C1EC}"/>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19658426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AD95-BEF4-3C34-BE7D-41CC4D91E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CCAA1D-272A-55F5-C813-98B21C230237}"/>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4" name="Footer Placeholder 3">
            <a:extLst>
              <a:ext uri="{FF2B5EF4-FFF2-40B4-BE49-F238E27FC236}">
                <a16:creationId xmlns:a16="http://schemas.microsoft.com/office/drawing/2014/main" id="{EBB54BD2-A5CE-7C45-30EF-5B7EA7B08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024E1D-6CA7-94D5-1F93-B2EF338E1B5F}"/>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184698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5C8E-D92A-4968-807C-7B590C84A6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D1A26-304A-431E-9F34-47C587155795}"/>
              </a:ext>
            </a:extLst>
          </p:cNvPr>
          <p:cNvSpPr>
            <a:spLocks noGrp="1"/>
          </p:cNvSpPr>
          <p:nvPr>
            <p:ph type="dt" sz="half" idx="10"/>
          </p:nvPr>
        </p:nvSpPr>
        <p:spPr/>
        <p:txBody>
          <a:bodyPr/>
          <a:lstStyle/>
          <a:p>
            <a:fld id="{F3AA2CC6-EDC9-40B7-8BEF-57CD2A1FFB04}" type="datetime1">
              <a:rPr lang="en-US" smtClean="0"/>
              <a:t>1/14/2025</a:t>
            </a:fld>
            <a:endParaRPr lang="en-US"/>
          </a:p>
        </p:txBody>
      </p:sp>
      <p:sp>
        <p:nvSpPr>
          <p:cNvPr id="4" name="Footer Placeholder 3">
            <a:extLst>
              <a:ext uri="{FF2B5EF4-FFF2-40B4-BE49-F238E27FC236}">
                <a16:creationId xmlns:a16="http://schemas.microsoft.com/office/drawing/2014/main" id="{D7C4D476-AD72-4D4E-A5AE-A4B411F7E2DE}"/>
              </a:ext>
            </a:extLst>
          </p:cNvPr>
          <p:cNvSpPr>
            <a:spLocks noGrp="1"/>
          </p:cNvSpPr>
          <p:nvPr>
            <p:ph type="ftr" sz="quarter" idx="11"/>
          </p:nvPr>
        </p:nvSpPr>
        <p:spPr/>
        <p:txBody>
          <a:bodyPr/>
          <a:lstStyle/>
          <a:p>
            <a:r>
              <a:rPr lang="en-US"/>
              <a:t>Chen-Yu Liu</a:t>
            </a:r>
          </a:p>
        </p:txBody>
      </p:sp>
      <p:sp>
        <p:nvSpPr>
          <p:cNvPr id="5" name="Slide Number Placeholder 4">
            <a:extLst>
              <a:ext uri="{FF2B5EF4-FFF2-40B4-BE49-F238E27FC236}">
                <a16:creationId xmlns:a16="http://schemas.microsoft.com/office/drawing/2014/main" id="{AC9406C5-2604-4AB4-AA82-A893CA68BCDB}"/>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177300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C6ED5-FDB7-4B20-DEF0-CC47575EBAD3}"/>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3" name="Footer Placeholder 2">
            <a:extLst>
              <a:ext uri="{FF2B5EF4-FFF2-40B4-BE49-F238E27FC236}">
                <a16:creationId xmlns:a16="http://schemas.microsoft.com/office/drawing/2014/main" id="{82E192CE-1DF2-EA30-8725-B251A6D037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ED0A20-9F31-5EE6-8150-242C379B9D2A}"/>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1473735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3438-BEA9-05EA-4F9C-8F1B349B6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F5607E-9888-185E-F0AA-5AA8FE25D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6B9C8-888E-2805-4A23-4C73544D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A7456-C988-DCAC-FA03-3EE1E79EB1F3}"/>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6" name="Footer Placeholder 5">
            <a:extLst>
              <a:ext uri="{FF2B5EF4-FFF2-40B4-BE49-F238E27FC236}">
                <a16:creationId xmlns:a16="http://schemas.microsoft.com/office/drawing/2014/main" id="{CB7AAE67-1751-78EA-ACCE-F6B46B176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2F566E-6E50-C863-66F9-C20BFEB1A51C}"/>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1821804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963A-9AEC-1EFB-9C06-D65D16D6C0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82F8B-7313-7872-283D-739B4C153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884EA5-B57D-0460-9E90-973C65BF3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C239A-E6D3-8DA7-8821-633702E26C3C}"/>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6" name="Footer Placeholder 5">
            <a:extLst>
              <a:ext uri="{FF2B5EF4-FFF2-40B4-BE49-F238E27FC236}">
                <a16:creationId xmlns:a16="http://schemas.microsoft.com/office/drawing/2014/main" id="{CE5BD241-B100-153D-59B9-E43A4B7627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8213D-11AB-49DD-3DE5-AFFB40F193B2}"/>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734957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18B9-F1EA-FAD2-4959-F0ABB8BE5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886A5D-A506-B832-D66E-0E3EEBCB5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A75BE-DAB4-1C67-174C-E1AE7C216CAB}"/>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CA65D216-4798-84C1-4F90-ED86FEE86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F11EE-5BBC-978B-3B62-294573C8E6C3}"/>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2428875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1B76E-8CDA-38E5-6017-C2E3598366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9AB17-E027-D6D5-6D41-1F8BFF2C15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17D91-7F9B-E7E8-26B7-537198BC9DBD}"/>
              </a:ext>
            </a:extLst>
          </p:cNvPr>
          <p:cNvSpPr>
            <a:spLocks noGrp="1"/>
          </p:cNvSpPr>
          <p:nvPr>
            <p:ph type="dt" sz="half" idx="10"/>
          </p:nvPr>
        </p:nvSpPr>
        <p:spPr/>
        <p:txBody>
          <a:body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DA618266-1C3F-A3EE-D058-77A9804FD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353D-4E25-6698-E4D0-D92A2574A21D}"/>
              </a:ext>
            </a:extLst>
          </p:cNvPr>
          <p:cNvSpPr>
            <a:spLocks noGrp="1"/>
          </p:cNvSpPr>
          <p:nvPr>
            <p:ph type="sldNum" sz="quarter" idx="12"/>
          </p:nvPr>
        </p:nvSpPr>
        <p:spPr/>
        <p:txBody>
          <a:bodyPr/>
          <a:lstStyle/>
          <a:p>
            <a:fld id="{1A4CCBF0-5416-4513-9DC7-1E82AFBE49D1}" type="slidenum">
              <a:rPr lang="en-US" smtClean="0"/>
              <a:t>‹#›</a:t>
            </a:fld>
            <a:endParaRPr lang="en-US"/>
          </a:p>
        </p:txBody>
      </p:sp>
    </p:spTree>
    <p:extLst>
      <p:ext uri="{BB962C8B-B14F-4D97-AF65-F5344CB8AC3E}">
        <p14:creationId xmlns:p14="http://schemas.microsoft.com/office/powerpoint/2010/main" val="1999635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5E2DCA-84E1-4D5B-A85A-727BB9AD184A}"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313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2B00F-7DF7-4DBD-AB4D-6F585BF668AA}"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905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5F776-30EB-479A-A238-5027BAE1029E}"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236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2F4E22-0315-44DB-BE89-4E04DE356442}"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53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55C737-47DF-4270-BA69-A960CD92D887}" type="datetime1">
              <a:rPr lang="en-US" smtClean="0">
                <a:solidFill>
                  <a:prstClr val="black">
                    <a:tint val="75000"/>
                  </a:prstClr>
                </a:solidFill>
              </a:rPr>
              <a:p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16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2AADA-6397-40F3-AA7C-ACC2E817A8EB}"/>
              </a:ext>
            </a:extLst>
          </p:cNvPr>
          <p:cNvSpPr>
            <a:spLocks noGrp="1"/>
          </p:cNvSpPr>
          <p:nvPr>
            <p:ph type="dt" sz="half" idx="10"/>
          </p:nvPr>
        </p:nvSpPr>
        <p:spPr/>
        <p:txBody>
          <a:bodyPr/>
          <a:lstStyle/>
          <a:p>
            <a:fld id="{FB122B58-CDF5-4B38-B62B-F6A9FE51DB58}" type="datetime1">
              <a:rPr lang="en-US" smtClean="0"/>
              <a:t>1/14/2025</a:t>
            </a:fld>
            <a:endParaRPr lang="en-US"/>
          </a:p>
        </p:txBody>
      </p:sp>
      <p:sp>
        <p:nvSpPr>
          <p:cNvPr id="3" name="Footer Placeholder 2">
            <a:extLst>
              <a:ext uri="{FF2B5EF4-FFF2-40B4-BE49-F238E27FC236}">
                <a16:creationId xmlns:a16="http://schemas.microsoft.com/office/drawing/2014/main" id="{76828A71-5DF7-49A2-AE79-9AC91336A019}"/>
              </a:ext>
            </a:extLst>
          </p:cNvPr>
          <p:cNvSpPr>
            <a:spLocks noGrp="1"/>
          </p:cNvSpPr>
          <p:nvPr>
            <p:ph type="ftr" sz="quarter" idx="11"/>
          </p:nvPr>
        </p:nvSpPr>
        <p:spPr/>
        <p:txBody>
          <a:bodyPr/>
          <a:lstStyle/>
          <a:p>
            <a:r>
              <a:rPr lang="en-US"/>
              <a:t>Chen-Yu Liu</a:t>
            </a:r>
          </a:p>
        </p:txBody>
      </p:sp>
      <p:sp>
        <p:nvSpPr>
          <p:cNvPr id="4" name="Slide Number Placeholder 3">
            <a:extLst>
              <a:ext uri="{FF2B5EF4-FFF2-40B4-BE49-F238E27FC236}">
                <a16:creationId xmlns:a16="http://schemas.microsoft.com/office/drawing/2014/main" id="{FA5B1DD5-E929-4953-A700-BCC1F88AA3E8}"/>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3730616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C2349E-6A3A-4043-B8E5-31543C01DDE8}" type="datetime1">
              <a:rPr lang="en-US" smtClean="0">
                <a:solidFill>
                  <a:prstClr val="black">
                    <a:tint val="75000"/>
                  </a:prstClr>
                </a:solidFill>
              </a:rPr>
              <a:p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663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5144A-5757-441A-976C-A91AE7DED133}" type="datetime1">
              <a:rPr lang="en-US" smtClean="0">
                <a:solidFill>
                  <a:prstClr val="black">
                    <a:tint val="75000"/>
                  </a:prstClr>
                </a:solidFill>
              </a:rPr>
              <a:p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569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1A924-BAE3-4B7D-BF21-D2A9A67C0FC6}"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185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5A74E5-3332-4D16-ABDE-DFBF0BAAED11}" type="datetime1">
              <a:rPr lang="en-US" smtClean="0">
                <a:solidFill>
                  <a:prstClr val="black">
                    <a:tint val="75000"/>
                  </a:prstClr>
                </a:solidFill>
              </a:rPr>
              <a:p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97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B33821-4029-4BF6-BDD0-0767A59D2172}"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18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785FB-25CE-4596-BEEC-632FDA715EE8}"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79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E62A5C-8A61-4B52-87F3-046F04304CAC}"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1241340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81FE8D-3B90-47BC-88B9-EE24F544DEDF}"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6537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F3B141-3E81-42C1-8AFB-8101FE9532E8}"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879800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7573F3-91A8-4CBF-A5E9-BBDEA798E37D}"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89198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8D6F-9169-4014-BB4F-95132BB98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5DAC66-348D-45B7-ACC1-D721A8F02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98399B-AA31-4B37-9B06-0C9824504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A1374-AFCE-4854-BC01-FFEA0B1595C8}"/>
              </a:ext>
            </a:extLst>
          </p:cNvPr>
          <p:cNvSpPr>
            <a:spLocks noGrp="1"/>
          </p:cNvSpPr>
          <p:nvPr>
            <p:ph type="dt" sz="half" idx="10"/>
          </p:nvPr>
        </p:nvSpPr>
        <p:spPr/>
        <p:txBody>
          <a:bodyPr/>
          <a:lstStyle/>
          <a:p>
            <a:fld id="{35D599AB-4252-4645-A501-2C6EB635FC14}" type="datetime1">
              <a:rPr lang="en-US" smtClean="0"/>
              <a:t>1/14/2025</a:t>
            </a:fld>
            <a:endParaRPr lang="en-US"/>
          </a:p>
        </p:txBody>
      </p:sp>
      <p:sp>
        <p:nvSpPr>
          <p:cNvPr id="6" name="Footer Placeholder 5">
            <a:extLst>
              <a:ext uri="{FF2B5EF4-FFF2-40B4-BE49-F238E27FC236}">
                <a16:creationId xmlns:a16="http://schemas.microsoft.com/office/drawing/2014/main" id="{EAAF5F37-5FE7-4E70-9D7D-2BA90D763E04}"/>
              </a:ext>
            </a:extLst>
          </p:cNvPr>
          <p:cNvSpPr>
            <a:spLocks noGrp="1"/>
          </p:cNvSpPr>
          <p:nvPr>
            <p:ph type="ftr" sz="quarter" idx="11"/>
          </p:nvPr>
        </p:nvSpPr>
        <p:spPr/>
        <p:txBody>
          <a:bodyPr/>
          <a:lstStyle/>
          <a:p>
            <a:r>
              <a:rPr lang="en-US"/>
              <a:t>Chen-Yu Liu</a:t>
            </a:r>
          </a:p>
        </p:txBody>
      </p:sp>
      <p:sp>
        <p:nvSpPr>
          <p:cNvPr id="7" name="Slide Number Placeholder 6">
            <a:extLst>
              <a:ext uri="{FF2B5EF4-FFF2-40B4-BE49-F238E27FC236}">
                <a16:creationId xmlns:a16="http://schemas.microsoft.com/office/drawing/2014/main" id="{5A158BAE-7A1F-4DF6-85F2-818625CB2D38}"/>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834123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EC668F-6344-42C2-AA68-819B6E147AA6}" type="datetime1">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256163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2A0453-5AF8-4C27-9CC6-1DA95AAB41B1}" type="datetime1">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16053516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B09BF-989A-4DC3-897A-B092BC89481A}" type="datetime1">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909504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366132-309A-46F4-A1DB-1E52B29AC373}"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593629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8C9FF3-2527-4589-8EC7-C34E23C085D6}"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212351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0EF1B-3127-4045-BF1F-C86B14BDDB92}"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38391899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A0156-1FAF-46A6-A740-138DBDE5E453}"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702CB-B9FB-4752-BE3C-DA50E6EFE01E}" type="slidenum">
              <a:rPr lang="en-US" smtClean="0"/>
              <a:t>‹#›</a:t>
            </a:fld>
            <a:endParaRPr lang="en-US"/>
          </a:p>
        </p:txBody>
      </p:sp>
    </p:spTree>
    <p:extLst>
      <p:ext uri="{BB962C8B-B14F-4D97-AF65-F5344CB8AC3E}">
        <p14:creationId xmlns:p14="http://schemas.microsoft.com/office/powerpoint/2010/main" val="2513423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5" y="301625"/>
            <a:ext cx="9751483" cy="1143000"/>
          </a:xfrm>
        </p:spPr>
        <p:txBody>
          <a:bodyPr/>
          <a:lstStyle/>
          <a:p>
            <a:r>
              <a:rPr lang="en-US"/>
              <a:t>Click to edit Master title style</a:t>
            </a:r>
          </a:p>
        </p:txBody>
      </p:sp>
      <p:sp>
        <p:nvSpPr>
          <p:cNvPr id="3" name="Text Placeholder 2"/>
          <p:cNvSpPr>
            <a:spLocks noGrp="1"/>
          </p:cNvSpPr>
          <p:nvPr>
            <p:ph type="body" sz="half" idx="1"/>
          </p:nvPr>
        </p:nvSpPr>
        <p:spPr>
          <a:xfrm>
            <a:off x="1826685"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defTabSz="914377">
              <a:defRPr/>
            </a:pPr>
            <a:fld id="{F54707FF-553E-4D79-BC75-03D93A81AABF}" type="datetime1">
              <a:rPr lang="en-US" smtClean="0">
                <a:solidFill>
                  <a:prstClr val="black">
                    <a:tint val="75000"/>
                  </a:prstClr>
                </a:solidFill>
              </a:rPr>
              <a:t>1/14/2025</a:t>
            </a:fld>
            <a:endParaRPr lang="en-US">
              <a:solidFill>
                <a:prstClr val="black">
                  <a:tint val="75000"/>
                </a:prstClr>
              </a:solidFill>
            </a:endParaRPr>
          </a:p>
        </p:txBody>
      </p:sp>
      <p:sp>
        <p:nvSpPr>
          <p:cNvPr id="6" name="Rectangle 9"/>
          <p:cNvSpPr>
            <a:spLocks noGrp="1" noChangeArrowheads="1"/>
          </p:cNvSpPr>
          <p:nvPr>
            <p:ph type="ftr" sz="quarter" idx="11"/>
          </p:nvPr>
        </p:nvSpPr>
        <p:spPr>
          <a:ln/>
        </p:spPr>
        <p:txBody>
          <a:bodyPr/>
          <a:lstStyle>
            <a:lvl1pPr>
              <a:defRPr/>
            </a:lvl1pPr>
          </a:lstStyle>
          <a:p>
            <a:pPr defTabSz="914377">
              <a:defRPr/>
            </a:pPr>
            <a:endParaRPr lang="en-US">
              <a:solidFill>
                <a:prstClr val="black">
                  <a:tint val="75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defTabSz="914377">
              <a:defRPr/>
            </a:pPr>
            <a:fld id="{E7F0E921-6BAE-42AE-B3EB-4BDDEE61B59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44543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38771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4720" y="568862"/>
            <a:ext cx="10408320" cy="1143480"/>
          </a:xfrm>
        </p:spPr>
        <p:txBody>
          <a:bodyPr/>
          <a:lstStyle/>
          <a:p>
            <a:r>
              <a:rPr lang="en-US"/>
              <a:t>Click to edit Master title style</a:t>
            </a:r>
          </a:p>
        </p:txBody>
      </p:sp>
      <p:sp>
        <p:nvSpPr>
          <p:cNvPr id="3" name="Content Placeholder 2"/>
          <p:cNvSpPr>
            <a:spLocks noGrp="1"/>
          </p:cNvSpPr>
          <p:nvPr>
            <p:ph sz="half" idx="1"/>
          </p:nvPr>
        </p:nvSpPr>
        <p:spPr>
          <a:xfrm>
            <a:off x="894720" y="1906761"/>
            <a:ext cx="5111040" cy="4319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0083" y="1906761"/>
            <a:ext cx="5112960" cy="2089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0083" y="4134674"/>
            <a:ext cx="5112960" cy="209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6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7AD7-3B5D-4F29-8475-E3A8FADB6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D97490-75B1-4AD8-B93E-376374A97F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F910B2-5981-427C-9850-C5E661E0C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D451F-FDC8-498B-8D4D-929B58C10CF7}"/>
              </a:ext>
            </a:extLst>
          </p:cNvPr>
          <p:cNvSpPr>
            <a:spLocks noGrp="1"/>
          </p:cNvSpPr>
          <p:nvPr>
            <p:ph type="dt" sz="half" idx="10"/>
          </p:nvPr>
        </p:nvSpPr>
        <p:spPr/>
        <p:txBody>
          <a:bodyPr/>
          <a:lstStyle/>
          <a:p>
            <a:fld id="{0BA7A97D-35D7-4EEA-99E2-24C9199595FF}" type="datetime1">
              <a:rPr lang="en-US" smtClean="0"/>
              <a:t>1/14/2025</a:t>
            </a:fld>
            <a:endParaRPr lang="en-US"/>
          </a:p>
        </p:txBody>
      </p:sp>
      <p:sp>
        <p:nvSpPr>
          <p:cNvPr id="6" name="Footer Placeholder 5">
            <a:extLst>
              <a:ext uri="{FF2B5EF4-FFF2-40B4-BE49-F238E27FC236}">
                <a16:creationId xmlns:a16="http://schemas.microsoft.com/office/drawing/2014/main" id="{8518907C-DB30-491A-8A69-48B14E7F6A19}"/>
              </a:ext>
            </a:extLst>
          </p:cNvPr>
          <p:cNvSpPr>
            <a:spLocks noGrp="1"/>
          </p:cNvSpPr>
          <p:nvPr>
            <p:ph type="ftr" sz="quarter" idx="11"/>
          </p:nvPr>
        </p:nvSpPr>
        <p:spPr/>
        <p:txBody>
          <a:bodyPr/>
          <a:lstStyle/>
          <a:p>
            <a:r>
              <a:rPr lang="en-US"/>
              <a:t>Chen-Yu Liu</a:t>
            </a:r>
          </a:p>
        </p:txBody>
      </p:sp>
      <p:sp>
        <p:nvSpPr>
          <p:cNvPr id="7" name="Slide Number Placeholder 6">
            <a:extLst>
              <a:ext uri="{FF2B5EF4-FFF2-40B4-BE49-F238E27FC236}">
                <a16:creationId xmlns:a16="http://schemas.microsoft.com/office/drawing/2014/main" id="{969ED06A-350D-434C-8CDB-E1D9F6F23EE6}"/>
              </a:ext>
            </a:extLst>
          </p:cNvPr>
          <p:cNvSpPr>
            <a:spLocks noGrp="1"/>
          </p:cNvSpPr>
          <p:nvPr>
            <p:ph type="sldNum" sz="quarter" idx="12"/>
          </p:nvPr>
        </p:nvSpPr>
        <p:spPr/>
        <p:txBody>
          <a:bodyPr/>
          <a:lstStyle/>
          <a:p>
            <a:fld id="{4446F115-4221-496D-B645-BB77296CD833}" type="slidenum">
              <a:rPr lang="en-US" smtClean="0"/>
              <a:t>‹#›</a:t>
            </a:fld>
            <a:endParaRPr lang="en-US"/>
          </a:p>
        </p:txBody>
      </p:sp>
    </p:spTree>
    <p:extLst>
      <p:ext uri="{BB962C8B-B14F-4D97-AF65-F5344CB8AC3E}">
        <p14:creationId xmlns:p14="http://schemas.microsoft.com/office/powerpoint/2010/main" val="735236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0563" y="275073"/>
            <a:ext cx="10972800" cy="1142039"/>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D006F-678D-40EC-92E4-FBA55F844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18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00404" y="619181"/>
            <a:ext cx="6080800" cy="1039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04041"/>
              </a:buClr>
              <a:buSzPts val="3000"/>
              <a:buFont typeface="Arial"/>
              <a:buNone/>
              <a:defRPr sz="4000" b="1" i="0">
                <a:solidFill>
                  <a:srgbClr val="40404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700404" y="2172540"/>
            <a:ext cx="6080800" cy="3723200"/>
          </a:xfrm>
          <a:prstGeom prst="rect">
            <a:avLst/>
          </a:prstGeom>
          <a:noFill/>
          <a:ln>
            <a:noFill/>
          </a:ln>
        </p:spPr>
        <p:txBody>
          <a:bodyPr spcFirstLastPara="1" wrap="square" lIns="91425" tIns="45700" rIns="91425" bIns="45700" anchor="t" anchorCtr="0">
            <a:noAutofit/>
          </a:bodyPr>
          <a:lstStyle>
            <a:lvl1pPr marL="609585" lvl="0" indent="-457189" algn="l" rtl="0">
              <a:lnSpc>
                <a:spcPct val="100000"/>
              </a:lnSpc>
              <a:spcBef>
                <a:spcPts val="0"/>
              </a:spcBef>
              <a:spcAft>
                <a:spcPts val="0"/>
              </a:spcAft>
              <a:buSzPts val="1800"/>
              <a:buFont typeface="Arial"/>
              <a:buChar char="•"/>
              <a:defRPr sz="2400">
                <a:solidFill>
                  <a:srgbClr val="404041"/>
                </a:solidFill>
                <a:latin typeface="Arial"/>
                <a:ea typeface="Arial"/>
                <a:cs typeface="Arial"/>
                <a:sym typeface="Arial"/>
              </a:defRPr>
            </a:lvl1pPr>
            <a:lvl2pPr marL="1219170" lvl="1"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2pPr>
            <a:lvl3pPr marL="1828754" lvl="2"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3pPr>
            <a:lvl4pPr marL="2438339" lvl="3"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4pPr>
            <a:lvl5pPr marL="3047924" lvl="4"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5pPr>
            <a:lvl6pPr marL="3657509" lvl="5" indent="-457189" algn="l" rtl="0">
              <a:spcBef>
                <a:spcPts val="24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2" name="Google Shape;32;p4"/>
          <p:cNvSpPr>
            <a:spLocks noGrp="1"/>
          </p:cNvSpPr>
          <p:nvPr>
            <p:ph type="pic" idx="2"/>
          </p:nvPr>
        </p:nvSpPr>
        <p:spPr>
          <a:xfrm>
            <a:off x="7430744" y="0"/>
            <a:ext cx="47612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18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R="0" lvl="4"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24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 name="Google Shape;33;p4"/>
          <p:cNvSpPr/>
          <p:nvPr/>
        </p:nvSpPr>
        <p:spPr>
          <a:xfrm>
            <a:off x="0" y="649065"/>
            <a:ext cx="110400" cy="516400"/>
          </a:xfrm>
          <a:prstGeom prst="rect">
            <a:avLst/>
          </a:prstGeom>
          <a:solidFill>
            <a:srgbClr val="99000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4" name="Google Shape;34;p4"/>
          <p:cNvGrpSpPr/>
          <p:nvPr/>
        </p:nvGrpSpPr>
        <p:grpSpPr>
          <a:xfrm>
            <a:off x="847071" y="6215356"/>
            <a:ext cx="516400" cy="705200"/>
            <a:chOff x="635303" y="4661517"/>
            <a:chExt cx="387300" cy="528900"/>
          </a:xfrm>
        </p:grpSpPr>
        <p:sp>
          <p:nvSpPr>
            <p:cNvPr id="35" name="Google Shape;35;p4"/>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6" name="Google Shape;36;p4" descr="tab-rgb.eps"/>
            <p:cNvPicPr preferRelativeResize="0"/>
            <p:nvPr/>
          </p:nvPicPr>
          <p:blipFill rotWithShape="1">
            <a:blip r:embed="rId2">
              <a:alphaModFix/>
            </a:blip>
            <a:srcRect/>
            <a:stretch/>
          </p:blipFill>
          <p:spPr>
            <a:xfrm>
              <a:off x="699798" y="4726863"/>
              <a:ext cx="258208" cy="327726"/>
            </a:xfrm>
            <a:prstGeom prst="rect">
              <a:avLst/>
            </a:prstGeom>
            <a:noFill/>
            <a:ln>
              <a:noFill/>
            </a:ln>
          </p:spPr>
        </p:pic>
      </p:grpSp>
      <p:sp>
        <p:nvSpPr>
          <p:cNvPr id="37" name="Google Shape;37;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rgbClr val="404041"/>
                </a:solidFill>
              </a:defRPr>
            </a:lvl1pPr>
            <a:lvl2pPr lvl="1" rtl="0">
              <a:buNone/>
              <a:defRPr>
                <a:solidFill>
                  <a:srgbClr val="404041"/>
                </a:solidFill>
              </a:defRPr>
            </a:lvl2pPr>
            <a:lvl3pPr lvl="2" rtl="0">
              <a:buNone/>
              <a:defRPr>
                <a:solidFill>
                  <a:srgbClr val="404041"/>
                </a:solidFill>
              </a:defRPr>
            </a:lvl3pPr>
            <a:lvl4pPr lvl="3" rtl="0">
              <a:buNone/>
              <a:defRPr>
                <a:solidFill>
                  <a:srgbClr val="404041"/>
                </a:solidFill>
              </a:defRPr>
            </a:lvl4pPr>
            <a:lvl5pPr lvl="4" rtl="0">
              <a:buNone/>
              <a:defRPr>
                <a:solidFill>
                  <a:srgbClr val="404041"/>
                </a:solidFill>
              </a:defRPr>
            </a:lvl5pPr>
            <a:lvl6pPr lvl="5" rtl="0">
              <a:buNone/>
              <a:defRPr>
                <a:solidFill>
                  <a:srgbClr val="404041"/>
                </a:solidFill>
              </a:defRPr>
            </a:lvl6pPr>
            <a:lvl7pPr lvl="6" rtl="0">
              <a:buNone/>
              <a:defRPr>
                <a:solidFill>
                  <a:srgbClr val="404041"/>
                </a:solidFill>
              </a:defRPr>
            </a:lvl7pPr>
            <a:lvl8pPr lvl="7" rtl="0">
              <a:buNone/>
              <a:defRPr>
                <a:solidFill>
                  <a:srgbClr val="404041"/>
                </a:solidFill>
              </a:defRPr>
            </a:lvl8pPr>
            <a:lvl9pPr lvl="8" rtl="0">
              <a:buNone/>
              <a:defRPr>
                <a:solidFill>
                  <a:srgbClr val="40404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2616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72800"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306910" indent="-306910">
              <a:lnSpc>
                <a:spcPct val="100000"/>
              </a:lnSpc>
              <a:spcBef>
                <a:spcPts val="800"/>
              </a:spcBef>
              <a:tabLst/>
              <a:defRPr>
                <a:solidFill>
                  <a:schemeClr val="tx1"/>
                </a:solidFill>
              </a:defRPr>
            </a:lvl1pPr>
            <a:lvl2pPr marL="613818" indent="-306910">
              <a:tabLst/>
              <a:defRPr>
                <a:solidFill>
                  <a:schemeClr val="tx1"/>
                </a:solidFill>
              </a:defRPr>
            </a:lvl2pPr>
            <a:lvl3pPr>
              <a:defRPr>
                <a:solidFill>
                  <a:schemeClr val="tx1"/>
                </a:solidFill>
              </a:defRPr>
            </a:lvl3pPr>
            <a:lvl4pPr marL="1219170" indent="-302676">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927422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emf"/><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39C58-F284-449C-A986-34A5A8713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958478-02F6-446B-9AE7-B4BC771BC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CA7FF-D4FF-4FDA-9530-2495FBC67A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31F71-DF7F-42D8-9482-EC8AD9A108FA}" type="datetime1">
              <a:rPr lang="en-US" smtClean="0"/>
              <a:t>1/14/2025</a:t>
            </a:fld>
            <a:endParaRPr lang="en-US"/>
          </a:p>
        </p:txBody>
      </p:sp>
      <p:sp>
        <p:nvSpPr>
          <p:cNvPr id="5" name="Footer Placeholder 4">
            <a:extLst>
              <a:ext uri="{FF2B5EF4-FFF2-40B4-BE49-F238E27FC236}">
                <a16:creationId xmlns:a16="http://schemas.microsoft.com/office/drawing/2014/main" id="{DA4ED0C5-0A27-424E-A701-AAC426BF0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Chen-Yu Liu</a:t>
            </a:r>
          </a:p>
        </p:txBody>
      </p:sp>
      <p:sp>
        <p:nvSpPr>
          <p:cNvPr id="6" name="Slide Number Placeholder 5">
            <a:extLst>
              <a:ext uri="{FF2B5EF4-FFF2-40B4-BE49-F238E27FC236}">
                <a16:creationId xmlns:a16="http://schemas.microsoft.com/office/drawing/2014/main" id="{4E65C9F3-6C9A-43DC-84BA-00C7A183D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6F115-4221-496D-B645-BB77296CD833}" type="slidenum">
              <a:rPr lang="en-US" smtClean="0"/>
              <a:t>‹#›</a:t>
            </a:fld>
            <a:endParaRPr lang="en-US"/>
          </a:p>
        </p:txBody>
      </p:sp>
    </p:spTree>
    <p:extLst>
      <p:ext uri="{BB962C8B-B14F-4D97-AF65-F5344CB8AC3E}">
        <p14:creationId xmlns:p14="http://schemas.microsoft.com/office/powerpoint/2010/main" val="314595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2" r:id="rId12"/>
    <p:sldLayoutId id="2147483780"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10" tIns="45706" rIns="91410" bIns="45706"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10" tIns="45706" rIns="91410"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8"/>
            <a:ext cx="28448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EBBC635D-F874-4329-B20B-C1A700A514BE}" type="datetime1">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r>
              <a:rPr lang="en-US">
                <a:solidFill>
                  <a:prstClr val="black">
                    <a:tint val="75000"/>
                  </a:prstClr>
                </a:solidFill>
              </a:rPr>
              <a:t>Chen-Yu Liu</a:t>
            </a:r>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95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ctr" defTabSz="914093" rtl="0" eaLnBrk="1" latinLnBrk="0" hangingPunct="1">
        <a:spcBef>
          <a:spcPct val="0"/>
        </a:spcBef>
        <a:buNone/>
        <a:defRPr sz="4400" kern="1200">
          <a:solidFill>
            <a:schemeClr val="tx1"/>
          </a:solidFill>
          <a:latin typeface="+mj-lt"/>
          <a:ea typeface="+mj-ea"/>
          <a:cs typeface="+mj-cs"/>
        </a:defRPr>
      </a:lvl1pPr>
    </p:titleStyle>
    <p:bodyStyle>
      <a:lvl1pPr marL="342785" indent="-342785" algn="l" defTabSz="9140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00" indent="-285653" algn="l" defTabSz="9140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18" indent="-228524" algn="l" defTabSz="9140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63"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09"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56"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02"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49"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94" indent="-228524" algn="l" defTabSz="9140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93" rtl="0" eaLnBrk="1" latinLnBrk="0" hangingPunct="1">
        <a:defRPr sz="1800" kern="1200">
          <a:solidFill>
            <a:schemeClr val="tx1"/>
          </a:solidFill>
          <a:latin typeface="+mn-lt"/>
          <a:ea typeface="+mn-ea"/>
          <a:cs typeface="+mn-cs"/>
        </a:defRPr>
      </a:lvl1pPr>
      <a:lvl2pPr marL="457047" algn="l" defTabSz="914093" rtl="0" eaLnBrk="1" latinLnBrk="0" hangingPunct="1">
        <a:defRPr sz="1800" kern="1200">
          <a:solidFill>
            <a:schemeClr val="tx1"/>
          </a:solidFill>
          <a:latin typeface="+mn-lt"/>
          <a:ea typeface="+mn-ea"/>
          <a:cs typeface="+mn-cs"/>
        </a:defRPr>
      </a:lvl2pPr>
      <a:lvl3pPr marL="914093" algn="l" defTabSz="914093" rtl="0" eaLnBrk="1" latinLnBrk="0" hangingPunct="1">
        <a:defRPr sz="1800" kern="1200">
          <a:solidFill>
            <a:schemeClr val="tx1"/>
          </a:solidFill>
          <a:latin typeface="+mn-lt"/>
          <a:ea typeface="+mn-ea"/>
          <a:cs typeface="+mn-cs"/>
        </a:defRPr>
      </a:lvl3pPr>
      <a:lvl4pPr marL="1371140" algn="l" defTabSz="914093" rtl="0" eaLnBrk="1" latinLnBrk="0" hangingPunct="1">
        <a:defRPr sz="1800" kern="1200">
          <a:solidFill>
            <a:schemeClr val="tx1"/>
          </a:solidFill>
          <a:latin typeface="+mn-lt"/>
          <a:ea typeface="+mn-ea"/>
          <a:cs typeface="+mn-cs"/>
        </a:defRPr>
      </a:lvl4pPr>
      <a:lvl5pPr marL="1828185" algn="l" defTabSz="914093" rtl="0" eaLnBrk="1" latinLnBrk="0" hangingPunct="1">
        <a:defRPr sz="1800" kern="1200">
          <a:solidFill>
            <a:schemeClr val="tx1"/>
          </a:solidFill>
          <a:latin typeface="+mn-lt"/>
          <a:ea typeface="+mn-ea"/>
          <a:cs typeface="+mn-cs"/>
        </a:defRPr>
      </a:lvl5pPr>
      <a:lvl6pPr marL="2285232" algn="l" defTabSz="914093" rtl="0" eaLnBrk="1" latinLnBrk="0" hangingPunct="1">
        <a:defRPr sz="1800" kern="1200">
          <a:solidFill>
            <a:schemeClr val="tx1"/>
          </a:solidFill>
          <a:latin typeface="+mn-lt"/>
          <a:ea typeface="+mn-ea"/>
          <a:cs typeface="+mn-cs"/>
        </a:defRPr>
      </a:lvl6pPr>
      <a:lvl7pPr marL="2742278" algn="l" defTabSz="914093" rtl="0" eaLnBrk="1" latinLnBrk="0" hangingPunct="1">
        <a:defRPr sz="1800" kern="1200">
          <a:solidFill>
            <a:schemeClr val="tx1"/>
          </a:solidFill>
          <a:latin typeface="+mn-lt"/>
          <a:ea typeface="+mn-ea"/>
          <a:cs typeface="+mn-cs"/>
        </a:defRPr>
      </a:lvl7pPr>
      <a:lvl8pPr marL="3199324" algn="l" defTabSz="914093" rtl="0" eaLnBrk="1" latinLnBrk="0" hangingPunct="1">
        <a:defRPr sz="1800" kern="1200">
          <a:solidFill>
            <a:schemeClr val="tx1"/>
          </a:solidFill>
          <a:latin typeface="+mn-lt"/>
          <a:ea typeface="+mn-ea"/>
          <a:cs typeface="+mn-cs"/>
        </a:defRPr>
      </a:lvl8pPr>
      <a:lvl9pPr marL="3656371" algn="l" defTabSz="9140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3E705-F4F7-D6A2-0C09-BF0D7B810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94C7A3-611F-747C-B20C-A695E9CD26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24156-133F-584F-20D4-D820A9174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109AF-C1CF-42EE-89C8-FD46B98103AC}" type="datetimeFigureOut">
              <a:rPr lang="en-US" smtClean="0"/>
              <a:t>1/13/2025</a:t>
            </a:fld>
            <a:endParaRPr lang="en-US"/>
          </a:p>
        </p:txBody>
      </p:sp>
      <p:sp>
        <p:nvSpPr>
          <p:cNvPr id="5" name="Footer Placeholder 4">
            <a:extLst>
              <a:ext uri="{FF2B5EF4-FFF2-40B4-BE49-F238E27FC236}">
                <a16:creationId xmlns:a16="http://schemas.microsoft.com/office/drawing/2014/main" id="{942071AB-5287-F484-451C-96A5E5CAE9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7DB31B-26CD-CAB0-E461-8B3C98D12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2C7F8-C3B4-4B25-9334-26D934BA8051}" type="slidenum">
              <a:rPr lang="en-US" smtClean="0"/>
              <a:t>‹#›</a:t>
            </a:fld>
            <a:endParaRPr lang="en-US"/>
          </a:p>
        </p:txBody>
      </p:sp>
    </p:spTree>
    <p:extLst>
      <p:ext uri="{BB962C8B-B14F-4D97-AF65-F5344CB8AC3E}">
        <p14:creationId xmlns:p14="http://schemas.microsoft.com/office/powerpoint/2010/main" val="153879606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p:cNvSpPr>
          <p:nvPr>
            <p:ph type="title"/>
          </p:nvPr>
        </p:nvSpPr>
        <p:spPr>
          <a:xfrm>
            <a:off x="720000" y="902401"/>
            <a:ext cx="9360000" cy="547159"/>
          </a:xfrm>
          <a:prstGeom prst="rect">
            <a:avLst/>
          </a:prstGeom>
        </p:spPr>
        <p:txBody>
          <a:bodyPr vert="horz" lIns="0" tIns="0" rIns="0" bIns="0" rtlCol="0" anchor="t">
            <a:spAutoFit/>
          </a:bodyPr>
          <a:lstStyle/>
          <a:p>
            <a:r>
              <a:rPr lang="de-DE" dirty="0"/>
              <a:t>Titel A (Arial 28pt., rot, max. 1 Zeile) </a:t>
            </a:r>
          </a:p>
        </p:txBody>
      </p:sp>
      <p:sp>
        <p:nvSpPr>
          <p:cNvPr id="5" name="Rechteck 4">
            <a:extLst>
              <a:ext uri="{FF2B5EF4-FFF2-40B4-BE49-F238E27FC236}">
                <a16:creationId xmlns:a16="http://schemas.microsoft.com/office/drawing/2014/main" id="{4EBF98FB-2886-B941-8FDB-3481055A357B}"/>
              </a:ext>
            </a:extLst>
          </p:cNvPr>
          <p:cNvSpPr/>
          <p:nvPr userDrawn="1"/>
        </p:nvSpPr>
        <p:spPr>
          <a:xfrm>
            <a:off x="0" y="1652760"/>
            <a:ext cx="12192000" cy="4995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6" name="Bild 5">
            <a:extLst>
              <a:ext uri="{FF2B5EF4-FFF2-40B4-BE49-F238E27FC236}">
                <a16:creationId xmlns:a16="http://schemas.microsoft.com/office/drawing/2014/main" id="{F06A9DEA-0FB9-8F47-9F85-6FBBED932B69}"/>
              </a:ext>
            </a:extLst>
          </p:cNvPr>
          <p:cNvPicPr>
            <a:picLocks noGrp="1" noSelect="1" noRot="1" noMove="1" noResize="1" noEditPoints="1" noAdjustHandles="1" noChangeArrowheads="1" noChangeShapeType="1"/>
          </p:cNvPicPr>
          <p:nvPr userDrawn="1">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10512000" y="0"/>
            <a:ext cx="1675384" cy="1341459"/>
          </a:xfrm>
          <a:prstGeom prst="rect">
            <a:avLst/>
          </a:prstGeom>
        </p:spPr>
      </p:pic>
      <p:sp>
        <p:nvSpPr>
          <p:cNvPr id="8" name="Textplatzhalter 1"/>
          <p:cNvSpPr txBox="1">
            <a:spLocks/>
          </p:cNvSpPr>
          <p:nvPr userDrawn="1"/>
        </p:nvSpPr>
        <p:spPr>
          <a:xfrm>
            <a:off x="334254" y="6643371"/>
            <a:ext cx="5774445" cy="214629"/>
          </a:xfrm>
          <a:prstGeom prst="rect">
            <a:avLst/>
          </a:prstGeom>
        </p:spPr>
        <p:txBody>
          <a:bodyPr/>
          <a:lst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39"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99185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hdr="0" dt="0"/>
  <p:txStyles>
    <p:titleStyle>
      <a:lvl1pPr algn="l" defTabSz="1219139" rtl="0" eaLnBrk="1" latinLnBrk="0" hangingPunct="1">
        <a:lnSpc>
          <a:spcPts val="4267"/>
        </a:lnSpc>
        <a:spcBef>
          <a:spcPct val="0"/>
        </a:spcBef>
        <a:buNone/>
        <a:defRPr sz="3733"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p15:clr>
            <a:srgbClr val="F26B43"/>
          </p15:clr>
        </p15:guide>
        <p15:guide id="4" orient="horz" pos="1380">
          <p15:clr>
            <a:srgbClr val="F26B43"/>
          </p15:clr>
        </p15:guide>
        <p15:guide id="9" pos="2688">
          <p15:clr>
            <a:srgbClr val="F26B43"/>
          </p15:clr>
        </p15:guide>
        <p15:guide id="10" pos="3072">
          <p15:clr>
            <a:srgbClr val="F26B43"/>
          </p15:clr>
        </p15:guide>
        <p15:guide id="11" pos="2880">
          <p15:clr>
            <a:srgbClr val="F26B43"/>
          </p15:clr>
        </p15:guide>
        <p15:guide id="12" pos="5424">
          <p15:clr>
            <a:srgbClr val="F26B43"/>
          </p15:clr>
        </p15:guide>
        <p15:guide id="19" orient="horz" pos="780">
          <p15:clr>
            <a:srgbClr val="F26B43"/>
          </p15:clr>
        </p15:guide>
        <p15:guide id="20" orient="horz" pos="189">
          <p15:clr>
            <a:srgbClr val="F26B43"/>
          </p15:clr>
        </p15:guide>
        <p15:guide id="24" orient="horz" pos="1213">
          <p15:clr>
            <a:srgbClr val="F26B43"/>
          </p15:clr>
        </p15:guide>
        <p15:guide id="25" orient="horz" pos="634">
          <p15:clr>
            <a:srgbClr val="F26B43"/>
          </p15:clr>
        </p15:guide>
        <p15:guide id="26" orient="horz" pos="472">
          <p15:clr>
            <a:srgbClr val="F26B43"/>
          </p15:clr>
        </p15:guide>
        <p15:guide id="29" orient="horz" pos="2981">
          <p15:clr>
            <a:srgbClr val="F26B43"/>
          </p15:clr>
        </p15:guide>
        <p15:guide id="30" orient="horz" pos="31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C20E2-1930-D65C-1E16-11EA8222F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FBAE33-B441-482B-5420-62AE0C6E6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C0FE8-872D-42DE-770E-EEC49C3B5A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0CD1AA-3283-4A2B-AD30-09A1240EBCBC}" type="datetimeFigureOut">
              <a:rPr lang="en-US" smtClean="0"/>
              <a:t>1/13/2025</a:t>
            </a:fld>
            <a:endParaRPr lang="en-US"/>
          </a:p>
        </p:txBody>
      </p:sp>
      <p:sp>
        <p:nvSpPr>
          <p:cNvPr id="5" name="Footer Placeholder 4">
            <a:extLst>
              <a:ext uri="{FF2B5EF4-FFF2-40B4-BE49-F238E27FC236}">
                <a16:creationId xmlns:a16="http://schemas.microsoft.com/office/drawing/2014/main" id="{9CED8810-E092-FBF9-DCB6-4012D59B3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D1F0ED-24CB-C609-C633-9887399D3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4CCBF0-5416-4513-9DC7-1E82AFBE49D1}" type="slidenum">
              <a:rPr lang="en-US" smtClean="0"/>
              <a:t>‹#›</a:t>
            </a:fld>
            <a:endParaRPr lang="en-US"/>
          </a:p>
        </p:txBody>
      </p:sp>
    </p:spTree>
    <p:extLst>
      <p:ext uri="{BB962C8B-B14F-4D97-AF65-F5344CB8AC3E}">
        <p14:creationId xmlns:p14="http://schemas.microsoft.com/office/powerpoint/2010/main" val="141168517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10" tIns="45706" rIns="91410" bIns="45706"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10" tIns="45706" rIns="91410"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65C8CBAF-5E2B-4E4B-8251-081D53EFED46}" type="datetime1">
              <a:rPr lang="en-US" smtClean="0">
                <a:solidFill>
                  <a:prstClr val="black">
                    <a:tint val="75000"/>
                  </a:prstClr>
                </a:solidFill>
              </a:rPr>
              <a:p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16145EFA-FB25-4078-A3A9-8A9B7B9DA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1011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44A18-416C-4B10-9DBD-C1E568AFFB64}" type="datetime1">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702CB-B9FB-4752-BE3C-DA50E6EFE01E}" type="slidenum">
              <a:rPr lang="en-US" smtClean="0"/>
              <a:t>‹#›</a:t>
            </a:fld>
            <a:endParaRPr lang="en-US"/>
          </a:p>
        </p:txBody>
      </p:sp>
    </p:spTree>
    <p:extLst>
      <p:ext uri="{BB962C8B-B14F-4D97-AF65-F5344CB8AC3E}">
        <p14:creationId xmlns:p14="http://schemas.microsoft.com/office/powerpoint/2010/main" val="220965543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hyperlink" Target="https://indico.ess.eu/event/366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280.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12.png"/><Relationship Id="rId5" Type="http://schemas.openxmlformats.org/officeDocument/2006/relationships/image" Target="../media/image39.emf"/><Relationship Id="rId4" Type="http://schemas.openxmlformats.org/officeDocument/2006/relationships/image" Target="../media/image28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44.png"/><Relationship Id="rId3" Type="http://schemas.microsoft.com/office/2007/relationships/media" Target="../media/media2.mp4"/><Relationship Id="rId7" Type="http://schemas.openxmlformats.org/officeDocument/2006/relationships/slideLayout" Target="../slideLayouts/slideLayout26.xml"/><Relationship Id="rId12"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2.png"/><Relationship Id="rId5" Type="http://schemas.microsoft.com/office/2007/relationships/media" Target="../media/media3.mp4"/><Relationship Id="rId10" Type="http://schemas.openxmlformats.org/officeDocument/2006/relationships/image" Target="../media/image41.png"/><Relationship Id="rId4" Type="http://schemas.openxmlformats.org/officeDocument/2006/relationships/video" Target="../media/media2.mp4"/><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2.bin"/><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wmf"/><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2.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051/epjconf/201921902006" TargetMode="External"/><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87.jpe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3.bin"/><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oleObject" Target="../embeddings/oleObject4.bin"/><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360.png"/><Relationship Id="rId4" Type="http://schemas.openxmlformats.org/officeDocument/2006/relationships/customXml" Target="../ink/ink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emf"/><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120.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7.xml"/><Relationship Id="rId5" Type="http://schemas.openxmlformats.org/officeDocument/2006/relationships/image" Target="../media/image18.emf"/><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41.xml"/><Relationship Id="rId6" Type="http://schemas.openxmlformats.org/officeDocument/2006/relationships/image" Target="../media/image136.png"/><Relationship Id="rId5" Type="http://schemas.openxmlformats.org/officeDocument/2006/relationships/image" Target="../media/image135.jpeg"/><Relationship Id="rId10" Type="http://schemas.openxmlformats.org/officeDocument/2006/relationships/image" Target="../media/image140.png"/><Relationship Id="rId4" Type="http://schemas.microsoft.com/office/2007/relationships/hdphoto" Target="../media/hdphoto1.wdp"/><Relationship Id="rId9"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oleObject" Target="../embeddings/oleObject5.bin"/><Relationship Id="rId7"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ideo" Target="file:///D:\Users\cl21\Matlab_work\dress_spin\dressed_spin1.avi" TargetMode="External"/><Relationship Id="rId6" Type="http://schemas.openxmlformats.org/officeDocument/2006/relationships/image" Target="../media/image145.wmf"/><Relationship Id="rId5" Type="http://schemas.openxmlformats.org/officeDocument/2006/relationships/oleObject" Target="../embeddings/oleObject6.bin"/><Relationship Id="rId10" Type="http://schemas.openxmlformats.org/officeDocument/2006/relationships/image" Target="../media/image148.wmf"/><Relationship Id="rId4" Type="http://schemas.openxmlformats.org/officeDocument/2006/relationships/image" Target="../media/image144.wmf"/><Relationship Id="rId9" Type="http://schemas.openxmlformats.org/officeDocument/2006/relationships/oleObject" Target="../embeddings/oleObject7.bin"/></Relationships>
</file>

<file path=ppt/slides/_rels/slide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slideLayout" Target="../slideLayouts/slideLayout12.x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image" Target="../media/image15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7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73.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slideLayout" Target="../slideLayouts/slideLayout12.x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image" Target="../media/image155.emf"/></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2.xml"/><Relationship Id="rId4" Type="http://schemas.openxmlformats.org/officeDocument/2006/relationships/image" Target="../media/image1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69.wmf"/><Relationship Id="rId7" Type="http://schemas.openxmlformats.org/officeDocument/2006/relationships/image" Target="../media/image172.jpeg"/><Relationship Id="rId2" Type="http://schemas.openxmlformats.org/officeDocument/2006/relationships/notesSlide" Target="../notesSlides/notesSlide32.xml"/><Relationship Id="rId1" Type="http://schemas.openxmlformats.org/officeDocument/2006/relationships/slideLayout" Target="../slideLayouts/slideLayout81.xml"/><Relationship Id="rId6" Type="http://schemas.openxmlformats.org/officeDocument/2006/relationships/image" Target="../media/image171.png"/><Relationship Id="rId5" Type="http://schemas.openxmlformats.org/officeDocument/2006/relationships/image" Target="../media/image2110.png"/><Relationship Id="rId4" Type="http://schemas.openxmlformats.org/officeDocument/2006/relationships/image" Target="../media/image170.png"/></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4.xml"/><Relationship Id="rId1" Type="http://schemas.openxmlformats.org/officeDocument/2006/relationships/slideLayout" Target="../slideLayouts/slideLayout77.xml"/><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5.xml"/><Relationship Id="rId1" Type="http://schemas.openxmlformats.org/officeDocument/2006/relationships/slideLayout" Target="../slideLayouts/slideLayout81.xml"/><Relationship Id="rId5" Type="http://schemas.openxmlformats.org/officeDocument/2006/relationships/image" Target="../media/image175.png"/><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76.png"/><Relationship Id="rId1" Type="http://schemas.openxmlformats.org/officeDocument/2006/relationships/slideLayout" Target="../slideLayouts/slideLayout92.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11.jpeg"/><Relationship Id="rId1" Type="http://schemas.openxmlformats.org/officeDocument/2006/relationships/slideLayout" Target="../slideLayouts/slideLayout92.xml"/></Relationships>
</file>

<file path=ppt/slides/_rels/slide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92.xml"/><Relationship Id="rId5" Type="http://schemas.openxmlformats.org/officeDocument/2006/relationships/image" Target="../media/image114.png"/><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6.xml"/><Relationship Id="rId1" Type="http://schemas.openxmlformats.org/officeDocument/2006/relationships/slideLayout" Target="../slideLayouts/slideLayout81.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E452C3D-0D38-5D12-049A-C4335C41BB53}"/>
              </a:ext>
            </a:extLst>
          </p:cNvPr>
          <p:cNvPicPr>
            <a:picLocks noChangeAspect="1"/>
          </p:cNvPicPr>
          <p:nvPr/>
        </p:nvPicPr>
        <p:blipFill>
          <a:blip r:embed="rId3"/>
          <a:srcRect r="35364"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253B7-B1E3-8E24-6F75-81143DEBBFBA}"/>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EDM Experiments: Status and Challenges</a:t>
            </a:r>
          </a:p>
        </p:txBody>
      </p:sp>
      <p:sp>
        <p:nvSpPr>
          <p:cNvPr id="3" name="Subtitle 2">
            <a:extLst>
              <a:ext uri="{FF2B5EF4-FFF2-40B4-BE49-F238E27FC236}">
                <a16:creationId xmlns:a16="http://schemas.microsoft.com/office/drawing/2014/main" id="{D83FEC23-F427-31F1-CDC8-69E6143448E6}"/>
              </a:ext>
            </a:extLst>
          </p:cNvPr>
          <p:cNvSpPr>
            <a:spLocks noGrp="1"/>
          </p:cNvSpPr>
          <p:nvPr>
            <p:ph type="subTitle" idx="1"/>
          </p:nvPr>
        </p:nvSpPr>
        <p:spPr>
          <a:xfrm>
            <a:off x="477980" y="4872922"/>
            <a:ext cx="4023359" cy="1208141"/>
          </a:xfrm>
        </p:spPr>
        <p:txBody>
          <a:bodyPr>
            <a:normAutofit/>
          </a:bodyPr>
          <a:lstStyle/>
          <a:p>
            <a:pPr algn="l"/>
            <a:r>
              <a:rPr lang="en-US" sz="1700" dirty="0">
                <a:solidFill>
                  <a:schemeClr val="bg1"/>
                </a:solidFill>
              </a:rPr>
              <a:t>Chen-Yu Liu</a:t>
            </a:r>
          </a:p>
          <a:p>
            <a:pPr algn="l"/>
            <a:r>
              <a:rPr lang="en-US" sz="1700" dirty="0">
                <a:solidFill>
                  <a:schemeClr val="bg1"/>
                </a:solidFill>
              </a:rPr>
              <a:t>University of Illinois Urbana-Champaign</a:t>
            </a:r>
          </a:p>
          <a:p>
            <a:pPr algn="l"/>
            <a:r>
              <a:rPr lang="en-US" sz="1700" dirty="0">
                <a:solidFill>
                  <a:schemeClr val="bg1"/>
                </a:solidFill>
              </a:rPr>
              <a:t>Jan. 15, 2025</a:t>
            </a:r>
          </a:p>
          <a:p>
            <a:pPr algn="l"/>
            <a:endParaRPr lang="en-US" sz="1700" dirty="0">
              <a:solidFill>
                <a:schemeClr val="bg1"/>
              </a:solidFill>
            </a:endParaRPr>
          </a:p>
          <a:p>
            <a:pPr algn="l"/>
            <a:endParaRPr lang="en-US" sz="1700" dirty="0">
              <a:solidFill>
                <a:schemeClr val="bg1"/>
              </a:solidFill>
            </a:endParaRPr>
          </a:p>
        </p:txBody>
      </p:sp>
      <p:sp>
        <p:nvSpPr>
          <p:cNvPr id="16"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7454CF-6166-5F21-63AC-EB8B292CA5C9}"/>
              </a:ext>
            </a:extLst>
          </p:cNvPr>
          <p:cNvSpPr txBox="1"/>
          <p:nvPr/>
        </p:nvSpPr>
        <p:spPr>
          <a:xfrm>
            <a:off x="477980" y="599174"/>
            <a:ext cx="7125669" cy="36933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hlinkClick r:id="rId4"/>
              </a:rPr>
              <a:t>The Fundamental Nuclear and Particle Physics at the ESS workshop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24376C-464F-BAF7-3DC7-670F1755AEA6}"/>
              </a:ext>
            </a:extLst>
          </p:cNvPr>
          <p:cNvSpPr txBox="1"/>
          <p:nvPr/>
        </p:nvSpPr>
        <p:spPr>
          <a:xfrm>
            <a:off x="477980" y="6229307"/>
            <a:ext cx="7181966" cy="369332"/>
          </a:xfrm>
          <a:prstGeom prst="rect">
            <a:avLst/>
          </a:prstGeom>
          <a:noFill/>
        </p:spPr>
        <p:txBody>
          <a:bodyPr wrap="none" rtlCol="0">
            <a:spAutoFit/>
          </a:bodyPr>
          <a:lstStyle/>
          <a:p>
            <a:r>
              <a:rPr lang="en-US" dirty="0">
                <a:solidFill>
                  <a:srgbClr val="FFC000"/>
                </a:solidFill>
              </a:rPr>
              <a:t>Slide </a:t>
            </a:r>
            <a:r>
              <a:rPr lang="en-US" dirty="0" err="1">
                <a:solidFill>
                  <a:srgbClr val="FFC000"/>
                </a:solidFill>
              </a:rPr>
              <a:t>Slide</a:t>
            </a:r>
            <a:r>
              <a:rPr lang="en-US" dirty="0">
                <a:solidFill>
                  <a:srgbClr val="FFC000"/>
                </a:solidFill>
              </a:rPr>
              <a:t> contributions from Beck, Fujimoto, </a:t>
            </a:r>
            <a:r>
              <a:rPr lang="en-US" dirty="0" err="1">
                <a:solidFill>
                  <a:srgbClr val="FFC000"/>
                </a:solidFill>
              </a:rPr>
              <a:t>Degenkolb</a:t>
            </a:r>
            <a:r>
              <a:rPr lang="en-US" dirty="0">
                <a:solidFill>
                  <a:srgbClr val="FFC000"/>
                </a:solidFill>
              </a:rPr>
              <a:t>, Ito, Lauss, </a:t>
            </a:r>
            <a:r>
              <a:rPr lang="en-US" dirty="0" err="1">
                <a:solidFill>
                  <a:srgbClr val="FFC000"/>
                </a:solidFill>
              </a:rPr>
              <a:t>Piegsa</a:t>
            </a:r>
            <a:endParaRPr lang="en-US" dirty="0">
              <a:solidFill>
                <a:srgbClr val="FFC000"/>
              </a:solidFill>
            </a:endParaRPr>
          </a:p>
        </p:txBody>
      </p:sp>
    </p:spTree>
    <p:extLst>
      <p:ext uri="{BB962C8B-B14F-4D97-AF65-F5344CB8AC3E}">
        <p14:creationId xmlns:p14="http://schemas.microsoft.com/office/powerpoint/2010/main" val="215654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17532"/>
            <a:ext cx="9220200" cy="1143000"/>
          </a:xfrm>
        </p:spPr>
        <p:txBody>
          <a:bodyPr>
            <a:normAutofit/>
          </a:bodyPr>
          <a:lstStyle/>
          <a:p>
            <a:r>
              <a:rPr lang="en-US" dirty="0"/>
              <a:t>EDMs test </a:t>
            </a:r>
            <a:r>
              <a:rPr lang="en-US" dirty="0" err="1"/>
              <a:t>SuperSymmetry</a:t>
            </a:r>
            <a:endParaRPr lang="en-US" dirty="0"/>
          </a:p>
        </p:txBody>
      </p:sp>
      <p:sp>
        <p:nvSpPr>
          <p:cNvPr id="3" name="Slide Number Placeholder 2"/>
          <p:cNvSpPr>
            <a:spLocks noGrp="1"/>
          </p:cNvSpPr>
          <p:nvPr>
            <p:ph type="sldNum" sz="quarter" idx="12"/>
          </p:nvPr>
        </p:nvSpPr>
        <p:spPr/>
        <p:txBody>
          <a:bodyPr/>
          <a:lstStyle/>
          <a:p>
            <a:pPr>
              <a:defRPr/>
            </a:pPr>
            <a:fld id="{16145EFA-FB25-4078-A3A9-8A9B7B9DAE1F}" type="slidenum">
              <a:rPr lang="en-US">
                <a:solidFill>
                  <a:prstClr val="black">
                    <a:tint val="75000"/>
                  </a:prstClr>
                </a:solidFill>
                <a:latin typeface="Calibri"/>
              </a:rPr>
              <a:pPr>
                <a:defRPr/>
              </a:pPr>
              <a:t>10</a:t>
            </a:fld>
            <a:endParaRPr lang="en-US">
              <a:solidFill>
                <a:prstClr val="black">
                  <a:tint val="75000"/>
                </a:prstClr>
              </a:solidFill>
              <a:latin typeface="Calibri"/>
            </a:endParaRPr>
          </a:p>
        </p:txBody>
      </p:sp>
      <p:pic>
        <p:nvPicPr>
          <p:cNvPr id="4" name="Picture 3"/>
          <p:cNvPicPr>
            <a:picLocks noChangeAspect="1"/>
          </p:cNvPicPr>
          <p:nvPr/>
        </p:nvPicPr>
        <p:blipFill>
          <a:blip r:embed="rId3"/>
          <a:stretch>
            <a:fillRect/>
          </a:stretch>
        </p:blipFill>
        <p:spPr>
          <a:xfrm>
            <a:off x="6141059" y="1945657"/>
            <a:ext cx="4406889" cy="4071797"/>
          </a:xfrm>
          <a:prstGeom prst="rect">
            <a:avLst/>
          </a:prstGeom>
        </p:spPr>
      </p:pic>
      <p:pic>
        <p:nvPicPr>
          <p:cNvPr id="5" name="Picture 4"/>
          <p:cNvPicPr>
            <a:picLocks noChangeAspect="1"/>
          </p:cNvPicPr>
          <p:nvPr/>
        </p:nvPicPr>
        <p:blipFill>
          <a:blip r:embed="rId4"/>
          <a:stretch>
            <a:fillRect/>
          </a:stretch>
        </p:blipFill>
        <p:spPr>
          <a:xfrm>
            <a:off x="1644052" y="1945657"/>
            <a:ext cx="4105589" cy="4170320"/>
          </a:xfrm>
          <a:prstGeom prst="rect">
            <a:avLst/>
          </a:prstGeom>
        </p:spPr>
      </p:pic>
      <p:sp>
        <p:nvSpPr>
          <p:cNvPr id="6" name="TextBox 5"/>
          <p:cNvSpPr txBox="1"/>
          <p:nvPr/>
        </p:nvSpPr>
        <p:spPr>
          <a:xfrm>
            <a:off x="7123312" y="1344838"/>
            <a:ext cx="3544688" cy="369332"/>
          </a:xfrm>
          <a:prstGeom prst="rect">
            <a:avLst/>
          </a:prstGeom>
          <a:noFill/>
        </p:spPr>
        <p:txBody>
          <a:bodyPr wrap="none" rtlCol="0">
            <a:spAutoFit/>
          </a:bodyPr>
          <a:lstStyle/>
          <a:p>
            <a:pPr>
              <a:defRPr/>
            </a:pPr>
            <a:r>
              <a:rPr lang="en-US" dirty="0">
                <a:solidFill>
                  <a:srgbClr val="FF0000"/>
                </a:solidFill>
                <a:latin typeface="Calibri"/>
              </a:rPr>
              <a:t>Compatible with baryon asymmetry</a:t>
            </a:r>
          </a:p>
        </p:txBody>
      </p:sp>
      <p:cxnSp>
        <p:nvCxnSpPr>
          <p:cNvPr id="8" name="Straight Arrow Connector 7"/>
          <p:cNvCxnSpPr/>
          <p:nvPr/>
        </p:nvCxnSpPr>
        <p:spPr>
          <a:xfrm flipH="1">
            <a:off x="7805737" y="1696687"/>
            <a:ext cx="228600" cy="6955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81800" y="6115977"/>
            <a:ext cx="3645806" cy="369332"/>
          </a:xfrm>
          <a:prstGeom prst="rect">
            <a:avLst/>
          </a:prstGeom>
          <a:noFill/>
        </p:spPr>
        <p:txBody>
          <a:bodyPr wrap="none" rtlCol="0">
            <a:spAutoFit/>
          </a:bodyPr>
          <a:lstStyle/>
          <a:p>
            <a:pPr>
              <a:defRPr/>
            </a:pPr>
            <a:r>
              <a:rPr lang="en-US" dirty="0">
                <a:solidFill>
                  <a:srgbClr val="2905AB"/>
                </a:solidFill>
                <a:latin typeface="Calibri"/>
              </a:rPr>
              <a:t>Li, </a:t>
            </a:r>
            <a:r>
              <a:rPr lang="en-US" dirty="0" err="1">
                <a:solidFill>
                  <a:srgbClr val="2905AB"/>
                </a:solidFill>
                <a:latin typeface="Calibri"/>
              </a:rPr>
              <a:t>Profumo</a:t>
            </a:r>
            <a:r>
              <a:rPr lang="en-US" dirty="0">
                <a:solidFill>
                  <a:srgbClr val="2905AB"/>
                </a:solidFill>
                <a:latin typeface="Calibri"/>
              </a:rPr>
              <a:t>, Ramsey-</a:t>
            </a:r>
            <a:r>
              <a:rPr lang="en-US" dirty="0" err="1">
                <a:solidFill>
                  <a:srgbClr val="2905AB"/>
                </a:solidFill>
                <a:latin typeface="Calibri"/>
              </a:rPr>
              <a:t>Musolf</a:t>
            </a:r>
            <a:r>
              <a:rPr lang="en-US" dirty="0">
                <a:solidFill>
                  <a:srgbClr val="2905AB"/>
                </a:solidFill>
                <a:latin typeface="Calibri"/>
              </a:rPr>
              <a:t> 2009-10</a:t>
            </a:r>
          </a:p>
        </p:txBody>
      </p:sp>
      <p:sp>
        <p:nvSpPr>
          <p:cNvPr id="10" name="TextBox 9"/>
          <p:cNvSpPr txBox="1"/>
          <p:nvPr/>
        </p:nvSpPr>
        <p:spPr>
          <a:xfrm>
            <a:off x="1600200" y="6200283"/>
            <a:ext cx="4700582" cy="646331"/>
          </a:xfrm>
          <a:prstGeom prst="rect">
            <a:avLst/>
          </a:prstGeom>
          <a:noFill/>
        </p:spPr>
        <p:txBody>
          <a:bodyPr wrap="none" rtlCol="0">
            <a:spAutoFit/>
          </a:bodyPr>
          <a:lstStyle/>
          <a:p>
            <a:pPr>
              <a:defRPr/>
            </a:pPr>
            <a:r>
              <a:rPr lang="en-US" dirty="0">
                <a:solidFill>
                  <a:srgbClr val="2905AB"/>
                </a:solidFill>
                <a:latin typeface="Calibri"/>
              </a:rPr>
              <a:t>Bhattacharya, VC, Gupta, Lin, Yoon</a:t>
            </a:r>
          </a:p>
          <a:p>
            <a:pPr>
              <a:defRPr/>
            </a:pPr>
            <a:r>
              <a:rPr lang="en-US" dirty="0">
                <a:solidFill>
                  <a:srgbClr val="2905AB"/>
                </a:solidFill>
                <a:latin typeface="Calibri"/>
              </a:rPr>
              <a:t>Phys. Rev. Lett. 115 (2015) 212002 [1506.04196]</a:t>
            </a:r>
          </a:p>
        </p:txBody>
      </p:sp>
      <p:pic>
        <p:nvPicPr>
          <p:cNvPr id="7" name="Picture 6"/>
          <p:cNvPicPr>
            <a:picLocks noChangeAspect="1"/>
          </p:cNvPicPr>
          <p:nvPr/>
        </p:nvPicPr>
        <p:blipFill>
          <a:blip r:embed="rId5"/>
          <a:stretch>
            <a:fillRect/>
          </a:stretch>
        </p:blipFill>
        <p:spPr>
          <a:xfrm>
            <a:off x="2133599" y="1204748"/>
            <a:ext cx="3527625" cy="589944"/>
          </a:xfrm>
          <a:prstGeom prst="rect">
            <a:avLst/>
          </a:prstGeom>
        </p:spPr>
      </p:pic>
    </p:spTree>
    <p:extLst>
      <p:ext uri="{BB962C8B-B14F-4D97-AF65-F5344CB8AC3E}">
        <p14:creationId xmlns:p14="http://schemas.microsoft.com/office/powerpoint/2010/main" val="293443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67506" y="-32768"/>
            <a:ext cx="7656988" cy="6890768"/>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702CB-B9FB-4752-BE3C-DA50E6EFE0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flipH="1">
            <a:off x="7857459" y="516103"/>
            <a:ext cx="14614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Calibri" panose="020F0502020204030204"/>
                <a:ea typeface="+mn-ea"/>
                <a:cs typeface="+mn-cs"/>
              </a:rPr>
              <a:t>High-energy colliders</a:t>
            </a:r>
          </a:p>
        </p:txBody>
      </p:sp>
      <p:sp>
        <p:nvSpPr>
          <p:cNvPr id="6" name="TextBox 5"/>
          <p:cNvSpPr txBox="1"/>
          <p:nvPr/>
        </p:nvSpPr>
        <p:spPr>
          <a:xfrm flipH="1">
            <a:off x="2267506" y="5831025"/>
            <a:ext cx="1994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Calibri" panose="020F0502020204030204"/>
                <a:ea typeface="+mn-ea"/>
                <a:cs typeface="+mn-cs"/>
              </a:rPr>
              <a:t>High current accelerators, </a:t>
            </a: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high flux reactors</a:t>
            </a:r>
          </a:p>
        </p:txBody>
      </p:sp>
      <p:sp>
        <p:nvSpPr>
          <p:cNvPr id="7" name="TextBox 6"/>
          <p:cNvSpPr txBox="1"/>
          <p:nvPr/>
        </p:nvSpPr>
        <p:spPr>
          <a:xfrm flipH="1">
            <a:off x="8588161" y="5984914"/>
            <a:ext cx="15633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Calibri" panose="020F0502020204030204"/>
                <a:ea typeface="+mn-ea"/>
                <a:cs typeface="+mn-cs"/>
              </a:rPr>
              <a:t>Telescopes, LIGO</a:t>
            </a:r>
          </a:p>
        </p:txBody>
      </p:sp>
      <p:sp>
        <p:nvSpPr>
          <p:cNvPr id="8" name="TextBox 7"/>
          <p:cNvSpPr txBox="1"/>
          <p:nvPr/>
        </p:nvSpPr>
        <p:spPr>
          <a:xfrm>
            <a:off x="154641" y="114299"/>
            <a:ext cx="23196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P5 Report (Particle Physics Project </a:t>
            </a:r>
            <a:r>
              <a:rPr kumimoji="0" lang="en-US" sz="1800" b="0" i="0" u="none" strike="noStrike" kern="1200" cap="none" spc="0" normalizeH="0" baseline="0" noProof="0" dirty="0" err="1">
                <a:ln>
                  <a:noFill/>
                </a:ln>
                <a:solidFill>
                  <a:srgbClr val="FFFF00"/>
                </a:solidFill>
                <a:effectLst/>
                <a:uLnTx/>
                <a:uFillTx/>
                <a:latin typeface="Calibri" panose="020F0502020204030204"/>
                <a:ea typeface="+mn-ea"/>
                <a:cs typeface="+mn-cs"/>
              </a:rPr>
              <a:t>Priorization</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Panel)</a:t>
            </a:r>
          </a:p>
        </p:txBody>
      </p:sp>
      <p:sp>
        <p:nvSpPr>
          <p:cNvPr id="9" name="TextBox 8">
            <a:extLst>
              <a:ext uri="{FF2B5EF4-FFF2-40B4-BE49-F238E27FC236}">
                <a16:creationId xmlns:a16="http://schemas.microsoft.com/office/drawing/2014/main" id="{6EC75207-F095-42CB-B1F5-A387C0F32A1E}"/>
              </a:ext>
            </a:extLst>
          </p:cNvPr>
          <p:cNvSpPr txBox="1"/>
          <p:nvPr/>
        </p:nvSpPr>
        <p:spPr>
          <a:xfrm flipH="1">
            <a:off x="214030" y="5523249"/>
            <a:ext cx="1994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rPr>
              <a:t>Fundamental Neutron Physics</a:t>
            </a:r>
          </a:p>
        </p:txBody>
      </p:sp>
    </p:spTree>
    <p:extLst>
      <p:ext uri="{BB962C8B-B14F-4D97-AF65-F5344CB8AC3E}">
        <p14:creationId xmlns:p14="http://schemas.microsoft.com/office/powerpoint/2010/main" val="219202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943C902-364C-9781-C0A9-37F26551D3F3}"/>
              </a:ext>
            </a:extLst>
          </p:cNvPr>
          <p:cNvPicPr>
            <a:picLocks noGrp="1" noChangeAspect="1"/>
          </p:cNvPicPr>
          <p:nvPr>
            <p:ph idx="1"/>
          </p:nvPr>
        </p:nvPicPr>
        <p:blipFill>
          <a:blip r:embed="rId2"/>
          <a:stretch>
            <a:fillRect/>
          </a:stretch>
        </p:blipFill>
        <p:spPr>
          <a:xfrm>
            <a:off x="885720" y="1338005"/>
            <a:ext cx="9235026" cy="4734381"/>
          </a:xfrm>
          <a:prstGeom prst="rect">
            <a:avLst/>
          </a:prstGeom>
        </p:spPr>
      </p:pic>
      <p:sp>
        <p:nvSpPr>
          <p:cNvPr id="4" name="Footer Placeholder 3">
            <a:extLst>
              <a:ext uri="{FF2B5EF4-FFF2-40B4-BE49-F238E27FC236}">
                <a16:creationId xmlns:a16="http://schemas.microsoft.com/office/drawing/2014/main" id="{0C71160E-2896-BF28-FFFE-A81D3343FA19}"/>
              </a:ext>
            </a:extLst>
          </p:cNvPr>
          <p:cNvSpPr>
            <a:spLocks noGrp="1"/>
          </p:cNvSpPr>
          <p:nvPr>
            <p:ph type="ftr" sz="quarter" idx="11"/>
          </p:nvPr>
        </p:nvSpPr>
        <p:spPr/>
        <p:txBody>
          <a:bodyPr/>
          <a:lstStyle/>
          <a:p>
            <a:r>
              <a:rPr lang="en-US"/>
              <a:t>Chen-Yu Liu</a:t>
            </a:r>
          </a:p>
        </p:txBody>
      </p:sp>
      <p:sp>
        <p:nvSpPr>
          <p:cNvPr id="5" name="Slide Number Placeholder 4">
            <a:extLst>
              <a:ext uri="{FF2B5EF4-FFF2-40B4-BE49-F238E27FC236}">
                <a16:creationId xmlns:a16="http://schemas.microsoft.com/office/drawing/2014/main" id="{FA9F5DCB-9844-F43E-0EAC-A6636066D13E}"/>
              </a:ext>
            </a:extLst>
          </p:cNvPr>
          <p:cNvSpPr>
            <a:spLocks noGrp="1"/>
          </p:cNvSpPr>
          <p:nvPr>
            <p:ph type="sldNum" sz="quarter" idx="12"/>
          </p:nvPr>
        </p:nvSpPr>
        <p:spPr/>
        <p:txBody>
          <a:bodyPr/>
          <a:lstStyle/>
          <a:p>
            <a:fld id="{4446F115-4221-496D-B645-BB77296CD833}" type="slidenum">
              <a:rPr lang="en-US" smtClean="0"/>
              <a:t>12</a:t>
            </a:fld>
            <a:endParaRPr lang="en-US"/>
          </a:p>
        </p:txBody>
      </p:sp>
      <p:sp>
        <p:nvSpPr>
          <p:cNvPr id="9" name="Title 1">
            <a:extLst>
              <a:ext uri="{FF2B5EF4-FFF2-40B4-BE49-F238E27FC236}">
                <a16:creationId xmlns:a16="http://schemas.microsoft.com/office/drawing/2014/main" id="{C8D1BD9C-6572-3C02-ED7C-E76617D80AA6}"/>
              </a:ext>
            </a:extLst>
          </p:cNvPr>
          <p:cNvSpPr txBox="1">
            <a:spLocks/>
          </p:cNvSpPr>
          <p:nvPr/>
        </p:nvSpPr>
        <p:spPr>
          <a:xfrm>
            <a:off x="934904" y="177163"/>
            <a:ext cx="10322192" cy="1156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6">
                    <a:lumMod val="75000"/>
                  </a:schemeClr>
                </a:solidFill>
              </a:rPr>
              <a:t>Significant Reach of Energy Scales with Improved EDM Sensitivity</a:t>
            </a:r>
            <a:endParaRPr lang="en-US" sz="2800" b="1" dirty="0">
              <a:solidFill>
                <a:schemeClr val="accent6">
                  <a:lumMod val="75000"/>
                </a:schemeClr>
              </a:solidFill>
            </a:endParaRPr>
          </a:p>
        </p:txBody>
      </p:sp>
      <p:sp>
        <p:nvSpPr>
          <p:cNvPr id="10" name="TextBox 9">
            <a:extLst>
              <a:ext uri="{FF2B5EF4-FFF2-40B4-BE49-F238E27FC236}">
                <a16:creationId xmlns:a16="http://schemas.microsoft.com/office/drawing/2014/main" id="{AD2963B2-D99B-C012-E502-D22336D6CDBF}"/>
              </a:ext>
            </a:extLst>
          </p:cNvPr>
          <p:cNvSpPr txBox="1"/>
          <p:nvPr/>
        </p:nvSpPr>
        <p:spPr>
          <a:xfrm>
            <a:off x="9060872" y="1722532"/>
            <a:ext cx="2994970" cy="646331"/>
          </a:xfrm>
          <a:prstGeom prst="rect">
            <a:avLst/>
          </a:prstGeom>
          <a:noFill/>
        </p:spPr>
        <p:txBody>
          <a:bodyPr wrap="square" rtlCol="0">
            <a:spAutoFit/>
          </a:bodyPr>
          <a:lstStyle/>
          <a:p>
            <a:r>
              <a:rPr lang="en-US" dirty="0"/>
              <a:t>From M. Gonzalez Alonso’s talk this morning</a:t>
            </a:r>
          </a:p>
        </p:txBody>
      </p:sp>
    </p:spTree>
    <p:extLst>
      <p:ext uri="{BB962C8B-B14F-4D97-AF65-F5344CB8AC3E}">
        <p14:creationId xmlns:p14="http://schemas.microsoft.com/office/powerpoint/2010/main" val="3323858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1" y="41130"/>
            <a:ext cx="11898285" cy="830867"/>
          </a:xfrm>
        </p:spPr>
        <p:txBody>
          <a:bodyPr>
            <a:noAutofit/>
          </a:bodyPr>
          <a:lstStyle/>
          <a:p>
            <a:r>
              <a:rPr lang="en-US" sz="3600" b="1" dirty="0">
                <a:solidFill>
                  <a:srgbClr val="008000"/>
                </a:solidFill>
              </a:rPr>
              <a:t>Connecting high-energy physics to low-energy measurements</a:t>
            </a:r>
          </a:p>
        </p:txBody>
      </p:sp>
      <p:pic>
        <p:nvPicPr>
          <p:cNvPr id="6" name="Content Placeholder 5"/>
          <p:cNvPicPr>
            <a:picLocks noGrp="1" noChangeAspect="1"/>
          </p:cNvPicPr>
          <p:nvPr>
            <p:ph idx="1"/>
          </p:nvPr>
        </p:nvPicPr>
        <p:blipFill>
          <a:blip r:embed="rId3"/>
          <a:stretch>
            <a:fillRect/>
          </a:stretch>
        </p:blipFill>
        <p:spPr>
          <a:xfrm>
            <a:off x="689885" y="1100254"/>
            <a:ext cx="6615307" cy="5374138"/>
          </a:xfrm>
          <a:prstGeom prst="rect">
            <a:avLst/>
          </a:prstGeom>
        </p:spPr>
      </p:pic>
      <p:sp>
        <p:nvSpPr>
          <p:cNvPr id="4" name="Footer Placeholder 3"/>
          <p:cNvSpPr>
            <a:spLocks noGrp="1"/>
          </p:cNvSpPr>
          <p:nvPr>
            <p:ph type="ftr" sz="quarter" idx="11"/>
          </p:nvPr>
        </p:nvSpPr>
        <p:spPr/>
        <p:txBody>
          <a:bodyPr/>
          <a:lstStyle/>
          <a:p>
            <a:r>
              <a:rPr lang="en-US"/>
              <a:t>Chen-Yu Liu</a:t>
            </a:r>
          </a:p>
        </p:txBody>
      </p:sp>
      <p:sp>
        <p:nvSpPr>
          <p:cNvPr id="5" name="Slide Number Placeholder 4"/>
          <p:cNvSpPr>
            <a:spLocks noGrp="1"/>
          </p:cNvSpPr>
          <p:nvPr>
            <p:ph type="sldNum" sz="quarter" idx="12"/>
          </p:nvPr>
        </p:nvSpPr>
        <p:spPr/>
        <p:txBody>
          <a:bodyPr/>
          <a:lstStyle/>
          <a:p>
            <a:fld id="{4446F115-4221-496D-B645-BB77296CD833}" type="slidenum">
              <a:rPr lang="en-US" smtClean="0"/>
              <a:t>13</a:t>
            </a:fld>
            <a:endParaRPr lang="en-US"/>
          </a:p>
        </p:txBody>
      </p:sp>
      <p:sp>
        <p:nvSpPr>
          <p:cNvPr id="7" name="TextBox 6"/>
          <p:cNvSpPr txBox="1"/>
          <p:nvPr/>
        </p:nvSpPr>
        <p:spPr>
          <a:xfrm>
            <a:off x="7982199" y="1119080"/>
            <a:ext cx="2464136" cy="5355312"/>
          </a:xfrm>
          <a:prstGeom prst="rect">
            <a:avLst/>
          </a:prstGeom>
          <a:noFill/>
        </p:spPr>
        <p:txBody>
          <a:bodyPr wrap="none" rtlCol="0">
            <a:spAutoFit/>
          </a:bodyPr>
          <a:lstStyle/>
          <a:p>
            <a:pPr algn="ctr"/>
            <a:r>
              <a:rPr lang="en-US" dirty="0">
                <a:solidFill>
                  <a:srgbClr val="FF0000"/>
                </a:solidFill>
                <a:latin typeface="Abadi" panose="020B0604020104020204" pitchFamily="34" charset="0"/>
              </a:rPr>
              <a:t>Sources of CP-violation</a:t>
            </a:r>
          </a:p>
          <a:p>
            <a:pPr algn="ctr"/>
            <a:endParaRPr lang="en-US" dirty="0">
              <a:solidFill>
                <a:srgbClr val="FF0000"/>
              </a:solidFill>
              <a:latin typeface="Abadi" panose="020B0604020104020204" pitchFamily="34" charset="0"/>
            </a:endParaRPr>
          </a:p>
          <a:p>
            <a:pPr algn="ctr"/>
            <a:r>
              <a:rPr lang="en-US" dirty="0">
                <a:solidFill>
                  <a:srgbClr val="FF0000"/>
                </a:solidFill>
                <a:latin typeface="Abadi" panose="020B0604020104020204" pitchFamily="34" charset="0"/>
              </a:rPr>
              <a:t>Particle Physics Theory</a:t>
            </a:r>
          </a:p>
          <a:p>
            <a:pPr algn="ctr"/>
            <a:endParaRPr lang="en-US" dirty="0">
              <a:latin typeface="Abadi" panose="020B0604020104020204" pitchFamily="34" charset="0"/>
            </a:endParaRPr>
          </a:p>
          <a:p>
            <a:pPr algn="ctr"/>
            <a:r>
              <a:rPr lang="en-US" dirty="0">
                <a:solidFill>
                  <a:srgbClr val="2905AB"/>
                </a:solidFill>
                <a:latin typeface="Abadi" panose="020B0604020104020204" pitchFamily="34" charset="0"/>
              </a:rPr>
              <a:t>Effective Field Theory</a:t>
            </a:r>
          </a:p>
          <a:p>
            <a:pPr algn="ctr"/>
            <a:r>
              <a:rPr lang="en-US" dirty="0">
                <a:solidFill>
                  <a:srgbClr val="2905AB"/>
                </a:solidFill>
                <a:latin typeface="Abadi" panose="020B0604020104020204" pitchFamily="34" charset="0"/>
              </a:rPr>
              <a:t>Lattice QCD Theory</a:t>
            </a:r>
          </a:p>
          <a:p>
            <a:pPr algn="ctr"/>
            <a:endParaRPr lang="en-US" dirty="0">
              <a:latin typeface="Abadi" panose="020B0604020104020204" pitchFamily="34" charset="0"/>
            </a:endParaRPr>
          </a:p>
          <a:p>
            <a:pPr algn="ctr"/>
            <a:r>
              <a:rPr lang="en-US" dirty="0">
                <a:solidFill>
                  <a:srgbClr val="008000"/>
                </a:solidFill>
                <a:latin typeface="Abadi" panose="020B0604020104020204" pitchFamily="34" charset="0"/>
              </a:rPr>
              <a:t>Nuclear Theory</a:t>
            </a:r>
          </a:p>
          <a:p>
            <a:pPr algn="ctr"/>
            <a:r>
              <a:rPr lang="en-US" dirty="0">
                <a:latin typeface="Abadi" panose="020B0604020104020204" pitchFamily="34" charset="0"/>
              </a:rPr>
              <a:t>+</a:t>
            </a:r>
          </a:p>
          <a:p>
            <a:pPr algn="ctr"/>
            <a:r>
              <a:rPr lang="en-US" dirty="0">
                <a:solidFill>
                  <a:srgbClr val="FF6600"/>
                </a:solidFill>
                <a:latin typeface="Abadi" panose="020B0604020104020204" pitchFamily="34" charset="0"/>
              </a:rPr>
              <a:t>Nuclear Experiment</a:t>
            </a:r>
          </a:p>
          <a:p>
            <a:pPr algn="ctr"/>
            <a:endParaRPr lang="en-US" dirty="0">
              <a:solidFill>
                <a:srgbClr val="FF6600"/>
              </a:solidFill>
              <a:latin typeface="Abadi" panose="020B0604020104020204" pitchFamily="34" charset="0"/>
            </a:endParaRPr>
          </a:p>
          <a:p>
            <a:pPr algn="ctr"/>
            <a:r>
              <a:rPr lang="en-US" dirty="0">
                <a:solidFill>
                  <a:srgbClr val="FF6600"/>
                </a:solidFill>
                <a:latin typeface="Abadi" panose="020B0604020104020204" pitchFamily="34" charset="0"/>
              </a:rPr>
              <a:t>Atomic Theory</a:t>
            </a:r>
          </a:p>
          <a:p>
            <a:pPr algn="ctr"/>
            <a:r>
              <a:rPr lang="en-US" dirty="0">
                <a:latin typeface="Abadi" panose="020B0604020104020204" pitchFamily="34" charset="0"/>
              </a:rPr>
              <a:t>+ </a:t>
            </a:r>
          </a:p>
          <a:p>
            <a:pPr algn="ctr"/>
            <a:r>
              <a:rPr lang="en-US" dirty="0">
                <a:latin typeface="Abadi" panose="020B0604020104020204" pitchFamily="34" charset="0"/>
              </a:rPr>
              <a:t>Atomic Experiment</a:t>
            </a:r>
          </a:p>
          <a:p>
            <a:pPr algn="ctr"/>
            <a:endParaRPr lang="en-US" dirty="0">
              <a:latin typeface="Abadi" panose="020B0604020104020204" pitchFamily="34" charset="0"/>
            </a:endParaRPr>
          </a:p>
          <a:p>
            <a:pPr algn="ctr"/>
            <a:r>
              <a:rPr lang="en-US" dirty="0">
                <a:latin typeface="Abadi" panose="020B0604020104020204" pitchFamily="34" charset="0"/>
              </a:rPr>
              <a:t>Molecular Theory</a:t>
            </a:r>
          </a:p>
          <a:p>
            <a:pPr algn="ctr"/>
            <a:r>
              <a:rPr lang="en-US" dirty="0">
                <a:latin typeface="Abadi" panose="020B0604020104020204" pitchFamily="34" charset="0"/>
              </a:rPr>
              <a:t>+</a:t>
            </a:r>
          </a:p>
          <a:p>
            <a:pPr algn="ctr"/>
            <a:r>
              <a:rPr lang="en-US" dirty="0">
                <a:latin typeface="Abadi" panose="020B0604020104020204" pitchFamily="34" charset="0"/>
              </a:rPr>
              <a:t>Molecular Experiment</a:t>
            </a:r>
          </a:p>
          <a:p>
            <a:pPr algn="ctr"/>
            <a:r>
              <a:rPr lang="en-US" dirty="0">
                <a:latin typeface="Abadi" panose="020B0604020104020204" pitchFamily="34" charset="0"/>
              </a:rPr>
              <a:t>EDM Measurements</a:t>
            </a:r>
          </a:p>
        </p:txBody>
      </p:sp>
      <p:cxnSp>
        <p:nvCxnSpPr>
          <p:cNvPr id="8" name="Straight Arrow Connector 7">
            <a:extLst>
              <a:ext uri="{FF2B5EF4-FFF2-40B4-BE49-F238E27FC236}">
                <a16:creationId xmlns:a16="http://schemas.microsoft.com/office/drawing/2014/main" id="{6DD64CE9-43DA-A6BB-D442-4B8CC3F13B2A}"/>
              </a:ext>
            </a:extLst>
          </p:cNvPr>
          <p:cNvCxnSpPr/>
          <p:nvPr/>
        </p:nvCxnSpPr>
        <p:spPr>
          <a:xfrm>
            <a:off x="10926418" y="1219200"/>
            <a:ext cx="0" cy="480391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049856-F14F-EEEA-6DCC-C90A22C1FA44}"/>
              </a:ext>
            </a:extLst>
          </p:cNvPr>
          <p:cNvSpPr txBox="1"/>
          <p:nvPr/>
        </p:nvSpPr>
        <p:spPr>
          <a:xfrm rot="5400000">
            <a:off x="9781856" y="3304281"/>
            <a:ext cx="3052310" cy="400110"/>
          </a:xfrm>
          <a:prstGeom prst="rect">
            <a:avLst/>
          </a:prstGeom>
          <a:noFill/>
        </p:spPr>
        <p:txBody>
          <a:bodyPr wrap="none" rtlCol="0">
            <a:spAutoFit/>
          </a:bodyPr>
          <a:lstStyle/>
          <a:p>
            <a:r>
              <a:rPr lang="en-US" sz="2000" dirty="0"/>
              <a:t>Multi-energy scale problem</a:t>
            </a:r>
          </a:p>
        </p:txBody>
      </p:sp>
    </p:spTree>
    <p:extLst>
      <p:ext uri="{BB962C8B-B14F-4D97-AF65-F5344CB8AC3E}">
        <p14:creationId xmlns:p14="http://schemas.microsoft.com/office/powerpoint/2010/main" val="21073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A43F-C23E-ADE7-702C-527435B8A1FE}"/>
              </a:ext>
            </a:extLst>
          </p:cNvPr>
          <p:cNvSpPr>
            <a:spLocks noGrp="1"/>
          </p:cNvSpPr>
          <p:nvPr>
            <p:ph type="title"/>
          </p:nvPr>
        </p:nvSpPr>
        <p:spPr>
          <a:xfrm>
            <a:off x="658878" y="536825"/>
            <a:ext cx="10874244" cy="1318357"/>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lang="en-US" sz="4000" b="1" dirty="0">
                <a:solidFill>
                  <a:srgbClr val="008000"/>
                </a:solidFill>
              </a:rPr>
              <a:t>Many different sources of CP violation </a:t>
            </a:r>
            <a:r>
              <a:rPr lang="en-US" sz="4000" b="1" dirty="0">
                <a:solidFill>
                  <a:srgbClr val="008000"/>
                </a:solidFill>
                <a:sym typeface="Wingdings" panose="05000000000000000000" pitchFamily="2" charset="2"/>
              </a:rPr>
              <a:t> multiple systems are needed to disentangle the various sources of CP</a:t>
            </a:r>
            <a:br>
              <a:rPr lang="en-US" dirty="0">
                <a:sym typeface="Wingdings" panose="05000000000000000000" pitchFamily="2" charset="2"/>
              </a:rPr>
            </a:br>
            <a:endParaRPr lang="en-US" dirty="0"/>
          </a:p>
        </p:txBody>
      </p:sp>
      <p:pic>
        <p:nvPicPr>
          <p:cNvPr id="6" name="Content Placeholder 5">
            <a:extLst>
              <a:ext uri="{FF2B5EF4-FFF2-40B4-BE49-F238E27FC236}">
                <a16:creationId xmlns:a16="http://schemas.microsoft.com/office/drawing/2014/main" id="{D16CB625-D0C2-73E0-6374-9ADF1F9911ED}"/>
              </a:ext>
            </a:extLst>
          </p:cNvPr>
          <p:cNvPicPr>
            <a:picLocks noGrp="1" noChangeAspect="1"/>
          </p:cNvPicPr>
          <p:nvPr>
            <p:ph idx="1"/>
          </p:nvPr>
        </p:nvPicPr>
        <p:blipFill>
          <a:blip r:embed="rId3"/>
          <a:stretch>
            <a:fillRect/>
          </a:stretch>
        </p:blipFill>
        <p:spPr>
          <a:xfrm>
            <a:off x="795516" y="1744995"/>
            <a:ext cx="10347157" cy="3217563"/>
          </a:xfrm>
          <a:prstGeom prst="rect">
            <a:avLst/>
          </a:prstGeom>
        </p:spPr>
      </p:pic>
      <p:sp>
        <p:nvSpPr>
          <p:cNvPr id="4" name="Footer Placeholder 3">
            <a:extLst>
              <a:ext uri="{FF2B5EF4-FFF2-40B4-BE49-F238E27FC236}">
                <a16:creationId xmlns:a16="http://schemas.microsoft.com/office/drawing/2014/main" id="{82156723-E163-9F7E-7D3A-54979621B30F}"/>
              </a:ext>
            </a:extLst>
          </p:cNvPr>
          <p:cNvSpPr>
            <a:spLocks noGrp="1"/>
          </p:cNvSpPr>
          <p:nvPr>
            <p:ph type="ftr" sz="quarter" idx="11"/>
          </p:nvPr>
        </p:nvSpPr>
        <p:spPr/>
        <p:txBody>
          <a:bodyPr/>
          <a:lstStyle/>
          <a:p>
            <a:r>
              <a:rPr lang="en-US"/>
              <a:t>Chen-Yu Liu</a:t>
            </a:r>
          </a:p>
        </p:txBody>
      </p:sp>
      <p:sp>
        <p:nvSpPr>
          <p:cNvPr id="5" name="Slide Number Placeholder 4">
            <a:extLst>
              <a:ext uri="{FF2B5EF4-FFF2-40B4-BE49-F238E27FC236}">
                <a16:creationId xmlns:a16="http://schemas.microsoft.com/office/drawing/2014/main" id="{8A6CEFC5-117B-0D77-C4F2-586E037E679C}"/>
              </a:ext>
            </a:extLst>
          </p:cNvPr>
          <p:cNvSpPr>
            <a:spLocks noGrp="1"/>
          </p:cNvSpPr>
          <p:nvPr>
            <p:ph type="sldNum" sz="quarter" idx="12"/>
          </p:nvPr>
        </p:nvSpPr>
        <p:spPr/>
        <p:txBody>
          <a:bodyPr/>
          <a:lstStyle/>
          <a:p>
            <a:fld id="{4446F115-4221-496D-B645-BB77296CD833}" type="slidenum">
              <a:rPr lang="en-US" smtClean="0"/>
              <a:t>14</a:t>
            </a:fld>
            <a:endParaRPr lang="en-US"/>
          </a:p>
        </p:txBody>
      </p:sp>
      <p:sp>
        <p:nvSpPr>
          <p:cNvPr id="7" name="TextBox 6">
            <a:extLst>
              <a:ext uri="{FF2B5EF4-FFF2-40B4-BE49-F238E27FC236}">
                <a16:creationId xmlns:a16="http://schemas.microsoft.com/office/drawing/2014/main" id="{1474B361-0FAA-ED66-E611-0B0B2AB6E42F}"/>
              </a:ext>
            </a:extLst>
          </p:cNvPr>
          <p:cNvSpPr txBox="1"/>
          <p:nvPr/>
        </p:nvSpPr>
        <p:spPr>
          <a:xfrm>
            <a:off x="795516" y="5254203"/>
            <a:ext cx="10247684" cy="923330"/>
          </a:xfrm>
          <a:prstGeom prst="rect">
            <a:avLst/>
          </a:prstGeom>
          <a:noFill/>
        </p:spPr>
        <p:txBody>
          <a:bodyPr wrap="square" rtlCol="0">
            <a:spAutoFit/>
          </a:bodyPr>
          <a:lstStyle/>
          <a:p>
            <a:r>
              <a:rPr lang="en-US" dirty="0">
                <a:sym typeface="Wingdings" panose="05000000000000000000" pitchFamily="2" charset="2"/>
              </a:rPr>
              <a:t>-Theory topical groups are formed to tackle the challenges of EDM calculations and perform </a:t>
            </a:r>
            <a:r>
              <a:rPr lang="en-US" i="1" dirty="0">
                <a:sym typeface="Wingdings" panose="05000000000000000000" pitchFamily="2" charset="2"/>
              </a:rPr>
              <a:t>ab initio </a:t>
            </a:r>
            <a:r>
              <a:rPr lang="en-US" dirty="0">
                <a:sym typeface="Wingdings" panose="05000000000000000000" pitchFamily="2" charset="2"/>
              </a:rPr>
              <a:t>calculation on nuclear Schiff moments.</a:t>
            </a:r>
            <a:br>
              <a:rPr lang="en-US" dirty="0"/>
            </a:br>
            <a:endParaRPr lang="en-US" dirty="0"/>
          </a:p>
        </p:txBody>
      </p:sp>
      <p:cxnSp>
        <p:nvCxnSpPr>
          <p:cNvPr id="9" name="Straight Connector 8">
            <a:extLst>
              <a:ext uri="{FF2B5EF4-FFF2-40B4-BE49-F238E27FC236}">
                <a16:creationId xmlns:a16="http://schemas.microsoft.com/office/drawing/2014/main" id="{D23C4D68-3147-D460-9D6C-E85180DDAE23}"/>
              </a:ext>
            </a:extLst>
          </p:cNvPr>
          <p:cNvCxnSpPr/>
          <p:nvPr/>
        </p:nvCxnSpPr>
        <p:spPr>
          <a:xfrm flipV="1">
            <a:off x="9597887" y="883549"/>
            <a:ext cx="520167" cy="514692"/>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64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CD6-E849-33C5-9D12-C85AD27F12B5}"/>
              </a:ext>
            </a:extLst>
          </p:cNvPr>
          <p:cNvSpPr>
            <a:spLocks noGrp="1"/>
          </p:cNvSpPr>
          <p:nvPr>
            <p:ph type="title"/>
          </p:nvPr>
        </p:nvSpPr>
        <p:spPr>
          <a:xfrm>
            <a:off x="838200" y="277726"/>
            <a:ext cx="10515600" cy="806621"/>
          </a:xfrm>
        </p:spPr>
        <p:txBody>
          <a:bodyPr/>
          <a:lstStyle/>
          <a:p>
            <a:pPr algn="ctr"/>
            <a:r>
              <a:rPr lang="en-US" b="1" dirty="0">
                <a:solidFill>
                  <a:schemeClr val="accent6">
                    <a:lumMod val="75000"/>
                  </a:schemeClr>
                </a:solidFill>
              </a:rPr>
              <a:t>Why neutron EDM?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E89DFD3-A425-B297-753B-A2FA7CC97251}"/>
                  </a:ext>
                </a:extLst>
              </p:cNvPr>
              <p:cNvSpPr>
                <a:spLocks noGrp="1"/>
              </p:cNvSpPr>
              <p:nvPr>
                <p:ph idx="1"/>
              </p:nvPr>
            </p:nvSpPr>
            <p:spPr>
              <a:xfrm>
                <a:off x="838199" y="1825625"/>
                <a:ext cx="11016147" cy="4351338"/>
              </a:xfrm>
            </p:spPr>
            <p:txBody>
              <a:bodyPr>
                <a:normAutofit fontScale="85000" lnSpcReduction="10000"/>
              </a:bodyPr>
              <a:lstStyle/>
              <a:p>
                <a:r>
                  <a:rPr lang="en-US" dirty="0">
                    <a:solidFill>
                      <a:srgbClr val="2905AB"/>
                    </a:solidFill>
                  </a:rPr>
                  <a:t>Neutral particle (no net force in E-field)</a:t>
                </a:r>
              </a:p>
              <a:p>
                <a:pPr lvl="1"/>
                <a:r>
                  <a:rPr lang="en-US" dirty="0"/>
                  <a:t>Particle motion not affected by E field</a:t>
                </a:r>
              </a:p>
              <a:p>
                <a:pPr lvl="1"/>
                <a:r>
                  <a:rPr lang="en-US" dirty="0"/>
                  <a:t>No Schiff’s shielding</a:t>
                </a:r>
              </a:p>
              <a:p>
                <a:endParaRPr lang="en-US" dirty="0"/>
              </a:p>
              <a:p>
                <a:r>
                  <a:rPr lang="en-US" dirty="0">
                    <a:solidFill>
                      <a:srgbClr val="00B050"/>
                    </a:solidFill>
                  </a:rPr>
                  <a:t>Long measurement/coherence times possible</a:t>
                </a:r>
              </a:p>
              <a:p>
                <a:pPr lvl="1"/>
                <a:r>
                  <a:rPr lang="en-US" dirty="0"/>
                  <a:t>200 – 1000 s </a:t>
                </a:r>
                <a:r>
                  <a:rPr lang="en-US" dirty="0">
                    <a:sym typeface="Wingdings" panose="05000000000000000000" pitchFamily="2" charset="2"/>
                  </a:rPr>
                  <a:t> </a:t>
                </a:r>
                <a:r>
                  <a:rPr lang="en-US" dirty="0"/>
                  <a:t> limited by neutron lifetime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r>
                      <a:rPr lang="en-US" b="0" i="1" smtClean="0">
                        <a:latin typeface="Cambria Math" panose="02040503050406030204" pitchFamily="18" charset="0"/>
                      </a:rPr>
                      <m:t>=880 </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dirty="0"/>
              </a:p>
              <a:p>
                <a:endParaRPr lang="en-US" dirty="0"/>
              </a:p>
              <a:p>
                <a:r>
                  <a:rPr lang="en-US" dirty="0"/>
                  <a:t>Because it’s the </a:t>
                </a:r>
                <a:r>
                  <a:rPr lang="en-US" dirty="0">
                    <a:solidFill>
                      <a:srgbClr val="C00000"/>
                    </a:solidFill>
                  </a:rPr>
                  <a:t>simplest Z=0 “nucleus”</a:t>
                </a:r>
              </a:p>
              <a:p>
                <a:pPr lvl="1"/>
                <a:r>
                  <a:rPr lang="en-US" dirty="0"/>
                  <a:t>Lattice QCD calculations can connect measured EDM to fundamental hadronic CP violation</a:t>
                </a:r>
              </a:p>
              <a:p>
                <a:pPr lvl="1"/>
                <a:endParaRPr lang="en-US" dirty="0"/>
              </a:p>
              <a:p>
                <a:r>
                  <a:rPr lang="en-US" dirty="0"/>
                  <a:t>Directly addressing the </a:t>
                </a:r>
                <a:r>
                  <a:rPr lang="en-US" dirty="0">
                    <a:solidFill>
                      <a:srgbClr val="FF6600"/>
                    </a:solidFill>
                  </a:rPr>
                  <a:t>‘Strong CP problem’ (axion is needed to suppress the CP violation in the strong force; axion is a candidate for dark matter)</a:t>
                </a:r>
              </a:p>
              <a:p>
                <a:endParaRPr lang="en-US" dirty="0"/>
              </a:p>
            </p:txBody>
          </p:sp>
        </mc:Choice>
        <mc:Fallback>
          <p:sp>
            <p:nvSpPr>
              <p:cNvPr id="3" name="Content Placeholder 2">
                <a:extLst>
                  <a:ext uri="{FF2B5EF4-FFF2-40B4-BE49-F238E27FC236}">
                    <a16:creationId xmlns:a16="http://schemas.microsoft.com/office/drawing/2014/main" id="{CE89DFD3-A425-B297-753B-A2FA7CC97251}"/>
                  </a:ext>
                </a:extLst>
              </p:cNvPr>
              <p:cNvSpPr>
                <a:spLocks noGrp="1" noRot="1" noChangeAspect="1" noMove="1" noResize="1" noEditPoints="1" noAdjustHandles="1" noChangeArrowheads="1" noChangeShapeType="1" noTextEdit="1"/>
              </p:cNvSpPr>
              <p:nvPr>
                <p:ph idx="1"/>
              </p:nvPr>
            </p:nvSpPr>
            <p:spPr>
              <a:xfrm>
                <a:off x="838199" y="1825625"/>
                <a:ext cx="11016147" cy="4351338"/>
              </a:xfrm>
              <a:blipFill>
                <a:blip r:embed="rId3"/>
                <a:stretch>
                  <a:fillRect l="-719" t="-2661" b="-23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BC73E3-FBF9-4B8E-BBFF-2058835F163A}"/>
              </a:ext>
            </a:extLst>
          </p:cNvPr>
          <p:cNvSpPr>
            <a:spLocks noGrp="1"/>
          </p:cNvSpPr>
          <p:nvPr>
            <p:ph type="sldNum" sz="quarter" idx="12"/>
          </p:nvPr>
        </p:nvSpPr>
        <p:spPr/>
        <p:txBody>
          <a:bodyPr/>
          <a:lstStyle/>
          <a:p>
            <a:fld id="{E57DAC10-9264-47BB-B8CF-EA28780F6061}" type="slidenum">
              <a:rPr lang="en-US" smtClean="0"/>
              <a:t>15</a:t>
            </a:fld>
            <a:endParaRPr lang="en-US" dirty="0"/>
          </a:p>
        </p:txBody>
      </p:sp>
      <p:sp>
        <p:nvSpPr>
          <p:cNvPr id="6" name="Footer Placeholder 5">
            <a:extLst>
              <a:ext uri="{FF2B5EF4-FFF2-40B4-BE49-F238E27FC236}">
                <a16:creationId xmlns:a16="http://schemas.microsoft.com/office/drawing/2014/main" id="{11235D56-C154-CF6D-C3E1-D1638844F27B}"/>
              </a:ext>
            </a:extLst>
          </p:cNvPr>
          <p:cNvSpPr>
            <a:spLocks noGrp="1"/>
          </p:cNvSpPr>
          <p:nvPr>
            <p:ph type="ftr" sz="quarter" idx="11"/>
          </p:nvPr>
        </p:nvSpPr>
        <p:spPr/>
        <p:txBody>
          <a:bodyPr/>
          <a:lstStyle/>
          <a:p>
            <a:r>
              <a:rPr lang="en-US"/>
              <a:t>Chen-Yu Liu</a:t>
            </a:r>
          </a:p>
        </p:txBody>
      </p:sp>
    </p:spTree>
    <p:extLst>
      <p:ext uri="{BB962C8B-B14F-4D97-AF65-F5344CB8AC3E}">
        <p14:creationId xmlns:p14="http://schemas.microsoft.com/office/powerpoint/2010/main" val="84553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A27D7D-676B-4053-B909-D96E70D0F006}"/>
              </a:ext>
            </a:extLst>
          </p:cNvPr>
          <p:cNvSpPr>
            <a:spLocks noGrp="1"/>
          </p:cNvSpPr>
          <p:nvPr>
            <p:ph type="sldNum" sz="quarter" idx="12"/>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A77AC69B-9D06-4E46-A098-5723CE5EA395}" type="slidenum">
              <a:rPr kumimoji="0" lang="en-US" sz="1200" b="0" i="0" u="none" strike="noStrike" kern="1200" cap="none" spc="0" normalizeH="0" baseline="0" noProof="0">
                <a:ln>
                  <a:noFill/>
                </a:ln>
                <a:solidFill>
                  <a:srgbClr val="FFFFFF">
                    <a:tint val="75000"/>
                  </a:srgb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FBD60530-A498-4D95-B92B-315998D1ABE5}"/>
              </a:ext>
            </a:extLst>
          </p:cNvPr>
          <p:cNvSpPr txBox="1"/>
          <p:nvPr/>
        </p:nvSpPr>
        <p:spPr>
          <a:xfrm>
            <a:off x="3679519" y="644917"/>
            <a:ext cx="6658785" cy="1908215"/>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Calibri"/>
                <a:ea typeface="+mn-ea"/>
                <a:cs typeface="+mn-cs"/>
              </a:rPr>
              <a:t>A particular arrangement that is more advantageous in many cases is one in which </a:t>
            </a:r>
            <a:r>
              <a:rPr kumimoji="0" lang="en-US" sz="2000" b="0" i="1" u="none" strike="noStrike" kern="1200" cap="none" spc="0" normalizeH="0" baseline="0" noProof="0" dirty="0">
                <a:ln>
                  <a:noFill/>
                </a:ln>
                <a:solidFill>
                  <a:srgbClr val="92D050"/>
                </a:solidFill>
                <a:effectLst/>
                <a:uLnTx/>
                <a:uFillTx/>
                <a:latin typeface="Calibri"/>
                <a:ea typeface="+mn-ea"/>
                <a:cs typeface="+mn-cs"/>
              </a:rPr>
              <a:t>the oscillating field </a:t>
            </a:r>
            <a:r>
              <a:rPr kumimoji="0" lang="en-US" sz="2000" b="0" i="1" u="none" strike="noStrike" kern="1200" cap="none" spc="0" normalizeH="0" baseline="0" noProof="0" dirty="0">
                <a:ln>
                  <a:noFill/>
                </a:ln>
                <a:effectLst/>
                <a:uLnTx/>
                <a:uFillTx/>
                <a:latin typeface="Calibri"/>
                <a:ea typeface="+mn-ea"/>
                <a:cs typeface="+mn-cs"/>
              </a:rPr>
              <a:t>is confined to a small region</a:t>
            </a:r>
            <a:r>
              <a:rPr kumimoji="0" lang="en-US" sz="2000" b="0" i="1" u="none" strike="noStrike" kern="1200" cap="none" spc="0" normalizeH="0" baseline="0" noProof="0" dirty="0">
                <a:ln>
                  <a:noFill/>
                </a:ln>
                <a:solidFill>
                  <a:srgbClr val="92D050"/>
                </a:solidFill>
                <a:effectLst/>
                <a:uLnTx/>
                <a:uFillTx/>
                <a:latin typeface="Calibri"/>
                <a:ea typeface="+mn-ea"/>
                <a:cs typeface="+mn-cs"/>
              </a:rPr>
              <a:t> at the beginning of the space </a:t>
            </a:r>
            <a:r>
              <a:rPr kumimoji="0" lang="en-US" sz="2000" b="0" i="1" u="none" strike="noStrike" kern="1200" cap="none" spc="0" normalizeH="0" baseline="0" noProof="0" dirty="0">
                <a:ln>
                  <a:noFill/>
                </a:ln>
                <a:effectLst/>
                <a:uLnTx/>
                <a:uFillTx/>
                <a:latin typeface="Calibri"/>
                <a:ea typeface="+mn-ea"/>
                <a:cs typeface="+mn-cs"/>
              </a:rPr>
              <a:t>in which the energy levels are being studies</a:t>
            </a:r>
            <a:r>
              <a:rPr kumimoji="0" lang="en-US" sz="2000" b="0" i="1" u="none" strike="noStrike" kern="1200" cap="none" spc="0" normalizeH="0" baseline="0" noProof="0" dirty="0">
                <a:ln>
                  <a:noFill/>
                </a:ln>
                <a:solidFill>
                  <a:srgbClr val="92D050"/>
                </a:solidFill>
                <a:effectLst/>
                <a:uLnTx/>
                <a:uFillTx/>
                <a:latin typeface="Calibri"/>
                <a:ea typeface="+mn-ea"/>
                <a:cs typeface="+mn-cs"/>
              </a:rPr>
              <a:t> and to another small region at the end, </a:t>
            </a:r>
            <a:r>
              <a:rPr kumimoji="0" lang="en-US" sz="2000" b="0" i="1" u="none" strike="noStrike" kern="1200" cap="none" spc="0" normalizeH="0" baseline="0" noProof="0" dirty="0">
                <a:ln>
                  <a:noFill/>
                </a:ln>
                <a:effectLst/>
                <a:uLnTx/>
                <a:uFillTx/>
                <a:latin typeface="Calibri"/>
                <a:ea typeface="+mn-ea"/>
                <a:cs typeface="+mn-cs"/>
              </a:rPr>
              <a:t>there being no oscillating field in between.</a:t>
            </a:r>
            <a:endParaRPr kumimoji="0" lang="en-US" sz="1800" b="0" i="0" u="none" strike="noStrike" kern="1200" cap="none" spc="0" normalizeH="0" baseline="0" noProof="0" dirty="0">
              <a:ln>
                <a:noFill/>
              </a:ln>
              <a:effectLst/>
              <a:uLnTx/>
              <a:uFillTx/>
              <a:latin typeface="Calibri"/>
              <a:ea typeface="+mn-ea"/>
              <a:cs typeface="+mn-cs"/>
            </a:endParaRPr>
          </a:p>
          <a:p>
            <a:pPr marL="0" marR="0" lvl="0" indent="0" algn="r"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 N. Ramsey (1950) </a:t>
            </a:r>
          </a:p>
        </p:txBody>
      </p:sp>
      <p:grpSp>
        <p:nvGrpSpPr>
          <p:cNvPr id="11" name="Group 10">
            <a:extLst>
              <a:ext uri="{FF2B5EF4-FFF2-40B4-BE49-F238E27FC236}">
                <a16:creationId xmlns:a16="http://schemas.microsoft.com/office/drawing/2014/main" id="{2FFD45FE-8835-4D22-9D20-3BC0E4B1F44E}"/>
              </a:ext>
            </a:extLst>
          </p:cNvPr>
          <p:cNvGrpSpPr/>
          <p:nvPr/>
        </p:nvGrpSpPr>
        <p:grpSpPr>
          <a:xfrm>
            <a:off x="1642252" y="3146487"/>
            <a:ext cx="5366658" cy="2741785"/>
            <a:chOff x="-37206" y="248253"/>
            <a:chExt cx="5366657" cy="2741785"/>
          </a:xfrm>
        </p:grpSpPr>
        <p:pic>
          <p:nvPicPr>
            <p:cNvPr id="12" name="Picture 11">
              <a:extLst>
                <a:ext uri="{FF2B5EF4-FFF2-40B4-BE49-F238E27FC236}">
                  <a16:creationId xmlns:a16="http://schemas.microsoft.com/office/drawing/2014/main" id="{92815D66-0CF4-4E14-80BE-822861129513}"/>
                </a:ext>
              </a:extLst>
            </p:cNvPr>
            <p:cNvPicPr>
              <a:picLocks noChangeAspect="1"/>
            </p:cNvPicPr>
            <p:nvPr/>
          </p:nvPicPr>
          <p:blipFill rotWithShape="1">
            <a:blip r:embed="rId3"/>
            <a:srcRect b="39655"/>
            <a:stretch/>
          </p:blipFill>
          <p:spPr>
            <a:xfrm>
              <a:off x="-37206" y="323038"/>
              <a:ext cx="5366657" cy="2667000"/>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DFFAAE0B-5513-4834-8F3F-6C698DDDA5AB}"/>
                    </a:ext>
                  </a:extLst>
                </p14:cNvPr>
                <p14:cNvContentPartPr/>
                <p14:nvPr/>
              </p14:nvContentPartPr>
              <p14:xfrm>
                <a:off x="157976" y="2335873"/>
                <a:ext cx="789840" cy="489240"/>
              </p14:xfrm>
            </p:contentPart>
          </mc:Choice>
          <mc:Fallback xmlns="">
            <p:pic>
              <p:nvPicPr>
                <p:cNvPr id="13" name="Ink 12">
                  <a:extLst>
                    <a:ext uri="{FF2B5EF4-FFF2-40B4-BE49-F238E27FC236}">
                      <a16:creationId xmlns:a16="http://schemas.microsoft.com/office/drawing/2014/main" id="{DFFAAE0B-5513-4834-8F3F-6C698DDDA5AB}"/>
                    </a:ext>
                  </a:extLst>
                </p:cNvPr>
                <p:cNvPicPr/>
                <p:nvPr/>
              </p:nvPicPr>
              <p:blipFill>
                <a:blip r:embed="rId5"/>
                <a:stretch>
                  <a:fillRect/>
                </a:stretch>
              </p:blipFill>
              <p:spPr>
                <a:xfrm>
                  <a:off x="139976" y="2318233"/>
                  <a:ext cx="825480" cy="524880"/>
                </a:xfrm>
                <a:prstGeom prst="rect">
                  <a:avLst/>
                </a:prstGeom>
              </p:spPr>
            </p:pic>
          </mc:Fallback>
        </mc:AlternateContent>
        <p:sp>
          <p:nvSpPr>
            <p:cNvPr id="14" name="TextBox 13">
              <a:extLst>
                <a:ext uri="{FF2B5EF4-FFF2-40B4-BE49-F238E27FC236}">
                  <a16:creationId xmlns:a16="http://schemas.microsoft.com/office/drawing/2014/main" id="{EBDFA496-7884-49EB-BA50-6F17DE3A678B}"/>
                </a:ext>
              </a:extLst>
            </p:cNvPr>
            <p:cNvSpPr txBox="1"/>
            <p:nvPr/>
          </p:nvSpPr>
          <p:spPr>
            <a:xfrm>
              <a:off x="320479" y="1291825"/>
              <a:ext cx="1048063"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Spin polarizer</a:t>
              </a:r>
            </a:p>
          </p:txBody>
        </p:sp>
        <p:sp>
          <p:nvSpPr>
            <p:cNvPr id="15" name="TextBox 14">
              <a:extLst>
                <a:ext uri="{FF2B5EF4-FFF2-40B4-BE49-F238E27FC236}">
                  <a16:creationId xmlns:a16="http://schemas.microsoft.com/office/drawing/2014/main" id="{A5F06524-8720-4538-9FC7-99C178506B55}"/>
                </a:ext>
              </a:extLst>
            </p:cNvPr>
            <p:cNvSpPr txBox="1"/>
            <p:nvPr/>
          </p:nvSpPr>
          <p:spPr>
            <a:xfrm>
              <a:off x="3696739" y="1496750"/>
              <a:ext cx="1048063"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Spin analyzer</a:t>
              </a:r>
            </a:p>
          </p:txBody>
        </p:sp>
        <p:sp>
          <p:nvSpPr>
            <p:cNvPr id="16" name="TextBox 15">
              <a:extLst>
                <a:ext uri="{FF2B5EF4-FFF2-40B4-BE49-F238E27FC236}">
                  <a16:creationId xmlns:a16="http://schemas.microsoft.com/office/drawing/2014/main" id="{B85F0A9A-14FE-491D-A46A-0626E8878924}"/>
                </a:ext>
              </a:extLst>
            </p:cNvPr>
            <p:cNvSpPr txBox="1"/>
            <p:nvPr/>
          </p:nvSpPr>
          <p:spPr>
            <a:xfrm>
              <a:off x="4055568" y="248253"/>
              <a:ext cx="1159741" cy="369332"/>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 detector</a:t>
              </a:r>
            </a:p>
          </p:txBody>
        </p:sp>
        <p:sp>
          <p:nvSpPr>
            <p:cNvPr id="17" name="TextBox 16">
              <a:extLst>
                <a:ext uri="{FF2B5EF4-FFF2-40B4-BE49-F238E27FC236}">
                  <a16:creationId xmlns:a16="http://schemas.microsoft.com/office/drawing/2014/main" id="{AA365AE0-9DEC-44BE-9D11-9E297D0010E6}"/>
                </a:ext>
              </a:extLst>
            </p:cNvPr>
            <p:cNvSpPr txBox="1"/>
            <p:nvPr/>
          </p:nvSpPr>
          <p:spPr>
            <a:xfrm>
              <a:off x="1407974" y="1067967"/>
              <a:ext cx="762000"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Pi/2 coil</a:t>
              </a:r>
            </a:p>
          </p:txBody>
        </p:sp>
        <p:sp>
          <p:nvSpPr>
            <p:cNvPr id="18" name="TextBox 17">
              <a:extLst>
                <a:ext uri="{FF2B5EF4-FFF2-40B4-BE49-F238E27FC236}">
                  <a16:creationId xmlns:a16="http://schemas.microsoft.com/office/drawing/2014/main" id="{C332E630-E619-4F87-B02D-4856883ED7AF}"/>
                </a:ext>
              </a:extLst>
            </p:cNvPr>
            <p:cNvSpPr txBox="1"/>
            <p:nvPr/>
          </p:nvSpPr>
          <p:spPr>
            <a:xfrm>
              <a:off x="2804045" y="403034"/>
              <a:ext cx="762000"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Pi/2 coil</a:t>
              </a:r>
            </a:p>
          </p:txBody>
        </p:sp>
      </p:grpSp>
      <p:pic>
        <p:nvPicPr>
          <p:cNvPr id="19" name="Picture 18">
            <a:extLst>
              <a:ext uri="{FF2B5EF4-FFF2-40B4-BE49-F238E27FC236}">
                <a16:creationId xmlns:a16="http://schemas.microsoft.com/office/drawing/2014/main" id="{D4569DBE-A8C7-4F8C-A3D4-44AAE90C680E}"/>
              </a:ext>
            </a:extLst>
          </p:cNvPr>
          <p:cNvPicPr>
            <a:picLocks noChangeAspect="1"/>
          </p:cNvPicPr>
          <p:nvPr/>
        </p:nvPicPr>
        <p:blipFill>
          <a:blip r:embed="rId6"/>
          <a:stretch>
            <a:fillRect/>
          </a:stretch>
        </p:blipFill>
        <p:spPr>
          <a:xfrm>
            <a:off x="1853701" y="202028"/>
            <a:ext cx="1543051" cy="2162175"/>
          </a:xfrm>
          <a:prstGeom prst="rect">
            <a:avLst/>
          </a:prstGeom>
        </p:spPr>
      </p:pic>
      <p:pic>
        <p:nvPicPr>
          <p:cNvPr id="21" name="Picture 20">
            <a:extLst>
              <a:ext uri="{FF2B5EF4-FFF2-40B4-BE49-F238E27FC236}">
                <a16:creationId xmlns:a16="http://schemas.microsoft.com/office/drawing/2014/main" id="{182FF9A5-B3B2-415A-B855-5A115B511982}"/>
              </a:ext>
            </a:extLst>
          </p:cNvPr>
          <p:cNvPicPr>
            <a:picLocks noChangeAspect="1"/>
          </p:cNvPicPr>
          <p:nvPr/>
        </p:nvPicPr>
        <p:blipFill rotWithShape="1">
          <a:blip r:embed="rId7"/>
          <a:srcRect l="16394" b="31108"/>
          <a:stretch/>
        </p:blipFill>
        <p:spPr>
          <a:xfrm>
            <a:off x="7161701" y="3240081"/>
            <a:ext cx="3446147" cy="3338004"/>
          </a:xfrm>
          <a:prstGeom prst="rect">
            <a:avLst/>
          </a:prstGeom>
        </p:spPr>
      </p:pic>
      <p:sp>
        <p:nvSpPr>
          <p:cNvPr id="22" name="TextBox 21">
            <a:extLst>
              <a:ext uri="{FF2B5EF4-FFF2-40B4-BE49-F238E27FC236}">
                <a16:creationId xmlns:a16="http://schemas.microsoft.com/office/drawing/2014/main" id="{C6157219-EE0C-4EA7-AC7E-FAE2DFEA3210}"/>
              </a:ext>
            </a:extLst>
          </p:cNvPr>
          <p:cNvSpPr txBox="1"/>
          <p:nvPr/>
        </p:nvSpPr>
        <p:spPr>
          <a:xfrm>
            <a:off x="9677400" y="5395857"/>
            <a:ext cx="1219200"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Slow neutrons</a:t>
            </a:r>
          </a:p>
        </p:txBody>
      </p:sp>
      <p:sp>
        <p:nvSpPr>
          <p:cNvPr id="23" name="TextBox 22">
            <a:extLst>
              <a:ext uri="{FF2B5EF4-FFF2-40B4-BE49-F238E27FC236}">
                <a16:creationId xmlns:a16="http://schemas.microsoft.com/office/drawing/2014/main" id="{C3889F74-42E7-4236-B52B-DFB24C70853B}"/>
              </a:ext>
            </a:extLst>
          </p:cNvPr>
          <p:cNvSpPr txBox="1"/>
          <p:nvPr/>
        </p:nvSpPr>
        <p:spPr>
          <a:xfrm>
            <a:off x="9668855" y="3946822"/>
            <a:ext cx="1219200" cy="646331"/>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Fast(</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er</a:t>
            </a:r>
            <a:r>
              <a:rPr kumimoji="0" lang="en-US" sz="1800" b="0" i="0" u="none" strike="noStrike" kern="1200" cap="none" spc="0" normalizeH="0" baseline="0" noProof="0" dirty="0">
                <a:ln>
                  <a:noFill/>
                </a:ln>
                <a:solidFill>
                  <a:srgbClr val="FF0000"/>
                </a:solidFill>
                <a:effectLst/>
                <a:uLnTx/>
                <a:uFillTx/>
                <a:latin typeface="Calibri"/>
                <a:ea typeface="+mn-ea"/>
                <a:cs typeface="+mn-cs"/>
              </a:rPr>
              <a:t>) neutrons</a:t>
            </a:r>
          </a:p>
        </p:txBody>
      </p:sp>
      <p:sp>
        <p:nvSpPr>
          <p:cNvPr id="24" name="TextBox 23">
            <a:extLst>
              <a:ext uri="{FF2B5EF4-FFF2-40B4-BE49-F238E27FC236}">
                <a16:creationId xmlns:a16="http://schemas.microsoft.com/office/drawing/2014/main" id="{23DB873B-93AB-4A25-8A1F-DB5135294D1F}"/>
              </a:ext>
            </a:extLst>
          </p:cNvPr>
          <p:cNvSpPr txBox="1"/>
          <p:nvPr/>
        </p:nvSpPr>
        <p:spPr>
          <a:xfrm>
            <a:off x="2986664" y="5867808"/>
            <a:ext cx="3983526" cy="923330"/>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This</a:t>
            </a:r>
            <a:r>
              <a:rPr kumimoji="0" lang="en-US" sz="1800" b="0" i="0" u="none" strike="noStrike" kern="1200" cap="none" spc="0" normalizeH="0" baseline="0" noProof="0" dirty="0">
                <a:ln>
                  <a:noFill/>
                </a:ln>
                <a:solidFill>
                  <a:srgbClr val="FFFF00"/>
                </a:solidFill>
                <a:effectLst/>
                <a:uLnTx/>
                <a:uFillTx/>
                <a:latin typeface="Calibri"/>
                <a:ea typeface="+mn-ea"/>
                <a:cs typeface="+mn-cs"/>
              </a:rPr>
              <a:t> separated oscillatory fields</a:t>
            </a:r>
            <a:r>
              <a:rPr kumimoji="0" lang="en-US" sz="1800" b="0" i="0" u="none" strike="noStrike" kern="1200" cap="none" spc="0" normalizeH="0" noProof="0" dirty="0">
                <a:ln>
                  <a:noFill/>
                </a:ln>
                <a:solidFill>
                  <a:srgbClr val="FFFF00"/>
                </a:solidFill>
                <a:effectLst/>
                <a:uLnTx/>
                <a:uFillTx/>
                <a:latin typeface="Calibri"/>
                <a:ea typeface="+mn-ea"/>
                <a:cs typeface="+mn-cs"/>
              </a:rPr>
              <a:t> give</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a:p>
            <a:pPr marL="342891" marR="0" lvl="0" indent="-342891" algn="l" defTabSz="914116"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Narrow fringes</a:t>
            </a:r>
          </a:p>
          <a:p>
            <a:pPr marL="342891" marR="0" lvl="0" indent="-342891" algn="l" defTabSz="914116"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Not sensitive to the field uniformity.</a:t>
            </a:r>
          </a:p>
        </p:txBody>
      </p:sp>
      <p:sp>
        <p:nvSpPr>
          <p:cNvPr id="25" name="TextBox 24">
            <a:extLst>
              <a:ext uri="{FF2B5EF4-FFF2-40B4-BE49-F238E27FC236}">
                <a16:creationId xmlns:a16="http://schemas.microsoft.com/office/drawing/2014/main" id="{47262600-81FE-42F9-93BA-A6E34E96B145}"/>
              </a:ext>
            </a:extLst>
          </p:cNvPr>
          <p:cNvSpPr txBox="1"/>
          <p:nvPr/>
        </p:nvSpPr>
        <p:spPr>
          <a:xfrm>
            <a:off x="1999937" y="2779440"/>
            <a:ext cx="5238803" cy="369332"/>
          </a:xfrm>
          <a:prstGeom prst="rect">
            <a:avLst/>
          </a:prstGeom>
          <a:noFill/>
        </p:spPr>
        <p:txBody>
          <a:bodyPr wrap="squar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Smith, Purcell, Ramsey, Phys. Rev. 108, 120 (1957)</a:t>
            </a:r>
          </a:p>
        </p:txBody>
      </p:sp>
      <p:sp>
        <p:nvSpPr>
          <p:cNvPr id="3" name="Oval 2"/>
          <p:cNvSpPr/>
          <p:nvPr/>
        </p:nvSpPr>
        <p:spPr>
          <a:xfrm>
            <a:off x="2091825" y="4796859"/>
            <a:ext cx="1066800" cy="1000873"/>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 name="Oval 25"/>
          <p:cNvSpPr/>
          <p:nvPr/>
        </p:nvSpPr>
        <p:spPr>
          <a:xfrm>
            <a:off x="3124200" y="4343401"/>
            <a:ext cx="1066800" cy="1000873"/>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7" name="Oval 26"/>
          <p:cNvSpPr/>
          <p:nvPr/>
        </p:nvSpPr>
        <p:spPr>
          <a:xfrm>
            <a:off x="3733800" y="4038601"/>
            <a:ext cx="1066800" cy="1000873"/>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8" name="Oval 27"/>
          <p:cNvSpPr/>
          <p:nvPr/>
        </p:nvSpPr>
        <p:spPr>
          <a:xfrm>
            <a:off x="4419600" y="3647328"/>
            <a:ext cx="1066800" cy="1000873"/>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9" name="Oval 28"/>
          <p:cNvSpPr/>
          <p:nvPr/>
        </p:nvSpPr>
        <p:spPr>
          <a:xfrm>
            <a:off x="5181600" y="3352801"/>
            <a:ext cx="1066800" cy="1000873"/>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0BE80642-A552-0816-A6AF-D1F8FA8E6A6E}"/>
              </a:ext>
            </a:extLst>
          </p:cNvPr>
          <p:cNvGrpSpPr/>
          <p:nvPr/>
        </p:nvGrpSpPr>
        <p:grpSpPr>
          <a:xfrm>
            <a:off x="2378780" y="3227706"/>
            <a:ext cx="2078485" cy="738495"/>
            <a:chOff x="2378780" y="3227706"/>
            <a:chExt cx="2078485" cy="738495"/>
          </a:xfrm>
        </p:grpSpPr>
        <p:sp>
          <p:nvSpPr>
            <p:cNvPr id="4" name="TextBox 3">
              <a:extLst>
                <a:ext uri="{FF2B5EF4-FFF2-40B4-BE49-F238E27FC236}">
                  <a16:creationId xmlns:a16="http://schemas.microsoft.com/office/drawing/2014/main" id="{20E7B731-1558-3E37-A896-59822542DB18}"/>
                </a:ext>
              </a:extLst>
            </p:cNvPr>
            <p:cNvSpPr txBox="1"/>
            <p:nvPr/>
          </p:nvSpPr>
          <p:spPr>
            <a:xfrm>
              <a:off x="2378780" y="3227706"/>
              <a:ext cx="1777538" cy="646331"/>
            </a:xfrm>
            <a:prstGeom prst="rect">
              <a:avLst/>
            </a:prstGeom>
            <a:noFill/>
          </p:spPr>
          <p:txBody>
            <a:bodyPr wrap="none" rtlCol="0">
              <a:spAutoFit/>
            </a:bodyPr>
            <a:lstStyle/>
            <a:p>
              <a:r>
                <a:rPr kumimoji="0" lang="en-US" sz="1800" b="1" i="0" u="none" strike="noStrike" kern="1200" cap="none" spc="0" normalizeH="0" baseline="0" noProof="0" dirty="0">
                  <a:ln>
                    <a:noFill/>
                  </a:ln>
                  <a:solidFill>
                    <a:srgbClr val="92D050"/>
                  </a:solidFill>
                  <a:effectLst/>
                  <a:uLnTx/>
                  <a:uFillTx/>
                  <a:latin typeface="Calibri"/>
                  <a:ea typeface="+mn-ea"/>
                  <a:cs typeface="+mn-cs"/>
                </a:rPr>
                <a:t>Oscillating Fields</a:t>
              </a:r>
            </a:p>
            <a:p>
              <a:endParaRPr lang="en-US" dirty="0"/>
            </a:p>
          </p:txBody>
        </p:sp>
        <p:cxnSp>
          <p:nvCxnSpPr>
            <p:cNvPr id="7" name="Straight Arrow Connector 6">
              <a:extLst>
                <a:ext uri="{FF2B5EF4-FFF2-40B4-BE49-F238E27FC236}">
                  <a16:creationId xmlns:a16="http://schemas.microsoft.com/office/drawing/2014/main" id="{D0AFA5E9-2A0E-134B-4AAE-F2852470A9A0}"/>
                </a:ext>
              </a:extLst>
            </p:cNvPr>
            <p:cNvCxnSpPr/>
            <p:nvPr/>
          </p:nvCxnSpPr>
          <p:spPr>
            <a:xfrm>
              <a:off x="3048000" y="3550871"/>
              <a:ext cx="202717" cy="41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A6F8478-152B-D1EF-3D5F-5C6DBC02E194}"/>
                </a:ext>
              </a:extLst>
            </p:cNvPr>
            <p:cNvCxnSpPr>
              <a:cxnSpLocks/>
            </p:cNvCxnSpPr>
            <p:nvPr/>
          </p:nvCxnSpPr>
          <p:spPr>
            <a:xfrm>
              <a:off x="3058254" y="3573087"/>
              <a:ext cx="1399011" cy="7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 name="Footer Placeholder 5">
            <a:extLst>
              <a:ext uri="{FF2B5EF4-FFF2-40B4-BE49-F238E27FC236}">
                <a16:creationId xmlns:a16="http://schemas.microsoft.com/office/drawing/2014/main" id="{6FB6A4E4-6226-3E8C-FC55-5416F003C172}"/>
              </a:ext>
            </a:extLst>
          </p:cNvPr>
          <p:cNvSpPr>
            <a:spLocks noGrp="1"/>
          </p:cNvSpPr>
          <p:nvPr>
            <p:ph type="ftr" sz="quarter" idx="11"/>
          </p:nvPr>
        </p:nvSpPr>
        <p:spPr/>
        <p:txBody>
          <a:bodyPr/>
          <a:lstStyle/>
          <a:p>
            <a:r>
              <a:rPr lang="en-US">
                <a:solidFill>
                  <a:prstClr val="black">
                    <a:tint val="75000"/>
                  </a:prstClr>
                </a:solidFill>
              </a:rPr>
              <a:t>Chen-Yu Liu</a:t>
            </a:r>
          </a:p>
        </p:txBody>
      </p:sp>
      <p:sp>
        <p:nvSpPr>
          <p:cNvPr id="9" name="TextBox 8">
            <a:extLst>
              <a:ext uri="{FF2B5EF4-FFF2-40B4-BE49-F238E27FC236}">
                <a16:creationId xmlns:a16="http://schemas.microsoft.com/office/drawing/2014/main" id="{495D6C34-230A-9B96-2BAF-E8C00A6DB5FF}"/>
              </a:ext>
            </a:extLst>
          </p:cNvPr>
          <p:cNvSpPr txBox="1"/>
          <p:nvPr/>
        </p:nvSpPr>
        <p:spPr>
          <a:xfrm>
            <a:off x="3991829" y="202028"/>
            <a:ext cx="5348324" cy="400110"/>
          </a:xfrm>
          <a:prstGeom prst="rect">
            <a:avLst/>
          </a:prstGeom>
          <a:noFill/>
        </p:spPr>
        <p:txBody>
          <a:bodyPr wrap="none" rtlCol="0">
            <a:spAutoFit/>
          </a:bodyPr>
          <a:lstStyle/>
          <a:p>
            <a:r>
              <a:rPr lang="en-US" sz="2000" b="1" dirty="0">
                <a:solidFill>
                  <a:schemeClr val="accent6"/>
                </a:solidFill>
              </a:rPr>
              <a:t>Ramsey’s method of Separated Oscillatory Fields</a:t>
            </a:r>
          </a:p>
        </p:txBody>
      </p:sp>
      <p:pic>
        <p:nvPicPr>
          <p:cNvPr id="10" name="Picture 9">
            <a:extLst>
              <a:ext uri="{FF2B5EF4-FFF2-40B4-BE49-F238E27FC236}">
                <a16:creationId xmlns:a16="http://schemas.microsoft.com/office/drawing/2014/main" id="{CB18407D-5631-75F5-A713-CA41734E33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198" y="1447636"/>
            <a:ext cx="1007471" cy="991352"/>
          </a:xfrm>
          <a:prstGeom prst="rect">
            <a:avLst/>
          </a:prstGeom>
        </p:spPr>
      </p:pic>
      <p:sp>
        <p:nvSpPr>
          <p:cNvPr id="30" name="TextBox 29">
            <a:extLst>
              <a:ext uri="{FF2B5EF4-FFF2-40B4-BE49-F238E27FC236}">
                <a16:creationId xmlns:a16="http://schemas.microsoft.com/office/drawing/2014/main" id="{C02ABA2E-535E-3C70-2E43-65F4C2503EF2}"/>
              </a:ext>
            </a:extLst>
          </p:cNvPr>
          <p:cNvSpPr txBox="1"/>
          <p:nvPr/>
        </p:nvSpPr>
        <p:spPr>
          <a:xfrm>
            <a:off x="1294450" y="2383854"/>
            <a:ext cx="652743" cy="369332"/>
          </a:xfrm>
          <a:prstGeom prst="rect">
            <a:avLst/>
          </a:prstGeom>
          <a:noFill/>
        </p:spPr>
        <p:txBody>
          <a:bodyPr wrap="none" rtlCol="0">
            <a:spAutoFit/>
          </a:bodyPr>
          <a:lstStyle/>
          <a:p>
            <a:r>
              <a:rPr lang="en-US" dirty="0"/>
              <a:t>1989</a:t>
            </a:r>
          </a:p>
        </p:txBody>
      </p:sp>
    </p:spTree>
    <p:extLst>
      <p:ext uri="{BB962C8B-B14F-4D97-AF65-F5344CB8AC3E}">
        <p14:creationId xmlns:p14="http://schemas.microsoft.com/office/powerpoint/2010/main" val="9742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DFBC-CE3A-4805-9FD0-237A315DFF6D}"/>
              </a:ext>
            </a:extLst>
          </p:cNvPr>
          <p:cNvSpPr>
            <a:spLocks noGrp="1"/>
          </p:cNvSpPr>
          <p:nvPr>
            <p:ph type="title"/>
          </p:nvPr>
        </p:nvSpPr>
        <p:spPr>
          <a:xfrm>
            <a:off x="250806" y="62874"/>
            <a:ext cx="11404250" cy="1325563"/>
          </a:xfrm>
        </p:spPr>
        <p:txBody>
          <a:bodyPr>
            <a:noAutofit/>
          </a:bodyPr>
          <a:lstStyle/>
          <a:p>
            <a:r>
              <a:rPr lang="en-US" sz="3600" dirty="0"/>
              <a:t>Store ultracold neutrons (UCN) in a bottle to measure the Electric Dipole Moment of free neutrons</a:t>
            </a:r>
            <a:endParaRPr lang="en-US" sz="3600" dirty="0">
              <a:solidFill>
                <a:srgbClr val="0070C0"/>
              </a:solidFill>
            </a:endParaRPr>
          </a:p>
        </p:txBody>
      </p:sp>
      <p:pic>
        <p:nvPicPr>
          <p:cNvPr id="4" name="Content Placeholder 3">
            <a:extLst>
              <a:ext uri="{FF2B5EF4-FFF2-40B4-BE49-F238E27FC236}">
                <a16:creationId xmlns:a16="http://schemas.microsoft.com/office/drawing/2014/main" id="{481EE0B2-727D-4AF5-A4F8-B23D8FD24F7D}"/>
              </a:ext>
            </a:extLst>
          </p:cNvPr>
          <p:cNvPicPr>
            <a:picLocks noGrp="1" noChangeAspect="1"/>
          </p:cNvPicPr>
          <p:nvPr>
            <p:ph idx="1"/>
          </p:nvPr>
        </p:nvPicPr>
        <p:blipFill>
          <a:blip r:embed="rId3"/>
          <a:stretch>
            <a:fillRect/>
          </a:stretch>
        </p:blipFill>
        <p:spPr>
          <a:xfrm>
            <a:off x="2684464" y="1670992"/>
            <a:ext cx="5064156" cy="407377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D1EAEE-8270-476F-954E-AF99D232C37C}"/>
                  </a:ext>
                </a:extLst>
              </p:cNvPr>
              <p:cNvSpPr txBox="1"/>
              <p:nvPr/>
            </p:nvSpPr>
            <p:spPr>
              <a:xfrm>
                <a:off x="21758" y="1508496"/>
                <a:ext cx="39819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Problem: </a:t>
                </a:r>
                <a14:m>
                  <m:oMath xmlns:m="http://schemas.openxmlformats.org/officeDocument/2006/math">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𝒗</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𝑬</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oMath>
                </a14:m>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motional 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Mitigation: UCN in a bottle, </a:t>
                </a:r>
                <a14:m>
                  <m:oMath xmlns:m="http://schemas.openxmlformats.org/officeDocument/2006/math">
                    <m:d>
                      <m:dPr>
                        <m:begChr m:val="⟨"/>
                        <m:endChr m:val="⟩"/>
                        <m:ctrlPr>
                          <a:rPr kumimoji="0" lang="en-US" sz="20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dPr>
                      <m:e>
                        <m:r>
                          <a:rPr kumimoji="0" lang="en-US" sz="20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𝒗</m:t>
                        </m:r>
                      </m:e>
                    </m:d>
                    <m:r>
                      <a:rPr kumimoji="0" lang="en-US" sz="20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m:t>
                    </m:r>
                    <m:r>
                      <a:rPr kumimoji="0" lang="en-US" sz="20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𝟎</m:t>
                    </m:r>
                  </m:oMath>
                </a14:m>
                <a:endPar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8ED1EAEE-8270-476F-954E-AF99D232C37C}"/>
                  </a:ext>
                </a:extLst>
              </p:cNvPr>
              <p:cNvSpPr txBox="1">
                <a:spLocks noRot="1" noChangeAspect="1" noMove="1" noResize="1" noEditPoints="1" noAdjustHandles="1" noChangeArrowheads="1" noChangeShapeType="1" noTextEdit="1"/>
              </p:cNvSpPr>
              <p:nvPr/>
            </p:nvSpPr>
            <p:spPr>
              <a:xfrm>
                <a:off x="21758" y="1508496"/>
                <a:ext cx="3981924" cy="707886"/>
              </a:xfrm>
              <a:prstGeom prst="rect">
                <a:avLst/>
              </a:prstGeom>
              <a:blipFill>
                <a:blip r:embed="rId4"/>
                <a:stretch>
                  <a:fillRect l="-1685" t="-4274" b="-136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A76C68C-0E27-4A03-B69A-0713182F59F8}"/>
              </a:ext>
            </a:extLst>
          </p:cNvPr>
          <p:cNvPicPr>
            <a:picLocks noChangeAspect="1"/>
          </p:cNvPicPr>
          <p:nvPr/>
        </p:nvPicPr>
        <p:blipFill>
          <a:blip r:embed="rId5"/>
          <a:stretch>
            <a:fillRect/>
          </a:stretch>
        </p:blipFill>
        <p:spPr>
          <a:xfrm>
            <a:off x="8489170" y="1690688"/>
            <a:ext cx="2465798" cy="179809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56DB545-B8E8-4DA7-A4E5-0949F534379F}"/>
                  </a:ext>
                </a:extLst>
              </p:cNvPr>
              <p:cNvSpPr txBox="1"/>
              <p:nvPr/>
            </p:nvSpPr>
            <p:spPr>
              <a:xfrm>
                <a:off x="8241661" y="3608840"/>
                <a:ext cx="3142912" cy="81842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𝝅</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𝒇</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fPr>
                        <m:num>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𝟐</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𝝁</m:t>
                          </m:r>
                        </m:num>
                        <m:den>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ℏ</m:t>
                          </m:r>
                        </m:den>
                      </m:f>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𝑩</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fPr>
                        <m:num>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𝟐</m:t>
                          </m:r>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𝒅</m:t>
                          </m:r>
                        </m:num>
                        <m:den>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ℏ</m:t>
                          </m:r>
                        </m:den>
                      </m:f>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𝑬</m:t>
                      </m:r>
                    </m:oMath>
                  </m:oMathPara>
                </a14:m>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456DB545-B8E8-4DA7-A4E5-0949F534379F}"/>
                  </a:ext>
                </a:extLst>
              </p:cNvPr>
              <p:cNvSpPr txBox="1">
                <a:spLocks noRot="1" noChangeAspect="1" noMove="1" noResize="1" noEditPoints="1" noAdjustHandles="1" noChangeArrowheads="1" noChangeShapeType="1" noTextEdit="1"/>
              </p:cNvSpPr>
              <p:nvPr/>
            </p:nvSpPr>
            <p:spPr>
              <a:xfrm>
                <a:off x="8241661" y="3608840"/>
                <a:ext cx="3142912" cy="8184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3C836D-BEDC-402D-8AC8-840E7C129487}"/>
                  </a:ext>
                </a:extLst>
              </p:cNvPr>
              <p:cNvSpPr txBox="1"/>
              <p:nvPr/>
            </p:nvSpPr>
            <p:spPr>
              <a:xfrm>
                <a:off x="8085186" y="4427269"/>
                <a:ext cx="4006160" cy="807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𝒇</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 </m:t>
                          </m:r>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e>
                      </m:d>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𝒇</m:t>
                      </m:r>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 </m:t>
                          </m:r>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e>
                      </m:d>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𝟒</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𝝅</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den>
                      </m:f>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𝒅𝑬</m:t>
                      </m:r>
                    </m:oMath>
                  </m:oMathPara>
                </a14:m>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363C836D-BEDC-402D-8AC8-840E7C129487}"/>
                  </a:ext>
                </a:extLst>
              </p:cNvPr>
              <p:cNvSpPr txBox="1">
                <a:spLocks noRot="1" noChangeAspect="1" noMove="1" noResize="1" noEditPoints="1" noAdjustHandles="1" noChangeArrowheads="1" noChangeShapeType="1" noTextEdit="1"/>
              </p:cNvSpPr>
              <p:nvPr/>
            </p:nvSpPr>
            <p:spPr>
              <a:xfrm>
                <a:off x="8085186" y="4427269"/>
                <a:ext cx="4006160" cy="807913"/>
              </a:xfrm>
              <a:prstGeom prst="rect">
                <a:avLst/>
              </a:prstGeom>
              <a:blipFill>
                <a:blip r:embed="rId7"/>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7F329EE-E779-4BCA-9F76-F465838271C5}"/>
              </a:ext>
            </a:extLst>
          </p:cNvPr>
          <p:cNvSpPr txBox="1"/>
          <p:nvPr/>
        </p:nvSpPr>
        <p:spPr>
          <a:xfrm>
            <a:off x="1062907" y="5744771"/>
            <a:ext cx="106681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Double-cell configuration: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one load, the EDM is extracted by the frequency difference between the two cells.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Less sensitive to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temporal drifts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of the background B fields.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kCircular_w=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73570" y="1477521"/>
            <a:ext cx="2891369" cy="2168527"/>
          </a:xfrm>
          <a:prstGeom prst="rect">
            <a:avLst/>
          </a:prstGeom>
        </p:spPr>
      </p:pic>
      <p:pic>
        <p:nvPicPr>
          <p:cNvPr id="7" name="rkCircular_w=2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663357" y="1477522"/>
            <a:ext cx="2916765" cy="2187574"/>
          </a:xfrm>
          <a:prstGeom prst="rect">
            <a:avLst/>
          </a:prstGeom>
        </p:spPr>
      </p:pic>
      <p:pic>
        <p:nvPicPr>
          <p:cNvPr id="6" name="rkCircular_w=20">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409204" y="1477522"/>
            <a:ext cx="2916767" cy="2187575"/>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t="10615"/>
          <a:stretch/>
        </p:blipFill>
        <p:spPr>
          <a:xfrm>
            <a:off x="4497650" y="3552482"/>
            <a:ext cx="3828320" cy="2566441"/>
          </a:xfrm>
          <a:prstGeom prst="rect">
            <a:avLst/>
          </a:prstGeom>
        </p:spPr>
      </p:pic>
      <p:sp>
        <p:nvSpPr>
          <p:cNvPr id="37" name="Oval 36"/>
          <p:cNvSpPr/>
          <p:nvPr/>
        </p:nvSpPr>
        <p:spPr bwMode="auto">
          <a:xfrm>
            <a:off x="6343848" y="4369323"/>
            <a:ext cx="45719" cy="45719"/>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
        <p:nvSpPr>
          <p:cNvPr id="38" name="Oval 37"/>
          <p:cNvSpPr/>
          <p:nvPr/>
        </p:nvSpPr>
        <p:spPr bwMode="auto">
          <a:xfrm>
            <a:off x="6526804" y="4369323"/>
            <a:ext cx="45719" cy="45719"/>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
        <p:nvSpPr>
          <p:cNvPr id="39" name="Oval 38"/>
          <p:cNvSpPr/>
          <p:nvPr/>
        </p:nvSpPr>
        <p:spPr bwMode="auto">
          <a:xfrm>
            <a:off x="6508007" y="4713569"/>
            <a:ext cx="45719" cy="45719"/>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
        <p:nvSpPr>
          <p:cNvPr id="40" name="Oval 39"/>
          <p:cNvSpPr/>
          <p:nvPr/>
        </p:nvSpPr>
        <p:spPr bwMode="auto">
          <a:xfrm>
            <a:off x="6366092" y="4713568"/>
            <a:ext cx="45719" cy="45719"/>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
        <p:nvSpPr>
          <p:cNvPr id="8" name="TextBox 7"/>
          <p:cNvSpPr txBox="1"/>
          <p:nvPr/>
        </p:nvSpPr>
        <p:spPr>
          <a:xfrm>
            <a:off x="6120404" y="1415905"/>
            <a:ext cx="236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On resonance</a:t>
            </a:r>
          </a:p>
        </p:txBody>
      </p:sp>
      <p:sp>
        <p:nvSpPr>
          <p:cNvPr id="9" name="TextBox 8"/>
          <p:cNvSpPr txBox="1"/>
          <p:nvPr/>
        </p:nvSpPr>
        <p:spPr>
          <a:xfrm>
            <a:off x="3427753" y="1406421"/>
            <a:ext cx="236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Off resonance</a:t>
            </a:r>
          </a:p>
        </p:txBody>
      </p:sp>
      <p:sp>
        <p:nvSpPr>
          <p:cNvPr id="10" name="TextBox 9"/>
          <p:cNvSpPr txBox="1"/>
          <p:nvPr/>
        </p:nvSpPr>
        <p:spPr>
          <a:xfrm>
            <a:off x="8762500" y="1360822"/>
            <a:ext cx="236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Also off resonance</a:t>
            </a:r>
          </a:p>
        </p:txBody>
      </p:sp>
      <p:grpSp>
        <p:nvGrpSpPr>
          <p:cNvPr id="24" name="Group 23"/>
          <p:cNvGrpSpPr/>
          <p:nvPr/>
        </p:nvGrpSpPr>
        <p:grpSpPr>
          <a:xfrm>
            <a:off x="6486009" y="3476281"/>
            <a:ext cx="838200" cy="2209800"/>
            <a:chOff x="4038600" y="3352800"/>
            <a:chExt cx="838200" cy="2209800"/>
          </a:xfrm>
        </p:grpSpPr>
        <p:cxnSp>
          <p:nvCxnSpPr>
            <p:cNvPr id="19" name="Straight Connector 18"/>
            <p:cNvCxnSpPr/>
            <p:nvPr/>
          </p:nvCxnSpPr>
          <p:spPr bwMode="auto">
            <a:xfrm>
              <a:off x="4876800" y="3352800"/>
              <a:ext cx="0" cy="2209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H="1">
              <a:off x="4038600" y="5562600"/>
              <a:ext cx="8382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oup 34"/>
          <p:cNvGrpSpPr/>
          <p:nvPr/>
        </p:nvGrpSpPr>
        <p:grpSpPr>
          <a:xfrm>
            <a:off x="6526804" y="3476281"/>
            <a:ext cx="3780367" cy="1371600"/>
            <a:chOff x="4114800" y="3429000"/>
            <a:chExt cx="3733800" cy="1143000"/>
          </a:xfrm>
        </p:grpSpPr>
        <p:cxnSp>
          <p:nvCxnSpPr>
            <p:cNvPr id="26" name="Straight Connector 25"/>
            <p:cNvCxnSpPr/>
            <p:nvPr/>
          </p:nvCxnSpPr>
          <p:spPr bwMode="auto">
            <a:xfrm>
              <a:off x="7848600" y="3429000"/>
              <a:ext cx="0" cy="1143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flipH="1">
              <a:off x="4114800" y="4572000"/>
              <a:ext cx="3733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oup 33"/>
          <p:cNvGrpSpPr/>
          <p:nvPr/>
        </p:nvGrpSpPr>
        <p:grpSpPr>
          <a:xfrm>
            <a:off x="3677770" y="3552481"/>
            <a:ext cx="2667000" cy="381000"/>
            <a:chOff x="1219200" y="3429000"/>
            <a:chExt cx="2667000" cy="381000"/>
          </a:xfrm>
        </p:grpSpPr>
        <p:cxnSp>
          <p:nvCxnSpPr>
            <p:cNvPr id="30" name="Straight Connector 29"/>
            <p:cNvCxnSpPr/>
            <p:nvPr/>
          </p:nvCxnSpPr>
          <p:spPr bwMode="auto">
            <a:xfrm>
              <a:off x="1219200" y="3429000"/>
              <a:ext cx="0" cy="381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a:off x="1219200" y="3810000"/>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Box 26"/>
          <p:cNvSpPr txBox="1"/>
          <p:nvPr/>
        </p:nvSpPr>
        <p:spPr>
          <a:xfrm>
            <a:off x="8134118" y="4881715"/>
            <a:ext cx="3483747"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Each point on the fringe comes from one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ramsey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sequence. Experimentally, to make this fringe, all you need to do is to apply 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ramsey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sequence (for various RF frequencies) on a population of neutrons, and count the number of spin up neutrons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7E51FC0A-3B5F-4D52-9B34-E36A60B582FA}"/>
              </a:ext>
            </a:extLst>
          </p:cNvPr>
          <p:cNvSpPr>
            <a:spLocks noGrp="1"/>
          </p:cNvSpPr>
          <p:nvPr>
            <p:ph type="title"/>
          </p:nvPr>
        </p:nvSpPr>
        <p:spPr>
          <a:xfrm>
            <a:off x="455205" y="131332"/>
            <a:ext cx="11494747" cy="1325563"/>
          </a:xfrm>
        </p:spPr>
        <p:txBody>
          <a:bodyPr>
            <a:normAutofit fontScale="90000"/>
          </a:bodyPr>
          <a:lstStyle/>
          <a:p>
            <a:r>
              <a:rPr lang="en-US" sz="4400" b="1" dirty="0">
                <a:solidFill>
                  <a:srgbClr val="2905AB"/>
                </a:solidFill>
              </a:rPr>
              <a:t>Ramsey’s method of separated oscillatory fields: </a:t>
            </a:r>
            <a:r>
              <a:rPr lang="en-US" sz="3600" dirty="0">
                <a:solidFill>
                  <a:srgbClr val="2905AB"/>
                </a:solidFill>
              </a:rPr>
              <a:t>Making a fringe by interfering the coherent neutron spin precession with an external RF clock</a:t>
            </a:r>
            <a:endParaRPr lang="en-US" dirty="0">
              <a:solidFill>
                <a:srgbClr val="2905AB"/>
              </a:solidFill>
            </a:endParaRPr>
          </a:p>
        </p:txBody>
      </p:sp>
      <p:pic>
        <p:nvPicPr>
          <p:cNvPr id="2" name="Content Placeholder 5">
            <a:extLst>
              <a:ext uri="{FF2B5EF4-FFF2-40B4-BE49-F238E27FC236}">
                <a16:creationId xmlns:a16="http://schemas.microsoft.com/office/drawing/2014/main" id="{90989E28-30F9-3786-33FD-F23310F58AA7}"/>
              </a:ext>
            </a:extLst>
          </p:cNvPr>
          <p:cNvPicPr>
            <a:picLocks noChangeAspect="1"/>
          </p:cNvPicPr>
          <p:nvPr/>
        </p:nvPicPr>
        <p:blipFill rotWithShape="1">
          <a:blip r:embed="rId13"/>
          <a:srcRect l="46300"/>
          <a:stretch/>
        </p:blipFill>
        <p:spPr>
          <a:xfrm>
            <a:off x="524528" y="2100412"/>
            <a:ext cx="2126133" cy="4244362"/>
          </a:xfrm>
          <a:prstGeom prst="rect">
            <a:avLst/>
          </a:prstGeom>
        </p:spPr>
      </p:pic>
      <p:sp>
        <p:nvSpPr>
          <p:cNvPr id="4" name="TextBox 3">
            <a:extLst>
              <a:ext uri="{FF2B5EF4-FFF2-40B4-BE49-F238E27FC236}">
                <a16:creationId xmlns:a16="http://schemas.microsoft.com/office/drawing/2014/main" id="{617D585F-B861-B406-ACBA-B4A2F3FA3101}"/>
              </a:ext>
            </a:extLst>
          </p:cNvPr>
          <p:cNvSpPr txBox="1"/>
          <p:nvPr/>
        </p:nvSpPr>
        <p:spPr>
          <a:xfrm>
            <a:off x="9402130" y="6542002"/>
            <a:ext cx="2440220" cy="369332"/>
          </a:xfrm>
          <a:prstGeom prst="rect">
            <a:avLst/>
          </a:prstGeom>
          <a:noFill/>
        </p:spPr>
        <p:txBody>
          <a:bodyPr wrap="none" rtlCol="0">
            <a:spAutoFit/>
          </a:bodyPr>
          <a:lstStyle/>
          <a:p>
            <a:r>
              <a:rPr lang="en-US" dirty="0"/>
              <a:t>Slide credit: Doug Wong</a:t>
            </a:r>
          </a:p>
        </p:txBody>
      </p:sp>
    </p:spTree>
    <p:extLst>
      <p:ext uri="{BB962C8B-B14F-4D97-AF65-F5344CB8AC3E}">
        <p14:creationId xmlns:p14="http://schemas.microsoft.com/office/powerpoint/2010/main" val="416057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par>
                                <p:cTn id="9" presetID="2" presetClass="mediacall" presetSubtype="0" fill="hold" nodeType="withEffect">
                                  <p:stCondLst>
                                    <p:cond delay="0"/>
                                  </p:stCondLst>
                                  <p:childTnLst>
                                    <p:cmd type="call" cmd="togglePause">
                                      <p:cBhvr>
                                        <p:cTn id="10" dur="1" fill="hold"/>
                                        <p:tgtEl>
                                          <p:spTgt spid="7"/>
                                        </p:tgtEl>
                                      </p:cBhvr>
                                    </p:cmd>
                                  </p:childTnLst>
                                </p:cTn>
                              </p:par>
                            </p:childTnLst>
                          </p:cTn>
                        </p:par>
                        <p:par>
                          <p:cTn id="11" fill="hold">
                            <p:stCondLst>
                              <p:cond delay="0"/>
                            </p:stCondLst>
                            <p:childTnLst>
                              <p:par>
                                <p:cTn id="12" presetID="10" presetClass="entr" presetSubtype="0" fill="hold" nodeType="afterEffect">
                                  <p:stCondLst>
                                    <p:cond delay="16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6500"/>
                            </p:stCondLst>
                            <p:childTnLst>
                              <p:par>
                                <p:cTn id="16" presetID="10"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p:stCondLst>
                              <p:cond delay="17000"/>
                            </p:stCondLst>
                            <p:childTnLst>
                              <p:par>
                                <p:cTn id="20" presetID="10"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6"/>
                </p:tgtEl>
              </p:cMediaNode>
            </p:video>
            <p:video>
              <p:cMediaNode vol="80000">
                <p:cTn id="33" fill="hold" display="0">
                  <p:stCondLst>
                    <p:cond delay="indefinite"/>
                  </p:stCondLst>
                </p:cTn>
                <p:tgtEl>
                  <p:spTgt spid="7"/>
                </p:tgtEl>
              </p:cMediaNode>
            </p:video>
          </p:childTnLst>
        </p:cTn>
      </p:par>
    </p:tnLst>
    <p:bldLst>
      <p:bldP spid="37"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152D-3C6B-41BC-A9E8-93B35CD2A0B2}"/>
              </a:ext>
            </a:extLst>
          </p:cNvPr>
          <p:cNvSpPr>
            <a:spLocks noGrp="1"/>
          </p:cNvSpPr>
          <p:nvPr>
            <p:ph type="title"/>
          </p:nvPr>
        </p:nvSpPr>
        <p:spPr>
          <a:xfrm>
            <a:off x="1606127" y="372505"/>
            <a:ext cx="8979745" cy="707886"/>
          </a:xfrm>
        </p:spPr>
        <p:txBody>
          <a:bodyPr>
            <a:normAutofit/>
          </a:bodyPr>
          <a:lstStyle/>
          <a:p>
            <a:pPr algn="ctr"/>
            <a:r>
              <a:rPr lang="en-US" dirty="0" err="1"/>
              <a:t>nEDM</a:t>
            </a:r>
            <a:r>
              <a:rPr lang="en-US" dirty="0"/>
              <a:t> sensitivity: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181D27A-7FB7-4E15-BCDD-ADBC92AF7F6C}"/>
                  </a:ext>
                </a:extLst>
              </p:cNvPr>
              <p:cNvSpPr>
                <a:spLocks noGrp="1"/>
              </p:cNvSpPr>
              <p:nvPr>
                <p:ph idx="1"/>
              </p:nvPr>
            </p:nvSpPr>
            <p:spPr>
              <a:xfrm>
                <a:off x="6958851" y="1263454"/>
                <a:ext cx="4995839" cy="4041933"/>
              </a:xfrm>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𝜎</m:t>
                      </m:r>
                      <m:d>
                        <m:dPr>
                          <m:ctrlPr>
                            <a:rPr lang="en-US" sz="4800" b="0" i="1" smtClean="0">
                              <a:latin typeface="Cambria Math" panose="02040503050406030204" pitchFamily="18" charset="0"/>
                              <a:ea typeface="Cambria Math" panose="02040503050406030204" pitchFamily="18" charset="0"/>
                            </a:rPr>
                          </m:ctrlPr>
                        </m:dPr>
                        <m:e>
                          <m:sSub>
                            <m:sSubPr>
                              <m:ctrlPr>
                                <a:rPr lang="en-US" sz="4800" b="0" i="1" smtClean="0">
                                  <a:latin typeface="Cambria Math" panose="02040503050406030204" pitchFamily="18" charset="0"/>
                                  <a:ea typeface="Cambria Math" panose="02040503050406030204" pitchFamily="18" charset="0"/>
                                </a:rPr>
                              </m:ctrlPr>
                            </m:sSubPr>
                            <m:e>
                              <m:r>
                                <a:rPr lang="en-US" sz="4800" b="0" i="1" smtClean="0">
                                  <a:latin typeface="Cambria Math" panose="02040503050406030204" pitchFamily="18" charset="0"/>
                                  <a:ea typeface="Cambria Math" panose="02040503050406030204" pitchFamily="18" charset="0"/>
                                </a:rPr>
                                <m:t>𝑑</m:t>
                              </m:r>
                            </m:e>
                            <m:sub>
                              <m:r>
                                <a:rPr lang="en-US" sz="4800" b="0" i="1" smtClean="0">
                                  <a:latin typeface="Cambria Math" panose="02040503050406030204" pitchFamily="18" charset="0"/>
                                  <a:ea typeface="Cambria Math" panose="02040503050406030204" pitchFamily="18" charset="0"/>
                                </a:rPr>
                                <m:t>𝑛</m:t>
                              </m:r>
                            </m:sub>
                          </m:sSub>
                        </m:e>
                      </m:d>
                      <m:r>
                        <a:rPr lang="en-US" sz="4800" b="0" i="1" smtClean="0">
                          <a:latin typeface="Cambria Math" panose="02040503050406030204" pitchFamily="18" charset="0"/>
                          <a:ea typeface="Cambria Math" panose="02040503050406030204" pitchFamily="18" charset="0"/>
                        </a:rPr>
                        <m:t>≥</m:t>
                      </m:r>
                      <m:f>
                        <m:fPr>
                          <m:ctrlPr>
                            <a:rPr lang="en-US" sz="4800" b="0" i="1" smtClean="0">
                              <a:latin typeface="Cambria Math" panose="02040503050406030204" pitchFamily="18" charset="0"/>
                              <a:ea typeface="Cambria Math" panose="02040503050406030204" pitchFamily="18" charset="0"/>
                            </a:rPr>
                          </m:ctrlPr>
                        </m:fPr>
                        <m:num>
                          <m:r>
                            <a:rPr lang="en-US" sz="4800" i="1" smtClean="0">
                              <a:latin typeface="Cambria Math" panose="02040503050406030204" pitchFamily="18" charset="0"/>
                              <a:ea typeface="Cambria Math" panose="02040503050406030204" pitchFamily="18" charset="0"/>
                            </a:rPr>
                            <m:t>ℏ</m:t>
                          </m:r>
                        </m:num>
                        <m:den>
                          <m:r>
                            <a:rPr lang="en-US" sz="4800" b="0" i="1" smtClean="0">
                              <a:latin typeface="Cambria Math" panose="02040503050406030204" pitchFamily="18" charset="0"/>
                              <a:ea typeface="Cambria Math" panose="02040503050406030204" pitchFamily="18" charset="0"/>
                            </a:rPr>
                            <m:t>2</m:t>
                          </m:r>
                          <m:r>
                            <a:rPr lang="en-US" sz="4800" b="0" i="1" smtClean="0">
                              <a:latin typeface="Cambria Math" panose="02040503050406030204" pitchFamily="18" charset="0"/>
                              <a:ea typeface="Cambria Math" panose="02040503050406030204" pitchFamily="18" charset="0"/>
                            </a:rPr>
                            <m:t>𝛼</m:t>
                          </m:r>
                          <m:r>
                            <a:rPr lang="en-US" sz="4800" b="0" i="1" smtClean="0">
                              <a:latin typeface="Cambria Math" panose="02040503050406030204" pitchFamily="18" charset="0"/>
                              <a:ea typeface="Cambria Math" panose="02040503050406030204" pitchFamily="18" charset="0"/>
                            </a:rPr>
                            <m:t>𝐸𝑇</m:t>
                          </m:r>
                          <m:rad>
                            <m:radPr>
                              <m:degHide m:val="on"/>
                              <m:ctrlPr>
                                <a:rPr lang="en-US" sz="4800" b="0" i="1" smtClean="0">
                                  <a:latin typeface="Cambria Math" panose="02040503050406030204" pitchFamily="18" charset="0"/>
                                  <a:ea typeface="Cambria Math" panose="02040503050406030204" pitchFamily="18" charset="0"/>
                                </a:rPr>
                              </m:ctrlPr>
                            </m:radPr>
                            <m:deg/>
                            <m:e>
                              <m:r>
                                <a:rPr lang="en-US" sz="4800" b="0" i="1" smtClean="0">
                                  <a:latin typeface="Cambria Math" panose="02040503050406030204" pitchFamily="18" charset="0"/>
                                  <a:ea typeface="Cambria Math" panose="02040503050406030204" pitchFamily="18" charset="0"/>
                                </a:rPr>
                                <m:t>𝑁</m:t>
                              </m:r>
                            </m:e>
                          </m:rad>
                          <m:rad>
                            <m:radPr>
                              <m:degHide m:val="on"/>
                              <m:ctrlPr>
                                <a:rPr lang="en-US" sz="4800" b="0" i="1" smtClean="0">
                                  <a:latin typeface="Cambria Math" panose="02040503050406030204" pitchFamily="18" charset="0"/>
                                  <a:ea typeface="Cambria Math" panose="02040503050406030204" pitchFamily="18" charset="0"/>
                                </a:rPr>
                              </m:ctrlPr>
                            </m:radPr>
                            <m:deg/>
                            <m:e>
                              <m:r>
                                <a:rPr lang="en-US" sz="4800" b="0" i="1" smtClean="0">
                                  <a:latin typeface="Cambria Math" panose="02040503050406030204" pitchFamily="18" charset="0"/>
                                  <a:ea typeface="Cambria Math" panose="02040503050406030204" pitchFamily="18" charset="0"/>
                                </a:rPr>
                                <m:t>𝑀</m:t>
                              </m:r>
                            </m:e>
                          </m:rad>
                        </m:den>
                      </m:f>
                    </m:oMath>
                  </m:oMathPara>
                </a14:m>
                <a:br>
                  <a:rPr lang="en-US" b="0" dirty="0">
                    <a:ea typeface="Cambria Math" panose="02040503050406030204" pitchFamily="18" charset="0"/>
                  </a:rPr>
                </a:br>
                <a:endParaRPr lang="en-US" b="0" dirty="0">
                  <a:ea typeface="Cambria Math" panose="02040503050406030204" pitchFamily="18" charset="0"/>
                </a:endParaRPr>
              </a:p>
              <a:p>
                <a:pPr marL="0" indent="0">
                  <a:buNone/>
                </a:pPr>
                <a:endParaRPr lang="en-US" dirty="0">
                  <a:ea typeface="Cambria Math" panose="02040503050406030204" pitchFamily="18" charset="0"/>
                </a:endParaRPr>
              </a:p>
              <a:p>
                <a:pPr marL="0" indent="0">
                  <a:buNone/>
                </a:pP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fringe visibility</a:t>
                </a:r>
              </a:p>
              <a:p>
                <a:pPr marL="0" indent="0">
                  <a:buNone/>
                </a:pPr>
                <a14:m>
                  <m:oMath xmlns:m="http://schemas.openxmlformats.org/officeDocument/2006/math">
                    <m:r>
                      <a:rPr lang="en-US" sz="2400" b="0" i="1" smtClean="0">
                        <a:latin typeface="Cambria Math" panose="02040503050406030204" pitchFamily="18" charset="0"/>
                        <a:ea typeface="Cambria Math" panose="02040503050406030204" pitchFamily="18" charset="0"/>
                      </a:rPr>
                      <m:t>𝐸</m:t>
                    </m:r>
                  </m:oMath>
                </a14:m>
                <a:r>
                  <a:rPr lang="en-US" sz="2400" dirty="0"/>
                  <a:t>: Electric field</a:t>
                </a:r>
              </a:p>
              <a:p>
                <a:pPr marL="0" indent="0">
                  <a:buNone/>
                </a:pPr>
                <a14:m>
                  <m:oMath xmlns:m="http://schemas.openxmlformats.org/officeDocument/2006/math">
                    <m:r>
                      <a:rPr lang="en-US" sz="2400" b="0" i="1" smtClean="0">
                        <a:latin typeface="Cambria Math" panose="02040503050406030204" pitchFamily="18" charset="0"/>
                        <a:ea typeface="Cambria Math" panose="02040503050406030204" pitchFamily="18" charset="0"/>
                      </a:rPr>
                      <m:t>𝑇</m:t>
                    </m:r>
                  </m:oMath>
                </a14:m>
                <a:r>
                  <a:rPr lang="en-US" sz="2400" dirty="0"/>
                  <a:t>: Free precession time</a:t>
                </a:r>
              </a:p>
              <a:p>
                <a:pPr marL="0" indent="0">
                  <a:buNone/>
                </a:pPr>
                <a14:m>
                  <m:oMath xmlns:m="http://schemas.openxmlformats.org/officeDocument/2006/math">
                    <m:r>
                      <a:rPr lang="en-US" sz="2400" b="0" i="1" smtClean="0">
                        <a:latin typeface="Cambria Math" panose="02040503050406030204" pitchFamily="18" charset="0"/>
                        <a:ea typeface="Cambria Math" panose="02040503050406030204" pitchFamily="18" charset="0"/>
                      </a:rPr>
                      <m:t>𝑁</m:t>
                    </m:r>
                  </m:oMath>
                </a14:m>
                <a:r>
                  <a:rPr lang="en-US" sz="2400" dirty="0"/>
                  <a:t>: number of neutrons counted </a:t>
                </a:r>
              </a:p>
              <a:p>
                <a:pPr marL="0" indent="0">
                  <a:buNone/>
                </a:pPr>
                <a14:m>
                  <m:oMath xmlns:m="http://schemas.openxmlformats.org/officeDocument/2006/math">
                    <m:r>
                      <a:rPr lang="en-US" sz="2400" b="0" i="1" smtClean="0">
                        <a:latin typeface="Cambria Math" panose="02040503050406030204" pitchFamily="18" charset="0"/>
                        <a:ea typeface="Cambria Math" panose="02040503050406030204" pitchFamily="18" charset="0"/>
                      </a:rPr>
                      <m:t>𝑀</m:t>
                    </m:r>
                  </m:oMath>
                </a14:m>
                <a:r>
                  <a:rPr lang="en-US" sz="2400" dirty="0"/>
                  <a:t>: number of repeats</a:t>
                </a:r>
              </a:p>
              <a:p>
                <a:pPr marL="0" indent="0">
                  <a:buNone/>
                </a:pPr>
                <a:endParaRPr lang="en-US" dirty="0"/>
              </a:p>
            </p:txBody>
          </p:sp>
        </mc:Choice>
        <mc:Fallback>
          <p:sp>
            <p:nvSpPr>
              <p:cNvPr id="3" name="Content Placeholder 2">
                <a:extLst>
                  <a:ext uri="{FF2B5EF4-FFF2-40B4-BE49-F238E27FC236}">
                    <a16:creationId xmlns:a16="http://schemas.microsoft.com/office/drawing/2014/main" id="{1181D27A-7FB7-4E15-BCDD-ADBC92AF7F6C}"/>
                  </a:ext>
                </a:extLst>
              </p:cNvPr>
              <p:cNvSpPr>
                <a:spLocks noGrp="1" noRot="1" noChangeAspect="1" noMove="1" noResize="1" noEditPoints="1" noAdjustHandles="1" noChangeArrowheads="1" noChangeShapeType="1" noTextEdit="1"/>
              </p:cNvSpPr>
              <p:nvPr>
                <p:ph idx="1"/>
              </p:nvPr>
            </p:nvSpPr>
            <p:spPr>
              <a:xfrm>
                <a:off x="6958851" y="1263454"/>
                <a:ext cx="4995839" cy="4041933"/>
              </a:xfrm>
              <a:blipFill>
                <a:blip r:embed="rId3"/>
                <a:stretch>
                  <a:fillRect/>
                </a:stretch>
              </a:blipFill>
            </p:spPr>
            <p:txBody>
              <a:bodyPr/>
              <a:lstStyle/>
              <a:p>
                <a:r>
                  <a:rPr lang="en-US">
                    <a:noFill/>
                  </a:rPr>
                  <a:t> </a:t>
                </a:r>
              </a:p>
            </p:txBody>
          </p:sp>
        </mc:Fallback>
      </mc:AlternateContent>
      <p:pic>
        <p:nvPicPr>
          <p:cNvPr id="4" name="pasted-image.png">
            <a:extLst>
              <a:ext uri="{FF2B5EF4-FFF2-40B4-BE49-F238E27FC236}">
                <a16:creationId xmlns:a16="http://schemas.microsoft.com/office/drawing/2014/main" id="{B8CB2C3D-EA44-4459-ADDE-A4C2F18C51C6}"/>
              </a:ext>
            </a:extLst>
          </p:cNvPr>
          <p:cNvPicPr>
            <a:picLocks noChangeAspect="1"/>
          </p:cNvPicPr>
          <p:nvPr/>
        </p:nvPicPr>
        <p:blipFill>
          <a:blip r:embed="rId4"/>
          <a:stretch>
            <a:fillRect/>
          </a:stretch>
        </p:blipFill>
        <p:spPr>
          <a:xfrm>
            <a:off x="61488" y="2516178"/>
            <a:ext cx="5413287" cy="3701471"/>
          </a:xfrm>
          <a:prstGeom prst="rect">
            <a:avLst/>
          </a:prstGeom>
          <a:ln w="12700">
            <a:miter lim="400000"/>
          </a:ln>
        </p:spPr>
      </p:pic>
      <p:sp>
        <p:nvSpPr>
          <p:cNvPr id="5" name="Shape 1030">
            <a:extLst>
              <a:ext uri="{FF2B5EF4-FFF2-40B4-BE49-F238E27FC236}">
                <a16:creationId xmlns:a16="http://schemas.microsoft.com/office/drawing/2014/main" id="{369D2C04-CA3C-4CDC-9E1F-91F2E86BA45E}"/>
              </a:ext>
            </a:extLst>
          </p:cNvPr>
          <p:cNvSpPr/>
          <p:nvPr/>
        </p:nvSpPr>
        <p:spPr>
          <a:xfrm>
            <a:off x="3479718" y="2961868"/>
            <a:ext cx="2071200" cy="0"/>
          </a:xfrm>
          <a:prstGeom prst="line">
            <a:avLst/>
          </a:prstGeom>
          <a:ln w="12700">
            <a:solidFill>
              <a:srgbClr val="000000"/>
            </a:solidFill>
            <a:custDash>
              <a:ds d="600000" sp="600000"/>
            </a:custDash>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0" sz="3200" b="0" i="0" u="none" strike="noStrike" kern="1200" cap="none" spc="0" normalizeH="0" baseline="0" noProof="0">
              <a:ln>
                <a:noFill/>
              </a:ln>
              <a:solidFill>
                <a:srgbClr val="FFFFFF"/>
              </a:solidFill>
              <a:effectLst/>
              <a:uLnTx/>
              <a:uFillTx/>
              <a:latin typeface="Calibri"/>
              <a:ea typeface="+mn-ea"/>
              <a:cs typeface="+mn-cs"/>
            </a:endParaRPr>
          </a:p>
        </p:txBody>
      </p:sp>
      <p:sp>
        <p:nvSpPr>
          <p:cNvPr id="6" name="Shape 1031">
            <a:extLst>
              <a:ext uri="{FF2B5EF4-FFF2-40B4-BE49-F238E27FC236}">
                <a16:creationId xmlns:a16="http://schemas.microsoft.com/office/drawing/2014/main" id="{637EA523-6B90-4C96-B6FA-2E5E3D1470C0}"/>
              </a:ext>
            </a:extLst>
          </p:cNvPr>
          <p:cNvSpPr/>
          <p:nvPr/>
        </p:nvSpPr>
        <p:spPr>
          <a:xfrm>
            <a:off x="5647956" y="2756688"/>
            <a:ext cx="581891"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a:latin typeface="Times New Roman"/>
                <a:ea typeface="Times New Roman"/>
                <a:cs typeface="Times New Roman"/>
                <a:sym typeface="Times New Roman"/>
              </a:defRPr>
            </a:pPr>
            <a:r>
              <a:rPr kumimoji="0" sz="2000" b="0" i="1" u="none" strike="noStrike" kern="1200" cap="none" spc="0" normalizeH="0" baseline="0" noProof="0" dirty="0">
                <a:ln>
                  <a:noFill/>
                </a:ln>
                <a:solidFill>
                  <a:prstClr val="black"/>
                </a:solidFill>
                <a:effectLst/>
                <a:uLnTx/>
                <a:uFillTx/>
                <a:latin typeface="Helvetica"/>
                <a:ea typeface="Helvetica"/>
                <a:cs typeface="Helvetica"/>
                <a:sym typeface="Helvetica"/>
              </a:rPr>
              <a:t>N</a:t>
            </a:r>
            <a:r>
              <a:rPr kumimoji="0" sz="2000" b="0" i="0" u="none" strike="noStrike" kern="1200" cap="none" spc="0" normalizeH="0" baseline="-5999" noProof="0" dirty="0">
                <a:ln>
                  <a:noFill/>
                </a:ln>
                <a:solidFill>
                  <a:prstClr val="black"/>
                </a:solidFill>
                <a:effectLst/>
                <a:uLnTx/>
                <a:uFillTx/>
                <a:latin typeface="Times New Roman"/>
                <a:cs typeface="Times New Roman"/>
                <a:sym typeface="Times New Roman"/>
              </a:rPr>
              <a:t>max</a:t>
            </a:r>
          </a:p>
        </p:txBody>
      </p:sp>
      <p:sp>
        <p:nvSpPr>
          <p:cNvPr id="7" name="Shape 1033">
            <a:extLst>
              <a:ext uri="{FF2B5EF4-FFF2-40B4-BE49-F238E27FC236}">
                <a16:creationId xmlns:a16="http://schemas.microsoft.com/office/drawing/2014/main" id="{5BDAD905-DE68-4C04-AA78-6E5D335ED65B}"/>
              </a:ext>
            </a:extLst>
          </p:cNvPr>
          <p:cNvSpPr/>
          <p:nvPr/>
        </p:nvSpPr>
        <p:spPr>
          <a:xfrm>
            <a:off x="5647956" y="5032050"/>
            <a:ext cx="554639"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a:latin typeface="Times New Roman"/>
                <a:ea typeface="Times New Roman"/>
                <a:cs typeface="Times New Roman"/>
                <a:sym typeface="Times New Roman"/>
              </a:defRPr>
            </a:pPr>
            <a:r>
              <a:rPr kumimoji="0" sz="2000" b="0" i="1" u="none" strike="noStrike" kern="1200" cap="none" spc="0" normalizeH="0" baseline="0" noProof="0" dirty="0" err="1">
                <a:ln>
                  <a:noFill/>
                </a:ln>
                <a:solidFill>
                  <a:prstClr val="black"/>
                </a:solidFill>
                <a:effectLst/>
                <a:uLnTx/>
                <a:uFillTx/>
                <a:latin typeface="Helvetica"/>
                <a:ea typeface="Helvetica"/>
                <a:cs typeface="Helvetica"/>
                <a:sym typeface="Helvetica"/>
              </a:rPr>
              <a:t>N</a:t>
            </a:r>
            <a:r>
              <a:rPr kumimoji="0" sz="2000" b="0" i="0" u="none" strike="noStrike" kern="1200" cap="none" spc="0" normalizeH="0" baseline="-5999" noProof="0" dirty="0" err="1">
                <a:ln>
                  <a:noFill/>
                </a:ln>
                <a:solidFill>
                  <a:prstClr val="black"/>
                </a:solidFill>
                <a:effectLst/>
                <a:uLnTx/>
                <a:uFillTx/>
                <a:latin typeface="Times New Roman"/>
                <a:cs typeface="Times New Roman"/>
                <a:sym typeface="Times New Roman"/>
              </a:rPr>
              <a:t>min</a:t>
            </a:r>
            <a:endParaRPr kumimoji="0" sz="2000" b="0" i="0" u="none" strike="noStrike" kern="1200" cap="none" spc="0" normalizeH="0" baseline="-5999" noProof="0" dirty="0">
              <a:ln>
                <a:noFill/>
              </a:ln>
              <a:solidFill>
                <a:prstClr val="black"/>
              </a:solidFill>
              <a:effectLst/>
              <a:uLnTx/>
              <a:uFillTx/>
              <a:latin typeface="Times New Roman"/>
              <a:cs typeface="Times New Roman"/>
              <a:sym typeface="Times New Roman"/>
            </a:endParaRPr>
          </a:p>
        </p:txBody>
      </p:sp>
      <p:sp>
        <p:nvSpPr>
          <p:cNvPr id="8" name="Shape 1030">
            <a:extLst>
              <a:ext uri="{FF2B5EF4-FFF2-40B4-BE49-F238E27FC236}">
                <a16:creationId xmlns:a16="http://schemas.microsoft.com/office/drawing/2014/main" id="{2B14B410-8892-4A2E-8CE3-E4332F0FACE6}"/>
              </a:ext>
            </a:extLst>
          </p:cNvPr>
          <p:cNvSpPr/>
          <p:nvPr/>
        </p:nvSpPr>
        <p:spPr>
          <a:xfrm>
            <a:off x="3251118" y="5326698"/>
            <a:ext cx="2071200" cy="0"/>
          </a:xfrm>
          <a:prstGeom prst="line">
            <a:avLst/>
          </a:prstGeom>
          <a:ln w="12700">
            <a:solidFill>
              <a:srgbClr val="000000"/>
            </a:solidFill>
            <a:custDash>
              <a:ds d="600000" sp="600000"/>
            </a:custDash>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0" sz="32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ECA9B16A-E42F-4DA4-A2E9-2933C75D38DC}"/>
              </a:ext>
            </a:extLst>
          </p:cNvPr>
          <p:cNvSpPr txBox="1"/>
          <p:nvPr/>
        </p:nvSpPr>
        <p:spPr>
          <a:xfrm>
            <a:off x="589898" y="1661067"/>
            <a:ext cx="60694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05AB"/>
                </a:solidFill>
                <a:effectLst/>
                <a:uLnTx/>
                <a:uFillTx/>
                <a:latin typeface="Calibri" panose="020F0502020204030204"/>
                <a:ea typeface="+mn-ea"/>
                <a:cs typeface="+mn-cs"/>
              </a:rPr>
              <a:t>The principle is to measure frequency of spin precession, but in practice we are still </a:t>
            </a:r>
            <a:r>
              <a:rPr kumimoji="0" lang="en-US" sz="2000" b="0" i="0" u="sng" strike="noStrike" kern="1200" cap="none" spc="0" normalizeH="0" baseline="0" noProof="0" dirty="0">
                <a:ln>
                  <a:noFill/>
                </a:ln>
                <a:solidFill>
                  <a:srgbClr val="2905AB"/>
                </a:solidFill>
                <a:effectLst/>
                <a:uLnTx/>
                <a:uFillTx/>
                <a:latin typeface="Calibri" panose="020F0502020204030204"/>
                <a:ea typeface="+mn-ea"/>
                <a:cs typeface="+mn-cs"/>
              </a:rPr>
              <a:t>counting</a:t>
            </a:r>
            <a:r>
              <a:rPr kumimoji="0" lang="en-US" sz="2000" b="0" i="0" u="none" strike="noStrike" kern="1200" cap="none" spc="0" normalizeH="0" baseline="0" noProof="0" dirty="0">
                <a:ln>
                  <a:noFill/>
                </a:ln>
                <a:solidFill>
                  <a:srgbClr val="2905AB"/>
                </a:solidFill>
                <a:effectLst/>
                <a:uLnTx/>
                <a:uFillTx/>
                <a:latin typeface="Calibri" panose="020F0502020204030204"/>
                <a:ea typeface="+mn-ea"/>
                <a:cs typeface="+mn-cs"/>
              </a:rPr>
              <a:t> neutrons.</a:t>
            </a:r>
          </a:p>
        </p:txBody>
      </p:sp>
      <p:sp>
        <p:nvSpPr>
          <p:cNvPr id="10" name="Footer Placeholder 9">
            <a:extLst>
              <a:ext uri="{FF2B5EF4-FFF2-40B4-BE49-F238E27FC236}">
                <a16:creationId xmlns:a16="http://schemas.microsoft.com/office/drawing/2014/main" id="{F3A93B40-B086-C46E-9748-BF1A5B9911E4}"/>
              </a:ext>
            </a:extLst>
          </p:cNvPr>
          <p:cNvSpPr>
            <a:spLocks noGrp="1"/>
          </p:cNvSpPr>
          <p:nvPr>
            <p:ph type="ftr" sz="quarter" idx="11"/>
          </p:nvPr>
        </p:nvSpPr>
        <p:spPr/>
        <p:txBody>
          <a:bodyPr/>
          <a:lstStyle/>
          <a:p>
            <a:r>
              <a:rPr lang="en-US" dirty="0"/>
              <a:t>Chen-Yu Liu</a:t>
            </a:r>
          </a:p>
        </p:txBody>
      </p:sp>
      <p:sp>
        <p:nvSpPr>
          <p:cNvPr id="11" name="Slide Number Placeholder 10">
            <a:extLst>
              <a:ext uri="{FF2B5EF4-FFF2-40B4-BE49-F238E27FC236}">
                <a16:creationId xmlns:a16="http://schemas.microsoft.com/office/drawing/2014/main" id="{7206B01E-1090-02A9-D0FD-355DB43A6C9D}"/>
              </a:ext>
            </a:extLst>
          </p:cNvPr>
          <p:cNvSpPr>
            <a:spLocks noGrp="1"/>
          </p:cNvSpPr>
          <p:nvPr>
            <p:ph type="sldNum" sz="quarter" idx="12"/>
          </p:nvPr>
        </p:nvSpPr>
        <p:spPr/>
        <p:txBody>
          <a:bodyPr/>
          <a:lstStyle/>
          <a:p>
            <a:fld id="{4446F115-4221-496D-B645-BB77296CD833}" type="slidenum">
              <a:rPr lang="en-US" smtClean="0"/>
              <a:t>19</a:t>
            </a:fld>
            <a:endParaRPr lang="en-US"/>
          </a:p>
        </p:txBody>
      </p:sp>
      <p:sp>
        <p:nvSpPr>
          <p:cNvPr id="12" name="Shape 328">
            <a:extLst>
              <a:ext uri="{FF2B5EF4-FFF2-40B4-BE49-F238E27FC236}">
                <a16:creationId xmlns:a16="http://schemas.microsoft.com/office/drawing/2014/main" id="{00E2E966-7FF0-7A68-EF93-5862109B924E}"/>
              </a:ext>
            </a:extLst>
          </p:cNvPr>
          <p:cNvSpPr/>
          <p:nvPr/>
        </p:nvSpPr>
        <p:spPr>
          <a:xfrm>
            <a:off x="6576050" y="5065063"/>
            <a:ext cx="5941908" cy="1252649"/>
          </a:xfrm>
          <a:prstGeom prst="rect">
            <a:avLst/>
          </a:prstGeom>
          <a:ln w="12700">
            <a:miter lim="400000"/>
          </a:ln>
          <a:extLst>
            <a:ext uri="{C572A759-6A51-4108-AA02-DFA0A04FC94B}">
              <ma14:wrappingTextBoxFlag xmlns="" xmlns:ma14="http://schemas.microsoft.com/office/mac/drawingml/2011/main" val="1"/>
            </a:ext>
          </a:extLst>
        </p:spPr>
        <p:txBody>
          <a:bodyPr lIns="48767" tIns="48767" rIns="48767" bIns="48767">
            <a:spAutoFit/>
          </a:bodyPr>
          <a:lstStyle/>
          <a:p>
            <a:pPr marL="333375" indent="-333375" defTabSz="1300480">
              <a:buSzPct val="75000"/>
              <a:buFontTx/>
              <a:buChar char="•"/>
              <a:defRPr sz="2500">
                <a:latin typeface="Calibri"/>
                <a:ea typeface="Calibri"/>
                <a:cs typeface="Calibri"/>
                <a:sym typeface="Calibri"/>
              </a:defRPr>
            </a:pPr>
            <a:r>
              <a:rPr sz="2500" dirty="0">
                <a:solidFill>
                  <a:prstClr val="black"/>
                </a:solidFill>
                <a:latin typeface="Calibri"/>
                <a:ea typeface="Calibri"/>
                <a:cs typeface="Calibri"/>
                <a:sym typeface="Calibri"/>
              </a:rPr>
              <a:t>For B ~ 10</a:t>
            </a:r>
            <a:r>
              <a:rPr lang="en-US" sz="2500" dirty="0">
                <a:solidFill>
                  <a:prstClr val="black"/>
                </a:solidFill>
                <a:latin typeface="Calibri"/>
                <a:ea typeface="Calibri"/>
                <a:cs typeface="Calibri"/>
                <a:sym typeface="Calibri"/>
              </a:rPr>
              <a:t> </a:t>
            </a:r>
            <a:r>
              <a:rPr sz="2500" dirty="0" err="1">
                <a:solidFill>
                  <a:prstClr val="black"/>
                </a:solidFill>
                <a:latin typeface="Calibri"/>
                <a:ea typeface="Calibri"/>
                <a:cs typeface="Calibri"/>
                <a:sym typeface="Calibri"/>
              </a:rPr>
              <a:t>mG</a:t>
            </a:r>
            <a:r>
              <a:rPr sz="2500" dirty="0">
                <a:solidFill>
                  <a:prstClr val="black"/>
                </a:solidFill>
                <a:latin typeface="Calibri"/>
                <a:ea typeface="Calibri"/>
                <a:cs typeface="Calibri"/>
                <a:sym typeface="Calibri"/>
              </a:rPr>
              <a:t>, </a:t>
            </a:r>
            <a:r>
              <a:rPr lang="en-US" sz="2500" dirty="0">
                <a:solidFill>
                  <a:prstClr val="black"/>
                </a:solidFill>
                <a:latin typeface="Symbol"/>
                <a:ea typeface="Calibri"/>
                <a:cs typeface="Calibri"/>
                <a:sym typeface="Symbol"/>
              </a:rPr>
              <a:t></a:t>
            </a:r>
            <a:r>
              <a:rPr sz="2500" dirty="0">
                <a:solidFill>
                  <a:prstClr val="black"/>
                </a:solidFill>
                <a:latin typeface="Calibri"/>
                <a:ea typeface="Calibri"/>
                <a:cs typeface="Calibri"/>
                <a:sym typeface="Calibri"/>
              </a:rPr>
              <a:t> = 30 Hz</a:t>
            </a:r>
          </a:p>
          <a:p>
            <a:pPr marL="333375" indent="-333375" defTabSz="1300480">
              <a:buSzPct val="75000"/>
              <a:buFontTx/>
              <a:buChar char="•"/>
              <a:defRPr sz="2500">
                <a:latin typeface="Calibri"/>
                <a:ea typeface="Calibri"/>
                <a:cs typeface="Calibri"/>
                <a:sym typeface="Calibri"/>
              </a:defRPr>
            </a:pPr>
            <a:r>
              <a:rPr sz="2500" dirty="0">
                <a:solidFill>
                  <a:prstClr val="black"/>
                </a:solidFill>
                <a:latin typeface="Calibri"/>
                <a:ea typeface="Calibri"/>
                <a:cs typeface="Calibri"/>
                <a:sym typeface="Calibri"/>
              </a:rPr>
              <a:t>For E = 10</a:t>
            </a:r>
            <a:r>
              <a:rPr lang="en-US" sz="2500" dirty="0">
                <a:solidFill>
                  <a:prstClr val="black"/>
                </a:solidFill>
                <a:latin typeface="Calibri"/>
                <a:ea typeface="Calibri"/>
                <a:cs typeface="Calibri"/>
                <a:sym typeface="Calibri"/>
              </a:rPr>
              <a:t> </a:t>
            </a:r>
            <a:r>
              <a:rPr sz="2500" dirty="0">
                <a:solidFill>
                  <a:prstClr val="black"/>
                </a:solidFill>
                <a:latin typeface="Calibri"/>
                <a:ea typeface="Calibri"/>
                <a:cs typeface="Calibri"/>
                <a:sym typeface="Calibri"/>
              </a:rPr>
              <a:t>kV/cm and </a:t>
            </a:r>
            <a:r>
              <a:rPr sz="2500" i="1" dirty="0">
                <a:solidFill>
                  <a:prstClr val="black"/>
                </a:solidFill>
                <a:latin typeface="Calibri"/>
                <a:ea typeface="Calibri"/>
                <a:cs typeface="Calibri"/>
                <a:sym typeface="Calibri"/>
              </a:rPr>
              <a:t>d</a:t>
            </a:r>
            <a:r>
              <a:rPr sz="2500" i="1" baseline="-21199" dirty="0">
                <a:solidFill>
                  <a:prstClr val="black"/>
                </a:solidFill>
                <a:latin typeface="Calibri"/>
                <a:ea typeface="Calibri"/>
                <a:cs typeface="Calibri"/>
                <a:sym typeface="Calibri"/>
              </a:rPr>
              <a:t>n</a:t>
            </a:r>
            <a:r>
              <a:rPr sz="2500" dirty="0">
                <a:solidFill>
                  <a:prstClr val="black"/>
                </a:solidFill>
                <a:latin typeface="Calibri"/>
                <a:ea typeface="Calibri"/>
                <a:cs typeface="Calibri"/>
                <a:sym typeface="Calibri"/>
              </a:rPr>
              <a:t>= 3</a:t>
            </a:r>
            <a:r>
              <a:rPr lang="en-US" sz="2500" dirty="0">
                <a:solidFill>
                  <a:prstClr val="black"/>
                </a:solidFill>
                <a:latin typeface="Calibri"/>
                <a:ea typeface="Calibri"/>
                <a:cs typeface="Calibri"/>
                <a:sym typeface="Calibri"/>
              </a:rPr>
              <a:t> </a:t>
            </a:r>
            <a:r>
              <a:rPr sz="2500" dirty="0">
                <a:solidFill>
                  <a:prstClr val="black"/>
                </a:solidFill>
                <a:latin typeface="Calibri"/>
                <a:ea typeface="Calibri"/>
                <a:cs typeface="Calibri"/>
                <a:sym typeface="Calibri"/>
              </a:rPr>
              <a:t>x</a:t>
            </a:r>
            <a:r>
              <a:rPr lang="en-US" sz="2500" dirty="0">
                <a:solidFill>
                  <a:prstClr val="black"/>
                </a:solidFill>
                <a:latin typeface="Calibri"/>
                <a:ea typeface="Calibri"/>
                <a:cs typeface="Calibri"/>
                <a:sym typeface="Calibri"/>
              </a:rPr>
              <a:t> </a:t>
            </a:r>
            <a:r>
              <a:rPr sz="2500" dirty="0">
                <a:solidFill>
                  <a:prstClr val="black"/>
                </a:solidFill>
                <a:latin typeface="Calibri"/>
                <a:ea typeface="Calibri"/>
                <a:cs typeface="Calibri"/>
                <a:sym typeface="Calibri"/>
              </a:rPr>
              <a:t>10</a:t>
            </a:r>
            <a:r>
              <a:rPr sz="2500" baseline="30399" dirty="0">
                <a:solidFill>
                  <a:prstClr val="black"/>
                </a:solidFill>
                <a:latin typeface="Calibri"/>
                <a:ea typeface="Calibri"/>
                <a:cs typeface="Calibri"/>
                <a:sym typeface="Calibri"/>
              </a:rPr>
              <a:t>-27 </a:t>
            </a:r>
            <a:r>
              <a:rPr sz="2500" dirty="0">
                <a:solidFill>
                  <a:prstClr val="black"/>
                </a:solidFill>
                <a:latin typeface="Calibri"/>
                <a:ea typeface="Calibri"/>
                <a:cs typeface="Calibri"/>
                <a:sym typeface="Calibri"/>
              </a:rPr>
              <a:t>e·cm, </a:t>
            </a:r>
            <a:br>
              <a:rPr lang="en-US" sz="2500" dirty="0">
                <a:solidFill>
                  <a:prstClr val="black"/>
                </a:solidFill>
                <a:latin typeface="Calibri"/>
                <a:ea typeface="Calibri"/>
                <a:cs typeface="Calibri"/>
                <a:sym typeface="Calibri"/>
              </a:rPr>
            </a:br>
            <a:r>
              <a:rPr lang="en-US" sz="2500" dirty="0">
                <a:solidFill>
                  <a:prstClr val="black"/>
                </a:solidFill>
                <a:latin typeface="Symbol"/>
                <a:ea typeface="Symbol"/>
                <a:cs typeface="Symbol"/>
                <a:sym typeface="Symbol" panose="05050102010706020507" pitchFamily="18" charset="2"/>
              </a:rPr>
              <a:t></a:t>
            </a:r>
            <a:r>
              <a:rPr lang="en-US" sz="2500" dirty="0">
                <a:solidFill>
                  <a:prstClr val="black"/>
                </a:solidFill>
                <a:latin typeface="Symbol"/>
                <a:ea typeface="Calibri"/>
                <a:cs typeface="Calibri"/>
                <a:sym typeface="Symbol"/>
              </a:rPr>
              <a:t></a:t>
            </a:r>
            <a:r>
              <a:rPr sz="2500" baseline="30399" dirty="0">
                <a:solidFill>
                  <a:prstClr val="black"/>
                </a:solidFill>
                <a:latin typeface="Calibri"/>
                <a:ea typeface="Calibri"/>
                <a:cs typeface="Calibri"/>
                <a:sym typeface="Calibri"/>
              </a:rPr>
              <a:t> </a:t>
            </a:r>
            <a:r>
              <a:rPr sz="2500" dirty="0">
                <a:solidFill>
                  <a:prstClr val="black"/>
                </a:solidFill>
                <a:latin typeface="Calibri"/>
                <a:ea typeface="Calibri"/>
                <a:cs typeface="Calibri"/>
                <a:sym typeface="Calibri"/>
              </a:rPr>
              <a:t>= 3</a:t>
            </a:r>
            <a:r>
              <a:rPr lang="en-US" sz="2500" dirty="0">
                <a:solidFill>
                  <a:prstClr val="black"/>
                </a:solidFill>
                <a:latin typeface="Calibri"/>
                <a:ea typeface="Calibri"/>
                <a:cs typeface="Calibri"/>
                <a:sym typeface="Calibri"/>
              </a:rPr>
              <a:t>0 </a:t>
            </a:r>
            <a:r>
              <a:rPr lang="en-US" sz="2500" dirty="0" err="1">
                <a:solidFill>
                  <a:prstClr val="black"/>
                </a:solidFill>
                <a:latin typeface="Calibri"/>
                <a:ea typeface="Calibri"/>
                <a:cs typeface="Calibri"/>
                <a:sym typeface="Calibri"/>
              </a:rPr>
              <a:t>n</a:t>
            </a:r>
            <a:r>
              <a:rPr sz="2500" dirty="0" err="1">
                <a:solidFill>
                  <a:prstClr val="black"/>
                </a:solidFill>
                <a:latin typeface="Calibri"/>
                <a:ea typeface="Calibri"/>
                <a:cs typeface="Calibri"/>
                <a:sym typeface="Calibri"/>
              </a:rPr>
              <a:t>Hz</a:t>
            </a:r>
            <a:endParaRPr sz="2500" dirty="0">
              <a:solidFill>
                <a:prstClr val="black"/>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6FF2E7C4-EC58-91ED-26D7-569C94CE60D5}"/>
              </a:ext>
            </a:extLst>
          </p:cNvPr>
          <p:cNvSpPr txBox="1"/>
          <p:nvPr/>
        </p:nvSpPr>
        <p:spPr>
          <a:xfrm>
            <a:off x="7604805" y="6225580"/>
            <a:ext cx="3884397" cy="461665"/>
          </a:xfrm>
          <a:prstGeom prst="rect">
            <a:avLst/>
          </a:prstGeom>
          <a:noFill/>
        </p:spPr>
        <p:txBody>
          <a:bodyPr wrap="none" rtlCol="0">
            <a:spAutoFit/>
          </a:bodyPr>
          <a:lstStyle/>
          <a:p>
            <a:pPr defTabSz="914116"/>
            <a:r>
              <a:rPr lang="en-US" sz="2400" i="1" dirty="0">
                <a:solidFill>
                  <a:srgbClr val="0432FF"/>
                </a:solidFill>
                <a:latin typeface="Calibri"/>
              </a:rPr>
              <a:t>One part per billion precision!</a:t>
            </a:r>
          </a:p>
        </p:txBody>
      </p:sp>
    </p:spTree>
    <p:extLst>
      <p:ext uri="{BB962C8B-B14F-4D97-AF65-F5344CB8AC3E}">
        <p14:creationId xmlns:p14="http://schemas.microsoft.com/office/powerpoint/2010/main" val="6830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527300" y="101600"/>
            <a:ext cx="7391400" cy="523220"/>
          </a:xfrm>
          <a:prstGeom prst="rect">
            <a:avLst/>
          </a:prstGeom>
          <a:noFill/>
          <a:ln w="9525">
            <a:noFill/>
            <a:miter lim="800000"/>
            <a:headEnd/>
            <a:tailEnd/>
          </a:ln>
          <a:effectLst/>
        </p:spPr>
        <p:txBody>
          <a:bodyPr>
            <a:spAutoFit/>
          </a:bodyPr>
          <a:lstStyle/>
          <a:p>
            <a:pPr algn="ctr" defTabSz="914116" eaLnBrk="0" hangingPunct="0"/>
            <a:r>
              <a:rPr lang="en-US" sz="2800" dirty="0">
                <a:solidFill>
                  <a:srgbClr val="FFFFFF"/>
                </a:solidFill>
                <a:latin typeface="Calibri"/>
              </a:rPr>
              <a:t>Electric Dipole Moment (EDM)  of the Neutron</a:t>
            </a:r>
          </a:p>
        </p:txBody>
      </p:sp>
      <p:graphicFrame>
        <p:nvGraphicFramePr>
          <p:cNvPr id="65547" name="Object 11"/>
          <p:cNvGraphicFramePr>
            <a:graphicFrameLocks noChangeAspect="1"/>
          </p:cNvGraphicFramePr>
          <p:nvPr/>
        </p:nvGraphicFramePr>
        <p:xfrm>
          <a:off x="5011739" y="5257801"/>
          <a:ext cx="5165725" cy="720725"/>
        </p:xfrm>
        <a:graphic>
          <a:graphicData uri="http://schemas.openxmlformats.org/presentationml/2006/ole">
            <mc:AlternateContent xmlns:mc="http://schemas.openxmlformats.org/markup-compatibility/2006">
              <mc:Choice xmlns:v="urn:schemas-microsoft-com:vml" Requires="v">
                <p:oleObj name="Equation" r:id="rId3" imgW="3479760" imgH="482400" progId="Equation.3">
                  <p:embed/>
                </p:oleObj>
              </mc:Choice>
              <mc:Fallback>
                <p:oleObj name="Equation" r:id="rId3" imgW="3479760" imgH="482400" progId="Equation.3">
                  <p:embed/>
                  <p:pic>
                    <p:nvPicPr>
                      <p:cNvPr id="65547"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9" y="5257801"/>
                        <a:ext cx="51657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54" name="Text Box 18"/>
          <p:cNvSpPr txBox="1">
            <a:spLocks noChangeArrowheads="1"/>
          </p:cNvSpPr>
          <p:nvPr/>
        </p:nvSpPr>
        <p:spPr bwMode="auto">
          <a:xfrm>
            <a:off x="2038612" y="5091086"/>
            <a:ext cx="2257349" cy="400110"/>
          </a:xfrm>
          <a:prstGeom prst="rect">
            <a:avLst/>
          </a:prstGeom>
          <a:noFill/>
          <a:ln w="9525">
            <a:noFill/>
            <a:miter lim="800000"/>
            <a:headEnd/>
            <a:tailEnd/>
          </a:ln>
          <a:effectLst/>
        </p:spPr>
        <p:txBody>
          <a:bodyPr wrap="none">
            <a:spAutoFit/>
          </a:bodyPr>
          <a:lstStyle/>
          <a:p>
            <a:pPr defTabSz="914116" eaLnBrk="0" hangingPunct="0"/>
            <a:r>
              <a:rPr lang="en-US" sz="2000" i="1" dirty="0" err="1">
                <a:solidFill>
                  <a:srgbClr val="FFFFFF"/>
                </a:solidFill>
                <a:latin typeface="Calibri"/>
              </a:rPr>
              <a:t>d</a:t>
            </a:r>
            <a:r>
              <a:rPr lang="en-US" sz="2000" i="1" baseline="-25000" dirty="0" err="1">
                <a:solidFill>
                  <a:srgbClr val="FFFFFF"/>
                </a:solidFill>
                <a:latin typeface="Calibri"/>
              </a:rPr>
              <a:t>E</a:t>
            </a:r>
            <a:r>
              <a:rPr lang="en-US" sz="2000" dirty="0">
                <a:solidFill>
                  <a:srgbClr val="FFFFFF"/>
                </a:solidFill>
                <a:latin typeface="Calibri"/>
              </a:rPr>
              <a:t> &lt; 1.8 x 10</a:t>
            </a:r>
            <a:r>
              <a:rPr lang="en-US" sz="2000" baseline="30000" dirty="0">
                <a:solidFill>
                  <a:srgbClr val="FFFFFF"/>
                </a:solidFill>
                <a:latin typeface="Calibri"/>
              </a:rPr>
              <a:t>-26</a:t>
            </a:r>
            <a:r>
              <a:rPr lang="en-US" sz="2000" dirty="0">
                <a:solidFill>
                  <a:srgbClr val="FFFFFF"/>
                </a:solidFill>
                <a:latin typeface="Calibri"/>
              </a:rPr>
              <a:t> e-cm</a:t>
            </a:r>
          </a:p>
        </p:txBody>
      </p:sp>
      <p:sp>
        <p:nvSpPr>
          <p:cNvPr id="65555" name="Oval 19"/>
          <p:cNvSpPr>
            <a:spLocks noChangeArrowheads="1"/>
          </p:cNvSpPr>
          <p:nvPr/>
        </p:nvSpPr>
        <p:spPr bwMode="auto">
          <a:xfrm>
            <a:off x="2200275" y="2679700"/>
            <a:ext cx="825500" cy="825500"/>
          </a:xfrm>
          <a:prstGeom prst="ellipse">
            <a:avLst/>
          </a:prstGeom>
          <a:solidFill>
            <a:srgbClr val="008000"/>
          </a:solidFill>
          <a:ln w="12700">
            <a:solidFill>
              <a:schemeClr val="tx1"/>
            </a:solidFill>
            <a:round/>
            <a:headEnd/>
            <a:tailEnd/>
          </a:ln>
          <a:effectLst/>
        </p:spPr>
        <p:txBody>
          <a:bodyPr wrap="none" anchor="ctr"/>
          <a:lstStyle/>
          <a:p>
            <a:pPr defTabSz="914116"/>
            <a:endParaRPr lang="en-US">
              <a:solidFill>
                <a:srgbClr val="FFFFFF"/>
              </a:solidFill>
              <a:latin typeface="Calibri"/>
            </a:endParaRPr>
          </a:p>
        </p:txBody>
      </p:sp>
      <p:sp>
        <p:nvSpPr>
          <p:cNvPr id="65556" name="Oval 20"/>
          <p:cNvSpPr>
            <a:spLocks noChangeArrowheads="1"/>
          </p:cNvSpPr>
          <p:nvPr/>
        </p:nvSpPr>
        <p:spPr bwMode="auto">
          <a:xfrm>
            <a:off x="2352675" y="2679700"/>
            <a:ext cx="825500" cy="825500"/>
          </a:xfrm>
          <a:prstGeom prst="ellipse">
            <a:avLst/>
          </a:prstGeom>
          <a:solidFill>
            <a:srgbClr val="0066FF"/>
          </a:solidFill>
          <a:ln w="12700">
            <a:solidFill>
              <a:schemeClr val="tx1"/>
            </a:solidFill>
            <a:round/>
            <a:headEnd/>
            <a:tailEnd/>
          </a:ln>
          <a:effectLst/>
        </p:spPr>
        <p:txBody>
          <a:bodyPr wrap="none" anchor="ctr"/>
          <a:lstStyle/>
          <a:p>
            <a:pPr defTabSz="914116"/>
            <a:endParaRPr lang="en-US">
              <a:solidFill>
                <a:srgbClr val="FFFFFF"/>
              </a:solidFill>
              <a:latin typeface="Calibri"/>
            </a:endParaRPr>
          </a:p>
        </p:txBody>
      </p:sp>
      <p:sp>
        <p:nvSpPr>
          <p:cNvPr id="65557" name="Rectangle 21"/>
          <p:cNvSpPr>
            <a:spLocks noChangeArrowheads="1"/>
          </p:cNvSpPr>
          <p:nvPr/>
        </p:nvSpPr>
        <p:spPr bwMode="auto">
          <a:xfrm>
            <a:off x="3038475" y="2333625"/>
            <a:ext cx="452048" cy="643766"/>
          </a:xfrm>
          <a:prstGeom prst="rect">
            <a:avLst/>
          </a:prstGeom>
          <a:noFill/>
          <a:ln w="12700">
            <a:noFill/>
            <a:miter lim="800000"/>
            <a:headEnd/>
            <a:tailEnd/>
          </a:ln>
          <a:effectLst/>
        </p:spPr>
        <p:txBody>
          <a:bodyPr wrap="none" lIns="90488" tIns="44450" rIns="90488" bIns="44450">
            <a:spAutoFit/>
          </a:bodyPr>
          <a:lstStyle/>
          <a:p>
            <a:pPr defTabSz="914116" eaLnBrk="0" hangingPunct="0"/>
            <a:r>
              <a:rPr lang="en-US" sz="3600">
                <a:solidFill>
                  <a:srgbClr val="0066FF"/>
                </a:solidFill>
                <a:latin typeface="Helvetica" pitchFamily="34" charset="0"/>
              </a:rPr>
              <a:t>+</a:t>
            </a:r>
            <a:endParaRPr lang="en-US" sz="3600">
              <a:solidFill>
                <a:srgbClr val="FFFFFF"/>
              </a:solidFill>
              <a:latin typeface="Helvetica" pitchFamily="34" charset="0"/>
            </a:endParaRPr>
          </a:p>
        </p:txBody>
      </p:sp>
      <p:sp>
        <p:nvSpPr>
          <p:cNvPr id="65558" name="Rectangle 22"/>
          <p:cNvSpPr>
            <a:spLocks noChangeArrowheads="1"/>
          </p:cNvSpPr>
          <p:nvPr/>
        </p:nvSpPr>
        <p:spPr bwMode="auto">
          <a:xfrm>
            <a:off x="2027238" y="2292350"/>
            <a:ext cx="336632" cy="643766"/>
          </a:xfrm>
          <a:prstGeom prst="rect">
            <a:avLst/>
          </a:prstGeom>
          <a:noFill/>
          <a:ln w="12700">
            <a:noFill/>
            <a:miter lim="800000"/>
            <a:headEnd/>
            <a:tailEnd/>
          </a:ln>
          <a:effectLst/>
        </p:spPr>
        <p:txBody>
          <a:bodyPr wrap="none" lIns="90488" tIns="44450" rIns="90488" bIns="44450">
            <a:spAutoFit/>
          </a:bodyPr>
          <a:lstStyle/>
          <a:p>
            <a:pPr defTabSz="914116" eaLnBrk="0" hangingPunct="0"/>
            <a:r>
              <a:rPr lang="en-US" sz="3600">
                <a:solidFill>
                  <a:srgbClr val="008000"/>
                </a:solidFill>
                <a:latin typeface="Helvetica" pitchFamily="34" charset="0"/>
              </a:rPr>
              <a:t>-</a:t>
            </a:r>
          </a:p>
        </p:txBody>
      </p:sp>
      <p:sp>
        <p:nvSpPr>
          <p:cNvPr id="65559" name="Line 23"/>
          <p:cNvSpPr>
            <a:spLocks noChangeShapeType="1"/>
          </p:cNvSpPr>
          <p:nvPr/>
        </p:nvSpPr>
        <p:spPr bwMode="auto">
          <a:xfrm>
            <a:off x="1600200" y="3095625"/>
            <a:ext cx="2159000" cy="0"/>
          </a:xfrm>
          <a:prstGeom prst="line">
            <a:avLst/>
          </a:prstGeom>
          <a:noFill/>
          <a:ln w="50800">
            <a:solidFill>
              <a:schemeClr val="tx1"/>
            </a:solidFill>
            <a:round/>
            <a:headEnd/>
            <a:tailEnd type="triangle" w="med" len="med"/>
          </a:ln>
          <a:effectLst/>
        </p:spPr>
        <p:txBody>
          <a:bodyPr wrap="none" anchor="ctr"/>
          <a:lstStyle/>
          <a:p>
            <a:pPr defTabSz="914116"/>
            <a:endParaRPr lang="en-US">
              <a:solidFill>
                <a:srgbClr val="FFFFFF"/>
              </a:solidFill>
              <a:latin typeface="Calibri"/>
            </a:endParaRPr>
          </a:p>
        </p:txBody>
      </p:sp>
      <p:sp>
        <p:nvSpPr>
          <p:cNvPr id="65560" name="Rectangle 24"/>
          <p:cNvSpPr>
            <a:spLocks noChangeArrowheads="1"/>
          </p:cNvSpPr>
          <p:nvPr/>
        </p:nvSpPr>
        <p:spPr bwMode="auto">
          <a:xfrm>
            <a:off x="3810000" y="2898776"/>
            <a:ext cx="604334" cy="397545"/>
          </a:xfrm>
          <a:prstGeom prst="rect">
            <a:avLst/>
          </a:prstGeom>
          <a:noFill/>
          <a:ln w="12700">
            <a:noFill/>
            <a:miter lim="800000"/>
            <a:headEnd/>
            <a:tailEnd/>
          </a:ln>
          <a:effectLst/>
        </p:spPr>
        <p:txBody>
          <a:bodyPr wrap="none" lIns="90488" tIns="44450" rIns="90488" bIns="44450">
            <a:spAutoFit/>
          </a:bodyPr>
          <a:lstStyle/>
          <a:p>
            <a:pPr defTabSz="914116" eaLnBrk="0" hangingPunct="0"/>
            <a:r>
              <a:rPr lang="en-US" sz="2000" i="1">
                <a:solidFill>
                  <a:srgbClr val="000000"/>
                </a:solidFill>
                <a:latin typeface="Calibri"/>
              </a:rPr>
              <a:t>spin</a:t>
            </a:r>
          </a:p>
        </p:txBody>
      </p:sp>
      <p:sp>
        <p:nvSpPr>
          <p:cNvPr id="65561" name="Text Box 25"/>
          <p:cNvSpPr txBox="1">
            <a:spLocks noChangeArrowheads="1"/>
          </p:cNvSpPr>
          <p:nvPr/>
        </p:nvSpPr>
        <p:spPr bwMode="auto">
          <a:xfrm>
            <a:off x="1600200" y="1143001"/>
            <a:ext cx="4191000" cy="1006475"/>
          </a:xfrm>
          <a:prstGeom prst="rect">
            <a:avLst/>
          </a:prstGeom>
          <a:noFill/>
          <a:ln w="9525">
            <a:noFill/>
            <a:miter lim="800000"/>
            <a:headEnd/>
            <a:tailEnd/>
          </a:ln>
          <a:effectLst/>
        </p:spPr>
        <p:txBody>
          <a:bodyPr>
            <a:spAutoFit/>
          </a:bodyPr>
          <a:lstStyle/>
          <a:p>
            <a:pPr defTabSz="914116" eaLnBrk="0" hangingPunct="0">
              <a:buFontTx/>
              <a:buChar char="•"/>
            </a:pPr>
            <a:r>
              <a:rPr lang="en-US" sz="2000" dirty="0">
                <a:solidFill>
                  <a:srgbClr val="FFFFFF"/>
                </a:solidFill>
                <a:latin typeface="Calibri"/>
              </a:rPr>
              <a:t> Neutron EDM (</a:t>
            </a:r>
            <a:r>
              <a:rPr lang="en-US" sz="2000" i="1" dirty="0" err="1">
                <a:solidFill>
                  <a:srgbClr val="FFFFFF"/>
                </a:solidFill>
                <a:latin typeface="Calibri"/>
              </a:rPr>
              <a:t>d</a:t>
            </a:r>
            <a:r>
              <a:rPr lang="en-US" sz="2000" i="1" baseline="-25000" dirty="0" err="1">
                <a:solidFill>
                  <a:srgbClr val="FFFFFF"/>
                </a:solidFill>
                <a:latin typeface="Calibri"/>
              </a:rPr>
              <a:t>E</a:t>
            </a:r>
            <a:r>
              <a:rPr lang="en-US" sz="2000" dirty="0">
                <a:solidFill>
                  <a:srgbClr val="FFFFFF"/>
                </a:solidFill>
                <a:latin typeface="Calibri"/>
              </a:rPr>
              <a:t>)</a:t>
            </a:r>
            <a:r>
              <a:rPr lang="en-US" sz="2000" baseline="-25000" dirty="0">
                <a:solidFill>
                  <a:srgbClr val="FFFFFF"/>
                </a:solidFill>
                <a:latin typeface="Calibri"/>
              </a:rPr>
              <a:t> </a:t>
            </a:r>
            <a:r>
              <a:rPr lang="en-US" sz="2000" dirty="0">
                <a:solidFill>
                  <a:srgbClr val="FFFFFF"/>
                </a:solidFill>
                <a:latin typeface="Calibri"/>
              </a:rPr>
              <a:t>: Permanent, </a:t>
            </a:r>
          </a:p>
          <a:p>
            <a:pPr defTabSz="914116" eaLnBrk="0" hangingPunct="0"/>
            <a:r>
              <a:rPr lang="en-US" sz="2000" dirty="0">
                <a:solidFill>
                  <a:srgbClr val="FFFFFF"/>
                </a:solidFill>
                <a:latin typeface="Calibri"/>
              </a:rPr>
              <a:t>  net charge separation within</a:t>
            </a:r>
          </a:p>
          <a:p>
            <a:pPr defTabSz="914116" eaLnBrk="0" hangingPunct="0"/>
            <a:r>
              <a:rPr lang="en-US" sz="2000" dirty="0">
                <a:solidFill>
                  <a:srgbClr val="FFFFFF"/>
                </a:solidFill>
                <a:latin typeface="Calibri"/>
              </a:rPr>
              <a:t>  the neutron volume</a:t>
            </a:r>
          </a:p>
        </p:txBody>
      </p:sp>
      <p:sp>
        <p:nvSpPr>
          <p:cNvPr id="65562" name="Text Box 26"/>
          <p:cNvSpPr txBox="1">
            <a:spLocks noChangeArrowheads="1"/>
          </p:cNvSpPr>
          <p:nvPr/>
        </p:nvSpPr>
        <p:spPr bwMode="auto">
          <a:xfrm>
            <a:off x="1903206" y="4678334"/>
            <a:ext cx="2105705" cy="400110"/>
          </a:xfrm>
          <a:prstGeom prst="rect">
            <a:avLst/>
          </a:prstGeom>
          <a:noFill/>
          <a:ln w="9525">
            <a:noFill/>
            <a:miter lim="800000"/>
            <a:headEnd/>
            <a:tailEnd/>
          </a:ln>
          <a:effectLst/>
        </p:spPr>
        <p:txBody>
          <a:bodyPr wrap="none">
            <a:spAutoFit/>
          </a:bodyPr>
          <a:lstStyle/>
          <a:p>
            <a:pPr defTabSz="914116" eaLnBrk="0" hangingPunct="0">
              <a:buFontTx/>
              <a:buChar char="•"/>
            </a:pPr>
            <a:r>
              <a:rPr lang="en-US" sz="2000" dirty="0">
                <a:solidFill>
                  <a:srgbClr val="FFFFFF"/>
                </a:solidFill>
                <a:latin typeface="Calibri"/>
              </a:rPr>
              <a:t> Current limit [1]:</a:t>
            </a:r>
          </a:p>
        </p:txBody>
      </p:sp>
      <p:sp>
        <p:nvSpPr>
          <p:cNvPr id="65563" name="Text Box 27"/>
          <p:cNvSpPr txBox="1">
            <a:spLocks noChangeArrowheads="1"/>
          </p:cNvSpPr>
          <p:nvPr/>
        </p:nvSpPr>
        <p:spPr bwMode="auto">
          <a:xfrm>
            <a:off x="2050175" y="4068762"/>
            <a:ext cx="2063385" cy="400110"/>
          </a:xfrm>
          <a:prstGeom prst="rect">
            <a:avLst/>
          </a:prstGeom>
          <a:noFill/>
          <a:ln w="9525">
            <a:noFill/>
            <a:miter lim="800000"/>
            <a:headEnd/>
            <a:tailEnd/>
          </a:ln>
          <a:effectLst/>
        </p:spPr>
        <p:txBody>
          <a:bodyPr wrap="none">
            <a:spAutoFit/>
          </a:bodyPr>
          <a:lstStyle/>
          <a:p>
            <a:pPr defTabSz="914116" eaLnBrk="0" hangingPunct="0"/>
            <a:r>
              <a:rPr lang="en-US" sz="2000" i="1" dirty="0" err="1">
                <a:solidFill>
                  <a:srgbClr val="FFFFFF"/>
                </a:solidFill>
                <a:latin typeface="Calibri"/>
              </a:rPr>
              <a:t>d</a:t>
            </a:r>
            <a:r>
              <a:rPr lang="en-US" sz="2000" i="1" baseline="-25000" dirty="0" err="1">
                <a:solidFill>
                  <a:srgbClr val="FFFFFF"/>
                </a:solidFill>
                <a:latin typeface="Calibri"/>
              </a:rPr>
              <a:t>E</a:t>
            </a:r>
            <a:r>
              <a:rPr lang="en-US" sz="2000" dirty="0">
                <a:solidFill>
                  <a:srgbClr val="FFFFFF"/>
                </a:solidFill>
                <a:latin typeface="Calibri"/>
              </a:rPr>
              <a:t> &lt; 5 x 10</a:t>
            </a:r>
            <a:r>
              <a:rPr lang="en-US" sz="2000" baseline="30000" dirty="0">
                <a:solidFill>
                  <a:srgbClr val="FFFFFF"/>
                </a:solidFill>
                <a:latin typeface="Calibri"/>
              </a:rPr>
              <a:t>-20</a:t>
            </a:r>
            <a:r>
              <a:rPr lang="en-US" sz="2000" dirty="0">
                <a:solidFill>
                  <a:srgbClr val="FFFFFF"/>
                </a:solidFill>
                <a:latin typeface="Calibri"/>
              </a:rPr>
              <a:t> e-cm</a:t>
            </a:r>
          </a:p>
        </p:txBody>
      </p:sp>
      <p:sp>
        <p:nvSpPr>
          <p:cNvPr id="65564" name="Text Box 28"/>
          <p:cNvSpPr txBox="1">
            <a:spLocks noChangeArrowheads="1"/>
          </p:cNvSpPr>
          <p:nvPr/>
        </p:nvSpPr>
        <p:spPr bwMode="auto">
          <a:xfrm>
            <a:off x="1884363" y="3678237"/>
            <a:ext cx="2878609" cy="400110"/>
          </a:xfrm>
          <a:prstGeom prst="rect">
            <a:avLst/>
          </a:prstGeom>
          <a:noFill/>
          <a:ln w="9525">
            <a:noFill/>
            <a:miter lim="800000"/>
            <a:headEnd/>
            <a:tailEnd/>
          </a:ln>
          <a:effectLst/>
        </p:spPr>
        <p:txBody>
          <a:bodyPr wrap="none">
            <a:spAutoFit/>
          </a:bodyPr>
          <a:lstStyle/>
          <a:p>
            <a:pPr defTabSz="914116" eaLnBrk="0" hangingPunct="0">
              <a:buFontTx/>
              <a:buChar char="•"/>
            </a:pPr>
            <a:r>
              <a:rPr lang="en-US" sz="2000" dirty="0">
                <a:solidFill>
                  <a:srgbClr val="FFFFFF"/>
                </a:solidFill>
                <a:latin typeface="Calibri"/>
              </a:rPr>
              <a:t> First experiment (1957):</a:t>
            </a:r>
          </a:p>
        </p:txBody>
      </p:sp>
      <p:sp>
        <p:nvSpPr>
          <p:cNvPr id="29" name="Text Box 4"/>
          <p:cNvSpPr txBox="1">
            <a:spLocks noChangeArrowheads="1"/>
          </p:cNvSpPr>
          <p:nvPr/>
        </p:nvSpPr>
        <p:spPr bwMode="auto">
          <a:xfrm>
            <a:off x="1752600" y="6248400"/>
            <a:ext cx="2586318" cy="338554"/>
          </a:xfrm>
          <a:prstGeom prst="rect">
            <a:avLst/>
          </a:prstGeom>
          <a:noFill/>
          <a:ln w="9525">
            <a:noFill/>
            <a:miter lim="800000"/>
            <a:headEnd/>
            <a:tailEnd/>
          </a:ln>
          <a:effectLst/>
        </p:spPr>
        <p:txBody>
          <a:bodyPr wrap="square">
            <a:spAutoFit/>
          </a:bodyPr>
          <a:lstStyle/>
          <a:p>
            <a:pPr defTabSz="914116" eaLnBrk="0" hangingPunct="0"/>
            <a:r>
              <a:rPr lang="en-US" sz="1600" i="1" dirty="0">
                <a:solidFill>
                  <a:srgbClr val="FF0000"/>
                </a:solidFill>
                <a:latin typeface="Calibri"/>
              </a:rPr>
              <a:t>[1] PRL </a:t>
            </a:r>
            <a:r>
              <a:rPr lang="en-US" sz="1600" b="1" i="1" dirty="0">
                <a:solidFill>
                  <a:srgbClr val="FF0000"/>
                </a:solidFill>
                <a:latin typeface="Calibri"/>
              </a:rPr>
              <a:t>124 </a:t>
            </a:r>
            <a:r>
              <a:rPr lang="en-US" sz="1600" i="1" dirty="0">
                <a:solidFill>
                  <a:srgbClr val="FF0000"/>
                </a:solidFill>
                <a:latin typeface="Calibri"/>
              </a:rPr>
              <a:t>081823 (2020)</a:t>
            </a:r>
          </a:p>
        </p:txBody>
      </p:sp>
      <p:sp>
        <p:nvSpPr>
          <p:cNvPr id="30" name="Slide Number Placeholder 29"/>
          <p:cNvSpPr>
            <a:spLocks noGrp="1"/>
          </p:cNvSpPr>
          <p:nvPr>
            <p:ph type="sldNum" sz="quarter" idx="12"/>
          </p:nvPr>
        </p:nvSpPr>
        <p:spPr/>
        <p:txBody>
          <a:bodyPr/>
          <a:lstStyle/>
          <a:p>
            <a:pPr defTabSz="914116"/>
            <a:fld id="{A77AC69B-9D06-4E46-A098-5723CE5EA395}" type="slidenum">
              <a:rPr lang="en-US">
                <a:solidFill>
                  <a:srgbClr val="FFFFFF">
                    <a:tint val="75000"/>
                  </a:srgbClr>
                </a:solidFill>
                <a:latin typeface="Calibri"/>
              </a:rPr>
              <a:pPr defTabSz="914116"/>
              <a:t>2</a:t>
            </a:fld>
            <a:endParaRPr lang="en-US" dirty="0">
              <a:solidFill>
                <a:srgbClr val="FFFFFF">
                  <a:tint val="75000"/>
                </a:srgbClr>
              </a:solidFill>
              <a:latin typeface="Calibri"/>
            </a:endParaRPr>
          </a:p>
        </p:txBody>
      </p:sp>
      <p:grpSp>
        <p:nvGrpSpPr>
          <p:cNvPr id="2" name="Group 1"/>
          <p:cNvGrpSpPr/>
          <p:nvPr/>
        </p:nvGrpSpPr>
        <p:grpSpPr>
          <a:xfrm>
            <a:off x="5112544" y="1295401"/>
            <a:ext cx="5555456" cy="4283877"/>
            <a:chOff x="3588544" y="1295400"/>
            <a:chExt cx="5555456" cy="4283877"/>
          </a:xfrm>
        </p:grpSpPr>
        <p:pic>
          <p:nvPicPr>
            <p:cNvPr id="65539" name="Picture 3" descr="Earthbig"/>
            <p:cNvPicPr>
              <a:picLocks noChangeAspect="1" noChangeArrowheads="1"/>
            </p:cNvPicPr>
            <p:nvPr/>
          </p:nvPicPr>
          <p:blipFill>
            <a:blip r:embed="rId5" cstate="print"/>
            <a:srcRect/>
            <a:stretch>
              <a:fillRect/>
            </a:stretch>
          </p:blipFill>
          <p:spPr bwMode="auto">
            <a:xfrm>
              <a:off x="6329363" y="2001838"/>
              <a:ext cx="2286000" cy="2265362"/>
            </a:xfrm>
            <a:prstGeom prst="rect">
              <a:avLst/>
            </a:prstGeom>
            <a:noFill/>
            <a:ln w="9525">
              <a:noFill/>
              <a:miter lim="800000"/>
              <a:headEnd/>
              <a:tailEnd/>
            </a:ln>
          </p:spPr>
        </p:pic>
        <p:sp>
          <p:nvSpPr>
            <p:cNvPr id="65540" name="AutoShape 4"/>
            <p:cNvSpPr>
              <a:spLocks noChangeAspect="1" noChangeArrowheads="1"/>
            </p:cNvSpPr>
            <p:nvPr/>
          </p:nvSpPr>
          <p:spPr bwMode="auto">
            <a:xfrm>
              <a:off x="5799138" y="1474788"/>
              <a:ext cx="3344862" cy="3344862"/>
            </a:xfrm>
            <a:custGeom>
              <a:avLst/>
              <a:gdLst>
                <a:gd name="G0" fmla="+- 3821 0 0"/>
                <a:gd name="G1" fmla="+- 21600 0 3821"/>
                <a:gd name="G2" fmla="+- 21600 0 38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821" y="10800"/>
                  </a:moveTo>
                  <a:cubicBezTo>
                    <a:pt x="3821" y="14654"/>
                    <a:pt x="6946" y="17779"/>
                    <a:pt x="10800" y="17779"/>
                  </a:cubicBezTo>
                  <a:cubicBezTo>
                    <a:pt x="14654" y="17779"/>
                    <a:pt x="17779" y="14654"/>
                    <a:pt x="17779" y="10800"/>
                  </a:cubicBezTo>
                  <a:cubicBezTo>
                    <a:pt x="17779" y="6946"/>
                    <a:pt x="14654" y="3821"/>
                    <a:pt x="10800" y="3821"/>
                  </a:cubicBezTo>
                  <a:cubicBezTo>
                    <a:pt x="6946" y="3821"/>
                    <a:pt x="3821" y="6946"/>
                    <a:pt x="3821" y="10800"/>
                  </a:cubicBezTo>
                  <a:close/>
                </a:path>
              </a:pathLst>
            </a:custGeom>
            <a:solidFill>
              <a:schemeClr val="bg1"/>
            </a:solidFill>
            <a:ln w="9525">
              <a:noFill/>
              <a:round/>
              <a:headEnd/>
              <a:tailEnd/>
            </a:ln>
            <a:effectLst/>
          </p:spPr>
          <p:txBody>
            <a:bodyPr wrap="none" anchor="ctr"/>
            <a:lstStyle/>
            <a:p>
              <a:pPr defTabSz="914116"/>
              <a:endParaRPr lang="en-US">
                <a:solidFill>
                  <a:srgbClr val="FFFFFF"/>
                </a:solidFill>
                <a:latin typeface="Calibri"/>
              </a:endParaRPr>
            </a:p>
          </p:txBody>
        </p:sp>
        <p:sp>
          <p:nvSpPr>
            <p:cNvPr id="65541" name="Oval 5"/>
            <p:cNvSpPr>
              <a:spLocks noChangeArrowheads="1"/>
            </p:cNvSpPr>
            <p:nvPr/>
          </p:nvSpPr>
          <p:spPr bwMode="auto">
            <a:xfrm>
              <a:off x="7315200" y="1905000"/>
              <a:ext cx="304800" cy="304800"/>
            </a:xfrm>
            <a:prstGeom prst="ellipse">
              <a:avLst/>
            </a:prstGeom>
            <a:noFill/>
            <a:ln w="25400">
              <a:solidFill>
                <a:schemeClr val="tx1"/>
              </a:solidFill>
              <a:round/>
              <a:headEnd/>
              <a:tailEnd/>
            </a:ln>
            <a:effectLst/>
          </p:spPr>
          <p:txBody>
            <a:bodyPr wrap="none" anchor="ctr"/>
            <a:lstStyle/>
            <a:p>
              <a:pPr defTabSz="914116"/>
              <a:endParaRPr lang="en-US">
                <a:solidFill>
                  <a:srgbClr val="FFFFFF"/>
                </a:solidFill>
                <a:latin typeface="Calibri"/>
              </a:endParaRPr>
            </a:p>
          </p:txBody>
        </p:sp>
        <p:sp>
          <p:nvSpPr>
            <p:cNvPr id="65542" name="AutoShape 6"/>
            <p:cNvSpPr>
              <a:spLocks noChangeAspect="1" noChangeArrowheads="1"/>
            </p:cNvSpPr>
            <p:nvPr/>
          </p:nvSpPr>
          <p:spPr bwMode="auto">
            <a:xfrm>
              <a:off x="5105400" y="1295400"/>
              <a:ext cx="1362075" cy="1304925"/>
            </a:xfrm>
            <a:custGeom>
              <a:avLst/>
              <a:gdLst>
                <a:gd name="G0" fmla="+- 0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0"/>
                <a:gd name="G18" fmla="*/ 0 1 2"/>
                <a:gd name="G19" fmla="+- G18 5400 0"/>
                <a:gd name="G20" fmla="cos G19 0"/>
                <a:gd name="G21" fmla="sin G19 0"/>
                <a:gd name="G22" fmla="+- G20 10800 0"/>
                <a:gd name="G23" fmla="+- G21 10800 0"/>
                <a:gd name="G24" fmla="+- 10800 0 G20"/>
                <a:gd name="G25" fmla="+- 0 10800 0"/>
                <a:gd name="G26" fmla="?: G9 G17 G25"/>
                <a:gd name="G27" fmla="?: G9 0 21600"/>
                <a:gd name="G28" fmla="cos 10800 0"/>
                <a:gd name="G29" fmla="sin 10800 0"/>
                <a:gd name="G30" fmla="sin 0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16200 w 21600"/>
                <a:gd name="T15" fmla="*/ 10800 h 21600"/>
                <a:gd name="T16" fmla="*/ 10800 w 21600"/>
                <a:gd name="T17" fmla="*/ 10800 h 21600"/>
                <a:gd name="T18" fmla="*/ 54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800" y="10800"/>
                  </a:moveTo>
                  <a:cubicBezTo>
                    <a:pt x="10800" y="10800"/>
                    <a:pt x="10800" y="10800"/>
                    <a:pt x="10800" y="10800"/>
                  </a:cubicBezTo>
                  <a:cubicBezTo>
                    <a:pt x="10800" y="10800"/>
                    <a:pt x="10800" y="10800"/>
                    <a:pt x="10800" y="10800"/>
                  </a:cubicBezTo>
                  <a:lnTo>
                    <a:pt x="0" y="10800"/>
                  </a:lnTo>
                  <a:cubicBezTo>
                    <a:pt x="0" y="16764"/>
                    <a:pt x="4835" y="21600"/>
                    <a:pt x="10800" y="21600"/>
                  </a:cubicBezTo>
                  <a:cubicBezTo>
                    <a:pt x="16764" y="21600"/>
                    <a:pt x="21600" y="16764"/>
                    <a:pt x="21600" y="10800"/>
                  </a:cubicBezTo>
                  <a:close/>
                </a:path>
              </a:pathLst>
            </a:custGeom>
            <a:solidFill>
              <a:srgbClr val="008000"/>
            </a:solidFill>
            <a:ln w="9525">
              <a:solidFill>
                <a:schemeClr val="tx1"/>
              </a:solidFill>
              <a:miter lim="800000"/>
              <a:headEnd/>
              <a:tailEnd/>
            </a:ln>
            <a:effectLst/>
          </p:spPr>
          <p:txBody>
            <a:bodyPr wrap="none" anchor="ctr"/>
            <a:lstStyle/>
            <a:p>
              <a:pPr defTabSz="914116"/>
              <a:endParaRPr lang="en-US">
                <a:solidFill>
                  <a:srgbClr val="FFFFFF"/>
                </a:solidFill>
                <a:latin typeface="Calibri"/>
              </a:endParaRPr>
            </a:p>
          </p:txBody>
        </p:sp>
        <p:sp>
          <p:nvSpPr>
            <p:cNvPr id="65543" name="Line 7"/>
            <p:cNvSpPr>
              <a:spLocks noChangeShapeType="1"/>
            </p:cNvSpPr>
            <p:nvPr/>
          </p:nvSpPr>
          <p:spPr bwMode="auto">
            <a:xfrm>
              <a:off x="5867400" y="1295400"/>
              <a:ext cx="1600200" cy="609600"/>
            </a:xfrm>
            <a:prstGeom prst="line">
              <a:avLst/>
            </a:prstGeom>
            <a:noFill/>
            <a:ln w="19050">
              <a:solidFill>
                <a:schemeClr val="tx1"/>
              </a:solidFill>
              <a:prstDash val="dash"/>
              <a:round/>
              <a:headEnd/>
              <a:tailEnd/>
            </a:ln>
            <a:effectLst/>
          </p:spPr>
          <p:txBody>
            <a:bodyPr/>
            <a:lstStyle/>
            <a:p>
              <a:pPr defTabSz="914116"/>
              <a:endParaRPr lang="en-US">
                <a:solidFill>
                  <a:srgbClr val="FFFFFF"/>
                </a:solidFill>
                <a:latin typeface="Calibri"/>
              </a:endParaRPr>
            </a:p>
          </p:txBody>
        </p:sp>
        <p:sp>
          <p:nvSpPr>
            <p:cNvPr id="65544" name="Line 8"/>
            <p:cNvSpPr>
              <a:spLocks noChangeShapeType="1"/>
            </p:cNvSpPr>
            <p:nvPr/>
          </p:nvSpPr>
          <p:spPr bwMode="auto">
            <a:xfrm flipV="1">
              <a:off x="5943600" y="2209800"/>
              <a:ext cx="1524000" cy="457200"/>
            </a:xfrm>
            <a:prstGeom prst="line">
              <a:avLst/>
            </a:prstGeom>
            <a:noFill/>
            <a:ln w="19050">
              <a:solidFill>
                <a:schemeClr val="tx1"/>
              </a:solidFill>
              <a:prstDash val="dash"/>
              <a:round/>
              <a:headEnd/>
              <a:tailEnd/>
            </a:ln>
            <a:effectLst/>
          </p:spPr>
          <p:txBody>
            <a:bodyPr/>
            <a:lstStyle/>
            <a:p>
              <a:pPr defTabSz="914116"/>
              <a:endParaRPr lang="en-US">
                <a:solidFill>
                  <a:srgbClr val="FFFFFF"/>
                </a:solidFill>
                <a:latin typeface="Calibri"/>
              </a:endParaRPr>
            </a:p>
          </p:txBody>
        </p:sp>
        <p:sp>
          <p:nvSpPr>
            <p:cNvPr id="65545" name="AutoShape 9"/>
            <p:cNvSpPr>
              <a:spLocks noChangeAspect="1" noChangeArrowheads="1"/>
            </p:cNvSpPr>
            <p:nvPr/>
          </p:nvSpPr>
          <p:spPr bwMode="auto">
            <a:xfrm>
              <a:off x="5114925" y="1381125"/>
              <a:ext cx="1362075" cy="1304925"/>
            </a:xfrm>
            <a:custGeom>
              <a:avLst/>
              <a:gdLst>
                <a:gd name="G0" fmla="+- 0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0"/>
                <a:gd name="G18" fmla="*/ 0 1 2"/>
                <a:gd name="G19" fmla="+- G18 5400 0"/>
                <a:gd name="G20" fmla="cos G19 0"/>
                <a:gd name="G21" fmla="sin G19 0"/>
                <a:gd name="G22" fmla="+- G20 10800 0"/>
                <a:gd name="G23" fmla="+- G21 10800 0"/>
                <a:gd name="G24" fmla="+- 10800 0 G20"/>
                <a:gd name="G25" fmla="+- 0 10800 0"/>
                <a:gd name="G26" fmla="?: G9 G17 G25"/>
                <a:gd name="G27" fmla="?: G9 0 21600"/>
                <a:gd name="G28" fmla="cos 10800 0"/>
                <a:gd name="G29" fmla="sin 10800 0"/>
                <a:gd name="G30" fmla="sin 0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16200 w 21600"/>
                <a:gd name="T15" fmla="*/ 10800 h 21600"/>
                <a:gd name="T16" fmla="*/ 10800 w 21600"/>
                <a:gd name="T17" fmla="*/ 10800 h 21600"/>
                <a:gd name="T18" fmla="*/ 54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800" y="10800"/>
                  </a:moveTo>
                  <a:cubicBezTo>
                    <a:pt x="10800" y="10800"/>
                    <a:pt x="10800" y="10800"/>
                    <a:pt x="10800" y="10800"/>
                  </a:cubicBezTo>
                  <a:cubicBezTo>
                    <a:pt x="10800" y="10800"/>
                    <a:pt x="10800" y="10800"/>
                    <a:pt x="10800" y="10800"/>
                  </a:cubicBezTo>
                  <a:lnTo>
                    <a:pt x="0" y="10800"/>
                  </a:lnTo>
                  <a:cubicBezTo>
                    <a:pt x="0" y="16764"/>
                    <a:pt x="4835" y="21600"/>
                    <a:pt x="10800" y="21600"/>
                  </a:cubicBezTo>
                  <a:cubicBezTo>
                    <a:pt x="16764" y="21600"/>
                    <a:pt x="21600" y="16764"/>
                    <a:pt x="21600" y="10800"/>
                  </a:cubicBezTo>
                  <a:close/>
                </a:path>
              </a:pathLst>
            </a:custGeom>
            <a:solidFill>
              <a:srgbClr val="3366FF"/>
            </a:solidFill>
            <a:ln w="9525">
              <a:solidFill>
                <a:schemeClr val="tx1"/>
              </a:solidFill>
              <a:miter lim="800000"/>
              <a:headEnd/>
              <a:tailEnd/>
            </a:ln>
            <a:effectLst/>
          </p:spPr>
          <p:txBody>
            <a:bodyPr wrap="none" anchor="ctr"/>
            <a:lstStyle/>
            <a:p>
              <a:pPr defTabSz="914116"/>
              <a:endParaRPr lang="en-US">
                <a:solidFill>
                  <a:srgbClr val="FFFFFF"/>
                </a:solidFill>
                <a:latin typeface="Calibri"/>
              </a:endParaRPr>
            </a:p>
          </p:txBody>
        </p:sp>
        <p:sp>
          <p:nvSpPr>
            <p:cNvPr id="65546" name="Oval 10"/>
            <p:cNvSpPr>
              <a:spLocks noChangeAspect="1" noChangeArrowheads="1"/>
            </p:cNvSpPr>
            <p:nvPr/>
          </p:nvSpPr>
          <p:spPr bwMode="auto">
            <a:xfrm>
              <a:off x="5105400" y="1295400"/>
              <a:ext cx="1371600" cy="1371600"/>
            </a:xfrm>
            <a:prstGeom prst="ellipse">
              <a:avLst/>
            </a:prstGeom>
            <a:noFill/>
            <a:ln w="25400">
              <a:solidFill>
                <a:schemeClr val="tx1"/>
              </a:solidFill>
              <a:round/>
              <a:headEnd/>
              <a:tailEnd/>
            </a:ln>
            <a:effectLst/>
          </p:spPr>
          <p:txBody>
            <a:bodyPr wrap="none" anchor="ctr"/>
            <a:lstStyle/>
            <a:p>
              <a:pPr defTabSz="914116"/>
              <a:endParaRPr lang="en-US">
                <a:solidFill>
                  <a:srgbClr val="FFFFFF"/>
                </a:solidFill>
                <a:latin typeface="Calibri"/>
              </a:endParaRPr>
            </a:p>
          </p:txBody>
        </p:sp>
        <p:sp>
          <p:nvSpPr>
            <p:cNvPr id="65549" name="Line 13"/>
            <p:cNvSpPr>
              <a:spLocks noChangeShapeType="1"/>
            </p:cNvSpPr>
            <p:nvPr/>
          </p:nvSpPr>
          <p:spPr bwMode="auto">
            <a:xfrm>
              <a:off x="4648200" y="1962150"/>
              <a:ext cx="381000" cy="0"/>
            </a:xfrm>
            <a:prstGeom prst="line">
              <a:avLst/>
            </a:prstGeom>
            <a:noFill/>
            <a:ln w="9525">
              <a:solidFill>
                <a:schemeClr val="tx1"/>
              </a:solidFill>
              <a:round/>
              <a:headEnd/>
              <a:tailEnd/>
            </a:ln>
            <a:effectLst/>
          </p:spPr>
          <p:txBody>
            <a:bodyPr/>
            <a:lstStyle/>
            <a:p>
              <a:pPr defTabSz="914116"/>
              <a:endParaRPr lang="en-US">
                <a:solidFill>
                  <a:srgbClr val="FFFFFF"/>
                </a:solidFill>
                <a:latin typeface="Calibri"/>
              </a:endParaRPr>
            </a:p>
          </p:txBody>
        </p:sp>
        <p:sp>
          <p:nvSpPr>
            <p:cNvPr id="65550" name="Line 14"/>
            <p:cNvSpPr>
              <a:spLocks noChangeShapeType="1"/>
            </p:cNvSpPr>
            <p:nvPr/>
          </p:nvSpPr>
          <p:spPr bwMode="auto">
            <a:xfrm>
              <a:off x="4648200" y="2028825"/>
              <a:ext cx="381000" cy="0"/>
            </a:xfrm>
            <a:prstGeom prst="line">
              <a:avLst/>
            </a:prstGeom>
            <a:noFill/>
            <a:ln w="9525">
              <a:solidFill>
                <a:schemeClr val="tx1"/>
              </a:solidFill>
              <a:round/>
              <a:headEnd/>
              <a:tailEnd/>
            </a:ln>
            <a:effectLst/>
          </p:spPr>
          <p:txBody>
            <a:bodyPr/>
            <a:lstStyle/>
            <a:p>
              <a:pPr defTabSz="914116"/>
              <a:endParaRPr lang="en-US">
                <a:solidFill>
                  <a:srgbClr val="FFFFFF"/>
                </a:solidFill>
                <a:latin typeface="Calibri"/>
              </a:endParaRPr>
            </a:p>
          </p:txBody>
        </p:sp>
        <p:sp>
          <p:nvSpPr>
            <p:cNvPr id="65551" name="Line 15"/>
            <p:cNvSpPr>
              <a:spLocks noChangeShapeType="1"/>
            </p:cNvSpPr>
            <p:nvPr/>
          </p:nvSpPr>
          <p:spPr bwMode="auto">
            <a:xfrm>
              <a:off x="4876800" y="1433513"/>
              <a:ext cx="0" cy="533400"/>
            </a:xfrm>
            <a:prstGeom prst="line">
              <a:avLst/>
            </a:prstGeom>
            <a:noFill/>
            <a:ln w="9525">
              <a:solidFill>
                <a:schemeClr val="tx1"/>
              </a:solidFill>
              <a:round/>
              <a:headEnd/>
              <a:tailEnd type="triangle" w="med" len="med"/>
            </a:ln>
            <a:effectLst/>
          </p:spPr>
          <p:txBody>
            <a:bodyPr/>
            <a:lstStyle/>
            <a:p>
              <a:pPr defTabSz="914116"/>
              <a:endParaRPr lang="en-US">
                <a:solidFill>
                  <a:srgbClr val="FFFFFF"/>
                </a:solidFill>
                <a:latin typeface="Calibri"/>
              </a:endParaRPr>
            </a:p>
          </p:txBody>
        </p:sp>
        <p:sp>
          <p:nvSpPr>
            <p:cNvPr id="65552" name="Line 16"/>
            <p:cNvSpPr>
              <a:spLocks noChangeShapeType="1"/>
            </p:cNvSpPr>
            <p:nvPr/>
          </p:nvSpPr>
          <p:spPr bwMode="auto">
            <a:xfrm>
              <a:off x="4881563" y="2033588"/>
              <a:ext cx="0" cy="533400"/>
            </a:xfrm>
            <a:prstGeom prst="line">
              <a:avLst/>
            </a:prstGeom>
            <a:noFill/>
            <a:ln w="9525">
              <a:solidFill>
                <a:schemeClr val="tx1"/>
              </a:solidFill>
              <a:round/>
              <a:headEnd type="triangle" w="med" len="med"/>
              <a:tailEnd/>
            </a:ln>
            <a:effectLst/>
          </p:spPr>
          <p:txBody>
            <a:bodyPr/>
            <a:lstStyle/>
            <a:p>
              <a:pPr defTabSz="914116"/>
              <a:endParaRPr lang="en-US">
                <a:solidFill>
                  <a:srgbClr val="FFFFFF"/>
                </a:solidFill>
                <a:latin typeface="Calibri"/>
              </a:endParaRPr>
            </a:p>
          </p:txBody>
        </p:sp>
        <p:sp>
          <p:nvSpPr>
            <p:cNvPr id="65553" name="Text Box 17"/>
            <p:cNvSpPr txBox="1">
              <a:spLocks noChangeArrowheads="1"/>
            </p:cNvSpPr>
            <p:nvPr/>
          </p:nvSpPr>
          <p:spPr bwMode="auto">
            <a:xfrm>
              <a:off x="4343400" y="1752600"/>
              <a:ext cx="319088" cy="457200"/>
            </a:xfrm>
            <a:prstGeom prst="rect">
              <a:avLst/>
            </a:prstGeom>
            <a:noFill/>
            <a:ln w="9525">
              <a:noFill/>
              <a:miter lim="800000"/>
              <a:headEnd/>
              <a:tailEnd/>
            </a:ln>
            <a:effectLst/>
          </p:spPr>
          <p:txBody>
            <a:bodyPr wrap="none">
              <a:spAutoFit/>
            </a:bodyPr>
            <a:lstStyle/>
            <a:p>
              <a:pPr defTabSz="914116" eaLnBrk="0" hangingPunct="0"/>
              <a:r>
                <a:rPr lang="en-US" sz="2400" i="1">
                  <a:solidFill>
                    <a:srgbClr val="FFFFFF"/>
                  </a:solidFill>
                  <a:latin typeface="Times" pitchFamily="18" charset="0"/>
                </a:rPr>
                <a:t>x</a:t>
              </a:r>
            </a:p>
          </p:txBody>
        </p:sp>
        <mc:AlternateContent xmlns:mc="http://schemas.openxmlformats.org/markup-compatibility/2006" xmlns:a14="http://schemas.microsoft.com/office/drawing/2010/main">
          <mc:Choice Requires="a14">
            <p:sp>
              <p:nvSpPr>
                <p:cNvPr id="31" name="Text Box 7"/>
                <p:cNvSpPr txBox="1">
                  <a:spLocks noChangeArrowheads="1"/>
                </p:cNvSpPr>
                <p:nvPr/>
              </p:nvSpPr>
              <p:spPr bwMode="auto">
                <a:xfrm>
                  <a:off x="3588544" y="4560087"/>
                  <a:ext cx="5555456" cy="1019190"/>
                </a:xfrm>
                <a:prstGeom prst="rect">
                  <a:avLst/>
                </a:prstGeom>
                <a:solidFill>
                  <a:schemeClr val="bg1"/>
                </a:solidFill>
                <a:ln w="9525">
                  <a:noFill/>
                  <a:miter lim="800000"/>
                  <a:headEnd/>
                  <a:tailEnd/>
                </a:ln>
              </p:spPr>
              <p:txBody>
                <a:bodyPr wrap="square">
                  <a:spAutoFit/>
                </a:bodyPr>
                <a:lstStyle/>
                <a:p>
                  <a:pPr defTabSz="914116"/>
                  <a:r>
                    <a:rPr lang="en-US" sz="2000" u="sng" dirty="0">
                      <a:solidFill>
                        <a:srgbClr val="FFFFFF"/>
                      </a:solidFill>
                      <a:latin typeface="Comic Sans MS" pitchFamily="66" charset="0"/>
                    </a:rPr>
                    <a:t>Charge separation for an earth-size neutron</a:t>
                  </a:r>
                </a:p>
                <a:p>
                  <a:pPr defTabSz="914116"/>
                  <a:r>
                    <a:rPr lang="en-US" sz="2000" dirty="0">
                      <a:solidFill>
                        <a:srgbClr val="FFFFFF"/>
                      </a:solidFill>
                      <a:latin typeface="Comic Sans MS" pitchFamily="66" charset="0"/>
                    </a:rPr>
                    <a:t>Current limit: </a:t>
                  </a:r>
                  <a14:m>
                    <m:oMath xmlns:m="http://schemas.openxmlformats.org/officeDocument/2006/math">
                      <m:r>
                        <m:rPr>
                          <m:sty m:val="p"/>
                        </m:rPr>
                        <a:rPr lang="el-GR" sz="2000" i="1">
                          <a:solidFill>
                            <a:srgbClr val="FFFFFF"/>
                          </a:solidFill>
                          <a:latin typeface="Cambria Math"/>
                          <a:ea typeface="Cambria Math"/>
                        </a:rPr>
                        <m:t>Δ</m:t>
                      </m:r>
                      <m:r>
                        <a:rPr lang="en-US" sz="2000" i="1">
                          <a:solidFill>
                            <a:srgbClr val="FFFFFF"/>
                          </a:solidFill>
                          <a:latin typeface="Cambria Math"/>
                          <a:ea typeface="Cambria Math"/>
                        </a:rPr>
                        <m:t>𝑥</m:t>
                      </m:r>
                      <m:r>
                        <a:rPr lang="en-US" sz="2000" i="1">
                          <a:solidFill>
                            <a:srgbClr val="FFFFFF"/>
                          </a:solidFill>
                          <a:latin typeface="Cambria Math"/>
                          <a:ea typeface="Cambria Math"/>
                        </a:rPr>
                        <m:t>&lt;1.8×</m:t>
                      </m:r>
                      <m:sSup>
                        <m:sSupPr>
                          <m:ctrlPr>
                            <a:rPr lang="en-US" sz="2000" i="1">
                              <a:solidFill>
                                <a:srgbClr val="FFFFFF"/>
                              </a:solidFill>
                              <a:latin typeface="Cambria Math" panose="02040503050406030204" pitchFamily="18" charset="0"/>
                              <a:ea typeface="Cambria Math"/>
                            </a:rPr>
                          </m:ctrlPr>
                        </m:sSupPr>
                        <m:e>
                          <m:r>
                            <a:rPr lang="en-US" sz="2000" i="1">
                              <a:solidFill>
                                <a:srgbClr val="FFFFFF"/>
                              </a:solidFill>
                              <a:latin typeface="Cambria Math"/>
                              <a:ea typeface="Cambria Math"/>
                            </a:rPr>
                            <m:t>10</m:t>
                          </m:r>
                        </m:e>
                        <m:sup>
                          <m:r>
                            <a:rPr lang="en-US" sz="2000" i="1">
                              <a:solidFill>
                                <a:srgbClr val="FFFFFF"/>
                              </a:solidFill>
                              <a:latin typeface="Cambria Math"/>
                              <a:ea typeface="Cambria Math"/>
                            </a:rPr>
                            <m:t>−13</m:t>
                          </m:r>
                        </m:sup>
                      </m:sSup>
                      <m:sSub>
                        <m:sSubPr>
                          <m:ctrlPr>
                            <a:rPr lang="en-US" sz="2000" i="1">
                              <a:solidFill>
                                <a:srgbClr val="FFFFFF"/>
                              </a:solidFill>
                              <a:latin typeface="Cambria Math" panose="02040503050406030204" pitchFamily="18" charset="0"/>
                              <a:ea typeface="Cambria Math"/>
                            </a:rPr>
                          </m:ctrlPr>
                        </m:sSubPr>
                        <m:e>
                          <m:r>
                            <a:rPr lang="en-US" sz="2000" i="1">
                              <a:solidFill>
                                <a:srgbClr val="FFFFFF"/>
                              </a:solidFill>
                              <a:latin typeface="Cambria Math"/>
                              <a:ea typeface="Cambria Math"/>
                            </a:rPr>
                            <m:t>𝑟</m:t>
                          </m:r>
                        </m:e>
                        <m:sub>
                          <m:r>
                            <a:rPr lang="en-US" sz="2000" i="1">
                              <a:solidFill>
                                <a:srgbClr val="FFFFFF"/>
                              </a:solidFill>
                              <a:latin typeface="Cambria Math"/>
                              <a:ea typeface="Cambria Math"/>
                            </a:rPr>
                            <m:t>𝐸</m:t>
                          </m:r>
                        </m:sub>
                      </m:sSub>
                      <m:r>
                        <a:rPr lang="en-US" sz="2000" i="1">
                          <a:solidFill>
                            <a:srgbClr val="FFFFFF"/>
                          </a:solidFill>
                          <a:latin typeface="Cambria Math"/>
                          <a:ea typeface="Cambria Math"/>
                        </a:rPr>
                        <m:t> (</m:t>
                      </m:r>
                      <m:r>
                        <a:rPr lang="en-US" sz="2000" b="0" i="1" smtClean="0">
                          <a:solidFill>
                            <a:srgbClr val="FFFFFF"/>
                          </a:solidFill>
                          <a:latin typeface="Cambria Math" panose="02040503050406030204" pitchFamily="18" charset="0"/>
                          <a:ea typeface="Cambria Math"/>
                        </a:rPr>
                        <m:t>2</m:t>
                      </m:r>
                      <m:r>
                        <a:rPr lang="en-US" sz="2000" i="1">
                          <a:solidFill>
                            <a:srgbClr val="FFFFFF"/>
                          </a:solidFill>
                          <a:latin typeface="Cambria Math"/>
                          <a:ea typeface="Cambria Math"/>
                        </a:rPr>
                        <m:t> </m:t>
                      </m:r>
                      <m:r>
                        <a:rPr lang="en-US" sz="2000" i="1">
                          <a:solidFill>
                            <a:srgbClr val="FFFFFF"/>
                          </a:solidFill>
                          <a:latin typeface="Cambria Math"/>
                          <a:ea typeface="Cambria Math"/>
                        </a:rPr>
                        <m:t>𝜇</m:t>
                      </m:r>
                      <m:r>
                        <m:rPr>
                          <m:nor/>
                        </m:rPr>
                        <a:rPr lang="en-US" sz="2000">
                          <a:solidFill>
                            <a:srgbClr val="FFFFFF"/>
                          </a:solidFill>
                          <a:latin typeface="Cambria Math"/>
                          <a:ea typeface="Cambria Math"/>
                        </a:rPr>
                        <m:t>m</m:t>
                      </m:r>
                      <m:r>
                        <a:rPr lang="en-US" sz="2000" i="1">
                          <a:solidFill>
                            <a:srgbClr val="FFFFFF"/>
                          </a:solidFill>
                          <a:latin typeface="Cambria Math"/>
                          <a:ea typeface="Cambria Math"/>
                        </a:rPr>
                        <m:t>)</m:t>
                      </m:r>
                    </m:oMath>
                  </a14:m>
                  <a:endParaRPr lang="en-US" sz="2000" dirty="0">
                    <a:solidFill>
                      <a:srgbClr val="FFFFFF"/>
                    </a:solidFill>
                    <a:latin typeface="Comic Sans MS" pitchFamily="66" charset="0"/>
                  </a:endParaRPr>
                </a:p>
                <a:p>
                  <a:pPr defTabSz="914116"/>
                  <a:r>
                    <a:rPr lang="en-US" sz="2000" dirty="0">
                      <a:solidFill>
                        <a:srgbClr val="FFFFFF"/>
                      </a:solidFill>
                      <a:latin typeface="Comic Sans MS" pitchFamily="66" charset="0"/>
                    </a:rPr>
                    <a:t>Goal sensitivity: </a:t>
                  </a:r>
                  <a14:m>
                    <m:oMath xmlns:m="http://schemas.openxmlformats.org/officeDocument/2006/math">
                      <m:r>
                        <m:rPr>
                          <m:sty m:val="p"/>
                        </m:rPr>
                        <a:rPr lang="el-GR" sz="2000" i="1">
                          <a:solidFill>
                            <a:srgbClr val="FFFFFF"/>
                          </a:solidFill>
                          <a:latin typeface="Cambria Math"/>
                          <a:ea typeface="Cambria Math"/>
                        </a:rPr>
                        <m:t>Δ</m:t>
                      </m:r>
                      <m:r>
                        <a:rPr lang="en-US" sz="2000" i="1">
                          <a:solidFill>
                            <a:srgbClr val="FFFFFF"/>
                          </a:solidFill>
                          <a:latin typeface="Cambria Math"/>
                          <a:ea typeface="Cambria Math"/>
                        </a:rPr>
                        <m:t>𝑥</m:t>
                      </m:r>
                      <m:r>
                        <a:rPr lang="en-US" sz="2000" i="1">
                          <a:solidFill>
                            <a:srgbClr val="FFFFFF"/>
                          </a:solidFill>
                          <a:latin typeface="Cambria Math"/>
                          <a:ea typeface="Cambria Math"/>
                        </a:rPr>
                        <m:t>&lt;1.8×</m:t>
                      </m:r>
                      <m:sSup>
                        <m:sSupPr>
                          <m:ctrlPr>
                            <a:rPr lang="en-US" sz="2000" i="1">
                              <a:solidFill>
                                <a:srgbClr val="FFFFFF"/>
                              </a:solidFill>
                              <a:latin typeface="Cambria Math" panose="02040503050406030204" pitchFamily="18" charset="0"/>
                              <a:ea typeface="Cambria Math"/>
                            </a:rPr>
                          </m:ctrlPr>
                        </m:sSupPr>
                        <m:e>
                          <m:r>
                            <a:rPr lang="en-US" sz="2000" i="1">
                              <a:solidFill>
                                <a:srgbClr val="FFFFFF"/>
                              </a:solidFill>
                              <a:latin typeface="Cambria Math"/>
                              <a:ea typeface="Cambria Math"/>
                            </a:rPr>
                            <m:t>10</m:t>
                          </m:r>
                        </m:e>
                        <m:sup>
                          <m:r>
                            <a:rPr lang="en-US" sz="2000" i="1">
                              <a:solidFill>
                                <a:srgbClr val="FFFFFF"/>
                              </a:solidFill>
                              <a:latin typeface="Cambria Math"/>
                              <a:ea typeface="Cambria Math"/>
                            </a:rPr>
                            <m:t>−15</m:t>
                          </m:r>
                        </m:sup>
                      </m:sSup>
                      <m:sSub>
                        <m:sSubPr>
                          <m:ctrlPr>
                            <a:rPr lang="en-US" sz="2000" i="1">
                              <a:solidFill>
                                <a:srgbClr val="FFFFFF"/>
                              </a:solidFill>
                              <a:latin typeface="Cambria Math" panose="02040503050406030204" pitchFamily="18" charset="0"/>
                              <a:ea typeface="Cambria Math"/>
                            </a:rPr>
                          </m:ctrlPr>
                        </m:sSubPr>
                        <m:e>
                          <m:r>
                            <a:rPr lang="en-US" sz="2000" i="1">
                              <a:solidFill>
                                <a:srgbClr val="FFFFFF"/>
                              </a:solidFill>
                              <a:latin typeface="Cambria Math"/>
                              <a:ea typeface="Cambria Math"/>
                            </a:rPr>
                            <m:t>𝑟</m:t>
                          </m:r>
                        </m:e>
                        <m:sub>
                          <m:r>
                            <a:rPr lang="en-US" sz="2000" i="1">
                              <a:solidFill>
                                <a:srgbClr val="FFFFFF"/>
                              </a:solidFill>
                              <a:latin typeface="Cambria Math"/>
                              <a:ea typeface="Cambria Math"/>
                            </a:rPr>
                            <m:t>𝐸</m:t>
                          </m:r>
                        </m:sub>
                      </m:sSub>
                      <m:r>
                        <a:rPr lang="en-US" sz="2000" i="1">
                          <a:solidFill>
                            <a:srgbClr val="FFFFFF"/>
                          </a:solidFill>
                          <a:latin typeface="Cambria Math"/>
                          <a:ea typeface="Cambria Math"/>
                        </a:rPr>
                        <m:t> (</m:t>
                      </m:r>
                      <m:r>
                        <m:rPr>
                          <m:nor/>
                        </m:rPr>
                        <a:rPr lang="en-US" sz="2000" b="0" i="0" smtClean="0">
                          <a:solidFill>
                            <a:srgbClr val="FFFFFF"/>
                          </a:solidFill>
                          <a:latin typeface="Cambria Math"/>
                          <a:ea typeface="Cambria Math"/>
                        </a:rPr>
                        <m:t>2</m:t>
                      </m:r>
                      <m:r>
                        <m:rPr>
                          <m:nor/>
                        </m:rPr>
                        <a:rPr lang="en-US" sz="2000">
                          <a:solidFill>
                            <a:srgbClr val="FFFFFF"/>
                          </a:solidFill>
                          <a:latin typeface="Cambria Math"/>
                          <a:ea typeface="Cambria Math"/>
                        </a:rPr>
                        <m:t>0 </m:t>
                      </m:r>
                      <m:r>
                        <m:rPr>
                          <m:nor/>
                        </m:rPr>
                        <a:rPr lang="en-US" sz="2000">
                          <a:solidFill>
                            <a:srgbClr val="FFFFFF"/>
                          </a:solidFill>
                          <a:latin typeface="Cambria Math"/>
                          <a:ea typeface="Cambria Math"/>
                        </a:rPr>
                        <m:t>nm</m:t>
                      </m:r>
                      <m:r>
                        <a:rPr lang="en-US" sz="2000" i="1">
                          <a:solidFill>
                            <a:srgbClr val="FFFFFF"/>
                          </a:solidFill>
                          <a:latin typeface="Cambria Math"/>
                          <a:ea typeface="Cambria Math"/>
                        </a:rPr>
                        <m:t>)</m:t>
                      </m:r>
                    </m:oMath>
                  </a14:m>
                  <a:endParaRPr lang="en-US" sz="2000" dirty="0">
                    <a:solidFill>
                      <a:srgbClr val="FFFFFF"/>
                    </a:solidFill>
                    <a:latin typeface="Comic Sans MS" pitchFamily="66" charset="0"/>
                  </a:endParaRPr>
                </a:p>
              </p:txBody>
            </p:sp>
          </mc:Choice>
          <mc:Fallback xmlns="">
            <p:sp>
              <p:nvSpPr>
                <p:cNvPr id="31" name="Text Box 7"/>
                <p:cNvSpPr txBox="1">
                  <a:spLocks noRot="1" noChangeAspect="1" noMove="1" noResize="1" noEditPoints="1" noAdjustHandles="1" noChangeArrowheads="1" noChangeShapeType="1" noTextEdit="1"/>
                </p:cNvSpPr>
                <p:nvPr/>
              </p:nvSpPr>
              <p:spPr bwMode="auto">
                <a:xfrm>
                  <a:off x="3588544" y="4560087"/>
                  <a:ext cx="5555456" cy="1019190"/>
                </a:xfrm>
                <a:prstGeom prst="rect">
                  <a:avLst/>
                </a:prstGeom>
                <a:blipFill>
                  <a:blip r:embed="rId6"/>
                  <a:stretch>
                    <a:fillRect l="-1207" t="-2994" b="-9581"/>
                  </a:stretch>
                </a:blipFill>
                <a:ln w="9525">
                  <a:noFill/>
                  <a:miter lim="800000"/>
                  <a:headEnd/>
                  <a:tailEnd/>
                </a:ln>
              </p:spPr>
              <p:txBody>
                <a:bodyPr/>
                <a:lstStyle/>
                <a:p>
                  <a:r>
                    <a:rPr lang="en-US">
                      <a:noFill/>
                    </a:rPr>
                    <a:t> </a:t>
                  </a:r>
                </a:p>
              </p:txBody>
            </p:sp>
          </mc:Fallback>
        </mc:AlternateContent>
      </p:grpSp>
      <p:sp>
        <p:nvSpPr>
          <p:cNvPr id="3" name="TextBox 2"/>
          <p:cNvSpPr txBox="1"/>
          <p:nvPr/>
        </p:nvSpPr>
        <p:spPr>
          <a:xfrm>
            <a:off x="1646693" y="758093"/>
            <a:ext cx="4694237" cy="369332"/>
          </a:xfrm>
          <a:prstGeom prst="rect">
            <a:avLst/>
          </a:prstGeom>
          <a:noFill/>
        </p:spPr>
        <p:txBody>
          <a:bodyPr wrap="square" rtlCol="0">
            <a:spAutoFit/>
          </a:bodyPr>
          <a:lstStyle/>
          <a:p>
            <a:pPr defTabSz="914116"/>
            <a:r>
              <a:rPr lang="en-US" i="1" dirty="0">
                <a:solidFill>
                  <a:srgbClr val="FF0000"/>
                </a:solidFill>
                <a:latin typeface="Calibri"/>
              </a:rPr>
              <a:t>Purcell and Ramsey, Phys. Rev. 78, 807 (1950) </a:t>
            </a:r>
          </a:p>
        </p:txBody>
      </p:sp>
      <p:sp>
        <p:nvSpPr>
          <p:cNvPr id="4" name="TextBox 3">
            <a:extLst>
              <a:ext uri="{FF2B5EF4-FFF2-40B4-BE49-F238E27FC236}">
                <a16:creationId xmlns:a16="http://schemas.microsoft.com/office/drawing/2014/main" id="{F9467EAB-89D6-AA18-C95E-4A80962BFA01}"/>
              </a:ext>
            </a:extLst>
          </p:cNvPr>
          <p:cNvSpPr txBox="1"/>
          <p:nvPr/>
        </p:nvSpPr>
        <p:spPr>
          <a:xfrm>
            <a:off x="9250666" y="6432822"/>
            <a:ext cx="2011966" cy="369332"/>
          </a:xfrm>
          <a:prstGeom prst="rect">
            <a:avLst/>
          </a:prstGeom>
          <a:noFill/>
          <a:ln>
            <a:noFill/>
          </a:ln>
        </p:spPr>
        <p:txBody>
          <a:bodyPr wrap="square" rtlCol="0">
            <a:spAutoFit/>
          </a:bodyPr>
          <a:lstStyle/>
          <a:p>
            <a:r>
              <a:rPr lang="en-US" b="1" dirty="0">
                <a:solidFill>
                  <a:srgbClr val="FFC000"/>
                </a:solidFill>
              </a:rPr>
              <a:t>Slide credit: J. Long</a:t>
            </a:r>
          </a:p>
        </p:txBody>
      </p:sp>
      <p:sp>
        <p:nvSpPr>
          <p:cNvPr id="5" name="Footer Placeholder 4">
            <a:extLst>
              <a:ext uri="{FF2B5EF4-FFF2-40B4-BE49-F238E27FC236}">
                <a16:creationId xmlns:a16="http://schemas.microsoft.com/office/drawing/2014/main" id="{12EAAFB9-019B-F404-F28F-DC18E572FD23}"/>
              </a:ext>
            </a:extLst>
          </p:cNvPr>
          <p:cNvSpPr>
            <a:spLocks noGrp="1"/>
          </p:cNvSpPr>
          <p:nvPr>
            <p:ph type="ftr" sz="quarter" idx="11"/>
          </p:nvPr>
        </p:nvSpPr>
        <p:spPr/>
        <p:txBody>
          <a:bodyPr/>
          <a:lstStyle/>
          <a:p>
            <a:r>
              <a:rPr lang="en-US">
                <a:solidFill>
                  <a:prstClr val="black">
                    <a:tint val="75000"/>
                  </a:prstClr>
                </a:solidFill>
              </a:rPr>
              <a:t>Chen-Yu Liu</a:t>
            </a:r>
          </a:p>
        </p:txBody>
      </p:sp>
    </p:spTree>
    <p:extLst>
      <p:ext uri="{BB962C8B-B14F-4D97-AF65-F5344CB8AC3E}">
        <p14:creationId xmlns:p14="http://schemas.microsoft.com/office/powerpoint/2010/main" val="18940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4" grpId="0"/>
      <p:bldP spid="65562"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054E-1BF9-48F6-BD58-96383C5CD8CD}"/>
              </a:ext>
            </a:extLst>
          </p:cNvPr>
          <p:cNvSpPr>
            <a:spLocks noGrp="1"/>
          </p:cNvSpPr>
          <p:nvPr>
            <p:ph type="title"/>
          </p:nvPr>
        </p:nvSpPr>
        <p:spPr>
          <a:xfrm>
            <a:off x="138212" y="54774"/>
            <a:ext cx="12341772" cy="1325563"/>
          </a:xfrm>
        </p:spPr>
        <p:txBody>
          <a:bodyPr/>
          <a:lstStyle/>
          <a:p>
            <a:r>
              <a:rPr lang="en-US" dirty="0">
                <a:solidFill>
                  <a:srgbClr val="0000FF"/>
                </a:solidFill>
              </a:rPr>
              <a:t>The best </a:t>
            </a:r>
            <a:r>
              <a:rPr lang="en-US" dirty="0" err="1">
                <a:solidFill>
                  <a:srgbClr val="0000FF"/>
                </a:solidFill>
              </a:rPr>
              <a:t>nEDM</a:t>
            </a:r>
            <a:r>
              <a:rPr lang="en-US" dirty="0">
                <a:solidFill>
                  <a:srgbClr val="0000FF"/>
                </a:solidFill>
              </a:rPr>
              <a:t> limit: PSI (2020)</a:t>
            </a:r>
          </a:p>
        </p:txBody>
      </p:sp>
      <p:pic>
        <p:nvPicPr>
          <p:cNvPr id="5" name="Content Placeholder 4">
            <a:extLst>
              <a:ext uri="{FF2B5EF4-FFF2-40B4-BE49-F238E27FC236}">
                <a16:creationId xmlns:a16="http://schemas.microsoft.com/office/drawing/2014/main" id="{6D7CA39E-6391-40DA-9B1B-DF9B0320C867}"/>
              </a:ext>
            </a:extLst>
          </p:cNvPr>
          <p:cNvPicPr>
            <a:picLocks noGrp="1" noChangeAspect="1"/>
          </p:cNvPicPr>
          <p:nvPr>
            <p:ph idx="1"/>
          </p:nvPr>
        </p:nvPicPr>
        <p:blipFill rotWithShape="1">
          <a:blip r:embed="rId2"/>
          <a:srcRect l="5650"/>
          <a:stretch/>
        </p:blipFill>
        <p:spPr>
          <a:xfrm>
            <a:off x="0" y="1750597"/>
            <a:ext cx="7262849" cy="5107403"/>
          </a:xfrm>
        </p:spPr>
      </p:pic>
      <p:sp>
        <p:nvSpPr>
          <p:cNvPr id="6" name="TextBox 5">
            <a:extLst>
              <a:ext uri="{FF2B5EF4-FFF2-40B4-BE49-F238E27FC236}">
                <a16:creationId xmlns:a16="http://schemas.microsoft.com/office/drawing/2014/main" id="{294E8185-3AB6-4CBE-9487-1857AB571CFF}"/>
              </a:ext>
            </a:extLst>
          </p:cNvPr>
          <p:cNvSpPr txBox="1"/>
          <p:nvPr/>
        </p:nvSpPr>
        <p:spPr>
          <a:xfrm>
            <a:off x="7262849" y="3673895"/>
            <a:ext cx="42943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2005-2015: improving OILL apparatus @ PSI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2015-2016: physics data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2017: field mapping</a:t>
            </a: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A3B9C828-FACD-4840-8B12-A0F306E0A839}"/>
                  </a:ext>
                </a:extLst>
              </p:cNvPr>
              <p:cNvSpPr txBox="1">
                <a:spLocks/>
              </p:cNvSpPr>
              <p:nvPr/>
            </p:nvSpPr>
            <p:spPr>
              <a:xfrm>
                <a:off x="7592448" y="1270396"/>
                <a:ext cx="3635182" cy="3135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ℏ</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𝐸𝑇</m:t>
                          </m:r>
                          <m:rad>
                            <m:radPr>
                              <m:deg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e>
                          </m:rad>
                          <m:rad>
                            <m:radPr>
                              <m:deg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𝑀</m:t>
                              </m:r>
                            </m:e>
                          </m:rad>
                        </m:den>
                      </m:f>
                    </m:oMath>
                  </m:oMathPara>
                </a14:m>
                <a:br>
                  <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=0.76</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 </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kV</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cm</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=180 </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s</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ea typeface="Cambria Math" panose="02040503050406030204" pitchFamily="18" charset="0"/>
                          <a:cs typeface="+mn-cs"/>
                        </a:rPr>
                        <m:t>𝑁</m:t>
                      </m:r>
                      <m:r>
                        <a:rPr kumimoji="0" lang="en-US" sz="18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ea typeface="Cambria Math" panose="02040503050406030204" pitchFamily="18" charset="0"/>
                          <a:cs typeface="+mn-cs"/>
                        </a:rPr>
                        <m:t>=11,400</m:t>
                      </m:r>
                    </m:oMath>
                  </m:oMathPara>
                </a14:m>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=288</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cycles/day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7" name="Content Placeholder 2">
                <a:extLst>
                  <a:ext uri="{FF2B5EF4-FFF2-40B4-BE49-F238E27FC236}">
                    <a16:creationId xmlns:a16="http://schemas.microsoft.com/office/drawing/2014/main" id="{A3B9C828-FACD-4840-8B12-A0F306E0A839}"/>
                  </a:ext>
                </a:extLst>
              </p:cNvPr>
              <p:cNvSpPr txBox="1">
                <a:spLocks noRot="1" noChangeAspect="1" noMove="1" noResize="1" noEditPoints="1" noAdjustHandles="1" noChangeArrowheads="1" noChangeShapeType="1" noTextEdit="1"/>
              </p:cNvSpPr>
              <p:nvPr/>
            </p:nvSpPr>
            <p:spPr>
              <a:xfrm>
                <a:off x="7592448" y="1270396"/>
                <a:ext cx="3635182" cy="3135948"/>
              </a:xfrm>
              <a:prstGeom prst="rect">
                <a:avLst/>
              </a:prstGeom>
              <a:blipFill>
                <a:blip r:embed="rId3"/>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06CD612-4862-4511-BAF5-ECE5D242A893}"/>
              </a:ext>
            </a:extLst>
          </p:cNvPr>
          <p:cNvPicPr>
            <a:picLocks noChangeAspect="1"/>
          </p:cNvPicPr>
          <p:nvPr/>
        </p:nvPicPr>
        <p:blipFill rotWithShape="1">
          <a:blip r:embed="rId4"/>
          <a:srcRect t="28181" r="23707" b="13847"/>
          <a:stretch/>
        </p:blipFill>
        <p:spPr>
          <a:xfrm>
            <a:off x="5862039" y="4597225"/>
            <a:ext cx="6277409" cy="2260775"/>
          </a:xfrm>
          <a:prstGeom prst="rect">
            <a:avLst/>
          </a:prstGeom>
        </p:spPr>
      </p:pic>
      <p:sp>
        <p:nvSpPr>
          <p:cNvPr id="3" name="Footer Placeholder 2">
            <a:extLst>
              <a:ext uri="{FF2B5EF4-FFF2-40B4-BE49-F238E27FC236}">
                <a16:creationId xmlns:a16="http://schemas.microsoft.com/office/drawing/2014/main" id="{689C70B4-63BA-84CD-2500-246833EF44BA}"/>
              </a:ext>
            </a:extLst>
          </p:cNvPr>
          <p:cNvSpPr>
            <a:spLocks noGrp="1"/>
          </p:cNvSpPr>
          <p:nvPr>
            <p:ph type="ftr" sz="quarter" idx="11"/>
          </p:nvPr>
        </p:nvSpPr>
        <p:spPr/>
        <p:txBody>
          <a:bodyPr/>
          <a:lstStyle/>
          <a:p>
            <a:r>
              <a:rPr lang="en-US"/>
              <a:t>Chen-Yu Liu</a:t>
            </a:r>
          </a:p>
        </p:txBody>
      </p:sp>
      <p:sp>
        <p:nvSpPr>
          <p:cNvPr id="4" name="Slide Number Placeholder 3">
            <a:extLst>
              <a:ext uri="{FF2B5EF4-FFF2-40B4-BE49-F238E27FC236}">
                <a16:creationId xmlns:a16="http://schemas.microsoft.com/office/drawing/2014/main" id="{9454FDDB-0962-CE12-1B31-C3776FB08A0E}"/>
              </a:ext>
            </a:extLst>
          </p:cNvPr>
          <p:cNvSpPr>
            <a:spLocks noGrp="1"/>
          </p:cNvSpPr>
          <p:nvPr>
            <p:ph type="sldNum" sz="quarter" idx="12"/>
          </p:nvPr>
        </p:nvSpPr>
        <p:spPr/>
        <p:txBody>
          <a:bodyPr/>
          <a:lstStyle/>
          <a:p>
            <a:fld id="{4446F115-4221-496D-B645-BB77296CD833}" type="slidenum">
              <a:rPr lang="en-US" smtClean="0"/>
              <a:t>20</a:t>
            </a:fld>
            <a:endParaRPr lang="en-US"/>
          </a:p>
        </p:txBody>
      </p:sp>
      <p:sp>
        <p:nvSpPr>
          <p:cNvPr id="9" name="Rectangle 8">
            <a:extLst>
              <a:ext uri="{FF2B5EF4-FFF2-40B4-BE49-F238E27FC236}">
                <a16:creationId xmlns:a16="http://schemas.microsoft.com/office/drawing/2014/main" id="{F00DDAA1-9FBA-3F09-C874-2D2F75E7FCEF}"/>
              </a:ext>
            </a:extLst>
          </p:cNvPr>
          <p:cNvSpPr/>
          <p:nvPr/>
        </p:nvSpPr>
        <p:spPr>
          <a:xfrm>
            <a:off x="9359153" y="4793876"/>
            <a:ext cx="645459" cy="295836"/>
          </a:xfrm>
          <a:prstGeom prst="rect">
            <a:avLst/>
          </a:prstGeom>
          <a:solidFill>
            <a:srgbClr val="00B0F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CAB4A4-E781-41B1-4A58-ED0892A213FD}"/>
              </a:ext>
            </a:extLst>
          </p:cNvPr>
          <p:cNvSpPr/>
          <p:nvPr/>
        </p:nvSpPr>
        <p:spPr>
          <a:xfrm>
            <a:off x="8819030" y="5874127"/>
            <a:ext cx="645459" cy="295836"/>
          </a:xfrm>
          <a:prstGeom prst="rect">
            <a:avLst/>
          </a:prstGeom>
          <a:solidFill>
            <a:srgbClr val="00B0F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2E585E-6554-A997-1B13-C5FEF09CC304}"/>
              </a:ext>
            </a:extLst>
          </p:cNvPr>
          <p:cNvSpPr/>
          <p:nvPr/>
        </p:nvSpPr>
        <p:spPr>
          <a:xfrm>
            <a:off x="10136845" y="4811802"/>
            <a:ext cx="645459" cy="295836"/>
          </a:xfrm>
          <a:prstGeom prst="rect">
            <a:avLst/>
          </a:prstGeom>
          <a:solidFill>
            <a:srgbClr val="FF00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E0F20B-507A-CC4D-38D2-45AC5033B46F}"/>
              </a:ext>
            </a:extLst>
          </p:cNvPr>
          <p:cNvSpPr/>
          <p:nvPr/>
        </p:nvSpPr>
        <p:spPr>
          <a:xfrm>
            <a:off x="9616883" y="5878606"/>
            <a:ext cx="645459" cy="295836"/>
          </a:xfrm>
          <a:prstGeom prst="rect">
            <a:avLst/>
          </a:prstGeom>
          <a:solidFill>
            <a:srgbClr val="FF00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9FF97-DB09-8F50-9D27-00B7DEAB62EB}"/>
              </a:ext>
            </a:extLst>
          </p:cNvPr>
          <p:cNvSpPr/>
          <p:nvPr/>
        </p:nvSpPr>
        <p:spPr>
          <a:xfrm>
            <a:off x="8610601" y="2897842"/>
            <a:ext cx="1804142" cy="336176"/>
          </a:xfrm>
          <a:prstGeom prst="rect">
            <a:avLst/>
          </a:prstGeom>
          <a:solidFill>
            <a:srgbClr val="FFC0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791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F530-D75A-487B-82FF-284B836142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0A4EB9-EA9A-440F-B0D6-7949AC5A5625}"/>
              </a:ext>
            </a:extLst>
          </p:cNvPr>
          <p:cNvPicPr>
            <a:picLocks noGrp="1" noChangeAspect="1"/>
          </p:cNvPicPr>
          <p:nvPr>
            <p:ph idx="1"/>
          </p:nvPr>
        </p:nvPicPr>
        <p:blipFill>
          <a:blip r:embed="rId2"/>
          <a:stretch>
            <a:fillRect/>
          </a:stretch>
        </p:blipFill>
        <p:spPr>
          <a:xfrm>
            <a:off x="0" y="129277"/>
            <a:ext cx="11896764" cy="6728723"/>
          </a:xfrm>
        </p:spPr>
      </p:pic>
      <p:sp>
        <p:nvSpPr>
          <p:cNvPr id="3" name="TextBox 2">
            <a:extLst>
              <a:ext uri="{FF2B5EF4-FFF2-40B4-BE49-F238E27FC236}">
                <a16:creationId xmlns:a16="http://schemas.microsoft.com/office/drawing/2014/main" id="{E40906AA-2420-1151-EAE4-D6989618640D}"/>
              </a:ext>
            </a:extLst>
          </p:cNvPr>
          <p:cNvSpPr txBox="1"/>
          <p:nvPr/>
        </p:nvSpPr>
        <p:spPr>
          <a:xfrm>
            <a:off x="8764891" y="5946917"/>
            <a:ext cx="2795074" cy="369332"/>
          </a:xfrm>
          <a:prstGeom prst="rect">
            <a:avLst/>
          </a:prstGeom>
          <a:solidFill>
            <a:srgbClr val="FFFF00"/>
          </a:solidFill>
          <a:ln>
            <a:solidFill>
              <a:schemeClr val="tx1"/>
            </a:solidFill>
          </a:ln>
        </p:spPr>
        <p:txBody>
          <a:bodyPr wrap="square" rtlCol="0">
            <a:spAutoFit/>
          </a:bodyPr>
          <a:lstStyle/>
          <a:p>
            <a:r>
              <a:rPr lang="en-US" b="1" dirty="0">
                <a:solidFill>
                  <a:srgbClr val="C00000"/>
                </a:solidFill>
                <a:highlight>
                  <a:srgbClr val="FFFF00"/>
                </a:highlight>
              </a:rPr>
              <a:t>From N. Ayres, nEDM2022</a:t>
            </a:r>
          </a:p>
        </p:txBody>
      </p:sp>
      <p:sp>
        <p:nvSpPr>
          <p:cNvPr id="4" name="Footer Placeholder 3">
            <a:extLst>
              <a:ext uri="{FF2B5EF4-FFF2-40B4-BE49-F238E27FC236}">
                <a16:creationId xmlns:a16="http://schemas.microsoft.com/office/drawing/2014/main" id="{9A87898D-AD68-99A5-1195-46F74062D1CE}"/>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F74F0EAD-DFF9-BB77-FD4D-8747C91A2CF5}"/>
              </a:ext>
            </a:extLst>
          </p:cNvPr>
          <p:cNvSpPr>
            <a:spLocks noGrp="1"/>
          </p:cNvSpPr>
          <p:nvPr>
            <p:ph type="sldNum" sz="quarter" idx="12"/>
          </p:nvPr>
        </p:nvSpPr>
        <p:spPr/>
        <p:txBody>
          <a:bodyPr/>
          <a:lstStyle/>
          <a:p>
            <a:fld id="{4446F115-4221-496D-B645-BB77296CD833}" type="slidenum">
              <a:rPr lang="en-US" smtClean="0"/>
              <a:t>21</a:t>
            </a:fld>
            <a:endParaRPr lang="en-US"/>
          </a:p>
        </p:txBody>
      </p:sp>
    </p:spTree>
    <p:extLst>
      <p:ext uri="{BB962C8B-B14F-4D97-AF65-F5344CB8AC3E}">
        <p14:creationId xmlns:p14="http://schemas.microsoft.com/office/powerpoint/2010/main" val="75310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58CB-17DD-4299-AB4B-F526AA2FF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62E0C1-0462-4387-A389-DC96F7860BA5}"/>
              </a:ext>
            </a:extLst>
          </p:cNvPr>
          <p:cNvPicPr>
            <a:picLocks noGrp="1" noChangeAspect="1"/>
          </p:cNvPicPr>
          <p:nvPr>
            <p:ph idx="1"/>
          </p:nvPr>
        </p:nvPicPr>
        <p:blipFill>
          <a:blip r:embed="rId2"/>
          <a:stretch>
            <a:fillRect/>
          </a:stretch>
        </p:blipFill>
        <p:spPr>
          <a:xfrm>
            <a:off x="60942" y="56270"/>
            <a:ext cx="12031165" cy="6801730"/>
          </a:xfrm>
        </p:spPr>
      </p:pic>
      <p:sp>
        <p:nvSpPr>
          <p:cNvPr id="3" name="TextBox 2">
            <a:extLst>
              <a:ext uri="{FF2B5EF4-FFF2-40B4-BE49-F238E27FC236}">
                <a16:creationId xmlns:a16="http://schemas.microsoft.com/office/drawing/2014/main" id="{9EC87C3C-737C-EE50-9522-B2D7DFA35F8E}"/>
              </a:ext>
            </a:extLst>
          </p:cNvPr>
          <p:cNvSpPr txBox="1"/>
          <p:nvPr/>
        </p:nvSpPr>
        <p:spPr>
          <a:xfrm>
            <a:off x="6883840" y="6384523"/>
            <a:ext cx="2795074" cy="369332"/>
          </a:xfrm>
          <a:prstGeom prst="rect">
            <a:avLst/>
          </a:prstGeom>
          <a:solidFill>
            <a:srgbClr val="FFFF00"/>
          </a:solidFill>
          <a:ln>
            <a:solidFill>
              <a:schemeClr val="tx1"/>
            </a:solidFill>
          </a:ln>
        </p:spPr>
        <p:txBody>
          <a:bodyPr wrap="square" rtlCol="0">
            <a:spAutoFit/>
          </a:bodyPr>
          <a:lstStyle/>
          <a:p>
            <a:r>
              <a:rPr lang="en-US" b="1" dirty="0">
                <a:solidFill>
                  <a:srgbClr val="C00000"/>
                </a:solidFill>
                <a:highlight>
                  <a:srgbClr val="FFFF00"/>
                </a:highlight>
              </a:rPr>
              <a:t>From N. Ayres, nEDM2022</a:t>
            </a:r>
          </a:p>
        </p:txBody>
      </p:sp>
      <p:sp>
        <p:nvSpPr>
          <p:cNvPr id="4" name="Footer Placeholder 3">
            <a:extLst>
              <a:ext uri="{FF2B5EF4-FFF2-40B4-BE49-F238E27FC236}">
                <a16:creationId xmlns:a16="http://schemas.microsoft.com/office/drawing/2014/main" id="{F79F1099-0593-F23C-2CA3-D5F04C14450C}"/>
              </a:ext>
            </a:extLst>
          </p:cNvPr>
          <p:cNvSpPr>
            <a:spLocks noGrp="1"/>
          </p:cNvSpPr>
          <p:nvPr>
            <p:ph type="ftr" sz="quarter" idx="11"/>
          </p:nvPr>
        </p:nvSpPr>
        <p:spPr/>
        <p:txBody>
          <a:bodyPr/>
          <a:lstStyle/>
          <a:p>
            <a:r>
              <a:rPr lang="en-US"/>
              <a:t>Chen-Yu Liu</a:t>
            </a:r>
          </a:p>
        </p:txBody>
      </p:sp>
      <p:sp>
        <p:nvSpPr>
          <p:cNvPr id="6" name="Slide Number Placeholder 5">
            <a:extLst>
              <a:ext uri="{FF2B5EF4-FFF2-40B4-BE49-F238E27FC236}">
                <a16:creationId xmlns:a16="http://schemas.microsoft.com/office/drawing/2014/main" id="{0FF09758-D693-FD93-210F-54863E1B5D9C}"/>
              </a:ext>
            </a:extLst>
          </p:cNvPr>
          <p:cNvSpPr>
            <a:spLocks noGrp="1"/>
          </p:cNvSpPr>
          <p:nvPr>
            <p:ph type="sldNum" sz="quarter" idx="12"/>
          </p:nvPr>
        </p:nvSpPr>
        <p:spPr/>
        <p:txBody>
          <a:bodyPr/>
          <a:lstStyle/>
          <a:p>
            <a:fld id="{4446F115-4221-496D-B645-BB77296CD833}" type="slidenum">
              <a:rPr lang="en-US" smtClean="0"/>
              <a:t>22</a:t>
            </a:fld>
            <a:endParaRPr lang="en-US"/>
          </a:p>
        </p:txBody>
      </p:sp>
      <p:sp>
        <p:nvSpPr>
          <p:cNvPr id="7" name="Rectangle 6">
            <a:extLst>
              <a:ext uri="{FF2B5EF4-FFF2-40B4-BE49-F238E27FC236}">
                <a16:creationId xmlns:a16="http://schemas.microsoft.com/office/drawing/2014/main" id="{713F524C-9DAF-3971-8151-8C0C28001D37}"/>
              </a:ext>
            </a:extLst>
          </p:cNvPr>
          <p:cNvSpPr/>
          <p:nvPr/>
        </p:nvSpPr>
        <p:spPr>
          <a:xfrm>
            <a:off x="6076524" y="652184"/>
            <a:ext cx="5634317" cy="5029200"/>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4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BF66D-8C91-4EC8-858F-3E33DEDEC768}"/>
              </a:ext>
            </a:extLst>
          </p:cNvPr>
          <p:cNvSpPr>
            <a:spLocks noGrp="1"/>
          </p:cNvSpPr>
          <p:nvPr>
            <p:ph type="sldNum" sz="quarter" idx="12"/>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A77AC69B-9D06-4E46-A098-5723CE5EA395}" type="slidenum">
              <a:rPr kumimoji="0" lang="en-US" sz="1200" b="0" i="0" u="none" strike="noStrike" kern="1200" cap="none" spc="0" normalizeH="0" baseline="0" noProof="0">
                <a:ln>
                  <a:noFill/>
                </a:ln>
                <a:solidFill>
                  <a:srgbClr val="FFFFFF">
                    <a:tint val="75000"/>
                  </a:srgbClr>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1172812-8F7C-47F0-BB7F-99F36FA6583F}"/>
              </a:ext>
            </a:extLst>
          </p:cNvPr>
          <p:cNvSpPr txBox="1"/>
          <p:nvPr/>
        </p:nvSpPr>
        <p:spPr>
          <a:xfrm>
            <a:off x="2218357" y="617630"/>
            <a:ext cx="7937814" cy="584775"/>
          </a:xfrm>
          <a:prstGeom prst="rect">
            <a:avLst/>
          </a:prstGeom>
          <a:noFill/>
        </p:spPr>
        <p:txBody>
          <a:bodyPr wrap="none" rtlCol="0">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a:ea typeface="+mn-ea"/>
                <a:cs typeface="+mn-cs"/>
              </a:rPr>
              <a:t>Study the Systematic Effects below 1e-26 e-cm</a:t>
            </a:r>
          </a:p>
        </p:txBody>
      </p:sp>
      <p:pic>
        <p:nvPicPr>
          <p:cNvPr id="4" name="Picture 3">
            <a:extLst>
              <a:ext uri="{FF2B5EF4-FFF2-40B4-BE49-F238E27FC236}">
                <a16:creationId xmlns:a16="http://schemas.microsoft.com/office/drawing/2014/main" id="{2F887B11-5219-447B-83DA-7406C45DCB8F}"/>
              </a:ext>
            </a:extLst>
          </p:cNvPr>
          <p:cNvPicPr>
            <a:picLocks noChangeAspect="1"/>
          </p:cNvPicPr>
          <p:nvPr/>
        </p:nvPicPr>
        <p:blipFill>
          <a:blip r:embed="rId3"/>
          <a:stretch>
            <a:fillRect/>
          </a:stretch>
        </p:blipFill>
        <p:spPr>
          <a:xfrm>
            <a:off x="1706528" y="1657122"/>
            <a:ext cx="4480736" cy="3360552"/>
          </a:xfrm>
          <a:prstGeom prst="rect">
            <a:avLst/>
          </a:prstGeom>
        </p:spPr>
      </p:pic>
      <p:sp>
        <p:nvSpPr>
          <p:cNvPr id="5" name="TextBox 4"/>
          <p:cNvSpPr txBox="1"/>
          <p:nvPr/>
        </p:nvSpPr>
        <p:spPr>
          <a:xfrm>
            <a:off x="6544979" y="1654493"/>
            <a:ext cx="4053865" cy="4801314"/>
          </a:xfrm>
          <a:prstGeom prst="rect">
            <a:avLst/>
          </a:prstGeom>
          <a:noFill/>
        </p:spPr>
        <p:txBody>
          <a:bodyPr wrap="square" rtlCol="0">
            <a:spAutoFit/>
          </a:bodyPr>
          <a:lstStyle/>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Low-frequency field drift</a:t>
            </a:r>
          </a:p>
          <a:p>
            <a:pPr marL="742950" marR="0" lvl="1"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Cancelled by Hg signal</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Leakage current</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Geometric Phase Effects</a:t>
            </a:r>
          </a:p>
          <a:p>
            <a:pPr marL="742950" marR="0" lvl="1"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The field gradient coupled to the motion of UCN</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Gravitational induced frequency shift</a:t>
            </a:r>
          </a:p>
          <a:p>
            <a:pPr marL="742950" marR="0" lvl="1"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Different velocity of UCN and Hg</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Earth rotation</a:t>
            </a:r>
          </a:p>
          <a:p>
            <a:pPr marL="742950" marR="0" lvl="1"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Frequency shift in an accelerating frame.</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Pseudo magnetic field </a:t>
            </a:r>
          </a:p>
          <a:p>
            <a:pPr marL="742950" marR="0" lvl="1"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Spin-dependent scattering between UCN &amp; Hg</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t>
            </a: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9141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p:cNvSpPr/>
          <p:nvPr/>
        </p:nvSpPr>
        <p:spPr>
          <a:xfrm>
            <a:off x="1828801" y="1828800"/>
            <a:ext cx="1943161" cy="369332"/>
          </a:xfrm>
          <a:prstGeom prst="rect">
            <a:avLst/>
          </a:prstGeom>
        </p:spPr>
        <p:txBody>
          <a:bodyPr wrap="none">
            <a:spAutoFit/>
          </a:bodyPr>
          <a:lstStyle/>
          <a:p>
            <a:pPr marL="0" marR="0" lvl="0" indent="0" algn="l" defTabSz="9141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Roboto"/>
                <a:ea typeface="+mn-ea"/>
                <a:cs typeface="+mn-cs"/>
              </a:rPr>
              <a:t>Matryoshka</a:t>
            </a:r>
            <a:r>
              <a:rPr kumimoji="0" lang="en-US" sz="1800" b="0" i="0" u="none" strike="noStrike" kern="1200" cap="none" spc="0" normalizeH="0" baseline="0" noProof="0" dirty="0">
                <a:ln>
                  <a:noFill/>
                </a:ln>
                <a:solidFill>
                  <a:srgbClr val="000000"/>
                </a:solidFill>
                <a:effectLst/>
                <a:uLnTx/>
                <a:uFillTx/>
                <a:latin typeface="Roboto"/>
                <a:ea typeface="+mn-ea"/>
                <a:cs typeface="+mn-cs"/>
              </a:rPr>
              <a:t> dolls</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ooter Placeholder 6">
            <a:extLst>
              <a:ext uri="{FF2B5EF4-FFF2-40B4-BE49-F238E27FC236}">
                <a16:creationId xmlns:a16="http://schemas.microsoft.com/office/drawing/2014/main" id="{6630B544-3B29-5E18-1DDC-260B63D27AE2}"/>
              </a:ext>
            </a:extLst>
          </p:cNvPr>
          <p:cNvSpPr>
            <a:spLocks noGrp="1"/>
          </p:cNvSpPr>
          <p:nvPr>
            <p:ph type="ftr" sz="quarter" idx="11"/>
          </p:nvPr>
        </p:nvSpPr>
        <p:spPr/>
        <p:txBody>
          <a:bodyPr/>
          <a:lstStyle/>
          <a:p>
            <a:r>
              <a:rPr lang="en-US">
                <a:solidFill>
                  <a:prstClr val="black">
                    <a:tint val="75000"/>
                  </a:prstClr>
                </a:solidFill>
              </a:rPr>
              <a:t>Chen-Yu Liu</a:t>
            </a:r>
          </a:p>
        </p:txBody>
      </p:sp>
    </p:spTree>
    <p:extLst>
      <p:ext uri="{BB962C8B-B14F-4D97-AF65-F5344CB8AC3E}">
        <p14:creationId xmlns:p14="http://schemas.microsoft.com/office/powerpoint/2010/main" val="339222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E8C-FDF9-C9A8-7624-65C442A93866}"/>
              </a:ext>
            </a:extLst>
          </p:cNvPr>
          <p:cNvSpPr>
            <a:spLocks noGrp="1"/>
          </p:cNvSpPr>
          <p:nvPr>
            <p:ph type="title"/>
          </p:nvPr>
        </p:nvSpPr>
        <p:spPr>
          <a:xfrm>
            <a:off x="838200" y="217289"/>
            <a:ext cx="10515600" cy="751866"/>
          </a:xfrm>
        </p:spPr>
        <p:txBody>
          <a:bodyPr/>
          <a:lstStyle/>
          <a:p>
            <a:pPr algn="ctr"/>
            <a:r>
              <a:rPr lang="en-US" b="1" dirty="0">
                <a:solidFill>
                  <a:schemeClr val="accent6">
                    <a:lumMod val="75000"/>
                  </a:schemeClr>
                </a:solidFill>
              </a:rPr>
              <a:t>How to Improve Sensitivity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8E5A85C-8491-F192-E93E-30AF163E208B}"/>
                  </a:ext>
                </a:extLst>
              </p:cNvPr>
              <p:cNvSpPr>
                <a:spLocks noGrp="1"/>
              </p:cNvSpPr>
              <p:nvPr>
                <p:ph idx="1"/>
              </p:nvPr>
            </p:nvSpPr>
            <p:spPr>
              <a:xfrm>
                <a:off x="876528" y="1253331"/>
                <a:ext cx="10515600" cy="4351338"/>
              </a:xfrm>
            </p:spPr>
            <p:txBody>
              <a:bodyPr/>
              <a:lstStyle/>
              <a:p>
                <a:pPr marL="0" indent="0">
                  <a:buNone/>
                </a:pPr>
                <a:r>
                  <a:rPr lang="en-US" dirty="0"/>
                  <a:t>Figure of Merit </a:t>
                </a:r>
                <a14:m>
                  <m:oMath xmlns:m="http://schemas.openxmlformats.org/officeDocument/2006/math">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𝐸</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𝑁</m:t>
                            </m:r>
                          </m:e>
                        </m:rad>
                      </m:den>
                    </m:f>
                  </m:oMath>
                </a14:m>
                <a:endParaRPr lang="en-US" dirty="0">
                  <a:ea typeface="Cambria Math" panose="02040503050406030204" pitchFamily="18" charset="0"/>
                </a:endParaRPr>
              </a:p>
              <a:p>
                <a:endParaRPr lang="en-US" dirty="0"/>
              </a:p>
              <a:p>
                <a:r>
                  <a:rPr lang="en-US" dirty="0">
                    <a:solidFill>
                      <a:srgbClr val="2905AB"/>
                    </a:solidFill>
                  </a:rPr>
                  <a:t>New sources of Ultra-Cold Neutrons providing more N</a:t>
                </a:r>
              </a:p>
              <a:p>
                <a:pPr lvl="1"/>
                <a:r>
                  <a:rPr lang="en-US" dirty="0"/>
                  <a:t>Solid Deuterium, Superfluid </a:t>
                </a:r>
                <a:r>
                  <a:rPr lang="en-US" dirty="0" err="1"/>
                  <a:t>LHe</a:t>
                </a:r>
                <a:endParaRPr lang="en-US" dirty="0"/>
              </a:p>
              <a:p>
                <a:pPr marL="0" indent="0">
                  <a:buNone/>
                </a:pPr>
                <a:endParaRPr lang="en-US" dirty="0"/>
              </a:p>
              <a:p>
                <a:r>
                  <a:rPr lang="en-US" dirty="0">
                    <a:solidFill>
                      <a:srgbClr val="00B0F0"/>
                    </a:solidFill>
                  </a:rPr>
                  <a:t>New technologies for higher </a:t>
                </a:r>
                <a14:m>
                  <m:oMath xmlns:m="http://schemas.openxmlformats.org/officeDocument/2006/math">
                    <m:r>
                      <a:rPr lang="en-US" b="0" i="1" smtClean="0">
                        <a:solidFill>
                          <a:srgbClr val="00B0F0"/>
                        </a:solidFill>
                        <a:latin typeface="Cambria Math" panose="02040503050406030204" pitchFamily="18" charset="0"/>
                        <a:ea typeface="Cambria Math" panose="02040503050406030204" pitchFamily="18" charset="0"/>
                      </a:rPr>
                      <m:t>|</m:t>
                    </m:r>
                    <m:acc>
                      <m:accPr>
                        <m:chr m:val="⃗"/>
                        <m:ctrlPr>
                          <a:rPr lang="en-US" b="0" i="1" smtClean="0">
                            <a:solidFill>
                              <a:srgbClr val="00B0F0"/>
                            </a:solidFill>
                            <a:latin typeface="Cambria Math" panose="02040503050406030204" pitchFamily="18" charset="0"/>
                            <a:ea typeface="Cambria Math" panose="02040503050406030204" pitchFamily="18" charset="0"/>
                          </a:rPr>
                        </m:ctrlPr>
                      </m:accPr>
                      <m:e>
                        <m:r>
                          <a:rPr lang="en-US" b="0" i="1" smtClean="0">
                            <a:solidFill>
                              <a:srgbClr val="00B0F0"/>
                            </a:solidFill>
                            <a:latin typeface="Cambria Math" panose="02040503050406030204" pitchFamily="18" charset="0"/>
                            <a:ea typeface="Cambria Math" panose="02040503050406030204" pitchFamily="18" charset="0"/>
                          </a:rPr>
                          <m:t>𝐸</m:t>
                        </m:r>
                      </m:e>
                    </m:acc>
                    <m:r>
                      <a:rPr lang="en-US" b="0" i="1" smtClean="0">
                        <a:solidFill>
                          <a:srgbClr val="00B0F0"/>
                        </a:solidFill>
                        <a:latin typeface="Cambria Math" panose="02040503050406030204" pitchFamily="18" charset="0"/>
                        <a:ea typeface="Cambria Math" panose="02040503050406030204" pitchFamily="18" charset="0"/>
                      </a:rPr>
                      <m:t>|</m:t>
                    </m:r>
                  </m:oMath>
                </a14:m>
                <a:r>
                  <a:rPr lang="en-US" dirty="0">
                    <a:solidFill>
                      <a:srgbClr val="00B0F0"/>
                    </a:solidFill>
                  </a:rPr>
                  <a:t> , </a:t>
                </a:r>
                <a:r>
                  <a:rPr lang="en-US" dirty="0">
                    <a:solidFill>
                      <a:srgbClr val="00B0F0"/>
                    </a:solidFill>
                    <a:latin typeface="Symbol" panose="05050102010706020507" pitchFamily="18" charset="2"/>
                  </a:rPr>
                  <a:t>t</a:t>
                </a:r>
              </a:p>
              <a:p>
                <a:pPr lvl="1"/>
                <a:r>
                  <a:rPr lang="en-US" dirty="0"/>
                  <a:t>Vacuum (</a:t>
                </a:r>
                <a:r>
                  <a:rPr lang="en-US" dirty="0">
                    <a:latin typeface="Snap ITC" panose="04040A07060A02020202" pitchFamily="82" charset="0"/>
                    <a:sym typeface="Symbol" panose="05050102010706020507" pitchFamily="18" charset="2"/>
                  </a:rPr>
                  <a:t></a:t>
                </a:r>
                <a:r>
                  <a:rPr lang="en-US" dirty="0"/>
                  <a:t>10kV/cm)</a:t>
                </a:r>
                <a:r>
                  <a:rPr lang="en-US" dirty="0">
                    <a:sym typeface="Wingdings" panose="05000000000000000000" pitchFamily="2" charset="2"/>
                  </a:rPr>
                  <a:t> </a:t>
                </a:r>
                <a:r>
                  <a:rPr lang="en-US" dirty="0"/>
                  <a:t>Superfluid </a:t>
                </a:r>
                <a:r>
                  <a:rPr lang="en-US" dirty="0" err="1"/>
                  <a:t>LHe</a:t>
                </a:r>
                <a:r>
                  <a:rPr lang="en-US" dirty="0"/>
                  <a:t> (</a:t>
                </a:r>
                <a:r>
                  <a:rPr lang="en-US" dirty="0">
                    <a:sym typeface="Symbol" panose="05050102010706020507" pitchFamily="18" charset="2"/>
                  </a:rPr>
                  <a:t></a:t>
                </a:r>
                <a:r>
                  <a:rPr lang="en-US" dirty="0"/>
                  <a:t>75 kV/cm)</a:t>
                </a:r>
              </a:p>
              <a:p>
                <a:pPr lvl="1"/>
                <a:endParaRPr lang="en-US" dirty="0"/>
              </a:p>
            </p:txBody>
          </p:sp>
        </mc:Choice>
        <mc:Fallback>
          <p:sp>
            <p:nvSpPr>
              <p:cNvPr id="3" name="Content Placeholder 2">
                <a:extLst>
                  <a:ext uri="{FF2B5EF4-FFF2-40B4-BE49-F238E27FC236}">
                    <a16:creationId xmlns:a16="http://schemas.microsoft.com/office/drawing/2014/main" id="{68E5A85C-8491-F192-E93E-30AF163E208B}"/>
                  </a:ext>
                </a:extLst>
              </p:cNvPr>
              <p:cNvSpPr>
                <a:spLocks noGrp="1" noRot="1" noChangeAspect="1" noMove="1" noResize="1" noEditPoints="1" noAdjustHandles="1" noChangeArrowheads="1" noChangeShapeType="1" noTextEdit="1"/>
              </p:cNvSpPr>
              <p:nvPr>
                <p:ph idx="1"/>
              </p:nvPr>
            </p:nvSpPr>
            <p:spPr>
              <a:xfrm>
                <a:off x="876528" y="1253331"/>
                <a:ext cx="10515600" cy="4351338"/>
              </a:xfrm>
              <a:blipFill>
                <a:blip r:embed="rId2"/>
                <a:stretch>
                  <a:fillRect l="-1217" t="-5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0AFFF2C-FB5B-A290-E02E-01B231DE0BFB}"/>
              </a:ext>
            </a:extLst>
          </p:cNvPr>
          <p:cNvSpPr>
            <a:spLocks noGrp="1"/>
          </p:cNvSpPr>
          <p:nvPr>
            <p:ph type="sldNum" sz="quarter" idx="12"/>
          </p:nvPr>
        </p:nvSpPr>
        <p:spPr/>
        <p:txBody>
          <a:bodyPr/>
          <a:lstStyle/>
          <a:p>
            <a:fld id="{E57DAC10-9264-47BB-B8CF-EA28780F6061}" type="slidenum">
              <a:rPr lang="en-US" smtClean="0"/>
              <a:t>24</a:t>
            </a:fld>
            <a:endParaRPr lang="en-US"/>
          </a:p>
        </p:txBody>
      </p:sp>
      <p:sp>
        <p:nvSpPr>
          <p:cNvPr id="5" name="Footer Placeholder 4">
            <a:extLst>
              <a:ext uri="{FF2B5EF4-FFF2-40B4-BE49-F238E27FC236}">
                <a16:creationId xmlns:a16="http://schemas.microsoft.com/office/drawing/2014/main" id="{04A19739-18BF-C157-AF72-D84B9B3FC0B3}"/>
              </a:ext>
            </a:extLst>
          </p:cNvPr>
          <p:cNvSpPr>
            <a:spLocks noGrp="1"/>
          </p:cNvSpPr>
          <p:nvPr>
            <p:ph type="ftr" sz="quarter" idx="11"/>
          </p:nvPr>
        </p:nvSpPr>
        <p:spPr/>
        <p:txBody>
          <a:bodyPr/>
          <a:lstStyle/>
          <a:p>
            <a:r>
              <a:rPr lang="en-US"/>
              <a:t>Chen-Yu Liu</a:t>
            </a:r>
          </a:p>
        </p:txBody>
      </p:sp>
    </p:spTree>
    <p:extLst>
      <p:ext uri="{BB962C8B-B14F-4D97-AF65-F5344CB8AC3E}">
        <p14:creationId xmlns:p14="http://schemas.microsoft.com/office/powerpoint/2010/main" val="187793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928"/>
            <a:ext cx="10515600" cy="888548"/>
          </a:xfrm>
        </p:spPr>
        <p:txBody>
          <a:bodyPr>
            <a:normAutofit/>
          </a:bodyPr>
          <a:lstStyle/>
          <a:p>
            <a:pPr algn="ctr"/>
            <a:r>
              <a:rPr lang="en-US" b="1" kern="0" dirty="0">
                <a:solidFill>
                  <a:schemeClr val="accent6">
                    <a:lumMod val="75000"/>
                  </a:schemeClr>
                </a:solidFill>
                <a:latin typeface="Calibri Light" panose="020F0302020204030204" pitchFamily="34" charset="0"/>
              </a:rPr>
              <a:t>Neutron EDM Experiments Underway</a:t>
            </a:r>
            <a:endParaRPr lang="en-US" b="1"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58858D4B-30FA-4AC8-9E01-CA0A12E825FC}" type="slidenum">
              <a:rPr lang="en-US" smtClean="0"/>
              <a:t>25</a:t>
            </a:fld>
            <a:endParaRPr lang="en-US"/>
          </a:p>
        </p:txBody>
      </p:sp>
      <p:grpSp>
        <p:nvGrpSpPr>
          <p:cNvPr id="4" name="Group 3"/>
          <p:cNvGrpSpPr/>
          <p:nvPr/>
        </p:nvGrpSpPr>
        <p:grpSpPr>
          <a:xfrm>
            <a:off x="1526674" y="1066800"/>
            <a:ext cx="9138651" cy="5715000"/>
            <a:chOff x="-286" y="1419368"/>
            <a:chExt cx="9138651" cy="5446878"/>
          </a:xfrm>
        </p:grpSpPr>
        <p:pic>
          <p:nvPicPr>
            <p:cNvPr id="5" name="Picture 2" descr="http://geology.com/world/world-map.gif"/>
            <p:cNvPicPr>
              <a:picLocks noChangeAspect="1" noChangeArrowheads="1"/>
            </p:cNvPicPr>
            <p:nvPr/>
          </p:nvPicPr>
          <p:blipFill>
            <a:blip r:embed="rId3" cstate="print"/>
            <a:srcRect/>
            <a:stretch>
              <a:fillRect/>
            </a:stretch>
          </p:blipFill>
          <p:spPr bwMode="auto">
            <a:xfrm>
              <a:off x="-286" y="1419368"/>
              <a:ext cx="9138651" cy="5446878"/>
            </a:xfrm>
            <a:prstGeom prst="rect">
              <a:avLst/>
            </a:prstGeom>
            <a:noFill/>
          </p:spPr>
        </p:pic>
        <p:grpSp>
          <p:nvGrpSpPr>
            <p:cNvPr id="6" name="Group 25"/>
            <p:cNvGrpSpPr/>
            <p:nvPr/>
          </p:nvGrpSpPr>
          <p:grpSpPr>
            <a:xfrm>
              <a:off x="762005" y="2756595"/>
              <a:ext cx="7864506" cy="1383364"/>
              <a:chOff x="762005" y="2756595"/>
              <a:chExt cx="7864506" cy="1383364"/>
            </a:xfrm>
          </p:grpSpPr>
          <p:sp>
            <p:nvSpPr>
              <p:cNvPr id="9" name="Oval 8"/>
              <p:cNvSpPr>
                <a:spLocks noChangeAspect="1"/>
              </p:cNvSpPr>
              <p:nvPr/>
            </p:nvSpPr>
            <p:spPr bwMode="auto">
              <a:xfrm>
                <a:off x="2156320" y="3891069"/>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a:spLocks noChangeAspect="1"/>
              </p:cNvSpPr>
              <p:nvPr/>
            </p:nvSpPr>
            <p:spPr bwMode="auto">
              <a:xfrm>
                <a:off x="4473466" y="3446343"/>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Oval 10"/>
              <p:cNvSpPr>
                <a:spLocks noChangeAspect="1"/>
              </p:cNvSpPr>
              <p:nvPr/>
            </p:nvSpPr>
            <p:spPr bwMode="auto">
              <a:xfrm>
                <a:off x="4455044" y="3578647"/>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a:spLocks noChangeAspect="1"/>
              </p:cNvSpPr>
              <p:nvPr/>
            </p:nvSpPr>
            <p:spPr bwMode="auto">
              <a:xfrm>
                <a:off x="4396429" y="3509983"/>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Oval 12"/>
              <p:cNvSpPr>
                <a:spLocks noChangeAspect="1"/>
              </p:cNvSpPr>
              <p:nvPr/>
            </p:nvSpPr>
            <p:spPr bwMode="auto">
              <a:xfrm>
                <a:off x="7821240" y="3885121"/>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Oval 14"/>
              <p:cNvSpPr>
                <a:spLocks noChangeAspect="1"/>
              </p:cNvSpPr>
              <p:nvPr/>
            </p:nvSpPr>
            <p:spPr bwMode="auto">
              <a:xfrm>
                <a:off x="1094032" y="3482461"/>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TextBox 15"/>
              <p:cNvSpPr txBox="1"/>
              <p:nvPr/>
            </p:nvSpPr>
            <p:spPr>
              <a:xfrm>
                <a:off x="2270932" y="3893738"/>
                <a:ext cx="462225" cy="246221"/>
              </a:xfrm>
              <a:prstGeom prst="rect">
                <a:avLst/>
              </a:prstGeom>
              <a:solidFill>
                <a:srgbClr val="FF0000"/>
              </a:solidFill>
            </p:spPr>
            <p:txBody>
              <a:bodyPr wrap="square" rtlCol="0">
                <a:spAutoFit/>
              </a:bodyPr>
              <a:lstStyle/>
              <a:p>
                <a:r>
                  <a:rPr lang="en-US" sz="1000" b="1" dirty="0"/>
                  <a:t>SNS</a:t>
                </a:r>
              </a:p>
            </p:txBody>
          </p:sp>
          <p:sp>
            <p:nvSpPr>
              <p:cNvPr id="17" name="TextBox 16"/>
              <p:cNvSpPr txBox="1"/>
              <p:nvPr/>
            </p:nvSpPr>
            <p:spPr>
              <a:xfrm>
                <a:off x="7919781" y="3644204"/>
                <a:ext cx="706730" cy="246221"/>
              </a:xfrm>
              <a:prstGeom prst="rect">
                <a:avLst/>
              </a:prstGeom>
              <a:solidFill>
                <a:srgbClr val="FF0000"/>
              </a:solidFill>
            </p:spPr>
            <p:txBody>
              <a:bodyPr wrap="square" rtlCol="0">
                <a:spAutoFit/>
              </a:bodyPr>
              <a:lstStyle/>
              <a:p>
                <a:r>
                  <a:rPr lang="en-US" sz="1000" b="1" dirty="0"/>
                  <a:t>J-PARC</a:t>
                </a:r>
              </a:p>
            </p:txBody>
          </p:sp>
          <p:sp>
            <p:nvSpPr>
              <p:cNvPr id="18" name="TextBox 17"/>
              <p:cNvSpPr txBox="1"/>
              <p:nvPr/>
            </p:nvSpPr>
            <p:spPr>
              <a:xfrm>
                <a:off x="3907139" y="3284138"/>
                <a:ext cx="462225" cy="246221"/>
              </a:xfrm>
              <a:prstGeom prst="rect">
                <a:avLst/>
              </a:prstGeom>
              <a:solidFill>
                <a:srgbClr val="FF0000"/>
              </a:solidFill>
            </p:spPr>
            <p:txBody>
              <a:bodyPr wrap="square" rtlCol="0">
                <a:spAutoFit/>
              </a:bodyPr>
              <a:lstStyle/>
              <a:p>
                <a:r>
                  <a:rPr lang="en-US" sz="1000" b="1" dirty="0"/>
                  <a:t>ILL</a:t>
                </a:r>
              </a:p>
            </p:txBody>
          </p:sp>
          <p:sp>
            <p:nvSpPr>
              <p:cNvPr id="19" name="TextBox 18"/>
              <p:cNvSpPr txBox="1"/>
              <p:nvPr/>
            </p:nvSpPr>
            <p:spPr>
              <a:xfrm>
                <a:off x="4561957" y="3652578"/>
                <a:ext cx="462225" cy="246221"/>
              </a:xfrm>
              <a:prstGeom prst="rect">
                <a:avLst/>
              </a:prstGeom>
              <a:solidFill>
                <a:srgbClr val="FF0000"/>
              </a:solidFill>
            </p:spPr>
            <p:txBody>
              <a:bodyPr wrap="square" rtlCol="0">
                <a:spAutoFit/>
              </a:bodyPr>
              <a:lstStyle/>
              <a:p>
                <a:r>
                  <a:rPr lang="en-US" sz="1000" b="1" dirty="0"/>
                  <a:t>PSI</a:t>
                </a:r>
              </a:p>
            </p:txBody>
          </p:sp>
          <p:sp>
            <p:nvSpPr>
              <p:cNvPr id="20" name="TextBox 19"/>
              <p:cNvSpPr txBox="1"/>
              <p:nvPr/>
            </p:nvSpPr>
            <p:spPr>
              <a:xfrm>
                <a:off x="4498317" y="3192028"/>
                <a:ext cx="636391" cy="246221"/>
              </a:xfrm>
              <a:prstGeom prst="rect">
                <a:avLst/>
              </a:prstGeom>
              <a:solidFill>
                <a:srgbClr val="FF0000"/>
              </a:solidFill>
            </p:spPr>
            <p:txBody>
              <a:bodyPr wrap="square" rtlCol="0">
                <a:spAutoFit/>
              </a:bodyPr>
              <a:lstStyle/>
              <a:p>
                <a:r>
                  <a:rPr lang="en-US" sz="1000" b="1" dirty="0"/>
                  <a:t>FRMII</a:t>
                </a:r>
              </a:p>
            </p:txBody>
          </p:sp>
          <p:sp>
            <p:nvSpPr>
              <p:cNvPr id="21" name="TextBox 20"/>
              <p:cNvSpPr txBox="1"/>
              <p:nvPr/>
            </p:nvSpPr>
            <p:spPr>
              <a:xfrm>
                <a:off x="762005" y="3218824"/>
                <a:ext cx="745248" cy="246221"/>
              </a:xfrm>
              <a:prstGeom prst="rect">
                <a:avLst/>
              </a:prstGeom>
              <a:solidFill>
                <a:srgbClr val="FF0000"/>
              </a:solidFill>
            </p:spPr>
            <p:txBody>
              <a:bodyPr wrap="square" rtlCol="0">
                <a:spAutoFit/>
              </a:bodyPr>
              <a:lstStyle/>
              <a:p>
                <a:r>
                  <a:rPr lang="en-US" sz="1000" b="1" dirty="0"/>
                  <a:t>TRIUMF</a:t>
                </a:r>
              </a:p>
            </p:txBody>
          </p:sp>
          <p:sp>
            <p:nvSpPr>
              <p:cNvPr id="23" name="TextBox 22"/>
              <p:cNvSpPr txBox="1"/>
              <p:nvPr/>
            </p:nvSpPr>
            <p:spPr>
              <a:xfrm>
                <a:off x="5147106" y="2756595"/>
                <a:ext cx="636391" cy="246221"/>
              </a:xfrm>
              <a:prstGeom prst="rect">
                <a:avLst/>
              </a:prstGeom>
              <a:solidFill>
                <a:srgbClr val="FF0000"/>
              </a:solidFill>
            </p:spPr>
            <p:txBody>
              <a:bodyPr wrap="square" rtlCol="0">
                <a:spAutoFit/>
              </a:bodyPr>
              <a:lstStyle/>
              <a:p>
                <a:r>
                  <a:rPr lang="en-US" sz="1000" b="1" dirty="0"/>
                  <a:t>PNPI</a:t>
                </a:r>
              </a:p>
            </p:txBody>
          </p:sp>
          <p:sp>
            <p:nvSpPr>
              <p:cNvPr id="24" name="Oval 23"/>
              <p:cNvSpPr>
                <a:spLocks noChangeAspect="1"/>
              </p:cNvSpPr>
              <p:nvPr/>
            </p:nvSpPr>
            <p:spPr bwMode="auto">
              <a:xfrm>
                <a:off x="5051950" y="3050681"/>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7" name="TextBox 6"/>
            <p:cNvSpPr txBox="1"/>
            <p:nvPr/>
          </p:nvSpPr>
          <p:spPr>
            <a:xfrm>
              <a:off x="927101" y="4013201"/>
              <a:ext cx="533399" cy="246221"/>
            </a:xfrm>
            <a:prstGeom prst="rect">
              <a:avLst/>
            </a:prstGeom>
            <a:solidFill>
              <a:srgbClr val="FF0000"/>
            </a:solidFill>
          </p:spPr>
          <p:txBody>
            <a:bodyPr wrap="square" rtlCol="0">
              <a:spAutoFit/>
            </a:bodyPr>
            <a:lstStyle/>
            <a:p>
              <a:r>
                <a:rPr lang="en-US" sz="1000" b="1" dirty="0"/>
                <a:t>LANL</a:t>
              </a:r>
            </a:p>
          </p:txBody>
        </p:sp>
        <p:sp>
          <p:nvSpPr>
            <p:cNvPr id="8" name="Oval 7"/>
            <p:cNvSpPr>
              <a:spLocks noChangeAspect="1"/>
            </p:cNvSpPr>
            <p:nvPr/>
          </p:nvSpPr>
          <p:spPr bwMode="auto">
            <a:xfrm>
              <a:off x="1519952" y="3951664"/>
              <a:ext cx="80248" cy="86936"/>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2" name="Footer Placeholder 21">
            <a:extLst>
              <a:ext uri="{FF2B5EF4-FFF2-40B4-BE49-F238E27FC236}">
                <a16:creationId xmlns:a16="http://schemas.microsoft.com/office/drawing/2014/main" id="{6C72180E-C119-905E-F197-FD0A3A0E2268}"/>
              </a:ext>
            </a:extLst>
          </p:cNvPr>
          <p:cNvSpPr>
            <a:spLocks noGrp="1"/>
          </p:cNvSpPr>
          <p:nvPr>
            <p:ph type="ftr" sz="quarter" idx="11"/>
          </p:nvPr>
        </p:nvSpPr>
        <p:spPr/>
        <p:txBody>
          <a:bodyPr/>
          <a:lstStyle/>
          <a:p>
            <a:r>
              <a:rPr lang="en-US"/>
              <a:t>Chen-Yu Liu</a:t>
            </a:r>
          </a:p>
        </p:txBody>
      </p:sp>
    </p:spTree>
    <p:extLst>
      <p:ext uri="{BB962C8B-B14F-4D97-AF65-F5344CB8AC3E}">
        <p14:creationId xmlns:p14="http://schemas.microsoft.com/office/powerpoint/2010/main" val="981373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315D-C313-4494-959C-E39A8115B57E}"/>
              </a:ext>
            </a:extLst>
          </p:cNvPr>
          <p:cNvSpPr>
            <a:spLocks noGrp="1"/>
          </p:cNvSpPr>
          <p:nvPr>
            <p:ph type="title"/>
          </p:nvPr>
        </p:nvSpPr>
        <p:spPr>
          <a:xfrm>
            <a:off x="838200" y="-44779"/>
            <a:ext cx="10515600" cy="1325563"/>
          </a:xfrm>
        </p:spPr>
        <p:txBody>
          <a:bodyPr/>
          <a:lstStyle/>
          <a:p>
            <a:r>
              <a:rPr lang="en-US" dirty="0"/>
              <a:t>Beyond 1e-26 e-cm…</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1534FD74-F2BC-4D0A-9145-720BC1E4A733}"/>
                  </a:ext>
                </a:extLst>
              </p:cNvPr>
              <p:cNvSpPr>
                <a:spLocks noGrp="1"/>
              </p:cNvSpPr>
              <p:nvPr>
                <p:ph idx="1"/>
              </p:nvPr>
            </p:nvSpPr>
            <p:spPr>
              <a:xfrm>
                <a:off x="1885031" y="1085291"/>
                <a:ext cx="7914815" cy="209683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𝜎</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𝑑</m:t>
                              </m:r>
                            </m:e>
                            <m:sub>
                              <m:r>
                                <a:rPr lang="en-US" sz="3200" b="0" i="1" smtClean="0">
                                  <a:latin typeface="Cambria Math" panose="02040503050406030204" pitchFamily="18" charset="0"/>
                                  <a:ea typeface="Cambria Math" panose="02040503050406030204" pitchFamily="18" charset="0"/>
                                </a:rPr>
                                <m:t>𝑛</m:t>
                              </m:r>
                            </m:sub>
                          </m:sSub>
                        </m:e>
                      </m:d>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i="1" smtClean="0">
                              <a:latin typeface="Cambria Math" panose="02040503050406030204" pitchFamily="18" charset="0"/>
                              <a:ea typeface="Cambria Math" panose="02040503050406030204" pitchFamily="18" charset="0"/>
                            </a:rPr>
                            <m:t>ℏ</m:t>
                          </m:r>
                        </m:num>
                        <m:den>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𝛼</m:t>
                          </m:r>
                          <m:r>
                            <a:rPr lang="en-US" sz="3200" b="0" i="1" smtClean="0">
                              <a:latin typeface="Cambria Math" panose="02040503050406030204" pitchFamily="18" charset="0"/>
                              <a:ea typeface="Cambria Math" panose="02040503050406030204" pitchFamily="18" charset="0"/>
                            </a:rPr>
                            <m:t>𝐸𝑇</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𝑁</m:t>
                              </m:r>
                            </m:e>
                          </m:rad>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𝑀</m:t>
                              </m:r>
                            </m:e>
                          </m:rad>
                        </m:den>
                      </m:f>
                    </m:oMath>
                  </m:oMathPara>
                </a14:m>
                <a:br>
                  <a:rPr lang="en-US" b="0" dirty="0">
                    <a:ea typeface="Cambria Math" panose="02040503050406030204" pitchFamily="18" charset="0"/>
                  </a:rPr>
                </a:br>
                <a:endParaRPr lang="en-US" b="0" dirty="0">
                  <a:ea typeface="Cambria Math" panose="02040503050406030204" pitchFamily="18" charset="0"/>
                </a:endParaRPr>
              </a:p>
              <a:p>
                <a:pPr marL="0" indent="0">
                  <a:buNone/>
                </a:pPr>
                <a:endParaRPr lang="en-US" dirty="0">
                  <a:ea typeface="Cambria Math" panose="02040503050406030204" pitchFamily="18" charset="0"/>
                </a:endParaRPr>
              </a:p>
            </p:txBody>
          </p:sp>
        </mc:Choice>
        <mc:Fallback xmlns="">
          <p:sp>
            <p:nvSpPr>
              <p:cNvPr id="4" name="Content Placeholder 2">
                <a:extLst>
                  <a:ext uri="{FF2B5EF4-FFF2-40B4-BE49-F238E27FC236}">
                    <a16:creationId xmlns:a16="http://schemas.microsoft.com/office/drawing/2014/main" id="{1534FD74-F2BC-4D0A-9145-720BC1E4A733}"/>
                  </a:ext>
                </a:extLst>
              </p:cNvPr>
              <p:cNvSpPr>
                <a:spLocks noGrp="1" noRot="1" noChangeAspect="1" noMove="1" noResize="1" noEditPoints="1" noAdjustHandles="1" noChangeArrowheads="1" noChangeShapeType="1" noTextEdit="1"/>
              </p:cNvSpPr>
              <p:nvPr>
                <p:ph idx="1"/>
              </p:nvPr>
            </p:nvSpPr>
            <p:spPr>
              <a:xfrm>
                <a:off x="1885031" y="1085291"/>
                <a:ext cx="7914815" cy="2096836"/>
              </a:xfrm>
              <a:blipFill>
                <a:blip r:embed="rId3"/>
                <a:stretch>
                  <a:fillRect/>
                </a:stretch>
              </a:blipFill>
            </p:spPr>
            <p:txBody>
              <a:bodyPr/>
              <a:lstStyle/>
              <a:p>
                <a:r>
                  <a:rPr lang="en-US">
                    <a:noFill/>
                  </a:rPr>
                  <a:t> </a:t>
                </a:r>
              </a:p>
            </p:txBody>
          </p:sp>
        </mc:Fallback>
      </mc:AlternateContent>
      <p:graphicFrame>
        <p:nvGraphicFramePr>
          <p:cNvPr id="5" name="Table 4">
            <a:extLst>
              <a:ext uri="{FF2B5EF4-FFF2-40B4-BE49-F238E27FC236}">
                <a16:creationId xmlns:a16="http://schemas.microsoft.com/office/drawing/2014/main" id="{E0A36DC4-5F0D-4580-8D01-B9CCD2CD02DA}"/>
              </a:ext>
            </a:extLst>
          </p:cNvPr>
          <p:cNvGraphicFramePr>
            <a:graphicFrameLocks noGrp="1"/>
          </p:cNvGraphicFramePr>
          <p:nvPr>
            <p:extLst>
              <p:ext uri="{D42A27DB-BD31-4B8C-83A1-F6EECF244321}">
                <p14:modId xmlns:p14="http://schemas.microsoft.com/office/powerpoint/2010/main" val="2210434120"/>
              </p:ext>
            </p:extLst>
          </p:nvPr>
        </p:nvGraphicFramePr>
        <p:xfrm>
          <a:off x="0" y="2493383"/>
          <a:ext cx="12192003" cy="4419600"/>
        </p:xfrm>
        <a:graphic>
          <a:graphicData uri="http://schemas.openxmlformats.org/drawingml/2006/table">
            <a:tbl>
              <a:tblPr firstRow="1" bandRow="1">
                <a:tableStyleId>{5C22544A-7EE6-4342-B048-85BDC9FD1C3A}</a:tableStyleId>
              </a:tblPr>
              <a:tblGrid>
                <a:gridCol w="1186284">
                  <a:extLst>
                    <a:ext uri="{9D8B030D-6E8A-4147-A177-3AD203B41FA5}">
                      <a16:colId xmlns:a16="http://schemas.microsoft.com/office/drawing/2014/main" val="1861884019"/>
                    </a:ext>
                  </a:extLst>
                </a:gridCol>
                <a:gridCol w="1348811">
                  <a:extLst>
                    <a:ext uri="{9D8B030D-6E8A-4147-A177-3AD203B41FA5}">
                      <a16:colId xmlns:a16="http://schemas.microsoft.com/office/drawing/2014/main" val="2957756249"/>
                    </a:ext>
                  </a:extLst>
                </a:gridCol>
                <a:gridCol w="592784">
                  <a:extLst>
                    <a:ext uri="{9D8B030D-6E8A-4147-A177-3AD203B41FA5}">
                      <a16:colId xmlns:a16="http://schemas.microsoft.com/office/drawing/2014/main" val="987005505"/>
                    </a:ext>
                  </a:extLst>
                </a:gridCol>
                <a:gridCol w="996383">
                  <a:extLst>
                    <a:ext uri="{9D8B030D-6E8A-4147-A177-3AD203B41FA5}">
                      <a16:colId xmlns:a16="http://schemas.microsoft.com/office/drawing/2014/main" val="3509798591"/>
                    </a:ext>
                  </a:extLst>
                </a:gridCol>
                <a:gridCol w="659347">
                  <a:extLst>
                    <a:ext uri="{9D8B030D-6E8A-4147-A177-3AD203B41FA5}">
                      <a16:colId xmlns:a16="http://schemas.microsoft.com/office/drawing/2014/main" val="2113802228"/>
                    </a:ext>
                  </a:extLst>
                </a:gridCol>
                <a:gridCol w="1131616">
                  <a:extLst>
                    <a:ext uri="{9D8B030D-6E8A-4147-A177-3AD203B41FA5}">
                      <a16:colId xmlns:a16="http://schemas.microsoft.com/office/drawing/2014/main" val="3698046329"/>
                    </a:ext>
                  </a:extLst>
                </a:gridCol>
                <a:gridCol w="1078361">
                  <a:extLst>
                    <a:ext uri="{9D8B030D-6E8A-4147-A177-3AD203B41FA5}">
                      <a16:colId xmlns:a16="http://schemas.microsoft.com/office/drawing/2014/main" val="187370462"/>
                    </a:ext>
                  </a:extLst>
                </a:gridCol>
                <a:gridCol w="1130854">
                  <a:extLst>
                    <a:ext uri="{9D8B030D-6E8A-4147-A177-3AD203B41FA5}">
                      <a16:colId xmlns:a16="http://schemas.microsoft.com/office/drawing/2014/main" val="834652006"/>
                    </a:ext>
                  </a:extLst>
                </a:gridCol>
                <a:gridCol w="1159455">
                  <a:extLst>
                    <a:ext uri="{9D8B030D-6E8A-4147-A177-3AD203B41FA5}">
                      <a16:colId xmlns:a16="http://schemas.microsoft.com/office/drawing/2014/main" val="3513401370"/>
                    </a:ext>
                  </a:extLst>
                </a:gridCol>
                <a:gridCol w="1253777">
                  <a:extLst>
                    <a:ext uri="{9D8B030D-6E8A-4147-A177-3AD203B41FA5}">
                      <a16:colId xmlns:a16="http://schemas.microsoft.com/office/drawing/2014/main" val="1154694554"/>
                    </a:ext>
                  </a:extLst>
                </a:gridCol>
                <a:gridCol w="1654331">
                  <a:extLst>
                    <a:ext uri="{9D8B030D-6E8A-4147-A177-3AD203B41FA5}">
                      <a16:colId xmlns:a16="http://schemas.microsoft.com/office/drawing/2014/main" val="2119292978"/>
                    </a:ext>
                  </a:extLst>
                </a:gridCol>
              </a:tblGrid>
              <a:tr h="606054">
                <a:tc>
                  <a:txBody>
                    <a:bodyPr/>
                    <a:lstStyle/>
                    <a:p>
                      <a:r>
                        <a:rPr lang="en-US" dirty="0"/>
                        <a:t>Experiment</a:t>
                      </a:r>
                    </a:p>
                  </a:txBody>
                  <a:tcPr/>
                </a:tc>
                <a:tc>
                  <a:txBody>
                    <a:bodyPr/>
                    <a:lstStyle/>
                    <a:p>
                      <a:r>
                        <a:rPr lang="en-US" dirty="0"/>
                        <a:t>Facility</a:t>
                      </a:r>
                    </a:p>
                  </a:txBody>
                  <a:tcPr/>
                </a:tc>
                <a:tc>
                  <a:txBody>
                    <a:bodyPr/>
                    <a:lstStyle/>
                    <a:p>
                      <a:r>
                        <a:rPr lang="el-GR" dirty="0"/>
                        <a:t>α</a:t>
                      </a:r>
                      <a:endParaRPr lang="en-US" dirty="0"/>
                    </a:p>
                  </a:txBody>
                  <a:tcPr/>
                </a:tc>
                <a:tc>
                  <a:txBody>
                    <a:bodyPr/>
                    <a:lstStyle/>
                    <a:p>
                      <a:r>
                        <a:rPr lang="en-US" dirty="0"/>
                        <a:t>E (kV/cm)</a:t>
                      </a:r>
                    </a:p>
                  </a:txBody>
                  <a:tcPr/>
                </a:tc>
                <a:tc>
                  <a:txBody>
                    <a:bodyPr/>
                    <a:lstStyle/>
                    <a:p>
                      <a:r>
                        <a:rPr lang="en-US" dirty="0"/>
                        <a:t>T (s)</a:t>
                      </a:r>
                    </a:p>
                  </a:txBody>
                  <a:tcPr/>
                </a:tc>
                <a:tc>
                  <a:txBody>
                    <a:bodyPr/>
                    <a:lstStyle/>
                    <a:p>
                      <a:r>
                        <a:rPr lang="en-US" dirty="0"/>
                        <a:t>N</a:t>
                      </a:r>
                    </a:p>
                  </a:txBody>
                  <a:tcPr/>
                </a:tc>
                <a:tc>
                  <a:txBody>
                    <a:bodyPr/>
                    <a:lstStyle/>
                    <a:p>
                      <a:r>
                        <a:rPr lang="en-US" dirty="0"/>
                        <a:t>neutron density (1/c.c.)</a:t>
                      </a:r>
                    </a:p>
                  </a:txBody>
                  <a:tcPr/>
                </a:tc>
                <a:tc>
                  <a:txBody>
                    <a:bodyPr/>
                    <a:lstStyle/>
                    <a:p>
                      <a:r>
                        <a:rPr lang="en-US" dirty="0"/>
                        <a:t>Chamber D (cm) or volume</a:t>
                      </a:r>
                    </a:p>
                  </a:txBody>
                  <a:tcPr/>
                </a:tc>
                <a:tc>
                  <a:txBody>
                    <a:bodyPr/>
                    <a:lstStyle/>
                    <a:p>
                      <a:r>
                        <a:rPr lang="en-US" dirty="0"/>
                        <a:t>Coating</a:t>
                      </a:r>
                    </a:p>
                  </a:txBody>
                  <a:tcPr/>
                </a:tc>
                <a:tc>
                  <a:txBody>
                    <a:bodyPr/>
                    <a:lstStyle/>
                    <a:p>
                      <a:r>
                        <a:rPr lang="el-GR" dirty="0"/>
                        <a:t>σ</a:t>
                      </a:r>
                      <a:r>
                        <a:rPr lang="en-US" dirty="0"/>
                        <a:t>(d) per day  (e-cm)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a:t>
                      </a:r>
                      <a:r>
                        <a:rPr lang="en-US" dirty="0"/>
                        <a:t>(d) (e-cm)</a:t>
                      </a:r>
                    </a:p>
                    <a:p>
                      <a:endParaRPr lang="en-US" dirty="0"/>
                    </a:p>
                  </a:txBody>
                  <a:tcPr/>
                </a:tc>
                <a:extLst>
                  <a:ext uri="{0D108BD9-81ED-4DB2-BD59-A6C34878D82A}">
                    <a16:rowId xmlns:a16="http://schemas.microsoft.com/office/drawing/2014/main" val="3673319991"/>
                  </a:ext>
                </a:extLst>
              </a:tr>
              <a:tr h="370840">
                <a:tc>
                  <a:txBody>
                    <a:bodyPr/>
                    <a:lstStyle/>
                    <a:p>
                      <a:r>
                        <a:rPr lang="en-US" dirty="0"/>
                        <a:t>OILL</a:t>
                      </a:r>
                    </a:p>
                  </a:txBody>
                  <a:tcPr/>
                </a:tc>
                <a:tc>
                  <a:txBody>
                    <a:bodyPr/>
                    <a:lstStyle/>
                    <a:p>
                      <a:r>
                        <a:rPr lang="en-US" dirty="0"/>
                        <a:t>PSI-sD2</a:t>
                      </a:r>
                    </a:p>
                  </a:txBody>
                  <a:tcPr/>
                </a:tc>
                <a:tc>
                  <a:txBody>
                    <a:bodyPr/>
                    <a:lstStyle/>
                    <a:p>
                      <a:r>
                        <a:rPr lang="en-US" dirty="0"/>
                        <a:t>0.76</a:t>
                      </a:r>
                    </a:p>
                  </a:txBody>
                  <a:tcPr/>
                </a:tc>
                <a:tc>
                  <a:txBody>
                    <a:bodyPr/>
                    <a:lstStyle/>
                    <a:p>
                      <a:r>
                        <a:rPr lang="en-US" dirty="0"/>
                        <a:t>11</a:t>
                      </a:r>
                    </a:p>
                  </a:txBody>
                  <a:tcPr/>
                </a:tc>
                <a:tc>
                  <a:txBody>
                    <a:bodyPr/>
                    <a:lstStyle/>
                    <a:p>
                      <a:r>
                        <a:rPr lang="en-US" dirty="0"/>
                        <a:t>180</a:t>
                      </a:r>
                    </a:p>
                  </a:txBody>
                  <a:tcPr/>
                </a:tc>
                <a:tc>
                  <a:txBody>
                    <a:bodyPr/>
                    <a:lstStyle/>
                    <a:p>
                      <a:r>
                        <a:rPr lang="en-US" dirty="0"/>
                        <a:t>11,400</a:t>
                      </a:r>
                    </a:p>
                  </a:txBody>
                  <a:tcPr/>
                </a:tc>
                <a:tc>
                  <a:txBody>
                    <a:bodyPr/>
                    <a:lstStyle/>
                    <a:p>
                      <a:r>
                        <a:rPr lang="en-US" dirty="0"/>
                        <a:t>2</a:t>
                      </a:r>
                    </a:p>
                  </a:txBody>
                  <a:tcPr/>
                </a:tc>
                <a:tc>
                  <a:txBody>
                    <a:bodyPr/>
                    <a:lstStyle/>
                    <a:p>
                      <a:r>
                        <a:rPr lang="en-US" dirty="0"/>
                        <a:t>47</a:t>
                      </a:r>
                    </a:p>
                  </a:txBody>
                  <a:tcPr/>
                </a:tc>
                <a:tc>
                  <a:txBody>
                    <a:bodyPr/>
                    <a:lstStyle/>
                    <a:p>
                      <a:r>
                        <a:rPr lang="en-US" dirty="0"/>
                        <a:t>DLC + </a:t>
                      </a:r>
                      <a:r>
                        <a:rPr lang="en-US" dirty="0" err="1"/>
                        <a:t>dPS</a:t>
                      </a:r>
                      <a:endParaRPr lang="en-US" dirty="0"/>
                    </a:p>
                  </a:txBody>
                  <a:tcPr/>
                </a:tc>
                <a:tc>
                  <a:txBody>
                    <a:bodyPr/>
                    <a:lstStyle/>
                    <a:p>
                      <a:r>
                        <a:rPr lang="en-US" dirty="0"/>
                        <a:t>11e-26</a:t>
                      </a:r>
                    </a:p>
                  </a:txBody>
                  <a:tcPr/>
                </a:tc>
                <a:tc>
                  <a:txBody>
                    <a:bodyPr/>
                    <a:lstStyle/>
                    <a:p>
                      <a:r>
                        <a:rPr lang="en-US" dirty="0"/>
                        <a:t>1.5e-26</a:t>
                      </a:r>
                    </a:p>
                  </a:txBody>
                  <a:tcPr/>
                </a:tc>
                <a:extLst>
                  <a:ext uri="{0D108BD9-81ED-4DB2-BD59-A6C34878D82A}">
                    <a16:rowId xmlns:a16="http://schemas.microsoft.com/office/drawing/2014/main" val="154492600"/>
                  </a:ext>
                </a:extLst>
              </a:tr>
              <a:tr h="370840">
                <a:tc>
                  <a:txBody>
                    <a:bodyPr/>
                    <a:lstStyle/>
                    <a:p>
                      <a:r>
                        <a:rPr lang="en-US" dirty="0"/>
                        <a:t>n2EDM</a:t>
                      </a:r>
                    </a:p>
                  </a:txBody>
                  <a:tcPr/>
                </a:tc>
                <a:tc>
                  <a:txBody>
                    <a:bodyPr/>
                    <a:lstStyle/>
                    <a:p>
                      <a:r>
                        <a:rPr lang="en-US" dirty="0"/>
                        <a:t>PSI-sD2</a:t>
                      </a:r>
                    </a:p>
                  </a:txBody>
                  <a:tcPr/>
                </a:tc>
                <a:tc>
                  <a:txBody>
                    <a:bodyPr/>
                    <a:lstStyle/>
                    <a:p>
                      <a:r>
                        <a:rPr lang="en-US" dirty="0"/>
                        <a:t>0.8</a:t>
                      </a:r>
                    </a:p>
                  </a:txBody>
                  <a:tcPr/>
                </a:tc>
                <a:tc>
                  <a:txBody>
                    <a:bodyPr/>
                    <a:lstStyle/>
                    <a:p>
                      <a:r>
                        <a:rPr lang="en-US" dirty="0"/>
                        <a:t>15</a:t>
                      </a:r>
                    </a:p>
                  </a:txBody>
                  <a:tcPr/>
                </a:tc>
                <a:tc>
                  <a:txBody>
                    <a:bodyPr/>
                    <a:lstStyle/>
                    <a:p>
                      <a:r>
                        <a:rPr lang="en-US" dirty="0"/>
                        <a:t>180</a:t>
                      </a:r>
                    </a:p>
                  </a:txBody>
                  <a:tcPr/>
                </a:tc>
                <a:tc>
                  <a:txBody>
                    <a:bodyPr/>
                    <a:lstStyle/>
                    <a:p>
                      <a:r>
                        <a:rPr lang="en-US" dirty="0"/>
                        <a:t>121,000</a:t>
                      </a:r>
                    </a:p>
                  </a:txBody>
                  <a:tcPr/>
                </a:tc>
                <a:tc>
                  <a:txBody>
                    <a:bodyPr/>
                    <a:lstStyle/>
                    <a:p>
                      <a:r>
                        <a:rPr lang="en-US" dirty="0"/>
                        <a:t>2</a:t>
                      </a:r>
                    </a:p>
                  </a:txBody>
                  <a:tcPr/>
                </a:tc>
                <a:tc>
                  <a:txBody>
                    <a:bodyPr/>
                    <a:lstStyle/>
                    <a:p>
                      <a:r>
                        <a:rPr lang="en-US" dirty="0"/>
                        <a:t>80</a:t>
                      </a:r>
                    </a:p>
                  </a:txBody>
                  <a:tcPr/>
                </a:tc>
                <a:tc>
                  <a:txBody>
                    <a:bodyPr/>
                    <a:lstStyle/>
                    <a:p>
                      <a:r>
                        <a:rPr lang="en-US" dirty="0"/>
                        <a:t>DLC + </a:t>
                      </a:r>
                      <a:r>
                        <a:rPr lang="en-US" dirty="0" err="1"/>
                        <a:t>dPS</a:t>
                      </a:r>
                      <a:endParaRPr lang="en-US" dirty="0"/>
                    </a:p>
                  </a:txBody>
                  <a:tcPr/>
                </a:tc>
                <a:tc>
                  <a:txBody>
                    <a:bodyPr/>
                    <a:lstStyle/>
                    <a:p>
                      <a:r>
                        <a:rPr lang="en-US" dirty="0"/>
                        <a:t>2.6e-26</a:t>
                      </a:r>
                    </a:p>
                  </a:txBody>
                  <a:tcPr/>
                </a:tc>
                <a:tc>
                  <a:txBody>
                    <a:bodyPr/>
                    <a:lstStyle/>
                    <a:p>
                      <a:endParaRPr lang="en-US" dirty="0"/>
                    </a:p>
                  </a:txBody>
                  <a:tcPr/>
                </a:tc>
                <a:extLst>
                  <a:ext uri="{0D108BD9-81ED-4DB2-BD59-A6C34878D82A}">
                    <a16:rowId xmlns:a16="http://schemas.microsoft.com/office/drawing/2014/main" val="3357040569"/>
                  </a:ext>
                </a:extLst>
              </a:tr>
              <a:tr h="370840">
                <a:tc>
                  <a:txBody>
                    <a:bodyPr/>
                    <a:lstStyle/>
                    <a:p>
                      <a:r>
                        <a:rPr lang="en-US" dirty="0"/>
                        <a:t>LANL</a:t>
                      </a:r>
                    </a:p>
                  </a:txBody>
                  <a:tcPr/>
                </a:tc>
                <a:tc>
                  <a:txBody>
                    <a:bodyPr/>
                    <a:lstStyle/>
                    <a:p>
                      <a:r>
                        <a:rPr lang="en-US" dirty="0"/>
                        <a:t>LANL-sD2</a:t>
                      </a:r>
                    </a:p>
                  </a:txBody>
                  <a:tcPr/>
                </a:tc>
                <a:tc>
                  <a:txBody>
                    <a:bodyPr/>
                    <a:lstStyle/>
                    <a:p>
                      <a:r>
                        <a:rPr lang="en-US" dirty="0"/>
                        <a:t>0.8</a:t>
                      </a:r>
                    </a:p>
                  </a:txBody>
                  <a:tcPr/>
                </a:tc>
                <a:tc>
                  <a:txBody>
                    <a:bodyPr/>
                    <a:lstStyle/>
                    <a:p>
                      <a:r>
                        <a:rPr lang="en-US" dirty="0"/>
                        <a:t>12</a:t>
                      </a:r>
                    </a:p>
                  </a:txBody>
                  <a:tcPr/>
                </a:tc>
                <a:tc>
                  <a:txBody>
                    <a:bodyPr/>
                    <a:lstStyle/>
                    <a:p>
                      <a:r>
                        <a:rPr lang="en-US" dirty="0"/>
                        <a:t>180</a:t>
                      </a:r>
                    </a:p>
                  </a:txBody>
                  <a:tcPr/>
                </a:tc>
                <a:tc>
                  <a:txBody>
                    <a:bodyPr/>
                    <a:lstStyle/>
                    <a:p>
                      <a:r>
                        <a:rPr lang="en-US" dirty="0"/>
                        <a:t>80,000</a:t>
                      </a:r>
                    </a:p>
                  </a:txBody>
                  <a:tcPr/>
                </a:tc>
                <a:tc>
                  <a:txBody>
                    <a:bodyPr/>
                    <a:lstStyle/>
                    <a:p>
                      <a:r>
                        <a:rPr lang="en-US" dirty="0"/>
                        <a:t>15</a:t>
                      </a:r>
                    </a:p>
                  </a:txBody>
                  <a:tcPr/>
                </a:tc>
                <a:tc>
                  <a:txBody>
                    <a:bodyPr/>
                    <a:lstStyle/>
                    <a:p>
                      <a:r>
                        <a:rPr lang="en-US" dirty="0"/>
                        <a:t>47</a:t>
                      </a:r>
                    </a:p>
                  </a:txBody>
                  <a:tcPr/>
                </a:tc>
                <a:tc>
                  <a:txBody>
                    <a:bodyPr/>
                    <a:lstStyle/>
                    <a:p>
                      <a:r>
                        <a:rPr lang="en-US" dirty="0" err="1"/>
                        <a:t>dPS</a:t>
                      </a:r>
                      <a:endParaRPr lang="en-US" dirty="0"/>
                    </a:p>
                  </a:txBody>
                  <a:tcPr/>
                </a:tc>
                <a:tc>
                  <a:txBody>
                    <a:bodyPr/>
                    <a:lstStyle/>
                    <a:p>
                      <a:r>
                        <a:rPr lang="en-US" dirty="0"/>
                        <a:t>4 e-26</a:t>
                      </a:r>
                    </a:p>
                  </a:txBody>
                  <a:tcPr/>
                </a:tc>
                <a:tc>
                  <a:txBody>
                    <a:bodyPr/>
                    <a:lstStyle/>
                    <a:p>
                      <a:r>
                        <a:rPr lang="en-US" dirty="0"/>
                        <a:t>3.4e-27 (1y)</a:t>
                      </a:r>
                    </a:p>
                  </a:txBody>
                  <a:tcPr/>
                </a:tc>
                <a:extLst>
                  <a:ext uri="{0D108BD9-81ED-4DB2-BD59-A6C34878D82A}">
                    <a16:rowId xmlns:a16="http://schemas.microsoft.com/office/drawing/2014/main" val="508505154"/>
                  </a:ext>
                </a:extLst>
              </a:tr>
              <a:tr h="370840">
                <a:tc>
                  <a:txBody>
                    <a:bodyPr/>
                    <a:lstStyle/>
                    <a:p>
                      <a:r>
                        <a:rPr lang="en-US" dirty="0">
                          <a:solidFill>
                            <a:srgbClr val="FF0000"/>
                          </a:solidFill>
                        </a:rPr>
                        <a:t>TUCAN</a:t>
                      </a:r>
                    </a:p>
                  </a:txBody>
                  <a:tcPr/>
                </a:tc>
                <a:tc>
                  <a:txBody>
                    <a:bodyPr/>
                    <a:lstStyle/>
                    <a:p>
                      <a:r>
                        <a:rPr lang="en-US" dirty="0">
                          <a:solidFill>
                            <a:srgbClr val="FF0000"/>
                          </a:solidFill>
                        </a:rPr>
                        <a:t>TRIUMF-</a:t>
                      </a:r>
                      <a:r>
                        <a:rPr lang="en-US" dirty="0" err="1">
                          <a:solidFill>
                            <a:srgbClr val="FF0000"/>
                          </a:solidFill>
                        </a:rPr>
                        <a:t>lHe</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600,000-2,000,000</a:t>
                      </a:r>
                    </a:p>
                  </a:txBody>
                  <a:tcPr/>
                </a:tc>
                <a:tc>
                  <a:txBody>
                    <a:bodyPr/>
                    <a:lstStyle/>
                    <a:p>
                      <a:r>
                        <a:rPr lang="en-US" dirty="0">
                          <a:solidFill>
                            <a:srgbClr val="FF0000"/>
                          </a:solidFill>
                        </a:rPr>
                        <a:t>200-400</a:t>
                      </a:r>
                    </a:p>
                  </a:txBody>
                  <a:tcPr/>
                </a:tc>
                <a:tc>
                  <a:txBody>
                    <a:bodyPr/>
                    <a:lstStyle/>
                    <a:p>
                      <a:r>
                        <a:rPr lang="en-US" dirty="0">
                          <a:solidFill>
                            <a:srgbClr val="FF0000"/>
                          </a:solidFill>
                        </a:rPr>
                        <a:t>30,000 c.c.</a:t>
                      </a:r>
                    </a:p>
                  </a:txBody>
                  <a:tcPr/>
                </a:tc>
                <a:tc>
                  <a:txBody>
                    <a:bodyPr/>
                    <a:lstStyle/>
                    <a:p>
                      <a:r>
                        <a:rPr lang="en-US" dirty="0" err="1">
                          <a:solidFill>
                            <a:srgbClr val="FF0000"/>
                          </a:solidFill>
                        </a:rPr>
                        <a:t>dPS</a:t>
                      </a:r>
                      <a:endParaRPr lang="en-US" dirty="0">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1e-27 (400d)</a:t>
                      </a:r>
                    </a:p>
                  </a:txBody>
                  <a:tcPr/>
                </a:tc>
                <a:extLst>
                  <a:ext uri="{0D108BD9-81ED-4DB2-BD59-A6C34878D82A}">
                    <a16:rowId xmlns:a16="http://schemas.microsoft.com/office/drawing/2014/main" val="662324637"/>
                  </a:ext>
                </a:extLst>
              </a:tr>
              <a:tr h="370840">
                <a:tc>
                  <a:txBody>
                    <a:bodyPr/>
                    <a:lstStyle/>
                    <a:p>
                      <a:r>
                        <a:rPr lang="en-US" dirty="0" err="1">
                          <a:solidFill>
                            <a:srgbClr val="FF0000"/>
                          </a:solidFill>
                        </a:rPr>
                        <a:t>PanEDM</a:t>
                      </a:r>
                      <a:endParaRPr lang="en-US" dirty="0">
                        <a:solidFill>
                          <a:srgbClr val="FF0000"/>
                        </a:solidFill>
                      </a:endParaRPr>
                    </a:p>
                  </a:txBody>
                  <a:tcPr/>
                </a:tc>
                <a:tc>
                  <a:txBody>
                    <a:bodyPr/>
                    <a:lstStyle/>
                    <a:p>
                      <a:r>
                        <a:rPr lang="en-US" dirty="0">
                          <a:solidFill>
                            <a:srgbClr val="FF0000"/>
                          </a:solidFill>
                        </a:rPr>
                        <a:t>ILL—</a:t>
                      </a:r>
                      <a:r>
                        <a:rPr lang="en-US" dirty="0" err="1">
                          <a:solidFill>
                            <a:srgbClr val="FF0000"/>
                          </a:solidFill>
                        </a:rPr>
                        <a:t>lHe</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3.9 </a:t>
                      </a:r>
                    </a:p>
                    <a:p>
                      <a:r>
                        <a:rPr lang="en-US" dirty="0">
                          <a:solidFill>
                            <a:srgbClr val="FF0000"/>
                          </a:solidFill>
                        </a:rPr>
                        <a:t>40 </a:t>
                      </a:r>
                    </a:p>
                  </a:txBody>
                  <a:tcPr/>
                </a:tc>
                <a:tc>
                  <a:txBody>
                    <a:bodyPr/>
                    <a:lstStyle/>
                    <a:p>
                      <a:endParaRPr lang="en-US" dirty="0">
                        <a:solidFill>
                          <a:srgbClr val="FF0000"/>
                        </a:solidFill>
                      </a:endParaRPr>
                    </a:p>
                  </a:txBody>
                  <a:tcPr/>
                </a:tc>
                <a:tc>
                  <a:txBody>
                    <a:bodyPr/>
                    <a:lstStyle/>
                    <a:p>
                      <a:r>
                        <a:rPr lang="en-US" dirty="0" err="1">
                          <a:solidFill>
                            <a:srgbClr val="FF0000"/>
                          </a:solidFill>
                        </a:rPr>
                        <a:t>dPE</a:t>
                      </a:r>
                      <a:endParaRPr lang="en-US" dirty="0">
                        <a:solidFill>
                          <a:srgbClr val="FF0000"/>
                        </a:solidFill>
                      </a:endParaRPr>
                    </a:p>
                  </a:txBody>
                  <a:tcPr/>
                </a:tc>
                <a:tc>
                  <a:txBody>
                    <a:bodyPr/>
                    <a:lstStyle/>
                    <a:p>
                      <a:r>
                        <a:rPr lang="en-US" dirty="0">
                          <a:solidFill>
                            <a:srgbClr val="FF0000"/>
                          </a:solidFill>
                        </a:rPr>
                        <a:t>3.8e-26 (I)</a:t>
                      </a:r>
                    </a:p>
                    <a:p>
                      <a:r>
                        <a:rPr lang="en-US" dirty="0">
                          <a:solidFill>
                            <a:srgbClr val="FF0000"/>
                          </a:solidFill>
                        </a:rPr>
                        <a:t>7.9e-27 (II)</a:t>
                      </a:r>
                    </a:p>
                  </a:txBody>
                  <a:tcPr/>
                </a:tc>
                <a:tc>
                  <a:txBody>
                    <a:bodyPr/>
                    <a:lstStyle/>
                    <a:p>
                      <a:r>
                        <a:rPr lang="en-US" dirty="0">
                          <a:solidFill>
                            <a:srgbClr val="FF0000"/>
                          </a:solidFill>
                        </a:rPr>
                        <a:t>3.8e-27 (100d)</a:t>
                      </a:r>
                    </a:p>
                    <a:p>
                      <a:r>
                        <a:rPr lang="en-US" dirty="0">
                          <a:solidFill>
                            <a:srgbClr val="FF0000"/>
                          </a:solidFill>
                        </a:rPr>
                        <a:t>7.9e-28 (100d)</a:t>
                      </a:r>
                    </a:p>
                  </a:txBody>
                  <a:tcPr/>
                </a:tc>
                <a:extLst>
                  <a:ext uri="{0D108BD9-81ED-4DB2-BD59-A6C34878D82A}">
                    <a16:rowId xmlns:a16="http://schemas.microsoft.com/office/drawing/2014/main" val="3135165147"/>
                  </a:ext>
                </a:extLst>
              </a:tr>
              <a:tr h="370840">
                <a:tc>
                  <a:txBody>
                    <a:bodyPr/>
                    <a:lstStyle/>
                    <a:p>
                      <a:r>
                        <a:rPr lang="en-US" dirty="0">
                          <a:solidFill>
                            <a:srgbClr val="FF0000"/>
                          </a:solidFill>
                        </a:rPr>
                        <a:t>PNPI</a:t>
                      </a:r>
                    </a:p>
                  </a:txBody>
                  <a:tcPr/>
                </a:tc>
                <a:tc>
                  <a:txBody>
                    <a:bodyPr/>
                    <a:lstStyle/>
                    <a:p>
                      <a:r>
                        <a:rPr lang="en-US" dirty="0">
                          <a:solidFill>
                            <a:srgbClr val="FF0000"/>
                          </a:solidFill>
                        </a:rPr>
                        <a:t>PIK—</a:t>
                      </a:r>
                      <a:r>
                        <a:rPr lang="en-US" dirty="0" err="1">
                          <a:solidFill>
                            <a:srgbClr val="FF0000"/>
                          </a:solidFill>
                        </a:rPr>
                        <a:t>lHe</a:t>
                      </a:r>
                      <a:endParaRPr lang="en-US" dirty="0">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12</a:t>
                      </a:r>
                      <a:r>
                        <a:rPr lang="en-US" dirty="0">
                          <a:solidFill>
                            <a:srgbClr val="FF0000"/>
                          </a:solidFill>
                          <a:sym typeface="Wingdings" panose="05000000000000000000" pitchFamily="2" charset="2"/>
                        </a:rPr>
                        <a:t> 27</a:t>
                      </a:r>
                      <a:endParaRPr lang="en-US" dirty="0">
                        <a:solidFill>
                          <a:srgbClr val="FF0000"/>
                        </a:solidFill>
                      </a:endParaRPr>
                    </a:p>
                  </a:txBody>
                  <a:tcPr/>
                </a:tc>
                <a:tc>
                  <a:txBody>
                    <a:bodyPr/>
                    <a:lstStyle/>
                    <a:p>
                      <a:endParaRPr lang="en-US">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200</a:t>
                      </a: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r>
                        <a:rPr lang="en-US" dirty="0">
                          <a:solidFill>
                            <a:srgbClr val="FF0000"/>
                          </a:solidFill>
                        </a:rPr>
                        <a:t>1.5e-26</a:t>
                      </a:r>
                    </a:p>
                  </a:txBody>
                  <a:tcPr/>
                </a:tc>
                <a:tc>
                  <a:txBody>
                    <a:bodyPr/>
                    <a:lstStyle/>
                    <a:p>
                      <a:r>
                        <a:rPr lang="en-US" dirty="0">
                          <a:solidFill>
                            <a:srgbClr val="FF0000"/>
                          </a:solidFill>
                        </a:rPr>
                        <a:t>1e-27 (1y)</a:t>
                      </a:r>
                    </a:p>
                  </a:txBody>
                  <a:tcPr/>
                </a:tc>
                <a:extLst>
                  <a:ext uri="{0D108BD9-81ED-4DB2-BD59-A6C34878D82A}">
                    <a16:rowId xmlns:a16="http://schemas.microsoft.com/office/drawing/2014/main" val="4073139912"/>
                  </a:ext>
                </a:extLst>
              </a:tr>
              <a:tr h="370840">
                <a:tc>
                  <a:txBody>
                    <a:bodyPr/>
                    <a:lstStyle/>
                    <a:p>
                      <a:r>
                        <a:rPr lang="en-US" dirty="0" err="1">
                          <a:solidFill>
                            <a:srgbClr val="0000FF"/>
                          </a:solidFill>
                        </a:rPr>
                        <a:t>nEDMSF</a:t>
                      </a:r>
                      <a:endParaRPr lang="en-US" dirty="0">
                        <a:solidFill>
                          <a:srgbClr val="0000FF"/>
                        </a:solidFill>
                      </a:endParaRPr>
                    </a:p>
                  </a:txBody>
                  <a:tcPr/>
                </a:tc>
                <a:tc>
                  <a:txBody>
                    <a:bodyPr/>
                    <a:lstStyle/>
                    <a:p>
                      <a:r>
                        <a:rPr lang="en-US" dirty="0">
                          <a:solidFill>
                            <a:srgbClr val="0000FF"/>
                          </a:solidFill>
                        </a:rPr>
                        <a:t>ILL/ESS--</a:t>
                      </a:r>
                      <a:r>
                        <a:rPr lang="en-US" dirty="0" err="1">
                          <a:solidFill>
                            <a:srgbClr val="0000FF"/>
                          </a:solidFill>
                        </a:rPr>
                        <a:t>lHe</a:t>
                      </a:r>
                      <a:endParaRPr lang="en-US" dirty="0">
                        <a:solidFill>
                          <a:srgbClr val="0000FF"/>
                        </a:solidFill>
                      </a:endParaRPr>
                    </a:p>
                  </a:txBody>
                  <a:tcPr/>
                </a:tc>
                <a:tc>
                  <a:txBody>
                    <a:bodyPr/>
                    <a:lstStyle/>
                    <a:p>
                      <a:endParaRPr lang="en-US" dirty="0">
                        <a:solidFill>
                          <a:srgbClr val="0000FF"/>
                        </a:solidFill>
                      </a:endParaRPr>
                    </a:p>
                  </a:txBody>
                  <a:tcPr/>
                </a:tc>
                <a:tc>
                  <a:txBody>
                    <a:bodyPr/>
                    <a:lstStyle/>
                    <a:p>
                      <a:r>
                        <a:rPr lang="en-US" dirty="0">
                          <a:solidFill>
                            <a:srgbClr val="0000FF"/>
                          </a:solidFill>
                        </a:rPr>
                        <a:t>75</a:t>
                      </a:r>
                    </a:p>
                  </a:txBody>
                  <a:tcPr/>
                </a:tc>
                <a:tc>
                  <a:txBody>
                    <a:bodyPr/>
                    <a:lstStyle/>
                    <a:p>
                      <a:r>
                        <a:rPr lang="en-US" dirty="0">
                          <a:solidFill>
                            <a:srgbClr val="0000FF"/>
                          </a:solidFill>
                        </a:rPr>
                        <a:t>500</a:t>
                      </a:r>
                    </a:p>
                  </a:txBody>
                  <a:tcPr/>
                </a:tc>
                <a:tc>
                  <a:txBody>
                    <a:bodyPr/>
                    <a:lstStyle/>
                    <a:p>
                      <a:r>
                        <a:rPr lang="en-US" dirty="0">
                          <a:solidFill>
                            <a:srgbClr val="0000FF"/>
                          </a:solidFill>
                        </a:rPr>
                        <a:t>380,000</a:t>
                      </a:r>
                    </a:p>
                  </a:txBody>
                  <a:tcPr/>
                </a:tc>
                <a:tc>
                  <a:txBody>
                    <a:bodyPr/>
                    <a:lstStyle/>
                    <a:p>
                      <a:r>
                        <a:rPr lang="en-US" dirty="0">
                          <a:solidFill>
                            <a:srgbClr val="0000FF"/>
                          </a:solidFill>
                        </a:rPr>
                        <a:t>120 </a:t>
                      </a:r>
                    </a:p>
                  </a:txBody>
                  <a:tcPr/>
                </a:tc>
                <a:tc>
                  <a:txBody>
                    <a:bodyPr/>
                    <a:lstStyle/>
                    <a:p>
                      <a:r>
                        <a:rPr lang="en-US" dirty="0">
                          <a:solidFill>
                            <a:srgbClr val="0000FF"/>
                          </a:solidFill>
                        </a:rPr>
                        <a:t>3,000 c.c.</a:t>
                      </a:r>
                    </a:p>
                  </a:txBody>
                  <a:tcPr/>
                </a:tc>
                <a:tc>
                  <a:txBody>
                    <a:bodyPr/>
                    <a:lstStyle/>
                    <a:p>
                      <a:r>
                        <a:rPr lang="en-US" dirty="0" err="1">
                          <a:solidFill>
                            <a:srgbClr val="0000FF"/>
                          </a:solidFill>
                        </a:rPr>
                        <a:t>dTPB-dPS</a:t>
                      </a:r>
                      <a:endParaRPr lang="en-US" dirty="0">
                        <a:solidFill>
                          <a:srgbClr val="0000FF"/>
                        </a:solidFill>
                      </a:endParaRPr>
                    </a:p>
                  </a:txBody>
                  <a:tcPr/>
                </a:tc>
                <a:tc>
                  <a:txBody>
                    <a:bodyPr/>
                    <a:lstStyle/>
                    <a:p>
                      <a:r>
                        <a:rPr lang="en-US" dirty="0">
                          <a:solidFill>
                            <a:srgbClr val="0000FF"/>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rPr>
                        <a:t>3e-28  (3y)</a:t>
                      </a:r>
                    </a:p>
                  </a:txBody>
                  <a:tcPr/>
                </a:tc>
                <a:extLst>
                  <a:ext uri="{0D108BD9-81ED-4DB2-BD59-A6C34878D82A}">
                    <a16:rowId xmlns:a16="http://schemas.microsoft.com/office/drawing/2014/main" val="747706543"/>
                  </a:ext>
                </a:extLst>
              </a:tr>
              <a:tr h="370840">
                <a:tc>
                  <a:txBody>
                    <a:bodyPr/>
                    <a:lstStyle/>
                    <a:p>
                      <a:r>
                        <a:rPr lang="en-US" dirty="0" err="1">
                          <a:solidFill>
                            <a:srgbClr val="00B050"/>
                          </a:solidFill>
                        </a:rPr>
                        <a:t>BeamEDM</a:t>
                      </a:r>
                      <a:endParaRPr lang="en-US" dirty="0">
                        <a:solidFill>
                          <a:srgbClr val="00B050"/>
                        </a:solidFill>
                      </a:endParaRPr>
                    </a:p>
                  </a:txBody>
                  <a:tcPr/>
                </a:tc>
                <a:tc>
                  <a:txBody>
                    <a:bodyPr/>
                    <a:lstStyle/>
                    <a:p>
                      <a:r>
                        <a:rPr lang="en-US" dirty="0">
                          <a:solidFill>
                            <a:srgbClr val="00B050"/>
                          </a:solidFill>
                        </a:rPr>
                        <a:t>ILL/ESS</a:t>
                      </a:r>
                    </a:p>
                  </a:txBody>
                  <a:tcPr/>
                </a:tc>
                <a:tc>
                  <a:txBody>
                    <a:bodyPr/>
                    <a:lstStyle/>
                    <a:p>
                      <a:endParaRPr lang="en-US">
                        <a:solidFill>
                          <a:srgbClr val="00B050"/>
                        </a:solidFill>
                      </a:endParaRPr>
                    </a:p>
                  </a:txBody>
                  <a:tcPr/>
                </a:tc>
                <a:tc>
                  <a:txBody>
                    <a:bodyPr/>
                    <a:lstStyle/>
                    <a:p>
                      <a:r>
                        <a:rPr lang="en-US" dirty="0">
                          <a:solidFill>
                            <a:srgbClr val="00B050"/>
                          </a:solidFill>
                        </a:rPr>
                        <a:t>40</a:t>
                      </a:r>
                    </a:p>
                  </a:txBody>
                  <a:tcPr/>
                </a:tc>
                <a:tc>
                  <a:txBody>
                    <a:bodyPr/>
                    <a:lstStyle/>
                    <a:p>
                      <a:r>
                        <a:rPr lang="en-US" dirty="0">
                          <a:solidFill>
                            <a:srgbClr val="00B050"/>
                          </a:solidFill>
                        </a:rPr>
                        <a:t>4e-2</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tc>
                  <a:txBody>
                    <a:bodyPr/>
                    <a:lstStyle/>
                    <a:p>
                      <a:r>
                        <a:rPr lang="en-US" dirty="0">
                          <a:solidFill>
                            <a:srgbClr val="00B050"/>
                          </a:solidFill>
                        </a:rPr>
                        <a:t>FP=50m</a:t>
                      </a:r>
                    </a:p>
                  </a:txBody>
                  <a:tcPr/>
                </a:tc>
                <a:tc>
                  <a:txBody>
                    <a:bodyPr/>
                    <a:lstStyle/>
                    <a:p>
                      <a:endParaRPr lang="en-US" dirty="0">
                        <a:solidFill>
                          <a:srgbClr val="00B050"/>
                        </a:solidFill>
                      </a:endParaRPr>
                    </a:p>
                  </a:txBody>
                  <a:tcPr/>
                </a:tc>
                <a:tc>
                  <a:txBody>
                    <a:bodyPr/>
                    <a:lstStyle/>
                    <a:p>
                      <a:r>
                        <a:rPr lang="en-US" dirty="0">
                          <a:solidFill>
                            <a:srgbClr val="00B050"/>
                          </a:solidFill>
                        </a:rPr>
                        <a:t>5e-26</a:t>
                      </a:r>
                    </a:p>
                  </a:txBody>
                  <a:tcPr/>
                </a:tc>
                <a:tc>
                  <a:txBody>
                    <a:bodyPr/>
                    <a:lstStyle/>
                    <a:p>
                      <a:endParaRPr lang="en-US" dirty="0"/>
                    </a:p>
                  </a:txBody>
                  <a:tcPr/>
                </a:tc>
                <a:extLst>
                  <a:ext uri="{0D108BD9-81ED-4DB2-BD59-A6C34878D82A}">
                    <a16:rowId xmlns:a16="http://schemas.microsoft.com/office/drawing/2014/main" val="3303533095"/>
                  </a:ext>
                </a:extLst>
              </a:tr>
            </a:tbl>
          </a:graphicData>
        </a:graphic>
      </p:graphicFrame>
      <p:sp>
        <p:nvSpPr>
          <p:cNvPr id="3" name="TextBox 2">
            <a:extLst>
              <a:ext uri="{FF2B5EF4-FFF2-40B4-BE49-F238E27FC236}">
                <a16:creationId xmlns:a16="http://schemas.microsoft.com/office/drawing/2014/main" id="{DD64F471-CBAA-26DF-F684-E8DDCF28177D}"/>
              </a:ext>
            </a:extLst>
          </p:cNvPr>
          <p:cNvSpPr txBox="1"/>
          <p:nvPr/>
        </p:nvSpPr>
        <p:spPr>
          <a:xfrm>
            <a:off x="10414353" y="1379252"/>
            <a:ext cx="1777647" cy="1015663"/>
          </a:xfrm>
          <a:prstGeom prst="rect">
            <a:avLst/>
          </a:prstGeom>
          <a:solidFill>
            <a:schemeClr val="bg1"/>
          </a:solidFill>
          <a:ln>
            <a:solidFill>
              <a:schemeClr val="tx1"/>
            </a:solidFill>
          </a:ln>
        </p:spPr>
        <p:txBody>
          <a:bodyPr wrap="square">
            <a:spAutoFit/>
          </a:bodyPr>
          <a:lstStyle/>
          <a:p>
            <a:r>
              <a:rPr lang="en-US" sz="1600" b="1" dirty="0">
                <a:solidFill>
                  <a:srgbClr val="C00000"/>
                </a:solidFill>
              </a:rPr>
              <a:t>Present 90% limit: 1.8 x 10</a:t>
            </a:r>
            <a:r>
              <a:rPr lang="en-US" sz="1600" b="1" baseline="30000" dirty="0">
                <a:solidFill>
                  <a:srgbClr val="C00000"/>
                </a:solidFill>
              </a:rPr>
              <a:t>-26 </a:t>
            </a:r>
            <a:r>
              <a:rPr lang="en-US" sz="1600" b="1" dirty="0">
                <a:solidFill>
                  <a:srgbClr val="C00000"/>
                </a:solidFill>
              </a:rPr>
              <a:t>e-cm</a:t>
            </a:r>
            <a:endParaRPr lang="en-US" sz="1600" b="1" dirty="0">
              <a:solidFill>
                <a:srgbClr val="C00000"/>
              </a:solidFill>
              <a:effectLst/>
            </a:endParaRPr>
          </a:p>
          <a:p>
            <a:r>
              <a:rPr lang="en-US" sz="1400" i="1" dirty="0">
                <a:effectLst/>
              </a:rPr>
              <a:t>A</a:t>
            </a:r>
            <a:r>
              <a:rPr lang="en-US" sz="1400" i="1" dirty="0"/>
              <a:t>bel et al., </a:t>
            </a:r>
            <a:r>
              <a:rPr lang="en-US" sz="1400" i="1" dirty="0">
                <a:effectLst/>
              </a:rPr>
              <a:t>PRL</a:t>
            </a:r>
            <a:r>
              <a:rPr lang="en-US" sz="1400" dirty="0"/>
              <a:t>. 2020; 124(8): 081803</a:t>
            </a:r>
          </a:p>
        </p:txBody>
      </p:sp>
      <p:sp>
        <p:nvSpPr>
          <p:cNvPr id="6" name="Footer Placeholder 5">
            <a:extLst>
              <a:ext uri="{FF2B5EF4-FFF2-40B4-BE49-F238E27FC236}">
                <a16:creationId xmlns:a16="http://schemas.microsoft.com/office/drawing/2014/main" id="{269BBF11-9FAE-1A2F-3BAD-95669EDA79E3}"/>
              </a:ext>
            </a:extLst>
          </p:cNvPr>
          <p:cNvSpPr>
            <a:spLocks noGrp="1"/>
          </p:cNvSpPr>
          <p:nvPr>
            <p:ph type="ftr" sz="quarter" idx="11"/>
          </p:nvPr>
        </p:nvSpPr>
        <p:spPr/>
        <p:txBody>
          <a:bodyPr/>
          <a:lstStyle/>
          <a:p>
            <a:r>
              <a:rPr lang="en-US"/>
              <a:t>Chen-Yu Liu</a:t>
            </a:r>
          </a:p>
        </p:txBody>
      </p:sp>
      <p:sp>
        <p:nvSpPr>
          <p:cNvPr id="7" name="Slide Number Placeholder 6">
            <a:extLst>
              <a:ext uri="{FF2B5EF4-FFF2-40B4-BE49-F238E27FC236}">
                <a16:creationId xmlns:a16="http://schemas.microsoft.com/office/drawing/2014/main" id="{63E6AABE-A873-3233-C6E9-5B8CE8939878}"/>
              </a:ext>
            </a:extLst>
          </p:cNvPr>
          <p:cNvSpPr>
            <a:spLocks noGrp="1"/>
          </p:cNvSpPr>
          <p:nvPr>
            <p:ph type="sldNum" sz="quarter" idx="12"/>
          </p:nvPr>
        </p:nvSpPr>
        <p:spPr/>
        <p:txBody>
          <a:bodyPr/>
          <a:lstStyle/>
          <a:p>
            <a:fld id="{4446F115-4221-496D-B645-BB77296CD833}" type="slidenum">
              <a:rPr lang="en-US" smtClean="0"/>
              <a:t>26</a:t>
            </a:fld>
            <a:endParaRPr lang="en-US"/>
          </a:p>
        </p:txBody>
      </p:sp>
      <p:sp>
        <p:nvSpPr>
          <p:cNvPr id="8" name="TextBox 7">
            <a:extLst>
              <a:ext uri="{FF2B5EF4-FFF2-40B4-BE49-F238E27FC236}">
                <a16:creationId xmlns:a16="http://schemas.microsoft.com/office/drawing/2014/main" id="{FBB3A59A-A9B9-675A-A135-1EC058341D7D}"/>
              </a:ext>
            </a:extLst>
          </p:cNvPr>
          <p:cNvSpPr txBox="1"/>
          <p:nvPr/>
        </p:nvSpPr>
        <p:spPr>
          <a:xfrm>
            <a:off x="9348795" y="3942865"/>
            <a:ext cx="1954381" cy="369332"/>
          </a:xfrm>
          <a:prstGeom prst="rect">
            <a:avLst/>
          </a:prstGeom>
          <a:noFill/>
        </p:spPr>
        <p:txBody>
          <a:bodyPr wrap="none" rtlCol="0">
            <a:spAutoFit/>
          </a:bodyPr>
          <a:lstStyle/>
          <a:p>
            <a:r>
              <a:rPr lang="en-US" dirty="0">
                <a:solidFill>
                  <a:srgbClr val="00B050"/>
                </a:solidFill>
                <a:sym typeface="Wingdings" panose="05000000000000000000" pitchFamily="2" charset="2"/>
              </a:rPr>
              <a:t> </a:t>
            </a:r>
            <a:r>
              <a:rPr lang="en-US" dirty="0">
                <a:solidFill>
                  <a:srgbClr val="00B050"/>
                </a:solidFill>
              </a:rPr>
              <a:t>4.45e-26 (2024)</a:t>
            </a:r>
          </a:p>
        </p:txBody>
      </p:sp>
    </p:spTree>
    <p:extLst>
      <p:ext uri="{BB962C8B-B14F-4D97-AF65-F5344CB8AC3E}">
        <p14:creationId xmlns:p14="http://schemas.microsoft.com/office/powerpoint/2010/main" val="79485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315D-C313-4494-959C-E39A8115B57E}"/>
              </a:ext>
            </a:extLst>
          </p:cNvPr>
          <p:cNvSpPr>
            <a:spLocks noGrp="1"/>
          </p:cNvSpPr>
          <p:nvPr>
            <p:ph type="title"/>
          </p:nvPr>
        </p:nvSpPr>
        <p:spPr>
          <a:xfrm>
            <a:off x="155547" y="1319933"/>
            <a:ext cx="12429534" cy="1482594"/>
          </a:xfrm>
        </p:spPr>
        <p:txBody>
          <a:bodyPr>
            <a:normAutofit/>
          </a:bodyPr>
          <a:lstStyle/>
          <a:p>
            <a:r>
              <a:rPr lang="en-US" sz="3600" dirty="0" err="1"/>
              <a:t>nEDM</a:t>
            </a:r>
            <a:r>
              <a:rPr lang="en-US" sz="3600" dirty="0"/>
              <a:t> sensitivity is still limited by the UCN counting statistics </a:t>
            </a:r>
            <a:r>
              <a:rPr lang="en-US" sz="3600" dirty="0">
                <a:sym typeface="Wingdings" panose="05000000000000000000" pitchFamily="2" charset="2"/>
              </a:rPr>
              <a:t> continuing efforts to make more intense UCN sources</a:t>
            </a:r>
            <a:endParaRPr lang="en-US" sz="3600" dirty="0"/>
          </a:p>
        </p:txBody>
      </p:sp>
      <p:graphicFrame>
        <p:nvGraphicFramePr>
          <p:cNvPr id="5" name="Table 4">
            <a:extLst>
              <a:ext uri="{FF2B5EF4-FFF2-40B4-BE49-F238E27FC236}">
                <a16:creationId xmlns:a16="http://schemas.microsoft.com/office/drawing/2014/main" id="{E0A36DC4-5F0D-4580-8D01-B9CCD2CD02DA}"/>
              </a:ext>
            </a:extLst>
          </p:cNvPr>
          <p:cNvGraphicFramePr>
            <a:graphicFrameLocks noGrp="1"/>
          </p:cNvGraphicFramePr>
          <p:nvPr/>
        </p:nvGraphicFramePr>
        <p:xfrm>
          <a:off x="0" y="2802527"/>
          <a:ext cx="12192000" cy="3952240"/>
        </p:xfrm>
        <a:graphic>
          <a:graphicData uri="http://schemas.openxmlformats.org/drawingml/2006/table">
            <a:tbl>
              <a:tblPr firstRow="1" bandRow="1">
                <a:tableStyleId>{5C22544A-7EE6-4342-B048-85BDC9FD1C3A}</a:tableStyleId>
              </a:tblPr>
              <a:tblGrid>
                <a:gridCol w="1174673">
                  <a:extLst>
                    <a:ext uri="{9D8B030D-6E8A-4147-A177-3AD203B41FA5}">
                      <a16:colId xmlns:a16="http://schemas.microsoft.com/office/drawing/2014/main" val="2957756249"/>
                    </a:ext>
                  </a:extLst>
                </a:gridCol>
                <a:gridCol w="1244142">
                  <a:extLst>
                    <a:ext uri="{9D8B030D-6E8A-4147-A177-3AD203B41FA5}">
                      <a16:colId xmlns:a16="http://schemas.microsoft.com/office/drawing/2014/main" val="4114122323"/>
                    </a:ext>
                  </a:extLst>
                </a:gridCol>
                <a:gridCol w="1322254">
                  <a:extLst>
                    <a:ext uri="{9D8B030D-6E8A-4147-A177-3AD203B41FA5}">
                      <a16:colId xmlns:a16="http://schemas.microsoft.com/office/drawing/2014/main" val="3869950226"/>
                    </a:ext>
                  </a:extLst>
                </a:gridCol>
                <a:gridCol w="1057902">
                  <a:extLst>
                    <a:ext uri="{9D8B030D-6E8A-4147-A177-3AD203B41FA5}">
                      <a16:colId xmlns:a16="http://schemas.microsoft.com/office/drawing/2014/main" val="332882673"/>
                    </a:ext>
                  </a:extLst>
                </a:gridCol>
                <a:gridCol w="1094754">
                  <a:extLst>
                    <a:ext uri="{9D8B030D-6E8A-4147-A177-3AD203B41FA5}">
                      <a16:colId xmlns:a16="http://schemas.microsoft.com/office/drawing/2014/main" val="3172779697"/>
                    </a:ext>
                  </a:extLst>
                </a:gridCol>
                <a:gridCol w="1321444">
                  <a:extLst>
                    <a:ext uri="{9D8B030D-6E8A-4147-A177-3AD203B41FA5}">
                      <a16:colId xmlns:a16="http://schemas.microsoft.com/office/drawing/2014/main" val="190721140"/>
                    </a:ext>
                  </a:extLst>
                </a:gridCol>
                <a:gridCol w="1088378">
                  <a:extLst>
                    <a:ext uri="{9D8B030D-6E8A-4147-A177-3AD203B41FA5}">
                      <a16:colId xmlns:a16="http://schemas.microsoft.com/office/drawing/2014/main" val="987005505"/>
                    </a:ext>
                  </a:extLst>
                </a:gridCol>
                <a:gridCol w="906339">
                  <a:extLst>
                    <a:ext uri="{9D8B030D-6E8A-4147-A177-3AD203B41FA5}">
                      <a16:colId xmlns:a16="http://schemas.microsoft.com/office/drawing/2014/main" val="2113802228"/>
                    </a:ext>
                  </a:extLst>
                </a:gridCol>
                <a:gridCol w="994038">
                  <a:extLst>
                    <a:ext uri="{9D8B030D-6E8A-4147-A177-3AD203B41FA5}">
                      <a16:colId xmlns:a16="http://schemas.microsoft.com/office/drawing/2014/main" val="3513242117"/>
                    </a:ext>
                  </a:extLst>
                </a:gridCol>
                <a:gridCol w="994038">
                  <a:extLst>
                    <a:ext uri="{9D8B030D-6E8A-4147-A177-3AD203B41FA5}">
                      <a16:colId xmlns:a16="http://schemas.microsoft.com/office/drawing/2014/main" val="187370462"/>
                    </a:ext>
                  </a:extLst>
                </a:gridCol>
                <a:gridCol w="994038">
                  <a:extLst>
                    <a:ext uri="{9D8B030D-6E8A-4147-A177-3AD203B41FA5}">
                      <a16:colId xmlns:a16="http://schemas.microsoft.com/office/drawing/2014/main" val="257062959"/>
                    </a:ext>
                  </a:extLst>
                </a:gridCol>
              </a:tblGrid>
              <a:tr h="644284">
                <a:tc>
                  <a:txBody>
                    <a:bodyPr/>
                    <a:lstStyle/>
                    <a:p>
                      <a:r>
                        <a:rPr lang="en-US" dirty="0"/>
                        <a:t>Facility</a:t>
                      </a:r>
                    </a:p>
                  </a:txBody>
                  <a:tcPr/>
                </a:tc>
                <a:tc>
                  <a:txBody>
                    <a:bodyPr/>
                    <a:lstStyle/>
                    <a:p>
                      <a:endParaRPr lang="en-US" dirty="0"/>
                    </a:p>
                  </a:txBody>
                  <a:tcPr/>
                </a:tc>
                <a:tc>
                  <a:txBody>
                    <a:bodyPr/>
                    <a:lstStyle/>
                    <a:p>
                      <a:r>
                        <a:rPr lang="en-US" dirty="0"/>
                        <a:t>Current</a:t>
                      </a:r>
                    </a:p>
                  </a:txBody>
                  <a:tcPr/>
                </a:tc>
                <a:tc>
                  <a:txBody>
                    <a:bodyPr/>
                    <a:lstStyle/>
                    <a:p>
                      <a:r>
                        <a:rPr lang="en-US" dirty="0"/>
                        <a:t>Power</a:t>
                      </a:r>
                    </a:p>
                  </a:txBody>
                  <a:tcPr/>
                </a:tc>
                <a:tc>
                  <a:txBody>
                    <a:bodyPr/>
                    <a:lstStyle/>
                    <a:p>
                      <a:r>
                        <a:rPr lang="en-US" dirty="0"/>
                        <a:t>UCN converter</a:t>
                      </a:r>
                    </a:p>
                  </a:txBody>
                  <a:tcPr/>
                </a:tc>
                <a:tc>
                  <a:txBody>
                    <a:bodyPr/>
                    <a:lstStyle/>
                    <a:p>
                      <a:r>
                        <a:rPr lang="en-US" dirty="0"/>
                        <a:t>Production volume (L)</a:t>
                      </a:r>
                    </a:p>
                  </a:txBody>
                  <a:tcPr/>
                </a:tc>
                <a:tc>
                  <a:txBody>
                    <a:bodyPr/>
                    <a:lstStyle/>
                    <a:p>
                      <a:r>
                        <a:rPr lang="en-US" dirty="0"/>
                        <a:t>UCN rate (1/s)</a:t>
                      </a:r>
                    </a:p>
                  </a:txBody>
                  <a:tcPr/>
                </a:tc>
                <a:tc>
                  <a:txBody>
                    <a:bodyPr/>
                    <a:lstStyle/>
                    <a:p>
                      <a:r>
                        <a:rPr lang="en-US" dirty="0"/>
                        <a:t>Storage (s)</a:t>
                      </a:r>
                    </a:p>
                  </a:txBody>
                  <a:tcPr/>
                </a:tc>
                <a:tc>
                  <a:txBody>
                    <a:bodyPr/>
                    <a:lstStyle/>
                    <a:p>
                      <a:r>
                        <a:rPr lang="en-US" dirty="0"/>
                        <a:t>Temperature (K)</a:t>
                      </a:r>
                    </a:p>
                  </a:txBody>
                  <a:tcPr/>
                </a:tc>
                <a:tc>
                  <a:txBody>
                    <a:bodyPr/>
                    <a:lstStyle/>
                    <a:p>
                      <a:r>
                        <a:rPr lang="en-US" dirty="0"/>
                        <a:t>Heat load in target (W)</a:t>
                      </a:r>
                    </a:p>
                  </a:txBody>
                  <a:tcPr/>
                </a:tc>
                <a:tc>
                  <a:txBody>
                    <a:bodyPr/>
                    <a:lstStyle/>
                    <a:p>
                      <a:r>
                        <a:rPr lang="en-US" dirty="0"/>
                        <a:t>Neutron density (1/c.c.)</a:t>
                      </a:r>
                    </a:p>
                  </a:txBody>
                  <a:tcPr/>
                </a:tc>
                <a:extLst>
                  <a:ext uri="{0D108BD9-81ED-4DB2-BD59-A6C34878D82A}">
                    <a16:rowId xmlns:a16="http://schemas.microsoft.com/office/drawing/2014/main" val="3673319991"/>
                  </a:ext>
                </a:extLst>
              </a:tr>
              <a:tr h="370840">
                <a:tc>
                  <a:txBody>
                    <a:bodyPr/>
                    <a:lstStyle/>
                    <a:p>
                      <a:r>
                        <a:rPr lang="en-US" dirty="0"/>
                        <a:t>PSI</a:t>
                      </a:r>
                    </a:p>
                  </a:txBody>
                  <a:tcPr/>
                </a:tc>
                <a:tc>
                  <a:txBody>
                    <a:bodyPr/>
                    <a:lstStyle/>
                    <a:p>
                      <a:r>
                        <a:rPr lang="en-US" dirty="0"/>
                        <a:t>590 MeV p</a:t>
                      </a:r>
                    </a:p>
                  </a:txBody>
                  <a:tcPr/>
                </a:tc>
                <a:tc>
                  <a:txBody>
                    <a:bodyPr/>
                    <a:lstStyle/>
                    <a:p>
                      <a:r>
                        <a:rPr lang="en-US" dirty="0"/>
                        <a:t>2.4 mA (1%)</a:t>
                      </a:r>
                    </a:p>
                  </a:txBody>
                  <a:tcPr/>
                </a:tc>
                <a:tc>
                  <a:txBody>
                    <a:bodyPr/>
                    <a:lstStyle/>
                    <a:p>
                      <a:r>
                        <a:rPr lang="en-US" dirty="0"/>
                        <a:t>1.4 MW</a:t>
                      </a:r>
                    </a:p>
                  </a:txBody>
                  <a:tcPr/>
                </a:tc>
                <a:tc>
                  <a:txBody>
                    <a:bodyPr/>
                    <a:lstStyle/>
                    <a:p>
                      <a:r>
                        <a:rPr lang="en-US" dirty="0"/>
                        <a:t>sD2</a:t>
                      </a:r>
                    </a:p>
                  </a:txBody>
                  <a:tcPr/>
                </a:tc>
                <a:tc>
                  <a:txBody>
                    <a:bodyPr/>
                    <a:lstStyle/>
                    <a:p>
                      <a:r>
                        <a:rPr lang="en-US" dirty="0"/>
                        <a:t>30</a:t>
                      </a:r>
                    </a:p>
                  </a:txBody>
                  <a:tcPr/>
                </a:tc>
                <a:tc>
                  <a:txBody>
                    <a:bodyPr/>
                    <a:lstStyle/>
                    <a:p>
                      <a:endParaRPr lang="en-US" dirty="0"/>
                    </a:p>
                  </a:txBody>
                  <a:tcPr/>
                </a:tc>
                <a:tc>
                  <a:txBody>
                    <a:bodyPr/>
                    <a:lstStyle/>
                    <a:p>
                      <a:endParaRPr lang="en-US" dirty="0"/>
                    </a:p>
                  </a:txBody>
                  <a:tcPr/>
                </a:tc>
                <a:tc>
                  <a:txBody>
                    <a:bodyPr/>
                    <a:lstStyle/>
                    <a:p>
                      <a:r>
                        <a:rPr lang="en-US" dirty="0"/>
                        <a:t>5</a:t>
                      </a:r>
                    </a:p>
                  </a:txBody>
                  <a:tcPr/>
                </a:tc>
                <a:tc>
                  <a:txBody>
                    <a:bodyPr/>
                    <a:lstStyle/>
                    <a:p>
                      <a:endParaRPr lang="en-US" dirty="0"/>
                    </a:p>
                  </a:txBody>
                  <a:tcPr/>
                </a:tc>
                <a:tc>
                  <a:txBody>
                    <a:bodyPr/>
                    <a:lstStyle/>
                    <a:p>
                      <a:r>
                        <a:rPr lang="en-US" dirty="0"/>
                        <a:t>2</a:t>
                      </a:r>
                    </a:p>
                  </a:txBody>
                  <a:tcPr/>
                </a:tc>
                <a:extLst>
                  <a:ext uri="{0D108BD9-81ED-4DB2-BD59-A6C34878D82A}">
                    <a16:rowId xmlns:a16="http://schemas.microsoft.com/office/drawing/2014/main" val="154492600"/>
                  </a:ext>
                </a:extLst>
              </a:tr>
              <a:tr h="370840">
                <a:tc>
                  <a:txBody>
                    <a:bodyPr/>
                    <a:lstStyle/>
                    <a:p>
                      <a:r>
                        <a:rPr lang="en-US" dirty="0"/>
                        <a:t>LANL</a:t>
                      </a:r>
                    </a:p>
                  </a:txBody>
                  <a:tcPr/>
                </a:tc>
                <a:tc>
                  <a:txBody>
                    <a:bodyPr/>
                    <a:lstStyle/>
                    <a:p>
                      <a:r>
                        <a:rPr lang="en-US" dirty="0"/>
                        <a:t>800 MeV 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 </a:t>
                      </a:r>
                      <a:r>
                        <a:rPr lang="el-GR" dirty="0"/>
                        <a:t>μ</a:t>
                      </a:r>
                      <a:r>
                        <a:rPr lang="en-US" dirty="0"/>
                        <a:t>A</a:t>
                      </a:r>
                    </a:p>
                  </a:txBody>
                  <a:tcPr/>
                </a:tc>
                <a:tc>
                  <a:txBody>
                    <a:bodyPr/>
                    <a:lstStyle/>
                    <a:p>
                      <a:r>
                        <a:rPr lang="en-US" dirty="0"/>
                        <a:t>7.2 kW</a:t>
                      </a:r>
                    </a:p>
                  </a:txBody>
                  <a:tcPr/>
                </a:tc>
                <a:tc>
                  <a:txBody>
                    <a:bodyPr/>
                    <a:lstStyle/>
                    <a:p>
                      <a:r>
                        <a:rPr lang="en-US" dirty="0"/>
                        <a:t>sD2</a:t>
                      </a:r>
                    </a:p>
                  </a:txBody>
                  <a:tcPr/>
                </a:tc>
                <a:tc>
                  <a:txBody>
                    <a:bodyPr/>
                    <a:lstStyle/>
                    <a:p>
                      <a:r>
                        <a:rPr lang="en-US" dirty="0"/>
                        <a:t>2</a:t>
                      </a:r>
                    </a:p>
                  </a:txBody>
                  <a:tcPr/>
                </a:tc>
                <a:tc>
                  <a:txBody>
                    <a:bodyPr/>
                    <a:lstStyle/>
                    <a:p>
                      <a:endParaRPr lang="en-US" dirty="0"/>
                    </a:p>
                  </a:txBody>
                  <a:tcPr/>
                </a:tc>
                <a:tc>
                  <a:txBody>
                    <a:bodyPr/>
                    <a:lstStyle/>
                    <a:p>
                      <a:r>
                        <a:rPr lang="en-US" dirty="0"/>
                        <a:t>40</a:t>
                      </a:r>
                    </a:p>
                  </a:txBody>
                  <a:tcPr/>
                </a:tc>
                <a:tc>
                  <a:txBody>
                    <a:bodyPr/>
                    <a:lstStyle/>
                    <a:p>
                      <a:r>
                        <a:rPr lang="en-US" dirty="0"/>
                        <a:t>5</a:t>
                      </a:r>
                    </a:p>
                  </a:txBody>
                  <a:tcPr/>
                </a:tc>
                <a:tc>
                  <a:txBody>
                    <a:bodyPr/>
                    <a:lstStyle/>
                    <a:p>
                      <a:endParaRPr lang="en-US" dirty="0"/>
                    </a:p>
                  </a:txBody>
                  <a:tcPr/>
                </a:tc>
                <a:tc>
                  <a:txBody>
                    <a:bodyPr/>
                    <a:lstStyle/>
                    <a:p>
                      <a:r>
                        <a:rPr lang="en-US" dirty="0"/>
                        <a:t>15</a:t>
                      </a:r>
                    </a:p>
                  </a:txBody>
                  <a:tcPr/>
                </a:tc>
                <a:extLst>
                  <a:ext uri="{0D108BD9-81ED-4DB2-BD59-A6C34878D82A}">
                    <a16:rowId xmlns:a16="http://schemas.microsoft.com/office/drawing/2014/main" val="508505154"/>
                  </a:ext>
                </a:extLst>
              </a:tr>
              <a:tr h="370840">
                <a:tc>
                  <a:txBody>
                    <a:bodyPr/>
                    <a:lstStyle/>
                    <a:p>
                      <a:r>
                        <a:rPr lang="en-US" dirty="0">
                          <a:solidFill>
                            <a:srgbClr val="0000FF"/>
                          </a:solidFill>
                        </a:rPr>
                        <a:t>TRIUMF</a:t>
                      </a:r>
                    </a:p>
                  </a:txBody>
                  <a:tcPr/>
                </a:tc>
                <a:tc>
                  <a:txBody>
                    <a:bodyPr/>
                    <a:lstStyle/>
                    <a:p>
                      <a:r>
                        <a:rPr lang="en-US" dirty="0">
                          <a:solidFill>
                            <a:srgbClr val="0000FF"/>
                          </a:solidFill>
                        </a:rPr>
                        <a:t>480 MeV p</a:t>
                      </a:r>
                    </a:p>
                  </a:txBody>
                  <a:tcPr/>
                </a:tc>
                <a:tc>
                  <a:txBody>
                    <a:bodyPr/>
                    <a:lstStyle/>
                    <a:p>
                      <a:r>
                        <a:rPr lang="en-US" dirty="0">
                          <a:solidFill>
                            <a:srgbClr val="0000FF"/>
                          </a:solidFill>
                        </a:rPr>
                        <a:t>40 </a:t>
                      </a:r>
                      <a:r>
                        <a:rPr lang="el-GR" dirty="0">
                          <a:solidFill>
                            <a:srgbClr val="0000FF"/>
                          </a:solidFill>
                        </a:rPr>
                        <a:t>μ</a:t>
                      </a:r>
                      <a:r>
                        <a:rPr lang="en-US" dirty="0">
                          <a:solidFill>
                            <a:srgbClr val="0000FF"/>
                          </a:solidFill>
                        </a:rPr>
                        <a:t>A</a:t>
                      </a:r>
                    </a:p>
                  </a:txBody>
                  <a:tcPr/>
                </a:tc>
                <a:tc>
                  <a:txBody>
                    <a:bodyPr/>
                    <a:lstStyle/>
                    <a:p>
                      <a:r>
                        <a:rPr lang="en-US" dirty="0">
                          <a:solidFill>
                            <a:srgbClr val="0000FF"/>
                          </a:solidFill>
                        </a:rPr>
                        <a:t>20 kW</a:t>
                      </a:r>
                    </a:p>
                  </a:txBody>
                  <a:tcPr/>
                </a:tc>
                <a:tc>
                  <a:txBody>
                    <a:bodyPr/>
                    <a:lstStyle/>
                    <a:p>
                      <a:r>
                        <a:rPr lang="en-US" dirty="0" err="1">
                          <a:solidFill>
                            <a:srgbClr val="0000FF"/>
                          </a:solidFill>
                        </a:rPr>
                        <a:t>lHe</a:t>
                      </a:r>
                      <a:endParaRPr lang="en-US" dirty="0">
                        <a:solidFill>
                          <a:srgbClr val="0000FF"/>
                        </a:solidFill>
                      </a:endParaRPr>
                    </a:p>
                  </a:txBody>
                  <a:tcPr/>
                </a:tc>
                <a:tc>
                  <a:txBody>
                    <a:bodyPr/>
                    <a:lstStyle/>
                    <a:p>
                      <a:r>
                        <a:rPr lang="en-US" dirty="0">
                          <a:solidFill>
                            <a:srgbClr val="0000FF"/>
                          </a:solidFill>
                        </a:rPr>
                        <a:t>27</a:t>
                      </a:r>
                    </a:p>
                  </a:txBody>
                  <a:tcPr/>
                </a:tc>
                <a:tc>
                  <a:txBody>
                    <a:bodyPr/>
                    <a:lstStyle/>
                    <a:p>
                      <a:r>
                        <a:rPr lang="en-US" dirty="0">
                          <a:solidFill>
                            <a:srgbClr val="0000FF"/>
                          </a:solidFill>
                        </a:rPr>
                        <a:t>1.4-1.6e+7</a:t>
                      </a:r>
                    </a:p>
                  </a:txBody>
                  <a:tcPr/>
                </a:tc>
                <a:tc>
                  <a:txBody>
                    <a:bodyPr/>
                    <a:lstStyle/>
                    <a:p>
                      <a:r>
                        <a:rPr lang="en-US" dirty="0">
                          <a:solidFill>
                            <a:srgbClr val="0000FF"/>
                          </a:solidFill>
                        </a:rPr>
                        <a:t>30</a:t>
                      </a:r>
                    </a:p>
                  </a:txBody>
                  <a:tcPr/>
                </a:tc>
                <a:tc>
                  <a:txBody>
                    <a:bodyPr/>
                    <a:lstStyle/>
                    <a:p>
                      <a:r>
                        <a:rPr lang="en-US" dirty="0">
                          <a:solidFill>
                            <a:srgbClr val="0000FF"/>
                          </a:solidFill>
                        </a:rPr>
                        <a:t>1.1</a:t>
                      </a:r>
                    </a:p>
                  </a:txBody>
                  <a:tcPr/>
                </a:tc>
                <a:tc>
                  <a:txBody>
                    <a:bodyPr/>
                    <a:lstStyle/>
                    <a:p>
                      <a:r>
                        <a:rPr lang="en-US" dirty="0">
                          <a:solidFill>
                            <a:srgbClr val="0000FF"/>
                          </a:solidFill>
                        </a:rPr>
                        <a:t>8.1+1.5</a:t>
                      </a:r>
                    </a:p>
                  </a:txBody>
                  <a:tcPr/>
                </a:tc>
                <a:tc>
                  <a:txBody>
                    <a:bodyPr/>
                    <a:lstStyle/>
                    <a:p>
                      <a:r>
                        <a:rPr lang="en-US" dirty="0">
                          <a:solidFill>
                            <a:srgbClr val="0000FF"/>
                          </a:solidFill>
                        </a:rPr>
                        <a:t>200-400</a:t>
                      </a:r>
                    </a:p>
                  </a:txBody>
                  <a:tcPr/>
                </a:tc>
                <a:extLst>
                  <a:ext uri="{0D108BD9-81ED-4DB2-BD59-A6C34878D82A}">
                    <a16:rowId xmlns:a16="http://schemas.microsoft.com/office/drawing/2014/main" val="662324637"/>
                  </a:ext>
                </a:extLst>
              </a:tr>
              <a:tr h="370840">
                <a:tc>
                  <a:txBody>
                    <a:bodyPr/>
                    <a:lstStyle/>
                    <a:p>
                      <a:r>
                        <a:rPr lang="en-US" dirty="0">
                          <a:solidFill>
                            <a:srgbClr val="0000FF"/>
                          </a:solidFill>
                        </a:rPr>
                        <a:t>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rPr>
                        <a:t>9A n flux</a:t>
                      </a:r>
                    </a:p>
                  </a:txBody>
                  <a:tcPr/>
                </a:tc>
                <a:tc>
                  <a:txBody>
                    <a:bodyPr/>
                    <a:lstStyle/>
                    <a:p>
                      <a:endParaRPr lang="en-US" dirty="0">
                        <a:solidFill>
                          <a:srgbClr val="0000FF"/>
                        </a:solidFill>
                      </a:endParaRPr>
                    </a:p>
                  </a:txBody>
                  <a:tcPr/>
                </a:tc>
                <a:tc>
                  <a:txBody>
                    <a:bodyPr/>
                    <a:lstStyle/>
                    <a:p>
                      <a:endParaRPr lang="en-US" dirty="0">
                        <a:solidFill>
                          <a:srgbClr val="0000FF"/>
                        </a:solidFill>
                      </a:endParaRPr>
                    </a:p>
                  </a:txBody>
                  <a:tcPr/>
                </a:tc>
                <a:tc>
                  <a:txBody>
                    <a:bodyPr/>
                    <a:lstStyle/>
                    <a:p>
                      <a:r>
                        <a:rPr lang="en-US" dirty="0" err="1">
                          <a:solidFill>
                            <a:srgbClr val="0000FF"/>
                          </a:solidFill>
                        </a:rPr>
                        <a:t>lHe</a:t>
                      </a:r>
                      <a:endParaRPr lang="en-US" dirty="0">
                        <a:solidFill>
                          <a:srgbClr val="0000FF"/>
                        </a:solidFill>
                      </a:endParaRPr>
                    </a:p>
                  </a:txBody>
                  <a:tcPr/>
                </a:tc>
                <a:tc>
                  <a:txBody>
                    <a:bodyPr/>
                    <a:lstStyle/>
                    <a:p>
                      <a:r>
                        <a:rPr lang="en-US" dirty="0">
                          <a:solidFill>
                            <a:srgbClr val="0000FF"/>
                          </a:solidFill>
                        </a:rPr>
                        <a:t>12</a:t>
                      </a:r>
                    </a:p>
                  </a:txBody>
                  <a:tcPr/>
                </a:tc>
                <a:tc>
                  <a:txBody>
                    <a:bodyPr/>
                    <a:lstStyle/>
                    <a:p>
                      <a:endParaRPr lang="en-US" dirty="0">
                        <a:solidFill>
                          <a:srgbClr val="0000FF"/>
                        </a:solidFill>
                      </a:endParaRPr>
                    </a:p>
                  </a:txBody>
                  <a:tcPr/>
                </a:tc>
                <a:tc>
                  <a:txBody>
                    <a:bodyPr/>
                    <a:lstStyle/>
                    <a:p>
                      <a:endParaRPr lang="en-US" dirty="0">
                        <a:solidFill>
                          <a:srgbClr val="0000FF"/>
                        </a:solidFill>
                      </a:endParaRPr>
                    </a:p>
                  </a:txBody>
                  <a:tcPr/>
                </a:tc>
                <a:tc>
                  <a:txBody>
                    <a:bodyPr/>
                    <a:lstStyle/>
                    <a:p>
                      <a:r>
                        <a:rPr lang="en-US" dirty="0">
                          <a:solidFill>
                            <a:srgbClr val="0000FF"/>
                          </a:solidFill>
                        </a:rPr>
                        <a:t>0.6</a:t>
                      </a:r>
                    </a:p>
                  </a:txBody>
                  <a:tcPr/>
                </a:tc>
                <a:tc>
                  <a:txBody>
                    <a:bodyPr/>
                    <a:lstStyle/>
                    <a:p>
                      <a:endParaRPr lang="en-US" dirty="0">
                        <a:solidFill>
                          <a:srgbClr val="0000FF"/>
                        </a:solidFill>
                      </a:endParaRPr>
                    </a:p>
                  </a:txBody>
                  <a:tcPr/>
                </a:tc>
                <a:tc>
                  <a:txBody>
                    <a:bodyPr/>
                    <a:lstStyle/>
                    <a:p>
                      <a:r>
                        <a:rPr lang="en-US" dirty="0">
                          <a:solidFill>
                            <a:srgbClr val="0000FF"/>
                          </a:solidFill>
                        </a:rPr>
                        <a:t>200</a:t>
                      </a:r>
                    </a:p>
                  </a:txBody>
                  <a:tcPr/>
                </a:tc>
                <a:extLst>
                  <a:ext uri="{0D108BD9-81ED-4DB2-BD59-A6C34878D82A}">
                    <a16:rowId xmlns:a16="http://schemas.microsoft.com/office/drawing/2014/main" val="3135165147"/>
                  </a:ext>
                </a:extLst>
              </a:tr>
              <a:tr h="423525">
                <a:tc>
                  <a:txBody>
                    <a:bodyPr/>
                    <a:lstStyle/>
                    <a:p>
                      <a:r>
                        <a:rPr lang="en-US" dirty="0">
                          <a:solidFill>
                            <a:srgbClr val="0000FF"/>
                          </a:solidFill>
                        </a:rPr>
                        <a:t>PNPI—PIK reactor</a:t>
                      </a:r>
                    </a:p>
                  </a:txBody>
                  <a:tcPr/>
                </a:tc>
                <a:tc>
                  <a:txBody>
                    <a:bodyPr/>
                    <a:lstStyle/>
                    <a:p>
                      <a:r>
                        <a:rPr lang="en-US" dirty="0">
                          <a:solidFill>
                            <a:srgbClr val="0000FF"/>
                          </a:solidFill>
                        </a:rPr>
                        <a:t>9A n flux</a:t>
                      </a:r>
                    </a:p>
                  </a:txBody>
                  <a:tcPr/>
                </a:tc>
                <a:tc>
                  <a:txBody>
                    <a:bodyPr/>
                    <a:lstStyle/>
                    <a:p>
                      <a:r>
                        <a:rPr lang="en-US" dirty="0">
                          <a:solidFill>
                            <a:srgbClr val="0000FF"/>
                          </a:solidFill>
                        </a:rPr>
                        <a:t>5e+8 (/cm^2-s-A)</a:t>
                      </a:r>
                    </a:p>
                  </a:txBody>
                  <a:tcPr/>
                </a:tc>
                <a:tc>
                  <a:txBody>
                    <a:bodyPr/>
                    <a:lstStyle/>
                    <a:p>
                      <a:endParaRPr lang="en-US" dirty="0">
                        <a:solidFill>
                          <a:srgbClr val="0000FF"/>
                        </a:solidFill>
                      </a:endParaRPr>
                    </a:p>
                  </a:txBody>
                  <a:tcPr/>
                </a:tc>
                <a:tc>
                  <a:txBody>
                    <a:bodyPr/>
                    <a:lstStyle/>
                    <a:p>
                      <a:r>
                        <a:rPr lang="en-US" dirty="0" err="1">
                          <a:solidFill>
                            <a:srgbClr val="0000FF"/>
                          </a:solidFill>
                        </a:rPr>
                        <a:t>lHe</a:t>
                      </a:r>
                      <a:endParaRPr lang="en-US" dirty="0">
                        <a:solidFill>
                          <a:srgbClr val="0000FF"/>
                        </a:solidFill>
                      </a:endParaRPr>
                    </a:p>
                  </a:txBody>
                  <a:tcPr/>
                </a:tc>
                <a:tc>
                  <a:txBody>
                    <a:bodyPr/>
                    <a:lstStyle/>
                    <a:p>
                      <a:endParaRPr lang="en-US" dirty="0">
                        <a:solidFill>
                          <a:srgbClr val="0000FF"/>
                        </a:solidFill>
                      </a:endParaRPr>
                    </a:p>
                  </a:txBody>
                  <a:tcPr/>
                </a:tc>
                <a:tc>
                  <a:txBody>
                    <a:bodyPr/>
                    <a:lstStyle/>
                    <a:p>
                      <a:endParaRPr lang="en-US" dirty="0">
                        <a:solidFill>
                          <a:srgbClr val="0000FF"/>
                        </a:solidFill>
                      </a:endParaRPr>
                    </a:p>
                  </a:txBody>
                  <a:tcPr/>
                </a:tc>
                <a:tc>
                  <a:txBody>
                    <a:bodyPr/>
                    <a:lstStyle/>
                    <a:p>
                      <a:endParaRPr lang="en-US" dirty="0">
                        <a:solidFill>
                          <a:srgbClr val="0000FF"/>
                        </a:solidFill>
                      </a:endParaRPr>
                    </a:p>
                  </a:txBody>
                  <a:tcPr/>
                </a:tc>
                <a:tc>
                  <a:txBody>
                    <a:bodyPr/>
                    <a:lstStyle/>
                    <a:p>
                      <a:r>
                        <a:rPr lang="en-US" dirty="0">
                          <a:solidFill>
                            <a:srgbClr val="0000FF"/>
                          </a:solidFill>
                        </a:rPr>
                        <a:t>1.15</a:t>
                      </a:r>
                    </a:p>
                  </a:txBody>
                  <a:tcPr/>
                </a:tc>
                <a:tc>
                  <a:txBody>
                    <a:bodyPr/>
                    <a:lstStyle/>
                    <a:p>
                      <a:r>
                        <a:rPr lang="en-US" dirty="0">
                          <a:solidFill>
                            <a:srgbClr val="0000FF"/>
                          </a:solidFill>
                        </a:rPr>
                        <a:t>3.85</a:t>
                      </a:r>
                    </a:p>
                  </a:txBody>
                  <a:tcPr/>
                </a:tc>
                <a:tc>
                  <a:txBody>
                    <a:bodyPr/>
                    <a:lstStyle/>
                    <a:p>
                      <a:r>
                        <a:rPr lang="en-US" dirty="0">
                          <a:solidFill>
                            <a:srgbClr val="0000FF"/>
                          </a:solidFill>
                        </a:rPr>
                        <a:t>350</a:t>
                      </a:r>
                    </a:p>
                  </a:txBody>
                  <a:tcPr/>
                </a:tc>
                <a:extLst>
                  <a:ext uri="{0D108BD9-81ED-4DB2-BD59-A6C34878D82A}">
                    <a16:rowId xmlns:a16="http://schemas.microsoft.com/office/drawing/2014/main" val="4073139912"/>
                  </a:ext>
                </a:extLst>
              </a:tr>
              <a:tr h="370840">
                <a:tc>
                  <a:txBody>
                    <a:bodyPr/>
                    <a:lstStyle/>
                    <a:p>
                      <a:r>
                        <a:rPr lang="en-US" dirty="0">
                          <a:solidFill>
                            <a:srgbClr val="00B050"/>
                          </a:solidFill>
                        </a:rPr>
                        <a:t>SNS</a:t>
                      </a:r>
                    </a:p>
                  </a:txBody>
                  <a:tcPr/>
                </a:tc>
                <a:tc>
                  <a:txBody>
                    <a:bodyPr/>
                    <a:lstStyle/>
                    <a:p>
                      <a:r>
                        <a:rPr lang="en-US" dirty="0">
                          <a:solidFill>
                            <a:srgbClr val="00B050"/>
                          </a:solidFill>
                        </a:rPr>
                        <a:t>9A n flux</a:t>
                      </a:r>
                    </a:p>
                  </a:txBody>
                  <a:tcPr/>
                </a:tc>
                <a:tc>
                  <a:txBody>
                    <a:bodyPr/>
                    <a:lstStyle/>
                    <a:p>
                      <a:r>
                        <a:rPr lang="en-US" dirty="0">
                          <a:solidFill>
                            <a:srgbClr val="0000FF"/>
                          </a:solidFill>
                        </a:rPr>
                        <a:t>5e+8 /s</a:t>
                      </a:r>
                      <a:endParaRPr lang="en-US" dirty="0">
                        <a:solidFill>
                          <a:srgbClr val="00B050"/>
                        </a:solidFill>
                      </a:endParaRPr>
                    </a:p>
                  </a:txBody>
                  <a:tcPr/>
                </a:tc>
                <a:tc>
                  <a:txBody>
                    <a:bodyPr/>
                    <a:lstStyle/>
                    <a:p>
                      <a:endParaRPr lang="en-US" dirty="0">
                        <a:solidFill>
                          <a:srgbClr val="00B050"/>
                        </a:solidFill>
                      </a:endParaRPr>
                    </a:p>
                  </a:txBody>
                  <a:tcPr/>
                </a:tc>
                <a:tc>
                  <a:txBody>
                    <a:bodyPr/>
                    <a:lstStyle/>
                    <a:p>
                      <a:r>
                        <a:rPr lang="en-US" dirty="0" err="1">
                          <a:solidFill>
                            <a:srgbClr val="00B050"/>
                          </a:solidFill>
                        </a:rPr>
                        <a:t>lHe</a:t>
                      </a:r>
                      <a:endParaRPr lang="en-US" dirty="0">
                        <a:solidFill>
                          <a:srgbClr val="00B050"/>
                        </a:solidFill>
                      </a:endParaRPr>
                    </a:p>
                  </a:txBody>
                  <a:tcPr/>
                </a:tc>
                <a:tc>
                  <a:txBody>
                    <a:bodyPr/>
                    <a:lstStyle/>
                    <a:p>
                      <a:r>
                        <a:rPr lang="en-US" dirty="0">
                          <a:solidFill>
                            <a:srgbClr val="00B050"/>
                          </a:solidFill>
                        </a:rPr>
                        <a:t>3</a:t>
                      </a:r>
                    </a:p>
                  </a:txBody>
                  <a:tcPr/>
                </a:tc>
                <a:tc>
                  <a:txBody>
                    <a:bodyPr/>
                    <a:lstStyle/>
                    <a:p>
                      <a:r>
                        <a:rPr lang="en-US" dirty="0">
                          <a:solidFill>
                            <a:srgbClr val="00B050"/>
                          </a:solidFill>
                        </a:rPr>
                        <a:t>0.31/c.c.</a:t>
                      </a:r>
                    </a:p>
                  </a:txBody>
                  <a:tcPr/>
                </a:tc>
                <a:tc>
                  <a:txBody>
                    <a:bodyPr/>
                    <a:lstStyle/>
                    <a:p>
                      <a:endParaRPr lang="en-US" dirty="0">
                        <a:solidFill>
                          <a:srgbClr val="00B050"/>
                        </a:solidFill>
                      </a:endParaRPr>
                    </a:p>
                  </a:txBody>
                  <a:tcPr/>
                </a:tc>
                <a:tc>
                  <a:txBody>
                    <a:bodyPr/>
                    <a:lstStyle/>
                    <a:p>
                      <a:r>
                        <a:rPr lang="en-US" dirty="0">
                          <a:solidFill>
                            <a:srgbClr val="00B050"/>
                          </a:solidFill>
                        </a:rPr>
                        <a:t>0.5</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47706543"/>
                  </a:ext>
                </a:extLst>
              </a:tr>
            </a:tbl>
          </a:graphicData>
        </a:graphic>
      </p:graphicFrame>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7586BF0-E0CE-4CAC-8383-2EA62196D42E}"/>
                  </a:ext>
                </a:extLst>
              </p:cNvPr>
              <p:cNvSpPr>
                <a:spLocks noGrp="1"/>
              </p:cNvSpPr>
              <p:nvPr>
                <p:ph idx="1"/>
              </p:nvPr>
            </p:nvSpPr>
            <p:spPr>
              <a:xfrm>
                <a:off x="1878725" y="120441"/>
                <a:ext cx="7914815" cy="209683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𝜎</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𝑑</m:t>
                              </m:r>
                            </m:e>
                            <m:sub>
                              <m:r>
                                <a:rPr lang="en-US" sz="3200" b="0" i="1" smtClean="0">
                                  <a:latin typeface="Cambria Math" panose="02040503050406030204" pitchFamily="18" charset="0"/>
                                  <a:ea typeface="Cambria Math" panose="02040503050406030204" pitchFamily="18" charset="0"/>
                                </a:rPr>
                                <m:t>𝑛</m:t>
                              </m:r>
                            </m:sub>
                          </m:sSub>
                        </m:e>
                      </m:d>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i="1" smtClean="0">
                              <a:latin typeface="Cambria Math" panose="02040503050406030204" pitchFamily="18" charset="0"/>
                              <a:ea typeface="Cambria Math" panose="02040503050406030204" pitchFamily="18" charset="0"/>
                            </a:rPr>
                            <m:t>ℏ</m:t>
                          </m:r>
                        </m:num>
                        <m:den>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𝛼</m:t>
                          </m:r>
                          <m:r>
                            <a:rPr lang="en-US" sz="3200" b="0" i="1" smtClean="0">
                              <a:latin typeface="Cambria Math" panose="02040503050406030204" pitchFamily="18" charset="0"/>
                              <a:ea typeface="Cambria Math" panose="02040503050406030204" pitchFamily="18" charset="0"/>
                            </a:rPr>
                            <m:t>𝐸𝑇</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𝑁</m:t>
                              </m:r>
                            </m:e>
                          </m:rad>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𝑀</m:t>
                              </m:r>
                            </m:e>
                          </m:rad>
                        </m:den>
                      </m:f>
                    </m:oMath>
                  </m:oMathPara>
                </a14:m>
                <a:br>
                  <a:rPr lang="en-US" b="0" dirty="0">
                    <a:ea typeface="Cambria Math" panose="02040503050406030204" pitchFamily="18" charset="0"/>
                  </a:rPr>
                </a:br>
                <a:endParaRPr lang="en-US" b="0" dirty="0">
                  <a:ea typeface="Cambria Math" panose="02040503050406030204" pitchFamily="18" charset="0"/>
                </a:endParaRPr>
              </a:p>
              <a:p>
                <a:pPr marL="0" indent="0">
                  <a:buNone/>
                </a:pPr>
                <a:endParaRPr lang="en-US" dirty="0">
                  <a:ea typeface="Cambria Math" panose="02040503050406030204" pitchFamily="18" charset="0"/>
                </a:endParaRPr>
              </a:p>
            </p:txBody>
          </p:sp>
        </mc:Choice>
        <mc:Fallback xmlns="">
          <p:sp>
            <p:nvSpPr>
              <p:cNvPr id="7" name="Content Placeholder 2">
                <a:extLst>
                  <a:ext uri="{FF2B5EF4-FFF2-40B4-BE49-F238E27FC236}">
                    <a16:creationId xmlns:a16="http://schemas.microsoft.com/office/drawing/2014/main" id="{77586BF0-E0CE-4CAC-8383-2EA62196D42E}"/>
                  </a:ext>
                </a:extLst>
              </p:cNvPr>
              <p:cNvSpPr>
                <a:spLocks noGrp="1" noRot="1" noChangeAspect="1" noMove="1" noResize="1" noEditPoints="1" noAdjustHandles="1" noChangeArrowheads="1" noChangeShapeType="1" noTextEdit="1"/>
              </p:cNvSpPr>
              <p:nvPr>
                <p:ph idx="1"/>
              </p:nvPr>
            </p:nvSpPr>
            <p:spPr>
              <a:xfrm>
                <a:off x="1878725" y="120441"/>
                <a:ext cx="7914815" cy="2096836"/>
              </a:xfrm>
              <a:blipFill>
                <a:blip r:embed="rId3"/>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459EC9B-DD58-68E9-D172-E4E54DE95EE0}"/>
              </a:ext>
            </a:extLst>
          </p:cNvPr>
          <p:cNvSpPr>
            <a:spLocks noGrp="1"/>
          </p:cNvSpPr>
          <p:nvPr>
            <p:ph type="ftr" sz="quarter" idx="11"/>
          </p:nvPr>
        </p:nvSpPr>
        <p:spPr/>
        <p:txBody>
          <a:bodyPr/>
          <a:lstStyle/>
          <a:p>
            <a:r>
              <a:rPr lang="en-US"/>
              <a:t>Chen-Yu Liu</a:t>
            </a:r>
          </a:p>
        </p:txBody>
      </p:sp>
      <p:sp>
        <p:nvSpPr>
          <p:cNvPr id="4" name="Slide Number Placeholder 3">
            <a:extLst>
              <a:ext uri="{FF2B5EF4-FFF2-40B4-BE49-F238E27FC236}">
                <a16:creationId xmlns:a16="http://schemas.microsoft.com/office/drawing/2014/main" id="{BF3273F3-7965-FCD1-56C7-5CF0A9ECE1DF}"/>
              </a:ext>
            </a:extLst>
          </p:cNvPr>
          <p:cNvSpPr>
            <a:spLocks noGrp="1"/>
          </p:cNvSpPr>
          <p:nvPr>
            <p:ph type="sldNum" sz="quarter" idx="12"/>
          </p:nvPr>
        </p:nvSpPr>
        <p:spPr/>
        <p:txBody>
          <a:bodyPr/>
          <a:lstStyle/>
          <a:p>
            <a:fld id="{4446F115-4221-496D-B645-BB77296CD833}" type="slidenum">
              <a:rPr lang="en-US" smtClean="0"/>
              <a:t>27</a:t>
            </a:fld>
            <a:endParaRPr lang="en-US"/>
          </a:p>
        </p:txBody>
      </p:sp>
    </p:spTree>
    <p:extLst>
      <p:ext uri="{BB962C8B-B14F-4D97-AF65-F5344CB8AC3E}">
        <p14:creationId xmlns:p14="http://schemas.microsoft.com/office/powerpoint/2010/main" val="2780513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0C9D73-DAB9-07A1-5750-D0EDD5C36595}"/>
              </a:ext>
            </a:extLst>
          </p:cNvPr>
          <p:cNvSpPr>
            <a:spLocks noGrp="1"/>
          </p:cNvSpPr>
          <p:nvPr>
            <p:ph type="body" sz="quarter" idx="14"/>
          </p:nvPr>
        </p:nvSpPr>
        <p:spPr/>
        <p:txBody>
          <a:bodyPr/>
          <a:lstStyle/>
          <a:p>
            <a:r>
              <a:rPr lang="en-US" dirty="0"/>
              <a:t>Magnetometry strategy</a:t>
            </a:r>
          </a:p>
        </p:txBody>
      </p:sp>
      <p:grpSp>
        <p:nvGrpSpPr>
          <p:cNvPr id="4" name="Group 3">
            <a:extLst>
              <a:ext uri="{FF2B5EF4-FFF2-40B4-BE49-F238E27FC236}">
                <a16:creationId xmlns:a16="http://schemas.microsoft.com/office/drawing/2014/main" id="{64190A6C-FCB0-E19F-84A9-AD3081079A57}"/>
              </a:ext>
            </a:extLst>
          </p:cNvPr>
          <p:cNvGrpSpPr/>
          <p:nvPr/>
        </p:nvGrpSpPr>
        <p:grpSpPr>
          <a:xfrm>
            <a:off x="2168268" y="1147027"/>
            <a:ext cx="8067689" cy="3812976"/>
            <a:chOff x="2005763" y="332512"/>
            <a:chExt cx="6050767" cy="2859732"/>
          </a:xfrm>
        </p:grpSpPr>
        <p:sp>
          <p:nvSpPr>
            <p:cNvPr id="5" name="Freeform 4">
              <a:extLst>
                <a:ext uri="{FF2B5EF4-FFF2-40B4-BE49-F238E27FC236}">
                  <a16:creationId xmlns:a16="http://schemas.microsoft.com/office/drawing/2014/main" id="{CB54C77F-2C64-877D-2F8D-96E2330AD503}"/>
                </a:ext>
              </a:extLst>
            </p:cNvPr>
            <p:cNvSpPr/>
            <p:nvPr/>
          </p:nvSpPr>
          <p:spPr>
            <a:xfrm flipV="1">
              <a:off x="4542415" y="2595020"/>
              <a:ext cx="2997710" cy="418636"/>
            </a:xfrm>
            <a:custGeom>
              <a:avLst/>
              <a:gdLst>
                <a:gd name="connsiteX0" fmla="*/ 1142738 w 1142738"/>
                <a:gd name="connsiteY0" fmla="*/ 3999 h 558181"/>
                <a:gd name="connsiteX1" fmla="*/ 353029 w 1142738"/>
                <a:gd name="connsiteY1" fmla="*/ 3999 h 558181"/>
                <a:gd name="connsiteX2" fmla="*/ 200629 w 1142738"/>
                <a:gd name="connsiteY2" fmla="*/ 45562 h 558181"/>
                <a:gd name="connsiteX3" fmla="*/ 75938 w 1142738"/>
                <a:gd name="connsiteY3" fmla="*/ 156399 h 558181"/>
                <a:gd name="connsiteX4" fmla="*/ 6665 w 1142738"/>
                <a:gd name="connsiteY4" fmla="*/ 350362 h 558181"/>
                <a:gd name="connsiteX5" fmla="*/ 6665 w 1142738"/>
                <a:gd name="connsiteY5" fmla="*/ 558181 h 5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738" h="558181">
                  <a:moveTo>
                    <a:pt x="1142738" y="3999"/>
                  </a:moveTo>
                  <a:cubicBezTo>
                    <a:pt x="826392" y="535"/>
                    <a:pt x="510047" y="-2928"/>
                    <a:pt x="353029" y="3999"/>
                  </a:cubicBezTo>
                  <a:cubicBezTo>
                    <a:pt x="196011" y="10926"/>
                    <a:pt x="246811" y="20162"/>
                    <a:pt x="200629" y="45562"/>
                  </a:cubicBezTo>
                  <a:cubicBezTo>
                    <a:pt x="154447" y="70962"/>
                    <a:pt x="108265" y="105599"/>
                    <a:pt x="75938" y="156399"/>
                  </a:cubicBezTo>
                  <a:cubicBezTo>
                    <a:pt x="43611" y="207199"/>
                    <a:pt x="18210" y="283398"/>
                    <a:pt x="6665" y="350362"/>
                  </a:cubicBezTo>
                  <a:cubicBezTo>
                    <a:pt x="-4880" y="417326"/>
                    <a:pt x="892" y="487753"/>
                    <a:pt x="6665" y="558181"/>
                  </a:cubicBezTo>
                </a:path>
              </a:pathLst>
            </a:custGeom>
            <a:noFill/>
            <a:ln w="254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0B1E5390-07D8-7BEA-98EC-8444238B7B0E}"/>
                </a:ext>
              </a:extLst>
            </p:cNvPr>
            <p:cNvSpPr/>
            <p:nvPr/>
          </p:nvSpPr>
          <p:spPr>
            <a:xfrm>
              <a:off x="4515881" y="703930"/>
              <a:ext cx="2997710" cy="418636"/>
            </a:xfrm>
            <a:custGeom>
              <a:avLst/>
              <a:gdLst>
                <a:gd name="connsiteX0" fmla="*/ 1142738 w 1142738"/>
                <a:gd name="connsiteY0" fmla="*/ 3999 h 558181"/>
                <a:gd name="connsiteX1" fmla="*/ 353029 w 1142738"/>
                <a:gd name="connsiteY1" fmla="*/ 3999 h 558181"/>
                <a:gd name="connsiteX2" fmla="*/ 200629 w 1142738"/>
                <a:gd name="connsiteY2" fmla="*/ 45562 h 558181"/>
                <a:gd name="connsiteX3" fmla="*/ 75938 w 1142738"/>
                <a:gd name="connsiteY3" fmla="*/ 156399 h 558181"/>
                <a:gd name="connsiteX4" fmla="*/ 6665 w 1142738"/>
                <a:gd name="connsiteY4" fmla="*/ 350362 h 558181"/>
                <a:gd name="connsiteX5" fmla="*/ 6665 w 1142738"/>
                <a:gd name="connsiteY5" fmla="*/ 558181 h 5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738" h="558181">
                  <a:moveTo>
                    <a:pt x="1142738" y="3999"/>
                  </a:moveTo>
                  <a:cubicBezTo>
                    <a:pt x="826392" y="535"/>
                    <a:pt x="510047" y="-2928"/>
                    <a:pt x="353029" y="3999"/>
                  </a:cubicBezTo>
                  <a:cubicBezTo>
                    <a:pt x="196011" y="10926"/>
                    <a:pt x="246811" y="20162"/>
                    <a:pt x="200629" y="45562"/>
                  </a:cubicBezTo>
                  <a:cubicBezTo>
                    <a:pt x="154447" y="70962"/>
                    <a:pt x="108265" y="105599"/>
                    <a:pt x="75938" y="156399"/>
                  </a:cubicBezTo>
                  <a:cubicBezTo>
                    <a:pt x="43611" y="207199"/>
                    <a:pt x="18210" y="283398"/>
                    <a:pt x="6665" y="350362"/>
                  </a:cubicBezTo>
                  <a:cubicBezTo>
                    <a:pt x="-4880" y="417326"/>
                    <a:pt x="892" y="487753"/>
                    <a:pt x="6665" y="558181"/>
                  </a:cubicBezTo>
                </a:path>
              </a:pathLst>
            </a:custGeom>
            <a:noFill/>
            <a:ln w="254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CEECBEA-0C48-3ECC-42EA-98E713B897AE}"/>
                </a:ext>
              </a:extLst>
            </p:cNvPr>
            <p:cNvSpPr/>
            <p:nvPr/>
          </p:nvSpPr>
          <p:spPr>
            <a:xfrm>
              <a:off x="3840904" y="968030"/>
              <a:ext cx="1482218" cy="320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External Magnetometers</a:t>
              </a:r>
            </a:p>
          </p:txBody>
        </p:sp>
        <p:sp>
          <p:nvSpPr>
            <p:cNvPr id="8" name="Rounded Rectangle 7">
              <a:extLst>
                <a:ext uri="{FF2B5EF4-FFF2-40B4-BE49-F238E27FC236}">
                  <a16:creationId xmlns:a16="http://schemas.microsoft.com/office/drawing/2014/main" id="{A2049C3C-5A19-9CC5-0A43-F2D863EF2E8F}"/>
                </a:ext>
              </a:extLst>
            </p:cNvPr>
            <p:cNvSpPr/>
            <p:nvPr/>
          </p:nvSpPr>
          <p:spPr>
            <a:xfrm>
              <a:off x="3792682" y="1288484"/>
              <a:ext cx="1579418" cy="114299"/>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E8FCCF-3BFD-BE8B-02F4-726A8007D8E5}"/>
                </a:ext>
              </a:extLst>
            </p:cNvPr>
            <p:cNvSpPr txBox="1"/>
            <p:nvPr/>
          </p:nvSpPr>
          <p:spPr>
            <a:xfrm>
              <a:off x="2100786" y="1750804"/>
              <a:ext cx="345287" cy="276999"/>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HV</a:t>
              </a:r>
            </a:p>
          </p:txBody>
        </p:sp>
        <p:grpSp>
          <p:nvGrpSpPr>
            <p:cNvPr id="10" name="Group 9">
              <a:extLst>
                <a:ext uri="{FF2B5EF4-FFF2-40B4-BE49-F238E27FC236}">
                  <a16:creationId xmlns:a16="http://schemas.microsoft.com/office/drawing/2014/main" id="{CB37422E-8084-05C6-A823-DC1E003A21ED}"/>
                </a:ext>
              </a:extLst>
            </p:cNvPr>
            <p:cNvGrpSpPr/>
            <p:nvPr/>
          </p:nvGrpSpPr>
          <p:grpSpPr>
            <a:xfrm>
              <a:off x="3209210" y="332512"/>
              <a:ext cx="2757939" cy="2834105"/>
              <a:chOff x="2674566" y="832902"/>
              <a:chExt cx="3677252" cy="3251274"/>
            </a:xfrm>
          </p:grpSpPr>
          <p:sp>
            <p:nvSpPr>
              <p:cNvPr id="46" name="Oval 45">
                <a:extLst>
                  <a:ext uri="{FF2B5EF4-FFF2-40B4-BE49-F238E27FC236}">
                    <a16:creationId xmlns:a16="http://schemas.microsoft.com/office/drawing/2014/main" id="{8C267651-A5C8-387D-1B6C-E79B4A8EA574}"/>
                  </a:ext>
                </a:extLst>
              </p:cNvPr>
              <p:cNvSpPr/>
              <p:nvPr/>
            </p:nvSpPr>
            <p:spPr>
              <a:xfrm>
                <a:off x="2687778" y="832902"/>
                <a:ext cx="3664040" cy="636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04A4597-D078-0566-B67B-757B38CCC509}"/>
                  </a:ext>
                </a:extLst>
              </p:cNvPr>
              <p:cNvSpPr/>
              <p:nvPr/>
            </p:nvSpPr>
            <p:spPr>
              <a:xfrm>
                <a:off x="2674566" y="3447587"/>
                <a:ext cx="3664040" cy="636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3488AF25-C896-0107-66A0-527C9953367F}"/>
                  </a:ext>
                </a:extLst>
              </p:cNvPr>
              <p:cNvCxnSpPr>
                <a:cxnSpLocks/>
                <a:stCxn id="46" idx="6"/>
                <a:endCxn id="47" idx="6"/>
              </p:cNvCxnSpPr>
              <p:nvPr/>
            </p:nvCxnSpPr>
            <p:spPr>
              <a:xfrm flipH="1">
                <a:off x="6338606" y="1151197"/>
                <a:ext cx="13212" cy="261468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A9669-3907-AFDC-E93C-8F130AF31FCD}"/>
                  </a:ext>
                </a:extLst>
              </p:cNvPr>
              <p:cNvCxnSpPr>
                <a:cxnSpLocks/>
                <a:stCxn id="46" idx="2"/>
                <a:endCxn id="47" idx="2"/>
              </p:cNvCxnSpPr>
              <p:nvPr/>
            </p:nvCxnSpPr>
            <p:spPr>
              <a:xfrm flipH="1">
                <a:off x="2674566" y="1151197"/>
                <a:ext cx="13212" cy="261468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F6E56CB-CA72-D59E-13A5-A8310CC6A8DC}"/>
                </a:ext>
              </a:extLst>
            </p:cNvPr>
            <p:cNvSpPr txBox="1"/>
            <p:nvPr/>
          </p:nvSpPr>
          <p:spPr>
            <a:xfrm>
              <a:off x="6092246" y="2019822"/>
              <a:ext cx="1445108" cy="692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Vacuum chamber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Complex </a:t>
              </a:r>
              <a:r>
                <a:rPr kumimoji="0" lang="en-US" sz="18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t>
              </a:r>
              <a:r>
                <a:rPr kumimoji="0" lang="en-US" sz="1800" b="1" i="1" u="none" strike="noStrike" kern="1200" cap="none" spc="0" normalizeH="0" baseline="-25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0</a:t>
              </a:r>
              <a:r>
                <a:rPr kumimoji="0" lang="en-US" sz="18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MSR</a:t>
              </a:r>
            </a:p>
          </p:txBody>
        </p:sp>
        <p:sp>
          <p:nvSpPr>
            <p:cNvPr id="12" name="Up Arrow 11">
              <a:extLst>
                <a:ext uri="{FF2B5EF4-FFF2-40B4-BE49-F238E27FC236}">
                  <a16:creationId xmlns:a16="http://schemas.microsoft.com/office/drawing/2014/main" id="{9AD0A7D5-8608-E0D1-6582-F2A00F5230BA}"/>
                </a:ext>
              </a:extLst>
            </p:cNvPr>
            <p:cNvSpPr/>
            <p:nvPr/>
          </p:nvSpPr>
          <p:spPr>
            <a:xfrm>
              <a:off x="3583474" y="1443425"/>
              <a:ext cx="137160" cy="31006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a:extLst>
                <a:ext uri="{FF2B5EF4-FFF2-40B4-BE49-F238E27FC236}">
                  <a16:creationId xmlns:a16="http://schemas.microsoft.com/office/drawing/2014/main" id="{508A123B-ABD8-FA73-4C71-6DCBDBC3DE34}"/>
                </a:ext>
              </a:extLst>
            </p:cNvPr>
            <p:cNvSpPr/>
            <p:nvPr/>
          </p:nvSpPr>
          <p:spPr>
            <a:xfrm flipV="1">
              <a:off x="3582771" y="2017411"/>
              <a:ext cx="137160" cy="3086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6036706-01DE-3929-3E8B-8223DDA62E89}"/>
                </a:ext>
              </a:extLst>
            </p:cNvPr>
            <p:cNvGrpSpPr/>
            <p:nvPr/>
          </p:nvGrpSpPr>
          <p:grpSpPr>
            <a:xfrm>
              <a:off x="2121569" y="3053015"/>
              <a:ext cx="273224" cy="139229"/>
              <a:chOff x="7347066" y="3221215"/>
              <a:chExt cx="456441" cy="244116"/>
            </a:xfrm>
          </p:grpSpPr>
          <p:cxnSp>
            <p:nvCxnSpPr>
              <p:cNvPr id="42" name="Straight Connector 41">
                <a:extLst>
                  <a:ext uri="{FF2B5EF4-FFF2-40B4-BE49-F238E27FC236}">
                    <a16:creationId xmlns:a16="http://schemas.microsoft.com/office/drawing/2014/main" id="{7D2DD119-35A5-6A66-F66B-E832F08D409E}"/>
                  </a:ext>
                </a:extLst>
              </p:cNvPr>
              <p:cNvCxnSpPr>
                <a:cxnSpLocks/>
              </p:cNvCxnSpPr>
              <p:nvPr/>
            </p:nvCxnSpPr>
            <p:spPr>
              <a:xfrm>
                <a:off x="7347066" y="3221215"/>
                <a:ext cx="456441"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4EC6EF-E045-CBC5-257D-9A652BC220A4}"/>
                  </a:ext>
                </a:extLst>
              </p:cNvPr>
              <p:cNvCxnSpPr>
                <a:cxnSpLocks/>
              </p:cNvCxnSpPr>
              <p:nvPr/>
            </p:nvCxnSpPr>
            <p:spPr>
              <a:xfrm>
                <a:off x="7409032" y="3302587"/>
                <a:ext cx="332508" cy="175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C2CB1DE-D5CB-D83E-98F7-A9B33BB62AFE}"/>
                  </a:ext>
                </a:extLst>
              </p:cNvPr>
              <p:cNvCxnSpPr>
                <a:cxnSpLocks/>
              </p:cNvCxnSpPr>
              <p:nvPr/>
            </p:nvCxnSpPr>
            <p:spPr>
              <a:xfrm>
                <a:off x="7485577" y="3383959"/>
                <a:ext cx="179419" cy="175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28C3C1D-E790-1F70-485A-2B71252231D6}"/>
                  </a:ext>
                </a:extLst>
              </p:cNvPr>
              <p:cNvCxnSpPr>
                <a:cxnSpLocks/>
              </p:cNvCxnSpPr>
              <p:nvPr/>
            </p:nvCxnSpPr>
            <p:spPr>
              <a:xfrm>
                <a:off x="7529566" y="3465331"/>
                <a:ext cx="9144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3130A995-3D61-E81A-AAD9-F2EBC631CC89}"/>
                </a:ext>
              </a:extLst>
            </p:cNvPr>
            <p:cNvCxnSpPr>
              <a:cxnSpLocks/>
            </p:cNvCxnSpPr>
            <p:nvPr/>
          </p:nvCxnSpPr>
          <p:spPr>
            <a:xfrm flipV="1">
              <a:off x="2261986" y="2027803"/>
              <a:ext cx="1" cy="10252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5D353D5-7124-FEA2-ABBE-6BB229575370}"/>
                </a:ext>
              </a:extLst>
            </p:cNvPr>
            <p:cNvSpPr/>
            <p:nvPr/>
          </p:nvSpPr>
          <p:spPr>
            <a:xfrm>
              <a:off x="2005763" y="2284718"/>
              <a:ext cx="514350" cy="514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p:txBody>
        </p:sp>
        <p:grpSp>
          <p:nvGrpSpPr>
            <p:cNvPr id="17" name="Group 16">
              <a:extLst>
                <a:ext uri="{FF2B5EF4-FFF2-40B4-BE49-F238E27FC236}">
                  <a16:creationId xmlns:a16="http://schemas.microsoft.com/office/drawing/2014/main" id="{3232335F-B439-B435-E2B2-DAFB39F862AC}"/>
                </a:ext>
              </a:extLst>
            </p:cNvPr>
            <p:cNvGrpSpPr/>
            <p:nvPr/>
          </p:nvGrpSpPr>
          <p:grpSpPr>
            <a:xfrm>
              <a:off x="5455233" y="1484392"/>
              <a:ext cx="273224" cy="139229"/>
              <a:chOff x="7347066" y="3221215"/>
              <a:chExt cx="456441" cy="244116"/>
            </a:xfrm>
          </p:grpSpPr>
          <p:cxnSp>
            <p:nvCxnSpPr>
              <p:cNvPr id="38" name="Straight Connector 37">
                <a:extLst>
                  <a:ext uri="{FF2B5EF4-FFF2-40B4-BE49-F238E27FC236}">
                    <a16:creationId xmlns:a16="http://schemas.microsoft.com/office/drawing/2014/main" id="{0DF555A1-7C8B-6D82-7CDB-A553BD05045E}"/>
                  </a:ext>
                </a:extLst>
              </p:cNvPr>
              <p:cNvCxnSpPr>
                <a:cxnSpLocks/>
              </p:cNvCxnSpPr>
              <p:nvPr/>
            </p:nvCxnSpPr>
            <p:spPr>
              <a:xfrm>
                <a:off x="7347066" y="3221215"/>
                <a:ext cx="456441"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990FE3-7381-E354-352C-20B6E09616E1}"/>
                  </a:ext>
                </a:extLst>
              </p:cNvPr>
              <p:cNvCxnSpPr>
                <a:cxnSpLocks/>
              </p:cNvCxnSpPr>
              <p:nvPr/>
            </p:nvCxnSpPr>
            <p:spPr>
              <a:xfrm>
                <a:off x="7409032" y="3302587"/>
                <a:ext cx="332508" cy="175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53B663-B34A-5131-9AF5-F153E3050405}"/>
                  </a:ext>
                </a:extLst>
              </p:cNvPr>
              <p:cNvCxnSpPr>
                <a:cxnSpLocks/>
              </p:cNvCxnSpPr>
              <p:nvPr/>
            </p:nvCxnSpPr>
            <p:spPr>
              <a:xfrm>
                <a:off x="7485577" y="3383959"/>
                <a:ext cx="179419" cy="175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058580-29AC-3AB1-C085-84AF2FE1F0C0}"/>
                  </a:ext>
                </a:extLst>
              </p:cNvPr>
              <p:cNvCxnSpPr>
                <a:cxnSpLocks/>
              </p:cNvCxnSpPr>
              <p:nvPr/>
            </p:nvCxnSpPr>
            <p:spPr>
              <a:xfrm>
                <a:off x="7529566" y="3465331"/>
                <a:ext cx="9144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 name="Freeform 17">
              <a:extLst>
                <a:ext uri="{FF2B5EF4-FFF2-40B4-BE49-F238E27FC236}">
                  <a16:creationId xmlns:a16="http://schemas.microsoft.com/office/drawing/2014/main" id="{CC8700E0-57E0-37CE-1E4D-31848109B8B7}"/>
                </a:ext>
              </a:extLst>
            </p:cNvPr>
            <p:cNvSpPr/>
            <p:nvPr/>
          </p:nvSpPr>
          <p:spPr>
            <a:xfrm>
              <a:off x="5372100" y="1340437"/>
              <a:ext cx="232599" cy="155864"/>
            </a:xfrm>
            <a:custGeom>
              <a:avLst/>
              <a:gdLst>
                <a:gd name="connsiteX0" fmla="*/ 0 w 310132"/>
                <a:gd name="connsiteY0" fmla="*/ 0 h 207818"/>
                <a:gd name="connsiteX1" fmla="*/ 249381 w 310132"/>
                <a:gd name="connsiteY1" fmla="*/ 0 h 207818"/>
                <a:gd name="connsiteX2" fmla="*/ 304800 w 310132"/>
                <a:gd name="connsiteY2" fmla="*/ 55418 h 207818"/>
                <a:gd name="connsiteX3" fmla="*/ 304800 w 310132"/>
                <a:gd name="connsiteY3" fmla="*/ 207818 h 207818"/>
              </a:gdLst>
              <a:ahLst/>
              <a:cxnLst>
                <a:cxn ang="0">
                  <a:pos x="connsiteX0" y="connsiteY0"/>
                </a:cxn>
                <a:cxn ang="0">
                  <a:pos x="connsiteX1" y="connsiteY1"/>
                </a:cxn>
                <a:cxn ang="0">
                  <a:pos x="connsiteX2" y="connsiteY2"/>
                </a:cxn>
                <a:cxn ang="0">
                  <a:pos x="connsiteX3" y="connsiteY3"/>
                </a:cxn>
              </a:cxnLst>
              <a:rect l="l" t="t" r="r" b="b"/>
              <a:pathLst>
                <a:path w="310132" h="207818">
                  <a:moveTo>
                    <a:pt x="0" y="0"/>
                  </a:moveTo>
                  <a:lnTo>
                    <a:pt x="249381" y="0"/>
                  </a:lnTo>
                  <a:cubicBezTo>
                    <a:pt x="300181" y="9236"/>
                    <a:pt x="295564" y="20782"/>
                    <a:pt x="304800" y="55418"/>
                  </a:cubicBezTo>
                  <a:cubicBezTo>
                    <a:pt x="314036" y="90054"/>
                    <a:pt x="309418" y="148936"/>
                    <a:pt x="304800"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5DE672D4-8B0E-DC8E-2421-291F015C9450}"/>
                </a:ext>
              </a:extLst>
            </p:cNvPr>
            <p:cNvGrpSpPr/>
            <p:nvPr/>
          </p:nvGrpSpPr>
          <p:grpSpPr>
            <a:xfrm>
              <a:off x="5423687" y="2658489"/>
              <a:ext cx="273224" cy="139229"/>
              <a:chOff x="7347066" y="3221215"/>
              <a:chExt cx="456441" cy="244116"/>
            </a:xfrm>
          </p:grpSpPr>
          <p:cxnSp>
            <p:nvCxnSpPr>
              <p:cNvPr id="34" name="Straight Connector 33">
                <a:extLst>
                  <a:ext uri="{FF2B5EF4-FFF2-40B4-BE49-F238E27FC236}">
                    <a16:creationId xmlns:a16="http://schemas.microsoft.com/office/drawing/2014/main" id="{5F69BA8F-269B-5C13-CAD8-09AC09FB8801}"/>
                  </a:ext>
                </a:extLst>
              </p:cNvPr>
              <p:cNvCxnSpPr>
                <a:cxnSpLocks/>
              </p:cNvCxnSpPr>
              <p:nvPr/>
            </p:nvCxnSpPr>
            <p:spPr>
              <a:xfrm>
                <a:off x="7347066" y="3221215"/>
                <a:ext cx="456441"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91ACF-3EDF-62AD-9B6D-9FF5A35D7D18}"/>
                  </a:ext>
                </a:extLst>
              </p:cNvPr>
              <p:cNvCxnSpPr>
                <a:cxnSpLocks/>
              </p:cNvCxnSpPr>
              <p:nvPr/>
            </p:nvCxnSpPr>
            <p:spPr>
              <a:xfrm>
                <a:off x="7409032" y="3302587"/>
                <a:ext cx="332508" cy="175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EBD028-0C15-448D-1F1F-C080F7D06131}"/>
                  </a:ext>
                </a:extLst>
              </p:cNvPr>
              <p:cNvCxnSpPr>
                <a:cxnSpLocks/>
              </p:cNvCxnSpPr>
              <p:nvPr/>
            </p:nvCxnSpPr>
            <p:spPr>
              <a:xfrm>
                <a:off x="7485577" y="3383959"/>
                <a:ext cx="179419" cy="175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3A0F8F-3989-2D9A-8189-738D549B03A7}"/>
                  </a:ext>
                </a:extLst>
              </p:cNvPr>
              <p:cNvCxnSpPr>
                <a:cxnSpLocks/>
              </p:cNvCxnSpPr>
              <p:nvPr/>
            </p:nvCxnSpPr>
            <p:spPr>
              <a:xfrm>
                <a:off x="7529566" y="3465331"/>
                <a:ext cx="9144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 name="Freeform 19">
              <a:extLst>
                <a:ext uri="{FF2B5EF4-FFF2-40B4-BE49-F238E27FC236}">
                  <a16:creationId xmlns:a16="http://schemas.microsoft.com/office/drawing/2014/main" id="{CCF1DD74-58B7-9933-C520-DBFDE9B026FB}"/>
                </a:ext>
              </a:extLst>
            </p:cNvPr>
            <p:cNvSpPr/>
            <p:nvPr/>
          </p:nvSpPr>
          <p:spPr>
            <a:xfrm>
              <a:off x="5330163" y="2400234"/>
              <a:ext cx="249937" cy="258586"/>
            </a:xfrm>
            <a:custGeom>
              <a:avLst/>
              <a:gdLst>
                <a:gd name="connsiteX0" fmla="*/ 0 w 310132"/>
                <a:gd name="connsiteY0" fmla="*/ 0 h 207818"/>
                <a:gd name="connsiteX1" fmla="*/ 249381 w 310132"/>
                <a:gd name="connsiteY1" fmla="*/ 0 h 207818"/>
                <a:gd name="connsiteX2" fmla="*/ 304800 w 310132"/>
                <a:gd name="connsiteY2" fmla="*/ 55418 h 207818"/>
                <a:gd name="connsiteX3" fmla="*/ 304800 w 310132"/>
                <a:gd name="connsiteY3" fmla="*/ 207818 h 207818"/>
              </a:gdLst>
              <a:ahLst/>
              <a:cxnLst>
                <a:cxn ang="0">
                  <a:pos x="connsiteX0" y="connsiteY0"/>
                </a:cxn>
                <a:cxn ang="0">
                  <a:pos x="connsiteX1" y="connsiteY1"/>
                </a:cxn>
                <a:cxn ang="0">
                  <a:pos x="connsiteX2" y="connsiteY2"/>
                </a:cxn>
                <a:cxn ang="0">
                  <a:pos x="connsiteX3" y="connsiteY3"/>
                </a:cxn>
              </a:cxnLst>
              <a:rect l="l" t="t" r="r" b="b"/>
              <a:pathLst>
                <a:path w="310132" h="207818">
                  <a:moveTo>
                    <a:pt x="0" y="0"/>
                  </a:moveTo>
                  <a:lnTo>
                    <a:pt x="249381" y="0"/>
                  </a:lnTo>
                  <a:cubicBezTo>
                    <a:pt x="300181" y="9236"/>
                    <a:pt x="295564" y="20782"/>
                    <a:pt x="304800" y="55418"/>
                  </a:cubicBezTo>
                  <a:cubicBezTo>
                    <a:pt x="314036" y="90054"/>
                    <a:pt x="309418" y="148936"/>
                    <a:pt x="304800"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95FF076-EF28-9209-A374-E76A89909506}"/>
                </a:ext>
              </a:extLst>
            </p:cNvPr>
            <p:cNvSpPr/>
            <p:nvPr/>
          </p:nvSpPr>
          <p:spPr>
            <a:xfrm>
              <a:off x="3813467" y="1381080"/>
              <a:ext cx="1548242" cy="310064"/>
            </a:xfrm>
            <a:prstGeom prst="rect">
              <a:avLst/>
            </a:prstGeom>
            <a:pattFill prst="wdDnDiag">
              <a:fgClr>
                <a:schemeClr val="accent1"/>
              </a:fgClr>
              <a:bgClr>
                <a:schemeClr val="bg1"/>
              </a:bgClr>
            </a:patt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TOP</a:t>
              </a:r>
            </a:p>
          </p:txBody>
        </p:sp>
        <p:sp>
          <p:nvSpPr>
            <p:cNvPr id="22" name="Rectangle 21">
              <a:extLst>
                <a:ext uri="{FF2B5EF4-FFF2-40B4-BE49-F238E27FC236}">
                  <a16:creationId xmlns:a16="http://schemas.microsoft.com/office/drawing/2014/main" id="{73360F37-1953-C6CF-5D85-C13AF2152F48}"/>
                </a:ext>
              </a:extLst>
            </p:cNvPr>
            <p:cNvSpPr/>
            <p:nvPr/>
          </p:nvSpPr>
          <p:spPr>
            <a:xfrm>
              <a:off x="3813464" y="2015857"/>
              <a:ext cx="1548242" cy="317708"/>
            </a:xfrm>
            <a:prstGeom prst="rect">
              <a:avLst/>
            </a:prstGeom>
            <a:pattFill prst="wdDnDiag">
              <a:fgClr>
                <a:schemeClr val="accent1"/>
              </a:fgClr>
              <a:bgClr>
                <a:schemeClr val="bg1"/>
              </a:bgClr>
            </a:patt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BOTTOM</a:t>
              </a:r>
            </a:p>
          </p:txBody>
        </p:sp>
        <p:sp>
          <p:nvSpPr>
            <p:cNvPr id="23" name="Rounded Rectangle 22">
              <a:extLst>
                <a:ext uri="{FF2B5EF4-FFF2-40B4-BE49-F238E27FC236}">
                  <a16:creationId xmlns:a16="http://schemas.microsoft.com/office/drawing/2014/main" id="{246102A9-670D-5073-19C0-742D8131E6C2}"/>
                </a:ext>
              </a:extLst>
            </p:cNvPr>
            <p:cNvSpPr/>
            <p:nvPr/>
          </p:nvSpPr>
          <p:spPr>
            <a:xfrm>
              <a:off x="3782290" y="2343181"/>
              <a:ext cx="1579418" cy="114299"/>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042D2959-1F83-AC32-F9C6-04D64C5AECBC}"/>
                </a:ext>
              </a:extLst>
            </p:cNvPr>
            <p:cNvSpPr/>
            <p:nvPr/>
          </p:nvSpPr>
          <p:spPr>
            <a:xfrm>
              <a:off x="3846729" y="2459711"/>
              <a:ext cx="1482218" cy="301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External Magnetometers</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9C266EB1-866F-491D-1D11-AB7CBBB24236}"/>
                    </a:ext>
                  </a:extLst>
                </p:cNvPr>
                <p:cNvSpPr txBox="1"/>
                <p:nvPr/>
              </p:nvSpPr>
              <p:spPr>
                <a:xfrm>
                  <a:off x="6165965" y="887421"/>
                  <a:ext cx="1456601" cy="12362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 cells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UCN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𝑑𝐸</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ℏ(</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m:t>
                              </m:r>
                            </m:sub>
                          </m:sSub>
                          <m:r>
                            <m:rPr>
                              <m:nor/>
                            </m:rP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m:t>) </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a14:m>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9C266EB1-866F-491D-1D11-AB7CBBB24236}"/>
                    </a:ext>
                  </a:extLst>
                </p:cNvPr>
                <p:cNvSpPr txBox="1">
                  <a:spLocks noRot="1" noChangeAspect="1" noMove="1" noResize="1" noEditPoints="1" noAdjustHandles="1" noChangeArrowheads="1" noChangeShapeType="1" noTextEdit="1"/>
                </p:cNvSpPr>
                <p:nvPr/>
              </p:nvSpPr>
              <p:spPr>
                <a:xfrm>
                  <a:off x="6165965" y="887421"/>
                  <a:ext cx="1456601" cy="1236252"/>
                </a:xfrm>
                <a:prstGeom prst="rect">
                  <a:avLst/>
                </a:prstGeom>
                <a:blipFill>
                  <a:blip r:embed="rId2"/>
                  <a:stretch>
                    <a:fillRect l="-2830" t="-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90FB3308-7C25-E2B6-E869-43C9E4FC21E0}"/>
                    </a:ext>
                  </a:extLst>
                </p:cNvPr>
                <p:cNvSpPr txBox="1"/>
                <p:nvPr/>
              </p:nvSpPr>
              <p:spPr>
                <a:xfrm>
                  <a:off x="3244997" y="1983713"/>
                  <a:ext cx="354713" cy="2329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acc>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𝑏𝑜𝑡</m:t>
                            </m:r>
                          </m:sub>
                        </m:sSub>
                      </m:oMath>
                    </m:oMathPara>
                  </a14:m>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p:sp>
              <p:nvSpPr>
                <p:cNvPr id="26" name="TextBox 25">
                  <a:extLst>
                    <a:ext uri="{FF2B5EF4-FFF2-40B4-BE49-F238E27FC236}">
                      <a16:creationId xmlns:a16="http://schemas.microsoft.com/office/drawing/2014/main" id="{90FB3308-7C25-E2B6-E869-43C9E4FC21E0}"/>
                    </a:ext>
                  </a:extLst>
                </p:cNvPr>
                <p:cNvSpPr txBox="1">
                  <a:spLocks noRot="1" noChangeAspect="1" noMove="1" noResize="1" noEditPoints="1" noAdjustHandles="1" noChangeArrowheads="1" noChangeShapeType="1" noTextEdit="1"/>
                </p:cNvSpPr>
                <p:nvPr/>
              </p:nvSpPr>
              <p:spPr>
                <a:xfrm>
                  <a:off x="3244997" y="1983713"/>
                  <a:ext cx="354713" cy="232949"/>
                </a:xfrm>
                <a:prstGeom prst="rect">
                  <a:avLst/>
                </a:prstGeom>
                <a:blipFill>
                  <a:blip r:embed="rId3"/>
                  <a:stretch>
                    <a:fillRect l="-11688" r="-5195" b="-156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D5DDC46A-A73E-E932-EFC0-C6073F62B807}"/>
                    </a:ext>
                  </a:extLst>
                </p:cNvPr>
                <p:cNvSpPr txBox="1"/>
                <p:nvPr/>
              </p:nvSpPr>
              <p:spPr>
                <a:xfrm>
                  <a:off x="3277479" y="1495647"/>
                  <a:ext cx="356492" cy="25377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acc>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𝑡𝑜𝑝</m:t>
                            </m:r>
                          </m:sub>
                        </m:sSub>
                      </m:oMath>
                    </m:oMathPara>
                  </a14:m>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p:sp>
              <p:nvSpPr>
                <p:cNvPr id="27" name="TextBox 26">
                  <a:extLst>
                    <a:ext uri="{FF2B5EF4-FFF2-40B4-BE49-F238E27FC236}">
                      <a16:creationId xmlns:a16="http://schemas.microsoft.com/office/drawing/2014/main" id="{D5DDC46A-A73E-E932-EFC0-C6073F62B807}"/>
                    </a:ext>
                  </a:extLst>
                </p:cNvPr>
                <p:cNvSpPr txBox="1">
                  <a:spLocks noRot="1" noChangeAspect="1" noMove="1" noResize="1" noEditPoints="1" noAdjustHandles="1" noChangeArrowheads="1" noChangeShapeType="1" noTextEdit="1"/>
                </p:cNvSpPr>
                <p:nvPr/>
              </p:nvSpPr>
              <p:spPr>
                <a:xfrm>
                  <a:off x="3277479" y="1495647"/>
                  <a:ext cx="356492" cy="253772"/>
                </a:xfrm>
                <a:prstGeom prst="rect">
                  <a:avLst/>
                </a:prstGeom>
                <a:blipFill>
                  <a:blip r:embed="rId4"/>
                  <a:stretch>
                    <a:fillRect l="-11538" r="-6410" b="-20000"/>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7916CEBA-8D37-EC28-3521-182FDB0A7C80}"/>
                </a:ext>
              </a:extLst>
            </p:cNvPr>
            <p:cNvCxnSpPr/>
            <p:nvPr/>
          </p:nvCxnSpPr>
          <p:spPr>
            <a:xfrm flipH="1">
              <a:off x="2446073" y="1861548"/>
              <a:ext cx="1325827"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B7CF2E23-AC98-5A7A-FEA9-9EE51B07A14C}"/>
                </a:ext>
              </a:extLst>
            </p:cNvPr>
            <p:cNvSpPr/>
            <p:nvPr/>
          </p:nvSpPr>
          <p:spPr>
            <a:xfrm>
              <a:off x="3761507" y="1701535"/>
              <a:ext cx="1670477" cy="305486"/>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Central magnetometers</a:t>
              </a:r>
            </a:p>
          </p:txBody>
        </p:sp>
        <p:cxnSp>
          <p:nvCxnSpPr>
            <p:cNvPr id="30" name="Straight Arrow Connector 29">
              <a:extLst>
                <a:ext uri="{FF2B5EF4-FFF2-40B4-BE49-F238E27FC236}">
                  <a16:creationId xmlns:a16="http://schemas.microsoft.com/office/drawing/2014/main" id="{F4BCFA94-AF88-0629-95B8-BACDB7CF2F4B}"/>
                </a:ext>
              </a:extLst>
            </p:cNvPr>
            <p:cNvCxnSpPr/>
            <p:nvPr/>
          </p:nvCxnSpPr>
          <p:spPr>
            <a:xfrm flipH="1">
              <a:off x="7159337" y="620801"/>
              <a:ext cx="56110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E1F54EA-CEBA-9F34-1265-E4F9B37018E6}"/>
                </a:ext>
              </a:extLst>
            </p:cNvPr>
            <p:cNvCxnSpPr>
              <a:cxnSpLocks/>
            </p:cNvCxnSpPr>
            <p:nvPr/>
          </p:nvCxnSpPr>
          <p:spPr>
            <a:xfrm>
              <a:off x="7190509" y="797450"/>
              <a:ext cx="56110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B04F0C6-E331-B4E5-F3A6-D7D86F53E2D9}"/>
                </a:ext>
              </a:extLst>
            </p:cNvPr>
            <p:cNvSpPr txBox="1"/>
            <p:nvPr/>
          </p:nvSpPr>
          <p:spPr>
            <a:xfrm>
              <a:off x="6881928" y="344296"/>
              <a:ext cx="1012008" cy="276999"/>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From source</a:t>
              </a:r>
            </a:p>
          </p:txBody>
        </p:sp>
        <p:sp>
          <p:nvSpPr>
            <p:cNvPr id="33" name="TextBox 32">
              <a:extLst>
                <a:ext uri="{FF2B5EF4-FFF2-40B4-BE49-F238E27FC236}">
                  <a16:creationId xmlns:a16="http://schemas.microsoft.com/office/drawing/2014/main" id="{2CF4E360-0A73-C61C-E2FE-24015E985DE9}"/>
                </a:ext>
              </a:extLst>
            </p:cNvPr>
            <p:cNvSpPr txBox="1"/>
            <p:nvPr/>
          </p:nvSpPr>
          <p:spPr>
            <a:xfrm>
              <a:off x="6892317" y="770323"/>
              <a:ext cx="1164213" cy="276999"/>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To polarimetry</a:t>
              </a:r>
            </a:p>
          </p:txBody>
        </p:sp>
      </p:grpSp>
      <p:graphicFrame>
        <p:nvGraphicFramePr>
          <p:cNvPr id="50" name="Table 3">
            <a:extLst>
              <a:ext uri="{FF2B5EF4-FFF2-40B4-BE49-F238E27FC236}">
                <a16:creationId xmlns:a16="http://schemas.microsoft.com/office/drawing/2014/main" id="{91D144EF-7871-0DF9-ACF2-3204A947D2CD}"/>
              </a:ext>
            </a:extLst>
          </p:cNvPr>
          <p:cNvGraphicFramePr>
            <a:graphicFrameLocks noGrp="1"/>
          </p:cNvGraphicFramePr>
          <p:nvPr>
            <p:extLst>
              <p:ext uri="{D42A27DB-BD31-4B8C-83A1-F6EECF244321}">
                <p14:modId xmlns:p14="http://schemas.microsoft.com/office/powerpoint/2010/main" val="3998578542"/>
              </p:ext>
            </p:extLst>
          </p:nvPr>
        </p:nvGraphicFramePr>
        <p:xfrm>
          <a:off x="2228592" y="4960001"/>
          <a:ext cx="9515218" cy="1854200"/>
        </p:xfrm>
        <a:graphic>
          <a:graphicData uri="http://schemas.openxmlformats.org/drawingml/2006/table">
            <a:tbl>
              <a:tblPr firstRow="1" bandRow="1">
                <a:tableStyleId>{5940675A-B579-460E-94D1-54222C63F5DA}</a:tableStyleId>
              </a:tblPr>
              <a:tblGrid>
                <a:gridCol w="2112612">
                  <a:extLst>
                    <a:ext uri="{9D8B030D-6E8A-4147-A177-3AD203B41FA5}">
                      <a16:colId xmlns:a16="http://schemas.microsoft.com/office/drawing/2014/main" val="1537313960"/>
                    </a:ext>
                  </a:extLst>
                </a:gridCol>
                <a:gridCol w="7402606">
                  <a:extLst>
                    <a:ext uri="{9D8B030D-6E8A-4147-A177-3AD203B41FA5}">
                      <a16:colId xmlns:a16="http://schemas.microsoft.com/office/drawing/2014/main" val="2425777079"/>
                    </a:ext>
                  </a:extLst>
                </a:gridCol>
              </a:tblGrid>
              <a:tr h="370840">
                <a:tc>
                  <a:txBody>
                    <a:bodyPr/>
                    <a:lstStyle/>
                    <a:p>
                      <a:r>
                        <a:rPr lang="en-US" sz="1800" i="1" dirty="0"/>
                        <a:t>Effect</a:t>
                      </a:r>
                    </a:p>
                  </a:txBody>
                  <a:tcPr/>
                </a:tc>
                <a:tc>
                  <a:txBody>
                    <a:bodyPr/>
                    <a:lstStyle/>
                    <a:p>
                      <a:r>
                        <a:rPr lang="en-US" sz="1800" i="1" dirty="0"/>
                        <a:t>Mitigation</a:t>
                      </a:r>
                    </a:p>
                  </a:txBody>
                  <a:tcPr/>
                </a:tc>
                <a:extLst>
                  <a:ext uri="{0D108BD9-81ED-4DB2-BD59-A6C34878D82A}">
                    <a16:rowId xmlns:a16="http://schemas.microsoft.com/office/drawing/2014/main" val="2172391258"/>
                  </a:ext>
                </a:extLst>
              </a:tr>
              <a:tr h="370840">
                <a:tc>
                  <a:txBody>
                    <a:bodyPr/>
                    <a:lstStyle/>
                    <a:p>
                      <a:r>
                        <a:rPr lang="en-US" sz="1800" dirty="0"/>
                        <a:t>B-field variations</a:t>
                      </a:r>
                    </a:p>
                  </a:txBody>
                  <a:tcPr/>
                </a:tc>
                <a:tc>
                  <a:txBody>
                    <a:bodyPr/>
                    <a:lstStyle/>
                    <a:p>
                      <a:r>
                        <a:rPr lang="en-US" sz="1800" dirty="0"/>
                        <a:t>Co-</a:t>
                      </a:r>
                      <a:r>
                        <a:rPr lang="en-US" sz="1800" dirty="0" err="1"/>
                        <a:t>agnetometry</a:t>
                      </a:r>
                      <a:r>
                        <a:rPr lang="en-US" sz="1800" dirty="0"/>
                        <a:t>, MSR, </a:t>
                      </a:r>
                      <a:r>
                        <a:rPr lang="en-US" sz="1800" b="1" dirty="0"/>
                        <a:t>Two cells, </a:t>
                      </a:r>
                      <a:r>
                        <a:rPr lang="en-US" sz="1800" dirty="0"/>
                        <a:t>external magnetometry</a:t>
                      </a:r>
                    </a:p>
                  </a:txBody>
                  <a:tcPr/>
                </a:tc>
                <a:extLst>
                  <a:ext uri="{0D108BD9-81ED-4DB2-BD59-A6C34878D82A}">
                    <a16:rowId xmlns:a16="http://schemas.microsoft.com/office/drawing/2014/main" val="4226749328"/>
                  </a:ext>
                </a:extLst>
              </a:tr>
              <a:tr h="370840">
                <a:tc>
                  <a:txBody>
                    <a:bodyPr/>
                    <a:lstStyle/>
                    <a:p>
                      <a:r>
                        <a:rPr lang="en-US" sz="1800" dirty="0"/>
                        <a:t>Leakage currents</a:t>
                      </a:r>
                    </a:p>
                  </a:txBody>
                  <a:tcPr/>
                </a:tc>
                <a:tc>
                  <a:txBody>
                    <a:bodyPr/>
                    <a:lstStyle/>
                    <a:p>
                      <a:r>
                        <a:rPr lang="en-US" sz="1800" dirty="0"/>
                        <a:t>Monitor, </a:t>
                      </a:r>
                      <a:r>
                        <a:rPr lang="en-US" sz="1800" dirty="0" err="1"/>
                        <a:t>comagnetometry</a:t>
                      </a:r>
                      <a:endParaRPr lang="en-US" sz="1800" dirty="0"/>
                    </a:p>
                  </a:txBody>
                  <a:tcPr/>
                </a:tc>
                <a:extLst>
                  <a:ext uri="{0D108BD9-81ED-4DB2-BD59-A6C34878D82A}">
                    <a16:rowId xmlns:a16="http://schemas.microsoft.com/office/drawing/2014/main" val="3031445022"/>
                  </a:ext>
                </a:extLst>
              </a:tr>
              <a:tr h="370840">
                <a:tc>
                  <a:txBody>
                    <a:bodyPr/>
                    <a:lstStyle/>
                    <a:p>
                      <a:r>
                        <a:rPr lang="en-US" sz="1800" dirty="0" err="1"/>
                        <a:t>vxE</a:t>
                      </a:r>
                      <a:r>
                        <a:rPr lang="en-US" sz="1800" dirty="0"/>
                        <a:t> effects</a:t>
                      </a:r>
                    </a:p>
                  </a:txBody>
                  <a:tcPr/>
                </a:tc>
                <a:tc>
                  <a:txBody>
                    <a:bodyPr/>
                    <a:lstStyle/>
                    <a:p>
                      <a:r>
                        <a:rPr lang="en-US" sz="1800" dirty="0"/>
                        <a:t>UCN storage, Uniform fields (offline mapper, two cells, co-magnetometry, …)</a:t>
                      </a:r>
                    </a:p>
                  </a:txBody>
                  <a:tcPr/>
                </a:tc>
                <a:extLst>
                  <a:ext uri="{0D108BD9-81ED-4DB2-BD59-A6C34878D82A}">
                    <a16:rowId xmlns:a16="http://schemas.microsoft.com/office/drawing/2014/main" val="1888638156"/>
                  </a:ext>
                </a:extLst>
              </a:tr>
              <a:tr h="370840">
                <a:tc>
                  <a:txBody>
                    <a:bodyPr/>
                    <a:lstStyle/>
                    <a:p>
                      <a:r>
                        <a:rPr lang="en-US" sz="1800" dirty="0"/>
                        <a:t>Geometric phase</a:t>
                      </a:r>
                    </a:p>
                  </a:txBody>
                  <a:tcPr/>
                </a:tc>
                <a:tc>
                  <a:txBody>
                    <a:bodyPr/>
                    <a:lstStyle/>
                    <a:p>
                      <a:r>
                        <a:rPr lang="en-US" sz="1800" dirty="0"/>
                        <a:t>Gradient control, external magnetometry</a:t>
                      </a:r>
                    </a:p>
                  </a:txBody>
                  <a:tcPr/>
                </a:tc>
                <a:extLst>
                  <a:ext uri="{0D108BD9-81ED-4DB2-BD59-A6C34878D82A}">
                    <a16:rowId xmlns:a16="http://schemas.microsoft.com/office/drawing/2014/main" val="2026408309"/>
                  </a:ext>
                </a:extLst>
              </a:tr>
            </a:tbl>
          </a:graphicData>
        </a:graphic>
      </p:graphicFrame>
      <p:sp>
        <p:nvSpPr>
          <p:cNvPr id="51" name="Rectangle 50">
            <a:extLst>
              <a:ext uri="{FF2B5EF4-FFF2-40B4-BE49-F238E27FC236}">
                <a16:creationId xmlns:a16="http://schemas.microsoft.com/office/drawing/2014/main" id="{1DEE86B6-AE77-CFE2-A163-F3B7EDF34103}"/>
              </a:ext>
            </a:extLst>
          </p:cNvPr>
          <p:cNvSpPr/>
          <p:nvPr/>
        </p:nvSpPr>
        <p:spPr>
          <a:xfrm>
            <a:off x="609600" y="5281177"/>
            <a:ext cx="1731984" cy="7487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Times Bold"/>
              </a:rPr>
              <a:t>Major Challenges</a:t>
            </a:r>
          </a:p>
        </p:txBody>
      </p:sp>
    </p:spTree>
    <p:extLst>
      <p:ext uri="{BB962C8B-B14F-4D97-AF65-F5344CB8AC3E}">
        <p14:creationId xmlns:p14="http://schemas.microsoft.com/office/powerpoint/2010/main" val="2114519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28223C-42BE-FD4F-8301-5C95D0CB9067}"/>
              </a:ext>
            </a:extLst>
          </p:cNvPr>
          <p:cNvGrpSpPr/>
          <p:nvPr/>
        </p:nvGrpSpPr>
        <p:grpSpPr>
          <a:xfrm>
            <a:off x="1229301" y="49282"/>
            <a:ext cx="9780017" cy="6822445"/>
            <a:chOff x="86300" y="49281"/>
            <a:chExt cx="9780017" cy="6822445"/>
          </a:xfrm>
        </p:grpSpPr>
        <p:sp>
          <p:nvSpPr>
            <p:cNvPr id="3" name="TextBox 2">
              <a:extLst>
                <a:ext uri="{FF2B5EF4-FFF2-40B4-BE49-F238E27FC236}">
                  <a16:creationId xmlns:a16="http://schemas.microsoft.com/office/drawing/2014/main" id="{6C94B4E4-1046-EF3A-076B-055826CD8F2F}"/>
                </a:ext>
              </a:extLst>
            </p:cNvPr>
            <p:cNvSpPr txBox="1"/>
            <p:nvPr/>
          </p:nvSpPr>
          <p:spPr>
            <a:xfrm>
              <a:off x="8586960" y="6538098"/>
              <a:ext cx="569387" cy="246221"/>
            </a:xfrm>
            <a:prstGeom prst="rect">
              <a:avLst/>
            </a:prstGeom>
            <a:noFill/>
          </p:spPr>
          <p:txBody>
            <a:bodyPr wrap="none" rtlCol="0">
              <a:spAutoFit/>
            </a:bodyPr>
            <a:lstStyle/>
            <a:p>
              <a:r>
                <a:rPr lang="en-US" sz="1000">
                  <a:solidFill>
                    <a:schemeClr val="bg1">
                      <a:lumMod val="65000"/>
                    </a:schemeClr>
                  </a:solidFill>
                </a:rPr>
                <a:t>B.Lauss</a:t>
              </a:r>
              <a:endParaRPr lang="de-CH" sz="1000">
                <a:solidFill>
                  <a:schemeClr val="bg1">
                    <a:lumMod val="65000"/>
                  </a:schemeClr>
                </a:solidFill>
              </a:endParaRPr>
            </a:p>
          </p:txBody>
        </p:sp>
        <p:pic>
          <p:nvPicPr>
            <p:cNvPr id="61" name="Picture 60">
              <a:extLst>
                <a:ext uri="{FF2B5EF4-FFF2-40B4-BE49-F238E27FC236}">
                  <a16:creationId xmlns:a16="http://schemas.microsoft.com/office/drawing/2014/main" id="{8EBEE960-EC26-D0CA-387D-B3053C8F3487}"/>
                </a:ext>
              </a:extLst>
            </p:cNvPr>
            <p:cNvPicPr>
              <a:picLocks noChangeAspect="1"/>
            </p:cNvPicPr>
            <p:nvPr/>
          </p:nvPicPr>
          <p:blipFill>
            <a:blip r:embed="rId2"/>
            <a:stretch>
              <a:fillRect/>
            </a:stretch>
          </p:blipFill>
          <p:spPr>
            <a:xfrm>
              <a:off x="128464" y="852211"/>
              <a:ext cx="9682708" cy="6019515"/>
            </a:xfrm>
            <a:prstGeom prst="rect">
              <a:avLst/>
            </a:prstGeom>
          </p:spPr>
        </p:pic>
        <p:sp>
          <p:nvSpPr>
            <p:cNvPr id="18" name="Titel 2"/>
            <p:cNvSpPr>
              <a:spLocks/>
            </p:cNvSpPr>
            <p:nvPr/>
          </p:nvSpPr>
          <p:spPr bwMode="auto">
            <a:xfrm>
              <a:off x="2013082" y="97069"/>
              <a:ext cx="6019386" cy="849186"/>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400" b="1">
                  <a:solidFill>
                    <a:schemeClr val="tx1"/>
                  </a:solidFill>
                  <a:latin typeface="+mj-lt"/>
                </a:rPr>
                <a:t>n2EDM</a:t>
              </a:r>
              <a:r>
                <a:rPr lang="de-DE" altLang="en-US" sz="1800" b="1">
                  <a:solidFill>
                    <a:schemeClr val="tx1"/>
                  </a:solidFill>
                  <a:latin typeface="+mj-lt"/>
                </a:rPr>
                <a:t> - High sensitivity search for a permanent electric dipole moment d</a:t>
              </a:r>
              <a:r>
                <a:rPr lang="de-DE" altLang="en-US" sz="1800" b="1" baseline="-25000">
                  <a:solidFill>
                    <a:schemeClr val="tx1"/>
                  </a:solidFill>
                  <a:latin typeface="+mj-lt"/>
                </a:rPr>
                <a:t>n</a:t>
              </a:r>
              <a:r>
                <a:rPr lang="de-DE" altLang="en-US" sz="1800" b="1">
                  <a:solidFill>
                    <a:schemeClr val="tx1"/>
                  </a:solidFill>
                  <a:latin typeface="+mj-lt"/>
                </a:rPr>
                <a:t> of the neutron</a:t>
              </a:r>
            </a:p>
          </p:txBody>
        </p:sp>
        <p:sp>
          <p:nvSpPr>
            <p:cNvPr id="99" name="TextBox 98">
              <a:extLst>
                <a:ext uri="{FF2B5EF4-FFF2-40B4-BE49-F238E27FC236}">
                  <a16:creationId xmlns:a16="http://schemas.microsoft.com/office/drawing/2014/main" id="{4539EA93-63D3-9BA3-86F5-0E2AE1873CF2}"/>
                </a:ext>
              </a:extLst>
            </p:cNvPr>
            <p:cNvSpPr txBox="1"/>
            <p:nvPr/>
          </p:nvSpPr>
          <p:spPr>
            <a:xfrm>
              <a:off x="285284" y="941819"/>
              <a:ext cx="3117876" cy="1077218"/>
            </a:xfrm>
            <a:prstGeom prst="rect">
              <a:avLst/>
            </a:prstGeom>
            <a:solidFill>
              <a:schemeClr val="bg1">
                <a:lumMod val="95000"/>
              </a:schemeClr>
            </a:solidFill>
          </p:spPr>
          <p:txBody>
            <a:bodyPr wrap="square" rtlCol="0">
              <a:spAutoFit/>
            </a:bodyPr>
            <a:lstStyle/>
            <a:p>
              <a:r>
                <a:rPr lang="en-US" sz="1600" b="1">
                  <a:latin typeface="Calibri" panose="020F0502020204030204" pitchFamily="34" charset="0"/>
                  <a:cs typeface="Calibri" panose="020F0502020204030204" pitchFamily="34" charset="0"/>
                </a:rPr>
                <a:t>Measurement at the high intensity </a:t>
              </a:r>
            </a:p>
            <a:p>
              <a:r>
                <a:rPr lang="en-US" sz="1600" b="1">
                  <a:latin typeface="Calibri" panose="020F0502020204030204" pitchFamily="34" charset="0"/>
                  <a:cs typeface="Calibri" panose="020F0502020204030204" pitchFamily="34" charset="0"/>
                </a:rPr>
                <a:t>ultracold neutron (UCN) source of the Paul Scherrer Institute (PSI), Switzerland.</a:t>
              </a:r>
              <a:endParaRPr lang="de-CH" sz="1600" b="1">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CD5A769-C703-6B79-BFBE-C97AAE462DC8}"/>
                </a:ext>
              </a:extLst>
            </p:cNvPr>
            <p:cNvSpPr txBox="1"/>
            <p:nvPr/>
          </p:nvSpPr>
          <p:spPr>
            <a:xfrm>
              <a:off x="316804" y="4163334"/>
              <a:ext cx="3593890" cy="1015663"/>
            </a:xfrm>
            <a:prstGeom prst="rect">
              <a:avLst/>
            </a:prstGeom>
            <a:solidFill>
              <a:schemeClr val="bg1">
                <a:lumMod val="95000"/>
              </a:schemeClr>
            </a:solidFill>
          </p:spPr>
          <p:txBody>
            <a:bodyPr wrap="square" rtlCol="0">
              <a:spAutoFit/>
            </a:bodyPr>
            <a:lstStyle/>
            <a:p>
              <a:r>
                <a:rPr lang="en-US" sz="1600" b="1">
                  <a:solidFill>
                    <a:srgbClr val="0066FF"/>
                  </a:solidFill>
                </a:rPr>
                <a:t>current best limit </a:t>
              </a:r>
            </a:p>
            <a:p>
              <a:pPr algn="ctr"/>
              <a:r>
                <a:rPr lang="en-US" sz="1600" b="1">
                  <a:solidFill>
                    <a:srgbClr val="0066FF"/>
                  </a:solidFill>
                </a:rPr>
                <a:t>|d</a:t>
              </a:r>
              <a:r>
                <a:rPr lang="en-US" sz="1600" b="1" baseline="-25000">
                  <a:solidFill>
                    <a:srgbClr val="0066FF"/>
                  </a:solidFill>
                </a:rPr>
                <a:t>n</a:t>
              </a:r>
              <a:r>
                <a:rPr lang="en-US" sz="1600" b="1">
                  <a:solidFill>
                    <a:srgbClr val="0066FF"/>
                  </a:solidFill>
                </a:rPr>
                <a:t>|&lt; 1.8</a:t>
              </a:r>
              <a:r>
                <a:rPr lang="en-US" sz="1600">
                  <a:solidFill>
                    <a:srgbClr val="0066FF"/>
                  </a:solidFill>
                </a:rPr>
                <a:t>×</a:t>
              </a:r>
              <a:r>
                <a:rPr lang="en-US" sz="1600" b="1">
                  <a:solidFill>
                    <a:srgbClr val="0066FF"/>
                  </a:solidFill>
                </a:rPr>
                <a:t>10</a:t>
              </a:r>
              <a:r>
                <a:rPr lang="en-US" sz="1600" b="1" baseline="30000">
                  <a:solidFill>
                    <a:srgbClr val="0066FF"/>
                  </a:solidFill>
                </a:rPr>
                <a:t>-26</a:t>
              </a:r>
              <a:r>
                <a:rPr lang="en-US" sz="1600" b="1" i="1">
                  <a:solidFill>
                    <a:srgbClr val="0066FF"/>
                  </a:solidFill>
                </a:rPr>
                <a:t> e</a:t>
              </a:r>
              <a:r>
                <a:rPr lang="en-US" sz="1600" b="1" i="1">
                  <a:solidFill>
                    <a:srgbClr val="0066FF"/>
                  </a:solidFill>
                  <a:sym typeface="Symbol" panose="05050102010706020507" pitchFamily="18" charset="2"/>
                </a:rPr>
                <a:t></a:t>
              </a:r>
              <a:r>
                <a:rPr lang="en-US" sz="1600" b="1" i="1">
                  <a:solidFill>
                    <a:srgbClr val="0066FF"/>
                  </a:solidFill>
                </a:rPr>
                <a:t>cm</a:t>
              </a:r>
              <a:r>
                <a:rPr lang="en-US" sz="1600" b="1">
                  <a:solidFill>
                    <a:srgbClr val="0066FF"/>
                  </a:solidFill>
                </a:rPr>
                <a:t> </a:t>
              </a:r>
            </a:p>
            <a:p>
              <a:r>
                <a:rPr lang="en-US" sz="1600" b="1">
                  <a:solidFill>
                    <a:srgbClr val="0066FF"/>
                  </a:solidFill>
                </a:rPr>
                <a:t>by the nEDM collaboration at PSI.</a:t>
              </a:r>
            </a:p>
            <a:p>
              <a:r>
                <a:rPr lang="en-US" sz="1200">
                  <a:solidFill>
                    <a:srgbClr val="0066FF"/>
                  </a:solidFill>
                </a:rPr>
                <a:t>C.Abel et al. Phys.Rev.Lett. 124 (2020) 081803</a:t>
              </a:r>
              <a:endParaRPr lang="de-CH" sz="1200">
                <a:solidFill>
                  <a:srgbClr val="0066FF"/>
                </a:solidFill>
              </a:endParaRPr>
            </a:p>
          </p:txBody>
        </p:sp>
        <p:sp>
          <p:nvSpPr>
            <p:cNvPr id="4" name="TextBox 3">
              <a:extLst>
                <a:ext uri="{FF2B5EF4-FFF2-40B4-BE49-F238E27FC236}">
                  <a16:creationId xmlns:a16="http://schemas.microsoft.com/office/drawing/2014/main" id="{D0A91A4B-7D37-349F-8BE5-0E99795C855A}"/>
                </a:ext>
              </a:extLst>
            </p:cNvPr>
            <p:cNvSpPr txBox="1"/>
            <p:nvPr/>
          </p:nvSpPr>
          <p:spPr>
            <a:xfrm>
              <a:off x="309936" y="5401295"/>
              <a:ext cx="7604711" cy="1000274"/>
            </a:xfrm>
            <a:prstGeom prst="rect">
              <a:avLst/>
            </a:prstGeom>
            <a:solidFill>
              <a:schemeClr val="bg1"/>
            </a:solidFill>
          </p:spPr>
          <p:txBody>
            <a:bodyPr wrap="none" rtlCol="0">
              <a:spAutoFit/>
            </a:bodyPr>
            <a:lstStyle/>
            <a:p>
              <a:r>
                <a:rPr lang="en-US" dirty="0"/>
                <a:t>new apparatus n2EDM: factor 10 sensitivity improvement in the baseline setup</a:t>
              </a:r>
            </a:p>
            <a:p>
              <a:r>
                <a:rPr lang="de-CH" sz="1200" dirty="0"/>
                <a:t>The design of the n2EDM experiment, N.J. Ayres et al., Euro.Phys.J. C 81 (2021) 512</a:t>
              </a:r>
            </a:p>
            <a:p>
              <a:endParaRPr lang="en-US" sz="1100" dirty="0"/>
            </a:p>
            <a:p>
              <a:r>
                <a:rPr lang="en-US" dirty="0"/>
                <a:t>- future n2EDMagic phase ~5×10</a:t>
              </a:r>
              <a:r>
                <a:rPr lang="en-US" baseline="30000" dirty="0"/>
                <a:t>-28</a:t>
              </a:r>
              <a:r>
                <a:rPr lang="en-US" dirty="0"/>
                <a:t> </a:t>
              </a:r>
              <a:r>
                <a:rPr lang="en-US" i="1" dirty="0" err="1"/>
                <a:t>e</a:t>
              </a:r>
              <a:r>
                <a:rPr lang="en-US" i="1" dirty="0" err="1">
                  <a:sym typeface="Symbol" panose="05050102010706020507" pitchFamily="18" charset="2"/>
                </a:rPr>
                <a:t></a:t>
              </a:r>
              <a:r>
                <a:rPr lang="en-US" i="1" dirty="0" err="1"/>
                <a:t>cm</a:t>
              </a:r>
              <a:r>
                <a:rPr lang="en-US" i="1" dirty="0"/>
                <a:t> </a:t>
              </a:r>
              <a:r>
                <a:rPr lang="en-US" dirty="0"/>
                <a:t>sensitivity goal, at 10 </a:t>
              </a:r>
              <a:r>
                <a:rPr lang="en-US" dirty="0" err="1">
                  <a:latin typeface="Symbol" panose="05050102010706020507" pitchFamily="18" charset="2"/>
                </a:rPr>
                <a:t>m</a:t>
              </a:r>
              <a:r>
                <a:rPr lang="en-US" dirty="0" err="1"/>
                <a:t>T</a:t>
              </a:r>
              <a:r>
                <a:rPr lang="en-US" dirty="0"/>
                <a:t> field. 2028++ </a:t>
              </a:r>
            </a:p>
          </p:txBody>
        </p:sp>
        <p:sp>
          <p:nvSpPr>
            <p:cNvPr id="5" name="Line 10">
              <a:extLst>
                <a:ext uri="{FF2B5EF4-FFF2-40B4-BE49-F238E27FC236}">
                  <a16:creationId xmlns:a16="http://schemas.microsoft.com/office/drawing/2014/main" id="{341483F9-44A9-3A06-258B-1EFCAB44F5DF}"/>
                </a:ext>
              </a:extLst>
            </p:cNvPr>
            <p:cNvSpPr>
              <a:spLocks noChangeShapeType="1"/>
            </p:cNvSpPr>
            <p:nvPr/>
          </p:nvSpPr>
          <p:spPr bwMode="auto">
            <a:xfrm flipV="1">
              <a:off x="346080" y="836712"/>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7" name="Picture 6">
              <a:extLst>
                <a:ext uri="{FF2B5EF4-FFF2-40B4-BE49-F238E27FC236}">
                  <a16:creationId xmlns:a16="http://schemas.microsoft.com/office/drawing/2014/main" id="{C0CBD6E6-1A64-5659-2D98-18697BF23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432" y="49281"/>
              <a:ext cx="886813" cy="757009"/>
            </a:xfrm>
            <a:prstGeom prst="rect">
              <a:avLst/>
            </a:prstGeom>
          </p:spPr>
        </p:pic>
        <p:sp>
          <p:nvSpPr>
            <p:cNvPr id="8" name="TextBox 7">
              <a:extLst>
                <a:ext uri="{FF2B5EF4-FFF2-40B4-BE49-F238E27FC236}">
                  <a16:creationId xmlns:a16="http://schemas.microsoft.com/office/drawing/2014/main" id="{CA35B760-7C3F-896B-F13D-127F75021986}"/>
                </a:ext>
              </a:extLst>
            </p:cNvPr>
            <p:cNvSpPr txBox="1"/>
            <p:nvPr/>
          </p:nvSpPr>
          <p:spPr>
            <a:xfrm>
              <a:off x="169516" y="6612211"/>
              <a:ext cx="1295547" cy="246221"/>
            </a:xfrm>
            <a:prstGeom prst="rect">
              <a:avLst/>
            </a:prstGeom>
            <a:noFill/>
          </p:spPr>
          <p:txBody>
            <a:bodyPr wrap="none" rtlCol="0">
              <a:spAutoFit/>
            </a:bodyPr>
            <a:lstStyle/>
            <a:p>
              <a:r>
                <a:rPr lang="en-US" sz="1000"/>
                <a:t>Bernhard Lauss/2025</a:t>
              </a:r>
              <a:endParaRPr lang="de-CH" sz="1000"/>
            </a:p>
          </p:txBody>
        </p:sp>
        <p:pic>
          <p:nvPicPr>
            <p:cNvPr id="10" name="Picture 9" descr="A red and blue arrow pointing up&#10;&#10;Description automatically generated">
              <a:extLst>
                <a:ext uri="{FF2B5EF4-FFF2-40B4-BE49-F238E27FC236}">
                  <a16:creationId xmlns:a16="http://schemas.microsoft.com/office/drawing/2014/main" id="{CF05E188-4124-F9F3-0797-47EDD6F09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185" y="216623"/>
              <a:ext cx="891505" cy="429471"/>
            </a:xfrm>
            <a:prstGeom prst="rect">
              <a:avLst/>
            </a:prstGeom>
          </p:spPr>
        </p:pic>
        <p:grpSp>
          <p:nvGrpSpPr>
            <p:cNvPr id="11" name="Group 10">
              <a:extLst>
                <a:ext uri="{FF2B5EF4-FFF2-40B4-BE49-F238E27FC236}">
                  <a16:creationId xmlns:a16="http://schemas.microsoft.com/office/drawing/2014/main" id="{3BB7B193-8C7D-7CC3-F3E4-92B3BAE2EE9C}"/>
                </a:ext>
              </a:extLst>
            </p:cNvPr>
            <p:cNvGrpSpPr/>
            <p:nvPr/>
          </p:nvGrpSpPr>
          <p:grpSpPr>
            <a:xfrm>
              <a:off x="4000682" y="886254"/>
              <a:ext cx="5212968" cy="3954265"/>
              <a:chOff x="2035181" y="977759"/>
              <a:chExt cx="2899776" cy="2140039"/>
            </a:xfrm>
          </p:grpSpPr>
          <p:grpSp>
            <p:nvGrpSpPr>
              <p:cNvPr id="12" name="Group 11">
                <a:extLst>
                  <a:ext uri="{FF2B5EF4-FFF2-40B4-BE49-F238E27FC236}">
                    <a16:creationId xmlns:a16="http://schemas.microsoft.com/office/drawing/2014/main" id="{0B3C4428-3C58-B5A5-F25B-FFDF5FA9CF06}"/>
                  </a:ext>
                </a:extLst>
              </p:cNvPr>
              <p:cNvGrpSpPr/>
              <p:nvPr/>
            </p:nvGrpSpPr>
            <p:grpSpPr>
              <a:xfrm>
                <a:off x="2035181" y="977759"/>
                <a:ext cx="2899776" cy="2140039"/>
                <a:chOff x="560512" y="1281945"/>
                <a:chExt cx="4246522" cy="3131717"/>
              </a:xfrm>
            </p:grpSpPr>
            <p:pic>
              <p:nvPicPr>
                <p:cNvPr id="14" name="Picture 13">
                  <a:extLst>
                    <a:ext uri="{FF2B5EF4-FFF2-40B4-BE49-F238E27FC236}">
                      <a16:creationId xmlns:a16="http://schemas.microsoft.com/office/drawing/2014/main" id="{4D489F1F-DADC-33E1-E15E-EFB61010FCC4}"/>
                    </a:ext>
                  </a:extLst>
                </p:cNvPr>
                <p:cNvPicPr>
                  <a:picLocks noChangeAspect="1"/>
                </p:cNvPicPr>
                <p:nvPr/>
              </p:nvPicPr>
              <p:blipFill>
                <a:blip r:embed="rId5">
                  <a:alphaModFix amt="91000"/>
                </a:blip>
                <a:stretch>
                  <a:fillRect/>
                </a:stretch>
              </p:blipFill>
              <p:spPr>
                <a:xfrm>
                  <a:off x="560512" y="1281945"/>
                  <a:ext cx="4246522" cy="3131717"/>
                </a:xfrm>
                <a:prstGeom prst="rect">
                  <a:avLst/>
                </a:prstGeom>
              </p:spPr>
            </p:pic>
            <p:sp>
              <p:nvSpPr>
                <p:cNvPr id="15" name="TextBox 14">
                  <a:extLst>
                    <a:ext uri="{FF2B5EF4-FFF2-40B4-BE49-F238E27FC236}">
                      <a16:creationId xmlns:a16="http://schemas.microsoft.com/office/drawing/2014/main" id="{35CD45B5-D551-0BFD-ACCE-8B1271D35D51}"/>
                    </a:ext>
                  </a:extLst>
                </p:cNvPr>
                <p:cNvSpPr txBox="1"/>
                <p:nvPr/>
              </p:nvSpPr>
              <p:spPr>
                <a:xfrm>
                  <a:off x="3679836" y="2670355"/>
                  <a:ext cx="598822" cy="195003"/>
                </a:xfrm>
                <a:prstGeom prst="rect">
                  <a:avLst/>
                </a:prstGeom>
                <a:noFill/>
              </p:spPr>
              <p:txBody>
                <a:bodyPr wrap="square" rtlCol="0">
                  <a:spAutoFit/>
                </a:bodyPr>
                <a:lstStyle/>
                <a:p>
                  <a:r>
                    <a:rPr lang="en-US" sz="1000" b="1">
                      <a:solidFill>
                        <a:srgbClr val="FF0000"/>
                      </a:solidFill>
                    </a:rPr>
                    <a:t>nEDM </a:t>
                  </a:r>
                </a:p>
              </p:txBody>
            </p:sp>
          </p:grpSp>
          <p:sp>
            <p:nvSpPr>
              <p:cNvPr id="13" name="TextBox 12">
                <a:extLst>
                  <a:ext uri="{FF2B5EF4-FFF2-40B4-BE49-F238E27FC236}">
                    <a16:creationId xmlns:a16="http://schemas.microsoft.com/office/drawing/2014/main" id="{8184BEA7-47CE-AB38-F069-583F96269B8B}"/>
                  </a:ext>
                </a:extLst>
              </p:cNvPr>
              <p:cNvSpPr txBox="1"/>
              <p:nvPr/>
            </p:nvSpPr>
            <p:spPr>
              <a:xfrm>
                <a:off x="2671109" y="1116963"/>
                <a:ext cx="1036465" cy="166568"/>
              </a:xfrm>
              <a:prstGeom prst="rect">
                <a:avLst/>
              </a:prstGeom>
              <a:noFill/>
            </p:spPr>
            <p:txBody>
              <a:bodyPr wrap="none" rtlCol="0">
                <a:spAutoFit/>
              </a:bodyPr>
              <a:lstStyle/>
              <a:p>
                <a:r>
                  <a:rPr lang="en-US" sz="1400" b="1"/>
                  <a:t>History of nEDM limits</a:t>
                </a:r>
                <a:endParaRPr lang="de-CH" sz="1400" b="1"/>
              </a:p>
            </p:txBody>
          </p:sp>
        </p:grpSp>
        <p:pic>
          <p:nvPicPr>
            <p:cNvPr id="16" name="Picture 15">
              <a:extLst>
                <a:ext uri="{FF2B5EF4-FFF2-40B4-BE49-F238E27FC236}">
                  <a16:creationId xmlns:a16="http://schemas.microsoft.com/office/drawing/2014/main" id="{DB64AE26-4C37-FE28-BA6E-469186D87158}"/>
                </a:ext>
              </a:extLst>
            </p:cNvPr>
            <p:cNvPicPr>
              <a:picLocks noChangeAspect="1"/>
            </p:cNvPicPr>
            <p:nvPr/>
          </p:nvPicPr>
          <p:blipFill>
            <a:blip r:embed="rId6"/>
            <a:stretch>
              <a:fillRect/>
            </a:stretch>
          </p:blipFill>
          <p:spPr>
            <a:xfrm>
              <a:off x="86300" y="77026"/>
              <a:ext cx="1998192" cy="549044"/>
            </a:xfrm>
            <a:prstGeom prst="rect">
              <a:avLst/>
            </a:prstGeom>
          </p:spPr>
        </p:pic>
      </p:grpSp>
    </p:spTree>
    <p:extLst>
      <p:ext uri="{BB962C8B-B14F-4D97-AF65-F5344CB8AC3E}">
        <p14:creationId xmlns:p14="http://schemas.microsoft.com/office/powerpoint/2010/main" val="1895305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p:cNvSpPr>
            <a:spLocks noGrp="1"/>
          </p:cNvSpPr>
          <p:nvPr>
            <p:ph type="title"/>
          </p:nvPr>
        </p:nvSpPr>
        <p:spPr>
          <a:xfrm>
            <a:off x="521313" y="11854"/>
            <a:ext cx="11149374" cy="1143000"/>
          </a:xfrm>
        </p:spPr>
        <p:txBody>
          <a:bodyPr>
            <a:normAutofit/>
          </a:bodyPr>
          <a:lstStyle/>
          <a:p>
            <a:pPr algn="l"/>
            <a:r>
              <a:rPr lang="en-US" sz="3200" b="1" dirty="0">
                <a:solidFill>
                  <a:srgbClr val="00B0F0"/>
                </a:solidFill>
              </a:rPr>
              <a:t>Electric Dipole Moment implies Time Reversal Symmetry Violation</a:t>
            </a:r>
            <a:endParaRPr lang="en-US" sz="2400" b="1" dirty="0">
              <a:solidFill>
                <a:srgbClr val="00B0F0"/>
              </a:solidFill>
            </a:endParaRPr>
          </a:p>
        </p:txBody>
      </p:sp>
      <p:sp>
        <p:nvSpPr>
          <p:cNvPr id="2056" name="Content Placeholder 3"/>
          <p:cNvSpPr>
            <a:spLocks noGrp="1"/>
          </p:cNvSpPr>
          <p:nvPr>
            <p:ph sz="half" idx="2"/>
          </p:nvPr>
        </p:nvSpPr>
        <p:spPr>
          <a:xfrm>
            <a:off x="1743744" y="1560513"/>
            <a:ext cx="7540625" cy="1982788"/>
          </a:xfrm>
        </p:spPr>
        <p:txBody>
          <a:bodyPr>
            <a:normAutofit/>
          </a:bodyPr>
          <a:lstStyle/>
          <a:p>
            <a:pPr>
              <a:buFont typeface="Wingdings" pitchFamily="2" charset="2"/>
              <a:buNone/>
            </a:pPr>
            <a:r>
              <a:rPr lang="en-US" sz="2400" dirty="0"/>
              <a:t>We start with the ground state of </a:t>
            </a:r>
          </a:p>
        </p:txBody>
      </p:sp>
      <p:sp>
        <p:nvSpPr>
          <p:cNvPr id="37" name="TextBox 36"/>
          <p:cNvSpPr txBox="1">
            <a:spLocks noChangeArrowheads="1"/>
          </p:cNvSpPr>
          <p:nvPr/>
        </p:nvSpPr>
        <p:spPr bwMode="auto">
          <a:xfrm>
            <a:off x="5791200" y="2592392"/>
            <a:ext cx="385042" cy="584775"/>
          </a:xfrm>
          <a:prstGeom prst="rect">
            <a:avLst/>
          </a:prstGeom>
          <a:noFill/>
          <a:ln w="9525">
            <a:noFill/>
            <a:miter lim="800000"/>
            <a:headEnd/>
            <a:tailEnd/>
          </a:ln>
        </p:spPr>
        <p:txBody>
          <a:bodyPr wrap="none">
            <a:spAutoFit/>
          </a:bodyPr>
          <a:lstStyle/>
          <a:p>
            <a:pPr defTabSz="914377">
              <a:defRPr/>
            </a:pPr>
            <a:r>
              <a:rPr lang="en-US" sz="3200">
                <a:solidFill>
                  <a:prstClr val="black"/>
                </a:solidFill>
                <a:latin typeface="Calibri"/>
              </a:rPr>
              <a:t>T</a:t>
            </a:r>
          </a:p>
        </p:txBody>
      </p:sp>
      <p:sp>
        <p:nvSpPr>
          <p:cNvPr id="3084" name="TextBox 38"/>
          <p:cNvSpPr txBox="1">
            <a:spLocks noChangeArrowheads="1"/>
          </p:cNvSpPr>
          <p:nvPr/>
        </p:nvSpPr>
        <p:spPr bwMode="auto">
          <a:xfrm>
            <a:off x="6880948" y="5055280"/>
            <a:ext cx="1261884" cy="369332"/>
          </a:xfrm>
          <a:prstGeom prst="rect">
            <a:avLst/>
          </a:prstGeom>
          <a:noFill/>
          <a:ln w="9525">
            <a:noFill/>
            <a:miter lim="800000"/>
            <a:headEnd/>
            <a:tailEnd/>
          </a:ln>
        </p:spPr>
        <p:txBody>
          <a:bodyPr wrap="none">
            <a:spAutoFit/>
          </a:bodyPr>
          <a:lstStyle/>
          <a:p>
            <a:pPr defTabSz="914377">
              <a:defRPr/>
            </a:pPr>
            <a:r>
              <a:rPr lang="en-US" dirty="0">
                <a:solidFill>
                  <a:prstClr val="black"/>
                </a:solidFill>
                <a:latin typeface="Calibri"/>
              </a:rPr>
              <a:t>          T-odd</a:t>
            </a:r>
          </a:p>
        </p:txBody>
      </p:sp>
      <p:sp>
        <p:nvSpPr>
          <p:cNvPr id="3085" name="TextBox 39"/>
          <p:cNvSpPr txBox="1">
            <a:spLocks noChangeArrowheads="1"/>
          </p:cNvSpPr>
          <p:nvPr/>
        </p:nvSpPr>
        <p:spPr bwMode="auto">
          <a:xfrm>
            <a:off x="8757661" y="5084933"/>
            <a:ext cx="820866" cy="369332"/>
          </a:xfrm>
          <a:prstGeom prst="rect">
            <a:avLst/>
          </a:prstGeom>
          <a:noFill/>
          <a:ln w="9525">
            <a:noFill/>
            <a:miter lim="800000"/>
            <a:headEnd/>
            <a:tailEnd/>
          </a:ln>
        </p:spPr>
        <p:txBody>
          <a:bodyPr wrap="none">
            <a:spAutoFit/>
          </a:bodyPr>
          <a:lstStyle/>
          <a:p>
            <a:pPr defTabSz="914377">
              <a:defRPr/>
            </a:pPr>
            <a:r>
              <a:rPr lang="en-US" dirty="0">
                <a:solidFill>
                  <a:prstClr val="black"/>
                </a:solidFill>
                <a:latin typeface="Calibri"/>
              </a:rPr>
              <a:t>T-even</a:t>
            </a:r>
          </a:p>
        </p:txBody>
      </p:sp>
      <p:sp>
        <p:nvSpPr>
          <p:cNvPr id="3086" name="TextBox 40"/>
          <p:cNvSpPr txBox="1">
            <a:spLocks noChangeArrowheads="1"/>
          </p:cNvSpPr>
          <p:nvPr/>
        </p:nvSpPr>
        <p:spPr bwMode="auto">
          <a:xfrm>
            <a:off x="2589214" y="5625474"/>
            <a:ext cx="3822700" cy="369332"/>
          </a:xfrm>
          <a:prstGeom prst="rect">
            <a:avLst/>
          </a:prstGeom>
          <a:solidFill>
            <a:srgbClr val="FFFF00"/>
          </a:solidFill>
          <a:ln w="9525">
            <a:noFill/>
            <a:miter lim="800000"/>
            <a:headEnd/>
            <a:tailEnd/>
          </a:ln>
        </p:spPr>
        <p:txBody>
          <a:bodyPr wrap="square">
            <a:spAutoFit/>
          </a:bodyPr>
          <a:lstStyle/>
          <a:p>
            <a:pPr defTabSz="914377">
              <a:defRPr/>
            </a:pPr>
            <a:r>
              <a:rPr lang="en-US" dirty="0">
                <a:solidFill>
                  <a:prstClr val="black"/>
                </a:solidFill>
                <a:latin typeface="Calibri"/>
              </a:rPr>
              <a:t>The ground state is not a T eigenstate!</a:t>
            </a:r>
          </a:p>
        </p:txBody>
      </p:sp>
      <p:graphicFrame>
        <p:nvGraphicFramePr>
          <p:cNvPr id="3112" name="Object 3"/>
          <p:cNvGraphicFramePr>
            <a:graphicFrameLocks noChangeAspect="1"/>
          </p:cNvGraphicFramePr>
          <p:nvPr/>
        </p:nvGraphicFramePr>
        <p:xfrm>
          <a:off x="6783458" y="5589411"/>
          <a:ext cx="1960563" cy="482600"/>
        </p:xfrm>
        <a:graphic>
          <a:graphicData uri="http://schemas.openxmlformats.org/presentationml/2006/ole">
            <mc:AlternateContent xmlns:mc="http://schemas.openxmlformats.org/markup-compatibility/2006">
              <mc:Choice xmlns:v="urn:schemas-microsoft-com:vml" Requires="v">
                <p:oleObj name="Equation" r:id="rId3" imgW="825480" imgH="203040" progId="Equation.3">
                  <p:embed/>
                </p:oleObj>
              </mc:Choice>
              <mc:Fallback>
                <p:oleObj name="Equation" r:id="rId3" imgW="825480" imgH="203040" progId="Equation.3">
                  <p:embed/>
                  <p:pic>
                    <p:nvPicPr>
                      <p:cNvPr id="311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458" y="5589411"/>
                        <a:ext cx="196056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6"/>
          <p:cNvGrpSpPr/>
          <p:nvPr/>
        </p:nvGrpSpPr>
        <p:grpSpPr>
          <a:xfrm>
            <a:off x="1852275" y="2088051"/>
            <a:ext cx="808578" cy="1524000"/>
            <a:chOff x="304800" y="2133600"/>
            <a:chExt cx="808578" cy="1524000"/>
          </a:xfrm>
        </p:grpSpPr>
        <p:sp>
          <p:nvSpPr>
            <p:cNvPr id="42" name="Down Arrow 41"/>
            <p:cNvSpPr/>
            <p:nvPr/>
          </p:nvSpPr>
          <p:spPr>
            <a:xfrm rot="10800000">
              <a:off x="762000" y="2667000"/>
              <a:ext cx="304800" cy="97840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0000"/>
                </a:solidFill>
                <a:latin typeface="Calibri"/>
              </a:endParaRPr>
            </a:p>
          </p:txBody>
        </p:sp>
        <p:sp>
          <p:nvSpPr>
            <p:cNvPr id="43" name="Down Arrow 42"/>
            <p:cNvSpPr/>
            <p:nvPr/>
          </p:nvSpPr>
          <p:spPr>
            <a:xfrm rot="10800000">
              <a:off x="304800" y="2679192"/>
              <a:ext cx="304800"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0000"/>
                </a:solidFill>
                <a:latin typeface="Calibri"/>
              </a:endParaRPr>
            </a:p>
          </p:txBody>
        </p:sp>
        <p:sp>
          <p:nvSpPr>
            <p:cNvPr id="44" name="TextBox 43"/>
            <p:cNvSpPr txBox="1"/>
            <p:nvPr/>
          </p:nvSpPr>
          <p:spPr>
            <a:xfrm>
              <a:off x="304800" y="2133600"/>
              <a:ext cx="335348" cy="461665"/>
            </a:xfrm>
            <a:prstGeom prst="rect">
              <a:avLst/>
            </a:prstGeom>
            <a:noFill/>
          </p:spPr>
          <p:txBody>
            <a:bodyPr wrap="none" rtlCol="0">
              <a:spAutoFit/>
            </a:bodyPr>
            <a:lstStyle/>
            <a:p>
              <a:pPr defTabSz="914377">
                <a:defRPr/>
              </a:pPr>
              <a:r>
                <a:rPr lang="en-US" sz="2400" dirty="0">
                  <a:solidFill>
                    <a:prstClr val="black"/>
                  </a:solidFill>
                  <a:latin typeface="Calibri"/>
                </a:rPr>
                <a:t>E</a:t>
              </a:r>
            </a:p>
          </p:txBody>
        </p:sp>
        <p:sp>
          <p:nvSpPr>
            <p:cNvPr id="45" name="TextBox 44"/>
            <p:cNvSpPr txBox="1"/>
            <p:nvPr/>
          </p:nvSpPr>
          <p:spPr>
            <a:xfrm>
              <a:off x="762000" y="2133600"/>
              <a:ext cx="351378" cy="461665"/>
            </a:xfrm>
            <a:prstGeom prst="rect">
              <a:avLst/>
            </a:prstGeom>
            <a:noFill/>
          </p:spPr>
          <p:txBody>
            <a:bodyPr wrap="none" rtlCol="0">
              <a:spAutoFit/>
            </a:bodyPr>
            <a:lstStyle/>
            <a:p>
              <a:pPr defTabSz="914377">
                <a:defRPr/>
              </a:pPr>
              <a:r>
                <a:rPr lang="en-US" sz="2400" dirty="0">
                  <a:solidFill>
                    <a:prstClr val="black"/>
                  </a:solidFill>
                  <a:latin typeface="Calibri"/>
                </a:rPr>
                <a:t>B</a:t>
              </a:r>
            </a:p>
          </p:txBody>
        </p:sp>
      </p:grpSp>
      <p:sp>
        <p:nvSpPr>
          <p:cNvPr id="46" name="Down Arrow 45"/>
          <p:cNvSpPr/>
          <p:nvPr/>
        </p:nvSpPr>
        <p:spPr>
          <a:xfrm>
            <a:off x="9595783" y="2744727"/>
            <a:ext cx="304800" cy="99060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0000"/>
              </a:solidFill>
              <a:latin typeface="Calibri"/>
            </a:endParaRPr>
          </a:p>
        </p:txBody>
      </p:sp>
      <p:sp>
        <p:nvSpPr>
          <p:cNvPr id="47" name="Down Arrow 46"/>
          <p:cNvSpPr/>
          <p:nvPr/>
        </p:nvSpPr>
        <p:spPr>
          <a:xfrm rot="10800000">
            <a:off x="9185380" y="2712555"/>
            <a:ext cx="304800"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0000"/>
              </a:solidFill>
              <a:latin typeface="Calibri"/>
            </a:endParaRPr>
          </a:p>
        </p:txBody>
      </p:sp>
      <p:sp>
        <p:nvSpPr>
          <p:cNvPr id="48" name="TextBox 47"/>
          <p:cNvSpPr txBox="1"/>
          <p:nvPr/>
        </p:nvSpPr>
        <p:spPr>
          <a:xfrm>
            <a:off x="9146107" y="2209804"/>
            <a:ext cx="335348" cy="461665"/>
          </a:xfrm>
          <a:prstGeom prst="rect">
            <a:avLst/>
          </a:prstGeom>
          <a:noFill/>
        </p:spPr>
        <p:txBody>
          <a:bodyPr wrap="none" rtlCol="0">
            <a:spAutoFit/>
          </a:bodyPr>
          <a:lstStyle/>
          <a:p>
            <a:pPr defTabSz="914377">
              <a:defRPr/>
            </a:pPr>
            <a:r>
              <a:rPr lang="en-US" sz="2400" dirty="0">
                <a:solidFill>
                  <a:prstClr val="black"/>
                </a:solidFill>
                <a:latin typeface="Calibri"/>
              </a:rPr>
              <a:t>E</a:t>
            </a:r>
          </a:p>
        </p:txBody>
      </p:sp>
      <p:sp>
        <p:nvSpPr>
          <p:cNvPr id="49" name="TextBox 48"/>
          <p:cNvSpPr txBox="1"/>
          <p:nvPr/>
        </p:nvSpPr>
        <p:spPr>
          <a:xfrm>
            <a:off x="9556540" y="2215103"/>
            <a:ext cx="351378" cy="461665"/>
          </a:xfrm>
          <a:prstGeom prst="rect">
            <a:avLst/>
          </a:prstGeom>
          <a:noFill/>
        </p:spPr>
        <p:txBody>
          <a:bodyPr wrap="none" rtlCol="0">
            <a:spAutoFit/>
          </a:bodyPr>
          <a:lstStyle/>
          <a:p>
            <a:pPr defTabSz="914377">
              <a:defRPr/>
            </a:pPr>
            <a:r>
              <a:rPr lang="en-US" sz="2400" dirty="0">
                <a:solidFill>
                  <a:prstClr val="black"/>
                </a:solidFill>
                <a:latin typeface="Calibri"/>
              </a:rPr>
              <a:t>B</a:t>
            </a:r>
          </a:p>
        </p:txBody>
      </p:sp>
      <p:cxnSp>
        <p:nvCxnSpPr>
          <p:cNvPr id="51" name="Straight Arrow Connector 50"/>
          <p:cNvCxnSpPr/>
          <p:nvPr/>
        </p:nvCxnSpPr>
        <p:spPr>
          <a:xfrm>
            <a:off x="5398771" y="3295833"/>
            <a:ext cx="1219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1292772" y="1109259"/>
                <a:ext cx="9553028" cy="516232"/>
              </a:xfrm>
              <a:prstGeom prst="rect">
                <a:avLst/>
              </a:prstGeom>
              <a:noFill/>
            </p:spPr>
            <p:txBody>
              <a:bodyPr wrap="square" rtlCol="0">
                <a:spAutoFit/>
              </a:bodyPr>
              <a:lstStyle/>
              <a:p>
                <a:r>
                  <a:rPr lang="en-US" sz="2400" dirty="0"/>
                  <a:t>Fundamental particles do not have degenerate ground states, so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𝑑</m:t>
                        </m:r>
                      </m:e>
                    </m:acc>
                    <m:r>
                      <a:rPr lang="en-US" sz="2400" i="1">
                        <a:latin typeface="Cambria Math"/>
                      </a:rPr>
                      <m:t>=</m:t>
                    </m:r>
                    <m:r>
                      <a:rPr lang="en-US" sz="2400" i="1">
                        <a:latin typeface="Cambria Math"/>
                      </a:rPr>
                      <m:t>𝑑</m:t>
                    </m:r>
                    <m:acc>
                      <m:accPr>
                        <m:chr m:val="̂"/>
                        <m:ctrlPr>
                          <a:rPr lang="en-US" sz="2400" i="1">
                            <a:latin typeface="Cambria Math" panose="02040503050406030204" pitchFamily="18" charset="0"/>
                          </a:rPr>
                        </m:ctrlPr>
                      </m:accPr>
                      <m:e>
                        <m:r>
                          <a:rPr lang="en-US" sz="2400" i="1">
                            <a:latin typeface="Cambria Math"/>
                          </a:rPr>
                          <m:t>𝐽</m:t>
                        </m:r>
                        <m:r>
                          <a:rPr lang="en-US" sz="2400" i="1">
                            <a:latin typeface="Cambria Math"/>
                          </a:rPr>
                          <m:t>.</m:t>
                        </m:r>
                      </m:e>
                    </m:acc>
                  </m:oMath>
                </a14:m>
                <a:endParaRPr 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1292772" y="1109259"/>
                <a:ext cx="9553028" cy="516232"/>
              </a:xfrm>
              <a:prstGeom prst="rect">
                <a:avLst/>
              </a:prstGeom>
              <a:blipFill>
                <a:blip r:embed="rId5"/>
                <a:stretch>
                  <a:fillRect l="-957" b="-25882"/>
                </a:stretch>
              </a:blipFill>
            </p:spPr>
            <p:txBody>
              <a:bodyPr/>
              <a:lstStyle/>
              <a:p>
                <a:r>
                  <a:rPr lang="en-US">
                    <a:noFill/>
                  </a:rPr>
                  <a:t> </a:t>
                </a:r>
              </a:p>
            </p:txBody>
          </p:sp>
        </mc:Fallback>
      </mc:AlternateContent>
      <p:pic>
        <p:nvPicPr>
          <p:cNvPr id="8" name="Picture 7"/>
          <p:cNvPicPr>
            <a:picLocks noChangeAspect="1"/>
          </p:cNvPicPr>
          <p:nvPr/>
        </p:nvPicPr>
        <p:blipFill rotWithShape="1">
          <a:blip r:embed="rId6"/>
          <a:srcRect t="7976" b="20428"/>
          <a:stretch/>
        </p:blipFill>
        <p:spPr>
          <a:xfrm>
            <a:off x="3073789" y="2188491"/>
            <a:ext cx="1019175" cy="1752600"/>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796821" y="3414195"/>
                <a:ext cx="1451843" cy="5868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𝑑</m:t>
                          </m:r>
                        </m:e>
                      </m:acc>
                      <m:r>
                        <a:rPr lang="en-US" sz="2800" i="1">
                          <a:latin typeface="Cambria Math"/>
                        </a:rPr>
                        <m:t>=</m:t>
                      </m:r>
                      <m:r>
                        <a:rPr lang="en-US" sz="2800" i="1">
                          <a:latin typeface="Cambria Math"/>
                        </a:rPr>
                        <m:t>𝑑</m:t>
                      </m:r>
                      <m:acc>
                        <m:accPr>
                          <m:chr m:val="̂"/>
                          <m:ctrlPr>
                            <a:rPr lang="en-US" sz="2800" i="1">
                              <a:latin typeface="Cambria Math" panose="02040503050406030204" pitchFamily="18" charset="0"/>
                            </a:rPr>
                          </m:ctrlPr>
                        </m:accPr>
                        <m:e>
                          <m:r>
                            <a:rPr lang="en-US" sz="2800" i="1">
                              <a:latin typeface="Cambria Math"/>
                            </a:rPr>
                            <m:t>𝐽</m:t>
                          </m:r>
                        </m:e>
                      </m:ac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96821" y="3414195"/>
                <a:ext cx="1451843" cy="586892"/>
              </a:xfrm>
              <a:prstGeom prst="rect">
                <a:avLst/>
              </a:prstGeom>
              <a:blipFill>
                <a:blip r:embed="rId7"/>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8"/>
          <a:stretch>
            <a:fillRect/>
          </a:stretch>
        </p:blipFill>
        <p:spPr>
          <a:xfrm>
            <a:off x="7658203" y="2826243"/>
            <a:ext cx="1066800" cy="1571625"/>
          </a:xfrm>
          <a:prstGeom prst="rect">
            <a:avLst/>
          </a:prstGeom>
        </p:spPr>
      </p:pic>
      <p:sp>
        <p:nvSpPr>
          <p:cNvPr id="3" name="TextBox 2"/>
          <p:cNvSpPr txBox="1"/>
          <p:nvPr/>
        </p:nvSpPr>
        <p:spPr>
          <a:xfrm>
            <a:off x="6241539" y="6279983"/>
            <a:ext cx="4194482" cy="400110"/>
          </a:xfrm>
          <a:prstGeom prst="rect">
            <a:avLst/>
          </a:prstGeom>
          <a:noFill/>
        </p:spPr>
        <p:txBody>
          <a:bodyPr wrap="none" rtlCol="0">
            <a:spAutoFit/>
          </a:bodyPr>
          <a:lstStyle/>
          <a:p>
            <a:r>
              <a:rPr lang="en-US" sz="2000" b="1" dirty="0">
                <a:solidFill>
                  <a:srgbClr val="0000FF"/>
                </a:solidFill>
              </a:rPr>
              <a:t>The Hamiltonian violates T symmetry.</a:t>
            </a:r>
          </a:p>
        </p:txBody>
      </p:sp>
      <mc:AlternateContent xmlns:mc="http://schemas.openxmlformats.org/markup-compatibility/2006" xmlns:a14="http://schemas.microsoft.com/office/drawing/2010/main">
        <mc:Choice Requires="a14">
          <p:sp>
            <p:nvSpPr>
              <p:cNvPr id="26" name="TextBox 25"/>
              <p:cNvSpPr txBox="1"/>
              <p:nvPr/>
            </p:nvSpPr>
            <p:spPr>
              <a:xfrm>
                <a:off x="1752604" y="4205528"/>
                <a:ext cx="3135629" cy="8298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rPr>
                            <m:t>1/2</m:t>
                          </m:r>
                        </m:sub>
                      </m:sSub>
                      <m:r>
                        <a:rPr lang="en-US" sz="2400" i="1">
                          <a:latin typeface="Cambria Math" panose="02040503050406030204" pitchFamily="18" charset="0"/>
                        </a:rPr>
                        <m:t>=</m:t>
                      </m:r>
                      <m:r>
                        <a:rPr lang="en-US" sz="2400" i="1">
                          <a:latin typeface="Cambria Math" panose="02040503050406030204" pitchFamily="18" charset="0"/>
                        </a:rPr>
                        <m:t>𝑑𝐸</m:t>
                      </m:r>
                      <m:r>
                        <a:rPr lang="en-US" sz="2400" i="1">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f>
                            <m:fPr>
                              <m:ctrlPr>
                                <a:rPr lang="en-US" sz="2400" i="1">
                                  <a:latin typeface="Cambria Math" panose="02040503050406030204" pitchFamily="18" charset="0"/>
                                </a:rPr>
                              </m:ctrlPr>
                            </m:fPr>
                            <m:num>
                              <m:r>
                                <a:rPr lang="en-US" sz="2400" i="1">
                                  <a:latin typeface="Cambria Math" panose="02040503050406030204" pitchFamily="18" charset="0"/>
                                </a:rPr>
                                <m:t>h</m:t>
                              </m:r>
                            </m:num>
                            <m:den>
                              <m:r>
                                <a:rPr lang="en-US" sz="2400" i="1">
                                  <a:latin typeface="Cambria Math" panose="02040503050406030204" pitchFamily="18" charset="0"/>
                                </a:rPr>
                                <m:t>2</m:t>
                              </m:r>
                              <m:r>
                                <a:rPr lang="en-US" sz="2400" i="1">
                                  <a:latin typeface="Cambria Math" panose="02040503050406030204" pitchFamily="18" charset="0"/>
                                </a:rPr>
                                <m:t>𝑚</m:t>
                              </m:r>
                            </m:den>
                          </m:f>
                        </m:e>
                      </m:d>
                      <m:r>
                        <a:rPr lang="en-US" sz="2400" i="1">
                          <a:latin typeface="Cambria Math" panose="02040503050406030204" pitchFamily="18" charset="0"/>
                        </a:rPr>
                        <m:t>𝐵</m:t>
                      </m:r>
                    </m:oMath>
                  </m:oMathPara>
                </a14:m>
                <a:endParaRPr lang="en-US"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752604" y="4205528"/>
                <a:ext cx="3135629" cy="8298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617974" y="4238622"/>
                <a:ext cx="3897629" cy="8298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rPr>
                            <m:t>1/2</m:t>
                          </m:r>
                        </m:sub>
                      </m:sSub>
                      <m:r>
                        <a:rPr lang="en-US" sz="2400" i="1">
                          <a:latin typeface="Cambria Math" panose="02040503050406030204" pitchFamily="18" charset="0"/>
                        </a:rPr>
                        <m:t>=−</m:t>
                      </m:r>
                      <m:r>
                        <a:rPr lang="en-US" sz="2400" i="1">
                          <a:latin typeface="Cambria Math" panose="02040503050406030204" pitchFamily="18" charset="0"/>
                        </a:rPr>
                        <m:t>𝑑𝐸</m:t>
                      </m:r>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f>
                            <m:fPr>
                              <m:ctrlPr>
                                <a:rPr lang="en-US" sz="2400" i="1">
                                  <a:latin typeface="Cambria Math" panose="02040503050406030204" pitchFamily="18" charset="0"/>
                                </a:rPr>
                              </m:ctrlPr>
                            </m:fPr>
                            <m:num>
                              <m:r>
                                <a:rPr lang="en-US" sz="2400" i="1">
                                  <a:latin typeface="Cambria Math" panose="02040503050406030204" pitchFamily="18" charset="0"/>
                                </a:rPr>
                                <m:t>h</m:t>
                              </m:r>
                            </m:num>
                            <m:den>
                              <m:r>
                                <a:rPr lang="en-US" sz="2400" i="1">
                                  <a:latin typeface="Cambria Math" panose="02040503050406030204" pitchFamily="18" charset="0"/>
                                </a:rPr>
                                <m:t>2</m:t>
                              </m:r>
                              <m:r>
                                <a:rPr lang="en-US" sz="2400" i="1">
                                  <a:latin typeface="Cambria Math" panose="02040503050406030204" pitchFamily="18" charset="0"/>
                                </a:rPr>
                                <m:t>𝑚</m:t>
                              </m:r>
                            </m:den>
                          </m:f>
                        </m:e>
                      </m:d>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oMath>
                  </m:oMathPara>
                </a14:m>
                <a:endParaRPr lang="en-US" sz="2400" dirty="0"/>
              </a:p>
            </p:txBody>
          </p:sp>
        </mc:Choice>
        <mc:Fallback xmlns="">
          <p:sp>
            <p:nvSpPr>
              <p:cNvPr id="27" name="TextBox 26"/>
              <p:cNvSpPr txBox="1">
                <a:spLocks noRot="1" noChangeAspect="1" noMove="1" noResize="1" noEditPoints="1" noAdjustHandles="1" noChangeArrowheads="1" noChangeShapeType="1" noTextEdit="1"/>
              </p:cNvSpPr>
              <p:nvPr/>
            </p:nvSpPr>
            <p:spPr>
              <a:xfrm>
                <a:off x="6617974" y="4238622"/>
                <a:ext cx="3897629" cy="829843"/>
              </a:xfrm>
              <a:prstGeom prst="rect">
                <a:avLst/>
              </a:prstGeom>
              <a:blipFill>
                <a:blip r:embed="rId10"/>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FFB92A7-8FC8-0963-132C-239A3CA36C18}"/>
              </a:ext>
            </a:extLst>
          </p:cNvPr>
          <p:cNvSpPr/>
          <p:nvPr/>
        </p:nvSpPr>
        <p:spPr>
          <a:xfrm>
            <a:off x="9332259" y="1109259"/>
            <a:ext cx="1183344" cy="516232"/>
          </a:xfrm>
          <a:prstGeom prst="rect">
            <a:avLst/>
          </a:prstGeom>
          <a:solidFill>
            <a:srgbClr val="FFC000">
              <a:alpha val="2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25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8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084" grpId="0"/>
      <p:bldP spid="3085" grpId="0"/>
      <p:bldP spid="3086" grpId="0" animBg="1"/>
      <p:bldP spid="46" grpId="0" animBg="1"/>
      <p:bldP spid="47" grpId="0" animBg="1"/>
      <p:bldP spid="48" grpId="0"/>
      <p:bldP spid="49" grpId="0"/>
      <p:bldP spid="10" grpId="0"/>
      <p:bldP spid="3"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9C93671-9588-98CD-7A23-02AC576CA1A0}"/>
              </a:ext>
            </a:extLst>
          </p:cNvPr>
          <p:cNvGrpSpPr/>
          <p:nvPr/>
        </p:nvGrpSpPr>
        <p:grpSpPr>
          <a:xfrm>
            <a:off x="1229300" y="49282"/>
            <a:ext cx="9819700" cy="6809151"/>
            <a:chOff x="86300" y="49281"/>
            <a:chExt cx="9819700" cy="6809151"/>
          </a:xfrm>
        </p:grpSpPr>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1432" y="49281"/>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185" y="216623"/>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1983654" y="171780"/>
              <a:ext cx="6019386" cy="310984"/>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 </a:t>
              </a:r>
              <a:r>
                <a:rPr lang="de-DE" altLang="en-US" sz="1600" b="1">
                  <a:solidFill>
                    <a:schemeClr val="tx1"/>
                  </a:solidFill>
                  <a:latin typeface="+mj-lt"/>
                </a:rPr>
                <a:t>- new apparatus</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4"/>
            <a:stretch>
              <a:fillRect/>
            </a:stretch>
          </p:blipFill>
          <p:spPr>
            <a:xfrm>
              <a:off x="86300" y="77026"/>
              <a:ext cx="1998192" cy="549044"/>
            </a:xfrm>
            <a:prstGeom prst="rect">
              <a:avLst/>
            </a:prstGeom>
          </p:spPr>
        </p:pic>
        <p:grpSp>
          <p:nvGrpSpPr>
            <p:cNvPr id="15" name="Group 14">
              <a:extLst>
                <a:ext uri="{FF2B5EF4-FFF2-40B4-BE49-F238E27FC236}">
                  <a16:creationId xmlns:a16="http://schemas.microsoft.com/office/drawing/2014/main" id="{8E55B06B-6541-F41C-AD71-C654CEDFA8E4}"/>
                </a:ext>
              </a:extLst>
            </p:cNvPr>
            <p:cNvGrpSpPr/>
            <p:nvPr/>
          </p:nvGrpSpPr>
          <p:grpSpPr>
            <a:xfrm>
              <a:off x="128464" y="836712"/>
              <a:ext cx="9777536" cy="6021720"/>
              <a:chOff x="128464" y="836712"/>
              <a:chExt cx="9777536" cy="6021720"/>
            </a:xfrm>
          </p:grpSpPr>
          <p:sp>
            <p:nvSpPr>
              <p:cNvPr id="3" name="TextBox 2">
                <a:extLst>
                  <a:ext uri="{FF2B5EF4-FFF2-40B4-BE49-F238E27FC236}">
                    <a16:creationId xmlns:a16="http://schemas.microsoft.com/office/drawing/2014/main" id="{6C94B4E4-1046-EF3A-076B-055826CD8F2F}"/>
                  </a:ext>
                </a:extLst>
              </p:cNvPr>
              <p:cNvSpPr txBox="1"/>
              <p:nvPr/>
            </p:nvSpPr>
            <p:spPr>
              <a:xfrm>
                <a:off x="534376" y="6538098"/>
                <a:ext cx="569387" cy="246221"/>
              </a:xfrm>
              <a:prstGeom prst="rect">
                <a:avLst/>
              </a:prstGeom>
              <a:noFill/>
            </p:spPr>
            <p:txBody>
              <a:bodyPr wrap="none" rtlCol="0">
                <a:spAutoFit/>
              </a:bodyPr>
              <a:lstStyle/>
              <a:p>
                <a:r>
                  <a:rPr lang="en-US" sz="1000">
                    <a:solidFill>
                      <a:schemeClr val="bg1">
                        <a:lumMod val="65000"/>
                      </a:schemeClr>
                    </a:solidFill>
                  </a:rPr>
                  <a:t>B.Lauss</a:t>
                </a:r>
                <a:endParaRPr lang="de-CH" sz="1000">
                  <a:solidFill>
                    <a:schemeClr val="bg1">
                      <a:lumMod val="65000"/>
                    </a:schemeClr>
                  </a:solidFill>
                </a:endParaRPr>
              </a:p>
            </p:txBody>
          </p:sp>
          <p:pic>
            <p:nvPicPr>
              <p:cNvPr id="61" name="Picture 60">
                <a:extLst>
                  <a:ext uri="{FF2B5EF4-FFF2-40B4-BE49-F238E27FC236}">
                    <a16:creationId xmlns:a16="http://schemas.microsoft.com/office/drawing/2014/main" id="{8EBEE960-EC26-D0CA-387D-B3053C8F3487}"/>
                  </a:ext>
                </a:extLst>
              </p:cNvPr>
              <p:cNvPicPr>
                <a:picLocks noChangeAspect="1"/>
              </p:cNvPicPr>
              <p:nvPr/>
            </p:nvPicPr>
            <p:blipFill>
              <a:blip r:embed="rId5"/>
              <a:stretch>
                <a:fillRect/>
              </a:stretch>
            </p:blipFill>
            <p:spPr>
              <a:xfrm>
                <a:off x="128464" y="836712"/>
                <a:ext cx="9682708" cy="6019515"/>
              </a:xfrm>
              <a:prstGeom prst="rect">
                <a:avLst/>
              </a:prstGeom>
            </p:spPr>
          </p:pic>
          <p:sp>
            <p:nvSpPr>
              <p:cNvPr id="62" name="TextBox 61">
                <a:extLst>
                  <a:ext uri="{FF2B5EF4-FFF2-40B4-BE49-F238E27FC236}">
                    <a16:creationId xmlns:a16="http://schemas.microsoft.com/office/drawing/2014/main" id="{807BF766-3ABC-8ABB-014F-AFB63D1CDF64}"/>
                  </a:ext>
                </a:extLst>
              </p:cNvPr>
              <p:cNvSpPr txBox="1"/>
              <p:nvPr/>
            </p:nvSpPr>
            <p:spPr>
              <a:xfrm>
                <a:off x="5631575" y="904881"/>
                <a:ext cx="2651175" cy="369332"/>
              </a:xfrm>
              <a:prstGeom prst="rect">
                <a:avLst/>
              </a:prstGeom>
              <a:noFill/>
            </p:spPr>
            <p:txBody>
              <a:bodyPr wrap="none" rtlCol="0">
                <a:spAutoFit/>
              </a:bodyPr>
              <a:lstStyle/>
              <a:p>
                <a:r>
                  <a:rPr lang="en-US" b="1">
                    <a:solidFill>
                      <a:srgbClr val="FFFF00"/>
                    </a:solidFill>
                  </a:rPr>
                  <a:t>Active Magnetic Shielding</a:t>
                </a:r>
                <a:endParaRPr lang="de-CH" b="1">
                  <a:solidFill>
                    <a:srgbClr val="FFFF00"/>
                  </a:solidFill>
                </a:endParaRPr>
              </a:p>
            </p:txBody>
          </p:sp>
          <p:grpSp>
            <p:nvGrpSpPr>
              <p:cNvPr id="65" name="Group 64">
                <a:extLst>
                  <a:ext uri="{FF2B5EF4-FFF2-40B4-BE49-F238E27FC236}">
                    <a16:creationId xmlns:a16="http://schemas.microsoft.com/office/drawing/2014/main" id="{E7C29560-F03F-9F6E-B984-3E4516360C20}"/>
                  </a:ext>
                </a:extLst>
              </p:cNvPr>
              <p:cNvGrpSpPr/>
              <p:nvPr/>
            </p:nvGrpSpPr>
            <p:grpSpPr>
              <a:xfrm>
                <a:off x="6569386" y="1518765"/>
                <a:ext cx="2340962" cy="2246468"/>
                <a:chOff x="6569386" y="1518765"/>
                <a:chExt cx="2340962" cy="2246468"/>
              </a:xfrm>
            </p:grpSpPr>
            <p:sp>
              <p:nvSpPr>
                <p:cNvPr id="67" name="TextBox 66">
                  <a:extLst>
                    <a:ext uri="{FF2B5EF4-FFF2-40B4-BE49-F238E27FC236}">
                      <a16:creationId xmlns:a16="http://schemas.microsoft.com/office/drawing/2014/main" id="{948C4E5D-50B2-6690-4660-35B02675238C}"/>
                    </a:ext>
                  </a:extLst>
                </p:cNvPr>
                <p:cNvSpPr txBox="1"/>
                <p:nvPr/>
              </p:nvSpPr>
              <p:spPr>
                <a:xfrm>
                  <a:off x="6569386" y="1518765"/>
                  <a:ext cx="2340962" cy="646331"/>
                </a:xfrm>
                <a:prstGeom prst="rect">
                  <a:avLst/>
                </a:prstGeom>
                <a:noFill/>
              </p:spPr>
              <p:txBody>
                <a:bodyPr wrap="none" rtlCol="0">
                  <a:spAutoFit/>
                </a:bodyPr>
                <a:lstStyle/>
                <a:p>
                  <a:r>
                    <a:rPr lang="en-US" b="1">
                      <a:solidFill>
                        <a:srgbClr val="FFFF00"/>
                      </a:solidFill>
                    </a:rPr>
                    <a:t>Magnetically Shielded </a:t>
                  </a:r>
                </a:p>
                <a:p>
                  <a:r>
                    <a:rPr lang="en-US" b="1">
                      <a:solidFill>
                        <a:srgbClr val="FFFF00"/>
                      </a:solidFill>
                    </a:rPr>
                    <a:t>Room</a:t>
                  </a:r>
                  <a:endParaRPr lang="de-CH" b="1">
                    <a:solidFill>
                      <a:srgbClr val="FFFF00"/>
                    </a:solidFill>
                  </a:endParaRPr>
                </a:p>
              </p:txBody>
            </p:sp>
            <p:sp>
              <p:nvSpPr>
                <p:cNvPr id="68" name="TextBox 67">
                  <a:extLst>
                    <a:ext uri="{FF2B5EF4-FFF2-40B4-BE49-F238E27FC236}">
                      <a16:creationId xmlns:a16="http://schemas.microsoft.com/office/drawing/2014/main" id="{BFF0582E-3282-E713-C9BD-A9926663CC3E}"/>
                    </a:ext>
                  </a:extLst>
                </p:cNvPr>
                <p:cNvSpPr txBox="1"/>
                <p:nvPr/>
              </p:nvSpPr>
              <p:spPr>
                <a:xfrm>
                  <a:off x="7285358" y="2564904"/>
                  <a:ext cx="1004890" cy="1200329"/>
                </a:xfrm>
                <a:prstGeom prst="rect">
                  <a:avLst/>
                </a:prstGeom>
                <a:noFill/>
              </p:spPr>
              <p:txBody>
                <a:bodyPr wrap="none" rtlCol="0">
                  <a:spAutoFit/>
                </a:bodyPr>
                <a:lstStyle/>
                <a:p>
                  <a:r>
                    <a:rPr lang="en-US" sz="1200" b="1">
                      <a:solidFill>
                        <a:srgbClr val="FFFF00"/>
                      </a:solidFill>
                    </a:rPr>
                    <a:t>UCN storage</a:t>
                  </a:r>
                </a:p>
                <a:p>
                  <a:r>
                    <a:rPr lang="en-US" sz="1200" b="1">
                      <a:solidFill>
                        <a:srgbClr val="FFFF00"/>
                      </a:solidFill>
                    </a:rPr>
                    <a:t>chambers</a:t>
                  </a:r>
                </a:p>
                <a:p>
                  <a:endParaRPr lang="en-US" sz="1200" b="1">
                    <a:solidFill>
                      <a:srgbClr val="FFFF00"/>
                    </a:solidFill>
                  </a:endParaRPr>
                </a:p>
                <a:p>
                  <a:endParaRPr lang="en-US" sz="1200" b="1">
                    <a:solidFill>
                      <a:srgbClr val="FFFF00"/>
                    </a:solidFill>
                  </a:endParaRPr>
                </a:p>
                <a:p>
                  <a:endParaRPr lang="en-US" sz="1200" b="1">
                    <a:solidFill>
                      <a:srgbClr val="FFFF00"/>
                    </a:solidFill>
                  </a:endParaRPr>
                </a:p>
                <a:p>
                  <a:r>
                    <a:rPr lang="de-CH" sz="1200" b="1">
                      <a:solidFill>
                        <a:srgbClr val="FFFF00"/>
                      </a:solidFill>
                    </a:rPr>
                    <a:t>vacuum tank</a:t>
                  </a:r>
                  <a:endParaRPr lang="en-US" sz="1200" b="1">
                    <a:solidFill>
                      <a:srgbClr val="FFFF00"/>
                    </a:solidFill>
                  </a:endParaRPr>
                </a:p>
              </p:txBody>
            </p:sp>
            <p:cxnSp>
              <p:nvCxnSpPr>
                <p:cNvPr id="69" name="Straight Arrow Connector 68">
                  <a:extLst>
                    <a:ext uri="{FF2B5EF4-FFF2-40B4-BE49-F238E27FC236}">
                      <a16:creationId xmlns:a16="http://schemas.microsoft.com/office/drawing/2014/main" id="{E9868C15-FCC8-944D-D0C2-29C3C53FB65E}"/>
                    </a:ext>
                  </a:extLst>
                </p:cNvPr>
                <p:cNvCxnSpPr>
                  <a:cxnSpLocks/>
                </p:cNvCxnSpPr>
                <p:nvPr/>
              </p:nvCxnSpPr>
              <p:spPr>
                <a:xfrm flipV="1">
                  <a:off x="7089979" y="2612051"/>
                  <a:ext cx="195379" cy="1021518"/>
                </a:xfrm>
                <a:prstGeom prst="straightConnector1">
                  <a:avLst/>
                </a:prstGeom>
                <a:ln w="25400">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BE79085-C3D3-5C39-A10C-E5C01C0FC0C1}"/>
                    </a:ext>
                  </a:extLst>
                </p:cNvPr>
                <p:cNvSpPr txBox="1"/>
                <p:nvPr/>
              </p:nvSpPr>
              <p:spPr>
                <a:xfrm>
                  <a:off x="6951404" y="2504482"/>
                  <a:ext cx="485852" cy="369332"/>
                </a:xfrm>
                <a:prstGeom prst="rect">
                  <a:avLst/>
                </a:prstGeom>
                <a:noFill/>
              </p:spPr>
              <p:txBody>
                <a:bodyPr wrap="square" rtlCol="0">
                  <a:spAutoFit/>
                </a:bodyPr>
                <a:lstStyle/>
                <a:p>
                  <a:r>
                    <a:rPr lang="en-US" b="1">
                      <a:solidFill>
                        <a:srgbClr val="0061E6"/>
                      </a:solidFill>
                    </a:rPr>
                    <a:t>B</a:t>
                  </a:r>
                  <a:endParaRPr lang="de-CH" b="1">
                    <a:solidFill>
                      <a:srgbClr val="0061E6"/>
                    </a:solidFill>
                  </a:endParaRPr>
                </a:p>
              </p:txBody>
            </p:sp>
            <p:cxnSp>
              <p:nvCxnSpPr>
                <p:cNvPr id="71" name="Straight Arrow Connector 70">
                  <a:extLst>
                    <a:ext uri="{FF2B5EF4-FFF2-40B4-BE49-F238E27FC236}">
                      <a16:creationId xmlns:a16="http://schemas.microsoft.com/office/drawing/2014/main" id="{367401CE-333F-BDB5-DCC2-A8EFE1123B87}"/>
                    </a:ext>
                  </a:extLst>
                </p:cNvPr>
                <p:cNvCxnSpPr>
                  <a:cxnSpLocks/>
                </p:cNvCxnSpPr>
                <p:nvPr/>
              </p:nvCxnSpPr>
              <p:spPr>
                <a:xfrm flipV="1">
                  <a:off x="8121352" y="2923637"/>
                  <a:ext cx="157970" cy="50536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81027B-99FA-4065-DEBA-513AD616EFC0}"/>
                    </a:ext>
                  </a:extLst>
                </p:cNvPr>
                <p:cNvSpPr txBox="1"/>
                <p:nvPr/>
              </p:nvSpPr>
              <p:spPr>
                <a:xfrm>
                  <a:off x="8172873" y="3030777"/>
                  <a:ext cx="485852" cy="369332"/>
                </a:xfrm>
                <a:prstGeom prst="rect">
                  <a:avLst/>
                </a:prstGeom>
                <a:noFill/>
              </p:spPr>
              <p:txBody>
                <a:bodyPr wrap="square" rtlCol="0">
                  <a:spAutoFit/>
                </a:bodyPr>
                <a:lstStyle/>
                <a:p>
                  <a:r>
                    <a:rPr lang="en-US" b="1">
                      <a:solidFill>
                        <a:srgbClr val="FF0000"/>
                      </a:solidFill>
                    </a:rPr>
                    <a:t>E</a:t>
                  </a:r>
                  <a:endParaRPr lang="de-CH" b="1">
                    <a:solidFill>
                      <a:srgbClr val="FF0000"/>
                    </a:solidFill>
                  </a:endParaRPr>
                </a:p>
              </p:txBody>
            </p:sp>
            <p:cxnSp>
              <p:nvCxnSpPr>
                <p:cNvPr id="73" name="Straight Connector 72">
                  <a:extLst>
                    <a:ext uri="{FF2B5EF4-FFF2-40B4-BE49-F238E27FC236}">
                      <a16:creationId xmlns:a16="http://schemas.microsoft.com/office/drawing/2014/main" id="{455A2D8F-70B0-6D48-32D6-9F0E9C68CA71}"/>
                    </a:ext>
                  </a:extLst>
                </p:cNvPr>
                <p:cNvCxnSpPr>
                  <a:cxnSpLocks/>
                </p:cNvCxnSpPr>
                <p:nvPr/>
              </p:nvCxnSpPr>
              <p:spPr>
                <a:xfrm>
                  <a:off x="8172873" y="3171286"/>
                  <a:ext cx="71967" cy="53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A613C995-F84F-6BDF-B658-06920EB32EC9}"/>
                  </a:ext>
                </a:extLst>
              </p:cNvPr>
              <p:cNvSpPr txBox="1"/>
              <p:nvPr/>
            </p:nvSpPr>
            <p:spPr>
              <a:xfrm>
                <a:off x="169516" y="6612211"/>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385763" y="838200"/>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cxnSp>
            <p:nvCxnSpPr>
              <p:cNvPr id="19" name="Straight Arrow Connector 18">
                <a:extLst>
                  <a:ext uri="{FF2B5EF4-FFF2-40B4-BE49-F238E27FC236}">
                    <a16:creationId xmlns:a16="http://schemas.microsoft.com/office/drawing/2014/main" id="{BAD9CBC6-03A3-803B-297C-EC75E1F965FB}"/>
                  </a:ext>
                </a:extLst>
              </p:cNvPr>
              <p:cNvCxnSpPr>
                <a:cxnSpLocks/>
              </p:cNvCxnSpPr>
              <p:nvPr/>
            </p:nvCxnSpPr>
            <p:spPr>
              <a:xfrm flipV="1">
                <a:off x="4646141" y="3501826"/>
                <a:ext cx="836697" cy="65158"/>
              </a:xfrm>
              <a:prstGeom prst="straightConnector1">
                <a:avLst/>
              </a:prstGeom>
              <a:ln w="38100">
                <a:solidFill>
                  <a:srgbClr val="92D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309677-8D15-1648-26C4-967F90FFED59}"/>
                  </a:ext>
                </a:extLst>
              </p:cNvPr>
              <p:cNvSpPr txBox="1"/>
              <p:nvPr/>
            </p:nvSpPr>
            <p:spPr>
              <a:xfrm>
                <a:off x="6832278" y="4630914"/>
                <a:ext cx="1895904" cy="369332"/>
              </a:xfrm>
              <a:prstGeom prst="rect">
                <a:avLst/>
              </a:prstGeom>
              <a:noFill/>
            </p:spPr>
            <p:txBody>
              <a:bodyPr wrap="none" rtlCol="0">
                <a:spAutoFit/>
              </a:bodyPr>
              <a:lstStyle/>
              <a:p>
                <a:r>
                  <a:rPr lang="en-US" b="1">
                    <a:solidFill>
                      <a:srgbClr val="FFFF00"/>
                    </a:solidFill>
                  </a:rPr>
                  <a:t>n2EDM apparatus</a:t>
                </a:r>
                <a:endParaRPr lang="de-CH" b="1">
                  <a:solidFill>
                    <a:srgbClr val="FFFF00"/>
                  </a:solidFill>
                </a:endParaRPr>
              </a:p>
            </p:txBody>
          </p:sp>
          <p:sp>
            <p:nvSpPr>
              <p:cNvPr id="9" name="TextBox 8">
                <a:extLst>
                  <a:ext uri="{FF2B5EF4-FFF2-40B4-BE49-F238E27FC236}">
                    <a16:creationId xmlns:a16="http://schemas.microsoft.com/office/drawing/2014/main" id="{92FE472C-6255-2C62-89AD-85D7BA213EAC}"/>
                  </a:ext>
                </a:extLst>
              </p:cNvPr>
              <p:cNvSpPr txBox="1"/>
              <p:nvPr/>
            </p:nvSpPr>
            <p:spPr>
              <a:xfrm>
                <a:off x="903980" y="929138"/>
                <a:ext cx="1308307" cy="369332"/>
              </a:xfrm>
              <a:prstGeom prst="rect">
                <a:avLst/>
              </a:prstGeom>
              <a:noFill/>
            </p:spPr>
            <p:txBody>
              <a:bodyPr wrap="none" rtlCol="0">
                <a:spAutoFit/>
              </a:bodyPr>
              <a:lstStyle/>
              <a:p>
                <a:r>
                  <a:rPr lang="en-US" b="1">
                    <a:solidFill>
                      <a:srgbClr val="FFFF00"/>
                    </a:solidFill>
                  </a:rPr>
                  <a:t>UCN Source</a:t>
                </a:r>
                <a:endParaRPr lang="de-CH" b="1">
                  <a:solidFill>
                    <a:srgbClr val="FFFF00"/>
                  </a:solidFill>
                </a:endParaRPr>
              </a:p>
            </p:txBody>
          </p:sp>
          <p:sp>
            <p:nvSpPr>
              <p:cNvPr id="12" name="TextBox 11">
                <a:extLst>
                  <a:ext uri="{FF2B5EF4-FFF2-40B4-BE49-F238E27FC236}">
                    <a16:creationId xmlns:a16="http://schemas.microsoft.com/office/drawing/2014/main" id="{92280D54-21F6-3FF0-2DDB-B4D5FB1071B3}"/>
                  </a:ext>
                </a:extLst>
              </p:cNvPr>
              <p:cNvSpPr txBox="1"/>
              <p:nvPr/>
            </p:nvSpPr>
            <p:spPr>
              <a:xfrm>
                <a:off x="4282503" y="3711680"/>
                <a:ext cx="1526956" cy="276999"/>
              </a:xfrm>
              <a:prstGeom prst="rect">
                <a:avLst/>
              </a:prstGeom>
              <a:noFill/>
            </p:spPr>
            <p:txBody>
              <a:bodyPr wrap="none" rtlCol="0">
                <a:spAutoFit/>
              </a:bodyPr>
              <a:lstStyle/>
              <a:p>
                <a:r>
                  <a:rPr lang="en-US" sz="1200" b="1">
                    <a:solidFill>
                      <a:srgbClr val="FFFF00"/>
                    </a:solidFill>
                  </a:rPr>
                  <a:t>5T polarizing magnet</a:t>
                </a:r>
                <a:endParaRPr lang="de-CH" sz="1200" b="1">
                  <a:solidFill>
                    <a:srgbClr val="FFFF00"/>
                  </a:solidFill>
                </a:endParaRPr>
              </a:p>
            </p:txBody>
          </p:sp>
          <p:sp>
            <p:nvSpPr>
              <p:cNvPr id="13" name="TextBox 12">
                <a:extLst>
                  <a:ext uri="{FF2B5EF4-FFF2-40B4-BE49-F238E27FC236}">
                    <a16:creationId xmlns:a16="http://schemas.microsoft.com/office/drawing/2014/main" id="{92D7B7E5-62DF-F864-352D-1CC668FFC1A0}"/>
                  </a:ext>
                </a:extLst>
              </p:cNvPr>
              <p:cNvSpPr txBox="1"/>
              <p:nvPr/>
            </p:nvSpPr>
            <p:spPr>
              <a:xfrm>
                <a:off x="5443996" y="2458315"/>
                <a:ext cx="1090235" cy="646331"/>
              </a:xfrm>
              <a:prstGeom prst="rect">
                <a:avLst/>
              </a:prstGeom>
              <a:noFill/>
            </p:spPr>
            <p:txBody>
              <a:bodyPr wrap="none" rtlCol="0">
                <a:spAutoFit/>
              </a:bodyPr>
              <a:lstStyle/>
              <a:p>
                <a:r>
                  <a:rPr lang="en-US" sz="1200" b="1">
                    <a:solidFill>
                      <a:srgbClr val="FFFF00"/>
                    </a:solidFill>
                  </a:rPr>
                  <a:t>UCN switch </a:t>
                </a:r>
              </a:p>
              <a:p>
                <a:r>
                  <a:rPr lang="en-US" sz="1200" b="1">
                    <a:solidFill>
                      <a:srgbClr val="FFFF00"/>
                    </a:solidFill>
                  </a:rPr>
                  <a:t>distributing </a:t>
                </a:r>
              </a:p>
              <a:p>
                <a:r>
                  <a:rPr lang="en-US" sz="1200" b="1">
                    <a:solidFill>
                      <a:srgbClr val="FFFF00"/>
                    </a:solidFill>
                  </a:rPr>
                  <a:t>to 2 chambers</a:t>
                </a:r>
                <a:endParaRPr lang="de-CH" sz="1200" b="1">
                  <a:solidFill>
                    <a:srgbClr val="FFFF00"/>
                  </a:solidFill>
                </a:endParaRPr>
              </a:p>
            </p:txBody>
          </p:sp>
          <p:sp>
            <p:nvSpPr>
              <p:cNvPr id="14" name="TextBox 13">
                <a:extLst>
                  <a:ext uri="{FF2B5EF4-FFF2-40B4-BE49-F238E27FC236}">
                    <a16:creationId xmlns:a16="http://schemas.microsoft.com/office/drawing/2014/main" id="{C709E04C-C05A-F77D-2A30-1A8C023B2970}"/>
                  </a:ext>
                </a:extLst>
              </p:cNvPr>
              <p:cNvSpPr txBox="1"/>
              <p:nvPr/>
            </p:nvSpPr>
            <p:spPr>
              <a:xfrm>
                <a:off x="2458859" y="3181547"/>
                <a:ext cx="904415" cy="276999"/>
              </a:xfrm>
              <a:prstGeom prst="rect">
                <a:avLst/>
              </a:prstGeom>
              <a:noFill/>
            </p:spPr>
            <p:txBody>
              <a:bodyPr wrap="none" rtlCol="0">
                <a:spAutoFit/>
              </a:bodyPr>
              <a:lstStyle/>
              <a:p>
                <a:r>
                  <a:rPr lang="en-US" sz="1200"/>
                  <a:t>~9m guides</a:t>
                </a:r>
                <a:endParaRPr lang="de-CH" sz="1200"/>
              </a:p>
            </p:txBody>
          </p:sp>
        </p:grpSp>
      </p:grpSp>
    </p:spTree>
    <p:extLst>
      <p:ext uri="{BB962C8B-B14F-4D97-AF65-F5344CB8AC3E}">
        <p14:creationId xmlns:p14="http://schemas.microsoft.com/office/powerpoint/2010/main" val="743570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grpSp>
        <p:nvGrpSpPr>
          <p:cNvPr id="92" name="Group 91">
            <a:extLst>
              <a:ext uri="{FF2B5EF4-FFF2-40B4-BE49-F238E27FC236}">
                <a16:creationId xmlns:a16="http://schemas.microsoft.com/office/drawing/2014/main" id="{3A732AFB-91E0-E6B0-8BF0-F516499332EB}"/>
              </a:ext>
            </a:extLst>
          </p:cNvPr>
          <p:cNvGrpSpPr/>
          <p:nvPr/>
        </p:nvGrpSpPr>
        <p:grpSpPr>
          <a:xfrm>
            <a:off x="972879" y="980729"/>
            <a:ext cx="4747611" cy="4172887"/>
            <a:chOff x="387916" y="4511423"/>
            <a:chExt cx="3097394" cy="1781425"/>
          </a:xfrm>
        </p:grpSpPr>
        <p:grpSp>
          <p:nvGrpSpPr>
            <p:cNvPr id="75" name="Group 74">
              <a:extLst>
                <a:ext uri="{FF2B5EF4-FFF2-40B4-BE49-F238E27FC236}">
                  <a16:creationId xmlns:a16="http://schemas.microsoft.com/office/drawing/2014/main" id="{29533D95-DF94-3073-7E29-E1BA8C423A75}"/>
                </a:ext>
              </a:extLst>
            </p:cNvPr>
            <p:cNvGrpSpPr/>
            <p:nvPr/>
          </p:nvGrpSpPr>
          <p:grpSpPr>
            <a:xfrm>
              <a:off x="387916" y="4511423"/>
              <a:ext cx="3097394" cy="1781425"/>
              <a:chOff x="4644555" y="1416162"/>
              <a:chExt cx="5081385" cy="3410270"/>
            </a:xfrm>
          </p:grpSpPr>
          <p:sp>
            <p:nvSpPr>
              <p:cNvPr id="76" name="TextBox 75">
                <a:extLst>
                  <a:ext uri="{FF2B5EF4-FFF2-40B4-BE49-F238E27FC236}">
                    <a16:creationId xmlns:a16="http://schemas.microsoft.com/office/drawing/2014/main" id="{A85ADD93-584C-10CD-D230-737919E3650B}"/>
                  </a:ext>
                </a:extLst>
              </p:cNvPr>
              <p:cNvSpPr txBox="1"/>
              <p:nvPr/>
            </p:nvSpPr>
            <p:spPr>
              <a:xfrm>
                <a:off x="6321151" y="1546073"/>
                <a:ext cx="747521" cy="358967"/>
              </a:xfrm>
              <a:prstGeom prst="rect">
                <a:avLst/>
              </a:prstGeom>
              <a:noFill/>
            </p:spPr>
            <p:txBody>
              <a:bodyPr wrap="none" rtlCol="0">
                <a:spAutoFit/>
              </a:bodyPr>
              <a:lstStyle/>
              <a:p>
                <a:r>
                  <a:rPr lang="en-US" b="1">
                    <a:solidFill>
                      <a:srgbClr val="FFFF00"/>
                    </a:solidFill>
                  </a:rPr>
                  <a:t>MSR</a:t>
                </a:r>
                <a:endParaRPr lang="de-CH" b="1">
                  <a:solidFill>
                    <a:srgbClr val="FFFF00"/>
                  </a:solidFill>
                </a:endParaRPr>
              </a:p>
            </p:txBody>
          </p:sp>
          <p:sp>
            <p:nvSpPr>
              <p:cNvPr id="77" name="TextBox 76">
                <a:extLst>
                  <a:ext uri="{FF2B5EF4-FFF2-40B4-BE49-F238E27FC236}">
                    <a16:creationId xmlns:a16="http://schemas.microsoft.com/office/drawing/2014/main" id="{EFBBCD0E-F4F6-7850-7DBF-5289F5BB22D5}"/>
                  </a:ext>
                </a:extLst>
              </p:cNvPr>
              <p:cNvSpPr txBox="1"/>
              <p:nvPr/>
            </p:nvSpPr>
            <p:spPr>
              <a:xfrm>
                <a:off x="7473280" y="2285629"/>
                <a:ext cx="1113964" cy="358967"/>
              </a:xfrm>
              <a:prstGeom prst="rect">
                <a:avLst/>
              </a:prstGeom>
              <a:noFill/>
            </p:spPr>
            <p:txBody>
              <a:bodyPr wrap="none" rtlCol="0">
                <a:spAutoFit/>
              </a:bodyPr>
              <a:lstStyle/>
              <a:p>
                <a:r>
                  <a:rPr lang="en-US" b="1">
                    <a:solidFill>
                      <a:srgbClr val="FFFF00"/>
                    </a:solidFill>
                  </a:rPr>
                  <a:t>1</a:t>
                </a:r>
                <a:r>
                  <a:rPr lang="en-US" b="1">
                    <a:solidFill>
                      <a:srgbClr val="FFFF00"/>
                    </a:solidFill>
                    <a:latin typeface="Symbol" panose="05050102010706020507" pitchFamily="18" charset="2"/>
                  </a:rPr>
                  <a:t>m</a:t>
                </a:r>
                <a:r>
                  <a:rPr lang="en-US" b="1">
                    <a:solidFill>
                      <a:srgbClr val="FFFF00"/>
                    </a:solidFill>
                  </a:rPr>
                  <a:t>T coil</a:t>
                </a:r>
                <a:endParaRPr lang="de-CH" b="1">
                  <a:solidFill>
                    <a:srgbClr val="FFFF00"/>
                  </a:solidFill>
                </a:endParaRPr>
              </a:p>
            </p:txBody>
          </p:sp>
          <p:pic>
            <p:nvPicPr>
              <p:cNvPr id="79" name="Picture 78">
                <a:extLst>
                  <a:ext uri="{FF2B5EF4-FFF2-40B4-BE49-F238E27FC236}">
                    <a16:creationId xmlns:a16="http://schemas.microsoft.com/office/drawing/2014/main" id="{B44EA30F-C283-B8EA-2BD3-9D807AE08CB3}"/>
                  </a:ext>
                </a:extLst>
              </p:cNvPr>
              <p:cNvPicPr>
                <a:picLocks noChangeAspect="1"/>
              </p:cNvPicPr>
              <p:nvPr/>
            </p:nvPicPr>
            <p:blipFill>
              <a:blip r:embed="rId2">
                <a:alphaModFix/>
              </a:blip>
              <a:stretch>
                <a:fillRect/>
              </a:stretch>
            </p:blipFill>
            <p:spPr>
              <a:xfrm>
                <a:off x="4644555" y="1416162"/>
                <a:ext cx="5081385" cy="3410270"/>
              </a:xfrm>
              <a:prstGeom prst="rect">
                <a:avLst/>
              </a:prstGeom>
            </p:spPr>
          </p:pic>
          <p:sp>
            <p:nvSpPr>
              <p:cNvPr id="80" name="TextBox 79">
                <a:extLst>
                  <a:ext uri="{FF2B5EF4-FFF2-40B4-BE49-F238E27FC236}">
                    <a16:creationId xmlns:a16="http://schemas.microsoft.com/office/drawing/2014/main" id="{82056A57-39B1-2453-9B61-83652984DCD7}"/>
                  </a:ext>
                </a:extLst>
              </p:cNvPr>
              <p:cNvSpPr txBox="1"/>
              <p:nvPr/>
            </p:nvSpPr>
            <p:spPr>
              <a:xfrm>
                <a:off x="6302178" y="2307369"/>
                <a:ext cx="1813668" cy="927331"/>
              </a:xfrm>
              <a:prstGeom prst="rect">
                <a:avLst/>
              </a:prstGeom>
              <a:noFill/>
            </p:spPr>
            <p:txBody>
              <a:bodyPr wrap="none" rtlCol="0">
                <a:spAutoFit/>
              </a:bodyPr>
              <a:lstStyle/>
              <a:p>
                <a:r>
                  <a:rPr lang="en-US" sz="1400" b="1"/>
                  <a:t>Magnetically </a:t>
                </a:r>
              </a:p>
              <a:p>
                <a:r>
                  <a:rPr lang="en-US" sz="1400" b="1"/>
                  <a:t>Shielded Room</a:t>
                </a:r>
              </a:p>
              <a:p>
                <a:r>
                  <a:rPr lang="en-US" sz="1400" b="1"/>
                  <a:t>6 layers mu-metal</a:t>
                </a:r>
              </a:p>
              <a:p>
                <a:r>
                  <a:rPr lang="en-US" sz="1400" b="1"/>
                  <a:t>1layer Al </a:t>
                </a:r>
                <a:endParaRPr lang="de-CH" sz="1400" b="1"/>
              </a:p>
            </p:txBody>
          </p:sp>
          <p:sp>
            <p:nvSpPr>
              <p:cNvPr id="81" name="TextBox 80">
                <a:extLst>
                  <a:ext uri="{FF2B5EF4-FFF2-40B4-BE49-F238E27FC236}">
                    <a16:creationId xmlns:a16="http://schemas.microsoft.com/office/drawing/2014/main" id="{8A23F692-E910-44B8-0F29-6FE78537E2FC}"/>
                  </a:ext>
                </a:extLst>
              </p:cNvPr>
              <p:cNvSpPr txBox="1"/>
              <p:nvPr/>
            </p:nvSpPr>
            <p:spPr>
              <a:xfrm>
                <a:off x="8215524" y="1601885"/>
                <a:ext cx="1142011" cy="987160"/>
              </a:xfrm>
              <a:prstGeom prst="rect">
                <a:avLst/>
              </a:prstGeom>
              <a:noFill/>
            </p:spPr>
            <p:txBody>
              <a:bodyPr wrap="none" rtlCol="0">
                <a:spAutoFit/>
              </a:bodyPr>
              <a:lstStyle/>
              <a:p>
                <a:r>
                  <a:rPr lang="en-US" sz="1200" b="1">
                    <a:solidFill>
                      <a:srgbClr val="FFFF00"/>
                    </a:solidFill>
                  </a:rPr>
                  <a:t>Active</a:t>
                </a:r>
              </a:p>
              <a:p>
                <a:r>
                  <a:rPr lang="en-US" sz="1200" b="1">
                    <a:solidFill>
                      <a:srgbClr val="FFFF00"/>
                    </a:solidFill>
                  </a:rPr>
                  <a:t>Magnetic</a:t>
                </a:r>
              </a:p>
              <a:p>
                <a:r>
                  <a:rPr lang="en-US" sz="1200" b="1">
                    <a:solidFill>
                      <a:srgbClr val="FFFF00"/>
                    </a:solidFill>
                  </a:rPr>
                  <a:t>Shielding </a:t>
                </a:r>
              </a:p>
              <a:p>
                <a:r>
                  <a:rPr lang="en-US" sz="1200" b="1">
                    <a:solidFill>
                      <a:srgbClr val="FFFF00"/>
                    </a:solidFill>
                  </a:rPr>
                  <a:t>coils </a:t>
                </a:r>
              </a:p>
              <a:p>
                <a:r>
                  <a:rPr lang="en-US" sz="1200" b="1">
                    <a:solidFill>
                      <a:srgbClr val="FFFF00"/>
                    </a:solidFill>
                  </a:rPr>
                  <a:t>(55km wire)</a:t>
                </a:r>
                <a:endParaRPr lang="de-CH" sz="1200" b="1">
                  <a:solidFill>
                    <a:srgbClr val="FFFF00"/>
                  </a:solidFill>
                </a:endParaRPr>
              </a:p>
            </p:txBody>
          </p:sp>
          <p:cxnSp>
            <p:nvCxnSpPr>
              <p:cNvPr id="82" name="Straight Arrow Connector 81">
                <a:extLst>
                  <a:ext uri="{FF2B5EF4-FFF2-40B4-BE49-F238E27FC236}">
                    <a16:creationId xmlns:a16="http://schemas.microsoft.com/office/drawing/2014/main" id="{2C63522A-2039-C0C5-A207-8C7AA2F4F4C6}"/>
                  </a:ext>
                </a:extLst>
              </p:cNvPr>
              <p:cNvCxnSpPr/>
              <p:nvPr/>
            </p:nvCxnSpPr>
            <p:spPr>
              <a:xfrm>
                <a:off x="6559650" y="1891136"/>
                <a:ext cx="1489694" cy="529752"/>
              </a:xfrm>
              <a:prstGeom prst="straightConnector1">
                <a:avLst/>
              </a:prstGeom>
              <a:ln w="349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4B0EC51-BF41-98D2-3DB7-917CB01B8E64}"/>
                  </a:ext>
                </a:extLst>
              </p:cNvPr>
              <p:cNvSpPr txBox="1"/>
              <p:nvPr/>
            </p:nvSpPr>
            <p:spPr>
              <a:xfrm>
                <a:off x="7213856" y="1909559"/>
                <a:ext cx="444835" cy="254268"/>
              </a:xfrm>
              <a:prstGeom prst="rect">
                <a:avLst/>
              </a:prstGeom>
              <a:noFill/>
            </p:spPr>
            <p:txBody>
              <a:bodyPr wrap="none" rtlCol="0">
                <a:spAutoFit/>
              </a:bodyPr>
              <a:lstStyle/>
              <a:p>
                <a:r>
                  <a:rPr lang="en-US" sz="1100" b="1">
                    <a:solidFill>
                      <a:schemeClr val="bg1"/>
                    </a:solidFill>
                  </a:rPr>
                  <a:t>5m</a:t>
                </a:r>
                <a:endParaRPr lang="de-CH" sz="1100" b="1">
                  <a:solidFill>
                    <a:schemeClr val="bg1"/>
                  </a:solidFill>
                </a:endParaRPr>
              </a:p>
            </p:txBody>
          </p:sp>
        </p:grpSp>
        <p:cxnSp>
          <p:nvCxnSpPr>
            <p:cNvPr id="90" name="Straight Arrow Connector 89">
              <a:extLst>
                <a:ext uri="{FF2B5EF4-FFF2-40B4-BE49-F238E27FC236}">
                  <a16:creationId xmlns:a16="http://schemas.microsoft.com/office/drawing/2014/main" id="{974FB4AF-DB22-73EC-CC44-EA48C772F10A}"/>
                </a:ext>
              </a:extLst>
            </p:cNvPr>
            <p:cNvCxnSpPr>
              <a:cxnSpLocks/>
            </p:cNvCxnSpPr>
            <p:nvPr/>
          </p:nvCxnSpPr>
          <p:spPr>
            <a:xfrm flipH="1">
              <a:off x="1077704" y="5049734"/>
              <a:ext cx="21673" cy="658328"/>
            </a:xfrm>
            <a:prstGeom prst="straightConnector1">
              <a:avLst/>
            </a:prstGeom>
            <a:ln w="349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06646" y="58388"/>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active and passive magnetic shielding</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5"/>
          <a:stretch>
            <a:fillRect/>
          </a:stretch>
        </p:blipFill>
        <p:spPr>
          <a:xfrm>
            <a:off x="1229300" y="77026"/>
            <a:ext cx="1998192" cy="549044"/>
          </a:xfrm>
          <a:prstGeom prst="rect">
            <a:avLst/>
          </a:prstGeom>
        </p:spPr>
      </p:pic>
      <p:sp>
        <p:nvSpPr>
          <p:cNvPr id="12" name="TextBox 11">
            <a:extLst>
              <a:ext uri="{FF2B5EF4-FFF2-40B4-BE49-F238E27FC236}">
                <a16:creationId xmlns:a16="http://schemas.microsoft.com/office/drawing/2014/main" id="{9D5D31A5-A111-D656-210D-2AB86A5770EA}"/>
              </a:ext>
            </a:extLst>
          </p:cNvPr>
          <p:cNvSpPr txBox="1"/>
          <p:nvPr/>
        </p:nvSpPr>
        <p:spPr>
          <a:xfrm>
            <a:off x="1617596" y="5522856"/>
            <a:ext cx="3794629" cy="892552"/>
          </a:xfrm>
          <a:prstGeom prst="rect">
            <a:avLst/>
          </a:prstGeom>
          <a:noFill/>
        </p:spPr>
        <p:txBody>
          <a:bodyPr wrap="none" rtlCol="0">
            <a:spAutoFit/>
          </a:bodyPr>
          <a:lstStyle/>
          <a:p>
            <a:r>
              <a:rPr lang="en-US" sz="1200" b="1" dirty="0"/>
              <a:t>Magnetic environment at or better than design values:</a:t>
            </a:r>
          </a:p>
          <a:p>
            <a:r>
              <a:rPr lang="en-US" sz="1000" dirty="0"/>
              <a:t>Design of the n2EDM experiment:   EPJC 81 (2021) 512 </a:t>
            </a:r>
          </a:p>
          <a:p>
            <a:r>
              <a:rPr lang="en-US" sz="1000" dirty="0"/>
              <a:t>Magnetically shielded room:    	     </a:t>
            </a:r>
            <a:r>
              <a:rPr lang="en-US" sz="1000" dirty="0" err="1"/>
              <a:t>Rev.Sci.Instr</a:t>
            </a:r>
            <a:r>
              <a:rPr lang="en-US" sz="1000" dirty="0"/>
              <a:t>. 93 (2022) 095105</a:t>
            </a:r>
          </a:p>
          <a:p>
            <a:r>
              <a:rPr lang="en-US" sz="1000" dirty="0"/>
              <a:t>Active magnetic shielding: 	     EPJC 83 (2023) 1061</a:t>
            </a:r>
          </a:p>
          <a:p>
            <a:r>
              <a:rPr lang="en-US" sz="1000" dirty="0"/>
              <a:t>Ultralow magnetic fields:	     EPJC 84 (2024) 18</a:t>
            </a:r>
          </a:p>
        </p:txBody>
      </p:sp>
      <p:pic>
        <p:nvPicPr>
          <p:cNvPr id="14" name="Picture 13">
            <a:extLst>
              <a:ext uri="{FF2B5EF4-FFF2-40B4-BE49-F238E27FC236}">
                <a16:creationId xmlns:a16="http://schemas.microsoft.com/office/drawing/2014/main" id="{7B837390-9F4B-B868-E91B-C57EC6CBCE84}"/>
              </a:ext>
            </a:extLst>
          </p:cNvPr>
          <p:cNvPicPr>
            <a:picLocks noChangeAspect="1"/>
          </p:cNvPicPr>
          <p:nvPr/>
        </p:nvPicPr>
        <p:blipFill>
          <a:blip r:embed="rId6"/>
          <a:stretch>
            <a:fillRect/>
          </a:stretch>
        </p:blipFill>
        <p:spPr>
          <a:xfrm>
            <a:off x="5961050" y="1040930"/>
            <a:ext cx="4507427" cy="2855361"/>
          </a:xfrm>
          <a:prstGeom prst="rect">
            <a:avLst/>
          </a:prstGeom>
        </p:spPr>
      </p:pic>
      <p:sp>
        <p:nvSpPr>
          <p:cNvPr id="15" name="TextBox 14">
            <a:extLst>
              <a:ext uri="{FF2B5EF4-FFF2-40B4-BE49-F238E27FC236}">
                <a16:creationId xmlns:a16="http://schemas.microsoft.com/office/drawing/2014/main" id="{2AA042A4-4A9C-1FEF-A6FA-0C2250079DF3}"/>
              </a:ext>
            </a:extLst>
          </p:cNvPr>
          <p:cNvSpPr txBox="1"/>
          <p:nvPr/>
        </p:nvSpPr>
        <p:spPr>
          <a:xfrm>
            <a:off x="6467814" y="879593"/>
            <a:ext cx="2587953" cy="307777"/>
          </a:xfrm>
          <a:prstGeom prst="rect">
            <a:avLst/>
          </a:prstGeom>
          <a:noFill/>
        </p:spPr>
        <p:txBody>
          <a:bodyPr wrap="none" rtlCol="0">
            <a:spAutoFit/>
          </a:bodyPr>
          <a:lstStyle/>
          <a:p>
            <a:r>
              <a:rPr lang="en-US" sz="1400"/>
              <a:t>shielding factor versus frequency</a:t>
            </a:r>
            <a:endParaRPr lang="de-CH" sz="1400"/>
          </a:p>
        </p:txBody>
      </p:sp>
      <p:pic>
        <p:nvPicPr>
          <p:cNvPr id="17" name="Picture 16">
            <a:extLst>
              <a:ext uri="{FF2B5EF4-FFF2-40B4-BE49-F238E27FC236}">
                <a16:creationId xmlns:a16="http://schemas.microsoft.com/office/drawing/2014/main" id="{28A0A506-ECE5-F8F9-BF8D-4823FA3ED78F}"/>
              </a:ext>
            </a:extLst>
          </p:cNvPr>
          <p:cNvPicPr>
            <a:picLocks noChangeAspect="1"/>
          </p:cNvPicPr>
          <p:nvPr/>
        </p:nvPicPr>
        <p:blipFill>
          <a:blip r:embed="rId7"/>
          <a:stretch>
            <a:fillRect/>
          </a:stretch>
        </p:blipFill>
        <p:spPr>
          <a:xfrm>
            <a:off x="6844444" y="4194102"/>
            <a:ext cx="3139989" cy="2364482"/>
          </a:xfrm>
          <a:prstGeom prst="rect">
            <a:avLst/>
          </a:prstGeom>
        </p:spPr>
      </p:pic>
      <p:sp>
        <p:nvSpPr>
          <p:cNvPr id="18" name="TextBox 17">
            <a:extLst>
              <a:ext uri="{FF2B5EF4-FFF2-40B4-BE49-F238E27FC236}">
                <a16:creationId xmlns:a16="http://schemas.microsoft.com/office/drawing/2014/main" id="{77CA2F6D-DFAF-5AFB-6A25-EDDAE3BCF034}"/>
              </a:ext>
            </a:extLst>
          </p:cNvPr>
          <p:cNvSpPr txBox="1"/>
          <p:nvPr/>
        </p:nvSpPr>
        <p:spPr>
          <a:xfrm>
            <a:off x="7029666" y="3931376"/>
            <a:ext cx="2219325" cy="307777"/>
          </a:xfrm>
          <a:prstGeom prst="rect">
            <a:avLst/>
          </a:prstGeom>
          <a:noFill/>
        </p:spPr>
        <p:txBody>
          <a:bodyPr wrap="none" rtlCol="0">
            <a:spAutoFit/>
          </a:bodyPr>
          <a:lstStyle/>
          <a:p>
            <a:r>
              <a:rPr lang="en-US" sz="1400" dirty="0"/>
              <a:t>optimized rest field &lt;100 </a:t>
            </a:r>
            <a:r>
              <a:rPr lang="en-US" sz="1400" dirty="0" err="1"/>
              <a:t>pT</a:t>
            </a:r>
            <a:endParaRPr lang="de-CH" sz="1400" dirty="0"/>
          </a:p>
        </p:txBody>
      </p:sp>
      <p:sp>
        <p:nvSpPr>
          <p:cNvPr id="20" name="Rectangle 19">
            <a:extLst>
              <a:ext uri="{FF2B5EF4-FFF2-40B4-BE49-F238E27FC236}">
                <a16:creationId xmlns:a16="http://schemas.microsoft.com/office/drawing/2014/main" id="{8A6CB3E0-D83C-B8A5-73B5-02F6635E594D}"/>
              </a:ext>
            </a:extLst>
          </p:cNvPr>
          <p:cNvSpPr/>
          <p:nvPr/>
        </p:nvSpPr>
        <p:spPr>
          <a:xfrm>
            <a:off x="7176120" y="5777753"/>
            <a:ext cx="1008112" cy="382758"/>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Box 20">
            <a:extLst>
              <a:ext uri="{FF2B5EF4-FFF2-40B4-BE49-F238E27FC236}">
                <a16:creationId xmlns:a16="http://schemas.microsoft.com/office/drawing/2014/main" id="{68169D2E-C09B-A6A4-7CE4-E95ED8CE40E3}"/>
              </a:ext>
            </a:extLst>
          </p:cNvPr>
          <p:cNvSpPr txBox="1"/>
          <p:nvPr/>
        </p:nvSpPr>
        <p:spPr>
          <a:xfrm>
            <a:off x="6028378" y="6399598"/>
            <a:ext cx="1608133" cy="261610"/>
          </a:xfrm>
          <a:prstGeom prst="rect">
            <a:avLst/>
          </a:prstGeom>
          <a:noFill/>
        </p:spPr>
        <p:txBody>
          <a:bodyPr wrap="none" rtlCol="0">
            <a:spAutoFit/>
          </a:bodyPr>
          <a:lstStyle/>
          <a:p>
            <a:r>
              <a:rPr lang="en-US" sz="1100"/>
              <a:t>UCN chamber dimension</a:t>
            </a:r>
            <a:endParaRPr lang="de-CH" sz="1100"/>
          </a:p>
        </p:txBody>
      </p:sp>
      <p:cxnSp>
        <p:nvCxnSpPr>
          <p:cNvPr id="23" name="Straight Arrow Connector 22">
            <a:extLst>
              <a:ext uri="{FF2B5EF4-FFF2-40B4-BE49-F238E27FC236}">
                <a16:creationId xmlns:a16="http://schemas.microsoft.com/office/drawing/2014/main" id="{9781A15B-DA59-9695-F375-B52D1AF0EED9}"/>
              </a:ext>
            </a:extLst>
          </p:cNvPr>
          <p:cNvCxnSpPr>
            <a:cxnSpLocks/>
          </p:cNvCxnSpPr>
          <p:nvPr/>
        </p:nvCxnSpPr>
        <p:spPr>
          <a:xfrm flipV="1">
            <a:off x="7029666" y="6218500"/>
            <a:ext cx="362479" cy="181099"/>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23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06646" y="58388"/>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coil system for homogeneous 1</a:t>
            </a:r>
            <a:r>
              <a:rPr lang="de-DE" altLang="en-US" sz="1600" b="1">
                <a:solidFill>
                  <a:schemeClr val="tx1"/>
                </a:solidFill>
                <a:latin typeface="Symbol" panose="05050102010706020507" pitchFamily="18" charset="2"/>
              </a:rPr>
              <a:t>m</a:t>
            </a:r>
            <a:r>
              <a:rPr lang="de-DE" altLang="en-US" sz="1600" b="1">
                <a:solidFill>
                  <a:schemeClr val="tx1"/>
                </a:solidFill>
                <a:latin typeface="+mj-lt"/>
              </a:rPr>
              <a:t>T vertical field</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4"/>
          <a:stretch>
            <a:fillRect/>
          </a:stretch>
        </p:blipFill>
        <p:spPr>
          <a:xfrm>
            <a:off x="1229300" y="77026"/>
            <a:ext cx="1998192" cy="549044"/>
          </a:xfrm>
          <a:prstGeom prst="rect">
            <a:avLst/>
          </a:prstGeom>
        </p:spPr>
      </p:pic>
      <p:sp>
        <p:nvSpPr>
          <p:cNvPr id="4" name="TextBox 3">
            <a:extLst>
              <a:ext uri="{FF2B5EF4-FFF2-40B4-BE49-F238E27FC236}">
                <a16:creationId xmlns:a16="http://schemas.microsoft.com/office/drawing/2014/main" id="{4264BCCF-4554-F910-E750-D2F406E42F96}"/>
              </a:ext>
            </a:extLst>
          </p:cNvPr>
          <p:cNvSpPr txBox="1"/>
          <p:nvPr/>
        </p:nvSpPr>
        <p:spPr>
          <a:xfrm>
            <a:off x="4158938" y="6259414"/>
            <a:ext cx="3600794" cy="307777"/>
          </a:xfrm>
          <a:prstGeom prst="rect">
            <a:avLst/>
          </a:prstGeom>
          <a:noFill/>
          <a:ln w="19050">
            <a:solidFill>
              <a:srgbClr val="0061E6"/>
            </a:solidFill>
          </a:ln>
        </p:spPr>
        <p:txBody>
          <a:bodyPr wrap="none" rtlCol="0">
            <a:spAutoFit/>
          </a:bodyPr>
          <a:lstStyle/>
          <a:p>
            <a:r>
              <a:rPr lang="en-US" sz="1400"/>
              <a:t>Highly homogeneous B-field  </a:t>
            </a:r>
            <a:r>
              <a:rPr lang="de-CH" sz="1400" dirty="0"/>
              <a:t>arXiv:2410.07914</a:t>
            </a:r>
          </a:p>
        </p:txBody>
      </p:sp>
      <p:pic>
        <p:nvPicPr>
          <p:cNvPr id="12" name="Picture 11">
            <a:extLst>
              <a:ext uri="{FF2B5EF4-FFF2-40B4-BE49-F238E27FC236}">
                <a16:creationId xmlns:a16="http://schemas.microsoft.com/office/drawing/2014/main" id="{C165AD12-78C5-D108-AD5F-B45F4C2A299D}"/>
              </a:ext>
            </a:extLst>
          </p:cNvPr>
          <p:cNvPicPr>
            <a:picLocks noChangeAspect="1"/>
          </p:cNvPicPr>
          <p:nvPr/>
        </p:nvPicPr>
        <p:blipFill>
          <a:blip r:embed="rId5"/>
          <a:stretch>
            <a:fillRect/>
          </a:stretch>
        </p:blipFill>
        <p:spPr>
          <a:xfrm>
            <a:off x="1747638" y="1513001"/>
            <a:ext cx="4089636" cy="2034610"/>
          </a:xfrm>
          <a:prstGeom prst="rect">
            <a:avLst/>
          </a:prstGeom>
        </p:spPr>
      </p:pic>
      <p:sp>
        <p:nvSpPr>
          <p:cNvPr id="13" name="TextBox 12">
            <a:extLst>
              <a:ext uri="{FF2B5EF4-FFF2-40B4-BE49-F238E27FC236}">
                <a16:creationId xmlns:a16="http://schemas.microsoft.com/office/drawing/2014/main" id="{BFD88DE0-7685-A126-844C-0BD123E1FAE0}"/>
              </a:ext>
            </a:extLst>
          </p:cNvPr>
          <p:cNvSpPr txBox="1"/>
          <p:nvPr/>
        </p:nvSpPr>
        <p:spPr>
          <a:xfrm>
            <a:off x="557225" y="1020583"/>
            <a:ext cx="3823354" cy="307777"/>
          </a:xfrm>
          <a:prstGeom prst="rect">
            <a:avLst/>
          </a:prstGeom>
          <a:noFill/>
          <a:ln w="19050">
            <a:solidFill>
              <a:srgbClr val="0061E6"/>
            </a:solidFill>
          </a:ln>
        </p:spPr>
        <p:txBody>
          <a:bodyPr wrap="none" rtlCol="0">
            <a:spAutoFit/>
          </a:bodyPr>
          <a:lstStyle/>
          <a:p>
            <a:r>
              <a:rPr lang="en-US" sz="1400"/>
              <a:t>field description in spherical polynomic expansion</a:t>
            </a:r>
            <a:endParaRPr lang="de-CH" sz="1400"/>
          </a:p>
        </p:txBody>
      </p:sp>
      <p:sp>
        <p:nvSpPr>
          <p:cNvPr id="16" name="TextBox 15">
            <a:extLst>
              <a:ext uri="{FF2B5EF4-FFF2-40B4-BE49-F238E27FC236}">
                <a16:creationId xmlns:a16="http://schemas.microsoft.com/office/drawing/2014/main" id="{C49B9780-69EA-D4A7-0EAF-841AEE2CF481}"/>
              </a:ext>
            </a:extLst>
          </p:cNvPr>
          <p:cNvSpPr txBox="1"/>
          <p:nvPr/>
        </p:nvSpPr>
        <p:spPr>
          <a:xfrm>
            <a:off x="2887432" y="3570234"/>
            <a:ext cx="2464264" cy="369332"/>
          </a:xfrm>
          <a:prstGeom prst="rect">
            <a:avLst/>
          </a:prstGeom>
          <a:noFill/>
        </p:spPr>
        <p:txBody>
          <a:bodyPr wrap="none" rtlCol="0">
            <a:spAutoFit/>
          </a:bodyPr>
          <a:lstStyle/>
          <a:p>
            <a:r>
              <a:rPr lang="en-US" sz="1400" dirty="0"/>
              <a:t>central magnetic field mapped</a:t>
            </a:r>
            <a:r>
              <a:rPr lang="en-US" dirty="0"/>
              <a:t> </a:t>
            </a:r>
            <a:endParaRPr lang="de-CH" dirty="0"/>
          </a:p>
        </p:txBody>
      </p:sp>
      <p:sp>
        <p:nvSpPr>
          <p:cNvPr id="19" name="TextBox 18">
            <a:extLst>
              <a:ext uri="{FF2B5EF4-FFF2-40B4-BE49-F238E27FC236}">
                <a16:creationId xmlns:a16="http://schemas.microsoft.com/office/drawing/2014/main" id="{0D90635C-0CF2-0E8D-8F0D-6CA20D7B79DF}"/>
              </a:ext>
            </a:extLst>
          </p:cNvPr>
          <p:cNvSpPr txBox="1"/>
          <p:nvPr/>
        </p:nvSpPr>
        <p:spPr>
          <a:xfrm>
            <a:off x="8298499" y="5411883"/>
            <a:ext cx="3196384" cy="1200329"/>
          </a:xfrm>
          <a:prstGeom prst="rect">
            <a:avLst/>
          </a:prstGeom>
          <a:noFill/>
          <a:ln>
            <a:solidFill>
              <a:srgbClr val="0061E6"/>
            </a:solidFill>
          </a:ln>
        </p:spPr>
        <p:txBody>
          <a:bodyPr wrap="square" rtlCol="0">
            <a:spAutoFit/>
          </a:bodyPr>
          <a:lstStyle/>
          <a:p>
            <a:pPr algn="l"/>
            <a:r>
              <a:rPr lang="en-US" sz="1200">
                <a:solidFill>
                  <a:srgbClr val="000000"/>
                </a:solidFill>
              </a:rPr>
              <a:t>Normalized gradients responsible for the false EDM extracted from the magnetic </a:t>
            </a:r>
            <a:r>
              <a:rPr lang="de-CH" sz="1200">
                <a:solidFill>
                  <a:srgbClr val="000000"/>
                </a:solidFill>
              </a:rPr>
              <a:t>field maps.</a:t>
            </a:r>
            <a:r>
              <a:rPr lang="en-US" sz="1200">
                <a:solidFill>
                  <a:srgbClr val="000000"/>
                </a:solidFill>
              </a:rPr>
              <a:t> The 23 fT/cm limit (dotted line) imposed on the gradients corresponds to a false EDM of 3×10</a:t>
            </a:r>
            <a:r>
              <a:rPr lang="en-US" sz="1200" baseline="30000">
                <a:solidFill>
                  <a:srgbClr val="000000"/>
                </a:solidFill>
              </a:rPr>
              <a:t>−28</a:t>
            </a:r>
            <a:r>
              <a:rPr lang="en-US" sz="1200">
                <a:solidFill>
                  <a:srgbClr val="000000"/>
                </a:solidFill>
              </a:rPr>
              <a:t> ecm. The G</a:t>
            </a:r>
            <a:r>
              <a:rPr lang="en-US" sz="1200" baseline="-25000">
                <a:solidFill>
                  <a:srgbClr val="000000"/>
                </a:solidFill>
              </a:rPr>
              <a:t>TB</a:t>
            </a:r>
            <a:r>
              <a:rPr lang="en-US" sz="1200">
                <a:solidFill>
                  <a:srgbClr val="000000"/>
                </a:solidFill>
              </a:rPr>
              <a:t> gradient can be corrected with special coils.</a:t>
            </a:r>
            <a:endParaRPr lang="de-CH" sz="1200"/>
          </a:p>
        </p:txBody>
      </p:sp>
      <p:pic>
        <p:nvPicPr>
          <p:cNvPr id="9" name="Picture 8">
            <a:extLst>
              <a:ext uri="{FF2B5EF4-FFF2-40B4-BE49-F238E27FC236}">
                <a16:creationId xmlns:a16="http://schemas.microsoft.com/office/drawing/2014/main" id="{DB30F777-E9B6-C71C-D33C-6357B4769918}"/>
              </a:ext>
            </a:extLst>
          </p:cNvPr>
          <p:cNvPicPr>
            <a:picLocks noChangeAspect="1"/>
          </p:cNvPicPr>
          <p:nvPr/>
        </p:nvPicPr>
        <p:blipFill>
          <a:blip r:embed="rId6"/>
          <a:stretch>
            <a:fillRect/>
          </a:stretch>
        </p:blipFill>
        <p:spPr>
          <a:xfrm>
            <a:off x="7374790" y="931421"/>
            <a:ext cx="4161536" cy="4267823"/>
          </a:xfrm>
          <a:prstGeom prst="rect">
            <a:avLst/>
          </a:prstGeom>
        </p:spPr>
      </p:pic>
      <p:pic>
        <p:nvPicPr>
          <p:cNvPr id="11" name="Picture 10">
            <a:extLst>
              <a:ext uri="{FF2B5EF4-FFF2-40B4-BE49-F238E27FC236}">
                <a16:creationId xmlns:a16="http://schemas.microsoft.com/office/drawing/2014/main" id="{DD4B642E-8D14-F0BA-F9C8-7BA521C666FC}"/>
              </a:ext>
            </a:extLst>
          </p:cNvPr>
          <p:cNvPicPr>
            <a:picLocks noChangeAspect="1"/>
          </p:cNvPicPr>
          <p:nvPr/>
        </p:nvPicPr>
        <p:blipFill>
          <a:blip r:embed="rId7"/>
          <a:stretch>
            <a:fillRect/>
          </a:stretch>
        </p:blipFill>
        <p:spPr>
          <a:xfrm>
            <a:off x="87405" y="3962189"/>
            <a:ext cx="6501067" cy="2163039"/>
          </a:xfrm>
          <a:prstGeom prst="rect">
            <a:avLst/>
          </a:prstGeom>
        </p:spPr>
      </p:pic>
      <p:sp>
        <p:nvSpPr>
          <p:cNvPr id="14" name="TextBox 13">
            <a:extLst>
              <a:ext uri="{FF2B5EF4-FFF2-40B4-BE49-F238E27FC236}">
                <a16:creationId xmlns:a16="http://schemas.microsoft.com/office/drawing/2014/main" id="{8655014A-2634-FC00-E52F-1603450381D5}"/>
              </a:ext>
            </a:extLst>
          </p:cNvPr>
          <p:cNvSpPr txBox="1"/>
          <p:nvPr/>
        </p:nvSpPr>
        <p:spPr>
          <a:xfrm>
            <a:off x="557225" y="6012047"/>
            <a:ext cx="5084881" cy="461665"/>
          </a:xfrm>
          <a:prstGeom prst="rect">
            <a:avLst/>
          </a:prstGeom>
          <a:noFill/>
        </p:spPr>
        <p:txBody>
          <a:bodyPr wrap="square" rtlCol="0">
            <a:spAutoFit/>
          </a:bodyPr>
          <a:lstStyle/>
          <a:p>
            <a:r>
              <a:rPr lang="en-US" sz="1200" dirty="0">
                <a:latin typeface="NimbusRomNo9L-Regu"/>
              </a:rPr>
              <a:t>Horizontal cut at </a:t>
            </a:r>
            <a:r>
              <a:rPr lang="en-US" sz="1200" dirty="0">
                <a:latin typeface="NimbusRomNo9L-ReguItal"/>
              </a:rPr>
              <a:t>z </a:t>
            </a:r>
            <a:r>
              <a:rPr lang="en-US" sz="1200" dirty="0">
                <a:latin typeface="CMR10"/>
              </a:rPr>
              <a:t>= </a:t>
            </a:r>
            <a:r>
              <a:rPr lang="en-US" sz="1200" dirty="0">
                <a:latin typeface="NimbusRomNo9L-Regu"/>
              </a:rPr>
              <a:t>0 of the deviations of the vertical </a:t>
            </a:r>
            <a:r>
              <a:rPr lang="en-US" sz="1200" dirty="0">
                <a:latin typeface="NimbusRomNo9L-ReguItal"/>
              </a:rPr>
              <a:t>B</a:t>
            </a:r>
            <a:r>
              <a:rPr lang="en-US" sz="1200" dirty="0">
                <a:latin typeface="NimbusRomNo9L-Regu"/>
              </a:rPr>
              <a:t>0 magnetic field, in the positive coil polarity.</a:t>
            </a:r>
            <a:endParaRPr lang="de-CH" sz="1200" dirty="0"/>
          </a:p>
        </p:txBody>
      </p:sp>
      <p:sp>
        <p:nvSpPr>
          <p:cNvPr id="17" name="TextBox 16">
            <a:extLst>
              <a:ext uri="{FF2B5EF4-FFF2-40B4-BE49-F238E27FC236}">
                <a16:creationId xmlns:a16="http://schemas.microsoft.com/office/drawing/2014/main" id="{F20E18A2-F1DB-2F1D-0683-CBECBF391887}"/>
              </a:ext>
            </a:extLst>
          </p:cNvPr>
          <p:cNvSpPr txBox="1"/>
          <p:nvPr/>
        </p:nvSpPr>
        <p:spPr>
          <a:xfrm>
            <a:off x="4525679" y="1066406"/>
            <a:ext cx="2507418" cy="261610"/>
          </a:xfrm>
          <a:prstGeom prst="rect">
            <a:avLst/>
          </a:prstGeom>
          <a:noFill/>
        </p:spPr>
        <p:txBody>
          <a:bodyPr wrap="none" rtlCol="0">
            <a:spAutoFit/>
          </a:bodyPr>
          <a:lstStyle/>
          <a:p>
            <a:r>
              <a:rPr lang="en-US" sz="1100" dirty="0" err="1"/>
              <a:t>C,Abel</a:t>
            </a:r>
            <a:r>
              <a:rPr lang="en-US" sz="1100" dirty="0"/>
              <a:t> et al, </a:t>
            </a:r>
            <a:r>
              <a:rPr lang="en-US" sz="1100" dirty="0" err="1"/>
              <a:t>PhysRevA</a:t>
            </a:r>
            <a:r>
              <a:rPr lang="en-US" sz="1100" dirty="0"/>
              <a:t> 99 (2019) 042112</a:t>
            </a:r>
            <a:endParaRPr lang="de-CH" sz="1100" dirty="0"/>
          </a:p>
        </p:txBody>
      </p:sp>
    </p:spTree>
    <p:extLst>
      <p:ext uri="{BB962C8B-B14F-4D97-AF65-F5344CB8AC3E}">
        <p14:creationId xmlns:p14="http://schemas.microsoft.com/office/powerpoint/2010/main" val="567398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21805" y="201407"/>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eliminating magnetic contaminations of components</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5"/>
          <a:stretch>
            <a:fillRect/>
          </a:stretch>
        </p:blipFill>
        <p:spPr>
          <a:xfrm>
            <a:off x="1229300" y="77026"/>
            <a:ext cx="1998192" cy="549044"/>
          </a:xfrm>
          <a:prstGeom prst="rect">
            <a:avLst/>
          </a:prstGeom>
        </p:spPr>
      </p:pic>
      <p:sp>
        <p:nvSpPr>
          <p:cNvPr id="4" name="TextBox 3">
            <a:extLst>
              <a:ext uri="{FF2B5EF4-FFF2-40B4-BE49-F238E27FC236}">
                <a16:creationId xmlns:a16="http://schemas.microsoft.com/office/drawing/2014/main" id="{726FF6A1-8A23-8F7B-7AB5-2E75DCC63DC2}"/>
              </a:ext>
            </a:extLst>
          </p:cNvPr>
          <p:cNvSpPr txBox="1"/>
          <p:nvPr/>
        </p:nvSpPr>
        <p:spPr>
          <a:xfrm>
            <a:off x="1703513" y="1033482"/>
            <a:ext cx="5904656" cy="2246769"/>
          </a:xfrm>
          <a:prstGeom prst="rect">
            <a:avLst/>
          </a:prstGeom>
          <a:noFill/>
        </p:spPr>
        <p:txBody>
          <a:bodyPr wrap="square" rtlCol="0">
            <a:spAutoFit/>
          </a:bodyPr>
          <a:lstStyle/>
          <a:p>
            <a:r>
              <a:rPr lang="en-US" sz="1400" dirty="0"/>
              <a:t>It is crucial to check all parts which are in the central region of the apparatus </a:t>
            </a:r>
            <a:r>
              <a:rPr lang="de-CH" sz="1400" dirty="0"/>
              <a:t>= the innermost chamber of the MSR </a:t>
            </a:r>
          </a:p>
          <a:p>
            <a:r>
              <a:rPr lang="de-CH" sz="1400" dirty="0"/>
              <a:t>for magnetic contaminants - searching for magnetic dipoles</a:t>
            </a:r>
          </a:p>
          <a:p>
            <a:r>
              <a:rPr lang="de-CH" sz="1400" dirty="0"/>
              <a:t>--- there is no apriori non-magnetic material</a:t>
            </a:r>
          </a:p>
          <a:p>
            <a:endParaRPr lang="de-CH" sz="1400" dirty="0"/>
          </a:p>
          <a:p>
            <a:r>
              <a:rPr lang="de-CH" sz="1400" dirty="0"/>
              <a:t>e.g. same batch of screws can be good or bad</a:t>
            </a:r>
          </a:p>
          <a:p>
            <a:endParaRPr lang="de-CH" sz="1400" dirty="0"/>
          </a:p>
          <a:p>
            <a:r>
              <a:rPr lang="de-CH" sz="1400" dirty="0"/>
              <a:t>we check small parts in gradiometer at PSI to ~ 3pT noise level in 25mm distance and large parts (electrodes, insulator rings, vacuum tank sides)</a:t>
            </a:r>
          </a:p>
          <a:p>
            <a:r>
              <a:rPr lang="de-CH" sz="1400" dirty="0"/>
              <a:t>at BMSR2- PTB Berlin</a:t>
            </a:r>
            <a:endParaRPr lang="en-US" sz="1400" dirty="0"/>
          </a:p>
        </p:txBody>
      </p:sp>
      <p:pic>
        <p:nvPicPr>
          <p:cNvPr id="10" name="Picture 9">
            <a:extLst>
              <a:ext uri="{FF2B5EF4-FFF2-40B4-BE49-F238E27FC236}">
                <a16:creationId xmlns:a16="http://schemas.microsoft.com/office/drawing/2014/main" id="{5322573A-387F-910E-366E-47956D276A28}"/>
              </a:ext>
            </a:extLst>
          </p:cNvPr>
          <p:cNvPicPr>
            <a:picLocks noChangeAspect="1"/>
          </p:cNvPicPr>
          <p:nvPr/>
        </p:nvPicPr>
        <p:blipFill>
          <a:blip r:embed="rId6"/>
          <a:stretch>
            <a:fillRect/>
          </a:stretch>
        </p:blipFill>
        <p:spPr>
          <a:xfrm>
            <a:off x="7991072" y="1187481"/>
            <a:ext cx="2603004" cy="2027340"/>
          </a:xfrm>
          <a:prstGeom prst="rect">
            <a:avLst/>
          </a:prstGeom>
        </p:spPr>
      </p:pic>
      <p:sp>
        <p:nvSpPr>
          <p:cNvPr id="11" name="TextBox 10">
            <a:extLst>
              <a:ext uri="{FF2B5EF4-FFF2-40B4-BE49-F238E27FC236}">
                <a16:creationId xmlns:a16="http://schemas.microsoft.com/office/drawing/2014/main" id="{CE6333FF-47CD-B0B0-01C7-25ED2CD0F6AA}"/>
              </a:ext>
            </a:extLst>
          </p:cNvPr>
          <p:cNvSpPr txBox="1"/>
          <p:nvPr/>
        </p:nvSpPr>
        <p:spPr>
          <a:xfrm>
            <a:off x="7878566" y="1016393"/>
            <a:ext cx="2610651" cy="276999"/>
          </a:xfrm>
          <a:prstGeom prst="rect">
            <a:avLst/>
          </a:prstGeom>
          <a:noFill/>
        </p:spPr>
        <p:txBody>
          <a:bodyPr wrap="none" rtlCol="0">
            <a:spAutoFit/>
          </a:bodyPr>
          <a:lstStyle/>
          <a:p>
            <a:r>
              <a:rPr lang="en-US" sz="1200"/>
              <a:t>magnetic dipoles cause frequency shift</a:t>
            </a:r>
            <a:endParaRPr lang="de-CH" sz="1200"/>
          </a:p>
        </p:txBody>
      </p:sp>
      <p:sp>
        <p:nvSpPr>
          <p:cNvPr id="23" name="TextBox 22">
            <a:extLst>
              <a:ext uri="{FF2B5EF4-FFF2-40B4-BE49-F238E27FC236}">
                <a16:creationId xmlns:a16="http://schemas.microsoft.com/office/drawing/2014/main" id="{7A937F7E-7A72-DBCD-ECD6-045614DF5024}"/>
              </a:ext>
            </a:extLst>
          </p:cNvPr>
          <p:cNvSpPr txBox="1"/>
          <p:nvPr/>
        </p:nvSpPr>
        <p:spPr>
          <a:xfrm>
            <a:off x="6524087" y="6310051"/>
            <a:ext cx="4962196" cy="246221"/>
          </a:xfrm>
          <a:prstGeom prst="rect">
            <a:avLst/>
          </a:prstGeom>
          <a:noFill/>
        </p:spPr>
        <p:txBody>
          <a:bodyPr wrap="square">
            <a:spAutoFit/>
          </a:bodyPr>
          <a:lstStyle/>
          <a:p>
            <a:r>
              <a:rPr lang="en-US" sz="1000"/>
              <a:t>Design of the n2EDM experiment:   EPJC 81 (2021) 512  </a:t>
            </a:r>
            <a:endParaRPr lang="en-US" sz="1000" dirty="0"/>
          </a:p>
        </p:txBody>
      </p:sp>
      <p:sp>
        <p:nvSpPr>
          <p:cNvPr id="24" name="TextBox 23">
            <a:extLst>
              <a:ext uri="{FF2B5EF4-FFF2-40B4-BE49-F238E27FC236}">
                <a16:creationId xmlns:a16="http://schemas.microsoft.com/office/drawing/2014/main" id="{AF4F1511-BF12-36DC-C13A-672301814D3E}"/>
              </a:ext>
            </a:extLst>
          </p:cNvPr>
          <p:cNvSpPr txBox="1"/>
          <p:nvPr/>
        </p:nvSpPr>
        <p:spPr>
          <a:xfrm>
            <a:off x="1312516" y="6137258"/>
            <a:ext cx="4216860" cy="307777"/>
          </a:xfrm>
          <a:prstGeom prst="rect">
            <a:avLst/>
          </a:prstGeom>
          <a:noFill/>
        </p:spPr>
        <p:txBody>
          <a:bodyPr wrap="none" rtlCol="0">
            <a:spAutoFit/>
          </a:bodyPr>
          <a:lstStyle/>
          <a:p>
            <a:r>
              <a:rPr lang="en-US" sz="1400" b="1">
                <a:solidFill>
                  <a:srgbClr val="FF0000"/>
                </a:solidFill>
              </a:rPr>
              <a:t>=&gt; immense work and time spent with scanning parts!</a:t>
            </a:r>
            <a:endParaRPr lang="de-CH" sz="1400" b="1">
              <a:solidFill>
                <a:srgbClr val="FF0000"/>
              </a:solidFill>
            </a:endParaRPr>
          </a:p>
        </p:txBody>
      </p:sp>
      <p:sp>
        <p:nvSpPr>
          <p:cNvPr id="18" name="TextBox 17">
            <a:extLst>
              <a:ext uri="{FF2B5EF4-FFF2-40B4-BE49-F238E27FC236}">
                <a16:creationId xmlns:a16="http://schemas.microsoft.com/office/drawing/2014/main" id="{C72F8254-FDBD-755C-A8DD-BEEA14C91991}"/>
              </a:ext>
            </a:extLst>
          </p:cNvPr>
          <p:cNvSpPr txBox="1"/>
          <p:nvPr/>
        </p:nvSpPr>
        <p:spPr>
          <a:xfrm flipH="1">
            <a:off x="1775520" y="3633225"/>
            <a:ext cx="2090470" cy="369332"/>
          </a:xfrm>
          <a:prstGeom prst="rect">
            <a:avLst/>
          </a:prstGeom>
          <a:noFill/>
        </p:spPr>
        <p:txBody>
          <a:bodyPr wrap="square" rtlCol="0">
            <a:spAutoFit/>
          </a:bodyPr>
          <a:lstStyle/>
          <a:p>
            <a:r>
              <a:rPr lang="en-US"/>
              <a:t>e.g.  PEEK part</a:t>
            </a:r>
            <a:endParaRPr lang="de-CH"/>
          </a:p>
        </p:txBody>
      </p:sp>
      <p:grpSp>
        <p:nvGrpSpPr>
          <p:cNvPr id="9" name="Group 8">
            <a:extLst>
              <a:ext uri="{FF2B5EF4-FFF2-40B4-BE49-F238E27FC236}">
                <a16:creationId xmlns:a16="http://schemas.microsoft.com/office/drawing/2014/main" id="{91AA6EFF-82FD-1D2C-8810-D4A7E2575564}"/>
              </a:ext>
            </a:extLst>
          </p:cNvPr>
          <p:cNvGrpSpPr/>
          <p:nvPr/>
        </p:nvGrpSpPr>
        <p:grpSpPr>
          <a:xfrm>
            <a:off x="1561528" y="4005808"/>
            <a:ext cx="3084368" cy="2029238"/>
            <a:chOff x="514138" y="4003397"/>
            <a:chExt cx="3084368" cy="2029238"/>
          </a:xfrm>
        </p:grpSpPr>
        <p:pic>
          <p:nvPicPr>
            <p:cNvPr id="17" name="Picture 16">
              <a:extLst>
                <a:ext uri="{FF2B5EF4-FFF2-40B4-BE49-F238E27FC236}">
                  <a16:creationId xmlns:a16="http://schemas.microsoft.com/office/drawing/2014/main" id="{077FBB8A-9745-74B6-DEFF-2CA6EF2BAB2F}"/>
                </a:ext>
              </a:extLst>
            </p:cNvPr>
            <p:cNvPicPr>
              <a:picLocks noChangeAspect="1"/>
            </p:cNvPicPr>
            <p:nvPr/>
          </p:nvPicPr>
          <p:blipFill>
            <a:blip r:embed="rId7"/>
            <a:stretch>
              <a:fillRect/>
            </a:stretch>
          </p:blipFill>
          <p:spPr>
            <a:xfrm>
              <a:off x="514138" y="4045140"/>
              <a:ext cx="3084368" cy="1987495"/>
            </a:xfrm>
            <a:prstGeom prst="rect">
              <a:avLst/>
            </a:prstGeom>
          </p:spPr>
        </p:pic>
        <p:sp>
          <p:nvSpPr>
            <p:cNvPr id="3" name="TextBox 2">
              <a:extLst>
                <a:ext uri="{FF2B5EF4-FFF2-40B4-BE49-F238E27FC236}">
                  <a16:creationId xmlns:a16="http://schemas.microsoft.com/office/drawing/2014/main" id="{E71A5796-A2A2-B436-6887-2D63D1C29921}"/>
                </a:ext>
              </a:extLst>
            </p:cNvPr>
            <p:cNvSpPr txBox="1"/>
            <p:nvPr/>
          </p:nvSpPr>
          <p:spPr>
            <a:xfrm>
              <a:off x="914181" y="4003397"/>
              <a:ext cx="1455848" cy="246221"/>
            </a:xfrm>
            <a:prstGeom prst="rect">
              <a:avLst/>
            </a:prstGeom>
            <a:noFill/>
          </p:spPr>
          <p:txBody>
            <a:bodyPr wrap="none" rtlCol="0">
              <a:spAutoFit/>
            </a:bodyPr>
            <a:lstStyle/>
            <a:p>
              <a:r>
                <a:rPr lang="en-US" sz="1000"/>
                <a:t>PhD Thesis V.Kletzl 2025</a:t>
              </a:r>
              <a:endParaRPr lang="de-CH" sz="1000"/>
            </a:p>
          </p:txBody>
        </p:sp>
      </p:grpSp>
      <p:sp>
        <p:nvSpPr>
          <p:cNvPr id="12" name="Rectangle 11">
            <a:extLst>
              <a:ext uri="{FF2B5EF4-FFF2-40B4-BE49-F238E27FC236}">
                <a16:creationId xmlns:a16="http://schemas.microsoft.com/office/drawing/2014/main" id="{3D7E827F-8138-EB0B-9594-AA601AD76E28}"/>
              </a:ext>
            </a:extLst>
          </p:cNvPr>
          <p:cNvSpPr/>
          <p:nvPr/>
        </p:nvSpPr>
        <p:spPr>
          <a:xfrm>
            <a:off x="1631504" y="3633225"/>
            <a:ext cx="3456384" cy="2459038"/>
          </a:xfrm>
          <a:prstGeom prst="rect">
            <a:avLst/>
          </a:prstGeom>
          <a:no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4" name="Group 13">
            <a:extLst>
              <a:ext uri="{FF2B5EF4-FFF2-40B4-BE49-F238E27FC236}">
                <a16:creationId xmlns:a16="http://schemas.microsoft.com/office/drawing/2014/main" id="{9109C719-C60B-B7D8-F066-BA4817A39FC9}"/>
              </a:ext>
            </a:extLst>
          </p:cNvPr>
          <p:cNvGrpSpPr/>
          <p:nvPr/>
        </p:nvGrpSpPr>
        <p:grpSpPr>
          <a:xfrm>
            <a:off x="6066829" y="3330533"/>
            <a:ext cx="4752527" cy="3231917"/>
            <a:chOff x="4592960" y="3385910"/>
            <a:chExt cx="4752527" cy="3231917"/>
          </a:xfrm>
        </p:grpSpPr>
        <p:pic>
          <p:nvPicPr>
            <p:cNvPr id="20" name="Picture 19">
              <a:extLst>
                <a:ext uri="{FF2B5EF4-FFF2-40B4-BE49-F238E27FC236}">
                  <a16:creationId xmlns:a16="http://schemas.microsoft.com/office/drawing/2014/main" id="{F4F69407-A95E-B2FF-08E6-347A0DAE2AE6}"/>
                </a:ext>
              </a:extLst>
            </p:cNvPr>
            <p:cNvPicPr>
              <a:picLocks noChangeAspect="1"/>
            </p:cNvPicPr>
            <p:nvPr/>
          </p:nvPicPr>
          <p:blipFill>
            <a:blip r:embed="rId8"/>
            <a:stretch>
              <a:fillRect/>
            </a:stretch>
          </p:blipFill>
          <p:spPr>
            <a:xfrm>
              <a:off x="4808984" y="3693787"/>
              <a:ext cx="4168263" cy="2656135"/>
            </a:xfrm>
            <a:prstGeom prst="rect">
              <a:avLst/>
            </a:prstGeom>
          </p:spPr>
        </p:pic>
        <p:sp>
          <p:nvSpPr>
            <p:cNvPr id="21" name="TextBox 20">
              <a:extLst>
                <a:ext uri="{FF2B5EF4-FFF2-40B4-BE49-F238E27FC236}">
                  <a16:creationId xmlns:a16="http://schemas.microsoft.com/office/drawing/2014/main" id="{74A78ECD-59DD-FF62-19A6-E29AB15FD59A}"/>
                </a:ext>
              </a:extLst>
            </p:cNvPr>
            <p:cNvSpPr txBox="1"/>
            <p:nvPr/>
          </p:nvSpPr>
          <p:spPr>
            <a:xfrm>
              <a:off x="4736976" y="3443148"/>
              <a:ext cx="3246056" cy="646331"/>
            </a:xfrm>
            <a:prstGeom prst="rect">
              <a:avLst/>
            </a:prstGeom>
            <a:noFill/>
          </p:spPr>
          <p:txBody>
            <a:bodyPr wrap="square" rtlCol="0">
              <a:spAutoFit/>
            </a:bodyPr>
            <a:lstStyle/>
            <a:p>
              <a:r>
                <a:rPr lang="en-US" sz="1200"/>
                <a:t>'allowed' magnetic dipoles to reach a </a:t>
              </a:r>
            </a:p>
            <a:p>
              <a:r>
                <a:rPr lang="en-US" sz="1200"/>
                <a:t>3x 10</a:t>
              </a:r>
              <a:r>
                <a:rPr lang="en-US" sz="1200" baseline="30000"/>
                <a:t>-28</a:t>
              </a:r>
              <a:r>
                <a:rPr lang="en-US" sz="1200"/>
                <a:t> ecm systematic uncertainty contribution to false Hg EDM</a:t>
              </a:r>
              <a:endParaRPr lang="de-CH" sz="1200"/>
            </a:p>
          </p:txBody>
        </p:sp>
        <p:sp>
          <p:nvSpPr>
            <p:cNvPr id="13" name="Rectangle 12">
              <a:extLst>
                <a:ext uri="{FF2B5EF4-FFF2-40B4-BE49-F238E27FC236}">
                  <a16:creationId xmlns:a16="http://schemas.microsoft.com/office/drawing/2014/main" id="{D187C3DB-8A7C-5880-DBD5-C3BE8C620D11}"/>
                </a:ext>
              </a:extLst>
            </p:cNvPr>
            <p:cNvSpPr/>
            <p:nvPr/>
          </p:nvSpPr>
          <p:spPr>
            <a:xfrm>
              <a:off x="4592960" y="3385910"/>
              <a:ext cx="4752527" cy="3231917"/>
            </a:xfrm>
            <a:prstGeom prst="rect">
              <a:avLst/>
            </a:prstGeom>
            <a:noFill/>
            <a:ln>
              <a:solidFill>
                <a:srgbClr val="0061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79337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06646" y="58388"/>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UCN chamber stack - 2x 60 liter volume</a:t>
            </a:r>
          </a:p>
          <a:p>
            <a:r>
              <a:rPr lang="de-DE" altLang="en-US" sz="1400" b="1">
                <a:solidFill>
                  <a:schemeClr val="tx1"/>
                </a:solidFill>
                <a:latin typeface="+mj-lt"/>
              </a:rPr>
              <a:t>currently: DLC + Quartz</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5"/>
          <a:stretch>
            <a:fillRect/>
          </a:stretch>
        </p:blipFill>
        <p:spPr>
          <a:xfrm>
            <a:off x="1229300" y="77026"/>
            <a:ext cx="1998192" cy="549044"/>
          </a:xfrm>
          <a:prstGeom prst="rect">
            <a:avLst/>
          </a:prstGeom>
        </p:spPr>
      </p:pic>
      <p:sp>
        <p:nvSpPr>
          <p:cNvPr id="4" name="TextBox 3">
            <a:extLst>
              <a:ext uri="{FF2B5EF4-FFF2-40B4-BE49-F238E27FC236}">
                <a16:creationId xmlns:a16="http://schemas.microsoft.com/office/drawing/2014/main" id="{7919F4B4-44B3-6A0C-E647-FB052C79CD33}"/>
              </a:ext>
            </a:extLst>
          </p:cNvPr>
          <p:cNvSpPr txBox="1"/>
          <p:nvPr/>
        </p:nvSpPr>
        <p:spPr>
          <a:xfrm>
            <a:off x="7952211" y="1026296"/>
            <a:ext cx="2723618" cy="1815882"/>
          </a:xfrm>
          <a:prstGeom prst="rect">
            <a:avLst/>
          </a:prstGeom>
          <a:noFill/>
        </p:spPr>
        <p:txBody>
          <a:bodyPr wrap="square" rtlCol="0">
            <a:spAutoFit/>
          </a:bodyPr>
          <a:lstStyle/>
          <a:p>
            <a:r>
              <a:rPr lang="en-US" sz="1400"/>
              <a:t>- regular measurements with full UCN system and Hg and Cs magnetometer in Dec. 2024</a:t>
            </a:r>
          </a:p>
          <a:p>
            <a:endParaRPr lang="en-US" sz="1400"/>
          </a:p>
          <a:p>
            <a:r>
              <a:rPr lang="en-US" sz="1400" b="1">
                <a:solidFill>
                  <a:srgbClr val="FF0000"/>
                </a:solidFill>
              </a:rPr>
              <a:t>- operated at a statistical sensitivity of</a:t>
            </a:r>
          </a:p>
          <a:p>
            <a:r>
              <a:rPr lang="en-US" sz="1400" b="1">
                <a:solidFill>
                  <a:srgbClr val="FF0000"/>
                </a:solidFill>
              </a:rPr>
              <a:t>4.45 x 10</a:t>
            </a:r>
            <a:r>
              <a:rPr lang="en-US" sz="1400" b="1" baseline="30000">
                <a:solidFill>
                  <a:srgbClr val="FF0000"/>
                </a:solidFill>
              </a:rPr>
              <a:t>-26 </a:t>
            </a:r>
            <a:r>
              <a:rPr lang="en-US" sz="1400" b="1" i="1">
                <a:solidFill>
                  <a:srgbClr val="FF0000"/>
                </a:solidFill>
              </a:rPr>
              <a:t>ecm per day </a:t>
            </a:r>
          </a:p>
          <a:p>
            <a:r>
              <a:rPr lang="en-US" sz="1400" b="1" i="1">
                <a:solidFill>
                  <a:srgbClr val="FF0000"/>
                </a:solidFill>
              </a:rPr>
              <a:t>in Dec.2024</a:t>
            </a:r>
            <a:endParaRPr lang="de-CH" sz="1400" b="1">
              <a:solidFill>
                <a:srgbClr val="FF0000"/>
              </a:solidFill>
            </a:endParaRPr>
          </a:p>
        </p:txBody>
      </p:sp>
      <p:grpSp>
        <p:nvGrpSpPr>
          <p:cNvPr id="10" name="Group 9">
            <a:extLst>
              <a:ext uri="{FF2B5EF4-FFF2-40B4-BE49-F238E27FC236}">
                <a16:creationId xmlns:a16="http://schemas.microsoft.com/office/drawing/2014/main" id="{4D63D2CD-1650-39DE-DD41-943F619CF1DE}"/>
              </a:ext>
            </a:extLst>
          </p:cNvPr>
          <p:cNvGrpSpPr/>
          <p:nvPr/>
        </p:nvGrpSpPr>
        <p:grpSpPr>
          <a:xfrm>
            <a:off x="308344" y="1070111"/>
            <a:ext cx="7515848" cy="5229680"/>
            <a:chOff x="209553" y="1412775"/>
            <a:chExt cx="5103487" cy="3828503"/>
          </a:xfrm>
        </p:grpSpPr>
        <p:pic>
          <p:nvPicPr>
            <p:cNvPr id="11" name="Picture 10">
              <a:extLst>
                <a:ext uri="{FF2B5EF4-FFF2-40B4-BE49-F238E27FC236}">
                  <a16:creationId xmlns:a16="http://schemas.microsoft.com/office/drawing/2014/main" id="{C7407198-E031-21CD-FA65-DE564117930D}"/>
                </a:ext>
              </a:extLst>
            </p:cNvPr>
            <p:cNvPicPr>
              <a:picLocks noChangeAspect="1"/>
            </p:cNvPicPr>
            <p:nvPr/>
          </p:nvPicPr>
          <p:blipFill>
            <a:blip r:embed="rId6"/>
            <a:stretch>
              <a:fillRect/>
            </a:stretch>
          </p:blipFill>
          <p:spPr>
            <a:xfrm>
              <a:off x="209553" y="1412775"/>
              <a:ext cx="5103487" cy="3828503"/>
            </a:xfrm>
            <a:prstGeom prst="rect">
              <a:avLst/>
            </a:prstGeom>
          </p:spPr>
        </p:pic>
        <p:sp>
          <p:nvSpPr>
            <p:cNvPr id="12" name="TextBox 11">
              <a:extLst>
                <a:ext uri="{FF2B5EF4-FFF2-40B4-BE49-F238E27FC236}">
                  <a16:creationId xmlns:a16="http://schemas.microsoft.com/office/drawing/2014/main" id="{BAAD5CEC-A5CF-B9C9-F027-DFB4F2ED0C8A}"/>
                </a:ext>
              </a:extLst>
            </p:cNvPr>
            <p:cNvSpPr txBox="1"/>
            <p:nvPr/>
          </p:nvSpPr>
          <p:spPr>
            <a:xfrm>
              <a:off x="1136576" y="1413470"/>
              <a:ext cx="1921199" cy="428097"/>
            </a:xfrm>
            <a:prstGeom prst="rect">
              <a:avLst/>
            </a:prstGeom>
            <a:noFill/>
          </p:spPr>
          <p:txBody>
            <a:bodyPr wrap="square" rtlCol="0">
              <a:spAutoFit/>
            </a:bodyPr>
            <a:lstStyle/>
            <a:p>
              <a:r>
                <a:rPr lang="en-US" sz="1600" b="1" dirty="0">
                  <a:solidFill>
                    <a:srgbClr val="FFFF00"/>
                  </a:solidFill>
                </a:rPr>
                <a:t>magnetically shielded room</a:t>
              </a:r>
            </a:p>
            <a:p>
              <a:r>
                <a:rPr lang="en-US" sz="1600" b="1" dirty="0">
                  <a:solidFill>
                    <a:srgbClr val="FFFF00"/>
                  </a:solidFill>
                </a:rPr>
                <a:t>shielding factor 10</a:t>
              </a:r>
              <a:r>
                <a:rPr lang="en-US" sz="1600" b="1" baseline="30000" dirty="0">
                  <a:solidFill>
                    <a:srgbClr val="FFFF00"/>
                  </a:solidFill>
                </a:rPr>
                <a:t>8</a:t>
              </a:r>
              <a:r>
                <a:rPr lang="en-US" sz="1600" b="1" dirty="0">
                  <a:solidFill>
                    <a:srgbClr val="FFFF00"/>
                  </a:solidFill>
                </a:rPr>
                <a:t> at 1 Hz</a:t>
              </a:r>
              <a:endParaRPr lang="de-CH" sz="1600" b="1" dirty="0">
                <a:solidFill>
                  <a:srgbClr val="FFFF00"/>
                </a:solidFill>
              </a:endParaRPr>
            </a:p>
          </p:txBody>
        </p:sp>
        <p:sp>
          <p:nvSpPr>
            <p:cNvPr id="13" name="TextBox 12">
              <a:extLst>
                <a:ext uri="{FF2B5EF4-FFF2-40B4-BE49-F238E27FC236}">
                  <a16:creationId xmlns:a16="http://schemas.microsoft.com/office/drawing/2014/main" id="{FEBA2101-4A16-8043-3E0C-73318BEAEC99}"/>
                </a:ext>
              </a:extLst>
            </p:cNvPr>
            <p:cNvSpPr txBox="1"/>
            <p:nvPr/>
          </p:nvSpPr>
          <p:spPr>
            <a:xfrm>
              <a:off x="1640632" y="3690370"/>
              <a:ext cx="147108" cy="184081"/>
            </a:xfrm>
            <a:prstGeom prst="rect">
              <a:avLst/>
            </a:prstGeom>
            <a:noFill/>
          </p:spPr>
          <p:txBody>
            <a:bodyPr wrap="none" rtlCol="0">
              <a:spAutoFit/>
            </a:bodyPr>
            <a:lstStyle/>
            <a:p>
              <a:endParaRPr lang="de-CH" sz="900" b="1">
                <a:solidFill>
                  <a:srgbClr val="FFC000"/>
                </a:solidFill>
              </a:endParaRPr>
            </a:p>
          </p:txBody>
        </p:sp>
        <p:cxnSp>
          <p:nvCxnSpPr>
            <p:cNvPr id="14" name="Straight Arrow Connector 13">
              <a:extLst>
                <a:ext uri="{FF2B5EF4-FFF2-40B4-BE49-F238E27FC236}">
                  <a16:creationId xmlns:a16="http://schemas.microsoft.com/office/drawing/2014/main" id="{326F7CA7-2A0B-5FD0-1A02-11E158BAFDE2}"/>
                </a:ext>
              </a:extLst>
            </p:cNvPr>
            <p:cNvCxnSpPr>
              <a:cxnSpLocks/>
            </p:cNvCxnSpPr>
            <p:nvPr/>
          </p:nvCxnSpPr>
          <p:spPr>
            <a:xfrm flipH="1" flipV="1">
              <a:off x="1172820" y="2132856"/>
              <a:ext cx="53712" cy="273630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CED7EE-B0EA-51A8-B76E-A98264DBFEE2}"/>
                </a:ext>
              </a:extLst>
            </p:cNvPr>
            <p:cNvSpPr txBox="1"/>
            <p:nvPr/>
          </p:nvSpPr>
          <p:spPr>
            <a:xfrm>
              <a:off x="1307327" y="2079591"/>
              <a:ext cx="882471" cy="428097"/>
            </a:xfrm>
            <a:prstGeom prst="rect">
              <a:avLst/>
            </a:prstGeom>
            <a:noFill/>
          </p:spPr>
          <p:txBody>
            <a:bodyPr wrap="square" rtlCol="0">
              <a:spAutoFit/>
            </a:bodyPr>
            <a:lstStyle/>
            <a:p>
              <a:r>
                <a:rPr lang="en-US" sz="1400" b="1" dirty="0" err="1">
                  <a:solidFill>
                    <a:srgbClr val="FF0000"/>
                  </a:solidFill>
                </a:rPr>
                <a:t>magn</a:t>
              </a:r>
              <a:r>
                <a:rPr lang="en-US" sz="1400" b="1" dirty="0">
                  <a:solidFill>
                    <a:srgbClr val="FF0000"/>
                  </a:solidFill>
                </a:rPr>
                <a:t>. field</a:t>
              </a:r>
            </a:p>
            <a:p>
              <a:r>
                <a:rPr lang="en-US" b="1" dirty="0">
                  <a:solidFill>
                    <a:srgbClr val="FF0000"/>
                  </a:solidFill>
                </a:rPr>
                <a:t>B</a:t>
              </a:r>
              <a:r>
                <a:rPr lang="en-US" sz="1000" b="1" dirty="0">
                  <a:solidFill>
                    <a:srgbClr val="FF0000"/>
                  </a:solidFill>
                </a:rPr>
                <a:t>= 1 </a:t>
              </a:r>
              <a:r>
                <a:rPr lang="en-US" sz="1000" b="1" dirty="0" err="1">
                  <a:solidFill>
                    <a:srgbClr val="FF0000"/>
                  </a:solidFill>
                  <a:latin typeface="Symbol" panose="05050102010706020507" pitchFamily="18" charset="2"/>
                </a:rPr>
                <a:t>m</a:t>
              </a:r>
              <a:r>
                <a:rPr lang="en-US" sz="1000" b="1" dirty="0" err="1">
                  <a:solidFill>
                    <a:srgbClr val="FF0000"/>
                  </a:solidFill>
                </a:rPr>
                <a:t>T</a:t>
              </a:r>
              <a:endParaRPr lang="de-CH" b="1" dirty="0">
                <a:solidFill>
                  <a:srgbClr val="FF0000"/>
                </a:solidFill>
              </a:endParaRPr>
            </a:p>
          </p:txBody>
        </p:sp>
        <p:cxnSp>
          <p:nvCxnSpPr>
            <p:cNvPr id="16" name="Straight Arrow Connector 15">
              <a:extLst>
                <a:ext uri="{FF2B5EF4-FFF2-40B4-BE49-F238E27FC236}">
                  <a16:creationId xmlns:a16="http://schemas.microsoft.com/office/drawing/2014/main" id="{29548644-BEB7-1E95-8EFF-B2E41718040B}"/>
                </a:ext>
              </a:extLst>
            </p:cNvPr>
            <p:cNvCxnSpPr>
              <a:cxnSpLocks/>
            </p:cNvCxnSpPr>
            <p:nvPr/>
          </p:nvCxnSpPr>
          <p:spPr>
            <a:xfrm flipH="1" flipV="1">
              <a:off x="1593598" y="3285609"/>
              <a:ext cx="10198" cy="43485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C4E116-9D77-4B9A-16BD-789414318D88}"/>
                </a:ext>
              </a:extLst>
            </p:cNvPr>
            <p:cNvSpPr txBox="1"/>
            <p:nvPr/>
          </p:nvSpPr>
          <p:spPr>
            <a:xfrm>
              <a:off x="1531985" y="2804516"/>
              <a:ext cx="1468134" cy="417252"/>
            </a:xfrm>
            <a:prstGeom prst="rect">
              <a:avLst/>
            </a:prstGeom>
            <a:noFill/>
          </p:spPr>
          <p:txBody>
            <a:bodyPr wrap="square" rtlCol="0">
              <a:spAutoFit/>
            </a:bodyPr>
            <a:lstStyle/>
            <a:p>
              <a:r>
                <a:rPr lang="en-US" sz="1000" b="1">
                  <a:solidFill>
                    <a:srgbClr val="FF0000"/>
                  </a:solidFill>
                </a:rPr>
                <a:t>electric field</a:t>
              </a:r>
            </a:p>
            <a:p>
              <a:r>
                <a:rPr lang="en-US" b="1">
                  <a:solidFill>
                    <a:srgbClr val="FF0000"/>
                  </a:solidFill>
                </a:rPr>
                <a:t>E </a:t>
              </a:r>
              <a:r>
                <a:rPr lang="en-US" sz="1000" b="1">
                  <a:solidFill>
                    <a:srgbClr val="FF0000"/>
                  </a:solidFill>
                </a:rPr>
                <a:t>=15kV/cm</a:t>
              </a:r>
              <a:endParaRPr lang="de-CH" sz="1000" b="1">
                <a:solidFill>
                  <a:srgbClr val="FF0000"/>
                </a:solidFill>
              </a:endParaRPr>
            </a:p>
          </p:txBody>
        </p:sp>
        <p:cxnSp>
          <p:nvCxnSpPr>
            <p:cNvPr id="18" name="Straight Connector 17">
              <a:extLst>
                <a:ext uri="{FF2B5EF4-FFF2-40B4-BE49-F238E27FC236}">
                  <a16:creationId xmlns:a16="http://schemas.microsoft.com/office/drawing/2014/main" id="{4E4AA165-E529-AF28-F7C0-E4E2BC526A37}"/>
                </a:ext>
              </a:extLst>
            </p:cNvPr>
            <p:cNvCxnSpPr>
              <a:cxnSpLocks/>
            </p:cNvCxnSpPr>
            <p:nvPr/>
          </p:nvCxnSpPr>
          <p:spPr>
            <a:xfrm>
              <a:off x="2562927" y="3508679"/>
              <a:ext cx="71967" cy="53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02BF4D9-4371-AE4A-CD47-E9EB1A18770E}"/>
                </a:ext>
              </a:extLst>
            </p:cNvPr>
            <p:cNvSpPr txBox="1"/>
            <p:nvPr/>
          </p:nvSpPr>
          <p:spPr>
            <a:xfrm>
              <a:off x="1686302" y="3266373"/>
              <a:ext cx="711282" cy="539973"/>
            </a:xfrm>
            <a:prstGeom prst="rect">
              <a:avLst/>
            </a:prstGeom>
            <a:noFill/>
          </p:spPr>
          <p:txBody>
            <a:bodyPr wrap="none" rtlCol="0">
              <a:spAutoFit/>
            </a:bodyPr>
            <a:lstStyle/>
            <a:p>
              <a:r>
                <a:rPr lang="en-US" sz="1000" b="1">
                  <a:solidFill>
                    <a:srgbClr val="FFC000"/>
                  </a:solidFill>
                </a:rPr>
                <a:t>top</a:t>
              </a:r>
            </a:p>
            <a:p>
              <a:r>
                <a:rPr lang="en-US" sz="1000" b="1">
                  <a:solidFill>
                    <a:srgbClr val="FFC000"/>
                  </a:solidFill>
                </a:rPr>
                <a:t>bottom</a:t>
              </a:r>
            </a:p>
            <a:p>
              <a:endParaRPr lang="en-US" sz="900" b="1">
                <a:solidFill>
                  <a:srgbClr val="FFC000"/>
                </a:solidFill>
              </a:endParaRPr>
            </a:p>
            <a:p>
              <a:r>
                <a:rPr lang="en-US" sz="900" b="1">
                  <a:solidFill>
                    <a:srgbClr val="FFC000"/>
                  </a:solidFill>
                </a:rPr>
                <a:t>UCN chambers</a:t>
              </a:r>
              <a:endParaRPr lang="de-CH" sz="900" b="1">
                <a:solidFill>
                  <a:srgbClr val="FFC000"/>
                </a:solidFill>
              </a:endParaRPr>
            </a:p>
          </p:txBody>
        </p:sp>
      </p:grpSp>
      <p:grpSp>
        <p:nvGrpSpPr>
          <p:cNvPr id="21" name="Group 20">
            <a:extLst>
              <a:ext uri="{FF2B5EF4-FFF2-40B4-BE49-F238E27FC236}">
                <a16:creationId xmlns:a16="http://schemas.microsoft.com/office/drawing/2014/main" id="{2AF658E2-A70E-4E9B-E2C4-E9B6ABF110AE}"/>
              </a:ext>
            </a:extLst>
          </p:cNvPr>
          <p:cNvGrpSpPr/>
          <p:nvPr/>
        </p:nvGrpSpPr>
        <p:grpSpPr>
          <a:xfrm>
            <a:off x="6889423" y="3022099"/>
            <a:ext cx="4296028" cy="3460586"/>
            <a:chOff x="5834050" y="2710326"/>
            <a:chExt cx="3799470" cy="3077563"/>
          </a:xfrm>
        </p:grpSpPr>
        <p:pic>
          <p:nvPicPr>
            <p:cNvPr id="9" name="Picture 8" descr="A graph of a storage function&#10;&#10;Description automatically generated with medium confidence">
              <a:extLst>
                <a:ext uri="{FF2B5EF4-FFF2-40B4-BE49-F238E27FC236}">
                  <a16:creationId xmlns:a16="http://schemas.microsoft.com/office/drawing/2014/main" id="{71D849A1-9903-D9E3-FFBF-818EBC7733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050" y="2971936"/>
              <a:ext cx="3799470" cy="2815953"/>
            </a:xfrm>
            <a:prstGeom prst="rect">
              <a:avLst/>
            </a:prstGeom>
          </p:spPr>
        </p:pic>
        <p:sp>
          <p:nvSpPr>
            <p:cNvPr id="20" name="TextBox 19">
              <a:extLst>
                <a:ext uri="{FF2B5EF4-FFF2-40B4-BE49-F238E27FC236}">
                  <a16:creationId xmlns:a16="http://schemas.microsoft.com/office/drawing/2014/main" id="{4FD064E5-849A-7616-B17A-2861ED84206C}"/>
                </a:ext>
              </a:extLst>
            </p:cNvPr>
            <p:cNvSpPr txBox="1"/>
            <p:nvPr/>
          </p:nvSpPr>
          <p:spPr>
            <a:xfrm>
              <a:off x="6075124" y="2710326"/>
              <a:ext cx="3486388" cy="307777"/>
            </a:xfrm>
            <a:prstGeom prst="rect">
              <a:avLst/>
            </a:prstGeom>
            <a:solidFill>
              <a:schemeClr val="bg1"/>
            </a:solidFill>
          </p:spPr>
          <p:txBody>
            <a:bodyPr wrap="square" rtlCol="0">
              <a:spAutoFit/>
            </a:bodyPr>
            <a:lstStyle/>
            <a:p>
              <a:r>
                <a:rPr lang="en-US" sz="1400"/>
                <a:t>UCN storage in top and bottom chamber</a:t>
              </a:r>
              <a:endParaRPr lang="de-CH" sz="1400"/>
            </a:p>
          </p:txBody>
        </p:sp>
      </p:grpSp>
    </p:spTree>
    <p:extLst>
      <p:ext uri="{BB962C8B-B14F-4D97-AF65-F5344CB8AC3E}">
        <p14:creationId xmlns:p14="http://schemas.microsoft.com/office/powerpoint/2010/main" val="1545621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06646" y="58388"/>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commissioning</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4"/>
          <a:stretch>
            <a:fillRect/>
          </a:stretch>
        </p:blipFill>
        <p:spPr>
          <a:xfrm>
            <a:off x="1229300" y="77026"/>
            <a:ext cx="1998192" cy="549044"/>
          </a:xfrm>
          <a:prstGeom prst="rect">
            <a:avLst/>
          </a:prstGeom>
        </p:spPr>
      </p:pic>
      <p:grpSp>
        <p:nvGrpSpPr>
          <p:cNvPr id="13" name="Group 12">
            <a:extLst>
              <a:ext uri="{FF2B5EF4-FFF2-40B4-BE49-F238E27FC236}">
                <a16:creationId xmlns:a16="http://schemas.microsoft.com/office/drawing/2014/main" id="{0EDC9B94-3727-D5C4-CAEC-A06D3A630055}"/>
              </a:ext>
            </a:extLst>
          </p:cNvPr>
          <p:cNvGrpSpPr/>
          <p:nvPr/>
        </p:nvGrpSpPr>
        <p:grpSpPr>
          <a:xfrm>
            <a:off x="1994841" y="1111327"/>
            <a:ext cx="8057187" cy="4976625"/>
            <a:chOff x="5385048" y="2996950"/>
            <a:chExt cx="4398302" cy="3623174"/>
          </a:xfrm>
        </p:grpSpPr>
        <p:sp>
          <p:nvSpPr>
            <p:cNvPr id="14" name="Rectangle 13">
              <a:extLst>
                <a:ext uri="{FF2B5EF4-FFF2-40B4-BE49-F238E27FC236}">
                  <a16:creationId xmlns:a16="http://schemas.microsoft.com/office/drawing/2014/main" id="{05C74976-2691-5969-6913-0B343678D14E}"/>
                </a:ext>
              </a:extLst>
            </p:cNvPr>
            <p:cNvSpPr/>
            <p:nvPr/>
          </p:nvSpPr>
          <p:spPr>
            <a:xfrm>
              <a:off x="5385048" y="2996950"/>
              <a:ext cx="4398302" cy="3623173"/>
            </a:xfrm>
            <a:prstGeom prst="rect">
              <a:avLst/>
            </a:prstGeom>
            <a:noFill/>
            <a:ln>
              <a:solidFill>
                <a:srgbClr val="0061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Picture 14">
              <a:extLst>
                <a:ext uri="{FF2B5EF4-FFF2-40B4-BE49-F238E27FC236}">
                  <a16:creationId xmlns:a16="http://schemas.microsoft.com/office/drawing/2014/main" id="{8D0EAC43-95DC-F4C5-EDFC-C8E322DE27F7}"/>
                </a:ext>
              </a:extLst>
            </p:cNvPr>
            <p:cNvPicPr>
              <a:picLocks noChangeAspect="1"/>
            </p:cNvPicPr>
            <p:nvPr/>
          </p:nvPicPr>
          <p:blipFill>
            <a:blip r:embed="rId5"/>
            <a:stretch>
              <a:fillRect/>
            </a:stretch>
          </p:blipFill>
          <p:spPr>
            <a:xfrm>
              <a:off x="5437853" y="3671345"/>
              <a:ext cx="3858037" cy="2948779"/>
            </a:xfrm>
            <a:prstGeom prst="rect">
              <a:avLst/>
            </a:prstGeom>
          </p:spPr>
        </p:pic>
        <p:sp>
          <p:nvSpPr>
            <p:cNvPr id="16" name="TextBox 15">
              <a:extLst>
                <a:ext uri="{FF2B5EF4-FFF2-40B4-BE49-F238E27FC236}">
                  <a16:creationId xmlns:a16="http://schemas.microsoft.com/office/drawing/2014/main" id="{91919340-973B-1C02-2710-A43F84283105}"/>
                </a:ext>
              </a:extLst>
            </p:cNvPr>
            <p:cNvSpPr txBox="1"/>
            <p:nvPr/>
          </p:nvSpPr>
          <p:spPr>
            <a:xfrm>
              <a:off x="5600707" y="3104224"/>
              <a:ext cx="3858037" cy="425739"/>
            </a:xfrm>
            <a:prstGeom prst="rect">
              <a:avLst/>
            </a:prstGeom>
            <a:noFill/>
          </p:spPr>
          <p:txBody>
            <a:bodyPr wrap="square" rtlCol="0">
              <a:spAutoFit/>
            </a:bodyPr>
            <a:lstStyle/>
            <a:p>
              <a:r>
                <a:rPr lang="en-US" sz="1600"/>
                <a:t>Coincident Ramsey measurement in top and bottom UCN chambers already without B-field correction and highest asymmetry.</a:t>
              </a:r>
              <a:endParaRPr lang="de-CH" sz="1600"/>
            </a:p>
          </p:txBody>
        </p:sp>
      </p:grpSp>
    </p:spTree>
    <p:extLst>
      <p:ext uri="{BB962C8B-B14F-4D97-AF65-F5344CB8AC3E}">
        <p14:creationId xmlns:p14="http://schemas.microsoft.com/office/powerpoint/2010/main" val="408113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A613C995-F84F-6BDF-B658-06920EB32EC9}"/>
              </a:ext>
            </a:extLst>
          </p:cNvPr>
          <p:cNvSpPr txBox="1"/>
          <p:nvPr/>
        </p:nvSpPr>
        <p:spPr>
          <a:xfrm>
            <a:off x="1312517" y="6612212"/>
            <a:ext cx="1295547" cy="246221"/>
          </a:xfrm>
          <a:prstGeom prst="rect">
            <a:avLst/>
          </a:prstGeom>
          <a:noFill/>
        </p:spPr>
        <p:txBody>
          <a:bodyPr wrap="none" rtlCol="0">
            <a:spAutoFit/>
          </a:bodyPr>
          <a:lstStyle/>
          <a:p>
            <a:r>
              <a:rPr lang="en-US" sz="1000"/>
              <a:t>Bernhard Lauss/2025</a:t>
            </a:r>
            <a:endParaRPr lang="de-CH" sz="1000"/>
          </a:p>
        </p:txBody>
      </p:sp>
      <p:sp>
        <p:nvSpPr>
          <p:cNvPr id="2" name="Line 10">
            <a:extLst>
              <a:ext uri="{FF2B5EF4-FFF2-40B4-BE49-F238E27FC236}">
                <a16:creationId xmlns:a16="http://schemas.microsoft.com/office/drawing/2014/main" id="{E42683F0-D7D8-734F-F3D8-E34D53494E11}"/>
              </a:ext>
            </a:extLst>
          </p:cNvPr>
          <p:cNvSpPr>
            <a:spLocks noChangeShapeType="1"/>
          </p:cNvSpPr>
          <p:nvPr/>
        </p:nvSpPr>
        <p:spPr bwMode="auto">
          <a:xfrm flipV="1">
            <a:off x="1528764" y="838201"/>
            <a:ext cx="9520237" cy="3175"/>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lIns="97585" tIns="48792" rIns="97585" bIns="48792" anchor="ctr"/>
          <a:lstStyle/>
          <a:p>
            <a:endParaRPr lang="en-US"/>
          </a:p>
        </p:txBody>
      </p:sp>
      <p:pic>
        <p:nvPicPr>
          <p:cNvPr id="5" name="Picture 4">
            <a:extLst>
              <a:ext uri="{FF2B5EF4-FFF2-40B4-BE49-F238E27FC236}">
                <a16:creationId xmlns:a16="http://schemas.microsoft.com/office/drawing/2014/main" id="{7F4270DD-E0EE-204A-54FA-9C9C969DE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433" y="49282"/>
            <a:ext cx="886813" cy="757009"/>
          </a:xfrm>
          <a:prstGeom prst="rect">
            <a:avLst/>
          </a:prstGeom>
        </p:spPr>
      </p:pic>
      <p:pic>
        <p:nvPicPr>
          <p:cNvPr id="6" name="Picture 5" descr="A red and blue arrow pointing up&#10;&#10;Description automatically generated">
            <a:extLst>
              <a:ext uri="{FF2B5EF4-FFF2-40B4-BE49-F238E27FC236}">
                <a16:creationId xmlns:a16="http://schemas.microsoft.com/office/drawing/2014/main" id="{1AAE78CD-5058-1896-60EB-A1E956728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186" y="216624"/>
            <a:ext cx="891505" cy="429471"/>
          </a:xfrm>
          <a:prstGeom prst="rect">
            <a:avLst/>
          </a:prstGeom>
        </p:spPr>
      </p:pic>
      <p:sp>
        <p:nvSpPr>
          <p:cNvPr id="7" name="Titel 2">
            <a:extLst>
              <a:ext uri="{FF2B5EF4-FFF2-40B4-BE49-F238E27FC236}">
                <a16:creationId xmlns:a16="http://schemas.microsoft.com/office/drawing/2014/main" id="{FD3907C9-6A5D-CA44-5A99-EFA4CDF26DF3}"/>
              </a:ext>
            </a:extLst>
          </p:cNvPr>
          <p:cNvSpPr>
            <a:spLocks/>
          </p:cNvSpPr>
          <p:nvPr/>
        </p:nvSpPr>
        <p:spPr bwMode="auto">
          <a:xfrm>
            <a:off x="3106646" y="177707"/>
            <a:ext cx="6019386" cy="660000"/>
          </a:xfrm>
          <a:prstGeom prst="rect">
            <a:avLst/>
          </a:prstGeom>
          <a:noFill/>
          <a:ln>
            <a:noFill/>
          </a:ln>
        </p:spPr>
        <p:txBody>
          <a:bodyPr lIns="0" tIns="0" rIns="0" bIns="0"/>
          <a:lstStyle>
            <a:lvl1pPr algn="ctr">
              <a:tabLst>
                <a:tab pos="5026025" algn="l"/>
              </a:tabLst>
              <a:defRPr sz="4400">
                <a:solidFill>
                  <a:schemeClr val="tx2"/>
                </a:solidFill>
                <a:latin typeface="Arial" charset="0"/>
              </a:defRPr>
            </a:lvl1pPr>
            <a:lvl2pPr algn="ctr">
              <a:tabLst>
                <a:tab pos="5026025" algn="l"/>
              </a:tabLst>
              <a:defRPr sz="4400">
                <a:solidFill>
                  <a:schemeClr val="tx2"/>
                </a:solidFill>
                <a:latin typeface="Arial" charset="0"/>
              </a:defRPr>
            </a:lvl2pPr>
            <a:lvl3pPr algn="ctr">
              <a:tabLst>
                <a:tab pos="5026025" algn="l"/>
              </a:tabLst>
              <a:defRPr sz="4400">
                <a:solidFill>
                  <a:schemeClr val="tx2"/>
                </a:solidFill>
                <a:latin typeface="Arial" charset="0"/>
              </a:defRPr>
            </a:lvl3pPr>
            <a:lvl4pPr algn="ctr">
              <a:tabLst>
                <a:tab pos="5026025" algn="l"/>
              </a:tabLst>
              <a:defRPr sz="4400">
                <a:solidFill>
                  <a:schemeClr val="tx2"/>
                </a:solidFill>
                <a:latin typeface="Arial" charset="0"/>
              </a:defRPr>
            </a:lvl4pPr>
            <a:lvl5pPr algn="ctr">
              <a:tabLst>
                <a:tab pos="5026025" algn="l"/>
              </a:tabLst>
              <a:defRPr sz="4400">
                <a:solidFill>
                  <a:schemeClr val="tx2"/>
                </a:solidFill>
                <a:latin typeface="Arial" charset="0"/>
              </a:defRPr>
            </a:lvl5pPr>
            <a:lvl6pPr marL="457200" algn="ctr" fontAlgn="base">
              <a:spcBef>
                <a:spcPct val="0"/>
              </a:spcBef>
              <a:spcAft>
                <a:spcPct val="0"/>
              </a:spcAft>
              <a:tabLst>
                <a:tab pos="5026025" algn="l"/>
              </a:tabLst>
              <a:defRPr sz="4400">
                <a:solidFill>
                  <a:schemeClr val="tx2"/>
                </a:solidFill>
                <a:latin typeface="Arial" charset="0"/>
              </a:defRPr>
            </a:lvl6pPr>
            <a:lvl7pPr marL="914400" algn="ctr" fontAlgn="base">
              <a:spcBef>
                <a:spcPct val="0"/>
              </a:spcBef>
              <a:spcAft>
                <a:spcPct val="0"/>
              </a:spcAft>
              <a:tabLst>
                <a:tab pos="5026025" algn="l"/>
              </a:tabLst>
              <a:defRPr sz="4400">
                <a:solidFill>
                  <a:schemeClr val="tx2"/>
                </a:solidFill>
                <a:latin typeface="Arial" charset="0"/>
              </a:defRPr>
            </a:lvl7pPr>
            <a:lvl8pPr marL="1371600" algn="ctr" fontAlgn="base">
              <a:spcBef>
                <a:spcPct val="0"/>
              </a:spcBef>
              <a:spcAft>
                <a:spcPct val="0"/>
              </a:spcAft>
              <a:tabLst>
                <a:tab pos="5026025" algn="l"/>
              </a:tabLst>
              <a:defRPr sz="4400">
                <a:solidFill>
                  <a:schemeClr val="tx2"/>
                </a:solidFill>
                <a:latin typeface="Arial" charset="0"/>
              </a:defRPr>
            </a:lvl8pPr>
            <a:lvl9pPr marL="1828800" algn="ctr" fontAlgn="base">
              <a:spcBef>
                <a:spcPct val="0"/>
              </a:spcBef>
              <a:spcAft>
                <a:spcPct val="0"/>
              </a:spcAft>
              <a:tabLst>
                <a:tab pos="5026025" algn="l"/>
              </a:tabLst>
              <a:defRPr sz="4400">
                <a:solidFill>
                  <a:schemeClr val="tx2"/>
                </a:solidFill>
                <a:latin typeface="Arial" charset="0"/>
              </a:defRPr>
            </a:lvl9pPr>
          </a:lstStyle>
          <a:p>
            <a:r>
              <a:rPr lang="de-DE" altLang="en-US" sz="2000" b="1">
                <a:solidFill>
                  <a:srgbClr val="0000FF"/>
                </a:solidFill>
                <a:latin typeface="+mj-lt"/>
              </a:rPr>
              <a:t> </a:t>
            </a:r>
            <a:r>
              <a:rPr lang="de-DE" altLang="en-US" sz="2000" b="1">
                <a:solidFill>
                  <a:schemeClr val="tx1"/>
                </a:solidFill>
                <a:latin typeface="+mj-lt"/>
              </a:rPr>
              <a:t>n2EDM</a:t>
            </a:r>
          </a:p>
          <a:p>
            <a:r>
              <a:rPr lang="de-DE" altLang="en-US" sz="1600" b="1">
                <a:solidFill>
                  <a:schemeClr val="tx1"/>
                </a:solidFill>
                <a:latin typeface="+mj-lt"/>
              </a:rPr>
              <a:t>Status January 2025</a:t>
            </a:r>
          </a:p>
        </p:txBody>
      </p:sp>
      <p:pic>
        <p:nvPicPr>
          <p:cNvPr id="8" name="Picture 7">
            <a:extLst>
              <a:ext uri="{FF2B5EF4-FFF2-40B4-BE49-F238E27FC236}">
                <a16:creationId xmlns:a16="http://schemas.microsoft.com/office/drawing/2014/main" id="{0D048795-526F-4164-7D24-A3D2E30CA070}"/>
              </a:ext>
            </a:extLst>
          </p:cNvPr>
          <p:cNvPicPr>
            <a:picLocks noChangeAspect="1"/>
          </p:cNvPicPr>
          <p:nvPr/>
        </p:nvPicPr>
        <p:blipFill>
          <a:blip r:embed="rId4"/>
          <a:stretch>
            <a:fillRect/>
          </a:stretch>
        </p:blipFill>
        <p:spPr>
          <a:xfrm>
            <a:off x="1229300" y="77026"/>
            <a:ext cx="1998192" cy="549044"/>
          </a:xfrm>
          <a:prstGeom prst="rect">
            <a:avLst/>
          </a:prstGeom>
        </p:spPr>
      </p:pic>
      <p:sp>
        <p:nvSpPr>
          <p:cNvPr id="12" name="TextBox 11">
            <a:extLst>
              <a:ext uri="{FF2B5EF4-FFF2-40B4-BE49-F238E27FC236}">
                <a16:creationId xmlns:a16="http://schemas.microsoft.com/office/drawing/2014/main" id="{7C40D2B0-39ED-1033-E1FE-D9AD550BDDC1}"/>
              </a:ext>
            </a:extLst>
          </p:cNvPr>
          <p:cNvSpPr txBox="1"/>
          <p:nvPr/>
        </p:nvSpPr>
        <p:spPr>
          <a:xfrm>
            <a:off x="2063552" y="1148978"/>
            <a:ext cx="8524090" cy="4940327"/>
          </a:xfrm>
          <a:prstGeom prst="rect">
            <a:avLst/>
          </a:prstGeom>
          <a:solidFill>
            <a:schemeClr val="bg1"/>
          </a:solidFill>
        </p:spPr>
        <p:txBody>
          <a:bodyPr wrap="square" rtlCol="0">
            <a:spAutoFit/>
          </a:bodyPr>
          <a:lstStyle/>
          <a:p>
            <a:pPr>
              <a:lnSpc>
                <a:spcPct val="150000"/>
              </a:lnSpc>
            </a:pPr>
            <a:r>
              <a:rPr lang="en-US" sz="1400" dirty="0"/>
              <a:t>- magnetically shielded room (MSR) - ultralow remanent field in 25m</a:t>
            </a:r>
            <a:r>
              <a:rPr lang="en-US" sz="1400" baseline="30000" dirty="0"/>
              <a:t>3</a:t>
            </a:r>
            <a:r>
              <a:rPr lang="en-US" sz="1400" dirty="0"/>
              <a:t> - </a:t>
            </a:r>
            <a:r>
              <a:rPr lang="en-US" sz="1400" b="1" dirty="0">
                <a:solidFill>
                  <a:srgbClr val="00CC66"/>
                </a:solidFill>
              </a:rPr>
              <a:t>operating</a:t>
            </a:r>
          </a:p>
          <a:p>
            <a:pPr>
              <a:lnSpc>
                <a:spcPct val="150000"/>
              </a:lnSpc>
            </a:pPr>
            <a:r>
              <a:rPr lang="en-US" sz="1400" dirty="0"/>
              <a:t>- active magnetic shield (AMS) - </a:t>
            </a:r>
            <a:r>
              <a:rPr lang="en-US" sz="1400" b="1" dirty="0">
                <a:solidFill>
                  <a:srgbClr val="00CC66"/>
                </a:solidFill>
              </a:rPr>
              <a:t>operating</a:t>
            </a:r>
          </a:p>
          <a:p>
            <a:pPr>
              <a:lnSpc>
                <a:spcPct val="150000"/>
              </a:lnSpc>
            </a:pPr>
            <a:r>
              <a:rPr lang="en-US" sz="1400" dirty="0"/>
              <a:t>- internal magnetic field system at 1 </a:t>
            </a:r>
            <a:r>
              <a:rPr lang="en-US" sz="1400" dirty="0" err="1">
                <a:latin typeface="Symbol" panose="05050102010706020507" pitchFamily="18" charset="2"/>
              </a:rPr>
              <a:t>m</a:t>
            </a:r>
            <a:r>
              <a:rPr lang="en-US" sz="1400" dirty="0" err="1"/>
              <a:t>T</a:t>
            </a:r>
            <a:r>
              <a:rPr lang="en-US" sz="1400" dirty="0"/>
              <a:t> and high homogeneity -</a:t>
            </a:r>
            <a:r>
              <a:rPr lang="en-US" sz="1400" dirty="0">
                <a:solidFill>
                  <a:srgbClr val="00CC66"/>
                </a:solidFill>
              </a:rPr>
              <a:t> </a:t>
            </a:r>
            <a:r>
              <a:rPr lang="en-US" sz="1400" b="1" dirty="0">
                <a:solidFill>
                  <a:srgbClr val="00CC66"/>
                </a:solidFill>
              </a:rPr>
              <a:t>operating</a:t>
            </a:r>
          </a:p>
          <a:p>
            <a:pPr>
              <a:lnSpc>
                <a:spcPct val="150000"/>
              </a:lnSpc>
            </a:pPr>
            <a:r>
              <a:rPr lang="en-US" sz="1400" dirty="0"/>
              <a:t>- UCN chambers and beamline - </a:t>
            </a:r>
            <a:r>
              <a:rPr lang="en-US" sz="1400" b="1" dirty="0">
                <a:solidFill>
                  <a:srgbClr val="00CC66"/>
                </a:solidFill>
              </a:rPr>
              <a:t>operating</a:t>
            </a:r>
            <a:endParaRPr lang="en-US" sz="1400" dirty="0">
              <a:solidFill>
                <a:srgbClr val="0066FF"/>
              </a:solidFill>
            </a:endParaRPr>
          </a:p>
          <a:p>
            <a:pPr>
              <a:lnSpc>
                <a:spcPct val="150000"/>
              </a:lnSpc>
            </a:pPr>
            <a:r>
              <a:rPr lang="en-US" sz="1400" dirty="0"/>
              <a:t>- high voltage system operated at up to 180 kV -</a:t>
            </a:r>
            <a:r>
              <a:rPr lang="en-US" sz="1400" b="1" dirty="0">
                <a:solidFill>
                  <a:srgbClr val="0066FF"/>
                </a:solidFill>
              </a:rPr>
              <a:t> </a:t>
            </a:r>
            <a:r>
              <a:rPr lang="en-US" sz="1400" dirty="0">
                <a:solidFill>
                  <a:srgbClr val="0066FF"/>
                </a:solidFill>
              </a:rPr>
              <a:t>commissioning ongoing</a:t>
            </a:r>
          </a:p>
          <a:p>
            <a:pPr>
              <a:lnSpc>
                <a:spcPct val="150000"/>
              </a:lnSpc>
            </a:pPr>
            <a:r>
              <a:rPr lang="en-US" sz="1400" dirty="0"/>
              <a:t>- Hg </a:t>
            </a:r>
            <a:r>
              <a:rPr lang="en-US" sz="1400" dirty="0" err="1"/>
              <a:t>comagnetometry</a:t>
            </a:r>
            <a:r>
              <a:rPr lang="en-US" sz="1400" dirty="0"/>
              <a:t>  -</a:t>
            </a:r>
            <a:r>
              <a:rPr lang="en-US" sz="1400" dirty="0">
                <a:solidFill>
                  <a:srgbClr val="0061E6"/>
                </a:solidFill>
              </a:rPr>
              <a:t> commissioning ongoing</a:t>
            </a:r>
          </a:p>
          <a:p>
            <a:pPr>
              <a:lnSpc>
                <a:spcPct val="150000"/>
              </a:lnSpc>
            </a:pPr>
            <a:r>
              <a:rPr lang="en-US" sz="1400" dirty="0"/>
              <a:t>- Cs magnetometers - </a:t>
            </a:r>
            <a:r>
              <a:rPr lang="en-US" sz="1400" dirty="0">
                <a:solidFill>
                  <a:srgbClr val="0061E6"/>
                </a:solidFill>
              </a:rPr>
              <a:t>commissioning ongoing, full array in preparation</a:t>
            </a:r>
          </a:p>
          <a:p>
            <a:pPr>
              <a:lnSpc>
                <a:spcPct val="150000"/>
              </a:lnSpc>
            </a:pPr>
            <a:r>
              <a:rPr lang="en-US" sz="1400" dirty="0"/>
              <a:t>- test </a:t>
            </a:r>
            <a:r>
              <a:rPr lang="en-US" sz="1400" dirty="0" err="1"/>
              <a:t>nEDM</a:t>
            </a:r>
            <a:r>
              <a:rPr lang="en-US" sz="1400" dirty="0"/>
              <a:t> measurement with all subsystems together done in Dec. 2024</a:t>
            </a:r>
          </a:p>
          <a:p>
            <a:pPr>
              <a:lnSpc>
                <a:spcPct val="150000"/>
              </a:lnSpc>
            </a:pPr>
            <a:r>
              <a:rPr lang="en-US" sz="1400" dirty="0"/>
              <a:t>- daily sensitivity of  4.45 x 10</a:t>
            </a:r>
            <a:r>
              <a:rPr lang="en-US" sz="1400" baseline="30000" dirty="0"/>
              <a:t>-26</a:t>
            </a:r>
            <a:r>
              <a:rPr lang="en-US" sz="1400" dirty="0"/>
              <a:t> </a:t>
            </a:r>
            <a:r>
              <a:rPr lang="en-US" sz="1400" i="1" dirty="0" err="1"/>
              <a:t>ecm</a:t>
            </a:r>
            <a:r>
              <a:rPr lang="en-US" sz="1400" i="1" dirty="0"/>
              <a:t>  (~54% of design sensitivity reached in continuous operation)</a:t>
            </a:r>
          </a:p>
          <a:p>
            <a:pPr>
              <a:lnSpc>
                <a:spcPct val="150000"/>
              </a:lnSpc>
            </a:pPr>
            <a:r>
              <a:rPr lang="en-US" sz="1400" i="1" dirty="0"/>
              <a:t>- </a:t>
            </a:r>
            <a:r>
              <a:rPr lang="en-US" sz="1400" i="1" dirty="0">
                <a:solidFill>
                  <a:srgbClr val="0066FF"/>
                </a:solidFill>
              </a:rPr>
              <a:t>new UCN chambers for summer 2025 to reach 100% design sensitivity in preparation/production</a:t>
            </a:r>
          </a:p>
          <a:p>
            <a:pPr>
              <a:lnSpc>
                <a:spcPct val="150000"/>
              </a:lnSpc>
            </a:pPr>
            <a:r>
              <a:rPr lang="en-US" sz="1400" b="1" dirty="0">
                <a:solidFill>
                  <a:srgbClr val="0066FF"/>
                </a:solidFill>
              </a:rPr>
              <a:t>-</a:t>
            </a:r>
            <a:r>
              <a:rPr lang="en-US" sz="1400" b="1" dirty="0">
                <a:solidFill>
                  <a:srgbClr val="00CC66"/>
                </a:solidFill>
              </a:rPr>
              <a:t> first double chamber Ramsey curve measured</a:t>
            </a:r>
          </a:p>
          <a:p>
            <a:pPr>
              <a:lnSpc>
                <a:spcPct val="150000"/>
              </a:lnSpc>
            </a:pPr>
            <a:r>
              <a:rPr lang="en-US" sz="1400" b="1" dirty="0">
                <a:solidFill>
                  <a:srgbClr val="00CC66"/>
                </a:solidFill>
              </a:rPr>
              <a:t>- many </a:t>
            </a:r>
            <a:r>
              <a:rPr lang="en-US" sz="1400" b="1" dirty="0" err="1">
                <a:solidFill>
                  <a:srgbClr val="00CC66"/>
                </a:solidFill>
              </a:rPr>
              <a:t>auxilliary</a:t>
            </a:r>
            <a:r>
              <a:rPr lang="en-US" sz="1400" b="1" dirty="0">
                <a:solidFill>
                  <a:srgbClr val="00CC66"/>
                </a:solidFill>
              </a:rPr>
              <a:t> measurements (gradient scans with </a:t>
            </a:r>
            <a:r>
              <a:rPr lang="en-US" sz="1400" b="1" dirty="0" err="1">
                <a:solidFill>
                  <a:srgbClr val="00CC66"/>
                </a:solidFill>
              </a:rPr>
              <a:t>UCN,Hg,Cs</a:t>
            </a:r>
            <a:r>
              <a:rPr lang="en-US" sz="1400" b="1" dirty="0">
                <a:solidFill>
                  <a:srgbClr val="00CC66"/>
                </a:solidFill>
              </a:rPr>
              <a:t> , R-curves </a:t>
            </a:r>
            <a:r>
              <a:rPr lang="en-US" sz="1400" b="1" dirty="0" err="1">
                <a:solidFill>
                  <a:srgbClr val="00CC66"/>
                </a:solidFill>
              </a:rPr>
              <a:t>etc</a:t>
            </a:r>
            <a:r>
              <a:rPr lang="en-US" sz="1400" b="1" dirty="0">
                <a:solidFill>
                  <a:srgbClr val="00CC66"/>
                </a:solidFill>
              </a:rPr>
              <a:t> done) </a:t>
            </a:r>
            <a:endParaRPr lang="en-US" sz="1400" dirty="0"/>
          </a:p>
          <a:p>
            <a:pPr>
              <a:lnSpc>
                <a:spcPct val="150000"/>
              </a:lnSpc>
            </a:pPr>
            <a:r>
              <a:rPr lang="en-US" sz="1400" i="1" dirty="0"/>
              <a:t>- full data blinding in preparation to be implemented </a:t>
            </a:r>
          </a:p>
          <a:p>
            <a:pPr>
              <a:lnSpc>
                <a:spcPct val="150000"/>
              </a:lnSpc>
            </a:pPr>
            <a:r>
              <a:rPr lang="en-US" sz="1400" i="1" dirty="0"/>
              <a:t>- magnetic scanning and cleaning of many parts ongoing</a:t>
            </a:r>
          </a:p>
          <a:p>
            <a:pPr>
              <a:lnSpc>
                <a:spcPct val="150000"/>
              </a:lnSpc>
            </a:pPr>
            <a:r>
              <a:rPr lang="en-US" sz="1600" b="1" dirty="0"/>
              <a:t>- plan to start </a:t>
            </a:r>
            <a:r>
              <a:rPr lang="en-US" sz="1600" b="1" dirty="0" err="1"/>
              <a:t>nEDM</a:t>
            </a:r>
            <a:r>
              <a:rPr lang="en-US" sz="1600" b="1" dirty="0"/>
              <a:t> measurements after PSI accelerator shutdown in summer 2025  </a:t>
            </a:r>
          </a:p>
        </p:txBody>
      </p:sp>
      <p:sp>
        <p:nvSpPr>
          <p:cNvPr id="4" name="TextBox 3">
            <a:extLst>
              <a:ext uri="{FF2B5EF4-FFF2-40B4-BE49-F238E27FC236}">
                <a16:creationId xmlns:a16="http://schemas.microsoft.com/office/drawing/2014/main" id="{95300CD7-B2B8-7988-E2FA-D1291C13A4CE}"/>
              </a:ext>
            </a:extLst>
          </p:cNvPr>
          <p:cNvSpPr txBox="1"/>
          <p:nvPr/>
        </p:nvSpPr>
        <p:spPr>
          <a:xfrm>
            <a:off x="4753536" y="6166092"/>
            <a:ext cx="7656417" cy="369332"/>
          </a:xfrm>
          <a:prstGeom prst="rect">
            <a:avLst/>
          </a:prstGeom>
          <a:noFill/>
        </p:spPr>
        <p:txBody>
          <a:bodyPr wrap="square">
            <a:spAutoFit/>
          </a:bodyPr>
          <a:lstStyle/>
          <a:p>
            <a:r>
              <a:rPr lang="en-US" dirty="0"/>
              <a:t>n2EDMagic phase ~5×10</a:t>
            </a:r>
            <a:r>
              <a:rPr lang="en-US" baseline="30000" dirty="0"/>
              <a:t>-28</a:t>
            </a:r>
            <a:r>
              <a:rPr lang="en-US" dirty="0"/>
              <a:t> </a:t>
            </a:r>
            <a:r>
              <a:rPr lang="en-US" i="1" dirty="0" err="1"/>
              <a:t>e</a:t>
            </a:r>
            <a:r>
              <a:rPr lang="en-US" i="1" dirty="0" err="1">
                <a:sym typeface="Symbol" panose="05050102010706020507" pitchFamily="18" charset="2"/>
              </a:rPr>
              <a:t></a:t>
            </a:r>
            <a:r>
              <a:rPr lang="en-US" i="1" dirty="0" err="1"/>
              <a:t>cm</a:t>
            </a:r>
            <a:r>
              <a:rPr lang="en-US" i="1" dirty="0"/>
              <a:t> </a:t>
            </a:r>
            <a:r>
              <a:rPr lang="en-US" dirty="0"/>
              <a:t>sensitivity goal, at 10 </a:t>
            </a:r>
            <a:r>
              <a:rPr lang="en-US" dirty="0" err="1">
                <a:latin typeface="Symbol" panose="05050102010706020507" pitchFamily="18" charset="2"/>
              </a:rPr>
              <a:t>m</a:t>
            </a:r>
            <a:r>
              <a:rPr lang="en-US" dirty="0" err="1"/>
              <a:t>T</a:t>
            </a:r>
            <a:r>
              <a:rPr lang="en-US" dirty="0"/>
              <a:t> field. 2028++ </a:t>
            </a:r>
          </a:p>
        </p:txBody>
      </p:sp>
    </p:spTree>
    <p:extLst>
      <p:ext uri="{BB962C8B-B14F-4D97-AF65-F5344CB8AC3E}">
        <p14:creationId xmlns:p14="http://schemas.microsoft.com/office/powerpoint/2010/main" val="4184268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for a science company&#10;&#10;Description automatically generated">
            <a:extLst>
              <a:ext uri="{FF2B5EF4-FFF2-40B4-BE49-F238E27FC236}">
                <a16:creationId xmlns:a16="http://schemas.microsoft.com/office/drawing/2014/main" id="{B4EDCC37-AAE9-DE42-45D4-7938D67E9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552" y="5859620"/>
            <a:ext cx="1047750" cy="1047750"/>
          </a:xfrm>
          <a:prstGeom prst="rect">
            <a:avLst/>
          </a:prstGeom>
        </p:spPr>
      </p:pic>
      <p:pic>
        <p:nvPicPr>
          <p:cNvPr id="10" name="Picture 9"/>
          <p:cNvPicPr>
            <a:picLocks noChangeAspect="1"/>
          </p:cNvPicPr>
          <p:nvPr/>
        </p:nvPicPr>
        <p:blipFill rotWithShape="1">
          <a:blip r:embed="rId3"/>
          <a:srcRect t="7795" r="1201"/>
          <a:stretch/>
        </p:blipFill>
        <p:spPr>
          <a:xfrm>
            <a:off x="6542821" y="1573579"/>
            <a:ext cx="5553330" cy="402037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6087"/>
          <a:stretch/>
        </p:blipFill>
        <p:spPr>
          <a:xfrm>
            <a:off x="-354504" y="2584131"/>
            <a:ext cx="6968235" cy="4452324"/>
          </a:xfrm>
          <a:prstGeom prst="rect">
            <a:avLst/>
          </a:prstGeom>
        </p:spPr>
      </p:pic>
      <p:sp>
        <p:nvSpPr>
          <p:cNvPr id="22" name="Title 1"/>
          <p:cNvSpPr txBox="1">
            <a:spLocks/>
          </p:cNvSpPr>
          <p:nvPr/>
        </p:nvSpPr>
        <p:spPr>
          <a:xfrm>
            <a:off x="1636856" y="182858"/>
            <a:ext cx="8407970" cy="698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err="1">
                <a:effectLst>
                  <a:outerShdw blurRad="38100" dist="38100" dir="2700000" algn="tl">
                    <a:srgbClr val="000000">
                      <a:alpha val="43137"/>
                    </a:srgbClr>
                  </a:outerShdw>
                </a:effectLst>
              </a:rPr>
              <a:t>SuperSUN</a:t>
            </a:r>
            <a:r>
              <a:rPr lang="en-US" sz="4400" dirty="0">
                <a:effectLst>
                  <a:outerShdw blurRad="38100" dist="38100" dir="2700000" algn="tl">
                    <a:srgbClr val="000000">
                      <a:alpha val="43137"/>
                    </a:srgbClr>
                  </a:outerShdw>
                </a:effectLst>
              </a:rPr>
              <a:t>: High density UCN source</a:t>
            </a:r>
          </a:p>
        </p:txBody>
      </p:sp>
      <p:pic>
        <p:nvPicPr>
          <p:cNvPr id="25" name="Image 7" descr="ILL_logo-Enduranc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04" y="199460"/>
            <a:ext cx="969635" cy="53681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0871" y="-166757"/>
            <a:ext cx="1345233" cy="134523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182" y="0"/>
            <a:ext cx="1281545" cy="1281545"/>
          </a:xfrm>
          <a:prstGeom prst="rect">
            <a:avLst/>
          </a:prstGeom>
        </p:spPr>
      </p:pic>
      <p:sp>
        <p:nvSpPr>
          <p:cNvPr id="18" name="TextBox 17"/>
          <p:cNvSpPr txBox="1"/>
          <p:nvPr/>
        </p:nvSpPr>
        <p:spPr>
          <a:xfrm>
            <a:off x="2750443" y="6485429"/>
            <a:ext cx="4042671" cy="400110"/>
          </a:xfrm>
          <a:prstGeom prst="rect">
            <a:avLst/>
          </a:prstGeom>
          <a:noFill/>
        </p:spPr>
        <p:txBody>
          <a:bodyPr wrap="square" rtlCol="0">
            <a:spAutoFit/>
          </a:bodyPr>
          <a:lstStyle/>
          <a:p>
            <a:r>
              <a:rPr lang="en-US" sz="1000" dirty="0"/>
              <a:t>Photo credit: </a:t>
            </a:r>
          </a:p>
          <a:p>
            <a:r>
              <a:rPr lang="en-US" sz="1000" dirty="0" err="1"/>
              <a:t>Ecliptique</a:t>
            </a:r>
            <a:r>
              <a:rPr lang="en-US" sz="1000" dirty="0"/>
              <a:t> – Laurent </a:t>
            </a:r>
            <a:r>
              <a:rPr lang="en-US" sz="1000" dirty="0" err="1"/>
              <a:t>Thion</a:t>
            </a:r>
            <a:r>
              <a:rPr lang="en-US" sz="1000" dirty="0"/>
              <a:t>.</a:t>
            </a:r>
            <a:endParaRPr lang="en-GB" sz="1000" dirty="0"/>
          </a:p>
        </p:txBody>
      </p:sp>
      <p:sp>
        <p:nvSpPr>
          <p:cNvPr id="19" name="TextBox 18"/>
          <p:cNvSpPr txBox="1"/>
          <p:nvPr/>
        </p:nvSpPr>
        <p:spPr>
          <a:xfrm>
            <a:off x="1636856" y="1106002"/>
            <a:ext cx="5544413" cy="4001095"/>
          </a:xfrm>
          <a:prstGeom prst="rect">
            <a:avLst/>
          </a:prstGeom>
          <a:noFill/>
        </p:spPr>
        <p:txBody>
          <a:bodyPr wrap="square" rtlCol="0">
            <a:spAutoFit/>
          </a:bodyPr>
          <a:lstStyle/>
          <a:p>
            <a:r>
              <a:rPr lang="en-US" b="1" dirty="0"/>
              <a:t>Phase I characterization</a:t>
            </a:r>
          </a:p>
          <a:p>
            <a:r>
              <a:rPr lang="en-US" sz="1600" b="1" dirty="0">
                <a:solidFill>
                  <a:srgbClr val="FF0000"/>
                </a:solidFill>
              </a:rPr>
              <a:t>Measurement agrees with expectation (48 MW)</a:t>
            </a:r>
          </a:p>
          <a:p>
            <a:r>
              <a:rPr lang="it-IT" sz="1600" dirty="0"/>
              <a:t>cf. </a:t>
            </a:r>
            <a:r>
              <a:rPr lang="it-IT" sz="1600" dirty="0">
                <a:solidFill>
                  <a:srgbClr val="0563C1"/>
                </a:solidFill>
                <a:hlinkClick r:id="rId8">
                  <a:extLst>
                    <a:ext uri="{A12FA001-AC4F-418D-AE19-62706E023703}">
                      <ahyp:hlinkClr xmlns:ahyp="http://schemas.microsoft.com/office/drawing/2018/hyperlinkcolor" val="tx"/>
                    </a:ext>
                  </a:extLst>
                </a:hlinkClick>
              </a:rPr>
              <a:t>EPJ Conf. 219, 02006 (2019)</a:t>
            </a:r>
            <a:endParaRPr lang="it-IT" sz="1600" dirty="0"/>
          </a:p>
          <a:p>
            <a:endParaRPr lang="en-US" sz="1600" b="1" dirty="0">
              <a:solidFill>
                <a:srgbClr val="FF0000"/>
              </a:solidFill>
            </a:endParaRPr>
          </a:p>
          <a:p>
            <a:r>
              <a:rPr lang="en-US" sz="1600" dirty="0"/>
              <a:t>Total UCN output: 3.8×10</a:t>
            </a:r>
            <a:r>
              <a:rPr lang="en-US" sz="1600" baseline="30000" dirty="0"/>
              <a:t>6</a:t>
            </a:r>
            <a:r>
              <a:rPr lang="en-US" sz="1600" dirty="0"/>
              <a:t> (integral of blue peak)</a:t>
            </a:r>
          </a:p>
          <a:p>
            <a:r>
              <a:rPr lang="en-US" sz="1600" dirty="0"/>
              <a:t>Source density:  270 UCN/cm</a:t>
            </a:r>
            <a:r>
              <a:rPr lang="en-US" sz="1600" baseline="30000" dirty="0"/>
              <a:t>3</a:t>
            </a:r>
            <a:r>
              <a:rPr lang="en-US" sz="1600" dirty="0"/>
              <a:t> </a:t>
            </a:r>
            <a:br>
              <a:rPr lang="en-US" sz="1600" dirty="0"/>
            </a:br>
            <a:r>
              <a:rPr lang="en-US" sz="1600" dirty="0"/>
              <a:t>Long storage times: 126,000 UCN remaining after 20min</a:t>
            </a:r>
          </a:p>
          <a:p>
            <a:r>
              <a:rPr lang="en-US" sz="1600" dirty="0"/>
              <a:t>Expected density in </a:t>
            </a:r>
            <a:r>
              <a:rPr lang="en-US" sz="1600" dirty="0" err="1"/>
              <a:t>PanEDM</a:t>
            </a:r>
            <a:r>
              <a:rPr lang="en-US" sz="1600" dirty="0"/>
              <a:t>: 3.9 UCN/cm</a:t>
            </a:r>
            <a:r>
              <a:rPr lang="en-US" sz="1600" baseline="30000" dirty="0"/>
              <a:t>3 </a:t>
            </a:r>
            <a:r>
              <a:rPr lang="en-US" sz="1600" dirty="0"/>
              <a:t>(58 MW)</a:t>
            </a:r>
          </a:p>
          <a:p>
            <a:r>
              <a:rPr lang="en-US" sz="1600" dirty="0"/>
              <a:t>Source characterization, </a:t>
            </a:r>
            <a:r>
              <a:rPr lang="en-US" sz="1600" dirty="0" err="1"/>
              <a:t>PanEDM</a:t>
            </a:r>
            <a:r>
              <a:rPr lang="en-US" sz="1600" dirty="0"/>
              <a:t> commissioning ongoing</a:t>
            </a:r>
            <a:br>
              <a:rPr lang="en-US" sz="1600" dirty="0"/>
            </a:br>
            <a:endParaRPr lang="en-US" sz="1600" dirty="0"/>
          </a:p>
          <a:p>
            <a:r>
              <a:rPr lang="en-US" b="1" dirty="0"/>
              <a:t>Phase II expectation</a:t>
            </a:r>
          </a:p>
          <a:p>
            <a:r>
              <a:rPr lang="en-US" sz="1600" dirty="0"/>
              <a:t>Peak field:                   2.1 T</a:t>
            </a:r>
            <a:r>
              <a:rPr lang="en-US" sz="1600" b="1" dirty="0"/>
              <a:t> </a:t>
            </a:r>
            <a:br>
              <a:rPr lang="en-US" sz="1600" dirty="0"/>
            </a:br>
            <a:r>
              <a:rPr lang="en-US" sz="1600" dirty="0"/>
              <a:t>Source density:          1,670 UCN/cm</a:t>
            </a:r>
            <a:r>
              <a:rPr lang="en-US" sz="1600" baseline="30000" dirty="0"/>
              <a:t>3 </a:t>
            </a:r>
            <a:r>
              <a:rPr lang="en-US" sz="1600" dirty="0"/>
              <a:t>(</a:t>
            </a:r>
            <a:r>
              <a:rPr lang="en-US" sz="1600" b="1" dirty="0">
                <a:solidFill>
                  <a:srgbClr val="33CC33"/>
                </a:solidFill>
              </a:rPr>
              <a:t>x5 gain</a:t>
            </a:r>
            <a:r>
              <a:rPr lang="en-US" sz="1600" dirty="0"/>
              <a:t>) </a:t>
            </a:r>
            <a:br>
              <a:rPr lang="en-US" sz="1600" dirty="0"/>
            </a:br>
            <a:r>
              <a:rPr lang="en-US" sz="1600" dirty="0"/>
              <a:t>Density in </a:t>
            </a:r>
            <a:r>
              <a:rPr lang="en-US" sz="1600" dirty="0" err="1"/>
              <a:t>PanEDM</a:t>
            </a:r>
            <a:r>
              <a:rPr lang="en-US" sz="1600" dirty="0"/>
              <a:t>:  40  UCN/cm</a:t>
            </a:r>
            <a:r>
              <a:rPr lang="en-US" sz="1600" baseline="30000" dirty="0"/>
              <a:t>3</a:t>
            </a:r>
            <a:r>
              <a:rPr lang="en-US" sz="1600" dirty="0"/>
              <a:t> (</a:t>
            </a:r>
            <a:r>
              <a:rPr lang="en-US" sz="1600" b="1" dirty="0">
                <a:solidFill>
                  <a:srgbClr val="33CC33"/>
                </a:solidFill>
              </a:rPr>
              <a:t>x10 gain</a:t>
            </a:r>
            <a:r>
              <a:rPr lang="en-US" sz="1600" dirty="0"/>
              <a:t>)</a:t>
            </a:r>
          </a:p>
          <a:p>
            <a:endParaRPr lang="en-US" b="1" dirty="0"/>
          </a:p>
        </p:txBody>
      </p:sp>
      <p:sp>
        <p:nvSpPr>
          <p:cNvPr id="20" name="TextBox 19"/>
          <p:cNvSpPr txBox="1"/>
          <p:nvPr/>
        </p:nvSpPr>
        <p:spPr>
          <a:xfrm>
            <a:off x="7276741" y="1173469"/>
            <a:ext cx="4660187" cy="400110"/>
          </a:xfrm>
          <a:prstGeom prst="rect">
            <a:avLst/>
          </a:prstGeom>
          <a:solidFill>
            <a:schemeClr val="bg1"/>
          </a:solidFill>
        </p:spPr>
        <p:txBody>
          <a:bodyPr wrap="square" rtlCol="0">
            <a:spAutoFit/>
          </a:bodyPr>
          <a:lstStyle/>
          <a:p>
            <a:r>
              <a:rPr lang="en-US" sz="2000" b="1" dirty="0"/>
              <a:t>Comparison to the prototype source SUN2</a:t>
            </a:r>
            <a:endParaRPr lang="en-GB" sz="2000" b="1" dirty="0"/>
          </a:p>
        </p:txBody>
      </p:sp>
      <p:pic>
        <p:nvPicPr>
          <p:cNvPr id="5" name="Picture 4"/>
          <p:cNvPicPr>
            <a:picLocks noChangeAspect="1"/>
          </p:cNvPicPr>
          <p:nvPr/>
        </p:nvPicPr>
        <p:blipFill rotWithShape="1">
          <a:blip r:embed="rId9"/>
          <a:srcRect t="4693" r="3147"/>
          <a:stretch/>
        </p:blipFill>
        <p:spPr>
          <a:xfrm>
            <a:off x="9638355" y="1705497"/>
            <a:ext cx="2236123" cy="1723318"/>
          </a:xfrm>
          <a:prstGeom prst="rect">
            <a:avLst/>
          </a:prstGeom>
        </p:spPr>
      </p:pic>
      <p:sp>
        <p:nvSpPr>
          <p:cNvPr id="8" name="Rectangle 7"/>
          <p:cNvSpPr/>
          <p:nvPr/>
        </p:nvSpPr>
        <p:spPr>
          <a:xfrm>
            <a:off x="10998192" y="2049963"/>
            <a:ext cx="802252" cy="24769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flipH="1">
            <a:off x="10975277" y="2014982"/>
            <a:ext cx="1117142" cy="307777"/>
          </a:xfrm>
          <a:prstGeom prst="rect">
            <a:avLst/>
          </a:prstGeom>
          <a:noFill/>
        </p:spPr>
        <p:txBody>
          <a:bodyPr wrap="square" rtlCol="0">
            <a:spAutoFit/>
          </a:bodyPr>
          <a:lstStyle/>
          <a:p>
            <a:r>
              <a:rPr lang="en-US" sz="1400" dirty="0"/>
              <a:t>Zoom log </a:t>
            </a:r>
            <a:endParaRPr lang="en-GB" sz="1400" dirty="0"/>
          </a:p>
        </p:txBody>
      </p:sp>
      <p:pic>
        <p:nvPicPr>
          <p:cNvPr id="14" name="Picture 13" descr="Text&#10;&#10;Description automatically generated with low confidence">
            <a:extLst>
              <a:ext uri="{FF2B5EF4-FFF2-40B4-BE49-F238E27FC236}">
                <a16:creationId xmlns:a16="http://schemas.microsoft.com/office/drawing/2014/main" id="{C7EEAA8E-3C6B-07EF-9C1D-6C8B407F6F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8581" y="5838254"/>
            <a:ext cx="1303206" cy="683321"/>
          </a:xfrm>
          <a:prstGeom prst="rect">
            <a:avLst/>
          </a:prstGeom>
        </p:spPr>
      </p:pic>
      <p:pic>
        <p:nvPicPr>
          <p:cNvPr id="15" name="Picture 14" descr="A blue and black rectangles&#10;&#10;Description automatically generated">
            <a:extLst>
              <a:ext uri="{FF2B5EF4-FFF2-40B4-BE49-F238E27FC236}">
                <a16:creationId xmlns:a16="http://schemas.microsoft.com/office/drawing/2014/main" id="{68CA8965-A22F-F35F-4636-F480424DC9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08721" y="5955773"/>
            <a:ext cx="933500" cy="485420"/>
          </a:xfrm>
          <a:prstGeom prst="rect">
            <a:avLst/>
          </a:prstGeom>
        </p:spPr>
      </p:pic>
      <p:pic>
        <p:nvPicPr>
          <p:cNvPr id="16" name="Picture 15" descr="A black background with blue text&#10;&#10;Description automatically generated">
            <a:extLst>
              <a:ext uri="{FF2B5EF4-FFF2-40B4-BE49-F238E27FC236}">
                <a16:creationId xmlns:a16="http://schemas.microsoft.com/office/drawing/2014/main" id="{C65CAFD1-4B33-420C-B96D-52D7E8CA22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0868" y="5764847"/>
            <a:ext cx="2092204" cy="864260"/>
          </a:xfrm>
          <a:prstGeom prst="rect">
            <a:avLst/>
          </a:prstGeom>
        </p:spPr>
      </p:pic>
      <p:sp>
        <p:nvSpPr>
          <p:cNvPr id="3" name="TextBox 2">
            <a:extLst>
              <a:ext uri="{FF2B5EF4-FFF2-40B4-BE49-F238E27FC236}">
                <a16:creationId xmlns:a16="http://schemas.microsoft.com/office/drawing/2014/main" id="{D9FFE3A4-62CF-BAAA-F8EF-B374BF8092FF}"/>
              </a:ext>
            </a:extLst>
          </p:cNvPr>
          <p:cNvSpPr txBox="1"/>
          <p:nvPr/>
        </p:nvSpPr>
        <p:spPr>
          <a:xfrm>
            <a:off x="8642371" y="6502736"/>
            <a:ext cx="3007683" cy="369332"/>
          </a:xfrm>
          <a:prstGeom prst="rect">
            <a:avLst/>
          </a:prstGeom>
          <a:noFill/>
        </p:spPr>
        <p:txBody>
          <a:bodyPr wrap="none" rtlCol="0">
            <a:spAutoFit/>
          </a:bodyPr>
          <a:lstStyle/>
          <a:p>
            <a:r>
              <a:rPr lang="en-US" dirty="0"/>
              <a:t>Slide credit: Skyler  </a:t>
            </a:r>
            <a:r>
              <a:rPr lang="en-US" dirty="0" err="1"/>
              <a:t>Degenkolb</a:t>
            </a:r>
            <a:endParaRPr lang="en-US" dirty="0"/>
          </a:p>
        </p:txBody>
      </p:sp>
    </p:spTree>
    <p:extLst>
      <p:ext uri="{BB962C8B-B14F-4D97-AF65-F5344CB8AC3E}">
        <p14:creationId xmlns:p14="http://schemas.microsoft.com/office/powerpoint/2010/main" val="16461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31273" y="52991"/>
            <a:ext cx="935519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err="1">
                <a:effectLst>
                  <a:outerShdw blurRad="38100" dist="38100" dir="2700000" algn="tl">
                    <a:srgbClr val="000000">
                      <a:alpha val="43137"/>
                    </a:srgbClr>
                  </a:outerShdw>
                </a:effectLst>
              </a:rPr>
              <a:t>SuperSUN</a:t>
            </a:r>
            <a:r>
              <a:rPr lang="en-US" sz="4400" dirty="0">
                <a:effectLst>
                  <a:outerShdw blurRad="38100" dist="38100" dir="2700000" algn="tl">
                    <a:srgbClr val="000000">
                      <a:alpha val="43137"/>
                    </a:srgbClr>
                  </a:outerShdw>
                </a:effectLst>
              </a:rPr>
              <a:t> phase II: </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polarized UCN and magnetic storage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841" t="4498" r="33240" b="16305"/>
          <a:stretch/>
        </p:blipFill>
        <p:spPr>
          <a:xfrm>
            <a:off x="2976318" y="1501293"/>
            <a:ext cx="2007134" cy="506165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506" r="26915" b="1076"/>
          <a:stretch/>
        </p:blipFill>
        <p:spPr>
          <a:xfrm rot="10800000" flipV="1">
            <a:off x="975132" y="1501293"/>
            <a:ext cx="1818408" cy="5061650"/>
          </a:xfrm>
          <a:prstGeom prst="rect">
            <a:avLst/>
          </a:prstGeom>
        </p:spPr>
      </p:pic>
      <p:sp>
        <p:nvSpPr>
          <p:cNvPr id="9" name="Rectangle 8"/>
          <p:cNvSpPr/>
          <p:nvPr/>
        </p:nvSpPr>
        <p:spPr>
          <a:xfrm>
            <a:off x="6055573" y="1579418"/>
            <a:ext cx="129050" cy="5140871"/>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7" descr="ILL_logo-Enduran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04" y="199460"/>
            <a:ext cx="969635" cy="5368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0871" y="-166757"/>
            <a:ext cx="1345233" cy="134523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182" y="0"/>
            <a:ext cx="1281545" cy="1281545"/>
          </a:xfrm>
          <a:prstGeom prst="rect">
            <a:avLst/>
          </a:prstGeom>
        </p:spPr>
      </p:pic>
      <p:sp>
        <p:nvSpPr>
          <p:cNvPr id="16" name="TextBox 15"/>
          <p:cNvSpPr txBox="1"/>
          <p:nvPr/>
        </p:nvSpPr>
        <p:spPr>
          <a:xfrm>
            <a:off x="7280648" y="1697870"/>
            <a:ext cx="4764494" cy="6032421"/>
          </a:xfrm>
          <a:prstGeom prst="rect">
            <a:avLst/>
          </a:prstGeom>
          <a:noFill/>
        </p:spPr>
        <p:txBody>
          <a:bodyPr wrap="square" rtlCol="0">
            <a:spAutoFit/>
          </a:bodyPr>
          <a:lstStyle/>
          <a:p>
            <a:pPr algn="just"/>
            <a:r>
              <a:rPr lang="en-US" sz="2000" b="1" dirty="0"/>
              <a:t>Benefits in phase II</a:t>
            </a:r>
            <a:endParaRPr lang="en-US" dirty="0"/>
          </a:p>
          <a:p>
            <a:pPr marL="285750" indent="-285750" algn="just">
              <a:buFont typeface="Arial" panose="020B0604020202020204" pitchFamily="34" charset="0"/>
              <a:buChar char="•"/>
            </a:pPr>
            <a:r>
              <a:rPr lang="en-US" dirty="0"/>
              <a:t>Increase storage potential for one spin state</a:t>
            </a:r>
          </a:p>
          <a:p>
            <a:pPr marL="285750" indent="-285750" algn="just">
              <a:buFont typeface="Arial" panose="020B0604020202020204" pitchFamily="34" charset="0"/>
              <a:buChar char="•"/>
            </a:pPr>
            <a:r>
              <a:rPr lang="en-US" dirty="0"/>
              <a:t>Decrease loss rate for stored UCN</a:t>
            </a:r>
          </a:p>
          <a:p>
            <a:pPr algn="just"/>
            <a:r>
              <a:rPr lang="en-US" dirty="0">
                <a:sym typeface="Wingdings" panose="05000000000000000000" pitchFamily="2" charset="2"/>
              </a:rPr>
              <a:t> </a:t>
            </a:r>
            <a:r>
              <a:rPr lang="en-US" dirty="0"/>
              <a:t>UCN already polarized within the source</a:t>
            </a:r>
          </a:p>
          <a:p>
            <a:pPr algn="just"/>
            <a:endParaRPr lang="en-US" dirty="0"/>
          </a:p>
          <a:p>
            <a:r>
              <a:rPr lang="en-US" sz="2000" b="1" dirty="0"/>
              <a:t>Phase II expectations (</a:t>
            </a:r>
            <a:r>
              <a:rPr lang="en-US" sz="2000" b="1" dirty="0">
                <a:solidFill>
                  <a:srgbClr val="65D865"/>
                </a:solidFill>
              </a:rPr>
              <a:t>gain over phase I</a:t>
            </a:r>
            <a:r>
              <a:rPr lang="en-US" sz="2000" b="1" dirty="0"/>
              <a:t>)</a:t>
            </a:r>
          </a:p>
          <a:p>
            <a:pPr>
              <a:tabLst>
                <a:tab pos="2857500" algn="l"/>
              </a:tabLst>
            </a:pPr>
            <a:r>
              <a:rPr lang="en-US" dirty="0"/>
              <a:t>Peak field:                   2.1 T</a:t>
            </a:r>
            <a:r>
              <a:rPr lang="en-US" sz="2000" b="1" dirty="0"/>
              <a:t> </a:t>
            </a:r>
            <a:br>
              <a:rPr lang="en-US" dirty="0"/>
            </a:br>
            <a:r>
              <a:rPr lang="en-US" dirty="0"/>
              <a:t>Source density:          1,670 UCN/cm</a:t>
            </a:r>
            <a:r>
              <a:rPr lang="en-US" baseline="30000" dirty="0"/>
              <a:t>3 </a:t>
            </a:r>
            <a:r>
              <a:rPr lang="en-US" dirty="0"/>
              <a:t>(</a:t>
            </a:r>
            <a:r>
              <a:rPr lang="en-US" b="1" dirty="0">
                <a:solidFill>
                  <a:srgbClr val="33CC33"/>
                </a:solidFill>
              </a:rPr>
              <a:t>x5 gain</a:t>
            </a:r>
            <a:r>
              <a:rPr lang="en-US" dirty="0"/>
              <a:t>) </a:t>
            </a:r>
            <a:br>
              <a:rPr lang="en-US" dirty="0"/>
            </a:br>
            <a:r>
              <a:rPr lang="en-US" dirty="0"/>
              <a:t>Density in </a:t>
            </a:r>
            <a:r>
              <a:rPr lang="en-US" dirty="0" err="1"/>
              <a:t>PanEDM</a:t>
            </a:r>
            <a:r>
              <a:rPr lang="en-US" dirty="0"/>
              <a:t>:  40  UCN/cm</a:t>
            </a:r>
            <a:r>
              <a:rPr lang="en-US" baseline="30000" dirty="0"/>
              <a:t>3</a:t>
            </a:r>
            <a:r>
              <a:rPr lang="en-US" dirty="0"/>
              <a:t> (</a:t>
            </a:r>
            <a:r>
              <a:rPr lang="en-US" b="1" dirty="0">
                <a:solidFill>
                  <a:srgbClr val="33CC33"/>
                </a:solidFill>
              </a:rPr>
              <a:t>x10 gain</a:t>
            </a:r>
            <a:r>
              <a:rPr lang="en-US" dirty="0"/>
              <a:t>)</a:t>
            </a:r>
          </a:p>
          <a:p>
            <a:pPr algn="just"/>
            <a:endParaRPr lang="en-US" dirty="0"/>
          </a:p>
          <a:p>
            <a:pPr algn="just"/>
            <a:r>
              <a:rPr lang="en-US" sz="2000" b="1" dirty="0"/>
              <a:t>Status</a:t>
            </a:r>
          </a:p>
          <a:p>
            <a:pPr algn="just"/>
            <a:r>
              <a:rPr lang="en-US" dirty="0"/>
              <a:t>Quench protection validated</a:t>
            </a:r>
          </a:p>
          <a:p>
            <a:pPr algn="just"/>
            <a:r>
              <a:rPr lang="en-US" dirty="0"/>
              <a:t>Octupole trained up to 1 T</a:t>
            </a:r>
          </a:p>
          <a:p>
            <a:r>
              <a:rPr lang="en-US" dirty="0"/>
              <a:t>Preparing impregnation of the </a:t>
            </a:r>
            <a:r>
              <a:rPr lang="en-US" dirty="0" err="1"/>
              <a:t>octupole</a:t>
            </a:r>
            <a:r>
              <a:rPr lang="en-US" dirty="0"/>
              <a:t>, to reach nominal field</a:t>
            </a:r>
          </a:p>
          <a:p>
            <a:endParaRPr lang="en-US" dirty="0"/>
          </a:p>
          <a:p>
            <a:br>
              <a:rPr lang="en-US" dirty="0"/>
            </a:br>
            <a:br>
              <a:rPr lang="en-US" dirty="0"/>
            </a:br>
            <a:endParaRPr lang="en-US" dirty="0"/>
          </a:p>
          <a:p>
            <a:pPr algn="just"/>
            <a:endParaRPr lang="en-US" dirty="0"/>
          </a:p>
          <a:p>
            <a:pPr algn="just"/>
            <a:endParaRPr lang="en-US" dirty="0"/>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1683" t="24242" r="37287" b="1527"/>
          <a:stretch/>
        </p:blipFill>
        <p:spPr>
          <a:xfrm>
            <a:off x="5161749" y="1501293"/>
            <a:ext cx="1596045" cy="5090700"/>
          </a:xfrm>
          <a:prstGeom prst="rect">
            <a:avLst/>
          </a:prstGeom>
        </p:spPr>
      </p:pic>
      <p:sp>
        <p:nvSpPr>
          <p:cNvPr id="3" name="TextBox 2">
            <a:extLst>
              <a:ext uri="{FF2B5EF4-FFF2-40B4-BE49-F238E27FC236}">
                <a16:creationId xmlns:a16="http://schemas.microsoft.com/office/drawing/2014/main" id="{BA29DDAA-FC55-E837-99A3-44DBDDECE6FB}"/>
              </a:ext>
            </a:extLst>
          </p:cNvPr>
          <p:cNvSpPr txBox="1"/>
          <p:nvPr/>
        </p:nvSpPr>
        <p:spPr>
          <a:xfrm>
            <a:off x="8642371" y="6513622"/>
            <a:ext cx="3007683" cy="369332"/>
          </a:xfrm>
          <a:prstGeom prst="rect">
            <a:avLst/>
          </a:prstGeom>
          <a:noFill/>
        </p:spPr>
        <p:txBody>
          <a:bodyPr wrap="none" rtlCol="0">
            <a:spAutoFit/>
          </a:bodyPr>
          <a:lstStyle/>
          <a:p>
            <a:r>
              <a:rPr lang="en-US" dirty="0"/>
              <a:t>Slide credit: Skyler  </a:t>
            </a:r>
            <a:r>
              <a:rPr lang="en-US" dirty="0" err="1"/>
              <a:t>Degenkolb</a:t>
            </a:r>
            <a:endParaRPr lang="en-US" dirty="0"/>
          </a:p>
        </p:txBody>
      </p:sp>
    </p:spTree>
    <p:extLst>
      <p:ext uri="{BB962C8B-B14F-4D97-AF65-F5344CB8AC3E}">
        <p14:creationId xmlns:p14="http://schemas.microsoft.com/office/powerpoint/2010/main" val="12337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E0F840E-CE48-0597-1301-D2F6173D246C}"/>
              </a:ext>
            </a:extLst>
          </p:cNvPr>
          <p:cNvGrpSpPr/>
          <p:nvPr/>
        </p:nvGrpSpPr>
        <p:grpSpPr>
          <a:xfrm>
            <a:off x="3800548" y="1373877"/>
            <a:ext cx="7811177" cy="2211495"/>
            <a:chOff x="4287567" y="1373877"/>
            <a:chExt cx="7811177" cy="2211495"/>
          </a:xfrm>
        </p:grpSpPr>
        <p:pic>
          <p:nvPicPr>
            <p:cNvPr id="11" name="Picture 10">
              <a:extLst>
                <a:ext uri="{FF2B5EF4-FFF2-40B4-BE49-F238E27FC236}">
                  <a16:creationId xmlns:a16="http://schemas.microsoft.com/office/drawing/2014/main" id="{6F46F253-362A-EBC8-CDC9-01D67E1F3EAB}"/>
                </a:ext>
              </a:extLst>
            </p:cNvPr>
            <p:cNvPicPr>
              <a:picLocks noChangeAspect="1"/>
            </p:cNvPicPr>
            <p:nvPr/>
          </p:nvPicPr>
          <p:blipFill rotWithShape="1">
            <a:blip r:embed="rId2"/>
            <a:srcRect t="52159"/>
            <a:stretch/>
          </p:blipFill>
          <p:spPr>
            <a:xfrm>
              <a:off x="4287567" y="1795292"/>
              <a:ext cx="7811177" cy="1790080"/>
            </a:xfrm>
            <a:prstGeom prst="rect">
              <a:avLst/>
            </a:prstGeom>
          </p:spPr>
        </p:pic>
        <p:pic>
          <p:nvPicPr>
            <p:cNvPr id="12" name="Picture 11">
              <a:extLst>
                <a:ext uri="{FF2B5EF4-FFF2-40B4-BE49-F238E27FC236}">
                  <a16:creationId xmlns:a16="http://schemas.microsoft.com/office/drawing/2014/main" id="{DC073BBC-5292-31FC-1089-4E3A76BC55A1}"/>
                </a:ext>
              </a:extLst>
            </p:cNvPr>
            <p:cNvPicPr>
              <a:picLocks noChangeAspect="1"/>
            </p:cNvPicPr>
            <p:nvPr/>
          </p:nvPicPr>
          <p:blipFill rotWithShape="1">
            <a:blip r:embed="rId2"/>
            <a:srcRect b="88737"/>
            <a:stretch/>
          </p:blipFill>
          <p:spPr>
            <a:xfrm>
              <a:off x="4287567" y="1373877"/>
              <a:ext cx="7811177" cy="421415"/>
            </a:xfrm>
            <a:prstGeom prst="rect">
              <a:avLst/>
            </a:prstGeom>
          </p:spPr>
        </p:pic>
      </p:grpSp>
      <p:pic>
        <p:nvPicPr>
          <p:cNvPr id="17" name="Picture 16">
            <a:extLst>
              <a:ext uri="{FF2B5EF4-FFF2-40B4-BE49-F238E27FC236}">
                <a16:creationId xmlns:a16="http://schemas.microsoft.com/office/drawing/2014/main" id="{9AB91ADD-204A-3AE1-055E-6D054F6B5B9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99" t="7744" r="9038"/>
          <a:stretch/>
        </p:blipFill>
        <p:spPr>
          <a:xfrm>
            <a:off x="3529087" y="3940857"/>
            <a:ext cx="5514052" cy="2983134"/>
          </a:xfrm>
          <a:prstGeom prst="rect">
            <a:avLst/>
          </a:prstGeom>
        </p:spPr>
      </p:pic>
      <p:sp>
        <p:nvSpPr>
          <p:cNvPr id="20" name="Rectangle 19">
            <a:extLst>
              <a:ext uri="{FF2B5EF4-FFF2-40B4-BE49-F238E27FC236}">
                <a16:creationId xmlns:a16="http://schemas.microsoft.com/office/drawing/2014/main" id="{F0582B3E-98AB-EEB8-D620-5E15D8BE4F51}"/>
              </a:ext>
            </a:extLst>
          </p:cNvPr>
          <p:cNvSpPr/>
          <p:nvPr/>
        </p:nvSpPr>
        <p:spPr>
          <a:xfrm>
            <a:off x="8040757" y="3543315"/>
            <a:ext cx="3968979" cy="1450366"/>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6" name="Grafik 3">
            <a:extLst>
              <a:ext uri="{FF2B5EF4-FFF2-40B4-BE49-F238E27FC236}">
                <a16:creationId xmlns:a16="http://schemas.microsoft.com/office/drawing/2014/main" id="{8B8CBB4C-6ED7-C049-A6F1-E1E095EDBA4F}"/>
              </a:ext>
            </a:extLst>
          </p:cNvPr>
          <p:cNvPicPr>
            <a:picLocks noChangeAspect="1"/>
          </p:cNvPicPr>
          <p:nvPr/>
        </p:nvPicPr>
        <p:blipFill>
          <a:blip r:embed="rId4"/>
          <a:stretch>
            <a:fillRect/>
          </a:stretch>
        </p:blipFill>
        <p:spPr>
          <a:xfrm>
            <a:off x="182264" y="1206745"/>
            <a:ext cx="2952952" cy="3214276"/>
          </a:xfrm>
          <a:prstGeom prst="rect">
            <a:avLst/>
          </a:prstGeom>
        </p:spPr>
      </p:pic>
      <p:cxnSp>
        <p:nvCxnSpPr>
          <p:cNvPr id="7" name="Straight Connector 6"/>
          <p:cNvCxnSpPr/>
          <p:nvPr/>
        </p:nvCxnSpPr>
        <p:spPr>
          <a:xfrm>
            <a:off x="0" y="119044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838200" y="-510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a:t>
            </a:r>
            <a:r>
              <a:rPr lang="en-US" dirty="0" err="1"/>
              <a:t>PanEDM</a:t>
            </a:r>
            <a:r>
              <a:rPr lang="en-US" dirty="0"/>
              <a:t> Experiment</a:t>
            </a:r>
          </a:p>
        </p:txBody>
      </p:sp>
      <p:pic>
        <p:nvPicPr>
          <p:cNvPr id="2" name="Grafik 9">
            <a:extLst>
              <a:ext uri="{FF2B5EF4-FFF2-40B4-BE49-F238E27FC236}">
                <a16:creationId xmlns:a16="http://schemas.microsoft.com/office/drawing/2014/main" id="{CECF54C7-4C58-A54D-1C3A-39C4945D1496}"/>
              </a:ext>
            </a:extLst>
          </p:cNvPr>
          <p:cNvPicPr>
            <a:picLocks noChangeAspect="1"/>
          </p:cNvPicPr>
          <p:nvPr/>
        </p:nvPicPr>
        <p:blipFill>
          <a:blip r:embed="rId5"/>
          <a:stretch>
            <a:fillRect/>
          </a:stretch>
        </p:blipFill>
        <p:spPr>
          <a:xfrm>
            <a:off x="133288" y="4451287"/>
            <a:ext cx="3015575" cy="2295594"/>
          </a:xfrm>
          <a:prstGeom prst="rect">
            <a:avLst/>
          </a:prstGeom>
        </p:spPr>
      </p:pic>
      <p:pic>
        <p:nvPicPr>
          <p:cNvPr id="15" name="Picture 14">
            <a:extLst>
              <a:ext uri="{FF2B5EF4-FFF2-40B4-BE49-F238E27FC236}">
                <a16:creationId xmlns:a16="http://schemas.microsoft.com/office/drawing/2014/main" id="{CEFDD1CA-E326-81B3-DF12-C1A0882391CF}"/>
              </a:ext>
            </a:extLst>
          </p:cNvPr>
          <p:cNvPicPr>
            <a:picLocks noChangeAspect="1"/>
          </p:cNvPicPr>
          <p:nvPr/>
        </p:nvPicPr>
        <p:blipFill>
          <a:blip r:embed="rId6"/>
          <a:stretch>
            <a:fillRect/>
          </a:stretch>
        </p:blipFill>
        <p:spPr>
          <a:xfrm>
            <a:off x="8121761" y="3643811"/>
            <a:ext cx="3810330" cy="922100"/>
          </a:xfrm>
          <a:prstGeom prst="rect">
            <a:avLst/>
          </a:prstGeom>
        </p:spPr>
      </p:pic>
      <p:sp>
        <p:nvSpPr>
          <p:cNvPr id="16" name="Rectangle 15">
            <a:extLst>
              <a:ext uri="{FF2B5EF4-FFF2-40B4-BE49-F238E27FC236}">
                <a16:creationId xmlns:a16="http://schemas.microsoft.com/office/drawing/2014/main" id="{0D08E2D7-D027-632D-AF4D-71353388F679}"/>
              </a:ext>
            </a:extLst>
          </p:cNvPr>
          <p:cNvSpPr/>
          <p:nvPr/>
        </p:nvSpPr>
        <p:spPr>
          <a:xfrm>
            <a:off x="8164995" y="4348369"/>
            <a:ext cx="2638839" cy="2759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TextBox 17">
            <a:extLst>
              <a:ext uri="{FF2B5EF4-FFF2-40B4-BE49-F238E27FC236}">
                <a16:creationId xmlns:a16="http://schemas.microsoft.com/office/drawing/2014/main" id="{6271942D-F98D-CB1B-89E4-78A59A093E7B}"/>
              </a:ext>
            </a:extLst>
          </p:cNvPr>
          <p:cNvSpPr txBox="1"/>
          <p:nvPr/>
        </p:nvSpPr>
        <p:spPr>
          <a:xfrm>
            <a:off x="8045730" y="4624350"/>
            <a:ext cx="3943452" cy="369332"/>
          </a:xfrm>
          <a:prstGeom prst="rect">
            <a:avLst/>
          </a:prstGeom>
          <a:noFill/>
        </p:spPr>
        <p:txBody>
          <a:bodyPr wrap="none" rtlCol="0">
            <a:spAutoFit/>
          </a:bodyPr>
          <a:lstStyle/>
          <a:p>
            <a:r>
              <a:rPr lang="en-US" b="1" dirty="0">
                <a:solidFill>
                  <a:srgbClr val="FF0000"/>
                </a:solidFill>
              </a:rPr>
              <a:t>3.8×10</a:t>
            </a:r>
            <a:r>
              <a:rPr lang="en-US" b="1" baseline="30000" dirty="0">
                <a:solidFill>
                  <a:srgbClr val="FF0000"/>
                </a:solidFill>
              </a:rPr>
              <a:t>6</a:t>
            </a:r>
            <a:r>
              <a:rPr lang="en-US" b="1" dirty="0">
                <a:solidFill>
                  <a:srgbClr val="FF0000"/>
                </a:solidFill>
              </a:rPr>
              <a:t> UCN measured (fill-and-empty)</a:t>
            </a:r>
            <a:endParaRPr lang="en-DE" b="1" baseline="30000" dirty="0">
              <a:solidFill>
                <a:srgbClr val="FF0000"/>
              </a:solidFill>
            </a:endParaRPr>
          </a:p>
        </p:txBody>
      </p:sp>
      <p:sp>
        <p:nvSpPr>
          <p:cNvPr id="19" name="TextBox 18">
            <a:extLst>
              <a:ext uri="{FF2B5EF4-FFF2-40B4-BE49-F238E27FC236}">
                <a16:creationId xmlns:a16="http://schemas.microsoft.com/office/drawing/2014/main" id="{FB35F6C0-8198-2D63-28A5-16A1F4F58492}"/>
              </a:ext>
            </a:extLst>
          </p:cNvPr>
          <p:cNvSpPr txBox="1"/>
          <p:nvPr/>
        </p:nvSpPr>
        <p:spPr>
          <a:xfrm rot="18593671">
            <a:off x="4424854" y="4727934"/>
            <a:ext cx="1427378" cy="307777"/>
          </a:xfrm>
          <a:prstGeom prst="rect">
            <a:avLst/>
          </a:prstGeom>
          <a:noFill/>
        </p:spPr>
        <p:txBody>
          <a:bodyPr wrap="none" rtlCol="0">
            <a:spAutoFit/>
          </a:bodyPr>
          <a:lstStyle/>
          <a:p>
            <a:r>
              <a:rPr lang="en-US" sz="1400" b="1" dirty="0">
                <a:solidFill>
                  <a:srgbClr val="FF0000"/>
                </a:solidFill>
              </a:rPr>
              <a:t>Still preliminary!</a:t>
            </a:r>
            <a:endParaRPr lang="en-DE" sz="1400" b="1" dirty="0">
              <a:solidFill>
                <a:srgbClr val="FF0000"/>
              </a:solidFill>
            </a:endParaRPr>
          </a:p>
        </p:txBody>
      </p:sp>
      <p:sp>
        <p:nvSpPr>
          <p:cNvPr id="23" name="TextBox 22">
            <a:extLst>
              <a:ext uri="{FF2B5EF4-FFF2-40B4-BE49-F238E27FC236}">
                <a16:creationId xmlns:a16="http://schemas.microsoft.com/office/drawing/2014/main" id="{6E454B03-F8F5-0DF4-E9AC-CF255808D30E}"/>
              </a:ext>
            </a:extLst>
          </p:cNvPr>
          <p:cNvSpPr txBox="1"/>
          <p:nvPr/>
        </p:nvSpPr>
        <p:spPr>
          <a:xfrm>
            <a:off x="9148082" y="5031863"/>
            <a:ext cx="3096927" cy="1477328"/>
          </a:xfrm>
          <a:prstGeom prst="rect">
            <a:avLst/>
          </a:prstGeom>
          <a:noFill/>
        </p:spPr>
        <p:txBody>
          <a:bodyPr wrap="square" rtlCol="0">
            <a:spAutoFit/>
          </a:bodyPr>
          <a:lstStyle/>
          <a:p>
            <a:r>
              <a:rPr lang="en-US" dirty="0"/>
              <a:t>…relative to 0.88×10</a:t>
            </a:r>
            <a:r>
              <a:rPr lang="en-US" baseline="30000" dirty="0"/>
              <a:t>6</a:t>
            </a:r>
            <a:r>
              <a:rPr lang="en-US" dirty="0"/>
              <a:t> at SUN2</a:t>
            </a:r>
          </a:p>
          <a:p>
            <a:endParaRPr lang="en-US" dirty="0"/>
          </a:p>
          <a:p>
            <a:r>
              <a:rPr lang="en-US" i="1" dirty="0"/>
              <a:t>Under investigation: spectrum, storage in external volumes, </a:t>
            </a:r>
            <a:r>
              <a:rPr lang="en-US" i="1" dirty="0" err="1"/>
              <a:t>etc</a:t>
            </a:r>
            <a:r>
              <a:rPr lang="en-US" i="1" dirty="0"/>
              <a:t>…</a:t>
            </a:r>
            <a:endParaRPr lang="en-DE" i="1" dirty="0"/>
          </a:p>
        </p:txBody>
      </p:sp>
      <p:sp>
        <p:nvSpPr>
          <p:cNvPr id="3" name="TextBox 2">
            <a:extLst>
              <a:ext uri="{FF2B5EF4-FFF2-40B4-BE49-F238E27FC236}">
                <a16:creationId xmlns:a16="http://schemas.microsoft.com/office/drawing/2014/main" id="{80C3AE1A-E519-1BFA-2D0D-D7EE64754D11}"/>
              </a:ext>
            </a:extLst>
          </p:cNvPr>
          <p:cNvSpPr txBox="1"/>
          <p:nvPr/>
        </p:nvSpPr>
        <p:spPr>
          <a:xfrm>
            <a:off x="8642371" y="6491850"/>
            <a:ext cx="3007683" cy="369332"/>
          </a:xfrm>
          <a:prstGeom prst="rect">
            <a:avLst/>
          </a:prstGeom>
          <a:noFill/>
        </p:spPr>
        <p:txBody>
          <a:bodyPr wrap="none" rtlCol="0">
            <a:spAutoFit/>
          </a:bodyPr>
          <a:lstStyle/>
          <a:p>
            <a:r>
              <a:rPr lang="en-US" dirty="0"/>
              <a:t>Slide credit: Skyler  </a:t>
            </a:r>
            <a:r>
              <a:rPr lang="en-US" dirty="0" err="1"/>
              <a:t>Degenkolb</a:t>
            </a:r>
            <a:endParaRPr lang="en-US" dirty="0"/>
          </a:p>
        </p:txBody>
      </p:sp>
    </p:spTree>
    <p:extLst>
      <p:ext uri="{BB962C8B-B14F-4D97-AF65-F5344CB8AC3E}">
        <p14:creationId xmlns:p14="http://schemas.microsoft.com/office/powerpoint/2010/main" val="13954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385888" y="53370"/>
            <a:ext cx="10729912" cy="523220"/>
          </a:xfrm>
          <a:prstGeom prst="rect">
            <a:avLst/>
          </a:prstGeom>
          <a:noFill/>
          <a:ln w="9525">
            <a:noFill/>
            <a:miter lim="800000"/>
            <a:headEnd/>
            <a:tailEnd/>
          </a:ln>
          <a:effectLst/>
        </p:spPr>
        <p:txBody>
          <a:bodyPr wrap="square">
            <a:spAutoFit/>
          </a:bodyPr>
          <a:lstStyle/>
          <a:p>
            <a:pPr eaLnBrk="0" hangingPunct="0"/>
            <a:r>
              <a:rPr lang="en-US" sz="2800" dirty="0">
                <a:solidFill>
                  <a:srgbClr val="0000FF"/>
                </a:solidFill>
              </a:rPr>
              <a:t>EDM is a sensitive probe to search for BSM CP-violating physics</a:t>
            </a:r>
          </a:p>
        </p:txBody>
      </p:sp>
      <p:sp>
        <p:nvSpPr>
          <p:cNvPr id="66565" name="Text Box 5"/>
          <p:cNvSpPr txBox="1">
            <a:spLocks noChangeArrowheads="1"/>
          </p:cNvSpPr>
          <p:nvPr/>
        </p:nvSpPr>
        <p:spPr bwMode="auto">
          <a:xfrm>
            <a:off x="3853116" y="2724089"/>
            <a:ext cx="7299114" cy="400110"/>
          </a:xfrm>
          <a:prstGeom prst="rect">
            <a:avLst/>
          </a:prstGeom>
          <a:noFill/>
          <a:ln w="9525">
            <a:noFill/>
            <a:miter lim="800000"/>
            <a:headEnd/>
            <a:tailEnd/>
          </a:ln>
          <a:effectLst/>
        </p:spPr>
        <p:txBody>
          <a:bodyPr wrap="none">
            <a:spAutoFit/>
          </a:bodyPr>
          <a:lstStyle/>
          <a:p>
            <a:pPr eaLnBrk="0" hangingPunct="0"/>
            <a:r>
              <a:rPr lang="en-US" sz="2000" dirty="0"/>
              <a:t>Suppressed 3-loop effect from the CKM phase in the Standard Model</a:t>
            </a:r>
          </a:p>
        </p:txBody>
      </p:sp>
      <p:sp>
        <p:nvSpPr>
          <p:cNvPr id="66566" name="Text Box 6"/>
          <p:cNvSpPr txBox="1">
            <a:spLocks noChangeArrowheads="1"/>
          </p:cNvSpPr>
          <p:nvPr/>
        </p:nvSpPr>
        <p:spPr bwMode="auto">
          <a:xfrm>
            <a:off x="2016919" y="3867089"/>
            <a:ext cx="4909357" cy="400110"/>
          </a:xfrm>
          <a:prstGeom prst="rect">
            <a:avLst/>
          </a:prstGeom>
          <a:noFill/>
          <a:ln w="9525">
            <a:noFill/>
            <a:miter lim="800000"/>
            <a:headEnd/>
            <a:tailEnd/>
          </a:ln>
          <a:effectLst/>
        </p:spPr>
        <p:txBody>
          <a:bodyPr wrap="none">
            <a:spAutoFit/>
          </a:bodyPr>
          <a:lstStyle/>
          <a:p>
            <a:pPr eaLnBrk="0" hangingPunct="0"/>
            <a:r>
              <a:rPr lang="en-US" sz="2000" dirty="0"/>
              <a:t>Large effect in more comprehensive theories:</a:t>
            </a:r>
          </a:p>
        </p:txBody>
      </p:sp>
      <p:sp>
        <p:nvSpPr>
          <p:cNvPr id="8" name="Slide Number Placeholder 7"/>
          <p:cNvSpPr>
            <a:spLocks noGrp="1"/>
          </p:cNvSpPr>
          <p:nvPr>
            <p:ph type="sldNum" sz="quarter" idx="12"/>
          </p:nvPr>
        </p:nvSpPr>
        <p:spPr/>
        <p:txBody>
          <a:bodyPr/>
          <a:lstStyle/>
          <a:p>
            <a:fld id="{A77AC69B-9D06-4E46-A098-5723CE5EA395}" type="slidenum">
              <a:rPr lang="en-US" smtClean="0"/>
              <a:pPr/>
              <a:t>4</a:t>
            </a:fld>
            <a:endParaRPr lang="en-US" dirty="0"/>
          </a:p>
        </p:txBody>
      </p:sp>
      <p:graphicFrame>
        <p:nvGraphicFramePr>
          <p:cNvPr id="17" name="Object 16"/>
          <p:cNvGraphicFramePr>
            <a:graphicFrameLocks noChangeAspect="1"/>
          </p:cNvGraphicFramePr>
          <p:nvPr/>
        </p:nvGraphicFramePr>
        <p:xfrm>
          <a:off x="5754044"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17"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044"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a:extLst>
              <a:ext uri="{FF2B5EF4-FFF2-40B4-BE49-F238E27FC236}">
                <a16:creationId xmlns:a16="http://schemas.microsoft.com/office/drawing/2014/main" id="{A955E341-008D-5A10-2BDE-70CCD574D3D4}"/>
              </a:ext>
            </a:extLst>
          </p:cNvPr>
          <p:cNvGrpSpPr/>
          <p:nvPr/>
        </p:nvGrpSpPr>
        <p:grpSpPr>
          <a:xfrm>
            <a:off x="5715000" y="4267200"/>
            <a:ext cx="4569476" cy="1712129"/>
            <a:chOff x="5715000" y="4267200"/>
            <a:chExt cx="4569476" cy="1712129"/>
          </a:xfrm>
        </p:grpSpPr>
        <p:sp>
          <p:nvSpPr>
            <p:cNvPr id="9" name="Oval 8"/>
            <p:cNvSpPr/>
            <p:nvPr/>
          </p:nvSpPr>
          <p:spPr>
            <a:xfrm>
              <a:off x="6324600" y="4876800"/>
              <a:ext cx="685800" cy="762000"/>
            </a:xfrm>
            <a:prstGeom prst="ellipse">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9" idx="2"/>
            </p:cNvCxnSpPr>
            <p:nvPr/>
          </p:nvCxnSpPr>
          <p:spPr>
            <a:xfrm>
              <a:off x="5715000" y="5257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6"/>
            </p:cNvCxnSpPr>
            <p:nvPr/>
          </p:nvCxnSpPr>
          <p:spPr>
            <a:xfrm>
              <a:off x="7010400" y="52578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858000" y="4267200"/>
              <a:ext cx="685800" cy="739588"/>
            </a:xfrm>
            <a:custGeom>
              <a:avLst/>
              <a:gdLst>
                <a:gd name="connsiteX0" fmla="*/ 53788 w 685800"/>
                <a:gd name="connsiteY0" fmla="*/ 739588 h 739588"/>
                <a:gd name="connsiteX1" fmla="*/ 26894 w 685800"/>
                <a:gd name="connsiteY1" fmla="*/ 699247 h 739588"/>
                <a:gd name="connsiteX2" fmla="*/ 13447 w 685800"/>
                <a:gd name="connsiteY2" fmla="*/ 645459 h 739588"/>
                <a:gd name="connsiteX3" fmla="*/ 0 w 685800"/>
                <a:gd name="connsiteY3" fmla="*/ 605118 h 739588"/>
                <a:gd name="connsiteX4" fmla="*/ 13447 w 685800"/>
                <a:gd name="connsiteY4" fmla="*/ 564777 h 739588"/>
                <a:gd name="connsiteX5" fmla="*/ 94130 w 685800"/>
                <a:gd name="connsiteY5" fmla="*/ 564777 h 739588"/>
                <a:gd name="connsiteX6" fmla="*/ 121024 w 685800"/>
                <a:gd name="connsiteY6" fmla="*/ 605118 h 739588"/>
                <a:gd name="connsiteX7" fmla="*/ 201706 w 685800"/>
                <a:gd name="connsiteY7" fmla="*/ 551330 h 739588"/>
                <a:gd name="connsiteX8" fmla="*/ 147918 w 685800"/>
                <a:gd name="connsiteY8" fmla="*/ 484094 h 739588"/>
                <a:gd name="connsiteX9" fmla="*/ 134471 w 685800"/>
                <a:gd name="connsiteY9" fmla="*/ 443753 h 739588"/>
                <a:gd name="connsiteX10" fmla="*/ 147918 w 685800"/>
                <a:gd name="connsiteY10" fmla="*/ 389965 h 739588"/>
                <a:gd name="connsiteX11" fmla="*/ 188259 w 685800"/>
                <a:gd name="connsiteY11" fmla="*/ 376518 h 739588"/>
                <a:gd name="connsiteX12" fmla="*/ 282388 w 685800"/>
                <a:gd name="connsiteY12" fmla="*/ 403412 h 739588"/>
                <a:gd name="connsiteX13" fmla="*/ 349624 w 685800"/>
                <a:gd name="connsiteY13" fmla="*/ 416859 h 739588"/>
                <a:gd name="connsiteX14" fmla="*/ 309283 w 685800"/>
                <a:gd name="connsiteY14" fmla="*/ 309282 h 739588"/>
                <a:gd name="connsiteX15" fmla="*/ 322730 w 685800"/>
                <a:gd name="connsiteY15" fmla="*/ 215153 h 739588"/>
                <a:gd name="connsiteX16" fmla="*/ 389965 w 685800"/>
                <a:gd name="connsiteY16" fmla="*/ 228600 h 739588"/>
                <a:gd name="connsiteX17" fmla="*/ 430306 w 685800"/>
                <a:gd name="connsiteY17" fmla="*/ 255494 h 739588"/>
                <a:gd name="connsiteX18" fmla="*/ 470647 w 685800"/>
                <a:gd name="connsiteY18" fmla="*/ 268941 h 739588"/>
                <a:gd name="connsiteX19" fmla="*/ 497541 w 685800"/>
                <a:gd name="connsiteY19" fmla="*/ 188259 h 739588"/>
                <a:gd name="connsiteX20" fmla="*/ 470647 w 685800"/>
                <a:gd name="connsiteY20" fmla="*/ 107577 h 739588"/>
                <a:gd name="connsiteX21" fmla="*/ 564777 w 685800"/>
                <a:gd name="connsiteY21" fmla="*/ 80682 h 739588"/>
                <a:gd name="connsiteX22" fmla="*/ 618565 w 685800"/>
                <a:gd name="connsiteY22" fmla="*/ 67235 h 739588"/>
                <a:gd name="connsiteX23" fmla="*/ 658906 w 685800"/>
                <a:gd name="connsiteY23" fmla="*/ 40341 h 739588"/>
                <a:gd name="connsiteX24" fmla="*/ 685800 w 685800"/>
                <a:gd name="connsiteY24" fmla="*/ 0 h 739588"/>
                <a:gd name="connsiteX25" fmla="*/ 658906 w 685800"/>
                <a:gd name="connsiteY25" fmla="*/ 26894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5800" h="739588">
                  <a:moveTo>
                    <a:pt x="53788" y="739588"/>
                  </a:moveTo>
                  <a:cubicBezTo>
                    <a:pt x="44823" y="726141"/>
                    <a:pt x="33260" y="714102"/>
                    <a:pt x="26894" y="699247"/>
                  </a:cubicBezTo>
                  <a:cubicBezTo>
                    <a:pt x="19614" y="682260"/>
                    <a:pt x="18524" y="663229"/>
                    <a:pt x="13447" y="645459"/>
                  </a:cubicBezTo>
                  <a:cubicBezTo>
                    <a:pt x="9553" y="631830"/>
                    <a:pt x="4482" y="618565"/>
                    <a:pt x="0" y="605118"/>
                  </a:cubicBezTo>
                  <a:cubicBezTo>
                    <a:pt x="4482" y="591671"/>
                    <a:pt x="3424" y="574800"/>
                    <a:pt x="13447" y="564777"/>
                  </a:cubicBezTo>
                  <a:cubicBezTo>
                    <a:pt x="40341" y="537883"/>
                    <a:pt x="67236" y="555813"/>
                    <a:pt x="94130" y="564777"/>
                  </a:cubicBezTo>
                  <a:cubicBezTo>
                    <a:pt x="103095" y="578224"/>
                    <a:pt x="105485" y="600678"/>
                    <a:pt x="121024" y="605118"/>
                  </a:cubicBezTo>
                  <a:cubicBezTo>
                    <a:pt x="190164" y="624872"/>
                    <a:pt x="188470" y="591039"/>
                    <a:pt x="201706" y="551330"/>
                  </a:cubicBezTo>
                  <a:cubicBezTo>
                    <a:pt x="176692" y="526315"/>
                    <a:pt x="164881" y="518019"/>
                    <a:pt x="147918" y="484094"/>
                  </a:cubicBezTo>
                  <a:cubicBezTo>
                    <a:pt x="141579" y="471416"/>
                    <a:pt x="138953" y="457200"/>
                    <a:pt x="134471" y="443753"/>
                  </a:cubicBezTo>
                  <a:cubicBezTo>
                    <a:pt x="138953" y="425824"/>
                    <a:pt x="136373" y="404396"/>
                    <a:pt x="147918" y="389965"/>
                  </a:cubicBezTo>
                  <a:cubicBezTo>
                    <a:pt x="156773" y="378897"/>
                    <a:pt x="174085" y="376518"/>
                    <a:pt x="188259" y="376518"/>
                  </a:cubicBezTo>
                  <a:cubicBezTo>
                    <a:pt x="205144" y="376518"/>
                    <a:pt x="263364" y="397071"/>
                    <a:pt x="282388" y="403412"/>
                  </a:cubicBezTo>
                  <a:cubicBezTo>
                    <a:pt x="288079" y="409102"/>
                    <a:pt x="332168" y="469227"/>
                    <a:pt x="349624" y="416859"/>
                  </a:cubicBezTo>
                  <a:cubicBezTo>
                    <a:pt x="362548" y="378088"/>
                    <a:pt x="327966" y="337308"/>
                    <a:pt x="309283" y="309282"/>
                  </a:cubicBezTo>
                  <a:cubicBezTo>
                    <a:pt x="313765" y="277906"/>
                    <a:pt x="300318" y="237565"/>
                    <a:pt x="322730" y="215153"/>
                  </a:cubicBezTo>
                  <a:cubicBezTo>
                    <a:pt x="338891" y="198992"/>
                    <a:pt x="368565" y="220575"/>
                    <a:pt x="389965" y="228600"/>
                  </a:cubicBezTo>
                  <a:cubicBezTo>
                    <a:pt x="405097" y="234275"/>
                    <a:pt x="415851" y="248266"/>
                    <a:pt x="430306" y="255494"/>
                  </a:cubicBezTo>
                  <a:cubicBezTo>
                    <a:pt x="442984" y="261833"/>
                    <a:pt x="457200" y="264459"/>
                    <a:pt x="470647" y="268941"/>
                  </a:cubicBezTo>
                  <a:cubicBezTo>
                    <a:pt x="523834" y="233483"/>
                    <a:pt x="517802" y="255796"/>
                    <a:pt x="497541" y="188259"/>
                  </a:cubicBezTo>
                  <a:cubicBezTo>
                    <a:pt x="489395" y="161106"/>
                    <a:pt x="470647" y="107577"/>
                    <a:pt x="470647" y="107577"/>
                  </a:cubicBezTo>
                  <a:cubicBezTo>
                    <a:pt x="495450" y="33167"/>
                    <a:pt x="464853" y="80682"/>
                    <a:pt x="564777" y="80682"/>
                  </a:cubicBezTo>
                  <a:cubicBezTo>
                    <a:pt x="583258" y="80682"/>
                    <a:pt x="600636" y="71717"/>
                    <a:pt x="618565" y="67235"/>
                  </a:cubicBezTo>
                  <a:cubicBezTo>
                    <a:pt x="632012" y="58270"/>
                    <a:pt x="647478" y="51769"/>
                    <a:pt x="658906" y="40341"/>
                  </a:cubicBezTo>
                  <a:cubicBezTo>
                    <a:pt x="670334" y="28913"/>
                    <a:pt x="685800" y="16161"/>
                    <a:pt x="685800" y="0"/>
                  </a:cubicBezTo>
                  <a:lnTo>
                    <a:pt x="658906" y="268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113532032"/>
                </p:ext>
              </p:extLst>
            </p:nvPr>
          </p:nvGraphicFramePr>
          <p:xfrm>
            <a:off x="8077200" y="4572000"/>
            <a:ext cx="1784350" cy="862012"/>
          </p:xfrm>
          <a:graphic>
            <a:graphicData uri="http://schemas.openxmlformats.org/presentationml/2006/ole">
              <mc:AlternateContent xmlns:mc="http://schemas.openxmlformats.org/markup-compatibility/2006">
                <mc:Choice xmlns:v="urn:schemas-microsoft-com:vml" Requires="v">
                  <p:oleObj name="Equation" r:id="rId5" imgW="990360" imgH="482400" progId="Equation.3">
                    <p:embed/>
                  </p:oleObj>
                </mc:Choice>
                <mc:Fallback>
                  <p:oleObj name="Equation" r:id="rId5" imgW="990360" imgH="482400" progId="Equation.3">
                    <p:embed/>
                    <p:pic>
                      <p:nvPicPr>
                        <p:cNvPr id="18"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4572000"/>
                          <a:ext cx="1784350"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7448122" y="5609997"/>
              <a:ext cx="2836354" cy="369332"/>
            </a:xfrm>
            <a:prstGeom prst="rect">
              <a:avLst/>
            </a:prstGeom>
            <a:noFill/>
          </p:spPr>
          <p:txBody>
            <a:bodyPr wrap="none" rtlCol="0">
              <a:spAutoFit/>
            </a:bodyPr>
            <a:lstStyle/>
            <a:p>
              <a:r>
                <a:rPr lang="en-US" dirty="0">
                  <a:sym typeface="Symbol"/>
                </a:rPr>
                <a:t>d &lt; 10</a:t>
              </a:r>
              <a:r>
                <a:rPr lang="en-US" baseline="30000" dirty="0">
                  <a:sym typeface="Symbol"/>
                </a:rPr>
                <a:t>-26</a:t>
              </a:r>
              <a:r>
                <a:rPr lang="en-US" dirty="0">
                  <a:sym typeface="Symbol"/>
                </a:rPr>
                <a:t> e-cm  </a:t>
              </a:r>
              <a:r>
                <a:rPr lang="en-US" baseline="-25000" dirty="0">
                  <a:sym typeface="Symbol"/>
                </a:rPr>
                <a:t>cp </a:t>
              </a:r>
              <a:r>
                <a:rPr lang="en-US" dirty="0">
                  <a:sym typeface="Symbol"/>
                </a:rPr>
                <a:t>= 1 </a:t>
              </a:r>
              <a:r>
                <a:rPr lang="en-US" dirty="0" err="1">
                  <a:sym typeface="Symbol"/>
                </a:rPr>
                <a:t>TeV</a:t>
              </a:r>
              <a:endParaRPr lang="en-US" dirty="0"/>
            </a:p>
          </p:txBody>
        </p:sp>
      </p:grpSp>
      <p:pic>
        <p:nvPicPr>
          <p:cNvPr id="48133" name="Picture 5"/>
          <p:cNvPicPr>
            <a:picLocks noChangeAspect="1" noChangeArrowheads="1"/>
          </p:cNvPicPr>
          <p:nvPr/>
        </p:nvPicPr>
        <p:blipFill>
          <a:blip r:embed="rId7" cstate="print"/>
          <a:srcRect/>
          <a:stretch>
            <a:fillRect/>
          </a:stretch>
        </p:blipFill>
        <p:spPr bwMode="auto">
          <a:xfrm>
            <a:off x="5353994" y="914401"/>
            <a:ext cx="2838450" cy="1762125"/>
          </a:xfrm>
          <a:prstGeom prst="rect">
            <a:avLst/>
          </a:prstGeom>
          <a:noFill/>
          <a:ln w="9525">
            <a:noFill/>
            <a:miter lim="800000"/>
            <a:headEnd/>
            <a:tailEnd/>
          </a:ln>
        </p:spPr>
      </p:pic>
      <p:cxnSp>
        <p:nvCxnSpPr>
          <p:cNvPr id="24" name="Straight Arrow Connector 23"/>
          <p:cNvCxnSpPr/>
          <p:nvPr/>
        </p:nvCxnSpPr>
        <p:spPr>
          <a:xfrm rot="5400000">
            <a:off x="7411394" y="1676400"/>
            <a:ext cx="914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28017" y="3158439"/>
            <a:ext cx="2020105" cy="461665"/>
          </a:xfrm>
          <a:prstGeom prst="rect">
            <a:avLst/>
          </a:prstGeom>
          <a:noFill/>
        </p:spPr>
        <p:txBody>
          <a:bodyPr wrap="none" rtlCol="0">
            <a:spAutoFit/>
          </a:bodyPr>
          <a:lstStyle/>
          <a:p>
            <a:r>
              <a:rPr lang="en-US" sz="2400" dirty="0" err="1"/>
              <a:t>d</a:t>
            </a:r>
            <a:r>
              <a:rPr lang="en-US" sz="2400" baseline="-25000" dirty="0" err="1"/>
              <a:t>n</a:t>
            </a:r>
            <a:r>
              <a:rPr lang="en-US" sz="2400" dirty="0"/>
              <a:t> ~ 10</a:t>
            </a:r>
            <a:r>
              <a:rPr lang="en-US" sz="2400" baseline="30000" dirty="0"/>
              <a:t>-32</a:t>
            </a:r>
            <a:r>
              <a:rPr lang="en-US" sz="2400" dirty="0"/>
              <a:t> e-cm</a:t>
            </a:r>
          </a:p>
        </p:txBody>
      </p:sp>
      <p:sp>
        <p:nvSpPr>
          <p:cNvPr id="26" name="Rounded Rectangle 25"/>
          <p:cNvSpPr/>
          <p:nvPr/>
        </p:nvSpPr>
        <p:spPr>
          <a:xfrm>
            <a:off x="8173394" y="762000"/>
            <a:ext cx="2133600" cy="1524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p:cNvPicPr>
            <a:picLocks noChangeAspect="1" noChangeArrowheads="1"/>
          </p:cNvPicPr>
          <p:nvPr/>
        </p:nvPicPr>
        <p:blipFill>
          <a:blip r:embed="rId8" cstate="print"/>
          <a:srcRect/>
          <a:stretch>
            <a:fillRect/>
          </a:stretch>
        </p:blipFill>
        <p:spPr bwMode="auto">
          <a:xfrm>
            <a:off x="8325795" y="838200"/>
            <a:ext cx="1841897" cy="1295400"/>
          </a:xfrm>
          <a:prstGeom prst="rect">
            <a:avLst/>
          </a:prstGeom>
          <a:noFill/>
          <a:ln w="9525">
            <a:noFill/>
            <a:miter lim="800000"/>
            <a:headEnd/>
            <a:tailEnd/>
          </a:ln>
        </p:spPr>
      </p:pic>
      <p:sp>
        <p:nvSpPr>
          <p:cNvPr id="28" name="TextBox 27"/>
          <p:cNvSpPr txBox="1"/>
          <p:nvPr/>
        </p:nvSpPr>
        <p:spPr>
          <a:xfrm>
            <a:off x="7393556" y="3200400"/>
            <a:ext cx="3065839" cy="369332"/>
          </a:xfrm>
          <a:prstGeom prst="rect">
            <a:avLst/>
          </a:prstGeom>
          <a:noFill/>
        </p:spPr>
        <p:txBody>
          <a:bodyPr wrap="none" rtlCol="0">
            <a:spAutoFit/>
          </a:bodyPr>
          <a:lstStyle/>
          <a:p>
            <a:r>
              <a:rPr lang="en-US" dirty="0"/>
              <a:t>(</a:t>
            </a:r>
            <a:r>
              <a:rPr lang="en-US" dirty="0" err="1"/>
              <a:t>Khriplovich</a:t>
            </a:r>
            <a:r>
              <a:rPr lang="en-US" dirty="0"/>
              <a:t> &amp; </a:t>
            </a:r>
            <a:r>
              <a:rPr lang="en-US" dirty="0" err="1"/>
              <a:t>Zhitnitsky</a:t>
            </a:r>
            <a:r>
              <a:rPr lang="en-US" dirty="0"/>
              <a:t> 1986)</a:t>
            </a:r>
          </a:p>
        </p:txBody>
      </p:sp>
      <p:sp>
        <p:nvSpPr>
          <p:cNvPr id="3" name="TextBox 2">
            <a:extLst>
              <a:ext uri="{FF2B5EF4-FFF2-40B4-BE49-F238E27FC236}">
                <a16:creationId xmlns:a16="http://schemas.microsoft.com/office/drawing/2014/main" id="{B4DD1205-54E5-4B7D-A07E-AB2A3C16B215}"/>
              </a:ext>
            </a:extLst>
          </p:cNvPr>
          <p:cNvSpPr txBox="1"/>
          <p:nvPr/>
        </p:nvSpPr>
        <p:spPr>
          <a:xfrm>
            <a:off x="2209801" y="1840468"/>
            <a:ext cx="2352375" cy="369332"/>
          </a:xfrm>
          <a:prstGeom prst="rect">
            <a:avLst/>
          </a:prstGeom>
          <a:noFill/>
        </p:spPr>
        <p:txBody>
          <a:bodyPr wrap="none" rtlCol="0">
            <a:spAutoFit/>
          </a:bodyPr>
          <a:lstStyle/>
          <a:p>
            <a:r>
              <a:rPr lang="en-US" dirty="0"/>
              <a:t>In the Standard Model:</a:t>
            </a:r>
          </a:p>
        </p:txBody>
      </p:sp>
      <p:sp>
        <p:nvSpPr>
          <p:cNvPr id="29" name="TextBox 28">
            <a:extLst>
              <a:ext uri="{FF2B5EF4-FFF2-40B4-BE49-F238E27FC236}">
                <a16:creationId xmlns:a16="http://schemas.microsoft.com/office/drawing/2014/main" id="{93E294B6-B0D5-4148-A67D-5807C6A8099C}"/>
              </a:ext>
            </a:extLst>
          </p:cNvPr>
          <p:cNvSpPr txBox="1"/>
          <p:nvPr/>
        </p:nvSpPr>
        <p:spPr>
          <a:xfrm>
            <a:off x="2203152" y="4519743"/>
            <a:ext cx="3054648" cy="646331"/>
          </a:xfrm>
          <a:prstGeom prst="rect">
            <a:avLst/>
          </a:prstGeom>
          <a:noFill/>
        </p:spPr>
        <p:txBody>
          <a:bodyPr wrap="square" rtlCol="0">
            <a:spAutoFit/>
          </a:bodyPr>
          <a:lstStyle/>
          <a:p>
            <a:r>
              <a:rPr lang="en-US" dirty="0"/>
              <a:t>In beyond the Standard Model (BSM) physics extensions:</a:t>
            </a:r>
          </a:p>
        </p:txBody>
      </p:sp>
      <p:cxnSp>
        <p:nvCxnSpPr>
          <p:cNvPr id="5" name="Straight Connector 4">
            <a:extLst>
              <a:ext uri="{FF2B5EF4-FFF2-40B4-BE49-F238E27FC236}">
                <a16:creationId xmlns:a16="http://schemas.microsoft.com/office/drawing/2014/main" id="{A38FAA89-FDD6-464F-90B0-BCB3EC05243D}"/>
              </a:ext>
            </a:extLst>
          </p:cNvPr>
          <p:cNvCxnSpPr/>
          <p:nvPr/>
        </p:nvCxnSpPr>
        <p:spPr>
          <a:xfrm>
            <a:off x="2057400" y="3733800"/>
            <a:ext cx="8305800"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2" name="Text Box 7"/>
          <p:cNvSpPr txBox="1">
            <a:spLocks noChangeArrowheads="1"/>
          </p:cNvSpPr>
          <p:nvPr/>
        </p:nvSpPr>
        <p:spPr bwMode="auto">
          <a:xfrm>
            <a:off x="909511" y="882133"/>
            <a:ext cx="5991384" cy="400110"/>
          </a:xfrm>
          <a:prstGeom prst="rect">
            <a:avLst/>
          </a:prstGeom>
          <a:noFill/>
          <a:ln w="9525">
            <a:noFill/>
            <a:miter lim="800000"/>
            <a:headEnd/>
            <a:tailEnd/>
          </a:ln>
          <a:effectLst/>
        </p:spPr>
        <p:txBody>
          <a:bodyPr wrap="none">
            <a:spAutoFit/>
          </a:bodyPr>
          <a:lstStyle/>
          <a:p>
            <a:pPr eaLnBrk="0" hangingPunct="0"/>
            <a:r>
              <a:rPr lang="en-US" sz="2000" dirty="0" err="1">
                <a:solidFill>
                  <a:srgbClr val="0070C0"/>
                </a:solidFill>
              </a:rPr>
              <a:t>nEDM</a:t>
            </a:r>
            <a:r>
              <a:rPr lang="en-US" sz="2000" dirty="0">
                <a:solidFill>
                  <a:srgbClr val="0070C0"/>
                </a:solidFill>
              </a:rPr>
              <a:t>: violates P and T (or </a:t>
            </a:r>
            <a:r>
              <a:rPr lang="en-US" sz="2000" dirty="0">
                <a:solidFill>
                  <a:srgbClr val="C00000"/>
                </a:solidFill>
              </a:rPr>
              <a:t>CP</a:t>
            </a:r>
            <a:r>
              <a:rPr lang="en-US" sz="2000" dirty="0">
                <a:solidFill>
                  <a:srgbClr val="0070C0"/>
                </a:solidFill>
              </a:rPr>
              <a:t> through the CPT theorem)</a:t>
            </a:r>
          </a:p>
        </p:txBody>
      </p:sp>
      <p:sp>
        <p:nvSpPr>
          <p:cNvPr id="4" name="TextBox 3">
            <a:extLst>
              <a:ext uri="{FF2B5EF4-FFF2-40B4-BE49-F238E27FC236}">
                <a16:creationId xmlns:a16="http://schemas.microsoft.com/office/drawing/2014/main" id="{06D0A8CD-AE8F-E780-ACE7-E7DBB864883E}"/>
              </a:ext>
            </a:extLst>
          </p:cNvPr>
          <p:cNvSpPr txBox="1"/>
          <p:nvPr/>
        </p:nvSpPr>
        <p:spPr>
          <a:xfrm>
            <a:off x="267886" y="6155314"/>
            <a:ext cx="12113427" cy="5909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EDM violates P and T symmetries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Searches of electric dipole moments (EDM) give the best opportunity to establish new sources of CP violation.</a:t>
            </a:r>
          </a:p>
        </p:txBody>
      </p:sp>
    </p:spTree>
    <p:extLst>
      <p:ext uri="{BB962C8B-B14F-4D97-AF65-F5344CB8AC3E}">
        <p14:creationId xmlns:p14="http://schemas.microsoft.com/office/powerpoint/2010/main" val="5809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8283" y="1415718"/>
            <a:ext cx="7104645" cy="4717415"/>
          </a:xfrm>
        </p:spPr>
        <p:txBody>
          <a:bodyPr>
            <a:normAutofit/>
          </a:bodyPr>
          <a:lstStyle/>
          <a:p>
            <a:r>
              <a:rPr lang="en-US" sz="1800" dirty="0">
                <a:latin typeface="Arial" panose="020B0604020202020204" pitchFamily="34" charset="0"/>
                <a:cs typeface="Arial" panose="020B0604020202020204" pitchFamily="34" charset="0"/>
              </a:rPr>
              <a:t>Double chamber Ramsey interferometer at room temperature</a:t>
            </a:r>
          </a:p>
          <a:p>
            <a:r>
              <a:rPr lang="en-US" sz="1800" baseline="30000" dirty="0">
                <a:solidFill>
                  <a:srgbClr val="00B050"/>
                </a:solidFill>
                <a:latin typeface="Arial" panose="020B0604020202020204" pitchFamily="34" charset="0"/>
                <a:cs typeface="Arial" panose="020B0604020202020204" pitchFamily="34" charset="0"/>
              </a:rPr>
              <a:t>199</a:t>
            </a:r>
            <a:r>
              <a:rPr lang="en-US" sz="1800" dirty="0">
                <a:solidFill>
                  <a:srgbClr val="00B050"/>
                </a:solidFill>
                <a:latin typeface="Arial" panose="020B0604020202020204" pitchFamily="34" charset="0"/>
                <a:cs typeface="Arial" panose="020B0604020202020204" pitchFamily="34" charset="0"/>
              </a:rPr>
              <a:t>Hg magnetometers with few-</a:t>
            </a:r>
            <a:r>
              <a:rPr lang="en-US" sz="1800" dirty="0" err="1">
                <a:solidFill>
                  <a:srgbClr val="00B050"/>
                </a:solidFill>
                <a:latin typeface="Arial" panose="020B0604020202020204" pitchFamily="34" charset="0"/>
                <a:cs typeface="Arial" panose="020B0604020202020204" pitchFamily="34" charset="0"/>
              </a:rPr>
              <a:t>fT</a:t>
            </a:r>
            <a:r>
              <a:rPr lang="en-US" sz="1800" dirty="0">
                <a:solidFill>
                  <a:srgbClr val="00B050"/>
                </a:solidFill>
                <a:latin typeface="Arial" panose="020B0604020202020204" pitchFamily="34" charset="0"/>
                <a:cs typeface="Arial" panose="020B0604020202020204" pitchFamily="34" charset="0"/>
              </a:rPr>
              <a:t> resolution (external in phase I)</a:t>
            </a:r>
          </a:p>
          <a:p>
            <a:r>
              <a:rPr lang="en-US" sz="1800" dirty="0">
                <a:latin typeface="Arial" panose="020B0604020202020204" pitchFamily="34" charset="0"/>
                <a:cs typeface="Arial" panose="020B0604020202020204" pitchFamily="34" charset="0"/>
              </a:rPr>
              <a:t>Cs magnetometers (also at high voltage)</a:t>
            </a:r>
          </a:p>
          <a:p>
            <a:r>
              <a:rPr lang="en-US" sz="1800" dirty="0">
                <a:solidFill>
                  <a:srgbClr val="C00000"/>
                </a:solidFill>
                <a:latin typeface="Arial" panose="020B0604020202020204" pitchFamily="34" charset="0"/>
                <a:cs typeface="Arial" panose="020B0604020202020204" pitchFamily="34" charset="0"/>
              </a:rPr>
              <a:t>Magnetic shielding factor: 6×10</a:t>
            </a:r>
            <a:r>
              <a:rPr lang="en-US" sz="1800" baseline="30000" dirty="0">
                <a:solidFill>
                  <a:srgbClr val="C00000"/>
                </a:solidFill>
                <a:latin typeface="Arial" panose="020B0604020202020204" pitchFamily="34" charset="0"/>
                <a:cs typeface="Arial" panose="020B0604020202020204" pitchFamily="34" charset="0"/>
              </a:rPr>
              <a:t>6</a:t>
            </a:r>
            <a:r>
              <a:rPr lang="en-US" sz="1800" dirty="0">
                <a:solidFill>
                  <a:srgbClr val="C00000"/>
                </a:solidFill>
                <a:latin typeface="Arial" panose="020B0604020202020204" pitchFamily="34" charset="0"/>
                <a:cs typeface="Arial" panose="020B0604020202020204" pitchFamily="34" charset="0"/>
              </a:rPr>
              <a:t> at 1 </a:t>
            </a:r>
            <a:r>
              <a:rPr lang="en-US" sz="1800" dirty="0" err="1">
                <a:solidFill>
                  <a:srgbClr val="C00000"/>
                </a:solidFill>
                <a:latin typeface="Arial" panose="020B0604020202020204" pitchFamily="34" charset="0"/>
                <a:cs typeface="Arial" panose="020B0604020202020204" pitchFamily="34" charset="0"/>
              </a:rPr>
              <a:t>mHz</a:t>
            </a:r>
            <a:endParaRPr lang="en-US" sz="1800" dirty="0">
              <a:solidFill>
                <a:srgbClr val="C00000"/>
              </a:solidFill>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Simultaneous spin detection for up/down</a:t>
            </a:r>
          </a:p>
          <a:p>
            <a:r>
              <a:rPr lang="en-US" sz="1800" dirty="0" err="1">
                <a:latin typeface="Arial" panose="020B0604020202020204" pitchFamily="34" charset="0"/>
                <a:cs typeface="Arial" panose="020B0604020202020204" pitchFamily="34" charset="0"/>
              </a:rPr>
              <a:t>SuperSUN</a:t>
            </a:r>
            <a:r>
              <a:rPr lang="en-US" sz="1800" dirty="0">
                <a:latin typeface="Arial" panose="020B0604020202020204" pitchFamily="34" charset="0"/>
                <a:cs typeface="Arial" panose="020B0604020202020204" pitchFamily="34" charset="0"/>
              </a:rPr>
              <a:t> UCN source at ILL in 2 phases:</a:t>
            </a:r>
          </a:p>
          <a:p>
            <a:pPr marL="457200" lvl="1" indent="0">
              <a:buNone/>
            </a:pPr>
            <a:r>
              <a:rPr lang="en-US" sz="1800" dirty="0">
                <a:latin typeface="Arial" panose="020B0604020202020204" pitchFamily="34" charset="0"/>
                <a:cs typeface="Arial" panose="020B0604020202020204" pitchFamily="34" charset="0"/>
              </a:rPr>
              <a:t>Phase I: </a:t>
            </a:r>
            <a:r>
              <a:rPr lang="en-US" sz="1800" dirty="0" err="1">
                <a:latin typeface="Arial" panose="020B0604020202020204" pitchFamily="34" charset="0"/>
                <a:cs typeface="Arial" panose="020B0604020202020204" pitchFamily="34" charset="0"/>
              </a:rPr>
              <a:t>unpolarized</a:t>
            </a:r>
            <a:r>
              <a:rPr lang="en-US" sz="1800" dirty="0">
                <a:latin typeface="Arial" panose="020B0604020202020204" pitchFamily="34" charset="0"/>
                <a:cs typeface="Arial" panose="020B0604020202020204" pitchFamily="34" charset="0"/>
              </a:rPr>
              <a:t> UCN with 80 </a:t>
            </a:r>
            <a:r>
              <a:rPr lang="en-US" sz="1800" dirty="0" err="1">
                <a:latin typeface="Arial" panose="020B0604020202020204" pitchFamily="34" charset="0"/>
                <a:cs typeface="Arial" panose="020B0604020202020204" pitchFamily="34" charset="0"/>
              </a:rPr>
              <a:t>neV</a:t>
            </a:r>
            <a:r>
              <a:rPr lang="en-US" sz="1800" dirty="0">
                <a:latin typeface="Arial" panose="020B0604020202020204" pitchFamily="34" charset="0"/>
                <a:cs typeface="Arial" panose="020B0604020202020204" pitchFamily="34" charset="0"/>
              </a:rPr>
              <a:t> peak</a:t>
            </a:r>
          </a:p>
          <a:p>
            <a:pPr marL="457200" lvl="1" indent="0">
              <a:buNone/>
            </a:pPr>
            <a:r>
              <a:rPr lang="en-US" sz="1800" dirty="0">
                <a:latin typeface="Arial" panose="020B0604020202020204" pitchFamily="34" charset="0"/>
                <a:cs typeface="Arial" panose="020B0604020202020204" pitchFamily="34" charset="0"/>
              </a:rPr>
              <a:t>Phase II: polarized UCN, magnetic storage</a:t>
            </a:r>
          </a:p>
          <a:p>
            <a:r>
              <a:rPr lang="en-US" sz="1800" dirty="0">
                <a:latin typeface="Arial" panose="020B0604020202020204" pitchFamily="34" charset="0"/>
                <a:cs typeface="Arial" panose="020B0604020202020204" pitchFamily="34" charset="0"/>
              </a:rPr>
              <a:t>Ongoing installation of parts, commissioning now in progress</a:t>
            </a:r>
          </a:p>
          <a:p>
            <a:pPr marL="457200" lvl="1" indent="0">
              <a:buNone/>
            </a:pPr>
            <a:r>
              <a:rPr lang="en-US" sz="1800" dirty="0">
                <a:latin typeface="Arial" panose="020B0604020202020204" pitchFamily="34" charset="0"/>
                <a:cs typeface="Arial" panose="020B0604020202020204" pitchFamily="34" charset="0"/>
              </a:rPr>
              <a:t>first UCN production: June 2023 (met expectation)</a:t>
            </a:r>
          </a:p>
          <a:p>
            <a:pPr marL="457200" lvl="1" indent="0">
              <a:buNone/>
            </a:pPr>
            <a:r>
              <a:rPr lang="en-US" sz="1800" dirty="0">
                <a:latin typeface="Arial" panose="020B0604020202020204" pitchFamily="34" charset="0"/>
                <a:cs typeface="Arial" panose="020B0604020202020204" pitchFamily="34" charset="0"/>
              </a:rPr>
              <a:t>ongoing source characterization: 2024-2025</a:t>
            </a:r>
          </a:p>
          <a:p>
            <a:pPr marL="457200" lvl="1" indent="0">
              <a:buNone/>
            </a:pPr>
            <a:r>
              <a:rPr lang="en-US" sz="1800" dirty="0">
                <a:latin typeface="Arial" panose="020B0604020202020204" pitchFamily="34" charset="0"/>
                <a:cs typeface="Arial" panose="020B0604020202020204" pitchFamily="34" charset="0"/>
              </a:rPr>
              <a:t>interface and UCN delivery to </a:t>
            </a:r>
            <a:r>
              <a:rPr lang="en-US" sz="1800" dirty="0" err="1">
                <a:latin typeface="Arial" panose="020B0604020202020204" pitchFamily="34" charset="0"/>
                <a:cs typeface="Arial" panose="020B0604020202020204" pitchFamily="34" charset="0"/>
              </a:rPr>
              <a:t>PanEDM</a:t>
            </a:r>
            <a:r>
              <a:rPr lang="en-US" sz="1800" dirty="0">
                <a:latin typeface="Arial" panose="020B0604020202020204" pitchFamily="34" charset="0"/>
                <a:cs typeface="Arial" panose="020B0604020202020204" pitchFamily="34" charset="0"/>
              </a:rPr>
              <a:t>: 2026-</a:t>
            </a:r>
            <a:endParaRPr lang="en-US" sz="1800" dirty="0"/>
          </a:p>
        </p:txBody>
      </p:sp>
      <p:cxnSp>
        <p:nvCxnSpPr>
          <p:cNvPr id="7" name="Straight Connector 6"/>
          <p:cNvCxnSpPr/>
          <p:nvPr/>
        </p:nvCxnSpPr>
        <p:spPr>
          <a:xfrm>
            <a:off x="0" y="119044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054485" y="5912069"/>
            <a:ext cx="4183453" cy="369332"/>
          </a:xfrm>
          <a:prstGeom prst="rect">
            <a:avLst/>
          </a:prstGeom>
        </p:spPr>
        <p:txBody>
          <a:bodyPr wrap="none">
            <a:spAutoFit/>
          </a:bodyPr>
          <a:lstStyle/>
          <a:p>
            <a:r>
              <a:rPr lang="en-US" i="1" dirty="0"/>
              <a:t>EPJ Web of Conferences 219, 02006 (2019)</a:t>
            </a:r>
          </a:p>
        </p:txBody>
      </p:sp>
      <p:sp>
        <p:nvSpPr>
          <p:cNvPr id="8" name="Title 1"/>
          <p:cNvSpPr txBox="1">
            <a:spLocks/>
          </p:cNvSpPr>
          <p:nvPr/>
        </p:nvSpPr>
        <p:spPr>
          <a:xfrm>
            <a:off x="771525" y="-1006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a:t>
            </a:r>
            <a:r>
              <a:rPr lang="en-US" dirty="0" err="1"/>
              <a:t>PanEDM</a:t>
            </a:r>
            <a:r>
              <a:rPr lang="en-US" dirty="0"/>
              <a:t> Experiment</a:t>
            </a:r>
          </a:p>
        </p:txBody>
      </p:sp>
      <p:pic>
        <p:nvPicPr>
          <p:cNvPr id="9" name="Picture 4">
            <a:extLst>
              <a:ext uri="{FF2B5EF4-FFF2-40B4-BE49-F238E27FC236}">
                <a16:creationId xmlns:a16="http://schemas.microsoft.com/office/drawing/2014/main" id="{4B60DD1A-C172-4176-B40E-1FB71F1A3191}"/>
              </a:ext>
            </a:extLst>
          </p:cNvPr>
          <p:cNvPicPr>
            <a:picLocks noChangeAspect="1"/>
          </p:cNvPicPr>
          <p:nvPr/>
        </p:nvPicPr>
        <p:blipFill rotWithShape="1">
          <a:blip r:embed="rId2"/>
          <a:srcRect r="45854"/>
          <a:stretch/>
        </p:blipFill>
        <p:spPr>
          <a:xfrm>
            <a:off x="149071" y="3594260"/>
            <a:ext cx="4125804" cy="3342564"/>
          </a:xfrm>
          <a:prstGeom prst="rect">
            <a:avLst/>
          </a:prstGeom>
        </p:spPr>
      </p:pic>
      <p:pic>
        <p:nvPicPr>
          <p:cNvPr id="10" name="Picture 4">
            <a:extLst>
              <a:ext uri="{FF2B5EF4-FFF2-40B4-BE49-F238E27FC236}">
                <a16:creationId xmlns:a16="http://schemas.microsoft.com/office/drawing/2014/main" id="{F19B3EC2-05CF-4480-8E08-FE8A8F0555B3}"/>
              </a:ext>
            </a:extLst>
          </p:cNvPr>
          <p:cNvPicPr>
            <a:picLocks noChangeAspect="1"/>
          </p:cNvPicPr>
          <p:nvPr/>
        </p:nvPicPr>
        <p:blipFill rotWithShape="1">
          <a:blip r:embed="rId2"/>
          <a:srcRect l="58947" t="8367" r="-44" b="63334"/>
          <a:stretch/>
        </p:blipFill>
        <p:spPr>
          <a:xfrm>
            <a:off x="4326362" y="5912069"/>
            <a:ext cx="3131484" cy="945931"/>
          </a:xfrm>
          <a:prstGeom prst="rect">
            <a:avLst/>
          </a:prstGeom>
        </p:spPr>
      </p:pic>
      <p:pic>
        <p:nvPicPr>
          <p:cNvPr id="11" name="Picture 390">
            <a:extLst>
              <a:ext uri="{FF2B5EF4-FFF2-40B4-BE49-F238E27FC236}">
                <a16:creationId xmlns:a16="http://schemas.microsoft.com/office/drawing/2014/main" id="{93DAF5FA-2D74-41D3-B227-7D591FF45529}"/>
              </a:ext>
            </a:extLst>
          </p:cNvPr>
          <p:cNvPicPr/>
          <p:nvPr/>
        </p:nvPicPr>
        <p:blipFill>
          <a:blip r:embed="rId3"/>
          <a:stretch/>
        </p:blipFill>
        <p:spPr>
          <a:xfrm>
            <a:off x="97584" y="1246582"/>
            <a:ext cx="4200940" cy="2499220"/>
          </a:xfrm>
          <a:prstGeom prst="rect">
            <a:avLst/>
          </a:prstGeom>
          <a:ln w="0">
            <a:noFill/>
          </a:ln>
        </p:spPr>
      </p:pic>
      <p:sp>
        <p:nvSpPr>
          <p:cNvPr id="2" name="TextBox 1">
            <a:extLst>
              <a:ext uri="{FF2B5EF4-FFF2-40B4-BE49-F238E27FC236}">
                <a16:creationId xmlns:a16="http://schemas.microsoft.com/office/drawing/2014/main" id="{542D530D-32D8-1448-08E9-93E26ACD55C7}"/>
              </a:ext>
            </a:extLst>
          </p:cNvPr>
          <p:cNvSpPr txBox="1"/>
          <p:nvPr/>
        </p:nvSpPr>
        <p:spPr>
          <a:xfrm>
            <a:off x="8642371" y="6491850"/>
            <a:ext cx="3007683" cy="369332"/>
          </a:xfrm>
          <a:prstGeom prst="rect">
            <a:avLst/>
          </a:prstGeom>
          <a:noFill/>
        </p:spPr>
        <p:txBody>
          <a:bodyPr wrap="none" rtlCol="0">
            <a:spAutoFit/>
          </a:bodyPr>
          <a:lstStyle/>
          <a:p>
            <a:r>
              <a:rPr lang="en-US" dirty="0"/>
              <a:t>Slide credit: Skyler  </a:t>
            </a:r>
            <a:r>
              <a:rPr lang="en-US" dirty="0" err="1"/>
              <a:t>Degenkolb</a:t>
            </a:r>
            <a:endParaRPr lang="en-US" dirty="0"/>
          </a:p>
        </p:txBody>
      </p:sp>
    </p:spTree>
    <p:extLst>
      <p:ext uri="{BB962C8B-B14F-4D97-AF65-F5344CB8AC3E}">
        <p14:creationId xmlns:p14="http://schemas.microsoft.com/office/powerpoint/2010/main" val="2548543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41EB49-3388-8C6F-A12A-0DD3C9915477}"/>
              </a:ext>
            </a:extLst>
          </p:cNvPr>
          <p:cNvSpPr txBox="1"/>
          <p:nvPr/>
        </p:nvSpPr>
        <p:spPr>
          <a:xfrm>
            <a:off x="1499346" y="398959"/>
            <a:ext cx="72995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Calibri"/>
                <a:cs typeface="Calibri"/>
              </a:rPr>
              <a:t>TUCAN </a:t>
            </a:r>
            <a:r>
              <a:rPr lang="en-US" sz="3200" dirty="0" err="1">
                <a:latin typeface="Calibri"/>
                <a:ea typeface="Calibri"/>
                <a:cs typeface="Calibri"/>
              </a:rPr>
              <a:t>nEDM</a:t>
            </a:r>
            <a:r>
              <a:rPr lang="en-US" sz="3200" dirty="0">
                <a:latin typeface="Calibri"/>
                <a:ea typeface="Calibri"/>
                <a:cs typeface="Calibri"/>
              </a:rPr>
              <a:t> Experiment Overview</a:t>
            </a:r>
          </a:p>
        </p:txBody>
      </p:sp>
      <p:grpSp>
        <p:nvGrpSpPr>
          <p:cNvPr id="6" name="Group 5">
            <a:extLst>
              <a:ext uri="{FF2B5EF4-FFF2-40B4-BE49-F238E27FC236}">
                <a16:creationId xmlns:a16="http://schemas.microsoft.com/office/drawing/2014/main" id="{CFBDFBC5-BB37-BB2F-F696-D95EB0F8E1F0}"/>
              </a:ext>
            </a:extLst>
          </p:cNvPr>
          <p:cNvGrpSpPr/>
          <p:nvPr/>
        </p:nvGrpSpPr>
        <p:grpSpPr>
          <a:xfrm>
            <a:off x="883024" y="1779874"/>
            <a:ext cx="10768852" cy="4825472"/>
            <a:chOff x="862854" y="1279602"/>
            <a:chExt cx="10768852" cy="4825472"/>
          </a:xfrm>
        </p:grpSpPr>
        <p:pic>
          <p:nvPicPr>
            <p:cNvPr id="5" name="Picture 4">
              <a:extLst>
                <a:ext uri="{FF2B5EF4-FFF2-40B4-BE49-F238E27FC236}">
                  <a16:creationId xmlns:a16="http://schemas.microsoft.com/office/drawing/2014/main" id="{64251D00-AE2F-3454-8BBF-9178EE3B3A05}"/>
                </a:ext>
              </a:extLst>
            </p:cNvPr>
            <p:cNvPicPr>
              <a:picLocks noChangeAspect="1"/>
            </p:cNvPicPr>
            <p:nvPr/>
          </p:nvPicPr>
          <p:blipFill>
            <a:blip r:embed="rId2"/>
            <a:stretch>
              <a:fillRect/>
            </a:stretch>
          </p:blipFill>
          <p:spPr>
            <a:xfrm>
              <a:off x="862854" y="1279602"/>
              <a:ext cx="10768852" cy="4825472"/>
            </a:xfrm>
            <a:prstGeom prst="rect">
              <a:avLst/>
            </a:prstGeom>
            <a:ln>
              <a:noFill/>
            </a:ln>
          </p:spPr>
        </p:pic>
        <p:sp>
          <p:nvSpPr>
            <p:cNvPr id="12" name="TextBox 11">
              <a:extLst>
                <a:ext uri="{FF2B5EF4-FFF2-40B4-BE49-F238E27FC236}">
                  <a16:creationId xmlns:a16="http://schemas.microsoft.com/office/drawing/2014/main" id="{B377D243-0EA4-DCD5-1464-3EABA75F8BB7}"/>
                </a:ext>
              </a:extLst>
            </p:cNvPr>
            <p:cNvSpPr txBox="1"/>
            <p:nvPr/>
          </p:nvSpPr>
          <p:spPr>
            <a:xfrm>
              <a:off x="9573296" y="3058733"/>
              <a:ext cx="1551905"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UCN Source</a:t>
              </a:r>
              <a:endParaRPr lang="en-US" dirty="0"/>
            </a:p>
          </p:txBody>
        </p:sp>
        <p:sp>
          <p:nvSpPr>
            <p:cNvPr id="13" name="TextBox 12">
              <a:extLst>
                <a:ext uri="{FF2B5EF4-FFF2-40B4-BE49-F238E27FC236}">
                  <a16:creationId xmlns:a16="http://schemas.microsoft.com/office/drawing/2014/main" id="{D9B8E896-69F4-B277-BB53-830CE153155E}"/>
                </a:ext>
              </a:extLst>
            </p:cNvPr>
            <p:cNvSpPr txBox="1"/>
            <p:nvPr/>
          </p:nvSpPr>
          <p:spPr>
            <a:xfrm>
              <a:off x="8124422" y="4389549"/>
              <a:ext cx="1004552"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Cryostat</a:t>
              </a:r>
              <a:endParaRPr lang="en-US" dirty="0"/>
            </a:p>
          </p:txBody>
        </p:sp>
        <p:sp>
          <p:nvSpPr>
            <p:cNvPr id="14" name="TextBox 13">
              <a:extLst>
                <a:ext uri="{FF2B5EF4-FFF2-40B4-BE49-F238E27FC236}">
                  <a16:creationId xmlns:a16="http://schemas.microsoft.com/office/drawing/2014/main" id="{302364D8-3F52-69C2-263B-26E7EA6829D0}"/>
                </a:ext>
              </a:extLst>
            </p:cNvPr>
            <p:cNvSpPr txBox="1"/>
            <p:nvPr/>
          </p:nvSpPr>
          <p:spPr>
            <a:xfrm>
              <a:off x="7072647" y="3058733"/>
              <a:ext cx="1047482"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Polarizer</a:t>
              </a:r>
              <a:endParaRPr lang="en-US" dirty="0"/>
            </a:p>
          </p:txBody>
        </p:sp>
        <p:sp>
          <p:nvSpPr>
            <p:cNvPr id="15" name="TextBox 14">
              <a:extLst>
                <a:ext uri="{FF2B5EF4-FFF2-40B4-BE49-F238E27FC236}">
                  <a16:creationId xmlns:a16="http://schemas.microsoft.com/office/drawing/2014/main" id="{059999DD-CD7D-F8BB-26CC-05B782074244}"/>
                </a:ext>
              </a:extLst>
            </p:cNvPr>
            <p:cNvSpPr txBox="1"/>
            <p:nvPr/>
          </p:nvSpPr>
          <p:spPr>
            <a:xfrm>
              <a:off x="5033492" y="4679323"/>
              <a:ext cx="1133341"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Detectors</a:t>
              </a:r>
              <a:endParaRPr lang="en-US" dirty="0"/>
            </a:p>
          </p:txBody>
        </p:sp>
        <p:sp>
          <p:nvSpPr>
            <p:cNvPr id="16" name="TextBox 15">
              <a:extLst>
                <a:ext uri="{FF2B5EF4-FFF2-40B4-BE49-F238E27FC236}">
                  <a16:creationId xmlns:a16="http://schemas.microsoft.com/office/drawing/2014/main" id="{C516AB2F-2E27-4BAC-9A04-FE55E785FAEB}"/>
                </a:ext>
              </a:extLst>
            </p:cNvPr>
            <p:cNvSpPr txBox="1"/>
            <p:nvPr/>
          </p:nvSpPr>
          <p:spPr>
            <a:xfrm>
              <a:off x="2693830" y="5269605"/>
              <a:ext cx="1981200" cy="64633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Magnetically Shielded Room</a:t>
              </a:r>
              <a:endParaRPr lang="en-US" dirty="0"/>
            </a:p>
          </p:txBody>
        </p:sp>
        <p:sp>
          <p:nvSpPr>
            <p:cNvPr id="17" name="TextBox 16">
              <a:extLst>
                <a:ext uri="{FF2B5EF4-FFF2-40B4-BE49-F238E27FC236}">
                  <a16:creationId xmlns:a16="http://schemas.microsoft.com/office/drawing/2014/main" id="{DBA4BE84-65A2-E63B-BBF3-9C1E74365995}"/>
                </a:ext>
              </a:extLst>
            </p:cNvPr>
            <p:cNvSpPr txBox="1"/>
            <p:nvPr/>
          </p:nvSpPr>
          <p:spPr>
            <a:xfrm>
              <a:off x="2940675" y="4024647"/>
              <a:ext cx="1637764"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ea typeface="Calibri"/>
                  <a:cs typeface="Calibri"/>
                </a:rPr>
                <a:t>Precession Cell</a:t>
              </a:r>
              <a:endParaRPr lang="en-US" dirty="0"/>
            </a:p>
          </p:txBody>
        </p:sp>
      </p:grpSp>
      <p:pic>
        <p:nvPicPr>
          <p:cNvPr id="2" name="Picture 1">
            <a:extLst>
              <a:ext uri="{FF2B5EF4-FFF2-40B4-BE49-F238E27FC236}">
                <a16:creationId xmlns:a16="http://schemas.microsoft.com/office/drawing/2014/main" id="{2726A6DE-0581-AE5D-350D-B0FB3A515B94}"/>
              </a:ext>
            </a:extLst>
          </p:cNvPr>
          <p:cNvPicPr>
            <a:picLocks noChangeAspect="1"/>
          </p:cNvPicPr>
          <p:nvPr/>
        </p:nvPicPr>
        <p:blipFill rotWithShape="1">
          <a:blip r:embed="rId3"/>
          <a:srcRect b="30142"/>
          <a:stretch/>
        </p:blipFill>
        <p:spPr>
          <a:xfrm>
            <a:off x="152805" y="84440"/>
            <a:ext cx="1173106" cy="1125694"/>
          </a:xfrm>
          <a:prstGeom prst="rect">
            <a:avLst/>
          </a:prstGeom>
        </p:spPr>
      </p:pic>
      <p:sp>
        <p:nvSpPr>
          <p:cNvPr id="3" name="Content Placeholder 2">
            <a:extLst>
              <a:ext uri="{FF2B5EF4-FFF2-40B4-BE49-F238E27FC236}">
                <a16:creationId xmlns:a16="http://schemas.microsoft.com/office/drawing/2014/main" id="{AE2926FA-60D0-76BB-41E8-606FA3764321}"/>
              </a:ext>
            </a:extLst>
          </p:cNvPr>
          <p:cNvSpPr>
            <a:spLocks noGrp="1"/>
          </p:cNvSpPr>
          <p:nvPr/>
        </p:nvSpPr>
        <p:spPr>
          <a:xfrm>
            <a:off x="7892725" y="84440"/>
            <a:ext cx="4205145" cy="169543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TUCAN @ TRIUMF</a:t>
            </a:r>
          </a:p>
          <a:p>
            <a:r>
              <a:rPr lang="en-US" sz="1600" dirty="0"/>
              <a:t>Timeline:</a:t>
            </a:r>
          </a:p>
          <a:p>
            <a:pPr lvl="1"/>
            <a:r>
              <a:rPr lang="en-US" sz="1400" dirty="0"/>
              <a:t>2024 UCN production with new TUCAN source</a:t>
            </a:r>
          </a:p>
          <a:p>
            <a:pPr lvl="1"/>
            <a:r>
              <a:rPr lang="en-US" sz="1400" dirty="0"/>
              <a:t>2025 Readiness for </a:t>
            </a:r>
            <a:r>
              <a:rPr lang="en-US" sz="1400" dirty="0" err="1"/>
              <a:t>nEDM</a:t>
            </a:r>
            <a:r>
              <a:rPr lang="en-US" sz="1400" dirty="0"/>
              <a:t> data taking</a:t>
            </a:r>
          </a:p>
          <a:p>
            <a:r>
              <a:rPr lang="en-US" sz="1600" dirty="0"/>
              <a:t>Initial goal to demonstrate 10</a:t>
            </a:r>
            <a:r>
              <a:rPr lang="en-US" sz="1600" baseline="30000" dirty="0"/>
              <a:t>-27</a:t>
            </a:r>
            <a:r>
              <a:rPr lang="en-US" sz="1600" dirty="0"/>
              <a:t> </a:t>
            </a:r>
            <a:r>
              <a:rPr lang="en-US" sz="1600" i="1" dirty="0"/>
              <a:t>e-</a:t>
            </a:r>
            <a:r>
              <a:rPr lang="en-US" sz="1600" dirty="0"/>
              <a:t>cm capability</a:t>
            </a:r>
            <a:endParaRPr lang="en-CA" sz="1600" dirty="0"/>
          </a:p>
        </p:txBody>
      </p:sp>
      <p:sp>
        <p:nvSpPr>
          <p:cNvPr id="8" name="TextBox 7">
            <a:extLst>
              <a:ext uri="{FF2B5EF4-FFF2-40B4-BE49-F238E27FC236}">
                <a16:creationId xmlns:a16="http://schemas.microsoft.com/office/drawing/2014/main" id="{71AA7CB4-AA2D-E015-F093-57A6900F15D9}"/>
              </a:ext>
            </a:extLst>
          </p:cNvPr>
          <p:cNvSpPr txBox="1"/>
          <p:nvPr/>
        </p:nvSpPr>
        <p:spPr>
          <a:xfrm>
            <a:off x="8642371" y="6491850"/>
            <a:ext cx="2789290" cy="369332"/>
          </a:xfrm>
          <a:prstGeom prst="rect">
            <a:avLst/>
          </a:prstGeom>
          <a:noFill/>
        </p:spPr>
        <p:txBody>
          <a:bodyPr wrap="none" rtlCol="0">
            <a:spAutoFit/>
          </a:bodyPr>
          <a:lstStyle/>
          <a:p>
            <a:r>
              <a:rPr lang="en-US" dirty="0"/>
              <a:t>Slide credit: Derek Fujimoto</a:t>
            </a:r>
          </a:p>
        </p:txBody>
      </p:sp>
    </p:spTree>
    <p:extLst>
      <p:ext uri="{BB962C8B-B14F-4D97-AF65-F5344CB8AC3E}">
        <p14:creationId xmlns:p14="http://schemas.microsoft.com/office/powerpoint/2010/main" val="109857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diagram of a system&#10;&#10;Description automatically generated">
            <a:extLst>
              <a:ext uri="{FF2B5EF4-FFF2-40B4-BE49-F238E27FC236}">
                <a16:creationId xmlns:a16="http://schemas.microsoft.com/office/drawing/2014/main" id="{14E0E19E-1B0E-AEFE-AEDB-02D7D33254F9}"/>
              </a:ext>
            </a:extLst>
          </p:cNvPr>
          <p:cNvPicPr>
            <a:picLocks noChangeAspect="1"/>
          </p:cNvPicPr>
          <p:nvPr/>
        </p:nvPicPr>
        <p:blipFill>
          <a:blip r:embed="rId2"/>
          <a:srcRect l="3658" t="9302" r="49390" b="6977"/>
          <a:stretch/>
        </p:blipFill>
        <p:spPr>
          <a:xfrm>
            <a:off x="3466170" y="1034988"/>
            <a:ext cx="5268956" cy="4304434"/>
          </a:xfrm>
          <a:prstGeom prst="rect">
            <a:avLst/>
          </a:prstGeom>
        </p:spPr>
      </p:pic>
      <p:sp>
        <p:nvSpPr>
          <p:cNvPr id="4" name="TextBox 3">
            <a:extLst>
              <a:ext uri="{FF2B5EF4-FFF2-40B4-BE49-F238E27FC236}">
                <a16:creationId xmlns:a16="http://schemas.microsoft.com/office/drawing/2014/main" id="{4341EB49-3388-8C6F-A12A-0DD3C9915477}"/>
              </a:ext>
            </a:extLst>
          </p:cNvPr>
          <p:cNvSpPr txBox="1"/>
          <p:nvPr/>
        </p:nvSpPr>
        <p:spPr>
          <a:xfrm>
            <a:off x="1566582" y="347382"/>
            <a:ext cx="60355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Calibri"/>
                <a:cs typeface="Calibri"/>
              </a:rPr>
              <a:t>TUCAN </a:t>
            </a:r>
            <a:r>
              <a:rPr lang="en-US" sz="3200" dirty="0" err="1">
                <a:latin typeface="Calibri"/>
                <a:ea typeface="Calibri"/>
                <a:cs typeface="Calibri"/>
              </a:rPr>
              <a:t>nEDM</a:t>
            </a:r>
            <a:r>
              <a:rPr lang="en-US" sz="3200" dirty="0">
                <a:latin typeface="Calibri"/>
                <a:ea typeface="Calibri"/>
                <a:cs typeface="Calibri"/>
              </a:rPr>
              <a:t> Experiment Status</a:t>
            </a:r>
          </a:p>
        </p:txBody>
      </p:sp>
      <p:pic>
        <p:nvPicPr>
          <p:cNvPr id="8" name="Picture 7" descr="A large orange box in a factory&#10;&#10;Description automatically generated">
            <a:extLst>
              <a:ext uri="{FF2B5EF4-FFF2-40B4-BE49-F238E27FC236}">
                <a16:creationId xmlns:a16="http://schemas.microsoft.com/office/drawing/2014/main" id="{0E9CFDD1-D967-F51C-7BFB-EE279D34B0E7}"/>
              </a:ext>
            </a:extLst>
          </p:cNvPr>
          <p:cNvPicPr>
            <a:picLocks noChangeAspect="1"/>
          </p:cNvPicPr>
          <p:nvPr/>
        </p:nvPicPr>
        <p:blipFill>
          <a:blip r:embed="rId3"/>
          <a:srcRect t="6927" r="295" b="11723"/>
          <a:stretch/>
        </p:blipFill>
        <p:spPr>
          <a:xfrm>
            <a:off x="9160927" y="370692"/>
            <a:ext cx="2380457" cy="3195414"/>
          </a:xfrm>
          <a:prstGeom prst="rect">
            <a:avLst/>
          </a:prstGeom>
          <a:ln w="57150">
            <a:solidFill>
              <a:srgbClr val="00B050"/>
            </a:solidFill>
          </a:ln>
        </p:spPr>
      </p:pic>
      <p:cxnSp>
        <p:nvCxnSpPr>
          <p:cNvPr id="9" name="Straight Arrow Connector 8">
            <a:extLst>
              <a:ext uri="{FF2B5EF4-FFF2-40B4-BE49-F238E27FC236}">
                <a16:creationId xmlns:a16="http://schemas.microsoft.com/office/drawing/2014/main" id="{10AE1FAC-C832-8514-C072-F6A7DF286D84}"/>
              </a:ext>
            </a:extLst>
          </p:cNvPr>
          <p:cNvCxnSpPr/>
          <p:nvPr/>
        </p:nvCxnSpPr>
        <p:spPr>
          <a:xfrm flipH="1">
            <a:off x="6743519" y="2016378"/>
            <a:ext cx="2954003" cy="1605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A white device with blue wires&#10;&#10;Description automatically generated">
            <a:extLst>
              <a:ext uri="{FF2B5EF4-FFF2-40B4-BE49-F238E27FC236}">
                <a16:creationId xmlns:a16="http://schemas.microsoft.com/office/drawing/2014/main" id="{3CF5B574-D0C7-305B-E8A5-71F17CC13435}"/>
              </a:ext>
            </a:extLst>
          </p:cNvPr>
          <p:cNvPicPr>
            <a:picLocks noChangeAspect="1"/>
          </p:cNvPicPr>
          <p:nvPr/>
        </p:nvPicPr>
        <p:blipFill>
          <a:blip r:embed="rId4"/>
          <a:stretch>
            <a:fillRect/>
          </a:stretch>
        </p:blipFill>
        <p:spPr>
          <a:xfrm>
            <a:off x="661012" y="4480458"/>
            <a:ext cx="2386989" cy="1495928"/>
          </a:xfrm>
          <a:prstGeom prst="rect">
            <a:avLst/>
          </a:prstGeom>
          <a:ln w="57150">
            <a:solidFill>
              <a:srgbClr val="00B050"/>
            </a:solidFill>
          </a:ln>
        </p:spPr>
      </p:pic>
      <p:cxnSp>
        <p:nvCxnSpPr>
          <p:cNvPr id="18" name="Straight Arrow Connector 17">
            <a:extLst>
              <a:ext uri="{FF2B5EF4-FFF2-40B4-BE49-F238E27FC236}">
                <a16:creationId xmlns:a16="http://schemas.microsoft.com/office/drawing/2014/main" id="{54B6C134-2092-154D-D737-DBC1BA0E54CE}"/>
              </a:ext>
            </a:extLst>
          </p:cNvPr>
          <p:cNvCxnSpPr>
            <a:cxnSpLocks/>
          </p:cNvCxnSpPr>
          <p:nvPr/>
        </p:nvCxnSpPr>
        <p:spPr>
          <a:xfrm flipV="1">
            <a:off x="3077661" y="4104653"/>
            <a:ext cx="1606687" cy="10483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descr="A green cube with metal frame&#10;&#10;Description automatically generated">
            <a:extLst>
              <a:ext uri="{FF2B5EF4-FFF2-40B4-BE49-F238E27FC236}">
                <a16:creationId xmlns:a16="http://schemas.microsoft.com/office/drawing/2014/main" id="{6A779B90-E6FD-71FC-D13A-0A7DDAC5E66C}"/>
              </a:ext>
            </a:extLst>
          </p:cNvPr>
          <p:cNvPicPr>
            <a:picLocks noChangeAspect="1"/>
          </p:cNvPicPr>
          <p:nvPr/>
        </p:nvPicPr>
        <p:blipFill>
          <a:blip r:embed="rId5"/>
          <a:stretch>
            <a:fillRect/>
          </a:stretch>
        </p:blipFill>
        <p:spPr>
          <a:xfrm>
            <a:off x="759145" y="1023964"/>
            <a:ext cx="2199899" cy="2540641"/>
          </a:xfrm>
          <a:prstGeom prst="rect">
            <a:avLst/>
          </a:prstGeom>
          <a:ln w="57150">
            <a:solidFill>
              <a:srgbClr val="00B0F0"/>
            </a:solidFill>
          </a:ln>
        </p:spPr>
      </p:pic>
      <p:cxnSp>
        <p:nvCxnSpPr>
          <p:cNvPr id="20" name="Straight Arrow Connector 19">
            <a:extLst>
              <a:ext uri="{FF2B5EF4-FFF2-40B4-BE49-F238E27FC236}">
                <a16:creationId xmlns:a16="http://schemas.microsoft.com/office/drawing/2014/main" id="{16EB1459-5E5E-E266-C865-A8CE4BBC1E43}"/>
              </a:ext>
            </a:extLst>
          </p:cNvPr>
          <p:cNvCxnSpPr>
            <a:cxnSpLocks/>
          </p:cNvCxnSpPr>
          <p:nvPr/>
        </p:nvCxnSpPr>
        <p:spPr>
          <a:xfrm>
            <a:off x="2802128" y="2343748"/>
            <a:ext cx="1281555" cy="5294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descr="A diagram of a machine&#10;&#10;Description automatically generated">
            <a:extLst>
              <a:ext uri="{FF2B5EF4-FFF2-40B4-BE49-F238E27FC236}">
                <a16:creationId xmlns:a16="http://schemas.microsoft.com/office/drawing/2014/main" id="{FC842115-C247-2839-3504-F6A263060AD1}"/>
              </a:ext>
            </a:extLst>
          </p:cNvPr>
          <p:cNvPicPr>
            <a:picLocks noChangeAspect="1"/>
          </p:cNvPicPr>
          <p:nvPr/>
        </p:nvPicPr>
        <p:blipFill>
          <a:blip r:embed="rId6"/>
          <a:stretch>
            <a:fillRect/>
          </a:stretch>
        </p:blipFill>
        <p:spPr>
          <a:xfrm>
            <a:off x="9426103" y="3808379"/>
            <a:ext cx="1850103" cy="2287837"/>
          </a:xfrm>
          <a:prstGeom prst="rect">
            <a:avLst/>
          </a:prstGeom>
          <a:ln w="57150">
            <a:solidFill>
              <a:srgbClr val="00B0F0"/>
            </a:solidFill>
          </a:ln>
        </p:spPr>
      </p:pic>
      <p:cxnSp>
        <p:nvCxnSpPr>
          <p:cNvPr id="23" name="Straight Arrow Connector 22">
            <a:extLst>
              <a:ext uri="{FF2B5EF4-FFF2-40B4-BE49-F238E27FC236}">
                <a16:creationId xmlns:a16="http://schemas.microsoft.com/office/drawing/2014/main" id="{14380DF8-5778-256A-7F72-D3D3ECCC5E5C}"/>
              </a:ext>
            </a:extLst>
          </p:cNvPr>
          <p:cNvCxnSpPr>
            <a:cxnSpLocks/>
          </p:cNvCxnSpPr>
          <p:nvPr/>
        </p:nvCxnSpPr>
        <p:spPr>
          <a:xfrm flipH="1" flipV="1">
            <a:off x="8183981" y="4277116"/>
            <a:ext cx="1363027" cy="11229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9A88387-BFCA-9C5F-602D-778C21FBA09E}"/>
              </a:ext>
            </a:extLst>
          </p:cNvPr>
          <p:cNvSpPr txBox="1"/>
          <p:nvPr/>
        </p:nvSpPr>
        <p:spPr>
          <a:xfrm>
            <a:off x="8779946" y="485001"/>
            <a:ext cx="1972128" cy="307777"/>
          </a:xfrm>
          <a:prstGeom prst="rect">
            <a:avLst/>
          </a:prstGeom>
          <a:solidFill>
            <a:schemeClr val="bg1"/>
          </a:solidFill>
          <a:ln w="57150">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6-layer MSR Complete</a:t>
            </a:r>
            <a:endParaRPr lang="en-US"/>
          </a:p>
        </p:txBody>
      </p:sp>
      <p:sp>
        <p:nvSpPr>
          <p:cNvPr id="29" name="TextBox 28">
            <a:extLst>
              <a:ext uri="{FF2B5EF4-FFF2-40B4-BE49-F238E27FC236}">
                <a16:creationId xmlns:a16="http://schemas.microsoft.com/office/drawing/2014/main" id="{5F2D0DAD-F7D8-4BD8-A473-3F713C348CBD}"/>
              </a:ext>
            </a:extLst>
          </p:cNvPr>
          <p:cNvSpPr txBox="1"/>
          <p:nvPr/>
        </p:nvSpPr>
        <p:spPr>
          <a:xfrm>
            <a:off x="1158412" y="3281918"/>
            <a:ext cx="1972128" cy="523220"/>
          </a:xfrm>
          <a:prstGeom prst="rect">
            <a:avLst/>
          </a:prstGeom>
          <a:solidFill>
            <a:schemeClr val="bg1"/>
          </a:solidFill>
          <a:ln w="57150">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Self-shielded B0 coil in fabrication</a:t>
            </a:r>
            <a:endParaRPr lang="en-US" dirty="0"/>
          </a:p>
        </p:txBody>
      </p:sp>
      <p:sp>
        <p:nvSpPr>
          <p:cNvPr id="30" name="TextBox 29">
            <a:extLst>
              <a:ext uri="{FF2B5EF4-FFF2-40B4-BE49-F238E27FC236}">
                <a16:creationId xmlns:a16="http://schemas.microsoft.com/office/drawing/2014/main" id="{C7F8F215-D513-DDD4-228B-92F45D6A9C68}"/>
              </a:ext>
            </a:extLst>
          </p:cNvPr>
          <p:cNvSpPr txBox="1"/>
          <p:nvPr/>
        </p:nvSpPr>
        <p:spPr>
          <a:xfrm>
            <a:off x="263969" y="4211638"/>
            <a:ext cx="2501811" cy="523220"/>
          </a:xfrm>
          <a:prstGeom prst="rect">
            <a:avLst/>
          </a:prstGeom>
          <a:solidFill>
            <a:schemeClr val="bg1"/>
          </a:solidFill>
          <a:ln w="57150">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Array of 20 Cs magnetometers under final characterization</a:t>
            </a:r>
            <a:endParaRPr lang="en-US" dirty="0"/>
          </a:p>
        </p:txBody>
      </p:sp>
      <p:sp>
        <p:nvSpPr>
          <p:cNvPr id="32" name="TextBox 31">
            <a:extLst>
              <a:ext uri="{FF2B5EF4-FFF2-40B4-BE49-F238E27FC236}">
                <a16:creationId xmlns:a16="http://schemas.microsoft.com/office/drawing/2014/main" id="{84A89679-8FFF-663B-35D0-9FE106FD5F51}"/>
              </a:ext>
            </a:extLst>
          </p:cNvPr>
          <p:cNvSpPr txBox="1"/>
          <p:nvPr/>
        </p:nvSpPr>
        <p:spPr>
          <a:xfrm>
            <a:off x="8348222" y="6088185"/>
            <a:ext cx="2478894" cy="523220"/>
          </a:xfrm>
          <a:prstGeom prst="rect">
            <a:avLst/>
          </a:prstGeom>
          <a:solidFill>
            <a:schemeClr val="bg1"/>
          </a:solidFill>
          <a:ln w="57150">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Asynchronous spin analyzer reuses existing UCN detector</a:t>
            </a:r>
          </a:p>
        </p:txBody>
      </p:sp>
      <p:pic>
        <p:nvPicPr>
          <p:cNvPr id="33" name="Picture 32">
            <a:extLst>
              <a:ext uri="{FF2B5EF4-FFF2-40B4-BE49-F238E27FC236}">
                <a16:creationId xmlns:a16="http://schemas.microsoft.com/office/drawing/2014/main" id="{74EDC07E-0531-4519-D7FD-CC2E38AA9252}"/>
              </a:ext>
            </a:extLst>
          </p:cNvPr>
          <p:cNvPicPr>
            <a:picLocks noChangeAspect="1"/>
          </p:cNvPicPr>
          <p:nvPr/>
        </p:nvPicPr>
        <p:blipFill>
          <a:blip r:embed="rId7"/>
          <a:srcRect t="9381" r="741" b="15934"/>
          <a:stretch/>
        </p:blipFill>
        <p:spPr>
          <a:xfrm>
            <a:off x="4598252" y="5349324"/>
            <a:ext cx="2484439" cy="1262081"/>
          </a:xfrm>
          <a:prstGeom prst="rect">
            <a:avLst/>
          </a:prstGeom>
          <a:ln w="57150">
            <a:solidFill>
              <a:srgbClr val="00B0F0"/>
            </a:solidFill>
          </a:ln>
        </p:spPr>
      </p:pic>
      <p:sp>
        <p:nvSpPr>
          <p:cNvPr id="31" name="TextBox 30">
            <a:extLst>
              <a:ext uri="{FF2B5EF4-FFF2-40B4-BE49-F238E27FC236}">
                <a16:creationId xmlns:a16="http://schemas.microsoft.com/office/drawing/2014/main" id="{F6200ED6-0B9C-098C-5A36-A1E216654C2E}"/>
              </a:ext>
            </a:extLst>
          </p:cNvPr>
          <p:cNvSpPr txBox="1"/>
          <p:nvPr/>
        </p:nvSpPr>
        <p:spPr>
          <a:xfrm>
            <a:off x="2093274" y="6219218"/>
            <a:ext cx="2684956" cy="523220"/>
          </a:xfrm>
          <a:prstGeom prst="rect">
            <a:avLst/>
          </a:prstGeom>
          <a:solidFill>
            <a:schemeClr val="bg1"/>
          </a:solidFill>
          <a:ln w="57150">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Half-precession cell prototype tested with UCN at J-PARC</a:t>
            </a:r>
            <a:endParaRPr lang="en-US" dirty="0"/>
          </a:p>
        </p:txBody>
      </p:sp>
      <p:cxnSp>
        <p:nvCxnSpPr>
          <p:cNvPr id="25" name="Straight Arrow Connector 24">
            <a:extLst>
              <a:ext uri="{FF2B5EF4-FFF2-40B4-BE49-F238E27FC236}">
                <a16:creationId xmlns:a16="http://schemas.microsoft.com/office/drawing/2014/main" id="{CCF36AD2-BEBA-B57F-D53A-233EC98AD8A5}"/>
              </a:ext>
            </a:extLst>
          </p:cNvPr>
          <p:cNvCxnSpPr>
            <a:cxnSpLocks/>
          </p:cNvCxnSpPr>
          <p:nvPr/>
        </p:nvCxnSpPr>
        <p:spPr>
          <a:xfrm flipH="1" flipV="1">
            <a:off x="5225644" y="3298489"/>
            <a:ext cx="239185" cy="21281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74BA003-B962-29CF-744A-1D4545AF4DCD}"/>
              </a:ext>
            </a:extLst>
          </p:cNvPr>
          <p:cNvPicPr>
            <a:picLocks noChangeAspect="1"/>
          </p:cNvPicPr>
          <p:nvPr/>
        </p:nvPicPr>
        <p:blipFill rotWithShape="1">
          <a:blip r:embed="rId8"/>
          <a:srcRect b="30142"/>
          <a:stretch/>
        </p:blipFill>
        <p:spPr>
          <a:xfrm>
            <a:off x="152805" y="84440"/>
            <a:ext cx="1173106" cy="1125694"/>
          </a:xfrm>
          <a:prstGeom prst="rect">
            <a:avLst/>
          </a:prstGeom>
        </p:spPr>
      </p:pic>
      <p:sp>
        <p:nvSpPr>
          <p:cNvPr id="3" name="TextBox 2">
            <a:extLst>
              <a:ext uri="{FF2B5EF4-FFF2-40B4-BE49-F238E27FC236}">
                <a16:creationId xmlns:a16="http://schemas.microsoft.com/office/drawing/2014/main" id="{62972683-FB6A-2547-158E-B3B9149C03CC}"/>
              </a:ext>
            </a:extLst>
          </p:cNvPr>
          <p:cNvSpPr txBox="1"/>
          <p:nvPr/>
        </p:nvSpPr>
        <p:spPr>
          <a:xfrm>
            <a:off x="8642371" y="6491850"/>
            <a:ext cx="2789290" cy="369332"/>
          </a:xfrm>
          <a:prstGeom prst="rect">
            <a:avLst/>
          </a:prstGeom>
          <a:noFill/>
        </p:spPr>
        <p:txBody>
          <a:bodyPr wrap="none" rtlCol="0">
            <a:spAutoFit/>
          </a:bodyPr>
          <a:lstStyle/>
          <a:p>
            <a:r>
              <a:rPr lang="en-US" dirty="0"/>
              <a:t>Slide credit: Derek Fujimoto</a:t>
            </a:r>
          </a:p>
        </p:txBody>
      </p:sp>
    </p:spTree>
    <p:extLst>
      <p:ext uri="{BB962C8B-B14F-4D97-AF65-F5344CB8AC3E}">
        <p14:creationId xmlns:p14="http://schemas.microsoft.com/office/powerpoint/2010/main" val="980117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E4781D-3000-6613-6CBA-38D7F210813E}"/>
              </a:ext>
            </a:extLst>
          </p:cNvPr>
          <p:cNvSpPr txBox="1"/>
          <p:nvPr/>
        </p:nvSpPr>
        <p:spPr>
          <a:xfrm>
            <a:off x="1552222" y="347382"/>
            <a:ext cx="60499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Calibri"/>
                <a:cs typeface="Calibri"/>
              </a:rPr>
              <a:t>Recent Challenges</a:t>
            </a:r>
          </a:p>
        </p:txBody>
      </p:sp>
      <p:sp>
        <p:nvSpPr>
          <p:cNvPr id="6" name="TextBox 5">
            <a:extLst>
              <a:ext uri="{FF2B5EF4-FFF2-40B4-BE49-F238E27FC236}">
                <a16:creationId xmlns:a16="http://schemas.microsoft.com/office/drawing/2014/main" id="{5590669D-7AA4-F12E-586C-093944F50E1D}"/>
              </a:ext>
            </a:extLst>
          </p:cNvPr>
          <p:cNvSpPr txBox="1"/>
          <p:nvPr/>
        </p:nvSpPr>
        <p:spPr>
          <a:xfrm>
            <a:off x="727583" y="1083343"/>
            <a:ext cx="10695073" cy="2544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b="1" dirty="0"/>
              <a:t>Budgetary</a:t>
            </a:r>
            <a:r>
              <a:rPr lang="en-US" dirty="0"/>
              <a:t>: temporarily descoped to a minimally-complete EDM experiment (OC100) as a development platform.</a:t>
            </a:r>
          </a:p>
          <a:p>
            <a:pPr marL="285750" indent="-285750">
              <a:spcAft>
                <a:spcPts val="1000"/>
              </a:spcAft>
              <a:buFont typeface="Arial"/>
              <a:buChar char="•"/>
            </a:pPr>
            <a:r>
              <a:rPr lang="en-US" b="1" dirty="0"/>
              <a:t>MSR</a:t>
            </a:r>
            <a:r>
              <a:rPr lang="en-US" dirty="0"/>
              <a:t>: shielding factor of original build was too low. Installed an additional 6th layer.</a:t>
            </a:r>
          </a:p>
          <a:p>
            <a:pPr marL="285750" indent="-285750">
              <a:spcAft>
                <a:spcPts val="1000"/>
              </a:spcAft>
              <a:buFont typeface="Arial"/>
              <a:buChar char="•"/>
            </a:pPr>
            <a:r>
              <a:rPr lang="en-US" b="1" dirty="0"/>
              <a:t>B0</a:t>
            </a:r>
            <a:r>
              <a:rPr lang="en-US" dirty="0"/>
              <a:t>: needed redesign to accommodate the new MSR layer.</a:t>
            </a:r>
          </a:p>
          <a:p>
            <a:pPr marL="285750" indent="-285750">
              <a:spcAft>
                <a:spcPts val="1000"/>
              </a:spcAft>
              <a:buFont typeface="Arial"/>
              <a:buChar char="•"/>
            </a:pPr>
            <a:r>
              <a:rPr lang="en-US" b="1" dirty="0"/>
              <a:t>High Voltage</a:t>
            </a:r>
            <a:r>
              <a:rPr lang="en-US" dirty="0"/>
              <a:t>: lack of suppliers may require polarity switcher to be designed in-house.</a:t>
            </a:r>
          </a:p>
          <a:p>
            <a:pPr marL="285750" indent="-285750">
              <a:spcAft>
                <a:spcPts val="1000"/>
              </a:spcAft>
              <a:buFont typeface="Arial"/>
              <a:buChar char="•"/>
            </a:pPr>
            <a:r>
              <a:rPr lang="en-US" b="1" dirty="0"/>
              <a:t>Detectors</a:t>
            </a:r>
            <a:r>
              <a:rPr lang="en-US" dirty="0"/>
              <a:t>: lack of suppliers motivated the development of a different detector technology </a:t>
            </a:r>
            <a:br>
              <a:rPr lang="en-US" dirty="0"/>
            </a:br>
            <a:r>
              <a:rPr lang="en-US" dirty="0"/>
              <a:t>(6Li glass </a:t>
            </a:r>
            <a:r>
              <a:rPr lang="en-US" dirty="0">
                <a:ea typeface="+mn-lt"/>
                <a:cs typeface="+mn-lt"/>
              </a:rPr>
              <a:t>→</a:t>
            </a:r>
            <a:r>
              <a:rPr lang="en-US" dirty="0"/>
              <a:t> CH4+3He gas)</a:t>
            </a:r>
          </a:p>
        </p:txBody>
      </p:sp>
      <p:pic>
        <p:nvPicPr>
          <p:cNvPr id="7" name="Picture 6" descr="A table with text and numbers&#10;&#10;Description automatically generated">
            <a:extLst>
              <a:ext uri="{FF2B5EF4-FFF2-40B4-BE49-F238E27FC236}">
                <a16:creationId xmlns:a16="http://schemas.microsoft.com/office/drawing/2014/main" id="{EEA4EE7A-41D7-A18D-97A9-B269DC85A6A6}"/>
              </a:ext>
            </a:extLst>
          </p:cNvPr>
          <p:cNvPicPr>
            <a:picLocks noChangeAspect="1"/>
          </p:cNvPicPr>
          <p:nvPr/>
        </p:nvPicPr>
        <p:blipFill>
          <a:blip r:embed="rId2"/>
          <a:stretch>
            <a:fillRect/>
          </a:stretch>
        </p:blipFill>
        <p:spPr>
          <a:xfrm>
            <a:off x="1552222" y="3630063"/>
            <a:ext cx="8758297" cy="2946911"/>
          </a:xfrm>
          <a:prstGeom prst="rect">
            <a:avLst/>
          </a:prstGeom>
        </p:spPr>
      </p:pic>
      <p:pic>
        <p:nvPicPr>
          <p:cNvPr id="2" name="Picture 1">
            <a:extLst>
              <a:ext uri="{FF2B5EF4-FFF2-40B4-BE49-F238E27FC236}">
                <a16:creationId xmlns:a16="http://schemas.microsoft.com/office/drawing/2014/main" id="{CA09AF8C-57E4-0F48-BB3E-3AD37CF5BB23}"/>
              </a:ext>
            </a:extLst>
          </p:cNvPr>
          <p:cNvPicPr>
            <a:picLocks noChangeAspect="1"/>
          </p:cNvPicPr>
          <p:nvPr/>
        </p:nvPicPr>
        <p:blipFill rotWithShape="1">
          <a:blip r:embed="rId3"/>
          <a:srcRect b="30142"/>
          <a:stretch/>
        </p:blipFill>
        <p:spPr>
          <a:xfrm>
            <a:off x="152805" y="84440"/>
            <a:ext cx="1173106" cy="1125694"/>
          </a:xfrm>
          <a:prstGeom prst="rect">
            <a:avLst/>
          </a:prstGeom>
        </p:spPr>
      </p:pic>
      <p:sp>
        <p:nvSpPr>
          <p:cNvPr id="3" name="TextBox 2">
            <a:extLst>
              <a:ext uri="{FF2B5EF4-FFF2-40B4-BE49-F238E27FC236}">
                <a16:creationId xmlns:a16="http://schemas.microsoft.com/office/drawing/2014/main" id="{6B737146-F313-3372-1146-7B4099AAC316}"/>
              </a:ext>
            </a:extLst>
          </p:cNvPr>
          <p:cNvSpPr txBox="1"/>
          <p:nvPr/>
        </p:nvSpPr>
        <p:spPr>
          <a:xfrm>
            <a:off x="8642371" y="6502736"/>
            <a:ext cx="2789290" cy="369332"/>
          </a:xfrm>
          <a:prstGeom prst="rect">
            <a:avLst/>
          </a:prstGeom>
          <a:noFill/>
        </p:spPr>
        <p:txBody>
          <a:bodyPr wrap="none" rtlCol="0">
            <a:spAutoFit/>
          </a:bodyPr>
          <a:lstStyle/>
          <a:p>
            <a:r>
              <a:rPr lang="en-US" dirty="0"/>
              <a:t>Slide credit: Derek Fujimoto</a:t>
            </a:r>
          </a:p>
        </p:txBody>
      </p:sp>
    </p:spTree>
    <p:extLst>
      <p:ext uri="{BB962C8B-B14F-4D97-AF65-F5344CB8AC3E}">
        <p14:creationId xmlns:p14="http://schemas.microsoft.com/office/powerpoint/2010/main" val="375254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018" y="109733"/>
            <a:ext cx="10894219" cy="999067"/>
          </a:xfrm>
        </p:spPr>
        <p:txBody>
          <a:bodyPr>
            <a:noAutofit/>
          </a:bodyPr>
          <a:lstStyle/>
          <a:p>
            <a:r>
              <a:rPr lang="en-US" sz="3600" dirty="0"/>
              <a:t>UCN “</a:t>
            </a:r>
            <a:r>
              <a:rPr lang="en-US" sz="3600" i="1" dirty="0" err="1"/>
              <a:t>Pokotilovsky</a:t>
            </a:r>
            <a:r>
              <a:rPr lang="en-US" sz="3600" dirty="0"/>
              <a:t>” source operating at the Los Alamos Neutron Science Center (LANSCE)</a:t>
            </a:r>
          </a:p>
        </p:txBody>
      </p:sp>
      <p:sp>
        <p:nvSpPr>
          <p:cNvPr id="3" name="Slide Number Placeholder 2"/>
          <p:cNvSpPr>
            <a:spLocks noGrp="1"/>
          </p:cNvSpPr>
          <p:nvPr>
            <p:ph type="sldNum" sz="quarter" idx="12"/>
          </p:nvPr>
        </p:nvSpPr>
        <p:spPr/>
        <p:txBody>
          <a:bodyPr/>
          <a:lstStyle/>
          <a:p>
            <a:pPr>
              <a:defRPr/>
            </a:pPr>
            <a:fld id="{C5AF7249-F59C-444E-9564-55A59CBB215A}" type="slidenum">
              <a:rPr lang="en-US">
                <a:solidFill>
                  <a:prstClr val="black">
                    <a:tint val="75000"/>
                  </a:prstClr>
                </a:solidFill>
                <a:latin typeface="Calibri"/>
              </a:rPr>
              <a:pPr>
                <a:defRPr/>
              </a:pPr>
              <a:t>44</a:t>
            </a:fld>
            <a:endParaRPr lang="en-US">
              <a:solidFill>
                <a:prstClr val="black">
                  <a:tint val="75000"/>
                </a:prstClr>
              </a:solidFill>
              <a:latin typeface="Calibri"/>
            </a:endParaRPr>
          </a:p>
        </p:txBody>
      </p:sp>
      <p:sp>
        <p:nvSpPr>
          <p:cNvPr id="4" name="TextBox 3"/>
          <p:cNvSpPr txBox="1"/>
          <p:nvPr/>
        </p:nvSpPr>
        <p:spPr>
          <a:xfrm>
            <a:off x="5248305" y="2151727"/>
            <a:ext cx="2153646" cy="2554545"/>
          </a:xfrm>
          <a:prstGeom prst="rect">
            <a:avLst/>
          </a:prstGeom>
          <a:noFill/>
        </p:spPr>
        <p:txBody>
          <a:bodyPr wrap="square" rtlCol="0">
            <a:spAutoFit/>
          </a:bodyPr>
          <a:lstStyle/>
          <a:p>
            <a:pPr>
              <a:defRPr/>
            </a:pPr>
            <a:r>
              <a:rPr lang="en-US" sz="1600" dirty="0">
                <a:solidFill>
                  <a:prstClr val="black"/>
                </a:solidFill>
                <a:latin typeface="Calibri"/>
              </a:rPr>
              <a:t>Source upgrade (2016):</a:t>
            </a:r>
          </a:p>
          <a:p>
            <a:pPr marL="285750" indent="-285750">
              <a:buFont typeface="Arial" panose="020B0604020202020204" pitchFamily="34" charset="0"/>
              <a:buChar char="•"/>
              <a:defRPr/>
            </a:pPr>
            <a:r>
              <a:rPr lang="en-US" sz="1600" dirty="0">
                <a:solidFill>
                  <a:prstClr val="black"/>
                </a:solidFill>
                <a:latin typeface="Calibri"/>
              </a:rPr>
              <a:t>Better moderator cooling</a:t>
            </a:r>
          </a:p>
          <a:p>
            <a:pPr marL="285750" indent="-285750">
              <a:buFont typeface="Arial" panose="020B0604020202020204" pitchFamily="34" charset="0"/>
              <a:buChar char="•"/>
              <a:defRPr/>
            </a:pPr>
            <a:r>
              <a:rPr lang="en-US" sz="1600" dirty="0" err="1">
                <a:solidFill>
                  <a:prstClr val="black"/>
                </a:solidFill>
                <a:latin typeface="Calibri"/>
              </a:rPr>
              <a:t>NiP</a:t>
            </a:r>
            <a:r>
              <a:rPr lang="en-US" sz="1600" dirty="0">
                <a:solidFill>
                  <a:prstClr val="black"/>
                </a:solidFill>
                <a:latin typeface="Calibri"/>
              </a:rPr>
              <a:t> guides</a:t>
            </a:r>
          </a:p>
          <a:p>
            <a:pPr marL="285750" indent="-285750">
              <a:buFont typeface="Arial" panose="020B0604020202020204" pitchFamily="34" charset="0"/>
              <a:buChar char="•"/>
              <a:defRPr/>
            </a:pPr>
            <a:r>
              <a:rPr lang="en-US" sz="1600" dirty="0">
                <a:solidFill>
                  <a:prstClr val="black"/>
                </a:solidFill>
                <a:latin typeface="Calibri"/>
              </a:rPr>
              <a:t>Optimized geometry</a:t>
            </a:r>
          </a:p>
          <a:p>
            <a:pPr>
              <a:defRPr/>
            </a:pPr>
            <a:endParaRPr lang="en-US" sz="1600" dirty="0">
              <a:solidFill>
                <a:prstClr val="black"/>
              </a:solidFill>
              <a:latin typeface="Calibri"/>
            </a:endParaRPr>
          </a:p>
          <a:p>
            <a:pPr>
              <a:defRPr/>
            </a:pPr>
            <a:r>
              <a:rPr lang="en-US" sz="1600" dirty="0">
                <a:solidFill>
                  <a:prstClr val="black"/>
                </a:solidFill>
                <a:latin typeface="Calibri"/>
              </a:rPr>
              <a:t>UCN density measured by Vanadium activation: </a:t>
            </a:r>
            <a:r>
              <a:rPr lang="en-US" sz="1600" b="1" dirty="0">
                <a:solidFill>
                  <a:prstClr val="black"/>
                </a:solidFill>
                <a:latin typeface="Calibri"/>
              </a:rPr>
              <a:t>184 UCN/cc</a:t>
            </a:r>
            <a:r>
              <a:rPr lang="en-US" sz="1600" dirty="0">
                <a:solidFill>
                  <a:prstClr val="black"/>
                </a:solidFill>
                <a:latin typeface="Calibri"/>
              </a:rPr>
              <a:t>.</a:t>
            </a:r>
          </a:p>
        </p:txBody>
      </p:sp>
      <p:pic>
        <p:nvPicPr>
          <p:cNvPr id="6" name="Picture 5"/>
          <p:cNvPicPr>
            <a:picLocks noChangeAspect="1"/>
          </p:cNvPicPr>
          <p:nvPr/>
        </p:nvPicPr>
        <p:blipFill>
          <a:blip r:embed="rId3"/>
          <a:stretch>
            <a:fillRect/>
          </a:stretch>
        </p:blipFill>
        <p:spPr>
          <a:xfrm>
            <a:off x="142020" y="1330110"/>
            <a:ext cx="4865282" cy="4854236"/>
          </a:xfrm>
          <a:prstGeom prst="rect">
            <a:avLst/>
          </a:prstGeom>
        </p:spPr>
      </p:pic>
      <p:sp>
        <p:nvSpPr>
          <p:cNvPr id="7" name="TextBox 6">
            <a:extLst>
              <a:ext uri="{FF2B5EF4-FFF2-40B4-BE49-F238E27FC236}">
                <a16:creationId xmlns:a16="http://schemas.microsoft.com/office/drawing/2014/main" id="{6A2BDACF-C0A6-4D11-B683-DB14133002BC}"/>
              </a:ext>
            </a:extLst>
          </p:cNvPr>
          <p:cNvSpPr txBox="1"/>
          <p:nvPr/>
        </p:nvSpPr>
        <p:spPr>
          <a:xfrm>
            <a:off x="1550599" y="6235197"/>
            <a:ext cx="9679375" cy="646331"/>
          </a:xfrm>
          <a:prstGeom prst="rect">
            <a:avLst/>
          </a:prstGeom>
          <a:noFill/>
        </p:spPr>
        <p:txBody>
          <a:bodyPr wrap="square" rtlCol="0">
            <a:spAutoFit/>
          </a:bodyPr>
          <a:lstStyle/>
          <a:p>
            <a:pPr algn="l"/>
            <a:r>
              <a:rPr lang="en-US" dirty="0">
                <a:solidFill>
                  <a:srgbClr val="051AFA"/>
                </a:solidFill>
              </a:rPr>
              <a:t>A. Saunders, et al. RSI 84, 013304 (2013); </a:t>
            </a:r>
            <a:r>
              <a:rPr lang="en-US" b="0" i="0" dirty="0">
                <a:solidFill>
                  <a:srgbClr val="555555"/>
                </a:solidFill>
                <a:effectLst/>
              </a:rPr>
              <a:t>T. M. Ito </a:t>
            </a:r>
            <a:r>
              <a:rPr lang="en-US" b="0" i="1" dirty="0">
                <a:solidFill>
                  <a:srgbClr val="555555"/>
                </a:solidFill>
                <a:effectLst/>
              </a:rPr>
              <a:t>et al.</a:t>
            </a:r>
            <a:r>
              <a:rPr lang="en-US" dirty="0">
                <a:solidFill>
                  <a:srgbClr val="555555"/>
                </a:solidFill>
              </a:rPr>
              <a:t> </a:t>
            </a:r>
            <a:r>
              <a:rPr lang="en-US" b="0" i="0" dirty="0">
                <a:solidFill>
                  <a:srgbClr val="555555"/>
                </a:solidFill>
                <a:effectLst/>
              </a:rPr>
              <a:t>Phys. Rev. C </a:t>
            </a:r>
            <a:r>
              <a:rPr lang="en-US" b="1" i="0" dirty="0">
                <a:solidFill>
                  <a:srgbClr val="555555"/>
                </a:solidFill>
                <a:effectLst/>
              </a:rPr>
              <a:t>97</a:t>
            </a:r>
            <a:r>
              <a:rPr lang="en-US" b="0" i="0" dirty="0">
                <a:solidFill>
                  <a:srgbClr val="555555"/>
                </a:solidFill>
                <a:effectLst/>
              </a:rPr>
              <a:t>, 012501(R) (2018)</a:t>
            </a:r>
          </a:p>
          <a:p>
            <a:pPr>
              <a:defRPr/>
            </a:pPr>
            <a:endParaRPr lang="en-US" dirty="0">
              <a:solidFill>
                <a:srgbClr val="051AFA"/>
              </a:solidFill>
              <a:latin typeface="Calibri"/>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1439A54-27F1-42BF-ACBF-E160DDC132E5}"/>
                  </a:ext>
                </a:extLst>
              </p14:cNvPr>
              <p14:cNvContentPartPr/>
              <p14:nvPr/>
            </p14:nvContentPartPr>
            <p14:xfrm>
              <a:off x="6242401" y="4408528"/>
              <a:ext cx="1017360" cy="170640"/>
            </p14:xfrm>
          </p:contentPart>
        </mc:Choice>
        <mc:Fallback xmlns="">
          <p:pic>
            <p:nvPicPr>
              <p:cNvPr id="5" name="Ink 4">
                <a:extLst>
                  <a:ext uri="{FF2B5EF4-FFF2-40B4-BE49-F238E27FC236}">
                    <a16:creationId xmlns:a16="http://schemas.microsoft.com/office/drawing/2014/main" id="{C1439A54-27F1-42BF-ACBF-E160DDC132E5}"/>
                  </a:ext>
                </a:extLst>
              </p:cNvPr>
              <p:cNvPicPr/>
              <p:nvPr/>
            </p:nvPicPr>
            <p:blipFill>
              <a:blip r:embed="rId5"/>
              <a:stretch>
                <a:fillRect/>
              </a:stretch>
            </p:blipFill>
            <p:spPr>
              <a:xfrm>
                <a:off x="6226561" y="4345168"/>
                <a:ext cx="1048680" cy="297360"/>
              </a:xfrm>
              <a:prstGeom prst="rect">
                <a:avLst/>
              </a:prstGeom>
            </p:spPr>
          </p:pic>
        </mc:Fallback>
      </mc:AlternateContent>
      <p:pic>
        <p:nvPicPr>
          <p:cNvPr id="9" name="Picture 8">
            <a:extLst>
              <a:ext uri="{FF2B5EF4-FFF2-40B4-BE49-F238E27FC236}">
                <a16:creationId xmlns:a16="http://schemas.microsoft.com/office/drawing/2014/main" id="{5912B326-91FA-478E-B07C-24E43F4BA9FD}"/>
              </a:ext>
            </a:extLst>
          </p:cNvPr>
          <p:cNvPicPr>
            <a:picLocks noChangeAspect="1"/>
          </p:cNvPicPr>
          <p:nvPr/>
        </p:nvPicPr>
        <p:blipFill>
          <a:blip r:embed="rId6"/>
          <a:stretch>
            <a:fillRect/>
          </a:stretch>
        </p:blipFill>
        <p:spPr>
          <a:xfrm>
            <a:off x="7489464" y="3043294"/>
            <a:ext cx="4702536" cy="3071748"/>
          </a:xfrm>
          <a:prstGeom prst="rect">
            <a:avLst/>
          </a:prstGeom>
        </p:spPr>
      </p:pic>
    </p:spTree>
    <p:extLst>
      <p:ext uri="{BB962C8B-B14F-4D97-AF65-F5344CB8AC3E}">
        <p14:creationId xmlns:p14="http://schemas.microsoft.com/office/powerpoint/2010/main" val="14934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5C6C8-9C9A-C43E-7C82-132FEA8B159A}"/>
              </a:ext>
            </a:extLst>
          </p:cNvPr>
          <p:cNvSpPr>
            <a:spLocks noGrp="1"/>
          </p:cNvSpPr>
          <p:nvPr>
            <p:ph type="body" sz="quarter" idx="14"/>
          </p:nvPr>
        </p:nvSpPr>
        <p:spPr>
          <a:xfrm>
            <a:off x="333935" y="253116"/>
            <a:ext cx="10972800" cy="892208"/>
          </a:xfrm>
        </p:spPr>
        <p:txBody>
          <a:bodyPr/>
          <a:lstStyle/>
          <a:p>
            <a:r>
              <a:rPr lang="en-US" dirty="0"/>
              <a:t>LANL </a:t>
            </a:r>
            <a:r>
              <a:rPr lang="en-US" dirty="0" err="1"/>
              <a:t>nEDM</a:t>
            </a:r>
            <a:r>
              <a:rPr lang="en-US" dirty="0"/>
              <a:t> Experiment overview</a:t>
            </a:r>
          </a:p>
        </p:txBody>
      </p:sp>
      <p:sp>
        <p:nvSpPr>
          <p:cNvPr id="3" name="Text Placeholder 2">
            <a:extLst>
              <a:ext uri="{FF2B5EF4-FFF2-40B4-BE49-F238E27FC236}">
                <a16:creationId xmlns:a16="http://schemas.microsoft.com/office/drawing/2014/main" id="{E5E12BEB-3829-05B0-EC39-84B03292B5E4}"/>
              </a:ext>
            </a:extLst>
          </p:cNvPr>
          <p:cNvSpPr>
            <a:spLocks noGrp="1"/>
          </p:cNvSpPr>
          <p:nvPr>
            <p:ph type="body" sz="quarter" idx="19"/>
          </p:nvPr>
        </p:nvSpPr>
        <p:spPr>
          <a:xfrm>
            <a:off x="6754949" y="912265"/>
            <a:ext cx="5254307" cy="5192696"/>
          </a:xfrm>
        </p:spPr>
        <p:txBody>
          <a:bodyPr>
            <a:normAutofit fontScale="70000" lnSpcReduction="20000"/>
          </a:bodyPr>
          <a:lstStyle/>
          <a:p>
            <a:pPr marL="0" indent="0">
              <a:buNone/>
            </a:pPr>
            <a:r>
              <a:rPr lang="en-US" b="1" dirty="0">
                <a:solidFill>
                  <a:srgbClr val="000000"/>
                </a:solidFill>
                <a:effectLst/>
              </a:rPr>
              <a:t>Selected features</a:t>
            </a:r>
            <a:endParaRPr lang="en-US" dirty="0">
              <a:solidFill>
                <a:srgbClr val="000000"/>
              </a:solidFill>
              <a:effectLst/>
            </a:endParaRPr>
          </a:p>
          <a:p>
            <a:pPr>
              <a:buFont typeface="Arial" panose="020B0604020202020204" pitchFamily="34" charset="0"/>
              <a:buChar char="•"/>
            </a:pPr>
            <a:r>
              <a:rPr lang="en-US" dirty="0">
                <a:solidFill>
                  <a:srgbClr val="000000"/>
                </a:solidFill>
                <a:effectLst/>
              </a:rPr>
              <a:t>Ramsey’s separated oscillatory field method at </a:t>
            </a:r>
            <a:r>
              <a:rPr lang="en-US" dirty="0">
                <a:solidFill>
                  <a:srgbClr val="000000"/>
                </a:solidFill>
              </a:rPr>
              <a:t>room temperature</a:t>
            </a:r>
            <a:endParaRPr lang="en-US" dirty="0">
              <a:solidFill>
                <a:srgbClr val="000000"/>
              </a:solidFill>
              <a:effectLst/>
            </a:endParaRPr>
          </a:p>
          <a:p>
            <a:pPr>
              <a:buFont typeface="Arial" panose="020B0604020202020204" pitchFamily="34" charset="0"/>
              <a:buChar char="•"/>
            </a:pPr>
            <a:r>
              <a:rPr lang="en-US" dirty="0">
                <a:solidFill>
                  <a:srgbClr val="000000"/>
                </a:solidFill>
                <a:effectLst/>
              </a:rPr>
              <a:t>Double precession chamber</a:t>
            </a:r>
          </a:p>
          <a:p>
            <a:pPr>
              <a:buFont typeface="Arial" panose="020B0604020202020204" pitchFamily="34" charset="0"/>
              <a:buChar char="•"/>
            </a:pPr>
            <a:r>
              <a:rPr lang="en-US" dirty="0">
                <a:solidFill>
                  <a:srgbClr val="000000"/>
                </a:solidFill>
                <a:effectLst/>
              </a:rPr>
              <a:t>Simultaneous spin analysis</a:t>
            </a:r>
          </a:p>
          <a:p>
            <a:pPr>
              <a:buFont typeface="Arial" panose="020B0604020202020204" pitchFamily="34" charset="0"/>
              <a:buChar char="•"/>
            </a:pPr>
            <a:r>
              <a:rPr lang="en-US" dirty="0">
                <a:solidFill>
                  <a:srgbClr val="000000"/>
                </a:solidFill>
                <a:effectLst/>
              </a:rPr>
              <a:t>MSR</a:t>
            </a:r>
          </a:p>
          <a:p>
            <a:pPr marL="990575" lvl="1" indent="-380990"/>
            <a:r>
              <a:rPr lang="en-US" dirty="0">
                <a:solidFill>
                  <a:srgbClr val="000000"/>
                </a:solidFill>
                <a:effectLst/>
              </a:rPr>
              <a:t>4 layer mu-metal + 1 layer RF shield</a:t>
            </a:r>
          </a:p>
          <a:p>
            <a:pPr marL="990575" lvl="1" indent="-380990"/>
            <a:r>
              <a:rPr lang="en-US" dirty="0">
                <a:solidFill>
                  <a:srgbClr val="000000"/>
                </a:solidFill>
                <a:effectLst/>
              </a:rPr>
              <a:t>Outer dimension: 3.5 m x 3.5 m x 3.5 m</a:t>
            </a:r>
          </a:p>
          <a:p>
            <a:pPr marL="990575" lvl="1" indent="-380990"/>
            <a:r>
              <a:rPr lang="en-US" dirty="0">
                <a:solidFill>
                  <a:srgbClr val="000000"/>
                </a:solidFill>
                <a:effectLst/>
              </a:rPr>
              <a:t>Inner dimension: 2.4 m x 2.4 m x 2.4 m</a:t>
            </a:r>
          </a:p>
          <a:p>
            <a:pPr>
              <a:buFont typeface="Arial" panose="020B0604020202020204" pitchFamily="34" charset="0"/>
              <a:buChar char="•"/>
            </a:pPr>
            <a:r>
              <a:rPr lang="en-US" dirty="0">
                <a:solidFill>
                  <a:srgbClr val="000000"/>
                </a:solidFill>
                <a:effectLst/>
              </a:rPr>
              <a:t>Magnetometry:</a:t>
            </a:r>
          </a:p>
          <a:p>
            <a:pPr marL="990575" lvl="1" indent="-380990"/>
            <a:r>
              <a:rPr lang="en-US" dirty="0">
                <a:solidFill>
                  <a:srgbClr val="000000"/>
                </a:solidFill>
                <a:effectLst/>
              </a:rPr>
              <a:t>199Hg comagnetometer</a:t>
            </a:r>
          </a:p>
          <a:p>
            <a:pPr marL="990575" lvl="1" indent="-380990"/>
            <a:r>
              <a:rPr lang="en-US" dirty="0">
                <a:solidFill>
                  <a:srgbClr val="000000"/>
                </a:solidFill>
                <a:effectLst/>
              </a:rPr>
              <a:t>199Hg external magnetometer inside the HV electrode</a:t>
            </a:r>
          </a:p>
          <a:p>
            <a:pPr marL="990575" lvl="1" indent="-380990"/>
            <a:r>
              <a:rPr lang="en-US" dirty="0">
                <a:solidFill>
                  <a:srgbClr val="000000"/>
                </a:solidFill>
                <a:effectLst/>
              </a:rPr>
              <a:t>Atomic external magnetometers</a:t>
            </a:r>
          </a:p>
          <a:p>
            <a:pPr>
              <a:buFont typeface="Arial" panose="020B0604020202020204" pitchFamily="34" charset="0"/>
              <a:buChar char="•"/>
            </a:pPr>
            <a:r>
              <a:rPr lang="en-US" dirty="0">
                <a:solidFill>
                  <a:srgbClr val="000000"/>
                </a:solidFill>
                <a:effectLst/>
              </a:rPr>
              <a:t>Demonstrated UCN density*</a:t>
            </a:r>
          </a:p>
          <a:p>
            <a:r>
              <a:rPr lang="en-US" dirty="0"/>
              <a:t>Goal: 3.4</a:t>
            </a:r>
            <a:r>
              <a:rPr lang="en-US" dirty="0">
                <a:sym typeface="Symbol" panose="05050102010706020507" pitchFamily="18" charset="2"/>
              </a:rPr>
              <a:t>10</a:t>
            </a:r>
            <a:r>
              <a:rPr lang="en-US" baseline="30000" dirty="0"/>
              <a:t>-27</a:t>
            </a:r>
            <a:r>
              <a:rPr lang="en-US" dirty="0"/>
              <a:t> e-cm with one-year of accumulated running time.</a:t>
            </a:r>
          </a:p>
          <a:p>
            <a:r>
              <a:rPr lang="en-US" dirty="0"/>
              <a:t>Physics data taking starts in 2026</a:t>
            </a:r>
          </a:p>
          <a:p>
            <a:pPr>
              <a:buFont typeface="Arial" panose="020B0604020202020204" pitchFamily="34" charset="0"/>
              <a:buChar char="•"/>
            </a:pPr>
            <a:endParaRPr lang="en-US" dirty="0">
              <a:solidFill>
                <a:srgbClr val="000000"/>
              </a:solidFill>
              <a:effectLst/>
            </a:endParaRPr>
          </a:p>
          <a:p>
            <a:endParaRPr lang="en-US" dirty="0"/>
          </a:p>
        </p:txBody>
      </p:sp>
      <p:pic>
        <p:nvPicPr>
          <p:cNvPr id="4" name="Picture 3">
            <a:extLst>
              <a:ext uri="{FF2B5EF4-FFF2-40B4-BE49-F238E27FC236}">
                <a16:creationId xmlns:a16="http://schemas.microsoft.com/office/drawing/2014/main" id="{1E3BF8B3-94A5-0CFC-2A38-6841C00E9DBB}"/>
              </a:ext>
            </a:extLst>
          </p:cNvPr>
          <p:cNvPicPr>
            <a:picLocks noChangeAspect="1"/>
          </p:cNvPicPr>
          <p:nvPr/>
        </p:nvPicPr>
        <p:blipFill>
          <a:blip r:embed="rId3"/>
          <a:stretch>
            <a:fillRect/>
          </a:stretch>
        </p:blipFill>
        <p:spPr>
          <a:xfrm>
            <a:off x="182744" y="1501808"/>
            <a:ext cx="6572205" cy="4746592"/>
          </a:xfrm>
          <a:prstGeom prst="rect">
            <a:avLst/>
          </a:prstGeom>
        </p:spPr>
      </p:pic>
      <p:sp>
        <p:nvSpPr>
          <p:cNvPr id="5" name="TextBox 4">
            <a:extLst>
              <a:ext uri="{FF2B5EF4-FFF2-40B4-BE49-F238E27FC236}">
                <a16:creationId xmlns:a16="http://schemas.microsoft.com/office/drawing/2014/main" id="{14B62E08-F045-C4D3-612F-9C96284032BC}"/>
              </a:ext>
            </a:extLst>
          </p:cNvPr>
          <p:cNvSpPr txBox="1"/>
          <p:nvPr/>
        </p:nvSpPr>
        <p:spPr>
          <a:xfrm>
            <a:off x="3236260" y="6266330"/>
            <a:ext cx="746646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Ito et al., PRC97, 012501 (R ) (2018), Wong et al., NIMA 1050, 168105 (2023).</a:t>
            </a:r>
          </a:p>
        </p:txBody>
      </p:sp>
    </p:spTree>
    <p:extLst>
      <p:ext uri="{BB962C8B-B14F-4D97-AF65-F5344CB8AC3E}">
        <p14:creationId xmlns:p14="http://schemas.microsoft.com/office/powerpoint/2010/main" val="3344038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2209B-EFE1-B336-29DB-63FFA3BC6678}"/>
              </a:ext>
            </a:extLst>
          </p:cNvPr>
          <p:cNvSpPr>
            <a:spLocks noGrp="1"/>
          </p:cNvSpPr>
          <p:nvPr>
            <p:ph type="body" sz="quarter" idx="14"/>
          </p:nvPr>
        </p:nvSpPr>
        <p:spPr>
          <a:xfrm>
            <a:off x="425179" y="259721"/>
            <a:ext cx="10972800" cy="892208"/>
          </a:xfrm>
        </p:spPr>
        <p:txBody>
          <a:bodyPr/>
          <a:lstStyle/>
          <a:p>
            <a:r>
              <a:rPr lang="en-US" dirty="0"/>
              <a:t>Hardware updates</a:t>
            </a:r>
          </a:p>
        </p:txBody>
      </p:sp>
      <p:sp>
        <p:nvSpPr>
          <p:cNvPr id="3" name="Text Placeholder 2">
            <a:extLst>
              <a:ext uri="{FF2B5EF4-FFF2-40B4-BE49-F238E27FC236}">
                <a16:creationId xmlns:a16="http://schemas.microsoft.com/office/drawing/2014/main" id="{00E79B74-16A8-B160-9E98-04E92C168F08}"/>
              </a:ext>
            </a:extLst>
          </p:cNvPr>
          <p:cNvSpPr>
            <a:spLocks noGrp="1"/>
          </p:cNvSpPr>
          <p:nvPr>
            <p:ph type="body" sz="quarter" idx="19"/>
          </p:nvPr>
        </p:nvSpPr>
        <p:spPr>
          <a:xfrm>
            <a:off x="6719175" y="423386"/>
            <a:ext cx="5360765" cy="1264636"/>
          </a:xfrm>
        </p:spPr>
        <p:txBody>
          <a:bodyPr/>
          <a:lstStyle/>
          <a:p>
            <a:endParaRPr lang="en-US" dirty="0"/>
          </a:p>
        </p:txBody>
      </p:sp>
      <p:pic>
        <p:nvPicPr>
          <p:cNvPr id="4" name="Picture 3" descr="A person lying on a metal structure&#10;&#10;Description automatically generated">
            <a:extLst>
              <a:ext uri="{FF2B5EF4-FFF2-40B4-BE49-F238E27FC236}">
                <a16:creationId xmlns:a16="http://schemas.microsoft.com/office/drawing/2014/main" id="{995E32E7-D121-3AA7-9ED7-DCD2E76F0F49}"/>
              </a:ext>
            </a:extLst>
          </p:cNvPr>
          <p:cNvPicPr>
            <a:picLocks noChangeAspect="1"/>
          </p:cNvPicPr>
          <p:nvPr/>
        </p:nvPicPr>
        <p:blipFill>
          <a:blip r:embed="rId2"/>
          <a:stretch>
            <a:fillRect/>
          </a:stretch>
        </p:blipFill>
        <p:spPr>
          <a:xfrm rot="10800000">
            <a:off x="213745" y="1091704"/>
            <a:ext cx="5618120" cy="4213591"/>
          </a:xfrm>
          <a:prstGeom prst="rect">
            <a:avLst/>
          </a:prstGeom>
        </p:spPr>
      </p:pic>
      <p:pic>
        <p:nvPicPr>
          <p:cNvPr id="5" name="Picture 4" descr="A graph with colored dots and numbers&#10;&#10;Description automatically generated">
            <a:extLst>
              <a:ext uri="{FF2B5EF4-FFF2-40B4-BE49-F238E27FC236}">
                <a16:creationId xmlns:a16="http://schemas.microsoft.com/office/drawing/2014/main" id="{39C2B19B-AA91-F12C-B15E-A76C1DC2602B}"/>
              </a:ext>
            </a:extLst>
          </p:cNvPr>
          <p:cNvPicPr>
            <a:picLocks noChangeAspect="1"/>
          </p:cNvPicPr>
          <p:nvPr/>
        </p:nvPicPr>
        <p:blipFill>
          <a:blip r:embed="rId3"/>
          <a:stretch>
            <a:fillRect/>
          </a:stretch>
        </p:blipFill>
        <p:spPr>
          <a:xfrm>
            <a:off x="175930" y="4328729"/>
            <a:ext cx="3902485" cy="2529271"/>
          </a:xfrm>
          <a:prstGeom prst="rect">
            <a:avLst/>
          </a:prstGeom>
        </p:spPr>
      </p:pic>
      <p:sp>
        <p:nvSpPr>
          <p:cNvPr id="6" name="TextBox 5">
            <a:extLst>
              <a:ext uri="{FF2B5EF4-FFF2-40B4-BE49-F238E27FC236}">
                <a16:creationId xmlns:a16="http://schemas.microsoft.com/office/drawing/2014/main" id="{6FBE53E7-06F6-1E76-B569-83C4DCA9BADD}"/>
              </a:ext>
            </a:extLst>
          </p:cNvPr>
          <p:cNvSpPr txBox="1"/>
          <p:nvPr/>
        </p:nvSpPr>
        <p:spPr>
          <a:xfrm>
            <a:off x="5450270" y="5944161"/>
            <a:ext cx="771365" cy="461665"/>
          </a:xfrm>
          <a:prstGeom prst="rect">
            <a:avLst/>
          </a:prstGeom>
          <a:noFill/>
          <a:ln w="28575">
            <a:solidFill>
              <a:srgbClr val="FF40FF"/>
            </a:solidFill>
          </a:ln>
        </p:spPr>
        <p:txBody>
          <a:bodyPr wrap="none" rtlCol="0">
            <a:spAutoFit/>
          </a:bodyPr>
          <a:lstStyle/>
          <a:p>
            <a:r>
              <a:rPr lang="en-US" sz="2400" dirty="0"/>
              <a:t>Coils</a:t>
            </a:r>
          </a:p>
        </p:txBody>
      </p:sp>
      <p:cxnSp>
        <p:nvCxnSpPr>
          <p:cNvPr id="7" name="Straight Arrow Connector 6">
            <a:extLst>
              <a:ext uri="{FF2B5EF4-FFF2-40B4-BE49-F238E27FC236}">
                <a16:creationId xmlns:a16="http://schemas.microsoft.com/office/drawing/2014/main" id="{6B363CB0-670B-5248-F356-FA977052410A}"/>
              </a:ext>
            </a:extLst>
          </p:cNvPr>
          <p:cNvCxnSpPr>
            <a:cxnSpLocks/>
          </p:cNvCxnSpPr>
          <p:nvPr/>
        </p:nvCxnSpPr>
        <p:spPr>
          <a:xfrm flipH="1" flipV="1">
            <a:off x="4610230" y="3534349"/>
            <a:ext cx="860376" cy="2393577"/>
          </a:xfrm>
          <a:prstGeom prst="straightConnector1">
            <a:avLst/>
          </a:prstGeom>
          <a:ln w="28575">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pic>
        <p:nvPicPr>
          <p:cNvPr id="9" name="Content Placeholder 4" descr="A machine with green lights&#10;&#10;Description automatically generated">
            <a:extLst>
              <a:ext uri="{FF2B5EF4-FFF2-40B4-BE49-F238E27FC236}">
                <a16:creationId xmlns:a16="http://schemas.microsoft.com/office/drawing/2014/main" id="{33B44103-9470-F0D3-C9CC-50D6419D3A55}"/>
              </a:ext>
            </a:extLst>
          </p:cNvPr>
          <p:cNvPicPr>
            <a:picLocks noChangeAspect="1"/>
          </p:cNvPicPr>
          <p:nvPr/>
        </p:nvPicPr>
        <p:blipFill rotWithShape="1">
          <a:blip r:embed="rId4"/>
          <a:srcRect l="13796" r="16852"/>
          <a:stretch/>
        </p:blipFill>
        <p:spPr>
          <a:xfrm rot="5400000">
            <a:off x="6132423" y="79520"/>
            <a:ext cx="2339789" cy="2530342"/>
          </a:xfrm>
          <a:prstGeom prst="rect">
            <a:avLst/>
          </a:prstGeom>
        </p:spPr>
      </p:pic>
      <p:pic>
        <p:nvPicPr>
          <p:cNvPr id="8" name="Picture 7">
            <a:extLst>
              <a:ext uri="{FF2B5EF4-FFF2-40B4-BE49-F238E27FC236}">
                <a16:creationId xmlns:a16="http://schemas.microsoft.com/office/drawing/2014/main" id="{2E71CC03-7DFA-2724-2640-016E8A973610}"/>
              </a:ext>
            </a:extLst>
          </p:cNvPr>
          <p:cNvPicPr>
            <a:picLocks noChangeAspect="1"/>
          </p:cNvPicPr>
          <p:nvPr/>
        </p:nvPicPr>
        <p:blipFill rotWithShape="1">
          <a:blip r:embed="rId5"/>
          <a:srcRect l="6028" t="11271" r="9231" b="3698"/>
          <a:stretch/>
        </p:blipFill>
        <p:spPr>
          <a:xfrm>
            <a:off x="7848453" y="525765"/>
            <a:ext cx="4194480" cy="1893702"/>
          </a:xfrm>
          <a:prstGeom prst="rect">
            <a:avLst/>
          </a:prstGeom>
        </p:spPr>
      </p:pic>
      <p:pic>
        <p:nvPicPr>
          <p:cNvPr id="10" name="Picture 9" descr="A group of women under a machine&#10;&#10;Description automatically generated">
            <a:extLst>
              <a:ext uri="{FF2B5EF4-FFF2-40B4-BE49-F238E27FC236}">
                <a16:creationId xmlns:a16="http://schemas.microsoft.com/office/drawing/2014/main" id="{F76E3240-FA4B-E42B-4BB1-68228690374D}"/>
              </a:ext>
            </a:extLst>
          </p:cNvPr>
          <p:cNvPicPr>
            <a:picLocks noChangeAspect="1"/>
          </p:cNvPicPr>
          <p:nvPr/>
        </p:nvPicPr>
        <p:blipFill>
          <a:blip r:embed="rId6"/>
          <a:stretch>
            <a:fillRect/>
          </a:stretch>
        </p:blipFill>
        <p:spPr>
          <a:xfrm rot="10800000">
            <a:off x="4626625" y="4036790"/>
            <a:ext cx="3673319" cy="2754989"/>
          </a:xfrm>
          <a:prstGeom prst="rect">
            <a:avLst/>
          </a:prstGeom>
        </p:spPr>
      </p:pic>
      <p:pic>
        <p:nvPicPr>
          <p:cNvPr id="11" name="Picture 10" descr="A machine with a round piece of wood&#10;&#10;Description automatically generated">
            <a:extLst>
              <a:ext uri="{FF2B5EF4-FFF2-40B4-BE49-F238E27FC236}">
                <a16:creationId xmlns:a16="http://schemas.microsoft.com/office/drawing/2014/main" id="{8430F91C-EFC1-CC31-27DA-180DAF960FCB}"/>
              </a:ext>
            </a:extLst>
          </p:cNvPr>
          <p:cNvPicPr>
            <a:picLocks noChangeAspect="1"/>
          </p:cNvPicPr>
          <p:nvPr/>
        </p:nvPicPr>
        <p:blipFill>
          <a:blip r:embed="rId7"/>
          <a:stretch>
            <a:fillRect/>
          </a:stretch>
        </p:blipFill>
        <p:spPr>
          <a:xfrm rot="10800000">
            <a:off x="8641076" y="4098942"/>
            <a:ext cx="3507379" cy="2630535"/>
          </a:xfrm>
          <a:prstGeom prst="rect">
            <a:avLst/>
          </a:prstGeom>
        </p:spPr>
      </p:pic>
      <p:grpSp>
        <p:nvGrpSpPr>
          <p:cNvPr id="12" name="Group 11">
            <a:extLst>
              <a:ext uri="{FF2B5EF4-FFF2-40B4-BE49-F238E27FC236}">
                <a16:creationId xmlns:a16="http://schemas.microsoft.com/office/drawing/2014/main" id="{E304F85A-79DE-7979-FE19-63DE9D08A13C}"/>
              </a:ext>
            </a:extLst>
          </p:cNvPr>
          <p:cNvGrpSpPr/>
          <p:nvPr/>
        </p:nvGrpSpPr>
        <p:grpSpPr>
          <a:xfrm>
            <a:off x="7366539" y="2759058"/>
            <a:ext cx="4713401" cy="1772100"/>
            <a:chOff x="6458406" y="1253488"/>
            <a:chExt cx="5623983" cy="2579497"/>
          </a:xfrm>
        </p:grpSpPr>
        <p:pic>
          <p:nvPicPr>
            <p:cNvPr id="13" name="Picture 12" descr="A graph with red and blue lines&#10;&#10;Description automatically generated">
              <a:extLst>
                <a:ext uri="{FF2B5EF4-FFF2-40B4-BE49-F238E27FC236}">
                  <a16:creationId xmlns:a16="http://schemas.microsoft.com/office/drawing/2014/main" id="{B1840E36-B238-F276-4280-4B5936DD19FA}"/>
                </a:ext>
              </a:extLst>
            </p:cNvPr>
            <p:cNvPicPr>
              <a:picLocks noChangeAspect="1"/>
            </p:cNvPicPr>
            <p:nvPr/>
          </p:nvPicPr>
          <p:blipFill>
            <a:blip r:embed="rId8"/>
            <a:stretch>
              <a:fillRect/>
            </a:stretch>
          </p:blipFill>
          <p:spPr>
            <a:xfrm>
              <a:off x="6458406" y="1253488"/>
              <a:ext cx="4299164" cy="2579497"/>
            </a:xfrm>
            <a:prstGeom prst="rect">
              <a:avLst/>
            </a:prstGeom>
          </p:spPr>
        </p:pic>
        <p:cxnSp>
          <p:nvCxnSpPr>
            <p:cNvPr id="14" name="Straight Connector 13">
              <a:extLst>
                <a:ext uri="{FF2B5EF4-FFF2-40B4-BE49-F238E27FC236}">
                  <a16:creationId xmlns:a16="http://schemas.microsoft.com/office/drawing/2014/main" id="{237BE8F2-6DFB-4A12-A233-A7325E770ED0}"/>
                </a:ext>
              </a:extLst>
            </p:cNvPr>
            <p:cNvCxnSpPr>
              <a:cxnSpLocks/>
            </p:cNvCxnSpPr>
            <p:nvPr/>
          </p:nvCxnSpPr>
          <p:spPr>
            <a:xfrm>
              <a:off x="10885077" y="1991068"/>
              <a:ext cx="640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BD429-BC00-88E1-5307-6D9DC72E90CE}"/>
                </a:ext>
              </a:extLst>
            </p:cNvPr>
            <p:cNvCxnSpPr>
              <a:cxnSpLocks/>
            </p:cNvCxnSpPr>
            <p:nvPr/>
          </p:nvCxnSpPr>
          <p:spPr>
            <a:xfrm>
              <a:off x="10885077" y="2931051"/>
              <a:ext cx="640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52D3B9-9706-D4EE-7128-7CF25D92C5F7}"/>
                </a:ext>
              </a:extLst>
            </p:cNvPr>
            <p:cNvCxnSpPr/>
            <p:nvPr/>
          </p:nvCxnSpPr>
          <p:spPr>
            <a:xfrm>
              <a:off x="11205225" y="1991069"/>
              <a:ext cx="0" cy="939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19376F-D469-F7CD-027F-E6A706981EB2}"/>
                </a:ext>
              </a:extLst>
            </p:cNvPr>
            <p:cNvSpPr txBox="1"/>
            <p:nvPr/>
          </p:nvSpPr>
          <p:spPr>
            <a:xfrm>
              <a:off x="11205226" y="2174954"/>
              <a:ext cx="877163" cy="461665"/>
            </a:xfrm>
            <a:prstGeom prst="rect">
              <a:avLst/>
            </a:prstGeom>
            <a:noFill/>
          </p:spPr>
          <p:txBody>
            <a:bodyPr wrap="none" rtlCol="0">
              <a:spAutoFit/>
            </a:bodyPr>
            <a:lstStyle/>
            <a:p>
              <a:r>
                <a:rPr lang="en-US" sz="2400" dirty="0"/>
                <a:t>20 </a:t>
              </a:r>
              <a:r>
                <a:rPr lang="en-US" sz="2400" dirty="0" err="1"/>
                <a:t>pT</a:t>
              </a:r>
              <a:endParaRPr lang="en-US" sz="2400" dirty="0"/>
            </a:p>
          </p:txBody>
        </p:sp>
        <p:sp>
          <p:nvSpPr>
            <p:cNvPr id="18" name="TextBox 17">
              <a:extLst>
                <a:ext uri="{FF2B5EF4-FFF2-40B4-BE49-F238E27FC236}">
                  <a16:creationId xmlns:a16="http://schemas.microsoft.com/office/drawing/2014/main" id="{6D9BE324-AF1E-9D03-BFC2-74A193272B5E}"/>
                </a:ext>
              </a:extLst>
            </p:cNvPr>
            <p:cNvSpPr txBox="1"/>
            <p:nvPr/>
          </p:nvSpPr>
          <p:spPr>
            <a:xfrm>
              <a:off x="7020089" y="3060163"/>
              <a:ext cx="1170385" cy="338554"/>
            </a:xfrm>
            <a:prstGeom prst="rect">
              <a:avLst/>
            </a:prstGeom>
            <a:solidFill>
              <a:schemeClr val="bg1"/>
            </a:solidFill>
            <a:ln w="28575">
              <a:solidFill>
                <a:srgbClr val="00B050"/>
              </a:solidFill>
            </a:ln>
          </p:spPr>
          <p:txBody>
            <a:bodyPr wrap="none" rtlCol="0">
              <a:spAutoFit/>
            </a:bodyPr>
            <a:lstStyle/>
            <a:p>
              <a:r>
                <a:rPr lang="en-US" sz="1600" dirty="0"/>
                <a:t>Background</a:t>
              </a:r>
            </a:p>
          </p:txBody>
        </p:sp>
      </p:grpSp>
    </p:spTree>
    <p:extLst>
      <p:ext uri="{BB962C8B-B14F-4D97-AF65-F5344CB8AC3E}">
        <p14:creationId xmlns:p14="http://schemas.microsoft.com/office/powerpoint/2010/main" val="3002182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35527" y="62804"/>
            <a:ext cx="7147971" cy="1181065"/>
          </a:xfrm>
          <a:ln/>
        </p:spPr>
        <p:txBody>
          <a:bodyPr vert="horz" wrap="square" lIns="68580" tIns="34290" rIns="87746" bIns="34290" numCol="1" rtlCol="0" anchor="ctr" anchorCtr="0" compatLnSpc="1">
            <a:prstTxWarp prst="textNoShape">
              <a:avLst/>
            </a:prstTxWarp>
            <a:noAutofit/>
          </a:bodyPr>
          <a:lstStyle/>
          <a:p>
            <a:pPr marL="30137"/>
            <a:r>
              <a:rPr lang="en-US" sz="4000" b="1" dirty="0" err="1">
                <a:solidFill>
                  <a:schemeClr val="accent6">
                    <a:lumMod val="75000"/>
                  </a:schemeClr>
                </a:solidFill>
                <a:cs typeface="Arial" panose="020B0604020202020204" pitchFamily="34" charset="0"/>
              </a:rPr>
              <a:t>nEDM@SNS</a:t>
            </a:r>
            <a:r>
              <a:rPr lang="en-US" sz="4000" b="1" dirty="0">
                <a:solidFill>
                  <a:schemeClr val="accent6">
                    <a:lumMod val="75000"/>
                  </a:schemeClr>
                </a:solidFill>
                <a:cs typeface="Arial" panose="020B0604020202020204" pitchFamily="34" charset="0"/>
              </a:rPr>
              <a:t> </a:t>
            </a:r>
            <a:br>
              <a:rPr lang="en-US" sz="4000" b="1" dirty="0">
                <a:solidFill>
                  <a:schemeClr val="accent6">
                    <a:lumMod val="75000"/>
                  </a:schemeClr>
                </a:solidFill>
                <a:cs typeface="Arial" panose="020B0604020202020204" pitchFamily="34" charset="0"/>
              </a:rPr>
            </a:br>
            <a:r>
              <a:rPr lang="en-US" sz="3200" b="1" dirty="0">
                <a:solidFill>
                  <a:srgbClr val="00B050"/>
                </a:solidFill>
                <a:cs typeface="Arial" panose="020B0604020202020204" pitchFamily="34" charset="0"/>
              </a:rPr>
              <a:t>Spallation Neutron Source at ORNL</a:t>
            </a:r>
            <a:endParaRPr lang="en-US" sz="4000" b="1" dirty="0">
              <a:solidFill>
                <a:srgbClr val="00B050"/>
              </a:solidFill>
              <a:cs typeface="Arial" panose="020B0604020202020204" pitchFamily="34" charset="0"/>
            </a:endParaRPr>
          </a:p>
        </p:txBody>
      </p:sp>
      <p:sp>
        <p:nvSpPr>
          <p:cNvPr id="7170" name="Rectangle 2"/>
          <p:cNvSpPr>
            <a:spLocks noGrp="1" noChangeArrowheads="1"/>
          </p:cNvSpPr>
          <p:nvPr>
            <p:ph type="body" idx="1"/>
          </p:nvPr>
        </p:nvSpPr>
        <p:spPr>
          <a:xfrm>
            <a:off x="208629" y="3297252"/>
            <a:ext cx="6705863" cy="3164810"/>
          </a:xfrm>
          <a:ln/>
        </p:spPr>
        <p:txBody>
          <a:bodyPr vert="horz" wrap="square" lIns="68580" tIns="34290" rIns="87746" bIns="34290" numCol="1" rtlCol="0" anchor="t" anchorCtr="0" compatLnSpc="1">
            <a:prstTxWarp prst="textNoShape">
              <a:avLst/>
            </a:prstTxWarp>
            <a:noAutofit/>
          </a:bodyPr>
          <a:lstStyle/>
          <a:p>
            <a:pPr>
              <a:spcBef>
                <a:spcPct val="0"/>
              </a:spcBef>
            </a:pPr>
            <a:r>
              <a:rPr lang="en-US" sz="2000" dirty="0"/>
              <a:t>High trapped neutron densities </a:t>
            </a:r>
          </a:p>
          <a:p>
            <a:pPr marL="0" indent="0">
              <a:spcBef>
                <a:spcPct val="0"/>
              </a:spcBef>
              <a:buNone/>
            </a:pPr>
            <a:r>
              <a:rPr lang="en-US" sz="2000" dirty="0"/>
              <a:t>	</a:t>
            </a:r>
            <a:r>
              <a:rPr lang="en-US" sz="2000" dirty="0">
                <a:solidFill>
                  <a:srgbClr val="7030A0"/>
                </a:solidFill>
              </a:rPr>
              <a:t>Superfluid Helium moderator</a:t>
            </a:r>
            <a:endParaRPr lang="en-US" sz="2000" dirty="0"/>
          </a:p>
          <a:p>
            <a:pPr>
              <a:spcBef>
                <a:spcPct val="0"/>
              </a:spcBef>
            </a:pPr>
            <a:r>
              <a:rPr lang="en-US" sz="2000" dirty="0" err="1"/>
              <a:t>LHe</a:t>
            </a:r>
            <a:r>
              <a:rPr lang="en-US" sz="2000" dirty="0"/>
              <a:t> as HV insulator</a:t>
            </a:r>
            <a:endParaRPr lang="en-US" sz="1600" dirty="0"/>
          </a:p>
          <a:p>
            <a:pPr marL="0" indent="0">
              <a:spcBef>
                <a:spcPct val="0"/>
              </a:spcBef>
              <a:buNone/>
            </a:pPr>
            <a:r>
              <a:rPr lang="en-US" sz="2000" dirty="0"/>
              <a:t>	</a:t>
            </a:r>
            <a:r>
              <a:rPr lang="en-US" sz="2000" dirty="0">
                <a:solidFill>
                  <a:srgbClr val="7030A0"/>
                </a:solidFill>
              </a:rPr>
              <a:t>&gt; 70 kV/cm vs 10 kV/cm </a:t>
            </a:r>
            <a:endParaRPr lang="en-US" sz="2000" dirty="0"/>
          </a:p>
          <a:p>
            <a:pPr>
              <a:spcBef>
                <a:spcPct val="0"/>
              </a:spcBef>
            </a:pPr>
            <a:endParaRPr lang="en-US" sz="300" dirty="0"/>
          </a:p>
          <a:p>
            <a:pPr>
              <a:spcBef>
                <a:spcPct val="0"/>
              </a:spcBef>
            </a:pPr>
            <a:r>
              <a:rPr lang="en-US" sz="2000" dirty="0"/>
              <a:t>Use of a </a:t>
            </a:r>
            <a:r>
              <a:rPr lang="en-US" sz="2000" baseline="32000" dirty="0"/>
              <a:t>3</a:t>
            </a:r>
            <a:r>
              <a:rPr lang="en-US" sz="2000" dirty="0"/>
              <a:t>He co-magnetometer and superconducting shield</a:t>
            </a:r>
            <a:br>
              <a:rPr lang="en-US" sz="2000" dirty="0"/>
            </a:br>
            <a:r>
              <a:rPr lang="en-US" sz="2000" dirty="0"/>
              <a:t>	</a:t>
            </a:r>
            <a:r>
              <a:rPr lang="en-US" sz="2000" dirty="0">
                <a:solidFill>
                  <a:srgbClr val="7030A0"/>
                </a:solidFill>
              </a:rPr>
              <a:t>Control of systematics </a:t>
            </a:r>
            <a:endParaRPr lang="en-US" sz="2000" i="1" dirty="0"/>
          </a:p>
          <a:p>
            <a:pPr>
              <a:spcBef>
                <a:spcPts val="0"/>
              </a:spcBef>
            </a:pPr>
            <a:r>
              <a:rPr lang="en-US" sz="2000" dirty="0"/>
              <a:t>Variation of </a:t>
            </a:r>
            <a:r>
              <a:rPr lang="en-US" sz="2000" dirty="0" err="1"/>
              <a:t>LHe</a:t>
            </a:r>
            <a:r>
              <a:rPr lang="en-US" sz="2000" dirty="0"/>
              <a:t> temperature to study v x E systematics </a:t>
            </a:r>
          </a:p>
          <a:p>
            <a:pPr marL="0" indent="0">
              <a:spcBef>
                <a:spcPts val="0"/>
              </a:spcBef>
              <a:buNone/>
            </a:pPr>
            <a:r>
              <a:rPr lang="en-US" sz="2000" dirty="0"/>
              <a:t>     	</a:t>
            </a:r>
            <a:r>
              <a:rPr lang="en-US" sz="2000" dirty="0">
                <a:solidFill>
                  <a:srgbClr val="7030A0"/>
                </a:solidFill>
              </a:rPr>
              <a:t>Monitor of systematics</a:t>
            </a:r>
            <a:endParaRPr lang="en-US" sz="2000" dirty="0">
              <a:sym typeface="Wingdings" pitchFamily="2" charset="2"/>
            </a:endParaRPr>
          </a:p>
          <a:p>
            <a:pPr>
              <a:spcBef>
                <a:spcPts val="0"/>
              </a:spcBef>
            </a:pPr>
            <a:r>
              <a:rPr lang="en-US" sz="2000" dirty="0">
                <a:sym typeface="Wingdings" pitchFamily="2" charset="2"/>
              </a:rPr>
              <a:t>Precession frequency measurement via two techniques</a:t>
            </a:r>
            <a:endParaRPr lang="en-US" sz="2000" i="1" dirty="0"/>
          </a:p>
          <a:p>
            <a:pPr marL="0" indent="0">
              <a:spcBef>
                <a:spcPts val="0"/>
              </a:spcBef>
              <a:buNone/>
            </a:pPr>
            <a:r>
              <a:rPr lang="en-US" sz="2000" dirty="0"/>
              <a:t>	</a:t>
            </a:r>
            <a:r>
              <a:rPr lang="en-US" sz="2000" dirty="0">
                <a:solidFill>
                  <a:srgbClr val="7030A0"/>
                </a:solidFill>
              </a:rPr>
              <a:t>Cross-check of non-zero signal</a:t>
            </a:r>
            <a:endParaRPr lang="en-US" sz="2000" dirty="0"/>
          </a:p>
          <a:p>
            <a:pPr>
              <a:spcBef>
                <a:spcPts val="0"/>
              </a:spcBef>
            </a:pPr>
            <a:r>
              <a:rPr lang="en-US" sz="2000" dirty="0"/>
              <a:t>Unprecedented sensitivity reach </a:t>
            </a:r>
          </a:p>
          <a:p>
            <a:pPr marL="0" indent="0">
              <a:spcBef>
                <a:spcPts val="0"/>
              </a:spcBef>
              <a:buNone/>
            </a:pPr>
            <a:r>
              <a:rPr lang="en-US" sz="2000" dirty="0">
                <a:solidFill>
                  <a:srgbClr val="7030A0"/>
                </a:solidFill>
              </a:rPr>
              <a:t>	</a:t>
            </a:r>
            <a:r>
              <a:rPr lang="en-US" sz="2000" dirty="0" err="1">
                <a:solidFill>
                  <a:srgbClr val="7030A0"/>
                </a:solidFill>
              </a:rPr>
              <a:t>d</a:t>
            </a:r>
            <a:r>
              <a:rPr lang="en-US" sz="2000" baseline="-6000" dirty="0" err="1">
                <a:solidFill>
                  <a:srgbClr val="7030A0"/>
                </a:solidFill>
              </a:rPr>
              <a:t>n</a:t>
            </a:r>
            <a:r>
              <a:rPr lang="en-US" sz="2000" dirty="0">
                <a:solidFill>
                  <a:srgbClr val="7030A0"/>
                </a:solidFill>
              </a:rPr>
              <a:t> &lt; 3 x 10</a:t>
            </a:r>
            <a:r>
              <a:rPr lang="en-US" sz="2000" baseline="32000" dirty="0">
                <a:solidFill>
                  <a:srgbClr val="7030A0"/>
                </a:solidFill>
              </a:rPr>
              <a:t>–28</a:t>
            </a:r>
            <a:r>
              <a:rPr lang="en-US" sz="2000" dirty="0">
                <a:solidFill>
                  <a:srgbClr val="7030A0"/>
                </a:solidFill>
              </a:rPr>
              <a:t> e</a:t>
            </a:r>
            <a:r>
              <a:rPr lang="en-US" sz="2000" dirty="0">
                <a:solidFill>
                  <a:srgbClr val="7030A0"/>
                </a:solidFill>
                <a:latin typeface="Times" pitchFamily="18" charset="0"/>
                <a:cs typeface="Times" pitchFamily="18" charset="0"/>
                <a:sym typeface="Times" pitchFamily="18" charset="0"/>
              </a:rPr>
              <a:t>-</a:t>
            </a:r>
            <a:r>
              <a:rPr lang="en-US" sz="2000" dirty="0">
                <a:solidFill>
                  <a:srgbClr val="7030A0"/>
                </a:solidFill>
              </a:rPr>
              <a:t>cm  (in 3 calendar yrs)</a:t>
            </a:r>
            <a:r>
              <a:rPr lang="en-US" sz="1600" dirty="0">
                <a:solidFill>
                  <a:srgbClr val="7030A0"/>
                </a:solidFill>
              </a:rPr>
              <a:t> </a:t>
            </a:r>
            <a:endParaRPr lang="en-US" sz="1600" i="1" dirty="0"/>
          </a:p>
        </p:txBody>
      </p:sp>
      <p:sp>
        <p:nvSpPr>
          <p:cNvPr id="4" name="Text Box 11"/>
          <p:cNvSpPr txBox="1">
            <a:spLocks noChangeArrowheads="1"/>
          </p:cNvSpPr>
          <p:nvPr/>
        </p:nvSpPr>
        <p:spPr bwMode="auto">
          <a:xfrm>
            <a:off x="2948984" y="1749446"/>
            <a:ext cx="2945792" cy="923330"/>
          </a:xfrm>
          <a:prstGeom prst="rect">
            <a:avLst/>
          </a:prstGeom>
          <a:solidFill>
            <a:srgbClr val="009999"/>
          </a:solidFill>
          <a:ln w="9525" algn="ctr">
            <a:solidFill>
              <a:srgbClr val="FFFF00"/>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Concept: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R. </a:t>
            </a:r>
            <a:r>
              <a:rPr kumimoji="0" lang="en-US" sz="1800" b="1" i="0" u="none" strike="noStrike" kern="1200" cap="none" spc="0" normalizeH="0" baseline="0" noProof="0" dirty="0" err="1">
                <a:ln>
                  <a:noFill/>
                </a:ln>
                <a:solidFill>
                  <a:srgbClr val="FFFF00"/>
                </a:solidFill>
                <a:effectLst/>
                <a:uLnTx/>
                <a:uFillTx/>
                <a:latin typeface="Calibri" panose="020F0502020204030204"/>
                <a:ea typeface="+mn-ea"/>
                <a:cs typeface="+mn-cs"/>
              </a:rPr>
              <a:t>Golub</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&amp; S. K. </a:t>
            </a:r>
            <a:r>
              <a:rPr kumimoji="0" lang="en-US" sz="1800" b="1" i="0" u="none" strike="noStrike" kern="1200" cap="none" spc="0" normalizeH="0" baseline="0" noProof="0" dirty="0" err="1">
                <a:ln>
                  <a:noFill/>
                </a:ln>
                <a:solidFill>
                  <a:srgbClr val="FFFF00"/>
                </a:solidFill>
                <a:effectLst/>
                <a:uLnTx/>
                <a:uFillTx/>
                <a:latin typeface="Calibri" panose="020F0502020204030204"/>
                <a:ea typeface="+mn-ea"/>
                <a:cs typeface="+mn-cs"/>
              </a:rPr>
              <a:t>Lamoreaux</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Phys. Rep. 237, 1 (1994)</a:t>
            </a:r>
          </a:p>
        </p:txBody>
      </p:sp>
      <p:sp>
        <p:nvSpPr>
          <p:cNvPr id="2" name="TextBox 1"/>
          <p:cNvSpPr txBox="1"/>
          <p:nvPr/>
        </p:nvSpPr>
        <p:spPr>
          <a:xfrm>
            <a:off x="7120217" y="5054317"/>
            <a:ext cx="4968688" cy="1754326"/>
          </a:xfrm>
          <a:prstGeom prst="rect">
            <a:avLst/>
          </a:prstGeom>
          <a:solidFill>
            <a:srgbClr val="FFC000"/>
          </a:solidFill>
          <a:ln w="5715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05AB"/>
                </a:solidFill>
                <a:effectLst/>
                <a:uLnTx/>
                <a:uFillTx/>
                <a:latin typeface="Calibri" panose="020F0502020204030204"/>
                <a:ea typeface="+mn-ea"/>
                <a:cs typeface="+mn-cs"/>
              </a:rPr>
              <a:t>“Most ambitious </a:t>
            </a:r>
            <a:r>
              <a:rPr kumimoji="0" lang="en-US" sz="1800" b="1" i="0" u="none" strike="noStrike" kern="1200" cap="none" spc="0" normalizeH="0" baseline="0" noProof="0" dirty="0" err="1">
                <a:ln>
                  <a:noFill/>
                </a:ln>
                <a:solidFill>
                  <a:srgbClr val="2905AB"/>
                </a:solidFill>
                <a:effectLst/>
                <a:uLnTx/>
                <a:uFillTx/>
                <a:latin typeface="Calibri" panose="020F0502020204030204"/>
                <a:ea typeface="+mn-ea"/>
                <a:cs typeface="+mn-cs"/>
              </a:rPr>
              <a:t>nEDM</a:t>
            </a:r>
            <a:r>
              <a:rPr kumimoji="0" lang="en-US" sz="1800" b="1" i="0" u="none" strike="noStrike" kern="1200" cap="none" spc="0" normalizeH="0" baseline="0" noProof="0" dirty="0">
                <a:ln>
                  <a:noFill/>
                </a:ln>
                <a:solidFill>
                  <a:srgbClr val="2905AB"/>
                </a:solidFill>
                <a:effectLst/>
                <a:uLnTx/>
                <a:uFillTx/>
                <a:latin typeface="Calibri" panose="020F0502020204030204"/>
                <a:ea typeface="+mn-ea"/>
                <a:cs typeface="+mn-cs"/>
              </a:rPr>
              <a:t> experiment that is currently underway”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905A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905AB"/>
                </a:solidFill>
                <a:effectLst/>
                <a:uLnTx/>
                <a:uFillTx/>
                <a:latin typeface="Calibri" panose="020F0502020204030204"/>
                <a:ea typeface="+mn-ea"/>
                <a:cs typeface="+mn-cs"/>
              </a:rPr>
              <a:t>nEDM@SNS</a:t>
            </a:r>
            <a:r>
              <a:rPr kumimoji="0" lang="en-US" sz="1800" b="1" i="0" u="none" strike="noStrike" kern="1200" cap="none" spc="0" normalizeH="0" baseline="0" noProof="0" dirty="0">
                <a:ln>
                  <a:noFill/>
                </a:ln>
                <a:solidFill>
                  <a:srgbClr val="2905AB"/>
                </a:solidFill>
                <a:effectLst/>
                <a:uLnTx/>
                <a:uFillTx/>
                <a:latin typeface="Calibri" panose="020F0502020204030204"/>
                <a:ea typeface="+mn-ea"/>
                <a:cs typeface="+mn-cs"/>
              </a:rPr>
              <a:t> Review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2905AB"/>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05AB"/>
                </a:solidFill>
                <a:effectLst/>
                <a:uLnTx/>
                <a:uFillTx/>
                <a:latin typeface="Calibri" panose="020F0502020204030204"/>
                <a:ea typeface="+mn-ea"/>
                <a:cs typeface="+mn-cs"/>
              </a:rPr>
              <a:t>However, the project was cancelled in Nov. 2023.</a:t>
            </a:r>
          </a:p>
        </p:txBody>
      </p:sp>
      <p:pic>
        <p:nvPicPr>
          <p:cNvPr id="3" name="Picture 2"/>
          <p:cNvPicPr>
            <a:picLocks noChangeAspect="1"/>
          </p:cNvPicPr>
          <p:nvPr/>
        </p:nvPicPr>
        <p:blipFill>
          <a:blip r:embed="rId3"/>
          <a:stretch>
            <a:fillRect/>
          </a:stretch>
        </p:blipFill>
        <p:spPr>
          <a:xfrm>
            <a:off x="108045" y="1749446"/>
            <a:ext cx="1019694" cy="1017687"/>
          </a:xfrm>
          <a:prstGeom prst="rect">
            <a:avLst/>
          </a:prstGeom>
        </p:spPr>
      </p:pic>
      <p:pic>
        <p:nvPicPr>
          <p:cNvPr id="442372" name="Picture 4" descr="http://energy.gov/sites/prod/files/styles/large/public/DOE%20logo.png?itok=4IdTDQy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023" y="1773988"/>
            <a:ext cx="1086294" cy="1074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55A5F3-93B1-B80E-A184-9EA4D01F66DB}"/>
              </a:ext>
            </a:extLst>
          </p:cNvPr>
          <p:cNvSpPr txBox="1"/>
          <p:nvPr/>
        </p:nvSpPr>
        <p:spPr>
          <a:xfrm>
            <a:off x="4304572" y="3121062"/>
            <a:ext cx="2892582" cy="400110"/>
          </a:xfrm>
          <a:prstGeom prst="rect">
            <a:avLst/>
          </a:prstGeom>
          <a:solidFill>
            <a:srgbClr val="00B050">
              <a:alpha val="33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unque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nEDM@SNS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EC3715C-7CB4-61D1-8046-94505B5A56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Chen-Yu Liu</a:t>
            </a:r>
          </a:p>
        </p:txBody>
      </p:sp>
      <p:sp>
        <p:nvSpPr>
          <p:cNvPr id="10" name="Slide Number Placeholder 9">
            <a:extLst>
              <a:ext uri="{FF2B5EF4-FFF2-40B4-BE49-F238E27FC236}">
                <a16:creationId xmlns:a16="http://schemas.microsoft.com/office/drawing/2014/main" id="{57F8B833-DB5D-1996-8AB7-BC46253F8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6F115-4221-496D-B645-BB77296CD8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0B91AE94-C60B-3E8A-B257-79FF126D3607}"/>
              </a:ext>
            </a:extLst>
          </p:cNvPr>
          <p:cNvGrpSpPr/>
          <p:nvPr/>
        </p:nvGrpSpPr>
        <p:grpSpPr>
          <a:xfrm>
            <a:off x="7421391" y="-14464"/>
            <a:ext cx="4591923" cy="4894121"/>
            <a:chOff x="2819400" y="889000"/>
            <a:chExt cx="4339591" cy="4749800"/>
          </a:xfrm>
        </p:grpSpPr>
        <p:pic>
          <p:nvPicPr>
            <p:cNvPr id="12" name="Picture 6">
              <a:extLst>
                <a:ext uri="{FF2B5EF4-FFF2-40B4-BE49-F238E27FC236}">
                  <a16:creationId xmlns:a16="http://schemas.microsoft.com/office/drawing/2014/main" id="{0843F187-44A1-2AD2-D381-463A21CEE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889000"/>
              <a:ext cx="2476500" cy="47498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BE5F0AF-74C4-E102-F108-6B836E60374D}"/>
                </a:ext>
              </a:extLst>
            </p:cNvPr>
            <p:cNvGrpSpPr/>
            <p:nvPr/>
          </p:nvGrpSpPr>
          <p:grpSpPr>
            <a:xfrm>
              <a:off x="4071620" y="3465195"/>
              <a:ext cx="2959100" cy="852170"/>
              <a:chOff x="0" y="0"/>
              <a:chExt cx="2959417" cy="852488"/>
            </a:xfrm>
          </p:grpSpPr>
          <p:sp>
            <p:nvSpPr>
              <p:cNvPr id="27" name="Text Box 106">
                <a:extLst>
                  <a:ext uri="{FF2B5EF4-FFF2-40B4-BE49-F238E27FC236}">
                    <a16:creationId xmlns:a16="http://schemas.microsoft.com/office/drawing/2014/main" id="{F5ADDA9A-CFDD-0074-6309-FEE40FEE2334}"/>
                  </a:ext>
                </a:extLst>
              </p:cNvPr>
              <p:cNvSpPr txBox="1">
                <a:spLocks noChangeArrowheads="1"/>
              </p:cNvSpPr>
              <p:nvPr/>
            </p:nvSpPr>
            <p:spPr bwMode="auto">
              <a:xfrm>
                <a:off x="1138237" y="0"/>
                <a:ext cx="182118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Measurement cells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cxnSp>
            <p:nvCxnSpPr>
              <p:cNvPr id="28" name="Line 107">
                <a:extLst>
                  <a:ext uri="{FF2B5EF4-FFF2-40B4-BE49-F238E27FC236}">
                    <a16:creationId xmlns:a16="http://schemas.microsoft.com/office/drawing/2014/main" id="{55A7C5F5-E034-31EB-DDA1-C52FC4AF16D6}"/>
                  </a:ext>
                </a:extLst>
              </p:cNvPr>
              <p:cNvCxnSpPr>
                <a:cxnSpLocks noChangeShapeType="1"/>
              </p:cNvCxnSpPr>
              <p:nvPr/>
            </p:nvCxnSpPr>
            <p:spPr bwMode="auto">
              <a:xfrm flipH="1">
                <a:off x="0" y="166688"/>
                <a:ext cx="116459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14" name="Group 13">
              <a:extLst>
                <a:ext uri="{FF2B5EF4-FFF2-40B4-BE49-F238E27FC236}">
                  <a16:creationId xmlns:a16="http://schemas.microsoft.com/office/drawing/2014/main" id="{7370EA0A-ED2E-8324-F900-EF7108F1F46C}"/>
                </a:ext>
              </a:extLst>
            </p:cNvPr>
            <p:cNvGrpSpPr>
              <a:grpSpLocks/>
            </p:cNvGrpSpPr>
            <p:nvPr/>
          </p:nvGrpSpPr>
          <p:grpSpPr bwMode="auto">
            <a:xfrm>
              <a:off x="4932579" y="1336041"/>
              <a:ext cx="2185683" cy="349600"/>
              <a:chOff x="8200" y="2838"/>
              <a:chExt cx="3457" cy="784"/>
            </a:xfrm>
          </p:grpSpPr>
          <p:sp>
            <p:nvSpPr>
              <p:cNvPr id="25" name="Text Box 109">
                <a:extLst>
                  <a:ext uri="{FF2B5EF4-FFF2-40B4-BE49-F238E27FC236}">
                    <a16:creationId xmlns:a16="http://schemas.microsoft.com/office/drawing/2014/main" id="{AD0026F4-64D7-EF85-0DCC-A3A8754A3F84}"/>
                  </a:ext>
                </a:extLst>
              </p:cNvPr>
              <p:cNvSpPr txBox="1">
                <a:spLocks noChangeArrowheads="1"/>
              </p:cNvSpPr>
              <p:nvPr/>
            </p:nvSpPr>
            <p:spPr bwMode="auto">
              <a:xfrm>
                <a:off x="8603" y="2838"/>
                <a:ext cx="3054"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Polarized </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Source</a:t>
                </a:r>
              </a:p>
            </p:txBody>
          </p:sp>
          <p:cxnSp>
            <p:nvCxnSpPr>
              <p:cNvPr id="26" name="Line 110">
                <a:extLst>
                  <a:ext uri="{FF2B5EF4-FFF2-40B4-BE49-F238E27FC236}">
                    <a16:creationId xmlns:a16="http://schemas.microsoft.com/office/drawing/2014/main" id="{FADC9983-431F-BF93-31F7-FE7BD70B8486}"/>
                  </a:ext>
                </a:extLst>
              </p:cNvPr>
              <p:cNvCxnSpPr>
                <a:cxnSpLocks noChangeShapeType="1"/>
                <a:stCxn id="25" idx="1"/>
              </p:cNvCxnSpPr>
              <p:nvPr/>
            </p:nvCxnSpPr>
            <p:spPr bwMode="auto">
              <a:xfrm flipH="1">
                <a:off x="8200" y="3084"/>
                <a:ext cx="403" cy="5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cxnSp>
          <p:nvCxnSpPr>
            <p:cNvPr id="16" name="Line 118">
              <a:extLst>
                <a:ext uri="{FF2B5EF4-FFF2-40B4-BE49-F238E27FC236}">
                  <a16:creationId xmlns:a16="http://schemas.microsoft.com/office/drawing/2014/main" id="{F12F5ED5-E568-9966-6007-17F5A44387F6}"/>
                </a:ext>
              </a:extLst>
            </p:cNvPr>
            <p:cNvCxnSpPr>
              <a:cxnSpLocks noChangeShapeType="1"/>
            </p:cNvCxnSpPr>
            <p:nvPr/>
          </p:nvCxnSpPr>
          <p:spPr bwMode="auto">
            <a:xfrm flipH="1">
              <a:off x="4089400" y="3169920"/>
              <a:ext cx="1152525" cy="1038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Text Box 119">
              <a:extLst>
                <a:ext uri="{FF2B5EF4-FFF2-40B4-BE49-F238E27FC236}">
                  <a16:creationId xmlns:a16="http://schemas.microsoft.com/office/drawing/2014/main" id="{B05FEDF1-B3A3-B404-EB95-EBA05FDA38B5}"/>
                </a:ext>
              </a:extLst>
            </p:cNvPr>
            <p:cNvSpPr txBox="1">
              <a:spLocks noChangeArrowheads="1"/>
            </p:cNvSpPr>
            <p:nvPr/>
          </p:nvSpPr>
          <p:spPr bwMode="auto">
            <a:xfrm>
              <a:off x="5248111" y="3005413"/>
              <a:ext cx="18208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HV electrode</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 Box 127">
              <a:extLst>
                <a:ext uri="{FF2B5EF4-FFF2-40B4-BE49-F238E27FC236}">
                  <a16:creationId xmlns:a16="http://schemas.microsoft.com/office/drawing/2014/main" id="{9401521B-4A16-A876-BD6C-89139F92E09A}"/>
                </a:ext>
              </a:extLst>
            </p:cNvPr>
            <p:cNvSpPr txBox="1">
              <a:spLocks noChangeArrowheads="1"/>
            </p:cNvSpPr>
            <p:nvPr/>
          </p:nvSpPr>
          <p:spPr bwMode="auto">
            <a:xfrm>
              <a:off x="5447983" y="3936841"/>
              <a:ext cx="1711008" cy="54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Two-layer magnetic shield</a:t>
              </a: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19" name="Line 128">
              <a:extLst>
                <a:ext uri="{FF2B5EF4-FFF2-40B4-BE49-F238E27FC236}">
                  <a16:creationId xmlns:a16="http://schemas.microsoft.com/office/drawing/2014/main" id="{7251316F-0241-00B5-A924-DC6AA6F2FA69}"/>
                </a:ext>
              </a:extLst>
            </p:cNvPr>
            <p:cNvCxnSpPr>
              <a:cxnSpLocks noChangeShapeType="1"/>
            </p:cNvCxnSpPr>
            <p:nvPr/>
          </p:nvCxnSpPr>
          <p:spPr bwMode="auto">
            <a:xfrm flipH="1">
              <a:off x="5076190" y="4316730"/>
              <a:ext cx="409575" cy="161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 name="Text Box 130">
              <a:extLst>
                <a:ext uri="{FF2B5EF4-FFF2-40B4-BE49-F238E27FC236}">
                  <a16:creationId xmlns:a16="http://schemas.microsoft.com/office/drawing/2014/main" id="{536D06D0-A71D-FF75-1B93-563A00BAFBC5}"/>
                </a:ext>
              </a:extLst>
            </p:cNvPr>
            <p:cNvSpPr txBox="1">
              <a:spLocks noChangeArrowheads="1"/>
            </p:cNvSpPr>
            <p:nvPr/>
          </p:nvSpPr>
          <p:spPr bwMode="auto">
            <a:xfrm>
              <a:off x="5307965" y="2098038"/>
              <a:ext cx="1851025" cy="81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Magnetic field coils and</a:t>
              </a: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internal magnetic shields</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1" name="Line 131">
              <a:extLst>
                <a:ext uri="{FF2B5EF4-FFF2-40B4-BE49-F238E27FC236}">
                  <a16:creationId xmlns:a16="http://schemas.microsoft.com/office/drawing/2014/main" id="{F9473525-84BF-C37F-E571-092BE9738522}"/>
                </a:ext>
              </a:extLst>
            </p:cNvPr>
            <p:cNvCxnSpPr>
              <a:cxnSpLocks noChangeShapeType="1"/>
            </p:cNvCxnSpPr>
            <p:nvPr/>
          </p:nvCxnSpPr>
          <p:spPr bwMode="auto">
            <a:xfrm flipH="1">
              <a:off x="4361815" y="2531745"/>
              <a:ext cx="847090" cy="13620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22" name="Picture 19" descr="einstein2">
              <a:extLst>
                <a:ext uri="{FF2B5EF4-FFF2-40B4-BE49-F238E27FC236}">
                  <a16:creationId xmlns:a16="http://schemas.microsoft.com/office/drawing/2014/main" id="{2E34E76D-A8D5-4C3D-04E5-C93A51F632A1}"/>
                </a:ext>
              </a:extLst>
            </p:cNvPr>
            <p:cNvPicPr>
              <a:picLocks noChangeAspect="1" noChangeArrowheads="1"/>
            </p:cNvPicPr>
            <p:nvPr/>
          </p:nvPicPr>
          <p:blipFill>
            <a:blip r:embed="rId6" cstate="print"/>
            <a:srcRect r="58546" b="4297"/>
            <a:stretch>
              <a:fillRect/>
            </a:stretch>
          </p:blipFill>
          <p:spPr bwMode="auto">
            <a:xfrm>
              <a:off x="3423766" y="1333500"/>
              <a:ext cx="273429" cy="914400"/>
            </a:xfrm>
            <a:prstGeom prst="rect">
              <a:avLst/>
            </a:prstGeom>
            <a:noFill/>
            <a:ln w="9525">
              <a:noFill/>
              <a:miter lim="800000"/>
              <a:headEnd/>
              <a:tailEnd/>
            </a:ln>
          </p:spPr>
        </p:pic>
      </p:grpSp>
      <p:sp>
        <p:nvSpPr>
          <p:cNvPr id="29" name="TextBox 28">
            <a:extLst>
              <a:ext uri="{FF2B5EF4-FFF2-40B4-BE49-F238E27FC236}">
                <a16:creationId xmlns:a16="http://schemas.microsoft.com/office/drawing/2014/main" id="{5E63222F-8A30-6DAF-81B3-6915679D5A8F}"/>
              </a:ext>
            </a:extLst>
          </p:cNvPr>
          <p:cNvSpPr txBox="1"/>
          <p:nvPr/>
        </p:nvSpPr>
        <p:spPr>
          <a:xfrm>
            <a:off x="8731641" y="4592546"/>
            <a:ext cx="3676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M.W. Ahmed at al 2019 JINST 14 P11017</a:t>
            </a:r>
          </a:p>
        </p:txBody>
      </p:sp>
    </p:spTree>
    <p:extLst>
      <p:ext uri="{BB962C8B-B14F-4D97-AF65-F5344CB8AC3E}">
        <p14:creationId xmlns:p14="http://schemas.microsoft.com/office/powerpoint/2010/main" val="599792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651242" y="11798"/>
            <a:ext cx="6508513" cy="52322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An unique experiment uses </a:t>
            </a:r>
            <a:r>
              <a:rPr kumimoji="0" lang="en-US" sz="2800" b="0" i="0" u="none" strike="noStrike" kern="0" cap="none" spc="0" normalizeH="0" baseline="30000" noProof="0" dirty="0">
                <a:ln>
                  <a:noFill/>
                </a:ln>
                <a:solidFill>
                  <a:prstClr val="black"/>
                </a:solidFill>
                <a:effectLst/>
                <a:uLnTx/>
                <a:uFillTx/>
                <a:latin typeface="Calibri"/>
                <a:ea typeface="+mn-ea"/>
                <a:cs typeface="+mn-cs"/>
              </a:rPr>
              <a:t>3</a:t>
            </a:r>
            <a:r>
              <a:rPr kumimoji="0" lang="en-US" sz="2800" b="0" i="0" u="none" strike="noStrike" kern="0" cap="none" spc="0" normalizeH="0" baseline="0" noProof="0" dirty="0">
                <a:ln>
                  <a:noFill/>
                </a:ln>
                <a:solidFill>
                  <a:prstClr val="black"/>
                </a:solidFill>
                <a:effectLst/>
                <a:uLnTx/>
                <a:uFillTx/>
                <a:latin typeface="Calibri"/>
                <a:ea typeface="+mn-ea"/>
                <a:cs typeface="+mn-cs"/>
              </a:rPr>
              <a:t>He as detector</a:t>
            </a:r>
          </a:p>
        </p:txBody>
      </p:sp>
      <p:sp>
        <p:nvSpPr>
          <p:cNvPr id="72707" name="Text Box 3"/>
          <p:cNvSpPr txBox="1">
            <a:spLocks noChangeArrowheads="1"/>
          </p:cNvSpPr>
          <p:nvPr/>
        </p:nvSpPr>
        <p:spPr bwMode="auto">
          <a:xfrm>
            <a:off x="1600200" y="1431925"/>
            <a:ext cx="5753498"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0000FF"/>
                </a:solidFill>
                <a:effectLst/>
                <a:uLnTx/>
                <a:uFillTx/>
                <a:latin typeface="Calibri"/>
                <a:ea typeface="+mn-ea"/>
                <a:cs typeface="+mn-cs"/>
              </a:rPr>
              <a:t> Inject small concentration (~ 10</a:t>
            </a:r>
            <a:r>
              <a:rPr kumimoji="0" lang="en-US" sz="2000" b="0" i="0" u="none" strike="noStrike" kern="0" cap="none" spc="0" normalizeH="0" baseline="30000" noProof="0" dirty="0">
                <a:ln>
                  <a:noFill/>
                </a:ln>
                <a:solidFill>
                  <a:srgbClr val="0000FF"/>
                </a:solidFill>
                <a:effectLst/>
                <a:uLnTx/>
                <a:uFillTx/>
                <a:latin typeface="Calibri"/>
                <a:ea typeface="+mn-ea"/>
                <a:cs typeface="+mn-cs"/>
              </a:rPr>
              <a:t>-11</a:t>
            </a:r>
            <a:r>
              <a:rPr kumimoji="0" lang="en-US" sz="2000" b="0" i="0" u="none" strike="noStrike" kern="0" cap="none" spc="0" normalizeH="0" baseline="0" noProof="0" dirty="0">
                <a:ln>
                  <a:noFill/>
                </a:ln>
                <a:solidFill>
                  <a:srgbClr val="0000FF"/>
                </a:solidFill>
                <a:effectLst/>
                <a:uLnTx/>
                <a:uFillTx/>
                <a:latin typeface="Calibri"/>
                <a:ea typeface="+mn-ea"/>
                <a:cs typeface="+mn-cs"/>
              </a:rPr>
              <a:t>) of  polarized </a:t>
            </a:r>
            <a:r>
              <a:rPr kumimoji="0" lang="en-US" sz="2000" b="0" i="0" u="none" strike="noStrike" kern="0" cap="none" spc="0" normalizeH="0" baseline="30000" noProof="0" dirty="0">
                <a:ln>
                  <a:noFill/>
                </a:ln>
                <a:solidFill>
                  <a:srgbClr val="0000FF"/>
                </a:solidFill>
                <a:effectLst/>
                <a:uLnTx/>
                <a:uFillTx/>
                <a:latin typeface="Calibri"/>
                <a:ea typeface="+mn-ea"/>
                <a:cs typeface="+mn-cs"/>
              </a:rPr>
              <a:t>3</a:t>
            </a:r>
            <a:r>
              <a:rPr kumimoji="0" lang="en-US" sz="2000" b="0" i="0" u="none" strike="noStrike" kern="0" cap="none" spc="0" normalizeH="0" baseline="0" noProof="0" dirty="0">
                <a:ln>
                  <a:noFill/>
                </a:ln>
                <a:solidFill>
                  <a:srgbClr val="0000FF"/>
                </a:solidFill>
                <a:effectLst/>
                <a:uLnTx/>
                <a:uFillTx/>
                <a:latin typeface="Calibri"/>
                <a:ea typeface="+mn-ea"/>
                <a:cs typeface="+mn-cs"/>
              </a:rPr>
              <a:t>He</a:t>
            </a:r>
          </a:p>
        </p:txBody>
      </p:sp>
      <p:sp>
        <p:nvSpPr>
          <p:cNvPr id="72708" name="Text Box 4"/>
          <p:cNvSpPr txBox="1">
            <a:spLocks noChangeArrowheads="1"/>
          </p:cNvSpPr>
          <p:nvPr/>
        </p:nvSpPr>
        <p:spPr bwMode="auto">
          <a:xfrm>
            <a:off x="1600201" y="1900238"/>
            <a:ext cx="4906087"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0000FF"/>
                </a:solidFill>
                <a:effectLst/>
                <a:uLnTx/>
                <a:uFillTx/>
                <a:latin typeface="Calibri"/>
                <a:ea typeface="+mn-ea"/>
                <a:cs typeface="+mn-cs"/>
              </a:rPr>
              <a:t> Look for reaction: </a:t>
            </a:r>
            <a:r>
              <a:rPr kumimoji="0" lang="en-US" sz="2000" b="0" i="1" u="none" strike="noStrike" kern="0" cap="none" spc="0" normalizeH="0" baseline="0" noProof="0" dirty="0">
                <a:ln>
                  <a:noFill/>
                </a:ln>
                <a:solidFill>
                  <a:srgbClr val="0000FF"/>
                </a:solidFill>
                <a:effectLst/>
                <a:uLnTx/>
                <a:uFillTx/>
                <a:latin typeface="Calibri"/>
                <a:ea typeface="+mn-ea"/>
                <a:cs typeface="+mn-cs"/>
              </a:rPr>
              <a:t>n + </a:t>
            </a:r>
            <a:r>
              <a:rPr kumimoji="0" lang="en-US" sz="2000" b="0" i="1" u="none" strike="noStrike" kern="0" cap="none" spc="0" normalizeH="0" baseline="30000" noProof="0" dirty="0">
                <a:ln>
                  <a:noFill/>
                </a:ln>
                <a:solidFill>
                  <a:srgbClr val="0000FF"/>
                </a:solidFill>
                <a:effectLst/>
                <a:uLnTx/>
                <a:uFillTx/>
                <a:latin typeface="Calibri"/>
                <a:ea typeface="+mn-ea"/>
                <a:cs typeface="+mn-cs"/>
              </a:rPr>
              <a:t>3</a:t>
            </a:r>
            <a:r>
              <a:rPr kumimoji="0" lang="en-US" sz="2000" b="0" i="1" u="none" strike="noStrike" kern="0" cap="none" spc="0" normalizeH="0" baseline="0" noProof="0" dirty="0">
                <a:ln>
                  <a:noFill/>
                </a:ln>
                <a:solidFill>
                  <a:srgbClr val="0000FF"/>
                </a:solidFill>
                <a:effectLst/>
                <a:uLnTx/>
                <a:uFillTx/>
                <a:latin typeface="Calibri"/>
                <a:ea typeface="+mn-ea"/>
                <a:cs typeface="+mn-cs"/>
              </a:rPr>
              <a:t>He </a:t>
            </a:r>
            <a:r>
              <a:rPr kumimoji="0" lang="en-US" sz="2000" b="0" i="1" u="none" strike="noStrike" kern="0" cap="none" spc="0" normalizeH="0" baseline="0" noProof="0" dirty="0">
                <a:ln>
                  <a:noFill/>
                </a:ln>
                <a:solidFill>
                  <a:srgbClr val="0000FF"/>
                </a:solidFill>
                <a:effectLst/>
                <a:uLnTx/>
                <a:uFillTx/>
                <a:latin typeface="Calibri"/>
                <a:ea typeface="+mn-ea"/>
                <a:cs typeface="+mn-cs"/>
                <a:sym typeface="Arrows2" pitchFamily="34" charset="2"/>
              </a:rPr>
              <a:t>→ t + p </a:t>
            </a:r>
            <a:r>
              <a:rPr kumimoji="0" lang="en-US" sz="2000" b="0" i="0" u="none" strike="noStrike" kern="0" cap="none" spc="0" normalizeH="0" baseline="0" noProof="0" dirty="0">
                <a:ln>
                  <a:noFill/>
                </a:ln>
                <a:solidFill>
                  <a:srgbClr val="0000FF"/>
                </a:solidFill>
                <a:effectLst/>
                <a:uLnTx/>
                <a:uFillTx/>
                <a:latin typeface="Calibri"/>
                <a:ea typeface="+mn-ea"/>
                <a:cs typeface="+mn-cs"/>
                <a:sym typeface="Arrows2" pitchFamily="34" charset="2"/>
              </a:rPr>
              <a:t>+ 764 </a:t>
            </a:r>
            <a:r>
              <a:rPr kumimoji="0" lang="en-US" sz="2000" b="0" i="0" u="none" strike="noStrike" kern="0" cap="none" spc="0" normalizeH="0" baseline="0" noProof="0" dirty="0" err="1">
                <a:ln>
                  <a:noFill/>
                </a:ln>
                <a:solidFill>
                  <a:srgbClr val="0000FF"/>
                </a:solidFill>
                <a:effectLst/>
                <a:uLnTx/>
                <a:uFillTx/>
                <a:latin typeface="Calibri"/>
                <a:ea typeface="+mn-ea"/>
                <a:cs typeface="+mn-cs"/>
                <a:sym typeface="Arrows2" pitchFamily="34" charset="2"/>
              </a:rPr>
              <a:t>keV</a:t>
            </a:r>
            <a:endParaRPr kumimoji="0" lang="en-US" sz="2000" b="0" i="0" u="none" strike="noStrike" kern="0" cap="none" spc="0" normalizeH="0" baseline="0" noProof="0" dirty="0">
              <a:ln>
                <a:noFill/>
              </a:ln>
              <a:solidFill>
                <a:srgbClr val="0000FF"/>
              </a:solidFill>
              <a:effectLst/>
              <a:uLnTx/>
              <a:uFillTx/>
              <a:latin typeface="Calibri"/>
              <a:ea typeface="+mn-ea"/>
              <a:cs typeface="+mn-cs"/>
            </a:endParaRPr>
          </a:p>
        </p:txBody>
      </p:sp>
      <p:sp>
        <p:nvSpPr>
          <p:cNvPr id="72709" name="Text Box 5"/>
          <p:cNvSpPr txBox="1">
            <a:spLocks noChangeArrowheads="1"/>
          </p:cNvSpPr>
          <p:nvPr/>
        </p:nvSpPr>
        <p:spPr bwMode="auto">
          <a:xfrm>
            <a:off x="2103438" y="2389227"/>
            <a:ext cx="5551520"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1" u="none" strike="noStrike" kern="0" cap="none" spc="0" normalizeH="0" baseline="0" noProof="0" dirty="0">
                <a:ln>
                  <a:noFill/>
                </a:ln>
                <a:solidFill>
                  <a:prstClr val="black"/>
                </a:solidFill>
                <a:effectLst/>
                <a:uLnTx/>
                <a:uFillTx/>
                <a:latin typeface="Calibri"/>
                <a:ea typeface="+mn-ea"/>
                <a:cs typeface="+mn-cs"/>
                <a:sym typeface="Arrows2" pitchFamily="34" charset="2"/>
              </a:rPr>
              <a:t> t, p </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scintillate in </a:t>
            </a:r>
            <a:r>
              <a:rPr kumimoji="0" lang="en-US" sz="2000" b="0" i="1" u="none" strike="noStrike" kern="0" cap="none" spc="0" normalizeH="0" baseline="30000" noProof="0" dirty="0">
                <a:ln>
                  <a:noFill/>
                </a:ln>
                <a:solidFill>
                  <a:prstClr val="black"/>
                </a:solidFill>
                <a:effectLst/>
                <a:uLnTx/>
                <a:uFillTx/>
                <a:latin typeface="Calibri"/>
                <a:ea typeface="+mn-ea"/>
                <a:cs typeface="+mn-cs"/>
                <a:sym typeface="Arrows2" pitchFamily="34" charset="2"/>
              </a:rPr>
              <a:t>4</a:t>
            </a:r>
            <a:r>
              <a:rPr kumimoji="0" lang="en-US" sz="2000" b="0" i="1" u="none" strike="noStrike" kern="0" cap="none" spc="0" normalizeH="0" baseline="0" noProof="0" dirty="0">
                <a:ln>
                  <a:noFill/>
                </a:ln>
                <a:solidFill>
                  <a:prstClr val="black"/>
                </a:solidFill>
                <a:effectLst/>
                <a:uLnTx/>
                <a:uFillTx/>
                <a:latin typeface="Calibri"/>
                <a:ea typeface="+mn-ea"/>
                <a:cs typeface="+mn-cs"/>
                <a:sym typeface="Arrows2" pitchFamily="34" charset="2"/>
              </a:rPr>
              <a:t>He  (a liquid noble-gas detector)</a:t>
            </a:r>
            <a:endParaRPr kumimoji="0" lang="en-US" sz="2000" b="0" i="1" u="none" strike="noStrike" kern="0" cap="none" spc="0" normalizeH="0" baseline="0" noProof="0" dirty="0">
              <a:ln>
                <a:noFill/>
              </a:ln>
              <a:solidFill>
                <a:prstClr val="black"/>
              </a:solidFill>
              <a:effectLst/>
              <a:uLnTx/>
              <a:uFillTx/>
              <a:latin typeface="Calibri"/>
              <a:ea typeface="+mn-ea"/>
              <a:cs typeface="+mn-cs"/>
            </a:endParaRPr>
          </a:p>
        </p:txBody>
      </p:sp>
      <p:sp>
        <p:nvSpPr>
          <p:cNvPr id="72710" name="Text Box 6"/>
          <p:cNvSpPr txBox="1">
            <a:spLocks noChangeArrowheads="1"/>
          </p:cNvSpPr>
          <p:nvPr/>
        </p:nvSpPr>
        <p:spPr bwMode="auto">
          <a:xfrm>
            <a:off x="2111424" y="2738438"/>
            <a:ext cx="5210081"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 Pipe through light guides and detect with PMT</a:t>
            </a:r>
          </a:p>
        </p:txBody>
      </p:sp>
      <p:sp>
        <p:nvSpPr>
          <p:cNvPr id="72711" name="Text Box 7"/>
          <p:cNvSpPr txBox="1">
            <a:spLocks noChangeArrowheads="1"/>
          </p:cNvSpPr>
          <p:nvPr/>
        </p:nvSpPr>
        <p:spPr bwMode="auto">
          <a:xfrm>
            <a:off x="1579903" y="3538538"/>
            <a:ext cx="2058577"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uLnTx/>
                <a:uFillTx/>
                <a:latin typeface="Calibri"/>
                <a:ea typeface="+mn-ea"/>
                <a:cs typeface="+mn-cs"/>
              </a:rPr>
              <a:t>1. </a:t>
            </a:r>
            <a:r>
              <a:rPr kumimoji="0" lang="en-US" sz="2000" b="0" i="1" u="none" strike="noStrike" kern="0" cap="none" spc="0" normalizeH="0" baseline="0" noProof="0" dirty="0">
                <a:ln>
                  <a:noFill/>
                </a:ln>
                <a:solidFill>
                  <a:srgbClr val="0000FF"/>
                </a:solidFill>
                <a:effectLst/>
                <a:uLnTx/>
                <a:uFillTx/>
                <a:latin typeface="Calibri"/>
                <a:ea typeface="+mn-ea"/>
                <a:cs typeface="+mn-cs"/>
              </a:rPr>
              <a:t>n + </a:t>
            </a:r>
            <a:r>
              <a:rPr kumimoji="0" lang="en-US" sz="2000" b="0" i="1" u="none" strike="noStrike" kern="0" cap="none" spc="0" normalizeH="0" baseline="30000" noProof="0" dirty="0">
                <a:ln>
                  <a:noFill/>
                </a:ln>
                <a:solidFill>
                  <a:srgbClr val="0000FF"/>
                </a:solidFill>
                <a:effectLst/>
                <a:uLnTx/>
                <a:uFillTx/>
                <a:latin typeface="Calibri"/>
                <a:ea typeface="+mn-ea"/>
                <a:cs typeface="+mn-cs"/>
              </a:rPr>
              <a:t>3</a:t>
            </a:r>
            <a:r>
              <a:rPr kumimoji="0" lang="en-US" sz="2000" b="0" i="1" u="none" strike="noStrike" kern="0" cap="none" spc="0" normalizeH="0" baseline="0" noProof="0" dirty="0">
                <a:ln>
                  <a:noFill/>
                </a:ln>
                <a:solidFill>
                  <a:srgbClr val="0000FF"/>
                </a:solidFill>
                <a:effectLst/>
                <a:uLnTx/>
                <a:uFillTx/>
                <a:latin typeface="Calibri"/>
                <a:ea typeface="+mn-ea"/>
                <a:cs typeface="+mn-cs"/>
              </a:rPr>
              <a:t>He </a:t>
            </a:r>
            <a:r>
              <a:rPr kumimoji="0" lang="en-US" sz="2000" b="0" i="1" u="none" strike="noStrike" kern="0" cap="none" spc="0" normalizeH="0" baseline="0" noProof="0" dirty="0">
                <a:ln>
                  <a:noFill/>
                </a:ln>
                <a:solidFill>
                  <a:srgbClr val="0000FF"/>
                </a:solidFill>
                <a:effectLst/>
                <a:uLnTx/>
                <a:uFillTx/>
                <a:latin typeface="Calibri"/>
                <a:ea typeface="+mn-ea"/>
                <a:cs typeface="+mn-cs"/>
                <a:sym typeface="Arrows2" pitchFamily="34" charset="2"/>
              </a:rPr>
              <a:t>→ t + p</a:t>
            </a:r>
            <a:r>
              <a:rPr kumimoji="0" lang="en-US" sz="2000" b="0" i="0" u="none" strike="noStrike" kern="0" cap="none" spc="0" normalizeH="0" baseline="0" noProof="0" dirty="0">
                <a:ln>
                  <a:noFill/>
                </a:ln>
                <a:solidFill>
                  <a:srgbClr val="0000FF"/>
                </a:solidFill>
                <a:effectLst/>
                <a:uLnTx/>
                <a:uFillTx/>
                <a:latin typeface="Calibri"/>
                <a:ea typeface="+mn-ea"/>
                <a:cs typeface="+mn-cs"/>
                <a:sym typeface="Arrows2" pitchFamily="34" charset="2"/>
              </a:rPr>
              <a:t>:</a:t>
            </a:r>
            <a:endParaRPr kumimoji="0" lang="en-US" sz="2000" b="0" i="0" u="none" strike="noStrike" kern="0" cap="none" spc="0" normalizeH="0" baseline="0" noProof="0" dirty="0">
              <a:ln>
                <a:noFill/>
              </a:ln>
              <a:solidFill>
                <a:srgbClr val="0000FF"/>
              </a:solidFill>
              <a:effectLst/>
              <a:uLnTx/>
              <a:uFillTx/>
              <a:latin typeface="Calibri"/>
              <a:ea typeface="+mn-ea"/>
              <a:cs typeface="+mn-cs"/>
            </a:endParaRPr>
          </a:p>
        </p:txBody>
      </p:sp>
      <p:sp>
        <p:nvSpPr>
          <p:cNvPr id="72712" name="Text Box 8"/>
          <p:cNvSpPr txBox="1">
            <a:spLocks noChangeArrowheads="1"/>
          </p:cNvSpPr>
          <p:nvPr/>
        </p:nvSpPr>
        <p:spPr bwMode="auto">
          <a:xfrm>
            <a:off x="2103439" y="3983038"/>
            <a:ext cx="3129639"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Symbol" pitchFamily="18" charset="2"/>
                <a:ea typeface="+mn-ea"/>
                <a:cs typeface="+mn-cs"/>
                <a:sym typeface="Arrows2" pitchFamily="34" charset="2"/>
              </a:rPr>
              <a:t>s</a:t>
            </a:r>
            <a:r>
              <a:rPr kumimoji="0" lang="en-US" sz="2000" b="0" i="0" u="none" strike="noStrike" kern="0" cap="none" spc="0" normalizeH="0" baseline="0" noProof="0" dirty="0">
                <a:ln>
                  <a:noFill/>
                </a:ln>
                <a:solidFill>
                  <a:prstClr val="black"/>
                </a:solidFill>
                <a:effectLst/>
                <a:uLnTx/>
                <a:uFillTx/>
                <a:latin typeface="Times" pitchFamily="18" charset="0"/>
                <a:ea typeface="+mn-ea"/>
                <a:cs typeface="+mn-cs"/>
                <a:sym typeface="Arrows2" pitchFamily="34" charset="2"/>
              </a:rPr>
              <a:t> </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a:t>
            </a:r>
            <a:r>
              <a:rPr kumimoji="0" lang="en-US" sz="2000" b="0" i="1" u="none" strike="noStrike" kern="0" cap="none" spc="0" normalizeH="0" baseline="30000" noProof="0" dirty="0">
                <a:ln>
                  <a:noFill/>
                </a:ln>
                <a:solidFill>
                  <a:prstClr val="black"/>
                </a:solidFill>
                <a:effectLst/>
                <a:uLnTx/>
                <a:uFillTx/>
                <a:latin typeface="Calibri"/>
                <a:ea typeface="+mn-ea"/>
                <a:cs typeface="+mn-cs"/>
                <a:sym typeface="Arrows2" pitchFamily="34" charset="2"/>
              </a:rPr>
              <a:t>3</a:t>
            </a:r>
            <a:r>
              <a:rPr kumimoji="0" lang="en-US" sz="2000" b="0" i="1" u="none" strike="noStrike" kern="0" cap="none" spc="0" normalizeH="0" baseline="0" noProof="0" dirty="0">
                <a:ln>
                  <a:noFill/>
                </a:ln>
                <a:solidFill>
                  <a:prstClr val="black"/>
                </a:solidFill>
                <a:effectLst/>
                <a:uLnTx/>
                <a:uFillTx/>
                <a:latin typeface="Calibri"/>
                <a:ea typeface="+mn-ea"/>
                <a:cs typeface="+mn-cs"/>
                <a:sym typeface="Arrows2" pitchFamily="34" charset="2"/>
              </a:rPr>
              <a:t>He, n</a:t>
            </a:r>
            <a:r>
              <a:rPr kumimoji="0" lang="en-US" sz="2000" b="0" i="0" u="none" strike="noStrike" kern="0" cap="none" spc="0" normalizeH="0" baseline="0" noProof="0" dirty="0">
                <a:ln>
                  <a:noFill/>
                </a:ln>
                <a:solidFill>
                  <a:sysClr val="windowText" lastClr="000000"/>
                </a:solidFill>
                <a:effectLst/>
                <a:uLnTx/>
                <a:uFillTx/>
                <a:latin typeface="Calibri"/>
                <a:ea typeface="+mn-ea"/>
                <a:cs typeface="+mn-cs"/>
                <a:sym typeface="Arrows2" pitchFamily="34" charset="2"/>
              </a:rPr>
              <a:t>: </a:t>
            </a:r>
            <a:r>
              <a:rPr kumimoji="0" lang="en-US" sz="2000" b="0" i="0" u="none" strike="noStrike" kern="0" cap="none" spc="0" normalizeH="0" baseline="0" noProof="0" dirty="0">
                <a:ln>
                  <a:noFill/>
                </a:ln>
                <a:solidFill>
                  <a:sysClr val="windowText" lastClr="000000"/>
                </a:solidFill>
                <a:effectLst/>
                <a:uLnTx/>
                <a:uFillTx/>
                <a:latin typeface="Calibri"/>
                <a:ea typeface="+mn-ea"/>
                <a:cs typeface="+mn-cs"/>
                <a:sym typeface="Symbol"/>
              </a:rPr>
              <a:t>singlet</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 ~ 10</a:t>
            </a:r>
            <a:r>
              <a:rPr kumimoji="0" lang="en-US" sz="2000" b="0" i="0" u="none" strike="noStrike" kern="0" cap="none" spc="0" normalizeH="0" baseline="30000" noProof="0" dirty="0">
                <a:ln>
                  <a:noFill/>
                </a:ln>
                <a:solidFill>
                  <a:prstClr val="black"/>
                </a:solidFill>
                <a:effectLst/>
                <a:uLnTx/>
                <a:uFillTx/>
                <a:latin typeface="Calibri"/>
                <a:ea typeface="+mn-ea"/>
                <a:cs typeface="+mn-cs"/>
                <a:sym typeface="Arrows2" pitchFamily="34" charset="2"/>
              </a:rPr>
              <a:t>7 </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b</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72713" name="Text Box 9"/>
          <p:cNvSpPr txBox="1">
            <a:spLocks noChangeArrowheads="1"/>
          </p:cNvSpPr>
          <p:nvPr/>
        </p:nvSpPr>
        <p:spPr bwMode="auto">
          <a:xfrm>
            <a:off x="2103438" y="4419600"/>
            <a:ext cx="3057504"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Symbol" pitchFamily="18" charset="2"/>
                <a:ea typeface="+mn-ea"/>
                <a:cs typeface="+mn-cs"/>
                <a:sym typeface="Arrows2" pitchFamily="34" charset="2"/>
              </a:rPr>
              <a:t>s</a:t>
            </a:r>
            <a:r>
              <a:rPr kumimoji="0" lang="en-US" sz="2000" b="0" i="0" u="none" strike="noStrike" kern="0" cap="none" spc="0" normalizeH="0" baseline="0" noProof="0" dirty="0">
                <a:ln>
                  <a:noFill/>
                </a:ln>
                <a:solidFill>
                  <a:prstClr val="black"/>
                </a:solidFill>
                <a:effectLst/>
                <a:uLnTx/>
                <a:uFillTx/>
                <a:latin typeface="Times" pitchFamily="18" charset="0"/>
                <a:ea typeface="+mn-ea"/>
                <a:cs typeface="+mn-cs"/>
                <a:sym typeface="Arrows2" pitchFamily="34" charset="2"/>
              </a:rPr>
              <a:t> </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a:t>
            </a:r>
            <a:r>
              <a:rPr kumimoji="0" lang="en-US" sz="2000" b="0" i="1" u="none" strike="noStrike" kern="0" cap="none" spc="0" normalizeH="0" baseline="30000" noProof="0" dirty="0">
                <a:ln>
                  <a:noFill/>
                </a:ln>
                <a:solidFill>
                  <a:prstClr val="black"/>
                </a:solidFill>
                <a:effectLst/>
                <a:uLnTx/>
                <a:uFillTx/>
                <a:latin typeface="Calibri"/>
                <a:ea typeface="+mn-ea"/>
                <a:cs typeface="+mn-cs"/>
                <a:sym typeface="Arrows2" pitchFamily="34" charset="2"/>
              </a:rPr>
              <a:t>3</a:t>
            </a:r>
            <a:r>
              <a:rPr kumimoji="0" lang="en-US" sz="2000" b="0" i="1" u="none" strike="noStrike" kern="0" cap="none" spc="0" normalizeH="0" baseline="0" noProof="0" dirty="0">
                <a:ln>
                  <a:noFill/>
                </a:ln>
                <a:solidFill>
                  <a:prstClr val="black"/>
                </a:solidFill>
                <a:effectLst/>
                <a:uLnTx/>
                <a:uFillTx/>
                <a:latin typeface="Calibri"/>
                <a:ea typeface="+mn-ea"/>
                <a:cs typeface="+mn-cs"/>
                <a:sym typeface="Arrows2" pitchFamily="34" charset="2"/>
              </a:rPr>
              <a:t>He, n</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 </a:t>
            </a:r>
            <a:r>
              <a:rPr kumimoji="0" lang="en-US" sz="2000" b="0" i="0" u="none" strike="noStrike" kern="0" cap="none" spc="0" normalizeH="0" baseline="0" noProof="0" dirty="0">
                <a:ln>
                  <a:noFill/>
                </a:ln>
                <a:solidFill>
                  <a:sysClr val="windowText" lastClr="000000"/>
                </a:solidFill>
                <a:effectLst/>
                <a:uLnTx/>
                <a:uFillTx/>
                <a:latin typeface="Calibri"/>
                <a:ea typeface="+mn-ea"/>
                <a:cs typeface="+mn-cs"/>
                <a:sym typeface="Symbol"/>
              </a:rPr>
              <a:t> triplet</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 &lt; </a:t>
            </a:r>
            <a:r>
              <a:rPr kumimoji="0" lang="en-US" sz="1800" b="0" i="0" u="none" strike="noStrike" kern="0" cap="none" spc="0" normalizeH="0" baseline="0" noProof="0" dirty="0">
                <a:ln>
                  <a:noFill/>
                </a:ln>
                <a:solidFill>
                  <a:prstClr val="black"/>
                </a:solidFill>
                <a:effectLst/>
                <a:uLnTx/>
                <a:uFillTx/>
                <a:latin typeface="Calibri"/>
                <a:ea typeface="+mn-ea"/>
                <a:cs typeface="+mn-cs"/>
                <a:sym typeface="Arrows2" pitchFamily="34" charset="2"/>
              </a:rPr>
              <a:t>10</a:t>
            </a:r>
            <a:r>
              <a:rPr kumimoji="0" lang="en-US" sz="1800" b="0" i="0" u="none" strike="noStrike" kern="0" cap="none" spc="0" normalizeH="0" baseline="30000" noProof="0" dirty="0">
                <a:ln>
                  <a:noFill/>
                </a:ln>
                <a:solidFill>
                  <a:prstClr val="black"/>
                </a:solidFill>
                <a:effectLst/>
                <a:uLnTx/>
                <a:uFillTx/>
                <a:latin typeface="Calibri"/>
                <a:ea typeface="+mn-ea"/>
                <a:cs typeface="+mn-cs"/>
                <a:sym typeface="Arrows2" pitchFamily="34" charset="2"/>
              </a:rPr>
              <a:t>4</a:t>
            </a:r>
            <a:r>
              <a:rPr kumimoji="0" lang="en-US" sz="1800" b="0" i="0" u="none" strike="noStrike" kern="0" cap="none" spc="0" normalizeH="0" baseline="0" noProof="0" dirty="0">
                <a:ln>
                  <a:noFill/>
                </a:ln>
                <a:solidFill>
                  <a:prstClr val="black"/>
                </a:solidFill>
                <a:effectLst/>
                <a:uLnTx/>
                <a:uFillTx/>
                <a:latin typeface="Calibri"/>
                <a:ea typeface="+mn-ea"/>
                <a:cs typeface="+mn-cs"/>
                <a:sym typeface="Arrows2" pitchFamily="34" charset="2"/>
              </a:rPr>
              <a:t> b</a:t>
            </a:r>
          </a:p>
        </p:txBody>
      </p:sp>
      <p:sp>
        <p:nvSpPr>
          <p:cNvPr id="72714" name="Text Box 10"/>
          <p:cNvSpPr txBox="1">
            <a:spLocks noChangeArrowheads="1"/>
          </p:cNvSpPr>
          <p:nvPr/>
        </p:nvSpPr>
        <p:spPr bwMode="auto">
          <a:xfrm>
            <a:off x="1600200" y="5018089"/>
            <a:ext cx="1808508"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uLnTx/>
                <a:uFillTx/>
                <a:latin typeface="Calibri"/>
                <a:ea typeface="+mn-ea"/>
                <a:cs typeface="+mn-cs"/>
              </a:rPr>
              <a:t>2</a:t>
            </a:r>
            <a:r>
              <a:rPr kumimoji="0" lang="en-US" sz="2000" b="0" i="1" u="none" strike="noStrike" kern="0" cap="none" spc="0" normalizeH="0" baseline="0" noProof="0" dirty="0">
                <a:ln>
                  <a:noFill/>
                </a:ln>
                <a:solidFill>
                  <a:srgbClr val="0000FF"/>
                </a:solidFill>
                <a:effectLst/>
                <a:uLnTx/>
                <a:uFillTx/>
                <a:latin typeface="Calibri"/>
                <a:ea typeface="+mn-ea"/>
                <a:cs typeface="+mn-cs"/>
              </a:rPr>
              <a:t>. </a:t>
            </a:r>
            <a:r>
              <a:rPr kumimoji="0" lang="en-US" sz="2000" b="0" i="1" u="none" strike="noStrike" kern="0" cap="none" spc="0" normalizeH="0" baseline="0" noProof="0" dirty="0" err="1">
                <a:ln>
                  <a:noFill/>
                </a:ln>
                <a:solidFill>
                  <a:srgbClr val="0000FF"/>
                </a:solidFill>
                <a:effectLst/>
                <a:uLnTx/>
                <a:uFillTx/>
                <a:latin typeface="Symbol" pitchFamily="18" charset="2"/>
                <a:ea typeface="+mn-ea"/>
                <a:cs typeface="+mn-cs"/>
              </a:rPr>
              <a:t>m</a:t>
            </a:r>
            <a:r>
              <a:rPr kumimoji="0" lang="en-US" sz="2000" b="0" i="0" u="none" strike="noStrike" kern="0" cap="none" spc="0" normalizeH="0" baseline="-25000" noProof="0" dirty="0" err="1">
                <a:ln>
                  <a:noFill/>
                </a:ln>
                <a:solidFill>
                  <a:srgbClr val="0000FF"/>
                </a:solidFill>
                <a:effectLst/>
                <a:uLnTx/>
                <a:uFillTx/>
                <a:latin typeface="Calibri"/>
                <a:ea typeface="+mn-ea"/>
                <a:cs typeface="+mn-cs"/>
              </a:rPr>
              <a:t>He</a:t>
            </a:r>
            <a:r>
              <a:rPr kumimoji="0" lang="en-US" sz="2000" b="0" i="0" u="none" strike="noStrike" kern="0" cap="none" spc="0" normalizeH="0" baseline="0" noProof="0" dirty="0">
                <a:ln>
                  <a:noFill/>
                </a:ln>
                <a:solidFill>
                  <a:srgbClr val="0000FF"/>
                </a:solidFill>
                <a:effectLst/>
                <a:uLnTx/>
                <a:uFillTx/>
                <a:latin typeface="Calibri"/>
                <a:ea typeface="+mn-ea"/>
                <a:cs typeface="+mn-cs"/>
              </a:rPr>
              <a:t>/</a:t>
            </a:r>
            <a:r>
              <a:rPr kumimoji="0" lang="en-US" sz="2000" b="0" i="1" u="none" strike="noStrike" kern="0" cap="none" spc="0" normalizeH="0" baseline="0" noProof="0" dirty="0" err="1">
                <a:ln>
                  <a:noFill/>
                </a:ln>
                <a:solidFill>
                  <a:srgbClr val="0000FF"/>
                </a:solidFill>
                <a:effectLst/>
                <a:uLnTx/>
                <a:uFillTx/>
                <a:latin typeface="Symbol" pitchFamily="18" charset="2"/>
                <a:ea typeface="+mn-ea"/>
                <a:cs typeface="+mn-cs"/>
              </a:rPr>
              <a:t>m</a:t>
            </a:r>
            <a:r>
              <a:rPr kumimoji="0" lang="en-US" sz="2000" b="0" i="0" u="none" strike="noStrike" kern="0" cap="none" spc="0" normalizeH="0" baseline="-25000" noProof="0" dirty="0" err="1">
                <a:ln>
                  <a:noFill/>
                </a:ln>
                <a:solidFill>
                  <a:srgbClr val="0000FF"/>
                </a:solidFill>
                <a:effectLst/>
                <a:uLnTx/>
                <a:uFillTx/>
                <a:latin typeface="Calibri"/>
                <a:ea typeface="+mn-ea"/>
                <a:cs typeface="+mn-cs"/>
              </a:rPr>
              <a:t>n</a:t>
            </a:r>
            <a:r>
              <a:rPr kumimoji="0" lang="en-US" sz="2000" b="0" i="0" u="none" strike="noStrike" kern="0" cap="none" spc="0" normalizeH="0" baseline="0" noProof="0" dirty="0">
                <a:ln>
                  <a:noFill/>
                </a:ln>
                <a:solidFill>
                  <a:srgbClr val="0000FF"/>
                </a:solidFill>
                <a:effectLst/>
                <a:uLnTx/>
                <a:uFillTx/>
                <a:latin typeface="Calibri"/>
                <a:ea typeface="+mn-ea"/>
                <a:cs typeface="+mn-cs"/>
              </a:rPr>
              <a:t> = 1.11</a:t>
            </a:r>
          </a:p>
        </p:txBody>
      </p:sp>
      <p:sp>
        <p:nvSpPr>
          <p:cNvPr id="72715" name="Text Box 11"/>
          <p:cNvSpPr txBox="1">
            <a:spLocks noChangeArrowheads="1"/>
          </p:cNvSpPr>
          <p:nvPr/>
        </p:nvSpPr>
        <p:spPr bwMode="auto">
          <a:xfrm>
            <a:off x="2103438" y="5457825"/>
            <a:ext cx="5091458"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30000" noProof="0" dirty="0">
                <a:ln>
                  <a:noFill/>
                </a:ln>
                <a:solidFill>
                  <a:prstClr val="black"/>
                </a:solidFill>
                <a:effectLst/>
                <a:uLnTx/>
                <a:uFillTx/>
                <a:latin typeface="Calibri"/>
                <a:ea typeface="+mn-ea"/>
                <a:cs typeface="+mn-cs"/>
                <a:sym typeface="Arrows2" pitchFamily="34" charset="2"/>
              </a:rPr>
              <a:t>3</a:t>
            </a:r>
            <a:r>
              <a:rPr kumimoji="0" lang="en-US" sz="2000" b="0" i="0" u="none" strike="noStrike" kern="0" cap="none" spc="0" normalizeH="0" baseline="0" noProof="0" dirty="0">
                <a:ln>
                  <a:noFill/>
                </a:ln>
                <a:solidFill>
                  <a:prstClr val="black"/>
                </a:solidFill>
                <a:effectLst/>
                <a:uLnTx/>
                <a:uFillTx/>
                <a:latin typeface="Calibri"/>
                <a:ea typeface="+mn-ea"/>
                <a:cs typeface="+mn-cs"/>
                <a:sym typeface="Arrows2" pitchFamily="34" charset="2"/>
              </a:rPr>
              <a:t>He spins will rotate ahead of n spins in same </a:t>
            </a:r>
            <a:r>
              <a:rPr kumimoji="0" lang="en-US" sz="2000" b="0" i="1" u="none" strike="noStrike" kern="0" cap="none" spc="0" normalizeH="0" baseline="0" noProof="0" dirty="0">
                <a:ln>
                  <a:noFill/>
                </a:ln>
                <a:solidFill>
                  <a:prstClr val="black"/>
                </a:solidFill>
                <a:effectLst/>
                <a:uLnTx/>
                <a:uFillTx/>
                <a:latin typeface="Calibri"/>
                <a:ea typeface="+mn-ea"/>
                <a:cs typeface="+mn-cs"/>
                <a:sym typeface="Arrows2" pitchFamily="34" charset="2"/>
              </a:rPr>
              <a:t>B</a:t>
            </a: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72716" name="Text Box 12"/>
          <p:cNvSpPr txBox="1">
            <a:spLocks noChangeArrowheads="1"/>
          </p:cNvSpPr>
          <p:nvPr/>
        </p:nvSpPr>
        <p:spPr bwMode="auto">
          <a:xfrm>
            <a:off x="1905001" y="5867400"/>
            <a:ext cx="8132611"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Scintillation light according to </a:t>
            </a:r>
            <a:r>
              <a:rPr kumimoji="0" lang="en-US" sz="2000" b="0" i="1" u="none" strike="noStrike" kern="0" cap="none" spc="0" normalizeH="0" baseline="0" noProof="0" dirty="0">
                <a:ln>
                  <a:noFill/>
                </a:ln>
                <a:solidFill>
                  <a:srgbClr val="FF0000"/>
                </a:solidFill>
                <a:effectLst/>
                <a:uLnTx/>
                <a:uFillTx/>
                <a:latin typeface="Symbol" pitchFamily="18" charset="2"/>
                <a:ea typeface="+mn-ea"/>
                <a:cs typeface="+mn-cs"/>
              </a:rPr>
              <a:t>F</a:t>
            </a:r>
            <a:r>
              <a:rPr kumimoji="0" lang="en-US" sz="2000" b="0" i="0" u="none" strike="noStrike" kern="0" cap="none" spc="0" normalizeH="0" baseline="0" noProof="0" dirty="0">
                <a:ln>
                  <a:noFill/>
                </a:ln>
                <a:solidFill>
                  <a:srgbClr val="FF0000"/>
                </a:solidFill>
                <a:effectLst/>
                <a:uLnTx/>
                <a:uFillTx/>
                <a:latin typeface="Times" pitchFamily="18" charset="0"/>
                <a:ea typeface="+mn-ea"/>
                <a:cs typeface="+mn-cs"/>
              </a:rPr>
              <a:t> = </a:t>
            </a:r>
            <a:r>
              <a:rPr kumimoji="0" lang="en-US" sz="2000" b="0" i="1" u="none" strike="noStrike" kern="0" cap="none" spc="0" normalizeH="0" baseline="0" noProof="0" dirty="0">
                <a:ln>
                  <a:noFill/>
                </a:ln>
                <a:solidFill>
                  <a:srgbClr val="FF0000"/>
                </a:solidFill>
                <a:effectLst/>
                <a:uLnTx/>
                <a:uFillTx/>
                <a:latin typeface="Symbol" pitchFamily="18" charset="2"/>
                <a:ea typeface="+mn-ea"/>
                <a:cs typeface="+mn-cs"/>
              </a:rPr>
              <a:t>F</a:t>
            </a:r>
            <a:r>
              <a:rPr kumimoji="0" lang="en-US" sz="2000" b="0" i="1" u="none" strike="noStrike" kern="0" cap="none" spc="0" normalizeH="0" baseline="-25000" noProof="0" dirty="0">
                <a:ln>
                  <a:noFill/>
                </a:ln>
                <a:solidFill>
                  <a:srgbClr val="FF0000"/>
                </a:solidFill>
                <a:effectLst/>
                <a:uLnTx/>
                <a:uFillTx/>
                <a:latin typeface="Calibri"/>
                <a:ea typeface="+mn-ea"/>
                <a:cs typeface="+mn-cs"/>
              </a:rPr>
              <a:t>0</a:t>
            </a:r>
            <a:r>
              <a:rPr kumimoji="0" lang="en-US" sz="2000" b="0" i="0" u="none" strike="noStrike" kern="0" cap="none" spc="0" normalizeH="0" baseline="0" noProof="0" dirty="0">
                <a:ln>
                  <a:noFill/>
                </a:ln>
                <a:solidFill>
                  <a:srgbClr val="FF0000"/>
                </a:solidFill>
                <a:effectLst/>
                <a:uLnTx/>
                <a:uFillTx/>
                <a:latin typeface="Calibri"/>
                <a:ea typeface="+mn-ea"/>
                <a:cs typeface="+mn-cs"/>
              </a:rPr>
              <a:t> sin (</a:t>
            </a:r>
            <a:r>
              <a:rPr kumimoji="0" lang="en-US" sz="2000" b="0" i="1" u="none" strike="noStrike" kern="0" cap="none" spc="0" normalizeH="0" baseline="0" noProof="0" dirty="0" err="1">
                <a:ln>
                  <a:noFill/>
                </a:ln>
                <a:solidFill>
                  <a:srgbClr val="FF0000"/>
                </a:solidFill>
                <a:effectLst/>
                <a:uLnTx/>
                <a:uFillTx/>
                <a:latin typeface="Symbol" pitchFamily="18" charset="2"/>
                <a:ea typeface="+mn-ea"/>
                <a:cs typeface="+mn-cs"/>
              </a:rPr>
              <a:t>w</a:t>
            </a:r>
            <a:r>
              <a:rPr kumimoji="0" lang="en-US" sz="2000" b="0" i="0" u="none" strike="noStrike" kern="0" cap="none" spc="0" normalizeH="0" baseline="-25000" noProof="0" dirty="0" err="1">
                <a:ln>
                  <a:noFill/>
                </a:ln>
                <a:solidFill>
                  <a:srgbClr val="FF0000"/>
                </a:solidFill>
                <a:effectLst/>
                <a:uLnTx/>
                <a:uFillTx/>
                <a:latin typeface="Calibri"/>
                <a:ea typeface="+mn-ea"/>
                <a:cs typeface="+mn-cs"/>
              </a:rPr>
              <a:t>He</a:t>
            </a:r>
            <a:r>
              <a:rPr kumimoji="0" lang="en-US" sz="2000" b="0" i="0" u="none" strike="noStrike" kern="0" cap="none" spc="0" normalizeH="0" baseline="0" noProof="0" dirty="0">
                <a:ln>
                  <a:noFill/>
                </a:ln>
                <a:solidFill>
                  <a:srgbClr val="FF0000"/>
                </a:solidFill>
                <a:effectLst/>
                <a:uLnTx/>
                <a:uFillTx/>
                <a:latin typeface="Calibri"/>
                <a:ea typeface="+mn-ea"/>
                <a:cs typeface="+mn-cs"/>
              </a:rPr>
              <a:t> – </a:t>
            </a:r>
            <a:r>
              <a:rPr kumimoji="0" lang="en-US" sz="2000" b="0" i="1" u="none" strike="noStrike" kern="0" cap="none" spc="0" normalizeH="0" baseline="0" noProof="0" dirty="0" err="1">
                <a:ln>
                  <a:noFill/>
                </a:ln>
                <a:solidFill>
                  <a:srgbClr val="FF0000"/>
                </a:solidFill>
                <a:effectLst/>
                <a:uLnTx/>
                <a:uFillTx/>
                <a:latin typeface="Symbol" pitchFamily="18" charset="2"/>
                <a:ea typeface="+mn-ea"/>
                <a:cs typeface="+mn-cs"/>
              </a:rPr>
              <a:t>w</a:t>
            </a:r>
            <a:r>
              <a:rPr kumimoji="0" lang="en-US" sz="2000" b="0" i="0" u="none" strike="noStrike" kern="0" cap="none" spc="0" normalizeH="0" baseline="-25000" noProof="0" dirty="0" err="1">
                <a:ln>
                  <a:noFill/>
                </a:ln>
                <a:solidFill>
                  <a:srgbClr val="FF0000"/>
                </a:solidFill>
                <a:effectLst/>
                <a:uLnTx/>
                <a:uFillTx/>
                <a:latin typeface="Calibri"/>
                <a:ea typeface="+mn-ea"/>
                <a:cs typeface="+mn-cs"/>
              </a:rPr>
              <a:t>n</a:t>
            </a:r>
            <a:r>
              <a:rPr kumimoji="0" lang="en-US" sz="2000" b="0" i="0" u="none" strike="noStrike" kern="0" cap="none" spc="0" normalizeH="0" baseline="0" noProof="0" dirty="0">
                <a:ln>
                  <a:noFill/>
                </a:ln>
                <a:solidFill>
                  <a:srgbClr val="FF0000"/>
                </a:solidFill>
                <a:effectLst/>
                <a:uLnTx/>
                <a:uFillTx/>
                <a:latin typeface="Calibri"/>
                <a:ea typeface="+mn-ea"/>
                <a:cs typeface="+mn-cs"/>
              </a:rPr>
              <a:t>) </a:t>
            </a:r>
            <a:r>
              <a:rPr kumimoji="0" lang="en-US" sz="2000" b="0" i="1" u="none" strike="noStrike" kern="0" cap="none" spc="0" normalizeH="0" baseline="0" noProof="0" dirty="0">
                <a:ln>
                  <a:noFill/>
                </a:ln>
                <a:solidFill>
                  <a:srgbClr val="FF0000"/>
                </a:solidFill>
                <a:effectLst/>
                <a:uLnTx/>
                <a:uFillTx/>
                <a:latin typeface="Calibri"/>
                <a:ea typeface="+mn-ea"/>
                <a:cs typeface="+mn-cs"/>
              </a:rPr>
              <a:t>t  ~  1-P</a:t>
            </a:r>
            <a:r>
              <a:rPr kumimoji="0" lang="en-US" sz="2000" b="0" i="1" u="none" strike="noStrike" kern="0" cap="none" spc="0" normalizeH="0" baseline="-25000" noProof="0" dirty="0">
                <a:ln>
                  <a:noFill/>
                </a:ln>
                <a:solidFill>
                  <a:srgbClr val="FF0000"/>
                </a:solidFill>
                <a:effectLst/>
                <a:uLnTx/>
                <a:uFillTx/>
                <a:latin typeface="Calibri"/>
                <a:ea typeface="+mn-ea"/>
                <a:cs typeface="+mn-cs"/>
              </a:rPr>
              <a:t>n</a:t>
            </a:r>
            <a:r>
              <a:rPr kumimoji="0" lang="en-US" sz="2000" b="0" i="1" u="none" strike="noStrike" kern="0" cap="none" spc="0" normalizeH="0" baseline="0" noProof="0" dirty="0">
                <a:ln>
                  <a:noFill/>
                </a:ln>
                <a:solidFill>
                  <a:srgbClr val="FF0000"/>
                </a:solidFill>
                <a:effectLst/>
                <a:uLnTx/>
                <a:uFillTx/>
                <a:latin typeface="Calibri"/>
                <a:ea typeface="+mn-ea"/>
                <a:cs typeface="+mn-cs"/>
              </a:rPr>
              <a:t>P</a:t>
            </a:r>
            <a:r>
              <a:rPr kumimoji="0" lang="en-US" sz="2000" b="0" i="1" u="none" strike="noStrike" kern="0" cap="none" spc="0" normalizeH="0" baseline="-25000" noProof="0" dirty="0">
                <a:ln>
                  <a:noFill/>
                </a:ln>
                <a:solidFill>
                  <a:srgbClr val="FF0000"/>
                </a:solidFill>
                <a:effectLst/>
                <a:uLnTx/>
                <a:uFillTx/>
                <a:latin typeface="Calibri"/>
                <a:ea typeface="+mn-ea"/>
                <a:cs typeface="+mn-cs"/>
              </a:rPr>
              <a:t>3</a:t>
            </a:r>
            <a:r>
              <a:rPr kumimoji="0" lang="en-US" sz="2000" b="0" i="0" u="none" strike="noStrike" kern="0" cap="none" spc="0" normalizeH="0" baseline="0" noProof="0" dirty="0">
                <a:ln>
                  <a:noFill/>
                </a:ln>
                <a:solidFill>
                  <a:srgbClr val="FF0000"/>
                </a:solidFill>
                <a:effectLst/>
                <a:uLnTx/>
                <a:uFillTx/>
                <a:latin typeface="Calibri"/>
                <a:ea typeface="+mn-ea"/>
                <a:cs typeface="+mn-cs"/>
              </a:rPr>
              <a:t> </a:t>
            </a:r>
            <a:r>
              <a:rPr kumimoji="0" lang="en-US" sz="2000" b="0" i="0" u="none" strike="noStrike" kern="0" cap="none" spc="0" normalizeH="0" baseline="0" noProof="0" dirty="0" err="1">
                <a:ln>
                  <a:noFill/>
                </a:ln>
                <a:solidFill>
                  <a:srgbClr val="FF0000"/>
                </a:solidFill>
                <a:effectLst/>
                <a:uLnTx/>
                <a:uFillTx/>
                <a:latin typeface="Calibri"/>
                <a:ea typeface="+mn-ea"/>
                <a:cs typeface="+mn-cs"/>
              </a:rPr>
              <a:t>cos</a:t>
            </a:r>
            <a:r>
              <a:rPr kumimoji="0" lang="en-US" sz="2000" b="0" i="0" u="none" strike="noStrike" kern="0" cap="none" spc="0" normalizeH="0" baseline="0" noProof="0" dirty="0">
                <a:ln>
                  <a:noFill/>
                </a:ln>
                <a:solidFill>
                  <a:srgbClr val="FF0000"/>
                </a:solidFill>
                <a:effectLst/>
                <a:uLnTx/>
                <a:uFillTx/>
                <a:latin typeface="Calibri"/>
                <a:ea typeface="+mn-ea"/>
                <a:cs typeface="+mn-cs"/>
              </a:rPr>
              <a:t>(</a:t>
            </a:r>
            <a:r>
              <a:rPr kumimoji="0" lang="en-US" sz="2000" b="0" i="1" u="none" strike="noStrike" kern="0" cap="none" spc="0" normalizeH="0" baseline="0" noProof="0" dirty="0" err="1">
                <a:ln>
                  <a:noFill/>
                </a:ln>
                <a:solidFill>
                  <a:srgbClr val="FF0000"/>
                </a:solidFill>
                <a:effectLst/>
                <a:uLnTx/>
                <a:uFillTx/>
                <a:latin typeface="Symbol" pitchFamily="18" charset="2"/>
                <a:ea typeface="+mn-ea"/>
                <a:cs typeface="+mn-cs"/>
              </a:rPr>
              <a:t>w</a:t>
            </a:r>
            <a:r>
              <a:rPr kumimoji="0" lang="en-US" sz="2000" b="0" i="0" u="none" strike="noStrike" kern="0" cap="none" spc="0" normalizeH="0" baseline="-25000" noProof="0" dirty="0" err="1">
                <a:ln>
                  <a:noFill/>
                </a:ln>
                <a:solidFill>
                  <a:srgbClr val="FF0000"/>
                </a:solidFill>
                <a:effectLst/>
                <a:uLnTx/>
                <a:uFillTx/>
                <a:latin typeface="Calibri"/>
                <a:ea typeface="+mn-ea"/>
                <a:cs typeface="+mn-cs"/>
              </a:rPr>
              <a:t>He</a:t>
            </a:r>
            <a:r>
              <a:rPr kumimoji="0" lang="en-US" sz="2000" b="0" i="0" u="none" strike="noStrike" kern="0" cap="none" spc="0" normalizeH="0" baseline="0" noProof="0" dirty="0">
                <a:ln>
                  <a:noFill/>
                </a:ln>
                <a:solidFill>
                  <a:srgbClr val="FF0000"/>
                </a:solidFill>
                <a:effectLst/>
                <a:uLnTx/>
                <a:uFillTx/>
                <a:latin typeface="Calibri"/>
                <a:ea typeface="+mn-ea"/>
                <a:cs typeface="+mn-cs"/>
              </a:rPr>
              <a:t> – </a:t>
            </a:r>
            <a:r>
              <a:rPr kumimoji="0" lang="en-US" sz="2000" b="0" i="1" u="none" strike="noStrike" kern="0" cap="none" spc="0" normalizeH="0" baseline="0" noProof="0" dirty="0" err="1">
                <a:ln>
                  <a:noFill/>
                </a:ln>
                <a:solidFill>
                  <a:srgbClr val="FF0000"/>
                </a:solidFill>
                <a:effectLst/>
                <a:uLnTx/>
                <a:uFillTx/>
                <a:latin typeface="Symbol" pitchFamily="18" charset="2"/>
                <a:ea typeface="+mn-ea"/>
                <a:cs typeface="+mn-cs"/>
              </a:rPr>
              <a:t>w</a:t>
            </a:r>
            <a:r>
              <a:rPr kumimoji="0" lang="en-US" sz="2000" b="0" i="0" u="none" strike="noStrike" kern="0" cap="none" spc="0" normalizeH="0" baseline="-25000" noProof="0" dirty="0" err="1">
                <a:ln>
                  <a:noFill/>
                </a:ln>
                <a:solidFill>
                  <a:srgbClr val="FF0000"/>
                </a:solidFill>
                <a:effectLst/>
                <a:uLnTx/>
                <a:uFillTx/>
                <a:latin typeface="Calibri"/>
                <a:ea typeface="+mn-ea"/>
                <a:cs typeface="+mn-cs"/>
              </a:rPr>
              <a:t>n</a:t>
            </a:r>
            <a:r>
              <a:rPr kumimoji="0" lang="en-US" sz="2000" b="0" i="0" u="none" strike="noStrike" kern="0" cap="none" spc="0" normalizeH="0" baseline="0" noProof="0" dirty="0">
                <a:ln>
                  <a:noFill/>
                </a:ln>
                <a:solidFill>
                  <a:srgbClr val="FF0000"/>
                </a:solidFill>
                <a:effectLst/>
                <a:uLnTx/>
                <a:uFillTx/>
                <a:latin typeface="Calibri"/>
                <a:ea typeface="+mn-ea"/>
                <a:cs typeface="+mn-cs"/>
              </a:rPr>
              <a:t>)t</a:t>
            </a:r>
          </a:p>
        </p:txBody>
      </p:sp>
      <p:sp>
        <p:nvSpPr>
          <p:cNvPr id="72717" name="Text Box 13"/>
          <p:cNvSpPr txBox="1">
            <a:spLocks noChangeArrowheads="1"/>
          </p:cNvSpPr>
          <p:nvPr/>
        </p:nvSpPr>
        <p:spPr bwMode="auto">
          <a:xfrm>
            <a:off x="1600201" y="6384925"/>
            <a:ext cx="5331909"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8000"/>
                </a:solidFill>
                <a:effectLst/>
                <a:uLnTx/>
                <a:uFillTx/>
                <a:latin typeface="Calibri"/>
                <a:ea typeface="+mn-ea"/>
                <a:cs typeface="+mn-cs"/>
              </a:rPr>
              <a:t>3. Independent monitor of </a:t>
            </a:r>
            <a:r>
              <a:rPr kumimoji="0" lang="en-US" sz="2000" b="0" i="0" u="none" strike="noStrike" kern="0" cap="none" spc="0" normalizeH="0" baseline="30000" noProof="0" dirty="0">
                <a:ln>
                  <a:noFill/>
                </a:ln>
                <a:solidFill>
                  <a:srgbClr val="008000"/>
                </a:solidFill>
                <a:effectLst/>
                <a:uLnTx/>
                <a:uFillTx/>
                <a:latin typeface="Calibri"/>
                <a:ea typeface="+mn-ea"/>
                <a:cs typeface="+mn-cs"/>
              </a:rPr>
              <a:t>3</a:t>
            </a:r>
            <a:r>
              <a:rPr kumimoji="0" lang="en-US" sz="2000" b="0" i="0" u="none" strike="noStrike" kern="0" cap="none" spc="0" normalizeH="0" baseline="0" noProof="0" dirty="0">
                <a:ln>
                  <a:noFill/>
                </a:ln>
                <a:solidFill>
                  <a:srgbClr val="008000"/>
                </a:solidFill>
                <a:effectLst/>
                <a:uLnTx/>
                <a:uFillTx/>
                <a:latin typeface="Calibri"/>
                <a:ea typeface="+mn-ea"/>
                <a:cs typeface="+mn-cs"/>
              </a:rPr>
              <a:t>He spins with SQUIDs</a:t>
            </a:r>
          </a:p>
        </p:txBody>
      </p:sp>
      <p:sp>
        <p:nvSpPr>
          <p:cNvPr id="15" name="Text Box 16"/>
          <p:cNvSpPr txBox="1">
            <a:spLocks noChangeArrowheads="1"/>
          </p:cNvSpPr>
          <p:nvPr/>
        </p:nvSpPr>
        <p:spPr bwMode="auto">
          <a:xfrm>
            <a:off x="1600200" y="1006475"/>
            <a:ext cx="5963492" cy="400110"/>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0000FF"/>
                </a:solidFill>
                <a:effectLst/>
                <a:uLnTx/>
                <a:uFillTx/>
                <a:latin typeface="Calibri"/>
                <a:ea typeface="+mn-ea"/>
                <a:cs typeface="+mn-cs"/>
              </a:rPr>
              <a:t> UCN too dilute to detect with magnetometer (SQUID)</a:t>
            </a:r>
          </a:p>
        </p:txBody>
      </p:sp>
      <p:sp>
        <p:nvSpPr>
          <p:cNvPr id="16" name="Text Box 16"/>
          <p:cNvSpPr txBox="1">
            <a:spLocks noChangeArrowheads="1"/>
          </p:cNvSpPr>
          <p:nvPr/>
        </p:nvSpPr>
        <p:spPr bwMode="auto">
          <a:xfrm>
            <a:off x="3112325" y="593725"/>
            <a:ext cx="5224507" cy="369332"/>
          </a:xfrm>
          <a:prstGeom prst="rect">
            <a:avLst/>
          </a:prstGeom>
          <a:noFill/>
          <a:ln w="9525">
            <a:noFill/>
            <a:miter lim="800000"/>
            <a:headEnd/>
            <a:tailEnd/>
          </a:ln>
          <a:effec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mn-cs"/>
              </a:rPr>
              <a:t>R. </a:t>
            </a:r>
            <a:r>
              <a:rPr kumimoji="0" lang="en-US" sz="1800" b="0" i="1" u="none" strike="noStrike" kern="0" cap="none" spc="0" normalizeH="0" baseline="0" noProof="0" dirty="0" err="1">
                <a:ln>
                  <a:noFill/>
                </a:ln>
                <a:solidFill>
                  <a:prstClr val="black"/>
                </a:solidFill>
                <a:effectLst/>
                <a:uLnTx/>
                <a:uFillTx/>
                <a:latin typeface="Calibri"/>
                <a:ea typeface="+mn-ea"/>
                <a:cs typeface="+mn-cs"/>
              </a:rPr>
              <a:t>Golub</a:t>
            </a:r>
            <a:r>
              <a:rPr kumimoji="0" lang="en-US" sz="1800" b="0" i="1" u="none" strike="noStrike" kern="0" cap="none" spc="0" normalizeH="0" baseline="0" noProof="0" dirty="0">
                <a:ln>
                  <a:noFill/>
                </a:ln>
                <a:solidFill>
                  <a:prstClr val="black"/>
                </a:solidFill>
                <a:effectLst/>
                <a:uLnTx/>
                <a:uFillTx/>
                <a:latin typeface="Calibri"/>
                <a:ea typeface="+mn-ea"/>
                <a:cs typeface="+mn-cs"/>
              </a:rPr>
              <a:t> and S. K. </a:t>
            </a:r>
            <a:r>
              <a:rPr kumimoji="0" lang="en-US" sz="1800" b="0" i="1" u="none" strike="noStrike" kern="0" cap="none" spc="0" normalizeH="0" baseline="0" noProof="0" dirty="0" err="1">
                <a:ln>
                  <a:noFill/>
                </a:ln>
                <a:solidFill>
                  <a:prstClr val="black"/>
                </a:solidFill>
                <a:effectLst/>
                <a:uLnTx/>
                <a:uFillTx/>
                <a:latin typeface="Calibri"/>
                <a:ea typeface="+mn-ea"/>
                <a:cs typeface="+mn-cs"/>
              </a:rPr>
              <a:t>Lamoreaux</a:t>
            </a:r>
            <a:r>
              <a:rPr kumimoji="0" lang="en-US" sz="1800" b="0" i="1" u="none" strike="noStrike" kern="0" cap="none" spc="0" normalizeH="0" baseline="0" noProof="0" dirty="0">
                <a:ln>
                  <a:noFill/>
                </a:ln>
                <a:solidFill>
                  <a:prstClr val="black"/>
                </a:solidFill>
                <a:effectLst/>
                <a:uLnTx/>
                <a:uFillTx/>
                <a:latin typeface="Calibri"/>
                <a:ea typeface="+mn-ea"/>
                <a:cs typeface="+mn-cs"/>
              </a:rPr>
              <a:t>, Phys. Rep. 237 (1994) 1</a:t>
            </a:r>
          </a:p>
        </p:txBody>
      </p:sp>
      <p:cxnSp>
        <p:nvCxnSpPr>
          <p:cNvPr id="18" name="Straight Arrow Connector 17"/>
          <p:cNvCxnSpPr/>
          <p:nvPr/>
        </p:nvCxnSpPr>
        <p:spPr>
          <a:xfrm rot="5400000" flipH="1" flipV="1">
            <a:off x="7962900" y="3848100"/>
            <a:ext cx="1295400" cy="9144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8648700" y="3924300"/>
            <a:ext cx="1295400" cy="914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Explosion 1 20"/>
          <p:cNvSpPr/>
          <p:nvPr/>
        </p:nvSpPr>
        <p:spPr>
          <a:xfrm>
            <a:off x="8839200" y="2895600"/>
            <a:ext cx="13716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Explosion 1 21"/>
          <p:cNvSpPr/>
          <p:nvPr/>
        </p:nvSpPr>
        <p:spPr>
          <a:xfrm>
            <a:off x="7696200" y="4953000"/>
            <a:ext cx="13716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TextBox 22"/>
          <p:cNvSpPr txBox="1"/>
          <p:nvPr/>
        </p:nvSpPr>
        <p:spPr>
          <a:xfrm>
            <a:off x="8382001" y="3505200"/>
            <a:ext cx="6046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UCN</a:t>
            </a:r>
          </a:p>
        </p:txBody>
      </p:sp>
      <p:sp>
        <p:nvSpPr>
          <p:cNvPr id="24" name="TextBox 23"/>
          <p:cNvSpPr txBox="1"/>
          <p:nvPr/>
        </p:nvSpPr>
        <p:spPr>
          <a:xfrm>
            <a:off x="9829800" y="3505200"/>
            <a:ext cx="561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3He</a:t>
            </a:r>
          </a:p>
        </p:txBody>
      </p:sp>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AC69B-9D06-4E46-A098-5723CE5EA395}"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7D14D4D9-7D65-695B-743F-0EDC59B91CEB}"/>
              </a:ext>
            </a:extLst>
          </p:cNvPr>
          <p:cNvGrpSpPr/>
          <p:nvPr/>
        </p:nvGrpSpPr>
        <p:grpSpPr>
          <a:xfrm>
            <a:off x="8571898" y="532398"/>
            <a:ext cx="3200400" cy="2045732"/>
            <a:chOff x="7467600" y="914400"/>
            <a:chExt cx="3200400" cy="2045732"/>
          </a:xfrm>
        </p:grpSpPr>
        <p:pic>
          <p:nvPicPr>
            <p:cNvPr id="80897" name="Picture 1"/>
            <p:cNvPicPr>
              <a:picLocks noChangeAspect="1" noChangeArrowheads="1"/>
            </p:cNvPicPr>
            <p:nvPr/>
          </p:nvPicPr>
          <p:blipFill>
            <a:blip r:embed="rId3" cstate="print"/>
            <a:srcRect r="14362" b="14050"/>
            <a:stretch>
              <a:fillRect/>
            </a:stretch>
          </p:blipFill>
          <p:spPr bwMode="auto">
            <a:xfrm>
              <a:off x="7467600" y="914400"/>
              <a:ext cx="3200400" cy="1981200"/>
            </a:xfrm>
            <a:prstGeom prst="rect">
              <a:avLst/>
            </a:prstGeom>
            <a:noFill/>
            <a:ln w="9525">
              <a:noFill/>
              <a:miter lim="800000"/>
              <a:headEnd/>
              <a:tailEnd/>
            </a:ln>
          </p:spPr>
        </p:pic>
        <p:sp>
          <p:nvSpPr>
            <p:cNvPr id="26" name="TextBox 25"/>
            <p:cNvSpPr txBox="1"/>
            <p:nvPr/>
          </p:nvSpPr>
          <p:spPr>
            <a:xfrm>
              <a:off x="7543801" y="2590800"/>
              <a:ext cx="1280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TPB coating</a:t>
              </a:r>
            </a:p>
          </p:txBody>
        </p:sp>
      </p:grpSp>
      <p:sp>
        <p:nvSpPr>
          <p:cNvPr id="3" name="TextBox 2">
            <a:extLst>
              <a:ext uri="{FF2B5EF4-FFF2-40B4-BE49-F238E27FC236}">
                <a16:creationId xmlns:a16="http://schemas.microsoft.com/office/drawing/2014/main" id="{E9B5FE98-819E-264A-6EDC-B26DB4555840}"/>
              </a:ext>
            </a:extLst>
          </p:cNvPr>
          <p:cNvSpPr txBox="1"/>
          <p:nvPr/>
        </p:nvSpPr>
        <p:spPr>
          <a:xfrm>
            <a:off x="310482" y="3214787"/>
            <a:ext cx="2823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To measure spin precession:</a:t>
            </a:r>
          </a:p>
        </p:txBody>
      </p:sp>
      <p:sp>
        <p:nvSpPr>
          <p:cNvPr id="4" name="Footer Placeholder 3">
            <a:extLst>
              <a:ext uri="{FF2B5EF4-FFF2-40B4-BE49-F238E27FC236}">
                <a16:creationId xmlns:a16="http://schemas.microsoft.com/office/drawing/2014/main" id="{B70F8A43-6EA2-193E-1170-9C917EAA3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Chen-Yu Liu</a:t>
            </a:r>
          </a:p>
        </p:txBody>
      </p:sp>
    </p:spTree>
    <p:extLst>
      <p:ext uri="{BB962C8B-B14F-4D97-AF65-F5344CB8AC3E}">
        <p14:creationId xmlns:p14="http://schemas.microsoft.com/office/powerpoint/2010/main" val="3715088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D685-A008-7850-863E-E93857A7303B}"/>
              </a:ext>
            </a:extLst>
          </p:cNvPr>
          <p:cNvSpPr>
            <a:spLocks noGrp="1"/>
          </p:cNvSpPr>
          <p:nvPr>
            <p:ph type="title"/>
          </p:nvPr>
        </p:nvSpPr>
        <p:spPr>
          <a:xfrm>
            <a:off x="350885" y="66107"/>
            <a:ext cx="10515600" cy="612347"/>
          </a:xfrm>
        </p:spPr>
        <p:txBody>
          <a:bodyPr>
            <a:normAutofit fontScale="90000"/>
          </a:bodyPr>
          <a:lstStyle/>
          <a:p>
            <a:r>
              <a:rPr lang="en-US" b="1" dirty="0">
                <a:solidFill>
                  <a:srgbClr val="008000"/>
                </a:solidFill>
              </a:rPr>
              <a:t>Techniques for measuring </a:t>
            </a:r>
            <a:r>
              <a:rPr lang="en-US" b="1" dirty="0" err="1">
                <a:solidFill>
                  <a:srgbClr val="008000"/>
                </a:solidFill>
                <a:latin typeface="Symbol" panose="05050102010706020507" pitchFamily="18" charset="2"/>
              </a:rPr>
              <a:t>Dw</a:t>
            </a:r>
            <a:r>
              <a:rPr lang="en-US" b="1" dirty="0">
                <a:solidFill>
                  <a:srgbClr val="008000"/>
                </a:solidFill>
              </a:rPr>
              <a:t> </a:t>
            </a:r>
          </a:p>
        </p:txBody>
      </p:sp>
      <p:sp>
        <p:nvSpPr>
          <p:cNvPr id="4" name="Slide Number Placeholder 3">
            <a:extLst>
              <a:ext uri="{FF2B5EF4-FFF2-40B4-BE49-F238E27FC236}">
                <a16:creationId xmlns:a16="http://schemas.microsoft.com/office/drawing/2014/main" id="{330AE9F9-9F70-702C-B9B3-D6499E79F0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DAC10-9264-47BB-B8CF-EA28780F606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5B06352-7676-F44A-7453-3BCD12065902}"/>
                  </a:ext>
                </a:extLst>
              </p:cNvPr>
              <p:cNvSpPr>
                <a:spLocks noGrp="1"/>
              </p:cNvSpPr>
              <p:nvPr>
                <p:ph idx="1"/>
              </p:nvPr>
            </p:nvSpPr>
            <p:spPr>
              <a:xfrm>
                <a:off x="533136" y="968427"/>
                <a:ext cx="8408272" cy="5699662"/>
              </a:xfrm>
            </p:spPr>
            <p:txBody>
              <a:bodyPr>
                <a:normAutofit/>
              </a:bodyPr>
              <a:lstStyle/>
              <a:p>
                <a:r>
                  <a:rPr lang="en-US" sz="2400" dirty="0"/>
                  <a:t>Classic `Ramsey’s Separated Oscillatory Fields’ method</a:t>
                </a:r>
              </a:p>
              <a:p>
                <a:pPr lvl="1"/>
                <a:r>
                  <a:rPr lang="en-US" sz="1800" dirty="0" err="1"/>
                  <a:t>Precess</a:t>
                </a:r>
                <a:r>
                  <a:rPr lang="en-US" sz="1800" dirty="0"/>
                  <a:t> for long time </a:t>
                </a:r>
                <a:r>
                  <a:rPr lang="en-US" sz="1800" dirty="0">
                    <a:latin typeface="Symbol" panose="05050102010706020507" pitchFamily="18" charset="2"/>
                  </a:rPr>
                  <a:t>D</a:t>
                </a:r>
                <a:r>
                  <a:rPr lang="en-US" sz="1800" dirty="0"/>
                  <a:t>t accumulating </a:t>
                </a:r>
                <a:r>
                  <a:rPr lang="en-US" sz="1800" dirty="0" err="1">
                    <a:latin typeface="Symbol" panose="05050102010706020507" pitchFamily="18" charset="2"/>
                  </a:rPr>
                  <a:t>w</a:t>
                </a:r>
                <a:r>
                  <a:rPr lang="en-US" sz="1800" baseline="-25000" dirty="0" err="1"/>
                  <a:t>EDM</a:t>
                </a:r>
                <a:r>
                  <a:rPr lang="en-US" sz="1800" dirty="0" err="1">
                    <a:latin typeface="Symbol" panose="05050102010706020507" pitchFamily="18" charset="2"/>
                  </a:rPr>
                  <a:t>D</a:t>
                </a:r>
                <a:r>
                  <a:rPr lang="en-US" sz="1800" dirty="0" err="1"/>
                  <a:t>t</a:t>
                </a:r>
                <a:r>
                  <a:rPr lang="en-US" sz="1800" dirty="0"/>
                  <a:t> phase</a:t>
                </a:r>
              </a:p>
              <a:p>
                <a:pPr lvl="1"/>
                <a:r>
                  <a:rPr lang="en-US" sz="1800" dirty="0"/>
                  <a:t>Accumulated phase leads to different final polarization</a:t>
                </a:r>
              </a:p>
              <a:p>
                <a:pPr marL="457200" lvl="1" indent="0">
                  <a:buNone/>
                </a:pPr>
                <a:endParaRPr lang="en-US" sz="1800" dirty="0"/>
              </a:p>
              <a:p>
                <a:r>
                  <a:rPr lang="en-US" sz="2400" dirty="0">
                    <a:solidFill>
                      <a:srgbClr val="FF9933"/>
                    </a:solidFill>
                  </a:rPr>
                  <a:t>Free precession with Comagnetometers</a:t>
                </a:r>
              </a:p>
              <a:p>
                <a:pPr lvl="1"/>
                <a:r>
                  <a:rPr lang="en-US" sz="2000" dirty="0"/>
                  <a:t>Optically pumped </a:t>
                </a:r>
                <a:r>
                  <a:rPr lang="en-US" sz="2000" baseline="30000" dirty="0"/>
                  <a:t>199</a:t>
                </a:r>
                <a:r>
                  <a:rPr lang="en-US" sz="2000" dirty="0"/>
                  <a:t>Hg vapors (Room temperature </a:t>
                </a:r>
                <a:r>
                  <a:rPr lang="en-US" sz="2000" dirty="0" err="1"/>
                  <a:t>exp’ts</a:t>
                </a:r>
                <a:r>
                  <a:rPr lang="en-US" sz="2000" dirty="0"/>
                  <a:t>)</a:t>
                </a:r>
              </a:p>
              <a:p>
                <a:pPr lvl="1"/>
                <a:r>
                  <a:rPr lang="en-US" sz="2000" dirty="0"/>
                  <a:t>Free Precession with n-</a:t>
                </a:r>
                <a:r>
                  <a:rPr lang="en-US" sz="2000" baseline="30000" dirty="0"/>
                  <a:t>3</a:t>
                </a:r>
                <a:r>
                  <a:rPr lang="en-US" sz="2000" dirty="0"/>
                  <a:t>He capture (cryogenic </a:t>
                </a:r>
                <a:r>
                  <a:rPr lang="en-US" sz="2000" dirty="0" err="1"/>
                  <a:t>exp’ts</a:t>
                </a:r>
                <a:r>
                  <a:rPr lang="en-US" sz="2000" dirty="0"/>
                  <a:t>)</a:t>
                </a:r>
              </a:p>
              <a:p>
                <a:pPr marL="914400" lvl="2" indent="0">
                  <a:buNone/>
                </a:pPr>
                <a:endParaRPr lang="en-US" sz="1600" baseline="-25000" dirty="0"/>
              </a:p>
              <a:p>
                <a:pPr marL="914400" lvl="2" indent="0">
                  <a:buNone/>
                </a:pPr>
                <a:endParaRPr lang="en-US" sz="1600" baseline="-25000" dirty="0"/>
              </a:p>
              <a:p>
                <a:pPr marL="914400" lvl="2" indent="0">
                  <a:buNone/>
                </a:pPr>
                <a:endParaRPr lang="en-US" sz="1600" baseline="-25000" dirty="0"/>
              </a:p>
              <a:p>
                <a:r>
                  <a:rPr lang="en-US" sz="2400" dirty="0">
                    <a:solidFill>
                      <a:srgbClr val="2905AB"/>
                    </a:solidFill>
                  </a:rPr>
                  <a:t>Critical Spin Dressing</a:t>
                </a:r>
              </a:p>
              <a:p>
                <a:pPr lvl="1"/>
                <a:r>
                  <a:rPr lang="en-US" sz="1800" dirty="0"/>
                  <a:t>Golub &amp; Lamoreaux, Phys. Rep. 237, 1 (1994)</a:t>
                </a:r>
                <a:endParaRPr lang="en-US" dirty="0"/>
              </a:p>
              <a:p>
                <a:pPr lvl="1"/>
                <a:r>
                  <a:rPr lang="en-US" sz="1800" dirty="0"/>
                  <a:t>Additional alternating-current B-field matches n&amp;</a:t>
                </a:r>
                <a:r>
                  <a:rPr lang="en-US" sz="1800" b="1" baseline="30000" dirty="0">
                    <a:solidFill>
                      <a:srgbClr val="000000"/>
                    </a:solidFill>
                    <a:latin typeface="+mj-lt"/>
                  </a:rPr>
                  <a:t>3</a:t>
                </a:r>
                <a:r>
                  <a:rPr lang="en-US" sz="1800" b="1" dirty="0">
                    <a:solidFill>
                      <a:srgbClr val="000000"/>
                    </a:solidFill>
                    <a:latin typeface="+mj-lt"/>
                  </a:rPr>
                  <a:t>He </a:t>
                </a:r>
              </a:p>
              <a:p>
                <a:pPr marL="457200" lvl="1" indent="0">
                  <a:buNone/>
                </a:pPr>
                <a:r>
                  <a:rPr lang="en-US" sz="1800" b="1" dirty="0">
                    <a:solidFill>
                      <a:srgbClr val="000000"/>
                    </a:solidFill>
                    <a:latin typeface="+mj-lt"/>
                  </a:rPr>
                  <a:t>  precession frequency for E=0</a:t>
                </a:r>
              </a:p>
              <a:p>
                <a:pPr lvl="1"/>
                <a:r>
                  <a:rPr lang="en-US" sz="1800" b="1" dirty="0" err="1">
                    <a:solidFill>
                      <a:srgbClr val="000000"/>
                    </a:solidFill>
                    <a:latin typeface="+mj-lt"/>
                  </a:rPr>
                  <a:t>d</a:t>
                </a:r>
                <a:r>
                  <a:rPr lang="en-US" sz="1800" b="1" baseline="-25000" dirty="0" err="1">
                    <a:solidFill>
                      <a:srgbClr val="000000"/>
                    </a:solidFill>
                    <a:latin typeface="+mj-lt"/>
                  </a:rPr>
                  <a:t>n</a:t>
                </a:r>
                <a:r>
                  <a:rPr lang="en-US" sz="1800" b="1" dirty="0">
                    <a:solidFill>
                      <a:srgbClr val="000000"/>
                    </a:solidFill>
                    <a:latin typeface="+mj-lt"/>
                  </a:rPr>
                  <a:t> </a:t>
                </a:r>
                <a14:m>
                  <m:oMath xmlns:m="http://schemas.openxmlformats.org/officeDocument/2006/math">
                    <m:r>
                      <a:rPr lang="en-US" sz="1800" b="1" i="1" smtClean="0">
                        <a:solidFill>
                          <a:srgbClr val="000000"/>
                        </a:solidFill>
                        <a:latin typeface="Cambria Math" panose="02040503050406030204" pitchFamily="18" charset="0"/>
                        <a:ea typeface="Cambria Math" panose="02040503050406030204" pitchFamily="18" charset="0"/>
                      </a:rPr>
                      <m:t>≠</m:t>
                    </m:r>
                  </m:oMath>
                </a14:m>
                <a:r>
                  <a:rPr lang="en-US" sz="1800" b="1" dirty="0">
                    <a:solidFill>
                      <a:srgbClr val="000000"/>
                    </a:solidFill>
                    <a:latin typeface="+mj-lt"/>
                  </a:rPr>
                  <a:t> 0 changes capture rate</a:t>
                </a:r>
              </a:p>
              <a:p>
                <a:pPr marL="457200" lvl="1" indent="0">
                  <a:buNone/>
                </a:pPr>
                <a:endParaRPr lang="en-US" b="1" dirty="0">
                  <a:solidFill>
                    <a:srgbClr val="000000"/>
                  </a:solidFill>
                  <a:latin typeface="+mj-lt"/>
                </a:endParaRPr>
              </a:p>
              <a:p>
                <a:pPr marL="457200" lvl="1" indent="0">
                  <a:buNone/>
                </a:pPr>
                <a:endParaRPr lang="en-US" dirty="0"/>
              </a:p>
            </p:txBody>
          </p:sp>
        </mc:Choice>
        <mc:Fallback xmlns="">
          <p:sp>
            <p:nvSpPr>
              <p:cNvPr id="7" name="Content Placeholder 6">
                <a:extLst>
                  <a:ext uri="{FF2B5EF4-FFF2-40B4-BE49-F238E27FC236}">
                    <a16:creationId xmlns:a16="http://schemas.microsoft.com/office/drawing/2014/main" id="{55B06352-7676-F44A-7453-3BCD12065902}"/>
                  </a:ext>
                </a:extLst>
              </p:cNvPr>
              <p:cNvSpPr>
                <a:spLocks noGrp="1" noRot="1" noChangeAspect="1" noMove="1" noResize="1" noEditPoints="1" noAdjustHandles="1" noChangeArrowheads="1" noChangeShapeType="1" noTextEdit="1"/>
              </p:cNvSpPr>
              <p:nvPr>
                <p:ph idx="1"/>
              </p:nvPr>
            </p:nvSpPr>
            <p:spPr>
              <a:xfrm>
                <a:off x="533136" y="968427"/>
                <a:ext cx="8408272" cy="5699662"/>
              </a:xfrm>
              <a:blipFill>
                <a:blip r:embed="rId3"/>
                <a:stretch>
                  <a:fillRect l="-942" t="-856"/>
                </a:stretch>
              </a:blipFill>
            </p:spPr>
            <p:txBody>
              <a:bodyPr/>
              <a:lstStyle/>
              <a:p>
                <a:r>
                  <a:rPr lang="en-US">
                    <a:noFill/>
                  </a:rPr>
                  <a:t> </a:t>
                </a:r>
              </a:p>
            </p:txBody>
          </p:sp>
        </mc:Fallback>
      </mc:AlternateContent>
      <p:pic>
        <p:nvPicPr>
          <p:cNvPr id="8" name="Content Placeholder 5">
            <a:extLst>
              <a:ext uri="{FF2B5EF4-FFF2-40B4-BE49-F238E27FC236}">
                <a16:creationId xmlns:a16="http://schemas.microsoft.com/office/drawing/2014/main" id="{34C2EBFF-474B-15DB-C93D-2D7092DF104E}"/>
              </a:ext>
            </a:extLst>
          </p:cNvPr>
          <p:cNvPicPr>
            <a:picLocks noChangeAspect="1"/>
          </p:cNvPicPr>
          <p:nvPr/>
        </p:nvPicPr>
        <p:blipFill>
          <a:blip r:embed="rId4"/>
          <a:stretch>
            <a:fillRect/>
          </a:stretch>
        </p:blipFill>
        <p:spPr>
          <a:xfrm>
            <a:off x="9366771" y="279456"/>
            <a:ext cx="2618429" cy="2806956"/>
          </a:xfrm>
          <a:prstGeom prst="rect">
            <a:avLst/>
          </a:prstGeom>
        </p:spPr>
      </p:pic>
      <p:grpSp>
        <p:nvGrpSpPr>
          <p:cNvPr id="16" name="Group 15">
            <a:extLst>
              <a:ext uri="{FF2B5EF4-FFF2-40B4-BE49-F238E27FC236}">
                <a16:creationId xmlns:a16="http://schemas.microsoft.com/office/drawing/2014/main" id="{732A72AD-0D44-EBD7-6F09-18AE0E9FA679}"/>
              </a:ext>
            </a:extLst>
          </p:cNvPr>
          <p:cNvGrpSpPr/>
          <p:nvPr/>
        </p:nvGrpSpPr>
        <p:grpSpPr>
          <a:xfrm>
            <a:off x="6821681" y="3219666"/>
            <a:ext cx="4138501" cy="3248563"/>
            <a:chOff x="6840731" y="3024120"/>
            <a:chExt cx="4138501" cy="3248563"/>
          </a:xfrm>
        </p:grpSpPr>
        <p:sp>
          <p:nvSpPr>
            <p:cNvPr id="11" name="TextBox 10">
              <a:extLst>
                <a:ext uri="{FF2B5EF4-FFF2-40B4-BE49-F238E27FC236}">
                  <a16:creationId xmlns:a16="http://schemas.microsoft.com/office/drawing/2014/main" id="{D3ED9423-8EC7-BE74-675E-A0EB56F4471F}"/>
                </a:ext>
              </a:extLst>
            </p:cNvPr>
            <p:cNvSpPr txBox="1"/>
            <p:nvPr/>
          </p:nvSpPr>
          <p:spPr>
            <a:xfrm rot="16200000">
              <a:off x="6016360" y="3848491"/>
              <a:ext cx="19872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5663" algn="l"/>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 captures</a:t>
              </a:r>
            </a:p>
          </p:txBody>
        </p:sp>
        <p:grpSp>
          <p:nvGrpSpPr>
            <p:cNvPr id="14" name="Group 13">
              <a:extLst>
                <a:ext uri="{FF2B5EF4-FFF2-40B4-BE49-F238E27FC236}">
                  <a16:creationId xmlns:a16="http://schemas.microsoft.com/office/drawing/2014/main" id="{F17055FB-CC28-F59F-1550-41A4769BB36A}"/>
                </a:ext>
              </a:extLst>
            </p:cNvPr>
            <p:cNvGrpSpPr/>
            <p:nvPr/>
          </p:nvGrpSpPr>
          <p:grpSpPr>
            <a:xfrm>
              <a:off x="7205170" y="3429000"/>
              <a:ext cx="3774062" cy="2843683"/>
              <a:chOff x="8525051" y="3086412"/>
              <a:chExt cx="3774062" cy="2843683"/>
            </a:xfrm>
          </p:grpSpPr>
          <p:pic>
            <p:nvPicPr>
              <p:cNvPr id="9" name="Picture 2">
                <a:extLst>
                  <a:ext uri="{FF2B5EF4-FFF2-40B4-BE49-F238E27FC236}">
                    <a16:creationId xmlns:a16="http://schemas.microsoft.com/office/drawing/2014/main" id="{D63D3C2E-23FA-19ED-0EED-746B0EEDFD22}"/>
                  </a:ext>
                </a:extLst>
              </p:cNvPr>
              <p:cNvPicPr>
                <a:picLocks noChangeAspect="1" noChangeArrowheads="1"/>
              </p:cNvPicPr>
              <p:nvPr/>
            </p:nvPicPr>
            <p:blipFill rotWithShape="1">
              <a:blip r:embed="rId5" cstate="print"/>
              <a:srcRect l="21788" t="1772" r="13138"/>
              <a:stretch/>
            </p:blipFill>
            <p:spPr bwMode="auto">
              <a:xfrm>
                <a:off x="8525051" y="3086412"/>
                <a:ext cx="3650285" cy="2806956"/>
              </a:xfrm>
              <a:prstGeom prst="rect">
                <a:avLst/>
              </a:prstGeom>
              <a:noFill/>
              <a:ln w="9525">
                <a:noFill/>
                <a:miter lim="800000"/>
                <a:headEnd/>
                <a:tailEnd/>
              </a:ln>
            </p:spPr>
          </p:pic>
          <p:sp>
            <p:nvSpPr>
              <p:cNvPr id="10" name="TextBox 9">
                <a:extLst>
                  <a:ext uri="{FF2B5EF4-FFF2-40B4-BE49-F238E27FC236}">
                    <a16:creationId xmlns:a16="http://schemas.microsoft.com/office/drawing/2014/main" id="{766A3CA9-19F6-FE4D-42B5-687C3C1C036C}"/>
                  </a:ext>
                </a:extLst>
              </p:cNvPr>
              <p:cNvSpPr txBox="1"/>
              <p:nvPr/>
            </p:nvSpPr>
            <p:spPr>
              <a:xfrm>
                <a:off x="10029733" y="5560763"/>
                <a:ext cx="10190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 (sec)</a:t>
                </a:r>
              </a:p>
            </p:txBody>
          </p:sp>
          <p:sp>
            <p:nvSpPr>
              <p:cNvPr id="12" name="TextBox 11">
                <a:extLst>
                  <a:ext uri="{FF2B5EF4-FFF2-40B4-BE49-F238E27FC236}">
                    <a16:creationId xmlns:a16="http://schemas.microsoft.com/office/drawing/2014/main" id="{CBCE8E30-32AD-E6F3-D726-7E9E9B110786}"/>
                  </a:ext>
                </a:extLst>
              </p:cNvPr>
              <p:cNvSpPr txBox="1"/>
              <p:nvPr/>
            </p:nvSpPr>
            <p:spPr>
              <a:xfrm>
                <a:off x="8988149" y="5375038"/>
                <a:ext cx="3310964"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a:ea typeface="+mn-ea"/>
                    <a:cs typeface="+mn-cs"/>
                  </a:rPr>
                  <a:t>0.15  0.30 0.45  0.60  0.75  0.90  1.05  1.20  1.35  1.50 </a:t>
                </a:r>
              </a:p>
            </p:txBody>
          </p:sp>
          <p:sp>
            <p:nvSpPr>
              <p:cNvPr id="13" name="TextBox 12">
                <a:extLst>
                  <a:ext uri="{FF2B5EF4-FFF2-40B4-BE49-F238E27FC236}">
                    <a16:creationId xmlns:a16="http://schemas.microsoft.com/office/drawing/2014/main" id="{C327EF36-4237-3941-D10F-308AEC95DB27}"/>
                  </a:ext>
                </a:extLst>
              </p:cNvPr>
              <p:cNvSpPr txBox="1"/>
              <p:nvPr/>
            </p:nvSpPr>
            <p:spPr>
              <a:xfrm>
                <a:off x="8840276" y="3212679"/>
                <a:ext cx="31896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Beat frequency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9 Hz @ 30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18" name="Straight Arrow Connector 17">
            <a:extLst>
              <a:ext uri="{FF2B5EF4-FFF2-40B4-BE49-F238E27FC236}">
                <a16:creationId xmlns:a16="http://schemas.microsoft.com/office/drawing/2014/main" id="{934E7846-DBB3-5F55-8000-1913B6798E66}"/>
              </a:ext>
            </a:extLst>
          </p:cNvPr>
          <p:cNvCxnSpPr>
            <a:cxnSpLocks/>
          </p:cNvCxnSpPr>
          <p:nvPr/>
        </p:nvCxnSpPr>
        <p:spPr>
          <a:xfrm>
            <a:off x="6955620" y="1859134"/>
            <a:ext cx="2140532" cy="105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D719C6-F37B-5E31-6865-2F6D3986036B}"/>
              </a:ext>
            </a:extLst>
          </p:cNvPr>
          <p:cNvCxnSpPr>
            <a:cxnSpLocks/>
          </p:cNvCxnSpPr>
          <p:nvPr/>
        </p:nvCxnSpPr>
        <p:spPr>
          <a:xfrm>
            <a:off x="5689282" y="3697334"/>
            <a:ext cx="1043666" cy="67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0E6F51-59EB-A811-BB26-BF724F588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Chen-Yu Liu</a:t>
            </a:r>
          </a:p>
        </p:txBody>
      </p:sp>
    </p:spTree>
    <p:extLst>
      <p:ext uri="{BB962C8B-B14F-4D97-AF65-F5344CB8AC3E}">
        <p14:creationId xmlns:p14="http://schemas.microsoft.com/office/powerpoint/2010/main" val="363810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F45F1-7471-4AD2-A878-33C10FD2A260}" type="slidenum">
              <a:rPr kumimoji="0" lang="en-US" altLang="en-US" sz="1200" b="0" i="0" u="none" strike="noStrike" kern="1200" cap="none" spc="0" normalizeH="0" baseline="0" noProof="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pic>
        <p:nvPicPr>
          <p:cNvPr id="8195" name="Picture 2" descr="http://www.particleadventure.org/images/history-of-the-universe-20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8261"/>
            <a:ext cx="7246937" cy="6789739"/>
          </a:xfrm>
          <a:noFill/>
        </p:spPr>
      </p:pic>
      <p:sp>
        <p:nvSpPr>
          <p:cNvPr id="2" name="TextBox 1"/>
          <p:cNvSpPr txBox="1"/>
          <p:nvPr/>
        </p:nvSpPr>
        <p:spPr>
          <a:xfrm>
            <a:off x="108302" y="68261"/>
            <a:ext cx="10467810" cy="52322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rPr>
              <a:t>We are motivated to understand our ‘matter-dominated’ Universe</a:t>
            </a:r>
          </a:p>
        </p:txBody>
      </p:sp>
      <p:sp>
        <p:nvSpPr>
          <p:cNvPr id="5" name="TextBox 4"/>
          <p:cNvSpPr txBox="1"/>
          <p:nvPr/>
        </p:nvSpPr>
        <p:spPr>
          <a:xfrm rot="17009069">
            <a:off x="953926" y="3083915"/>
            <a:ext cx="5003928" cy="400105"/>
          </a:xfrm>
          <a:prstGeom prst="rect">
            <a:avLst/>
          </a:prstGeom>
          <a:solidFill>
            <a:srgbClr val="000000">
              <a:alpha val="52941"/>
            </a:srgbClr>
          </a:solidFill>
          <a:effectLst>
            <a:softEdge rad="63500"/>
          </a:effectLst>
        </p:spPr>
        <p:txBody>
          <a:bodyPr wrap="none" lIns="121917" tIns="60958" rIns="121917" bIns="6095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00"/>
                </a:solidFill>
                <a:effectLst/>
                <a:uLnTx/>
                <a:uFillTx/>
                <a:latin typeface="Arial" pitchFamily="-111" charset="0"/>
                <a:ea typeface="ヒラギノ角ゴ Pro W3" pitchFamily="-111" charset="-128"/>
                <a:cs typeface="+mn-cs"/>
              </a:rPr>
              <a:t>Nucleosynthesis: creation of the light elements</a:t>
            </a:r>
          </a:p>
        </p:txBody>
      </p:sp>
      <p:pic>
        <p:nvPicPr>
          <p:cNvPr id="3" name="Picture 2"/>
          <p:cNvPicPr>
            <a:picLocks noChangeAspect="1"/>
          </p:cNvPicPr>
          <p:nvPr/>
        </p:nvPicPr>
        <p:blipFill>
          <a:blip r:embed="rId4"/>
          <a:stretch>
            <a:fillRect/>
          </a:stretch>
        </p:blipFill>
        <p:spPr>
          <a:xfrm>
            <a:off x="8125322" y="1713267"/>
            <a:ext cx="3520971" cy="3145401"/>
          </a:xfrm>
          <a:prstGeom prst="rect">
            <a:avLst/>
          </a:prstGeom>
        </p:spPr>
      </p:pic>
      <p:sp>
        <p:nvSpPr>
          <p:cNvPr id="7" name="TextBox 6"/>
          <p:cNvSpPr txBox="1"/>
          <p:nvPr/>
        </p:nvSpPr>
        <p:spPr>
          <a:xfrm rot="16995222">
            <a:off x="-698670" y="3016451"/>
            <a:ext cx="3734350" cy="400105"/>
          </a:xfrm>
          <a:prstGeom prst="rect">
            <a:avLst/>
          </a:prstGeom>
          <a:solidFill>
            <a:srgbClr val="000000">
              <a:alpha val="52941"/>
            </a:srgbClr>
          </a:solidFill>
          <a:effectLst>
            <a:softEdge rad="63500"/>
          </a:effectLst>
        </p:spPr>
        <p:txBody>
          <a:bodyPr wrap="none" lIns="121917" tIns="60958" rIns="121917" bIns="6095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00"/>
                </a:solidFill>
                <a:effectLst/>
                <a:uLnTx/>
                <a:uFillTx/>
                <a:latin typeface="Arial" pitchFamily="-111" charset="0"/>
                <a:ea typeface="ヒラギノ角ゴ Pro W3" pitchFamily="-111" charset="-128"/>
                <a:cs typeface="+mn-cs"/>
              </a:rPr>
              <a:t>Baryogenesis: creation of baryons</a:t>
            </a:r>
          </a:p>
        </p:txBody>
      </p:sp>
      <p:sp>
        <p:nvSpPr>
          <p:cNvPr id="4" name="TextBox 3"/>
          <p:cNvSpPr txBox="1"/>
          <p:nvPr/>
        </p:nvSpPr>
        <p:spPr>
          <a:xfrm>
            <a:off x="9687493" y="4397003"/>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Standard model</a:t>
            </a:r>
          </a:p>
        </p:txBody>
      </p:sp>
      <p:pic>
        <p:nvPicPr>
          <p:cNvPr id="6" name="Picture 5">
            <a:extLst>
              <a:ext uri="{FF2B5EF4-FFF2-40B4-BE49-F238E27FC236}">
                <a16:creationId xmlns:a16="http://schemas.microsoft.com/office/drawing/2014/main" id="{30836409-D78A-BDD2-3547-B504BA6996FD}"/>
              </a:ext>
            </a:extLst>
          </p:cNvPr>
          <p:cNvPicPr>
            <a:picLocks noChangeAspect="1"/>
          </p:cNvPicPr>
          <p:nvPr/>
        </p:nvPicPr>
        <p:blipFill>
          <a:blip r:embed="rId5"/>
          <a:stretch>
            <a:fillRect/>
          </a:stretch>
        </p:blipFill>
        <p:spPr>
          <a:xfrm>
            <a:off x="7246937" y="591481"/>
            <a:ext cx="4733539" cy="730975"/>
          </a:xfrm>
          <a:prstGeom prst="rect">
            <a:avLst/>
          </a:prstGeom>
        </p:spPr>
      </p:pic>
      <p:sp>
        <p:nvSpPr>
          <p:cNvPr id="8" name="TextBox 7">
            <a:extLst>
              <a:ext uri="{FF2B5EF4-FFF2-40B4-BE49-F238E27FC236}">
                <a16:creationId xmlns:a16="http://schemas.microsoft.com/office/drawing/2014/main" id="{F8E549FF-E30A-B117-0DCC-30099F204EC7}"/>
              </a:ext>
            </a:extLst>
          </p:cNvPr>
          <p:cNvSpPr txBox="1"/>
          <p:nvPr/>
        </p:nvSpPr>
        <p:spPr>
          <a:xfrm>
            <a:off x="7561373" y="1340733"/>
            <a:ext cx="46306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Plank CMB 2018 data: Astron. </a:t>
            </a:r>
            <a:r>
              <a:rPr kumimoji="0" lang="en-US" sz="1400" b="0"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Astrophys</a:t>
            </a:r>
            <a:r>
              <a:rPr kumimoji="0" lang="en-US" sz="1400" b="0"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a:t>
            </a:r>
            <a:r>
              <a:rPr kumimoji="0" lang="en-US" sz="14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t>
            </a:r>
            <a:r>
              <a:rPr kumimoji="0" lang="en-US" sz="14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2020</a:t>
            </a:r>
            <a:r>
              <a:rPr kumimoji="0" lang="en-US" sz="14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t>
            </a:r>
            <a:r>
              <a:rPr kumimoji="0" lang="en-US" sz="1400" b="0"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641</a:t>
            </a:r>
            <a:r>
              <a:rPr kumimoji="0" lang="en-US" sz="14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A6</a:t>
            </a:r>
            <a:endPar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597EC7-3EEE-0EFB-3302-83B141FB34B8}"/>
              </a:ext>
            </a:extLst>
          </p:cNvPr>
          <p:cNvSpPr txBox="1"/>
          <p:nvPr/>
        </p:nvSpPr>
        <p:spPr>
          <a:xfrm>
            <a:off x="7621254" y="5266821"/>
            <a:ext cx="4721892" cy="10895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Baryogenesis:</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The Standard Model of Particle Physics fails to account for the observed baryon asymmetry in the Universe (BAU) and thus cannot explain “why we exist”.</a:t>
            </a:r>
          </a:p>
        </p:txBody>
      </p:sp>
    </p:spTree>
    <p:extLst>
      <p:ext uri="{BB962C8B-B14F-4D97-AF65-F5344CB8AC3E}">
        <p14:creationId xmlns:p14="http://schemas.microsoft.com/office/powerpoint/2010/main" val="27436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671819-7537-4B4A-A023-3004827D463A}"/>
              </a:ext>
            </a:extLst>
          </p:cNvPr>
          <p:cNvPicPr>
            <a:picLocks noGrp="1" noChangeAspect="1"/>
          </p:cNvPicPr>
          <p:nvPr>
            <p:ph idx="1"/>
          </p:nvPr>
        </p:nvPicPr>
        <p:blipFill>
          <a:blip r:embed="rId3"/>
          <a:stretch>
            <a:fillRect/>
          </a:stretch>
        </p:blipFill>
        <p:spPr>
          <a:xfrm>
            <a:off x="241542" y="390350"/>
            <a:ext cx="7464644" cy="4759282"/>
          </a:xfrm>
        </p:spPr>
      </p:pic>
      <p:pic>
        <p:nvPicPr>
          <p:cNvPr id="6" name="Content Placeholder 4">
            <a:extLst>
              <a:ext uri="{FF2B5EF4-FFF2-40B4-BE49-F238E27FC236}">
                <a16:creationId xmlns:a16="http://schemas.microsoft.com/office/drawing/2014/main" id="{ABC9E87C-B44D-446B-804B-DD4F94A6CFEE}"/>
              </a:ext>
            </a:extLst>
          </p:cNvPr>
          <p:cNvPicPr>
            <a:picLocks noChangeAspect="1"/>
          </p:cNvPicPr>
          <p:nvPr/>
        </p:nvPicPr>
        <p:blipFill rotWithShape="1">
          <a:blip r:embed="rId4"/>
          <a:srcRect b="74612"/>
          <a:stretch/>
        </p:blipFill>
        <p:spPr>
          <a:xfrm>
            <a:off x="2863018" y="5534829"/>
            <a:ext cx="8276817" cy="1184942"/>
          </a:xfrm>
          <a:prstGeom prst="rect">
            <a:avLst/>
          </a:prstGeom>
        </p:spPr>
      </p:pic>
      <p:pic>
        <p:nvPicPr>
          <p:cNvPr id="8" name="Picture 7">
            <a:extLst>
              <a:ext uri="{FF2B5EF4-FFF2-40B4-BE49-F238E27FC236}">
                <a16:creationId xmlns:a16="http://schemas.microsoft.com/office/drawing/2014/main" id="{45EB69F1-A38E-4780-B26F-41DF6B3692E0}"/>
              </a:ext>
            </a:extLst>
          </p:cNvPr>
          <p:cNvPicPr>
            <a:picLocks noChangeAspect="1"/>
          </p:cNvPicPr>
          <p:nvPr/>
        </p:nvPicPr>
        <p:blipFill rotWithShape="1">
          <a:blip r:embed="rId5"/>
          <a:srcRect r="3091" b="5598"/>
          <a:stretch/>
        </p:blipFill>
        <p:spPr>
          <a:xfrm>
            <a:off x="8166305" y="2717976"/>
            <a:ext cx="3960532" cy="3077428"/>
          </a:xfrm>
          <a:prstGeom prst="rect">
            <a:avLst/>
          </a:prstGeom>
        </p:spPr>
      </p:pic>
      <p:sp>
        <p:nvSpPr>
          <p:cNvPr id="2" name="TextBox 1">
            <a:extLst>
              <a:ext uri="{FF2B5EF4-FFF2-40B4-BE49-F238E27FC236}">
                <a16:creationId xmlns:a16="http://schemas.microsoft.com/office/drawing/2014/main" id="{29C91057-8052-445E-B006-9EF75814BA08}"/>
              </a:ext>
            </a:extLst>
          </p:cNvPr>
          <p:cNvSpPr txBox="1"/>
          <p:nvPr/>
        </p:nvSpPr>
        <p:spPr>
          <a:xfrm>
            <a:off x="10485489" y="262089"/>
            <a:ext cx="1308692" cy="369332"/>
          </a:xfrm>
          <a:prstGeom prst="rect">
            <a:avLst/>
          </a:prstGeom>
          <a:noFill/>
        </p:spPr>
        <p:txBody>
          <a:bodyPr wrap="none" rtlCol="0">
            <a:spAutoFit/>
          </a:bodyPr>
          <a:lstStyle/>
          <a:p>
            <a:r>
              <a:rPr lang="en-US" dirty="0"/>
              <a:t>Chris Swank</a:t>
            </a:r>
          </a:p>
        </p:txBody>
      </p:sp>
    </p:spTree>
    <p:extLst>
      <p:ext uri="{BB962C8B-B14F-4D97-AF65-F5344CB8AC3E}">
        <p14:creationId xmlns:p14="http://schemas.microsoft.com/office/powerpoint/2010/main" val="3120173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B2BBEF7C-8EE3-C89B-90D4-6F2213BAF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33" y="870155"/>
            <a:ext cx="10441734" cy="542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995EB0F9-313E-AC02-8D47-2E98508FD8F6}"/>
              </a:ext>
            </a:extLst>
          </p:cNvPr>
          <p:cNvSpPr>
            <a:spLocks noGrp="1"/>
          </p:cNvSpPr>
          <p:nvPr>
            <p:ph type="title"/>
          </p:nvPr>
        </p:nvSpPr>
        <p:spPr>
          <a:xfrm>
            <a:off x="838200" y="54749"/>
            <a:ext cx="10515600" cy="815406"/>
          </a:xfrm>
        </p:spPr>
        <p:txBody>
          <a:bodyPr/>
          <a:lstStyle/>
          <a:p>
            <a:pPr algn="ctr"/>
            <a:r>
              <a:rPr lang="en-US" dirty="0" err="1"/>
              <a:t>nEDMSF</a:t>
            </a:r>
            <a:r>
              <a:rPr lang="en-US" dirty="0"/>
              <a:t> apparatus on ESS beam port E5</a:t>
            </a:r>
          </a:p>
        </p:txBody>
      </p:sp>
      <p:sp>
        <p:nvSpPr>
          <p:cNvPr id="6" name="TextBox 5">
            <a:extLst>
              <a:ext uri="{FF2B5EF4-FFF2-40B4-BE49-F238E27FC236}">
                <a16:creationId xmlns:a16="http://schemas.microsoft.com/office/drawing/2014/main" id="{67833CC7-E158-236C-1DC0-F0597734A16D}"/>
              </a:ext>
            </a:extLst>
          </p:cNvPr>
          <p:cNvSpPr txBox="1"/>
          <p:nvPr/>
        </p:nvSpPr>
        <p:spPr>
          <a:xfrm>
            <a:off x="3036627" y="2725508"/>
            <a:ext cx="1032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nEDMSF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413A08A-54F5-83C1-9660-B0A9AED5753B}"/>
              </a:ext>
            </a:extLst>
          </p:cNvPr>
          <p:cNvSpPr txBox="1"/>
          <p:nvPr/>
        </p:nvSpPr>
        <p:spPr>
          <a:xfrm>
            <a:off x="4230806" y="5319525"/>
            <a:ext cx="1431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ESTIA/SKADI</a:t>
            </a:r>
          </a:p>
        </p:txBody>
      </p:sp>
      <p:sp>
        <p:nvSpPr>
          <p:cNvPr id="8" name="TextBox 7">
            <a:extLst>
              <a:ext uri="{FF2B5EF4-FFF2-40B4-BE49-F238E27FC236}">
                <a16:creationId xmlns:a16="http://schemas.microsoft.com/office/drawing/2014/main" id="{10EBB4DE-F235-CF05-04EF-5537126F5CFB}"/>
              </a:ext>
            </a:extLst>
          </p:cNvPr>
          <p:cNvSpPr txBox="1"/>
          <p:nvPr/>
        </p:nvSpPr>
        <p:spPr>
          <a:xfrm>
            <a:off x="3395577" y="1084217"/>
            <a:ext cx="8352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VESPA</a:t>
            </a:r>
          </a:p>
        </p:txBody>
      </p:sp>
      <p:sp>
        <p:nvSpPr>
          <p:cNvPr id="2" name="TextBox 1">
            <a:extLst>
              <a:ext uri="{FF2B5EF4-FFF2-40B4-BE49-F238E27FC236}">
                <a16:creationId xmlns:a16="http://schemas.microsoft.com/office/drawing/2014/main" id="{C2AC3860-15E1-4FBF-BEAE-14AC04C836D4}"/>
              </a:ext>
            </a:extLst>
          </p:cNvPr>
          <p:cNvSpPr txBox="1"/>
          <p:nvPr/>
        </p:nvSpPr>
        <p:spPr>
          <a:xfrm>
            <a:off x="8642371" y="6491850"/>
            <a:ext cx="2334485" cy="369332"/>
          </a:xfrm>
          <a:prstGeom prst="rect">
            <a:avLst/>
          </a:prstGeom>
          <a:noFill/>
        </p:spPr>
        <p:txBody>
          <a:bodyPr wrap="none" rtlCol="0">
            <a:spAutoFit/>
          </a:bodyPr>
          <a:lstStyle/>
          <a:p>
            <a:r>
              <a:rPr lang="en-US" dirty="0"/>
              <a:t>Slide credit: Doug Beck</a:t>
            </a:r>
          </a:p>
        </p:txBody>
      </p:sp>
    </p:spTree>
    <p:extLst>
      <p:ext uri="{BB962C8B-B14F-4D97-AF65-F5344CB8AC3E}">
        <p14:creationId xmlns:p14="http://schemas.microsoft.com/office/powerpoint/2010/main" val="63533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FCDF-E29A-0EFD-FF0D-C7FFBC9A03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CDA021-86D4-5955-4421-8EA5126FF41A}"/>
              </a:ext>
            </a:extLst>
          </p:cNvPr>
          <p:cNvPicPr>
            <a:picLocks noChangeAspect="1"/>
          </p:cNvPicPr>
          <p:nvPr/>
        </p:nvPicPr>
        <p:blipFill>
          <a:blip r:embed="rId2"/>
          <a:stretch>
            <a:fillRect/>
          </a:stretch>
        </p:blipFill>
        <p:spPr>
          <a:xfrm>
            <a:off x="4448214" y="608160"/>
            <a:ext cx="7503380" cy="6244375"/>
          </a:xfrm>
          <a:prstGeom prst="rect">
            <a:avLst/>
          </a:prstGeom>
        </p:spPr>
      </p:pic>
      <p:sp>
        <p:nvSpPr>
          <p:cNvPr id="2" name="Title 1">
            <a:extLst>
              <a:ext uri="{FF2B5EF4-FFF2-40B4-BE49-F238E27FC236}">
                <a16:creationId xmlns:a16="http://schemas.microsoft.com/office/drawing/2014/main" id="{E002E4A4-3CB2-5BA5-103C-038E179C4AB5}"/>
              </a:ext>
            </a:extLst>
          </p:cNvPr>
          <p:cNvSpPr>
            <a:spLocks noGrp="1"/>
          </p:cNvSpPr>
          <p:nvPr>
            <p:ph type="title"/>
          </p:nvPr>
        </p:nvSpPr>
        <p:spPr/>
        <p:txBody>
          <a:bodyPr/>
          <a:lstStyle/>
          <a:p>
            <a:r>
              <a:rPr lang="en-US" dirty="0"/>
              <a:t>Existing Cryostat (Yao, Fierlinger)</a:t>
            </a:r>
          </a:p>
        </p:txBody>
      </p:sp>
      <p:sp>
        <p:nvSpPr>
          <p:cNvPr id="3" name="Content Placeholder 2">
            <a:extLst>
              <a:ext uri="{FF2B5EF4-FFF2-40B4-BE49-F238E27FC236}">
                <a16:creationId xmlns:a16="http://schemas.microsoft.com/office/drawing/2014/main" id="{5DCCE19A-4465-940B-FF1C-D6E1950B3E94}"/>
              </a:ext>
            </a:extLst>
          </p:cNvPr>
          <p:cNvSpPr>
            <a:spLocks noGrp="1"/>
          </p:cNvSpPr>
          <p:nvPr>
            <p:ph idx="1"/>
          </p:nvPr>
        </p:nvSpPr>
        <p:spPr>
          <a:xfrm>
            <a:off x="310165" y="939451"/>
            <a:ext cx="4776990" cy="6111731"/>
          </a:xfrm>
        </p:spPr>
        <p:txBody>
          <a:bodyPr>
            <a:normAutofit/>
          </a:bodyPr>
          <a:lstStyle/>
          <a:p>
            <a:r>
              <a:rPr lang="en-US" sz="2400" dirty="0">
                <a:sym typeface="Symbol" panose="05050102010706020507" pitchFamily="18" charset="2"/>
              </a:rPr>
              <a:t>HV development at LANL included “half-scale” phase (HSHV)</a:t>
            </a:r>
          </a:p>
          <a:p>
            <a:pPr lvl="1"/>
            <a:r>
              <a:rPr lang="en-US" sz="2000" dirty="0">
                <a:sym typeface="Symbol" panose="05050102010706020507" pitchFamily="18" charset="2"/>
              </a:rPr>
              <a:t>3He evaporation refrigerator</a:t>
            </a:r>
          </a:p>
          <a:p>
            <a:r>
              <a:rPr lang="en-US" sz="2400" dirty="0">
                <a:sym typeface="Symbol" panose="05050102010706020507" pitchFamily="18" charset="2"/>
              </a:rPr>
              <a:t>Use 40x10x7.6 cm</a:t>
            </a:r>
            <a:r>
              <a:rPr lang="en-US" sz="2400" baseline="30000" dirty="0">
                <a:sym typeface="Symbol" panose="05050102010706020507" pitchFamily="18" charset="2"/>
              </a:rPr>
              <a:t>3</a:t>
            </a:r>
            <a:r>
              <a:rPr lang="en-US" sz="2400" dirty="0">
                <a:sym typeface="Symbol" panose="05050102010706020507" pitchFamily="18" charset="2"/>
              </a:rPr>
              <a:t> “production/measurement cell”</a:t>
            </a:r>
          </a:p>
          <a:p>
            <a:r>
              <a:rPr lang="en-US" sz="2400" dirty="0">
                <a:sym typeface="Symbol" panose="05050102010706020507" pitchFamily="18" charset="2"/>
              </a:rPr>
              <a:t>Surrounded by superfluid “central volume”</a:t>
            </a:r>
          </a:p>
          <a:p>
            <a:r>
              <a:rPr lang="en-US" sz="2400" dirty="0">
                <a:sym typeface="Symbol" panose="05050102010706020507" pitchFamily="18" charset="2"/>
              </a:rPr>
              <a:t>Reuse cryostat with </a:t>
            </a:r>
            <a:br>
              <a:rPr lang="en-US" sz="2400" dirty="0">
                <a:sym typeface="Symbol" panose="05050102010706020507" pitchFamily="18" charset="2"/>
              </a:rPr>
            </a:br>
            <a:r>
              <a:rPr lang="en-US" sz="2400" dirty="0">
                <a:sym typeface="Symbol" panose="05050102010706020507" pitchFamily="18" charset="2"/>
              </a:rPr>
              <a:t>modifications</a:t>
            </a:r>
          </a:p>
          <a:p>
            <a:pPr marL="971550" lvl="1" indent="-514350">
              <a:buFont typeface="+mj-lt"/>
              <a:buAutoNum type="arabicPeriod"/>
            </a:pPr>
            <a:r>
              <a:rPr lang="en-US" sz="2000" dirty="0">
                <a:sym typeface="Symbol" panose="05050102010706020507" pitchFamily="18" charset="2"/>
              </a:rPr>
              <a:t>Extend CV</a:t>
            </a:r>
          </a:p>
          <a:p>
            <a:pPr marL="971550" lvl="1" indent="-514350">
              <a:buFont typeface="+mj-lt"/>
              <a:buAutoNum type="arabicPeriod"/>
            </a:pPr>
            <a:r>
              <a:rPr lang="en-US" sz="2000" dirty="0">
                <a:sym typeface="Symbol" panose="05050102010706020507" pitchFamily="18" charset="2"/>
              </a:rPr>
              <a:t>Ports for beamline</a:t>
            </a:r>
          </a:p>
          <a:p>
            <a:pPr marL="971550" lvl="1" indent="-514350">
              <a:buFont typeface="+mj-lt"/>
              <a:buAutoNum type="arabicPeriod"/>
            </a:pPr>
            <a:r>
              <a:rPr lang="en-US" sz="2000" dirty="0">
                <a:sym typeface="Symbol" panose="05050102010706020507" pitchFamily="18" charset="2"/>
              </a:rPr>
              <a:t>Add light collection system</a:t>
            </a:r>
          </a:p>
          <a:p>
            <a:pPr marL="971550" lvl="1" indent="-514350">
              <a:buFont typeface="+mj-lt"/>
              <a:buAutoNum type="arabicPeriod"/>
            </a:pPr>
            <a:endParaRPr lang="en-US" dirty="0">
              <a:sym typeface="Symbol" panose="05050102010706020507" pitchFamily="18" charset="2"/>
            </a:endParaRPr>
          </a:p>
        </p:txBody>
      </p:sp>
      <p:sp>
        <p:nvSpPr>
          <p:cNvPr id="5" name="TextBox 4">
            <a:extLst>
              <a:ext uri="{FF2B5EF4-FFF2-40B4-BE49-F238E27FC236}">
                <a16:creationId xmlns:a16="http://schemas.microsoft.com/office/drawing/2014/main" id="{671D3CC5-6710-72C8-9AB9-F96C573FB2F9}"/>
              </a:ext>
            </a:extLst>
          </p:cNvPr>
          <p:cNvSpPr txBox="1"/>
          <p:nvPr/>
        </p:nvSpPr>
        <p:spPr>
          <a:xfrm>
            <a:off x="8642371" y="6513622"/>
            <a:ext cx="2334485" cy="369332"/>
          </a:xfrm>
          <a:prstGeom prst="rect">
            <a:avLst/>
          </a:prstGeom>
          <a:noFill/>
        </p:spPr>
        <p:txBody>
          <a:bodyPr wrap="none" rtlCol="0">
            <a:spAutoFit/>
          </a:bodyPr>
          <a:lstStyle/>
          <a:p>
            <a:r>
              <a:rPr lang="en-US" dirty="0"/>
              <a:t>Slide credit: Doug Beck</a:t>
            </a:r>
          </a:p>
        </p:txBody>
      </p:sp>
    </p:spTree>
    <p:extLst>
      <p:ext uri="{BB962C8B-B14F-4D97-AF65-F5344CB8AC3E}">
        <p14:creationId xmlns:p14="http://schemas.microsoft.com/office/powerpoint/2010/main" val="1931446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92B46-CB4D-7667-79B6-BC36788C84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F95C43-C10A-AAA8-CE60-93AD465F831A}"/>
              </a:ext>
            </a:extLst>
          </p:cNvPr>
          <p:cNvPicPr>
            <a:picLocks noChangeAspect="1"/>
          </p:cNvPicPr>
          <p:nvPr/>
        </p:nvPicPr>
        <p:blipFill>
          <a:blip r:embed="rId2"/>
          <a:stretch>
            <a:fillRect/>
          </a:stretch>
        </p:blipFill>
        <p:spPr>
          <a:xfrm>
            <a:off x="7285151" y="437891"/>
            <a:ext cx="4092295" cy="5982218"/>
          </a:xfrm>
          <a:prstGeom prst="rect">
            <a:avLst/>
          </a:prstGeom>
        </p:spPr>
      </p:pic>
      <p:sp>
        <p:nvSpPr>
          <p:cNvPr id="2" name="Title 1">
            <a:extLst>
              <a:ext uri="{FF2B5EF4-FFF2-40B4-BE49-F238E27FC236}">
                <a16:creationId xmlns:a16="http://schemas.microsoft.com/office/drawing/2014/main" id="{E226AB54-89C8-0210-2961-3543E77D3CB7}"/>
              </a:ext>
            </a:extLst>
          </p:cNvPr>
          <p:cNvSpPr>
            <a:spLocks noGrp="1"/>
          </p:cNvSpPr>
          <p:nvPr>
            <p:ph type="title"/>
          </p:nvPr>
        </p:nvSpPr>
        <p:spPr/>
        <p:txBody>
          <a:bodyPr/>
          <a:lstStyle/>
          <a:p>
            <a:r>
              <a:rPr lang="en-US" dirty="0"/>
              <a:t>HSHV Cryostat at PF1b</a:t>
            </a:r>
          </a:p>
        </p:txBody>
      </p:sp>
      <p:sp>
        <p:nvSpPr>
          <p:cNvPr id="6" name="TextBox 5">
            <a:extLst>
              <a:ext uri="{FF2B5EF4-FFF2-40B4-BE49-F238E27FC236}">
                <a16:creationId xmlns:a16="http://schemas.microsoft.com/office/drawing/2014/main" id="{BA0ADCFD-E0AE-135C-180C-4E102F26A6FE}"/>
              </a:ext>
            </a:extLst>
          </p:cNvPr>
          <p:cNvSpPr txBox="1"/>
          <p:nvPr/>
        </p:nvSpPr>
        <p:spPr>
          <a:xfrm>
            <a:off x="7721436" y="6488668"/>
            <a:ext cx="38412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HSHV cryostat on the PF1b beamline</a:t>
            </a:r>
          </a:p>
        </p:txBody>
      </p:sp>
      <p:pic>
        <p:nvPicPr>
          <p:cNvPr id="7" name="Picture 6">
            <a:extLst>
              <a:ext uri="{FF2B5EF4-FFF2-40B4-BE49-F238E27FC236}">
                <a16:creationId xmlns:a16="http://schemas.microsoft.com/office/drawing/2014/main" id="{EA8F451A-09D6-49FA-CC07-AB807AED4D99}"/>
              </a:ext>
            </a:extLst>
          </p:cNvPr>
          <p:cNvPicPr>
            <a:picLocks noChangeAspect="1"/>
          </p:cNvPicPr>
          <p:nvPr/>
        </p:nvPicPr>
        <p:blipFill>
          <a:blip r:embed="rId3"/>
          <a:stretch>
            <a:fillRect/>
          </a:stretch>
        </p:blipFill>
        <p:spPr>
          <a:xfrm>
            <a:off x="1105437" y="1090121"/>
            <a:ext cx="4728693" cy="5583213"/>
          </a:xfrm>
          <a:prstGeom prst="rect">
            <a:avLst/>
          </a:prstGeom>
        </p:spPr>
      </p:pic>
      <p:cxnSp>
        <p:nvCxnSpPr>
          <p:cNvPr id="11" name="Straight Arrow Connector 10">
            <a:extLst>
              <a:ext uri="{FF2B5EF4-FFF2-40B4-BE49-F238E27FC236}">
                <a16:creationId xmlns:a16="http://schemas.microsoft.com/office/drawing/2014/main" id="{E45C8D3A-E486-D0A8-E99A-CD95C9EF2081}"/>
              </a:ext>
            </a:extLst>
          </p:cNvPr>
          <p:cNvCxnSpPr>
            <a:cxnSpLocks/>
          </p:cNvCxnSpPr>
          <p:nvPr/>
        </p:nvCxnSpPr>
        <p:spPr>
          <a:xfrm>
            <a:off x="2215166" y="5370494"/>
            <a:ext cx="843566" cy="339434"/>
          </a:xfrm>
          <a:prstGeom prst="straightConnector1">
            <a:avLst/>
          </a:prstGeom>
          <a:ln w="38100">
            <a:solidFill>
              <a:srgbClr val="FF0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056DE67-2156-343C-9E81-513E4CB8696B}"/>
              </a:ext>
            </a:extLst>
          </p:cNvPr>
          <p:cNvSpPr txBox="1"/>
          <p:nvPr/>
        </p:nvSpPr>
        <p:spPr>
          <a:xfrm>
            <a:off x="2163651" y="5583213"/>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1.3 m</a:t>
            </a:r>
          </a:p>
        </p:txBody>
      </p:sp>
      <p:cxnSp>
        <p:nvCxnSpPr>
          <p:cNvPr id="15" name="Straight Arrow Connector 14">
            <a:extLst>
              <a:ext uri="{FF2B5EF4-FFF2-40B4-BE49-F238E27FC236}">
                <a16:creationId xmlns:a16="http://schemas.microsoft.com/office/drawing/2014/main" id="{51BFFF08-BA17-A8D0-8040-9F2EF2852743}"/>
              </a:ext>
            </a:extLst>
          </p:cNvPr>
          <p:cNvCxnSpPr>
            <a:cxnSpLocks/>
          </p:cNvCxnSpPr>
          <p:nvPr/>
        </p:nvCxnSpPr>
        <p:spPr>
          <a:xfrm flipV="1">
            <a:off x="2118575" y="3103808"/>
            <a:ext cx="0" cy="2182969"/>
          </a:xfrm>
          <a:prstGeom prst="straightConnector1">
            <a:avLst/>
          </a:prstGeom>
          <a:ln w="38100">
            <a:solidFill>
              <a:srgbClr val="FF0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2166B55-4961-9795-33C2-D5B296E803DB}"/>
              </a:ext>
            </a:extLst>
          </p:cNvPr>
          <p:cNvSpPr txBox="1"/>
          <p:nvPr/>
        </p:nvSpPr>
        <p:spPr>
          <a:xfrm>
            <a:off x="1241552" y="4147219"/>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2.8 m</a:t>
            </a:r>
          </a:p>
        </p:txBody>
      </p:sp>
      <p:cxnSp>
        <p:nvCxnSpPr>
          <p:cNvPr id="19" name="Straight Arrow Connector 18">
            <a:extLst>
              <a:ext uri="{FF2B5EF4-FFF2-40B4-BE49-F238E27FC236}">
                <a16:creationId xmlns:a16="http://schemas.microsoft.com/office/drawing/2014/main" id="{D59352DA-06B6-930D-3054-CD85AE08F946}"/>
              </a:ext>
            </a:extLst>
          </p:cNvPr>
          <p:cNvCxnSpPr>
            <a:cxnSpLocks/>
          </p:cNvCxnSpPr>
          <p:nvPr/>
        </p:nvCxnSpPr>
        <p:spPr>
          <a:xfrm flipV="1">
            <a:off x="9189076" y="3429000"/>
            <a:ext cx="0" cy="315531"/>
          </a:xfrm>
          <a:prstGeom prst="straightConnector1">
            <a:avLst/>
          </a:prstGeom>
          <a:ln w="38100">
            <a:solidFill>
              <a:srgbClr val="FF0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8BBDC08-DE48-5941-267D-3426F2FB0163}"/>
              </a:ext>
            </a:extLst>
          </p:cNvPr>
          <p:cNvSpPr txBox="1"/>
          <p:nvPr/>
        </p:nvSpPr>
        <p:spPr>
          <a:xfrm>
            <a:off x="8389327" y="3396805"/>
            <a:ext cx="740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0.5 m</a:t>
            </a:r>
          </a:p>
        </p:txBody>
      </p:sp>
      <p:sp>
        <p:nvSpPr>
          <p:cNvPr id="22" name="TextBox 21">
            <a:extLst>
              <a:ext uri="{FF2B5EF4-FFF2-40B4-BE49-F238E27FC236}">
                <a16:creationId xmlns:a16="http://schemas.microsoft.com/office/drawing/2014/main" id="{22DE2CEB-F481-4A15-6725-F3D21835786B}"/>
              </a:ext>
            </a:extLst>
          </p:cNvPr>
          <p:cNvSpPr txBox="1"/>
          <p:nvPr/>
        </p:nvSpPr>
        <p:spPr>
          <a:xfrm>
            <a:off x="1674805" y="6488668"/>
            <a:ext cx="38412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HSHV cryostat on the PF1b beamline</a:t>
            </a:r>
          </a:p>
        </p:txBody>
      </p:sp>
      <p:sp>
        <p:nvSpPr>
          <p:cNvPr id="3" name="TextBox 2">
            <a:extLst>
              <a:ext uri="{FF2B5EF4-FFF2-40B4-BE49-F238E27FC236}">
                <a16:creationId xmlns:a16="http://schemas.microsoft.com/office/drawing/2014/main" id="{E1BB8FDC-FD5B-3BA8-74B4-F5B3312AA9A5}"/>
              </a:ext>
            </a:extLst>
          </p:cNvPr>
          <p:cNvSpPr txBox="1"/>
          <p:nvPr/>
        </p:nvSpPr>
        <p:spPr>
          <a:xfrm>
            <a:off x="9642058" y="173606"/>
            <a:ext cx="2334485" cy="369332"/>
          </a:xfrm>
          <a:prstGeom prst="rect">
            <a:avLst/>
          </a:prstGeom>
          <a:noFill/>
        </p:spPr>
        <p:txBody>
          <a:bodyPr wrap="none" rtlCol="0">
            <a:spAutoFit/>
          </a:bodyPr>
          <a:lstStyle/>
          <a:p>
            <a:r>
              <a:rPr lang="en-US" dirty="0"/>
              <a:t>Slide credit: Doug Beck</a:t>
            </a:r>
          </a:p>
        </p:txBody>
      </p:sp>
    </p:spTree>
    <p:extLst>
      <p:ext uri="{BB962C8B-B14F-4D97-AF65-F5344CB8AC3E}">
        <p14:creationId xmlns:p14="http://schemas.microsoft.com/office/powerpoint/2010/main" val="2135460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B6A0-F9F3-B2D7-108C-66BE78B99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6E2AD-5231-49CD-AF1C-2019BF1CF713}"/>
              </a:ext>
            </a:extLst>
          </p:cNvPr>
          <p:cNvSpPr>
            <a:spLocks noGrp="1"/>
          </p:cNvSpPr>
          <p:nvPr>
            <p:ph type="title"/>
          </p:nvPr>
        </p:nvSpPr>
        <p:spPr/>
        <p:txBody>
          <a:bodyPr/>
          <a:lstStyle/>
          <a:p>
            <a:r>
              <a:rPr lang="en-US" dirty="0" err="1"/>
              <a:t>nEDMSF</a:t>
            </a:r>
            <a:r>
              <a:rPr lang="en-US" dirty="0"/>
              <a:t>: Phase 1</a:t>
            </a:r>
          </a:p>
        </p:txBody>
      </p:sp>
      <p:sp>
        <p:nvSpPr>
          <p:cNvPr id="3" name="Content Placeholder 2">
            <a:extLst>
              <a:ext uri="{FF2B5EF4-FFF2-40B4-BE49-F238E27FC236}">
                <a16:creationId xmlns:a16="http://schemas.microsoft.com/office/drawing/2014/main" id="{53F416EE-E45D-D7C4-1F2D-DB4676F08EB6}"/>
              </a:ext>
            </a:extLst>
          </p:cNvPr>
          <p:cNvSpPr>
            <a:spLocks noGrp="1"/>
          </p:cNvSpPr>
          <p:nvPr>
            <p:ph idx="1"/>
          </p:nvPr>
        </p:nvSpPr>
        <p:spPr>
          <a:xfrm>
            <a:off x="838199" y="939451"/>
            <a:ext cx="10965288" cy="6111731"/>
          </a:xfrm>
        </p:spPr>
        <p:txBody>
          <a:bodyPr>
            <a:normAutofit fontScale="92500" lnSpcReduction="10000"/>
          </a:bodyPr>
          <a:lstStyle/>
          <a:p>
            <a:pPr marL="0" indent="0">
              <a:buNone/>
            </a:pPr>
            <a:r>
              <a:rPr lang="en-US" dirty="0"/>
              <a:t>Introduction to the proposed measurement on ILL PF1b</a:t>
            </a:r>
          </a:p>
          <a:p>
            <a:pPr lvl="1"/>
            <a:r>
              <a:rPr lang="en-US" dirty="0"/>
              <a:t>Proposal recently reviewed by subcommittee</a:t>
            </a:r>
          </a:p>
          <a:p>
            <a:pPr lvl="1"/>
            <a:r>
              <a:rPr lang="en-US" dirty="0">
                <a:sym typeface="Symbol" panose="05050102010706020507" pitchFamily="18" charset="2"/>
              </a:rPr>
              <a:t>Use PF1b beamline with existing </a:t>
            </a:r>
            <a:r>
              <a:rPr lang="en-US" baseline="30000" dirty="0">
                <a:sym typeface="Symbol" panose="05050102010706020507" pitchFamily="18" charset="2"/>
              </a:rPr>
              <a:t>3</a:t>
            </a:r>
            <a:r>
              <a:rPr lang="en-US" dirty="0">
                <a:sym typeface="Symbol" panose="05050102010706020507" pitchFamily="18" charset="2"/>
              </a:rPr>
              <a:t>He evaporation refrigerator (some mechanical modifications + peripherals), full size “legacy measurement cell” together with </a:t>
            </a:r>
            <a:r>
              <a:rPr lang="en-US" dirty="0" err="1">
                <a:sym typeface="Symbol" panose="05050102010706020507" pitchFamily="18" charset="2"/>
              </a:rPr>
              <a:t>SiPM</a:t>
            </a:r>
            <a:r>
              <a:rPr lang="en-US" dirty="0">
                <a:sym typeface="Symbol" panose="05050102010706020507" pitchFamily="18" charset="2"/>
              </a:rPr>
              <a:t>-based light collection system</a:t>
            </a:r>
            <a:endParaRPr lang="en-US" dirty="0"/>
          </a:p>
          <a:p>
            <a:pPr marL="0" indent="0" algn="ctr">
              <a:buNone/>
            </a:pPr>
            <a:endParaRPr lang="en-US" dirty="0"/>
          </a:p>
          <a:p>
            <a:pPr marL="0" indent="0">
              <a:buNone/>
            </a:pPr>
            <a:r>
              <a:rPr lang="en-US" dirty="0"/>
              <a:t>Goals</a:t>
            </a:r>
          </a:p>
          <a:p>
            <a:pPr marL="971550" lvl="1" indent="-514350">
              <a:buFont typeface="+mj-lt"/>
              <a:buAutoNum type="arabicPeriod"/>
            </a:pPr>
            <a:r>
              <a:rPr lang="en-US" dirty="0"/>
              <a:t>Produce UCN in plastic cell filled with superfluid </a:t>
            </a:r>
            <a:r>
              <a:rPr lang="en-US" baseline="30000" dirty="0"/>
              <a:t>4</a:t>
            </a:r>
            <a:r>
              <a:rPr lang="en-US" dirty="0"/>
              <a:t>He</a:t>
            </a:r>
          </a:p>
          <a:p>
            <a:pPr lvl="2"/>
            <a:r>
              <a:rPr lang="en-US" dirty="0"/>
              <a:t>Use proposed measurement cell from legacy experiment</a:t>
            </a:r>
          </a:p>
          <a:p>
            <a:pPr marL="971550" lvl="1" indent="-514350">
              <a:buFont typeface="+mj-lt"/>
              <a:buAutoNum type="arabicPeriod"/>
            </a:pPr>
            <a:r>
              <a:rPr lang="en-US" dirty="0">
                <a:sym typeface="Symbol" panose="05050102010706020507" pitchFamily="18" charset="2"/>
              </a:rPr>
              <a:t>Measure capture light to determine UCN production rate and relative beta decay (and other) background rates</a:t>
            </a:r>
          </a:p>
          <a:p>
            <a:pPr lvl="2"/>
            <a:r>
              <a:rPr lang="en-US" dirty="0"/>
              <a:t>Measure light production from the n + 3He capture reaction</a:t>
            </a:r>
          </a:p>
          <a:p>
            <a:pPr lvl="2"/>
            <a:r>
              <a:rPr lang="en-US" dirty="0"/>
              <a:t>Use </a:t>
            </a:r>
            <a:r>
              <a:rPr lang="en-US" dirty="0" err="1"/>
              <a:t>SiPM</a:t>
            </a:r>
            <a:r>
              <a:rPr lang="en-US" dirty="0"/>
              <a:t>-based light collection system developed for legacy experiment</a:t>
            </a:r>
          </a:p>
          <a:p>
            <a:pPr lvl="2"/>
            <a:endParaRPr lang="en-US" dirty="0"/>
          </a:p>
          <a:p>
            <a:pPr marL="914400" lvl="2" indent="0">
              <a:buNone/>
            </a:pPr>
            <a:endParaRPr lang="en-US" dirty="0"/>
          </a:p>
          <a:p>
            <a:pPr marL="971550" lvl="1" indent="-514350">
              <a:buFont typeface="+mj-lt"/>
              <a:buAutoNum type="arabicPeriod"/>
            </a:pPr>
            <a:endParaRPr lang="en-US" dirty="0"/>
          </a:p>
          <a:p>
            <a:pPr lvl="1"/>
            <a:r>
              <a:rPr lang="en-US" dirty="0"/>
              <a:t>Unpolarized, no magnetic or electric fields</a:t>
            </a:r>
          </a:p>
          <a:p>
            <a:pPr lvl="1"/>
            <a:r>
              <a:rPr lang="en-US" dirty="0"/>
              <a:t>Use existing cryostat from earlier HV testing</a:t>
            </a:r>
          </a:p>
          <a:p>
            <a:pPr lvl="2"/>
            <a:r>
              <a:rPr lang="en-US" dirty="0"/>
              <a:t>Needs new pumps, gas system, instrumentation</a:t>
            </a:r>
          </a:p>
        </p:txBody>
      </p:sp>
      <p:sp>
        <p:nvSpPr>
          <p:cNvPr id="4" name="TextBox 3">
            <a:extLst>
              <a:ext uri="{FF2B5EF4-FFF2-40B4-BE49-F238E27FC236}">
                <a16:creationId xmlns:a16="http://schemas.microsoft.com/office/drawing/2014/main" id="{BFA08FBA-9167-3B18-E5C8-E5108F41076B}"/>
              </a:ext>
            </a:extLst>
          </p:cNvPr>
          <p:cNvSpPr txBox="1"/>
          <p:nvPr/>
        </p:nvSpPr>
        <p:spPr>
          <a:xfrm>
            <a:off x="8642371" y="6502736"/>
            <a:ext cx="2334485" cy="369332"/>
          </a:xfrm>
          <a:prstGeom prst="rect">
            <a:avLst/>
          </a:prstGeom>
          <a:noFill/>
        </p:spPr>
        <p:txBody>
          <a:bodyPr wrap="none" rtlCol="0">
            <a:spAutoFit/>
          </a:bodyPr>
          <a:lstStyle/>
          <a:p>
            <a:r>
              <a:rPr lang="en-US" dirty="0"/>
              <a:t>Slide credit: Doug Beck</a:t>
            </a:r>
          </a:p>
        </p:txBody>
      </p:sp>
    </p:spTree>
    <p:extLst>
      <p:ext uri="{BB962C8B-B14F-4D97-AF65-F5344CB8AC3E}">
        <p14:creationId xmlns:p14="http://schemas.microsoft.com/office/powerpoint/2010/main" val="1049276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8173-1FCD-2324-810A-2454BDEB4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FB260-C1E6-5BEC-E9E8-4ADD91EEAA94}"/>
              </a:ext>
            </a:extLst>
          </p:cNvPr>
          <p:cNvSpPr>
            <a:spLocks noGrp="1"/>
          </p:cNvSpPr>
          <p:nvPr>
            <p:ph type="title"/>
          </p:nvPr>
        </p:nvSpPr>
        <p:spPr/>
        <p:txBody>
          <a:bodyPr/>
          <a:lstStyle/>
          <a:p>
            <a:r>
              <a:rPr lang="en-US" dirty="0"/>
              <a:t>Rates</a:t>
            </a:r>
          </a:p>
        </p:txBody>
      </p:sp>
      <p:sp>
        <p:nvSpPr>
          <p:cNvPr id="3" name="Content Placeholder 2">
            <a:extLst>
              <a:ext uri="{FF2B5EF4-FFF2-40B4-BE49-F238E27FC236}">
                <a16:creationId xmlns:a16="http://schemas.microsoft.com/office/drawing/2014/main" id="{35DF0CE0-8D79-E8B2-7905-D4318EB47CA8}"/>
              </a:ext>
            </a:extLst>
          </p:cNvPr>
          <p:cNvSpPr>
            <a:spLocks noGrp="1"/>
          </p:cNvSpPr>
          <p:nvPr>
            <p:ph idx="1"/>
          </p:nvPr>
        </p:nvSpPr>
        <p:spPr>
          <a:xfrm>
            <a:off x="310164" y="939450"/>
            <a:ext cx="11577036" cy="5854155"/>
          </a:xfrm>
        </p:spPr>
        <p:txBody>
          <a:bodyPr>
            <a:normAutofit fontScale="92500" lnSpcReduction="10000"/>
          </a:bodyPr>
          <a:lstStyle/>
          <a:p>
            <a:r>
              <a:rPr lang="en-US" dirty="0">
                <a:sym typeface="Symbol" panose="05050102010706020507" pitchFamily="18" charset="2"/>
              </a:rPr>
              <a:t>Beamline PF1b</a:t>
            </a:r>
          </a:p>
          <a:p>
            <a:pPr lvl="1"/>
            <a:r>
              <a:rPr lang="en-US" dirty="0">
                <a:sym typeface="Symbol" panose="05050102010706020507" pitchFamily="18" charset="2"/>
              </a:rPr>
              <a:t>Particle flux at 8.9 Å estimated to be 3 x 10</a:t>
            </a:r>
            <a:r>
              <a:rPr lang="en-US" baseline="30000" dirty="0">
                <a:sym typeface="Symbol" panose="05050102010706020507" pitchFamily="18" charset="2"/>
              </a:rPr>
              <a:t>8</a:t>
            </a:r>
            <a:r>
              <a:rPr lang="en-US" dirty="0">
                <a:sym typeface="Symbol" panose="05050102010706020507" pitchFamily="18" charset="2"/>
              </a:rPr>
              <a:t> cm</a:t>
            </a:r>
            <a:r>
              <a:rPr lang="en-US" baseline="30000" dirty="0">
                <a:sym typeface="Symbol" panose="05050102010706020507" pitchFamily="18" charset="2"/>
              </a:rPr>
              <a:t>-2</a:t>
            </a:r>
            <a:r>
              <a:rPr lang="en-US" dirty="0">
                <a:sym typeface="Symbol" panose="05050102010706020507" pitchFamily="18" charset="2"/>
              </a:rPr>
              <a:t> s</a:t>
            </a:r>
            <a:r>
              <a:rPr lang="en-US" baseline="30000" dirty="0">
                <a:sym typeface="Symbol" panose="05050102010706020507" pitchFamily="18" charset="2"/>
              </a:rPr>
              <a:t>-1</a:t>
            </a:r>
            <a:r>
              <a:rPr lang="en-US" dirty="0">
                <a:sym typeface="Symbol" panose="05050102010706020507" pitchFamily="18" charset="2"/>
              </a:rPr>
              <a:t> Å</a:t>
            </a:r>
            <a:r>
              <a:rPr lang="en-US" baseline="30000" dirty="0">
                <a:sym typeface="Symbol" panose="05050102010706020507" pitchFamily="18" charset="2"/>
              </a:rPr>
              <a:t>-1</a:t>
            </a:r>
          </a:p>
          <a:p>
            <a:pPr lvl="1"/>
            <a:r>
              <a:rPr lang="en-US" dirty="0">
                <a:sym typeface="Symbol" panose="05050102010706020507" pitchFamily="18" charset="2"/>
              </a:rPr>
              <a:t>Velocity selector for 8.9 Å  beam 6 cm wide x 5 cm high, 90% transmission</a:t>
            </a:r>
          </a:p>
          <a:p>
            <a:r>
              <a:rPr lang="en-US" dirty="0">
                <a:sym typeface="Symbol" panose="05050102010706020507" pitchFamily="18" charset="2"/>
              </a:rPr>
              <a:t>For 160 </a:t>
            </a:r>
            <a:r>
              <a:rPr lang="en-US" dirty="0" err="1">
                <a:sym typeface="Symbol" panose="05050102010706020507" pitchFamily="18" charset="2"/>
              </a:rPr>
              <a:t>neV</a:t>
            </a:r>
            <a:r>
              <a:rPr lang="en-US" dirty="0">
                <a:sym typeface="Symbol" panose="05050102010706020507" pitchFamily="18" charset="2"/>
              </a:rPr>
              <a:t> wall potential (</a:t>
            </a:r>
            <a:r>
              <a:rPr lang="en-US" dirty="0" err="1">
                <a:sym typeface="Symbol" panose="05050102010706020507" pitchFamily="18" charset="2"/>
              </a:rPr>
              <a:t>dPS</a:t>
            </a:r>
            <a:r>
              <a:rPr lang="en-US" dirty="0">
                <a:sym typeface="Symbol" panose="05050102010706020507" pitchFamily="18" charset="2"/>
              </a:rPr>
              <a:t>), production rate is 2.5 UCN s</a:t>
            </a:r>
            <a:r>
              <a:rPr lang="en-US" baseline="30000" dirty="0">
                <a:sym typeface="Symbol" panose="05050102010706020507" pitchFamily="18" charset="2"/>
              </a:rPr>
              <a:t>-1</a:t>
            </a:r>
            <a:r>
              <a:rPr lang="en-US" dirty="0">
                <a:sym typeface="Symbol" panose="05050102010706020507" pitchFamily="18" charset="2"/>
              </a:rPr>
              <a:t> cm</a:t>
            </a:r>
            <a:r>
              <a:rPr lang="en-US" baseline="30000" dirty="0">
                <a:sym typeface="Symbol" panose="05050102010706020507" pitchFamily="18" charset="2"/>
              </a:rPr>
              <a:t>-3</a:t>
            </a:r>
            <a:r>
              <a:rPr lang="en-US" dirty="0">
                <a:sym typeface="Symbol" panose="05050102010706020507" pitchFamily="18" charset="2"/>
              </a:rPr>
              <a:t> or 3000 s</a:t>
            </a:r>
            <a:r>
              <a:rPr lang="en-US" baseline="30000" dirty="0">
                <a:sym typeface="Symbol" panose="05050102010706020507" pitchFamily="18" charset="2"/>
              </a:rPr>
              <a:t>-1 </a:t>
            </a:r>
            <a:r>
              <a:rPr lang="en-US" dirty="0">
                <a:sym typeface="Symbol" panose="05050102010706020507" pitchFamily="18" charset="2"/>
              </a:rPr>
              <a:t>in cell</a:t>
            </a:r>
          </a:p>
          <a:p>
            <a:endParaRPr lang="en-US" sz="100" baseline="30000" dirty="0">
              <a:sym typeface="Symbol" panose="05050102010706020507" pitchFamily="18" charset="2"/>
            </a:endParaRPr>
          </a:p>
          <a:p>
            <a:r>
              <a:rPr lang="en-US" dirty="0">
                <a:sym typeface="Symbol" panose="05050102010706020507" pitchFamily="18" charset="2"/>
              </a:rPr>
              <a:t>For nominal relative </a:t>
            </a:r>
            <a:r>
              <a:rPr lang="en-US" baseline="30000" dirty="0">
                <a:sym typeface="Symbol" panose="05050102010706020507" pitchFamily="18" charset="2"/>
              </a:rPr>
              <a:t>3</a:t>
            </a:r>
            <a:r>
              <a:rPr lang="en-US" dirty="0">
                <a:sym typeface="Symbol" panose="05050102010706020507" pitchFamily="18" charset="2"/>
              </a:rPr>
              <a:t>He concentration of 5x10</a:t>
            </a:r>
            <a:r>
              <a:rPr lang="en-US" baseline="30000" dirty="0">
                <a:sym typeface="Symbol" panose="05050102010706020507" pitchFamily="18" charset="2"/>
              </a:rPr>
              <a:t>-11 </a:t>
            </a:r>
            <a:r>
              <a:rPr lang="en-US" dirty="0">
                <a:sym typeface="Symbol" panose="05050102010706020507" pitchFamily="18" charset="2"/>
              </a:rPr>
              <a:t>(absolute concentration 10</a:t>
            </a:r>
            <a:r>
              <a:rPr lang="en-US" baseline="30000" dirty="0">
                <a:sym typeface="Symbol" panose="05050102010706020507" pitchFamily="18" charset="2"/>
              </a:rPr>
              <a:t>12</a:t>
            </a:r>
            <a:r>
              <a:rPr lang="en-US" dirty="0">
                <a:sym typeface="Symbol" panose="05050102010706020507" pitchFamily="18" charset="2"/>
              </a:rPr>
              <a:t> cm</a:t>
            </a:r>
            <a:r>
              <a:rPr lang="en-US" baseline="30000" dirty="0">
                <a:sym typeface="Symbol" panose="05050102010706020507" pitchFamily="18" charset="2"/>
              </a:rPr>
              <a:t>-3</a:t>
            </a:r>
            <a:r>
              <a:rPr lang="en-US" dirty="0">
                <a:sym typeface="Symbol" panose="05050102010706020507" pitchFamily="18" charset="2"/>
              </a:rPr>
              <a:t>) capture lifetime </a:t>
            </a:r>
            <a:r>
              <a:rPr lang="en-US" dirty="0">
                <a:latin typeface="Symath" panose="00000400000000000000" pitchFamily="2" charset="0"/>
                <a:cs typeface="Symath" panose="00000400000000000000" pitchFamily="2" charset="0"/>
                <a:sym typeface="Symbol" panose="05050102010706020507" pitchFamily="18" charset="2"/>
              </a:rPr>
              <a:t>R</a:t>
            </a:r>
            <a:r>
              <a:rPr lang="en-US" dirty="0">
                <a:cs typeface="Symath" panose="00000400000000000000" pitchFamily="2" charset="0"/>
                <a:sym typeface="Symbol" panose="05050102010706020507" pitchFamily="18" charset="2"/>
              </a:rPr>
              <a:t> </a:t>
            </a:r>
            <a:r>
              <a:rPr lang="en-US" dirty="0">
                <a:latin typeface="Symbol" panose="05050102010706020507" pitchFamily="18" charset="2"/>
                <a:cs typeface="Symath" panose="00000400000000000000" pitchFamily="2" charset="0"/>
                <a:sym typeface="Symbol" panose="05050102010706020507" pitchFamily="18" charset="2"/>
              </a:rPr>
              <a:t>t</a:t>
            </a:r>
            <a:r>
              <a:rPr lang="en-US" baseline="-25000" dirty="0">
                <a:latin typeface="Symbol" panose="05050102010706020507" pitchFamily="18" charset="2"/>
                <a:cs typeface="Symath" panose="00000400000000000000" pitchFamily="2" charset="0"/>
                <a:sym typeface="Symbol" panose="05050102010706020507" pitchFamily="18" charset="2"/>
              </a:rPr>
              <a:t>b</a:t>
            </a:r>
            <a:r>
              <a:rPr lang="en-US" dirty="0">
                <a:cs typeface="Symath" panose="00000400000000000000" pitchFamily="2" charset="0"/>
                <a:sym typeface="Symbol" panose="05050102010706020507" pitchFamily="18" charset="2"/>
              </a:rPr>
              <a:t>; with </a:t>
            </a:r>
            <a:r>
              <a:rPr lang="en-US" dirty="0" err="1">
                <a:latin typeface="Symbol" panose="05050102010706020507" pitchFamily="18" charset="2"/>
                <a:cs typeface="Symath" panose="00000400000000000000" pitchFamily="2" charset="0"/>
                <a:sym typeface="Symbol" panose="05050102010706020507" pitchFamily="18" charset="2"/>
              </a:rPr>
              <a:t>t</a:t>
            </a:r>
            <a:r>
              <a:rPr lang="en-US" baseline="-25000" dirty="0" err="1">
                <a:cs typeface="Symath" panose="00000400000000000000" pitchFamily="2" charset="0"/>
                <a:sym typeface="Symbol" panose="05050102010706020507" pitchFamily="18" charset="2"/>
              </a:rPr>
              <a:t>wall</a:t>
            </a:r>
            <a:r>
              <a:rPr lang="en-US" dirty="0">
                <a:cs typeface="Symath" panose="00000400000000000000" pitchFamily="2" charset="0"/>
                <a:sym typeface="Symbol" panose="05050102010706020507" pitchFamily="18" charset="2"/>
              </a:rPr>
              <a:t>=</a:t>
            </a:r>
            <a:r>
              <a:rPr lang="en-US" dirty="0">
                <a:latin typeface="Symbol" panose="05050102010706020507" pitchFamily="18" charset="2"/>
                <a:cs typeface="Symath" panose="00000400000000000000" pitchFamily="2" charset="0"/>
                <a:sym typeface="Symbol" panose="05050102010706020507" pitchFamily="18" charset="2"/>
              </a:rPr>
              <a:t> t</a:t>
            </a:r>
            <a:r>
              <a:rPr lang="en-US" baseline="-25000" dirty="0">
                <a:latin typeface="Symbol" panose="05050102010706020507" pitchFamily="18" charset="2"/>
                <a:cs typeface="Symath" panose="00000400000000000000" pitchFamily="2" charset="0"/>
                <a:sym typeface="Symbol" panose="05050102010706020507" pitchFamily="18" charset="2"/>
              </a:rPr>
              <a:t>b</a:t>
            </a:r>
            <a:r>
              <a:rPr lang="en-US" dirty="0">
                <a:cs typeface="Symath" panose="00000400000000000000" pitchFamily="2" charset="0"/>
                <a:sym typeface="Symbol" panose="05050102010706020507" pitchFamily="18" charset="2"/>
              </a:rPr>
              <a:t>/2, equilibrium number of UCN is 7x10</a:t>
            </a:r>
            <a:r>
              <a:rPr lang="en-US" baseline="30000" dirty="0">
                <a:cs typeface="Symath" panose="00000400000000000000" pitchFamily="2" charset="0"/>
                <a:sym typeface="Symbol" panose="05050102010706020507" pitchFamily="18" charset="2"/>
              </a:rPr>
              <a:t>5</a:t>
            </a:r>
          </a:p>
          <a:p>
            <a:endParaRPr lang="en-US" sz="100" baseline="30000" dirty="0">
              <a:cs typeface="Symath" panose="00000400000000000000" pitchFamily="2" charset="0"/>
              <a:sym typeface="Symbol" panose="05050102010706020507" pitchFamily="18" charset="2"/>
            </a:endParaRPr>
          </a:p>
          <a:p>
            <a:r>
              <a:rPr lang="en-US" dirty="0">
                <a:cs typeface="Symath" panose="00000400000000000000" pitchFamily="2" charset="0"/>
                <a:sym typeface="Symbol" panose="05050102010706020507" pitchFamily="18" charset="2"/>
              </a:rPr>
              <a:t>Spin averaged capture rate (and </a:t>
            </a:r>
            <a:r>
              <a:rPr lang="en-US" dirty="0">
                <a:latin typeface="Symbol" panose="05050102010706020507" pitchFamily="18" charset="2"/>
                <a:cs typeface="Symath" panose="00000400000000000000" pitchFamily="2" charset="0"/>
                <a:sym typeface="Symbol" panose="05050102010706020507" pitchFamily="18" charset="2"/>
              </a:rPr>
              <a:t>b</a:t>
            </a:r>
            <a:r>
              <a:rPr lang="en-US" dirty="0">
                <a:cs typeface="Symath" panose="00000400000000000000" pitchFamily="2" charset="0"/>
                <a:sym typeface="Symbol" panose="05050102010706020507" pitchFamily="18" charset="2"/>
              </a:rPr>
              <a:t> decay rate) is then about 0.8 kHz</a:t>
            </a:r>
          </a:p>
          <a:p>
            <a:pPr marL="0" indent="0">
              <a:buNone/>
            </a:pPr>
            <a:endParaRPr lang="en-US" dirty="0">
              <a:cs typeface="Symath" panose="00000400000000000000" pitchFamily="2" charset="0"/>
              <a:sym typeface="Symbol" panose="05050102010706020507" pitchFamily="18" charset="2"/>
            </a:endParaRPr>
          </a:p>
          <a:p>
            <a:r>
              <a:rPr lang="en-US" dirty="0">
                <a:sym typeface="Symbol" panose="05050102010706020507" pitchFamily="18" charset="2"/>
              </a:rPr>
              <a:t>Principal measurement is of the </a:t>
            </a:r>
            <a:r>
              <a:rPr lang="en-US" dirty="0" err="1">
                <a:sym typeface="Symbol" panose="05050102010706020507" pitchFamily="18" charset="2"/>
              </a:rPr>
              <a:t>SiPM</a:t>
            </a:r>
            <a:r>
              <a:rPr lang="en-US" dirty="0">
                <a:sym typeface="Symbol" panose="05050102010706020507" pitchFamily="18" charset="2"/>
              </a:rPr>
              <a:t> spectrum</a:t>
            </a:r>
          </a:p>
          <a:p>
            <a:pPr lvl="1"/>
            <a:r>
              <a:rPr lang="en-US" dirty="0">
                <a:sym typeface="Symbol" panose="05050102010706020507" pitchFamily="18" charset="2"/>
              </a:rPr>
              <a:t>As function of accumulation time/storage time</a:t>
            </a:r>
          </a:p>
          <a:p>
            <a:pPr lvl="1"/>
            <a:r>
              <a:rPr lang="en-US" dirty="0">
                <a:sym typeface="Symbol" panose="05050102010706020507" pitchFamily="18" charset="2"/>
              </a:rPr>
              <a:t>As function of </a:t>
            </a:r>
            <a:r>
              <a:rPr lang="en-US" baseline="30000" dirty="0">
                <a:sym typeface="Symbol" panose="05050102010706020507" pitchFamily="18" charset="2"/>
              </a:rPr>
              <a:t>3</a:t>
            </a:r>
            <a:r>
              <a:rPr lang="en-US" dirty="0">
                <a:sym typeface="Symbol" panose="05050102010706020507" pitchFamily="18" charset="2"/>
              </a:rPr>
              <a:t>He concentration: R</a:t>
            </a:r>
            <a:r>
              <a:rPr lang="en-US" baseline="-25000" dirty="0">
                <a:latin typeface="Symbol" panose="05050102010706020507" pitchFamily="18" charset="2"/>
                <a:sym typeface="Symbol" panose="05050102010706020507" pitchFamily="18" charset="2"/>
              </a:rPr>
              <a:t>b</a:t>
            </a:r>
            <a:r>
              <a:rPr lang="en-US" dirty="0">
                <a:sym typeface="Symbol" panose="05050102010706020507" pitchFamily="18" charset="2"/>
              </a:rPr>
              <a:t>/R</a:t>
            </a:r>
            <a:r>
              <a:rPr lang="en-US" baseline="-25000" dirty="0">
                <a:sym typeface="Symbol" panose="05050102010706020507" pitchFamily="18" charset="2"/>
              </a:rPr>
              <a:t>3</a:t>
            </a:r>
          </a:p>
          <a:p>
            <a:pPr lvl="1"/>
            <a:r>
              <a:rPr lang="en-US" dirty="0">
                <a:sym typeface="Symbol" panose="05050102010706020507" pitchFamily="18" charset="2"/>
              </a:rPr>
              <a:t>As function of temperature (</a:t>
            </a:r>
            <a:r>
              <a:rPr lang="en-US" dirty="0">
                <a:latin typeface="Symath" panose="00000400000000000000" pitchFamily="2" charset="0"/>
                <a:cs typeface="Symath" panose="00000400000000000000" pitchFamily="2" charset="0"/>
                <a:sym typeface="Symbol" panose="05050102010706020507" pitchFamily="18" charset="2"/>
              </a:rPr>
              <a:t>R</a:t>
            </a:r>
            <a:r>
              <a:rPr lang="en-US" dirty="0">
                <a:sym typeface="Symbol" panose="05050102010706020507" pitchFamily="18" charset="2"/>
              </a:rPr>
              <a:t>0.5 – 0.7 K)</a:t>
            </a:r>
          </a:p>
          <a:p>
            <a:pPr lvl="1"/>
            <a:endParaRPr lang="en-US" dirty="0">
              <a:sym typeface="Symbol" panose="05050102010706020507" pitchFamily="18" charset="2"/>
            </a:endParaRPr>
          </a:p>
          <a:p>
            <a:r>
              <a:rPr lang="en-US" dirty="0">
                <a:sym typeface="Symbol" panose="05050102010706020507" pitchFamily="18" charset="2"/>
              </a:rPr>
              <a:t>Test position sensitivity with heat flush?</a:t>
            </a:r>
          </a:p>
          <a:p>
            <a:pPr lvl="1"/>
            <a:endParaRPr lang="en-US" dirty="0">
              <a:sym typeface="Symbol" panose="05050102010706020507" pitchFamily="18" charset="2"/>
            </a:endParaRPr>
          </a:p>
        </p:txBody>
      </p:sp>
      <p:pic>
        <p:nvPicPr>
          <p:cNvPr id="7" name="Picture 6">
            <a:extLst>
              <a:ext uri="{FF2B5EF4-FFF2-40B4-BE49-F238E27FC236}">
                <a16:creationId xmlns:a16="http://schemas.microsoft.com/office/drawing/2014/main" id="{8C53FD80-B496-E0F1-3FC0-A6EFEAFCDDA2}"/>
              </a:ext>
            </a:extLst>
          </p:cNvPr>
          <p:cNvPicPr>
            <a:picLocks noChangeAspect="1"/>
          </p:cNvPicPr>
          <p:nvPr/>
        </p:nvPicPr>
        <p:blipFill>
          <a:blip r:embed="rId2"/>
          <a:stretch>
            <a:fillRect/>
          </a:stretch>
        </p:blipFill>
        <p:spPr>
          <a:xfrm>
            <a:off x="7817476" y="4040022"/>
            <a:ext cx="4041826" cy="2737902"/>
          </a:xfrm>
          <a:prstGeom prst="rect">
            <a:avLst/>
          </a:prstGeom>
        </p:spPr>
      </p:pic>
      <p:sp>
        <p:nvSpPr>
          <p:cNvPr id="8" name="TextBox 7">
            <a:extLst>
              <a:ext uri="{FF2B5EF4-FFF2-40B4-BE49-F238E27FC236}">
                <a16:creationId xmlns:a16="http://schemas.microsoft.com/office/drawing/2014/main" id="{714075C8-BDC7-5C03-163D-6EC4317CBB6C}"/>
              </a:ext>
            </a:extLst>
          </p:cNvPr>
          <p:cNvSpPr txBox="1"/>
          <p:nvPr/>
        </p:nvSpPr>
        <p:spPr>
          <a:xfrm>
            <a:off x="10429542" y="5073208"/>
            <a:ext cx="11570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7D23"/>
                </a:solidFill>
                <a:effectLst/>
                <a:uLnTx/>
                <a:uFillTx/>
                <a:latin typeface="Aptos" panose="02110004020202020204"/>
                <a:ea typeface="+mn-ea"/>
                <a:cs typeface="+mn-cs"/>
                <a:sym typeface="Symbol" panose="05050102010706020507" pitchFamily="18" charset="2"/>
              </a:rPr>
              <a:t>R</a:t>
            </a:r>
            <a:r>
              <a:rPr kumimoji="0" lang="en-US" sz="1600" b="0" i="0" u="none" strike="noStrike" kern="1200" cap="none" spc="0" normalizeH="0" baseline="-25000" noProof="0" dirty="0">
                <a:ln>
                  <a:noFill/>
                </a:ln>
                <a:solidFill>
                  <a:srgbClr val="3B7D23"/>
                </a:solidFill>
                <a:effectLst/>
                <a:uLnTx/>
                <a:uFillTx/>
                <a:latin typeface="Symbol" panose="05050102010706020507" pitchFamily="18" charset="2"/>
                <a:ea typeface="+mn-ea"/>
                <a:cs typeface="+mn-cs"/>
                <a:sym typeface="Symbol" panose="05050102010706020507" pitchFamily="18" charset="2"/>
              </a:rPr>
              <a:t>b</a:t>
            </a:r>
            <a:r>
              <a:rPr kumimoji="0" lang="en-US" sz="1600" b="0" i="0" u="none" strike="noStrike" kern="1200" cap="none" spc="0" normalizeH="0" baseline="0" noProof="0" dirty="0">
                <a:ln>
                  <a:noFill/>
                </a:ln>
                <a:solidFill>
                  <a:srgbClr val="3B7D23"/>
                </a:solidFill>
                <a:effectLst/>
                <a:uLnTx/>
                <a:uFillTx/>
                <a:latin typeface="Aptos" panose="02110004020202020204"/>
                <a:ea typeface="+mn-ea"/>
                <a:cs typeface="+mn-cs"/>
                <a:sym typeface="Symbol" panose="05050102010706020507" pitchFamily="18" charset="2"/>
              </a:rPr>
              <a:t>/R</a:t>
            </a:r>
            <a:r>
              <a:rPr kumimoji="0" lang="en-US" sz="1600" b="0" i="0" u="none" strike="noStrike" kern="1200" cap="none" spc="0" normalizeH="0" baseline="-25000" noProof="0" dirty="0">
                <a:ln>
                  <a:noFill/>
                </a:ln>
                <a:solidFill>
                  <a:srgbClr val="3B7D23"/>
                </a:solidFill>
                <a:effectLst/>
                <a:uLnTx/>
                <a:uFillTx/>
                <a:latin typeface="Aptos" panose="02110004020202020204"/>
                <a:ea typeface="+mn-ea"/>
                <a:cs typeface="+mn-cs"/>
                <a:sym typeface="Symbol" panose="05050102010706020507" pitchFamily="18" charset="2"/>
              </a:rPr>
              <a:t>3</a:t>
            </a:r>
            <a:r>
              <a:rPr kumimoji="0" lang="en-US" sz="1600" b="0" i="0" u="none" strike="noStrike" kern="1200" cap="none" spc="0" normalizeH="0" baseline="0" noProof="0" dirty="0">
                <a:ln>
                  <a:noFill/>
                </a:ln>
                <a:solidFill>
                  <a:srgbClr val="3B7D23"/>
                </a:solidFill>
                <a:effectLst/>
                <a:uLnTx/>
                <a:uFillTx/>
                <a:latin typeface="Aptos" panose="02110004020202020204"/>
                <a:ea typeface="+mn-ea"/>
                <a:cs typeface="+mn-cs"/>
                <a:sym typeface="Symbol" panose="05050102010706020507" pitchFamily="18" charset="2"/>
              </a:rPr>
              <a:t>=0.55</a:t>
            </a:r>
            <a:endParaRPr kumimoji="0" lang="en-US" sz="1600" b="0" i="0" u="none" strike="noStrike" kern="1200" cap="none" spc="0" normalizeH="0" baseline="0" noProof="0" dirty="0">
              <a:ln>
                <a:noFill/>
              </a:ln>
              <a:solidFill>
                <a:srgbClr val="3B7D23"/>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C4EB52FB-D72B-430E-7202-B722936FE42E}"/>
              </a:ext>
            </a:extLst>
          </p:cNvPr>
          <p:cNvSpPr txBox="1"/>
          <p:nvPr/>
        </p:nvSpPr>
        <p:spPr>
          <a:xfrm>
            <a:off x="9552715" y="80076"/>
            <a:ext cx="2334485" cy="369332"/>
          </a:xfrm>
          <a:prstGeom prst="rect">
            <a:avLst/>
          </a:prstGeom>
          <a:noFill/>
        </p:spPr>
        <p:txBody>
          <a:bodyPr wrap="none" rtlCol="0">
            <a:spAutoFit/>
          </a:bodyPr>
          <a:lstStyle/>
          <a:p>
            <a:r>
              <a:rPr lang="en-US" dirty="0"/>
              <a:t>Slide credit: Doug Beck</a:t>
            </a:r>
          </a:p>
        </p:txBody>
      </p:sp>
    </p:spTree>
    <p:extLst>
      <p:ext uri="{BB962C8B-B14F-4D97-AF65-F5344CB8AC3E}">
        <p14:creationId xmlns:p14="http://schemas.microsoft.com/office/powerpoint/2010/main" val="2848114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3112-B717-03CA-C999-2052CF0E404A}"/>
              </a:ext>
            </a:extLst>
          </p:cNvPr>
          <p:cNvSpPr>
            <a:spLocks noGrp="1"/>
          </p:cNvSpPr>
          <p:nvPr>
            <p:ph type="title"/>
          </p:nvPr>
        </p:nvSpPr>
        <p:spPr>
          <a:xfrm>
            <a:off x="158105" y="214135"/>
            <a:ext cx="4621713" cy="693324"/>
          </a:xfrm>
        </p:spPr>
        <p:txBody>
          <a:bodyPr/>
          <a:lstStyle/>
          <a:p>
            <a:r>
              <a:rPr lang="en-US" dirty="0"/>
              <a:t>Beam EDM</a:t>
            </a:r>
          </a:p>
        </p:txBody>
      </p:sp>
      <p:pic>
        <p:nvPicPr>
          <p:cNvPr id="4" name="Content Placeholder 3">
            <a:extLst>
              <a:ext uri="{FF2B5EF4-FFF2-40B4-BE49-F238E27FC236}">
                <a16:creationId xmlns:a16="http://schemas.microsoft.com/office/drawing/2014/main" id="{A675B801-A93B-62D9-1DD3-15A97B10858E}"/>
              </a:ext>
            </a:extLst>
          </p:cNvPr>
          <p:cNvPicPr>
            <a:picLocks noGrp="1" noChangeAspect="1"/>
          </p:cNvPicPr>
          <p:nvPr>
            <p:ph idx="1"/>
          </p:nvPr>
        </p:nvPicPr>
        <p:blipFill>
          <a:blip r:embed="rId2"/>
          <a:stretch>
            <a:fillRect/>
          </a:stretch>
        </p:blipFill>
        <p:spPr>
          <a:xfrm>
            <a:off x="1225134" y="1343460"/>
            <a:ext cx="9865430" cy="5501094"/>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CDCDAF9-0D7A-68F5-49A7-CFD1A660402F}"/>
                  </a:ext>
                </a:extLst>
              </p:cNvPr>
              <p:cNvSpPr txBox="1"/>
              <p:nvPr/>
            </p:nvSpPr>
            <p:spPr>
              <a:xfrm>
                <a:off x="4384964" y="214135"/>
                <a:ext cx="7599218" cy="1015663"/>
              </a:xfrm>
              <a:prstGeom prst="rect">
                <a:avLst/>
              </a:prstGeom>
              <a:noFill/>
            </p:spPr>
            <p:txBody>
              <a:bodyPr wrap="square" rtlCol="0">
                <a:spAutoFit/>
              </a:bodyPr>
              <a:lstStyle/>
              <a:p>
                <a:r>
                  <a:rPr lang="en-US" sz="2000" b="1" dirty="0">
                    <a:solidFill>
                      <a:srgbClr val="FF0000"/>
                    </a:solidFill>
                  </a:rPr>
                  <a:t>The last beam </a:t>
                </a:r>
                <a:r>
                  <a:rPr lang="en-US" sz="2000" b="1" dirty="0" err="1">
                    <a:solidFill>
                      <a:srgbClr val="FF0000"/>
                    </a:solidFill>
                  </a:rPr>
                  <a:t>nEDM</a:t>
                </a:r>
                <a:r>
                  <a:rPr lang="en-US" sz="2000" b="1" dirty="0">
                    <a:solidFill>
                      <a:srgbClr val="FF0000"/>
                    </a:solidFill>
                  </a:rPr>
                  <a:t> experiment (1977) was limited to 3e-24 e-cm by the systematic effect by a relativistic </a:t>
                </a:r>
                <a14:m>
                  <m:oMath xmlns:m="http://schemas.openxmlformats.org/officeDocument/2006/math">
                    <m:r>
                      <a:rPr lang="en-US" sz="2000" b="1" i="1" smtClean="0">
                        <a:solidFill>
                          <a:srgbClr val="FF0000"/>
                        </a:solidFill>
                        <a:latin typeface="Cambria Math" panose="02040503050406030204" pitchFamily="18" charset="0"/>
                      </a:rPr>
                      <m:t>𝒗</m:t>
                    </m:r>
                    <m:r>
                      <a:rPr lang="en-US" sz="2000" b="1" i="1" smtClean="0">
                        <a:solidFill>
                          <a:srgbClr val="FF0000"/>
                        </a:solidFill>
                        <a:latin typeface="Cambria Math" panose="02040503050406030204" pitchFamily="18" charset="0"/>
                        <a:ea typeface="Cambria Math" panose="02040503050406030204" pitchFamily="18" charset="0"/>
                      </a:rPr>
                      <m:t>×</m:t>
                    </m:r>
                    <m:r>
                      <a:rPr lang="en-US" sz="2000" b="1" i="1" smtClean="0">
                        <a:solidFill>
                          <a:srgbClr val="FF0000"/>
                        </a:solidFill>
                        <a:latin typeface="Cambria Math" panose="02040503050406030204" pitchFamily="18" charset="0"/>
                        <a:ea typeface="Cambria Math" panose="02040503050406030204" pitchFamily="18" charset="0"/>
                      </a:rPr>
                      <m:t>𝑬</m:t>
                    </m:r>
                    <m:r>
                      <a:rPr lang="en-US" sz="2000" b="1" i="1" smtClean="0">
                        <a:solidFill>
                          <a:srgbClr val="FF0000"/>
                        </a:solidFill>
                        <a:latin typeface="Cambria Math" panose="02040503050406030204" pitchFamily="18" charset="0"/>
                        <a:ea typeface="Cambria Math" panose="02040503050406030204" pitchFamily="18" charset="0"/>
                      </a:rPr>
                      <m:t> </m:t>
                    </m:r>
                  </m:oMath>
                </a14:m>
                <a:r>
                  <a:rPr lang="en-US" sz="2000" b="1" dirty="0">
                    <a:solidFill>
                      <a:srgbClr val="FF0000"/>
                    </a:solidFill>
                  </a:rPr>
                  <a:t>motional field.</a:t>
                </a:r>
              </a:p>
              <a:p>
                <a:r>
                  <a:rPr lang="en-US" sz="2000" b="1" dirty="0">
                    <a:solidFill>
                      <a:srgbClr val="00B050"/>
                    </a:solidFill>
                  </a:rPr>
                  <a:t>Mitigation: reverse </a:t>
                </a:r>
                <a14:m>
                  <m:oMath xmlns:m="http://schemas.openxmlformats.org/officeDocument/2006/math">
                    <m:r>
                      <a:rPr lang="en-US" sz="2000" b="1" i="1" smtClean="0">
                        <a:solidFill>
                          <a:srgbClr val="00B050"/>
                        </a:solidFill>
                        <a:latin typeface="Cambria Math" panose="02040503050406030204" pitchFamily="18" charset="0"/>
                      </a:rPr>
                      <m:t>𝒗</m:t>
                    </m:r>
                  </m:oMath>
                </a14:m>
                <a:r>
                  <a:rPr lang="en-US" sz="2000" b="1" dirty="0">
                    <a:solidFill>
                      <a:srgbClr val="00B050"/>
                    </a:solidFill>
                  </a:rPr>
                  <a:t> w/ a </a:t>
                </a:r>
                <a:r>
                  <a:rPr lang="en-US" sz="2000" b="1" dirty="0" err="1">
                    <a:solidFill>
                      <a:srgbClr val="00B050"/>
                    </a:solidFill>
                  </a:rPr>
                  <a:t>turbable</a:t>
                </a:r>
                <a:endParaRPr lang="en-US" sz="2000" b="1" dirty="0">
                  <a:solidFill>
                    <a:srgbClr val="00B050"/>
                  </a:solidFill>
                </a:endParaRPr>
              </a:p>
            </p:txBody>
          </p:sp>
        </mc:Choice>
        <mc:Fallback>
          <p:sp>
            <p:nvSpPr>
              <p:cNvPr id="5" name="TextBox 4">
                <a:extLst>
                  <a:ext uri="{FF2B5EF4-FFF2-40B4-BE49-F238E27FC236}">
                    <a16:creationId xmlns:a16="http://schemas.microsoft.com/office/drawing/2014/main" id="{0CDCDAF9-0D7A-68F5-49A7-CFD1A660402F}"/>
                  </a:ext>
                </a:extLst>
              </p:cNvPr>
              <p:cNvSpPr txBox="1">
                <a:spLocks noRot="1" noChangeAspect="1" noMove="1" noResize="1" noEditPoints="1" noAdjustHandles="1" noChangeArrowheads="1" noChangeShapeType="1" noTextEdit="1"/>
              </p:cNvSpPr>
              <p:nvPr/>
            </p:nvSpPr>
            <p:spPr>
              <a:xfrm>
                <a:off x="4384964" y="214135"/>
                <a:ext cx="7599218" cy="1015663"/>
              </a:xfrm>
              <a:prstGeom prst="rect">
                <a:avLst/>
              </a:prstGeom>
              <a:blipFill>
                <a:blip r:embed="rId3"/>
                <a:stretch>
                  <a:fillRect l="-802" t="-2994" r="-481" b="-10180"/>
                </a:stretch>
              </a:blipFill>
            </p:spPr>
            <p:txBody>
              <a:bodyPr/>
              <a:lstStyle/>
              <a:p>
                <a:r>
                  <a:rPr lang="en-US">
                    <a:noFill/>
                  </a:rPr>
                  <a:t> </a:t>
                </a:r>
              </a:p>
            </p:txBody>
          </p:sp>
        </mc:Fallback>
      </mc:AlternateContent>
    </p:spTree>
    <p:extLst>
      <p:ext uri="{BB962C8B-B14F-4D97-AF65-F5344CB8AC3E}">
        <p14:creationId xmlns:p14="http://schemas.microsoft.com/office/powerpoint/2010/main" val="537236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20"/>
          </p:nvPr>
        </p:nvSpPr>
        <p:spPr/>
        <p:txBody>
          <a:bodyPr/>
          <a:lstStyle/>
          <a:p>
            <a:r>
              <a:rPr lang="en-US" dirty="0"/>
              <a:t>Fundamental Neutron and Precision Physics Group (University of Bern)</a:t>
            </a:r>
          </a:p>
        </p:txBody>
      </p:sp>
      <p:sp>
        <p:nvSpPr>
          <p:cNvPr id="3" name="Titel 2"/>
          <p:cNvSpPr>
            <a:spLocks noGrp="1"/>
          </p:cNvSpPr>
          <p:nvPr>
            <p:ph type="title"/>
          </p:nvPr>
        </p:nvSpPr>
        <p:spPr/>
        <p:txBody>
          <a:bodyPr/>
          <a:lstStyle/>
          <a:p>
            <a:r>
              <a:rPr lang="de-DE" dirty="0"/>
              <a:t>Beam EDM</a:t>
            </a:r>
            <a:endParaRPr lang="en-US" dirty="0"/>
          </a:p>
        </p:txBody>
      </p:sp>
      <p:sp>
        <p:nvSpPr>
          <p:cNvPr id="4" name="Textplatzhalter 3"/>
          <p:cNvSpPr>
            <a:spLocks noGrp="1"/>
          </p:cNvSpPr>
          <p:nvPr>
            <p:ph type="body" sz="quarter" idx="17"/>
          </p:nvPr>
        </p:nvSpPr>
        <p:spPr>
          <a:xfrm>
            <a:off x="6742877" y="2199894"/>
            <a:ext cx="5296265" cy="3251995"/>
          </a:xfrm>
        </p:spPr>
        <p:txBody>
          <a:bodyPr/>
          <a:lstStyle/>
          <a:p>
            <a:pPr marL="179388" indent="-179388">
              <a:buFont typeface="Arial" panose="020B0604020202020204" pitchFamily="34" charset="0"/>
              <a:buChar char="•"/>
            </a:pPr>
            <a:r>
              <a:rPr lang="en-US" dirty="0"/>
              <a:t>New complimentary neutron EDM search using a pulsed beam</a:t>
            </a:r>
          </a:p>
          <a:p>
            <a:pPr marL="179388" indent="-179388">
              <a:buFont typeface="Arial" panose="020B0604020202020204" pitchFamily="34" charset="0"/>
              <a:buChar char="•"/>
            </a:pPr>
            <a:endParaRPr lang="en-US" dirty="0"/>
          </a:p>
          <a:p>
            <a:pPr marL="179388" indent="-179388">
              <a:buFont typeface="Arial" panose="020B0604020202020204" pitchFamily="34" charset="0"/>
              <a:buChar char="•"/>
            </a:pPr>
            <a:r>
              <a:rPr lang="en-US" dirty="0"/>
              <a:t>Project based in Bern with successful proof-of-principle experiments performed at PSI and ILL</a:t>
            </a:r>
          </a:p>
          <a:p>
            <a:pPr marL="179388" indent="-179388">
              <a:buFont typeface="Arial" panose="020B0604020202020204" pitchFamily="34" charset="0"/>
              <a:buChar char="•"/>
            </a:pPr>
            <a:endParaRPr lang="en-US" dirty="0"/>
          </a:p>
          <a:p>
            <a:pPr marL="179388" indent="-179388">
              <a:buFont typeface="Arial" panose="020B0604020202020204" pitchFamily="34" charset="0"/>
              <a:buChar char="•"/>
            </a:pPr>
            <a:r>
              <a:rPr lang="en-US" dirty="0"/>
              <a:t>Full-scale experiment intended for ESS, competitive to UCN experiments</a:t>
            </a:r>
          </a:p>
        </p:txBody>
      </p:sp>
      <p:sp>
        <p:nvSpPr>
          <p:cNvPr id="6" name="Rechteck 5"/>
          <p:cNvSpPr/>
          <p:nvPr/>
        </p:nvSpPr>
        <p:spPr>
          <a:xfrm>
            <a:off x="10460052" y="153824"/>
            <a:ext cx="1589518" cy="1384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fik 6"/>
          <p:cNvPicPr>
            <a:picLocks noChangeAspect="1"/>
          </p:cNvPicPr>
          <p:nvPr/>
        </p:nvPicPr>
        <p:blipFill>
          <a:blip r:embed="rId2"/>
          <a:stretch>
            <a:fillRect/>
          </a:stretch>
        </p:blipFill>
        <p:spPr>
          <a:xfrm>
            <a:off x="10708290" y="118833"/>
            <a:ext cx="1341280" cy="1454400"/>
          </a:xfrm>
          <a:prstGeom prst="rect">
            <a:avLst/>
          </a:prstGeom>
        </p:spPr>
      </p:pic>
      <p:pic>
        <p:nvPicPr>
          <p:cNvPr id="15" name="Grafik 1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28163" t="2628" r="23657" b="5597"/>
          <a:stretch/>
        </p:blipFill>
        <p:spPr>
          <a:xfrm rot="5400000">
            <a:off x="784183" y="1542782"/>
            <a:ext cx="2111179" cy="3015970"/>
          </a:xfrm>
          <a:prstGeom prst="rect">
            <a:avLst/>
          </a:prstGeom>
          <a:ln w="9525">
            <a:solidFill>
              <a:schemeClr val="bg1"/>
            </a:solidFill>
          </a:ln>
        </p:spPr>
      </p:pic>
      <p:pic>
        <p:nvPicPr>
          <p:cNvPr id="16" name="Inhaltsplatzhalter 3"/>
          <p:cNvPicPr>
            <a:picLocks noChangeAspect="1"/>
          </p:cNvPicPr>
          <p:nvPr/>
        </p:nvPicPr>
        <p:blipFill rotWithShape="1">
          <a:blip r:embed="rId5" cstate="print">
            <a:extLst>
              <a:ext uri="{28A0092B-C50C-407E-A947-70E740481C1C}">
                <a14:useLocalDpi xmlns:a14="http://schemas.microsoft.com/office/drawing/2010/main" val="0"/>
              </a:ext>
            </a:extLst>
          </a:blip>
          <a:srcRect l="14991" t="16582" r="12023" b="15300"/>
          <a:stretch/>
        </p:blipFill>
        <p:spPr>
          <a:xfrm>
            <a:off x="3415889" y="1992785"/>
            <a:ext cx="3015966" cy="2111175"/>
          </a:xfrm>
          <a:prstGeom prst="rect">
            <a:avLst/>
          </a:prstGeom>
          <a:ln w="9525">
            <a:solidFill>
              <a:schemeClr val="bg1"/>
            </a:solidFill>
          </a:ln>
        </p:spPr>
      </p:pic>
      <p:sp>
        <p:nvSpPr>
          <p:cNvPr id="17" name="Textfeld 16"/>
          <p:cNvSpPr txBox="1"/>
          <p:nvPr/>
        </p:nvSpPr>
        <p:spPr>
          <a:xfrm>
            <a:off x="1644162" y="3756994"/>
            <a:ext cx="1702881" cy="349362"/>
          </a:xfrm>
          <a:prstGeom prst="rect">
            <a:avLst/>
          </a:prstGeom>
          <a:solidFill>
            <a:srgbClr val="000000">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Electrode</a:t>
            </a:r>
            <a:r>
              <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stack</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feld 17"/>
          <p:cNvSpPr txBox="1"/>
          <p:nvPr/>
        </p:nvSpPr>
        <p:spPr>
          <a:xfrm>
            <a:off x="4659418" y="3764827"/>
            <a:ext cx="1769381" cy="338554"/>
          </a:xfrm>
          <a:prstGeom prst="rect">
            <a:avLst/>
          </a:prstGeom>
          <a:solidFill>
            <a:srgbClr val="000000">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Mu-metal</a:t>
            </a:r>
            <a:r>
              <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de-DE"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shield</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Google Shape;165;p21"/>
          <p:cNvPicPr preferRelativeResize="0"/>
          <p:nvPr/>
        </p:nvPicPr>
        <p:blipFill rotWithShape="1">
          <a:blip r:embed="rId6">
            <a:alphaModFix/>
          </a:blip>
          <a:srcRect t="15077" b="17217"/>
          <a:stretch/>
        </p:blipFill>
        <p:spPr>
          <a:xfrm>
            <a:off x="331788" y="4205920"/>
            <a:ext cx="6105954" cy="1984969"/>
          </a:xfrm>
          <a:prstGeom prst="rect">
            <a:avLst/>
          </a:prstGeom>
          <a:noFill/>
          <a:ln w="9525" cap="flat" cmpd="sng">
            <a:solidFill>
              <a:srgbClr val="EFEFEF"/>
            </a:solidFill>
            <a:prstDash val="solid"/>
            <a:round/>
            <a:headEnd type="none" w="sm" len="sm"/>
            <a:tailEnd type="none" w="sm" len="sm"/>
          </a:ln>
        </p:spPr>
      </p:pic>
      <p:sp>
        <p:nvSpPr>
          <p:cNvPr id="20" name="Google Shape;166;p21"/>
          <p:cNvSpPr txBox="1"/>
          <p:nvPr/>
        </p:nvSpPr>
        <p:spPr>
          <a:xfrm>
            <a:off x="2493346" y="4245972"/>
            <a:ext cx="752272" cy="44176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600" b="1" i="0" u="none" strike="noStrike" kern="1200" cap="none" spc="0" normalizeH="0" baseline="0" noProof="0" dirty="0">
                <a:ln>
                  <a:noFill/>
                </a:ln>
                <a:solidFill>
                  <a:srgbClr val="D92525"/>
                </a:solidFill>
                <a:effectLst/>
                <a:uLnTx/>
                <a:uFillTx/>
                <a:latin typeface="Arial" panose="020B0604020202020204" pitchFamily="34" charset="0"/>
                <a:ea typeface="+mn-ea"/>
                <a:cs typeface="Arial" panose="020B0604020202020204" pitchFamily="34" charset="0"/>
              </a:rPr>
              <a:t>1 m</a:t>
            </a:r>
            <a:endParaRPr kumimoji="0" sz="1600" b="1" i="0" u="none" strike="noStrike" kern="1200" cap="none" spc="0" normalizeH="0" baseline="0" noProof="0" dirty="0">
              <a:ln>
                <a:noFill/>
              </a:ln>
              <a:solidFill>
                <a:srgbClr val="D92525"/>
              </a:solidFill>
              <a:effectLst/>
              <a:uLnTx/>
              <a:uFillTx/>
              <a:latin typeface="Arial" panose="020B0604020202020204" pitchFamily="34" charset="0"/>
              <a:ea typeface="+mn-ea"/>
              <a:cs typeface="Arial" panose="020B0604020202020204" pitchFamily="34" charset="0"/>
            </a:endParaRPr>
          </a:p>
        </p:txBody>
      </p:sp>
      <p:cxnSp>
        <p:nvCxnSpPr>
          <p:cNvPr id="21" name="Google Shape;167;p21"/>
          <p:cNvCxnSpPr/>
          <p:nvPr/>
        </p:nvCxnSpPr>
        <p:spPr>
          <a:xfrm flipV="1">
            <a:off x="2348300" y="4586912"/>
            <a:ext cx="1033678" cy="1"/>
          </a:xfrm>
          <a:prstGeom prst="straightConnector1">
            <a:avLst/>
          </a:prstGeom>
          <a:noFill/>
          <a:ln w="28575" cap="flat" cmpd="sng">
            <a:solidFill>
              <a:srgbClr val="D92525"/>
            </a:solidFill>
            <a:prstDash val="solid"/>
            <a:round/>
            <a:headEnd type="triangle" w="med" len="med"/>
            <a:tailEnd type="triangle" w="med" len="med"/>
          </a:ln>
        </p:spPr>
      </p:cxnSp>
      <p:pic>
        <p:nvPicPr>
          <p:cNvPr id="29" name="Google Shape;163;p21"/>
          <p:cNvPicPr preferRelativeResize="0"/>
          <p:nvPr/>
        </p:nvPicPr>
        <p:blipFill>
          <a:blip r:embed="rId7">
            <a:alphaModFix/>
          </a:blip>
          <a:stretch>
            <a:fillRect/>
          </a:stretch>
        </p:blipFill>
        <p:spPr>
          <a:xfrm>
            <a:off x="5791391" y="5608288"/>
            <a:ext cx="622880" cy="551228"/>
          </a:xfrm>
          <a:prstGeom prst="rect">
            <a:avLst/>
          </a:prstGeom>
          <a:noFill/>
          <a:ln>
            <a:noFill/>
          </a:ln>
        </p:spPr>
      </p:pic>
      <p:pic>
        <p:nvPicPr>
          <p:cNvPr id="32" name="Grafik 31"/>
          <p:cNvPicPr>
            <a:picLocks noChangeAspect="1"/>
          </p:cNvPicPr>
          <p:nvPr/>
        </p:nvPicPr>
        <p:blipFill>
          <a:blip r:embed="rId8"/>
          <a:stretch>
            <a:fillRect/>
          </a:stretch>
        </p:blipFill>
        <p:spPr>
          <a:xfrm>
            <a:off x="1498520" y="2577256"/>
            <a:ext cx="1806509" cy="1191105"/>
          </a:xfrm>
          <a:prstGeom prst="rect">
            <a:avLst/>
          </a:prstGeom>
        </p:spPr>
      </p:pic>
      <p:pic>
        <p:nvPicPr>
          <p:cNvPr id="35" name="Grafik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5634" y="221270"/>
            <a:ext cx="700942" cy="703280"/>
          </a:xfrm>
          <a:prstGeom prst="rect">
            <a:avLst/>
          </a:prstGeom>
        </p:spPr>
      </p:pic>
      <p:sp>
        <p:nvSpPr>
          <p:cNvPr id="38" name="Textfeld 37"/>
          <p:cNvSpPr txBox="1"/>
          <p:nvPr/>
        </p:nvSpPr>
        <p:spPr>
          <a:xfrm>
            <a:off x="8078703" y="5891722"/>
            <a:ext cx="396044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Piegsa, </a:t>
            </a:r>
            <a:r>
              <a:rPr kumimoji="0" lang="it-IT" sz="1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PRC </a:t>
            </a:r>
            <a:r>
              <a:rPr kumimoji="0" lang="it-IT"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88, 045502 (2013)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Chanel et al., </a:t>
            </a:r>
            <a:r>
              <a:rPr kumimoji="0" lang="en-US" sz="1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EPJ Conf.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219, 02004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Schulthess et al., </a:t>
            </a:r>
            <a:r>
              <a:rPr kumimoji="0" lang="de-DE" sz="1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PRL</a:t>
            </a:r>
            <a:r>
              <a:rPr kumimoji="0" 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129, 191801 (2022) </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 name="Textfeld 41"/>
          <p:cNvSpPr txBox="1"/>
          <p:nvPr/>
        </p:nvSpPr>
        <p:spPr>
          <a:xfrm>
            <a:off x="350704" y="5845026"/>
            <a:ext cx="1281426" cy="338554"/>
          </a:xfrm>
          <a:prstGeom prst="rect">
            <a:avLst/>
          </a:prstGeom>
          <a:solidFill>
            <a:schemeClr val="tx1">
              <a:alpha val="5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PF1b 2020</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2" name="Grafik 21"/>
          <p:cNvPicPr>
            <a:picLocks noChangeAspect="1"/>
          </p:cNvPicPr>
          <p:nvPr/>
        </p:nvPicPr>
        <p:blipFill>
          <a:blip r:embed="rId10"/>
          <a:stretch>
            <a:fillRect/>
          </a:stretch>
        </p:blipFill>
        <p:spPr>
          <a:xfrm>
            <a:off x="8413727" y="939741"/>
            <a:ext cx="1954563" cy="609157"/>
          </a:xfrm>
          <a:prstGeom prst="rect">
            <a:avLst/>
          </a:prstGeom>
        </p:spPr>
      </p:pic>
      <p:sp>
        <p:nvSpPr>
          <p:cNvPr id="5" name="TextBox 4">
            <a:extLst>
              <a:ext uri="{FF2B5EF4-FFF2-40B4-BE49-F238E27FC236}">
                <a16:creationId xmlns:a16="http://schemas.microsoft.com/office/drawing/2014/main" id="{E021B999-C29C-4937-D5C7-66298A635A56}"/>
              </a:ext>
            </a:extLst>
          </p:cNvPr>
          <p:cNvSpPr txBox="1"/>
          <p:nvPr/>
        </p:nvSpPr>
        <p:spPr>
          <a:xfrm>
            <a:off x="8860086" y="6555539"/>
            <a:ext cx="2639056" cy="369332"/>
          </a:xfrm>
          <a:prstGeom prst="rect">
            <a:avLst/>
          </a:prstGeom>
          <a:noFill/>
        </p:spPr>
        <p:txBody>
          <a:bodyPr wrap="none" rtlCol="0">
            <a:spAutoFit/>
          </a:bodyPr>
          <a:lstStyle/>
          <a:p>
            <a:r>
              <a:rPr lang="en-US" dirty="0"/>
              <a:t>Slide credit: Florian </a:t>
            </a:r>
            <a:r>
              <a:rPr lang="en-US" dirty="0" err="1"/>
              <a:t>Piegsa</a:t>
            </a:r>
            <a:endParaRPr lang="en-US" dirty="0"/>
          </a:p>
        </p:txBody>
      </p:sp>
    </p:spTree>
    <p:extLst>
      <p:ext uri="{BB962C8B-B14F-4D97-AF65-F5344CB8AC3E}">
        <p14:creationId xmlns:p14="http://schemas.microsoft.com/office/powerpoint/2010/main" val="3445179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393816C6-4F2E-4C2D-BAFE-91FBD953539B}"/>
              </a:ext>
            </a:extLst>
          </p:cNvPr>
          <p:cNvPicPr>
            <a:picLocks noGrp="1" noChangeAspect="1"/>
          </p:cNvPicPr>
          <p:nvPr>
            <p:ph idx="1"/>
          </p:nvPr>
        </p:nvPicPr>
        <p:blipFill rotWithShape="1">
          <a:blip r:embed="rId3"/>
          <a:srcRect b="461"/>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836CA9E8-B820-4790-995A-C32CC8C1F9C4}"/>
              </a:ext>
            </a:extLst>
          </p:cNvPr>
          <p:cNvPicPr>
            <a:picLocks noChangeAspect="1"/>
          </p:cNvPicPr>
          <p:nvPr/>
        </p:nvPicPr>
        <p:blipFill>
          <a:blip r:embed="rId4"/>
          <a:stretch>
            <a:fillRect/>
          </a:stretch>
        </p:blipFill>
        <p:spPr>
          <a:xfrm>
            <a:off x="3450003" y="3651835"/>
            <a:ext cx="1979641" cy="1443581"/>
          </a:xfrm>
          <a:prstGeom prst="rect">
            <a:avLst/>
          </a:prstGeom>
        </p:spPr>
      </p:pic>
      <p:sp>
        <p:nvSpPr>
          <p:cNvPr id="3" name="TextBox 2">
            <a:extLst>
              <a:ext uri="{FF2B5EF4-FFF2-40B4-BE49-F238E27FC236}">
                <a16:creationId xmlns:a16="http://schemas.microsoft.com/office/drawing/2014/main" id="{E40FECA5-515C-4F09-AD76-DC8AC4A037DC}"/>
              </a:ext>
            </a:extLst>
          </p:cNvPr>
          <p:cNvSpPr txBox="1"/>
          <p:nvPr/>
        </p:nvSpPr>
        <p:spPr>
          <a:xfrm>
            <a:off x="10592324" y="4827590"/>
            <a:ext cx="1598152" cy="381338"/>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B765ED9-4B04-4832-83E3-79D95DE1F806}"/>
              </a:ext>
            </a:extLst>
          </p:cNvPr>
          <p:cNvSpPr txBox="1"/>
          <p:nvPr/>
        </p:nvSpPr>
        <p:spPr>
          <a:xfrm>
            <a:off x="8822383" y="3916266"/>
            <a:ext cx="3184635" cy="2585323"/>
          </a:xfrm>
          <a:prstGeom prst="rect">
            <a:avLst/>
          </a:prstGeom>
          <a:noFill/>
        </p:spPr>
        <p:txBody>
          <a:bodyPr wrap="square" rtlCol="0">
            <a:spAutoFit/>
          </a:bodyPr>
          <a:lstStyle/>
          <a:p>
            <a:r>
              <a:rPr lang="en-US" b="0" i="0" dirty="0">
                <a:solidFill>
                  <a:srgbClr val="0000FF"/>
                </a:solidFill>
                <a:effectLst/>
                <a:latin typeface="Open Sans"/>
              </a:rPr>
              <a:t>ESS proposal:</a:t>
            </a:r>
          </a:p>
          <a:p>
            <a:r>
              <a:rPr lang="en-US" dirty="0">
                <a:solidFill>
                  <a:srgbClr val="0000FF"/>
                </a:solidFill>
                <a:latin typeface="Open Sans"/>
              </a:rPr>
              <a:t>L = 50 m</a:t>
            </a:r>
          </a:p>
          <a:p>
            <a:r>
              <a:rPr lang="en-US" b="0" i="0" dirty="0">
                <a:solidFill>
                  <a:srgbClr val="0000FF"/>
                </a:solidFill>
                <a:effectLst/>
                <a:latin typeface="Open Sans"/>
              </a:rPr>
              <a:t>Use a pulsed neutron source and time-of-flight to account for the velocity dependent effects. </a:t>
            </a:r>
          </a:p>
          <a:p>
            <a:endParaRPr lang="en-US" dirty="0">
              <a:solidFill>
                <a:srgbClr val="0000FF"/>
              </a:solidFill>
              <a:latin typeface="Open Sans"/>
            </a:endParaRPr>
          </a:p>
          <a:p>
            <a:r>
              <a:rPr lang="en-US" b="0" i="0" dirty="0">
                <a:solidFill>
                  <a:srgbClr val="000000"/>
                </a:solidFill>
                <a:effectLst/>
                <a:latin typeface="Open Sans"/>
              </a:rPr>
              <a:t>EPJ Web of Conferences </a:t>
            </a:r>
            <a:r>
              <a:rPr lang="en-US" b="1" i="0" dirty="0">
                <a:solidFill>
                  <a:srgbClr val="333333"/>
                </a:solidFill>
                <a:effectLst/>
                <a:latin typeface="Open Sans"/>
              </a:rPr>
              <a:t>219</a:t>
            </a:r>
            <a:r>
              <a:rPr lang="en-US" b="0" i="0" dirty="0">
                <a:solidFill>
                  <a:srgbClr val="000000"/>
                </a:solidFill>
                <a:effectLst/>
                <a:latin typeface="Open Sans"/>
              </a:rPr>
              <a:t>, 02004 (2019)</a:t>
            </a:r>
            <a:endParaRPr lang="en-US" dirty="0">
              <a:solidFill>
                <a:srgbClr val="0000FF"/>
              </a:solidFill>
            </a:endParaRPr>
          </a:p>
        </p:txBody>
      </p:sp>
      <p:sp>
        <p:nvSpPr>
          <p:cNvPr id="2" name="TextBox 1">
            <a:extLst>
              <a:ext uri="{FF2B5EF4-FFF2-40B4-BE49-F238E27FC236}">
                <a16:creationId xmlns:a16="http://schemas.microsoft.com/office/drawing/2014/main" id="{9033C4A8-03AD-4D8B-A217-764E59102BD8}"/>
              </a:ext>
            </a:extLst>
          </p:cNvPr>
          <p:cNvSpPr txBox="1"/>
          <p:nvPr/>
        </p:nvSpPr>
        <p:spPr>
          <a:xfrm>
            <a:off x="10572330" y="3165597"/>
            <a:ext cx="1434688" cy="369332"/>
          </a:xfrm>
          <a:prstGeom prst="rect">
            <a:avLst/>
          </a:prstGeom>
          <a:noFill/>
        </p:spPr>
        <p:txBody>
          <a:bodyPr wrap="none" rtlCol="0">
            <a:spAutoFit/>
          </a:bodyPr>
          <a:lstStyle/>
          <a:p>
            <a:r>
              <a:rPr lang="en-US" dirty="0"/>
              <a:t>Jacob Thorne</a:t>
            </a:r>
          </a:p>
        </p:txBody>
      </p:sp>
    </p:spTree>
    <p:extLst>
      <p:ext uri="{BB962C8B-B14F-4D97-AF65-F5344CB8AC3E}">
        <p14:creationId xmlns:p14="http://schemas.microsoft.com/office/powerpoint/2010/main" val="4047137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4050"/>
          </a:xfrm>
        </p:spPr>
        <p:txBody>
          <a:bodyPr>
            <a:normAutofit fontScale="90000"/>
          </a:bodyPr>
          <a:lstStyle/>
          <a:p>
            <a:r>
              <a:rPr lang="en-US" dirty="0"/>
              <a:t>Summary</a:t>
            </a:r>
          </a:p>
        </p:txBody>
      </p:sp>
      <p:sp>
        <p:nvSpPr>
          <p:cNvPr id="3" name="Content Placeholder 2"/>
          <p:cNvSpPr>
            <a:spLocks noGrp="1"/>
          </p:cNvSpPr>
          <p:nvPr>
            <p:ph idx="1"/>
          </p:nvPr>
        </p:nvSpPr>
        <p:spPr>
          <a:xfrm>
            <a:off x="738471" y="1163242"/>
            <a:ext cx="10515600" cy="4919041"/>
          </a:xfrm>
        </p:spPr>
        <p:txBody>
          <a:bodyPr>
            <a:noAutofit/>
          </a:bodyPr>
          <a:lstStyle/>
          <a:p>
            <a:pPr marL="0" indent="0">
              <a:buNone/>
            </a:pPr>
            <a:r>
              <a:rPr lang="en-US" sz="2000" b="1" dirty="0">
                <a:solidFill>
                  <a:srgbClr val="C00000"/>
                </a:solidFill>
              </a:rPr>
              <a:t>EDMs provide impressive reach for BSM physics via new CP-violation</a:t>
            </a:r>
            <a:endParaRPr lang="en-US" sz="2000" b="1" dirty="0"/>
          </a:p>
          <a:p>
            <a:pPr marL="0" indent="0">
              <a:buNone/>
            </a:pPr>
            <a:r>
              <a:rPr lang="en-US" sz="2000" b="1" dirty="0">
                <a:solidFill>
                  <a:srgbClr val="2905AB"/>
                </a:solidFill>
              </a:rPr>
              <a:t>Realizing the current investments:</a:t>
            </a:r>
          </a:p>
          <a:p>
            <a:r>
              <a:rPr lang="en-US" sz="2000" b="1" dirty="0"/>
              <a:t>Neutron EDM measurements are underway </a:t>
            </a:r>
            <a:r>
              <a:rPr lang="en-US" sz="2000" dirty="0"/>
              <a:t>to extend sensitivity up to 2 orders-of-magnitude. Two competitive/world-leading efforts are underway to bring neutron EDM measurements back to the US!</a:t>
            </a:r>
            <a:endParaRPr lang="en-US" sz="2000" b="1" dirty="0"/>
          </a:p>
          <a:p>
            <a:r>
              <a:rPr lang="en-US" sz="2000" b="1" dirty="0">
                <a:solidFill>
                  <a:schemeClr val="bg2">
                    <a:lumMod val="75000"/>
                  </a:schemeClr>
                </a:solidFill>
              </a:rPr>
              <a:t>Planned and ongoing CP-violation search experiments </a:t>
            </a:r>
            <a:r>
              <a:rPr lang="en-US" sz="2000" dirty="0">
                <a:solidFill>
                  <a:schemeClr val="bg2">
                    <a:lumMod val="75000"/>
                  </a:schemeClr>
                </a:solidFill>
              </a:rPr>
              <a:t>using </a:t>
            </a:r>
            <a:r>
              <a:rPr lang="en-US" sz="2000" baseline="30000" dirty="0">
                <a:solidFill>
                  <a:schemeClr val="bg2">
                    <a:lumMod val="75000"/>
                  </a:schemeClr>
                </a:solidFill>
              </a:rPr>
              <a:t>129</a:t>
            </a:r>
            <a:r>
              <a:rPr lang="en-US" sz="2000" dirty="0">
                <a:solidFill>
                  <a:schemeClr val="bg2">
                    <a:lumMod val="75000"/>
                  </a:schemeClr>
                </a:solidFill>
              </a:rPr>
              <a:t>Xe atoms, </a:t>
            </a:r>
            <a:r>
              <a:rPr lang="en-US" sz="2000" baseline="30000" dirty="0">
                <a:solidFill>
                  <a:schemeClr val="bg2">
                    <a:lumMod val="75000"/>
                  </a:schemeClr>
                </a:solidFill>
              </a:rPr>
              <a:t>225</a:t>
            </a:r>
            <a:r>
              <a:rPr lang="en-US" sz="2000" dirty="0">
                <a:solidFill>
                  <a:schemeClr val="bg2">
                    <a:lumMod val="75000"/>
                  </a:schemeClr>
                </a:solidFill>
              </a:rPr>
              <a:t>Ra atoms, </a:t>
            </a:r>
            <a:r>
              <a:rPr lang="en-US" sz="2000" baseline="30000" dirty="0">
                <a:solidFill>
                  <a:schemeClr val="bg2">
                    <a:lumMod val="75000"/>
                  </a:schemeClr>
                </a:solidFill>
              </a:rPr>
              <a:t>173</a:t>
            </a:r>
            <a:r>
              <a:rPr lang="en-US" sz="2000" dirty="0">
                <a:solidFill>
                  <a:schemeClr val="bg2">
                    <a:lumMod val="75000"/>
                  </a:schemeClr>
                </a:solidFill>
              </a:rPr>
              <a:t>YbOH molecules, and </a:t>
            </a:r>
            <a:r>
              <a:rPr lang="en-US" sz="2000" baseline="30000" dirty="0">
                <a:solidFill>
                  <a:schemeClr val="bg2">
                    <a:lumMod val="75000"/>
                  </a:schemeClr>
                </a:solidFill>
              </a:rPr>
              <a:t>205</a:t>
            </a:r>
            <a:r>
              <a:rPr lang="en-US" sz="2000" dirty="0">
                <a:solidFill>
                  <a:schemeClr val="bg2">
                    <a:lumMod val="75000"/>
                  </a:schemeClr>
                </a:solidFill>
              </a:rPr>
              <a:t>TlF molecules </a:t>
            </a:r>
            <a:r>
              <a:rPr lang="en-US" sz="2000" b="1" dirty="0">
                <a:solidFill>
                  <a:schemeClr val="bg2">
                    <a:lumMod val="75000"/>
                  </a:schemeClr>
                </a:solidFill>
              </a:rPr>
              <a:t>are poised to match or exceed </a:t>
            </a:r>
            <a:r>
              <a:rPr lang="en-US" sz="2000" dirty="0">
                <a:solidFill>
                  <a:schemeClr val="bg2">
                    <a:lumMod val="75000"/>
                  </a:schemeClr>
                </a:solidFill>
              </a:rPr>
              <a:t>the new physics sensitivity of </a:t>
            </a:r>
            <a:r>
              <a:rPr lang="en-US" sz="2000" b="1" dirty="0">
                <a:solidFill>
                  <a:schemeClr val="bg2">
                    <a:lumMod val="75000"/>
                  </a:schemeClr>
                </a:solidFill>
              </a:rPr>
              <a:t>the state-of-the-art </a:t>
            </a:r>
            <a:r>
              <a:rPr lang="en-US" sz="2000" b="1" baseline="30000" dirty="0">
                <a:solidFill>
                  <a:schemeClr val="bg2">
                    <a:lumMod val="75000"/>
                  </a:schemeClr>
                </a:solidFill>
              </a:rPr>
              <a:t>199</a:t>
            </a:r>
            <a:r>
              <a:rPr lang="en-US" sz="2000" b="1" dirty="0">
                <a:solidFill>
                  <a:schemeClr val="bg2">
                    <a:lumMod val="75000"/>
                  </a:schemeClr>
                </a:solidFill>
              </a:rPr>
              <a:t>Hg EDM experiment </a:t>
            </a:r>
            <a:r>
              <a:rPr lang="en-US" sz="2000" dirty="0">
                <a:solidFill>
                  <a:schemeClr val="bg2">
                    <a:lumMod val="75000"/>
                  </a:schemeClr>
                </a:solidFill>
              </a:rPr>
              <a:t>(0.74 x 10</a:t>
            </a:r>
            <a:r>
              <a:rPr lang="en-US" sz="2000" baseline="30000" dirty="0">
                <a:solidFill>
                  <a:schemeClr val="bg2">
                    <a:lumMod val="75000"/>
                  </a:schemeClr>
                </a:solidFill>
              </a:rPr>
              <a:t>-29</a:t>
            </a:r>
            <a:r>
              <a:rPr lang="en-US" sz="2000" dirty="0">
                <a:solidFill>
                  <a:schemeClr val="bg2">
                    <a:lumMod val="75000"/>
                  </a:schemeClr>
                </a:solidFill>
              </a:rPr>
              <a:t> e-cm) by about an order of magnitude.</a:t>
            </a:r>
          </a:p>
          <a:p>
            <a:pPr marL="0" indent="0">
              <a:buNone/>
            </a:pPr>
            <a:endParaRPr lang="en-US" sz="2000" b="1" dirty="0">
              <a:solidFill>
                <a:srgbClr val="00B050"/>
              </a:solidFill>
            </a:endParaRPr>
          </a:p>
          <a:p>
            <a:pPr marL="0" indent="0">
              <a:buNone/>
            </a:pPr>
            <a:r>
              <a:rPr lang="en-US" sz="2000" b="1" dirty="0">
                <a:solidFill>
                  <a:srgbClr val="00B050"/>
                </a:solidFill>
              </a:rPr>
              <a:t>Investing in facilities &amp; R&amp;D to enable next-gen. hadronic CP-violation searches:</a:t>
            </a:r>
          </a:p>
          <a:p>
            <a:r>
              <a:rPr lang="en-US" sz="2000" dirty="0">
                <a:solidFill>
                  <a:schemeClr val="bg2">
                    <a:lumMod val="75000"/>
                  </a:schemeClr>
                </a:solidFill>
              </a:rPr>
              <a:t>Several </a:t>
            </a:r>
            <a:r>
              <a:rPr lang="en-US" sz="2000" b="1" dirty="0">
                <a:solidFill>
                  <a:schemeClr val="bg2">
                    <a:lumMod val="75000"/>
                  </a:schemeClr>
                </a:solidFill>
              </a:rPr>
              <a:t>next generation </a:t>
            </a:r>
            <a:r>
              <a:rPr lang="en-US" sz="2000" dirty="0">
                <a:solidFill>
                  <a:schemeClr val="bg2">
                    <a:lumMod val="75000"/>
                  </a:schemeClr>
                </a:solidFill>
              </a:rPr>
              <a:t>CP-violation search schemes using </a:t>
            </a:r>
            <a:r>
              <a:rPr lang="en-US" sz="2000" b="1" dirty="0">
                <a:solidFill>
                  <a:schemeClr val="bg2">
                    <a:lumMod val="75000"/>
                  </a:schemeClr>
                </a:solidFill>
              </a:rPr>
              <a:t>pear-shaped nuclei inside of molecules </a:t>
            </a:r>
            <a:r>
              <a:rPr lang="en-US" sz="2000" dirty="0">
                <a:solidFill>
                  <a:schemeClr val="bg2">
                    <a:lumMod val="75000"/>
                  </a:schemeClr>
                </a:solidFill>
              </a:rPr>
              <a:t>are currently being developed and have new physics sensitivities that are </a:t>
            </a:r>
            <a:r>
              <a:rPr lang="en-US" sz="2000" b="1" dirty="0">
                <a:solidFill>
                  <a:schemeClr val="bg2">
                    <a:lumMod val="75000"/>
                  </a:schemeClr>
                </a:solidFill>
              </a:rPr>
              <a:t>several orders of magnitude beyond the state-of-the-art </a:t>
            </a:r>
            <a:r>
              <a:rPr lang="en-US" sz="2000" b="1" baseline="30000" dirty="0">
                <a:solidFill>
                  <a:schemeClr val="bg2">
                    <a:lumMod val="75000"/>
                  </a:schemeClr>
                </a:solidFill>
              </a:rPr>
              <a:t>199</a:t>
            </a:r>
            <a:r>
              <a:rPr lang="en-US" sz="2000" b="1" dirty="0">
                <a:solidFill>
                  <a:schemeClr val="bg2">
                    <a:lumMod val="75000"/>
                  </a:schemeClr>
                </a:solidFill>
              </a:rPr>
              <a:t>Hg EDM experiment</a:t>
            </a:r>
            <a:r>
              <a:rPr lang="en-US" sz="2000" dirty="0">
                <a:solidFill>
                  <a:schemeClr val="bg2">
                    <a:lumMod val="75000"/>
                  </a:schemeClr>
                </a:solidFill>
              </a:rPr>
              <a:t>.</a:t>
            </a:r>
          </a:p>
          <a:p>
            <a:r>
              <a:rPr lang="en-US" sz="2000" dirty="0"/>
              <a:t>Developing a next generation CN and UCN source (to reach &gt; 1000 UCN/c.c.) is key to continue pushing </a:t>
            </a:r>
            <a:r>
              <a:rPr lang="en-US" sz="2000" dirty="0" err="1"/>
              <a:t>nEDM</a:t>
            </a:r>
            <a:r>
              <a:rPr lang="en-US" sz="2000" dirty="0"/>
              <a:t> sensitivity in the coming decade.</a:t>
            </a:r>
          </a:p>
        </p:txBody>
      </p:sp>
      <p:sp>
        <p:nvSpPr>
          <p:cNvPr id="4" name="Footer Placeholder 3"/>
          <p:cNvSpPr>
            <a:spLocks noGrp="1"/>
          </p:cNvSpPr>
          <p:nvPr>
            <p:ph type="ftr" sz="quarter" idx="11"/>
          </p:nvPr>
        </p:nvSpPr>
        <p:spPr/>
        <p:txBody>
          <a:bodyPr/>
          <a:lstStyle/>
          <a:p>
            <a:r>
              <a:rPr lang="en-US"/>
              <a:t>Chen-Yu Liu</a:t>
            </a:r>
          </a:p>
        </p:txBody>
      </p:sp>
      <p:sp>
        <p:nvSpPr>
          <p:cNvPr id="5" name="Slide Number Placeholder 4"/>
          <p:cNvSpPr>
            <a:spLocks noGrp="1"/>
          </p:cNvSpPr>
          <p:nvPr>
            <p:ph type="sldNum" sz="quarter" idx="12"/>
          </p:nvPr>
        </p:nvSpPr>
        <p:spPr/>
        <p:txBody>
          <a:bodyPr/>
          <a:lstStyle/>
          <a:p>
            <a:fld id="{4446F115-4221-496D-B645-BB77296CD833}" type="slidenum">
              <a:rPr lang="en-US" smtClean="0"/>
              <a:t>59</a:t>
            </a:fld>
            <a:endParaRPr lang="en-US"/>
          </a:p>
        </p:txBody>
      </p:sp>
    </p:spTree>
    <p:extLst>
      <p:ext uri="{BB962C8B-B14F-4D97-AF65-F5344CB8AC3E}">
        <p14:creationId xmlns:p14="http://schemas.microsoft.com/office/powerpoint/2010/main" val="175381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CDB0-A3F5-D6B4-7C3D-5A45829A6E0E}"/>
              </a:ext>
            </a:extLst>
          </p:cNvPr>
          <p:cNvSpPr>
            <a:spLocks noGrp="1"/>
          </p:cNvSpPr>
          <p:nvPr>
            <p:ph type="title"/>
          </p:nvPr>
        </p:nvSpPr>
        <p:spPr>
          <a:xfrm>
            <a:off x="934904" y="177163"/>
            <a:ext cx="10322192" cy="1156618"/>
          </a:xfrm>
        </p:spPr>
        <p:txBody>
          <a:bodyPr>
            <a:noAutofit/>
          </a:bodyPr>
          <a:lstStyle/>
          <a:p>
            <a:pPr algn="ctr"/>
            <a:r>
              <a:rPr lang="en-US" sz="2800" b="1" dirty="0">
                <a:solidFill>
                  <a:schemeClr val="accent6">
                    <a:lumMod val="75000"/>
                  </a:schemeClr>
                </a:solidFill>
              </a:rPr>
              <a:t>Significant Reach of Energy Scales with Improved EDM Sensitivity</a:t>
            </a:r>
          </a:p>
        </p:txBody>
      </p:sp>
      <p:pic>
        <p:nvPicPr>
          <p:cNvPr id="6" name="Content Placeholder 5">
            <a:extLst>
              <a:ext uri="{FF2B5EF4-FFF2-40B4-BE49-F238E27FC236}">
                <a16:creationId xmlns:a16="http://schemas.microsoft.com/office/drawing/2014/main" id="{3446B648-4002-6DA6-7BE7-A6224A26FE62}"/>
              </a:ext>
            </a:extLst>
          </p:cNvPr>
          <p:cNvPicPr>
            <a:picLocks noGrp="1" noChangeAspect="1"/>
          </p:cNvPicPr>
          <p:nvPr>
            <p:ph idx="1"/>
          </p:nvPr>
        </p:nvPicPr>
        <p:blipFill rotWithShape="1">
          <a:blip r:embed="rId3"/>
          <a:srcRect r="8099"/>
          <a:stretch/>
        </p:blipFill>
        <p:spPr>
          <a:xfrm>
            <a:off x="5708276" y="1153169"/>
            <a:ext cx="6420972" cy="4211562"/>
          </a:xfrm>
        </p:spPr>
      </p:pic>
      <p:sp>
        <p:nvSpPr>
          <p:cNvPr id="4" name="Slide Number Placeholder 3">
            <a:extLst>
              <a:ext uri="{FF2B5EF4-FFF2-40B4-BE49-F238E27FC236}">
                <a16:creationId xmlns:a16="http://schemas.microsoft.com/office/drawing/2014/main" id="{0B22767B-2B73-D469-E122-AAB89B8A65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DAC10-9264-47BB-B8CF-EA28780F60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E8380E8-627C-9618-01A0-051195598724}"/>
              </a:ext>
            </a:extLst>
          </p:cNvPr>
          <p:cNvSpPr txBox="1"/>
          <p:nvPr/>
        </p:nvSpPr>
        <p:spPr>
          <a:xfrm>
            <a:off x="8791927" y="5520165"/>
            <a:ext cx="2795074" cy="369332"/>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From Snowmass EDM 2022</a:t>
            </a:r>
          </a:p>
        </p:txBody>
      </p:sp>
      <p:pic>
        <p:nvPicPr>
          <p:cNvPr id="3" name="Content Placeholder 5">
            <a:extLst>
              <a:ext uri="{FF2B5EF4-FFF2-40B4-BE49-F238E27FC236}">
                <a16:creationId xmlns:a16="http://schemas.microsoft.com/office/drawing/2014/main" id="{5A9A0F13-58F4-D088-C72D-10594E037FE8}"/>
              </a:ext>
            </a:extLst>
          </p:cNvPr>
          <p:cNvPicPr>
            <a:picLocks noChangeAspect="1"/>
          </p:cNvPicPr>
          <p:nvPr/>
        </p:nvPicPr>
        <p:blipFill>
          <a:blip r:embed="rId4"/>
          <a:stretch>
            <a:fillRect/>
          </a:stretch>
        </p:blipFill>
        <p:spPr>
          <a:xfrm>
            <a:off x="62752" y="1333781"/>
            <a:ext cx="5570657" cy="5191976"/>
          </a:xfrm>
          <a:prstGeom prst="rect">
            <a:avLst/>
          </a:prstGeom>
        </p:spPr>
      </p:pic>
    </p:spTree>
    <p:extLst>
      <p:ext uri="{BB962C8B-B14F-4D97-AF65-F5344CB8AC3E}">
        <p14:creationId xmlns:p14="http://schemas.microsoft.com/office/powerpoint/2010/main" val="2410211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744F-F4B1-4A93-A812-EDEE1A2E0B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D40CD0-4DD9-4DF7-A3A5-4DDEC67554EA}"/>
              </a:ext>
            </a:extLst>
          </p:cNvPr>
          <p:cNvPicPr>
            <a:picLocks noGrp="1" noChangeAspect="1"/>
          </p:cNvPicPr>
          <p:nvPr>
            <p:ph idx="1"/>
          </p:nvPr>
        </p:nvPicPr>
        <p:blipFill>
          <a:blip r:embed="rId2"/>
          <a:stretch>
            <a:fillRect/>
          </a:stretch>
        </p:blipFill>
        <p:spPr>
          <a:xfrm>
            <a:off x="0" y="0"/>
            <a:ext cx="8520630" cy="4351338"/>
          </a:xfrm>
        </p:spPr>
      </p:pic>
      <p:pic>
        <p:nvPicPr>
          <p:cNvPr id="4" name="Content Placeholder 4">
            <a:extLst>
              <a:ext uri="{FF2B5EF4-FFF2-40B4-BE49-F238E27FC236}">
                <a16:creationId xmlns:a16="http://schemas.microsoft.com/office/drawing/2014/main" id="{F7FA3D5A-7534-4506-80C8-D06C16D524E8}"/>
              </a:ext>
            </a:extLst>
          </p:cNvPr>
          <p:cNvPicPr>
            <a:picLocks noChangeAspect="1"/>
          </p:cNvPicPr>
          <p:nvPr/>
        </p:nvPicPr>
        <p:blipFill rotWithShape="1">
          <a:blip r:embed="rId3"/>
          <a:srcRect b="6388"/>
          <a:stretch/>
        </p:blipFill>
        <p:spPr>
          <a:xfrm>
            <a:off x="4468988" y="2784634"/>
            <a:ext cx="7723012" cy="4073366"/>
          </a:xfrm>
          <a:prstGeom prst="rect">
            <a:avLst/>
          </a:prstGeom>
        </p:spPr>
      </p:pic>
      <p:sp>
        <p:nvSpPr>
          <p:cNvPr id="6" name="TextBox 5">
            <a:extLst>
              <a:ext uri="{FF2B5EF4-FFF2-40B4-BE49-F238E27FC236}">
                <a16:creationId xmlns:a16="http://schemas.microsoft.com/office/drawing/2014/main" id="{BE442D3C-90D2-46B5-9771-98D517198EF6}"/>
              </a:ext>
            </a:extLst>
          </p:cNvPr>
          <p:cNvSpPr txBox="1"/>
          <p:nvPr/>
        </p:nvSpPr>
        <p:spPr>
          <a:xfrm>
            <a:off x="10572330" y="1806337"/>
            <a:ext cx="1434688" cy="369332"/>
          </a:xfrm>
          <a:prstGeom prst="rect">
            <a:avLst/>
          </a:prstGeom>
          <a:noFill/>
        </p:spPr>
        <p:txBody>
          <a:bodyPr wrap="none" rtlCol="0">
            <a:spAutoFit/>
          </a:bodyPr>
          <a:lstStyle/>
          <a:p>
            <a:r>
              <a:rPr lang="en-US" dirty="0"/>
              <a:t>Jacob Thorne</a:t>
            </a:r>
          </a:p>
        </p:txBody>
      </p:sp>
    </p:spTree>
    <p:extLst>
      <p:ext uri="{BB962C8B-B14F-4D97-AF65-F5344CB8AC3E}">
        <p14:creationId xmlns:p14="http://schemas.microsoft.com/office/powerpoint/2010/main" val="416230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4FA0-3DF2-781E-79CC-2E38A0A1620C}"/>
              </a:ext>
            </a:extLst>
          </p:cNvPr>
          <p:cNvSpPr>
            <a:spLocks noGrp="1"/>
          </p:cNvSpPr>
          <p:nvPr>
            <p:ph type="title"/>
          </p:nvPr>
        </p:nvSpPr>
        <p:spPr>
          <a:xfrm>
            <a:off x="838200" y="206338"/>
            <a:ext cx="10515600" cy="697112"/>
          </a:xfrm>
        </p:spPr>
        <p:txBody>
          <a:bodyPr/>
          <a:lstStyle/>
          <a:p>
            <a:pPr algn="ctr"/>
            <a:r>
              <a:rPr lang="en-US" b="1" dirty="0">
                <a:solidFill>
                  <a:schemeClr val="accent6">
                    <a:lumMod val="75000"/>
                  </a:schemeClr>
                </a:solidFill>
              </a:rPr>
              <a:t>Summary</a:t>
            </a:r>
          </a:p>
        </p:txBody>
      </p:sp>
      <p:sp>
        <p:nvSpPr>
          <p:cNvPr id="3" name="Content Placeholder 2">
            <a:extLst>
              <a:ext uri="{FF2B5EF4-FFF2-40B4-BE49-F238E27FC236}">
                <a16:creationId xmlns:a16="http://schemas.microsoft.com/office/drawing/2014/main" id="{4A6B8BD6-91B0-D9A3-255D-4E79930FD092}"/>
              </a:ext>
            </a:extLst>
          </p:cNvPr>
          <p:cNvSpPr>
            <a:spLocks noGrp="1"/>
          </p:cNvSpPr>
          <p:nvPr>
            <p:ph idx="1"/>
          </p:nvPr>
        </p:nvSpPr>
        <p:spPr>
          <a:xfrm>
            <a:off x="838200" y="1314106"/>
            <a:ext cx="10988488" cy="5180431"/>
          </a:xfrm>
        </p:spPr>
        <p:txBody>
          <a:bodyPr>
            <a:normAutofit lnSpcReduction="10000"/>
          </a:bodyPr>
          <a:lstStyle/>
          <a:p>
            <a:r>
              <a:rPr lang="en-US" dirty="0">
                <a:solidFill>
                  <a:srgbClr val="00B0F0"/>
                </a:solidFill>
              </a:rPr>
              <a:t>EDMs provide significant reach for BSM physics via new CP-violation</a:t>
            </a:r>
          </a:p>
          <a:p>
            <a:pPr lvl="1"/>
            <a:r>
              <a:rPr lang="en-CA" dirty="0" err="1"/>
              <a:t>nEDM</a:t>
            </a:r>
            <a:r>
              <a:rPr lang="en-CA" dirty="0"/>
              <a:t> offers a particularly strong constraint when new physics couples to quarks/gluons. </a:t>
            </a:r>
          </a:p>
          <a:p>
            <a:endParaRPr lang="en-US" dirty="0"/>
          </a:p>
          <a:p>
            <a:r>
              <a:rPr lang="en-US" dirty="0">
                <a:solidFill>
                  <a:srgbClr val="2905AB"/>
                </a:solidFill>
              </a:rPr>
              <a:t>Neutron EDM measurements are underway to extend sensitivity up to 2 orders-of-magnitude </a:t>
            </a:r>
          </a:p>
          <a:p>
            <a:pPr lvl="1"/>
            <a:r>
              <a:rPr lang="en-CA" dirty="0"/>
              <a:t>Next generation of experiments aims at 10</a:t>
            </a:r>
            <a:r>
              <a:rPr lang="en-CA" baseline="30000" dirty="0"/>
              <a:t>-27</a:t>
            </a:r>
            <a:r>
              <a:rPr lang="en-CA" dirty="0"/>
              <a:t> e-cm uncertainty, order of magnitude improvement mostly arising from UCN source increase.</a:t>
            </a:r>
          </a:p>
          <a:p>
            <a:pPr lvl="1"/>
            <a:r>
              <a:rPr lang="en-CA" dirty="0"/>
              <a:t>Experiments developing innovative techniques to achieve 10</a:t>
            </a:r>
            <a:r>
              <a:rPr lang="en-CA" baseline="30000" dirty="0"/>
              <a:t>-28</a:t>
            </a:r>
            <a:r>
              <a:rPr lang="en-CA" dirty="0"/>
              <a:t> e-cm.</a:t>
            </a:r>
          </a:p>
          <a:p>
            <a:pPr lvl="1"/>
            <a:endParaRPr lang="en-US" dirty="0"/>
          </a:p>
          <a:p>
            <a:endParaRPr lang="en-US" dirty="0"/>
          </a:p>
          <a:p>
            <a:r>
              <a:rPr lang="en-US" dirty="0">
                <a:solidFill>
                  <a:srgbClr val="FF6600"/>
                </a:solidFill>
              </a:rPr>
              <a:t>Multiple International efforts (PSI, TRIUMF, LANL, ILL/ESS) are actively underway</a:t>
            </a:r>
            <a:r>
              <a:rPr lang="en-US" dirty="0">
                <a:solidFill>
                  <a:srgbClr val="C00000"/>
                </a:solidFill>
              </a:rPr>
              <a:t>.</a:t>
            </a:r>
            <a:endParaRPr lang="en-US" dirty="0">
              <a:solidFill>
                <a:srgbClr val="FF6600"/>
              </a:solidFill>
            </a:endParaRPr>
          </a:p>
        </p:txBody>
      </p:sp>
      <p:sp>
        <p:nvSpPr>
          <p:cNvPr id="4" name="Slide Number Placeholder 3">
            <a:extLst>
              <a:ext uri="{FF2B5EF4-FFF2-40B4-BE49-F238E27FC236}">
                <a16:creationId xmlns:a16="http://schemas.microsoft.com/office/drawing/2014/main" id="{58B18BBF-6E44-7674-853A-AE1364D29646}"/>
              </a:ext>
            </a:extLst>
          </p:cNvPr>
          <p:cNvSpPr>
            <a:spLocks noGrp="1"/>
          </p:cNvSpPr>
          <p:nvPr>
            <p:ph type="sldNum" sz="quarter" idx="12"/>
          </p:nvPr>
        </p:nvSpPr>
        <p:spPr/>
        <p:txBody>
          <a:bodyPr/>
          <a:lstStyle/>
          <a:p>
            <a:fld id="{E57DAC10-9264-47BB-B8CF-EA28780F6061}" type="slidenum">
              <a:rPr lang="en-US" smtClean="0"/>
              <a:t>61</a:t>
            </a:fld>
            <a:endParaRPr lang="en-US"/>
          </a:p>
        </p:txBody>
      </p:sp>
      <p:sp>
        <p:nvSpPr>
          <p:cNvPr id="5" name="Footer Placeholder 4">
            <a:extLst>
              <a:ext uri="{FF2B5EF4-FFF2-40B4-BE49-F238E27FC236}">
                <a16:creationId xmlns:a16="http://schemas.microsoft.com/office/drawing/2014/main" id="{2CD5494B-2537-51DF-860B-B62AB9710C87}"/>
              </a:ext>
            </a:extLst>
          </p:cNvPr>
          <p:cNvSpPr>
            <a:spLocks noGrp="1"/>
          </p:cNvSpPr>
          <p:nvPr>
            <p:ph type="ftr" sz="quarter" idx="11"/>
          </p:nvPr>
        </p:nvSpPr>
        <p:spPr/>
        <p:txBody>
          <a:bodyPr/>
          <a:lstStyle/>
          <a:p>
            <a:r>
              <a:rPr lang="en-US"/>
              <a:t>Chen-Yu Liu</a:t>
            </a:r>
          </a:p>
        </p:txBody>
      </p:sp>
    </p:spTree>
    <p:extLst>
      <p:ext uri="{BB962C8B-B14F-4D97-AF65-F5344CB8AC3E}">
        <p14:creationId xmlns:p14="http://schemas.microsoft.com/office/powerpoint/2010/main" val="2084399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
            <a:ext cx="3933064" cy="461665"/>
          </a:xfrm>
          <a:prstGeom prst="rect">
            <a:avLst/>
          </a:prstGeom>
          <a:noFill/>
        </p:spPr>
        <p:txBody>
          <a:bodyPr wrap="none" rtlCol="0">
            <a:spAutoFit/>
          </a:bodyPr>
          <a:lstStyle/>
          <a:p>
            <a:r>
              <a:rPr lang="en-US" sz="2400" dirty="0"/>
              <a:t>Dressed Spin </a:t>
            </a:r>
            <a:r>
              <a:rPr lang="en-US" sz="2400" dirty="0" err="1"/>
              <a:t>Magnetometry</a:t>
            </a:r>
            <a:endParaRPr lang="en-US" sz="2400" dirty="0"/>
          </a:p>
        </p:txBody>
      </p:sp>
      <p:sp>
        <p:nvSpPr>
          <p:cNvPr id="4" name="TextBox 3"/>
          <p:cNvSpPr txBox="1"/>
          <p:nvPr/>
        </p:nvSpPr>
        <p:spPr>
          <a:xfrm>
            <a:off x="1524001" y="533400"/>
            <a:ext cx="4419600" cy="923330"/>
          </a:xfrm>
          <a:prstGeom prst="rect">
            <a:avLst/>
          </a:prstGeom>
          <a:noFill/>
        </p:spPr>
        <p:txBody>
          <a:bodyPr wrap="square" rtlCol="0">
            <a:spAutoFit/>
          </a:bodyPr>
          <a:lstStyle/>
          <a:p>
            <a:r>
              <a:rPr lang="en-US" dirty="0"/>
              <a:t>The magnetic moment of 3He can be altered through “spin dressing” with applied RF:</a:t>
            </a:r>
          </a:p>
        </p:txBody>
      </p:sp>
      <p:graphicFrame>
        <p:nvGraphicFramePr>
          <p:cNvPr id="5" name="Object 4"/>
          <p:cNvGraphicFramePr>
            <a:graphicFrameLocks noChangeAspect="1"/>
          </p:cNvGraphicFramePr>
          <p:nvPr/>
        </p:nvGraphicFramePr>
        <p:xfrm>
          <a:off x="6096001" y="3962400"/>
          <a:ext cx="4119033" cy="533400"/>
        </p:xfrm>
        <a:graphic>
          <a:graphicData uri="http://schemas.openxmlformats.org/presentationml/2006/ole">
            <mc:AlternateContent xmlns:mc="http://schemas.openxmlformats.org/markup-compatibility/2006">
              <mc:Choice xmlns:v="urn:schemas-microsoft-com:vml" Requires="v">
                <p:oleObj name="Equation" r:id="rId3" imgW="1765080" imgH="228600" progId="Equation.3">
                  <p:embed/>
                </p:oleObj>
              </mc:Choice>
              <mc:Fallback>
                <p:oleObj name="Equation" r:id="rId3" imgW="1765080" imgH="2286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962400"/>
                        <a:ext cx="411903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553200" y="4419601"/>
            <a:ext cx="3013582" cy="461665"/>
          </a:xfrm>
          <a:prstGeom prst="rect">
            <a:avLst/>
          </a:prstGeom>
          <a:noFill/>
        </p:spPr>
        <p:txBody>
          <a:bodyPr wrap="none" rtlCol="0">
            <a:spAutoFit/>
          </a:bodyPr>
          <a:lstStyle/>
          <a:p>
            <a:r>
              <a:rPr lang="en-US" sz="2400" dirty="0">
                <a:solidFill>
                  <a:srgbClr val="0070C0"/>
                </a:solidFill>
              </a:rPr>
              <a:t>= 0 with appropriate x</a:t>
            </a:r>
          </a:p>
        </p:txBody>
      </p:sp>
      <p:sp>
        <p:nvSpPr>
          <p:cNvPr id="9" name="TextBox 8"/>
          <p:cNvSpPr txBox="1"/>
          <p:nvPr/>
        </p:nvSpPr>
        <p:spPr>
          <a:xfrm>
            <a:off x="8001000" y="4800600"/>
            <a:ext cx="2409634" cy="369332"/>
          </a:xfrm>
          <a:prstGeom prst="rect">
            <a:avLst/>
          </a:prstGeom>
          <a:noFill/>
        </p:spPr>
        <p:txBody>
          <a:bodyPr wrap="none" rtlCol="0">
            <a:spAutoFit/>
          </a:bodyPr>
          <a:lstStyle/>
          <a:p>
            <a:r>
              <a:rPr lang="en-US" dirty="0"/>
              <a:t>1kHz, 100 </a:t>
            </a:r>
            <a:r>
              <a:rPr lang="en-US" dirty="0" err="1"/>
              <a:t>mG</a:t>
            </a:r>
            <a:r>
              <a:rPr lang="en-US" dirty="0"/>
              <a:t> RF field </a:t>
            </a:r>
          </a:p>
        </p:txBody>
      </p:sp>
      <p:sp>
        <p:nvSpPr>
          <p:cNvPr id="10" name="TextBox 9"/>
          <p:cNvSpPr txBox="1"/>
          <p:nvPr/>
        </p:nvSpPr>
        <p:spPr>
          <a:xfrm>
            <a:off x="2133600" y="5943601"/>
            <a:ext cx="1921808" cy="646331"/>
          </a:xfrm>
          <a:prstGeom prst="rect">
            <a:avLst/>
          </a:prstGeom>
          <a:noFill/>
        </p:spPr>
        <p:txBody>
          <a:bodyPr wrap="none" rtlCol="0">
            <a:spAutoFit/>
          </a:bodyPr>
          <a:lstStyle/>
          <a:p>
            <a:r>
              <a:rPr lang="en-US" dirty="0"/>
              <a:t>EDM observable: </a:t>
            </a:r>
          </a:p>
          <a:p>
            <a:endParaRPr lang="en-US" dirty="0"/>
          </a:p>
        </p:txBody>
      </p:sp>
      <p:graphicFrame>
        <p:nvGraphicFramePr>
          <p:cNvPr id="11" name="Object 10"/>
          <p:cNvGraphicFramePr>
            <a:graphicFrameLocks noChangeAspect="1"/>
          </p:cNvGraphicFramePr>
          <p:nvPr/>
        </p:nvGraphicFramePr>
        <p:xfrm>
          <a:off x="4114800" y="6056644"/>
          <a:ext cx="2895600" cy="572756"/>
        </p:xfrm>
        <a:graphic>
          <a:graphicData uri="http://schemas.openxmlformats.org/presentationml/2006/ole">
            <mc:AlternateContent xmlns:mc="http://schemas.openxmlformats.org/markup-compatibility/2006">
              <mc:Choice xmlns:v="urn:schemas-microsoft-com:vml" Requires="v">
                <p:oleObj name="Equation" r:id="rId5" imgW="1155600" imgH="228600" progId="Equation.3">
                  <p:embed/>
                </p:oleObj>
              </mc:Choice>
              <mc:Fallback>
                <p:oleObj name="Equation" r:id="rId5" imgW="1155600" imgH="228600" progId="Equation.3">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6056644"/>
                        <a:ext cx="2895600" cy="5727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133600" y="5105400"/>
            <a:ext cx="8627490" cy="707886"/>
          </a:xfrm>
          <a:prstGeom prst="rect">
            <a:avLst/>
          </a:prstGeom>
          <a:noFill/>
        </p:spPr>
        <p:txBody>
          <a:bodyPr wrap="none" rtlCol="0">
            <a:spAutoFit/>
          </a:bodyPr>
          <a:lstStyle/>
          <a:p>
            <a:r>
              <a:rPr lang="en-US" sz="2000" dirty="0"/>
              <a:t>All systematic effects and noises associated with the external magnetic field </a:t>
            </a:r>
          </a:p>
          <a:p>
            <a:r>
              <a:rPr lang="en-US" sz="2000" dirty="0"/>
              <a:t>disappear!</a:t>
            </a:r>
          </a:p>
        </p:txBody>
      </p:sp>
      <p:sp>
        <p:nvSpPr>
          <p:cNvPr id="13" name="TextBox 12"/>
          <p:cNvSpPr txBox="1"/>
          <p:nvPr/>
        </p:nvSpPr>
        <p:spPr>
          <a:xfrm>
            <a:off x="7620000" y="5791200"/>
            <a:ext cx="2695290" cy="707886"/>
          </a:xfrm>
          <a:prstGeom prst="rect">
            <a:avLst/>
          </a:prstGeom>
          <a:noFill/>
        </p:spPr>
        <p:txBody>
          <a:bodyPr wrap="none" rtlCol="0">
            <a:spAutoFit/>
          </a:bodyPr>
          <a:lstStyle/>
          <a:p>
            <a:r>
              <a:rPr lang="en-US" sz="2000" dirty="0"/>
              <a:t>modulate </a:t>
            </a:r>
            <a:r>
              <a:rPr lang="en-US" sz="2000" i="1" dirty="0"/>
              <a:t>X</a:t>
            </a:r>
            <a:r>
              <a:rPr lang="en-US" sz="2000" dirty="0"/>
              <a:t> to look for </a:t>
            </a:r>
          </a:p>
          <a:p>
            <a:r>
              <a:rPr lang="en-US" sz="2000" i="1" dirty="0" err="1"/>
              <a:t>X</a:t>
            </a:r>
            <a:r>
              <a:rPr lang="en-US" sz="2000" baseline="-25000" dirty="0" err="1"/>
              <a:t>c</a:t>
            </a:r>
            <a:r>
              <a:rPr lang="en-US" sz="2000" dirty="0"/>
              <a:t> which leads to </a:t>
            </a:r>
            <a:r>
              <a:rPr lang="en-US" sz="2000" dirty="0">
                <a:sym typeface="Symbol"/>
              </a:rPr>
              <a:t>=0</a:t>
            </a:r>
            <a:endParaRPr lang="en-US" sz="2000" dirty="0"/>
          </a:p>
        </p:txBody>
      </p:sp>
      <p:sp>
        <p:nvSpPr>
          <p:cNvPr id="14" name="Slide Number Placeholder 13"/>
          <p:cNvSpPr>
            <a:spLocks noGrp="1"/>
          </p:cNvSpPr>
          <p:nvPr>
            <p:ph type="sldNum" sz="quarter" idx="12"/>
          </p:nvPr>
        </p:nvSpPr>
        <p:spPr/>
        <p:txBody>
          <a:bodyPr/>
          <a:lstStyle/>
          <a:p>
            <a:fld id="{A77AC69B-9D06-4E46-A098-5723CE5EA395}" type="slidenum">
              <a:rPr lang="en-US" smtClean="0"/>
              <a:pPr/>
              <a:t>62</a:t>
            </a:fld>
            <a:endParaRPr lang="en-US"/>
          </a:p>
        </p:txBody>
      </p:sp>
      <p:pic>
        <p:nvPicPr>
          <p:cNvPr id="16" name="dressed_spin1.avi">
            <a:hlinkClick r:id="" action="ppaction://media"/>
          </p:cNvPr>
          <p:cNvPicPr>
            <a:picLocks noRot="1" noChangeAspect="1"/>
          </p:cNvPicPr>
          <p:nvPr>
            <a:videoFile r:link="rId1"/>
          </p:nvPr>
        </p:nvPicPr>
        <p:blipFill>
          <a:blip r:embed="rId7"/>
          <a:stretch>
            <a:fillRect/>
          </a:stretch>
        </p:blipFill>
        <p:spPr>
          <a:xfrm>
            <a:off x="1295400" y="1642765"/>
            <a:ext cx="4152900" cy="3276600"/>
          </a:xfrm>
          <a:prstGeom prst="rect">
            <a:avLst/>
          </a:prstGeom>
        </p:spPr>
      </p:pic>
      <p:pic>
        <p:nvPicPr>
          <p:cNvPr id="62469" name="Picture 5"/>
          <p:cNvPicPr>
            <a:picLocks noChangeAspect="1" noChangeArrowheads="1"/>
          </p:cNvPicPr>
          <p:nvPr/>
        </p:nvPicPr>
        <p:blipFill>
          <a:blip r:embed="rId8" cstate="print"/>
          <a:srcRect/>
          <a:stretch>
            <a:fillRect/>
          </a:stretch>
        </p:blipFill>
        <p:spPr bwMode="auto">
          <a:xfrm>
            <a:off x="6477000" y="533401"/>
            <a:ext cx="3505200" cy="2789689"/>
          </a:xfrm>
          <a:prstGeom prst="rect">
            <a:avLst/>
          </a:prstGeom>
          <a:noFill/>
          <a:ln w="9525">
            <a:noFill/>
            <a:miter lim="800000"/>
            <a:headEnd/>
            <a:tailEnd/>
          </a:ln>
        </p:spPr>
      </p:pic>
      <p:graphicFrame>
        <p:nvGraphicFramePr>
          <p:cNvPr id="62470" name="Object 6"/>
          <p:cNvGraphicFramePr>
            <a:graphicFrameLocks noChangeAspect="1"/>
          </p:cNvGraphicFramePr>
          <p:nvPr/>
        </p:nvGraphicFramePr>
        <p:xfrm>
          <a:off x="6286500" y="0"/>
          <a:ext cx="4000500" cy="533400"/>
        </p:xfrm>
        <a:graphic>
          <a:graphicData uri="http://schemas.openxmlformats.org/presentationml/2006/ole">
            <mc:AlternateContent xmlns:mc="http://schemas.openxmlformats.org/markup-compatibility/2006">
              <mc:Choice xmlns:v="urn:schemas-microsoft-com:vml" Requires="v">
                <p:oleObj name="Equation" r:id="rId9" imgW="1714320" imgH="228600" progId="Equation.3">
                  <p:embed/>
                </p:oleObj>
              </mc:Choice>
              <mc:Fallback>
                <p:oleObj name="Equation" r:id="rId9" imgW="1714320" imgH="228600" progId="Equation.3">
                  <p:embed/>
                  <p:pic>
                    <p:nvPicPr>
                      <p:cNvPr id="6247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6500" y="0"/>
                        <a:ext cx="4000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019800" y="3352801"/>
            <a:ext cx="4876800" cy="646331"/>
          </a:xfrm>
          <a:prstGeom prst="rect">
            <a:avLst/>
          </a:prstGeom>
          <a:noFill/>
        </p:spPr>
        <p:txBody>
          <a:bodyPr wrap="square" rtlCol="0">
            <a:spAutoFit/>
          </a:bodyPr>
          <a:lstStyle/>
          <a:p>
            <a:r>
              <a:rPr lang="en-US" dirty="0"/>
              <a:t>The difference in the precession frequency between neutron and 3He:</a:t>
            </a:r>
          </a:p>
        </p:txBody>
      </p:sp>
    </p:spTree>
    <p:extLst>
      <p:ext uri="{BB962C8B-B14F-4D97-AF65-F5344CB8AC3E}">
        <p14:creationId xmlns:p14="http://schemas.microsoft.com/office/powerpoint/2010/main" val="238729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6"/>
                                        </p:tgtEl>
                                      </p:cBhvr>
                                    </p:cmd>
                                  </p:childTnLst>
                                </p:cTn>
                              </p:par>
                            </p:childTnLst>
                          </p:cTn>
                        </p:par>
                      </p:childTnLst>
                    </p:cTn>
                  </p:par>
                </p:childTnLst>
              </p:cTn>
              <p:nextCondLst>
                <p:cond evt="onClick" delay="0">
                  <p:tgtEl>
                    <p:spTgt spid="16"/>
                  </p:tgtEl>
                </p:cond>
              </p:nextCondLst>
            </p:seq>
            <p:video>
              <p:cMediaNode>
                <p:cTn id="32" fill="hold" display="0">
                  <p:stCondLst>
                    <p:cond delay="indefinite"/>
                  </p:stCondLst>
                  <p:endCondLst>
                    <p:cond evt="onNext" delay="0">
                      <p:tgtEl>
                        <p:sldTgt/>
                      </p:tgtEl>
                    </p:cond>
                    <p:cond evt="onPrev" delay="0">
                      <p:tgtEl>
                        <p:sldTgt/>
                      </p:tgtEl>
                    </p:cond>
                  </p:endCondLst>
                </p:cTn>
                <p:tgtEl>
                  <p:spTgt spid="16"/>
                </p:tgtEl>
              </p:cMediaNode>
            </p:video>
          </p:childTnLst>
        </p:cTn>
      </p:par>
    </p:tnLst>
    <p:bldLst>
      <p:bldP spid="7" grpId="0"/>
      <p:bldP spid="9" grpId="0"/>
      <p:bldP spid="10" grpId="0"/>
      <p:bldP spid="12" grpId="0"/>
      <p:bldP spid="13"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D3E9AF-74BE-4CAE-942F-95029D0FC4F5}"/>
              </a:ext>
            </a:extLst>
          </p:cNvPr>
          <p:cNvPicPr>
            <a:picLocks noGrp="1" noChangeAspect="1"/>
          </p:cNvPicPr>
          <p:nvPr>
            <p:ph idx="1"/>
          </p:nvPr>
        </p:nvPicPr>
        <p:blipFill>
          <a:blip r:embed="rId2"/>
          <a:stretch>
            <a:fillRect/>
          </a:stretch>
        </p:blipFill>
        <p:spPr>
          <a:xfrm>
            <a:off x="681070" y="150840"/>
            <a:ext cx="10102232" cy="6659863"/>
          </a:xfrm>
        </p:spPr>
      </p:pic>
    </p:spTree>
    <p:extLst>
      <p:ext uri="{BB962C8B-B14F-4D97-AF65-F5344CB8AC3E}">
        <p14:creationId xmlns:p14="http://schemas.microsoft.com/office/powerpoint/2010/main" val="1485395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8F7FA-6D59-248A-B75F-ACE99A58207D}"/>
              </a:ext>
            </a:extLst>
          </p:cNvPr>
          <p:cNvSpPr>
            <a:spLocks noGrp="1"/>
          </p:cNvSpPr>
          <p:nvPr>
            <p:ph type="body" sz="quarter" idx="14"/>
          </p:nvPr>
        </p:nvSpPr>
        <p:spPr/>
        <p:txBody>
          <a:bodyPr/>
          <a:lstStyle/>
          <a:p>
            <a:r>
              <a:rPr lang="en-US" dirty="0"/>
              <a:t>Systematic effects</a:t>
            </a:r>
          </a:p>
        </p:txBody>
      </p:sp>
      <p:sp>
        <p:nvSpPr>
          <p:cNvPr id="3" name="Text Placeholder 2">
            <a:extLst>
              <a:ext uri="{FF2B5EF4-FFF2-40B4-BE49-F238E27FC236}">
                <a16:creationId xmlns:a16="http://schemas.microsoft.com/office/drawing/2014/main" id="{BB29E1AD-1076-6B8F-4224-BC59AF0B5989}"/>
              </a:ext>
            </a:extLst>
          </p:cNvPr>
          <p:cNvSpPr>
            <a:spLocks noGrp="1"/>
          </p:cNvSpPr>
          <p:nvPr>
            <p:ph type="body" sz="quarter" idx="19"/>
          </p:nvPr>
        </p:nvSpPr>
        <p:spPr>
          <a:xfrm>
            <a:off x="5351929" y="2845076"/>
            <a:ext cx="6230471" cy="3277821"/>
          </a:xfrm>
        </p:spPr>
        <p:txBody>
          <a:bodyPr>
            <a:normAutofit fontScale="85000" lnSpcReduction="10000"/>
          </a:bodyPr>
          <a:lstStyle/>
          <a:p>
            <a:r>
              <a:rPr lang="en-US" dirty="0"/>
              <a:t>The largest systematic effect came from the contribution to the Hg geometric phase effect due to higher order magnetic field gradients.</a:t>
            </a:r>
          </a:p>
          <a:p>
            <a:r>
              <a:rPr lang="en-US" dirty="0"/>
              <a:t>The size of the effect was evaluated by mapping the field without the precession chambers. </a:t>
            </a:r>
          </a:p>
          <a:p>
            <a:r>
              <a:rPr lang="en-US" dirty="0"/>
              <a:t>The contributions from the possible magnetism in the inner parts were evaluated using a scanner.</a:t>
            </a:r>
          </a:p>
          <a:p>
            <a:endParaRPr lang="en-US" dirty="0"/>
          </a:p>
          <a:p>
            <a:pPr marL="0" indent="0">
              <a:buNone/>
            </a:pPr>
            <a:endParaRPr lang="en-US" dirty="0"/>
          </a:p>
        </p:txBody>
      </p:sp>
      <p:pic>
        <p:nvPicPr>
          <p:cNvPr id="4" name="Picture 3">
            <a:extLst>
              <a:ext uri="{FF2B5EF4-FFF2-40B4-BE49-F238E27FC236}">
                <a16:creationId xmlns:a16="http://schemas.microsoft.com/office/drawing/2014/main" id="{9E03E741-D629-46A6-33DB-44ED2DF26F5C}"/>
              </a:ext>
            </a:extLst>
          </p:cNvPr>
          <p:cNvPicPr>
            <a:picLocks noChangeAspect="1"/>
          </p:cNvPicPr>
          <p:nvPr/>
        </p:nvPicPr>
        <p:blipFill>
          <a:blip r:embed="rId2"/>
          <a:stretch>
            <a:fillRect/>
          </a:stretch>
        </p:blipFill>
        <p:spPr>
          <a:xfrm>
            <a:off x="609600" y="1524000"/>
            <a:ext cx="4436533" cy="3826933"/>
          </a:xfrm>
          <a:prstGeom prst="rect">
            <a:avLst/>
          </a:prstGeom>
        </p:spPr>
      </p:pic>
      <p:sp>
        <p:nvSpPr>
          <p:cNvPr id="5" name="TextBox 4">
            <a:extLst>
              <a:ext uri="{FF2B5EF4-FFF2-40B4-BE49-F238E27FC236}">
                <a16:creationId xmlns:a16="http://schemas.microsoft.com/office/drawing/2014/main" id="{09ABCF13-7131-8F47-C67D-C9259A121028}"/>
              </a:ext>
            </a:extLst>
          </p:cNvPr>
          <p:cNvSpPr txBox="1"/>
          <p:nvPr/>
        </p:nvSpPr>
        <p:spPr>
          <a:xfrm>
            <a:off x="411137" y="5333445"/>
            <a:ext cx="4761753"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From Abel, et al., PRL 124, 081803 (2020)</a:t>
            </a:r>
          </a:p>
        </p:txBody>
      </p:sp>
      <p:sp>
        <p:nvSpPr>
          <p:cNvPr id="6" name="Rectangle 5">
            <a:extLst>
              <a:ext uri="{FF2B5EF4-FFF2-40B4-BE49-F238E27FC236}">
                <a16:creationId xmlns:a16="http://schemas.microsoft.com/office/drawing/2014/main" id="{283D25A3-9F04-F404-DECE-9D4D884FA7B3}"/>
              </a:ext>
            </a:extLst>
          </p:cNvPr>
          <p:cNvSpPr/>
          <p:nvPr/>
        </p:nvSpPr>
        <p:spPr>
          <a:xfrm>
            <a:off x="699249" y="3012142"/>
            <a:ext cx="4159623" cy="197223"/>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EC1AA5A-D5E2-58D7-83C0-C92BFF7B7EE5}"/>
              </a:ext>
            </a:extLst>
          </p:cNvPr>
          <p:cNvPicPr>
            <a:picLocks noChangeAspect="1"/>
          </p:cNvPicPr>
          <p:nvPr/>
        </p:nvPicPr>
        <p:blipFill>
          <a:blip r:embed="rId3"/>
          <a:stretch>
            <a:fillRect/>
          </a:stretch>
        </p:blipFill>
        <p:spPr>
          <a:xfrm>
            <a:off x="5692580" y="1501809"/>
            <a:ext cx="3981765" cy="691279"/>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B1F574F-FB00-D110-CD22-BA48A303D495}"/>
                  </a:ext>
                </a:extLst>
              </p:cNvPr>
              <p:cNvSpPr txBox="1"/>
              <p:nvPr/>
            </p:nvSpPr>
            <p:spPr>
              <a:xfrm>
                <a:off x="8892988" y="246294"/>
                <a:ext cx="3119717" cy="946798"/>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Term proportional to </a:t>
                </a:r>
                <a14:m>
                  <m:oMath xmlns:m="http://schemas.openxmlformats.org/officeDocument/2006/math">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den>
                    </m:f>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can be evaluated using the crossing-point analysis</a:t>
                </a:r>
              </a:p>
            </p:txBody>
          </p:sp>
        </mc:Choice>
        <mc:Fallback>
          <p:sp>
            <p:nvSpPr>
              <p:cNvPr id="8" name="TextBox 7">
                <a:extLst>
                  <a:ext uri="{FF2B5EF4-FFF2-40B4-BE49-F238E27FC236}">
                    <a16:creationId xmlns:a16="http://schemas.microsoft.com/office/drawing/2014/main" id="{1B1F574F-FB00-D110-CD22-BA48A303D495}"/>
                  </a:ext>
                </a:extLst>
              </p:cNvPr>
              <p:cNvSpPr txBox="1">
                <a:spLocks noRot="1" noChangeAspect="1" noMove="1" noResize="1" noEditPoints="1" noAdjustHandles="1" noChangeArrowheads="1" noChangeShapeType="1" noTextEdit="1"/>
              </p:cNvSpPr>
              <p:nvPr/>
            </p:nvSpPr>
            <p:spPr>
              <a:xfrm>
                <a:off x="8892988" y="246294"/>
                <a:ext cx="3119717" cy="946798"/>
              </a:xfrm>
              <a:prstGeom prst="rect">
                <a:avLst/>
              </a:prstGeom>
              <a:blipFill>
                <a:blip r:embed="rId4"/>
                <a:stretch>
                  <a:fillRect l="-973" b="-6329"/>
                </a:stretch>
              </a:blipFill>
              <a:ln>
                <a:solidFill>
                  <a:srgbClr val="FF0000"/>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95F992AD-E467-0320-467A-6CEB2F782E4A}"/>
              </a:ext>
            </a:extLst>
          </p:cNvPr>
          <p:cNvCxnSpPr>
            <a:cxnSpLocks/>
            <a:stCxn id="8" idx="1"/>
          </p:cNvCxnSpPr>
          <p:nvPr/>
        </p:nvCxnSpPr>
        <p:spPr>
          <a:xfrm flipH="1">
            <a:off x="8579215" y="719693"/>
            <a:ext cx="313773" cy="9649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B1A65E-E5D6-3AF0-F03E-5D3898747047}"/>
              </a:ext>
            </a:extLst>
          </p:cNvPr>
          <p:cNvSpPr txBox="1"/>
          <p:nvPr/>
        </p:nvSpPr>
        <p:spPr>
          <a:xfrm>
            <a:off x="10192625" y="1954338"/>
            <a:ext cx="1820081" cy="584775"/>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Term due to higher order gradients</a:t>
            </a:r>
          </a:p>
        </p:txBody>
      </p:sp>
      <p:cxnSp>
        <p:nvCxnSpPr>
          <p:cNvPr id="13" name="Straight Arrow Connector 12">
            <a:extLst>
              <a:ext uri="{FF2B5EF4-FFF2-40B4-BE49-F238E27FC236}">
                <a16:creationId xmlns:a16="http://schemas.microsoft.com/office/drawing/2014/main" id="{99707492-6936-C36D-1CCC-08D1CDD27E39}"/>
              </a:ext>
            </a:extLst>
          </p:cNvPr>
          <p:cNvCxnSpPr>
            <a:cxnSpLocks/>
            <a:stCxn id="11" idx="1"/>
          </p:cNvCxnSpPr>
          <p:nvPr/>
        </p:nvCxnSpPr>
        <p:spPr>
          <a:xfrm flipH="1" flipV="1">
            <a:off x="9457765" y="1986301"/>
            <a:ext cx="734860" cy="260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74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666FD6-F3D6-87FA-3F3B-A0114AF5694C}"/>
              </a:ext>
            </a:extLst>
          </p:cNvPr>
          <p:cNvSpPr>
            <a:spLocks noGrp="1"/>
          </p:cNvSpPr>
          <p:nvPr>
            <p:ph type="body" sz="quarter" idx="14"/>
          </p:nvPr>
        </p:nvSpPr>
        <p:spPr/>
        <p:txBody>
          <a:bodyPr/>
          <a:lstStyle/>
          <a:p>
            <a:r>
              <a:rPr lang="en-US" dirty="0"/>
              <a:t>Magnetic field uniformity requirements</a:t>
            </a:r>
          </a:p>
        </p:txBody>
      </p:sp>
      <p:sp>
        <p:nvSpPr>
          <p:cNvPr id="3" name="Text Placeholder 2">
            <a:extLst>
              <a:ext uri="{FF2B5EF4-FFF2-40B4-BE49-F238E27FC236}">
                <a16:creationId xmlns:a16="http://schemas.microsoft.com/office/drawing/2014/main" id="{727C3778-6A24-08AA-3CE6-32170F9169B4}"/>
              </a:ext>
            </a:extLst>
          </p:cNvPr>
          <p:cNvSpPr>
            <a:spLocks noGrp="1"/>
          </p:cNvSpPr>
          <p:nvPr>
            <p:ph type="body" sz="quarter" idx="19"/>
          </p:nvPr>
        </p:nvSpPr>
        <p:spPr/>
        <p:txBody>
          <a:bodyPr/>
          <a:lstStyle/>
          <a:p>
            <a:r>
              <a:rPr lang="en-US" dirty="0"/>
              <a:t>Uniformity requirements from </a:t>
            </a:r>
            <a:r>
              <a:rPr lang="en-US" baseline="30000" dirty="0"/>
              <a:t>199</a:t>
            </a:r>
            <a:r>
              <a:rPr lang="en-US" dirty="0"/>
              <a:t>Hg geometric phase effect</a:t>
            </a:r>
          </a:p>
          <a:p>
            <a:endParaRPr lang="en-US" dirty="0"/>
          </a:p>
          <a:p>
            <a:endParaRPr lang="en-US" dirty="0"/>
          </a:p>
          <a:p>
            <a:endParaRPr lang="en-US" dirty="0"/>
          </a:p>
          <a:p>
            <a:endParaRPr lang="en-US" dirty="0"/>
          </a:p>
          <a:p>
            <a:r>
              <a:rPr lang="en-US" dirty="0"/>
              <a:t>Uniformity requirements from the same pi/2 pulses being used for both cells</a:t>
            </a:r>
          </a:p>
          <a:p>
            <a:endParaRPr lang="en-US" dirty="0"/>
          </a:p>
          <a:p>
            <a:pPr marL="0" indent="0">
              <a:buNone/>
            </a:pPr>
            <a:endParaRPr lang="en-US" dirty="0"/>
          </a:p>
        </p:txBody>
      </p:sp>
      <p:grpSp>
        <p:nvGrpSpPr>
          <p:cNvPr id="15" name="Group 14">
            <a:extLst>
              <a:ext uri="{FF2B5EF4-FFF2-40B4-BE49-F238E27FC236}">
                <a16:creationId xmlns:a16="http://schemas.microsoft.com/office/drawing/2014/main" id="{CE23C438-E5A4-3E06-824A-F9E731AF67A8}"/>
              </a:ext>
            </a:extLst>
          </p:cNvPr>
          <p:cNvGrpSpPr/>
          <p:nvPr/>
        </p:nvGrpSpPr>
        <p:grpSpPr>
          <a:xfrm>
            <a:off x="1423549" y="2957465"/>
            <a:ext cx="10326363" cy="497148"/>
            <a:chOff x="1067662" y="2218098"/>
            <a:chExt cx="7744772" cy="372861"/>
          </a:xfrm>
        </p:grpSpPr>
        <p:pic>
          <p:nvPicPr>
            <p:cNvPr id="10" name="Picture 9">
              <a:extLst>
                <a:ext uri="{FF2B5EF4-FFF2-40B4-BE49-F238E27FC236}">
                  <a16:creationId xmlns:a16="http://schemas.microsoft.com/office/drawing/2014/main" id="{9B90A79A-4E79-93AA-BC16-D594DE4485E8}"/>
                </a:ext>
              </a:extLst>
            </p:cNvPr>
            <p:cNvPicPr>
              <a:picLocks noChangeAspect="1"/>
            </p:cNvPicPr>
            <p:nvPr/>
          </p:nvPicPr>
          <p:blipFill>
            <a:blip r:embed="rId2"/>
            <a:stretch>
              <a:fillRect/>
            </a:stretch>
          </p:blipFill>
          <p:spPr>
            <a:xfrm>
              <a:off x="1067662" y="2218098"/>
              <a:ext cx="4927697" cy="372861"/>
            </a:xfrm>
            <a:prstGeom prst="rect">
              <a:avLst/>
            </a:prstGeom>
          </p:spPr>
        </p:pic>
        <p:pic>
          <p:nvPicPr>
            <p:cNvPr id="12" name="Picture 11">
              <a:extLst>
                <a:ext uri="{FF2B5EF4-FFF2-40B4-BE49-F238E27FC236}">
                  <a16:creationId xmlns:a16="http://schemas.microsoft.com/office/drawing/2014/main" id="{D333F783-72CB-D745-6D0B-8388111ADBF8}"/>
                </a:ext>
              </a:extLst>
            </p:cNvPr>
            <p:cNvPicPr>
              <a:picLocks noChangeAspect="1"/>
            </p:cNvPicPr>
            <p:nvPr/>
          </p:nvPicPr>
          <p:blipFill>
            <a:blip r:embed="rId3"/>
            <a:stretch>
              <a:fillRect/>
            </a:stretch>
          </p:blipFill>
          <p:spPr>
            <a:xfrm>
              <a:off x="6857113" y="2269457"/>
              <a:ext cx="1955321" cy="270143"/>
            </a:xfrm>
            <a:prstGeom prst="rect">
              <a:avLst/>
            </a:prstGeom>
          </p:spPr>
        </p:pic>
        <p:sp>
          <p:nvSpPr>
            <p:cNvPr id="13" name="Right Arrow 12">
              <a:extLst>
                <a:ext uri="{FF2B5EF4-FFF2-40B4-BE49-F238E27FC236}">
                  <a16:creationId xmlns:a16="http://schemas.microsoft.com/office/drawing/2014/main" id="{B7B6B52A-FB68-7960-A506-57C1694B0990}"/>
                </a:ext>
              </a:extLst>
            </p:cNvPr>
            <p:cNvSpPr/>
            <p:nvPr/>
          </p:nvSpPr>
          <p:spPr>
            <a:xfrm>
              <a:off x="6202676" y="2249887"/>
              <a:ext cx="474735" cy="30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63637DAE-7C97-76E5-5852-7C8716F960D6}"/>
              </a:ext>
            </a:extLst>
          </p:cNvPr>
          <p:cNvGrpSpPr/>
          <p:nvPr/>
        </p:nvGrpSpPr>
        <p:grpSpPr>
          <a:xfrm>
            <a:off x="1446553" y="1980183"/>
            <a:ext cx="10040628" cy="657847"/>
            <a:chOff x="1084914" y="1485137"/>
            <a:chExt cx="7530471" cy="493385"/>
          </a:xfrm>
        </p:grpSpPr>
        <p:grpSp>
          <p:nvGrpSpPr>
            <p:cNvPr id="14" name="Group 13">
              <a:extLst>
                <a:ext uri="{FF2B5EF4-FFF2-40B4-BE49-F238E27FC236}">
                  <a16:creationId xmlns:a16="http://schemas.microsoft.com/office/drawing/2014/main" id="{136D9A14-834A-4F9D-E693-9F66D416A59C}"/>
                </a:ext>
              </a:extLst>
            </p:cNvPr>
            <p:cNvGrpSpPr/>
            <p:nvPr/>
          </p:nvGrpSpPr>
          <p:grpSpPr>
            <a:xfrm>
              <a:off x="1084914" y="1532766"/>
              <a:ext cx="5600838" cy="398127"/>
              <a:chOff x="1084914" y="1556368"/>
              <a:chExt cx="5600838" cy="398127"/>
            </a:xfrm>
          </p:grpSpPr>
          <p:sp>
            <p:nvSpPr>
              <p:cNvPr id="8" name="Right Arrow 7">
                <a:extLst>
                  <a:ext uri="{FF2B5EF4-FFF2-40B4-BE49-F238E27FC236}">
                    <a16:creationId xmlns:a16="http://schemas.microsoft.com/office/drawing/2014/main" id="{73DAEF25-830E-DDF5-24F5-9A5ECF459908}"/>
                  </a:ext>
                </a:extLst>
              </p:cNvPr>
              <p:cNvSpPr/>
              <p:nvPr/>
            </p:nvSpPr>
            <p:spPr>
              <a:xfrm>
                <a:off x="6211017" y="1600790"/>
                <a:ext cx="474735" cy="30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3164ED9-2EFF-01C9-29EE-3601A3F07AF4}"/>
                  </a:ext>
                </a:extLst>
              </p:cNvPr>
              <p:cNvPicPr>
                <a:picLocks noChangeAspect="1"/>
              </p:cNvPicPr>
              <p:nvPr/>
            </p:nvPicPr>
            <p:blipFill>
              <a:blip r:embed="rId4"/>
              <a:stretch>
                <a:fillRect/>
              </a:stretch>
            </p:blipFill>
            <p:spPr>
              <a:xfrm>
                <a:off x="1084914" y="1556368"/>
                <a:ext cx="4323849" cy="398127"/>
              </a:xfrm>
              <a:prstGeom prst="rect">
                <a:avLst/>
              </a:prstGeom>
            </p:spPr>
          </p:pic>
        </p:grpSp>
        <p:pic>
          <p:nvPicPr>
            <p:cNvPr id="16" name="Picture 15">
              <a:extLst>
                <a:ext uri="{FF2B5EF4-FFF2-40B4-BE49-F238E27FC236}">
                  <a16:creationId xmlns:a16="http://schemas.microsoft.com/office/drawing/2014/main" id="{B259F8CB-7746-B3CC-0A9B-C08892C1652F}"/>
                </a:ext>
              </a:extLst>
            </p:cNvPr>
            <p:cNvPicPr>
              <a:picLocks noChangeAspect="1"/>
            </p:cNvPicPr>
            <p:nvPr/>
          </p:nvPicPr>
          <p:blipFill>
            <a:blip r:embed="rId5"/>
            <a:stretch>
              <a:fillRect/>
            </a:stretch>
          </p:blipFill>
          <p:spPr>
            <a:xfrm>
              <a:off x="6933391" y="1485137"/>
              <a:ext cx="1681994" cy="493385"/>
            </a:xfrm>
            <a:prstGeom prst="rect">
              <a:avLst/>
            </a:prstGeom>
          </p:spPr>
        </p:pic>
      </p:grpSp>
      <p:grpSp>
        <p:nvGrpSpPr>
          <p:cNvPr id="20" name="Group 19">
            <a:extLst>
              <a:ext uri="{FF2B5EF4-FFF2-40B4-BE49-F238E27FC236}">
                <a16:creationId xmlns:a16="http://schemas.microsoft.com/office/drawing/2014/main" id="{102362E4-E493-CA55-0006-E8973DCD90C0}"/>
              </a:ext>
            </a:extLst>
          </p:cNvPr>
          <p:cNvGrpSpPr/>
          <p:nvPr/>
        </p:nvGrpSpPr>
        <p:grpSpPr>
          <a:xfrm>
            <a:off x="1805796" y="5184438"/>
            <a:ext cx="7337021" cy="461665"/>
            <a:chOff x="1354347" y="3441940"/>
            <a:chExt cx="5502766" cy="346249"/>
          </a:xfrm>
        </p:grpSpPr>
        <p:pic>
          <p:nvPicPr>
            <p:cNvPr id="18" name="Picture 17">
              <a:extLst>
                <a:ext uri="{FF2B5EF4-FFF2-40B4-BE49-F238E27FC236}">
                  <a16:creationId xmlns:a16="http://schemas.microsoft.com/office/drawing/2014/main" id="{18F6E058-93DE-9732-E7E7-228BDD4651AD}"/>
                </a:ext>
              </a:extLst>
            </p:cNvPr>
            <p:cNvPicPr>
              <a:picLocks noChangeAspect="1"/>
            </p:cNvPicPr>
            <p:nvPr/>
          </p:nvPicPr>
          <p:blipFill>
            <a:blip r:embed="rId6"/>
            <a:stretch>
              <a:fillRect/>
            </a:stretch>
          </p:blipFill>
          <p:spPr>
            <a:xfrm>
              <a:off x="5274677" y="3518021"/>
              <a:ext cx="1582436" cy="262557"/>
            </a:xfrm>
            <a:prstGeom prst="rect">
              <a:avLst/>
            </a:prstGeom>
          </p:spPr>
        </p:pic>
        <p:sp>
          <p:nvSpPr>
            <p:cNvPr id="19" name="TextBox 18">
              <a:extLst>
                <a:ext uri="{FF2B5EF4-FFF2-40B4-BE49-F238E27FC236}">
                  <a16:creationId xmlns:a16="http://schemas.microsoft.com/office/drawing/2014/main" id="{1F139703-79B8-E82B-BE36-F3748FFEF924}"/>
                </a:ext>
              </a:extLst>
            </p:cNvPr>
            <p:cNvSpPr txBox="1"/>
            <p:nvPr/>
          </p:nvSpPr>
          <p:spPr>
            <a:xfrm>
              <a:off x="1354347" y="3441940"/>
              <a:ext cx="3608537"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difference between the two cells</a:t>
              </a:r>
            </a:p>
          </p:txBody>
        </p:sp>
      </p:grpSp>
    </p:spTree>
    <p:extLst>
      <p:ext uri="{BB962C8B-B14F-4D97-AF65-F5344CB8AC3E}">
        <p14:creationId xmlns:p14="http://schemas.microsoft.com/office/powerpoint/2010/main" val="297151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B703-0758-3585-0DD9-9083C857A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5669FC-DD78-BBB3-32CE-1F496BF8329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26B2B8B-4A2D-D904-9362-C73F8DD984E8}"/>
              </a:ext>
            </a:extLst>
          </p:cNvPr>
          <p:cNvSpPr>
            <a:spLocks noGrp="1"/>
          </p:cNvSpPr>
          <p:nvPr>
            <p:ph type="ftr" sz="quarter" idx="11"/>
          </p:nvPr>
        </p:nvSpPr>
        <p:spPr/>
        <p:txBody>
          <a:bodyPr/>
          <a:lstStyle/>
          <a:p>
            <a:r>
              <a:rPr lang="en-US"/>
              <a:t>Chen-Yu Liu</a:t>
            </a:r>
          </a:p>
        </p:txBody>
      </p:sp>
      <p:sp>
        <p:nvSpPr>
          <p:cNvPr id="5" name="Slide Number Placeholder 4">
            <a:extLst>
              <a:ext uri="{FF2B5EF4-FFF2-40B4-BE49-F238E27FC236}">
                <a16:creationId xmlns:a16="http://schemas.microsoft.com/office/drawing/2014/main" id="{4E97BA2F-3DEE-9085-5075-03E39B1B6943}"/>
              </a:ext>
            </a:extLst>
          </p:cNvPr>
          <p:cNvSpPr>
            <a:spLocks noGrp="1"/>
          </p:cNvSpPr>
          <p:nvPr>
            <p:ph type="sldNum" sz="quarter" idx="12"/>
          </p:nvPr>
        </p:nvSpPr>
        <p:spPr/>
        <p:txBody>
          <a:bodyPr/>
          <a:lstStyle/>
          <a:p>
            <a:fld id="{4446F115-4221-496D-B645-BB77296CD833}" type="slidenum">
              <a:rPr lang="en-US" smtClean="0"/>
              <a:t>66</a:t>
            </a:fld>
            <a:endParaRPr lang="en-US"/>
          </a:p>
        </p:txBody>
      </p:sp>
    </p:spTree>
    <p:extLst>
      <p:ext uri="{BB962C8B-B14F-4D97-AF65-F5344CB8AC3E}">
        <p14:creationId xmlns:p14="http://schemas.microsoft.com/office/powerpoint/2010/main" val="1770287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F72B-D66A-1633-3E58-2DAD2E911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314C3-CC1D-351C-3D30-EA4040C75F58}"/>
              </a:ext>
            </a:extLst>
          </p:cNvPr>
          <p:cNvSpPr>
            <a:spLocks noGrp="1"/>
          </p:cNvSpPr>
          <p:nvPr>
            <p:ph type="title"/>
          </p:nvPr>
        </p:nvSpPr>
        <p:spPr/>
        <p:txBody>
          <a:bodyPr/>
          <a:lstStyle/>
          <a:p>
            <a:r>
              <a:rPr lang="en-US" dirty="0"/>
              <a:t>Production/Measurement Cell (Degenkolb/Leung)</a:t>
            </a:r>
          </a:p>
        </p:txBody>
      </p:sp>
      <p:sp>
        <p:nvSpPr>
          <p:cNvPr id="3" name="Content Placeholder 2">
            <a:extLst>
              <a:ext uri="{FF2B5EF4-FFF2-40B4-BE49-F238E27FC236}">
                <a16:creationId xmlns:a16="http://schemas.microsoft.com/office/drawing/2014/main" id="{0BD4A45F-4755-1874-0C84-2F1EA98F0CDA}"/>
              </a:ext>
            </a:extLst>
          </p:cNvPr>
          <p:cNvSpPr>
            <a:spLocks noGrp="1"/>
          </p:cNvSpPr>
          <p:nvPr>
            <p:ph idx="1"/>
          </p:nvPr>
        </p:nvSpPr>
        <p:spPr>
          <a:xfrm>
            <a:off x="310164" y="939451"/>
            <a:ext cx="11577036" cy="2878409"/>
          </a:xfrm>
        </p:spPr>
        <p:txBody>
          <a:bodyPr>
            <a:normAutofit fontScale="77500" lnSpcReduction="20000"/>
          </a:bodyPr>
          <a:lstStyle/>
          <a:p>
            <a:pPr marL="514350" indent="-514350">
              <a:buFont typeface="+mj-lt"/>
              <a:buAutoNum type="arabicPeriod"/>
            </a:pPr>
            <a:r>
              <a:rPr lang="en-US" dirty="0">
                <a:sym typeface="Symbol" panose="05050102010706020507" pitchFamily="18" charset="2"/>
              </a:rPr>
              <a:t>Contain superfluid </a:t>
            </a:r>
            <a:r>
              <a:rPr lang="en-US" baseline="30000" dirty="0">
                <a:sym typeface="Symbol" panose="05050102010706020507" pitchFamily="18" charset="2"/>
              </a:rPr>
              <a:t>4</a:t>
            </a:r>
            <a:r>
              <a:rPr lang="en-US" dirty="0">
                <a:sym typeface="Symbol" panose="05050102010706020507" pitchFamily="18" charset="2"/>
              </a:rPr>
              <a:t>He at T=0.4 K: UCN</a:t>
            </a:r>
          </a:p>
          <a:p>
            <a:pPr marL="514350" indent="-514350">
              <a:buFont typeface="+mj-lt"/>
              <a:buAutoNum type="arabicPeriod"/>
            </a:pPr>
            <a:r>
              <a:rPr lang="en-US" dirty="0">
                <a:sym typeface="Symbol" panose="05050102010706020507" pitchFamily="18" charset="2"/>
              </a:rPr>
              <a:t>Provide potential barrier for UCN: </a:t>
            </a:r>
            <a:r>
              <a:rPr lang="en-US" dirty="0" err="1">
                <a:sym typeface="Symbol" panose="05050102010706020507" pitchFamily="18" charset="2"/>
              </a:rPr>
              <a:t>dPS</a:t>
            </a:r>
            <a:r>
              <a:rPr lang="en-US" dirty="0">
                <a:sym typeface="Symbol" panose="05050102010706020507" pitchFamily="18" charset="2"/>
              </a:rPr>
              <a:t> on acrylic (</a:t>
            </a:r>
            <a:r>
              <a:rPr lang="en-US" dirty="0">
                <a:latin typeface="Symath" panose="00000400000000000000" pitchFamily="2" charset="0"/>
                <a:cs typeface="Symath" panose="00000400000000000000" pitchFamily="2" charset="0"/>
                <a:sym typeface="Symbol" panose="05050102010706020507" pitchFamily="18" charset="2"/>
              </a:rPr>
              <a:t>R</a:t>
            </a:r>
            <a:r>
              <a:rPr lang="en-US" dirty="0">
                <a:sym typeface="Symbol" panose="05050102010706020507" pitchFamily="18" charset="2"/>
              </a:rPr>
              <a:t>160 </a:t>
            </a:r>
            <a:r>
              <a:rPr lang="en-US" dirty="0" err="1">
                <a:sym typeface="Symbol" panose="05050102010706020507" pitchFamily="18" charset="2"/>
              </a:rPr>
              <a:t>neV</a:t>
            </a:r>
            <a:r>
              <a:rPr lang="en-US" dirty="0">
                <a:sym typeface="Symbol" panose="05050102010706020507" pitchFamily="18" charset="2"/>
              </a:rPr>
              <a:t>) </a:t>
            </a:r>
          </a:p>
          <a:p>
            <a:pPr marL="514350" indent="-514350">
              <a:buFont typeface="+mj-lt"/>
              <a:buAutoNum type="arabicPeriod"/>
            </a:pPr>
            <a:r>
              <a:rPr lang="en-US" dirty="0">
                <a:sym typeface="Symbol" panose="05050102010706020507" pitchFamily="18" charset="2"/>
              </a:rPr>
              <a:t>Convert scintillation light from n+</a:t>
            </a:r>
            <a:r>
              <a:rPr lang="en-US" baseline="30000" dirty="0">
                <a:sym typeface="Symbol" panose="05050102010706020507" pitchFamily="18" charset="2"/>
              </a:rPr>
              <a:t>3</a:t>
            </a:r>
            <a:r>
              <a:rPr lang="en-US" dirty="0">
                <a:sym typeface="Symbol" panose="05050102010706020507" pitchFamily="18" charset="2"/>
              </a:rPr>
              <a:t>He  </a:t>
            </a:r>
            <a:r>
              <a:rPr lang="en-US" dirty="0" err="1">
                <a:sym typeface="Symbol" panose="05050102010706020507" pitchFamily="18" charset="2"/>
              </a:rPr>
              <a:t>p+t</a:t>
            </a:r>
            <a:r>
              <a:rPr lang="en-US" dirty="0">
                <a:sym typeface="Symbol" panose="05050102010706020507" pitchFamily="18" charset="2"/>
              </a:rPr>
              <a:t> scintillation light to visible: </a:t>
            </a:r>
            <a:r>
              <a:rPr lang="en-US" dirty="0" err="1">
                <a:sym typeface="Symbol" panose="05050102010706020507" pitchFamily="18" charset="2"/>
              </a:rPr>
              <a:t>dTPB</a:t>
            </a:r>
            <a:r>
              <a:rPr lang="en-US" dirty="0">
                <a:sym typeface="Symbol" panose="05050102010706020507" pitchFamily="18" charset="2"/>
              </a:rPr>
              <a:t> in </a:t>
            </a:r>
            <a:r>
              <a:rPr lang="en-US" dirty="0" err="1">
                <a:sym typeface="Symbol" panose="05050102010706020507" pitchFamily="18" charset="2"/>
              </a:rPr>
              <a:t>dPS</a:t>
            </a:r>
            <a:endParaRPr lang="en-US" dirty="0">
              <a:sym typeface="Symbol" panose="05050102010706020507" pitchFamily="18" charset="2"/>
            </a:endParaRPr>
          </a:p>
          <a:p>
            <a:pPr marL="514350" indent="-514350">
              <a:buFont typeface="+mj-lt"/>
              <a:buAutoNum type="arabicPeriod"/>
            </a:pPr>
            <a:r>
              <a:rPr lang="en-US" dirty="0">
                <a:sym typeface="Symbol" panose="05050102010706020507" pitchFamily="18" charset="2"/>
              </a:rPr>
              <a:t>Collect converted light: </a:t>
            </a:r>
            <a:r>
              <a:rPr lang="en-US" dirty="0" err="1">
                <a:sym typeface="Symbol" panose="05050102010706020507" pitchFamily="18" charset="2"/>
              </a:rPr>
              <a:t>Vikuiti</a:t>
            </a:r>
            <a:r>
              <a:rPr lang="en-US" dirty="0">
                <a:sym typeface="Symbol" panose="05050102010706020507" pitchFamily="18" charset="2"/>
              </a:rPr>
              <a:t> dielectric film</a:t>
            </a:r>
          </a:p>
          <a:p>
            <a:pPr marL="514350" indent="-514350">
              <a:buFont typeface="+mj-lt"/>
              <a:buAutoNum type="arabicPeriod"/>
            </a:pPr>
            <a:r>
              <a:rPr lang="en-US" dirty="0">
                <a:sym typeface="Symbol" panose="05050102010706020507" pitchFamily="18" charset="2"/>
              </a:rPr>
              <a:t>Transmit polarized neutrons: </a:t>
            </a:r>
            <a:r>
              <a:rPr lang="en-US" dirty="0" err="1">
                <a:sym typeface="Symbol" panose="05050102010706020507" pitchFamily="18" charset="2"/>
              </a:rPr>
              <a:t>dPMMA</a:t>
            </a:r>
            <a:r>
              <a:rPr lang="en-US" dirty="0">
                <a:sym typeface="Symbol" panose="05050102010706020507" pitchFamily="18" charset="2"/>
              </a:rPr>
              <a:t> windows</a:t>
            </a:r>
          </a:p>
          <a:p>
            <a:pPr marL="514350" indent="-514350">
              <a:buFont typeface="+mj-lt"/>
              <a:buAutoNum type="arabicPeriod"/>
            </a:pPr>
            <a:r>
              <a:rPr lang="en-US" dirty="0">
                <a:sym typeface="Symbol" panose="05050102010706020507" pitchFamily="18" charset="2"/>
              </a:rPr>
              <a:t>(Withstand pressure cycles 0 – 2 bar)</a:t>
            </a:r>
          </a:p>
          <a:p>
            <a:pPr marL="514350" indent="-514350">
              <a:buFont typeface="+mj-lt"/>
              <a:buAutoNum type="arabicPeriod"/>
            </a:pPr>
            <a:r>
              <a:rPr lang="en-US" dirty="0">
                <a:sym typeface="Symbol" panose="05050102010706020507" pitchFamily="18" charset="2"/>
              </a:rPr>
              <a:t>Admit polarized </a:t>
            </a:r>
            <a:r>
              <a:rPr lang="en-US" baseline="30000" dirty="0">
                <a:sym typeface="Symbol" panose="05050102010706020507" pitchFamily="18" charset="2"/>
              </a:rPr>
              <a:t>3</a:t>
            </a:r>
            <a:r>
              <a:rPr lang="en-US" dirty="0">
                <a:sym typeface="Symbol" panose="05050102010706020507" pitchFamily="18" charset="2"/>
              </a:rPr>
              <a:t>He through valve</a:t>
            </a:r>
          </a:p>
          <a:p>
            <a:pPr marL="514350" indent="-514350">
              <a:buFont typeface="+mj-lt"/>
              <a:buAutoNum type="arabicPeriod"/>
            </a:pPr>
            <a:r>
              <a:rPr lang="en-US" dirty="0">
                <a:sym typeface="Symbol" panose="05050102010706020507" pitchFamily="18" charset="2"/>
              </a:rPr>
              <a:t>Absorb cold neutrons hitting cell walls: </a:t>
            </a:r>
            <a:r>
              <a:rPr lang="en-US" baseline="30000" dirty="0">
                <a:sym typeface="Symbol" panose="05050102010706020507" pitchFamily="18" charset="2"/>
              </a:rPr>
              <a:t>6</a:t>
            </a:r>
            <a:r>
              <a:rPr lang="en-US" dirty="0">
                <a:sym typeface="Symbol" panose="05050102010706020507" pitchFamily="18" charset="2"/>
              </a:rPr>
              <a:t>Li</a:t>
            </a:r>
            <a:r>
              <a:rPr lang="en-US" baseline="-25000" dirty="0">
                <a:sym typeface="Symbol" panose="05050102010706020507" pitchFamily="18" charset="2"/>
              </a:rPr>
              <a:t>2</a:t>
            </a:r>
            <a:r>
              <a:rPr lang="en-US" dirty="0">
                <a:sym typeface="Symbol" panose="05050102010706020507" pitchFamily="18" charset="2"/>
              </a:rPr>
              <a:t>CO</a:t>
            </a:r>
            <a:r>
              <a:rPr lang="en-US" baseline="-25000" dirty="0">
                <a:sym typeface="Symbol" panose="05050102010706020507" pitchFamily="18" charset="2"/>
              </a:rPr>
              <a:t>3</a:t>
            </a:r>
          </a:p>
          <a:p>
            <a:pPr marL="971550" lvl="1" indent="-514350">
              <a:buFont typeface="+mj-lt"/>
              <a:buAutoNum type="arabicPeriod"/>
            </a:pPr>
            <a:endParaRPr lang="en-US" dirty="0">
              <a:sym typeface="Symbol" panose="05050102010706020507" pitchFamily="18" charset="2"/>
            </a:endParaRPr>
          </a:p>
        </p:txBody>
      </p:sp>
      <p:pic>
        <p:nvPicPr>
          <p:cNvPr id="5" name="CC3EBEC8-965C-4C90-9C5D-84364195DCB9">
            <a:extLst>
              <a:ext uri="{FF2B5EF4-FFF2-40B4-BE49-F238E27FC236}">
                <a16:creationId xmlns:a16="http://schemas.microsoft.com/office/drawing/2014/main" id="{4E16711C-A2E2-7EFA-D314-821BBD667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268" y="3817860"/>
            <a:ext cx="7641464" cy="30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849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DE63-D867-32BA-C303-D2EA31388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FAB87-22EA-247C-B303-341A81F7511E}"/>
              </a:ext>
            </a:extLst>
          </p:cNvPr>
          <p:cNvSpPr>
            <a:spLocks noGrp="1"/>
          </p:cNvSpPr>
          <p:nvPr>
            <p:ph type="title"/>
          </p:nvPr>
        </p:nvSpPr>
        <p:spPr/>
        <p:txBody>
          <a:bodyPr/>
          <a:lstStyle/>
          <a:p>
            <a:r>
              <a:rPr lang="en-US" dirty="0"/>
              <a:t>Light Collection (Cianciolo)</a:t>
            </a:r>
          </a:p>
        </p:txBody>
      </p:sp>
      <p:sp>
        <p:nvSpPr>
          <p:cNvPr id="3" name="Content Placeholder 2">
            <a:extLst>
              <a:ext uri="{FF2B5EF4-FFF2-40B4-BE49-F238E27FC236}">
                <a16:creationId xmlns:a16="http://schemas.microsoft.com/office/drawing/2014/main" id="{CE3B982D-7FAC-2E68-8151-21690DE879E1}"/>
              </a:ext>
            </a:extLst>
          </p:cNvPr>
          <p:cNvSpPr>
            <a:spLocks noGrp="1"/>
          </p:cNvSpPr>
          <p:nvPr>
            <p:ph idx="1"/>
          </p:nvPr>
        </p:nvSpPr>
        <p:spPr>
          <a:xfrm>
            <a:off x="310164" y="939451"/>
            <a:ext cx="11577036" cy="3030954"/>
          </a:xfrm>
        </p:spPr>
        <p:txBody>
          <a:bodyPr>
            <a:normAutofit/>
          </a:bodyPr>
          <a:lstStyle/>
          <a:p>
            <a:r>
              <a:rPr lang="en-US" dirty="0">
                <a:sym typeface="Symbol" panose="05050102010706020507" pitchFamily="18" charset="2"/>
              </a:rPr>
              <a:t>Transport visible light to </a:t>
            </a:r>
            <a:r>
              <a:rPr lang="en-US" dirty="0" err="1">
                <a:sym typeface="Symbol" panose="05050102010706020507" pitchFamily="18" charset="2"/>
              </a:rPr>
              <a:t>SiPM</a:t>
            </a:r>
            <a:r>
              <a:rPr lang="en-US" dirty="0">
                <a:sym typeface="Symbol" panose="05050102010706020507" pitchFamily="18" charset="2"/>
              </a:rPr>
              <a:t> array</a:t>
            </a:r>
          </a:p>
          <a:p>
            <a:pPr marL="971550" lvl="1" indent="-514350">
              <a:buFont typeface="+mj-lt"/>
              <a:buAutoNum type="arabicPeriod"/>
            </a:pPr>
            <a:r>
              <a:rPr lang="en-US" dirty="0">
                <a:sym typeface="Symbol" panose="05050102010706020507" pitchFamily="18" charset="2"/>
              </a:rPr>
              <a:t>Convert blue photons (TPB) to green: Kuraray-11 wavelength-shifting fiber</a:t>
            </a:r>
          </a:p>
          <a:p>
            <a:pPr lvl="2"/>
            <a:r>
              <a:rPr lang="en-US" dirty="0">
                <a:sym typeface="Symbol" panose="05050102010706020507" pitchFamily="18" charset="2"/>
              </a:rPr>
              <a:t>176 fibers stacked vertically along length of 40 cm long x 10 cm high cell face</a:t>
            </a:r>
          </a:p>
          <a:p>
            <a:pPr marL="971550" lvl="1" indent="-514350">
              <a:buFont typeface="+mj-lt"/>
              <a:buAutoNum type="arabicPeriod"/>
            </a:pPr>
            <a:r>
              <a:rPr lang="en-US" dirty="0">
                <a:sym typeface="Symbol" panose="05050102010706020507" pitchFamily="18" charset="2"/>
              </a:rPr>
              <a:t>Transport to </a:t>
            </a:r>
            <a:r>
              <a:rPr lang="en-US" dirty="0" err="1">
                <a:sym typeface="Symbol" panose="05050102010706020507" pitchFamily="18" charset="2"/>
              </a:rPr>
              <a:t>SiPM</a:t>
            </a:r>
            <a:r>
              <a:rPr lang="en-US" dirty="0">
                <a:sym typeface="Symbol" panose="05050102010706020507" pitchFamily="18" charset="2"/>
              </a:rPr>
              <a:t> array: Hamamatsu 13360-75</a:t>
            </a:r>
          </a:p>
          <a:p>
            <a:pPr lvl="2"/>
            <a:r>
              <a:rPr lang="en-US" dirty="0">
                <a:sym typeface="Symbol" panose="05050102010706020507" pitchFamily="18" charset="2"/>
              </a:rPr>
              <a:t>12-16 channel </a:t>
            </a:r>
            <a:r>
              <a:rPr lang="en-US" dirty="0" err="1">
                <a:sym typeface="Symbol" panose="05050102010706020507" pitchFamily="18" charset="2"/>
              </a:rPr>
              <a:t>SiPM</a:t>
            </a:r>
            <a:r>
              <a:rPr lang="en-US" dirty="0">
                <a:sym typeface="Symbol" panose="05050102010706020507" pitchFamily="18" charset="2"/>
              </a:rPr>
              <a:t> cards</a:t>
            </a:r>
          </a:p>
          <a:p>
            <a:pPr lvl="2"/>
            <a:r>
              <a:rPr lang="en-US" dirty="0" err="1">
                <a:sym typeface="Symbol" panose="05050102010706020507" pitchFamily="18" charset="2"/>
              </a:rPr>
              <a:t>SiPM</a:t>
            </a:r>
            <a:r>
              <a:rPr lang="en-US" dirty="0">
                <a:sym typeface="Symbol" panose="05050102010706020507" pitchFamily="18" charset="2"/>
              </a:rPr>
              <a:t> active area 1.5 x 1.5 mm</a:t>
            </a:r>
            <a:r>
              <a:rPr lang="en-US" baseline="30000" dirty="0">
                <a:sym typeface="Symbol" panose="05050102010706020507" pitchFamily="18" charset="2"/>
              </a:rPr>
              <a:t>2</a:t>
            </a:r>
          </a:p>
          <a:p>
            <a:pPr lvl="2"/>
            <a:r>
              <a:rPr lang="en-US" dirty="0">
                <a:sym typeface="Symbol" panose="05050102010706020507" pitchFamily="18" charset="2"/>
              </a:rPr>
              <a:t>T</a:t>
            </a:r>
            <a:r>
              <a:rPr lang="en-US" dirty="0">
                <a:latin typeface="Symath" panose="00000400000000000000" pitchFamily="2" charset="0"/>
                <a:cs typeface="Symath" panose="00000400000000000000" pitchFamily="2" charset="0"/>
                <a:sym typeface="Symbol" panose="05050102010706020507" pitchFamily="18" charset="2"/>
              </a:rPr>
              <a:t>R</a:t>
            </a:r>
            <a:r>
              <a:rPr lang="en-US" dirty="0">
                <a:cs typeface="Symath" panose="00000400000000000000" pitchFamily="2" charset="0"/>
                <a:sym typeface="Symbol" panose="05050102010706020507" pitchFamily="18" charset="2"/>
              </a:rPr>
              <a:t>200 K</a:t>
            </a:r>
            <a:endParaRPr lang="en-US" dirty="0">
              <a:sym typeface="Symbol" panose="05050102010706020507" pitchFamily="18" charset="2"/>
            </a:endParaRPr>
          </a:p>
        </p:txBody>
      </p:sp>
      <p:pic>
        <p:nvPicPr>
          <p:cNvPr id="9" name="Picture 8">
            <a:extLst>
              <a:ext uri="{FF2B5EF4-FFF2-40B4-BE49-F238E27FC236}">
                <a16:creationId xmlns:a16="http://schemas.microsoft.com/office/drawing/2014/main" id="{7908A905-CABF-DE6F-1C8A-1EAB45656102}"/>
              </a:ext>
            </a:extLst>
          </p:cNvPr>
          <p:cNvPicPr>
            <a:picLocks noChangeAspect="1"/>
          </p:cNvPicPr>
          <p:nvPr/>
        </p:nvPicPr>
        <p:blipFill>
          <a:blip r:embed="rId2"/>
          <a:stretch>
            <a:fillRect/>
          </a:stretch>
        </p:blipFill>
        <p:spPr>
          <a:xfrm>
            <a:off x="6518857" y="2994930"/>
            <a:ext cx="5426298" cy="3675734"/>
          </a:xfrm>
          <a:prstGeom prst="rect">
            <a:avLst/>
          </a:prstGeom>
        </p:spPr>
      </p:pic>
      <p:sp>
        <p:nvSpPr>
          <p:cNvPr id="10" name="Content Placeholder 2">
            <a:extLst>
              <a:ext uri="{FF2B5EF4-FFF2-40B4-BE49-F238E27FC236}">
                <a16:creationId xmlns:a16="http://schemas.microsoft.com/office/drawing/2014/main" id="{FED9D9B5-1E7F-204C-F1E7-3E4C7C835383}"/>
              </a:ext>
            </a:extLst>
          </p:cNvPr>
          <p:cNvSpPr txBox="1">
            <a:spLocks/>
          </p:cNvSpPr>
          <p:nvPr/>
        </p:nvSpPr>
        <p:spPr>
          <a:xfrm>
            <a:off x="310164" y="4168589"/>
            <a:ext cx="6161470" cy="50041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8000"/>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Symbol" panose="05050102010706020507" pitchFamily="18" charset="2"/>
              </a:rPr>
              <a:t>Set threshold for single photon detection simulation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8000"/>
                </a:solidFill>
                <a:effectLst/>
                <a:uLnTx/>
                <a:uFillTx/>
                <a:latin typeface="Arial Narrow" panose="020B0606020202030204" pitchFamily="34" charset="0"/>
                <a:ea typeface="+mn-ea"/>
                <a:cs typeface="+mn-cs"/>
                <a:sym typeface="Symbol" panose="05050102010706020507" pitchFamily="18" charset="2"/>
              </a:rPr>
              <a:t>Reduce </a:t>
            </a:r>
            <a:r>
              <a:rPr kumimoji="0" lang="en-US" sz="2400" b="0" i="0" u="none" strike="noStrike" kern="1200" cap="none" spc="0" normalizeH="0" baseline="0" noProof="0" dirty="0">
                <a:ln>
                  <a:noFill/>
                </a:ln>
                <a:solidFill>
                  <a:srgbClr val="008000"/>
                </a:solidFill>
                <a:effectLst/>
                <a:uLnTx/>
                <a:uFillTx/>
                <a:latin typeface="Symbol" panose="05050102010706020507" pitchFamily="18" charset="2"/>
                <a:ea typeface="+mn-ea"/>
                <a:cs typeface="+mn-cs"/>
                <a:sym typeface="Symbol" panose="05050102010706020507" pitchFamily="18" charset="2"/>
              </a:rPr>
              <a:t>b</a:t>
            </a:r>
            <a:r>
              <a:rPr kumimoji="0" lang="en-US" sz="2400" b="0" i="0" u="none" strike="noStrike" kern="1200" cap="none" spc="0" normalizeH="0" baseline="0" noProof="0" dirty="0">
                <a:ln>
                  <a:noFill/>
                </a:ln>
                <a:solidFill>
                  <a:srgbClr val="008000"/>
                </a:solidFill>
                <a:effectLst/>
                <a:uLnTx/>
                <a:uFillTx/>
                <a:latin typeface="Arial Narrow" panose="020B0606020202030204" pitchFamily="34" charset="0"/>
                <a:ea typeface="+mn-ea"/>
                <a:cs typeface="+mn-cs"/>
                <a:sym typeface="Symbol" panose="05050102010706020507" pitchFamily="18" charset="2"/>
              </a:rPr>
              <a:t> background by x2, capture efficiency &gt; 93%</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8000"/>
              </a:solidFill>
              <a:effectLst/>
              <a:uLnTx/>
              <a:uFillTx/>
              <a:latin typeface="Arial Narrow" panose="020B0606020202030204" pitchFamily="34" charset="0"/>
              <a:ea typeface="+mn-ea"/>
              <a:cs typeface="+mn-cs"/>
              <a:sym typeface="Symbol" panose="05050102010706020507" pitchFamily="18" charset="2"/>
            </a:endParaRPr>
          </a:p>
        </p:txBody>
      </p:sp>
      <p:cxnSp>
        <p:nvCxnSpPr>
          <p:cNvPr id="12" name="Straight Arrow Connector 11">
            <a:extLst>
              <a:ext uri="{FF2B5EF4-FFF2-40B4-BE49-F238E27FC236}">
                <a16:creationId xmlns:a16="http://schemas.microsoft.com/office/drawing/2014/main" id="{5E1E888E-436C-4EB5-52AE-2DDE98871628}"/>
              </a:ext>
            </a:extLst>
          </p:cNvPr>
          <p:cNvCxnSpPr/>
          <p:nvPr/>
        </p:nvCxnSpPr>
        <p:spPr>
          <a:xfrm flipV="1">
            <a:off x="8287555" y="6272011"/>
            <a:ext cx="0" cy="398653"/>
          </a:xfrm>
          <a:prstGeom prst="straightConnector1">
            <a:avLst/>
          </a:prstGeom>
          <a:ln w="3810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1D984EE-4F5D-A929-430D-6E4C7566BC0C}"/>
              </a:ext>
            </a:extLst>
          </p:cNvPr>
          <p:cNvCxnSpPr/>
          <p:nvPr/>
        </p:nvCxnSpPr>
        <p:spPr>
          <a:xfrm flipV="1">
            <a:off x="9775060" y="6272011"/>
            <a:ext cx="0" cy="398653"/>
          </a:xfrm>
          <a:prstGeom prst="straightConnector1">
            <a:avLst/>
          </a:prstGeom>
          <a:ln w="38100">
            <a:solidFill>
              <a:srgbClr val="008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185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1AA2-54C1-922A-43B6-2904CCCE5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C97DD-E26A-149B-C825-221302AED151}"/>
              </a:ext>
            </a:extLst>
          </p:cNvPr>
          <p:cNvSpPr>
            <a:spLocks noGrp="1"/>
          </p:cNvSpPr>
          <p:nvPr>
            <p:ph type="title"/>
          </p:nvPr>
        </p:nvSpPr>
        <p:spPr/>
        <p:txBody>
          <a:bodyPr/>
          <a:lstStyle/>
          <a:p>
            <a:r>
              <a:rPr lang="en-US" baseline="30000" dirty="0"/>
              <a:t>3</a:t>
            </a:r>
            <a:r>
              <a:rPr lang="en-US" dirty="0"/>
              <a:t>He Handling/Cell Valve</a:t>
            </a:r>
          </a:p>
        </p:txBody>
      </p:sp>
      <p:sp>
        <p:nvSpPr>
          <p:cNvPr id="3" name="Content Placeholder 2">
            <a:extLst>
              <a:ext uri="{FF2B5EF4-FFF2-40B4-BE49-F238E27FC236}">
                <a16:creationId xmlns:a16="http://schemas.microsoft.com/office/drawing/2014/main" id="{F1DE2F2D-BD94-26FE-6040-1EC4D8926C61}"/>
              </a:ext>
            </a:extLst>
          </p:cNvPr>
          <p:cNvSpPr>
            <a:spLocks noGrp="1"/>
          </p:cNvSpPr>
          <p:nvPr>
            <p:ph idx="1"/>
          </p:nvPr>
        </p:nvSpPr>
        <p:spPr>
          <a:xfrm>
            <a:off x="310164" y="939451"/>
            <a:ext cx="10939532" cy="5493546"/>
          </a:xfrm>
        </p:spPr>
        <p:txBody>
          <a:bodyPr>
            <a:normAutofit/>
          </a:bodyPr>
          <a:lstStyle/>
          <a:p>
            <a:r>
              <a:rPr lang="en-US" baseline="30000" dirty="0">
                <a:sym typeface="Symbol" panose="05050102010706020507" pitchFamily="18" charset="2"/>
              </a:rPr>
              <a:t>3</a:t>
            </a:r>
            <a:r>
              <a:rPr lang="en-US" dirty="0">
                <a:sym typeface="Symbol" panose="05050102010706020507" pitchFamily="18" charset="2"/>
              </a:rPr>
              <a:t>He in the measurement cell</a:t>
            </a:r>
          </a:p>
          <a:p>
            <a:pPr lvl="1"/>
            <a:r>
              <a:rPr lang="en-US" dirty="0">
                <a:sym typeface="Symbol" panose="05050102010706020507" pitchFamily="18" charset="2"/>
              </a:rPr>
              <a:t>Reduce natural </a:t>
            </a:r>
            <a:r>
              <a:rPr lang="en-US" baseline="30000" dirty="0">
                <a:sym typeface="Symbol" panose="05050102010706020507" pitchFamily="18" charset="2"/>
              </a:rPr>
              <a:t>3</a:t>
            </a:r>
            <a:r>
              <a:rPr lang="en-US" dirty="0">
                <a:sym typeface="Symbol" panose="05050102010706020507" pitchFamily="18" charset="2"/>
              </a:rPr>
              <a:t>He concentration from </a:t>
            </a:r>
            <a:r>
              <a:rPr lang="en-US" dirty="0">
                <a:latin typeface="Symath" panose="00000400000000000000" pitchFamily="2" charset="0"/>
                <a:cs typeface="Symath" panose="00000400000000000000" pitchFamily="2" charset="0"/>
                <a:sym typeface="Symbol" panose="05050102010706020507" pitchFamily="18" charset="2"/>
              </a:rPr>
              <a:t>R</a:t>
            </a:r>
            <a:r>
              <a:rPr lang="en-US" dirty="0">
                <a:cs typeface="Symath" panose="00000400000000000000" pitchFamily="2" charset="0"/>
                <a:sym typeface="Symbol" panose="05050102010706020507" pitchFamily="18" charset="2"/>
              </a:rPr>
              <a:t> 3x10</a:t>
            </a:r>
            <a:r>
              <a:rPr lang="en-US" baseline="30000" dirty="0">
                <a:cs typeface="Symath" panose="00000400000000000000" pitchFamily="2" charset="0"/>
                <a:sym typeface="Symbol" panose="05050102010706020507" pitchFamily="18" charset="2"/>
              </a:rPr>
              <a:t>-7</a:t>
            </a:r>
            <a:r>
              <a:rPr lang="en-US" dirty="0">
                <a:cs typeface="Symath" panose="00000400000000000000" pitchFamily="2" charset="0"/>
                <a:sym typeface="Symbol" panose="05050102010706020507" pitchFamily="18" charset="2"/>
              </a:rPr>
              <a:t> to &lt; 10</a:t>
            </a:r>
            <a:r>
              <a:rPr lang="en-US" baseline="30000" dirty="0">
                <a:cs typeface="Symath" panose="00000400000000000000" pitchFamily="2" charset="0"/>
                <a:sym typeface="Symbol" panose="05050102010706020507" pitchFamily="18" charset="2"/>
              </a:rPr>
              <a:t>-11</a:t>
            </a:r>
            <a:r>
              <a:rPr lang="en-US" dirty="0">
                <a:cs typeface="Symath" panose="00000400000000000000" pitchFamily="2" charset="0"/>
                <a:sym typeface="Symbol" panose="05050102010706020507" pitchFamily="18" charset="2"/>
              </a:rPr>
              <a:t>: fill through </a:t>
            </a:r>
            <a:r>
              <a:rPr lang="en-US" dirty="0" err="1">
                <a:cs typeface="Symath" panose="00000400000000000000" pitchFamily="2" charset="0"/>
                <a:sym typeface="Symbol" panose="05050102010706020507" pitchFamily="18" charset="2"/>
              </a:rPr>
              <a:t>superleak</a:t>
            </a:r>
            <a:endParaRPr lang="en-US" dirty="0">
              <a:cs typeface="Symath" panose="00000400000000000000" pitchFamily="2" charset="0"/>
              <a:sym typeface="Symbol" panose="05050102010706020507" pitchFamily="18" charset="2"/>
            </a:endParaRPr>
          </a:p>
          <a:p>
            <a:pPr lvl="2"/>
            <a:r>
              <a:rPr lang="en-US" dirty="0" err="1">
                <a:cs typeface="Symath" panose="00000400000000000000" pitchFamily="2" charset="0"/>
                <a:sym typeface="Symbol" panose="05050102010706020507" pitchFamily="18" charset="2"/>
              </a:rPr>
              <a:t>SuperSUN</a:t>
            </a:r>
            <a:r>
              <a:rPr lang="en-US" dirty="0">
                <a:cs typeface="Symath" panose="00000400000000000000" pitchFamily="2" charset="0"/>
                <a:sym typeface="Symbol" panose="05050102010706020507" pitchFamily="18" charset="2"/>
              </a:rPr>
              <a:t> experience: about 2 h to fill 13 l after everything is cold</a:t>
            </a:r>
          </a:p>
          <a:p>
            <a:pPr lvl="1"/>
            <a:r>
              <a:rPr lang="en-US" dirty="0">
                <a:cs typeface="Symath" panose="00000400000000000000" pitchFamily="2" charset="0"/>
                <a:sym typeface="Symbol" panose="05050102010706020507" pitchFamily="18" charset="2"/>
              </a:rPr>
              <a:t>Add </a:t>
            </a:r>
            <a:r>
              <a:rPr lang="en-US" baseline="30000" dirty="0">
                <a:cs typeface="Symath" panose="00000400000000000000" pitchFamily="2" charset="0"/>
                <a:sym typeface="Symbol" panose="05050102010706020507" pitchFamily="18" charset="2"/>
              </a:rPr>
              <a:t>3</a:t>
            </a:r>
            <a:r>
              <a:rPr lang="en-US" dirty="0">
                <a:cs typeface="Symath" panose="00000400000000000000" pitchFamily="2" charset="0"/>
                <a:sym typeface="Symbol" panose="05050102010706020507" pitchFamily="18" charset="2"/>
              </a:rPr>
              <a:t>He gradually to measure changes in spectrum</a:t>
            </a:r>
          </a:p>
          <a:p>
            <a:pPr lvl="2"/>
            <a:r>
              <a:rPr lang="en-US" dirty="0">
                <a:cs typeface="Symath" panose="00000400000000000000" pitchFamily="2" charset="0"/>
                <a:sym typeface="Symbol" panose="05050102010706020507" pitchFamily="18" charset="2"/>
              </a:rPr>
              <a:t>Calibrated volume (dilute with </a:t>
            </a:r>
            <a:r>
              <a:rPr lang="en-US" baseline="30000" dirty="0">
                <a:cs typeface="Symath" panose="00000400000000000000" pitchFamily="2" charset="0"/>
                <a:sym typeface="Symbol" panose="05050102010706020507" pitchFamily="18" charset="2"/>
              </a:rPr>
              <a:t>4</a:t>
            </a:r>
            <a:r>
              <a:rPr lang="en-US" dirty="0">
                <a:cs typeface="Symath" panose="00000400000000000000" pitchFamily="2" charset="0"/>
                <a:sym typeface="Symbol" panose="05050102010706020507" pitchFamily="18" charset="2"/>
              </a:rPr>
              <a:t>He at room temp), liquefy at 1 K pot, add through capillary</a:t>
            </a:r>
          </a:p>
          <a:p>
            <a:pPr lvl="1"/>
            <a:r>
              <a:rPr lang="en-US" dirty="0">
                <a:cs typeface="Symath" panose="00000400000000000000" pitchFamily="2" charset="0"/>
                <a:sym typeface="Symbol" panose="05050102010706020507" pitchFamily="18" charset="2"/>
              </a:rPr>
              <a:t>To reduce concentration consider adding heat flush capability</a:t>
            </a:r>
          </a:p>
          <a:p>
            <a:pPr lvl="2"/>
            <a:r>
              <a:rPr lang="en-US" dirty="0">
                <a:cs typeface="Symath" panose="00000400000000000000" pitchFamily="2" charset="0"/>
                <a:sym typeface="Symbol" panose="05050102010706020507" pitchFamily="18" charset="2"/>
              </a:rPr>
              <a:t>Heat entire CV, need dump for </a:t>
            </a:r>
            <a:r>
              <a:rPr lang="en-US" baseline="30000" dirty="0">
                <a:cs typeface="Symath" panose="00000400000000000000" pitchFamily="2" charset="0"/>
                <a:sym typeface="Symbol" panose="05050102010706020507" pitchFamily="18" charset="2"/>
              </a:rPr>
              <a:t>3</a:t>
            </a:r>
            <a:r>
              <a:rPr lang="en-US" dirty="0">
                <a:cs typeface="Symath" panose="00000400000000000000" pitchFamily="2" charset="0"/>
                <a:sym typeface="Symbol" panose="05050102010706020507" pitchFamily="18" charset="2"/>
              </a:rPr>
              <a:t>He rich mixture</a:t>
            </a:r>
          </a:p>
          <a:p>
            <a:pPr lvl="2"/>
            <a:r>
              <a:rPr lang="en-US" dirty="0">
                <a:cs typeface="Symath" panose="00000400000000000000" pitchFamily="2" charset="0"/>
                <a:sym typeface="Symbol" panose="05050102010706020507" pitchFamily="18" charset="2"/>
              </a:rPr>
              <a:t>Requires 1 or 2 extra low temperature valves</a:t>
            </a:r>
          </a:p>
          <a:p>
            <a:r>
              <a:rPr lang="en-US" dirty="0">
                <a:cs typeface="Symath" panose="00000400000000000000" pitchFamily="2" charset="0"/>
                <a:sym typeface="Symbol" panose="05050102010706020507" pitchFamily="18" charset="2"/>
              </a:rPr>
              <a:t>Valve for measurement cell</a:t>
            </a:r>
            <a:endParaRPr lang="en-US" dirty="0">
              <a:sym typeface="Symbol" panose="05050102010706020507" pitchFamily="18" charset="2"/>
            </a:endParaRPr>
          </a:p>
          <a:p>
            <a:pPr lvl="1"/>
            <a:r>
              <a:rPr lang="en-US" dirty="0">
                <a:sym typeface="Symbol" panose="05050102010706020507" pitchFamily="18" charset="2"/>
              </a:rPr>
              <a:t>Need relatively large diameter (</a:t>
            </a:r>
            <a:r>
              <a:rPr lang="en-US" dirty="0">
                <a:latin typeface="Symath" panose="00000400000000000000" pitchFamily="2" charset="0"/>
                <a:cs typeface="Symath" panose="00000400000000000000" pitchFamily="2" charset="0"/>
                <a:sym typeface="Symbol" panose="05050102010706020507" pitchFamily="18" charset="2"/>
              </a:rPr>
              <a:t>R</a:t>
            </a:r>
            <a:r>
              <a:rPr lang="en-US" dirty="0">
                <a:cs typeface="Symath" panose="00000400000000000000" pitchFamily="2" charset="0"/>
                <a:sym typeface="Symbol" panose="05050102010706020507" pitchFamily="18" charset="2"/>
              </a:rPr>
              <a:t> </a:t>
            </a:r>
            <a:r>
              <a:rPr lang="en-US" dirty="0">
                <a:sym typeface="Symbol" panose="05050102010706020507" pitchFamily="18" charset="2"/>
              </a:rPr>
              <a:t>2 cm) valve in order to pump cell effectively</a:t>
            </a:r>
          </a:p>
          <a:p>
            <a:pPr lvl="1"/>
            <a:r>
              <a:rPr lang="en-US" dirty="0">
                <a:sym typeface="Symbol" panose="05050102010706020507" pitchFamily="18" charset="2"/>
              </a:rPr>
              <a:t>Inside surface must (eventually) </a:t>
            </a:r>
          </a:p>
          <a:p>
            <a:pPr lvl="2"/>
            <a:r>
              <a:rPr lang="en-US" dirty="0">
                <a:sym typeface="Symbol" panose="05050102010706020507" pitchFamily="18" charset="2"/>
              </a:rPr>
              <a:t>Be polarized </a:t>
            </a:r>
            <a:r>
              <a:rPr lang="en-US" baseline="30000" dirty="0">
                <a:sym typeface="Symbol" panose="05050102010706020507" pitchFamily="18" charset="2"/>
              </a:rPr>
              <a:t>3</a:t>
            </a:r>
            <a:r>
              <a:rPr lang="en-US" dirty="0">
                <a:sym typeface="Symbol" panose="05050102010706020507" pitchFamily="18" charset="2"/>
              </a:rPr>
              <a:t>He friendly</a:t>
            </a:r>
          </a:p>
          <a:p>
            <a:pPr lvl="2"/>
            <a:r>
              <a:rPr lang="en-US" dirty="0">
                <a:sym typeface="Symbol" panose="05050102010706020507" pitchFamily="18" charset="2"/>
              </a:rPr>
              <a:t>“Complete” the ground plane</a:t>
            </a:r>
          </a:p>
          <a:p>
            <a:pPr lvl="1"/>
            <a:r>
              <a:rPr lang="en-US" dirty="0">
                <a:sym typeface="Symbol" panose="05050102010706020507" pitchFamily="18" charset="2"/>
              </a:rPr>
              <a:t>For Phase 1, probably add </a:t>
            </a:r>
            <a:r>
              <a:rPr lang="en-US" baseline="30000" dirty="0">
                <a:sym typeface="Symbol" panose="05050102010706020507" pitchFamily="18" charset="2"/>
              </a:rPr>
              <a:t>3</a:t>
            </a:r>
            <a:r>
              <a:rPr lang="en-US" dirty="0">
                <a:sym typeface="Symbol" panose="05050102010706020507" pitchFamily="18" charset="2"/>
              </a:rPr>
              <a:t>He through this valve as well</a:t>
            </a:r>
          </a:p>
        </p:txBody>
      </p:sp>
    </p:spTree>
    <p:extLst>
      <p:ext uri="{BB962C8B-B14F-4D97-AF65-F5344CB8AC3E}">
        <p14:creationId xmlns:p14="http://schemas.microsoft.com/office/powerpoint/2010/main" val="249484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E4DD-396F-DD01-838A-1F59533E7016}"/>
              </a:ext>
            </a:extLst>
          </p:cNvPr>
          <p:cNvSpPr>
            <a:spLocks noGrp="1"/>
          </p:cNvSpPr>
          <p:nvPr>
            <p:ph type="title"/>
          </p:nvPr>
        </p:nvSpPr>
        <p:spPr/>
        <p:txBody>
          <a:bodyPr/>
          <a:lstStyle/>
          <a:p>
            <a:r>
              <a:rPr lang="en-US" dirty="0"/>
              <a:t>EDM Searches = The Quest for the Holy Grail</a:t>
            </a:r>
          </a:p>
        </p:txBody>
      </p:sp>
      <p:sp>
        <p:nvSpPr>
          <p:cNvPr id="4" name="Slide Number Placeholder 3">
            <a:extLst>
              <a:ext uri="{FF2B5EF4-FFF2-40B4-BE49-F238E27FC236}">
                <a16:creationId xmlns:a16="http://schemas.microsoft.com/office/drawing/2014/main" id="{B06041B8-9377-F70D-FD3A-8ECA5D17DF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45EFA-FB25-4078-A3A9-8A9B7B9DAE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Monty Python and the Holy Grail: A Review">
            <a:extLst>
              <a:ext uri="{FF2B5EF4-FFF2-40B4-BE49-F238E27FC236}">
                <a16:creationId xmlns:a16="http://schemas.microsoft.com/office/drawing/2014/main" id="{93765472-A842-FCA2-E72C-9BF56C5E97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3153" y="1600200"/>
            <a:ext cx="796569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438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091E845-2BD6-46B6-9763-4034C5E08524}"/>
              </a:ext>
            </a:extLst>
          </p:cNvPr>
          <p:cNvSpPr>
            <a:spLocks noGrp="1"/>
          </p:cNvSpPr>
          <p:nvPr>
            <p:ph type="title"/>
          </p:nvPr>
        </p:nvSpPr>
        <p:spPr/>
        <p:txBody>
          <a:bodyPr/>
          <a:lstStyle/>
          <a:p>
            <a:r>
              <a:rPr lang="en-CA" dirty="0" err="1"/>
              <a:t>nEDM</a:t>
            </a:r>
            <a:r>
              <a:rPr lang="en-CA" dirty="0"/>
              <a:t> @ ILL/PNPI</a:t>
            </a:r>
          </a:p>
        </p:txBody>
      </p:sp>
      <p:sp>
        <p:nvSpPr>
          <p:cNvPr id="2" name="Text Placeholder 1">
            <a:extLst>
              <a:ext uri="{FF2B5EF4-FFF2-40B4-BE49-F238E27FC236}">
                <a16:creationId xmlns:a16="http://schemas.microsoft.com/office/drawing/2014/main" id="{72D997EC-0973-4BC0-90A6-8926F618410D}"/>
              </a:ext>
            </a:extLst>
          </p:cNvPr>
          <p:cNvSpPr>
            <a:spLocks noGrp="1"/>
          </p:cNvSpPr>
          <p:nvPr>
            <p:ph idx="1"/>
          </p:nvPr>
        </p:nvSpPr>
        <p:spPr/>
        <p:txBody>
          <a:bodyPr/>
          <a:lstStyle/>
          <a:p>
            <a:r>
              <a:rPr lang="en-CA" dirty="0"/>
              <a:t>PNPI – ILL – PNPI EDM</a:t>
            </a:r>
          </a:p>
        </p:txBody>
      </p:sp>
      <p:pic>
        <p:nvPicPr>
          <p:cNvPr id="5" name="Picture 4">
            <a:extLst>
              <a:ext uri="{FF2B5EF4-FFF2-40B4-BE49-F238E27FC236}">
                <a16:creationId xmlns:a16="http://schemas.microsoft.com/office/drawing/2014/main" id="{06069A74-F743-4ADC-9504-4CB36F2ECD8B}"/>
              </a:ext>
            </a:extLst>
          </p:cNvPr>
          <p:cNvPicPr>
            <a:picLocks noChangeAspect="1"/>
          </p:cNvPicPr>
          <p:nvPr/>
        </p:nvPicPr>
        <p:blipFill>
          <a:blip r:embed="rId2"/>
          <a:stretch>
            <a:fillRect/>
          </a:stretch>
        </p:blipFill>
        <p:spPr>
          <a:xfrm>
            <a:off x="479568" y="1378970"/>
            <a:ext cx="6886432" cy="4096389"/>
          </a:xfrm>
          <a:prstGeom prst="rect">
            <a:avLst/>
          </a:prstGeom>
        </p:spPr>
      </p:pic>
      <p:pic>
        <p:nvPicPr>
          <p:cNvPr id="6" name="Picture 5" descr="D:\work1\pnpi_2008c\talk\var1\Retro EDM September2008 048.jpg">
            <a:extLst>
              <a:ext uri="{FF2B5EF4-FFF2-40B4-BE49-F238E27FC236}">
                <a16:creationId xmlns:a16="http://schemas.microsoft.com/office/drawing/2014/main" id="{CDB15B65-CEAF-4595-B8AF-68946B39D45C}"/>
              </a:ext>
            </a:extLst>
          </p:cNvPr>
          <p:cNvPicPr>
            <a:picLocks noChangeAspect="1" noChangeArrowheads="1"/>
          </p:cNvPicPr>
          <p:nvPr/>
        </p:nvPicPr>
        <p:blipFill>
          <a:blip r:embed="rId3" cstate="print"/>
          <a:srcRect/>
          <a:stretch>
            <a:fillRect/>
          </a:stretch>
        </p:blipFill>
        <p:spPr bwMode="auto">
          <a:xfrm>
            <a:off x="7600024" y="0"/>
            <a:ext cx="2239023" cy="2985074"/>
          </a:xfrm>
          <a:prstGeom prst="rect">
            <a:avLst/>
          </a:prstGeom>
          <a:noFill/>
          <a:ln w="9525">
            <a:noFill/>
            <a:miter lim="800000"/>
            <a:headEnd/>
            <a:tailEnd/>
          </a:ln>
        </p:spPr>
      </p:pic>
      <p:pic>
        <p:nvPicPr>
          <p:cNvPr id="7" name="Picture 6" descr="D:\work1\pnpi_2008c\talk\var1\Retro EDM September2008 053.jpg">
            <a:extLst>
              <a:ext uri="{FF2B5EF4-FFF2-40B4-BE49-F238E27FC236}">
                <a16:creationId xmlns:a16="http://schemas.microsoft.com/office/drawing/2014/main" id="{B44524C3-1BEF-46F1-A453-D624D041F369}"/>
              </a:ext>
            </a:extLst>
          </p:cNvPr>
          <p:cNvPicPr>
            <a:picLocks noChangeAspect="1" noChangeArrowheads="1"/>
          </p:cNvPicPr>
          <p:nvPr/>
        </p:nvPicPr>
        <p:blipFill>
          <a:blip r:embed="rId4" cstate="print"/>
          <a:srcRect/>
          <a:stretch>
            <a:fillRect/>
          </a:stretch>
        </p:blipFill>
        <p:spPr bwMode="auto">
          <a:xfrm>
            <a:off x="9931260" y="1"/>
            <a:ext cx="2239024" cy="2985074"/>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4C886726-DDC5-434E-8CC9-CA3D301F00A2}"/>
              </a:ext>
            </a:extLst>
          </p:cNvPr>
          <p:cNvSpPr txBox="1">
            <a:spLocks/>
          </p:cNvSpPr>
          <p:nvPr/>
        </p:nvSpPr>
        <p:spPr>
          <a:xfrm>
            <a:off x="7640831" y="3427165"/>
            <a:ext cx="3987800" cy="2308006"/>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000" dirty="0"/>
              <a:t>Spectrometer used</a:t>
            </a:r>
          </a:p>
          <a:p>
            <a:r>
              <a:rPr lang="en-CA" sz="2000" dirty="0"/>
              <a:t>1985 – 1996 at PNPI</a:t>
            </a:r>
          </a:p>
          <a:p>
            <a:r>
              <a:rPr lang="en-CA" sz="2000" dirty="0"/>
              <a:t>2008 – 2013 at ILL</a:t>
            </a:r>
          </a:p>
          <a:p>
            <a:r>
              <a:rPr lang="en-CA" sz="2000" dirty="0"/>
              <a:t>Plan to move to PNPI (</a:t>
            </a:r>
            <a:r>
              <a:rPr lang="en-CA" sz="2000" dirty="0" err="1"/>
              <a:t>Gatchina</a:t>
            </a:r>
            <a:r>
              <a:rPr lang="en-CA" sz="2000" dirty="0"/>
              <a:t>) to a new He-II UCN source</a:t>
            </a:r>
          </a:p>
          <a:p>
            <a:endParaRPr lang="en-CA" sz="2000" dirty="0"/>
          </a:p>
        </p:txBody>
      </p:sp>
      <p:sp>
        <p:nvSpPr>
          <p:cNvPr id="10" name="TextBox 9">
            <a:extLst>
              <a:ext uri="{FF2B5EF4-FFF2-40B4-BE49-F238E27FC236}">
                <a16:creationId xmlns:a16="http://schemas.microsoft.com/office/drawing/2014/main" id="{4DB9F325-0AE3-4F59-AD6E-587BE27D905C}"/>
              </a:ext>
            </a:extLst>
          </p:cNvPr>
          <p:cNvSpPr txBox="1"/>
          <p:nvPr/>
        </p:nvSpPr>
        <p:spPr>
          <a:xfrm>
            <a:off x="224136" y="258399"/>
            <a:ext cx="1025544" cy="369332"/>
          </a:xfrm>
          <a:prstGeom prst="rect">
            <a:avLst/>
          </a:prstGeom>
          <a:noFill/>
          <a:ln>
            <a:solidFill>
              <a:schemeClr val="tx1"/>
            </a:solidFill>
          </a:ln>
        </p:spPr>
        <p:txBody>
          <a:bodyPr wrap="square" rtlCol="0">
            <a:spAutoFit/>
          </a:bodyPr>
          <a:lstStyle/>
          <a:p>
            <a:r>
              <a:rPr lang="en-CA" dirty="0"/>
              <a:t>ILL/PNPI</a:t>
            </a:r>
          </a:p>
        </p:txBody>
      </p:sp>
      <p:sp>
        <p:nvSpPr>
          <p:cNvPr id="3" name="Slide Number Placeholder 2">
            <a:extLst>
              <a:ext uri="{FF2B5EF4-FFF2-40B4-BE49-F238E27FC236}">
                <a16:creationId xmlns:a16="http://schemas.microsoft.com/office/drawing/2014/main" id="{80ABA550-EF3B-91F2-53BE-9167158A5488}"/>
              </a:ext>
            </a:extLst>
          </p:cNvPr>
          <p:cNvSpPr>
            <a:spLocks noGrp="1"/>
          </p:cNvSpPr>
          <p:nvPr>
            <p:ph type="sldNum" sz="quarter" idx="12"/>
          </p:nvPr>
        </p:nvSpPr>
        <p:spPr/>
        <p:txBody>
          <a:bodyPr/>
          <a:lstStyle/>
          <a:p>
            <a:fld id="{20ABF8A2-ED3C-470E-BF9F-6B7815943C10}" type="slidenum">
              <a:rPr lang="en-CA" smtClean="0"/>
              <a:t>70</a:t>
            </a:fld>
            <a:endParaRPr lang="en-CA" dirty="0"/>
          </a:p>
        </p:txBody>
      </p:sp>
      <p:sp>
        <p:nvSpPr>
          <p:cNvPr id="4" name="TextBox 3">
            <a:extLst>
              <a:ext uri="{FF2B5EF4-FFF2-40B4-BE49-F238E27FC236}">
                <a16:creationId xmlns:a16="http://schemas.microsoft.com/office/drawing/2014/main" id="{FDB20088-9E85-041B-7083-0DAE4D7BC026}"/>
              </a:ext>
            </a:extLst>
          </p:cNvPr>
          <p:cNvSpPr txBox="1"/>
          <p:nvPr/>
        </p:nvSpPr>
        <p:spPr>
          <a:xfrm>
            <a:off x="2605716" y="6075144"/>
            <a:ext cx="2795074" cy="646331"/>
          </a:xfrm>
          <a:prstGeom prst="rect">
            <a:avLst/>
          </a:prstGeom>
          <a:solidFill>
            <a:srgbClr val="FFFF00"/>
          </a:solidFill>
          <a:ln>
            <a:solidFill>
              <a:schemeClr val="tx1"/>
            </a:solidFill>
          </a:ln>
        </p:spPr>
        <p:txBody>
          <a:bodyPr wrap="square" rtlCol="0">
            <a:spAutoFit/>
          </a:bodyPr>
          <a:lstStyle/>
          <a:p>
            <a:r>
              <a:rPr lang="en-US" b="1" dirty="0">
                <a:solidFill>
                  <a:srgbClr val="C00000"/>
                </a:solidFill>
                <a:highlight>
                  <a:srgbClr val="FFFF00"/>
                </a:highlight>
              </a:rPr>
              <a:t>From Jeff Martin PSI2022</a:t>
            </a:r>
          </a:p>
          <a:p>
            <a:r>
              <a:rPr lang="en-US" b="1" dirty="0">
                <a:solidFill>
                  <a:srgbClr val="C00000"/>
                </a:solidFill>
                <a:highlight>
                  <a:srgbClr val="FFFF00"/>
                </a:highlight>
              </a:rPr>
              <a:t>Adapted from A. </a:t>
            </a:r>
            <a:r>
              <a:rPr lang="en-US" b="1" dirty="0" err="1">
                <a:solidFill>
                  <a:srgbClr val="C00000"/>
                </a:solidFill>
                <a:highlight>
                  <a:srgbClr val="FFFF00"/>
                </a:highlight>
              </a:rPr>
              <a:t>Serebrov</a:t>
            </a:r>
            <a:endParaRPr lang="en-US" b="1" dirty="0">
              <a:solidFill>
                <a:srgbClr val="C00000"/>
              </a:solidFill>
              <a:highlight>
                <a:srgbClr val="FFFF00"/>
              </a:highlight>
            </a:endParaRPr>
          </a:p>
        </p:txBody>
      </p:sp>
      <p:sp>
        <p:nvSpPr>
          <p:cNvPr id="8" name="Footer Placeholder 7">
            <a:extLst>
              <a:ext uri="{FF2B5EF4-FFF2-40B4-BE49-F238E27FC236}">
                <a16:creationId xmlns:a16="http://schemas.microsoft.com/office/drawing/2014/main" id="{0481649F-45B6-A995-5D55-09C58114694A}"/>
              </a:ext>
            </a:extLst>
          </p:cNvPr>
          <p:cNvSpPr>
            <a:spLocks noGrp="1"/>
          </p:cNvSpPr>
          <p:nvPr>
            <p:ph type="ftr" sz="quarter" idx="11"/>
          </p:nvPr>
        </p:nvSpPr>
        <p:spPr/>
        <p:txBody>
          <a:bodyPr/>
          <a:lstStyle/>
          <a:p>
            <a:r>
              <a:rPr lang="en-US"/>
              <a:t>Chen-Yu Liu</a:t>
            </a:r>
          </a:p>
        </p:txBody>
      </p:sp>
    </p:spTree>
    <p:extLst>
      <p:ext uri="{BB962C8B-B14F-4D97-AF65-F5344CB8AC3E}">
        <p14:creationId xmlns:p14="http://schemas.microsoft.com/office/powerpoint/2010/main" val="660083329"/>
      </p:ext>
    </p:extLst>
  </p:cSld>
  <p:clrMapOvr>
    <a:masterClrMapping/>
  </p:clrMapOvr>
  <mc:AlternateContent xmlns:mc="http://schemas.openxmlformats.org/markup-compatibility/2006" xmlns:p14="http://schemas.microsoft.com/office/powerpoint/2010/main">
    <mc:Choice Requires="p14">
      <p:transition spd="slow" p14:dur="2000" advTm="17212"/>
    </mc:Choice>
    <mc:Fallback xmlns="">
      <p:transition spd="slow" advTm="1721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6941-A399-32B8-36BB-7C455D056031}"/>
              </a:ext>
            </a:extLst>
          </p:cNvPr>
          <p:cNvSpPr>
            <a:spLocks noGrp="1"/>
          </p:cNvSpPr>
          <p:nvPr>
            <p:ph type="title"/>
          </p:nvPr>
        </p:nvSpPr>
        <p:spPr>
          <a:xfrm>
            <a:off x="895350" y="-63501"/>
            <a:ext cx="10515600" cy="1199357"/>
          </a:xfrm>
        </p:spPr>
        <p:txBody>
          <a:bodyPr/>
          <a:lstStyle/>
          <a:p>
            <a:r>
              <a:rPr lang="en-US" dirty="0"/>
              <a:t>EDM limit comparison</a:t>
            </a:r>
          </a:p>
        </p:txBody>
      </p:sp>
      <p:sp>
        <p:nvSpPr>
          <p:cNvPr id="4" name="Footer Placeholder 3">
            <a:extLst>
              <a:ext uri="{FF2B5EF4-FFF2-40B4-BE49-F238E27FC236}">
                <a16:creationId xmlns:a16="http://schemas.microsoft.com/office/drawing/2014/main" id="{D9AEED22-C3EC-0946-BDF7-E00729CF636F}"/>
              </a:ext>
            </a:extLst>
          </p:cNvPr>
          <p:cNvSpPr>
            <a:spLocks noGrp="1"/>
          </p:cNvSpPr>
          <p:nvPr>
            <p:ph type="ftr" sz="quarter" idx="11"/>
          </p:nvPr>
        </p:nvSpPr>
        <p:spPr/>
        <p:txBody>
          <a:bodyPr/>
          <a:lstStyle/>
          <a:p>
            <a:r>
              <a:rPr lang="en-US"/>
              <a:t>Chen-Yu Liu</a:t>
            </a:r>
          </a:p>
        </p:txBody>
      </p:sp>
      <p:sp>
        <p:nvSpPr>
          <p:cNvPr id="5" name="Slide Number Placeholder 4">
            <a:extLst>
              <a:ext uri="{FF2B5EF4-FFF2-40B4-BE49-F238E27FC236}">
                <a16:creationId xmlns:a16="http://schemas.microsoft.com/office/drawing/2014/main" id="{285785FE-4BDD-F624-39FA-D321BC408E77}"/>
              </a:ext>
            </a:extLst>
          </p:cNvPr>
          <p:cNvSpPr>
            <a:spLocks noGrp="1"/>
          </p:cNvSpPr>
          <p:nvPr>
            <p:ph type="sldNum" sz="quarter" idx="12"/>
          </p:nvPr>
        </p:nvSpPr>
        <p:spPr/>
        <p:txBody>
          <a:bodyPr/>
          <a:lstStyle/>
          <a:p>
            <a:fld id="{4446F115-4221-496D-B645-BB77296CD833}" type="slidenum">
              <a:rPr lang="en-US" smtClean="0"/>
              <a:t>71</a:t>
            </a:fld>
            <a:endParaRPr lang="en-US"/>
          </a:p>
        </p:txBody>
      </p:sp>
      <p:pic>
        <p:nvPicPr>
          <p:cNvPr id="3074" name="Picture 2">
            <a:extLst>
              <a:ext uri="{FF2B5EF4-FFF2-40B4-BE49-F238E27FC236}">
                <a16:creationId xmlns:a16="http://schemas.microsoft.com/office/drawing/2014/main" id="{E82E5F41-0750-C491-0BC7-8081D83147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5271" y="986163"/>
            <a:ext cx="8918891" cy="52154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923A2F-4328-DAC3-DBE5-15665DC79A6A}"/>
              </a:ext>
            </a:extLst>
          </p:cNvPr>
          <p:cNvSpPr txBox="1"/>
          <p:nvPr/>
        </p:nvSpPr>
        <p:spPr>
          <a:xfrm>
            <a:off x="7763470" y="462050"/>
            <a:ext cx="3404202" cy="369332"/>
          </a:xfrm>
          <a:prstGeom prst="rect">
            <a:avLst/>
          </a:prstGeom>
          <a:noFill/>
        </p:spPr>
        <p:txBody>
          <a:bodyPr wrap="square">
            <a:spAutoFit/>
          </a:bodyPr>
          <a:lstStyle/>
          <a:p>
            <a:r>
              <a:rPr lang="en-US" b="0" i="1" dirty="0">
                <a:solidFill>
                  <a:srgbClr val="222222"/>
                </a:solidFill>
                <a:effectLst/>
                <a:latin typeface="Arial" panose="020B0604020202020204" pitchFamily="34" charset="0"/>
              </a:rPr>
              <a:t>Particles</a:t>
            </a:r>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2023</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6</a:t>
            </a:r>
            <a:r>
              <a:rPr lang="en-US" b="0" i="0" dirty="0">
                <a:solidFill>
                  <a:srgbClr val="222222"/>
                </a:solidFill>
                <a:effectLst/>
                <a:latin typeface="Arial" panose="020B0604020202020204" pitchFamily="34" charset="0"/>
              </a:rPr>
              <a:t>(1), 385-398</a:t>
            </a:r>
            <a:endParaRPr lang="en-US" dirty="0"/>
          </a:p>
        </p:txBody>
      </p:sp>
    </p:spTree>
    <p:extLst>
      <p:ext uri="{BB962C8B-B14F-4D97-AF65-F5344CB8AC3E}">
        <p14:creationId xmlns:p14="http://schemas.microsoft.com/office/powerpoint/2010/main" val="1771204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8F7FA-6D59-248A-B75F-ACE99A58207D}"/>
              </a:ext>
            </a:extLst>
          </p:cNvPr>
          <p:cNvSpPr>
            <a:spLocks noGrp="1"/>
          </p:cNvSpPr>
          <p:nvPr>
            <p:ph type="body" sz="quarter" idx="14"/>
          </p:nvPr>
        </p:nvSpPr>
        <p:spPr/>
        <p:txBody>
          <a:bodyPr/>
          <a:lstStyle/>
          <a:p>
            <a:r>
              <a:rPr lang="en-US" dirty="0"/>
              <a:t>Systematic effects</a:t>
            </a:r>
          </a:p>
        </p:txBody>
      </p:sp>
      <p:sp>
        <p:nvSpPr>
          <p:cNvPr id="3" name="Text Placeholder 2">
            <a:extLst>
              <a:ext uri="{FF2B5EF4-FFF2-40B4-BE49-F238E27FC236}">
                <a16:creationId xmlns:a16="http://schemas.microsoft.com/office/drawing/2014/main" id="{BB29E1AD-1076-6B8F-4224-BC59AF0B5989}"/>
              </a:ext>
            </a:extLst>
          </p:cNvPr>
          <p:cNvSpPr>
            <a:spLocks noGrp="1"/>
          </p:cNvSpPr>
          <p:nvPr>
            <p:ph type="body" sz="quarter" idx="19"/>
          </p:nvPr>
        </p:nvSpPr>
        <p:spPr>
          <a:xfrm>
            <a:off x="5351929" y="2845076"/>
            <a:ext cx="6230471" cy="3277821"/>
          </a:xfrm>
        </p:spPr>
        <p:txBody>
          <a:bodyPr>
            <a:normAutofit fontScale="85000" lnSpcReduction="10000"/>
          </a:bodyPr>
          <a:lstStyle/>
          <a:p>
            <a:r>
              <a:rPr lang="en-US" dirty="0"/>
              <a:t>The largest systematic effect came from the contribution to the Hg geometric phase effect due to higher order magnetic field gradients.</a:t>
            </a:r>
          </a:p>
          <a:p>
            <a:r>
              <a:rPr lang="en-US" dirty="0"/>
              <a:t>The size of the effect was evaluated by mapping the field without the precession chambers. </a:t>
            </a:r>
          </a:p>
          <a:p>
            <a:r>
              <a:rPr lang="en-US" dirty="0"/>
              <a:t>The contributions from the possible magnetism in the inner parts were evaluated using a scanner.</a:t>
            </a:r>
          </a:p>
          <a:p>
            <a:endParaRPr lang="en-US" dirty="0"/>
          </a:p>
          <a:p>
            <a:pPr marL="0" indent="0">
              <a:buNone/>
            </a:pPr>
            <a:endParaRPr lang="en-US" dirty="0"/>
          </a:p>
        </p:txBody>
      </p:sp>
      <p:pic>
        <p:nvPicPr>
          <p:cNvPr id="4" name="Picture 3">
            <a:extLst>
              <a:ext uri="{FF2B5EF4-FFF2-40B4-BE49-F238E27FC236}">
                <a16:creationId xmlns:a16="http://schemas.microsoft.com/office/drawing/2014/main" id="{9E03E741-D629-46A6-33DB-44ED2DF26F5C}"/>
              </a:ext>
            </a:extLst>
          </p:cNvPr>
          <p:cNvPicPr>
            <a:picLocks noChangeAspect="1"/>
          </p:cNvPicPr>
          <p:nvPr/>
        </p:nvPicPr>
        <p:blipFill>
          <a:blip r:embed="rId2"/>
          <a:stretch>
            <a:fillRect/>
          </a:stretch>
        </p:blipFill>
        <p:spPr>
          <a:xfrm>
            <a:off x="609600" y="1524000"/>
            <a:ext cx="4436533" cy="3826933"/>
          </a:xfrm>
          <a:prstGeom prst="rect">
            <a:avLst/>
          </a:prstGeom>
        </p:spPr>
      </p:pic>
      <p:sp>
        <p:nvSpPr>
          <p:cNvPr id="5" name="TextBox 4">
            <a:extLst>
              <a:ext uri="{FF2B5EF4-FFF2-40B4-BE49-F238E27FC236}">
                <a16:creationId xmlns:a16="http://schemas.microsoft.com/office/drawing/2014/main" id="{09ABCF13-7131-8F47-C67D-C9259A121028}"/>
              </a:ext>
            </a:extLst>
          </p:cNvPr>
          <p:cNvSpPr txBox="1"/>
          <p:nvPr/>
        </p:nvSpPr>
        <p:spPr>
          <a:xfrm>
            <a:off x="411137" y="5333445"/>
            <a:ext cx="4761753" cy="420564"/>
          </a:xfrm>
          <a:prstGeom prst="rect">
            <a:avLst/>
          </a:prstGeom>
          <a:noFill/>
        </p:spPr>
        <p:txBody>
          <a:bodyPr wrap="none" rtlCol="0">
            <a:spAutoFit/>
          </a:bodyPr>
          <a:lstStyle/>
          <a:p>
            <a:r>
              <a:rPr lang="en-US" sz="2133" dirty="0"/>
              <a:t>From Abel, et al., PRL 124, 081803 (2020)</a:t>
            </a:r>
          </a:p>
        </p:txBody>
      </p:sp>
      <p:sp>
        <p:nvSpPr>
          <p:cNvPr id="6" name="Rectangle 5">
            <a:extLst>
              <a:ext uri="{FF2B5EF4-FFF2-40B4-BE49-F238E27FC236}">
                <a16:creationId xmlns:a16="http://schemas.microsoft.com/office/drawing/2014/main" id="{283D25A3-9F04-F404-DECE-9D4D884FA7B3}"/>
              </a:ext>
            </a:extLst>
          </p:cNvPr>
          <p:cNvSpPr/>
          <p:nvPr/>
        </p:nvSpPr>
        <p:spPr>
          <a:xfrm>
            <a:off x="699249" y="3012142"/>
            <a:ext cx="4159623" cy="197223"/>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0EC1AA5A-D5E2-58D7-83C0-C92BFF7B7EE5}"/>
              </a:ext>
            </a:extLst>
          </p:cNvPr>
          <p:cNvPicPr>
            <a:picLocks noChangeAspect="1"/>
          </p:cNvPicPr>
          <p:nvPr/>
        </p:nvPicPr>
        <p:blipFill>
          <a:blip r:embed="rId3"/>
          <a:stretch>
            <a:fillRect/>
          </a:stretch>
        </p:blipFill>
        <p:spPr>
          <a:xfrm>
            <a:off x="5692580" y="1501809"/>
            <a:ext cx="3981765" cy="691279"/>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B1F574F-FB00-D110-CD22-BA48A303D495}"/>
                  </a:ext>
                </a:extLst>
              </p:cNvPr>
              <p:cNvSpPr txBox="1"/>
              <p:nvPr/>
            </p:nvSpPr>
            <p:spPr>
              <a:xfrm>
                <a:off x="8892988" y="246294"/>
                <a:ext cx="3119717" cy="946798"/>
              </a:xfrm>
              <a:prstGeom prst="rect">
                <a:avLst/>
              </a:prstGeom>
              <a:noFill/>
              <a:ln>
                <a:solidFill>
                  <a:srgbClr val="FF0000"/>
                </a:solidFill>
              </a:ln>
            </p:spPr>
            <p:txBody>
              <a:bodyPr wrap="square" rtlCol="0">
                <a:spAutoFit/>
              </a:bodyPr>
              <a:lstStyle/>
              <a:p>
                <a:r>
                  <a:rPr lang="en-US" sz="1600" dirty="0"/>
                  <a:t>Term proportional to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𝐵</m:t>
                            </m:r>
                          </m:e>
                          <m:sub>
                            <m:r>
                              <a:rPr lang="en-US" sz="1600" i="1">
                                <a:latin typeface="Cambria Math" panose="02040503050406030204" pitchFamily="18" charset="0"/>
                                <a:ea typeface="Cambria Math" panose="02040503050406030204" pitchFamily="18" charset="0"/>
                              </a:rPr>
                              <m:t>𝑧</m:t>
                            </m:r>
                          </m:sub>
                        </m:sSub>
                      </m:num>
                      <m:den>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𝑧</m:t>
                        </m:r>
                      </m:den>
                    </m:f>
                  </m:oMath>
                </a14:m>
                <a:r>
                  <a:rPr lang="en-US" sz="1600" dirty="0"/>
                  <a:t>, can be evaluated using the crossing-point analysis</a:t>
                </a:r>
              </a:p>
            </p:txBody>
          </p:sp>
        </mc:Choice>
        <mc:Fallback>
          <p:sp>
            <p:nvSpPr>
              <p:cNvPr id="8" name="TextBox 7">
                <a:extLst>
                  <a:ext uri="{FF2B5EF4-FFF2-40B4-BE49-F238E27FC236}">
                    <a16:creationId xmlns:a16="http://schemas.microsoft.com/office/drawing/2014/main" id="{1B1F574F-FB00-D110-CD22-BA48A303D495}"/>
                  </a:ext>
                </a:extLst>
              </p:cNvPr>
              <p:cNvSpPr txBox="1">
                <a:spLocks noRot="1" noChangeAspect="1" noMove="1" noResize="1" noEditPoints="1" noAdjustHandles="1" noChangeArrowheads="1" noChangeShapeType="1" noTextEdit="1"/>
              </p:cNvSpPr>
              <p:nvPr/>
            </p:nvSpPr>
            <p:spPr>
              <a:xfrm>
                <a:off x="8892988" y="246294"/>
                <a:ext cx="3119717" cy="946798"/>
              </a:xfrm>
              <a:prstGeom prst="rect">
                <a:avLst/>
              </a:prstGeom>
              <a:blipFill>
                <a:blip r:embed="rId4"/>
                <a:stretch>
                  <a:fillRect l="-973" b="-6329"/>
                </a:stretch>
              </a:blipFill>
              <a:ln>
                <a:solidFill>
                  <a:srgbClr val="FF0000"/>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95F992AD-E467-0320-467A-6CEB2F782E4A}"/>
              </a:ext>
            </a:extLst>
          </p:cNvPr>
          <p:cNvCxnSpPr>
            <a:cxnSpLocks/>
            <a:stCxn id="8" idx="1"/>
          </p:cNvCxnSpPr>
          <p:nvPr/>
        </p:nvCxnSpPr>
        <p:spPr>
          <a:xfrm flipH="1">
            <a:off x="8579215" y="719693"/>
            <a:ext cx="313773" cy="9649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B1A65E-E5D6-3AF0-F03E-5D3898747047}"/>
              </a:ext>
            </a:extLst>
          </p:cNvPr>
          <p:cNvSpPr txBox="1"/>
          <p:nvPr/>
        </p:nvSpPr>
        <p:spPr>
          <a:xfrm>
            <a:off x="10192625" y="1954338"/>
            <a:ext cx="1820081" cy="584775"/>
          </a:xfrm>
          <a:prstGeom prst="rect">
            <a:avLst/>
          </a:prstGeom>
          <a:noFill/>
          <a:ln>
            <a:solidFill>
              <a:srgbClr val="FF0000"/>
            </a:solidFill>
          </a:ln>
        </p:spPr>
        <p:txBody>
          <a:bodyPr wrap="square" rtlCol="0">
            <a:spAutoFit/>
          </a:bodyPr>
          <a:lstStyle/>
          <a:p>
            <a:r>
              <a:rPr lang="en-US" sz="1600" dirty="0"/>
              <a:t>Term due to higher order gradients</a:t>
            </a:r>
          </a:p>
        </p:txBody>
      </p:sp>
      <p:cxnSp>
        <p:nvCxnSpPr>
          <p:cNvPr id="13" name="Straight Arrow Connector 12">
            <a:extLst>
              <a:ext uri="{FF2B5EF4-FFF2-40B4-BE49-F238E27FC236}">
                <a16:creationId xmlns:a16="http://schemas.microsoft.com/office/drawing/2014/main" id="{99707492-6936-C36D-1CCC-08D1CDD27E39}"/>
              </a:ext>
            </a:extLst>
          </p:cNvPr>
          <p:cNvCxnSpPr>
            <a:cxnSpLocks/>
            <a:stCxn id="11" idx="1"/>
          </p:cNvCxnSpPr>
          <p:nvPr/>
        </p:nvCxnSpPr>
        <p:spPr>
          <a:xfrm flipH="1" flipV="1">
            <a:off x="9457765" y="1986301"/>
            <a:ext cx="734860" cy="260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2687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666FD6-F3D6-87FA-3F3B-A0114AF5694C}"/>
              </a:ext>
            </a:extLst>
          </p:cNvPr>
          <p:cNvSpPr>
            <a:spLocks noGrp="1"/>
          </p:cNvSpPr>
          <p:nvPr>
            <p:ph type="body" sz="quarter" idx="14"/>
          </p:nvPr>
        </p:nvSpPr>
        <p:spPr/>
        <p:txBody>
          <a:bodyPr/>
          <a:lstStyle/>
          <a:p>
            <a:r>
              <a:rPr lang="en-US" dirty="0"/>
              <a:t>Magnetic field uniformity requirements</a:t>
            </a:r>
          </a:p>
        </p:txBody>
      </p:sp>
      <p:sp>
        <p:nvSpPr>
          <p:cNvPr id="3" name="Text Placeholder 2">
            <a:extLst>
              <a:ext uri="{FF2B5EF4-FFF2-40B4-BE49-F238E27FC236}">
                <a16:creationId xmlns:a16="http://schemas.microsoft.com/office/drawing/2014/main" id="{727C3778-6A24-08AA-3CE6-32170F9169B4}"/>
              </a:ext>
            </a:extLst>
          </p:cNvPr>
          <p:cNvSpPr>
            <a:spLocks noGrp="1"/>
          </p:cNvSpPr>
          <p:nvPr>
            <p:ph type="body" sz="quarter" idx="19"/>
          </p:nvPr>
        </p:nvSpPr>
        <p:spPr/>
        <p:txBody>
          <a:bodyPr/>
          <a:lstStyle/>
          <a:p>
            <a:r>
              <a:rPr lang="en-US" dirty="0"/>
              <a:t>Uniformity requirements from </a:t>
            </a:r>
            <a:r>
              <a:rPr lang="en-US" baseline="30000" dirty="0"/>
              <a:t>199</a:t>
            </a:r>
            <a:r>
              <a:rPr lang="en-US" dirty="0"/>
              <a:t>Hg geometric phase effect</a:t>
            </a:r>
          </a:p>
          <a:p>
            <a:endParaRPr lang="en-US" dirty="0"/>
          </a:p>
          <a:p>
            <a:endParaRPr lang="en-US" dirty="0"/>
          </a:p>
          <a:p>
            <a:endParaRPr lang="en-US" dirty="0"/>
          </a:p>
          <a:p>
            <a:endParaRPr lang="en-US" dirty="0"/>
          </a:p>
          <a:p>
            <a:r>
              <a:rPr lang="en-US" dirty="0"/>
              <a:t>Uniformity requirements from the same pi/2 pulses being used for both cells</a:t>
            </a:r>
          </a:p>
          <a:p>
            <a:endParaRPr lang="en-US" dirty="0"/>
          </a:p>
          <a:p>
            <a:pPr marL="0" indent="0">
              <a:buNone/>
            </a:pPr>
            <a:endParaRPr lang="en-US" dirty="0"/>
          </a:p>
        </p:txBody>
      </p:sp>
      <p:grpSp>
        <p:nvGrpSpPr>
          <p:cNvPr id="15" name="Group 14">
            <a:extLst>
              <a:ext uri="{FF2B5EF4-FFF2-40B4-BE49-F238E27FC236}">
                <a16:creationId xmlns:a16="http://schemas.microsoft.com/office/drawing/2014/main" id="{CE23C438-E5A4-3E06-824A-F9E731AF67A8}"/>
              </a:ext>
            </a:extLst>
          </p:cNvPr>
          <p:cNvGrpSpPr/>
          <p:nvPr/>
        </p:nvGrpSpPr>
        <p:grpSpPr>
          <a:xfrm>
            <a:off x="1423549" y="2957465"/>
            <a:ext cx="10326363" cy="497148"/>
            <a:chOff x="1067662" y="2218098"/>
            <a:chExt cx="7744772" cy="372861"/>
          </a:xfrm>
        </p:grpSpPr>
        <p:pic>
          <p:nvPicPr>
            <p:cNvPr id="10" name="Picture 9">
              <a:extLst>
                <a:ext uri="{FF2B5EF4-FFF2-40B4-BE49-F238E27FC236}">
                  <a16:creationId xmlns:a16="http://schemas.microsoft.com/office/drawing/2014/main" id="{9B90A79A-4E79-93AA-BC16-D594DE4485E8}"/>
                </a:ext>
              </a:extLst>
            </p:cNvPr>
            <p:cNvPicPr>
              <a:picLocks noChangeAspect="1"/>
            </p:cNvPicPr>
            <p:nvPr/>
          </p:nvPicPr>
          <p:blipFill>
            <a:blip r:embed="rId2"/>
            <a:stretch>
              <a:fillRect/>
            </a:stretch>
          </p:blipFill>
          <p:spPr>
            <a:xfrm>
              <a:off x="1067662" y="2218098"/>
              <a:ext cx="4927697" cy="372861"/>
            </a:xfrm>
            <a:prstGeom prst="rect">
              <a:avLst/>
            </a:prstGeom>
          </p:spPr>
        </p:pic>
        <p:pic>
          <p:nvPicPr>
            <p:cNvPr id="12" name="Picture 11">
              <a:extLst>
                <a:ext uri="{FF2B5EF4-FFF2-40B4-BE49-F238E27FC236}">
                  <a16:creationId xmlns:a16="http://schemas.microsoft.com/office/drawing/2014/main" id="{D333F783-72CB-D745-6D0B-8388111ADBF8}"/>
                </a:ext>
              </a:extLst>
            </p:cNvPr>
            <p:cNvPicPr>
              <a:picLocks noChangeAspect="1"/>
            </p:cNvPicPr>
            <p:nvPr/>
          </p:nvPicPr>
          <p:blipFill>
            <a:blip r:embed="rId3"/>
            <a:stretch>
              <a:fillRect/>
            </a:stretch>
          </p:blipFill>
          <p:spPr>
            <a:xfrm>
              <a:off x="6857113" y="2269457"/>
              <a:ext cx="1955321" cy="270143"/>
            </a:xfrm>
            <a:prstGeom prst="rect">
              <a:avLst/>
            </a:prstGeom>
          </p:spPr>
        </p:pic>
        <p:sp>
          <p:nvSpPr>
            <p:cNvPr id="13" name="Right Arrow 12">
              <a:extLst>
                <a:ext uri="{FF2B5EF4-FFF2-40B4-BE49-F238E27FC236}">
                  <a16:creationId xmlns:a16="http://schemas.microsoft.com/office/drawing/2014/main" id="{B7B6B52A-FB68-7960-A506-57C1694B0990}"/>
                </a:ext>
              </a:extLst>
            </p:cNvPr>
            <p:cNvSpPr/>
            <p:nvPr/>
          </p:nvSpPr>
          <p:spPr>
            <a:xfrm>
              <a:off x="6202676" y="2249887"/>
              <a:ext cx="474735" cy="30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7" name="Group 16">
            <a:extLst>
              <a:ext uri="{FF2B5EF4-FFF2-40B4-BE49-F238E27FC236}">
                <a16:creationId xmlns:a16="http://schemas.microsoft.com/office/drawing/2014/main" id="{63637DAE-7C97-76E5-5852-7C8716F960D6}"/>
              </a:ext>
            </a:extLst>
          </p:cNvPr>
          <p:cNvGrpSpPr/>
          <p:nvPr/>
        </p:nvGrpSpPr>
        <p:grpSpPr>
          <a:xfrm>
            <a:off x="1446553" y="1980183"/>
            <a:ext cx="10040628" cy="657847"/>
            <a:chOff x="1084914" y="1485137"/>
            <a:chExt cx="7530471" cy="493385"/>
          </a:xfrm>
        </p:grpSpPr>
        <p:grpSp>
          <p:nvGrpSpPr>
            <p:cNvPr id="14" name="Group 13">
              <a:extLst>
                <a:ext uri="{FF2B5EF4-FFF2-40B4-BE49-F238E27FC236}">
                  <a16:creationId xmlns:a16="http://schemas.microsoft.com/office/drawing/2014/main" id="{136D9A14-834A-4F9D-E693-9F66D416A59C}"/>
                </a:ext>
              </a:extLst>
            </p:cNvPr>
            <p:cNvGrpSpPr/>
            <p:nvPr/>
          </p:nvGrpSpPr>
          <p:grpSpPr>
            <a:xfrm>
              <a:off x="1084914" y="1532766"/>
              <a:ext cx="5600838" cy="398127"/>
              <a:chOff x="1084914" y="1556368"/>
              <a:chExt cx="5600838" cy="398127"/>
            </a:xfrm>
          </p:grpSpPr>
          <p:sp>
            <p:nvSpPr>
              <p:cNvPr id="8" name="Right Arrow 7">
                <a:extLst>
                  <a:ext uri="{FF2B5EF4-FFF2-40B4-BE49-F238E27FC236}">
                    <a16:creationId xmlns:a16="http://schemas.microsoft.com/office/drawing/2014/main" id="{73DAEF25-830E-DDF5-24F5-9A5ECF459908}"/>
                  </a:ext>
                </a:extLst>
              </p:cNvPr>
              <p:cNvSpPr/>
              <p:nvPr/>
            </p:nvSpPr>
            <p:spPr>
              <a:xfrm>
                <a:off x="6211017" y="1600790"/>
                <a:ext cx="474735" cy="309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E3164ED9-2EFF-01C9-29EE-3601A3F07AF4}"/>
                  </a:ext>
                </a:extLst>
              </p:cNvPr>
              <p:cNvPicPr>
                <a:picLocks noChangeAspect="1"/>
              </p:cNvPicPr>
              <p:nvPr/>
            </p:nvPicPr>
            <p:blipFill>
              <a:blip r:embed="rId4"/>
              <a:stretch>
                <a:fillRect/>
              </a:stretch>
            </p:blipFill>
            <p:spPr>
              <a:xfrm>
                <a:off x="1084914" y="1556368"/>
                <a:ext cx="4323849" cy="398127"/>
              </a:xfrm>
              <a:prstGeom prst="rect">
                <a:avLst/>
              </a:prstGeom>
            </p:spPr>
          </p:pic>
        </p:grpSp>
        <p:pic>
          <p:nvPicPr>
            <p:cNvPr id="16" name="Picture 15">
              <a:extLst>
                <a:ext uri="{FF2B5EF4-FFF2-40B4-BE49-F238E27FC236}">
                  <a16:creationId xmlns:a16="http://schemas.microsoft.com/office/drawing/2014/main" id="{B259F8CB-7746-B3CC-0A9B-C08892C1652F}"/>
                </a:ext>
              </a:extLst>
            </p:cNvPr>
            <p:cNvPicPr>
              <a:picLocks noChangeAspect="1"/>
            </p:cNvPicPr>
            <p:nvPr/>
          </p:nvPicPr>
          <p:blipFill>
            <a:blip r:embed="rId5"/>
            <a:stretch>
              <a:fillRect/>
            </a:stretch>
          </p:blipFill>
          <p:spPr>
            <a:xfrm>
              <a:off x="6933391" y="1485137"/>
              <a:ext cx="1681994" cy="493385"/>
            </a:xfrm>
            <a:prstGeom prst="rect">
              <a:avLst/>
            </a:prstGeom>
          </p:spPr>
        </p:pic>
      </p:grpSp>
      <p:grpSp>
        <p:nvGrpSpPr>
          <p:cNvPr id="20" name="Group 19">
            <a:extLst>
              <a:ext uri="{FF2B5EF4-FFF2-40B4-BE49-F238E27FC236}">
                <a16:creationId xmlns:a16="http://schemas.microsoft.com/office/drawing/2014/main" id="{102362E4-E493-CA55-0006-E8973DCD90C0}"/>
              </a:ext>
            </a:extLst>
          </p:cNvPr>
          <p:cNvGrpSpPr/>
          <p:nvPr/>
        </p:nvGrpSpPr>
        <p:grpSpPr>
          <a:xfrm>
            <a:off x="1805796" y="5231502"/>
            <a:ext cx="7337021" cy="461665"/>
            <a:chOff x="1354347" y="3441940"/>
            <a:chExt cx="5502766" cy="346249"/>
          </a:xfrm>
        </p:grpSpPr>
        <p:pic>
          <p:nvPicPr>
            <p:cNvPr id="18" name="Picture 17">
              <a:extLst>
                <a:ext uri="{FF2B5EF4-FFF2-40B4-BE49-F238E27FC236}">
                  <a16:creationId xmlns:a16="http://schemas.microsoft.com/office/drawing/2014/main" id="{18F6E058-93DE-9732-E7E7-228BDD4651AD}"/>
                </a:ext>
              </a:extLst>
            </p:cNvPr>
            <p:cNvPicPr>
              <a:picLocks noChangeAspect="1"/>
            </p:cNvPicPr>
            <p:nvPr/>
          </p:nvPicPr>
          <p:blipFill>
            <a:blip r:embed="rId6"/>
            <a:stretch>
              <a:fillRect/>
            </a:stretch>
          </p:blipFill>
          <p:spPr>
            <a:xfrm>
              <a:off x="5274677" y="3518021"/>
              <a:ext cx="1582436" cy="262557"/>
            </a:xfrm>
            <a:prstGeom prst="rect">
              <a:avLst/>
            </a:prstGeom>
          </p:spPr>
        </p:pic>
        <p:sp>
          <p:nvSpPr>
            <p:cNvPr id="19" name="TextBox 18">
              <a:extLst>
                <a:ext uri="{FF2B5EF4-FFF2-40B4-BE49-F238E27FC236}">
                  <a16:creationId xmlns:a16="http://schemas.microsoft.com/office/drawing/2014/main" id="{1F139703-79B8-E82B-BE36-F3748FFEF924}"/>
                </a:ext>
              </a:extLst>
            </p:cNvPr>
            <p:cNvSpPr txBox="1"/>
            <p:nvPr/>
          </p:nvSpPr>
          <p:spPr>
            <a:xfrm>
              <a:off x="1354347" y="3441940"/>
              <a:ext cx="3608537" cy="346249"/>
            </a:xfrm>
            <a:prstGeom prst="rect">
              <a:avLst/>
            </a:prstGeom>
            <a:noFill/>
          </p:spPr>
          <p:txBody>
            <a:bodyPr wrap="none" rtlCol="0">
              <a:spAutoFit/>
            </a:bodyPr>
            <a:lstStyle/>
            <a:p>
              <a:r>
                <a:rPr lang="en-US" sz="2400" dirty="0"/>
                <a:t>The difference between the two cells</a:t>
              </a:r>
            </a:p>
          </p:txBody>
        </p:sp>
      </p:grpSp>
    </p:spTree>
    <p:extLst>
      <p:ext uri="{BB962C8B-B14F-4D97-AF65-F5344CB8AC3E}">
        <p14:creationId xmlns:p14="http://schemas.microsoft.com/office/powerpoint/2010/main" val="2875076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011D488A-8442-55AD-2B12-C84079F6E4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07028" y="3601186"/>
            <a:ext cx="3084689" cy="2577133"/>
          </a:xfrm>
          <a:prstGeom prst="rect">
            <a:avLst/>
          </a:prstGeom>
        </p:spPr>
      </p:pic>
      <p:sp>
        <p:nvSpPr>
          <p:cNvPr id="2" name="Text Placeholder 1">
            <a:extLst>
              <a:ext uri="{FF2B5EF4-FFF2-40B4-BE49-F238E27FC236}">
                <a16:creationId xmlns:a16="http://schemas.microsoft.com/office/drawing/2014/main" id="{7673AB82-9AE6-46AD-3DE5-814128797868}"/>
              </a:ext>
            </a:extLst>
          </p:cNvPr>
          <p:cNvSpPr>
            <a:spLocks noGrp="1"/>
          </p:cNvSpPr>
          <p:nvPr>
            <p:ph type="body" sz="quarter" idx="14"/>
          </p:nvPr>
        </p:nvSpPr>
        <p:spPr/>
        <p:txBody>
          <a:bodyPr/>
          <a:lstStyle/>
          <a:p>
            <a:r>
              <a:rPr lang="en-US" dirty="0"/>
              <a:t>3D magnetic field mapper design</a:t>
            </a:r>
          </a:p>
        </p:txBody>
      </p:sp>
      <p:sp>
        <p:nvSpPr>
          <p:cNvPr id="3" name="Text Placeholder 2">
            <a:extLst>
              <a:ext uri="{FF2B5EF4-FFF2-40B4-BE49-F238E27FC236}">
                <a16:creationId xmlns:a16="http://schemas.microsoft.com/office/drawing/2014/main" id="{1749A953-BB65-53CD-A57D-C115054B420E}"/>
              </a:ext>
            </a:extLst>
          </p:cNvPr>
          <p:cNvSpPr>
            <a:spLocks noGrp="1"/>
          </p:cNvSpPr>
          <p:nvPr>
            <p:ph type="body" sz="quarter" idx="19"/>
          </p:nvPr>
        </p:nvSpPr>
        <p:spPr>
          <a:xfrm>
            <a:off x="618569" y="1398495"/>
            <a:ext cx="5351929" cy="5157581"/>
          </a:xfrm>
        </p:spPr>
        <p:txBody>
          <a:bodyPr>
            <a:normAutofit fontScale="70000" lnSpcReduction="20000"/>
          </a:bodyPr>
          <a:lstStyle/>
          <a:p>
            <a:r>
              <a:rPr lang="en-US" dirty="0"/>
              <a:t>Requirements:</a:t>
            </a:r>
          </a:p>
          <a:p>
            <a:pPr lvl="1"/>
            <a:r>
              <a:rPr lang="en-US" dirty="0"/>
              <a:t>Maps the volume corresponding to the location of the two precession chambers using fluxgate magnetometers</a:t>
            </a:r>
          </a:p>
          <a:p>
            <a:pPr lvl="1"/>
            <a:r>
              <a:rPr lang="en-US" dirty="0"/>
              <a:t>Flips the fluxgate magnetometer for measuring the offsets.</a:t>
            </a:r>
          </a:p>
          <a:p>
            <a:pPr lvl="1"/>
            <a:r>
              <a:rPr lang="en-US" dirty="0"/>
              <a:t>Provides position accuracy of 1 mm.</a:t>
            </a:r>
          </a:p>
          <a:p>
            <a:pPr lvl="1"/>
            <a:r>
              <a:rPr lang="en-US" dirty="0"/>
              <a:t>Made of non-magnetic materials.</a:t>
            </a:r>
          </a:p>
          <a:p>
            <a:r>
              <a:rPr lang="en-US" dirty="0"/>
              <a:t>Design: </a:t>
            </a:r>
          </a:p>
          <a:p>
            <a:pPr lvl="1"/>
            <a:r>
              <a:rPr lang="en-US" dirty="0"/>
              <a:t>90-degree flip mechanism air actuated</a:t>
            </a:r>
            <a:br>
              <a:rPr lang="en-US" dirty="0"/>
            </a:br>
            <a:r>
              <a:rPr lang="en-US" dirty="0"/>
              <a:t>(Hard stop for repeatability)</a:t>
            </a:r>
          </a:p>
          <a:p>
            <a:pPr lvl="1"/>
            <a:r>
              <a:rPr lang="en-US" dirty="0"/>
              <a:t>Stage mounted on a 54” slide </a:t>
            </a:r>
          </a:p>
          <a:p>
            <a:pPr lvl="2"/>
            <a:r>
              <a:rPr lang="en-US" dirty="0"/>
              <a:t>R-travel ~21”</a:t>
            </a:r>
          </a:p>
          <a:p>
            <a:pPr lvl="2"/>
            <a:r>
              <a:rPr lang="en-US" dirty="0"/>
              <a:t>Belt driven by stepper motor through central shaft </a:t>
            </a:r>
            <a:br>
              <a:rPr lang="en-US" dirty="0"/>
            </a:br>
            <a:r>
              <a:rPr lang="en-US" dirty="0"/>
              <a:t>(~.01” accuracy, zero-backlash pulley)</a:t>
            </a:r>
          </a:p>
          <a:p>
            <a:pPr lvl="1"/>
            <a:r>
              <a:rPr lang="en-US" dirty="0"/>
              <a:t>Z-Stage Mounted on Roof</a:t>
            </a:r>
          </a:p>
          <a:p>
            <a:pPr lvl="2"/>
            <a:r>
              <a:rPr lang="en-US" dirty="0"/>
              <a:t>Z-travel ~42”</a:t>
            </a:r>
          </a:p>
          <a:p>
            <a:pPr lvl="2"/>
            <a:r>
              <a:rPr lang="en-US" dirty="0"/>
              <a:t>(.003”/10” accuracy, </a:t>
            </a:r>
            <a:br>
              <a:rPr lang="en-US" dirty="0"/>
            </a:br>
            <a:r>
              <a:rPr lang="en-US" dirty="0"/>
              <a:t>0.0002” short term repeatability)</a:t>
            </a:r>
          </a:p>
          <a:p>
            <a:pPr lvl="1"/>
            <a:r>
              <a:rPr lang="en-US" dirty="0"/>
              <a:t>Rotation Stage – Newport RVS80PP</a:t>
            </a:r>
          </a:p>
          <a:p>
            <a:pPr lvl="2"/>
            <a:r>
              <a:rPr lang="en-US" dirty="0"/>
              <a:t>Rotational travel 360 degrees+ </a:t>
            </a:r>
          </a:p>
          <a:p>
            <a:pPr lvl="2"/>
            <a:r>
              <a:rPr lang="en-US" dirty="0"/>
              <a:t>(+/-10 </a:t>
            </a:r>
            <a:r>
              <a:rPr lang="en-US" dirty="0" err="1"/>
              <a:t>mdeg</a:t>
            </a:r>
            <a:r>
              <a:rPr lang="en-US" dirty="0"/>
              <a:t> accuracy, 5E-6” max)</a:t>
            </a:r>
          </a:p>
          <a:p>
            <a:endParaRPr lang="en-US" dirty="0"/>
          </a:p>
        </p:txBody>
      </p:sp>
      <p:pic>
        <p:nvPicPr>
          <p:cNvPr id="4" name="Content Placeholder 4">
            <a:extLst>
              <a:ext uri="{FF2B5EF4-FFF2-40B4-BE49-F238E27FC236}">
                <a16:creationId xmlns:a16="http://schemas.microsoft.com/office/drawing/2014/main" id="{77EE4F5C-4807-6AF0-3BC3-B1CFCE5DDA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82751" y="3601186"/>
            <a:ext cx="3286519" cy="2647215"/>
          </a:xfrm>
          <a:prstGeom prst="rect">
            <a:avLst/>
          </a:prstGeom>
        </p:spPr>
      </p:pic>
      <p:pic>
        <p:nvPicPr>
          <p:cNvPr id="5" name="Content Placeholder 4">
            <a:extLst>
              <a:ext uri="{FF2B5EF4-FFF2-40B4-BE49-F238E27FC236}">
                <a16:creationId xmlns:a16="http://schemas.microsoft.com/office/drawing/2014/main" id="{3D159CCC-9FF9-AB02-3AF0-3A3F153487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74203" y="407895"/>
            <a:ext cx="3286520" cy="2759173"/>
          </a:xfrm>
          <a:prstGeom prst="rect">
            <a:avLst/>
          </a:prstGeom>
        </p:spPr>
      </p:pic>
    </p:spTree>
    <p:extLst>
      <p:ext uri="{BB962C8B-B14F-4D97-AF65-F5344CB8AC3E}">
        <p14:creationId xmlns:p14="http://schemas.microsoft.com/office/powerpoint/2010/main" val="3682894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2" descr="A graph with blue lines&#10;&#10;Description automatically generated">
            <a:extLst>
              <a:ext uri="{FF2B5EF4-FFF2-40B4-BE49-F238E27FC236}">
                <a16:creationId xmlns:a16="http://schemas.microsoft.com/office/drawing/2014/main" id="{3D1BD3DE-9992-817F-9213-0113C290888E}"/>
              </a:ext>
            </a:extLst>
          </p:cNvPr>
          <p:cNvPicPr>
            <a:picLocks noChangeAspect="1"/>
          </p:cNvPicPr>
          <p:nvPr/>
        </p:nvPicPr>
        <p:blipFill>
          <a:blip r:embed="rId2"/>
          <a:stretch>
            <a:fillRect/>
          </a:stretch>
        </p:blipFill>
        <p:spPr>
          <a:xfrm>
            <a:off x="437071" y="1055704"/>
            <a:ext cx="3968504" cy="2976379"/>
          </a:xfrm>
          <a:prstGeom prst="rect">
            <a:avLst/>
          </a:prstGeom>
        </p:spPr>
      </p:pic>
      <p:sp>
        <p:nvSpPr>
          <p:cNvPr id="2" name="Text Placeholder 1">
            <a:extLst>
              <a:ext uri="{FF2B5EF4-FFF2-40B4-BE49-F238E27FC236}">
                <a16:creationId xmlns:a16="http://schemas.microsoft.com/office/drawing/2014/main" id="{9A32CE24-0E99-ADB7-1F84-CCD6607618A9}"/>
              </a:ext>
            </a:extLst>
          </p:cNvPr>
          <p:cNvSpPr>
            <a:spLocks noGrp="1"/>
          </p:cNvSpPr>
          <p:nvPr>
            <p:ph type="body" sz="quarter" idx="14"/>
          </p:nvPr>
        </p:nvSpPr>
        <p:spPr/>
        <p:txBody>
          <a:bodyPr/>
          <a:lstStyle/>
          <a:p>
            <a:r>
              <a:rPr lang="en-US" dirty="0"/>
              <a:t>Magnetic field stability</a:t>
            </a:r>
          </a:p>
        </p:txBody>
      </p:sp>
      <p:pic>
        <p:nvPicPr>
          <p:cNvPr id="5" name="Picture 4" descr="A graph with orange lines&#10;&#10;Description automatically generated">
            <a:extLst>
              <a:ext uri="{FF2B5EF4-FFF2-40B4-BE49-F238E27FC236}">
                <a16:creationId xmlns:a16="http://schemas.microsoft.com/office/drawing/2014/main" id="{DFFAFAEA-8DFE-5B71-3DD7-974F8D18DD5C}"/>
              </a:ext>
            </a:extLst>
          </p:cNvPr>
          <p:cNvPicPr>
            <a:picLocks noChangeAspect="1"/>
          </p:cNvPicPr>
          <p:nvPr/>
        </p:nvPicPr>
        <p:blipFill>
          <a:blip r:embed="rId3"/>
          <a:stretch>
            <a:fillRect/>
          </a:stretch>
        </p:blipFill>
        <p:spPr>
          <a:xfrm>
            <a:off x="4381865" y="2072229"/>
            <a:ext cx="3968504" cy="2976379"/>
          </a:xfrm>
          <a:prstGeom prst="rect">
            <a:avLst/>
          </a:prstGeom>
        </p:spPr>
      </p:pic>
      <p:pic>
        <p:nvPicPr>
          <p:cNvPr id="6" name="Picture 5" descr="A graph with green lines&#10;&#10;Description automatically generated">
            <a:extLst>
              <a:ext uri="{FF2B5EF4-FFF2-40B4-BE49-F238E27FC236}">
                <a16:creationId xmlns:a16="http://schemas.microsoft.com/office/drawing/2014/main" id="{149B2632-7564-957D-CA69-CE423C16BD52}"/>
              </a:ext>
            </a:extLst>
          </p:cNvPr>
          <p:cNvPicPr>
            <a:picLocks noChangeAspect="1"/>
          </p:cNvPicPr>
          <p:nvPr/>
        </p:nvPicPr>
        <p:blipFill>
          <a:blip r:embed="rId4"/>
          <a:stretch>
            <a:fillRect/>
          </a:stretch>
        </p:blipFill>
        <p:spPr>
          <a:xfrm>
            <a:off x="437069" y="3881622"/>
            <a:ext cx="3968507" cy="2976380"/>
          </a:xfrm>
          <a:prstGeom prst="rect">
            <a:avLst/>
          </a:prstGeom>
        </p:spPr>
      </p:pic>
      <p:sp>
        <p:nvSpPr>
          <p:cNvPr id="7" name="TextBox 6">
            <a:extLst>
              <a:ext uri="{FF2B5EF4-FFF2-40B4-BE49-F238E27FC236}">
                <a16:creationId xmlns:a16="http://schemas.microsoft.com/office/drawing/2014/main" id="{6E2B68DA-D69B-8449-6DD0-564A549303C0}"/>
              </a:ext>
            </a:extLst>
          </p:cNvPr>
          <p:cNvSpPr txBox="1"/>
          <p:nvPr/>
        </p:nvSpPr>
        <p:spPr>
          <a:xfrm>
            <a:off x="8666921" y="2111407"/>
            <a:ext cx="3525079" cy="3139321"/>
          </a:xfrm>
          <a:prstGeom prst="rect">
            <a:avLst/>
          </a:prstGeom>
          <a:noFill/>
        </p:spPr>
        <p:txBody>
          <a:bodyPr wrap="square" rtlCol="0">
            <a:spAutoFit/>
          </a:bodyPr>
          <a:lstStyle/>
          <a:p>
            <a:pPr marL="285744" indent="-285744">
              <a:buFont typeface="Arial" panose="020B0604020202020204" pitchFamily="34" charset="0"/>
              <a:buChar char="•"/>
            </a:pPr>
            <a:r>
              <a:rPr lang="en-US" dirty="0"/>
              <a:t>Largest drifts are along the y-direction. The MSR has the most penetrations on those faces</a:t>
            </a:r>
          </a:p>
          <a:p>
            <a:pPr marL="285744" indent="-285744">
              <a:buFont typeface="Arial" panose="020B0604020202020204" pitchFamily="34" charset="0"/>
              <a:buChar char="•"/>
            </a:pPr>
            <a:r>
              <a:rPr lang="en-US" dirty="0"/>
              <a:t>Can approximate how quickly the fields drift </a:t>
            </a:r>
          </a:p>
          <a:p>
            <a:pPr marL="742932" lvl="1" indent="-285744">
              <a:buFont typeface="Arial" panose="020B0604020202020204" pitchFamily="34" charset="0"/>
              <a:buChar char="•"/>
            </a:pPr>
            <a:r>
              <a:rPr lang="en-US" dirty="0"/>
              <a:t>Bx: ~ 20 </a:t>
            </a:r>
            <a:r>
              <a:rPr lang="en-US" dirty="0" err="1"/>
              <a:t>pT</a:t>
            </a:r>
            <a:r>
              <a:rPr lang="en-US" dirty="0"/>
              <a:t>/</a:t>
            </a:r>
            <a:r>
              <a:rPr lang="en-US" dirty="0" err="1"/>
              <a:t>hr</a:t>
            </a:r>
            <a:endParaRPr lang="en-US" dirty="0"/>
          </a:p>
          <a:p>
            <a:pPr marL="742932" lvl="1" indent="-285744">
              <a:buFont typeface="Arial" panose="020B0604020202020204" pitchFamily="34" charset="0"/>
              <a:buChar char="•"/>
            </a:pPr>
            <a:r>
              <a:rPr lang="en-US" dirty="0"/>
              <a:t>By: ~ 70 </a:t>
            </a:r>
            <a:r>
              <a:rPr lang="en-US" dirty="0" err="1"/>
              <a:t>pT</a:t>
            </a:r>
            <a:r>
              <a:rPr lang="en-US" dirty="0"/>
              <a:t>/</a:t>
            </a:r>
            <a:r>
              <a:rPr lang="en-US" dirty="0" err="1"/>
              <a:t>hr</a:t>
            </a:r>
            <a:endParaRPr lang="en-US" dirty="0"/>
          </a:p>
          <a:p>
            <a:pPr marL="742932" lvl="1" indent="-285744">
              <a:buFont typeface="Arial" panose="020B0604020202020204" pitchFamily="34" charset="0"/>
              <a:buChar char="•"/>
            </a:pPr>
            <a:r>
              <a:rPr lang="en-US" dirty="0" err="1"/>
              <a:t>Bz</a:t>
            </a:r>
            <a:r>
              <a:rPr lang="en-US" dirty="0"/>
              <a:t>: ~ 20 </a:t>
            </a:r>
            <a:r>
              <a:rPr lang="en-US" dirty="0" err="1"/>
              <a:t>pT</a:t>
            </a:r>
            <a:r>
              <a:rPr lang="en-US" dirty="0"/>
              <a:t>/</a:t>
            </a:r>
            <a:r>
              <a:rPr lang="en-US" dirty="0" err="1"/>
              <a:t>hr</a:t>
            </a:r>
            <a:endParaRPr lang="en-US" dirty="0"/>
          </a:p>
          <a:p>
            <a:pPr marL="285744" indent="-285744">
              <a:buFont typeface="Arial" panose="020B0604020202020204" pitchFamily="34" charset="0"/>
              <a:buChar char="•"/>
            </a:pPr>
            <a:r>
              <a:rPr lang="en-US" dirty="0"/>
              <a:t>Readout electronics were stabilized in an insulated box with a heat exchanging coil</a:t>
            </a:r>
          </a:p>
        </p:txBody>
      </p:sp>
    </p:spTree>
    <p:extLst>
      <p:ext uri="{BB962C8B-B14F-4D97-AF65-F5344CB8AC3E}">
        <p14:creationId xmlns:p14="http://schemas.microsoft.com/office/powerpoint/2010/main" val="1736978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26302-5889-7FA3-CCA9-0087F274F891}"/>
              </a:ext>
            </a:extLst>
          </p:cNvPr>
          <p:cNvSpPr>
            <a:spLocks noGrp="1"/>
          </p:cNvSpPr>
          <p:nvPr>
            <p:ph type="body" sz="quarter" idx="14"/>
          </p:nvPr>
        </p:nvSpPr>
        <p:spPr/>
        <p:txBody>
          <a:bodyPr/>
          <a:lstStyle/>
          <a:p>
            <a:r>
              <a:rPr lang="en-US" dirty="0"/>
              <a:t>Current focus (to be ready for the beam)</a:t>
            </a:r>
          </a:p>
        </p:txBody>
      </p:sp>
      <p:sp>
        <p:nvSpPr>
          <p:cNvPr id="3" name="Text Placeholder 2">
            <a:extLst>
              <a:ext uri="{FF2B5EF4-FFF2-40B4-BE49-F238E27FC236}">
                <a16:creationId xmlns:a16="http://schemas.microsoft.com/office/drawing/2014/main" id="{652C4C2B-A737-702D-0298-CDCDAADA2C65}"/>
              </a:ext>
            </a:extLst>
          </p:cNvPr>
          <p:cNvSpPr>
            <a:spLocks noGrp="1"/>
          </p:cNvSpPr>
          <p:nvPr>
            <p:ph type="body" sz="quarter" idx="19"/>
          </p:nvPr>
        </p:nvSpPr>
        <p:spPr>
          <a:xfrm>
            <a:off x="609601" y="1524000"/>
            <a:ext cx="5249577" cy="4260851"/>
          </a:xfrm>
        </p:spPr>
        <p:txBody>
          <a:bodyPr/>
          <a:lstStyle/>
          <a:p>
            <a:r>
              <a:rPr lang="en-US" dirty="0"/>
              <a:t>B0 coil redesign – in progress</a:t>
            </a:r>
          </a:p>
          <a:p>
            <a:r>
              <a:rPr lang="en-US" dirty="0"/>
              <a:t>Magnetic impurity scanner improvements – near completion</a:t>
            </a:r>
          </a:p>
          <a:p>
            <a:r>
              <a:rPr lang="en-US" dirty="0"/>
              <a:t>UCN valve assembly – in progress</a:t>
            </a:r>
          </a:p>
          <a:p>
            <a:r>
              <a:rPr lang="en-US" dirty="0"/>
              <a:t>OPM – in progress</a:t>
            </a:r>
          </a:p>
          <a:p>
            <a:r>
              <a:rPr lang="en-US" dirty="0"/>
              <a:t>Further characterization of the magnetically shielded room – in progress</a:t>
            </a:r>
          </a:p>
          <a:p>
            <a:pPr marL="0" indent="0">
              <a:buNone/>
            </a:pPr>
            <a:endParaRPr lang="en-US" dirty="0"/>
          </a:p>
          <a:p>
            <a:endParaRPr lang="en-US" dirty="0"/>
          </a:p>
        </p:txBody>
      </p:sp>
    </p:spTree>
    <p:extLst>
      <p:ext uri="{BB962C8B-B14F-4D97-AF65-F5344CB8AC3E}">
        <p14:creationId xmlns:p14="http://schemas.microsoft.com/office/powerpoint/2010/main" val="1264506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1E1C-EDC1-4F4A-AABA-26E8417E2851}"/>
              </a:ext>
            </a:extLst>
          </p:cNvPr>
          <p:cNvSpPr>
            <a:spLocks noGrp="1"/>
          </p:cNvSpPr>
          <p:nvPr>
            <p:ph type="title"/>
          </p:nvPr>
        </p:nvSpPr>
        <p:spPr>
          <a:xfrm>
            <a:off x="1049413" y="77799"/>
            <a:ext cx="9914167" cy="635312"/>
          </a:xfrm>
        </p:spPr>
        <p:txBody>
          <a:bodyPr>
            <a:normAutofit fontScale="90000"/>
          </a:bodyPr>
          <a:lstStyle/>
          <a:p>
            <a:r>
              <a:rPr lang="en-US" dirty="0">
                <a:solidFill>
                  <a:srgbClr val="0000FF"/>
                </a:solidFill>
                <a:latin typeface="Cambria" panose="02040503050406030204" pitchFamily="18" charset="0"/>
              </a:rPr>
              <a:t>How to make </a:t>
            </a:r>
            <a:r>
              <a:rPr lang="en-US" dirty="0" err="1">
                <a:solidFill>
                  <a:srgbClr val="0000FF"/>
                </a:solidFill>
                <a:latin typeface="Cambria" panose="02040503050406030204" pitchFamily="18" charset="0"/>
              </a:rPr>
              <a:t>neV</a:t>
            </a:r>
            <a:r>
              <a:rPr lang="en-US" dirty="0">
                <a:solidFill>
                  <a:srgbClr val="0000FF"/>
                </a:solidFill>
                <a:latin typeface="Cambria" panose="02040503050406030204" pitchFamily="18" charset="0"/>
              </a:rPr>
              <a:t> Ultracold Neutrons (UCN)?</a:t>
            </a:r>
          </a:p>
        </p:txBody>
      </p:sp>
      <p:sp>
        <p:nvSpPr>
          <p:cNvPr id="3" name="Date Placeholder 2">
            <a:extLst>
              <a:ext uri="{FF2B5EF4-FFF2-40B4-BE49-F238E27FC236}">
                <a16:creationId xmlns:a16="http://schemas.microsoft.com/office/drawing/2014/main" id="{B2F38F92-6FB0-43DE-A4BC-E2F0B87559D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Chen-Yu Liu</a:t>
            </a:r>
            <a:endParaRPr kumimoji="0" lang="en-US" sz="15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B984F82-76F8-4BE3-BF99-8310A3B89386}"/>
              </a:ext>
            </a:extLst>
          </p:cNvPr>
          <p:cNvSpPr>
            <a:spLocks noGrp="1"/>
          </p:cNvSpPr>
          <p:nvPr>
            <p:ph type="sldNum" sz="quarter" idx="12"/>
          </p:nvPr>
        </p:nvSpPr>
        <p:spPr>
          <a:xfrm>
            <a:off x="7482143" y="630360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B69D6F-20A6-4125-9D74-4E35FB2FAA4D}"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3" name="Slide Number Placeholder 15">
            <a:extLst>
              <a:ext uri="{FF2B5EF4-FFF2-40B4-BE49-F238E27FC236}">
                <a16:creationId xmlns:a16="http://schemas.microsoft.com/office/drawing/2014/main" id="{8E76DD50-2893-451B-81A2-FD5B12E3EBB5}"/>
              </a:ext>
            </a:extLst>
          </p:cNvPr>
          <p:cNvSpPr txBox="1">
            <a:spLocks/>
          </p:cNvSpPr>
          <p:nvPr/>
        </p:nvSpPr>
        <p:spPr>
          <a:xfrm>
            <a:off x="7482143" y="6303601"/>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1D006F-678D-40EC-92E4-FBA55F8443C8}" type="slidenum">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679B08-54AB-42E0-8142-7B0F6BDA6592}"/>
              </a:ext>
            </a:extLst>
          </p:cNvPr>
          <p:cNvSpPr/>
          <p:nvPr/>
        </p:nvSpPr>
        <p:spPr>
          <a:xfrm>
            <a:off x="3683949" y="3117850"/>
            <a:ext cx="5715000" cy="342900"/>
          </a:xfrm>
          <a:prstGeom prst="rect">
            <a:avLst/>
          </a:prstGeom>
          <a:gradFill>
            <a:gsLst>
              <a:gs pos="0">
                <a:srgbClr val="000082">
                  <a:alpha val="75000"/>
                </a:srgbClr>
              </a:gs>
              <a:gs pos="30000">
                <a:srgbClr val="66008F"/>
              </a:gs>
              <a:gs pos="64999">
                <a:srgbClr val="BA0066"/>
              </a:gs>
              <a:gs pos="89999">
                <a:srgbClr val="FF0000"/>
              </a:gs>
              <a:gs pos="100000">
                <a:srgbClr val="FF8200"/>
              </a:gs>
            </a:gsLst>
            <a:lin ang="0" scaled="0"/>
          </a:gradFill>
          <a:ln w="285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D9A599FC-9450-4B86-BDA5-32EBF9C86D59}"/>
              </a:ext>
            </a:extLst>
          </p:cNvPr>
          <p:cNvCxnSpPr/>
          <p:nvPr/>
        </p:nvCxnSpPr>
        <p:spPr>
          <a:xfrm>
            <a:off x="3626799" y="2932069"/>
            <a:ext cx="5829300" cy="11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B03F60-A56A-450F-B397-A2FA05BABC81}"/>
              </a:ext>
            </a:extLst>
          </p:cNvPr>
          <p:cNvSpPr txBox="1"/>
          <p:nvPr/>
        </p:nvSpPr>
        <p:spPr>
          <a:xfrm>
            <a:off x="9398949" y="2701238"/>
            <a:ext cx="857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rPr>
              <a:t>Kinetic Energy</a:t>
            </a:r>
          </a:p>
        </p:txBody>
      </p:sp>
      <p:cxnSp>
        <p:nvCxnSpPr>
          <p:cNvPr id="13" name="Straight Connector 12">
            <a:extLst>
              <a:ext uri="{FF2B5EF4-FFF2-40B4-BE49-F238E27FC236}">
                <a16:creationId xmlns:a16="http://schemas.microsoft.com/office/drawing/2014/main" id="{42A6F8FF-6643-402B-9B49-12FE4E91FE49}"/>
              </a:ext>
            </a:extLst>
          </p:cNvPr>
          <p:cNvCxnSpPr/>
          <p:nvPr/>
        </p:nvCxnSpPr>
        <p:spPr>
          <a:xfrm rot="5400000" flipH="1" flipV="1">
            <a:off x="5855649" y="2946400"/>
            <a:ext cx="2286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72BF84-B65B-4042-80EE-3EC13F1BB68B}"/>
              </a:ext>
            </a:extLst>
          </p:cNvPr>
          <p:cNvCxnSpPr/>
          <p:nvPr/>
        </p:nvCxnSpPr>
        <p:spPr>
          <a:xfrm rot="5400000" flipH="1" flipV="1">
            <a:off x="4769799" y="2946400"/>
            <a:ext cx="2286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4E761D-3A7E-4D8B-BF71-7B81C002FFF2}"/>
              </a:ext>
            </a:extLst>
          </p:cNvPr>
          <p:cNvSpPr txBox="1"/>
          <p:nvPr/>
        </p:nvSpPr>
        <p:spPr>
          <a:xfrm>
            <a:off x="4426899" y="2521036"/>
            <a:ext cx="914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rPr>
              <a:t>~350 </a:t>
            </a:r>
            <a:r>
              <a:rPr kumimoji="0" lang="en-US" sz="1200" b="0" i="0" u="none" strike="noStrike" kern="1200" cap="none" spc="0" normalizeH="0" baseline="0" noProof="0" dirty="0" err="1">
                <a:ln>
                  <a:noFill/>
                </a:ln>
                <a:solidFill>
                  <a:prstClr val="black"/>
                </a:solidFill>
                <a:effectLst/>
                <a:uLnTx/>
                <a:uFillTx/>
                <a:latin typeface="Comic Sans MS" pitchFamily="66" charset="0"/>
                <a:ea typeface="+mn-ea"/>
                <a:cs typeface="+mn-cs"/>
              </a:rPr>
              <a:t>neV</a:t>
            </a:r>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16" name="TextBox 15">
            <a:extLst>
              <a:ext uri="{FF2B5EF4-FFF2-40B4-BE49-F238E27FC236}">
                <a16:creationId xmlns:a16="http://schemas.microsoft.com/office/drawing/2014/main" id="{88353D32-3D3E-4CF9-AF80-3D2CAB1E61BD}"/>
              </a:ext>
            </a:extLst>
          </p:cNvPr>
          <p:cNvSpPr txBox="1"/>
          <p:nvPr/>
        </p:nvSpPr>
        <p:spPr>
          <a:xfrm>
            <a:off x="5512749" y="2546352"/>
            <a:ext cx="914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rPr>
              <a:t>~50 </a:t>
            </a:r>
            <a:r>
              <a:rPr kumimoji="0" lang="en-US" sz="1200" b="0" i="0" u="none" strike="noStrike" kern="1200" cap="none" spc="0" normalizeH="0" baseline="0" noProof="0" dirty="0" err="1">
                <a:ln>
                  <a:noFill/>
                </a:ln>
                <a:solidFill>
                  <a:prstClr val="black"/>
                </a:solidFill>
                <a:effectLst/>
                <a:uLnTx/>
                <a:uFillTx/>
                <a:latin typeface="Comic Sans MS" pitchFamily="66" charset="0"/>
                <a:ea typeface="+mn-ea"/>
                <a:cs typeface="+mn-cs"/>
              </a:rPr>
              <a:t>μeV</a:t>
            </a:r>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cxnSp>
        <p:nvCxnSpPr>
          <p:cNvPr id="17" name="Straight Connector 16">
            <a:extLst>
              <a:ext uri="{FF2B5EF4-FFF2-40B4-BE49-F238E27FC236}">
                <a16:creationId xmlns:a16="http://schemas.microsoft.com/office/drawing/2014/main" id="{0F69B4EF-871E-4445-9CC2-E596B2AC5E76}"/>
              </a:ext>
            </a:extLst>
          </p:cNvPr>
          <p:cNvCxnSpPr/>
          <p:nvPr/>
        </p:nvCxnSpPr>
        <p:spPr>
          <a:xfrm rot="5400000" flipH="1" flipV="1">
            <a:off x="6998649" y="2946400"/>
            <a:ext cx="2286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8D87CD0-1E40-4743-9D2B-E321FC7FF29C}"/>
              </a:ext>
            </a:extLst>
          </p:cNvPr>
          <p:cNvSpPr txBox="1"/>
          <p:nvPr/>
        </p:nvSpPr>
        <p:spPr>
          <a:xfrm>
            <a:off x="6655749" y="2546352"/>
            <a:ext cx="914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rPr>
              <a:t>~25 </a:t>
            </a:r>
            <a:r>
              <a:rPr kumimoji="0" lang="en-US" sz="1200" b="0" i="0" u="none" strike="noStrike" kern="1200" cap="none" spc="0" normalizeH="0" baseline="0" noProof="0" dirty="0" err="1">
                <a:ln>
                  <a:noFill/>
                </a:ln>
                <a:solidFill>
                  <a:prstClr val="black"/>
                </a:solidFill>
                <a:effectLst/>
                <a:uLnTx/>
                <a:uFillTx/>
                <a:latin typeface="Comic Sans MS" pitchFamily="66" charset="0"/>
                <a:ea typeface="+mn-ea"/>
                <a:cs typeface="+mn-cs"/>
              </a:rPr>
              <a:t>meV</a:t>
            </a:r>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cxnSp>
        <p:nvCxnSpPr>
          <p:cNvPr id="19" name="Straight Connector 18">
            <a:extLst>
              <a:ext uri="{FF2B5EF4-FFF2-40B4-BE49-F238E27FC236}">
                <a16:creationId xmlns:a16="http://schemas.microsoft.com/office/drawing/2014/main" id="{B4C92DCA-AB26-4DB8-9535-733A0CF8CE60}"/>
              </a:ext>
            </a:extLst>
          </p:cNvPr>
          <p:cNvCxnSpPr/>
          <p:nvPr/>
        </p:nvCxnSpPr>
        <p:spPr>
          <a:xfrm rot="5400000" flipH="1" flipV="1">
            <a:off x="8313099" y="2946400"/>
            <a:ext cx="2286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BDC74E3-8404-457C-A09B-C50D3DE6B635}"/>
              </a:ext>
            </a:extLst>
          </p:cNvPr>
          <p:cNvSpPr txBox="1"/>
          <p:nvPr/>
        </p:nvSpPr>
        <p:spPr>
          <a:xfrm>
            <a:off x="7970199" y="2546352"/>
            <a:ext cx="914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rPr>
              <a:t>~500 </a:t>
            </a:r>
            <a:r>
              <a:rPr kumimoji="0" lang="en-US" sz="1200" b="0" i="0" u="none" strike="noStrike" kern="1200" cap="none" spc="0" normalizeH="0" baseline="0" noProof="0" dirty="0" err="1">
                <a:ln>
                  <a:noFill/>
                </a:ln>
                <a:solidFill>
                  <a:prstClr val="black"/>
                </a:solidFill>
                <a:effectLst/>
                <a:uLnTx/>
                <a:uFillTx/>
                <a:latin typeface="Comic Sans MS" pitchFamily="66" charset="0"/>
                <a:ea typeface="+mn-ea"/>
                <a:cs typeface="+mn-cs"/>
              </a:rPr>
              <a:t>keV</a:t>
            </a:r>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21" name="TextBox 20">
            <a:extLst>
              <a:ext uri="{FF2B5EF4-FFF2-40B4-BE49-F238E27FC236}">
                <a16:creationId xmlns:a16="http://schemas.microsoft.com/office/drawing/2014/main" id="{134D9CC7-B0BD-48B8-BCBE-E61A9BCB2D9E}"/>
              </a:ext>
            </a:extLst>
          </p:cNvPr>
          <p:cNvSpPr txBox="1"/>
          <p:nvPr/>
        </p:nvSpPr>
        <p:spPr>
          <a:xfrm>
            <a:off x="3683949" y="3133853"/>
            <a:ext cx="108585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white"/>
                </a:solidFill>
                <a:effectLst/>
                <a:uLnTx/>
                <a:uFillTx/>
                <a:latin typeface="Comic Sans MS" pitchFamily="66" charset="0"/>
                <a:ea typeface="+mn-ea"/>
                <a:cs typeface="+mn-cs"/>
              </a:rPr>
              <a:t>ultracold</a:t>
            </a:r>
            <a:endParaRPr kumimoji="0" lang="en-US" sz="1500" b="0" i="0" u="none" strike="noStrike" kern="1200" cap="none" spc="0" normalizeH="0" baseline="0" noProof="0" dirty="0">
              <a:ln>
                <a:noFill/>
              </a:ln>
              <a:solidFill>
                <a:prstClr val="white"/>
              </a:solidFill>
              <a:effectLst/>
              <a:uLnTx/>
              <a:uFillTx/>
              <a:latin typeface="Comic Sans MS" pitchFamily="66" charset="0"/>
              <a:ea typeface="+mn-ea"/>
              <a:cs typeface="+mn-cs"/>
            </a:endParaRPr>
          </a:p>
        </p:txBody>
      </p:sp>
      <p:sp>
        <p:nvSpPr>
          <p:cNvPr id="22" name="TextBox 21">
            <a:extLst>
              <a:ext uri="{FF2B5EF4-FFF2-40B4-BE49-F238E27FC236}">
                <a16:creationId xmlns:a16="http://schemas.microsoft.com/office/drawing/2014/main" id="{BD7B8451-859A-4879-8CA8-DA8DF27C8194}"/>
              </a:ext>
            </a:extLst>
          </p:cNvPr>
          <p:cNvSpPr txBox="1"/>
          <p:nvPr/>
        </p:nvSpPr>
        <p:spPr>
          <a:xfrm>
            <a:off x="4941249" y="3132183"/>
            <a:ext cx="9715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mic Sans MS" pitchFamily="66" charset="0"/>
                <a:ea typeface="+mn-ea"/>
                <a:cs typeface="+mn-cs"/>
              </a:rPr>
              <a:t>very cold</a:t>
            </a:r>
          </a:p>
        </p:txBody>
      </p:sp>
      <p:sp>
        <p:nvSpPr>
          <p:cNvPr id="24" name="TextBox 23">
            <a:extLst>
              <a:ext uri="{FF2B5EF4-FFF2-40B4-BE49-F238E27FC236}">
                <a16:creationId xmlns:a16="http://schemas.microsoft.com/office/drawing/2014/main" id="{A5AC4BEC-C804-4289-86AE-C24BFDDEDB31}"/>
              </a:ext>
            </a:extLst>
          </p:cNvPr>
          <p:cNvSpPr txBox="1"/>
          <p:nvPr/>
        </p:nvSpPr>
        <p:spPr>
          <a:xfrm>
            <a:off x="6255699" y="3132184"/>
            <a:ext cx="62865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mic Sans MS" pitchFamily="66" charset="0"/>
                <a:ea typeface="+mn-ea"/>
                <a:cs typeface="+mn-cs"/>
              </a:rPr>
              <a:t>cold</a:t>
            </a:r>
          </a:p>
        </p:txBody>
      </p:sp>
      <p:sp>
        <p:nvSpPr>
          <p:cNvPr id="25" name="TextBox 24">
            <a:extLst>
              <a:ext uri="{FF2B5EF4-FFF2-40B4-BE49-F238E27FC236}">
                <a16:creationId xmlns:a16="http://schemas.microsoft.com/office/drawing/2014/main" id="{7EC36B3D-438C-4AB4-B302-C01739FE95B4}"/>
              </a:ext>
            </a:extLst>
          </p:cNvPr>
          <p:cNvSpPr txBox="1"/>
          <p:nvPr/>
        </p:nvSpPr>
        <p:spPr>
          <a:xfrm>
            <a:off x="7227249" y="3132184"/>
            <a:ext cx="11430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mic Sans MS" pitchFamily="66" charset="0"/>
                <a:ea typeface="+mn-ea"/>
                <a:cs typeface="+mn-cs"/>
              </a:rPr>
              <a:t>epithermal</a:t>
            </a:r>
          </a:p>
        </p:txBody>
      </p:sp>
      <p:sp>
        <p:nvSpPr>
          <p:cNvPr id="26" name="TextBox 25">
            <a:extLst>
              <a:ext uri="{FF2B5EF4-FFF2-40B4-BE49-F238E27FC236}">
                <a16:creationId xmlns:a16="http://schemas.microsoft.com/office/drawing/2014/main" id="{63CA9983-BB0F-4AFA-9CCF-972D57963F7D}"/>
              </a:ext>
            </a:extLst>
          </p:cNvPr>
          <p:cNvSpPr txBox="1"/>
          <p:nvPr/>
        </p:nvSpPr>
        <p:spPr>
          <a:xfrm>
            <a:off x="8713149" y="3132184"/>
            <a:ext cx="5715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omic Sans MS" pitchFamily="66" charset="0"/>
                <a:ea typeface="+mn-ea"/>
                <a:cs typeface="+mn-cs"/>
              </a:rPr>
              <a:t>fast</a:t>
            </a:r>
          </a:p>
        </p:txBody>
      </p:sp>
      <p:sp>
        <p:nvSpPr>
          <p:cNvPr id="27" name="TextBox 26">
            <a:extLst>
              <a:ext uri="{FF2B5EF4-FFF2-40B4-BE49-F238E27FC236}">
                <a16:creationId xmlns:a16="http://schemas.microsoft.com/office/drawing/2014/main" id="{6644E3C3-DD95-4DC6-873E-7AE10A3C87FC}"/>
              </a:ext>
            </a:extLst>
          </p:cNvPr>
          <p:cNvSpPr txBox="1"/>
          <p:nvPr/>
        </p:nvSpPr>
        <p:spPr>
          <a:xfrm>
            <a:off x="6827199" y="2317751"/>
            <a:ext cx="62865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omic Sans MS" pitchFamily="66" charset="0"/>
                <a:ea typeface="+mn-ea"/>
                <a:cs typeface="+mn-cs"/>
              </a:rPr>
              <a:t>thermal</a:t>
            </a:r>
          </a:p>
        </p:txBody>
      </p:sp>
      <p:grpSp>
        <p:nvGrpSpPr>
          <p:cNvPr id="28" name="Group 27">
            <a:extLst>
              <a:ext uri="{FF2B5EF4-FFF2-40B4-BE49-F238E27FC236}">
                <a16:creationId xmlns:a16="http://schemas.microsoft.com/office/drawing/2014/main" id="{01C177BB-C647-46E3-95AE-DBF0C6CE8AC1}"/>
              </a:ext>
            </a:extLst>
          </p:cNvPr>
          <p:cNvGrpSpPr/>
          <p:nvPr/>
        </p:nvGrpSpPr>
        <p:grpSpPr>
          <a:xfrm>
            <a:off x="3683949" y="3632200"/>
            <a:ext cx="1028700" cy="685800"/>
            <a:chOff x="304800" y="2667000"/>
            <a:chExt cx="1371600" cy="914400"/>
          </a:xfrm>
        </p:grpSpPr>
        <p:sp>
          <p:nvSpPr>
            <p:cNvPr id="29" name="Rectangle 28">
              <a:extLst>
                <a:ext uri="{FF2B5EF4-FFF2-40B4-BE49-F238E27FC236}">
                  <a16:creationId xmlns:a16="http://schemas.microsoft.com/office/drawing/2014/main" id="{68EACEFF-02E5-4A3A-B098-261639299876}"/>
                </a:ext>
              </a:extLst>
            </p:cNvPr>
            <p:cNvSpPr/>
            <p:nvPr/>
          </p:nvSpPr>
          <p:spPr>
            <a:xfrm>
              <a:off x="304800" y="2667000"/>
              <a:ext cx="1371600" cy="762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AC962191-00C7-4C2F-B27F-720ED61896A6}"/>
                </a:ext>
              </a:extLst>
            </p:cNvPr>
            <p:cNvSpPr/>
            <p:nvPr/>
          </p:nvSpPr>
          <p:spPr>
            <a:xfrm>
              <a:off x="1600200" y="2667000"/>
              <a:ext cx="76200" cy="9144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A2B4C3D2-7CEE-4DCB-92A7-1EDBB95687E1}"/>
                </a:ext>
              </a:extLst>
            </p:cNvPr>
            <p:cNvSpPr>
              <a:spLocks noChangeAspect="1"/>
            </p:cNvSpPr>
            <p:nvPr/>
          </p:nvSpPr>
          <p:spPr>
            <a:xfrm>
              <a:off x="783336" y="3097530"/>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Arrow Connector 31">
              <a:extLst>
                <a:ext uri="{FF2B5EF4-FFF2-40B4-BE49-F238E27FC236}">
                  <a16:creationId xmlns:a16="http://schemas.microsoft.com/office/drawing/2014/main" id="{AED298CC-05E5-4BC7-9F95-A2B6FE4F5B8B}"/>
                </a:ext>
              </a:extLst>
            </p:cNvPr>
            <p:cNvCxnSpPr/>
            <p:nvPr/>
          </p:nvCxnSpPr>
          <p:spPr>
            <a:xfrm rot="5400000" flipH="1" flipV="1">
              <a:off x="848868" y="2927604"/>
              <a:ext cx="228600" cy="2072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3C75F5B-829D-4EB0-9311-739B4EDC169A}"/>
                </a:ext>
              </a:extLst>
            </p:cNvPr>
            <p:cNvSpPr>
              <a:spLocks noChangeAspect="1"/>
            </p:cNvSpPr>
            <p:nvPr/>
          </p:nvSpPr>
          <p:spPr>
            <a:xfrm>
              <a:off x="649224" y="2819400"/>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Straight Arrow Connector 33">
              <a:extLst>
                <a:ext uri="{FF2B5EF4-FFF2-40B4-BE49-F238E27FC236}">
                  <a16:creationId xmlns:a16="http://schemas.microsoft.com/office/drawing/2014/main" id="{6E214F7C-62A6-467A-80CC-DE955BE6AD6E}"/>
                </a:ext>
              </a:extLst>
            </p:cNvPr>
            <p:cNvCxnSpPr/>
            <p:nvPr/>
          </p:nvCxnSpPr>
          <p:spPr>
            <a:xfrm rot="5400000">
              <a:off x="457200" y="2895600"/>
              <a:ext cx="228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C1D4CA7-D6AD-4184-9A35-6B7D2F64F6C7}"/>
                </a:ext>
              </a:extLst>
            </p:cNvPr>
            <p:cNvSpPr>
              <a:spLocks noChangeAspect="1"/>
            </p:cNvSpPr>
            <p:nvPr/>
          </p:nvSpPr>
          <p:spPr>
            <a:xfrm>
              <a:off x="1116330" y="3310890"/>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Arrow Connector 35">
              <a:extLst>
                <a:ext uri="{FF2B5EF4-FFF2-40B4-BE49-F238E27FC236}">
                  <a16:creationId xmlns:a16="http://schemas.microsoft.com/office/drawing/2014/main" id="{2699426E-587F-4680-9F84-2C16331EF251}"/>
                </a:ext>
              </a:extLst>
            </p:cNvPr>
            <p:cNvCxnSpPr/>
            <p:nvPr/>
          </p:nvCxnSpPr>
          <p:spPr>
            <a:xfrm flipV="1">
              <a:off x="1193292" y="3200400"/>
              <a:ext cx="254508"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1B86FBE-5536-4619-9A78-8DDE45C02907}"/>
                </a:ext>
              </a:extLst>
            </p:cNvPr>
            <p:cNvSpPr>
              <a:spLocks noChangeAspect="1"/>
            </p:cNvSpPr>
            <p:nvPr/>
          </p:nvSpPr>
          <p:spPr>
            <a:xfrm>
              <a:off x="1295400" y="3021330"/>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Straight Arrow Connector 37">
              <a:extLst>
                <a:ext uri="{FF2B5EF4-FFF2-40B4-BE49-F238E27FC236}">
                  <a16:creationId xmlns:a16="http://schemas.microsoft.com/office/drawing/2014/main" id="{5DC51299-34AA-499A-A8F7-B005C20B0C7C}"/>
                </a:ext>
              </a:extLst>
            </p:cNvPr>
            <p:cNvCxnSpPr/>
            <p:nvPr/>
          </p:nvCxnSpPr>
          <p:spPr>
            <a:xfrm rot="16200000" flipV="1">
              <a:off x="1130046" y="2832354"/>
              <a:ext cx="228600" cy="2026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536A58F-260F-48F3-A550-3AE5CA4A4099}"/>
                </a:ext>
              </a:extLst>
            </p:cNvPr>
            <p:cNvSpPr/>
            <p:nvPr/>
          </p:nvSpPr>
          <p:spPr>
            <a:xfrm>
              <a:off x="304800" y="2667000"/>
              <a:ext cx="76200" cy="9144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29D66844-6DEE-4F8F-918F-C8A49260329A}"/>
                </a:ext>
              </a:extLst>
            </p:cNvPr>
            <p:cNvSpPr>
              <a:spLocks noChangeAspect="1"/>
            </p:cNvSpPr>
            <p:nvPr/>
          </p:nvSpPr>
          <p:spPr>
            <a:xfrm>
              <a:off x="478536" y="3228594"/>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Straight Arrow Connector 40">
              <a:extLst>
                <a:ext uri="{FF2B5EF4-FFF2-40B4-BE49-F238E27FC236}">
                  <a16:creationId xmlns:a16="http://schemas.microsoft.com/office/drawing/2014/main" id="{4771FFF1-129B-43CD-8E0D-49BBEA764DBF}"/>
                </a:ext>
              </a:extLst>
            </p:cNvPr>
            <p:cNvCxnSpPr/>
            <p:nvPr/>
          </p:nvCxnSpPr>
          <p:spPr>
            <a:xfrm>
              <a:off x="554736" y="3276600"/>
              <a:ext cx="283464"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EB3D917-DC0C-4A4A-B63F-CDAB01FD9178}"/>
                </a:ext>
              </a:extLst>
            </p:cNvPr>
            <p:cNvSpPr/>
            <p:nvPr/>
          </p:nvSpPr>
          <p:spPr>
            <a:xfrm>
              <a:off x="304800" y="3505200"/>
              <a:ext cx="1371600" cy="762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2EE77C54-29E2-472C-A0B3-4E1A8C829081}"/>
              </a:ext>
            </a:extLst>
          </p:cNvPr>
          <p:cNvGrpSpPr/>
          <p:nvPr/>
        </p:nvGrpSpPr>
        <p:grpSpPr>
          <a:xfrm>
            <a:off x="6084249" y="3803650"/>
            <a:ext cx="1028700" cy="285750"/>
            <a:chOff x="3505200" y="2895600"/>
            <a:chExt cx="1371600" cy="381000"/>
          </a:xfrm>
        </p:grpSpPr>
        <p:sp>
          <p:nvSpPr>
            <p:cNvPr id="44" name="Rectangle 43">
              <a:extLst>
                <a:ext uri="{FF2B5EF4-FFF2-40B4-BE49-F238E27FC236}">
                  <a16:creationId xmlns:a16="http://schemas.microsoft.com/office/drawing/2014/main" id="{FE875751-3D9E-4C89-B0C7-F2054B79BB4E}"/>
                </a:ext>
              </a:extLst>
            </p:cNvPr>
            <p:cNvSpPr/>
            <p:nvPr/>
          </p:nvSpPr>
          <p:spPr>
            <a:xfrm>
              <a:off x="3505200" y="3200400"/>
              <a:ext cx="1371600" cy="762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C5EDDD88-1B0D-473E-A8CA-CC98F665C1ED}"/>
                </a:ext>
              </a:extLst>
            </p:cNvPr>
            <p:cNvSpPr/>
            <p:nvPr/>
          </p:nvSpPr>
          <p:spPr>
            <a:xfrm>
              <a:off x="3505200" y="2895600"/>
              <a:ext cx="1371600" cy="762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Arrow Connector 45">
              <a:extLst>
                <a:ext uri="{FF2B5EF4-FFF2-40B4-BE49-F238E27FC236}">
                  <a16:creationId xmlns:a16="http://schemas.microsoft.com/office/drawing/2014/main" id="{0FC173E3-0186-4653-8BD2-0E53B7370A13}"/>
                </a:ext>
              </a:extLst>
            </p:cNvPr>
            <p:cNvCxnSpPr/>
            <p:nvPr/>
          </p:nvCxnSpPr>
          <p:spPr>
            <a:xfrm flipV="1">
              <a:off x="3733800" y="2971800"/>
              <a:ext cx="457200" cy="762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6D49F83-1427-448F-9F89-0E4A93311EE8}"/>
              </a:ext>
            </a:extLst>
          </p:cNvPr>
          <p:cNvGrpSpPr/>
          <p:nvPr/>
        </p:nvGrpSpPr>
        <p:grpSpPr>
          <a:xfrm>
            <a:off x="8427401" y="3460750"/>
            <a:ext cx="1686719" cy="1028700"/>
            <a:chOff x="6781799" y="2514600"/>
            <a:chExt cx="2248959" cy="1371600"/>
          </a:xfrm>
        </p:grpSpPr>
        <p:pic>
          <p:nvPicPr>
            <p:cNvPr id="48" name="Picture 11">
              <a:extLst>
                <a:ext uri="{FF2B5EF4-FFF2-40B4-BE49-F238E27FC236}">
                  <a16:creationId xmlns:a16="http://schemas.microsoft.com/office/drawing/2014/main" id="{6C1EC97F-810D-4937-8E6F-6E5672F09BB0}"/>
                </a:ext>
              </a:extLst>
            </p:cNvPr>
            <p:cNvPicPr>
              <a:picLocks noChangeAspect="1" noChangeArrowheads="1"/>
            </p:cNvPicPr>
            <p:nvPr/>
          </p:nvPicPr>
          <p:blipFill>
            <a:blip r:embed="rId3" cstate="print"/>
            <a:srcRect t="4117"/>
            <a:stretch>
              <a:fillRect/>
            </a:stretch>
          </p:blipFill>
          <p:spPr bwMode="auto">
            <a:xfrm>
              <a:off x="6781799" y="2590800"/>
              <a:ext cx="2248959" cy="1295400"/>
            </a:xfrm>
            <a:prstGeom prst="rect">
              <a:avLst/>
            </a:prstGeom>
            <a:noFill/>
            <a:ln w="19050" algn="ctr">
              <a:noFill/>
              <a:miter lim="800000"/>
              <a:headEnd/>
              <a:tailEnd/>
            </a:ln>
          </p:spPr>
        </p:pic>
        <p:sp>
          <p:nvSpPr>
            <p:cNvPr id="49" name="Rectangle 48">
              <a:extLst>
                <a:ext uri="{FF2B5EF4-FFF2-40B4-BE49-F238E27FC236}">
                  <a16:creationId xmlns:a16="http://schemas.microsoft.com/office/drawing/2014/main" id="{156B3CF7-C66C-41CD-AA70-3591A8346F9A}"/>
                </a:ext>
              </a:extLst>
            </p:cNvPr>
            <p:cNvSpPr/>
            <p:nvPr/>
          </p:nvSpPr>
          <p:spPr>
            <a:xfrm>
              <a:off x="6781800" y="2514600"/>
              <a:ext cx="1143000" cy="152400"/>
            </a:xfrm>
            <a:prstGeom prst="rect">
              <a:avLst/>
            </a:prstGeom>
            <a:solidFill>
              <a:schemeClr val="bg1"/>
            </a:solidFill>
            <a:ln w="285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0" name="Straight Connector 49">
            <a:extLst>
              <a:ext uri="{FF2B5EF4-FFF2-40B4-BE49-F238E27FC236}">
                <a16:creationId xmlns:a16="http://schemas.microsoft.com/office/drawing/2014/main" id="{3D58E54F-1FAA-4FFB-8C50-EB20C0AEEB8E}"/>
              </a:ext>
            </a:extLst>
          </p:cNvPr>
          <p:cNvCxnSpPr/>
          <p:nvPr/>
        </p:nvCxnSpPr>
        <p:spPr>
          <a:xfrm rot="5400000">
            <a:off x="8941749" y="4546600"/>
            <a:ext cx="2286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741889-48F2-4CBE-A98B-9B98BA42119C}"/>
              </a:ext>
            </a:extLst>
          </p:cNvPr>
          <p:cNvCxnSpPr/>
          <p:nvPr/>
        </p:nvCxnSpPr>
        <p:spPr>
          <a:xfrm>
            <a:off x="7798749" y="4660900"/>
            <a:ext cx="1257300"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E293286-A5E2-4512-AE8B-5584E4400B11}"/>
              </a:ext>
            </a:extLst>
          </p:cNvPr>
          <p:cNvCxnSpPr/>
          <p:nvPr/>
        </p:nvCxnSpPr>
        <p:spPr>
          <a:xfrm>
            <a:off x="4198301" y="4660900"/>
            <a:ext cx="2400299"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5EB7A74-E334-4253-9B48-03394948719B}"/>
              </a:ext>
            </a:extLst>
          </p:cNvPr>
          <p:cNvCxnSpPr/>
          <p:nvPr/>
        </p:nvCxnSpPr>
        <p:spPr>
          <a:xfrm rot="5400000" flipH="1" flipV="1">
            <a:off x="6369403" y="4431706"/>
            <a:ext cx="457200" cy="1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9A575E-D6CF-4099-91E5-508627997604}"/>
              </a:ext>
            </a:extLst>
          </p:cNvPr>
          <p:cNvCxnSpPr/>
          <p:nvPr/>
        </p:nvCxnSpPr>
        <p:spPr>
          <a:xfrm>
            <a:off x="6598599" y="4660900"/>
            <a:ext cx="131445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CEC7BAA-4E8E-47A0-B45D-DDE5E92BE97C}"/>
              </a:ext>
            </a:extLst>
          </p:cNvPr>
          <p:cNvSpPr txBox="1"/>
          <p:nvPr/>
        </p:nvSpPr>
        <p:spPr>
          <a:xfrm>
            <a:off x="7055799" y="4760869"/>
            <a:ext cx="1600200" cy="323165"/>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itchFamily="66" charset="0"/>
                <a:ea typeface="+mn-ea"/>
                <a:cs typeface="+mn-cs"/>
              </a:rPr>
              <a:t>cold moderation</a:t>
            </a:r>
          </a:p>
        </p:txBody>
      </p:sp>
      <p:sp>
        <p:nvSpPr>
          <p:cNvPr id="56" name="TextBox 55">
            <a:extLst>
              <a:ext uri="{FF2B5EF4-FFF2-40B4-BE49-F238E27FC236}">
                <a16:creationId xmlns:a16="http://schemas.microsoft.com/office/drawing/2014/main" id="{16D6DFF6-7672-43E0-BD59-7A2B196BCE43}"/>
              </a:ext>
            </a:extLst>
          </p:cNvPr>
          <p:cNvSpPr txBox="1"/>
          <p:nvPr/>
        </p:nvSpPr>
        <p:spPr>
          <a:xfrm>
            <a:off x="4493930" y="4775201"/>
            <a:ext cx="1694738" cy="323165"/>
          </a:xfrm>
          <a:prstGeom prst="rect">
            <a:avLst/>
          </a:prstGeom>
          <a:solidFill>
            <a:schemeClr val="accent3">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omic Sans MS" pitchFamily="66" charset="0"/>
                <a:ea typeface="+mn-ea"/>
                <a:cs typeface="+mn-cs"/>
              </a:rPr>
              <a:t>Downscatter</a:t>
            </a:r>
            <a:endParaRPr kumimoji="0" lang="en-US" sz="15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cxnSp>
        <p:nvCxnSpPr>
          <p:cNvPr id="57" name="Straight Arrow Connector 56">
            <a:extLst>
              <a:ext uri="{FF2B5EF4-FFF2-40B4-BE49-F238E27FC236}">
                <a16:creationId xmlns:a16="http://schemas.microsoft.com/office/drawing/2014/main" id="{25E75AFF-8511-46EF-A8B7-D06E5B0E878D}"/>
              </a:ext>
            </a:extLst>
          </p:cNvPr>
          <p:cNvCxnSpPr/>
          <p:nvPr/>
        </p:nvCxnSpPr>
        <p:spPr>
          <a:xfrm rot="5400000" flipH="1" flipV="1">
            <a:off x="4055427" y="4518025"/>
            <a:ext cx="285751" cy="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AD0AEFE-41EA-44F0-93F5-EECFCD9FF388}"/>
              </a:ext>
            </a:extLst>
          </p:cNvPr>
          <p:cNvCxnSpPr/>
          <p:nvPr/>
        </p:nvCxnSpPr>
        <p:spPr>
          <a:xfrm>
            <a:off x="6583741" y="3860800"/>
            <a:ext cx="357759" cy="5715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014BFA4-E066-4981-945C-8648EDC5CC74}"/>
              </a:ext>
            </a:extLst>
          </p:cNvPr>
          <p:cNvSpPr txBox="1"/>
          <p:nvPr/>
        </p:nvSpPr>
        <p:spPr>
          <a:xfrm>
            <a:off x="4541199" y="2376453"/>
            <a:ext cx="6858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omic Sans MS" pitchFamily="66" charset="0"/>
                <a:ea typeface="+mn-ea"/>
                <a:cs typeface="+mn-cs"/>
              </a:rPr>
              <a:t>7 m/s</a:t>
            </a:r>
          </a:p>
        </p:txBody>
      </p:sp>
      <p:sp>
        <p:nvSpPr>
          <p:cNvPr id="60" name="TextBox 59">
            <a:extLst>
              <a:ext uri="{FF2B5EF4-FFF2-40B4-BE49-F238E27FC236}">
                <a16:creationId xmlns:a16="http://schemas.microsoft.com/office/drawing/2014/main" id="{A04B1097-275D-47D4-AF9F-7C3E90B6EAE6}"/>
              </a:ext>
            </a:extLst>
          </p:cNvPr>
          <p:cNvSpPr txBox="1"/>
          <p:nvPr/>
        </p:nvSpPr>
        <p:spPr>
          <a:xfrm>
            <a:off x="4712649" y="3746500"/>
            <a:ext cx="68580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omic Sans MS" pitchFamily="66" charset="0"/>
                <a:ea typeface="+mn-ea"/>
                <a:cs typeface="+mn-cs"/>
              </a:rPr>
              <a:t>UCN storage</a:t>
            </a:r>
          </a:p>
        </p:txBody>
      </p:sp>
      <p:sp>
        <p:nvSpPr>
          <p:cNvPr id="61" name="Text Box 10">
            <a:extLst>
              <a:ext uri="{FF2B5EF4-FFF2-40B4-BE49-F238E27FC236}">
                <a16:creationId xmlns:a16="http://schemas.microsoft.com/office/drawing/2014/main" id="{A6F14AAF-F906-474F-98BF-48B20B2C4BEB}"/>
              </a:ext>
            </a:extLst>
          </p:cNvPr>
          <p:cNvSpPr txBox="1">
            <a:spLocks noChangeArrowheads="1"/>
          </p:cNvSpPr>
          <p:nvPr/>
        </p:nvSpPr>
        <p:spPr bwMode="auto">
          <a:xfrm>
            <a:off x="7090530" y="5755746"/>
            <a:ext cx="2914650" cy="230832"/>
          </a:xfrm>
          <a:prstGeom prst="rect">
            <a:avLst/>
          </a:prstGeom>
          <a:noFill/>
          <a:ln w="19050"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R. </a:t>
            </a:r>
            <a:r>
              <a:rPr kumimoji="0" lang="en-US" sz="900" b="0" i="0" u="none" strike="noStrike" kern="0" cap="none" spc="0" normalizeH="0" baseline="0" noProof="0" dirty="0" err="1">
                <a:ln>
                  <a:noFill/>
                </a:ln>
                <a:solidFill>
                  <a:sysClr val="windowText" lastClr="000000"/>
                </a:solidFill>
                <a:effectLst/>
                <a:uLnTx/>
                <a:uFillTx/>
                <a:latin typeface="Cambria" pitchFamily="18" charset="0"/>
                <a:ea typeface="+mn-ea"/>
                <a:cs typeface="+mn-cs"/>
              </a:rPr>
              <a:t>Golub</a:t>
            </a: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 and J.M. </a:t>
            </a:r>
            <a:r>
              <a:rPr kumimoji="0" lang="en-US" sz="900" b="0" i="0" u="none" strike="noStrike" kern="0" cap="none" spc="0" normalizeH="0" baseline="0" noProof="0" dirty="0" err="1">
                <a:ln>
                  <a:noFill/>
                </a:ln>
                <a:solidFill>
                  <a:sysClr val="windowText" lastClr="000000"/>
                </a:solidFill>
                <a:effectLst/>
                <a:uLnTx/>
                <a:uFillTx/>
                <a:latin typeface="Cambria" pitchFamily="18" charset="0"/>
                <a:ea typeface="+mn-ea"/>
                <a:cs typeface="+mn-cs"/>
              </a:rPr>
              <a:t>Pendlebury</a:t>
            </a: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 PLA 53, 133 (1975)</a:t>
            </a:r>
          </a:p>
        </p:txBody>
      </p:sp>
      <p:sp>
        <p:nvSpPr>
          <p:cNvPr id="62" name="Text Box 10">
            <a:extLst>
              <a:ext uri="{FF2B5EF4-FFF2-40B4-BE49-F238E27FC236}">
                <a16:creationId xmlns:a16="http://schemas.microsoft.com/office/drawing/2014/main" id="{1483FA1B-089A-4BFA-BC90-4ECD920D7D52}"/>
              </a:ext>
            </a:extLst>
          </p:cNvPr>
          <p:cNvSpPr txBox="1">
            <a:spLocks noChangeArrowheads="1"/>
          </p:cNvSpPr>
          <p:nvPr/>
        </p:nvSpPr>
        <p:spPr bwMode="auto">
          <a:xfrm>
            <a:off x="7090530" y="5927196"/>
            <a:ext cx="2800350" cy="230832"/>
          </a:xfrm>
          <a:prstGeom prst="rect">
            <a:avLst/>
          </a:prstGeom>
          <a:noFill/>
          <a:ln w="19050"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R. </a:t>
            </a:r>
            <a:r>
              <a:rPr kumimoji="0" lang="en-US" sz="900" b="0" i="0" u="none" strike="noStrike" kern="0" cap="none" spc="0" normalizeH="0" baseline="0" noProof="0" dirty="0" err="1">
                <a:ln>
                  <a:noFill/>
                </a:ln>
                <a:solidFill>
                  <a:sysClr val="windowText" lastClr="000000"/>
                </a:solidFill>
                <a:effectLst/>
                <a:uLnTx/>
                <a:uFillTx/>
                <a:latin typeface="Cambria" pitchFamily="18" charset="0"/>
                <a:ea typeface="+mn-ea"/>
                <a:cs typeface="+mn-cs"/>
              </a:rPr>
              <a:t>Golub</a:t>
            </a: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 and J.M. </a:t>
            </a:r>
            <a:r>
              <a:rPr kumimoji="0" lang="en-US" sz="900" b="0" i="0" u="none" strike="noStrike" kern="0" cap="none" spc="0" normalizeH="0" baseline="0" noProof="0" dirty="0" err="1">
                <a:ln>
                  <a:noFill/>
                </a:ln>
                <a:solidFill>
                  <a:sysClr val="windowText" lastClr="000000"/>
                </a:solidFill>
                <a:effectLst/>
                <a:uLnTx/>
                <a:uFillTx/>
                <a:latin typeface="Cambria" pitchFamily="18" charset="0"/>
                <a:ea typeface="+mn-ea"/>
                <a:cs typeface="+mn-cs"/>
              </a:rPr>
              <a:t>Pendlebury</a:t>
            </a: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 PLA 62, 337 (1977)</a:t>
            </a:r>
          </a:p>
        </p:txBody>
      </p:sp>
      <p:sp>
        <p:nvSpPr>
          <p:cNvPr id="63" name="Text Box 10">
            <a:extLst>
              <a:ext uri="{FF2B5EF4-FFF2-40B4-BE49-F238E27FC236}">
                <a16:creationId xmlns:a16="http://schemas.microsoft.com/office/drawing/2014/main" id="{7E8BF698-DB46-4589-8941-2049C999BD93}"/>
              </a:ext>
            </a:extLst>
          </p:cNvPr>
          <p:cNvSpPr txBox="1">
            <a:spLocks noChangeArrowheads="1"/>
          </p:cNvSpPr>
          <p:nvPr/>
        </p:nvSpPr>
        <p:spPr bwMode="auto">
          <a:xfrm>
            <a:off x="7090530" y="6098646"/>
            <a:ext cx="2400300" cy="230832"/>
          </a:xfrm>
          <a:prstGeom prst="rect">
            <a:avLst/>
          </a:prstGeom>
          <a:noFill/>
          <a:ln w="19050"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C.L. Morris et al., PRL 89, 272501 (2002)</a:t>
            </a:r>
          </a:p>
        </p:txBody>
      </p:sp>
      <p:sp>
        <p:nvSpPr>
          <p:cNvPr id="64" name="Text Box 10">
            <a:extLst>
              <a:ext uri="{FF2B5EF4-FFF2-40B4-BE49-F238E27FC236}">
                <a16:creationId xmlns:a16="http://schemas.microsoft.com/office/drawing/2014/main" id="{BA943732-F2DB-4533-ABB8-0EF7AE3B6A31}"/>
              </a:ext>
            </a:extLst>
          </p:cNvPr>
          <p:cNvSpPr txBox="1">
            <a:spLocks noChangeArrowheads="1"/>
          </p:cNvSpPr>
          <p:nvPr/>
        </p:nvSpPr>
        <p:spPr bwMode="auto">
          <a:xfrm>
            <a:off x="7090530" y="6441546"/>
            <a:ext cx="2400300" cy="230832"/>
          </a:xfrm>
          <a:prstGeom prst="rect">
            <a:avLst/>
          </a:prstGeom>
          <a:noFill/>
          <a:ln w="19050"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C.M. Lavelle et al., PRC 82, 015502 (2010)</a:t>
            </a:r>
          </a:p>
        </p:txBody>
      </p:sp>
      <p:sp>
        <p:nvSpPr>
          <p:cNvPr id="65" name="Text Box 10">
            <a:extLst>
              <a:ext uri="{FF2B5EF4-FFF2-40B4-BE49-F238E27FC236}">
                <a16:creationId xmlns:a16="http://schemas.microsoft.com/office/drawing/2014/main" id="{3DED0D44-531C-4F21-B377-C4715AFABC0A}"/>
              </a:ext>
            </a:extLst>
          </p:cNvPr>
          <p:cNvSpPr txBox="1">
            <a:spLocks noChangeArrowheads="1"/>
          </p:cNvSpPr>
          <p:nvPr/>
        </p:nvSpPr>
        <p:spPr bwMode="auto">
          <a:xfrm>
            <a:off x="7090530" y="6270096"/>
            <a:ext cx="2514600" cy="230832"/>
          </a:xfrm>
          <a:prstGeom prst="rect">
            <a:avLst/>
          </a:prstGeom>
          <a:noFill/>
          <a:ln w="19050"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F. </a:t>
            </a:r>
            <a:r>
              <a:rPr kumimoji="0" lang="en-US" sz="900" b="0" i="0" u="none" strike="noStrike" kern="0" cap="none" spc="0" normalizeH="0" baseline="0" noProof="0" dirty="0" err="1">
                <a:ln>
                  <a:noFill/>
                </a:ln>
                <a:solidFill>
                  <a:sysClr val="windowText" lastClr="000000"/>
                </a:solidFill>
                <a:effectLst/>
                <a:uLnTx/>
                <a:uFillTx/>
                <a:latin typeface="Cambria" pitchFamily="18" charset="0"/>
                <a:ea typeface="+mn-ea"/>
                <a:cs typeface="+mn-cs"/>
              </a:rPr>
              <a:t>Atchinson</a:t>
            </a:r>
            <a:r>
              <a:rPr kumimoji="0" lang="en-US" sz="900" b="0" i="0" u="none" strike="noStrike" kern="0" cap="none" spc="0" normalizeH="0" baseline="0" noProof="0" dirty="0">
                <a:ln>
                  <a:noFill/>
                </a:ln>
                <a:solidFill>
                  <a:sysClr val="windowText" lastClr="000000"/>
                </a:solidFill>
                <a:effectLst/>
                <a:uLnTx/>
                <a:uFillTx/>
                <a:latin typeface="Cambria" pitchFamily="18" charset="0"/>
                <a:ea typeface="+mn-ea"/>
                <a:cs typeface="+mn-cs"/>
              </a:rPr>
              <a:t> et al., PRL 95, 182502 (2005)</a:t>
            </a:r>
          </a:p>
        </p:txBody>
      </p:sp>
      <p:pic>
        <p:nvPicPr>
          <p:cNvPr id="5" name="Picture 4">
            <a:extLst>
              <a:ext uri="{FF2B5EF4-FFF2-40B4-BE49-F238E27FC236}">
                <a16:creationId xmlns:a16="http://schemas.microsoft.com/office/drawing/2014/main" id="{5FFF876A-1AF6-457D-AE87-BBD45A0D636A}"/>
              </a:ext>
            </a:extLst>
          </p:cNvPr>
          <p:cNvPicPr>
            <a:picLocks noChangeAspect="1"/>
          </p:cNvPicPr>
          <p:nvPr/>
        </p:nvPicPr>
        <p:blipFill>
          <a:blip r:embed="rId4"/>
          <a:stretch>
            <a:fillRect/>
          </a:stretch>
        </p:blipFill>
        <p:spPr>
          <a:xfrm>
            <a:off x="1049413" y="4192271"/>
            <a:ext cx="2185114" cy="22117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A23082-2066-425C-86EA-F6CD67CFE328}"/>
                  </a:ext>
                </a:extLst>
              </p:cNvPr>
              <p:cNvSpPr txBox="1"/>
              <p:nvPr/>
            </p:nvSpPr>
            <p:spPr>
              <a:xfrm>
                <a:off x="3621763" y="5332098"/>
                <a:ext cx="3434036" cy="7234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mic Sans MS" pitchFamily="66" charset="0"/>
                    <a:ea typeface="+mn-ea"/>
                    <a:cs typeface="+mn-cs"/>
                  </a:rPr>
                  <a:t>superthermal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UCN can be accumulated to a density higher than the Boltzmann factor, </a:t>
                </a:r>
                <a14:m>
                  <m:oMath xmlns:m="http://schemas.openxmlformats.org/officeDocument/2006/math">
                    <m:sSup>
                      <m:sSupPr>
                        <m:ctrlP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𝑘𝑇</m:t>
                        </m:r>
                      </m:sup>
                    </m:sSup>
                  </m:oMath>
                </a14:m>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9FA23082-2066-425C-86EA-F6CD67CFE328}"/>
                  </a:ext>
                </a:extLst>
              </p:cNvPr>
              <p:cNvSpPr txBox="1">
                <a:spLocks noRot="1" noChangeAspect="1" noMove="1" noResize="1" noEditPoints="1" noAdjustHandles="1" noChangeArrowheads="1" noChangeShapeType="1" noTextEdit="1"/>
              </p:cNvSpPr>
              <p:nvPr/>
            </p:nvSpPr>
            <p:spPr>
              <a:xfrm>
                <a:off x="3621763" y="5332098"/>
                <a:ext cx="3434036" cy="723403"/>
              </a:xfrm>
              <a:prstGeom prst="rect">
                <a:avLst/>
              </a:prstGeom>
              <a:blipFill>
                <a:blip r:embed="rId5"/>
                <a:stretch>
                  <a:fillRect l="-355" t="-1695" b="-847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6884312" y="897701"/>
            <a:ext cx="3624980" cy="1268375"/>
          </a:xfrm>
          <a:prstGeom prst="rect">
            <a:avLst/>
          </a:prstGeom>
        </p:spPr>
      </p:pic>
      <p:pic>
        <p:nvPicPr>
          <p:cNvPr id="66" name="Picture 5">
            <a:extLst>
              <a:ext uri="{FF2B5EF4-FFF2-40B4-BE49-F238E27FC236}">
                <a16:creationId xmlns:a16="http://schemas.microsoft.com/office/drawing/2014/main" id="{CE2AD9C7-3664-4010-A4DE-A58EC1E70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678" y="2218717"/>
            <a:ext cx="3242690" cy="187068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5634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1" y="41130"/>
            <a:ext cx="11898285" cy="830867"/>
          </a:xfrm>
        </p:spPr>
        <p:txBody>
          <a:bodyPr>
            <a:noAutofit/>
          </a:bodyPr>
          <a:lstStyle/>
          <a:p>
            <a:r>
              <a:rPr lang="en-US" sz="3600" b="1" dirty="0">
                <a:solidFill>
                  <a:srgbClr val="008000"/>
                </a:solidFill>
              </a:rPr>
              <a:t>Connecting high-energy physics to low-energy measurements</a:t>
            </a:r>
          </a:p>
        </p:txBody>
      </p:sp>
      <p:pic>
        <p:nvPicPr>
          <p:cNvPr id="6" name="Content Placeholder 5"/>
          <p:cNvPicPr>
            <a:picLocks noGrp="1" noChangeAspect="1"/>
          </p:cNvPicPr>
          <p:nvPr>
            <p:ph idx="1"/>
          </p:nvPr>
        </p:nvPicPr>
        <p:blipFill>
          <a:blip r:embed="rId3"/>
          <a:stretch>
            <a:fillRect/>
          </a:stretch>
        </p:blipFill>
        <p:spPr>
          <a:xfrm>
            <a:off x="689885" y="1100254"/>
            <a:ext cx="6615307" cy="5374138"/>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Chen-Yu Liu</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6F115-4221-496D-B645-BB77296CD8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7982199" y="1119080"/>
            <a:ext cx="2464136" cy="535531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Sources of CP-violation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Particle Physics Theory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05AB"/>
                </a:solidFill>
                <a:effectLst/>
                <a:uLnTx/>
                <a:uFillTx/>
                <a:latin typeface="Abadi" panose="020B0604020104020204" pitchFamily="34" charset="0"/>
                <a:ea typeface="+mn-ea"/>
                <a:cs typeface="+mn-cs"/>
              </a:rPr>
              <a:t>Effective Field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05AB"/>
                </a:solidFill>
                <a:effectLst/>
                <a:uLnTx/>
                <a:uFillTx/>
                <a:latin typeface="Abadi" panose="020B0604020104020204" pitchFamily="34" charset="0"/>
                <a:ea typeface="+mn-ea"/>
                <a:cs typeface="+mn-cs"/>
              </a:rPr>
              <a:t>Lattice QCD Theory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Abadi" panose="020B0604020104020204" pitchFamily="34" charset="0"/>
                <a:ea typeface="+mn-ea"/>
                <a:cs typeface="+mn-cs"/>
              </a:rPr>
              <a:t>Nuclear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Abadi" panose="020B0604020104020204" pitchFamily="34" charset="0"/>
                <a:ea typeface="+mn-ea"/>
                <a:cs typeface="+mn-cs"/>
              </a:rPr>
              <a:t>Nuclear Experiment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6600"/>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Abadi" panose="020B0604020104020204" pitchFamily="34" charset="0"/>
                <a:ea typeface="+mn-ea"/>
                <a:cs typeface="+mn-cs"/>
              </a:rPr>
              <a:t>Atomic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Atomic Experiment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Molecular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Molecular Experiment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EDM Measurements</a:t>
            </a:r>
          </a:p>
        </p:txBody>
      </p:sp>
      <p:cxnSp>
        <p:nvCxnSpPr>
          <p:cNvPr id="8" name="Straight Arrow Connector 7">
            <a:extLst>
              <a:ext uri="{FF2B5EF4-FFF2-40B4-BE49-F238E27FC236}">
                <a16:creationId xmlns:a16="http://schemas.microsoft.com/office/drawing/2014/main" id="{6DD64CE9-43DA-A6BB-D442-4B8CC3F13B2A}"/>
              </a:ext>
            </a:extLst>
          </p:cNvPr>
          <p:cNvCxnSpPr/>
          <p:nvPr/>
        </p:nvCxnSpPr>
        <p:spPr>
          <a:xfrm>
            <a:off x="10926418" y="1219200"/>
            <a:ext cx="0" cy="480391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049856-F14F-EEEA-6DCC-C90A22C1FA44}"/>
              </a:ext>
            </a:extLst>
          </p:cNvPr>
          <p:cNvSpPr txBox="1"/>
          <p:nvPr/>
        </p:nvSpPr>
        <p:spPr>
          <a:xfrm rot="5400000">
            <a:off x="9781856" y="3304281"/>
            <a:ext cx="30523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Multi-energy scale problem</a:t>
            </a:r>
          </a:p>
        </p:txBody>
      </p:sp>
    </p:spTree>
    <p:extLst>
      <p:ext uri="{BB962C8B-B14F-4D97-AF65-F5344CB8AC3E}">
        <p14:creationId xmlns:p14="http://schemas.microsoft.com/office/powerpoint/2010/main" val="3350573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EDMs test the Two-Higgs Doublet Model</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3754" y="1514477"/>
            <a:ext cx="4419600" cy="436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52719" y="2679749"/>
            <a:ext cx="1917163" cy="1200329"/>
          </a:xfrm>
          <a:prstGeom prst="rect">
            <a:avLst/>
          </a:prstGeom>
          <a:noFill/>
        </p:spPr>
        <p:txBody>
          <a:bodyPr wrap="square" rtlCol="0">
            <a:spAutoFit/>
          </a:bodyPr>
          <a:lstStyle/>
          <a:p>
            <a:r>
              <a:rPr lang="en-US" dirty="0"/>
              <a:t>neutron EDM (Green)</a:t>
            </a:r>
          </a:p>
          <a:p>
            <a:r>
              <a:rPr lang="en-US" dirty="0"/>
              <a:t>Mercury EDM (red)</a:t>
            </a:r>
          </a:p>
        </p:txBody>
      </p:sp>
      <p:sp>
        <p:nvSpPr>
          <p:cNvPr id="4" name="TextBox 3"/>
          <p:cNvSpPr txBox="1"/>
          <p:nvPr/>
        </p:nvSpPr>
        <p:spPr>
          <a:xfrm>
            <a:off x="4746005" y="3816125"/>
            <a:ext cx="1804219" cy="646331"/>
          </a:xfrm>
          <a:prstGeom prst="rect">
            <a:avLst/>
          </a:prstGeom>
          <a:noFill/>
        </p:spPr>
        <p:txBody>
          <a:bodyPr wrap="square" rtlCol="0">
            <a:spAutoFit/>
          </a:bodyPr>
          <a:lstStyle/>
          <a:p>
            <a:r>
              <a:rPr lang="en-US" dirty="0"/>
              <a:t>electron EDM (blue)</a:t>
            </a:r>
          </a:p>
        </p:txBody>
      </p:sp>
      <p:sp>
        <p:nvSpPr>
          <p:cNvPr id="5" name="TextBox 4"/>
          <p:cNvSpPr txBox="1"/>
          <p:nvPr/>
        </p:nvSpPr>
        <p:spPr>
          <a:xfrm>
            <a:off x="4856723" y="4647133"/>
            <a:ext cx="1376800" cy="646331"/>
          </a:xfrm>
          <a:prstGeom prst="rect">
            <a:avLst/>
          </a:prstGeom>
          <a:noFill/>
        </p:spPr>
        <p:txBody>
          <a:bodyPr wrap="square" rtlCol="0">
            <a:spAutoFit/>
          </a:bodyPr>
          <a:lstStyle/>
          <a:p>
            <a:r>
              <a:rPr lang="en-US" dirty="0"/>
              <a:t>Radium (yellow) </a:t>
            </a:r>
          </a:p>
        </p:txBody>
      </p:sp>
      <p:cxnSp>
        <p:nvCxnSpPr>
          <p:cNvPr id="8" name="Straight Arrow Connector 7"/>
          <p:cNvCxnSpPr/>
          <p:nvPr/>
        </p:nvCxnSpPr>
        <p:spPr>
          <a:xfrm>
            <a:off x="6608554" y="4061247"/>
            <a:ext cx="685800" cy="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5" idx="3"/>
          </p:cNvCxnSpPr>
          <p:nvPr/>
        </p:nvCxnSpPr>
        <p:spPr>
          <a:xfrm flipV="1">
            <a:off x="6233523" y="4204819"/>
            <a:ext cx="2201916" cy="76548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6669879" y="3014235"/>
            <a:ext cx="624476" cy="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48200" y="6172203"/>
            <a:ext cx="6172200" cy="584775"/>
          </a:xfrm>
          <a:prstGeom prst="rect">
            <a:avLst/>
          </a:prstGeom>
          <a:noFill/>
        </p:spPr>
        <p:txBody>
          <a:bodyPr wrap="square" rtlCol="0">
            <a:spAutoFit/>
          </a:bodyPr>
          <a:lstStyle/>
          <a:p>
            <a:r>
              <a:rPr lang="en-US" sz="1600" dirty="0"/>
              <a:t>S. Inoue, M. J. Ramsey-</a:t>
            </a:r>
            <a:r>
              <a:rPr lang="en-US" sz="1600" dirty="0" err="1"/>
              <a:t>Musolf</a:t>
            </a:r>
            <a:r>
              <a:rPr lang="en-US" sz="1600" dirty="0"/>
              <a:t>, Y. Zhang Phys. Rev. D 89, 115023 (2014)</a:t>
            </a:r>
          </a:p>
          <a:p>
            <a:r>
              <a:rPr lang="en-US" sz="1600" dirty="0"/>
              <a:t>C.-Y Chen, H.-L Li, M. J. Ramsey-</a:t>
            </a:r>
            <a:r>
              <a:rPr lang="en-US" sz="1600" dirty="0" err="1"/>
              <a:t>Musolf</a:t>
            </a:r>
            <a:r>
              <a:rPr lang="en-US" sz="1600" dirty="0"/>
              <a:t>, Phys. Rev. D 97, 015020 (2018</a:t>
            </a:r>
            <a:r>
              <a:rPr lang="en-US" sz="1100" dirty="0"/>
              <a:t>)</a:t>
            </a:r>
          </a:p>
        </p:txBody>
      </p:sp>
      <p:pic>
        <p:nvPicPr>
          <p:cNvPr id="7" name="Picture 6">
            <a:extLst>
              <a:ext uri="{FF2B5EF4-FFF2-40B4-BE49-F238E27FC236}">
                <a16:creationId xmlns:a16="http://schemas.microsoft.com/office/drawing/2014/main" id="{F9CF14C6-1ADD-C6D4-C920-D269355BA9DE}"/>
              </a:ext>
            </a:extLst>
          </p:cNvPr>
          <p:cNvPicPr>
            <a:picLocks noChangeAspect="1"/>
          </p:cNvPicPr>
          <p:nvPr/>
        </p:nvPicPr>
        <p:blipFill rotWithShape="1">
          <a:blip r:embed="rId4"/>
          <a:srcRect r="69755"/>
          <a:stretch/>
        </p:blipFill>
        <p:spPr>
          <a:xfrm>
            <a:off x="653012" y="1367252"/>
            <a:ext cx="2069899" cy="1842608"/>
          </a:xfrm>
          <a:prstGeom prst="rect">
            <a:avLst/>
          </a:prstGeom>
        </p:spPr>
      </p:pic>
      <p:pic>
        <p:nvPicPr>
          <p:cNvPr id="9" name="Picture 8">
            <a:extLst>
              <a:ext uri="{FF2B5EF4-FFF2-40B4-BE49-F238E27FC236}">
                <a16:creationId xmlns:a16="http://schemas.microsoft.com/office/drawing/2014/main" id="{80AA3AE8-A44C-F6EB-747B-81B6E7B35197}"/>
              </a:ext>
            </a:extLst>
          </p:cNvPr>
          <p:cNvPicPr>
            <a:picLocks noChangeAspect="1"/>
          </p:cNvPicPr>
          <p:nvPr/>
        </p:nvPicPr>
        <p:blipFill rotWithShape="1">
          <a:blip r:embed="rId4"/>
          <a:srcRect l="30144" r="33752"/>
          <a:stretch/>
        </p:blipFill>
        <p:spPr>
          <a:xfrm>
            <a:off x="366810" y="2946235"/>
            <a:ext cx="2642301" cy="1970421"/>
          </a:xfrm>
          <a:prstGeom prst="rect">
            <a:avLst/>
          </a:prstGeom>
        </p:spPr>
      </p:pic>
      <p:pic>
        <p:nvPicPr>
          <p:cNvPr id="12" name="Picture 11">
            <a:extLst>
              <a:ext uri="{FF2B5EF4-FFF2-40B4-BE49-F238E27FC236}">
                <a16:creationId xmlns:a16="http://schemas.microsoft.com/office/drawing/2014/main" id="{B1DF8CB4-CA30-B33F-FF30-14FC18535D20}"/>
              </a:ext>
            </a:extLst>
          </p:cNvPr>
          <p:cNvPicPr>
            <a:picLocks noChangeAspect="1"/>
          </p:cNvPicPr>
          <p:nvPr/>
        </p:nvPicPr>
        <p:blipFill rotWithShape="1">
          <a:blip r:embed="rId4"/>
          <a:srcRect l="63896"/>
          <a:stretch/>
        </p:blipFill>
        <p:spPr>
          <a:xfrm>
            <a:off x="296579" y="4879918"/>
            <a:ext cx="2642301" cy="1970421"/>
          </a:xfrm>
          <a:prstGeom prst="rect">
            <a:avLst/>
          </a:prstGeom>
        </p:spPr>
      </p:pic>
      <p:sp>
        <p:nvSpPr>
          <p:cNvPr id="13" name="TextBox 12">
            <a:extLst>
              <a:ext uri="{FF2B5EF4-FFF2-40B4-BE49-F238E27FC236}">
                <a16:creationId xmlns:a16="http://schemas.microsoft.com/office/drawing/2014/main" id="{8B0E9C4C-9C24-88AA-5F52-30EB90E97EA9}"/>
              </a:ext>
            </a:extLst>
          </p:cNvPr>
          <p:cNvSpPr txBox="1"/>
          <p:nvPr/>
        </p:nvSpPr>
        <p:spPr>
          <a:xfrm>
            <a:off x="2675357" y="3900521"/>
            <a:ext cx="1426481" cy="369332"/>
          </a:xfrm>
          <a:prstGeom prst="rect">
            <a:avLst/>
          </a:prstGeom>
          <a:noFill/>
        </p:spPr>
        <p:txBody>
          <a:bodyPr wrap="none" rtlCol="0">
            <a:spAutoFit/>
          </a:bodyPr>
          <a:lstStyle/>
          <a:p>
            <a:r>
              <a:rPr lang="en-US" dirty="0"/>
              <a:t>Chromo-</a:t>
            </a:r>
            <a:r>
              <a:rPr lang="en-US" dirty="0" err="1"/>
              <a:t>edm</a:t>
            </a:r>
            <a:endParaRPr lang="en-US" dirty="0"/>
          </a:p>
        </p:txBody>
      </p:sp>
      <p:sp>
        <p:nvSpPr>
          <p:cNvPr id="15" name="TextBox 14">
            <a:extLst>
              <a:ext uri="{FF2B5EF4-FFF2-40B4-BE49-F238E27FC236}">
                <a16:creationId xmlns:a16="http://schemas.microsoft.com/office/drawing/2014/main" id="{FC68B559-23BC-7B58-A2E2-CF9830EFE11D}"/>
              </a:ext>
            </a:extLst>
          </p:cNvPr>
          <p:cNvSpPr txBox="1"/>
          <p:nvPr/>
        </p:nvSpPr>
        <p:spPr>
          <a:xfrm>
            <a:off x="2736752" y="5607317"/>
            <a:ext cx="1231427" cy="369332"/>
          </a:xfrm>
          <a:prstGeom prst="rect">
            <a:avLst/>
          </a:prstGeom>
          <a:noFill/>
        </p:spPr>
        <p:txBody>
          <a:bodyPr wrap="none" rtlCol="0">
            <a:spAutoFit/>
          </a:bodyPr>
          <a:lstStyle/>
          <a:p>
            <a:r>
              <a:rPr lang="en-US" dirty="0"/>
              <a:t>Quark </a:t>
            </a:r>
            <a:r>
              <a:rPr lang="en-US" dirty="0" err="1"/>
              <a:t>edm</a:t>
            </a:r>
            <a:endParaRPr lang="en-US" dirty="0"/>
          </a:p>
        </p:txBody>
      </p:sp>
      <p:sp>
        <p:nvSpPr>
          <p:cNvPr id="16" name="TextBox 15">
            <a:extLst>
              <a:ext uri="{FF2B5EF4-FFF2-40B4-BE49-F238E27FC236}">
                <a16:creationId xmlns:a16="http://schemas.microsoft.com/office/drawing/2014/main" id="{E0EC3B7E-CF76-ACB9-5EEC-953956E28B0D}"/>
              </a:ext>
            </a:extLst>
          </p:cNvPr>
          <p:cNvSpPr txBox="1"/>
          <p:nvPr/>
        </p:nvSpPr>
        <p:spPr>
          <a:xfrm>
            <a:off x="2475520" y="1754844"/>
            <a:ext cx="2582966" cy="369332"/>
          </a:xfrm>
          <a:prstGeom prst="rect">
            <a:avLst/>
          </a:prstGeom>
          <a:noFill/>
        </p:spPr>
        <p:txBody>
          <a:bodyPr wrap="square" rtlCol="0">
            <a:spAutoFit/>
          </a:bodyPr>
          <a:lstStyle/>
          <a:p>
            <a:r>
              <a:rPr lang="en-US" dirty="0"/>
              <a:t>CPV neutral Higgs mixing</a:t>
            </a:r>
          </a:p>
        </p:txBody>
      </p:sp>
    </p:spTree>
    <p:extLst>
      <p:ext uri="{BB962C8B-B14F-4D97-AF65-F5344CB8AC3E}">
        <p14:creationId xmlns:p14="http://schemas.microsoft.com/office/powerpoint/2010/main" val="190676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1555D0AC-4C35-8983-8C94-1D1960862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488"/>
          <a:stretch>
            <a:fillRect/>
          </a:stretch>
        </p:blipFill>
        <p:spPr bwMode="auto">
          <a:xfrm>
            <a:off x="10186771" y="652514"/>
            <a:ext cx="2005229" cy="62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p:cNvPicPr>
            <a:picLocks noChangeAspect="1" noChangeArrowheads="1"/>
          </p:cNvPicPr>
          <p:nvPr/>
        </p:nvPicPr>
        <p:blipFill>
          <a:blip r:embed="rId4" cstate="print"/>
          <a:srcRect/>
          <a:stretch>
            <a:fillRect/>
          </a:stretch>
        </p:blipFill>
        <p:spPr bwMode="auto">
          <a:xfrm>
            <a:off x="1905002" y="228600"/>
            <a:ext cx="8208683" cy="62484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77AC69B-9D06-4E46-A098-5723CE5EA395}" type="slidenum">
              <a:rPr lang="en-US">
                <a:solidFill>
                  <a:srgbClr val="FFFFFF">
                    <a:tint val="75000"/>
                  </a:srgbClr>
                </a:solidFill>
                <a:latin typeface="Calibri"/>
              </a:rPr>
              <a:pPr>
                <a:defRPr/>
              </a:pPr>
              <a:t>8</a:t>
            </a:fld>
            <a:endParaRPr lang="en-US">
              <a:solidFill>
                <a:srgbClr val="FFFFFF">
                  <a:tint val="75000"/>
                </a:srgbClr>
              </a:solidFill>
              <a:latin typeface="Calibri"/>
            </a:endParaRPr>
          </a:p>
        </p:txBody>
      </p:sp>
      <p:sp>
        <p:nvSpPr>
          <p:cNvPr id="2" name="Rectangle 1"/>
          <p:cNvSpPr/>
          <p:nvPr/>
        </p:nvSpPr>
        <p:spPr>
          <a:xfrm>
            <a:off x="3124200" y="3513139"/>
            <a:ext cx="6705600" cy="2057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dirty="0">
              <a:solidFill>
                <a:srgbClr val="000000"/>
              </a:solidFill>
              <a:latin typeface="Calibri"/>
            </a:endParaRPr>
          </a:p>
        </p:txBody>
      </p:sp>
      <p:sp>
        <p:nvSpPr>
          <p:cNvPr id="4" name="TextBox 3"/>
          <p:cNvSpPr txBox="1"/>
          <p:nvPr/>
        </p:nvSpPr>
        <p:spPr>
          <a:xfrm>
            <a:off x="3429000" y="3513909"/>
            <a:ext cx="1523174" cy="369332"/>
          </a:xfrm>
          <a:prstGeom prst="rect">
            <a:avLst/>
          </a:prstGeom>
          <a:noFill/>
        </p:spPr>
        <p:txBody>
          <a:bodyPr wrap="none" rtlCol="0">
            <a:spAutoFit/>
          </a:bodyPr>
          <a:lstStyle/>
          <a:p>
            <a:pPr>
              <a:defRPr/>
            </a:pPr>
            <a:r>
              <a:rPr lang="en-US" dirty="0">
                <a:solidFill>
                  <a:srgbClr val="FFFFFF"/>
                </a:solidFill>
                <a:latin typeface="Calibri"/>
                <a:sym typeface="Symbol" panose="05050102010706020507" pitchFamily="18" charset="2"/>
              </a:rPr>
              <a:t></a:t>
            </a:r>
            <a:r>
              <a:rPr lang="en-US" baseline="-25000" dirty="0">
                <a:solidFill>
                  <a:srgbClr val="FFFFFF"/>
                </a:solidFill>
                <a:latin typeface="Calibri"/>
                <a:sym typeface="Symbol" panose="05050102010706020507" pitchFamily="18" charset="2"/>
              </a:rPr>
              <a:t>CP</a:t>
            </a:r>
            <a:r>
              <a:rPr lang="en-US" dirty="0">
                <a:solidFill>
                  <a:srgbClr val="FFFFFF"/>
                </a:solidFill>
                <a:latin typeface="Calibri"/>
                <a:sym typeface="Symbol" panose="05050102010706020507" pitchFamily="18" charset="2"/>
              </a:rPr>
              <a:t> &gt; 200 GeV</a:t>
            </a:r>
            <a:endParaRPr lang="en-US" dirty="0">
              <a:solidFill>
                <a:srgbClr val="FFFFFF"/>
              </a:solidFill>
              <a:latin typeface="Calibri"/>
            </a:endParaRPr>
          </a:p>
        </p:txBody>
      </p:sp>
      <p:sp>
        <p:nvSpPr>
          <p:cNvPr id="6" name="TextBox 5"/>
          <p:cNvSpPr txBox="1"/>
          <p:nvPr/>
        </p:nvSpPr>
        <p:spPr>
          <a:xfrm>
            <a:off x="4674788" y="4267200"/>
            <a:ext cx="1351973" cy="369332"/>
          </a:xfrm>
          <a:prstGeom prst="rect">
            <a:avLst/>
          </a:prstGeom>
          <a:noFill/>
        </p:spPr>
        <p:txBody>
          <a:bodyPr wrap="none" rtlCol="0">
            <a:spAutoFit/>
          </a:bodyPr>
          <a:lstStyle/>
          <a:p>
            <a:pPr>
              <a:defRPr/>
            </a:pPr>
            <a:r>
              <a:rPr lang="en-US" dirty="0">
                <a:solidFill>
                  <a:srgbClr val="FFFFFF"/>
                </a:solidFill>
                <a:latin typeface="Calibri"/>
                <a:sym typeface="Symbol" panose="05050102010706020507" pitchFamily="18" charset="2"/>
              </a:rPr>
              <a:t></a:t>
            </a:r>
            <a:r>
              <a:rPr lang="en-US" baseline="-25000" dirty="0">
                <a:solidFill>
                  <a:srgbClr val="FFFFFF"/>
                </a:solidFill>
                <a:latin typeface="Calibri"/>
                <a:sym typeface="Symbol" panose="05050102010706020507" pitchFamily="18" charset="2"/>
              </a:rPr>
              <a:t>CP</a:t>
            </a:r>
            <a:r>
              <a:rPr lang="en-US" dirty="0">
                <a:solidFill>
                  <a:srgbClr val="FFFFFF"/>
                </a:solidFill>
                <a:latin typeface="Calibri"/>
                <a:sym typeface="Symbol" panose="05050102010706020507" pitchFamily="18" charset="2"/>
              </a:rPr>
              <a:t> &gt; 50 </a:t>
            </a:r>
            <a:r>
              <a:rPr lang="en-US" dirty="0" err="1">
                <a:solidFill>
                  <a:srgbClr val="FFFFFF"/>
                </a:solidFill>
                <a:latin typeface="Calibri"/>
                <a:sym typeface="Symbol" panose="05050102010706020507" pitchFamily="18" charset="2"/>
              </a:rPr>
              <a:t>TeV</a:t>
            </a:r>
            <a:endParaRPr lang="en-US" dirty="0">
              <a:solidFill>
                <a:srgbClr val="FFFFFF"/>
              </a:solidFill>
              <a:latin typeface="Calibri"/>
            </a:endParaRPr>
          </a:p>
        </p:txBody>
      </p:sp>
      <p:sp>
        <p:nvSpPr>
          <p:cNvPr id="5" name="Rectangle 4"/>
          <p:cNvSpPr/>
          <p:nvPr/>
        </p:nvSpPr>
        <p:spPr>
          <a:xfrm>
            <a:off x="8534400" y="4267201"/>
            <a:ext cx="1066800" cy="369332"/>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360D78-B0EC-11B6-1953-53CD17794032}"/>
              </a:ext>
            </a:extLst>
          </p:cNvPr>
          <p:cNvSpPr/>
          <p:nvPr/>
        </p:nvSpPr>
        <p:spPr>
          <a:xfrm>
            <a:off x="8393561" y="3513139"/>
            <a:ext cx="140839" cy="12554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31CCBE-DBC3-A378-C3D4-A552AFB070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749" y="3575910"/>
            <a:ext cx="6350936" cy="2282091"/>
          </a:xfrm>
          <a:prstGeom prst="rect">
            <a:avLst/>
          </a:prstGeom>
        </p:spPr>
      </p:pic>
    </p:spTree>
    <p:extLst>
      <p:ext uri="{BB962C8B-B14F-4D97-AF65-F5344CB8AC3E}">
        <p14:creationId xmlns:p14="http://schemas.microsoft.com/office/powerpoint/2010/main" val="5160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1AF5B-C6E5-0C3D-0032-54A792CB8BAA}"/>
              </a:ext>
            </a:extLst>
          </p:cNvPr>
          <p:cNvPicPr>
            <a:picLocks noChangeAspect="1"/>
          </p:cNvPicPr>
          <p:nvPr/>
        </p:nvPicPr>
        <p:blipFill rotWithShape="1">
          <a:blip r:embed="rId3"/>
          <a:srcRect l="6028" t="11271" r="9231" b="3698"/>
          <a:stretch/>
        </p:blipFill>
        <p:spPr>
          <a:xfrm>
            <a:off x="1862557" y="3749997"/>
            <a:ext cx="6586423" cy="2973604"/>
          </a:xfrm>
          <a:prstGeom prst="rect">
            <a:avLst/>
          </a:prstGeom>
        </p:spPr>
      </p:pic>
      <p:sp>
        <p:nvSpPr>
          <p:cNvPr id="2" name="Title 1">
            <a:extLst>
              <a:ext uri="{FF2B5EF4-FFF2-40B4-BE49-F238E27FC236}">
                <a16:creationId xmlns:a16="http://schemas.microsoft.com/office/drawing/2014/main" id="{92CADEF5-2DD0-9FB2-04B4-8D2FAEA9A3AD}"/>
              </a:ext>
            </a:extLst>
          </p:cNvPr>
          <p:cNvSpPr>
            <a:spLocks noGrp="1"/>
          </p:cNvSpPr>
          <p:nvPr>
            <p:ph type="title"/>
          </p:nvPr>
        </p:nvSpPr>
        <p:spPr>
          <a:xfrm>
            <a:off x="1574756" y="145779"/>
            <a:ext cx="5121091" cy="748971"/>
          </a:xfrm>
        </p:spPr>
        <p:txBody>
          <a:bodyPr/>
          <a:lstStyle/>
          <a:p>
            <a:r>
              <a:rPr lang="en-US" dirty="0"/>
              <a:t>Gradient Drift in MSR</a:t>
            </a:r>
          </a:p>
        </p:txBody>
      </p:sp>
      <p:pic>
        <p:nvPicPr>
          <p:cNvPr id="16" name="Content Placeholder 4" descr="A machine with green lights&#10;&#10;Description automatically generated">
            <a:extLst>
              <a:ext uri="{FF2B5EF4-FFF2-40B4-BE49-F238E27FC236}">
                <a16:creationId xmlns:a16="http://schemas.microsoft.com/office/drawing/2014/main" id="{8F99B32D-BCFF-4591-899E-89E53B736BB2}"/>
              </a:ext>
            </a:extLst>
          </p:cNvPr>
          <p:cNvPicPr>
            <a:picLocks noChangeAspect="1"/>
          </p:cNvPicPr>
          <p:nvPr/>
        </p:nvPicPr>
        <p:blipFill rotWithShape="1">
          <a:blip r:embed="rId4"/>
          <a:srcRect l="13796" r="16852"/>
          <a:stretch/>
        </p:blipFill>
        <p:spPr>
          <a:xfrm rot="5400000">
            <a:off x="6844319" y="-149607"/>
            <a:ext cx="3674075" cy="3973292"/>
          </a:xfrm>
          <a:prstGeom prst="rect">
            <a:avLst/>
          </a:prstGeom>
        </p:spPr>
      </p:pic>
      <p:sp>
        <p:nvSpPr>
          <p:cNvPr id="17" name="TextBox 16">
            <a:extLst>
              <a:ext uri="{FF2B5EF4-FFF2-40B4-BE49-F238E27FC236}">
                <a16:creationId xmlns:a16="http://schemas.microsoft.com/office/drawing/2014/main" id="{EFB22422-F5BE-D7BE-5040-5395793616BF}"/>
              </a:ext>
            </a:extLst>
          </p:cNvPr>
          <p:cNvSpPr txBox="1"/>
          <p:nvPr/>
        </p:nvSpPr>
        <p:spPr>
          <a:xfrm>
            <a:off x="6969212" y="75921"/>
            <a:ext cx="3426941" cy="738664"/>
          </a:xfrm>
          <a:prstGeom prst="rect">
            <a:avLst/>
          </a:prstGeom>
          <a:noFill/>
        </p:spPr>
        <p:txBody>
          <a:bodyPr wrap="square" rtlCol="0">
            <a:spAutoFit/>
          </a:bodyPr>
          <a:lstStyle/>
          <a:p>
            <a:r>
              <a:rPr lang="en-US" sz="1400" dirty="0">
                <a:solidFill>
                  <a:schemeClr val="bg1"/>
                </a:solidFill>
              </a:rPr>
              <a:t>Fluxgate probe flipper was moved  up and down with a pulley system and linear actuator outside the room.</a:t>
            </a:r>
          </a:p>
        </p:txBody>
      </p:sp>
      <p:sp>
        <p:nvSpPr>
          <p:cNvPr id="26" name="TextBox 25">
            <a:extLst>
              <a:ext uri="{FF2B5EF4-FFF2-40B4-BE49-F238E27FC236}">
                <a16:creationId xmlns:a16="http://schemas.microsoft.com/office/drawing/2014/main" id="{5D51A2C3-F2EB-BD54-9515-7E6327C0B6EF}"/>
              </a:ext>
            </a:extLst>
          </p:cNvPr>
          <p:cNvSpPr txBox="1"/>
          <p:nvPr/>
        </p:nvSpPr>
        <p:spPr>
          <a:xfrm>
            <a:off x="1638567" y="893575"/>
            <a:ext cx="4894039" cy="923330"/>
          </a:xfrm>
          <a:prstGeom prst="rect">
            <a:avLst/>
          </a:prstGeom>
          <a:noFill/>
        </p:spPr>
        <p:txBody>
          <a:bodyPr wrap="square" rtlCol="0">
            <a:spAutoFit/>
          </a:bodyPr>
          <a:lstStyle/>
          <a:p>
            <a:r>
              <a:rPr lang="en-US" dirty="0"/>
              <a:t>The difference in the B-field at the centers of the cells was monitored over several days to check for long-term gradient </a:t>
            </a:r>
            <a:r>
              <a:rPr lang="en-US" i="1" dirty="0"/>
              <a:t>stability</a:t>
            </a:r>
            <a:r>
              <a:rPr lang="en-US" dirty="0"/>
              <a:t>.</a:t>
            </a:r>
          </a:p>
        </p:txBody>
      </p:sp>
      <p:grpSp>
        <p:nvGrpSpPr>
          <p:cNvPr id="30" name="Group 29">
            <a:extLst>
              <a:ext uri="{FF2B5EF4-FFF2-40B4-BE49-F238E27FC236}">
                <a16:creationId xmlns:a16="http://schemas.microsoft.com/office/drawing/2014/main" id="{7F83963D-2B18-3852-14BC-A5917205D1BE}"/>
              </a:ext>
            </a:extLst>
          </p:cNvPr>
          <p:cNvGrpSpPr/>
          <p:nvPr/>
        </p:nvGrpSpPr>
        <p:grpSpPr>
          <a:xfrm>
            <a:off x="1956335" y="2068666"/>
            <a:ext cx="3082343" cy="871941"/>
            <a:chOff x="-508911" y="1672929"/>
            <a:chExt cx="3082342" cy="871941"/>
          </a:xfrm>
        </p:grpSpPr>
        <p:grpSp>
          <p:nvGrpSpPr>
            <p:cNvPr id="27" name="Group 26">
              <a:extLst>
                <a:ext uri="{FF2B5EF4-FFF2-40B4-BE49-F238E27FC236}">
                  <a16:creationId xmlns:a16="http://schemas.microsoft.com/office/drawing/2014/main" id="{8C08C860-1256-4D95-FD39-A1300A406490}"/>
                </a:ext>
              </a:extLst>
            </p:cNvPr>
            <p:cNvGrpSpPr/>
            <p:nvPr/>
          </p:nvGrpSpPr>
          <p:grpSpPr>
            <a:xfrm>
              <a:off x="855877" y="1672929"/>
              <a:ext cx="1717554" cy="871941"/>
              <a:chOff x="855877" y="1672929"/>
              <a:chExt cx="1717554" cy="871941"/>
            </a:xfrm>
          </p:grpSpPr>
          <p:sp>
            <p:nvSpPr>
              <p:cNvPr id="18" name="Rounded Rectangle 17">
                <a:extLst>
                  <a:ext uri="{FF2B5EF4-FFF2-40B4-BE49-F238E27FC236}">
                    <a16:creationId xmlns:a16="http://schemas.microsoft.com/office/drawing/2014/main" id="{592BD40C-B136-901E-731F-C1CF388A0AC8}"/>
                  </a:ext>
                </a:extLst>
              </p:cNvPr>
              <p:cNvSpPr/>
              <p:nvPr/>
            </p:nvSpPr>
            <p:spPr>
              <a:xfrm>
                <a:off x="1444666" y="2062886"/>
                <a:ext cx="1128765" cy="9509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46B644A-1D47-EFD8-E579-5CB1AC404F25}"/>
                  </a:ext>
                </a:extLst>
              </p:cNvPr>
              <p:cNvSpPr/>
              <p:nvPr/>
            </p:nvSpPr>
            <p:spPr>
              <a:xfrm>
                <a:off x="1444665" y="2449772"/>
                <a:ext cx="1128765" cy="9509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F1B497C-078C-A1E1-D0C4-6C62219F86A6}"/>
                  </a:ext>
                </a:extLst>
              </p:cNvPr>
              <p:cNvSpPr/>
              <p:nvPr/>
            </p:nvSpPr>
            <p:spPr>
              <a:xfrm>
                <a:off x="1444665" y="1672929"/>
                <a:ext cx="1128765" cy="9509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ECCD2-2961-5E25-F5DE-257721DE0B6D}"/>
                  </a:ext>
                </a:extLst>
              </p:cNvPr>
              <p:cNvSpPr/>
              <p:nvPr/>
            </p:nvSpPr>
            <p:spPr>
              <a:xfrm>
                <a:off x="1558138" y="1768027"/>
                <a:ext cx="914400" cy="29485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812527-11B5-A61A-627C-DCD330258611}"/>
                  </a:ext>
                </a:extLst>
              </p:cNvPr>
              <p:cNvSpPr/>
              <p:nvPr/>
            </p:nvSpPr>
            <p:spPr>
              <a:xfrm>
                <a:off x="1558138" y="2156449"/>
                <a:ext cx="914400" cy="29485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A68D4CE-19D4-9305-99B8-BDB98DFAD29A}"/>
                  </a:ext>
                </a:extLst>
              </p:cNvPr>
              <p:cNvCxnSpPr/>
              <p:nvPr/>
            </p:nvCxnSpPr>
            <p:spPr>
              <a:xfrm flipH="1">
                <a:off x="855878" y="1915456"/>
                <a:ext cx="5887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7059F07-E4F3-3D19-80DA-248237E0210F}"/>
                  </a:ext>
                </a:extLst>
              </p:cNvPr>
              <p:cNvCxnSpPr/>
              <p:nvPr/>
            </p:nvCxnSpPr>
            <p:spPr>
              <a:xfrm flipH="1">
                <a:off x="855877" y="2303878"/>
                <a:ext cx="588787"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170B0B55-77B6-C2CD-0518-595217C491FC}"/>
                </a:ext>
              </a:extLst>
            </p:cNvPr>
            <p:cNvSpPr txBox="1"/>
            <p:nvPr/>
          </p:nvSpPr>
          <p:spPr>
            <a:xfrm>
              <a:off x="-508911" y="1725644"/>
              <a:ext cx="1356590" cy="369332"/>
            </a:xfrm>
            <a:prstGeom prst="rect">
              <a:avLst/>
            </a:prstGeom>
            <a:noFill/>
          </p:spPr>
          <p:txBody>
            <a:bodyPr wrap="none" rtlCol="0">
              <a:spAutoFit/>
            </a:bodyPr>
            <a:lstStyle/>
            <a:p>
              <a:r>
                <a:rPr lang="en-US" i="1" dirty="0" err="1">
                  <a:solidFill>
                    <a:schemeClr val="accent1"/>
                  </a:solidFill>
                </a:rPr>
                <a:t>Z</a:t>
              </a:r>
              <a:r>
                <a:rPr lang="en-US" baseline="-25000" dirty="0" err="1">
                  <a:solidFill>
                    <a:schemeClr val="accent1"/>
                  </a:solidFill>
                </a:rPr>
                <a:t>top</a:t>
              </a:r>
              <a:r>
                <a:rPr lang="en-US" dirty="0">
                  <a:solidFill>
                    <a:schemeClr val="accent1"/>
                  </a:solidFill>
                </a:rPr>
                <a:t>= +10 cm</a:t>
              </a:r>
              <a:endParaRPr lang="en-US" baseline="-25000" dirty="0">
                <a:solidFill>
                  <a:schemeClr val="accent1"/>
                </a:solidFill>
              </a:endParaRPr>
            </a:p>
          </p:txBody>
        </p:sp>
        <p:sp>
          <p:nvSpPr>
            <p:cNvPr id="29" name="TextBox 28">
              <a:extLst>
                <a:ext uri="{FF2B5EF4-FFF2-40B4-BE49-F238E27FC236}">
                  <a16:creationId xmlns:a16="http://schemas.microsoft.com/office/drawing/2014/main" id="{79B97BBA-C8A5-A8A0-2FEF-2C50C9EFE995}"/>
                </a:ext>
              </a:extLst>
            </p:cNvPr>
            <p:cNvSpPr txBox="1"/>
            <p:nvPr/>
          </p:nvSpPr>
          <p:spPr>
            <a:xfrm>
              <a:off x="-508911" y="2119211"/>
              <a:ext cx="1358064" cy="369332"/>
            </a:xfrm>
            <a:prstGeom prst="rect">
              <a:avLst/>
            </a:prstGeom>
            <a:noFill/>
          </p:spPr>
          <p:txBody>
            <a:bodyPr wrap="none" rtlCol="0">
              <a:spAutoFit/>
            </a:bodyPr>
            <a:lstStyle/>
            <a:p>
              <a:r>
                <a:rPr lang="en-US" i="1" dirty="0" err="1">
                  <a:solidFill>
                    <a:schemeClr val="accent1"/>
                  </a:solidFill>
                </a:rPr>
                <a:t>Z</a:t>
              </a:r>
              <a:r>
                <a:rPr lang="en-US" baseline="-25000" dirty="0" err="1">
                  <a:solidFill>
                    <a:schemeClr val="accent1"/>
                  </a:solidFill>
                </a:rPr>
                <a:t>bot</a:t>
              </a:r>
              <a:r>
                <a:rPr lang="en-US" dirty="0">
                  <a:solidFill>
                    <a:schemeClr val="accent1"/>
                  </a:solidFill>
                </a:rPr>
                <a:t>= –10 cm</a:t>
              </a:r>
              <a:endParaRPr lang="en-US" baseline="-25000" dirty="0">
                <a:solidFill>
                  <a:schemeClr val="accent1"/>
                </a:solidFill>
              </a:endParaRPr>
            </a:p>
          </p:txBody>
        </p:sp>
      </p:grpSp>
      <p:cxnSp>
        <p:nvCxnSpPr>
          <p:cNvPr id="10" name="Straight Arrow Connector 9">
            <a:extLst>
              <a:ext uri="{FF2B5EF4-FFF2-40B4-BE49-F238E27FC236}">
                <a16:creationId xmlns:a16="http://schemas.microsoft.com/office/drawing/2014/main" id="{2EBF2880-16BE-76AB-E7F1-87B1EAA1C662}"/>
              </a:ext>
            </a:extLst>
          </p:cNvPr>
          <p:cNvCxnSpPr>
            <a:cxnSpLocks/>
          </p:cNvCxnSpPr>
          <p:nvPr/>
        </p:nvCxnSpPr>
        <p:spPr>
          <a:xfrm flipV="1">
            <a:off x="1841059" y="4581942"/>
            <a:ext cx="0" cy="1014463"/>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9C8EEC7-91B3-5337-533C-BE504D9C9543}"/>
              </a:ext>
            </a:extLst>
          </p:cNvPr>
          <p:cNvSpPr txBox="1"/>
          <p:nvPr/>
        </p:nvSpPr>
        <p:spPr>
          <a:xfrm rot="16200000">
            <a:off x="1416556" y="4935285"/>
            <a:ext cx="590226" cy="307777"/>
          </a:xfrm>
          <a:prstGeom prst="rect">
            <a:avLst/>
          </a:prstGeom>
          <a:noFill/>
        </p:spPr>
        <p:txBody>
          <a:bodyPr wrap="none" rtlCol="0">
            <a:spAutoFit/>
          </a:bodyPr>
          <a:lstStyle/>
          <a:p>
            <a:r>
              <a:rPr lang="en-US" sz="1400" dirty="0">
                <a:solidFill>
                  <a:srgbClr val="FF0000"/>
                </a:solidFill>
              </a:rPr>
              <a:t>20 </a:t>
            </a:r>
            <a:r>
              <a:rPr lang="en-US" sz="1400" dirty="0" err="1">
                <a:solidFill>
                  <a:srgbClr val="FF0000"/>
                </a:solidFill>
              </a:rPr>
              <a:t>pT</a:t>
            </a:r>
            <a:endParaRPr lang="en-US" sz="1400" dirty="0">
              <a:solidFill>
                <a:srgbClr val="FF0000"/>
              </a:solidFill>
            </a:endParaRPr>
          </a:p>
        </p:txBody>
      </p:sp>
      <p:grpSp>
        <p:nvGrpSpPr>
          <p:cNvPr id="35" name="Group 34">
            <a:extLst>
              <a:ext uri="{FF2B5EF4-FFF2-40B4-BE49-F238E27FC236}">
                <a16:creationId xmlns:a16="http://schemas.microsoft.com/office/drawing/2014/main" id="{05F5F4A9-B414-D94E-2A29-E0941E8E5980}"/>
              </a:ext>
            </a:extLst>
          </p:cNvPr>
          <p:cNvGrpSpPr/>
          <p:nvPr/>
        </p:nvGrpSpPr>
        <p:grpSpPr>
          <a:xfrm>
            <a:off x="2119880" y="3313281"/>
            <a:ext cx="3989886" cy="377832"/>
            <a:chOff x="769065" y="3534619"/>
            <a:chExt cx="3989887" cy="377831"/>
          </a:xfrm>
        </p:grpSpPr>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7DF5437E-F944-E57C-4C0C-F6A5BE17F2EC}"/>
                    </a:ext>
                  </a:extLst>
                </p:cNvPr>
                <p:cNvSpPr txBox="1"/>
                <p:nvPr/>
              </p:nvSpPr>
              <p:spPr>
                <a:xfrm>
                  <a:off x="1998594" y="3579530"/>
                  <a:ext cx="1785682" cy="298414"/>
                </a:xfrm>
                <a:prstGeom prst="rect">
                  <a:avLst/>
                </a:prstGeom>
                <a:noFill/>
              </p:spPr>
              <p:txBody>
                <a:bodyPr wrap="none" lIns="0" tIns="0" rIns="0" bIns="0"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𝑡𝑜𝑝</m:t>
                          </m:r>
                        </m:sub>
                      </m:sSub>
                      <m:r>
                        <a:rPr lang="en-US" i="1">
                          <a:latin typeface="Cambria Math" panose="02040503050406030204" pitchFamily="18" charset="0"/>
                        </a:rPr>
                        <m:t>)</m:t>
                      </m:r>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𝑏𝑜𝑡</m:t>
                              </m:r>
                            </m:sub>
                          </m:sSub>
                        </m:e>
                      </m:d>
                    </m:oMath>
                  </a14:m>
                  <a:endParaRPr lang="en-US" dirty="0"/>
                </a:p>
              </p:txBody>
            </p:sp>
          </mc:Choice>
          <mc:Fallback>
            <p:sp>
              <p:nvSpPr>
                <p:cNvPr id="32" name="TextBox 31">
                  <a:extLst>
                    <a:ext uri="{FF2B5EF4-FFF2-40B4-BE49-F238E27FC236}">
                      <a16:creationId xmlns:a16="http://schemas.microsoft.com/office/drawing/2014/main" id="{7DF5437E-F944-E57C-4C0C-F6A5BE17F2EC}"/>
                    </a:ext>
                  </a:extLst>
                </p:cNvPr>
                <p:cNvSpPr txBox="1">
                  <a:spLocks noRot="1" noChangeAspect="1" noMove="1" noResize="1" noEditPoints="1" noAdjustHandles="1" noChangeArrowheads="1" noChangeShapeType="1" noTextEdit="1"/>
                </p:cNvSpPr>
                <p:nvPr/>
              </p:nvSpPr>
              <p:spPr>
                <a:xfrm>
                  <a:off x="1998594" y="3579530"/>
                  <a:ext cx="1785682" cy="298414"/>
                </a:xfrm>
                <a:prstGeom prst="rect">
                  <a:avLst/>
                </a:prstGeom>
                <a:blipFill>
                  <a:blip r:embed="rId5"/>
                  <a:stretch>
                    <a:fillRect l="-4437" t="-24490" b="-4081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FD79234A-6AB5-1F48-0BBA-2E3CF67D4EFD}"/>
                </a:ext>
              </a:extLst>
            </p:cNvPr>
            <p:cNvSpPr txBox="1"/>
            <p:nvPr/>
          </p:nvSpPr>
          <p:spPr>
            <a:xfrm>
              <a:off x="3841137" y="3534619"/>
              <a:ext cx="917815" cy="369331"/>
            </a:xfrm>
            <a:prstGeom prst="rect">
              <a:avLst/>
            </a:prstGeom>
            <a:noFill/>
          </p:spPr>
          <p:txBody>
            <a:bodyPr wrap="none" rtlCol="0">
              <a:spAutoFit/>
            </a:bodyPr>
            <a:lstStyle/>
            <a:p>
              <a:r>
                <a:rPr lang="en-US" dirty="0"/>
                <a:t>vs. time</a:t>
              </a:r>
            </a:p>
          </p:txBody>
        </p:sp>
        <p:sp>
          <p:nvSpPr>
            <p:cNvPr id="34" name="TextBox 33">
              <a:extLst>
                <a:ext uri="{FF2B5EF4-FFF2-40B4-BE49-F238E27FC236}">
                  <a16:creationId xmlns:a16="http://schemas.microsoft.com/office/drawing/2014/main" id="{D5AAED14-0437-B435-CD4A-C35B5AD8D280}"/>
                </a:ext>
              </a:extLst>
            </p:cNvPr>
            <p:cNvSpPr txBox="1"/>
            <p:nvPr/>
          </p:nvSpPr>
          <p:spPr>
            <a:xfrm>
              <a:off x="769065" y="3543119"/>
              <a:ext cx="1165384" cy="369331"/>
            </a:xfrm>
            <a:prstGeom prst="rect">
              <a:avLst/>
            </a:prstGeom>
            <a:noFill/>
          </p:spPr>
          <p:txBody>
            <a:bodyPr wrap="none" rtlCol="0">
              <a:spAutoFit/>
            </a:bodyPr>
            <a:lstStyle/>
            <a:p>
              <a:r>
                <a:rPr lang="en-US" dirty="0"/>
                <a:t>Change in </a:t>
              </a:r>
            </a:p>
          </p:txBody>
        </p:sp>
      </p:grpSp>
      <p:sp>
        <p:nvSpPr>
          <p:cNvPr id="36" name="TextBox 35">
            <a:extLst>
              <a:ext uri="{FF2B5EF4-FFF2-40B4-BE49-F238E27FC236}">
                <a16:creationId xmlns:a16="http://schemas.microsoft.com/office/drawing/2014/main" id="{89B5EC74-FCCF-341D-391C-2DCD23878F6E}"/>
              </a:ext>
            </a:extLst>
          </p:cNvPr>
          <p:cNvSpPr txBox="1"/>
          <p:nvPr/>
        </p:nvSpPr>
        <p:spPr>
          <a:xfrm>
            <a:off x="7512030" y="3210434"/>
            <a:ext cx="2574166" cy="307777"/>
          </a:xfrm>
          <a:prstGeom prst="rect">
            <a:avLst/>
          </a:prstGeom>
          <a:noFill/>
        </p:spPr>
        <p:txBody>
          <a:bodyPr wrap="none" rtlCol="0">
            <a:spAutoFit/>
          </a:bodyPr>
          <a:lstStyle/>
          <a:p>
            <a:r>
              <a:rPr lang="en-US" sz="1400" dirty="0">
                <a:solidFill>
                  <a:schemeClr val="bg1"/>
                </a:solidFill>
              </a:rPr>
              <a:t>(laser lines for initial positioning)</a:t>
            </a:r>
          </a:p>
        </p:txBody>
      </p:sp>
      <p:sp>
        <p:nvSpPr>
          <p:cNvPr id="37" name="TextBox 36">
            <a:extLst>
              <a:ext uri="{FF2B5EF4-FFF2-40B4-BE49-F238E27FC236}">
                <a16:creationId xmlns:a16="http://schemas.microsoft.com/office/drawing/2014/main" id="{46FCA366-D8F7-37BA-25AD-254FD9D9128E}"/>
              </a:ext>
            </a:extLst>
          </p:cNvPr>
          <p:cNvSpPr txBox="1"/>
          <p:nvPr/>
        </p:nvSpPr>
        <p:spPr>
          <a:xfrm>
            <a:off x="8448979" y="4483939"/>
            <a:ext cx="2047572" cy="1384995"/>
          </a:xfrm>
          <a:prstGeom prst="rect">
            <a:avLst/>
          </a:prstGeom>
          <a:noFill/>
        </p:spPr>
        <p:txBody>
          <a:bodyPr wrap="square" rtlCol="0">
            <a:spAutoFit/>
          </a:bodyPr>
          <a:lstStyle/>
          <a:p>
            <a:r>
              <a:rPr lang="en-US" sz="1400" b="1" dirty="0">
                <a:solidFill>
                  <a:srgbClr val="7030A0"/>
                </a:solidFill>
              </a:rPr>
              <a:t>Conclusion</a:t>
            </a:r>
            <a:r>
              <a:rPr lang="en-US" sz="1400" dirty="0">
                <a:solidFill>
                  <a:srgbClr val="7030A0"/>
                </a:solidFill>
              </a:rPr>
              <a:t>: Gradient is very stable </a:t>
            </a:r>
            <a:r>
              <a:rPr lang="en-US" sz="1400" dirty="0">
                <a:solidFill>
                  <a:srgbClr val="7030A0"/>
                </a:solidFill>
                <a:sym typeface="Wingdings" pitchFamily="2" charset="2"/>
              </a:rPr>
              <a:t> static gradient can be removed with trim coils and external (or Hg) magnetometers.</a:t>
            </a:r>
            <a:endParaRPr lang="en-US" sz="1400" dirty="0">
              <a:solidFill>
                <a:srgbClr val="7030A0"/>
              </a:solidFill>
            </a:endParaRPr>
          </a:p>
        </p:txBody>
      </p:sp>
      <p:cxnSp>
        <p:nvCxnSpPr>
          <p:cNvPr id="31" name="Straight Arrow Connector 30">
            <a:extLst>
              <a:ext uri="{FF2B5EF4-FFF2-40B4-BE49-F238E27FC236}">
                <a16:creationId xmlns:a16="http://schemas.microsoft.com/office/drawing/2014/main" id="{C3A6FA15-FD8F-01D9-1B03-9D9D379D0513}"/>
              </a:ext>
            </a:extLst>
          </p:cNvPr>
          <p:cNvCxnSpPr>
            <a:cxnSpLocks/>
          </p:cNvCxnSpPr>
          <p:nvPr/>
        </p:nvCxnSpPr>
        <p:spPr>
          <a:xfrm flipH="1">
            <a:off x="5238743" y="6372225"/>
            <a:ext cx="110728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BFE243A-4432-ABFF-D28E-887623AA4905}"/>
              </a:ext>
            </a:extLst>
          </p:cNvPr>
          <p:cNvSpPr txBox="1"/>
          <p:nvPr/>
        </p:nvSpPr>
        <p:spPr>
          <a:xfrm>
            <a:off x="5476343" y="6096252"/>
            <a:ext cx="575670" cy="307777"/>
          </a:xfrm>
          <a:prstGeom prst="rect">
            <a:avLst/>
          </a:prstGeom>
          <a:noFill/>
        </p:spPr>
        <p:txBody>
          <a:bodyPr wrap="none" rtlCol="0">
            <a:spAutoFit/>
          </a:bodyPr>
          <a:lstStyle/>
          <a:p>
            <a:r>
              <a:rPr lang="en-US" sz="1400" dirty="0">
                <a:solidFill>
                  <a:srgbClr val="FF0000"/>
                </a:solidFill>
              </a:rPr>
              <a:t>1 day</a:t>
            </a:r>
          </a:p>
        </p:txBody>
      </p:sp>
    </p:spTree>
    <p:extLst>
      <p:ext uri="{BB962C8B-B14F-4D97-AF65-F5344CB8AC3E}">
        <p14:creationId xmlns:p14="http://schemas.microsoft.com/office/powerpoint/2010/main" val="471101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D44AC6BF-8EE5-7318-8BB5-EC7D65FA1359}"/>
              </a:ext>
            </a:extLst>
          </p:cNvPr>
          <p:cNvPicPr>
            <a:picLocks noChangeAspect="1"/>
          </p:cNvPicPr>
          <p:nvPr/>
        </p:nvPicPr>
        <p:blipFill>
          <a:blip r:embed="rId2"/>
          <a:stretch>
            <a:fillRect/>
          </a:stretch>
        </p:blipFill>
        <p:spPr>
          <a:xfrm>
            <a:off x="6974200" y="976590"/>
            <a:ext cx="4141403" cy="3106052"/>
          </a:xfrm>
          <a:prstGeom prst="rect">
            <a:avLst/>
          </a:prstGeom>
        </p:spPr>
      </p:pic>
      <p:sp>
        <p:nvSpPr>
          <p:cNvPr id="2" name="Text Placeholder 1">
            <a:extLst>
              <a:ext uri="{FF2B5EF4-FFF2-40B4-BE49-F238E27FC236}">
                <a16:creationId xmlns:a16="http://schemas.microsoft.com/office/drawing/2014/main" id="{C951ABE4-0867-2A86-4756-3BAE2E7E3A5B}"/>
              </a:ext>
            </a:extLst>
          </p:cNvPr>
          <p:cNvSpPr>
            <a:spLocks noGrp="1"/>
          </p:cNvSpPr>
          <p:nvPr>
            <p:ph type="body" sz="quarter" idx="14"/>
          </p:nvPr>
        </p:nvSpPr>
        <p:spPr/>
        <p:txBody>
          <a:bodyPr/>
          <a:lstStyle/>
          <a:p>
            <a:r>
              <a:rPr lang="en-US" dirty="0"/>
              <a:t>Additional MSR shielding factor measurement</a:t>
            </a:r>
          </a:p>
        </p:txBody>
      </p:sp>
      <p:pic>
        <p:nvPicPr>
          <p:cNvPr id="4" name="Picture 3" descr="A person lying on a metal structure&#10;&#10;Description automatically generated">
            <a:extLst>
              <a:ext uri="{FF2B5EF4-FFF2-40B4-BE49-F238E27FC236}">
                <a16:creationId xmlns:a16="http://schemas.microsoft.com/office/drawing/2014/main" id="{85EFA478-30CF-724B-36DA-9BEF753B8C0B}"/>
              </a:ext>
            </a:extLst>
          </p:cNvPr>
          <p:cNvPicPr>
            <a:picLocks noChangeAspect="1"/>
          </p:cNvPicPr>
          <p:nvPr/>
        </p:nvPicPr>
        <p:blipFill>
          <a:blip r:embed="rId3"/>
          <a:stretch>
            <a:fillRect/>
          </a:stretch>
        </p:blipFill>
        <p:spPr>
          <a:xfrm rot="10800000">
            <a:off x="710317" y="1501809"/>
            <a:ext cx="5618120" cy="4213591"/>
          </a:xfrm>
          <a:prstGeom prst="rect">
            <a:avLst/>
          </a:prstGeom>
        </p:spPr>
      </p:pic>
      <p:pic>
        <p:nvPicPr>
          <p:cNvPr id="8" name="Picture 7" descr="A graph with colored dots and numbers&#10;&#10;Description automatically generated">
            <a:extLst>
              <a:ext uri="{FF2B5EF4-FFF2-40B4-BE49-F238E27FC236}">
                <a16:creationId xmlns:a16="http://schemas.microsoft.com/office/drawing/2014/main" id="{B4D8AD6A-CD1C-8BDC-D3B3-EC890E890BE2}"/>
              </a:ext>
            </a:extLst>
          </p:cNvPr>
          <p:cNvPicPr>
            <a:picLocks noChangeAspect="1"/>
          </p:cNvPicPr>
          <p:nvPr/>
        </p:nvPicPr>
        <p:blipFill>
          <a:blip r:embed="rId4"/>
          <a:stretch>
            <a:fillRect/>
          </a:stretch>
        </p:blipFill>
        <p:spPr>
          <a:xfrm>
            <a:off x="7079703" y="4127383"/>
            <a:ext cx="3902485" cy="2529271"/>
          </a:xfrm>
          <a:prstGeom prst="rect">
            <a:avLst/>
          </a:prstGeom>
        </p:spPr>
      </p:pic>
      <p:sp>
        <p:nvSpPr>
          <p:cNvPr id="9" name="TextBox 8">
            <a:extLst>
              <a:ext uri="{FF2B5EF4-FFF2-40B4-BE49-F238E27FC236}">
                <a16:creationId xmlns:a16="http://schemas.microsoft.com/office/drawing/2014/main" id="{DD6DCB29-B76E-AEC2-B702-E22673195A6E}"/>
              </a:ext>
            </a:extLst>
          </p:cNvPr>
          <p:cNvSpPr txBox="1"/>
          <p:nvPr/>
        </p:nvSpPr>
        <p:spPr>
          <a:xfrm>
            <a:off x="5262011" y="6002180"/>
            <a:ext cx="771365" cy="461665"/>
          </a:xfrm>
          <a:prstGeom prst="rect">
            <a:avLst/>
          </a:prstGeom>
          <a:noFill/>
          <a:ln w="28575">
            <a:solidFill>
              <a:srgbClr val="FF40FF"/>
            </a:solidFill>
          </a:ln>
        </p:spPr>
        <p:txBody>
          <a:bodyPr wrap="none" rtlCol="0">
            <a:spAutoFit/>
          </a:bodyPr>
          <a:lstStyle/>
          <a:p>
            <a:r>
              <a:rPr lang="en-US" sz="2400" dirty="0"/>
              <a:t>Coils</a:t>
            </a:r>
          </a:p>
        </p:txBody>
      </p:sp>
      <p:cxnSp>
        <p:nvCxnSpPr>
          <p:cNvPr id="11" name="Straight Arrow Connector 10">
            <a:extLst>
              <a:ext uri="{FF2B5EF4-FFF2-40B4-BE49-F238E27FC236}">
                <a16:creationId xmlns:a16="http://schemas.microsoft.com/office/drawing/2014/main" id="{FE8D9FCC-2DAF-7F64-97EC-5F7F31BE6B28}"/>
              </a:ext>
            </a:extLst>
          </p:cNvPr>
          <p:cNvCxnSpPr>
            <a:stCxn id="9" idx="0"/>
          </p:cNvCxnSpPr>
          <p:nvPr/>
        </p:nvCxnSpPr>
        <p:spPr>
          <a:xfrm flipH="1" flipV="1">
            <a:off x="4787318" y="3608603"/>
            <a:ext cx="860376" cy="2393577"/>
          </a:xfrm>
          <a:prstGeom prst="straightConnector1">
            <a:avLst/>
          </a:prstGeom>
          <a:ln w="28575">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2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2A5CB-A382-D71A-3828-B202BE49468E}"/>
              </a:ext>
            </a:extLst>
          </p:cNvPr>
          <p:cNvSpPr>
            <a:spLocks noGrp="1"/>
          </p:cNvSpPr>
          <p:nvPr>
            <p:ph type="body" sz="quarter" idx="14"/>
          </p:nvPr>
        </p:nvSpPr>
        <p:spPr/>
        <p:txBody>
          <a:bodyPr/>
          <a:lstStyle/>
          <a:p>
            <a:r>
              <a:rPr lang="en-US" dirty="0"/>
              <a:t>UCN valve assembly</a:t>
            </a:r>
          </a:p>
        </p:txBody>
      </p:sp>
      <p:pic>
        <p:nvPicPr>
          <p:cNvPr id="4" name="Picture 3" descr="A group of women under a machine&#10;&#10;Description automatically generated">
            <a:extLst>
              <a:ext uri="{FF2B5EF4-FFF2-40B4-BE49-F238E27FC236}">
                <a16:creationId xmlns:a16="http://schemas.microsoft.com/office/drawing/2014/main" id="{806F4981-BCC4-3E2E-BFC6-2090CF0D833F}"/>
              </a:ext>
            </a:extLst>
          </p:cNvPr>
          <p:cNvPicPr>
            <a:picLocks noChangeAspect="1"/>
          </p:cNvPicPr>
          <p:nvPr/>
        </p:nvPicPr>
        <p:blipFill>
          <a:blip r:embed="rId2"/>
          <a:stretch>
            <a:fillRect/>
          </a:stretch>
        </p:blipFill>
        <p:spPr>
          <a:xfrm rot="10800000">
            <a:off x="407863" y="1431333"/>
            <a:ext cx="5804692" cy="4353519"/>
          </a:xfrm>
          <a:prstGeom prst="rect">
            <a:avLst/>
          </a:prstGeom>
        </p:spPr>
      </p:pic>
      <p:pic>
        <p:nvPicPr>
          <p:cNvPr id="5" name="Picture 4" descr="A close-up of a metal device&#10;&#10;Description automatically generated">
            <a:extLst>
              <a:ext uri="{FF2B5EF4-FFF2-40B4-BE49-F238E27FC236}">
                <a16:creationId xmlns:a16="http://schemas.microsoft.com/office/drawing/2014/main" id="{A07767E8-FBBE-563F-D2F3-5478687BADCE}"/>
              </a:ext>
            </a:extLst>
          </p:cNvPr>
          <p:cNvPicPr>
            <a:picLocks noChangeAspect="1"/>
          </p:cNvPicPr>
          <p:nvPr/>
        </p:nvPicPr>
        <p:blipFill>
          <a:blip r:embed="rId3"/>
          <a:stretch>
            <a:fillRect/>
          </a:stretch>
        </p:blipFill>
        <p:spPr>
          <a:xfrm rot="5400000">
            <a:off x="5930614" y="1187404"/>
            <a:ext cx="5977589" cy="4483192"/>
          </a:xfrm>
          <a:prstGeom prst="rect">
            <a:avLst/>
          </a:prstGeom>
        </p:spPr>
      </p:pic>
    </p:spTree>
    <p:extLst>
      <p:ext uri="{BB962C8B-B14F-4D97-AF65-F5344CB8AC3E}">
        <p14:creationId xmlns:p14="http://schemas.microsoft.com/office/powerpoint/2010/main" val="8020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17E7B-9EB3-9C62-36E1-F524FA869A5B}"/>
              </a:ext>
            </a:extLst>
          </p:cNvPr>
          <p:cNvSpPr>
            <a:spLocks noGrp="1"/>
          </p:cNvSpPr>
          <p:nvPr>
            <p:ph type="body" sz="quarter" idx="14"/>
          </p:nvPr>
        </p:nvSpPr>
        <p:spPr>
          <a:xfrm>
            <a:off x="552577" y="335762"/>
            <a:ext cx="10972800" cy="892208"/>
          </a:xfrm>
        </p:spPr>
        <p:txBody>
          <a:bodyPr/>
          <a:lstStyle/>
          <a:p>
            <a:r>
              <a:rPr lang="en-US" dirty="0"/>
              <a:t>Magnetic impurity scanner improvements</a:t>
            </a:r>
          </a:p>
        </p:txBody>
      </p:sp>
      <p:pic>
        <p:nvPicPr>
          <p:cNvPr id="7" name="Picture 6" descr="A graph with red and blue lines&#10;&#10;Description automatically generated">
            <a:extLst>
              <a:ext uri="{FF2B5EF4-FFF2-40B4-BE49-F238E27FC236}">
                <a16:creationId xmlns:a16="http://schemas.microsoft.com/office/drawing/2014/main" id="{065FCFBB-82B2-9D27-410F-36B44577E25F}"/>
              </a:ext>
            </a:extLst>
          </p:cNvPr>
          <p:cNvPicPr>
            <a:picLocks noChangeAspect="1"/>
          </p:cNvPicPr>
          <p:nvPr/>
        </p:nvPicPr>
        <p:blipFill>
          <a:blip r:embed="rId2"/>
          <a:stretch>
            <a:fillRect/>
          </a:stretch>
        </p:blipFill>
        <p:spPr>
          <a:xfrm>
            <a:off x="6512073" y="4060350"/>
            <a:ext cx="4245496" cy="2547297"/>
          </a:xfrm>
          <a:prstGeom prst="rect">
            <a:avLst/>
          </a:prstGeom>
        </p:spPr>
      </p:pic>
      <p:pic>
        <p:nvPicPr>
          <p:cNvPr id="8" name="Picture 7" descr="A couple of men sitting on a metal structure&#10;&#10;Description automatically generated">
            <a:extLst>
              <a:ext uri="{FF2B5EF4-FFF2-40B4-BE49-F238E27FC236}">
                <a16:creationId xmlns:a16="http://schemas.microsoft.com/office/drawing/2014/main" id="{53BF6E3D-FFEE-2918-409C-4F617891153F}"/>
              </a:ext>
            </a:extLst>
          </p:cNvPr>
          <p:cNvPicPr>
            <a:picLocks noChangeAspect="1"/>
          </p:cNvPicPr>
          <p:nvPr/>
        </p:nvPicPr>
        <p:blipFill>
          <a:blip r:embed="rId3"/>
          <a:stretch>
            <a:fillRect/>
          </a:stretch>
        </p:blipFill>
        <p:spPr>
          <a:xfrm rot="10800000">
            <a:off x="390323" y="1227970"/>
            <a:ext cx="3507379" cy="2630533"/>
          </a:xfrm>
          <a:prstGeom prst="rect">
            <a:avLst/>
          </a:prstGeom>
        </p:spPr>
      </p:pic>
      <p:pic>
        <p:nvPicPr>
          <p:cNvPr id="9" name="Picture 8" descr="A machine with a round piece of wood&#10;&#10;Description automatically generated">
            <a:extLst>
              <a:ext uri="{FF2B5EF4-FFF2-40B4-BE49-F238E27FC236}">
                <a16:creationId xmlns:a16="http://schemas.microsoft.com/office/drawing/2014/main" id="{F60FC84B-EF3D-EB96-F913-D8A0F4ECCAAA}"/>
              </a:ext>
            </a:extLst>
          </p:cNvPr>
          <p:cNvPicPr>
            <a:picLocks noChangeAspect="1"/>
          </p:cNvPicPr>
          <p:nvPr/>
        </p:nvPicPr>
        <p:blipFill>
          <a:blip r:embed="rId4"/>
          <a:stretch>
            <a:fillRect/>
          </a:stretch>
        </p:blipFill>
        <p:spPr>
          <a:xfrm rot="10800000">
            <a:off x="390321" y="4018733"/>
            <a:ext cx="3507379" cy="2630535"/>
          </a:xfrm>
          <a:prstGeom prst="rect">
            <a:avLst/>
          </a:prstGeom>
        </p:spPr>
      </p:pic>
      <p:sp>
        <p:nvSpPr>
          <p:cNvPr id="16" name="TextBox 15">
            <a:extLst>
              <a:ext uri="{FF2B5EF4-FFF2-40B4-BE49-F238E27FC236}">
                <a16:creationId xmlns:a16="http://schemas.microsoft.com/office/drawing/2014/main" id="{47A42068-937B-7297-D3D3-E81E0925D9C6}"/>
              </a:ext>
            </a:extLst>
          </p:cNvPr>
          <p:cNvSpPr txBox="1"/>
          <p:nvPr/>
        </p:nvSpPr>
        <p:spPr>
          <a:xfrm>
            <a:off x="3952478" y="4623340"/>
            <a:ext cx="2556812" cy="1241622"/>
          </a:xfrm>
          <a:prstGeom prst="rect">
            <a:avLst/>
          </a:prstGeom>
          <a:noFill/>
        </p:spPr>
        <p:txBody>
          <a:bodyPr wrap="square" rtlCol="0">
            <a:spAutoFit/>
          </a:bodyPr>
          <a:lstStyle/>
          <a:p>
            <a:r>
              <a:rPr lang="en-US" sz="1867" dirty="0"/>
              <a:t>Improvements to the system were made using air spindle to support the table. </a:t>
            </a:r>
          </a:p>
        </p:txBody>
      </p:sp>
      <p:grpSp>
        <p:nvGrpSpPr>
          <p:cNvPr id="3" name="Group 2">
            <a:extLst>
              <a:ext uri="{FF2B5EF4-FFF2-40B4-BE49-F238E27FC236}">
                <a16:creationId xmlns:a16="http://schemas.microsoft.com/office/drawing/2014/main" id="{E6E5675B-2C2B-AEAD-D46F-FE26BD6D6485}"/>
              </a:ext>
            </a:extLst>
          </p:cNvPr>
          <p:cNvGrpSpPr/>
          <p:nvPr/>
        </p:nvGrpSpPr>
        <p:grpSpPr>
          <a:xfrm>
            <a:off x="6458406" y="1253488"/>
            <a:ext cx="5623983" cy="2579497"/>
            <a:chOff x="6458406" y="1253488"/>
            <a:chExt cx="5623983" cy="2579497"/>
          </a:xfrm>
        </p:grpSpPr>
        <p:pic>
          <p:nvPicPr>
            <p:cNvPr id="5" name="Picture 4" descr="A graph with red and blue lines&#10;&#10;Description automatically generated">
              <a:extLst>
                <a:ext uri="{FF2B5EF4-FFF2-40B4-BE49-F238E27FC236}">
                  <a16:creationId xmlns:a16="http://schemas.microsoft.com/office/drawing/2014/main" id="{8707B49A-086D-E74A-7865-477E0824C668}"/>
                </a:ext>
              </a:extLst>
            </p:cNvPr>
            <p:cNvPicPr>
              <a:picLocks noChangeAspect="1"/>
            </p:cNvPicPr>
            <p:nvPr/>
          </p:nvPicPr>
          <p:blipFill>
            <a:blip r:embed="rId5"/>
            <a:stretch>
              <a:fillRect/>
            </a:stretch>
          </p:blipFill>
          <p:spPr>
            <a:xfrm>
              <a:off x="6458406" y="1253488"/>
              <a:ext cx="4299164" cy="2579497"/>
            </a:xfrm>
            <a:prstGeom prst="rect">
              <a:avLst/>
            </a:prstGeom>
          </p:spPr>
        </p:pic>
        <p:cxnSp>
          <p:nvCxnSpPr>
            <p:cNvPr id="11" name="Straight Connector 10">
              <a:extLst>
                <a:ext uri="{FF2B5EF4-FFF2-40B4-BE49-F238E27FC236}">
                  <a16:creationId xmlns:a16="http://schemas.microsoft.com/office/drawing/2014/main" id="{BFD2960A-6E40-D5D7-83CD-32D88E0433B3}"/>
                </a:ext>
              </a:extLst>
            </p:cNvPr>
            <p:cNvCxnSpPr>
              <a:cxnSpLocks/>
            </p:cNvCxnSpPr>
            <p:nvPr/>
          </p:nvCxnSpPr>
          <p:spPr>
            <a:xfrm>
              <a:off x="10885077" y="1991068"/>
              <a:ext cx="640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8A054-0510-9E62-9877-0B1C64680C55}"/>
                </a:ext>
              </a:extLst>
            </p:cNvPr>
            <p:cNvCxnSpPr>
              <a:cxnSpLocks/>
            </p:cNvCxnSpPr>
            <p:nvPr/>
          </p:nvCxnSpPr>
          <p:spPr>
            <a:xfrm>
              <a:off x="10885077" y="2931051"/>
              <a:ext cx="640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7392BF-4451-449D-14A0-730B45741AFE}"/>
                </a:ext>
              </a:extLst>
            </p:cNvPr>
            <p:cNvCxnSpPr/>
            <p:nvPr/>
          </p:nvCxnSpPr>
          <p:spPr>
            <a:xfrm>
              <a:off x="11205225" y="1991069"/>
              <a:ext cx="0" cy="939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2C0D4A-FBC8-D274-C846-446A4B58CAB1}"/>
                </a:ext>
              </a:extLst>
            </p:cNvPr>
            <p:cNvSpPr txBox="1"/>
            <p:nvPr/>
          </p:nvSpPr>
          <p:spPr>
            <a:xfrm>
              <a:off x="11205226" y="2174954"/>
              <a:ext cx="877163" cy="461665"/>
            </a:xfrm>
            <a:prstGeom prst="rect">
              <a:avLst/>
            </a:prstGeom>
            <a:noFill/>
          </p:spPr>
          <p:txBody>
            <a:bodyPr wrap="none" rtlCol="0">
              <a:spAutoFit/>
            </a:bodyPr>
            <a:lstStyle/>
            <a:p>
              <a:r>
                <a:rPr lang="en-US" sz="2400" dirty="0"/>
                <a:t>20 </a:t>
              </a:r>
              <a:r>
                <a:rPr lang="en-US" sz="2400" dirty="0" err="1"/>
                <a:t>pT</a:t>
              </a:r>
              <a:endParaRPr lang="en-US" sz="2400" dirty="0"/>
            </a:p>
          </p:txBody>
        </p:sp>
        <p:sp>
          <p:nvSpPr>
            <p:cNvPr id="17" name="TextBox 16">
              <a:extLst>
                <a:ext uri="{FF2B5EF4-FFF2-40B4-BE49-F238E27FC236}">
                  <a16:creationId xmlns:a16="http://schemas.microsoft.com/office/drawing/2014/main" id="{00B67179-81B0-6396-6858-BA93B6144097}"/>
                </a:ext>
              </a:extLst>
            </p:cNvPr>
            <p:cNvSpPr txBox="1"/>
            <p:nvPr/>
          </p:nvSpPr>
          <p:spPr>
            <a:xfrm>
              <a:off x="7020089" y="3060163"/>
              <a:ext cx="1170385" cy="338554"/>
            </a:xfrm>
            <a:prstGeom prst="rect">
              <a:avLst/>
            </a:prstGeom>
            <a:solidFill>
              <a:schemeClr val="bg1"/>
            </a:solidFill>
            <a:ln w="28575">
              <a:solidFill>
                <a:srgbClr val="00B050"/>
              </a:solidFill>
            </a:ln>
          </p:spPr>
          <p:txBody>
            <a:bodyPr wrap="none" rtlCol="0">
              <a:spAutoFit/>
            </a:bodyPr>
            <a:lstStyle/>
            <a:p>
              <a:r>
                <a:rPr lang="en-US" sz="1600" dirty="0"/>
                <a:t>Background</a:t>
              </a:r>
            </a:p>
          </p:txBody>
        </p:sp>
      </p:grpSp>
      <p:sp>
        <p:nvSpPr>
          <p:cNvPr id="18" name="TextBox 17">
            <a:extLst>
              <a:ext uri="{FF2B5EF4-FFF2-40B4-BE49-F238E27FC236}">
                <a16:creationId xmlns:a16="http://schemas.microsoft.com/office/drawing/2014/main" id="{E62F6C44-B8BE-4D19-6588-4ED6AE09EB64}"/>
              </a:ext>
            </a:extLst>
          </p:cNvPr>
          <p:cNvSpPr txBox="1"/>
          <p:nvPr/>
        </p:nvSpPr>
        <p:spPr>
          <a:xfrm>
            <a:off x="6983412" y="5881520"/>
            <a:ext cx="1111202" cy="338554"/>
          </a:xfrm>
          <a:prstGeom prst="rect">
            <a:avLst/>
          </a:prstGeom>
          <a:solidFill>
            <a:schemeClr val="bg1"/>
          </a:solidFill>
          <a:ln w="28575">
            <a:solidFill>
              <a:srgbClr val="00B050"/>
            </a:solidFill>
          </a:ln>
        </p:spPr>
        <p:txBody>
          <a:bodyPr wrap="none" rtlCol="0">
            <a:spAutoFit/>
          </a:bodyPr>
          <a:lstStyle/>
          <a:p>
            <a:r>
              <a:rPr lang="en-US" sz="1600" dirty="0"/>
              <a:t>With signal</a:t>
            </a:r>
          </a:p>
        </p:txBody>
      </p:sp>
    </p:spTree>
    <p:extLst>
      <p:ext uri="{BB962C8B-B14F-4D97-AF65-F5344CB8AC3E}">
        <p14:creationId xmlns:p14="http://schemas.microsoft.com/office/powerpoint/2010/main" val="15228155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597F-C42A-4888-955C-D7652DD61918}"/>
              </a:ext>
            </a:extLst>
          </p:cNvPr>
          <p:cNvSpPr>
            <a:spLocks noGrp="1"/>
          </p:cNvSpPr>
          <p:nvPr>
            <p:ph type="title"/>
          </p:nvPr>
        </p:nvSpPr>
        <p:spPr>
          <a:xfrm>
            <a:off x="177371" y="20939"/>
            <a:ext cx="8203578" cy="786256"/>
          </a:xfrm>
        </p:spPr>
        <p:txBody>
          <a:bodyPr/>
          <a:lstStyle/>
          <a:p>
            <a:r>
              <a:rPr lang="en-US" dirty="0" err="1"/>
              <a:t>BeamEDM</a:t>
            </a:r>
            <a:r>
              <a:rPr lang="en-US" dirty="0"/>
              <a:t> experiments</a:t>
            </a:r>
          </a:p>
        </p:txBody>
      </p:sp>
      <p:pic>
        <p:nvPicPr>
          <p:cNvPr id="3" name="Content Placeholder 4">
            <a:extLst>
              <a:ext uri="{FF2B5EF4-FFF2-40B4-BE49-F238E27FC236}">
                <a16:creationId xmlns:a16="http://schemas.microsoft.com/office/drawing/2014/main" id="{3C493938-54F3-48C1-AB07-A4EE89A874DD}"/>
              </a:ext>
            </a:extLst>
          </p:cNvPr>
          <p:cNvPicPr>
            <a:picLocks noChangeAspect="1"/>
          </p:cNvPicPr>
          <p:nvPr/>
        </p:nvPicPr>
        <p:blipFill rotWithShape="1">
          <a:blip r:embed="rId3"/>
          <a:srcRect l="2" r="-653"/>
          <a:stretch/>
        </p:blipFill>
        <p:spPr>
          <a:xfrm>
            <a:off x="821492" y="964851"/>
            <a:ext cx="10438943" cy="573978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EBDB41-142B-4ACC-ABDB-0861AB965312}"/>
                  </a:ext>
                </a:extLst>
              </p:cNvPr>
              <p:cNvSpPr txBox="1"/>
              <p:nvPr/>
            </p:nvSpPr>
            <p:spPr>
              <a:xfrm>
                <a:off x="348660" y="1589163"/>
                <a:ext cx="3930500" cy="707886"/>
              </a:xfrm>
              <a:prstGeom prst="rect">
                <a:avLst/>
              </a:prstGeom>
              <a:noFill/>
            </p:spPr>
            <p:txBody>
              <a:bodyPr wrap="none" rtlCol="0">
                <a:spAutoFit/>
              </a:bodyPr>
              <a:lstStyle/>
              <a:p>
                <a:r>
                  <a:rPr lang="en-US" sz="2000" b="1" dirty="0">
                    <a:solidFill>
                      <a:srgbClr val="FF0000"/>
                    </a:solidFill>
                  </a:rPr>
                  <a:t>Problem: </a:t>
                </a:r>
                <a14:m>
                  <m:oMath xmlns:m="http://schemas.openxmlformats.org/officeDocument/2006/math">
                    <m:r>
                      <a:rPr lang="en-US" sz="2000" b="1" i="1" smtClean="0">
                        <a:solidFill>
                          <a:srgbClr val="FF0000"/>
                        </a:solidFill>
                        <a:latin typeface="Cambria Math" panose="02040503050406030204" pitchFamily="18" charset="0"/>
                      </a:rPr>
                      <m:t>𝒗</m:t>
                    </m:r>
                    <m:r>
                      <a:rPr lang="en-US" sz="2000" b="1" i="1" smtClean="0">
                        <a:solidFill>
                          <a:srgbClr val="FF0000"/>
                        </a:solidFill>
                        <a:latin typeface="Cambria Math" panose="02040503050406030204" pitchFamily="18" charset="0"/>
                        <a:ea typeface="Cambria Math" panose="02040503050406030204" pitchFamily="18" charset="0"/>
                      </a:rPr>
                      <m:t>×</m:t>
                    </m:r>
                    <m:r>
                      <a:rPr lang="en-US" sz="2000" b="1" i="1" smtClean="0">
                        <a:solidFill>
                          <a:srgbClr val="FF0000"/>
                        </a:solidFill>
                        <a:latin typeface="Cambria Math" panose="02040503050406030204" pitchFamily="18" charset="0"/>
                        <a:ea typeface="Cambria Math" panose="02040503050406030204" pitchFamily="18" charset="0"/>
                      </a:rPr>
                      <m:t>𝑬</m:t>
                    </m:r>
                    <m:r>
                      <a:rPr lang="en-US" sz="2000" b="1" i="1" smtClean="0">
                        <a:solidFill>
                          <a:srgbClr val="FF0000"/>
                        </a:solidFill>
                        <a:latin typeface="Cambria Math" panose="02040503050406030204" pitchFamily="18" charset="0"/>
                        <a:ea typeface="Cambria Math" panose="02040503050406030204" pitchFamily="18" charset="0"/>
                      </a:rPr>
                      <m:t> </m:t>
                    </m:r>
                  </m:oMath>
                </a14:m>
                <a:r>
                  <a:rPr lang="en-US" sz="2000" b="1" dirty="0">
                    <a:solidFill>
                      <a:srgbClr val="FF0000"/>
                    </a:solidFill>
                  </a:rPr>
                  <a:t>motional field</a:t>
                </a:r>
              </a:p>
              <a:p>
                <a:r>
                  <a:rPr lang="en-US" sz="2000" b="1" dirty="0">
                    <a:solidFill>
                      <a:srgbClr val="00B050"/>
                    </a:solidFill>
                  </a:rPr>
                  <a:t>Mitigation: reverse </a:t>
                </a:r>
                <a14:m>
                  <m:oMath xmlns:m="http://schemas.openxmlformats.org/officeDocument/2006/math">
                    <m:r>
                      <a:rPr lang="en-US" sz="2000" b="1" i="1" smtClean="0">
                        <a:solidFill>
                          <a:srgbClr val="00B050"/>
                        </a:solidFill>
                        <a:latin typeface="Cambria Math" panose="02040503050406030204" pitchFamily="18" charset="0"/>
                      </a:rPr>
                      <m:t>𝒗</m:t>
                    </m:r>
                  </m:oMath>
                </a14:m>
                <a:r>
                  <a:rPr lang="en-US" sz="2000" b="1" dirty="0">
                    <a:solidFill>
                      <a:srgbClr val="00B050"/>
                    </a:solidFill>
                  </a:rPr>
                  <a:t> w/ a </a:t>
                </a:r>
                <a:r>
                  <a:rPr lang="en-US" sz="2000" b="1" dirty="0" err="1">
                    <a:solidFill>
                      <a:srgbClr val="00B050"/>
                    </a:solidFill>
                  </a:rPr>
                  <a:t>turbable</a:t>
                </a:r>
                <a:endParaRPr lang="en-US" sz="2000" b="1" dirty="0">
                  <a:solidFill>
                    <a:srgbClr val="00B050"/>
                  </a:solidFill>
                </a:endParaRPr>
              </a:p>
            </p:txBody>
          </p:sp>
        </mc:Choice>
        <mc:Fallback xmlns="">
          <p:sp>
            <p:nvSpPr>
              <p:cNvPr id="15" name="TextBox 14">
                <a:extLst>
                  <a:ext uri="{FF2B5EF4-FFF2-40B4-BE49-F238E27FC236}">
                    <a16:creationId xmlns:a16="http://schemas.microsoft.com/office/drawing/2014/main" id="{6CEBDB41-142B-4ACC-ABDB-0861AB965312}"/>
                  </a:ext>
                </a:extLst>
              </p:cNvPr>
              <p:cNvSpPr txBox="1">
                <a:spLocks noRot="1" noChangeAspect="1" noMove="1" noResize="1" noEditPoints="1" noAdjustHandles="1" noChangeArrowheads="1" noChangeShapeType="1" noTextEdit="1"/>
              </p:cNvSpPr>
              <p:nvPr/>
            </p:nvSpPr>
            <p:spPr>
              <a:xfrm>
                <a:off x="348660" y="1589163"/>
                <a:ext cx="3930500" cy="707886"/>
              </a:xfrm>
              <a:prstGeom prst="rect">
                <a:avLst/>
              </a:prstGeom>
              <a:blipFill>
                <a:blip r:embed="rId4"/>
                <a:stretch>
                  <a:fillRect l="-1550" t="-5172" r="-1085" b="-1465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4D55166-51DB-4C62-B227-57A03E3C2E09}"/>
              </a:ext>
            </a:extLst>
          </p:cNvPr>
          <p:cNvSpPr txBox="1"/>
          <p:nvPr/>
        </p:nvSpPr>
        <p:spPr>
          <a:xfrm>
            <a:off x="10374307" y="437863"/>
            <a:ext cx="1434688" cy="369332"/>
          </a:xfrm>
          <a:prstGeom prst="rect">
            <a:avLst/>
          </a:prstGeom>
          <a:noFill/>
        </p:spPr>
        <p:txBody>
          <a:bodyPr wrap="none" rtlCol="0">
            <a:spAutoFit/>
          </a:bodyPr>
          <a:lstStyle/>
          <a:p>
            <a:r>
              <a:rPr lang="en-US" dirty="0"/>
              <a:t>Jacob Thorne</a:t>
            </a:r>
          </a:p>
        </p:txBody>
      </p:sp>
    </p:spTree>
    <p:extLst>
      <p:ext uri="{BB962C8B-B14F-4D97-AF65-F5344CB8AC3E}">
        <p14:creationId xmlns:p14="http://schemas.microsoft.com/office/powerpoint/2010/main" val="2898113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04E3F-E6AA-5311-C5AA-7AAD2ECAC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4817A-6A8C-A6B7-C506-9D814CC58E2F}"/>
              </a:ext>
            </a:extLst>
          </p:cNvPr>
          <p:cNvSpPr>
            <a:spLocks noGrp="1"/>
          </p:cNvSpPr>
          <p:nvPr>
            <p:ph type="title"/>
          </p:nvPr>
        </p:nvSpPr>
        <p:spPr/>
        <p:txBody>
          <a:bodyPr/>
          <a:lstStyle/>
          <a:p>
            <a:r>
              <a:rPr lang="en-US" dirty="0"/>
              <a:t>Phase I Plan for </a:t>
            </a:r>
            <a:r>
              <a:rPr lang="en-US" dirty="0" err="1"/>
              <a:t>nEDMSF</a:t>
            </a:r>
            <a:endParaRPr lang="en-US" dirty="0"/>
          </a:p>
        </p:txBody>
      </p:sp>
      <p:sp>
        <p:nvSpPr>
          <p:cNvPr id="3" name="Content Placeholder 2">
            <a:extLst>
              <a:ext uri="{FF2B5EF4-FFF2-40B4-BE49-F238E27FC236}">
                <a16:creationId xmlns:a16="http://schemas.microsoft.com/office/drawing/2014/main" id="{EBD8A4ED-EAB8-C7D6-31B1-38354670BF28}"/>
              </a:ext>
            </a:extLst>
          </p:cNvPr>
          <p:cNvSpPr>
            <a:spLocks noGrp="1"/>
          </p:cNvSpPr>
          <p:nvPr>
            <p:ph idx="1"/>
          </p:nvPr>
        </p:nvSpPr>
        <p:spPr>
          <a:xfrm>
            <a:off x="310163" y="939451"/>
            <a:ext cx="11332337" cy="5493546"/>
          </a:xfrm>
        </p:spPr>
        <p:txBody>
          <a:bodyPr>
            <a:normAutofit/>
          </a:bodyPr>
          <a:lstStyle/>
          <a:p>
            <a:r>
              <a:rPr lang="en-US" dirty="0">
                <a:sym typeface="Symbol" panose="05050102010706020507" pitchFamily="18" charset="2"/>
              </a:rPr>
              <a:t>Measure capture light to determine UCN production rate and relative beta decay (and other) background rates</a:t>
            </a:r>
          </a:p>
          <a:p>
            <a:endParaRPr lang="en-US" dirty="0">
              <a:sym typeface="Symbol" panose="05050102010706020507" pitchFamily="18" charset="2"/>
            </a:endParaRPr>
          </a:p>
          <a:p>
            <a:r>
              <a:rPr lang="en-US" dirty="0">
                <a:sym typeface="Symbol" panose="05050102010706020507" pitchFamily="18" charset="2"/>
              </a:rPr>
              <a:t>Use PF1b beamline with existing </a:t>
            </a:r>
            <a:r>
              <a:rPr lang="en-US" baseline="30000" dirty="0">
                <a:sym typeface="Symbol" panose="05050102010706020507" pitchFamily="18" charset="2"/>
              </a:rPr>
              <a:t>3</a:t>
            </a:r>
            <a:r>
              <a:rPr lang="en-US" dirty="0">
                <a:sym typeface="Symbol" panose="05050102010706020507" pitchFamily="18" charset="2"/>
              </a:rPr>
              <a:t>He evaporation refrigerator (some mechanical modifications + peripherals), full size “legacy measurement cell” together with </a:t>
            </a:r>
            <a:r>
              <a:rPr lang="en-US" dirty="0" err="1">
                <a:sym typeface="Symbol" panose="05050102010706020507" pitchFamily="18" charset="2"/>
              </a:rPr>
              <a:t>SiPM</a:t>
            </a:r>
            <a:r>
              <a:rPr lang="en-US" dirty="0">
                <a:sym typeface="Symbol" panose="05050102010706020507" pitchFamily="18" charset="2"/>
              </a:rPr>
              <a:t>-based light collection system</a:t>
            </a:r>
          </a:p>
          <a:p>
            <a:endParaRPr lang="en-US" dirty="0">
              <a:sym typeface="Symbol" panose="05050102010706020507" pitchFamily="18" charset="2"/>
            </a:endParaRPr>
          </a:p>
          <a:p>
            <a:r>
              <a:rPr lang="en-US" dirty="0">
                <a:sym typeface="Symbol" panose="05050102010706020507" pitchFamily="18" charset="2"/>
              </a:rPr>
              <a:t>Given </a:t>
            </a:r>
            <a:r>
              <a:rPr lang="en-US" dirty="0">
                <a:latin typeface="Symath" panose="00000400000000000000" pitchFamily="2" charset="0"/>
                <a:cs typeface="Symath" panose="00000400000000000000" pitchFamily="2" charset="0"/>
                <a:sym typeface="Symbol" panose="05050102010706020507" pitchFamily="18" charset="2"/>
              </a:rPr>
              <a:t>R</a:t>
            </a:r>
            <a:r>
              <a:rPr lang="en-US" dirty="0">
                <a:cs typeface="Symath" panose="00000400000000000000" pitchFamily="2" charset="0"/>
                <a:sym typeface="Symbol" panose="05050102010706020507" pitchFamily="18" charset="2"/>
              </a:rPr>
              <a:t> existence of parts, big part of the job will be commissioning: everything works and works together</a:t>
            </a:r>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p:txBody>
      </p:sp>
    </p:spTree>
    <p:extLst>
      <p:ext uri="{BB962C8B-B14F-4D97-AF65-F5344CB8AC3E}">
        <p14:creationId xmlns:p14="http://schemas.microsoft.com/office/powerpoint/2010/main" val="89467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116"/>
            <a:fld id="{16145EFA-FB25-4078-A3A9-8A9B7B9DAE1F}" type="slidenum">
              <a:rPr lang="en-US">
                <a:solidFill>
                  <a:prstClr val="black">
                    <a:tint val="75000"/>
                  </a:prstClr>
                </a:solidFill>
                <a:latin typeface="Calibri"/>
              </a:rPr>
              <a:pPr defTabSz="914116"/>
              <a:t>9</a:t>
            </a:fld>
            <a:endParaRPr lang="en-US">
              <a:solidFill>
                <a:prstClr val="black">
                  <a:tint val="75000"/>
                </a:prstClr>
              </a:solidFill>
              <a:latin typeface="Calibri"/>
            </a:endParaRP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1200" y="1828800"/>
            <a:ext cx="8229600" cy="369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6283039D-FDB1-3B85-63DD-32E8A958741A}"/>
              </a:ext>
            </a:extLst>
          </p:cNvPr>
          <p:cNvSpPr txBox="1"/>
          <p:nvPr/>
        </p:nvSpPr>
        <p:spPr>
          <a:xfrm>
            <a:off x="1181508" y="502726"/>
            <a:ext cx="9728689" cy="523220"/>
          </a:xfrm>
          <a:prstGeom prst="rect">
            <a:avLst/>
          </a:prstGeom>
          <a:noFill/>
        </p:spPr>
        <p:txBody>
          <a:bodyPr wrap="none" rtlCol="0">
            <a:spAutoFit/>
          </a:bodyPr>
          <a:lstStyle/>
          <a:p>
            <a:r>
              <a:rPr lang="en-US" sz="2800" dirty="0"/>
              <a:t>EDM is directly sensitive to BSM physics, free of SM backgrounds!</a:t>
            </a:r>
          </a:p>
        </p:txBody>
      </p:sp>
      <p:sp>
        <p:nvSpPr>
          <p:cNvPr id="5" name="TextBox 4">
            <a:extLst>
              <a:ext uri="{FF2B5EF4-FFF2-40B4-BE49-F238E27FC236}">
                <a16:creationId xmlns:a16="http://schemas.microsoft.com/office/drawing/2014/main" id="{77034275-02D9-5A63-BA90-7A2E4DAF8D0D}"/>
              </a:ext>
            </a:extLst>
          </p:cNvPr>
          <p:cNvSpPr txBox="1"/>
          <p:nvPr/>
        </p:nvSpPr>
        <p:spPr>
          <a:xfrm>
            <a:off x="2561664" y="2911288"/>
            <a:ext cx="4340997" cy="461665"/>
          </a:xfrm>
          <a:prstGeom prst="rect">
            <a:avLst/>
          </a:prstGeom>
          <a:noFill/>
        </p:spPr>
        <p:txBody>
          <a:bodyPr wrap="none" rtlCol="0">
            <a:spAutoFit/>
          </a:bodyPr>
          <a:lstStyle/>
          <a:p>
            <a:r>
              <a:rPr lang="en-US" sz="2400" dirty="0">
                <a:solidFill>
                  <a:srgbClr val="FFFF00"/>
                </a:solidFill>
              </a:rPr>
              <a:t>Different BSM theoretical models</a:t>
            </a:r>
          </a:p>
        </p:txBody>
      </p:sp>
      <p:sp>
        <p:nvSpPr>
          <p:cNvPr id="6" name="TextBox 5">
            <a:extLst>
              <a:ext uri="{FF2B5EF4-FFF2-40B4-BE49-F238E27FC236}">
                <a16:creationId xmlns:a16="http://schemas.microsoft.com/office/drawing/2014/main" id="{4EA7CE01-50BD-BCDF-C22D-368B7619093E}"/>
              </a:ext>
            </a:extLst>
          </p:cNvPr>
          <p:cNvSpPr txBox="1"/>
          <p:nvPr/>
        </p:nvSpPr>
        <p:spPr>
          <a:xfrm>
            <a:off x="7891183" y="3729318"/>
            <a:ext cx="1946687" cy="461665"/>
          </a:xfrm>
          <a:prstGeom prst="rect">
            <a:avLst/>
          </a:prstGeom>
          <a:noFill/>
        </p:spPr>
        <p:txBody>
          <a:bodyPr wrap="none" rtlCol="0">
            <a:spAutoFit/>
          </a:bodyPr>
          <a:lstStyle/>
          <a:p>
            <a:r>
              <a:rPr lang="en-US" sz="2400" dirty="0">
                <a:solidFill>
                  <a:srgbClr val="FFC000"/>
                </a:solidFill>
              </a:rPr>
              <a:t>EDM searches</a:t>
            </a:r>
          </a:p>
        </p:txBody>
      </p:sp>
    </p:spTree>
    <p:extLst>
      <p:ext uri="{BB962C8B-B14F-4D97-AF65-F5344CB8AC3E}">
        <p14:creationId xmlns:p14="http://schemas.microsoft.com/office/powerpoint/2010/main" val="35999420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Custom 1">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b="1"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123 UBE PPP_169_V3_entw1.pptx" id="{320F5B9C-A90C-49C1-B68C-6D1387B8CC7F}" vid="{3585EBC0-9BD4-4B94-BA7E-D99659FFC55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8_Office Theme">
  <a:themeElements>
    <a:clrScheme name="Custom 1">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6490</TotalTime>
  <Words>8940</Words>
  <Application>Microsoft Office PowerPoint</Application>
  <PresentationFormat>Widescreen</PresentationFormat>
  <Paragraphs>1220</Paragraphs>
  <Slides>85</Slides>
  <Notes>36</Notes>
  <HiddenSlides>0</HiddenSlides>
  <MMClips>4</MMClips>
  <ScaleCrop>false</ScaleCrop>
  <HeadingPairs>
    <vt:vector size="8" baseType="variant">
      <vt:variant>
        <vt:lpstr>Fonts Used</vt:lpstr>
      </vt:variant>
      <vt:variant>
        <vt:i4>26</vt:i4>
      </vt:variant>
      <vt:variant>
        <vt:lpstr>Theme</vt:lpstr>
      </vt:variant>
      <vt:variant>
        <vt:i4>7</vt:i4>
      </vt:variant>
      <vt:variant>
        <vt:lpstr>Embedded OLE Servers</vt:lpstr>
      </vt:variant>
      <vt:variant>
        <vt:i4>1</vt:i4>
      </vt:variant>
      <vt:variant>
        <vt:lpstr>Slide Titles</vt:lpstr>
      </vt:variant>
      <vt:variant>
        <vt:i4>85</vt:i4>
      </vt:variant>
    </vt:vector>
  </HeadingPairs>
  <TitlesOfParts>
    <vt:vector size="119" baseType="lpstr">
      <vt:lpstr>Abadi</vt:lpstr>
      <vt:lpstr>Acumin Pro</vt:lpstr>
      <vt:lpstr>Aptos</vt:lpstr>
      <vt:lpstr>Aptos Display</vt:lpstr>
      <vt:lpstr>Arial</vt:lpstr>
      <vt:lpstr>Arial Narrow</vt:lpstr>
      <vt:lpstr>Calibri</vt:lpstr>
      <vt:lpstr>Calibri Light</vt:lpstr>
      <vt:lpstr>Cambria</vt:lpstr>
      <vt:lpstr>Cambria Math</vt:lpstr>
      <vt:lpstr>CMR10</vt:lpstr>
      <vt:lpstr>Comic Sans MS</vt:lpstr>
      <vt:lpstr>Helvetica</vt:lpstr>
      <vt:lpstr>Helvetica Light</vt:lpstr>
      <vt:lpstr>Lucida Grande</vt:lpstr>
      <vt:lpstr>NimbusRomNo9L-Regu</vt:lpstr>
      <vt:lpstr>NimbusRomNo9L-ReguItal</vt:lpstr>
      <vt:lpstr>Noto Sans Symbols</vt:lpstr>
      <vt:lpstr>Open Sans</vt:lpstr>
      <vt:lpstr>Roboto</vt:lpstr>
      <vt:lpstr>Snap ITC</vt:lpstr>
      <vt:lpstr>Symath</vt:lpstr>
      <vt:lpstr>Symbol</vt:lpstr>
      <vt:lpstr>Times</vt:lpstr>
      <vt:lpstr>Times New Roman</vt:lpstr>
      <vt:lpstr>Wingdings</vt:lpstr>
      <vt:lpstr>Office Theme</vt:lpstr>
      <vt:lpstr>7_Office Theme</vt:lpstr>
      <vt:lpstr>1_Office Theme</vt:lpstr>
      <vt:lpstr>1_4</vt:lpstr>
      <vt:lpstr>2_Office Theme</vt:lpstr>
      <vt:lpstr>8_Office Theme</vt:lpstr>
      <vt:lpstr>3_Office Theme</vt:lpstr>
      <vt:lpstr>Equation</vt:lpstr>
      <vt:lpstr>EDM Experiments: Status and Challenges</vt:lpstr>
      <vt:lpstr>PowerPoint Presentation</vt:lpstr>
      <vt:lpstr>Electric Dipole Moment implies Time Reversal Symmetry Violation</vt:lpstr>
      <vt:lpstr>PowerPoint Presentation</vt:lpstr>
      <vt:lpstr>PowerPoint Presentation</vt:lpstr>
      <vt:lpstr>Significant Reach of Energy Scales with Improved EDM Sensitivity</vt:lpstr>
      <vt:lpstr>EDM Searches = The Quest for the Holy Grail</vt:lpstr>
      <vt:lpstr>PowerPoint Presentation</vt:lpstr>
      <vt:lpstr>PowerPoint Presentation</vt:lpstr>
      <vt:lpstr>EDMs test SuperSymmetry</vt:lpstr>
      <vt:lpstr>PowerPoint Presentation</vt:lpstr>
      <vt:lpstr>PowerPoint Presentation</vt:lpstr>
      <vt:lpstr>Connecting high-energy physics to low-energy measurements</vt:lpstr>
      <vt:lpstr>Many different sources of CP violation  multiple systems are needed to disentangle the various sources of CP </vt:lpstr>
      <vt:lpstr>Why neutron EDM?</vt:lpstr>
      <vt:lpstr>PowerPoint Presentation</vt:lpstr>
      <vt:lpstr>Store ultracold neutrons (UCN) in a bottle to measure the Electric Dipole Moment of free neutrons</vt:lpstr>
      <vt:lpstr>Ramsey’s method of separated oscillatory fields: Making a fringe by interfering the coherent neutron spin precession with an external RF clock</vt:lpstr>
      <vt:lpstr>nEDM sensitivity:</vt:lpstr>
      <vt:lpstr>The best nEDM limit: PSI (2020)</vt:lpstr>
      <vt:lpstr>PowerPoint Presentation</vt:lpstr>
      <vt:lpstr>PowerPoint Presentation</vt:lpstr>
      <vt:lpstr>PowerPoint Presentation</vt:lpstr>
      <vt:lpstr>How to Improve Sensitivity</vt:lpstr>
      <vt:lpstr>Neutron EDM Experiments Underway</vt:lpstr>
      <vt:lpstr>Beyond 1e-26 e-cm…</vt:lpstr>
      <vt:lpstr>nEDM sensitivity is still limited by the UCN counting statistics  continuing efforts to make more intense UCN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UCN “Pokotilovsky” source operating at the Los Alamos Neutron Science Center (LANSCE)</vt:lpstr>
      <vt:lpstr>PowerPoint Presentation</vt:lpstr>
      <vt:lpstr>PowerPoint Presentation</vt:lpstr>
      <vt:lpstr>nEDM@SNS  Spallation Neutron Source at ORNL</vt:lpstr>
      <vt:lpstr>PowerPoint Presentation</vt:lpstr>
      <vt:lpstr>Techniques for measuring Dw </vt:lpstr>
      <vt:lpstr>PowerPoint Presentation</vt:lpstr>
      <vt:lpstr>nEDMSF apparatus on ESS beam port E5</vt:lpstr>
      <vt:lpstr>Existing Cryostat (Yao, Fierlinger)</vt:lpstr>
      <vt:lpstr>HSHV Cryostat at PF1b</vt:lpstr>
      <vt:lpstr>nEDMSF: Phase 1</vt:lpstr>
      <vt:lpstr>Rates</vt:lpstr>
      <vt:lpstr>Beam EDM</vt:lpstr>
      <vt:lpstr>Beam EDM</vt:lpstr>
      <vt:lpstr>PowerPoint Presentation</vt:lpstr>
      <vt:lpstr>Summary</vt:lpstr>
      <vt:lpstr>PowerPoint Presentation</vt:lpstr>
      <vt:lpstr>Summary</vt:lpstr>
      <vt:lpstr>PowerPoint Presentation</vt:lpstr>
      <vt:lpstr>PowerPoint Presentation</vt:lpstr>
      <vt:lpstr>PowerPoint Presentation</vt:lpstr>
      <vt:lpstr>PowerPoint Presentation</vt:lpstr>
      <vt:lpstr>PowerPoint Presentation</vt:lpstr>
      <vt:lpstr>Production/Measurement Cell (Degenkolb/Leung)</vt:lpstr>
      <vt:lpstr>Light Collection (Cianciolo)</vt:lpstr>
      <vt:lpstr>3He Handling/Cell Valve</vt:lpstr>
      <vt:lpstr>nEDM @ ILL/PNPI</vt:lpstr>
      <vt:lpstr>EDM limit comparison</vt:lpstr>
      <vt:lpstr>PowerPoint Presentation</vt:lpstr>
      <vt:lpstr>PowerPoint Presentation</vt:lpstr>
      <vt:lpstr>PowerPoint Presentation</vt:lpstr>
      <vt:lpstr>PowerPoint Presentation</vt:lpstr>
      <vt:lpstr>PowerPoint Presentation</vt:lpstr>
      <vt:lpstr>How to make neV Ultracold Neutrons (UCN)?</vt:lpstr>
      <vt:lpstr>Connecting high-energy physics to low-energy measurements</vt:lpstr>
      <vt:lpstr>EDMs test the Two-Higgs Doublet Model</vt:lpstr>
      <vt:lpstr>Gradient Drift in MSR</vt:lpstr>
      <vt:lpstr>PowerPoint Presentation</vt:lpstr>
      <vt:lpstr>PowerPoint Presentation</vt:lpstr>
      <vt:lpstr>PowerPoint Presentation</vt:lpstr>
      <vt:lpstr>BeamEDM experiments</vt:lpstr>
      <vt:lpstr>Phase I Plan for nEDMSF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Neutron Physics: Probing TeV physics with neV neutrons</dc:title>
  <dc:creator>Liu, Chen-Yu</dc:creator>
  <cp:lastModifiedBy>Liu, Chen-Yu</cp:lastModifiedBy>
  <cp:revision>242</cp:revision>
  <dcterms:created xsi:type="dcterms:W3CDTF">2022-03-24T10:54:04Z</dcterms:created>
  <dcterms:modified xsi:type="dcterms:W3CDTF">2025-01-15T10:13:05Z</dcterms:modified>
</cp:coreProperties>
</file>