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4031" r:id="rId3"/>
    <p:sldId id="260" r:id="rId4"/>
    <p:sldId id="3963" r:id="rId5"/>
    <p:sldId id="3962" r:id="rId6"/>
    <p:sldId id="257" r:id="rId7"/>
    <p:sldId id="3971" r:id="rId8"/>
    <p:sldId id="4007" r:id="rId9"/>
    <p:sldId id="4006" r:id="rId10"/>
    <p:sldId id="3973" r:id="rId11"/>
    <p:sldId id="4005" r:id="rId12"/>
    <p:sldId id="3974" r:id="rId13"/>
    <p:sldId id="3977" r:id="rId14"/>
    <p:sldId id="4002" r:id="rId15"/>
    <p:sldId id="4033" r:id="rId16"/>
    <p:sldId id="3462" r:id="rId17"/>
    <p:sldId id="3980" r:id="rId18"/>
    <p:sldId id="3946" r:id="rId19"/>
    <p:sldId id="3970" r:id="rId20"/>
    <p:sldId id="4029" r:id="rId21"/>
    <p:sldId id="4035" r:id="rId22"/>
    <p:sldId id="4060" r:id="rId23"/>
    <p:sldId id="4030" r:id="rId24"/>
    <p:sldId id="4055" r:id="rId25"/>
    <p:sldId id="4047" r:id="rId26"/>
    <p:sldId id="4046" r:id="rId27"/>
    <p:sldId id="4059" r:id="rId28"/>
    <p:sldId id="3919" r:id="rId29"/>
    <p:sldId id="299" r:id="rId30"/>
    <p:sldId id="300" r:id="rId31"/>
    <p:sldId id="3764" r:id="rId32"/>
    <p:sldId id="3766" r:id="rId33"/>
    <p:sldId id="4032" r:id="rId3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78" d="100"/>
          <a:sy n="78" d="100"/>
        </p:scale>
        <p:origin x="30"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 Id="rId5" Type="http://schemas.openxmlformats.org/officeDocument/2006/relationships/image" Target="../media/image74.wmf"/><Relationship Id="rId4" Type="http://schemas.openxmlformats.org/officeDocument/2006/relationships/image" Target="../media/image7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6.wmf"/><Relationship Id="rId7" Type="http://schemas.openxmlformats.org/officeDocument/2006/relationships/image" Target="../media/image90.wmf"/><Relationship Id="rId2" Type="http://schemas.openxmlformats.org/officeDocument/2006/relationships/image" Target="../media/image85.wmf"/><Relationship Id="rId1" Type="http://schemas.openxmlformats.org/officeDocument/2006/relationships/image" Target="../media/image84.wmf"/><Relationship Id="rId6" Type="http://schemas.openxmlformats.org/officeDocument/2006/relationships/image" Target="../media/image89.wmf"/><Relationship Id="rId5" Type="http://schemas.openxmlformats.org/officeDocument/2006/relationships/image" Target="../media/image88.wmf"/><Relationship Id="rId4" Type="http://schemas.openxmlformats.org/officeDocument/2006/relationships/image" Target="../media/image8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A9A810-A819-41E9-91FF-AFF4778A95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a:extLst>
              <a:ext uri="{FF2B5EF4-FFF2-40B4-BE49-F238E27FC236}">
                <a16:creationId xmlns:a16="http://schemas.microsoft.com/office/drawing/2014/main" id="{866D4B56-21E8-4596-B8BE-477AD848BB4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3DC2F1-53BA-4D86-BE51-F92211F6C23F}" type="datetimeFigureOut">
              <a:rPr lang="de-DE" smtClean="0"/>
              <a:t>15.01.2025</a:t>
            </a:fld>
            <a:endParaRPr lang="de-DE"/>
          </a:p>
        </p:txBody>
      </p:sp>
      <p:sp>
        <p:nvSpPr>
          <p:cNvPr id="4" name="Slide Image Placeholder 3">
            <a:extLst>
              <a:ext uri="{FF2B5EF4-FFF2-40B4-BE49-F238E27FC236}">
                <a16:creationId xmlns:a16="http://schemas.microsoft.com/office/drawing/2014/main" id="{A689BEB9-159A-4DE5-B2D2-65F95976E7C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a:extLst>
              <a:ext uri="{FF2B5EF4-FFF2-40B4-BE49-F238E27FC236}">
                <a16:creationId xmlns:a16="http://schemas.microsoft.com/office/drawing/2014/main" id="{7FCA60C3-4F56-4163-8587-8F54FAD404D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a:extLst>
              <a:ext uri="{FF2B5EF4-FFF2-40B4-BE49-F238E27FC236}">
                <a16:creationId xmlns:a16="http://schemas.microsoft.com/office/drawing/2014/main" id="{6E0D4A4B-4ED1-4F64-B09F-08EE098F879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a:extLst>
              <a:ext uri="{FF2B5EF4-FFF2-40B4-BE49-F238E27FC236}">
                <a16:creationId xmlns:a16="http://schemas.microsoft.com/office/drawing/2014/main" id="{FA8728FD-1FD9-496D-B191-5D317F26859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2BE0B-DDCE-40F0-BB32-38DA2532FCBB}" type="slidenum">
              <a:rPr lang="de-DE" smtClean="0"/>
              <a:t>‹#›</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Quintessence differs from the cosmological constant explanation of dark energy in that it is dynamic, changing over time, unlike the cosmological constant which always stays constant.</a:t>
            </a:r>
          </a:p>
        </p:txBody>
      </p:sp>
    </p:spTree>
    <p:extLst>
      <p:ext uri="{BB962C8B-B14F-4D97-AF65-F5344CB8AC3E}">
        <p14:creationId xmlns:p14="http://schemas.microsoft.com/office/powerpoint/2010/main" val="1655978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0" i="0" u="none" strike="noStrike" kern="1200" baseline="0" dirty="0">
                <a:solidFill>
                  <a:schemeClr val="tx1"/>
                </a:solidFill>
                <a:latin typeface="Comic Sans MS" pitchFamily="66" charset="0"/>
                <a:ea typeface="+mn-ea"/>
                <a:cs typeface="+mn-cs"/>
              </a:rPr>
              <a:t>What is dark energy, we have no idea, but it might be that a scalar field is responsible for the expansion of the universe, Explicit realizations of a quintessence model where the quintessence scalar field couples directly to baryons and</a:t>
            </a:r>
          </a:p>
          <a:p>
            <a:r>
              <a:rPr lang="en-GB" sz="1200" b="0" i="0" u="none" strike="noStrike" kern="1200" baseline="0" dirty="0">
                <a:solidFill>
                  <a:schemeClr val="tx1"/>
                </a:solidFill>
                <a:latin typeface="Comic Sans MS" pitchFamily="66" charset="0"/>
                <a:ea typeface="+mn-ea"/>
                <a:cs typeface="+mn-cs"/>
              </a:rPr>
              <a:t>dark matter with gravitational strength vacuum energy, is </a:t>
            </a:r>
            <a:r>
              <a:rPr lang="en-GB" sz="1200" b="0" i="0" u="none" strike="noStrike" kern="1200" baseline="0" dirty="0" err="1">
                <a:solidFill>
                  <a:schemeClr val="tx1"/>
                </a:solidFill>
                <a:latin typeface="Comic Sans MS" pitchFamily="66" charset="0"/>
                <a:ea typeface="+mn-ea"/>
                <a:cs typeface="+mn-cs"/>
              </a:rPr>
              <a:t>timedependent</a:t>
            </a:r>
            <a:r>
              <a:rPr lang="en-GB" sz="1200" b="0" i="0" u="none" strike="noStrike" kern="1200" baseline="0" dirty="0">
                <a:solidFill>
                  <a:schemeClr val="tx1"/>
                </a:solidFill>
                <a:latin typeface="Comic Sans MS" pitchFamily="66" charset="0"/>
                <a:ea typeface="+mn-ea"/>
                <a:cs typeface="+mn-cs"/>
              </a:rPr>
              <a:t>. the vacuum energy is a field, assumed for simplicity to be</a:t>
            </a:r>
          </a:p>
          <a:p>
            <a:r>
              <a:rPr lang="en-GB" sz="1200" b="0" i="0" u="none" strike="noStrike" kern="1200" baseline="0" dirty="0">
                <a:solidFill>
                  <a:schemeClr val="tx1"/>
                </a:solidFill>
                <a:latin typeface="Comic Sans MS" pitchFamily="66" charset="0"/>
                <a:ea typeface="+mn-ea"/>
                <a:cs typeface="+mn-cs"/>
              </a:rPr>
              <a:t>a fundamental scalar . The basic idea is that the scalar field acquires a mass which depends on the local background matter density. On Earth, where the density is high, the Compton wavelength of the field is sufficiently short to satisfy all existing tests of gravity; in the solar system, where the density is many orders of magnitude smaller, the Compton wavelength is larger than the size of the</a:t>
            </a:r>
          </a:p>
          <a:p>
            <a:r>
              <a:rPr lang="en-GB" sz="1200" b="0" i="0" u="none" strike="noStrike" kern="1200" baseline="0" dirty="0">
                <a:solidFill>
                  <a:schemeClr val="tx1"/>
                </a:solidFill>
                <a:latin typeface="Comic Sans MS" pitchFamily="66" charset="0"/>
                <a:ea typeface="+mn-ea"/>
                <a:cs typeface="+mn-cs"/>
              </a:rPr>
              <a:t>solar system; in the cosmos, where the density is tiny, the field can have a mass of order </a:t>
            </a:r>
            <a:r>
              <a:rPr lang="en-GB" sz="1200" b="0" i="1" u="none" strike="noStrike" kern="1200" baseline="0" dirty="0">
                <a:solidFill>
                  <a:schemeClr val="tx1"/>
                </a:solidFill>
                <a:latin typeface="Comic Sans MS" pitchFamily="66" charset="0"/>
                <a:ea typeface="+mn-ea"/>
                <a:cs typeface="+mn-cs"/>
              </a:rPr>
              <a:t>H</a:t>
            </a:r>
            <a:r>
              <a:rPr lang="en-GB" sz="1200" b="0" i="0" u="none" strike="noStrike" kern="1200" baseline="0" dirty="0">
                <a:solidFill>
                  <a:schemeClr val="tx1"/>
                </a:solidFill>
                <a:latin typeface="Comic Sans MS" pitchFamily="66" charset="0"/>
                <a:ea typeface="+mn-ea"/>
                <a:cs typeface="+mn-cs"/>
              </a:rPr>
              <a:t>0 and cause cosmic</a:t>
            </a:r>
          </a:p>
          <a:p>
            <a:r>
              <a:rPr lang="en-GB" sz="1200" b="0" i="0" u="none" strike="noStrike" kern="1200" baseline="0" dirty="0">
                <a:solidFill>
                  <a:schemeClr val="tx1"/>
                </a:solidFill>
                <a:latin typeface="Comic Sans MS" pitchFamily="66" charset="0"/>
                <a:ea typeface="+mn-ea"/>
                <a:cs typeface="+mn-cs"/>
              </a:rPr>
              <a:t>acceleration. Because its physical properties depend sensitively on the environment, such a scalar field was dubbed chameleon.</a:t>
            </a:r>
          </a:p>
          <a:p>
            <a:r>
              <a:rPr lang="de-AT" sz="1200" b="0" i="0" u="none" strike="noStrike" kern="1200" baseline="0" dirty="0" err="1">
                <a:solidFill>
                  <a:schemeClr val="tx1"/>
                </a:solidFill>
                <a:latin typeface="Comic Sans MS" pitchFamily="66" charset="0"/>
                <a:ea typeface="+mn-ea"/>
                <a:cs typeface="+mn-cs"/>
              </a:rPr>
              <a:t>Two</a:t>
            </a:r>
            <a:r>
              <a:rPr lang="de-AT" sz="1200" b="0" i="0" u="none" strike="noStrike" kern="1200" baseline="0" dirty="0">
                <a:solidFill>
                  <a:schemeClr val="tx1"/>
                </a:solidFill>
                <a:latin typeface="Comic Sans MS" pitchFamily="66" charset="0"/>
                <a:ea typeface="+mn-ea"/>
                <a:cs typeface="+mn-cs"/>
              </a:rPr>
              <a:t> observable </a:t>
            </a:r>
            <a:r>
              <a:rPr lang="de-AT" sz="1200" b="0" i="0" u="none" strike="noStrike" kern="1200" baseline="0" dirty="0" err="1">
                <a:solidFill>
                  <a:schemeClr val="tx1"/>
                </a:solidFill>
                <a:latin typeface="Comic Sans MS" pitchFamily="66" charset="0"/>
                <a:ea typeface="+mn-ea"/>
                <a:cs typeface="+mn-cs"/>
              </a:rPr>
              <a:t>effects</a:t>
            </a:r>
            <a:r>
              <a:rPr lang="de-AT" sz="1200" b="0" i="0" u="none" strike="noStrike" kern="1200" baseline="0" dirty="0">
                <a:solidFill>
                  <a:schemeClr val="tx1"/>
                </a:solidFill>
                <a:latin typeface="Comic Sans MS" pitchFamily="66" charset="0"/>
                <a:ea typeface="+mn-ea"/>
                <a:cs typeface="+mn-cs"/>
              </a:rPr>
              <a:t>: </a:t>
            </a:r>
            <a:r>
              <a:rPr lang="de-AT" sz="1200" b="0" i="0" u="none" strike="noStrike" kern="1200" baseline="0" dirty="0" err="1">
                <a:solidFill>
                  <a:schemeClr val="tx1"/>
                </a:solidFill>
                <a:latin typeface="Comic Sans MS" pitchFamily="66" charset="0"/>
                <a:ea typeface="+mn-ea"/>
                <a:cs typeface="+mn-cs"/>
              </a:rPr>
              <a:t>shrinkage</a:t>
            </a:r>
            <a:r>
              <a:rPr lang="de-AT" sz="1200" b="0" i="0" u="none" strike="noStrike" kern="1200" baseline="0" dirty="0">
                <a:solidFill>
                  <a:schemeClr val="tx1"/>
                </a:solidFill>
                <a:latin typeface="Comic Sans MS" pitchFamily="66" charset="0"/>
                <a:ea typeface="+mn-ea"/>
                <a:cs typeface="+mn-cs"/>
              </a:rPr>
              <a:t> </a:t>
            </a:r>
            <a:r>
              <a:rPr lang="de-AT" sz="1200" b="0" i="0" u="none" strike="noStrike" kern="1200" baseline="0" dirty="0" err="1">
                <a:solidFill>
                  <a:schemeClr val="tx1"/>
                </a:solidFill>
                <a:latin typeface="Comic Sans MS" pitchFamily="66" charset="0"/>
                <a:ea typeface="+mn-ea"/>
                <a:cs typeface="+mn-cs"/>
              </a:rPr>
              <a:t>of</a:t>
            </a:r>
            <a:r>
              <a:rPr lang="de-AT" sz="1200" b="0" i="0" u="none" strike="noStrike" kern="1200" baseline="0" dirty="0">
                <a:solidFill>
                  <a:schemeClr val="tx1"/>
                </a:solidFill>
                <a:latin typeface="Comic Sans MS" pitchFamily="66" charset="0"/>
                <a:ea typeface="+mn-ea"/>
                <a:cs typeface="+mn-cs"/>
              </a:rPr>
              <a:t> </a:t>
            </a:r>
            <a:r>
              <a:rPr lang="de-AT" sz="1200" b="0" i="0" u="none" strike="noStrike" kern="1200" baseline="0" dirty="0" err="1">
                <a:solidFill>
                  <a:schemeClr val="tx1"/>
                </a:solidFill>
                <a:latin typeface="Comic Sans MS" pitchFamily="66" charset="0"/>
                <a:ea typeface="+mn-ea"/>
                <a:cs typeface="+mn-cs"/>
              </a:rPr>
              <a:t>wave</a:t>
            </a:r>
            <a:r>
              <a:rPr lang="de-AT" sz="1200" b="0" i="0" u="none" strike="noStrike" kern="1200" baseline="0" dirty="0">
                <a:solidFill>
                  <a:schemeClr val="tx1"/>
                </a:solidFill>
                <a:latin typeface="Comic Sans MS" pitchFamily="66" charset="0"/>
                <a:ea typeface="+mn-ea"/>
                <a:cs typeface="+mn-cs"/>
              </a:rPr>
              <a:t> </a:t>
            </a:r>
            <a:r>
              <a:rPr lang="de-AT" sz="1200" b="0" i="0" u="none" strike="noStrike" kern="1200" baseline="0" dirty="0" err="1">
                <a:solidFill>
                  <a:schemeClr val="tx1"/>
                </a:solidFill>
                <a:latin typeface="Comic Sans MS" pitchFamily="66" charset="0"/>
                <a:ea typeface="+mn-ea"/>
                <a:cs typeface="+mn-cs"/>
              </a:rPr>
              <a:t>function</a:t>
            </a:r>
            <a:r>
              <a:rPr lang="de-AT" sz="1200" b="0" i="0" u="none" strike="noStrike" kern="1200" baseline="0" dirty="0">
                <a:solidFill>
                  <a:schemeClr val="tx1"/>
                </a:solidFill>
                <a:latin typeface="Comic Sans MS" pitchFamily="66" charset="0"/>
                <a:ea typeface="+mn-ea"/>
                <a:cs typeface="+mn-cs"/>
              </a:rPr>
              <a:t> </a:t>
            </a:r>
            <a:r>
              <a:rPr lang="de-AT" sz="1200" b="0" i="0" u="none" strike="noStrike" kern="1200" baseline="0" dirty="0" err="1">
                <a:solidFill>
                  <a:schemeClr val="tx1"/>
                </a:solidFill>
                <a:latin typeface="Comic Sans MS" pitchFamily="66" charset="0"/>
                <a:ea typeface="+mn-ea"/>
                <a:cs typeface="+mn-cs"/>
              </a:rPr>
              <a:t>and</a:t>
            </a:r>
            <a:r>
              <a:rPr lang="de-AT" sz="1200" b="0" i="0" u="none" strike="noStrike" kern="1200" baseline="0" dirty="0">
                <a:solidFill>
                  <a:schemeClr val="tx1"/>
                </a:solidFill>
                <a:latin typeface="Comic Sans MS" pitchFamily="66" charset="0"/>
                <a:ea typeface="+mn-ea"/>
                <a:cs typeface="+mn-cs"/>
              </a:rPr>
              <a:t> </a:t>
            </a:r>
            <a:r>
              <a:rPr lang="de-AT" sz="1200" b="0" i="0" u="none" strike="noStrike" kern="1200" baseline="0" dirty="0" err="1">
                <a:solidFill>
                  <a:schemeClr val="tx1"/>
                </a:solidFill>
                <a:latin typeface="Comic Sans MS" pitchFamily="66" charset="0"/>
                <a:ea typeface="+mn-ea"/>
                <a:cs typeface="+mn-cs"/>
              </a:rPr>
              <a:t>shift</a:t>
            </a:r>
            <a:r>
              <a:rPr lang="de-AT" sz="1200" b="0" i="0" u="none" strike="noStrike" kern="1200" baseline="0" dirty="0">
                <a:solidFill>
                  <a:schemeClr val="tx1"/>
                </a:solidFill>
                <a:latin typeface="Comic Sans MS" pitchFamily="66" charset="0"/>
                <a:ea typeface="+mn-ea"/>
                <a:cs typeface="+mn-cs"/>
              </a:rPr>
              <a:t> </a:t>
            </a:r>
            <a:r>
              <a:rPr lang="de-AT" sz="1200" b="0" i="0" u="none" strike="noStrike" kern="1200" baseline="0" dirty="0" err="1">
                <a:solidFill>
                  <a:schemeClr val="tx1"/>
                </a:solidFill>
                <a:latin typeface="Comic Sans MS" pitchFamily="66" charset="0"/>
                <a:ea typeface="+mn-ea"/>
                <a:cs typeface="+mn-cs"/>
              </a:rPr>
              <a:t>of</a:t>
            </a:r>
            <a:r>
              <a:rPr lang="de-AT" sz="1200" b="0" i="0" u="none" strike="noStrike" kern="1200" baseline="0" dirty="0">
                <a:solidFill>
                  <a:schemeClr val="tx1"/>
                </a:solidFill>
                <a:latin typeface="Comic Sans MS" pitchFamily="66" charset="0"/>
                <a:ea typeface="+mn-ea"/>
                <a:cs typeface="+mn-cs"/>
              </a:rPr>
              <a:t> </a:t>
            </a:r>
            <a:r>
              <a:rPr lang="de-AT" sz="1200" b="0" i="0" u="none" strike="noStrike" kern="1200" baseline="0" dirty="0" err="1">
                <a:solidFill>
                  <a:schemeClr val="tx1"/>
                </a:solidFill>
                <a:latin typeface="Comic Sans MS" pitchFamily="66" charset="0"/>
                <a:ea typeface="+mn-ea"/>
                <a:cs typeface="+mn-cs"/>
              </a:rPr>
              <a:t>energy</a:t>
            </a:r>
            <a:r>
              <a:rPr lang="de-AT" sz="1200" b="0" i="0" u="none" strike="noStrike" kern="1200" baseline="0" dirty="0">
                <a:solidFill>
                  <a:schemeClr val="tx1"/>
                </a:solidFill>
                <a:latin typeface="Comic Sans MS" pitchFamily="66" charset="0"/>
                <a:ea typeface="+mn-ea"/>
                <a:cs typeface="+mn-cs"/>
              </a:rPr>
              <a:t> </a:t>
            </a:r>
            <a:r>
              <a:rPr lang="de-AT" sz="1200" b="0" i="0" u="none" strike="noStrike" kern="1200" baseline="0" dirty="0" err="1">
                <a:solidFill>
                  <a:schemeClr val="tx1"/>
                </a:solidFill>
                <a:latin typeface="Comic Sans MS" pitchFamily="66" charset="0"/>
                <a:ea typeface="+mn-ea"/>
                <a:cs typeface="+mn-cs"/>
              </a:rPr>
              <a:t>levels</a:t>
            </a:r>
            <a:endParaRPr lang="en-GB" dirty="0"/>
          </a:p>
          <a:p>
            <a:endParaRPr lang="en-GB" dirty="0"/>
          </a:p>
        </p:txBody>
      </p:sp>
    </p:spTree>
    <p:extLst>
      <p:ext uri="{BB962C8B-B14F-4D97-AF65-F5344CB8AC3E}">
        <p14:creationId xmlns:p14="http://schemas.microsoft.com/office/powerpoint/2010/main" val="1220406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0577-289E-44D3-9A20-177CC4BADA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Subtitle 2">
            <a:extLst>
              <a:ext uri="{FF2B5EF4-FFF2-40B4-BE49-F238E27FC236}">
                <a16:creationId xmlns:a16="http://schemas.microsoft.com/office/drawing/2014/main" id="{C54C3833-FFFC-4E36-B4D0-A841D3D52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a:extLst>
              <a:ext uri="{FF2B5EF4-FFF2-40B4-BE49-F238E27FC236}">
                <a16:creationId xmlns:a16="http://schemas.microsoft.com/office/drawing/2014/main" id="{DBCFE9BE-E98D-4D5D-BE62-2AC475973F25}"/>
              </a:ext>
            </a:extLst>
          </p:cNvPr>
          <p:cNvSpPr>
            <a:spLocks noGrp="1"/>
          </p:cNvSpPr>
          <p:nvPr>
            <p:ph type="dt" sz="half" idx="10"/>
          </p:nvPr>
        </p:nvSpPr>
        <p:spPr/>
        <p:txBody>
          <a:bodyPr/>
          <a:lstStyle/>
          <a:p>
            <a:fld id="{49836555-75EC-4B0F-9E8E-AAC3334823D8}" type="datetime1">
              <a:rPr lang="de-DE" smtClean="0"/>
              <a:t>15.01.2025</a:t>
            </a:fld>
            <a:endParaRPr lang="de-DE"/>
          </a:p>
        </p:txBody>
      </p:sp>
      <p:sp>
        <p:nvSpPr>
          <p:cNvPr id="5" name="Footer Placeholder 4">
            <a:extLst>
              <a:ext uri="{FF2B5EF4-FFF2-40B4-BE49-F238E27FC236}">
                <a16:creationId xmlns:a16="http://schemas.microsoft.com/office/drawing/2014/main" id="{3B2FB1E7-E056-4831-A92E-4B30B25C5FED}"/>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5C92E588-B20A-49EB-BCDA-C6280D7E90D3}"/>
              </a:ext>
            </a:extLst>
          </p:cNvPr>
          <p:cNvSpPr>
            <a:spLocks noGrp="1"/>
          </p:cNvSpPr>
          <p:nvPr>
            <p:ph type="sldNum" sz="quarter" idx="12"/>
          </p:nvPr>
        </p:nvSpPr>
        <p:spPr/>
        <p:txBody>
          <a:bodyPr/>
          <a:lstStyle/>
          <a:p>
            <a:fld id="{EE2BFDD6-0564-4970-90E3-A52E4E118330}" type="slidenum">
              <a:rPr lang="de-DE" smtClean="0"/>
              <a:t>‹#›</a:t>
            </a:fld>
            <a:endParaRPr lang="de-DE"/>
          </a:p>
        </p:txBody>
      </p:sp>
    </p:spTree>
    <p:extLst>
      <p:ext uri="{BB962C8B-B14F-4D97-AF65-F5344CB8AC3E}">
        <p14:creationId xmlns:p14="http://schemas.microsoft.com/office/powerpoint/2010/main" val="1125716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8EC9-3B52-43F3-865F-6C97B702F0C1}"/>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B0830E1B-6D6A-4C3A-887A-B885F23A6A7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D98138B4-7F61-408F-A6A8-68E4C680CB89}"/>
              </a:ext>
            </a:extLst>
          </p:cNvPr>
          <p:cNvSpPr>
            <a:spLocks noGrp="1"/>
          </p:cNvSpPr>
          <p:nvPr>
            <p:ph type="dt" sz="half" idx="10"/>
          </p:nvPr>
        </p:nvSpPr>
        <p:spPr/>
        <p:txBody>
          <a:bodyPr/>
          <a:lstStyle/>
          <a:p>
            <a:fld id="{13C7B974-83EA-4494-BB1C-9847D8E63A6E}" type="datetime1">
              <a:rPr lang="de-DE" smtClean="0"/>
              <a:t>15.01.2025</a:t>
            </a:fld>
            <a:endParaRPr lang="de-DE"/>
          </a:p>
        </p:txBody>
      </p:sp>
      <p:sp>
        <p:nvSpPr>
          <p:cNvPr id="5" name="Footer Placeholder 4">
            <a:extLst>
              <a:ext uri="{FF2B5EF4-FFF2-40B4-BE49-F238E27FC236}">
                <a16:creationId xmlns:a16="http://schemas.microsoft.com/office/drawing/2014/main" id="{89D45AA1-D132-44C1-94BC-882058E4243B}"/>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8D9967D8-7732-42BE-AA1D-21B9E8E7C337}"/>
              </a:ext>
            </a:extLst>
          </p:cNvPr>
          <p:cNvSpPr>
            <a:spLocks noGrp="1"/>
          </p:cNvSpPr>
          <p:nvPr>
            <p:ph type="sldNum" sz="quarter" idx="12"/>
          </p:nvPr>
        </p:nvSpPr>
        <p:spPr/>
        <p:txBody>
          <a:bodyPr/>
          <a:lstStyle/>
          <a:p>
            <a:fld id="{EE2BFDD6-0564-4970-90E3-A52E4E118330}" type="slidenum">
              <a:rPr lang="de-DE" smtClean="0"/>
              <a:t>‹#›</a:t>
            </a:fld>
            <a:endParaRPr lang="de-DE"/>
          </a:p>
        </p:txBody>
      </p:sp>
    </p:spTree>
    <p:extLst>
      <p:ext uri="{BB962C8B-B14F-4D97-AF65-F5344CB8AC3E}">
        <p14:creationId xmlns:p14="http://schemas.microsoft.com/office/powerpoint/2010/main" val="4244512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473B08-7B66-4AEA-8C65-A73F6AEF1C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50230082-BB7F-40FC-BAB7-40561C9EE17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E42A19B-91F5-43E0-8FE3-3B49AC1CA605}"/>
              </a:ext>
            </a:extLst>
          </p:cNvPr>
          <p:cNvSpPr>
            <a:spLocks noGrp="1"/>
          </p:cNvSpPr>
          <p:nvPr>
            <p:ph type="dt" sz="half" idx="10"/>
          </p:nvPr>
        </p:nvSpPr>
        <p:spPr/>
        <p:txBody>
          <a:bodyPr/>
          <a:lstStyle/>
          <a:p>
            <a:fld id="{80EA738A-5B1F-480D-B9C1-96923A51E310}" type="datetime1">
              <a:rPr lang="de-DE" smtClean="0"/>
              <a:t>15.01.2025</a:t>
            </a:fld>
            <a:endParaRPr lang="de-DE"/>
          </a:p>
        </p:txBody>
      </p:sp>
      <p:sp>
        <p:nvSpPr>
          <p:cNvPr id="5" name="Footer Placeholder 4">
            <a:extLst>
              <a:ext uri="{FF2B5EF4-FFF2-40B4-BE49-F238E27FC236}">
                <a16:creationId xmlns:a16="http://schemas.microsoft.com/office/drawing/2014/main" id="{13E851CB-2DD9-4E73-95FF-0F11F6517EDC}"/>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BBB0A617-A61D-455F-9155-72F7BEA0E463}"/>
              </a:ext>
            </a:extLst>
          </p:cNvPr>
          <p:cNvSpPr>
            <a:spLocks noGrp="1"/>
          </p:cNvSpPr>
          <p:nvPr>
            <p:ph type="sldNum" sz="quarter" idx="12"/>
          </p:nvPr>
        </p:nvSpPr>
        <p:spPr/>
        <p:txBody>
          <a:bodyPr/>
          <a:lstStyle/>
          <a:p>
            <a:fld id="{EE2BFDD6-0564-4970-90E3-A52E4E118330}" type="slidenum">
              <a:rPr lang="de-DE" smtClean="0"/>
              <a:t>‹#›</a:t>
            </a:fld>
            <a:endParaRPr lang="de-DE"/>
          </a:p>
        </p:txBody>
      </p:sp>
    </p:spTree>
    <p:extLst>
      <p:ext uri="{BB962C8B-B14F-4D97-AF65-F5344CB8AC3E}">
        <p14:creationId xmlns:p14="http://schemas.microsoft.com/office/powerpoint/2010/main" val="3883104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a:defRPr b="0">
                <a:latin typeface="Calibri" pitchFamily="34" charset="0"/>
              </a:defRPr>
            </a:lvl1pPr>
            <a:lvl2pPr>
              <a:defRPr sz="1800" b="0">
                <a:latin typeface="Calibri" pitchFamily="34" charset="0"/>
              </a:defRPr>
            </a:lvl2pPr>
            <a:lvl3pPr>
              <a:defRPr sz="1500" b="0">
                <a:latin typeface="Calibri" pitchFamily="34" charset="0"/>
              </a:defRPr>
            </a:lvl3pPr>
            <a:lvl4pPr>
              <a:defRPr sz="1500" b="0">
                <a:latin typeface="Calibri" pitchFamily="34" charset="0"/>
              </a:defRPr>
            </a:lvl4pPr>
            <a:lvl5pPr>
              <a:defRPr sz="1500" b="0">
                <a:latin typeface="Calibri"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Titel 5"/>
          <p:cNvSpPr>
            <a:spLocks noGrp="1"/>
          </p:cNvSpPr>
          <p:nvPr>
            <p:ph type="title"/>
          </p:nvPr>
        </p:nvSpPr>
        <p:spPr/>
        <p:txBody>
          <a:bodyPr/>
          <a:lstStyle>
            <a:lvl1pPr>
              <a:defRPr>
                <a:latin typeface="Calibri" pitchFamily="34" charset="0"/>
              </a:defRPr>
            </a:lvl1pPr>
          </a:lstStyle>
          <a:p>
            <a:r>
              <a:rPr lang="de-DE" dirty="0"/>
              <a:t>Titelmasterformat durch Klicken bearbeiten</a:t>
            </a:r>
            <a:endParaRPr lang="en-US" dirty="0"/>
          </a:p>
        </p:txBody>
      </p:sp>
      <p:sp>
        <p:nvSpPr>
          <p:cNvPr id="4" name="Rectangle 5"/>
          <p:cNvSpPr>
            <a:spLocks noGrp="1" noChangeArrowheads="1"/>
          </p:cNvSpPr>
          <p:nvPr>
            <p:ph type="sldNum" sz="quarter" idx="10"/>
          </p:nvPr>
        </p:nvSpPr>
        <p:spPr/>
        <p:txBody>
          <a:bodyPr/>
          <a:lstStyle>
            <a:lvl1pPr>
              <a:defRPr/>
            </a:lvl1pPr>
          </a:lstStyle>
          <a:p>
            <a:pPr>
              <a:defRPr/>
            </a:pPr>
            <a:fld id="{72F29A29-4B94-4ED9-B86C-34BABD1BEBE2}" type="slidenum">
              <a:rPr lang="en-US"/>
              <a:pPr>
                <a:defRPr/>
              </a:pPr>
              <a:t>‹#›</a:t>
            </a:fld>
            <a:endParaRPr lang="en-US"/>
          </a:p>
        </p:txBody>
      </p:sp>
    </p:spTree>
    <p:extLst>
      <p:ext uri="{BB962C8B-B14F-4D97-AF65-F5344CB8AC3E}">
        <p14:creationId xmlns:p14="http://schemas.microsoft.com/office/powerpoint/2010/main" val="1599068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04800" y="152401"/>
            <a:ext cx="11684000" cy="838200"/>
          </a:xfrm>
        </p:spPr>
        <p:txBody>
          <a:bodyPr/>
          <a:lstStyle/>
          <a:p>
            <a:r>
              <a:rPr lang="de-DE"/>
              <a:t>Titelmasterformat durch Klicken bearbeiten</a:t>
            </a:r>
          </a:p>
        </p:txBody>
      </p:sp>
      <p:sp>
        <p:nvSpPr>
          <p:cNvPr id="3" name="Textplatzhalter 2"/>
          <p:cNvSpPr>
            <a:spLocks noGrp="1"/>
          </p:cNvSpPr>
          <p:nvPr>
            <p:ph type="body" sz="half" idx="1"/>
          </p:nvPr>
        </p:nvSpPr>
        <p:spPr>
          <a:xfrm>
            <a:off x="304800" y="1219200"/>
            <a:ext cx="5740400" cy="5257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248400" y="1219200"/>
            <a:ext cx="5740400" cy="5257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p:txBody>
          <a:bodyPr/>
          <a:lstStyle>
            <a:lvl1pPr>
              <a:defRPr/>
            </a:lvl1pPr>
          </a:lstStyle>
          <a:p>
            <a:pPr>
              <a:defRPr/>
            </a:pPr>
            <a:fld id="{B5EBF3E6-5EDF-4496-AA20-FE9A1B992637}" type="datetime1">
              <a:rPr lang="de-AT" smtClean="0">
                <a:solidFill>
                  <a:srgbClr val="000066"/>
                </a:solidFill>
              </a:rPr>
              <a:t>15.01.2025</a:t>
            </a:fld>
            <a:endParaRPr lang="en-US">
              <a:solidFill>
                <a:srgbClr val="000066"/>
              </a:solidFill>
            </a:endParaRPr>
          </a:p>
        </p:txBody>
      </p:sp>
      <p:sp>
        <p:nvSpPr>
          <p:cNvPr id="6" name="Rectangle 5"/>
          <p:cNvSpPr>
            <a:spLocks noGrp="1" noChangeArrowheads="1"/>
          </p:cNvSpPr>
          <p:nvPr>
            <p:ph type="sldNum" sz="quarter" idx="11"/>
          </p:nvPr>
        </p:nvSpPr>
        <p:spPr/>
        <p:txBody>
          <a:bodyPr/>
          <a:lstStyle>
            <a:lvl1pPr>
              <a:defRPr/>
            </a:lvl1pPr>
          </a:lstStyle>
          <a:p>
            <a:pPr>
              <a:defRPr/>
            </a:pPr>
            <a:fld id="{73904BC3-A16B-4005-A6DC-DA866365CA8E}" type="slidenum">
              <a:rPr lang="en-US"/>
              <a:pPr>
                <a:defRPr/>
              </a:pPr>
              <a:t>‹#›</a:t>
            </a:fld>
            <a:endParaRPr lang="en-US"/>
          </a:p>
        </p:txBody>
      </p:sp>
    </p:spTree>
    <p:extLst>
      <p:ext uri="{BB962C8B-B14F-4D97-AF65-F5344CB8AC3E}">
        <p14:creationId xmlns:p14="http://schemas.microsoft.com/office/powerpoint/2010/main" val="2049876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2924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431FD-EA23-43B1-9D97-D51EF5AD0C78}"/>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D48B6844-E538-45DC-ACF0-353A057170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D8E22CB4-ACB6-4048-85D8-6A91FE5AA329}"/>
              </a:ext>
            </a:extLst>
          </p:cNvPr>
          <p:cNvSpPr>
            <a:spLocks noGrp="1"/>
          </p:cNvSpPr>
          <p:nvPr>
            <p:ph type="dt" sz="half" idx="10"/>
          </p:nvPr>
        </p:nvSpPr>
        <p:spPr/>
        <p:txBody>
          <a:bodyPr/>
          <a:lstStyle/>
          <a:p>
            <a:fld id="{6D623D4D-BEBF-4687-A09B-24941EC0AB82}" type="datetime1">
              <a:rPr lang="de-DE" smtClean="0"/>
              <a:t>15.01.2025</a:t>
            </a:fld>
            <a:endParaRPr lang="de-DE"/>
          </a:p>
        </p:txBody>
      </p:sp>
      <p:sp>
        <p:nvSpPr>
          <p:cNvPr id="5" name="Footer Placeholder 4">
            <a:extLst>
              <a:ext uri="{FF2B5EF4-FFF2-40B4-BE49-F238E27FC236}">
                <a16:creationId xmlns:a16="http://schemas.microsoft.com/office/drawing/2014/main" id="{A7EE1745-71FF-4B54-998A-953C9E96F2F3}"/>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B00571CC-D817-4707-8517-05B29350BEC5}"/>
              </a:ext>
            </a:extLst>
          </p:cNvPr>
          <p:cNvSpPr>
            <a:spLocks noGrp="1"/>
          </p:cNvSpPr>
          <p:nvPr>
            <p:ph type="sldNum" sz="quarter" idx="12"/>
          </p:nvPr>
        </p:nvSpPr>
        <p:spPr/>
        <p:txBody>
          <a:bodyPr/>
          <a:lstStyle/>
          <a:p>
            <a:fld id="{EE2BFDD6-0564-4970-90E3-A52E4E118330}" type="slidenum">
              <a:rPr lang="de-DE" smtClean="0"/>
              <a:t>‹#›</a:t>
            </a:fld>
            <a:endParaRPr lang="de-DE"/>
          </a:p>
        </p:txBody>
      </p:sp>
    </p:spTree>
    <p:extLst>
      <p:ext uri="{BB962C8B-B14F-4D97-AF65-F5344CB8AC3E}">
        <p14:creationId xmlns:p14="http://schemas.microsoft.com/office/powerpoint/2010/main" val="2789571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EEA3-7AEE-4FA1-BB5C-2D3C1F08EC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7849912A-119D-41A5-8D58-503ACCAB9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B7B013-13AE-467B-9597-BFA7B81324DB}"/>
              </a:ext>
            </a:extLst>
          </p:cNvPr>
          <p:cNvSpPr>
            <a:spLocks noGrp="1"/>
          </p:cNvSpPr>
          <p:nvPr>
            <p:ph type="dt" sz="half" idx="10"/>
          </p:nvPr>
        </p:nvSpPr>
        <p:spPr/>
        <p:txBody>
          <a:bodyPr/>
          <a:lstStyle/>
          <a:p>
            <a:fld id="{7E51D09D-81C1-4D2E-881F-36251E156D03}" type="datetime1">
              <a:rPr lang="de-DE" smtClean="0"/>
              <a:t>15.01.2025</a:t>
            </a:fld>
            <a:endParaRPr lang="de-DE"/>
          </a:p>
        </p:txBody>
      </p:sp>
      <p:sp>
        <p:nvSpPr>
          <p:cNvPr id="5" name="Footer Placeholder 4">
            <a:extLst>
              <a:ext uri="{FF2B5EF4-FFF2-40B4-BE49-F238E27FC236}">
                <a16:creationId xmlns:a16="http://schemas.microsoft.com/office/drawing/2014/main" id="{77D0D01E-192B-447A-8600-39DE90E49998}"/>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943DB22C-0691-4A49-AAF7-6A6A8F36458D}"/>
              </a:ext>
            </a:extLst>
          </p:cNvPr>
          <p:cNvSpPr>
            <a:spLocks noGrp="1"/>
          </p:cNvSpPr>
          <p:nvPr>
            <p:ph type="sldNum" sz="quarter" idx="12"/>
          </p:nvPr>
        </p:nvSpPr>
        <p:spPr/>
        <p:txBody>
          <a:bodyPr/>
          <a:lstStyle/>
          <a:p>
            <a:fld id="{EE2BFDD6-0564-4970-90E3-A52E4E118330}" type="slidenum">
              <a:rPr lang="de-DE" smtClean="0"/>
              <a:t>‹#›</a:t>
            </a:fld>
            <a:endParaRPr lang="de-DE"/>
          </a:p>
        </p:txBody>
      </p:sp>
    </p:spTree>
    <p:extLst>
      <p:ext uri="{BB962C8B-B14F-4D97-AF65-F5344CB8AC3E}">
        <p14:creationId xmlns:p14="http://schemas.microsoft.com/office/powerpoint/2010/main" val="199219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BB4D3-DF65-40A9-B1AA-96AFF1F14464}"/>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968A9EF3-A345-46F4-8BAC-7B901B0DBF3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E0DA76CF-D921-4650-8609-D926AB62310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B4DD571B-8D6C-4443-9805-29921096FEF7}"/>
              </a:ext>
            </a:extLst>
          </p:cNvPr>
          <p:cNvSpPr>
            <a:spLocks noGrp="1"/>
          </p:cNvSpPr>
          <p:nvPr>
            <p:ph type="dt" sz="half" idx="10"/>
          </p:nvPr>
        </p:nvSpPr>
        <p:spPr/>
        <p:txBody>
          <a:bodyPr/>
          <a:lstStyle/>
          <a:p>
            <a:fld id="{B8B2CF5B-DBBB-4F5F-B379-10CD104E32DD}" type="datetime1">
              <a:rPr lang="de-DE" smtClean="0"/>
              <a:t>15.01.2025</a:t>
            </a:fld>
            <a:endParaRPr lang="de-DE"/>
          </a:p>
        </p:txBody>
      </p:sp>
      <p:sp>
        <p:nvSpPr>
          <p:cNvPr id="6" name="Footer Placeholder 5">
            <a:extLst>
              <a:ext uri="{FF2B5EF4-FFF2-40B4-BE49-F238E27FC236}">
                <a16:creationId xmlns:a16="http://schemas.microsoft.com/office/drawing/2014/main" id="{B08A6A07-58E5-4E42-824B-82BB1F682313}"/>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EC392F72-4BB1-4C0C-B685-939DFA5E15E3}"/>
              </a:ext>
            </a:extLst>
          </p:cNvPr>
          <p:cNvSpPr>
            <a:spLocks noGrp="1"/>
          </p:cNvSpPr>
          <p:nvPr>
            <p:ph type="sldNum" sz="quarter" idx="12"/>
          </p:nvPr>
        </p:nvSpPr>
        <p:spPr/>
        <p:txBody>
          <a:bodyPr/>
          <a:lstStyle/>
          <a:p>
            <a:fld id="{EE2BFDD6-0564-4970-90E3-A52E4E118330}" type="slidenum">
              <a:rPr lang="de-DE" smtClean="0"/>
              <a:t>‹#›</a:t>
            </a:fld>
            <a:endParaRPr lang="de-DE"/>
          </a:p>
        </p:txBody>
      </p:sp>
    </p:spTree>
    <p:extLst>
      <p:ext uri="{BB962C8B-B14F-4D97-AF65-F5344CB8AC3E}">
        <p14:creationId xmlns:p14="http://schemas.microsoft.com/office/powerpoint/2010/main" val="732858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4C651-5AC6-4A34-BAA7-1782F7DBACB7}"/>
              </a:ext>
            </a:extLst>
          </p:cNvPr>
          <p:cNvSpPr>
            <a:spLocks noGrp="1"/>
          </p:cNvSpPr>
          <p:nvPr>
            <p:ph type="title"/>
          </p:nvPr>
        </p:nvSpPr>
        <p:spPr>
          <a:xfrm>
            <a:off x="839788" y="365125"/>
            <a:ext cx="10515600" cy="1325563"/>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342C87ED-24B8-4CE8-A8C1-DCA7FD6D0E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F0C823-564A-4DEB-9B18-47B9B593B2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6390A833-26C0-4694-BC82-B86583DF10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C2EE24-21A9-4636-AA53-2371B1EB9F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C4F8565D-33AF-479F-B4E8-3E4E81F2769B}"/>
              </a:ext>
            </a:extLst>
          </p:cNvPr>
          <p:cNvSpPr>
            <a:spLocks noGrp="1"/>
          </p:cNvSpPr>
          <p:nvPr>
            <p:ph type="dt" sz="half" idx="10"/>
          </p:nvPr>
        </p:nvSpPr>
        <p:spPr/>
        <p:txBody>
          <a:bodyPr/>
          <a:lstStyle/>
          <a:p>
            <a:fld id="{638E861D-E9DE-4114-A8FD-21EB3BFF21C8}" type="datetime1">
              <a:rPr lang="de-DE" smtClean="0"/>
              <a:t>15.01.2025</a:t>
            </a:fld>
            <a:endParaRPr lang="de-DE"/>
          </a:p>
        </p:txBody>
      </p:sp>
      <p:sp>
        <p:nvSpPr>
          <p:cNvPr id="8" name="Footer Placeholder 7">
            <a:extLst>
              <a:ext uri="{FF2B5EF4-FFF2-40B4-BE49-F238E27FC236}">
                <a16:creationId xmlns:a16="http://schemas.microsoft.com/office/drawing/2014/main" id="{3FCF7327-C656-4C3F-819D-16FAD1F858E2}"/>
              </a:ext>
            </a:extLst>
          </p:cNvPr>
          <p:cNvSpPr>
            <a:spLocks noGrp="1"/>
          </p:cNvSpPr>
          <p:nvPr>
            <p:ph type="ftr" sz="quarter" idx="11"/>
          </p:nvPr>
        </p:nvSpPr>
        <p:spPr/>
        <p:txBody>
          <a:bodyPr/>
          <a:lstStyle/>
          <a:p>
            <a:endParaRPr lang="de-DE"/>
          </a:p>
        </p:txBody>
      </p:sp>
      <p:sp>
        <p:nvSpPr>
          <p:cNvPr id="9" name="Slide Number Placeholder 8">
            <a:extLst>
              <a:ext uri="{FF2B5EF4-FFF2-40B4-BE49-F238E27FC236}">
                <a16:creationId xmlns:a16="http://schemas.microsoft.com/office/drawing/2014/main" id="{B2384F6D-F00A-4285-B24C-06C2A022D703}"/>
              </a:ext>
            </a:extLst>
          </p:cNvPr>
          <p:cNvSpPr>
            <a:spLocks noGrp="1"/>
          </p:cNvSpPr>
          <p:nvPr>
            <p:ph type="sldNum" sz="quarter" idx="12"/>
          </p:nvPr>
        </p:nvSpPr>
        <p:spPr/>
        <p:txBody>
          <a:bodyPr/>
          <a:lstStyle/>
          <a:p>
            <a:fld id="{EE2BFDD6-0564-4970-90E3-A52E4E118330}" type="slidenum">
              <a:rPr lang="de-DE" smtClean="0"/>
              <a:t>‹#›</a:t>
            </a:fld>
            <a:endParaRPr lang="de-DE"/>
          </a:p>
        </p:txBody>
      </p:sp>
    </p:spTree>
    <p:extLst>
      <p:ext uri="{BB962C8B-B14F-4D97-AF65-F5344CB8AC3E}">
        <p14:creationId xmlns:p14="http://schemas.microsoft.com/office/powerpoint/2010/main" val="1489157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7F864-FEC4-48FE-9355-9F38C582AD90}"/>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95DFE70E-37DF-4ECB-A6D4-3C722B76F4A9}"/>
              </a:ext>
            </a:extLst>
          </p:cNvPr>
          <p:cNvSpPr>
            <a:spLocks noGrp="1"/>
          </p:cNvSpPr>
          <p:nvPr>
            <p:ph type="dt" sz="half" idx="10"/>
          </p:nvPr>
        </p:nvSpPr>
        <p:spPr/>
        <p:txBody>
          <a:bodyPr/>
          <a:lstStyle/>
          <a:p>
            <a:fld id="{12C93C4E-453B-4721-8968-02860595CE80}" type="datetime1">
              <a:rPr lang="de-DE" smtClean="0"/>
              <a:t>15.01.2025</a:t>
            </a:fld>
            <a:endParaRPr lang="de-DE"/>
          </a:p>
        </p:txBody>
      </p:sp>
      <p:sp>
        <p:nvSpPr>
          <p:cNvPr id="4" name="Footer Placeholder 3">
            <a:extLst>
              <a:ext uri="{FF2B5EF4-FFF2-40B4-BE49-F238E27FC236}">
                <a16:creationId xmlns:a16="http://schemas.microsoft.com/office/drawing/2014/main" id="{B49D42C2-615A-4019-A0A3-17BEF543E357}"/>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F48811DC-4493-40C0-9FDE-6AB32AF1EC58}"/>
              </a:ext>
            </a:extLst>
          </p:cNvPr>
          <p:cNvSpPr>
            <a:spLocks noGrp="1"/>
          </p:cNvSpPr>
          <p:nvPr>
            <p:ph type="sldNum" sz="quarter" idx="12"/>
          </p:nvPr>
        </p:nvSpPr>
        <p:spPr/>
        <p:txBody>
          <a:bodyPr/>
          <a:lstStyle/>
          <a:p>
            <a:fld id="{EE2BFDD6-0564-4970-90E3-A52E4E118330}" type="slidenum">
              <a:rPr lang="de-DE" smtClean="0"/>
              <a:t>‹#›</a:t>
            </a:fld>
            <a:endParaRPr lang="de-DE"/>
          </a:p>
        </p:txBody>
      </p:sp>
    </p:spTree>
    <p:extLst>
      <p:ext uri="{BB962C8B-B14F-4D97-AF65-F5344CB8AC3E}">
        <p14:creationId xmlns:p14="http://schemas.microsoft.com/office/powerpoint/2010/main" val="2157824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9DE06B-6F53-4B8A-AFA7-A0F62EE32559}"/>
              </a:ext>
            </a:extLst>
          </p:cNvPr>
          <p:cNvSpPr>
            <a:spLocks noGrp="1"/>
          </p:cNvSpPr>
          <p:nvPr>
            <p:ph type="dt" sz="half" idx="10"/>
          </p:nvPr>
        </p:nvSpPr>
        <p:spPr/>
        <p:txBody>
          <a:bodyPr/>
          <a:lstStyle/>
          <a:p>
            <a:fld id="{3314C69E-5BE6-469D-9810-B028FC27083B}" type="datetime1">
              <a:rPr lang="de-DE" smtClean="0"/>
              <a:t>15.01.2025</a:t>
            </a:fld>
            <a:endParaRPr lang="de-DE"/>
          </a:p>
        </p:txBody>
      </p:sp>
      <p:sp>
        <p:nvSpPr>
          <p:cNvPr id="3" name="Footer Placeholder 2">
            <a:extLst>
              <a:ext uri="{FF2B5EF4-FFF2-40B4-BE49-F238E27FC236}">
                <a16:creationId xmlns:a16="http://schemas.microsoft.com/office/drawing/2014/main" id="{940DDB96-4857-42A9-9A5C-88E7C53D5A05}"/>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9E843662-4D2D-4A07-AC75-0FBBA2B6AFC0}"/>
              </a:ext>
            </a:extLst>
          </p:cNvPr>
          <p:cNvSpPr>
            <a:spLocks noGrp="1"/>
          </p:cNvSpPr>
          <p:nvPr>
            <p:ph type="sldNum" sz="quarter" idx="12"/>
          </p:nvPr>
        </p:nvSpPr>
        <p:spPr/>
        <p:txBody>
          <a:bodyPr/>
          <a:lstStyle/>
          <a:p>
            <a:fld id="{EE2BFDD6-0564-4970-90E3-A52E4E118330}" type="slidenum">
              <a:rPr lang="de-DE" smtClean="0"/>
              <a:t>‹#›</a:t>
            </a:fld>
            <a:endParaRPr lang="de-DE"/>
          </a:p>
        </p:txBody>
      </p:sp>
    </p:spTree>
    <p:extLst>
      <p:ext uri="{BB962C8B-B14F-4D97-AF65-F5344CB8AC3E}">
        <p14:creationId xmlns:p14="http://schemas.microsoft.com/office/powerpoint/2010/main" val="703535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308D-D45C-45CA-A5A7-403A821C4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BEA1C9D6-6969-40A5-BE15-BD3107175E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2D7D1245-A146-4DCB-817B-2A341241C7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5622E7-7E75-4B7F-A0C9-5389338616E1}"/>
              </a:ext>
            </a:extLst>
          </p:cNvPr>
          <p:cNvSpPr>
            <a:spLocks noGrp="1"/>
          </p:cNvSpPr>
          <p:nvPr>
            <p:ph type="dt" sz="half" idx="10"/>
          </p:nvPr>
        </p:nvSpPr>
        <p:spPr/>
        <p:txBody>
          <a:bodyPr/>
          <a:lstStyle/>
          <a:p>
            <a:fld id="{A381BDFA-3960-4544-B00E-9C0F6D80F745}" type="datetime1">
              <a:rPr lang="de-DE" smtClean="0"/>
              <a:t>15.01.2025</a:t>
            </a:fld>
            <a:endParaRPr lang="de-DE"/>
          </a:p>
        </p:txBody>
      </p:sp>
      <p:sp>
        <p:nvSpPr>
          <p:cNvPr id="6" name="Footer Placeholder 5">
            <a:extLst>
              <a:ext uri="{FF2B5EF4-FFF2-40B4-BE49-F238E27FC236}">
                <a16:creationId xmlns:a16="http://schemas.microsoft.com/office/drawing/2014/main" id="{E07C1F3E-5657-4B95-A2DE-88FDA33DC610}"/>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1FD5CECE-A358-40A2-801F-D49BEFDE90FC}"/>
              </a:ext>
            </a:extLst>
          </p:cNvPr>
          <p:cNvSpPr>
            <a:spLocks noGrp="1"/>
          </p:cNvSpPr>
          <p:nvPr>
            <p:ph type="sldNum" sz="quarter" idx="12"/>
          </p:nvPr>
        </p:nvSpPr>
        <p:spPr/>
        <p:txBody>
          <a:bodyPr/>
          <a:lstStyle/>
          <a:p>
            <a:fld id="{EE2BFDD6-0564-4970-90E3-A52E4E118330}" type="slidenum">
              <a:rPr lang="de-DE" smtClean="0"/>
              <a:t>‹#›</a:t>
            </a:fld>
            <a:endParaRPr lang="de-DE"/>
          </a:p>
        </p:txBody>
      </p:sp>
    </p:spTree>
    <p:extLst>
      <p:ext uri="{BB962C8B-B14F-4D97-AF65-F5344CB8AC3E}">
        <p14:creationId xmlns:p14="http://schemas.microsoft.com/office/powerpoint/2010/main" val="138826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4044-E035-4714-90BB-48B604FFAB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B52AF0B0-48DB-4340-B7FD-02D5CF221D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a:extLst>
              <a:ext uri="{FF2B5EF4-FFF2-40B4-BE49-F238E27FC236}">
                <a16:creationId xmlns:a16="http://schemas.microsoft.com/office/drawing/2014/main" id="{5FC86C90-8FEC-4F41-A64C-58E19C8049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FC2465-7141-463C-AF8B-AD04BFCCE520}"/>
              </a:ext>
            </a:extLst>
          </p:cNvPr>
          <p:cNvSpPr>
            <a:spLocks noGrp="1"/>
          </p:cNvSpPr>
          <p:nvPr>
            <p:ph type="dt" sz="half" idx="10"/>
          </p:nvPr>
        </p:nvSpPr>
        <p:spPr/>
        <p:txBody>
          <a:bodyPr/>
          <a:lstStyle/>
          <a:p>
            <a:fld id="{01B5EBE0-7805-4E36-B41B-ECD7ACFF3F99}" type="datetime1">
              <a:rPr lang="de-DE" smtClean="0"/>
              <a:t>15.01.2025</a:t>
            </a:fld>
            <a:endParaRPr lang="de-DE"/>
          </a:p>
        </p:txBody>
      </p:sp>
      <p:sp>
        <p:nvSpPr>
          <p:cNvPr id="6" name="Footer Placeholder 5">
            <a:extLst>
              <a:ext uri="{FF2B5EF4-FFF2-40B4-BE49-F238E27FC236}">
                <a16:creationId xmlns:a16="http://schemas.microsoft.com/office/drawing/2014/main" id="{0AAF7D70-6E03-4E89-A7F2-613A852488A0}"/>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3B65ACCB-BF05-4D75-8CE0-A6253908FAE7}"/>
              </a:ext>
            </a:extLst>
          </p:cNvPr>
          <p:cNvSpPr>
            <a:spLocks noGrp="1"/>
          </p:cNvSpPr>
          <p:nvPr>
            <p:ph type="sldNum" sz="quarter" idx="12"/>
          </p:nvPr>
        </p:nvSpPr>
        <p:spPr/>
        <p:txBody>
          <a:bodyPr/>
          <a:lstStyle/>
          <a:p>
            <a:fld id="{EE2BFDD6-0564-4970-90E3-A52E4E118330}" type="slidenum">
              <a:rPr lang="de-DE" smtClean="0"/>
              <a:t>‹#›</a:t>
            </a:fld>
            <a:endParaRPr lang="de-DE"/>
          </a:p>
        </p:txBody>
      </p:sp>
    </p:spTree>
    <p:extLst>
      <p:ext uri="{BB962C8B-B14F-4D97-AF65-F5344CB8AC3E}">
        <p14:creationId xmlns:p14="http://schemas.microsoft.com/office/powerpoint/2010/main" val="381441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67E86D-F49F-42C8-9C8C-6EFF60688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a:extLst>
              <a:ext uri="{FF2B5EF4-FFF2-40B4-BE49-F238E27FC236}">
                <a16:creationId xmlns:a16="http://schemas.microsoft.com/office/drawing/2014/main" id="{36E85FA5-00FD-4BEF-B441-018A6058AD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B4636A05-1AE1-42B4-A293-D4C4B31C3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D7B500-8A16-4B2F-BE04-B816C2BA65AF}" type="datetime1">
              <a:rPr lang="de-DE" smtClean="0"/>
              <a:t>15.01.2025</a:t>
            </a:fld>
            <a:endParaRPr lang="de-DE"/>
          </a:p>
        </p:txBody>
      </p:sp>
      <p:sp>
        <p:nvSpPr>
          <p:cNvPr id="5" name="Footer Placeholder 4">
            <a:extLst>
              <a:ext uri="{FF2B5EF4-FFF2-40B4-BE49-F238E27FC236}">
                <a16:creationId xmlns:a16="http://schemas.microsoft.com/office/drawing/2014/main" id="{597981EB-BAEE-42F1-8D24-38BEC4A102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a:extLst>
              <a:ext uri="{FF2B5EF4-FFF2-40B4-BE49-F238E27FC236}">
                <a16:creationId xmlns:a16="http://schemas.microsoft.com/office/drawing/2014/main" id="{195ACDF2-5B9B-4DFA-BF73-E1594A4A56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2BFDD6-0564-4970-90E3-A52E4E118330}" type="slidenum">
              <a:rPr lang="de-DE" smtClean="0"/>
              <a:t>‹#›</a:t>
            </a:fld>
            <a:endParaRPr lang="de-DE"/>
          </a:p>
        </p:txBody>
      </p:sp>
    </p:spTree>
    <p:extLst>
      <p:ext uri="{BB962C8B-B14F-4D97-AF65-F5344CB8AC3E}">
        <p14:creationId xmlns:p14="http://schemas.microsoft.com/office/powerpoint/2010/main" val="2243270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3" r:id="rId13"/>
    <p:sldLayoutId id="214748368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wmf"/><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0.jp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75.jpeg"/><Relationship Id="rId26" Type="http://schemas.openxmlformats.org/officeDocument/2006/relationships/image" Target="../media/image73.wmf"/><Relationship Id="rId3" Type="http://schemas.openxmlformats.org/officeDocument/2006/relationships/notesSlide" Target="../notesSlides/notesSlide8.xml"/><Relationship Id="rId21" Type="http://schemas.openxmlformats.org/officeDocument/2006/relationships/image" Target="../media/image76.emf"/><Relationship Id="rId34" Type="http://schemas.openxmlformats.org/officeDocument/2006/relationships/image" Target="../media/image82.png"/><Relationship Id="rId7" Type="http://schemas.openxmlformats.org/officeDocument/2006/relationships/image" Target="../media/image71.wmf"/><Relationship Id="rId25" Type="http://schemas.openxmlformats.org/officeDocument/2006/relationships/oleObject" Target="../embeddings/oleObject4.bin"/><Relationship Id="rId33" Type="http://schemas.openxmlformats.org/officeDocument/2006/relationships/image" Target="../media/image81.emf"/><Relationship Id="rId2" Type="http://schemas.openxmlformats.org/officeDocument/2006/relationships/slideLayout" Target="../slideLayouts/slideLayout12.xml"/><Relationship Id="rId20" Type="http://schemas.openxmlformats.org/officeDocument/2006/relationships/image" Target="../media/image126.png"/><Relationship Id="rId29" Type="http://schemas.openxmlformats.org/officeDocument/2006/relationships/image" Target="../media/image28.png"/><Relationship Id="rId1" Type="http://schemas.openxmlformats.org/officeDocument/2006/relationships/vmlDrawing" Target="../drawings/vmlDrawing1.vml"/><Relationship Id="rId6" Type="http://schemas.openxmlformats.org/officeDocument/2006/relationships/oleObject" Target="../embeddings/oleObject2.bin"/><Relationship Id="rId24" Type="http://schemas.openxmlformats.org/officeDocument/2006/relationships/image" Target="../media/image72.wmf"/><Relationship Id="rId32" Type="http://schemas.openxmlformats.org/officeDocument/2006/relationships/image" Target="../media/image80.png"/><Relationship Id="rId5" Type="http://schemas.openxmlformats.org/officeDocument/2006/relationships/image" Target="../media/image70.wmf"/><Relationship Id="rId23" Type="http://schemas.openxmlformats.org/officeDocument/2006/relationships/oleObject" Target="../embeddings/oleObject3.bin"/><Relationship Id="rId28" Type="http://schemas.openxmlformats.org/officeDocument/2006/relationships/image" Target="../media/image74.wmf"/><Relationship Id="rId31" Type="http://schemas.openxmlformats.org/officeDocument/2006/relationships/image" Target="../media/image79.png"/><Relationship Id="rId4" Type="http://schemas.openxmlformats.org/officeDocument/2006/relationships/oleObject" Target="../embeddings/oleObject1.bin"/><Relationship Id="rId22" Type="http://schemas.openxmlformats.org/officeDocument/2006/relationships/image" Target="../media/image77.emf"/><Relationship Id="rId27" Type="http://schemas.openxmlformats.org/officeDocument/2006/relationships/oleObject" Target="../embeddings/oleObject5.bin"/><Relationship Id="rId30" Type="http://schemas.openxmlformats.org/officeDocument/2006/relationships/image" Target="../media/image7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85.wmf"/><Relationship Id="rId13" Type="http://schemas.openxmlformats.org/officeDocument/2006/relationships/oleObject" Target="../embeddings/oleObject10.bin"/><Relationship Id="rId18" Type="http://schemas.openxmlformats.org/officeDocument/2006/relationships/image" Target="../media/image90.wmf"/><Relationship Id="rId3" Type="http://schemas.openxmlformats.org/officeDocument/2006/relationships/notesSlide" Target="../notesSlides/notesSlide11.xml"/><Relationship Id="rId21" Type="http://schemas.openxmlformats.org/officeDocument/2006/relationships/image" Target="../media/image93.png"/><Relationship Id="rId7" Type="http://schemas.openxmlformats.org/officeDocument/2006/relationships/oleObject" Target="../embeddings/oleObject7.bin"/><Relationship Id="rId12" Type="http://schemas.openxmlformats.org/officeDocument/2006/relationships/image" Target="../media/image87.wmf"/><Relationship Id="rId17" Type="http://schemas.openxmlformats.org/officeDocument/2006/relationships/oleObject" Target="../embeddings/oleObject12.bin"/><Relationship Id="rId2" Type="http://schemas.openxmlformats.org/officeDocument/2006/relationships/slideLayout" Target="../slideLayouts/slideLayout12.xml"/><Relationship Id="rId16" Type="http://schemas.openxmlformats.org/officeDocument/2006/relationships/image" Target="../media/image89.wmf"/><Relationship Id="rId20" Type="http://schemas.openxmlformats.org/officeDocument/2006/relationships/image" Target="../media/image92.png"/><Relationship Id="rId1" Type="http://schemas.openxmlformats.org/officeDocument/2006/relationships/vmlDrawing" Target="../drawings/vmlDrawing2.vml"/><Relationship Id="rId6" Type="http://schemas.openxmlformats.org/officeDocument/2006/relationships/image" Target="../media/image84.wmf"/><Relationship Id="rId11" Type="http://schemas.openxmlformats.org/officeDocument/2006/relationships/oleObject" Target="../embeddings/oleObject9.bin"/><Relationship Id="rId5" Type="http://schemas.openxmlformats.org/officeDocument/2006/relationships/oleObject" Target="../embeddings/oleObject6.bin"/><Relationship Id="rId15" Type="http://schemas.openxmlformats.org/officeDocument/2006/relationships/oleObject" Target="../embeddings/oleObject11.bin"/><Relationship Id="rId10" Type="http://schemas.openxmlformats.org/officeDocument/2006/relationships/image" Target="../media/image86.wmf"/><Relationship Id="rId19" Type="http://schemas.openxmlformats.org/officeDocument/2006/relationships/image" Target="../media/image91.png"/><Relationship Id="rId4" Type="http://schemas.openxmlformats.org/officeDocument/2006/relationships/image" Target="../media/image820.png"/><Relationship Id="rId9" Type="http://schemas.openxmlformats.org/officeDocument/2006/relationships/oleObject" Target="../embeddings/oleObject8.bin"/><Relationship Id="rId14" Type="http://schemas.openxmlformats.org/officeDocument/2006/relationships/image" Target="../media/image88.wmf"/></Relationships>
</file>

<file path=ppt/slides/_rels/slide2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7.emf"/><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hyperlink" Target="https://www.quantamagazine.org/inside-the-proton-the-most-complicated-thing-imaginable-20221019/" TargetMode="External"/><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video" Target="../media/media2.mp4"/><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hyperlink" Target="https://www.quantamagazine.org/inside-the-proton-the-most-complicated-thing-imaginable-20221019/" TargetMode="External"/><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video" Target="../media/media3.mp4"/><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10.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A67A0-9CFC-474D-9471-5D5823E8A604}"/>
              </a:ext>
            </a:extLst>
          </p:cNvPr>
          <p:cNvSpPr>
            <a:spLocks noGrp="1"/>
          </p:cNvSpPr>
          <p:nvPr>
            <p:ph type="ctrTitle"/>
          </p:nvPr>
        </p:nvSpPr>
        <p:spPr/>
        <p:txBody>
          <a:bodyPr>
            <a:normAutofit fontScale="90000"/>
          </a:bodyPr>
          <a:lstStyle/>
          <a:p>
            <a:r>
              <a:rPr lang="de-DE" dirty="0"/>
              <a:t>Short Range Interaction</a:t>
            </a:r>
            <a:br>
              <a:rPr lang="de-DE" dirty="0"/>
            </a:br>
            <a:r>
              <a:rPr lang="de-DE" dirty="0"/>
              <a:t>and Search </a:t>
            </a:r>
            <a:r>
              <a:rPr lang="de-DE" dirty="0" err="1"/>
              <a:t>for</a:t>
            </a:r>
            <a:r>
              <a:rPr lang="de-DE" dirty="0"/>
              <a:t> New </a:t>
            </a:r>
            <a:r>
              <a:rPr lang="de-DE" dirty="0" err="1"/>
              <a:t>Particles</a:t>
            </a:r>
            <a:br>
              <a:rPr lang="de-DE" dirty="0"/>
            </a:br>
            <a:r>
              <a:rPr lang="de-DE" dirty="0" err="1"/>
              <a:t>with</a:t>
            </a:r>
            <a:r>
              <a:rPr lang="de-DE" dirty="0"/>
              <a:t> Neutrons</a:t>
            </a:r>
          </a:p>
        </p:txBody>
      </p:sp>
      <p:sp>
        <p:nvSpPr>
          <p:cNvPr id="3" name="Subtitle 2">
            <a:extLst>
              <a:ext uri="{FF2B5EF4-FFF2-40B4-BE49-F238E27FC236}">
                <a16:creationId xmlns:a16="http://schemas.microsoft.com/office/drawing/2014/main" id="{8F860822-992B-4357-85E1-61C0D5A2B4A5}"/>
              </a:ext>
            </a:extLst>
          </p:cNvPr>
          <p:cNvSpPr>
            <a:spLocks noGrp="1"/>
          </p:cNvSpPr>
          <p:nvPr>
            <p:ph type="subTitle" idx="1"/>
          </p:nvPr>
        </p:nvSpPr>
        <p:spPr/>
        <p:txBody>
          <a:bodyPr/>
          <a:lstStyle/>
          <a:p>
            <a:r>
              <a:rPr lang="de-DE" dirty="0"/>
              <a:t>Lund, 15 </a:t>
            </a:r>
            <a:r>
              <a:rPr lang="de-DE" dirty="0" err="1"/>
              <a:t>January</a:t>
            </a:r>
            <a:r>
              <a:rPr lang="de-DE" dirty="0"/>
              <a:t> 2025</a:t>
            </a:r>
          </a:p>
          <a:p>
            <a:r>
              <a:rPr lang="de-DE" dirty="0"/>
              <a:t>Hartmut Abele, TU Wien</a:t>
            </a:r>
          </a:p>
        </p:txBody>
      </p:sp>
      <p:sp>
        <p:nvSpPr>
          <p:cNvPr id="4" name="Slide Number Placeholder 3">
            <a:extLst>
              <a:ext uri="{FF2B5EF4-FFF2-40B4-BE49-F238E27FC236}">
                <a16:creationId xmlns:a16="http://schemas.microsoft.com/office/drawing/2014/main" id="{398DA407-A9BD-439F-8941-D021E29A1DEF}"/>
              </a:ext>
            </a:extLst>
          </p:cNvPr>
          <p:cNvSpPr>
            <a:spLocks noGrp="1"/>
          </p:cNvSpPr>
          <p:nvPr>
            <p:ph type="sldNum" sz="quarter" idx="12"/>
          </p:nvPr>
        </p:nvSpPr>
        <p:spPr/>
        <p:txBody>
          <a:bodyPr/>
          <a:lstStyle/>
          <a:p>
            <a:fld id="{EE2BFDD6-0564-4970-90E3-A52E4E118330}" type="slidenum">
              <a:rPr lang="de-DE" smtClean="0"/>
              <a:t>1</a:t>
            </a:fld>
            <a:endParaRPr lang="de-DE"/>
          </a:p>
        </p:txBody>
      </p:sp>
    </p:spTree>
    <p:extLst>
      <p:ext uri="{BB962C8B-B14F-4D97-AF65-F5344CB8AC3E}">
        <p14:creationId xmlns:p14="http://schemas.microsoft.com/office/powerpoint/2010/main" val="4106432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E2E0-8398-48C7-AB64-E298A020DC13}"/>
              </a:ext>
            </a:extLst>
          </p:cNvPr>
          <p:cNvSpPr>
            <a:spLocks noGrp="1"/>
          </p:cNvSpPr>
          <p:nvPr>
            <p:ph type="title"/>
          </p:nvPr>
        </p:nvSpPr>
        <p:spPr/>
        <p:txBody>
          <a:bodyPr/>
          <a:lstStyle/>
          <a:p>
            <a:r>
              <a:rPr lang="de-DE" dirty="0"/>
              <a:t>Modern Limits</a:t>
            </a:r>
          </a:p>
        </p:txBody>
      </p:sp>
      <p:pic>
        <p:nvPicPr>
          <p:cNvPr id="4" name="Content Placeholder 3">
            <a:extLst>
              <a:ext uri="{FF2B5EF4-FFF2-40B4-BE49-F238E27FC236}">
                <a16:creationId xmlns:a16="http://schemas.microsoft.com/office/drawing/2014/main" id="{3BA5A4A4-9BFF-4771-9D38-E32E6C064922}"/>
              </a:ext>
            </a:extLst>
          </p:cNvPr>
          <p:cNvPicPr>
            <a:picLocks noGrp="1" noChangeAspect="1"/>
          </p:cNvPicPr>
          <p:nvPr>
            <p:ph idx="1"/>
          </p:nvPr>
        </p:nvPicPr>
        <p:blipFill>
          <a:blip r:embed="rId2"/>
          <a:stretch>
            <a:fillRect/>
          </a:stretch>
        </p:blipFill>
        <p:spPr>
          <a:xfrm>
            <a:off x="0" y="1308430"/>
            <a:ext cx="5767826" cy="4351338"/>
          </a:xfrm>
          <a:prstGeom prst="rect">
            <a:avLst/>
          </a:prstGeom>
        </p:spPr>
      </p:pic>
      <p:pic>
        <p:nvPicPr>
          <p:cNvPr id="5" name="Picture 4">
            <a:extLst>
              <a:ext uri="{FF2B5EF4-FFF2-40B4-BE49-F238E27FC236}">
                <a16:creationId xmlns:a16="http://schemas.microsoft.com/office/drawing/2014/main" id="{393777BD-A6FD-4EF4-90B7-247F3E679DE6}"/>
              </a:ext>
            </a:extLst>
          </p:cNvPr>
          <p:cNvPicPr>
            <a:picLocks noChangeAspect="1"/>
          </p:cNvPicPr>
          <p:nvPr/>
        </p:nvPicPr>
        <p:blipFill>
          <a:blip r:embed="rId3"/>
          <a:stretch>
            <a:fillRect/>
          </a:stretch>
        </p:blipFill>
        <p:spPr>
          <a:xfrm>
            <a:off x="7420345" y="0"/>
            <a:ext cx="4500189" cy="6858000"/>
          </a:xfrm>
          <a:prstGeom prst="rect">
            <a:avLst/>
          </a:prstGeom>
        </p:spPr>
      </p:pic>
      <p:pic>
        <p:nvPicPr>
          <p:cNvPr id="6" name="Picture 5">
            <a:extLst>
              <a:ext uri="{FF2B5EF4-FFF2-40B4-BE49-F238E27FC236}">
                <a16:creationId xmlns:a16="http://schemas.microsoft.com/office/drawing/2014/main" id="{F45BD36A-BC77-4FCE-B529-A5490750AB8F}"/>
              </a:ext>
            </a:extLst>
          </p:cNvPr>
          <p:cNvPicPr>
            <a:picLocks noChangeAspect="1"/>
          </p:cNvPicPr>
          <p:nvPr/>
        </p:nvPicPr>
        <p:blipFill>
          <a:blip r:embed="rId4"/>
          <a:stretch>
            <a:fillRect/>
          </a:stretch>
        </p:blipFill>
        <p:spPr>
          <a:xfrm>
            <a:off x="442718" y="5549570"/>
            <a:ext cx="3306590" cy="1107184"/>
          </a:xfrm>
          <a:prstGeom prst="rect">
            <a:avLst/>
          </a:prstGeom>
        </p:spPr>
      </p:pic>
      <p:sp>
        <p:nvSpPr>
          <p:cNvPr id="7" name="Slide Number Placeholder 6">
            <a:extLst>
              <a:ext uri="{FF2B5EF4-FFF2-40B4-BE49-F238E27FC236}">
                <a16:creationId xmlns:a16="http://schemas.microsoft.com/office/drawing/2014/main" id="{2D5360C5-1B5A-4DEE-8B6D-4E0BB0940B43}"/>
              </a:ext>
            </a:extLst>
          </p:cNvPr>
          <p:cNvSpPr>
            <a:spLocks noGrp="1"/>
          </p:cNvSpPr>
          <p:nvPr>
            <p:ph type="sldNum" sz="quarter" idx="12"/>
          </p:nvPr>
        </p:nvSpPr>
        <p:spPr/>
        <p:txBody>
          <a:bodyPr/>
          <a:lstStyle/>
          <a:p>
            <a:fld id="{EE2BFDD6-0564-4970-90E3-A52E4E118330}" type="slidenum">
              <a:rPr lang="de-DE" smtClean="0"/>
              <a:t>10</a:t>
            </a:fld>
            <a:endParaRPr lang="de-DE"/>
          </a:p>
        </p:txBody>
      </p:sp>
    </p:spTree>
    <p:extLst>
      <p:ext uri="{BB962C8B-B14F-4D97-AF65-F5344CB8AC3E}">
        <p14:creationId xmlns:p14="http://schemas.microsoft.com/office/powerpoint/2010/main" val="2423255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38887-A8B9-4A0E-97BF-1823DC603296}"/>
              </a:ext>
            </a:extLst>
          </p:cNvPr>
          <p:cNvSpPr>
            <a:spLocks noGrp="1"/>
          </p:cNvSpPr>
          <p:nvPr>
            <p:ph type="title"/>
          </p:nvPr>
        </p:nvSpPr>
        <p:spPr/>
        <p:txBody>
          <a:bodyPr/>
          <a:lstStyle/>
          <a:p>
            <a:r>
              <a:rPr lang="de-DE" dirty="0" err="1"/>
              <a:t>Axion</a:t>
            </a:r>
            <a:r>
              <a:rPr lang="de-DE" dirty="0"/>
              <a:t> </a:t>
            </a:r>
            <a:r>
              <a:rPr lang="de-DE" dirty="0" err="1"/>
              <a:t>Searches</a:t>
            </a:r>
            <a:endParaRPr lang="de-DE" dirty="0"/>
          </a:p>
        </p:txBody>
      </p:sp>
      <p:sp>
        <p:nvSpPr>
          <p:cNvPr id="3" name="Content Placeholder 2">
            <a:extLst>
              <a:ext uri="{FF2B5EF4-FFF2-40B4-BE49-F238E27FC236}">
                <a16:creationId xmlns:a16="http://schemas.microsoft.com/office/drawing/2014/main" id="{336C9588-C3D3-4B99-9E08-A29069C1204C}"/>
              </a:ext>
            </a:extLst>
          </p:cNvPr>
          <p:cNvSpPr>
            <a:spLocks noGrp="1"/>
          </p:cNvSpPr>
          <p:nvPr>
            <p:ph idx="1"/>
          </p:nvPr>
        </p:nvSpPr>
        <p:spPr>
          <a:xfrm>
            <a:off x="609600" y="4893118"/>
            <a:ext cx="10246242" cy="1540221"/>
          </a:xfrm>
        </p:spPr>
        <p:txBody>
          <a:bodyPr/>
          <a:lstStyle/>
          <a:p>
            <a:r>
              <a:rPr lang="de-DE" dirty="0" err="1"/>
              <a:t>Invented</a:t>
            </a:r>
            <a:r>
              <a:rPr lang="de-DE" dirty="0"/>
              <a:t> </a:t>
            </a:r>
            <a:r>
              <a:rPr lang="de-DE" dirty="0" err="1"/>
              <a:t>by</a:t>
            </a:r>
            <a:r>
              <a:rPr lang="de-DE" dirty="0"/>
              <a:t> Wilczek </a:t>
            </a:r>
            <a:r>
              <a:rPr lang="de-DE" dirty="0" err="1"/>
              <a:t>to</a:t>
            </a:r>
            <a:r>
              <a:rPr lang="de-DE" dirty="0"/>
              <a:t> </a:t>
            </a:r>
            <a:r>
              <a:rPr lang="de-DE" dirty="0" err="1"/>
              <a:t>explain</a:t>
            </a:r>
            <a:r>
              <a:rPr lang="de-DE" dirty="0"/>
              <a:t> </a:t>
            </a:r>
            <a:r>
              <a:rPr lang="de-DE" dirty="0" err="1"/>
              <a:t>the</a:t>
            </a:r>
            <a:r>
              <a:rPr lang="de-DE" dirty="0"/>
              <a:t> </a:t>
            </a:r>
            <a:r>
              <a:rPr lang="de-DE" dirty="0" err="1"/>
              <a:t>smallness</a:t>
            </a:r>
            <a:r>
              <a:rPr lang="de-DE" dirty="0"/>
              <a:t> </a:t>
            </a:r>
            <a:r>
              <a:rPr lang="de-DE" dirty="0" err="1"/>
              <a:t>of</a:t>
            </a:r>
            <a:r>
              <a:rPr lang="de-DE" dirty="0"/>
              <a:t> </a:t>
            </a:r>
            <a:r>
              <a:rPr lang="de-DE" dirty="0" err="1"/>
              <a:t>neutron</a:t>
            </a:r>
            <a:r>
              <a:rPr lang="de-DE" dirty="0"/>
              <a:t> EDM</a:t>
            </a:r>
          </a:p>
          <a:p>
            <a:r>
              <a:rPr lang="de-DE" dirty="0" err="1"/>
              <a:t>Could</a:t>
            </a:r>
            <a:r>
              <a:rPr lang="de-DE" dirty="0"/>
              <a:t> </a:t>
            </a:r>
            <a:r>
              <a:rPr lang="de-DE" dirty="0" err="1"/>
              <a:t>explain</a:t>
            </a:r>
            <a:r>
              <a:rPr lang="de-DE" dirty="0"/>
              <a:t> DM</a:t>
            </a:r>
          </a:p>
          <a:p>
            <a:r>
              <a:rPr lang="de-DE" dirty="0" err="1"/>
              <a:t>Could</a:t>
            </a:r>
            <a:r>
              <a:rPr lang="de-DE" dirty="0"/>
              <a:t> bring additional CP </a:t>
            </a:r>
            <a:r>
              <a:rPr lang="de-DE" dirty="0" err="1"/>
              <a:t>violation</a:t>
            </a:r>
            <a:endParaRPr lang="de-DE" dirty="0"/>
          </a:p>
        </p:txBody>
      </p:sp>
      <p:pic>
        <p:nvPicPr>
          <p:cNvPr id="4" name="Picture 3">
            <a:extLst>
              <a:ext uri="{FF2B5EF4-FFF2-40B4-BE49-F238E27FC236}">
                <a16:creationId xmlns:a16="http://schemas.microsoft.com/office/drawing/2014/main" id="{E334258B-840E-4042-A54C-CA15FD981F1A}"/>
              </a:ext>
            </a:extLst>
          </p:cNvPr>
          <p:cNvPicPr>
            <a:picLocks noChangeAspect="1"/>
          </p:cNvPicPr>
          <p:nvPr/>
        </p:nvPicPr>
        <p:blipFill>
          <a:blip r:embed="rId2"/>
          <a:stretch>
            <a:fillRect/>
          </a:stretch>
        </p:blipFill>
        <p:spPr>
          <a:xfrm>
            <a:off x="569420" y="1342014"/>
            <a:ext cx="6963747" cy="3505689"/>
          </a:xfrm>
          <a:prstGeom prst="rect">
            <a:avLst/>
          </a:prstGeom>
        </p:spPr>
      </p:pic>
      <p:pic>
        <p:nvPicPr>
          <p:cNvPr id="5" name="Picture 287">
            <a:extLst>
              <a:ext uri="{FF2B5EF4-FFF2-40B4-BE49-F238E27FC236}">
                <a16:creationId xmlns:a16="http://schemas.microsoft.com/office/drawing/2014/main" id="{5BB1D0BA-A83A-4F33-B8FB-0E1988233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947" y="1260013"/>
            <a:ext cx="3184451" cy="307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19">
            <a:extLst>
              <a:ext uri="{FF2B5EF4-FFF2-40B4-BE49-F238E27FC236}">
                <a16:creationId xmlns:a16="http://schemas.microsoft.com/office/drawing/2014/main" id="{64B62DAD-CCB8-4D97-B890-82B0B4ED9FA5}"/>
              </a:ext>
            </a:extLst>
          </p:cNvPr>
          <p:cNvSpPr txBox="1"/>
          <p:nvPr/>
        </p:nvSpPr>
        <p:spPr>
          <a:xfrm>
            <a:off x="8788030" y="2194622"/>
            <a:ext cx="1112898" cy="900236"/>
          </a:xfrm>
          <a:prstGeom prst="rect">
            <a:avLst/>
          </a:prstGeom>
          <a:noFill/>
        </p:spPr>
        <p:txBody>
          <a:bodyPr wrap="square" lIns="68569" tIns="34285" rIns="68569" bIns="3428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2400" b="1" i="0" u="none" strike="noStrike" kern="1200" cap="none" spc="0" normalizeH="0" baseline="0" noProof="0" dirty="0" err="1">
                <a:ln>
                  <a:noFill/>
                </a:ln>
                <a:solidFill>
                  <a:srgbClr val="FF9900"/>
                </a:solidFill>
                <a:effectLst/>
                <a:uLnTx/>
                <a:uFillTx/>
                <a:latin typeface="Arial" pitchFamily="34" charset="0"/>
                <a:ea typeface="+mn-ea"/>
                <a:cs typeface="Arial" pitchFamily="34" charset="0"/>
              </a:rPr>
              <a:t>Axion</a:t>
            </a:r>
            <a:endParaRPr kumimoji="0" lang="de-AT" sz="2400" b="1" i="0" u="none" strike="noStrike" kern="1200" cap="none" spc="0" normalizeH="0" baseline="0" noProof="0" dirty="0">
              <a:ln>
                <a:noFill/>
              </a:ln>
              <a:solidFill>
                <a:srgbClr val="FF99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500" b="1" i="0" u="none" strike="noStrike" kern="1200" cap="none" spc="0" normalizeH="0" baseline="0" noProof="0" dirty="0">
              <a:ln>
                <a:noFill/>
              </a:ln>
              <a:solidFill>
                <a:srgbClr val="FF99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500" b="1" i="0" u="none" strike="noStrike" kern="1200" cap="none" spc="0" normalizeH="0" baseline="0" noProof="0" dirty="0">
                <a:ln>
                  <a:noFill/>
                </a:ln>
                <a:solidFill>
                  <a:srgbClr val="FF9900"/>
                </a:solidFill>
                <a:effectLst/>
                <a:uLnTx/>
                <a:uFillTx/>
                <a:latin typeface="Arial" pitchFamily="34" charset="0"/>
                <a:ea typeface="+mn-ea"/>
                <a:cs typeface="Arial" pitchFamily="34" charset="0"/>
              </a:rPr>
              <a:t> </a:t>
            </a:r>
            <a:endParaRPr kumimoji="0" lang="en-GB" sz="1500" b="1" i="0" u="none" strike="noStrike" kern="1200" cap="none" spc="0" normalizeH="0" baseline="0" noProof="0" dirty="0">
              <a:ln>
                <a:noFill/>
              </a:ln>
              <a:solidFill>
                <a:srgbClr val="FF9900"/>
              </a:solidFill>
              <a:effectLst/>
              <a:uLnTx/>
              <a:uFillTx/>
              <a:latin typeface="Arial" pitchFamily="34" charset="0"/>
              <a:ea typeface="+mn-ea"/>
              <a:cs typeface="Arial" pitchFamily="34" charset="0"/>
            </a:endParaRPr>
          </a:p>
        </p:txBody>
      </p:sp>
      <p:sp>
        <p:nvSpPr>
          <p:cNvPr id="7" name="Slide Number Placeholder 6">
            <a:extLst>
              <a:ext uri="{FF2B5EF4-FFF2-40B4-BE49-F238E27FC236}">
                <a16:creationId xmlns:a16="http://schemas.microsoft.com/office/drawing/2014/main" id="{CF4222CB-84BE-4A1B-87EA-18C664722047}"/>
              </a:ext>
            </a:extLst>
          </p:cNvPr>
          <p:cNvSpPr>
            <a:spLocks noGrp="1"/>
          </p:cNvSpPr>
          <p:nvPr>
            <p:ph type="sldNum" sz="quarter" idx="12"/>
          </p:nvPr>
        </p:nvSpPr>
        <p:spPr/>
        <p:txBody>
          <a:bodyPr/>
          <a:lstStyle/>
          <a:p>
            <a:fld id="{EE2BFDD6-0564-4970-90E3-A52E4E118330}" type="slidenum">
              <a:rPr lang="de-DE" smtClean="0"/>
              <a:t>11</a:t>
            </a:fld>
            <a:endParaRPr lang="de-DE"/>
          </a:p>
        </p:txBody>
      </p:sp>
      <p:sp>
        <p:nvSpPr>
          <p:cNvPr id="8" name="TextBox 7">
            <a:extLst>
              <a:ext uri="{FF2B5EF4-FFF2-40B4-BE49-F238E27FC236}">
                <a16:creationId xmlns:a16="http://schemas.microsoft.com/office/drawing/2014/main" id="{DA3F0B80-255F-45BA-B323-C82E55099357}"/>
              </a:ext>
            </a:extLst>
          </p:cNvPr>
          <p:cNvSpPr txBox="1"/>
          <p:nvPr/>
        </p:nvSpPr>
        <p:spPr>
          <a:xfrm>
            <a:off x="50518" y="6286800"/>
            <a:ext cx="12141481" cy="646331"/>
          </a:xfrm>
          <a:prstGeom prst="rect">
            <a:avLst/>
          </a:prstGeom>
          <a:noFill/>
        </p:spPr>
        <p:txBody>
          <a:bodyPr wrap="square" rtlCol="0">
            <a:spAutoFit/>
          </a:bodyPr>
          <a:lstStyle/>
          <a:p>
            <a:r>
              <a:rPr lang="de-DE" dirty="0"/>
              <a:t>References in </a:t>
            </a:r>
            <a:r>
              <a:rPr lang="de-DE" i="1" dirty="0"/>
              <a:t>Stephan </a:t>
            </a:r>
            <a:r>
              <a:rPr lang="de-DE" i="1" dirty="0" err="1"/>
              <a:t>Sponar</a:t>
            </a:r>
            <a:r>
              <a:rPr lang="de-DE" i="1" dirty="0"/>
              <a:t> et al., </a:t>
            </a:r>
            <a:r>
              <a:rPr lang="de-DE" dirty="0"/>
              <a:t>Tests </a:t>
            </a:r>
            <a:r>
              <a:rPr lang="de-DE" dirty="0" err="1"/>
              <a:t>of</a:t>
            </a:r>
            <a:r>
              <a:rPr lang="de-DE" dirty="0"/>
              <a:t> fundamental </a:t>
            </a:r>
            <a:r>
              <a:rPr lang="de-DE" dirty="0" err="1"/>
              <a:t>quantum</a:t>
            </a:r>
            <a:r>
              <a:rPr lang="de-DE" dirty="0"/>
              <a:t> </a:t>
            </a:r>
            <a:r>
              <a:rPr lang="de-DE" dirty="0" err="1"/>
              <a:t>mechanics</a:t>
            </a:r>
            <a:r>
              <a:rPr lang="de-DE" dirty="0"/>
              <a:t> and </a:t>
            </a:r>
            <a:r>
              <a:rPr lang="de-DE" dirty="0" err="1"/>
              <a:t>dark</a:t>
            </a:r>
            <a:r>
              <a:rPr lang="de-DE" dirty="0"/>
              <a:t> </a:t>
            </a:r>
            <a:r>
              <a:rPr lang="de-DE" dirty="0" err="1"/>
              <a:t>interactions</a:t>
            </a:r>
            <a:r>
              <a:rPr lang="de-DE" dirty="0"/>
              <a:t> </a:t>
            </a:r>
            <a:r>
              <a:rPr lang="de-DE" dirty="0" err="1"/>
              <a:t>with</a:t>
            </a:r>
            <a:r>
              <a:rPr lang="de-DE" dirty="0"/>
              <a:t> </a:t>
            </a:r>
            <a:r>
              <a:rPr lang="de-DE" dirty="0" err="1"/>
              <a:t>low</a:t>
            </a:r>
            <a:r>
              <a:rPr lang="de-DE" dirty="0"/>
              <a:t>- </a:t>
            </a:r>
            <a:r>
              <a:rPr lang="de-DE" dirty="0" err="1"/>
              <a:t>energy</a:t>
            </a:r>
            <a:r>
              <a:rPr lang="de-DE" dirty="0"/>
              <a:t> </a:t>
            </a:r>
            <a:r>
              <a:rPr lang="de-DE" dirty="0" err="1"/>
              <a:t>neutrons</a:t>
            </a:r>
            <a:r>
              <a:rPr lang="de-DE" dirty="0"/>
              <a:t>, </a:t>
            </a:r>
            <a:r>
              <a:rPr lang="de-DE" i="1" dirty="0"/>
              <a:t>Nature Review, 2021</a:t>
            </a:r>
            <a:endParaRPr lang="de-DE" dirty="0"/>
          </a:p>
        </p:txBody>
      </p:sp>
    </p:spTree>
    <p:extLst>
      <p:ext uri="{BB962C8B-B14F-4D97-AF65-F5344CB8AC3E}">
        <p14:creationId xmlns:p14="http://schemas.microsoft.com/office/powerpoint/2010/main" val="4023999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E1667-96FE-4E70-A1EE-DB4C134824A5}"/>
              </a:ext>
            </a:extLst>
          </p:cNvPr>
          <p:cNvSpPr>
            <a:spLocks noGrp="1"/>
          </p:cNvSpPr>
          <p:nvPr>
            <p:ph type="title"/>
          </p:nvPr>
        </p:nvSpPr>
        <p:spPr/>
        <p:txBody>
          <a:bodyPr/>
          <a:lstStyle/>
          <a:p>
            <a:r>
              <a:rPr lang="de-DE" dirty="0"/>
              <a:t>Casimir Force </a:t>
            </a:r>
            <a:r>
              <a:rPr lang="de-DE" dirty="0" err="1"/>
              <a:t>Measurements</a:t>
            </a:r>
            <a:endParaRPr lang="de-DE" dirty="0"/>
          </a:p>
        </p:txBody>
      </p:sp>
      <p:sp>
        <p:nvSpPr>
          <p:cNvPr id="3" name="Content Placeholder 2">
            <a:extLst>
              <a:ext uri="{FF2B5EF4-FFF2-40B4-BE49-F238E27FC236}">
                <a16:creationId xmlns:a16="http://schemas.microsoft.com/office/drawing/2014/main" id="{8321A7F6-47EC-4534-9213-B0A17256A4AB}"/>
              </a:ext>
            </a:extLst>
          </p:cNvPr>
          <p:cNvSpPr>
            <a:spLocks noGrp="1"/>
          </p:cNvSpPr>
          <p:nvPr>
            <p:ph idx="1"/>
          </p:nvPr>
        </p:nvSpPr>
        <p:spPr/>
        <p:txBody>
          <a:bodyPr/>
          <a:lstStyle/>
          <a:p>
            <a:endParaRPr lang="de-DE" dirty="0"/>
          </a:p>
        </p:txBody>
      </p:sp>
      <p:pic>
        <p:nvPicPr>
          <p:cNvPr id="4" name="Content Placeholder 3">
            <a:extLst>
              <a:ext uri="{FF2B5EF4-FFF2-40B4-BE49-F238E27FC236}">
                <a16:creationId xmlns:a16="http://schemas.microsoft.com/office/drawing/2014/main" id="{03F36356-5F8B-4DFF-AB96-3FA7BA63080C}"/>
              </a:ext>
            </a:extLst>
          </p:cNvPr>
          <p:cNvPicPr>
            <a:picLocks noChangeAspect="1"/>
          </p:cNvPicPr>
          <p:nvPr/>
        </p:nvPicPr>
        <p:blipFill>
          <a:blip r:embed="rId2"/>
          <a:stretch>
            <a:fillRect/>
          </a:stretch>
        </p:blipFill>
        <p:spPr>
          <a:xfrm>
            <a:off x="7028807" y="2988876"/>
            <a:ext cx="5163193" cy="3622668"/>
          </a:xfrm>
          <a:prstGeom prst="rect">
            <a:avLst/>
          </a:prstGeom>
        </p:spPr>
      </p:pic>
      <p:pic>
        <p:nvPicPr>
          <p:cNvPr id="1026" name="Picture 2" descr="https://miro.medium.com/v2/resize:fit:1284/1*tWrzSnr1ir3eeFvXcM9AuA.jpeg">
            <a:extLst>
              <a:ext uri="{FF2B5EF4-FFF2-40B4-BE49-F238E27FC236}">
                <a16:creationId xmlns:a16="http://schemas.microsoft.com/office/drawing/2014/main" id="{E257EB1F-FDBC-44FD-8DF6-47DD4D46E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7265" y="175435"/>
            <a:ext cx="4076699" cy="27495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98E0023-F667-436C-AF4B-8C5D3092FA5B}"/>
              </a:ext>
            </a:extLst>
          </p:cNvPr>
          <p:cNvSpPr/>
          <p:nvPr/>
        </p:nvSpPr>
        <p:spPr>
          <a:xfrm>
            <a:off x="3581401" y="6497899"/>
            <a:ext cx="11857300" cy="369332"/>
          </a:xfrm>
          <a:prstGeom prst="rect">
            <a:avLst/>
          </a:prstGeom>
        </p:spPr>
        <p:txBody>
          <a:bodyPr wrap="square">
            <a:spAutoFit/>
          </a:bodyPr>
          <a:lstStyle/>
          <a:p>
            <a:r>
              <a:rPr lang="de-DE" dirty="0"/>
              <a:t>https://medium.com/@britant808/vacuum-fluctuations-the-casimir-effect-7fb88b7a4d2d</a:t>
            </a:r>
          </a:p>
        </p:txBody>
      </p:sp>
      <p:pic>
        <p:nvPicPr>
          <p:cNvPr id="6" name="Picture 5">
            <a:extLst>
              <a:ext uri="{FF2B5EF4-FFF2-40B4-BE49-F238E27FC236}">
                <a16:creationId xmlns:a16="http://schemas.microsoft.com/office/drawing/2014/main" id="{77AB3194-F490-434A-AE20-31F8A40AFDBD}"/>
              </a:ext>
            </a:extLst>
          </p:cNvPr>
          <p:cNvPicPr>
            <a:picLocks noChangeAspect="1"/>
          </p:cNvPicPr>
          <p:nvPr/>
        </p:nvPicPr>
        <p:blipFill>
          <a:blip r:embed="rId4"/>
          <a:stretch>
            <a:fillRect/>
          </a:stretch>
        </p:blipFill>
        <p:spPr>
          <a:xfrm>
            <a:off x="594024" y="1317616"/>
            <a:ext cx="6162232" cy="4505932"/>
          </a:xfrm>
          <a:prstGeom prst="rect">
            <a:avLst/>
          </a:prstGeom>
        </p:spPr>
      </p:pic>
      <p:sp>
        <p:nvSpPr>
          <p:cNvPr id="7" name="Slide Number Placeholder 6">
            <a:extLst>
              <a:ext uri="{FF2B5EF4-FFF2-40B4-BE49-F238E27FC236}">
                <a16:creationId xmlns:a16="http://schemas.microsoft.com/office/drawing/2014/main" id="{BEEC5B4F-1E9C-4665-98ED-70A2AFD7D3BC}"/>
              </a:ext>
            </a:extLst>
          </p:cNvPr>
          <p:cNvSpPr>
            <a:spLocks noGrp="1"/>
          </p:cNvSpPr>
          <p:nvPr>
            <p:ph type="sldNum" sz="quarter" idx="12"/>
          </p:nvPr>
        </p:nvSpPr>
        <p:spPr/>
        <p:txBody>
          <a:bodyPr/>
          <a:lstStyle/>
          <a:p>
            <a:fld id="{EE2BFDD6-0564-4970-90E3-A52E4E118330}" type="slidenum">
              <a:rPr lang="de-DE" smtClean="0"/>
              <a:t>12</a:t>
            </a:fld>
            <a:endParaRPr lang="de-DE"/>
          </a:p>
        </p:txBody>
      </p:sp>
      <p:sp>
        <p:nvSpPr>
          <p:cNvPr id="8" name="Rectangle 7">
            <a:extLst>
              <a:ext uri="{FF2B5EF4-FFF2-40B4-BE49-F238E27FC236}">
                <a16:creationId xmlns:a16="http://schemas.microsoft.com/office/drawing/2014/main" id="{F15292EB-B443-4CD6-A85C-FCA26F8880CB}"/>
              </a:ext>
            </a:extLst>
          </p:cNvPr>
          <p:cNvSpPr/>
          <p:nvPr/>
        </p:nvSpPr>
        <p:spPr>
          <a:xfrm>
            <a:off x="7087822" y="2881867"/>
            <a:ext cx="1967205" cy="369332"/>
          </a:xfrm>
          <a:prstGeom prst="rect">
            <a:avLst/>
          </a:prstGeom>
        </p:spPr>
        <p:txBody>
          <a:bodyPr wrap="none">
            <a:spAutoFit/>
          </a:bodyPr>
          <a:lstStyle/>
          <a:p>
            <a:r>
              <a:rPr lang="de-DE" b="1" dirty="0">
                <a:latin typeface="Helvetica-Bold"/>
              </a:rPr>
              <a:t>Roberto Onofrio</a:t>
            </a:r>
            <a:endParaRPr lang="de-DE" dirty="0"/>
          </a:p>
        </p:txBody>
      </p:sp>
    </p:spTree>
    <p:extLst>
      <p:ext uri="{BB962C8B-B14F-4D97-AF65-F5344CB8AC3E}">
        <p14:creationId xmlns:p14="http://schemas.microsoft.com/office/powerpoint/2010/main" val="3926553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CE7E32-FF81-4BCA-92B4-D3C9CB46BAED}"/>
              </a:ext>
            </a:extLst>
          </p:cNvPr>
          <p:cNvSpPr>
            <a:spLocks noGrp="1"/>
          </p:cNvSpPr>
          <p:nvPr>
            <p:ph type="title"/>
          </p:nvPr>
        </p:nvSpPr>
        <p:spPr/>
        <p:txBody>
          <a:bodyPr/>
          <a:lstStyle/>
          <a:p>
            <a:r>
              <a:rPr lang="de-DE" dirty="0" err="1"/>
              <a:t>Vacuum</a:t>
            </a:r>
            <a:r>
              <a:rPr lang="de-DE" dirty="0"/>
              <a:t>, Wikipedia</a:t>
            </a:r>
          </a:p>
        </p:txBody>
      </p:sp>
      <p:pic>
        <p:nvPicPr>
          <p:cNvPr id="5" name="Picture 4">
            <a:extLst>
              <a:ext uri="{FF2B5EF4-FFF2-40B4-BE49-F238E27FC236}">
                <a16:creationId xmlns:a16="http://schemas.microsoft.com/office/drawing/2014/main" id="{A3B81075-AFEE-414D-9D04-76C88F3F3D66}"/>
              </a:ext>
            </a:extLst>
          </p:cNvPr>
          <p:cNvPicPr>
            <a:picLocks noChangeAspect="1"/>
          </p:cNvPicPr>
          <p:nvPr/>
        </p:nvPicPr>
        <p:blipFill>
          <a:blip r:embed="rId3"/>
          <a:stretch>
            <a:fillRect/>
          </a:stretch>
        </p:blipFill>
        <p:spPr>
          <a:xfrm>
            <a:off x="782031" y="514566"/>
            <a:ext cx="8298479" cy="1008112"/>
          </a:xfrm>
          <a:prstGeom prst="rect">
            <a:avLst/>
          </a:prstGeom>
        </p:spPr>
      </p:pic>
      <p:pic>
        <p:nvPicPr>
          <p:cNvPr id="6" name="Picture 5">
            <a:extLst>
              <a:ext uri="{FF2B5EF4-FFF2-40B4-BE49-F238E27FC236}">
                <a16:creationId xmlns:a16="http://schemas.microsoft.com/office/drawing/2014/main" id="{C1D84545-AFF6-4814-B758-2CFF2BD48C39}"/>
              </a:ext>
            </a:extLst>
          </p:cNvPr>
          <p:cNvPicPr>
            <a:picLocks noChangeAspect="1"/>
          </p:cNvPicPr>
          <p:nvPr/>
        </p:nvPicPr>
        <p:blipFill>
          <a:blip r:embed="rId4"/>
          <a:stretch>
            <a:fillRect/>
          </a:stretch>
        </p:blipFill>
        <p:spPr>
          <a:xfrm>
            <a:off x="1678880" y="1728357"/>
            <a:ext cx="8402193" cy="576064"/>
          </a:xfrm>
          <a:prstGeom prst="rect">
            <a:avLst/>
          </a:prstGeom>
        </p:spPr>
      </p:pic>
      <p:pic>
        <p:nvPicPr>
          <p:cNvPr id="11" name="Picture 3">
            <a:extLst>
              <a:ext uri="{FF2B5EF4-FFF2-40B4-BE49-F238E27FC236}">
                <a16:creationId xmlns:a16="http://schemas.microsoft.com/office/drawing/2014/main" id="{4C3DA9A7-977E-4D47-BBEA-3C516BF509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504" y="2661343"/>
            <a:ext cx="3827646" cy="3551541"/>
          </a:xfrm>
          <a:prstGeom prst="rect">
            <a:avLst/>
          </a:prstGeom>
          <a:noFill/>
          <a:ln w="9525">
            <a:noFill/>
            <a:miter lim="800000"/>
            <a:headEnd/>
            <a:tailEnd/>
          </a:ln>
          <a:extLst>
            <a:ext uri="{909E8E84-426E-40DD-AFC4-6F175D3DCCD1}">
              <a14:hiddenFill xmlns:a14="http://schemas.microsoft.com/office/drawing/2010/main">
                <a:solidFill>
                  <a:schemeClr val="tx1"/>
                </a:solidFill>
              </a14:hiddenFill>
            </a:ext>
          </a:extLst>
        </p:spPr>
      </p:pic>
      <p:pic>
        <p:nvPicPr>
          <p:cNvPr id="12" name="Picture 3">
            <a:extLst>
              <a:ext uri="{FF2B5EF4-FFF2-40B4-BE49-F238E27FC236}">
                <a16:creationId xmlns:a16="http://schemas.microsoft.com/office/drawing/2014/main" id="{867822CE-1D2B-49B3-BEAC-9B53F235AC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6108" y="2661343"/>
            <a:ext cx="4897155" cy="3620082"/>
          </a:xfrm>
          <a:prstGeom prst="rect">
            <a:avLst/>
          </a:prstGeom>
          <a:solidFill>
            <a:schemeClr val="tx1"/>
          </a:solidFill>
          <a:ln w="9525">
            <a:noFill/>
            <a:miter lim="800000"/>
            <a:headEnd/>
            <a:tailEnd/>
          </a:ln>
        </p:spPr>
      </p:pic>
      <p:sp>
        <p:nvSpPr>
          <p:cNvPr id="13" name="Rectangle 12">
            <a:extLst>
              <a:ext uri="{FF2B5EF4-FFF2-40B4-BE49-F238E27FC236}">
                <a16:creationId xmlns:a16="http://schemas.microsoft.com/office/drawing/2014/main" id="{AD7689C0-56A9-445E-9D4C-842C76E3EFD8}"/>
              </a:ext>
            </a:extLst>
          </p:cNvPr>
          <p:cNvSpPr/>
          <p:nvPr/>
        </p:nvSpPr>
        <p:spPr>
          <a:xfrm>
            <a:off x="1696545" y="6276943"/>
            <a:ext cx="4364016" cy="461665"/>
          </a:xfrm>
          <a:prstGeom prst="rect">
            <a:avLst/>
          </a:prstGeom>
        </p:spPr>
        <p:txBody>
          <a:bodyPr wrap="none">
            <a:spAutoFit/>
          </a:bodyPr>
          <a:lstStyle/>
          <a:p>
            <a:pPr lvl="0" algn="ctr" eaLnBrk="0" hangingPunct="0">
              <a:spcBef>
                <a:spcPct val="50000"/>
              </a:spcBef>
              <a:defRPr/>
            </a:pPr>
            <a:r>
              <a:rPr lang="en-US" sz="3600" baseline="-25000" dirty="0">
                <a:solidFill>
                  <a:srgbClr val="000000"/>
                </a:solidFill>
                <a:effectLst>
                  <a:outerShdw blurRad="38100" dist="38100" dir="2700000" algn="tl">
                    <a:srgbClr val="000000">
                      <a:alpha val="43137"/>
                    </a:srgbClr>
                  </a:outerShdw>
                </a:effectLst>
                <a:latin typeface="Arial Rounded MT Bold" pitchFamily="34" charset="0"/>
                <a:ea typeface="ＭＳ Ｐゴシック"/>
              </a:rPr>
              <a:t>Lamoreaux, PRL 78 (1997) 5</a:t>
            </a:r>
          </a:p>
        </p:txBody>
      </p:sp>
      <p:sp>
        <p:nvSpPr>
          <p:cNvPr id="2" name="Slide Number Placeholder 1">
            <a:extLst>
              <a:ext uri="{FF2B5EF4-FFF2-40B4-BE49-F238E27FC236}">
                <a16:creationId xmlns:a16="http://schemas.microsoft.com/office/drawing/2014/main" id="{372ABD1D-6F24-4C14-99B8-D90841602D01}"/>
              </a:ext>
            </a:extLst>
          </p:cNvPr>
          <p:cNvSpPr>
            <a:spLocks noGrp="1"/>
          </p:cNvSpPr>
          <p:nvPr>
            <p:ph type="sldNum" sz="quarter" idx="10"/>
          </p:nvPr>
        </p:nvSpPr>
        <p:spPr/>
        <p:txBody>
          <a:bodyPr/>
          <a:lstStyle/>
          <a:p>
            <a:pPr>
              <a:defRPr/>
            </a:pPr>
            <a:fld id="{72F29A29-4B94-4ED9-B86C-34BABD1BEBE2}" type="slidenum">
              <a:rPr lang="en-US" smtClean="0"/>
              <a:pPr>
                <a:defRPr/>
              </a:pPr>
              <a:t>13</a:t>
            </a:fld>
            <a:endParaRPr lang="en-US"/>
          </a:p>
        </p:txBody>
      </p:sp>
    </p:spTree>
    <p:extLst>
      <p:ext uri="{BB962C8B-B14F-4D97-AF65-F5344CB8AC3E}">
        <p14:creationId xmlns:p14="http://schemas.microsoft.com/office/powerpoint/2010/main" val="3927560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feld 15"/>
          <p:cNvSpPr txBox="1">
            <a:spLocks noChangeArrowheads="1"/>
          </p:cNvSpPr>
          <p:nvPr/>
        </p:nvSpPr>
        <p:spPr bwMode="auto">
          <a:xfrm>
            <a:off x="36149" y="195352"/>
            <a:ext cx="5184576" cy="646331"/>
          </a:xfrm>
          <a:prstGeom prst="rect">
            <a:avLst/>
          </a:prstGeom>
          <a:noFill/>
          <a:ln w="9525">
            <a:noFill/>
            <a:miter lim="800000"/>
            <a:headEnd/>
            <a:tailEnd/>
          </a:ln>
        </p:spPr>
        <p:txBody>
          <a:bodyPr wrap="square">
            <a:spAutoFit/>
          </a:bodyPr>
          <a:lstStyle/>
          <a:p>
            <a:pPr algn="ctr">
              <a:defRPr/>
            </a:pPr>
            <a:r>
              <a:rPr lang="de-AT" sz="3600" dirty="0">
                <a:latin typeface="+mj-lt"/>
                <a:cs typeface="Arial" charset="0"/>
              </a:rPr>
              <a:t>The </a:t>
            </a:r>
            <a:r>
              <a:rPr lang="de-AT" sz="3600" dirty="0" err="1">
                <a:latin typeface="+mj-lt"/>
                <a:cs typeface="Arial" charset="0"/>
              </a:rPr>
              <a:t>quantum</a:t>
            </a:r>
            <a:r>
              <a:rPr lang="de-AT" sz="3600" dirty="0">
                <a:latin typeface="+mj-lt"/>
                <a:cs typeface="Arial" charset="0"/>
              </a:rPr>
              <a:t> </a:t>
            </a:r>
            <a:r>
              <a:rPr lang="de-AT" sz="3600" dirty="0" err="1">
                <a:latin typeface="+mj-lt"/>
                <a:cs typeface="Arial" charset="0"/>
              </a:rPr>
              <a:t>vacuum</a:t>
            </a:r>
            <a:endParaRPr lang="de-AT" sz="3600" dirty="0">
              <a:latin typeface="+mj-lt"/>
              <a:cs typeface="Arial" charset="0"/>
            </a:endParaRPr>
          </a:p>
        </p:txBody>
      </p:sp>
      <p:sp>
        <p:nvSpPr>
          <p:cNvPr id="28" name="Textfeld 21"/>
          <p:cNvSpPr txBox="1"/>
          <p:nvPr/>
        </p:nvSpPr>
        <p:spPr>
          <a:xfrm>
            <a:off x="-53676" y="6107662"/>
            <a:ext cx="6429375" cy="461665"/>
          </a:xfrm>
          <a:prstGeom prst="rect">
            <a:avLst/>
          </a:prstGeom>
          <a:noFill/>
        </p:spPr>
        <p:txBody>
          <a:bodyPr>
            <a:spAutoFit/>
          </a:bodyPr>
          <a:lstStyle/>
          <a:p>
            <a:pPr algn="ctr">
              <a:defRPr/>
            </a:pPr>
            <a:r>
              <a:rPr lang="de-AT" sz="2400" dirty="0">
                <a:solidFill>
                  <a:srgbClr val="4F81BD">
                    <a:lumMod val="50000"/>
                  </a:srgbClr>
                </a:solidFill>
                <a:effectLst>
                  <a:outerShdw blurRad="38100" dist="38100" dir="2700000" algn="tl">
                    <a:srgbClr val="000000">
                      <a:alpha val="43137"/>
                    </a:srgbClr>
                  </a:outerShdw>
                </a:effectLst>
              </a:rPr>
              <a:t>Research: René </a:t>
            </a:r>
            <a:r>
              <a:rPr lang="de-AT" sz="2400" dirty="0" err="1">
                <a:solidFill>
                  <a:srgbClr val="4F81BD">
                    <a:lumMod val="50000"/>
                  </a:srgbClr>
                </a:solidFill>
                <a:effectLst>
                  <a:outerShdw blurRad="38100" dist="38100" dir="2700000" algn="tl">
                    <a:srgbClr val="000000">
                      <a:alpha val="43137"/>
                    </a:srgbClr>
                  </a:outerShdw>
                </a:effectLst>
              </a:rPr>
              <a:t>Sedmik</a:t>
            </a:r>
            <a:r>
              <a:rPr lang="de-AT" sz="2400" dirty="0">
                <a:solidFill>
                  <a:srgbClr val="4F81BD">
                    <a:lumMod val="50000"/>
                  </a:srgbClr>
                </a:solidFill>
                <a:effectLst>
                  <a:outerShdw blurRad="38100" dist="38100" dir="2700000" algn="tl">
                    <a:srgbClr val="000000">
                      <a:alpha val="43137"/>
                    </a:srgbClr>
                  </a:outerShdw>
                </a:effectLst>
              </a:rPr>
              <a:t>, </a:t>
            </a:r>
            <a:r>
              <a:rPr lang="de-DE" sz="2400" dirty="0" err="1"/>
              <a:t>Haghmoradi</a:t>
            </a:r>
            <a:r>
              <a:rPr lang="de-DE" sz="2400" dirty="0"/>
              <a:t> </a:t>
            </a:r>
            <a:r>
              <a:rPr lang="de-AT" sz="2400" dirty="0">
                <a:solidFill>
                  <a:srgbClr val="4F81BD">
                    <a:lumMod val="50000"/>
                  </a:srgbClr>
                </a:solidFill>
                <a:effectLst>
                  <a:outerShdw blurRad="38100" dist="38100" dir="2700000" algn="tl">
                    <a:srgbClr val="000000">
                      <a:alpha val="43137"/>
                    </a:srgbClr>
                  </a:outerShdw>
                </a:effectLst>
              </a:rPr>
              <a:t>et al.</a:t>
            </a:r>
          </a:p>
        </p:txBody>
      </p:sp>
      <p:sp>
        <p:nvSpPr>
          <p:cNvPr id="33" name="Textfeld 56"/>
          <p:cNvSpPr txBox="1"/>
          <p:nvPr/>
        </p:nvSpPr>
        <p:spPr>
          <a:xfrm>
            <a:off x="3036434" y="4159534"/>
            <a:ext cx="2839779" cy="433452"/>
          </a:xfrm>
          <a:prstGeom prst="rect">
            <a:avLst/>
          </a:prstGeom>
          <a:noFill/>
        </p:spPr>
        <p:txBody>
          <a:bodyPr wrap="square" rtlCol="0">
            <a:spAutoFit/>
          </a:bodyPr>
          <a:lstStyle/>
          <a:p>
            <a:pPr marL="214313" indent="-214313">
              <a:spcBef>
                <a:spcPts val="450"/>
              </a:spcBef>
              <a:buFont typeface="Arial" panose="020B0604020202020204" pitchFamily="34" charset="0"/>
              <a:buChar char="•"/>
            </a:pPr>
            <a:endParaRPr lang="de-AT" sz="900" dirty="0">
              <a:solidFill>
                <a:prstClr val="black"/>
              </a:solidFill>
              <a:latin typeface="Calibri"/>
            </a:endParaRPr>
          </a:p>
          <a:p>
            <a:pPr marL="214313" indent="-214313">
              <a:spcBef>
                <a:spcPts val="450"/>
              </a:spcBef>
              <a:buFont typeface="Arial" panose="020B0604020202020204" pitchFamily="34" charset="0"/>
              <a:buChar char="•"/>
            </a:pPr>
            <a:endParaRPr lang="de-AT" sz="900" dirty="0">
              <a:solidFill>
                <a:prstClr val="black"/>
              </a:solidFill>
              <a:latin typeface="Calibri"/>
            </a:endParaRPr>
          </a:p>
        </p:txBody>
      </p:sp>
      <p:grpSp>
        <p:nvGrpSpPr>
          <p:cNvPr id="12" name="Gruppieren 1">
            <a:extLst>
              <a:ext uri="{FF2B5EF4-FFF2-40B4-BE49-F238E27FC236}">
                <a16:creationId xmlns:a16="http://schemas.microsoft.com/office/drawing/2014/main" id="{98910F9D-F888-4934-B96A-F12CCA39E55B}"/>
              </a:ext>
            </a:extLst>
          </p:cNvPr>
          <p:cNvGrpSpPr/>
          <p:nvPr/>
        </p:nvGrpSpPr>
        <p:grpSpPr>
          <a:xfrm>
            <a:off x="583718" y="1382292"/>
            <a:ext cx="3334207" cy="4176386"/>
            <a:chOff x="143280" y="342000"/>
            <a:chExt cx="3839040" cy="5486163"/>
          </a:xfrm>
        </p:grpSpPr>
        <p:pic>
          <p:nvPicPr>
            <p:cNvPr id="13" name="Grafik 2">
              <a:extLst>
                <a:ext uri="{FF2B5EF4-FFF2-40B4-BE49-F238E27FC236}">
                  <a16:creationId xmlns:a16="http://schemas.microsoft.com/office/drawing/2014/main" id="{BC5FC27B-75E7-401C-81E9-07E0FDC1ED9E}"/>
                </a:ext>
              </a:extLst>
            </p:cNvPr>
            <p:cNvPicPr>
              <a:picLocks noChangeAspect="1"/>
            </p:cNvPicPr>
            <p:nvPr/>
          </p:nvPicPr>
          <p:blipFill>
            <a:blip r:embed="rId2">
              <a:lum/>
              <a:alphaModFix/>
            </a:blip>
            <a:srcRect l="11755"/>
            <a:stretch>
              <a:fillRect/>
            </a:stretch>
          </p:blipFill>
          <p:spPr>
            <a:xfrm>
              <a:off x="143280" y="342000"/>
              <a:ext cx="3045600" cy="5328000"/>
            </a:xfrm>
            <a:prstGeom prst="rect">
              <a:avLst/>
            </a:prstGeom>
            <a:noFill/>
            <a:ln>
              <a:noFill/>
            </a:ln>
          </p:spPr>
        </p:pic>
        <p:sp>
          <p:nvSpPr>
            <p:cNvPr id="14" name="Gerader Verbinder 3">
              <a:extLst>
                <a:ext uri="{FF2B5EF4-FFF2-40B4-BE49-F238E27FC236}">
                  <a16:creationId xmlns:a16="http://schemas.microsoft.com/office/drawing/2014/main" id="{B8B201FE-E877-4D56-9E5A-1547BD92F0A6}"/>
                </a:ext>
              </a:extLst>
            </p:cNvPr>
            <p:cNvSpPr/>
            <p:nvPr/>
          </p:nvSpPr>
          <p:spPr>
            <a:xfrm>
              <a:off x="2286000" y="1512000"/>
              <a:ext cx="1620000" cy="0"/>
            </a:xfrm>
            <a:prstGeom prst="line">
              <a:avLst/>
            </a:prstGeom>
            <a:noFill/>
            <a:ln w="10800">
              <a:solidFill>
                <a:srgbClr val="FFD320"/>
              </a:solidFill>
              <a:prstDash val="solid"/>
            </a:ln>
          </p:spPr>
          <p:txBody>
            <a:bodyPr vert="horz" wrap="none" lIns="64902" tIns="34288" rIns="64902" bIns="34288" anchor="ctr" anchorCtr="0" compatLnSpc="0"/>
            <a:lstStyle/>
            <a:p>
              <a:pPr hangingPunct="0"/>
              <a:endParaRPr lang="en-US" sz="1225">
                <a:latin typeface="Liberation Sans" pitchFamily="18"/>
                <a:ea typeface="Noto Sans CJK SC" pitchFamily="2"/>
                <a:cs typeface="DejaVu Sans" pitchFamily="2"/>
              </a:endParaRPr>
            </a:p>
          </p:txBody>
        </p:sp>
        <p:sp>
          <p:nvSpPr>
            <p:cNvPr id="15" name="Textfeld 4">
              <a:extLst>
                <a:ext uri="{FF2B5EF4-FFF2-40B4-BE49-F238E27FC236}">
                  <a16:creationId xmlns:a16="http://schemas.microsoft.com/office/drawing/2014/main" id="{675D47EE-5E04-4C9F-AEF2-939F88F1A40F}"/>
                </a:ext>
              </a:extLst>
            </p:cNvPr>
            <p:cNvSpPr txBox="1"/>
            <p:nvPr/>
          </p:nvSpPr>
          <p:spPr>
            <a:xfrm>
              <a:off x="3082840" y="1276920"/>
              <a:ext cx="899479" cy="529521"/>
            </a:xfrm>
            <a:prstGeom prst="rect">
              <a:avLst/>
            </a:prstGeom>
            <a:noFill/>
            <a:ln>
              <a:noFill/>
            </a:ln>
          </p:spPr>
          <p:txBody>
            <a:bodyPr vert="horz" wrap="none" lIns="61229" tIns="30614" rIns="61229" bIns="30614" anchorCtr="0" compatLnSpc="0">
              <a:spAutoFit/>
            </a:bodyPr>
            <a:lstStyle/>
            <a:p>
              <a:pPr algn="r" hangingPunct="0">
                <a:defRPr sz="1400">
                  <a:latin typeface="Carlito" pitchFamily="34"/>
                </a:defRPr>
              </a:pPr>
              <a:r>
                <a:rPr lang="en-US" sz="953">
                  <a:latin typeface="Carlito" pitchFamily="34"/>
                  <a:ea typeface="Noto Sans CJK SC" pitchFamily="2"/>
                  <a:cs typeface="DejaVu Sans" pitchFamily="2"/>
                </a:rPr>
                <a:t>thermal</a:t>
              </a:r>
              <a:br>
                <a:rPr lang="en-US" sz="953">
                  <a:latin typeface="Carlito" pitchFamily="34"/>
                  <a:ea typeface="Noto Sans CJK SC" pitchFamily="2"/>
                  <a:cs typeface="DejaVu Sans" pitchFamily="2"/>
                </a:rPr>
              </a:br>
              <a:r>
                <a:rPr lang="en-US" sz="953">
                  <a:latin typeface="Carlito" pitchFamily="34"/>
                  <a:ea typeface="Noto Sans CJK SC" pitchFamily="2"/>
                  <a:cs typeface="DejaVu Sans" pitchFamily="2"/>
                </a:rPr>
                <a:t>insulation</a:t>
              </a:r>
            </a:p>
          </p:txBody>
        </p:sp>
        <p:sp>
          <p:nvSpPr>
            <p:cNvPr id="16" name="Freihandform 5">
              <a:extLst>
                <a:ext uri="{FF2B5EF4-FFF2-40B4-BE49-F238E27FC236}">
                  <a16:creationId xmlns:a16="http://schemas.microsoft.com/office/drawing/2014/main" id="{88A3BDBF-40B8-4EDD-83BA-1652CD6F2BE6}"/>
                </a:ext>
              </a:extLst>
            </p:cNvPr>
            <p:cNvSpPr/>
            <p:nvPr/>
          </p:nvSpPr>
          <p:spPr>
            <a:xfrm rot="632400">
              <a:off x="1549958" y="1762657"/>
              <a:ext cx="2361600" cy="154440"/>
            </a:xfrm>
            <a:custGeom>
              <a:avLst/>
              <a:gdLst/>
              <a:ahLst/>
              <a:cxnLst>
                <a:cxn ang="3cd4">
                  <a:pos x="hc" y="t"/>
                </a:cxn>
                <a:cxn ang="cd2">
                  <a:pos x="l" y="vc"/>
                </a:cxn>
                <a:cxn ang="cd4">
                  <a:pos x="hc" y="b"/>
                </a:cxn>
                <a:cxn ang="0">
                  <a:pos x="r" y="vc"/>
                </a:cxn>
              </a:cxnLst>
              <a:rect l="l" t="t" r="r" b="b"/>
              <a:pathLst>
                <a:path w="6561" h="430" fill="none">
                  <a:moveTo>
                    <a:pt x="0" y="0"/>
                  </a:moveTo>
                  <a:lnTo>
                    <a:pt x="4250" y="430"/>
                  </a:lnTo>
                  <a:lnTo>
                    <a:pt x="6561" y="0"/>
                  </a:lnTo>
                </a:path>
              </a:pathLst>
            </a:custGeom>
            <a:noFill/>
            <a:ln w="10800">
              <a:solidFill>
                <a:srgbClr val="FFD320"/>
              </a:solidFill>
              <a:prstDash val="solid"/>
            </a:ln>
          </p:spPr>
          <p:txBody>
            <a:bodyPr vert="horz" wrap="none" lIns="64902" tIns="34288" rIns="64902" bIns="34288" anchor="ctr" anchorCtr="0" compatLnSpc="0"/>
            <a:lstStyle/>
            <a:p>
              <a:pPr hangingPunct="0"/>
              <a:endParaRPr lang="en-US" sz="1225">
                <a:latin typeface="Liberation Sans" pitchFamily="18"/>
                <a:ea typeface="Noto Sans CJK SC" pitchFamily="2"/>
                <a:cs typeface="DejaVu Sans" pitchFamily="2"/>
              </a:endParaRPr>
            </a:p>
          </p:txBody>
        </p:sp>
        <p:sp>
          <p:nvSpPr>
            <p:cNvPr id="17" name="Textfeld 6">
              <a:extLst>
                <a:ext uri="{FF2B5EF4-FFF2-40B4-BE49-F238E27FC236}">
                  <a16:creationId xmlns:a16="http://schemas.microsoft.com/office/drawing/2014/main" id="{DF3AC44C-398A-4C87-8372-214D9BF24A16}"/>
                </a:ext>
              </a:extLst>
            </p:cNvPr>
            <p:cNvSpPr txBox="1"/>
            <p:nvPr/>
          </p:nvSpPr>
          <p:spPr>
            <a:xfrm>
              <a:off x="3110831" y="1744919"/>
              <a:ext cx="871487" cy="529521"/>
            </a:xfrm>
            <a:prstGeom prst="rect">
              <a:avLst/>
            </a:prstGeom>
            <a:noFill/>
            <a:ln>
              <a:noFill/>
            </a:ln>
          </p:spPr>
          <p:txBody>
            <a:bodyPr vert="horz" wrap="none" lIns="61229" tIns="30614" rIns="61229" bIns="30614" anchorCtr="0" compatLnSpc="0">
              <a:spAutoFit/>
            </a:bodyPr>
            <a:lstStyle/>
            <a:p>
              <a:pPr algn="r" hangingPunct="0">
                <a:defRPr sz="1400">
                  <a:latin typeface="Carlito" pitchFamily="34"/>
                </a:defRPr>
              </a:pPr>
              <a:r>
                <a:rPr lang="en-US" sz="953">
                  <a:latin typeface="Carlito" pitchFamily="34"/>
                  <a:ea typeface="Noto Sans CJK SC" pitchFamily="2"/>
                  <a:cs typeface="DejaVu Sans" pitchFamily="2"/>
                </a:rPr>
                <a:t>stage 1</a:t>
              </a:r>
              <a:br>
                <a:rPr lang="en-US" sz="953">
                  <a:latin typeface="Carlito" pitchFamily="34"/>
                  <a:ea typeface="Noto Sans CJK SC" pitchFamily="2"/>
                  <a:cs typeface="DejaVu Sans" pitchFamily="2"/>
                </a:rPr>
              </a:br>
              <a:r>
                <a:rPr lang="en-US" sz="953">
                  <a:latin typeface="Carlito" pitchFamily="34"/>
                  <a:ea typeface="Noto Sans CJK SC" pitchFamily="2"/>
                  <a:cs typeface="DejaVu Sans" pitchFamily="2"/>
                </a:rPr>
                <a:t>GAS filter</a:t>
              </a:r>
            </a:p>
          </p:txBody>
        </p:sp>
        <p:sp>
          <p:nvSpPr>
            <p:cNvPr id="18" name="Freihandform 7">
              <a:extLst>
                <a:ext uri="{FF2B5EF4-FFF2-40B4-BE49-F238E27FC236}">
                  <a16:creationId xmlns:a16="http://schemas.microsoft.com/office/drawing/2014/main" id="{9EB28962-285C-40FB-BF9B-D0E4E2657F38}"/>
                </a:ext>
              </a:extLst>
            </p:cNvPr>
            <p:cNvSpPr/>
            <p:nvPr/>
          </p:nvSpPr>
          <p:spPr>
            <a:xfrm rot="632400">
              <a:off x="1549958" y="2446657"/>
              <a:ext cx="2361600" cy="154440"/>
            </a:xfrm>
            <a:custGeom>
              <a:avLst/>
              <a:gdLst/>
              <a:ahLst/>
              <a:cxnLst>
                <a:cxn ang="3cd4">
                  <a:pos x="hc" y="t"/>
                </a:cxn>
                <a:cxn ang="cd2">
                  <a:pos x="l" y="vc"/>
                </a:cxn>
                <a:cxn ang="cd4">
                  <a:pos x="hc" y="b"/>
                </a:cxn>
                <a:cxn ang="0">
                  <a:pos x="r" y="vc"/>
                </a:cxn>
              </a:cxnLst>
              <a:rect l="l" t="t" r="r" b="b"/>
              <a:pathLst>
                <a:path w="6561" h="430" fill="none">
                  <a:moveTo>
                    <a:pt x="0" y="0"/>
                  </a:moveTo>
                  <a:lnTo>
                    <a:pt x="4250" y="430"/>
                  </a:lnTo>
                  <a:lnTo>
                    <a:pt x="6561" y="0"/>
                  </a:lnTo>
                </a:path>
              </a:pathLst>
            </a:custGeom>
            <a:noFill/>
            <a:ln w="10800">
              <a:solidFill>
                <a:srgbClr val="FFD320"/>
              </a:solidFill>
              <a:prstDash val="solid"/>
            </a:ln>
          </p:spPr>
          <p:txBody>
            <a:bodyPr vert="horz" wrap="none" lIns="64902" tIns="34288" rIns="64902" bIns="34288" anchor="ctr" anchorCtr="0" compatLnSpc="0"/>
            <a:lstStyle/>
            <a:p>
              <a:pPr hangingPunct="0"/>
              <a:endParaRPr lang="en-US" sz="1225">
                <a:latin typeface="Liberation Sans" pitchFamily="18"/>
                <a:ea typeface="Noto Sans CJK SC" pitchFamily="2"/>
                <a:cs typeface="DejaVu Sans" pitchFamily="2"/>
              </a:endParaRPr>
            </a:p>
          </p:txBody>
        </p:sp>
        <p:sp>
          <p:nvSpPr>
            <p:cNvPr id="19" name="Textfeld 8">
              <a:extLst>
                <a:ext uri="{FF2B5EF4-FFF2-40B4-BE49-F238E27FC236}">
                  <a16:creationId xmlns:a16="http://schemas.microsoft.com/office/drawing/2014/main" id="{8CF2605E-C612-4B7C-A493-4C4447347519}"/>
                </a:ext>
              </a:extLst>
            </p:cNvPr>
            <p:cNvSpPr txBox="1"/>
            <p:nvPr/>
          </p:nvSpPr>
          <p:spPr>
            <a:xfrm>
              <a:off x="3110831" y="2428920"/>
              <a:ext cx="871487" cy="529521"/>
            </a:xfrm>
            <a:prstGeom prst="rect">
              <a:avLst/>
            </a:prstGeom>
            <a:noFill/>
            <a:ln>
              <a:noFill/>
            </a:ln>
          </p:spPr>
          <p:txBody>
            <a:bodyPr vert="horz" wrap="none" lIns="61229" tIns="30614" rIns="61229" bIns="30614" anchorCtr="0" compatLnSpc="0">
              <a:spAutoFit/>
            </a:bodyPr>
            <a:lstStyle/>
            <a:p>
              <a:pPr algn="r" hangingPunct="0">
                <a:defRPr sz="1400">
                  <a:latin typeface="Carlito" pitchFamily="34"/>
                </a:defRPr>
              </a:pPr>
              <a:r>
                <a:rPr lang="en-US" sz="953">
                  <a:latin typeface="Carlito" pitchFamily="34"/>
                  <a:ea typeface="Noto Sans CJK SC" pitchFamily="2"/>
                  <a:cs typeface="DejaVu Sans" pitchFamily="2"/>
                </a:rPr>
                <a:t>stage 2</a:t>
              </a:r>
              <a:br>
                <a:rPr lang="en-US" sz="953">
                  <a:latin typeface="Carlito" pitchFamily="34"/>
                  <a:ea typeface="Noto Sans CJK SC" pitchFamily="2"/>
                  <a:cs typeface="DejaVu Sans" pitchFamily="2"/>
                </a:rPr>
              </a:br>
              <a:r>
                <a:rPr lang="en-US" sz="953">
                  <a:latin typeface="Carlito" pitchFamily="34"/>
                  <a:ea typeface="Noto Sans CJK SC" pitchFamily="2"/>
                  <a:cs typeface="DejaVu Sans" pitchFamily="2"/>
                </a:rPr>
                <a:t>GAS filter</a:t>
              </a:r>
            </a:p>
          </p:txBody>
        </p:sp>
        <p:sp>
          <p:nvSpPr>
            <p:cNvPr id="20" name="Freihandform 9">
              <a:extLst>
                <a:ext uri="{FF2B5EF4-FFF2-40B4-BE49-F238E27FC236}">
                  <a16:creationId xmlns:a16="http://schemas.microsoft.com/office/drawing/2014/main" id="{0296A6B8-6A3F-4B64-B241-4F81C9835FC4}"/>
                </a:ext>
              </a:extLst>
            </p:cNvPr>
            <p:cNvSpPr/>
            <p:nvPr/>
          </p:nvSpPr>
          <p:spPr>
            <a:xfrm rot="632400">
              <a:off x="2121115" y="3366012"/>
              <a:ext cx="1795320" cy="259560"/>
            </a:xfrm>
            <a:custGeom>
              <a:avLst/>
              <a:gdLst/>
              <a:ahLst/>
              <a:cxnLst>
                <a:cxn ang="3cd4">
                  <a:pos x="hc" y="t"/>
                </a:cxn>
                <a:cxn ang="cd2">
                  <a:pos x="l" y="vc"/>
                </a:cxn>
                <a:cxn ang="cd4">
                  <a:pos x="hc" y="b"/>
                </a:cxn>
                <a:cxn ang="0">
                  <a:pos x="r" y="vc"/>
                </a:cxn>
              </a:cxnLst>
              <a:rect l="l" t="t" r="r" b="b"/>
              <a:pathLst>
                <a:path w="4988" h="722" fill="none">
                  <a:moveTo>
                    <a:pt x="0" y="0"/>
                  </a:moveTo>
                  <a:lnTo>
                    <a:pt x="2677" y="722"/>
                  </a:lnTo>
                  <a:lnTo>
                    <a:pt x="4988" y="293"/>
                  </a:lnTo>
                </a:path>
              </a:pathLst>
            </a:custGeom>
            <a:noFill/>
            <a:ln w="10800">
              <a:solidFill>
                <a:srgbClr val="FFD320"/>
              </a:solidFill>
              <a:prstDash val="solid"/>
            </a:ln>
          </p:spPr>
          <p:txBody>
            <a:bodyPr vert="horz" wrap="none" lIns="64902" tIns="34288" rIns="64902" bIns="34288" anchor="ctr" anchorCtr="0" compatLnSpc="0"/>
            <a:lstStyle/>
            <a:p>
              <a:pPr hangingPunct="0"/>
              <a:endParaRPr lang="en-US" sz="1225">
                <a:latin typeface="Liberation Sans" pitchFamily="18"/>
                <a:ea typeface="Noto Sans CJK SC" pitchFamily="2"/>
                <a:cs typeface="DejaVu Sans" pitchFamily="2"/>
              </a:endParaRPr>
            </a:p>
          </p:txBody>
        </p:sp>
        <p:sp>
          <p:nvSpPr>
            <p:cNvPr id="21" name="Textfeld 10">
              <a:extLst>
                <a:ext uri="{FF2B5EF4-FFF2-40B4-BE49-F238E27FC236}">
                  <a16:creationId xmlns:a16="http://schemas.microsoft.com/office/drawing/2014/main" id="{9EEA87D6-8F42-4573-9C5F-A023BF1E4FEA}"/>
                </a:ext>
              </a:extLst>
            </p:cNvPr>
            <p:cNvSpPr txBox="1"/>
            <p:nvPr/>
          </p:nvSpPr>
          <p:spPr>
            <a:xfrm>
              <a:off x="3188120" y="3400919"/>
              <a:ext cx="794200" cy="529521"/>
            </a:xfrm>
            <a:prstGeom prst="rect">
              <a:avLst/>
            </a:prstGeom>
            <a:noFill/>
            <a:ln>
              <a:noFill/>
            </a:ln>
          </p:spPr>
          <p:txBody>
            <a:bodyPr vert="horz" wrap="none" lIns="61229" tIns="30614" rIns="61229" bIns="30614" anchorCtr="0" compatLnSpc="0">
              <a:spAutoFit/>
            </a:bodyPr>
            <a:lstStyle/>
            <a:p>
              <a:pPr algn="r" hangingPunct="0">
                <a:defRPr sz="1400">
                  <a:latin typeface="Carlito" pitchFamily="34"/>
                </a:defRPr>
              </a:pPr>
              <a:r>
                <a:rPr lang="en-US" sz="953">
                  <a:latin typeface="Carlito" pitchFamily="34"/>
                  <a:ea typeface="Noto Sans CJK SC" pitchFamily="2"/>
                  <a:cs typeface="DejaVu Sans" pitchFamily="2"/>
                </a:rPr>
                <a:t>inverted</a:t>
              </a:r>
              <a:br>
                <a:rPr lang="en-US" sz="953">
                  <a:latin typeface="Carlito" pitchFamily="34"/>
                  <a:ea typeface="Noto Sans CJK SC" pitchFamily="2"/>
                  <a:cs typeface="DejaVu Sans" pitchFamily="2"/>
                </a:rPr>
              </a:br>
              <a:r>
                <a:rPr lang="en-US" sz="953">
                  <a:latin typeface="Carlito" pitchFamily="34"/>
                  <a:ea typeface="Noto Sans CJK SC" pitchFamily="2"/>
                  <a:cs typeface="DejaVu Sans" pitchFamily="2"/>
                </a:rPr>
                <a:t>pendula</a:t>
              </a:r>
            </a:p>
          </p:txBody>
        </p:sp>
        <p:sp>
          <p:nvSpPr>
            <p:cNvPr id="22" name="Freihandform 11">
              <a:extLst>
                <a:ext uri="{FF2B5EF4-FFF2-40B4-BE49-F238E27FC236}">
                  <a16:creationId xmlns:a16="http://schemas.microsoft.com/office/drawing/2014/main" id="{85C46B12-2B2A-4444-AAB6-EA80D72C0B8C}"/>
                </a:ext>
              </a:extLst>
            </p:cNvPr>
            <p:cNvSpPr/>
            <p:nvPr/>
          </p:nvSpPr>
          <p:spPr>
            <a:xfrm rot="632400">
              <a:off x="1085643" y="3263502"/>
              <a:ext cx="2840040" cy="266760"/>
            </a:xfrm>
            <a:custGeom>
              <a:avLst/>
              <a:gdLst/>
              <a:ahLst/>
              <a:cxnLst>
                <a:cxn ang="3cd4">
                  <a:pos x="hc" y="t"/>
                </a:cxn>
                <a:cxn ang="cd2">
                  <a:pos x="l" y="vc"/>
                </a:cxn>
                <a:cxn ang="cd4">
                  <a:pos x="hc" y="b"/>
                </a:cxn>
                <a:cxn ang="0">
                  <a:pos x="r" y="vc"/>
                </a:cxn>
              </a:cxnLst>
              <a:rect l="l" t="t" r="r" b="b"/>
              <a:pathLst>
                <a:path w="7890" h="742" fill="none">
                  <a:moveTo>
                    <a:pt x="0" y="0"/>
                  </a:moveTo>
                  <a:lnTo>
                    <a:pt x="5580" y="742"/>
                  </a:lnTo>
                  <a:lnTo>
                    <a:pt x="7890" y="312"/>
                  </a:lnTo>
                </a:path>
              </a:pathLst>
            </a:custGeom>
            <a:noFill/>
            <a:ln w="10800">
              <a:solidFill>
                <a:srgbClr val="FFD320"/>
              </a:solidFill>
              <a:prstDash val="solid"/>
            </a:ln>
          </p:spPr>
          <p:txBody>
            <a:bodyPr vert="horz" wrap="none" lIns="64902" tIns="34288" rIns="64902" bIns="34288" anchor="ctr" anchorCtr="0" compatLnSpc="0"/>
            <a:lstStyle/>
            <a:p>
              <a:pPr hangingPunct="0"/>
              <a:endParaRPr lang="en-US" sz="1225">
                <a:latin typeface="Liberation Sans" pitchFamily="18"/>
                <a:ea typeface="Noto Sans CJK SC" pitchFamily="2"/>
                <a:cs typeface="DejaVu Sans" pitchFamily="2"/>
              </a:endParaRPr>
            </a:p>
          </p:txBody>
        </p:sp>
        <p:sp>
          <p:nvSpPr>
            <p:cNvPr id="23" name="Freihandform 12">
              <a:extLst>
                <a:ext uri="{FF2B5EF4-FFF2-40B4-BE49-F238E27FC236}">
                  <a16:creationId xmlns:a16="http://schemas.microsoft.com/office/drawing/2014/main" id="{AB087EE1-2634-4731-9F56-B05E243A3B54}"/>
                </a:ext>
              </a:extLst>
            </p:cNvPr>
            <p:cNvSpPr/>
            <p:nvPr/>
          </p:nvSpPr>
          <p:spPr>
            <a:xfrm rot="632400">
              <a:off x="2594622" y="2939001"/>
              <a:ext cx="1307880" cy="154440"/>
            </a:xfrm>
            <a:custGeom>
              <a:avLst/>
              <a:gdLst/>
              <a:ahLst/>
              <a:cxnLst>
                <a:cxn ang="3cd4">
                  <a:pos x="hc" y="t"/>
                </a:cxn>
                <a:cxn ang="cd2">
                  <a:pos x="l" y="vc"/>
                </a:cxn>
                <a:cxn ang="cd4">
                  <a:pos x="hc" y="b"/>
                </a:cxn>
                <a:cxn ang="0">
                  <a:pos x="r" y="vc"/>
                </a:cxn>
              </a:cxnLst>
              <a:rect l="l" t="t" r="r" b="b"/>
              <a:pathLst>
                <a:path w="3634" h="430" fill="none">
                  <a:moveTo>
                    <a:pt x="0" y="422"/>
                  </a:moveTo>
                  <a:lnTo>
                    <a:pt x="1324" y="430"/>
                  </a:lnTo>
                  <a:lnTo>
                    <a:pt x="3634" y="0"/>
                  </a:lnTo>
                </a:path>
              </a:pathLst>
            </a:custGeom>
            <a:noFill/>
            <a:ln w="10800">
              <a:solidFill>
                <a:srgbClr val="FFD320"/>
              </a:solidFill>
              <a:prstDash val="solid"/>
            </a:ln>
          </p:spPr>
          <p:txBody>
            <a:bodyPr vert="horz" wrap="none" lIns="64902" tIns="34288" rIns="64902" bIns="34288" anchor="ctr" anchorCtr="0" compatLnSpc="0"/>
            <a:lstStyle/>
            <a:p>
              <a:pPr hangingPunct="0"/>
              <a:endParaRPr lang="en-US" sz="1225">
                <a:latin typeface="Liberation Sans" pitchFamily="18"/>
                <a:ea typeface="Noto Sans CJK SC" pitchFamily="2"/>
                <a:cs typeface="DejaVu Sans" pitchFamily="2"/>
              </a:endParaRPr>
            </a:p>
          </p:txBody>
        </p:sp>
        <p:sp>
          <p:nvSpPr>
            <p:cNvPr id="24" name="Textfeld 13">
              <a:extLst>
                <a:ext uri="{FF2B5EF4-FFF2-40B4-BE49-F238E27FC236}">
                  <a16:creationId xmlns:a16="http://schemas.microsoft.com/office/drawing/2014/main" id="{D437A1F8-0CCF-4737-8E40-C97C976B037D}"/>
                </a:ext>
              </a:extLst>
            </p:cNvPr>
            <p:cNvSpPr txBox="1"/>
            <p:nvPr/>
          </p:nvSpPr>
          <p:spPr>
            <a:xfrm>
              <a:off x="3332793" y="2824921"/>
              <a:ext cx="649527" cy="529521"/>
            </a:xfrm>
            <a:prstGeom prst="rect">
              <a:avLst/>
            </a:prstGeom>
            <a:noFill/>
            <a:ln>
              <a:noFill/>
            </a:ln>
          </p:spPr>
          <p:txBody>
            <a:bodyPr vert="horz" wrap="none" lIns="61229" tIns="30614" rIns="61229" bIns="30614" anchorCtr="0" compatLnSpc="0">
              <a:spAutoFit/>
            </a:bodyPr>
            <a:lstStyle/>
            <a:p>
              <a:pPr algn="r" hangingPunct="0">
                <a:defRPr sz="1400">
                  <a:latin typeface="Carlito" pitchFamily="34"/>
                </a:defRPr>
              </a:pPr>
              <a:r>
                <a:rPr lang="en-US" sz="953">
                  <a:latin typeface="Carlito" pitchFamily="34"/>
                  <a:ea typeface="Noto Sans CJK SC" pitchFamily="2"/>
                  <a:cs typeface="DejaVu Sans" pitchFamily="2"/>
                </a:rPr>
                <a:t>access</a:t>
              </a:r>
              <a:br>
                <a:rPr lang="en-US" sz="953">
                  <a:latin typeface="Carlito" pitchFamily="34"/>
                  <a:ea typeface="Noto Sans CJK SC" pitchFamily="2"/>
                  <a:cs typeface="DejaVu Sans" pitchFamily="2"/>
                </a:rPr>
              </a:br>
              <a:r>
                <a:rPr lang="en-US" sz="953">
                  <a:latin typeface="Carlito" pitchFamily="34"/>
                  <a:ea typeface="Noto Sans CJK SC" pitchFamily="2"/>
                  <a:cs typeface="DejaVu Sans" pitchFamily="2"/>
                </a:rPr>
                <a:t>ports</a:t>
              </a:r>
            </a:p>
          </p:txBody>
        </p:sp>
        <p:sp>
          <p:nvSpPr>
            <p:cNvPr id="25" name="Freihandform 14">
              <a:extLst>
                <a:ext uri="{FF2B5EF4-FFF2-40B4-BE49-F238E27FC236}">
                  <a16:creationId xmlns:a16="http://schemas.microsoft.com/office/drawing/2014/main" id="{68DFEB94-0E17-43E8-9B94-B1228FF199DD}"/>
                </a:ext>
              </a:extLst>
            </p:cNvPr>
            <p:cNvSpPr/>
            <p:nvPr/>
          </p:nvSpPr>
          <p:spPr>
            <a:xfrm rot="632400">
              <a:off x="1612065" y="3916466"/>
              <a:ext cx="2304000" cy="267840"/>
            </a:xfrm>
            <a:custGeom>
              <a:avLst/>
              <a:gdLst/>
              <a:ahLst/>
              <a:cxnLst>
                <a:cxn ang="3cd4">
                  <a:pos x="hc" y="t"/>
                </a:cxn>
                <a:cxn ang="cd2">
                  <a:pos x="l" y="vc"/>
                </a:cxn>
                <a:cxn ang="cd4">
                  <a:pos x="hc" y="b"/>
                </a:cxn>
                <a:cxn ang="0">
                  <a:pos x="r" y="vc"/>
                </a:cxn>
              </a:cxnLst>
              <a:rect l="l" t="t" r="r" b="b"/>
              <a:pathLst>
                <a:path w="6401" h="745" fill="none">
                  <a:moveTo>
                    <a:pt x="0" y="0"/>
                  </a:moveTo>
                  <a:lnTo>
                    <a:pt x="3648" y="745"/>
                  </a:lnTo>
                  <a:lnTo>
                    <a:pt x="6401" y="233"/>
                  </a:lnTo>
                </a:path>
              </a:pathLst>
            </a:custGeom>
            <a:noFill/>
            <a:ln w="10800">
              <a:solidFill>
                <a:srgbClr val="FFD320"/>
              </a:solidFill>
              <a:prstDash val="solid"/>
            </a:ln>
          </p:spPr>
          <p:txBody>
            <a:bodyPr vert="horz" wrap="none" lIns="64902" tIns="34288" rIns="64902" bIns="34288" anchor="ctr" anchorCtr="0" compatLnSpc="0"/>
            <a:lstStyle/>
            <a:p>
              <a:pPr hangingPunct="0"/>
              <a:endParaRPr lang="en-US" sz="1225">
                <a:latin typeface="Liberation Sans" pitchFamily="18"/>
                <a:ea typeface="Noto Sans CJK SC" pitchFamily="2"/>
                <a:cs typeface="DejaVu Sans" pitchFamily="2"/>
              </a:endParaRPr>
            </a:p>
          </p:txBody>
        </p:sp>
        <p:sp>
          <p:nvSpPr>
            <p:cNvPr id="26" name="Textfeld 15">
              <a:extLst>
                <a:ext uri="{FF2B5EF4-FFF2-40B4-BE49-F238E27FC236}">
                  <a16:creationId xmlns:a16="http://schemas.microsoft.com/office/drawing/2014/main" id="{D69A313C-73AD-46A1-AB71-A43682060C9D}"/>
                </a:ext>
              </a:extLst>
            </p:cNvPr>
            <p:cNvSpPr txBox="1"/>
            <p:nvPr/>
          </p:nvSpPr>
          <p:spPr>
            <a:xfrm>
              <a:off x="2831380" y="3959999"/>
              <a:ext cx="1150940" cy="529521"/>
            </a:xfrm>
            <a:prstGeom prst="rect">
              <a:avLst/>
            </a:prstGeom>
            <a:noFill/>
            <a:ln>
              <a:noFill/>
            </a:ln>
          </p:spPr>
          <p:txBody>
            <a:bodyPr vert="horz" wrap="none" lIns="61229" tIns="30614" rIns="61229" bIns="30614" anchorCtr="0" compatLnSpc="0">
              <a:spAutoFit/>
            </a:bodyPr>
            <a:lstStyle/>
            <a:p>
              <a:pPr algn="r" hangingPunct="0">
                <a:defRPr sz="1400">
                  <a:latin typeface="Carlito" pitchFamily="34"/>
                </a:defRPr>
              </a:pPr>
              <a:r>
                <a:rPr lang="en-US" sz="953">
                  <a:latin typeface="Carlito" pitchFamily="34"/>
                  <a:ea typeface="Noto Sans CJK SC" pitchFamily="2"/>
                  <a:cs typeface="DejaVu Sans" pitchFamily="2"/>
                </a:rPr>
                <a:t>experimental</a:t>
              </a:r>
              <a:br>
                <a:rPr lang="en-US" sz="953">
                  <a:latin typeface="Carlito" pitchFamily="34"/>
                  <a:ea typeface="Noto Sans CJK SC" pitchFamily="2"/>
                  <a:cs typeface="DejaVu Sans" pitchFamily="2"/>
                </a:rPr>
              </a:br>
              <a:r>
                <a:rPr lang="en-US" sz="953">
                  <a:latin typeface="Carlito" pitchFamily="34"/>
                  <a:ea typeface="Noto Sans CJK SC" pitchFamily="2"/>
                  <a:cs typeface="DejaVu Sans" pitchFamily="2"/>
                </a:rPr>
                <a:t>chamber</a:t>
              </a:r>
            </a:p>
          </p:txBody>
        </p:sp>
        <p:sp>
          <p:nvSpPr>
            <p:cNvPr id="34" name="Freihandform 16">
              <a:extLst>
                <a:ext uri="{FF2B5EF4-FFF2-40B4-BE49-F238E27FC236}">
                  <a16:creationId xmlns:a16="http://schemas.microsoft.com/office/drawing/2014/main" id="{C0A762A1-ED3D-475B-BF9B-311AD061781A}"/>
                </a:ext>
              </a:extLst>
            </p:cNvPr>
            <p:cNvSpPr/>
            <p:nvPr/>
          </p:nvSpPr>
          <p:spPr>
            <a:xfrm rot="632400">
              <a:off x="2143942" y="4713402"/>
              <a:ext cx="1798200" cy="600120"/>
            </a:xfrm>
            <a:custGeom>
              <a:avLst/>
              <a:gdLst/>
              <a:ahLst/>
              <a:cxnLst>
                <a:cxn ang="3cd4">
                  <a:pos x="hc" y="t"/>
                </a:cxn>
                <a:cxn ang="cd2">
                  <a:pos x="l" y="vc"/>
                </a:cxn>
                <a:cxn ang="cd4">
                  <a:pos x="hc" y="b"/>
                </a:cxn>
                <a:cxn ang="0">
                  <a:pos x="r" y="vc"/>
                </a:cxn>
              </a:cxnLst>
              <a:rect l="l" t="t" r="r" b="b"/>
              <a:pathLst>
                <a:path w="4996" h="1668" fill="none">
                  <a:moveTo>
                    <a:pt x="0" y="0"/>
                  </a:moveTo>
                  <a:lnTo>
                    <a:pt x="2243" y="1668"/>
                  </a:lnTo>
                  <a:lnTo>
                    <a:pt x="4996" y="1156"/>
                  </a:lnTo>
                </a:path>
              </a:pathLst>
            </a:custGeom>
            <a:noFill/>
            <a:ln w="10800">
              <a:solidFill>
                <a:srgbClr val="FFD320"/>
              </a:solidFill>
              <a:prstDash val="solid"/>
            </a:ln>
          </p:spPr>
          <p:txBody>
            <a:bodyPr vert="horz" wrap="none" lIns="64902" tIns="34288" rIns="64902" bIns="34288" anchor="ctr" anchorCtr="0" compatLnSpc="0"/>
            <a:lstStyle/>
            <a:p>
              <a:pPr hangingPunct="0"/>
              <a:endParaRPr lang="en-US" sz="1225">
                <a:latin typeface="Liberation Sans" pitchFamily="18"/>
                <a:ea typeface="Noto Sans CJK SC" pitchFamily="2"/>
                <a:cs typeface="DejaVu Sans" pitchFamily="2"/>
              </a:endParaRPr>
            </a:p>
          </p:txBody>
        </p:sp>
        <p:sp>
          <p:nvSpPr>
            <p:cNvPr id="35" name="Textfeld 17">
              <a:extLst>
                <a:ext uri="{FF2B5EF4-FFF2-40B4-BE49-F238E27FC236}">
                  <a16:creationId xmlns:a16="http://schemas.microsoft.com/office/drawing/2014/main" id="{DD440004-88AC-4F2E-BB08-43362824D9C6}"/>
                </a:ext>
              </a:extLst>
            </p:cNvPr>
            <p:cNvSpPr txBox="1"/>
            <p:nvPr/>
          </p:nvSpPr>
          <p:spPr>
            <a:xfrm>
              <a:off x="2783408" y="4860000"/>
              <a:ext cx="1198912" cy="968163"/>
            </a:xfrm>
            <a:prstGeom prst="rect">
              <a:avLst/>
            </a:prstGeom>
            <a:noFill/>
            <a:ln>
              <a:noFill/>
            </a:ln>
          </p:spPr>
          <p:txBody>
            <a:bodyPr vert="horz" wrap="none" lIns="61229" tIns="30614" rIns="61229" bIns="30614" anchorCtr="0" compatLnSpc="0">
              <a:spAutoFit/>
            </a:bodyPr>
            <a:lstStyle/>
            <a:p>
              <a:pPr algn="r" hangingPunct="0">
                <a:defRPr sz="1400">
                  <a:latin typeface="Carlito" pitchFamily="34"/>
                </a:defRPr>
              </a:pPr>
              <a:r>
                <a:rPr lang="en-US" sz="953">
                  <a:latin typeface="Carlito" pitchFamily="34"/>
                  <a:ea typeface="Noto Sans CJK SC" pitchFamily="2"/>
                  <a:cs typeface="DejaVu Sans" pitchFamily="2"/>
                </a:rPr>
                <a:t>outer vacuum</a:t>
              </a:r>
              <a:br>
                <a:rPr lang="en-US" sz="953">
                  <a:latin typeface="Carlito" pitchFamily="34"/>
                  <a:ea typeface="Noto Sans CJK SC" pitchFamily="2"/>
                  <a:cs typeface="DejaVu Sans" pitchFamily="2"/>
                </a:rPr>
              </a:br>
              <a:r>
                <a:rPr lang="en-US" sz="953">
                  <a:latin typeface="Carlito" pitchFamily="34"/>
                  <a:ea typeface="Noto Sans CJK SC" pitchFamily="2"/>
                  <a:cs typeface="DejaVu Sans" pitchFamily="2"/>
                </a:rPr>
                <a:t>chamber</a:t>
              </a:r>
              <a:br>
                <a:rPr lang="en-US" sz="953">
                  <a:latin typeface="Carlito" pitchFamily="34"/>
                  <a:ea typeface="Noto Sans CJK SC" pitchFamily="2"/>
                  <a:cs typeface="DejaVu Sans" pitchFamily="2"/>
                </a:rPr>
              </a:br>
              <a:r>
                <a:rPr lang="en-US" sz="953">
                  <a:latin typeface="Carlito" pitchFamily="34"/>
                  <a:ea typeface="Noto Sans CJK SC" pitchFamily="2"/>
                  <a:cs typeface="DejaVu Sans" pitchFamily="2"/>
                </a:rPr>
                <a:t>with thermal</a:t>
              </a:r>
              <a:br>
                <a:rPr lang="en-US" sz="953">
                  <a:latin typeface="Carlito" pitchFamily="34"/>
                  <a:ea typeface="Noto Sans CJK SC" pitchFamily="2"/>
                  <a:cs typeface="DejaVu Sans" pitchFamily="2"/>
                </a:rPr>
              </a:br>
              <a:r>
                <a:rPr lang="en-US" sz="953">
                  <a:latin typeface="Carlito" pitchFamily="34"/>
                  <a:ea typeface="Noto Sans CJK SC" pitchFamily="2"/>
                  <a:cs typeface="DejaVu Sans" pitchFamily="2"/>
                </a:rPr>
                <a:t>controllers</a:t>
              </a:r>
            </a:p>
          </p:txBody>
        </p:sp>
      </p:grpSp>
      <p:sp>
        <p:nvSpPr>
          <p:cNvPr id="53" name="Textfeld 15">
            <a:extLst>
              <a:ext uri="{FF2B5EF4-FFF2-40B4-BE49-F238E27FC236}">
                <a16:creationId xmlns:a16="http://schemas.microsoft.com/office/drawing/2014/main" id="{8F7B1C48-1EC0-409E-8B60-8EE9575977E5}"/>
              </a:ext>
            </a:extLst>
          </p:cNvPr>
          <p:cNvSpPr txBox="1">
            <a:spLocks noChangeArrowheads="1"/>
          </p:cNvSpPr>
          <p:nvPr/>
        </p:nvSpPr>
        <p:spPr bwMode="auto">
          <a:xfrm>
            <a:off x="4722732" y="1546425"/>
            <a:ext cx="5184576" cy="3130088"/>
          </a:xfrm>
          <a:prstGeom prst="rect">
            <a:avLst/>
          </a:prstGeom>
          <a:noFill/>
          <a:ln w="9525">
            <a:noFill/>
            <a:miter lim="800000"/>
            <a:headEnd/>
            <a:tailEnd/>
          </a:ln>
        </p:spPr>
        <p:txBody>
          <a:bodyPr wrap="square">
            <a:spAutoFit/>
          </a:bodyPr>
          <a:lstStyle/>
          <a:p>
            <a:pPr marL="257175" indent="-257175" eaLnBrk="0" hangingPunct="0">
              <a:spcBef>
                <a:spcPct val="20000"/>
              </a:spcBef>
              <a:buClr>
                <a:srgbClr val="0066FF"/>
              </a:buClr>
              <a:buBlip>
                <a:blip r:embed="rId3"/>
              </a:buBlip>
            </a:pPr>
            <a:r>
              <a:rPr kumimoji="1" lang="de-AT" sz="2100" kern="0" dirty="0">
                <a:solidFill>
                  <a:srgbClr val="004263"/>
                </a:solidFill>
                <a:latin typeface="Calibri" pitchFamily="34" charset="0"/>
              </a:rPr>
              <a:t>Quantum Theory: 	</a:t>
            </a:r>
            <a:r>
              <a:rPr kumimoji="1" lang="de-AT" sz="2100" kern="0" dirty="0">
                <a:solidFill>
                  <a:srgbClr val="004263"/>
                </a:solidFill>
                <a:latin typeface="Calibri" pitchFamily="34" charset="0"/>
                <a:sym typeface="Symbol"/>
              </a:rPr>
              <a:t></a:t>
            </a:r>
            <a:endParaRPr kumimoji="1" lang="de-AT" sz="2100" kern="0" dirty="0">
              <a:solidFill>
                <a:srgbClr val="004263"/>
              </a:solidFill>
              <a:latin typeface="Calibri" pitchFamily="34" charset="0"/>
            </a:endParaRPr>
          </a:p>
          <a:p>
            <a:pPr marL="257175" indent="-257175" eaLnBrk="0" hangingPunct="0">
              <a:spcBef>
                <a:spcPct val="20000"/>
              </a:spcBef>
              <a:buClr>
                <a:srgbClr val="0066FF"/>
              </a:buClr>
              <a:buBlip>
                <a:blip r:embed="rId3"/>
              </a:buBlip>
            </a:pPr>
            <a:r>
              <a:rPr kumimoji="1" lang="de-AT" sz="2100" kern="0" dirty="0">
                <a:solidFill>
                  <a:srgbClr val="004263"/>
                </a:solidFill>
                <a:latin typeface="Calibri" pitchFamily="34" charset="0"/>
              </a:rPr>
              <a:t>QM + </a:t>
            </a:r>
            <a:r>
              <a:rPr kumimoji="1" lang="de-AT" sz="2100" kern="0" dirty="0" err="1">
                <a:solidFill>
                  <a:srgbClr val="004263"/>
                </a:solidFill>
                <a:latin typeface="Calibri" pitchFamily="34" charset="0"/>
              </a:rPr>
              <a:t>Cutoff</a:t>
            </a:r>
            <a:r>
              <a:rPr kumimoji="1" lang="de-AT" sz="2100" kern="0" dirty="0">
                <a:solidFill>
                  <a:srgbClr val="004263"/>
                </a:solidFill>
                <a:latin typeface="Calibri" pitchFamily="34" charset="0"/>
              </a:rPr>
              <a:t>		</a:t>
            </a:r>
            <a:r>
              <a:rPr kumimoji="1" lang="de-AT" sz="2100" kern="0" dirty="0">
                <a:solidFill>
                  <a:srgbClr val="004263"/>
                </a:solidFill>
                <a:latin typeface="Calibri" pitchFamily="34" charset="0"/>
                <a:sym typeface="Symbol"/>
              </a:rPr>
              <a:t>10</a:t>
            </a:r>
            <a:r>
              <a:rPr kumimoji="1" lang="de-AT" sz="2100" kern="0" baseline="30000" dirty="0">
                <a:solidFill>
                  <a:srgbClr val="004263"/>
                </a:solidFill>
                <a:latin typeface="Calibri" pitchFamily="34" charset="0"/>
                <a:sym typeface="Symbol"/>
              </a:rPr>
              <a:t>93</a:t>
            </a:r>
            <a:r>
              <a:rPr kumimoji="1" lang="de-AT" sz="2100" kern="0" dirty="0">
                <a:solidFill>
                  <a:srgbClr val="004263"/>
                </a:solidFill>
                <a:latin typeface="Calibri" pitchFamily="34" charset="0"/>
                <a:sym typeface="Symbol"/>
              </a:rPr>
              <a:t>kg/m</a:t>
            </a:r>
            <a:r>
              <a:rPr kumimoji="1" lang="de-AT" sz="2100" kern="0" baseline="30000" dirty="0">
                <a:solidFill>
                  <a:srgbClr val="004263"/>
                </a:solidFill>
                <a:latin typeface="Calibri" pitchFamily="34" charset="0"/>
                <a:sym typeface="Symbol"/>
              </a:rPr>
              <a:t>3</a:t>
            </a:r>
            <a:endParaRPr kumimoji="1" lang="de-AT" sz="2100" kern="0" dirty="0">
              <a:solidFill>
                <a:srgbClr val="004263"/>
              </a:solidFill>
              <a:latin typeface="Calibri" pitchFamily="34" charset="0"/>
            </a:endParaRPr>
          </a:p>
          <a:p>
            <a:pPr marL="257175" indent="-257175" eaLnBrk="0" hangingPunct="0">
              <a:spcBef>
                <a:spcPct val="20000"/>
              </a:spcBef>
              <a:buClr>
                <a:srgbClr val="0066FF"/>
              </a:buClr>
              <a:buBlip>
                <a:blip r:embed="rId3"/>
              </a:buBlip>
            </a:pPr>
            <a:r>
              <a:rPr kumimoji="1" lang="de-AT" sz="2100" kern="0" dirty="0">
                <a:solidFill>
                  <a:srgbClr val="004263"/>
                </a:solidFill>
                <a:latin typeface="Calibri" pitchFamily="34" charset="0"/>
              </a:rPr>
              <a:t>Special </a:t>
            </a:r>
            <a:r>
              <a:rPr kumimoji="1" lang="de-AT" sz="2100" kern="0" dirty="0" err="1">
                <a:solidFill>
                  <a:srgbClr val="004263"/>
                </a:solidFill>
                <a:latin typeface="Calibri" pitchFamily="34" charset="0"/>
              </a:rPr>
              <a:t>Relativity</a:t>
            </a:r>
            <a:r>
              <a:rPr kumimoji="1" lang="de-AT" sz="2100" kern="0" dirty="0">
                <a:solidFill>
                  <a:srgbClr val="004263"/>
                </a:solidFill>
                <a:latin typeface="Calibri" pitchFamily="34" charset="0"/>
              </a:rPr>
              <a:t>	</a:t>
            </a:r>
            <a:r>
              <a:rPr kumimoji="1" lang="de-AT" sz="2100" kern="0" dirty="0">
                <a:solidFill>
                  <a:srgbClr val="004263"/>
                </a:solidFill>
                <a:latin typeface="Calibri" pitchFamily="34" charset="0"/>
                <a:sym typeface="Symbol"/>
              </a:rPr>
              <a:t>Zero</a:t>
            </a:r>
            <a:endParaRPr kumimoji="1" lang="de-AT" sz="2100" kern="0" dirty="0">
              <a:solidFill>
                <a:srgbClr val="004263"/>
              </a:solidFill>
              <a:latin typeface="Calibri" pitchFamily="34" charset="0"/>
            </a:endParaRPr>
          </a:p>
          <a:p>
            <a:pPr marL="257175" indent="-257175" eaLnBrk="0" hangingPunct="0">
              <a:spcBef>
                <a:spcPct val="20000"/>
              </a:spcBef>
              <a:buClr>
                <a:srgbClr val="0066FF"/>
              </a:buClr>
              <a:buBlip>
                <a:blip r:embed="rId3"/>
              </a:buBlip>
            </a:pPr>
            <a:r>
              <a:rPr kumimoji="1" lang="de-AT" sz="2100" kern="0" dirty="0" err="1">
                <a:solidFill>
                  <a:srgbClr val="004263"/>
                </a:solidFill>
                <a:latin typeface="Calibri" pitchFamily="34" charset="0"/>
              </a:rPr>
              <a:t>Cosmology</a:t>
            </a:r>
            <a:r>
              <a:rPr kumimoji="1" lang="de-AT" sz="2100" kern="0" dirty="0">
                <a:solidFill>
                  <a:srgbClr val="004263"/>
                </a:solidFill>
                <a:latin typeface="Calibri" pitchFamily="34" charset="0"/>
              </a:rPr>
              <a:t>		</a:t>
            </a:r>
            <a:r>
              <a:rPr kumimoji="1" lang="de-AT" sz="2100" kern="0" dirty="0">
                <a:solidFill>
                  <a:srgbClr val="004263"/>
                </a:solidFill>
                <a:latin typeface="Calibri" pitchFamily="34" charset="0"/>
                <a:sym typeface="Symbol"/>
              </a:rPr>
              <a:t>6 x 10</a:t>
            </a:r>
            <a:r>
              <a:rPr kumimoji="1" lang="de-AT" sz="2100" kern="0" baseline="30000" dirty="0">
                <a:solidFill>
                  <a:srgbClr val="004263"/>
                </a:solidFill>
                <a:latin typeface="Calibri" pitchFamily="34" charset="0"/>
                <a:sym typeface="Symbol"/>
              </a:rPr>
              <a:t>-27 </a:t>
            </a:r>
            <a:r>
              <a:rPr kumimoji="1" lang="de-AT" sz="2100" kern="0" dirty="0">
                <a:solidFill>
                  <a:srgbClr val="004263"/>
                </a:solidFill>
                <a:latin typeface="Calibri" pitchFamily="34" charset="0"/>
                <a:sym typeface="Symbol"/>
              </a:rPr>
              <a:t>kg/m</a:t>
            </a:r>
            <a:r>
              <a:rPr kumimoji="1" lang="de-AT" sz="2100" kern="0" baseline="30000" dirty="0">
                <a:solidFill>
                  <a:srgbClr val="004263"/>
                </a:solidFill>
                <a:latin typeface="Calibri" pitchFamily="34" charset="0"/>
                <a:sym typeface="Symbol"/>
              </a:rPr>
              <a:t>3</a:t>
            </a:r>
            <a:endParaRPr kumimoji="1" lang="de-AT" sz="2100" kern="0" dirty="0">
              <a:solidFill>
                <a:srgbClr val="004263"/>
              </a:solidFill>
              <a:latin typeface="Calibri" pitchFamily="34" charset="0"/>
            </a:endParaRPr>
          </a:p>
          <a:p>
            <a:pPr marL="257175" indent="-257175" eaLnBrk="0" hangingPunct="0">
              <a:spcBef>
                <a:spcPct val="20000"/>
              </a:spcBef>
              <a:buClr>
                <a:srgbClr val="0066FF"/>
              </a:buClr>
              <a:buBlip>
                <a:blip r:embed="rId3"/>
              </a:buBlip>
            </a:pPr>
            <a:r>
              <a:rPr kumimoji="1" lang="de-AT" sz="2100" kern="0" dirty="0" err="1">
                <a:solidFill>
                  <a:srgbClr val="004263"/>
                </a:solidFill>
                <a:latin typeface="Calibri" pitchFamily="34" charset="0"/>
              </a:rPr>
              <a:t>Vacuum</a:t>
            </a:r>
            <a:r>
              <a:rPr kumimoji="1" lang="de-AT" sz="2100" kern="0" dirty="0">
                <a:solidFill>
                  <a:srgbClr val="004263"/>
                </a:solidFill>
                <a:latin typeface="Calibri" pitchFamily="34" charset="0"/>
              </a:rPr>
              <a:t> =  potential Energy (GR)</a:t>
            </a:r>
          </a:p>
          <a:p>
            <a:pPr lvl="0" eaLnBrk="0" hangingPunct="0">
              <a:spcBef>
                <a:spcPct val="20000"/>
              </a:spcBef>
              <a:buClr>
                <a:srgbClr val="0066FF"/>
              </a:buClr>
            </a:pPr>
            <a:r>
              <a:rPr kumimoji="1" lang="de-AT" sz="2100" kern="0" dirty="0">
                <a:solidFill>
                  <a:srgbClr val="004263"/>
                </a:solidFill>
                <a:latin typeface="Calibri" pitchFamily="34" charset="0"/>
              </a:rPr>
              <a:t>                      + </a:t>
            </a:r>
            <a:r>
              <a:rPr kumimoji="1" lang="de-AT" sz="2100" kern="0" dirty="0" err="1">
                <a:solidFill>
                  <a:srgbClr val="004263"/>
                </a:solidFill>
                <a:latin typeface="Calibri" pitchFamily="34" charset="0"/>
              </a:rPr>
              <a:t>vacuum</a:t>
            </a:r>
            <a:r>
              <a:rPr kumimoji="1" lang="de-AT" sz="2100" kern="0" dirty="0">
                <a:solidFill>
                  <a:srgbClr val="004263"/>
                </a:solidFill>
                <a:latin typeface="Calibri" pitchFamily="34" charset="0"/>
              </a:rPr>
              <a:t> </a:t>
            </a:r>
            <a:r>
              <a:rPr kumimoji="1" lang="de-AT" sz="2100" kern="0" dirty="0" err="1">
                <a:solidFill>
                  <a:srgbClr val="004263"/>
                </a:solidFill>
                <a:latin typeface="Calibri" pitchFamily="34" charset="0"/>
              </a:rPr>
              <a:t>fluctuations</a:t>
            </a:r>
            <a:endParaRPr kumimoji="1" lang="de-AT" sz="2100" kern="0" dirty="0">
              <a:solidFill>
                <a:srgbClr val="004263"/>
              </a:solidFill>
              <a:latin typeface="Calibri" pitchFamily="34" charset="0"/>
            </a:endParaRPr>
          </a:p>
          <a:p>
            <a:pPr lvl="0" eaLnBrk="0" hangingPunct="0">
              <a:spcBef>
                <a:spcPct val="20000"/>
              </a:spcBef>
              <a:buClr>
                <a:srgbClr val="0066FF"/>
              </a:buClr>
            </a:pPr>
            <a:r>
              <a:rPr kumimoji="1" lang="de-AT" sz="2100" kern="0" dirty="0">
                <a:solidFill>
                  <a:srgbClr val="004263"/>
                </a:solidFill>
                <a:latin typeface="Calibri" pitchFamily="34" charset="0"/>
              </a:rPr>
              <a:t>                      </a:t>
            </a:r>
            <a:r>
              <a:rPr kumimoji="1" lang="de-AT" sz="2100" u="sng" kern="0" dirty="0">
                <a:solidFill>
                  <a:srgbClr val="004263"/>
                </a:solidFill>
                <a:latin typeface="Calibri" pitchFamily="34" charset="0"/>
              </a:rPr>
              <a:t>+ </a:t>
            </a:r>
            <a:r>
              <a:rPr kumimoji="1" lang="de-AT" sz="2100" u="sng" kern="0" dirty="0" err="1">
                <a:solidFill>
                  <a:srgbClr val="004263"/>
                </a:solidFill>
                <a:latin typeface="Calibri" pitchFamily="34" charset="0"/>
              </a:rPr>
              <a:t>cosmological</a:t>
            </a:r>
            <a:r>
              <a:rPr kumimoji="1" lang="de-AT" sz="2100" u="sng" kern="0" dirty="0">
                <a:solidFill>
                  <a:srgbClr val="004263"/>
                </a:solidFill>
                <a:latin typeface="Calibri" pitchFamily="34" charset="0"/>
              </a:rPr>
              <a:t> </a:t>
            </a:r>
            <a:r>
              <a:rPr kumimoji="1" lang="de-AT" sz="2100" u="sng" kern="0" dirty="0" err="1">
                <a:solidFill>
                  <a:srgbClr val="004263"/>
                </a:solidFill>
                <a:latin typeface="Calibri" pitchFamily="34" charset="0"/>
              </a:rPr>
              <a:t>constant</a:t>
            </a:r>
            <a:endParaRPr kumimoji="1" lang="de-AT" sz="2100" kern="0" dirty="0">
              <a:solidFill>
                <a:srgbClr val="004263"/>
              </a:solidFill>
              <a:latin typeface="Calibri" pitchFamily="34" charset="0"/>
            </a:endParaRPr>
          </a:p>
          <a:p>
            <a:pPr lvl="0" eaLnBrk="0" hangingPunct="0">
              <a:spcBef>
                <a:spcPct val="20000"/>
              </a:spcBef>
              <a:buClr>
                <a:srgbClr val="0066FF"/>
              </a:buClr>
            </a:pPr>
            <a:r>
              <a:rPr kumimoji="1" lang="de-AT" sz="2100" kern="0" dirty="0">
                <a:solidFill>
                  <a:srgbClr val="004263"/>
                </a:solidFill>
                <a:latin typeface="Calibri" pitchFamily="34" charset="0"/>
              </a:rPr>
              <a:t>                                           ~ Zero</a:t>
            </a:r>
            <a:endParaRPr lang="de-AT" sz="2400" dirty="0">
              <a:solidFill>
                <a:srgbClr val="004263"/>
              </a:solidFill>
              <a:latin typeface="Arial" charset="0"/>
              <a:cs typeface="Arial" charset="0"/>
            </a:endParaRPr>
          </a:p>
        </p:txBody>
      </p:sp>
      <p:pic>
        <p:nvPicPr>
          <p:cNvPr id="27650" name="Picture 2" descr="https://upload.wikimedia.org/wikipedia/commons/thumb/2/2a/Quantum_Fluctuations.gif/220px-Quantum_Fluctuations.gif">
            <a:extLst>
              <a:ext uri="{FF2B5EF4-FFF2-40B4-BE49-F238E27FC236}">
                <a16:creationId xmlns:a16="http://schemas.microsoft.com/office/drawing/2014/main" id="{7CEDC4E3-203F-411E-8660-EE8C4AE7F4D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02339" y="136524"/>
            <a:ext cx="1879862" cy="14098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78946AD-56FA-4441-A337-60A1724878B3}"/>
              </a:ext>
            </a:extLst>
          </p:cNvPr>
          <p:cNvPicPr>
            <a:picLocks noChangeAspect="1"/>
          </p:cNvPicPr>
          <p:nvPr/>
        </p:nvPicPr>
        <p:blipFill>
          <a:blip r:embed="rId5"/>
          <a:stretch>
            <a:fillRect/>
          </a:stretch>
        </p:blipFill>
        <p:spPr>
          <a:xfrm>
            <a:off x="5876213" y="909202"/>
            <a:ext cx="2188481" cy="483419"/>
          </a:xfrm>
          <a:prstGeom prst="rect">
            <a:avLst/>
          </a:prstGeom>
        </p:spPr>
      </p:pic>
      <p:pic>
        <p:nvPicPr>
          <p:cNvPr id="54" name="Picture 3" descr="casimir plates">
            <a:extLst>
              <a:ext uri="{FF2B5EF4-FFF2-40B4-BE49-F238E27FC236}">
                <a16:creationId xmlns:a16="http://schemas.microsoft.com/office/drawing/2014/main" id="{CA8D142D-E3DE-47E5-8A08-F871F3B5D2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64837" y="136525"/>
            <a:ext cx="1817695" cy="14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C3303556-DC72-441B-AECE-5C7D927ABC5F}"/>
              </a:ext>
            </a:extLst>
          </p:cNvPr>
          <p:cNvCxnSpPr/>
          <p:nvPr/>
        </p:nvCxnSpPr>
        <p:spPr>
          <a:xfrm>
            <a:off x="4565203" y="3097977"/>
            <a:ext cx="541877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A788B34-5490-494D-96E7-86FC20BAF1C0}"/>
              </a:ext>
            </a:extLst>
          </p:cNvPr>
          <p:cNvSpPr>
            <a:spLocks noGrp="1"/>
          </p:cNvSpPr>
          <p:nvPr>
            <p:ph type="sldNum" sz="quarter" idx="12"/>
          </p:nvPr>
        </p:nvSpPr>
        <p:spPr/>
        <p:txBody>
          <a:bodyPr/>
          <a:lstStyle/>
          <a:p>
            <a:fld id="{EE2BFDD6-0564-4970-90E3-A52E4E118330}" type="slidenum">
              <a:rPr lang="de-DE" smtClean="0"/>
              <a:t>14</a:t>
            </a:fld>
            <a:endParaRPr lang="de-DE"/>
          </a:p>
        </p:txBody>
      </p:sp>
    </p:spTree>
    <p:extLst>
      <p:ext uri="{BB962C8B-B14F-4D97-AF65-F5344CB8AC3E}">
        <p14:creationId xmlns:p14="http://schemas.microsoft.com/office/powerpoint/2010/main" val="453572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46607" y="783771"/>
            <a:ext cx="8645864" cy="5470725"/>
          </a:xfrm>
        </p:spPr>
        <p:txBody>
          <a:bodyPr>
            <a:normAutofit fontScale="77500" lnSpcReduction="20000"/>
          </a:bodyPr>
          <a:lstStyle/>
          <a:p>
            <a:r>
              <a:rPr lang="en-GB" dirty="0"/>
              <a:t>Einstein Equation:</a:t>
            </a:r>
          </a:p>
          <a:p>
            <a:endParaRPr lang="en-GB" dirty="0"/>
          </a:p>
          <a:p>
            <a:endParaRPr lang="en-GB" dirty="0"/>
          </a:p>
          <a:p>
            <a:r>
              <a:rPr lang="en-GB" dirty="0"/>
              <a:t>Quintessence theories:</a:t>
            </a:r>
          </a:p>
          <a:p>
            <a:pPr lvl="1"/>
            <a:r>
              <a:rPr lang="en-GB" dirty="0"/>
              <a:t>It could well be that the universe is not in a vacuum state at all and has a dynamical evolution</a:t>
            </a:r>
          </a:p>
          <a:p>
            <a:pPr lvl="1"/>
            <a:r>
              <a:rPr lang="de-AT" dirty="0"/>
              <a:t>Scalar </a:t>
            </a:r>
            <a:r>
              <a:rPr lang="de-AT" dirty="0" err="1"/>
              <a:t>field</a:t>
            </a:r>
            <a:r>
              <a:rPr lang="de-AT" dirty="0"/>
              <a:t> </a:t>
            </a:r>
            <a:r>
              <a:rPr lang="de-AT" b="1" dirty="0">
                <a:solidFill>
                  <a:srgbClr val="FFC000"/>
                </a:solidFill>
                <a:sym typeface="Symbol"/>
              </a:rPr>
              <a:t></a:t>
            </a:r>
            <a:r>
              <a:rPr lang="de-AT" dirty="0">
                <a:sym typeface="Symbol"/>
              </a:rPr>
              <a:t> </a:t>
            </a:r>
            <a:r>
              <a:rPr lang="de-AT" dirty="0" err="1"/>
              <a:t>as</a:t>
            </a:r>
            <a:r>
              <a:rPr lang="de-AT" dirty="0"/>
              <a:t> a </a:t>
            </a:r>
            <a:r>
              <a:rPr lang="de-AT" dirty="0" err="1"/>
              <a:t>Perfect</a:t>
            </a:r>
            <a:r>
              <a:rPr lang="de-AT" dirty="0"/>
              <a:t> fluid </a:t>
            </a:r>
            <a:r>
              <a:rPr lang="de-AT" b="1" dirty="0">
                <a:solidFill>
                  <a:schemeClr val="accent2"/>
                </a:solidFill>
                <a:sym typeface="Symbol" panose="05050102010706020507" pitchFamily="18" charset="2"/>
              </a:rPr>
              <a:t> Dark Energy</a:t>
            </a:r>
            <a:endParaRPr lang="de-AT" b="1" dirty="0">
              <a:solidFill>
                <a:schemeClr val="accent2"/>
              </a:solidFill>
            </a:endParaRPr>
          </a:p>
          <a:p>
            <a:endParaRPr lang="de-AT" dirty="0"/>
          </a:p>
          <a:p>
            <a:endParaRPr lang="de-AT" dirty="0"/>
          </a:p>
          <a:p>
            <a:endParaRPr lang="de-AT" dirty="0"/>
          </a:p>
          <a:p>
            <a:endParaRPr lang="de-AT" dirty="0"/>
          </a:p>
          <a:p>
            <a:pPr marL="0" indent="0">
              <a:buNone/>
            </a:pPr>
            <a:endParaRPr lang="de-AT" dirty="0"/>
          </a:p>
          <a:p>
            <a:r>
              <a:rPr lang="de-AT" dirty="0" err="1"/>
              <a:t>Chameleons</a:t>
            </a:r>
            <a:endParaRPr lang="de-AT" dirty="0"/>
          </a:p>
          <a:p>
            <a:r>
              <a:rPr lang="de-AT" dirty="0" err="1"/>
              <a:t>Symmetrons</a:t>
            </a:r>
            <a:endParaRPr lang="de-AT" dirty="0"/>
          </a:p>
          <a:p>
            <a:r>
              <a:rPr lang="de-AT" dirty="0" err="1"/>
              <a:t>Dilatons</a:t>
            </a:r>
            <a:r>
              <a:rPr lang="de-AT" dirty="0"/>
              <a:t>, DE </a:t>
            </a:r>
            <a:r>
              <a:rPr lang="de-AT" dirty="0" err="1"/>
              <a:t>particles</a:t>
            </a:r>
            <a:endParaRPr lang="de-AT" dirty="0"/>
          </a:p>
          <a:p>
            <a:endParaRPr lang="de-AT" dirty="0"/>
          </a:p>
          <a:p>
            <a:r>
              <a:rPr lang="de-AT" dirty="0" err="1"/>
              <a:t>Axions</a:t>
            </a:r>
            <a:r>
              <a:rPr lang="de-AT" dirty="0"/>
              <a:t> …. (DM </a:t>
            </a:r>
            <a:r>
              <a:rPr lang="de-AT" dirty="0" err="1"/>
              <a:t>particles</a:t>
            </a:r>
            <a:r>
              <a:rPr lang="de-AT" dirty="0"/>
              <a:t>)</a:t>
            </a:r>
          </a:p>
          <a:p>
            <a:endParaRPr lang="de-AT" dirty="0"/>
          </a:p>
          <a:p>
            <a:endParaRPr lang="en-GB" dirty="0"/>
          </a:p>
        </p:txBody>
      </p:sp>
      <p:sp>
        <p:nvSpPr>
          <p:cNvPr id="3" name="Titel 2"/>
          <p:cNvSpPr>
            <a:spLocks noGrp="1"/>
          </p:cNvSpPr>
          <p:nvPr>
            <p:ph type="title"/>
          </p:nvPr>
        </p:nvSpPr>
        <p:spPr>
          <a:xfrm>
            <a:off x="273884" y="-181520"/>
            <a:ext cx="10956719" cy="1325563"/>
          </a:xfrm>
        </p:spPr>
        <p:txBody>
          <a:bodyPr/>
          <a:lstStyle/>
          <a:p>
            <a:r>
              <a:rPr lang="de-AT" dirty="0"/>
              <a:t>``</a:t>
            </a:r>
            <a:r>
              <a:rPr lang="de-AT" dirty="0" err="1"/>
              <a:t>Einstein‘s</a:t>
            </a:r>
            <a:r>
              <a:rPr lang="de-AT" dirty="0"/>
              <a:t> </a:t>
            </a:r>
            <a:r>
              <a:rPr lang="de-AT" dirty="0" err="1"/>
              <a:t>biggest</a:t>
            </a:r>
            <a:r>
              <a:rPr lang="de-AT" dirty="0"/>
              <a:t> </a:t>
            </a:r>
            <a:r>
              <a:rPr lang="de-AT" dirty="0" err="1"/>
              <a:t>blunder</a:t>
            </a:r>
            <a:r>
              <a:rPr lang="de-AT" dirty="0"/>
              <a:t>‘‘ </a:t>
            </a:r>
            <a:r>
              <a:rPr lang="de-AT" dirty="0" err="1"/>
              <a:t>turns</a:t>
            </a:r>
            <a:r>
              <a:rPr lang="de-AT" dirty="0"/>
              <a:t> </a:t>
            </a:r>
            <a:r>
              <a:rPr lang="de-AT" dirty="0" err="1"/>
              <a:t>to</a:t>
            </a:r>
            <a:r>
              <a:rPr lang="de-AT" dirty="0"/>
              <a:t> </a:t>
            </a:r>
            <a:r>
              <a:rPr lang="de-AT" dirty="0" err="1"/>
              <a:t>be</a:t>
            </a:r>
            <a:r>
              <a:rPr lang="de-AT" dirty="0"/>
              <a:t> </a:t>
            </a:r>
            <a:r>
              <a:rPr lang="de-AT" dirty="0" err="1"/>
              <a:t>right</a:t>
            </a:r>
            <a:r>
              <a:rPr lang="de-AT" dirty="0"/>
              <a:t>! </a:t>
            </a:r>
            <a:endParaRPr lang="en-GB" dirty="0"/>
          </a:p>
        </p:txBody>
      </p:sp>
      <p:pic>
        <p:nvPicPr>
          <p:cNvPr id="3329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183" y="2812569"/>
            <a:ext cx="476250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29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611" y="3342029"/>
            <a:ext cx="3622725" cy="1171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15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7143" y="3307607"/>
            <a:ext cx="3501943" cy="2702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15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5047" y="5550388"/>
            <a:ext cx="2661281" cy="82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afik 3">
            <a:extLst>
              <a:ext uri="{FF2B5EF4-FFF2-40B4-BE49-F238E27FC236}">
                <a16:creationId xmlns:a16="http://schemas.microsoft.com/office/drawing/2014/main" id="{6B19B0E2-8310-474C-B522-D49FFB9ABC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8893" y="1093475"/>
            <a:ext cx="3430153" cy="4851315"/>
          </a:xfrm>
          <a:prstGeom prst="rect">
            <a:avLst/>
          </a:prstGeom>
        </p:spPr>
      </p:pic>
      <p:sp>
        <p:nvSpPr>
          <p:cNvPr id="4" name="Slide Number Placeholder 3">
            <a:extLst>
              <a:ext uri="{FF2B5EF4-FFF2-40B4-BE49-F238E27FC236}">
                <a16:creationId xmlns:a16="http://schemas.microsoft.com/office/drawing/2014/main" id="{FE0D7127-0A22-4AE9-A0E4-D20642FEEDF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29A29-4B94-4ED9-B86C-34BABD1BEB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F045DD-2CF5-4D2F-AC63-2F43A40B8068}"/>
              </a:ext>
            </a:extLst>
          </p:cNvPr>
          <p:cNvPicPr>
            <a:picLocks noChangeAspect="1"/>
          </p:cNvPicPr>
          <p:nvPr/>
        </p:nvPicPr>
        <p:blipFill>
          <a:blip r:embed="rId8"/>
          <a:stretch>
            <a:fillRect/>
          </a:stretch>
        </p:blipFill>
        <p:spPr>
          <a:xfrm>
            <a:off x="536611" y="1035523"/>
            <a:ext cx="4276186" cy="637980"/>
          </a:xfrm>
          <a:prstGeom prst="rect">
            <a:avLst/>
          </a:prstGeom>
        </p:spPr>
      </p:pic>
    </p:spTree>
    <p:extLst>
      <p:ext uri="{BB962C8B-B14F-4D97-AF65-F5344CB8AC3E}">
        <p14:creationId xmlns:p14="http://schemas.microsoft.com/office/powerpoint/2010/main" val="674080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2"/>
          <p:cNvSpPr/>
          <p:nvPr/>
        </p:nvSpPr>
        <p:spPr bwMode="auto">
          <a:xfrm>
            <a:off x="1487488" y="6133629"/>
            <a:ext cx="9180512" cy="724371"/>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defRPr/>
            </a:pPr>
            <a:endParaRPr lang="en-GB" sz="1200" baseline="-25000">
              <a:solidFill>
                <a:srgbClr val="FFFFFF"/>
              </a:solidFill>
              <a:effectLst>
                <a:outerShdw blurRad="38100" dist="38100" dir="2700000" algn="tl">
                  <a:srgbClr val="000000">
                    <a:alpha val="43137"/>
                  </a:srgbClr>
                </a:outerShdw>
              </a:effectLst>
              <a:latin typeface="Arial Rounded MT Bold" pitchFamily="34" charset="0"/>
              <a:cs typeface="Arial" pitchFamily="34" charset="0"/>
            </a:endParaRPr>
          </a:p>
        </p:txBody>
      </p:sp>
      <p:cxnSp>
        <p:nvCxnSpPr>
          <p:cNvPr id="7" name="Gerade Verbindung 6"/>
          <p:cNvCxnSpPr/>
          <p:nvPr/>
        </p:nvCxnSpPr>
        <p:spPr bwMode="auto">
          <a:xfrm>
            <a:off x="1524000" y="0"/>
            <a:ext cx="914400" cy="0"/>
          </a:xfrm>
          <a:prstGeom prst="line">
            <a:avLst/>
          </a:prstGeom>
          <a:solidFill>
            <a:schemeClr val="accent1"/>
          </a:solidFill>
          <a:ln w="0" cap="sq"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Inhaltsplatzhalter 1"/>
          <p:cNvSpPr>
            <a:spLocks noGrp="1"/>
          </p:cNvSpPr>
          <p:nvPr>
            <p:ph idx="1"/>
          </p:nvPr>
        </p:nvSpPr>
        <p:spPr>
          <a:xfrm>
            <a:off x="1559496" y="980728"/>
            <a:ext cx="9108504" cy="5257800"/>
          </a:xfrm>
          <a:noFill/>
        </p:spPr>
        <p:txBody>
          <a:bodyPr/>
          <a:lstStyle/>
          <a:p>
            <a:r>
              <a:rPr lang="de-AT" dirty="0" err="1"/>
              <a:t>Chameleon</a:t>
            </a:r>
            <a:r>
              <a:rPr lang="de-AT" dirty="0"/>
              <a:t> </a:t>
            </a:r>
            <a:r>
              <a:rPr lang="de-AT" dirty="0" err="1"/>
              <a:t>fields</a:t>
            </a:r>
            <a:r>
              <a:rPr lang="de-AT" dirty="0"/>
              <a:t>, </a:t>
            </a:r>
            <a:r>
              <a:rPr lang="de-AT" dirty="0" err="1"/>
              <a:t>J.Khoury</a:t>
            </a:r>
            <a:r>
              <a:rPr lang="de-AT" dirty="0"/>
              <a:t>, A. Weltmann, </a:t>
            </a:r>
            <a:r>
              <a:rPr lang="de-AT" dirty="0" err="1"/>
              <a:t>P.Brax</a:t>
            </a:r>
            <a:r>
              <a:rPr lang="de-AT" dirty="0"/>
              <a:t> et al. </a:t>
            </a:r>
            <a:r>
              <a:rPr lang="de-AT" sz="1800" dirty="0"/>
              <a:t>Phys. </a:t>
            </a:r>
            <a:r>
              <a:rPr lang="de-AT" sz="1800" dirty="0" err="1"/>
              <a:t>Rev</a:t>
            </a:r>
            <a:r>
              <a:rPr lang="de-AT" sz="1800" dirty="0"/>
              <a:t>. </a:t>
            </a:r>
            <a:r>
              <a:rPr lang="de-AT" sz="1800" dirty="0" err="1"/>
              <a:t>Lett</a:t>
            </a:r>
            <a:r>
              <a:rPr lang="de-AT" sz="1800" dirty="0"/>
              <a:t>. 93, 171104, PR</a:t>
            </a:r>
            <a:r>
              <a:rPr lang="en-GB" sz="1800" dirty="0"/>
              <a:t>D </a:t>
            </a:r>
            <a:r>
              <a:rPr lang="en-GB" sz="1800" b="1" dirty="0"/>
              <a:t>70, </a:t>
            </a:r>
            <a:r>
              <a:rPr lang="en-GB" sz="1800" dirty="0"/>
              <a:t>123518 (2004)</a:t>
            </a:r>
            <a:endParaRPr lang="de-AT" dirty="0"/>
          </a:p>
          <a:p>
            <a:r>
              <a:rPr lang="de-AT" dirty="0"/>
              <a:t>2 Parameters </a:t>
            </a:r>
            <a:r>
              <a:rPr lang="de-AT" dirty="0">
                <a:sym typeface="Symbol"/>
              </a:rPr>
              <a:t>, n</a:t>
            </a:r>
            <a:endParaRPr lang="en-GB" sz="1600" dirty="0"/>
          </a:p>
          <a:p>
            <a:r>
              <a:rPr lang="de-AT" dirty="0">
                <a:sym typeface="Symbol"/>
              </a:rPr>
              <a:t> </a:t>
            </a:r>
            <a:r>
              <a:rPr lang="de-AT" dirty="0" err="1">
                <a:sym typeface="Symbol"/>
              </a:rPr>
              <a:t>self</a:t>
            </a:r>
            <a:r>
              <a:rPr lang="de-AT" dirty="0">
                <a:sym typeface="Symbol"/>
              </a:rPr>
              <a:t> </a:t>
            </a:r>
            <a:r>
              <a:rPr lang="de-AT" dirty="0" err="1">
                <a:sym typeface="Symbol"/>
              </a:rPr>
              <a:t>interation</a:t>
            </a:r>
            <a:endParaRPr lang="de-AT" dirty="0"/>
          </a:p>
          <a:p>
            <a:endParaRPr lang="de-AT" dirty="0"/>
          </a:p>
        </p:txBody>
      </p:sp>
      <p:sp>
        <p:nvSpPr>
          <p:cNvPr id="3" name="Titel 2"/>
          <p:cNvSpPr>
            <a:spLocks noGrp="1"/>
          </p:cNvSpPr>
          <p:nvPr>
            <p:ph type="title"/>
          </p:nvPr>
        </p:nvSpPr>
        <p:spPr>
          <a:xfrm>
            <a:off x="428994" y="-172417"/>
            <a:ext cx="10515600" cy="1325563"/>
          </a:xfrm>
        </p:spPr>
        <p:txBody>
          <a:bodyPr/>
          <a:lstStyle/>
          <a:p>
            <a:r>
              <a:rPr lang="de-AT" dirty="0"/>
              <a:t>Dark Matter </a:t>
            </a:r>
            <a:r>
              <a:rPr lang="de-AT" dirty="0" err="1"/>
              <a:t>Chameleon</a:t>
            </a:r>
            <a:r>
              <a:rPr lang="de-AT" dirty="0"/>
              <a:t> Field</a:t>
            </a:r>
            <a:endParaRPr lang="en-GB" baseline="-25000" dirty="0"/>
          </a:p>
        </p:txBody>
      </p:sp>
      <p:sp>
        <p:nvSpPr>
          <p:cNvPr id="4" name="Foliennummernplatzhalter 3"/>
          <p:cNvSpPr>
            <a:spLocks noGrp="1"/>
          </p:cNvSpPr>
          <p:nvPr>
            <p:ph type="sldNum" sz="quarter" idx="10"/>
          </p:nvPr>
        </p:nvSpPr>
        <p:spPr/>
        <p:txBody>
          <a:bodyPr/>
          <a:lstStyle/>
          <a:p>
            <a:pPr eaLnBrk="0" fontAlgn="base" hangingPunct="0">
              <a:spcBef>
                <a:spcPct val="50000"/>
              </a:spcBef>
              <a:spcAft>
                <a:spcPct val="0"/>
              </a:spcAft>
              <a:defRPr/>
            </a:pPr>
            <a:fld id="{34CE75E4-8495-494C-B440-1365AF556E34}" type="slidenum">
              <a:rPr lang="en-US">
                <a:solidFill>
                  <a:srgbClr val="000000"/>
                </a:solidFill>
                <a:latin typeface="Times New Roman" pitchFamily="18" charset="0"/>
              </a:rPr>
              <a:pPr eaLnBrk="0" fontAlgn="base" hangingPunct="0">
                <a:spcBef>
                  <a:spcPct val="50000"/>
                </a:spcBef>
                <a:spcAft>
                  <a:spcPct val="0"/>
                </a:spcAft>
                <a:defRPr/>
              </a:pPr>
              <a:t>16</a:t>
            </a:fld>
            <a:endParaRPr lang="en-US">
              <a:solidFill>
                <a:srgbClr val="000000"/>
              </a:solidFill>
              <a:latin typeface="Times New Roman" pitchFamily="18" charset="0"/>
            </a:endParaRPr>
          </a:p>
        </p:txBody>
      </p:sp>
      <p:pic>
        <p:nvPicPr>
          <p:cNvPr id="10127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638" y="3179186"/>
            <a:ext cx="294322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6044" y="1733497"/>
            <a:ext cx="4694602" cy="4567113"/>
          </a:xfrm>
          <a:prstGeom prst="rect">
            <a:avLst/>
          </a:prstGeom>
        </p:spPr>
      </p:pic>
      <p:sp>
        <p:nvSpPr>
          <p:cNvPr id="5" name="Rechteck 4"/>
          <p:cNvSpPr/>
          <p:nvPr/>
        </p:nvSpPr>
        <p:spPr>
          <a:xfrm>
            <a:off x="1487488" y="6300610"/>
            <a:ext cx="8783110" cy="584775"/>
          </a:xfrm>
          <a:prstGeom prst="rect">
            <a:avLst/>
          </a:prstGeom>
          <a:solidFill>
            <a:schemeClr val="bg1"/>
          </a:solidFill>
        </p:spPr>
        <p:txBody>
          <a:bodyPr wrap="none">
            <a:spAutoFit/>
          </a:bodyPr>
          <a:lstStyle/>
          <a:p>
            <a:pPr fontAlgn="base">
              <a:spcBef>
                <a:spcPct val="0"/>
              </a:spcBef>
              <a:spcAft>
                <a:spcPct val="0"/>
              </a:spcAft>
              <a:defRPr/>
            </a:pPr>
            <a:r>
              <a:rPr lang="en-GB" sz="1600" dirty="0">
                <a:solidFill>
                  <a:srgbClr val="FF9900"/>
                </a:solidFill>
                <a:latin typeface="Arial" pitchFamily="34" charset="0"/>
                <a:cs typeface="Arial" pitchFamily="34" charset="0"/>
              </a:rPr>
              <a:t>T. </a:t>
            </a:r>
            <a:r>
              <a:rPr lang="en-GB" sz="1600" dirty="0" err="1">
                <a:solidFill>
                  <a:srgbClr val="FF9900"/>
                </a:solidFill>
                <a:latin typeface="Arial" pitchFamily="34" charset="0"/>
                <a:cs typeface="Arial" pitchFamily="34" charset="0"/>
              </a:rPr>
              <a:t>Jenke</a:t>
            </a:r>
            <a:r>
              <a:rPr lang="en-GB" sz="1600" dirty="0">
                <a:solidFill>
                  <a:srgbClr val="FF9900"/>
                </a:solidFill>
                <a:latin typeface="Arial" pitchFamily="34" charset="0"/>
                <a:cs typeface="Arial" pitchFamily="34" charset="0"/>
              </a:rPr>
              <a:t> et al., Gravity Resonance Spectroscopy  </a:t>
            </a:r>
          </a:p>
          <a:p>
            <a:pPr fontAlgn="base">
              <a:spcBef>
                <a:spcPct val="0"/>
              </a:spcBef>
              <a:spcAft>
                <a:spcPct val="0"/>
              </a:spcAft>
              <a:defRPr/>
            </a:pPr>
            <a:r>
              <a:rPr lang="en-GB" sz="1600" dirty="0">
                <a:solidFill>
                  <a:srgbClr val="FF9900"/>
                </a:solidFill>
                <a:latin typeface="Arial" pitchFamily="34" charset="0"/>
                <a:cs typeface="Arial" pitchFamily="34" charset="0"/>
              </a:rPr>
              <a:t>constrains dark matter and dark energy scenarios, Physical Review Letters 112, 151105 (2014</a:t>
            </a:r>
            <a:r>
              <a:rPr lang="en-GB" sz="1200" dirty="0">
                <a:solidFill>
                  <a:srgbClr val="FF9900"/>
                </a:solidFill>
                <a:latin typeface="Arial" pitchFamily="34" charset="0"/>
                <a:cs typeface="Arial" pitchFamily="34" charset="0"/>
              </a:rPr>
              <a:t>)</a:t>
            </a:r>
          </a:p>
        </p:txBody>
      </p:sp>
      <p:pic>
        <p:nvPicPr>
          <p:cNvPr id="1374210" name="Picture 2" descr="Bildergebnis für guillaume pign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7568" y="3933056"/>
            <a:ext cx="1690688" cy="1886452"/>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p:nvSpPr>
        <p:spPr>
          <a:xfrm>
            <a:off x="1822193" y="5863418"/>
            <a:ext cx="1670650" cy="276999"/>
          </a:xfrm>
          <a:prstGeom prst="rect">
            <a:avLst/>
          </a:prstGeom>
        </p:spPr>
        <p:txBody>
          <a:bodyPr wrap="none">
            <a:spAutoFit/>
          </a:bodyPr>
          <a:lstStyle/>
          <a:p>
            <a:pPr fontAlgn="base">
              <a:spcBef>
                <a:spcPct val="0"/>
              </a:spcBef>
              <a:spcAft>
                <a:spcPct val="0"/>
              </a:spcAft>
              <a:defRPr/>
            </a:pPr>
            <a:r>
              <a:rPr lang="de-AT" sz="1200" dirty="0">
                <a:solidFill>
                  <a:srgbClr val="231F20"/>
                </a:solidFill>
                <a:latin typeface="AdvP6F00"/>
                <a:cs typeface="Arial" pitchFamily="34" charset="0"/>
              </a:rPr>
              <a:t>PRL </a:t>
            </a:r>
            <a:r>
              <a:rPr lang="de-AT" sz="1200" dirty="0">
                <a:solidFill>
                  <a:srgbClr val="231F20"/>
                </a:solidFill>
                <a:latin typeface="AdvP6F01"/>
                <a:cs typeface="Arial" pitchFamily="34" charset="0"/>
              </a:rPr>
              <a:t>107, </a:t>
            </a:r>
            <a:r>
              <a:rPr lang="de-AT" sz="1200" dirty="0">
                <a:solidFill>
                  <a:srgbClr val="231F20"/>
                </a:solidFill>
                <a:latin typeface="AdvP6F00"/>
                <a:cs typeface="Arial" pitchFamily="34" charset="0"/>
              </a:rPr>
              <a:t>111301 (2011)</a:t>
            </a:r>
            <a:endParaRPr lang="de-AT" sz="1200" b="1" dirty="0">
              <a:solidFill>
                <a:srgbClr val="000066"/>
              </a:solidFill>
              <a:latin typeface="Arial" pitchFamily="34" charset="0"/>
              <a:cs typeface="Arial" pitchFamily="34" charset="0"/>
            </a:endParaRPr>
          </a:p>
        </p:txBody>
      </p:sp>
      <p:pic>
        <p:nvPicPr>
          <p:cNvPr id="10" name="Grafi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2828" y="3937355"/>
            <a:ext cx="1760971" cy="1926062"/>
          </a:xfrm>
          <a:prstGeom prst="rect">
            <a:avLst/>
          </a:prstGeom>
        </p:spPr>
      </p:pic>
      <p:pic>
        <p:nvPicPr>
          <p:cNvPr id="13" name="Grafik 3">
            <a:extLst>
              <a:ext uri="{FF2B5EF4-FFF2-40B4-BE49-F238E27FC236}">
                <a16:creationId xmlns:a16="http://schemas.microsoft.com/office/drawing/2014/main" id="{64065C18-90C4-4A25-A98E-BD67F306C700}"/>
              </a:ext>
            </a:extLst>
          </p:cNvPr>
          <p:cNvPicPr>
            <a:picLocks noChangeAspect="1"/>
          </p:cNvPicPr>
          <p:nvPr/>
        </p:nvPicPr>
        <p:blipFill>
          <a:blip r:embed="rId7"/>
          <a:stretch>
            <a:fillRect/>
          </a:stretch>
        </p:blipFill>
        <p:spPr>
          <a:xfrm>
            <a:off x="5829617" y="2989113"/>
            <a:ext cx="4583037" cy="3263108"/>
          </a:xfrm>
          <a:prstGeom prst="rect">
            <a:avLst/>
          </a:prstGeom>
        </p:spPr>
      </p:pic>
      <p:graphicFrame>
        <p:nvGraphicFramePr>
          <p:cNvPr id="14" name="Tabelle 11">
            <a:extLst>
              <a:ext uri="{FF2B5EF4-FFF2-40B4-BE49-F238E27FC236}">
                <a16:creationId xmlns:a16="http://schemas.microsoft.com/office/drawing/2014/main" id="{4C783415-F54E-4EA8-A972-6441D57F5112}"/>
              </a:ext>
            </a:extLst>
          </p:cNvPr>
          <p:cNvGraphicFramePr>
            <a:graphicFrameLocks noGrp="1"/>
          </p:cNvGraphicFramePr>
          <p:nvPr>
            <p:extLst>
              <p:ext uri="{D42A27DB-BD31-4B8C-83A1-F6EECF244321}">
                <p14:modId xmlns:p14="http://schemas.microsoft.com/office/powerpoint/2010/main" val="3353067481"/>
              </p:ext>
            </p:extLst>
          </p:nvPr>
        </p:nvGraphicFramePr>
        <p:xfrm>
          <a:off x="7800187" y="4114781"/>
          <a:ext cx="2612467" cy="335280"/>
        </p:xfrm>
        <a:graphic>
          <a:graphicData uri="http://schemas.openxmlformats.org/drawingml/2006/table">
            <a:tbl>
              <a:tblPr/>
              <a:tblGrid>
                <a:gridCol w="2612467">
                  <a:extLst>
                    <a:ext uri="{9D8B030D-6E8A-4147-A177-3AD203B41FA5}">
                      <a16:colId xmlns:a16="http://schemas.microsoft.com/office/drawing/2014/main" val="1209469545"/>
                    </a:ext>
                  </a:extLst>
                </a:gridCol>
              </a:tblGrid>
              <a:tr h="287437">
                <a:tc>
                  <a:txBody>
                    <a:bodyPr/>
                    <a:lstStyle/>
                    <a:p>
                      <a:pPr fontAlgn="t"/>
                      <a:r>
                        <a:rPr lang="de-AT" sz="1600" b="1" u="none" strike="noStrike" dirty="0" err="1">
                          <a:solidFill>
                            <a:srgbClr val="FF9900"/>
                          </a:solidFill>
                          <a:effectLst/>
                        </a:rPr>
                        <a:t>Jaffe</a:t>
                      </a:r>
                      <a:r>
                        <a:rPr lang="de-AT" sz="1600" b="1" u="none" strike="noStrike" dirty="0">
                          <a:solidFill>
                            <a:srgbClr val="FF9900"/>
                          </a:solidFill>
                          <a:effectLst/>
                        </a:rPr>
                        <a:t> et al., arXiv:1612.05171</a:t>
                      </a:r>
                    </a:p>
                  </a:txBody>
                  <a:tcPr>
                    <a:lnL>
                      <a:noFill/>
                    </a:lnL>
                    <a:lnR>
                      <a:noFill/>
                    </a:lnR>
                    <a:lnT>
                      <a:noFill/>
                    </a:lnT>
                    <a:lnB>
                      <a:noFill/>
                    </a:lnB>
                    <a:solidFill>
                      <a:srgbClr val="FFFFFF"/>
                    </a:solidFill>
                  </a:tcPr>
                </a:tc>
                <a:extLst>
                  <a:ext uri="{0D108BD9-81ED-4DB2-BD59-A6C34878D82A}">
                    <a16:rowId xmlns:a16="http://schemas.microsoft.com/office/drawing/2014/main" val="511353317"/>
                  </a:ext>
                </a:extLst>
              </a:tr>
            </a:tbl>
          </a:graphicData>
        </a:graphic>
      </p:graphicFrame>
      <p:pic>
        <p:nvPicPr>
          <p:cNvPr id="9" name="Picture 8">
            <a:extLst>
              <a:ext uri="{FF2B5EF4-FFF2-40B4-BE49-F238E27FC236}">
                <a16:creationId xmlns:a16="http://schemas.microsoft.com/office/drawing/2014/main" id="{5E4EF21B-D2DD-4735-8907-E54BDC822293}"/>
              </a:ext>
            </a:extLst>
          </p:cNvPr>
          <p:cNvPicPr>
            <a:picLocks noChangeAspect="1"/>
          </p:cNvPicPr>
          <p:nvPr/>
        </p:nvPicPr>
        <p:blipFill>
          <a:blip r:embed="rId8"/>
          <a:stretch>
            <a:fillRect/>
          </a:stretch>
        </p:blipFill>
        <p:spPr>
          <a:xfrm>
            <a:off x="5990342" y="3664961"/>
            <a:ext cx="4422312" cy="2573568"/>
          </a:xfrm>
          <a:prstGeom prst="rect">
            <a:avLst/>
          </a:prstGeom>
        </p:spPr>
      </p:pic>
      <p:pic>
        <p:nvPicPr>
          <p:cNvPr id="11" name="Picture 10">
            <a:extLst>
              <a:ext uri="{FF2B5EF4-FFF2-40B4-BE49-F238E27FC236}">
                <a16:creationId xmlns:a16="http://schemas.microsoft.com/office/drawing/2014/main" id="{68568D12-F109-4E16-A3F9-49EE23E509E2}"/>
              </a:ext>
            </a:extLst>
          </p:cNvPr>
          <p:cNvPicPr>
            <a:picLocks noChangeAspect="1"/>
          </p:cNvPicPr>
          <p:nvPr/>
        </p:nvPicPr>
        <p:blipFill>
          <a:blip r:embed="rId9"/>
          <a:stretch>
            <a:fillRect/>
          </a:stretch>
        </p:blipFill>
        <p:spPr>
          <a:xfrm>
            <a:off x="7554139" y="2655671"/>
            <a:ext cx="4111552" cy="148074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11">
            <a:extLst>
              <a:ext uri="{FF2B5EF4-FFF2-40B4-BE49-F238E27FC236}">
                <a16:creationId xmlns:a16="http://schemas.microsoft.com/office/drawing/2014/main" id="{C0EE34F7-E071-4C62-88F4-0E35E22E77B9}"/>
              </a:ext>
            </a:extLst>
          </p:cNvPr>
          <p:cNvPicPr>
            <a:picLocks noChangeAspect="1"/>
          </p:cNvPicPr>
          <p:nvPr/>
        </p:nvPicPr>
        <p:blipFill>
          <a:blip r:embed="rId10"/>
          <a:stretch>
            <a:fillRect/>
          </a:stretch>
        </p:blipFill>
        <p:spPr>
          <a:xfrm>
            <a:off x="10340646" y="-8227"/>
            <a:ext cx="1851354" cy="2550240"/>
          </a:xfrm>
          <a:prstGeom prst="rect">
            <a:avLst/>
          </a:prstGeom>
        </p:spPr>
      </p:pic>
    </p:spTree>
    <p:extLst>
      <p:ext uri="{BB962C8B-B14F-4D97-AF65-F5344CB8AC3E}">
        <p14:creationId xmlns:p14="http://schemas.microsoft.com/office/powerpoint/2010/main" val="122244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5"/>
          <p:cNvSpPr>
            <a:spLocks noGrp="1"/>
          </p:cNvSpPr>
          <p:nvPr>
            <p:ph type="sldNum" sz="quarter" idx="11"/>
          </p:nvPr>
        </p:nvSpPr>
        <p:spPr/>
        <p:txBody>
          <a:bodyPr/>
          <a:lstStyle/>
          <a:p>
            <a:pPr eaLnBrk="0" fontAlgn="base" hangingPunct="0">
              <a:spcBef>
                <a:spcPct val="50000"/>
              </a:spcBef>
              <a:spcAft>
                <a:spcPct val="0"/>
              </a:spcAft>
              <a:defRPr/>
            </a:pPr>
            <a:fld id="{E053874F-2E79-4575-8609-12E47123A720}" type="slidenum">
              <a:rPr lang="en-US">
                <a:solidFill>
                  <a:srgbClr val="000000"/>
                </a:solidFill>
                <a:latin typeface="Times New Roman" pitchFamily="18" charset="0"/>
              </a:rPr>
              <a:pPr eaLnBrk="0" fontAlgn="base" hangingPunct="0">
                <a:spcBef>
                  <a:spcPct val="50000"/>
                </a:spcBef>
                <a:spcAft>
                  <a:spcPct val="0"/>
                </a:spcAft>
                <a:defRPr/>
              </a:pPr>
              <a:t>17</a:t>
            </a:fld>
            <a:endParaRPr lang="en-US">
              <a:solidFill>
                <a:srgbClr val="000000"/>
              </a:solidFill>
              <a:latin typeface="Times New Roman" pitchFamily="18" charset="0"/>
            </a:endParaRPr>
          </a:p>
        </p:txBody>
      </p:sp>
      <p:sp>
        <p:nvSpPr>
          <p:cNvPr id="2300933" name="Rectangle 5"/>
          <p:cNvSpPr>
            <a:spLocks noChangeArrowheads="1"/>
          </p:cNvSpPr>
          <p:nvPr/>
        </p:nvSpPr>
        <p:spPr bwMode="auto">
          <a:xfrm>
            <a:off x="8904288" y="2781301"/>
            <a:ext cx="1223962" cy="1871663"/>
          </a:xfrm>
          <a:prstGeom prst="rect">
            <a:avLst/>
          </a:prstGeom>
          <a:solidFill>
            <a:srgbClr val="FFFFFF"/>
          </a:solidFill>
          <a:ln w="12700" cap="sq">
            <a:noFill/>
            <a:miter lim="800000"/>
            <a:headEnd type="none" w="sm" len="sm"/>
            <a:tailEnd type="none" w="sm" len="sm"/>
          </a:ln>
          <a:effectLst/>
        </p:spPr>
        <p:txBody>
          <a:bodyPr wrap="none" anchor="ctr"/>
          <a:lstStyle/>
          <a:p>
            <a:pPr fontAlgn="base">
              <a:spcBef>
                <a:spcPct val="0"/>
              </a:spcBef>
              <a:spcAft>
                <a:spcPct val="0"/>
              </a:spcAft>
              <a:defRPr/>
            </a:pPr>
            <a:endParaRPr lang="de-DE" sz="1200" b="1">
              <a:solidFill>
                <a:srgbClr val="000066"/>
              </a:solidFill>
              <a:latin typeface="Arial" pitchFamily="34" charset="0"/>
              <a:cs typeface="Arial" pitchFamily="34" charset="0"/>
            </a:endParaRPr>
          </a:p>
        </p:txBody>
      </p:sp>
      <p:sp>
        <p:nvSpPr>
          <p:cNvPr id="2300934" name="Rectangle 6"/>
          <p:cNvSpPr>
            <a:spLocks noGrp="1" noChangeArrowheads="1"/>
          </p:cNvSpPr>
          <p:nvPr>
            <p:ph type="title"/>
          </p:nvPr>
        </p:nvSpPr>
        <p:spPr>
          <a:xfrm>
            <a:off x="498086" y="52388"/>
            <a:ext cx="10363071" cy="838200"/>
          </a:xfrm>
        </p:spPr>
        <p:txBody>
          <a:bodyPr>
            <a:normAutofit/>
          </a:bodyPr>
          <a:lstStyle/>
          <a:p>
            <a:r>
              <a:rPr lang="de-DE" dirty="0"/>
              <a:t>The  Electric Dipole Moment </a:t>
            </a:r>
            <a:r>
              <a:rPr lang="de-DE" dirty="0" err="1"/>
              <a:t>of</a:t>
            </a:r>
            <a:r>
              <a:rPr lang="de-DE" dirty="0"/>
              <a:t> </a:t>
            </a:r>
            <a:r>
              <a:rPr lang="de-DE" dirty="0" err="1"/>
              <a:t>the</a:t>
            </a:r>
            <a:r>
              <a:rPr lang="de-DE" dirty="0"/>
              <a:t> Neutron</a:t>
            </a:r>
          </a:p>
        </p:txBody>
      </p:sp>
      <p:sp>
        <p:nvSpPr>
          <p:cNvPr id="2300935" name="Rectangle 7"/>
          <p:cNvSpPr>
            <a:spLocks noGrp="1" noChangeArrowheads="1"/>
          </p:cNvSpPr>
          <p:nvPr>
            <p:ph type="body" sz="half" idx="1"/>
          </p:nvPr>
        </p:nvSpPr>
        <p:spPr>
          <a:xfrm>
            <a:off x="422170" y="1281112"/>
            <a:ext cx="6261537" cy="5257800"/>
          </a:xfrm>
        </p:spPr>
        <p:txBody>
          <a:bodyPr>
            <a:normAutofit fontScale="32500" lnSpcReduction="20000"/>
          </a:bodyPr>
          <a:lstStyle/>
          <a:p>
            <a:r>
              <a:rPr lang="de-DE" sz="8000" u="sng" dirty="0"/>
              <a:t>EDM</a:t>
            </a:r>
          </a:p>
          <a:p>
            <a:pPr lvl="1"/>
            <a:r>
              <a:rPr lang="de-DE" sz="8000" dirty="0"/>
              <a:t>d = 10</a:t>
            </a:r>
            <a:r>
              <a:rPr lang="de-DE" sz="8000" baseline="30000" dirty="0"/>
              <a:t>-13</a:t>
            </a:r>
            <a:r>
              <a:rPr lang="de-DE" sz="8000" dirty="0"/>
              <a:t> e cm Theory</a:t>
            </a:r>
          </a:p>
          <a:p>
            <a:pPr lvl="1"/>
            <a:r>
              <a:rPr lang="de-DE" sz="8000" dirty="0"/>
              <a:t>d &lt; 10</a:t>
            </a:r>
            <a:r>
              <a:rPr lang="de-DE" sz="8000" baseline="30000" dirty="0"/>
              <a:t>-26</a:t>
            </a:r>
            <a:r>
              <a:rPr lang="de-DE" sz="8000" dirty="0"/>
              <a:t> e cm Experiment</a:t>
            </a:r>
          </a:p>
          <a:p>
            <a:r>
              <a:rPr lang="de-AT" sz="8000" u="sng" dirty="0"/>
              <a:t>Ramsey </a:t>
            </a:r>
            <a:r>
              <a:rPr lang="de-AT" sz="8000" u="sng" dirty="0" err="1"/>
              <a:t>Spectroscopy</a:t>
            </a:r>
            <a:endParaRPr lang="de-AT" sz="8000" u="sng" dirty="0"/>
          </a:p>
          <a:p>
            <a:pPr lvl="1"/>
            <a:r>
              <a:rPr lang="de-AT" sz="8000" dirty="0"/>
              <a:t>Quantum System, 2-Level System</a:t>
            </a:r>
          </a:p>
          <a:p>
            <a:pPr lvl="1"/>
            <a:r>
              <a:rPr lang="de-AT" sz="8000" dirty="0" err="1"/>
              <a:t>Coupling</a:t>
            </a:r>
            <a:endParaRPr lang="de-AT" sz="8000" dirty="0"/>
          </a:p>
          <a:p>
            <a:pPr lvl="2"/>
            <a:r>
              <a:rPr lang="de-AT" sz="8000" b="0" dirty="0" err="1"/>
              <a:t>Magnetic</a:t>
            </a:r>
            <a:r>
              <a:rPr lang="de-AT" sz="8000" b="0" dirty="0"/>
              <a:t> Moment in  </a:t>
            </a:r>
          </a:p>
          <a:p>
            <a:pPr lvl="2"/>
            <a:r>
              <a:rPr lang="de-AT" sz="8000" b="0" dirty="0" err="1"/>
              <a:t>outer</a:t>
            </a:r>
            <a:r>
              <a:rPr lang="de-AT" sz="8000" b="0" dirty="0"/>
              <a:t> </a:t>
            </a:r>
            <a:r>
              <a:rPr lang="de-AT" sz="8000" b="0" dirty="0" err="1"/>
              <a:t>magnetic</a:t>
            </a:r>
            <a:r>
              <a:rPr lang="de-AT" sz="8000" b="0" dirty="0"/>
              <a:t> </a:t>
            </a:r>
            <a:r>
              <a:rPr lang="de-AT" sz="8000" b="0" dirty="0" err="1"/>
              <a:t>field</a:t>
            </a:r>
            <a:endParaRPr lang="de-AT" sz="8000" b="0" dirty="0"/>
          </a:p>
          <a:p>
            <a:pPr lvl="2"/>
            <a:r>
              <a:rPr lang="de-AT" sz="8000" b="0" dirty="0"/>
              <a:t>RF-</a:t>
            </a:r>
            <a:r>
              <a:rPr lang="de-AT" sz="8000" b="0" dirty="0" err="1"/>
              <a:t>field</a:t>
            </a:r>
            <a:r>
              <a:rPr lang="de-AT" sz="8000" b="0" dirty="0"/>
              <a:t> </a:t>
            </a:r>
            <a:r>
              <a:rPr lang="de-AT" sz="8000" b="0" dirty="0" err="1"/>
              <a:t>drives</a:t>
            </a:r>
            <a:r>
              <a:rPr lang="de-AT" sz="8000" b="0" dirty="0"/>
              <a:t> </a:t>
            </a:r>
            <a:r>
              <a:rPr lang="de-AT" sz="8000" b="0" dirty="0" err="1"/>
              <a:t>Transitions</a:t>
            </a:r>
            <a:endParaRPr lang="de-AT" sz="8000" dirty="0"/>
          </a:p>
          <a:p>
            <a:pPr lvl="1"/>
            <a:r>
              <a:rPr lang="de-AT" sz="8000" dirty="0" err="1"/>
              <a:t>Examples</a:t>
            </a:r>
            <a:endParaRPr lang="de-AT" sz="8000" dirty="0"/>
          </a:p>
          <a:p>
            <a:pPr lvl="2"/>
            <a:r>
              <a:rPr lang="de-AT" sz="8000" b="0" dirty="0"/>
              <a:t>Clocks, Spin Echo, EDM</a:t>
            </a:r>
          </a:p>
          <a:p>
            <a:pPr lvl="2"/>
            <a:r>
              <a:rPr lang="de-AT" sz="8000" b="0" dirty="0"/>
              <a:t>5 </a:t>
            </a:r>
            <a:r>
              <a:rPr lang="de-AT" sz="8000" b="0" dirty="0" err="1"/>
              <a:t>Regions</a:t>
            </a:r>
            <a:endParaRPr lang="de-AT" sz="8000" b="0" dirty="0"/>
          </a:p>
          <a:p>
            <a:pPr marL="342847" lvl="1" indent="0">
              <a:buNone/>
            </a:pPr>
            <a:endParaRPr lang="de-DE" sz="1850" dirty="0"/>
          </a:p>
          <a:p>
            <a:pPr lvl="1"/>
            <a:endParaRPr lang="de-DE" sz="1850" dirty="0"/>
          </a:p>
          <a:p>
            <a:pPr lvl="1"/>
            <a:endParaRPr lang="de-DE" sz="1850" dirty="0"/>
          </a:p>
          <a:p>
            <a:pPr marL="342847" lvl="1" indent="0">
              <a:buNone/>
            </a:pPr>
            <a:endParaRPr lang="de-DE" sz="1850" dirty="0"/>
          </a:p>
          <a:p>
            <a:endParaRPr lang="de-DE" sz="2600" dirty="0"/>
          </a:p>
          <a:p>
            <a:pPr>
              <a:buFont typeface="Monotype Sorts" pitchFamily="2" charset="2"/>
              <a:buNone/>
            </a:pPr>
            <a:r>
              <a:rPr lang="de-DE" sz="2600" dirty="0"/>
              <a:t> </a:t>
            </a:r>
          </a:p>
        </p:txBody>
      </p:sp>
      <p:sp>
        <p:nvSpPr>
          <p:cNvPr id="5" name="Textfeld 4">
            <a:extLst>
              <a:ext uri="{FF2B5EF4-FFF2-40B4-BE49-F238E27FC236}">
                <a16:creationId xmlns:a16="http://schemas.microsoft.com/office/drawing/2014/main" id="{7FC7A0DF-11B6-4788-BF0B-8DE460C3F0E5}"/>
              </a:ext>
            </a:extLst>
          </p:cNvPr>
          <p:cNvSpPr txBox="1"/>
          <p:nvPr/>
        </p:nvSpPr>
        <p:spPr>
          <a:xfrm>
            <a:off x="7973670" y="4154596"/>
            <a:ext cx="774571" cy="276999"/>
          </a:xfrm>
          <a:prstGeom prst="rect">
            <a:avLst/>
          </a:prstGeom>
          <a:noFill/>
        </p:spPr>
        <p:txBody>
          <a:bodyPr wrap="none" rtlCol="0">
            <a:spAutoFit/>
          </a:bodyPr>
          <a:lstStyle/>
          <a:p>
            <a:pPr fontAlgn="base">
              <a:spcBef>
                <a:spcPct val="0"/>
              </a:spcBef>
              <a:spcAft>
                <a:spcPct val="0"/>
              </a:spcAft>
              <a:defRPr/>
            </a:pPr>
            <a:r>
              <a:rPr lang="de-AT" sz="1200" b="1" dirty="0">
                <a:solidFill>
                  <a:srgbClr val="000066"/>
                </a:solidFill>
                <a:latin typeface="Arial" pitchFamily="34" charset="0"/>
                <a:cs typeface="Arial" pitchFamily="34" charset="0"/>
              </a:rPr>
              <a:t>Neutron</a:t>
            </a:r>
          </a:p>
        </p:txBody>
      </p:sp>
      <p:pic>
        <p:nvPicPr>
          <p:cNvPr id="2" name="Picture 1">
            <a:extLst>
              <a:ext uri="{FF2B5EF4-FFF2-40B4-BE49-F238E27FC236}">
                <a16:creationId xmlns:a16="http://schemas.microsoft.com/office/drawing/2014/main" id="{BC662B57-12AB-471E-B7F4-3B45C9A0E347}"/>
              </a:ext>
            </a:extLst>
          </p:cNvPr>
          <p:cNvPicPr>
            <a:picLocks noChangeAspect="1"/>
          </p:cNvPicPr>
          <p:nvPr/>
        </p:nvPicPr>
        <p:blipFill>
          <a:blip r:embed="rId3"/>
          <a:stretch>
            <a:fillRect/>
          </a:stretch>
        </p:blipFill>
        <p:spPr>
          <a:xfrm>
            <a:off x="7481462" y="890588"/>
            <a:ext cx="2805538" cy="2502686"/>
          </a:xfrm>
          <a:prstGeom prst="rect">
            <a:avLst/>
          </a:prstGeom>
        </p:spPr>
      </p:pic>
      <p:pic>
        <p:nvPicPr>
          <p:cNvPr id="4" name="Picture 3">
            <a:extLst>
              <a:ext uri="{FF2B5EF4-FFF2-40B4-BE49-F238E27FC236}">
                <a16:creationId xmlns:a16="http://schemas.microsoft.com/office/drawing/2014/main" id="{C503F723-C36F-490F-988E-05104DAA1D1C}"/>
              </a:ext>
            </a:extLst>
          </p:cNvPr>
          <p:cNvPicPr>
            <a:picLocks noChangeAspect="1"/>
          </p:cNvPicPr>
          <p:nvPr/>
        </p:nvPicPr>
        <p:blipFill>
          <a:blip r:embed="rId4"/>
          <a:stretch>
            <a:fillRect/>
          </a:stretch>
        </p:blipFill>
        <p:spPr>
          <a:xfrm>
            <a:off x="6757619" y="3549453"/>
            <a:ext cx="3885348" cy="2881219"/>
          </a:xfrm>
          <a:prstGeom prst="rect">
            <a:avLst/>
          </a:prstGeom>
        </p:spPr>
      </p:pic>
      <p:pic>
        <p:nvPicPr>
          <p:cNvPr id="9" name="Grafik 5">
            <a:extLst>
              <a:ext uri="{FF2B5EF4-FFF2-40B4-BE49-F238E27FC236}">
                <a16:creationId xmlns:a16="http://schemas.microsoft.com/office/drawing/2014/main" id="{F0F2CA11-2D26-46A1-BCA4-374182DFEFDA}"/>
              </a:ext>
            </a:extLst>
          </p:cNvPr>
          <p:cNvPicPr>
            <a:picLocks noChangeAspect="1"/>
          </p:cNvPicPr>
          <p:nvPr/>
        </p:nvPicPr>
        <p:blipFill>
          <a:blip r:embed="rId5"/>
          <a:stretch>
            <a:fillRect/>
          </a:stretch>
        </p:blipFill>
        <p:spPr>
          <a:xfrm>
            <a:off x="422170" y="5617691"/>
            <a:ext cx="5216693" cy="1103784"/>
          </a:xfrm>
          <a:prstGeom prst="rect">
            <a:avLst/>
          </a:prstGeom>
        </p:spPr>
      </p:pic>
    </p:spTree>
    <p:extLst>
      <p:ext uri="{BB962C8B-B14F-4D97-AF65-F5344CB8AC3E}">
        <p14:creationId xmlns:p14="http://schemas.microsoft.com/office/powerpoint/2010/main" val="1136099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7921A-C23B-4FA5-8512-09208EF02973}"/>
              </a:ext>
            </a:extLst>
          </p:cNvPr>
          <p:cNvPicPr>
            <a:picLocks noChangeAspect="1"/>
          </p:cNvPicPr>
          <p:nvPr/>
        </p:nvPicPr>
        <p:blipFill>
          <a:blip r:embed="rId2"/>
          <a:stretch>
            <a:fillRect/>
          </a:stretch>
        </p:blipFill>
        <p:spPr>
          <a:xfrm>
            <a:off x="1524000" y="0"/>
            <a:ext cx="9036496" cy="6847076"/>
          </a:xfrm>
          <a:prstGeom prst="rect">
            <a:avLst/>
          </a:prstGeom>
        </p:spPr>
      </p:pic>
    </p:spTree>
    <p:extLst>
      <p:ext uri="{BB962C8B-B14F-4D97-AF65-F5344CB8AC3E}">
        <p14:creationId xmlns:p14="http://schemas.microsoft.com/office/powerpoint/2010/main" val="312134083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0025" y="98381"/>
            <a:ext cx="9009559" cy="1232398"/>
          </a:xfrm>
        </p:spPr>
        <p:txBody>
          <a:bodyPr>
            <a:noAutofit/>
          </a:bodyPr>
          <a:lstStyle/>
          <a:p>
            <a:r>
              <a:rPr lang="de-DE" sz="3200" dirty="0"/>
              <a:t>Motivation </a:t>
            </a:r>
            <a:r>
              <a:rPr lang="de-DE" sz="3200" dirty="0" err="1"/>
              <a:t>for</a:t>
            </a:r>
            <a:r>
              <a:rPr lang="de-DE" sz="3200" dirty="0"/>
              <a:t> high </a:t>
            </a:r>
            <a:r>
              <a:rPr lang="de-DE" sz="3200" dirty="0" err="1"/>
              <a:t>precision</a:t>
            </a:r>
            <a:r>
              <a:rPr lang="de-DE" sz="3200" dirty="0"/>
              <a:t> </a:t>
            </a:r>
            <a:r>
              <a:rPr lang="de-DE" sz="3200" dirty="0" err="1"/>
              <a:t>tests</a:t>
            </a:r>
            <a:r>
              <a:rPr lang="de-DE" sz="3200" dirty="0"/>
              <a:t> </a:t>
            </a:r>
            <a:r>
              <a:rPr lang="de-DE" sz="3200" dirty="0" err="1"/>
              <a:t>with</a:t>
            </a:r>
            <a:r>
              <a:rPr lang="de-DE" sz="3200" dirty="0"/>
              <a:t> </a:t>
            </a:r>
            <a:r>
              <a:rPr lang="de-DE" sz="3200" dirty="0" err="1"/>
              <a:t>neutrons</a:t>
            </a:r>
            <a:r>
              <a:rPr lang="de-DE" sz="3200" dirty="0"/>
              <a:t>: </a:t>
            </a:r>
            <a:br>
              <a:rPr lang="de-DE" sz="3200" dirty="0"/>
            </a:br>
            <a:r>
              <a:rPr lang="de-DE" sz="3200" dirty="0">
                <a:solidFill>
                  <a:srgbClr val="FF9900"/>
                </a:solidFill>
              </a:rPr>
              <a:t>extreme </a:t>
            </a:r>
            <a:r>
              <a:rPr lang="de-DE" sz="3200" dirty="0" err="1">
                <a:solidFill>
                  <a:srgbClr val="FF9900"/>
                </a:solidFill>
              </a:rPr>
              <a:t>sensitivity</a:t>
            </a:r>
            <a:r>
              <a:rPr lang="de-DE" sz="3200" dirty="0">
                <a:solidFill>
                  <a:srgbClr val="FF9900"/>
                </a:solidFill>
              </a:rPr>
              <a:t> </a:t>
            </a:r>
            <a:r>
              <a:rPr lang="de-DE" sz="3200" dirty="0" err="1">
                <a:solidFill>
                  <a:srgbClr val="FF9900"/>
                </a:solidFill>
              </a:rPr>
              <a:t>or</a:t>
            </a:r>
            <a:r>
              <a:rPr lang="de-DE" sz="3200" dirty="0">
                <a:solidFill>
                  <a:srgbClr val="FF9900"/>
                </a:solidFill>
              </a:rPr>
              <a:t> </a:t>
            </a:r>
            <a:r>
              <a:rPr lang="de-DE" sz="3200" dirty="0" err="1">
                <a:solidFill>
                  <a:srgbClr val="FF9900"/>
                </a:solidFill>
              </a:rPr>
              <a:t>precision</a:t>
            </a:r>
            <a:r>
              <a:rPr lang="de-DE" sz="3200" dirty="0">
                <a:solidFill>
                  <a:srgbClr val="FF9900"/>
                </a:solidFill>
              </a:rPr>
              <a:t> </a:t>
            </a:r>
          </a:p>
        </p:txBody>
      </p:sp>
      <p:sp>
        <p:nvSpPr>
          <p:cNvPr id="3" name="Inhaltsplatzhalter 2"/>
          <p:cNvSpPr>
            <a:spLocks noGrp="1"/>
          </p:cNvSpPr>
          <p:nvPr>
            <p:ph sz="half" idx="1"/>
          </p:nvPr>
        </p:nvSpPr>
        <p:spPr>
          <a:xfrm>
            <a:off x="391616" y="1248609"/>
            <a:ext cx="5181600" cy="4351338"/>
          </a:xfrm>
        </p:spPr>
        <p:txBody>
          <a:bodyPr>
            <a:normAutofit fontScale="92500" lnSpcReduction="20000"/>
          </a:bodyPr>
          <a:lstStyle/>
          <a:p>
            <a:r>
              <a:rPr lang="de-DE" b="0" u="sng" dirty="0" err="1"/>
              <a:t>Energy</a:t>
            </a:r>
            <a:r>
              <a:rPr lang="de-DE" b="0" u="sng" dirty="0"/>
              <a:t> </a:t>
            </a:r>
            <a:r>
              <a:rPr lang="de-DE" b="0" u="sng" dirty="0">
                <a:sym typeface="Symbol"/>
              </a:rPr>
              <a:t>E = 10</a:t>
            </a:r>
            <a:r>
              <a:rPr lang="de-DE" b="0" u="sng" baseline="30000" dirty="0">
                <a:sym typeface="Symbol"/>
              </a:rPr>
              <a:t>-21</a:t>
            </a:r>
            <a:r>
              <a:rPr lang="de-DE" b="0" u="sng" dirty="0">
                <a:sym typeface="Symbol"/>
              </a:rPr>
              <a:t> eV</a:t>
            </a:r>
          </a:p>
          <a:p>
            <a:pPr lvl="1"/>
            <a:r>
              <a:rPr lang="de-DE" b="0" dirty="0">
                <a:sym typeface="Symbol"/>
              </a:rPr>
              <a:t>Search </a:t>
            </a:r>
            <a:r>
              <a:rPr lang="de-DE" b="0" dirty="0" err="1">
                <a:sym typeface="Symbol"/>
              </a:rPr>
              <a:t>for</a:t>
            </a:r>
            <a:r>
              <a:rPr lang="de-DE" b="0" dirty="0">
                <a:sym typeface="Symbol"/>
              </a:rPr>
              <a:t> an </a:t>
            </a:r>
            <a:r>
              <a:rPr lang="de-DE" b="0" dirty="0" err="1">
                <a:sym typeface="Symbol"/>
              </a:rPr>
              <a:t>electric</a:t>
            </a:r>
            <a:r>
              <a:rPr lang="de-DE" b="0" dirty="0">
                <a:sym typeface="Symbol"/>
              </a:rPr>
              <a:t> </a:t>
            </a:r>
            <a:r>
              <a:rPr lang="de-DE" b="0" dirty="0" err="1">
                <a:sym typeface="Symbol"/>
              </a:rPr>
              <a:t>dipole</a:t>
            </a:r>
            <a:r>
              <a:rPr lang="de-DE" b="0" dirty="0">
                <a:sym typeface="Symbol"/>
              </a:rPr>
              <a:t> </a:t>
            </a:r>
            <a:r>
              <a:rPr lang="de-DE" b="0" dirty="0" err="1">
                <a:sym typeface="Symbol"/>
              </a:rPr>
              <a:t>moment</a:t>
            </a:r>
            <a:r>
              <a:rPr lang="de-DE" b="0" dirty="0">
                <a:sym typeface="Symbol"/>
              </a:rPr>
              <a:t>, </a:t>
            </a:r>
            <a:r>
              <a:rPr lang="de-DE" b="0" dirty="0" err="1">
                <a:sym typeface="Symbol"/>
              </a:rPr>
              <a:t>neutron</a:t>
            </a:r>
            <a:endParaRPr lang="de-DE" b="0" dirty="0">
              <a:sym typeface="Symbol"/>
            </a:endParaRPr>
          </a:p>
          <a:p>
            <a:pPr lvl="1"/>
            <a:r>
              <a:rPr lang="de-DE" b="0" dirty="0" err="1">
                <a:sym typeface="Symbol"/>
              </a:rPr>
              <a:t>d</a:t>
            </a:r>
            <a:r>
              <a:rPr lang="de-DE" b="0" baseline="-25000" dirty="0" err="1">
                <a:sym typeface="Symbol"/>
              </a:rPr>
              <a:t>n</a:t>
            </a:r>
            <a:r>
              <a:rPr lang="de-DE" b="0" dirty="0">
                <a:sym typeface="Symbol"/>
              </a:rPr>
              <a:t>&lt;3</a:t>
            </a:r>
            <a:r>
              <a:rPr lang="de-DE" b="0" dirty="0">
                <a:sym typeface="Symbol" panose="05050102010706020507" pitchFamily="18" charset="2"/>
              </a:rPr>
              <a:t>  </a:t>
            </a:r>
            <a:r>
              <a:rPr lang="de-DE" b="0" dirty="0">
                <a:sym typeface="Symbol"/>
              </a:rPr>
              <a:t>10</a:t>
            </a:r>
            <a:r>
              <a:rPr lang="de-DE" b="0" baseline="30000" dirty="0">
                <a:sym typeface="Symbol"/>
              </a:rPr>
              <a:t>-26 </a:t>
            </a:r>
            <a:r>
              <a:rPr lang="de-DE" b="0" dirty="0" err="1">
                <a:sym typeface="Symbol"/>
              </a:rPr>
              <a:t>ecm</a:t>
            </a:r>
            <a:r>
              <a:rPr lang="de-DE" b="0" dirty="0">
                <a:sym typeface="Symbol"/>
              </a:rPr>
              <a:t> </a:t>
            </a:r>
          </a:p>
          <a:p>
            <a:pPr lvl="1"/>
            <a:r>
              <a:rPr lang="de-DE" b="0" dirty="0" err="1">
                <a:solidFill>
                  <a:srgbClr val="FF9900"/>
                </a:solidFill>
                <a:sym typeface="Symbol"/>
              </a:rPr>
              <a:t>Ramsey‘s</a:t>
            </a:r>
            <a:r>
              <a:rPr lang="de-DE" b="0" dirty="0">
                <a:solidFill>
                  <a:srgbClr val="FF9900"/>
                </a:solidFill>
                <a:sym typeface="Symbol"/>
              </a:rPr>
              <a:t> </a:t>
            </a:r>
            <a:r>
              <a:rPr lang="de-DE" b="0" dirty="0" err="1">
                <a:solidFill>
                  <a:srgbClr val="FF9900"/>
                </a:solidFill>
                <a:sym typeface="Symbol"/>
              </a:rPr>
              <a:t>Spectroscopy</a:t>
            </a:r>
            <a:r>
              <a:rPr lang="de-DE" b="0" dirty="0">
                <a:solidFill>
                  <a:srgbClr val="FF9900"/>
                </a:solidFill>
                <a:sym typeface="Symbol"/>
              </a:rPr>
              <a:t> Method</a:t>
            </a:r>
            <a:r>
              <a:rPr lang="de-DE" b="0" dirty="0">
                <a:sym typeface="Symbol"/>
              </a:rPr>
              <a:t> </a:t>
            </a:r>
            <a:r>
              <a:rPr lang="de-DE" b="0" dirty="0" err="1">
                <a:sym typeface="Symbol"/>
              </a:rPr>
              <a:t>of</a:t>
            </a:r>
            <a:r>
              <a:rPr lang="de-DE" b="0" dirty="0">
                <a:sym typeface="Symbol"/>
              </a:rPr>
              <a:t> </a:t>
            </a:r>
            <a:r>
              <a:rPr lang="de-DE" b="0" dirty="0" err="1">
                <a:sym typeface="Symbol"/>
              </a:rPr>
              <a:t>Separated</a:t>
            </a:r>
            <a:r>
              <a:rPr lang="de-DE" b="0" dirty="0">
                <a:sym typeface="Symbol"/>
              </a:rPr>
              <a:t> </a:t>
            </a:r>
            <a:r>
              <a:rPr lang="de-DE" b="0" dirty="0" err="1">
                <a:sym typeface="Symbol"/>
              </a:rPr>
              <a:t>Oscillating</a:t>
            </a:r>
            <a:r>
              <a:rPr lang="de-DE" b="0" dirty="0">
                <a:sym typeface="Symbol"/>
              </a:rPr>
              <a:t> Field </a:t>
            </a:r>
            <a:r>
              <a:rPr lang="de-DE" b="0" dirty="0" err="1">
                <a:sym typeface="Symbol"/>
              </a:rPr>
              <a:t>by</a:t>
            </a:r>
            <a:r>
              <a:rPr lang="de-DE" b="0" dirty="0">
                <a:sym typeface="Symbol"/>
              </a:rPr>
              <a:t> NMR</a:t>
            </a:r>
          </a:p>
          <a:p>
            <a:r>
              <a:rPr lang="de-DE" b="0" u="sng" dirty="0"/>
              <a:t>Energy </a:t>
            </a:r>
            <a:r>
              <a:rPr lang="de-DE" b="0" u="sng" dirty="0">
                <a:sym typeface="Symbol"/>
              </a:rPr>
              <a:t>E = 4 </a:t>
            </a:r>
            <a:r>
              <a:rPr lang="de-DE" b="0" u="sng" dirty="0">
                <a:sym typeface="Symbol" panose="05050102010706020507" pitchFamily="18" charset="2"/>
              </a:rPr>
              <a:t> </a:t>
            </a:r>
            <a:r>
              <a:rPr lang="de-DE" b="0" u="sng" dirty="0">
                <a:sym typeface="Symbol"/>
              </a:rPr>
              <a:t>10</a:t>
            </a:r>
            <a:r>
              <a:rPr lang="de-DE" b="0" u="sng" baseline="30000" dirty="0">
                <a:sym typeface="Symbol"/>
              </a:rPr>
              <a:t>-17</a:t>
            </a:r>
            <a:r>
              <a:rPr lang="de-DE" b="0" u="sng" dirty="0">
                <a:sym typeface="Symbol"/>
              </a:rPr>
              <a:t> eV </a:t>
            </a:r>
          </a:p>
          <a:p>
            <a:pPr lvl="1"/>
            <a:r>
              <a:rPr lang="de-DE" b="0" dirty="0" err="1">
                <a:solidFill>
                  <a:srgbClr val="FF9900"/>
                </a:solidFill>
                <a:sym typeface="Symbol"/>
              </a:rPr>
              <a:t>Ramsey‘s</a:t>
            </a:r>
            <a:r>
              <a:rPr lang="de-DE" b="0" dirty="0">
                <a:solidFill>
                  <a:srgbClr val="FF9900"/>
                </a:solidFill>
                <a:sym typeface="Symbol"/>
              </a:rPr>
              <a:t> </a:t>
            </a:r>
            <a:r>
              <a:rPr lang="de-DE" b="0" dirty="0" err="1">
                <a:solidFill>
                  <a:srgbClr val="FF9900"/>
                </a:solidFill>
                <a:sym typeface="Symbol"/>
              </a:rPr>
              <a:t>Spectroscopy</a:t>
            </a:r>
            <a:r>
              <a:rPr lang="de-DE" b="0" dirty="0">
                <a:solidFill>
                  <a:srgbClr val="FF9900"/>
                </a:solidFill>
                <a:sym typeface="Symbol"/>
              </a:rPr>
              <a:t> Method</a:t>
            </a:r>
            <a:r>
              <a:rPr lang="de-DE" b="0" dirty="0">
                <a:sym typeface="Symbol"/>
              </a:rPr>
              <a:t> </a:t>
            </a:r>
            <a:r>
              <a:rPr lang="de-DE" b="0" dirty="0" err="1">
                <a:sym typeface="Symbol"/>
              </a:rPr>
              <a:t>of</a:t>
            </a:r>
            <a:r>
              <a:rPr lang="de-DE" b="0" dirty="0">
                <a:sym typeface="Symbol"/>
              </a:rPr>
              <a:t> </a:t>
            </a:r>
            <a:r>
              <a:rPr lang="de-DE" b="0" dirty="0" err="1">
                <a:sym typeface="Symbol"/>
              </a:rPr>
              <a:t>Separated</a:t>
            </a:r>
            <a:r>
              <a:rPr lang="de-DE" b="0" dirty="0">
                <a:sym typeface="Symbol"/>
              </a:rPr>
              <a:t> </a:t>
            </a:r>
            <a:r>
              <a:rPr lang="de-DE" b="0" dirty="0" err="1">
                <a:sym typeface="Symbol"/>
              </a:rPr>
              <a:t>Oscillating</a:t>
            </a:r>
            <a:r>
              <a:rPr lang="de-DE" b="0" dirty="0">
                <a:sym typeface="Symbol"/>
              </a:rPr>
              <a:t> Field </a:t>
            </a:r>
            <a:r>
              <a:rPr lang="de-DE" b="0" dirty="0" err="1">
                <a:sym typeface="Symbol"/>
              </a:rPr>
              <a:t>by</a:t>
            </a:r>
            <a:r>
              <a:rPr lang="de-DE" b="0" dirty="0">
                <a:sym typeface="Symbol"/>
              </a:rPr>
              <a:t> GRS</a:t>
            </a:r>
          </a:p>
          <a:p>
            <a:pPr lvl="1"/>
            <a:endParaRPr lang="de-DE" b="0" dirty="0">
              <a:sym typeface="Symbol"/>
            </a:endParaRPr>
          </a:p>
          <a:p>
            <a:r>
              <a:rPr lang="de-AT" b="0" dirty="0"/>
              <a:t>All </a:t>
            </a:r>
            <a:r>
              <a:rPr lang="de-AT" b="0" dirty="0" err="1"/>
              <a:t>Spectroscopy</a:t>
            </a:r>
            <a:r>
              <a:rPr lang="de-AT" b="0" dirty="0"/>
              <a:t> </a:t>
            </a:r>
            <a:r>
              <a:rPr lang="de-AT" b="0" dirty="0" err="1"/>
              <a:t>methods</a:t>
            </a:r>
            <a:r>
              <a:rPr lang="de-AT" b="0" dirty="0"/>
              <a:t> so </a:t>
            </a:r>
            <a:r>
              <a:rPr lang="de-AT" b="0" dirty="0" err="1"/>
              <a:t>far</a:t>
            </a:r>
            <a:r>
              <a:rPr lang="de-AT" b="0" dirty="0"/>
              <a:t> </a:t>
            </a:r>
            <a:r>
              <a:rPr lang="de-AT" b="0" dirty="0" err="1"/>
              <a:t>use</a:t>
            </a:r>
            <a:r>
              <a:rPr lang="de-AT" b="0" dirty="0"/>
              <a:t> </a:t>
            </a:r>
            <a:r>
              <a:rPr lang="de-AT" b="0" dirty="0" err="1"/>
              <a:t>electromag</a:t>
            </a:r>
            <a:r>
              <a:rPr lang="de-AT" b="0" dirty="0"/>
              <a:t> </a:t>
            </a:r>
            <a:r>
              <a:rPr lang="de-AT" b="0" dirty="0" err="1"/>
              <a:t>fields</a:t>
            </a:r>
            <a:r>
              <a:rPr lang="de-AT" b="0" dirty="0"/>
              <a:t> </a:t>
            </a:r>
            <a:r>
              <a:rPr lang="de-AT" b="0" dirty="0" err="1"/>
              <a:t>or</a:t>
            </a:r>
            <a:r>
              <a:rPr lang="de-AT" b="0" dirty="0"/>
              <a:t> a </a:t>
            </a:r>
            <a:r>
              <a:rPr lang="de-AT" b="0" dirty="0" err="1"/>
              <a:t>coupling</a:t>
            </a:r>
            <a:r>
              <a:rPr lang="de-AT" b="0" dirty="0"/>
              <a:t> </a:t>
            </a:r>
            <a:r>
              <a:rPr lang="de-AT" b="0" dirty="0" err="1"/>
              <a:t>to</a:t>
            </a:r>
            <a:r>
              <a:rPr lang="de-AT" b="0" dirty="0"/>
              <a:t> a </a:t>
            </a:r>
            <a:r>
              <a:rPr lang="de-AT" b="0" dirty="0" err="1"/>
              <a:t>electromag</a:t>
            </a:r>
            <a:r>
              <a:rPr lang="de-AT" b="0" dirty="0"/>
              <a:t>. potential</a:t>
            </a:r>
          </a:p>
          <a:p>
            <a:pPr lvl="1"/>
            <a:endParaRPr lang="de-DE" b="0" dirty="0">
              <a:sym typeface="Symbol"/>
            </a:endParaRPr>
          </a:p>
          <a:p>
            <a:pPr lvl="1"/>
            <a:endParaRPr lang="de-DE" b="0" dirty="0">
              <a:sym typeface="Symbol"/>
            </a:endParaRPr>
          </a:p>
          <a:p>
            <a:pPr lvl="1"/>
            <a:endParaRPr lang="de-DE" b="0" dirty="0"/>
          </a:p>
        </p:txBody>
      </p:sp>
      <p:sp>
        <p:nvSpPr>
          <p:cNvPr id="6" name="Foliennummernplatzhalter 5"/>
          <p:cNvSpPr>
            <a:spLocks noGrp="1"/>
          </p:cNvSpPr>
          <p:nvPr>
            <p:ph type="sldNum" sz="quarter" idx="4294967295"/>
          </p:nvPr>
        </p:nvSpPr>
        <p:spPr>
          <a:xfrm>
            <a:off x="9067800" y="5765006"/>
            <a:ext cx="342900" cy="228600"/>
          </a:xfrm>
          <a:prstGeom prst="rect">
            <a:avLst/>
          </a:prstGeom>
        </p:spPr>
        <p:txBody>
          <a:bodyPr/>
          <a:lstStyle/>
          <a:p>
            <a:pPr defTabSz="685800" eaLnBrk="0" fontAlgn="base" hangingPunct="0">
              <a:spcBef>
                <a:spcPct val="50000"/>
              </a:spcBef>
              <a:spcAft>
                <a:spcPct val="0"/>
              </a:spcAft>
              <a:defRPr/>
            </a:pPr>
            <a:fld id="{58C4D9D8-29A4-4E04-AA6C-8592F5ED633A}" type="slidenum">
              <a:rPr lang="en-US" sz="900">
                <a:solidFill>
                  <a:srgbClr val="000000"/>
                </a:solidFill>
                <a:latin typeface="Times New Roman" pitchFamily="18" charset="0"/>
              </a:rPr>
              <a:pPr defTabSz="685800" eaLnBrk="0" fontAlgn="base" hangingPunct="0">
                <a:spcBef>
                  <a:spcPct val="50000"/>
                </a:spcBef>
                <a:spcAft>
                  <a:spcPct val="0"/>
                </a:spcAft>
                <a:defRPr/>
              </a:pPr>
              <a:t>19</a:t>
            </a:fld>
            <a:endParaRPr lang="en-US" sz="900">
              <a:solidFill>
                <a:srgbClr val="000000"/>
              </a:solidFill>
              <a:latin typeface="Times New Roman" pitchFamily="18" charset="0"/>
            </a:endParaRPr>
          </a:p>
        </p:txBody>
      </p:sp>
      <p:sp>
        <p:nvSpPr>
          <p:cNvPr id="11" name="Rechteck 10"/>
          <p:cNvSpPr/>
          <p:nvPr/>
        </p:nvSpPr>
        <p:spPr>
          <a:xfrm>
            <a:off x="200025" y="6292759"/>
            <a:ext cx="10093872" cy="307777"/>
          </a:xfrm>
          <a:prstGeom prst="rect">
            <a:avLst/>
          </a:prstGeom>
        </p:spPr>
        <p:txBody>
          <a:bodyPr wrap="square">
            <a:spAutoFit/>
          </a:bodyPr>
          <a:lstStyle/>
          <a:p>
            <a:pPr defTabSz="685800" eaLnBrk="0" fontAlgn="base" hangingPunct="0">
              <a:spcBef>
                <a:spcPct val="0"/>
              </a:spcBef>
              <a:spcAft>
                <a:spcPct val="0"/>
              </a:spcAft>
              <a:defRPr/>
            </a:pPr>
            <a:r>
              <a:rPr kumimoji="1" lang="de-DE" sz="1400" b="1" dirty="0">
                <a:solidFill>
                  <a:srgbClr val="FF9900"/>
                </a:solidFill>
                <a:latin typeface="Arial" pitchFamily="34" charset="0"/>
                <a:cs typeface="Arial" pitchFamily="34" charset="0"/>
              </a:rPr>
              <a:t>Review </a:t>
            </a:r>
            <a:r>
              <a:rPr kumimoji="1" lang="de-DE" sz="1400" b="1" dirty="0" err="1">
                <a:solidFill>
                  <a:srgbClr val="FF9900"/>
                </a:solidFill>
                <a:latin typeface="Arial" pitchFamily="34" charset="0"/>
                <a:cs typeface="Arial" pitchFamily="34" charset="0"/>
              </a:rPr>
              <a:t>Article</a:t>
            </a:r>
            <a:r>
              <a:rPr kumimoji="1" lang="de-DE" sz="1400" b="1" dirty="0">
                <a:solidFill>
                  <a:srgbClr val="FF9900"/>
                </a:solidFill>
                <a:latin typeface="Arial" pitchFamily="34" charset="0"/>
                <a:cs typeface="Arial" pitchFamily="34" charset="0"/>
              </a:rPr>
              <a:t>: H.A., The </a:t>
            </a:r>
            <a:r>
              <a:rPr kumimoji="1" lang="de-DE" sz="1400" b="1" dirty="0" err="1">
                <a:solidFill>
                  <a:srgbClr val="FF9900"/>
                </a:solidFill>
                <a:latin typeface="Arial" pitchFamily="34" charset="0"/>
                <a:cs typeface="Arial" pitchFamily="34" charset="0"/>
              </a:rPr>
              <a:t>neutron</a:t>
            </a:r>
            <a:r>
              <a:rPr kumimoji="1" lang="de-DE" sz="1400" b="1" dirty="0">
                <a:solidFill>
                  <a:srgbClr val="FF9900"/>
                </a:solidFill>
                <a:latin typeface="Arial" pitchFamily="34" charset="0"/>
                <a:cs typeface="Arial" pitchFamily="34" charset="0"/>
              </a:rPr>
              <a:t>. </a:t>
            </a:r>
            <a:r>
              <a:rPr kumimoji="1" lang="de-DE" sz="1400" b="1" dirty="0" err="1">
                <a:solidFill>
                  <a:srgbClr val="FF9900"/>
                </a:solidFill>
                <a:latin typeface="Arial" pitchFamily="34" charset="0"/>
                <a:cs typeface="Arial" pitchFamily="34" charset="0"/>
              </a:rPr>
              <a:t>Its</a:t>
            </a:r>
            <a:r>
              <a:rPr kumimoji="1" lang="de-DE" sz="1400" b="1" dirty="0">
                <a:solidFill>
                  <a:srgbClr val="FF9900"/>
                </a:solidFill>
                <a:latin typeface="Arial" pitchFamily="34" charset="0"/>
                <a:cs typeface="Arial" pitchFamily="34" charset="0"/>
              </a:rPr>
              <a:t> </a:t>
            </a:r>
            <a:r>
              <a:rPr kumimoji="1" lang="de-DE" sz="1400" b="1" dirty="0" err="1">
                <a:solidFill>
                  <a:srgbClr val="FF9900"/>
                </a:solidFill>
                <a:latin typeface="Arial" pitchFamily="34" charset="0"/>
                <a:cs typeface="Arial" pitchFamily="34" charset="0"/>
              </a:rPr>
              <a:t>properties</a:t>
            </a:r>
            <a:r>
              <a:rPr kumimoji="1" lang="de-DE" sz="1400" b="1" dirty="0">
                <a:solidFill>
                  <a:srgbClr val="FF9900"/>
                </a:solidFill>
                <a:latin typeface="Arial" pitchFamily="34" charset="0"/>
                <a:cs typeface="Arial" pitchFamily="34" charset="0"/>
              </a:rPr>
              <a:t> and </a:t>
            </a:r>
            <a:r>
              <a:rPr kumimoji="1" lang="de-DE" sz="1400" b="1" dirty="0" err="1">
                <a:solidFill>
                  <a:srgbClr val="FF9900"/>
                </a:solidFill>
                <a:latin typeface="Arial" pitchFamily="34" charset="0"/>
                <a:cs typeface="Arial" pitchFamily="34" charset="0"/>
              </a:rPr>
              <a:t>basic</a:t>
            </a:r>
            <a:r>
              <a:rPr kumimoji="1" lang="de-DE" sz="1400" b="1" dirty="0">
                <a:solidFill>
                  <a:srgbClr val="FF9900"/>
                </a:solidFill>
                <a:latin typeface="Arial" pitchFamily="34" charset="0"/>
                <a:cs typeface="Arial" pitchFamily="34" charset="0"/>
              </a:rPr>
              <a:t> </a:t>
            </a:r>
            <a:r>
              <a:rPr kumimoji="1" lang="de-DE" sz="1400" b="1" dirty="0" err="1">
                <a:solidFill>
                  <a:srgbClr val="FF9900"/>
                </a:solidFill>
                <a:latin typeface="Arial" pitchFamily="34" charset="0"/>
                <a:cs typeface="Arial" pitchFamily="34" charset="0"/>
              </a:rPr>
              <a:t>interactions</a:t>
            </a:r>
            <a:r>
              <a:rPr kumimoji="1" lang="de-DE" sz="1400" b="1" dirty="0">
                <a:solidFill>
                  <a:srgbClr val="FF9900"/>
                </a:solidFill>
                <a:latin typeface="Arial" pitchFamily="34" charset="0"/>
                <a:cs typeface="Arial" pitchFamily="34" charset="0"/>
              </a:rPr>
              <a:t>, </a:t>
            </a:r>
            <a:r>
              <a:rPr kumimoji="1" lang="de-DE" sz="1400" b="1" dirty="0" err="1">
                <a:solidFill>
                  <a:srgbClr val="FF9900"/>
                </a:solidFill>
                <a:latin typeface="Arial" pitchFamily="34" charset="0"/>
                <a:cs typeface="Arial" pitchFamily="34" charset="0"/>
              </a:rPr>
              <a:t>Prog</a:t>
            </a:r>
            <a:r>
              <a:rPr kumimoji="1" lang="de-DE" sz="1400" b="1" dirty="0">
                <a:solidFill>
                  <a:srgbClr val="FF9900"/>
                </a:solidFill>
                <a:latin typeface="Arial" pitchFamily="34" charset="0"/>
                <a:cs typeface="Arial" pitchFamily="34" charset="0"/>
              </a:rPr>
              <a:t>. Part. </a:t>
            </a:r>
            <a:r>
              <a:rPr kumimoji="1" lang="de-DE" sz="1400" b="1" dirty="0" err="1">
                <a:solidFill>
                  <a:srgbClr val="FF9900"/>
                </a:solidFill>
                <a:latin typeface="Arial" pitchFamily="34" charset="0"/>
                <a:cs typeface="Arial" pitchFamily="34" charset="0"/>
              </a:rPr>
              <a:t>Nucl</a:t>
            </a:r>
            <a:r>
              <a:rPr kumimoji="1" lang="de-DE" sz="1400" b="1" dirty="0">
                <a:solidFill>
                  <a:srgbClr val="FF9900"/>
                </a:solidFill>
                <a:latin typeface="Arial" pitchFamily="34" charset="0"/>
                <a:cs typeface="Arial" pitchFamily="34" charset="0"/>
              </a:rPr>
              <a:t>. Phys. 60 1-81 (2008)</a:t>
            </a:r>
            <a:endParaRPr lang="en-US" sz="1400" b="1" dirty="0">
              <a:solidFill>
                <a:srgbClr val="FF9900"/>
              </a:solidFill>
              <a:effectLst>
                <a:outerShdw blurRad="38100" dist="38100" dir="2700000" algn="tl">
                  <a:srgbClr val="C0C0C0"/>
                </a:outerShdw>
              </a:effectLst>
              <a:latin typeface="Arial" pitchFamily="34" charset="0"/>
              <a:cs typeface="Arial" pitchFamily="34" charset="0"/>
            </a:endParaRPr>
          </a:p>
        </p:txBody>
      </p:sp>
      <p:sp>
        <p:nvSpPr>
          <p:cNvPr id="8" name="Inhaltsplatzhalter 2"/>
          <p:cNvSpPr>
            <a:spLocks noGrp="1"/>
          </p:cNvSpPr>
          <p:nvPr>
            <p:ph sz="half" idx="1"/>
          </p:nvPr>
        </p:nvSpPr>
        <p:spPr>
          <a:xfrm>
            <a:off x="6096000" y="1219200"/>
            <a:ext cx="4484106" cy="2695564"/>
          </a:xfrm>
        </p:spPr>
        <p:txBody>
          <a:bodyPr>
            <a:normAutofit fontScale="92500" lnSpcReduction="10000"/>
          </a:bodyPr>
          <a:lstStyle/>
          <a:p>
            <a:r>
              <a:rPr lang="de-DE" b="0" u="sng" dirty="0" err="1"/>
              <a:t>Energy</a:t>
            </a:r>
            <a:r>
              <a:rPr lang="de-DE" b="0" u="sng" dirty="0"/>
              <a:t> </a:t>
            </a:r>
            <a:r>
              <a:rPr lang="de-DE" b="0" u="sng" dirty="0">
                <a:sym typeface="Symbol"/>
              </a:rPr>
              <a:t>E = 4 </a:t>
            </a:r>
            <a:r>
              <a:rPr lang="de-DE" b="0" u="sng" dirty="0">
                <a:sym typeface="Symbol" panose="05050102010706020507" pitchFamily="18" charset="2"/>
              </a:rPr>
              <a:t> </a:t>
            </a:r>
            <a:r>
              <a:rPr lang="de-DE" b="0" u="sng" dirty="0">
                <a:sym typeface="Symbol"/>
              </a:rPr>
              <a:t>10</a:t>
            </a:r>
            <a:r>
              <a:rPr lang="de-DE" b="0" u="sng" baseline="30000" dirty="0">
                <a:sym typeface="Symbol"/>
              </a:rPr>
              <a:t>-18</a:t>
            </a:r>
            <a:r>
              <a:rPr lang="de-DE" b="0" u="sng" dirty="0">
                <a:sym typeface="Symbol"/>
              </a:rPr>
              <a:t> eV, ACME </a:t>
            </a:r>
          </a:p>
          <a:p>
            <a:pPr lvl="1"/>
            <a:r>
              <a:rPr lang="de-DE" b="0" dirty="0">
                <a:sym typeface="Symbol"/>
              </a:rPr>
              <a:t>Search </a:t>
            </a:r>
            <a:r>
              <a:rPr lang="de-DE" b="0" dirty="0" err="1">
                <a:sym typeface="Symbol"/>
              </a:rPr>
              <a:t>for</a:t>
            </a:r>
            <a:r>
              <a:rPr lang="de-DE" b="0" dirty="0">
                <a:sym typeface="Symbol"/>
              </a:rPr>
              <a:t> an </a:t>
            </a:r>
            <a:r>
              <a:rPr lang="de-DE" b="0" dirty="0" err="1">
                <a:sym typeface="Symbol"/>
              </a:rPr>
              <a:t>electric</a:t>
            </a:r>
            <a:r>
              <a:rPr lang="de-DE" b="0" dirty="0">
                <a:sym typeface="Symbol"/>
              </a:rPr>
              <a:t> </a:t>
            </a:r>
            <a:r>
              <a:rPr lang="de-DE" b="0" dirty="0" err="1">
                <a:sym typeface="Symbol"/>
              </a:rPr>
              <a:t>dipole</a:t>
            </a:r>
            <a:r>
              <a:rPr lang="de-DE" b="0" dirty="0">
                <a:sym typeface="Symbol"/>
              </a:rPr>
              <a:t> </a:t>
            </a:r>
            <a:r>
              <a:rPr lang="de-DE" b="0" dirty="0" err="1">
                <a:sym typeface="Symbol"/>
              </a:rPr>
              <a:t>moment</a:t>
            </a:r>
            <a:r>
              <a:rPr lang="de-DE" b="0" dirty="0">
                <a:sym typeface="Symbol"/>
              </a:rPr>
              <a:t>, </a:t>
            </a:r>
            <a:r>
              <a:rPr lang="de-DE" b="0" dirty="0" err="1">
                <a:sym typeface="Symbol"/>
              </a:rPr>
              <a:t>electron</a:t>
            </a:r>
            <a:r>
              <a:rPr lang="de-DE" b="0" dirty="0">
                <a:sym typeface="Symbol"/>
              </a:rPr>
              <a:t> (</a:t>
            </a:r>
            <a:r>
              <a:rPr lang="de-DE" b="0" dirty="0" err="1">
                <a:sym typeface="Symbol"/>
              </a:rPr>
              <a:t>ThO</a:t>
            </a:r>
            <a:r>
              <a:rPr lang="de-DE" b="0" dirty="0">
                <a:sym typeface="Symbol"/>
              </a:rPr>
              <a:t>), d</a:t>
            </a:r>
            <a:r>
              <a:rPr lang="de-DE" b="0" baseline="-25000" dirty="0">
                <a:sym typeface="Symbol"/>
              </a:rPr>
              <a:t>e</a:t>
            </a:r>
            <a:r>
              <a:rPr lang="de-DE" b="0" dirty="0">
                <a:sym typeface="Symbol"/>
              </a:rPr>
              <a:t> &lt; 9 </a:t>
            </a:r>
            <a:r>
              <a:rPr lang="de-DE" b="0" dirty="0">
                <a:sym typeface="Symbol" panose="05050102010706020507" pitchFamily="18" charset="2"/>
              </a:rPr>
              <a:t> </a:t>
            </a:r>
            <a:r>
              <a:rPr lang="de-DE" b="0" dirty="0">
                <a:sym typeface="Symbol"/>
              </a:rPr>
              <a:t>10</a:t>
            </a:r>
            <a:r>
              <a:rPr lang="de-DE" b="0" baseline="30000" dirty="0">
                <a:sym typeface="Symbol"/>
              </a:rPr>
              <a:t>-29</a:t>
            </a:r>
            <a:r>
              <a:rPr lang="de-DE" b="0" dirty="0">
                <a:sym typeface="Symbol"/>
              </a:rPr>
              <a:t> </a:t>
            </a:r>
            <a:r>
              <a:rPr lang="de-DE" b="0" dirty="0" err="1">
                <a:sym typeface="Symbol"/>
              </a:rPr>
              <a:t>ecm</a:t>
            </a:r>
            <a:endParaRPr lang="de-DE" b="0" dirty="0">
              <a:sym typeface="Symbol"/>
            </a:endParaRPr>
          </a:p>
          <a:p>
            <a:r>
              <a:rPr lang="de-DE" b="0" u="sng" dirty="0" err="1"/>
              <a:t>Energy</a:t>
            </a:r>
            <a:r>
              <a:rPr lang="de-DE" b="0" u="sng" dirty="0"/>
              <a:t> </a:t>
            </a:r>
            <a:r>
              <a:rPr lang="de-DE" b="0" u="sng" dirty="0">
                <a:sym typeface="Symbol"/>
              </a:rPr>
              <a:t>E = 2 </a:t>
            </a:r>
            <a:r>
              <a:rPr lang="de-DE" b="0" u="sng" dirty="0">
                <a:sym typeface="Symbol" panose="05050102010706020507" pitchFamily="18" charset="2"/>
              </a:rPr>
              <a:t> </a:t>
            </a:r>
            <a:r>
              <a:rPr lang="de-DE" b="0" u="sng" dirty="0">
                <a:sym typeface="Symbol"/>
              </a:rPr>
              <a:t>10</a:t>
            </a:r>
            <a:r>
              <a:rPr lang="de-DE" b="0" u="sng" baseline="30000" dirty="0">
                <a:sym typeface="Symbol"/>
              </a:rPr>
              <a:t>-15</a:t>
            </a:r>
            <a:r>
              <a:rPr lang="de-DE" b="0" u="sng" dirty="0">
                <a:sym typeface="Symbol"/>
              </a:rPr>
              <a:t> eV</a:t>
            </a:r>
          </a:p>
          <a:p>
            <a:pPr lvl="1"/>
            <a:r>
              <a:rPr lang="de-DE" b="0" dirty="0" err="1">
                <a:solidFill>
                  <a:srgbClr val="FF9900"/>
                </a:solidFill>
                <a:sym typeface="Symbol"/>
              </a:rPr>
              <a:t>Rabi‘s</a:t>
            </a:r>
            <a:r>
              <a:rPr lang="de-DE" b="0" dirty="0">
                <a:solidFill>
                  <a:srgbClr val="FF9900"/>
                </a:solidFill>
                <a:sym typeface="Symbol"/>
              </a:rPr>
              <a:t> </a:t>
            </a:r>
            <a:r>
              <a:rPr lang="de-DE" b="0" dirty="0" err="1">
                <a:solidFill>
                  <a:srgbClr val="FF9900"/>
                </a:solidFill>
                <a:sym typeface="Symbol"/>
              </a:rPr>
              <a:t>Spectroscopy</a:t>
            </a:r>
            <a:r>
              <a:rPr lang="de-DE" b="0" dirty="0">
                <a:solidFill>
                  <a:srgbClr val="FF9900"/>
                </a:solidFill>
                <a:sym typeface="Symbol"/>
              </a:rPr>
              <a:t> </a:t>
            </a:r>
            <a:r>
              <a:rPr lang="de-DE" b="0" dirty="0" err="1">
                <a:solidFill>
                  <a:srgbClr val="FF9900"/>
                </a:solidFill>
                <a:sym typeface="Symbol"/>
              </a:rPr>
              <a:t>Method</a:t>
            </a:r>
            <a:r>
              <a:rPr lang="de-DE" b="0" dirty="0">
                <a:sym typeface="Symbol"/>
              </a:rPr>
              <a:t> </a:t>
            </a:r>
            <a:r>
              <a:rPr lang="de-DE" b="0" dirty="0" err="1">
                <a:sym typeface="Symbol"/>
              </a:rPr>
              <a:t>by</a:t>
            </a:r>
            <a:r>
              <a:rPr lang="de-DE" b="0" dirty="0">
                <a:sym typeface="Symbol"/>
              </a:rPr>
              <a:t> GRS</a:t>
            </a:r>
          </a:p>
          <a:p>
            <a:pPr lvl="1"/>
            <a:endParaRPr lang="de-DE" b="0" u="sng" dirty="0">
              <a:sym typeface="Symbol"/>
            </a:endParaRPr>
          </a:p>
          <a:p>
            <a:pPr marL="0" indent="0">
              <a:buNone/>
            </a:pPr>
            <a:endParaRPr lang="de-DE" b="0" dirty="0">
              <a:sym typeface="Symbol"/>
            </a:endParaRPr>
          </a:p>
          <a:p>
            <a:endParaRPr lang="de-DE" b="0" dirty="0">
              <a:sym typeface="Symbol"/>
            </a:endParaRPr>
          </a:p>
          <a:p>
            <a:pPr lvl="1"/>
            <a:endParaRPr lang="de-DE" b="0" dirty="0"/>
          </a:p>
          <a:p>
            <a:pPr marL="0" indent="0">
              <a:buNone/>
            </a:pPr>
            <a:endParaRPr lang="de-DE" dirty="0"/>
          </a:p>
        </p:txBody>
      </p:sp>
      <p:sp>
        <p:nvSpPr>
          <p:cNvPr id="10" name="Line 11">
            <a:extLst>
              <a:ext uri="{FF2B5EF4-FFF2-40B4-BE49-F238E27FC236}">
                <a16:creationId xmlns:a16="http://schemas.microsoft.com/office/drawing/2014/main" id="{B0A4EE08-5468-469F-9A92-9278521F2E96}"/>
              </a:ext>
            </a:extLst>
          </p:cNvPr>
          <p:cNvSpPr>
            <a:spLocks noChangeShapeType="1"/>
          </p:cNvSpPr>
          <p:nvPr/>
        </p:nvSpPr>
        <p:spPr bwMode="auto">
          <a:xfrm>
            <a:off x="7391300" y="5653872"/>
            <a:ext cx="1296988" cy="0"/>
          </a:xfrm>
          <a:prstGeom prst="line">
            <a:avLst/>
          </a:prstGeom>
          <a:noFill/>
          <a:ln w="57150">
            <a:solidFill>
              <a:schemeClr val="bg2"/>
            </a:solidFill>
            <a:round/>
            <a:headEnd/>
            <a:tailEnd/>
          </a:ln>
        </p:spPr>
        <p:txBody>
          <a:bodyPr lIns="91425" tIns="45713" rIns="91425" bIns="45713"/>
          <a:lstStyle/>
          <a:p>
            <a:pPr fontAlgn="base">
              <a:spcBef>
                <a:spcPct val="0"/>
              </a:spcBef>
              <a:spcAft>
                <a:spcPct val="0"/>
              </a:spcAft>
              <a:defRPr/>
            </a:pPr>
            <a:endParaRPr lang="de-DE" sz="1200" baseline="-25000">
              <a:solidFill>
                <a:srgbClr val="FFFFFF"/>
              </a:solidFill>
              <a:latin typeface="Arial Rounded MT Bold" pitchFamily="34" charset="0"/>
              <a:cs typeface="Arial" pitchFamily="34" charset="0"/>
            </a:endParaRPr>
          </a:p>
        </p:txBody>
      </p:sp>
      <p:sp>
        <p:nvSpPr>
          <p:cNvPr id="13" name="Line 12">
            <a:extLst>
              <a:ext uri="{FF2B5EF4-FFF2-40B4-BE49-F238E27FC236}">
                <a16:creationId xmlns:a16="http://schemas.microsoft.com/office/drawing/2014/main" id="{E84D7CA6-1AF7-4284-84D2-A17BB5778F70}"/>
              </a:ext>
            </a:extLst>
          </p:cNvPr>
          <p:cNvSpPr>
            <a:spLocks noChangeShapeType="1"/>
          </p:cNvSpPr>
          <p:nvPr/>
        </p:nvSpPr>
        <p:spPr bwMode="auto">
          <a:xfrm>
            <a:off x="7391300" y="4085422"/>
            <a:ext cx="1296988" cy="0"/>
          </a:xfrm>
          <a:prstGeom prst="line">
            <a:avLst/>
          </a:prstGeom>
          <a:noFill/>
          <a:ln w="57150">
            <a:solidFill>
              <a:schemeClr val="bg2"/>
            </a:solidFill>
            <a:round/>
            <a:headEnd/>
            <a:tailEnd/>
          </a:ln>
        </p:spPr>
        <p:txBody>
          <a:bodyPr lIns="91425" tIns="45713" rIns="91425" bIns="45713"/>
          <a:lstStyle/>
          <a:p>
            <a:pPr fontAlgn="base">
              <a:spcBef>
                <a:spcPct val="0"/>
              </a:spcBef>
              <a:spcAft>
                <a:spcPct val="0"/>
              </a:spcAft>
              <a:defRPr/>
            </a:pPr>
            <a:endParaRPr lang="de-DE" sz="1200" baseline="-25000">
              <a:solidFill>
                <a:srgbClr val="FFFFFF"/>
              </a:solidFill>
              <a:latin typeface="Arial Rounded MT Bold" pitchFamily="34" charset="0"/>
              <a:cs typeface="Arial" pitchFamily="34" charset="0"/>
            </a:endParaRPr>
          </a:p>
        </p:txBody>
      </p:sp>
      <p:sp>
        <p:nvSpPr>
          <p:cNvPr id="14" name="Oval 19">
            <a:extLst>
              <a:ext uri="{FF2B5EF4-FFF2-40B4-BE49-F238E27FC236}">
                <a16:creationId xmlns:a16="http://schemas.microsoft.com/office/drawing/2014/main" id="{26CE32A7-A729-4DDE-91D3-1FB2DF741D1D}"/>
              </a:ext>
            </a:extLst>
          </p:cNvPr>
          <p:cNvSpPr>
            <a:spLocks noChangeArrowheads="1"/>
          </p:cNvSpPr>
          <p:nvPr/>
        </p:nvSpPr>
        <p:spPr bwMode="auto">
          <a:xfrm>
            <a:off x="7829449" y="5511000"/>
            <a:ext cx="287338" cy="288925"/>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lIns="91425" tIns="45713" rIns="91425" bIns="45713" anchor="ctr"/>
          <a:lstStyle/>
          <a:p>
            <a:pPr algn="ctr" fontAlgn="base">
              <a:spcBef>
                <a:spcPct val="0"/>
              </a:spcBef>
              <a:spcAft>
                <a:spcPct val="0"/>
              </a:spcAft>
              <a:defRPr/>
            </a:pPr>
            <a:endParaRPr lang="de-DE" sz="1200" baseline="-25000">
              <a:solidFill>
                <a:srgbClr val="FF3300"/>
              </a:solidFill>
              <a:latin typeface="Arial Rounded MT Bold" pitchFamily="34" charset="0"/>
              <a:cs typeface="Arial" pitchFamily="34" charset="0"/>
            </a:endParaRPr>
          </a:p>
        </p:txBody>
      </p:sp>
      <p:cxnSp>
        <p:nvCxnSpPr>
          <p:cNvPr id="15" name="Gerade Verbindung mit Pfeil 8">
            <a:extLst>
              <a:ext uri="{FF2B5EF4-FFF2-40B4-BE49-F238E27FC236}">
                <a16:creationId xmlns:a16="http://schemas.microsoft.com/office/drawing/2014/main" id="{9FD87A1F-D598-45D2-A2D5-D72A16BCE965}"/>
              </a:ext>
            </a:extLst>
          </p:cNvPr>
          <p:cNvCxnSpPr>
            <a:cxnSpLocks noChangeShapeType="1"/>
          </p:cNvCxnSpPr>
          <p:nvPr/>
        </p:nvCxnSpPr>
        <p:spPr bwMode="auto">
          <a:xfrm rot="5400000" flipH="1" flipV="1">
            <a:off x="7473056" y="4872028"/>
            <a:ext cx="1000125" cy="1588"/>
          </a:xfrm>
          <a:prstGeom prst="straightConnector1">
            <a:avLst/>
          </a:prstGeom>
          <a:noFill/>
          <a:ln w="57150" cap="sq" algn="ctr">
            <a:solidFill>
              <a:srgbClr val="F9230D"/>
            </a:solidFill>
            <a:round/>
            <a:headEnd type="none" w="sm" len="sm"/>
            <a:tailEnd type="arrow" w="med" len="med"/>
          </a:ln>
        </p:spPr>
      </p:cxnSp>
      <p:sp>
        <p:nvSpPr>
          <p:cNvPr id="16" name="Oval 19">
            <a:extLst>
              <a:ext uri="{FF2B5EF4-FFF2-40B4-BE49-F238E27FC236}">
                <a16:creationId xmlns:a16="http://schemas.microsoft.com/office/drawing/2014/main" id="{DB8E0524-8601-4F10-AB7C-5DFB2D5CD0E2}"/>
              </a:ext>
            </a:extLst>
          </p:cNvPr>
          <p:cNvSpPr>
            <a:spLocks noChangeArrowheads="1"/>
          </p:cNvSpPr>
          <p:nvPr/>
        </p:nvSpPr>
        <p:spPr bwMode="auto">
          <a:xfrm>
            <a:off x="7831041" y="3942549"/>
            <a:ext cx="287337" cy="288925"/>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lIns="91425" tIns="45713" rIns="91425" bIns="45713" anchor="ctr"/>
          <a:lstStyle/>
          <a:p>
            <a:pPr algn="ctr" fontAlgn="base">
              <a:spcBef>
                <a:spcPct val="0"/>
              </a:spcBef>
              <a:spcAft>
                <a:spcPct val="0"/>
              </a:spcAft>
              <a:defRPr/>
            </a:pPr>
            <a:endParaRPr lang="de-DE" sz="1200" baseline="-25000">
              <a:solidFill>
                <a:srgbClr val="FF3300"/>
              </a:solidFill>
              <a:latin typeface="Arial Rounded MT Bold" pitchFamily="34" charset="0"/>
              <a:cs typeface="Arial" pitchFamily="34" charset="0"/>
            </a:endParaRPr>
          </a:p>
        </p:txBody>
      </p:sp>
      <p:pic>
        <p:nvPicPr>
          <p:cNvPr id="17" name="Picture 49">
            <a:extLst>
              <a:ext uri="{FF2B5EF4-FFF2-40B4-BE49-F238E27FC236}">
                <a16:creationId xmlns:a16="http://schemas.microsoft.com/office/drawing/2014/main" id="{FF889E0D-AB14-4CAA-B402-6A474CB3C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3148" y="3212977"/>
            <a:ext cx="1146150" cy="42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79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90EAE-9943-448B-B5A3-A16F734D36C7}"/>
              </a:ext>
            </a:extLst>
          </p:cNvPr>
          <p:cNvSpPr>
            <a:spLocks noGrp="1"/>
          </p:cNvSpPr>
          <p:nvPr>
            <p:ph type="title"/>
          </p:nvPr>
        </p:nvSpPr>
        <p:spPr/>
        <p:txBody>
          <a:bodyPr/>
          <a:lstStyle/>
          <a:p>
            <a:r>
              <a:rPr lang="de-DE" dirty="0"/>
              <a:t>Basic Interactions</a:t>
            </a:r>
          </a:p>
        </p:txBody>
      </p:sp>
      <p:sp>
        <p:nvSpPr>
          <p:cNvPr id="3" name="Content Placeholder 2">
            <a:extLst>
              <a:ext uri="{FF2B5EF4-FFF2-40B4-BE49-F238E27FC236}">
                <a16:creationId xmlns:a16="http://schemas.microsoft.com/office/drawing/2014/main" id="{2D7229F2-21AD-4818-9D5A-51F039500AD2}"/>
              </a:ext>
            </a:extLst>
          </p:cNvPr>
          <p:cNvSpPr>
            <a:spLocks noGrp="1"/>
          </p:cNvSpPr>
          <p:nvPr>
            <p:ph idx="1"/>
          </p:nvPr>
        </p:nvSpPr>
        <p:spPr/>
        <p:txBody>
          <a:bodyPr/>
          <a:lstStyle/>
          <a:p>
            <a:r>
              <a:rPr lang="de-DE" dirty="0"/>
              <a:t>Gravitation</a:t>
            </a:r>
          </a:p>
          <a:p>
            <a:r>
              <a:rPr lang="de-DE" dirty="0" err="1"/>
              <a:t>Electromagnetism</a:t>
            </a:r>
            <a:endParaRPr lang="de-DE" dirty="0"/>
          </a:p>
          <a:p>
            <a:r>
              <a:rPr lang="de-DE" dirty="0"/>
              <a:t>Strong Interaction</a:t>
            </a:r>
          </a:p>
          <a:p>
            <a:r>
              <a:rPr lang="de-DE" dirty="0" err="1"/>
              <a:t>Weak</a:t>
            </a:r>
            <a:r>
              <a:rPr lang="de-DE" dirty="0"/>
              <a:t> Interaction</a:t>
            </a:r>
          </a:p>
          <a:p>
            <a:endParaRPr lang="de-DE" dirty="0"/>
          </a:p>
          <a:p>
            <a:r>
              <a:rPr lang="de-DE" dirty="0"/>
              <a:t>Force Carriers</a:t>
            </a:r>
          </a:p>
          <a:p>
            <a:pPr lvl="1"/>
            <a:r>
              <a:rPr lang="de-DE" dirty="0"/>
              <a:t>Photon, W, Z, Gluons, Higgs</a:t>
            </a:r>
          </a:p>
          <a:p>
            <a:r>
              <a:rPr lang="de-DE" dirty="0"/>
              <a:t>Fermions</a:t>
            </a:r>
          </a:p>
          <a:p>
            <a:pPr lvl="1"/>
            <a:r>
              <a:rPr lang="de-DE" dirty="0" err="1"/>
              <a:t>Electron</a:t>
            </a:r>
            <a:r>
              <a:rPr lang="de-DE" dirty="0"/>
              <a:t>, Myon, Tau, Quarks, Neutrinos</a:t>
            </a:r>
          </a:p>
        </p:txBody>
      </p:sp>
      <p:pic>
        <p:nvPicPr>
          <p:cNvPr id="4" name="Picture 3">
            <a:extLst>
              <a:ext uri="{FF2B5EF4-FFF2-40B4-BE49-F238E27FC236}">
                <a16:creationId xmlns:a16="http://schemas.microsoft.com/office/drawing/2014/main" id="{78A5C6DD-76A6-4D5F-BB28-B1FFC197AE9B}"/>
              </a:ext>
            </a:extLst>
          </p:cNvPr>
          <p:cNvPicPr>
            <a:picLocks noChangeAspect="1"/>
          </p:cNvPicPr>
          <p:nvPr/>
        </p:nvPicPr>
        <p:blipFill>
          <a:blip r:embed="rId2"/>
          <a:stretch>
            <a:fillRect/>
          </a:stretch>
        </p:blipFill>
        <p:spPr>
          <a:xfrm>
            <a:off x="7339691" y="53458"/>
            <a:ext cx="4782911" cy="2635578"/>
          </a:xfrm>
          <a:prstGeom prst="rect">
            <a:avLst/>
          </a:prstGeom>
        </p:spPr>
      </p:pic>
      <p:pic>
        <p:nvPicPr>
          <p:cNvPr id="6" name="Picture 5">
            <a:extLst>
              <a:ext uri="{FF2B5EF4-FFF2-40B4-BE49-F238E27FC236}">
                <a16:creationId xmlns:a16="http://schemas.microsoft.com/office/drawing/2014/main" id="{E7BF159D-BF42-4AEB-B2AF-A2B6CBC96D95}"/>
              </a:ext>
            </a:extLst>
          </p:cNvPr>
          <p:cNvPicPr>
            <a:picLocks noChangeAspect="1"/>
          </p:cNvPicPr>
          <p:nvPr/>
        </p:nvPicPr>
        <p:blipFill>
          <a:blip r:embed="rId3"/>
          <a:stretch>
            <a:fillRect/>
          </a:stretch>
        </p:blipFill>
        <p:spPr>
          <a:xfrm>
            <a:off x="7488977" y="2515634"/>
            <a:ext cx="4574759" cy="2533458"/>
          </a:xfrm>
          <a:prstGeom prst="rect">
            <a:avLst/>
          </a:prstGeom>
        </p:spPr>
      </p:pic>
      <p:sp>
        <p:nvSpPr>
          <p:cNvPr id="8" name="Slide Number Placeholder 7">
            <a:extLst>
              <a:ext uri="{FF2B5EF4-FFF2-40B4-BE49-F238E27FC236}">
                <a16:creationId xmlns:a16="http://schemas.microsoft.com/office/drawing/2014/main" id="{853FBE97-093B-471E-93CF-D101FBDE41CE}"/>
              </a:ext>
            </a:extLst>
          </p:cNvPr>
          <p:cNvSpPr>
            <a:spLocks noGrp="1"/>
          </p:cNvSpPr>
          <p:nvPr>
            <p:ph type="sldNum" sz="quarter" idx="12"/>
          </p:nvPr>
        </p:nvSpPr>
        <p:spPr/>
        <p:txBody>
          <a:bodyPr/>
          <a:lstStyle/>
          <a:p>
            <a:fld id="{EE2BFDD6-0564-4970-90E3-A52E4E118330}" type="slidenum">
              <a:rPr lang="de-DE" smtClean="0"/>
              <a:t>2</a:t>
            </a:fld>
            <a:endParaRPr lang="de-DE"/>
          </a:p>
        </p:txBody>
      </p:sp>
    </p:spTree>
    <p:extLst>
      <p:ext uri="{BB962C8B-B14F-4D97-AF65-F5344CB8AC3E}">
        <p14:creationId xmlns:p14="http://schemas.microsoft.com/office/powerpoint/2010/main" val="3043652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FA5E2FDE-7503-450F-A24C-7DF6ACDA033C}"/>
              </a:ext>
            </a:extLst>
          </p:cNvPr>
          <p:cNvPicPr>
            <a:picLocks noChangeAspect="1"/>
          </p:cNvPicPr>
          <p:nvPr/>
        </p:nvPicPr>
        <p:blipFill>
          <a:blip r:embed="rId3"/>
          <a:stretch>
            <a:fillRect/>
          </a:stretch>
        </p:blipFill>
        <p:spPr>
          <a:xfrm>
            <a:off x="1564342" y="1631285"/>
            <a:ext cx="2880320" cy="3613895"/>
          </a:xfrm>
          <a:prstGeom prst="rect">
            <a:avLst/>
          </a:prstGeom>
        </p:spPr>
      </p:pic>
      <p:sp>
        <p:nvSpPr>
          <p:cNvPr id="2" name="Inhaltsplatzhalter 1"/>
          <p:cNvSpPr>
            <a:spLocks noGrp="1"/>
          </p:cNvSpPr>
          <p:nvPr>
            <p:ph idx="1"/>
          </p:nvPr>
        </p:nvSpPr>
        <p:spPr>
          <a:xfrm>
            <a:off x="392674" y="782100"/>
            <a:ext cx="5358019" cy="3943350"/>
          </a:xfrm>
          <a:noFill/>
        </p:spPr>
        <p:txBody>
          <a:bodyPr/>
          <a:lstStyle/>
          <a:p>
            <a:r>
              <a:rPr lang="de-AT" dirty="0"/>
              <a:t>A simple </a:t>
            </a:r>
            <a:r>
              <a:rPr lang="en-GB" dirty="0"/>
              <a:t>gravitationally</a:t>
            </a:r>
            <a:r>
              <a:rPr lang="de-AT" dirty="0"/>
              <a:t> </a:t>
            </a:r>
            <a:r>
              <a:rPr lang="de-AT" dirty="0" err="1"/>
              <a:t>interacting</a:t>
            </a:r>
            <a:r>
              <a:rPr lang="de-AT" dirty="0"/>
              <a:t>  </a:t>
            </a:r>
            <a:r>
              <a:rPr lang="de-AT" dirty="0" err="1"/>
              <a:t>quantum</a:t>
            </a:r>
            <a:r>
              <a:rPr lang="de-AT" dirty="0"/>
              <a:t> </a:t>
            </a:r>
            <a:r>
              <a:rPr lang="de-AT" dirty="0" err="1"/>
              <a:t>system</a:t>
            </a:r>
            <a:endParaRPr lang="de-AT" dirty="0"/>
          </a:p>
          <a:p>
            <a:pPr lvl="1"/>
            <a:r>
              <a:rPr lang="de-DE" sz="1500" dirty="0">
                <a:cs typeface="Calibri" panose="020F0502020204030204" pitchFamily="34" charset="0"/>
              </a:rPr>
              <a:t>A</a:t>
            </a:r>
            <a:r>
              <a:rPr lang="de-AT" sz="1500" dirty="0">
                <a:cs typeface="Calibri" panose="020F0502020204030204" pitchFamily="34" charset="0"/>
              </a:rPr>
              <a:t> neutron </a:t>
            </a:r>
            <a:r>
              <a:rPr lang="de-DE" sz="1500" dirty="0">
                <a:cs typeface="Calibri" panose="020F0502020204030204" pitchFamily="34" charset="0"/>
              </a:rPr>
              <a:t>w</a:t>
            </a:r>
            <a:r>
              <a:rPr lang="de-AT" sz="1500" dirty="0" err="1">
                <a:cs typeface="Calibri" panose="020F0502020204030204" pitchFamily="34" charset="0"/>
              </a:rPr>
              <a:t>ith</a:t>
            </a:r>
            <a:r>
              <a:rPr lang="de-AT" sz="1500" dirty="0">
                <a:cs typeface="Calibri" panose="020F0502020204030204" pitchFamily="34" charset="0"/>
              </a:rPr>
              <a:t> </a:t>
            </a:r>
            <a:r>
              <a:rPr lang="de-AT" sz="1500" dirty="0" err="1">
                <a:cs typeface="Calibri" panose="020F0502020204030204" pitchFamily="34" charset="0"/>
              </a:rPr>
              <a:t>mass</a:t>
            </a:r>
            <a:r>
              <a:rPr lang="de-AT" sz="1500" dirty="0">
                <a:cs typeface="Calibri" panose="020F0502020204030204" pitchFamily="34" charset="0"/>
              </a:rPr>
              <a:t> and </a:t>
            </a:r>
            <a:r>
              <a:rPr lang="de-AT" sz="1500" dirty="0" err="1">
                <a:cs typeface="Calibri" panose="020F0502020204030204" pitchFamily="34" charset="0"/>
              </a:rPr>
              <a:t>spin</a:t>
            </a:r>
            <a:r>
              <a:rPr lang="de-AT" sz="1500" dirty="0">
                <a:cs typeface="Calibri" panose="020F0502020204030204" pitchFamily="34" charset="0"/>
              </a:rPr>
              <a:t> </a:t>
            </a:r>
          </a:p>
          <a:p>
            <a:pPr lvl="2"/>
            <a:r>
              <a:rPr lang="de-AT" sz="1200" dirty="0" err="1">
                <a:cs typeface="Calibri" panose="020F0502020204030204" pitchFamily="34" charset="0"/>
              </a:rPr>
              <a:t>falling</a:t>
            </a:r>
            <a:r>
              <a:rPr lang="de-AT" sz="1200" dirty="0">
                <a:cs typeface="Calibri" panose="020F0502020204030204" pitchFamily="34" charset="0"/>
              </a:rPr>
              <a:t> in </a:t>
            </a:r>
            <a:r>
              <a:rPr lang="de-AT" sz="1200" dirty="0" err="1">
                <a:cs typeface="Calibri" panose="020F0502020204030204" pitchFamily="34" charset="0"/>
              </a:rPr>
              <a:t>the</a:t>
            </a:r>
            <a:r>
              <a:rPr lang="de-AT" sz="1200" dirty="0">
                <a:cs typeface="Calibri" panose="020F0502020204030204" pitchFamily="34" charset="0"/>
              </a:rPr>
              <a:t> </a:t>
            </a:r>
            <a:r>
              <a:rPr lang="de-AT" sz="1200" dirty="0" err="1">
                <a:cs typeface="Calibri" panose="020F0502020204030204" pitchFamily="34" charset="0"/>
              </a:rPr>
              <a:t>Earth‘s</a:t>
            </a:r>
            <a:r>
              <a:rPr lang="de-AT" sz="1200" dirty="0">
                <a:cs typeface="Calibri" panose="020F0502020204030204" pitchFamily="34" charset="0"/>
              </a:rPr>
              <a:t> </a:t>
            </a:r>
            <a:r>
              <a:rPr lang="de-AT" sz="1200" dirty="0" err="1">
                <a:cs typeface="Calibri" panose="020F0502020204030204" pitchFamily="34" charset="0"/>
              </a:rPr>
              <a:t>gravity</a:t>
            </a:r>
            <a:r>
              <a:rPr lang="de-AT" sz="1200" dirty="0">
                <a:cs typeface="Calibri" panose="020F0502020204030204" pitchFamily="34" charset="0"/>
              </a:rPr>
              <a:t> potential </a:t>
            </a:r>
          </a:p>
          <a:p>
            <a:pPr lvl="1"/>
            <a:r>
              <a:rPr lang="de-DE" sz="1500" dirty="0">
                <a:cs typeface="Calibri" panose="020F0502020204030204" pitchFamily="34" charset="0"/>
              </a:rPr>
              <a:t>a</a:t>
            </a:r>
            <a:r>
              <a:rPr lang="de-AT" sz="1500" dirty="0" err="1">
                <a:cs typeface="Calibri" panose="020F0502020204030204" pitchFamily="34" charset="0"/>
              </a:rPr>
              <a:t>nd</a:t>
            </a:r>
            <a:r>
              <a:rPr lang="de-AT" sz="1500" dirty="0">
                <a:cs typeface="Calibri" panose="020F0502020204030204" pitchFamily="34" charset="0"/>
              </a:rPr>
              <a:t> a neutron </a:t>
            </a:r>
            <a:r>
              <a:rPr lang="de-AT" sz="1500" dirty="0" err="1">
                <a:cs typeface="Calibri" panose="020F0502020204030204" pitchFamily="34" charset="0"/>
              </a:rPr>
              <a:t>reflector</a:t>
            </a:r>
            <a:r>
              <a:rPr lang="de-AT" sz="1500" dirty="0">
                <a:cs typeface="Calibri" panose="020F0502020204030204" pitchFamily="34" charset="0"/>
              </a:rPr>
              <a:t> </a:t>
            </a:r>
          </a:p>
          <a:p>
            <a:pPr lvl="2"/>
            <a:r>
              <a:rPr lang="de-DE" sz="1200" dirty="0">
                <a:cs typeface="Calibri" panose="020F0502020204030204" pitchFamily="34" charset="0"/>
              </a:rPr>
              <a:t>m</a:t>
            </a:r>
            <a:r>
              <a:rPr lang="de-AT" sz="1200" dirty="0">
                <a:cs typeface="Calibri" panose="020F0502020204030204" pitchFamily="34" charset="0"/>
              </a:rPr>
              <a:t>ade out </a:t>
            </a:r>
            <a:r>
              <a:rPr lang="de-AT" sz="1200" dirty="0" err="1">
                <a:cs typeface="Calibri" panose="020F0502020204030204" pitchFamily="34" charset="0"/>
              </a:rPr>
              <a:t>of</a:t>
            </a:r>
            <a:r>
              <a:rPr lang="de-AT" sz="1200" dirty="0">
                <a:cs typeface="Calibri" panose="020F0502020204030204" pitchFamily="34" charset="0"/>
              </a:rPr>
              <a:t> </a:t>
            </a:r>
            <a:r>
              <a:rPr lang="de-AT" sz="1200" dirty="0" err="1">
                <a:cs typeface="Calibri" panose="020F0502020204030204" pitchFamily="34" charset="0"/>
              </a:rPr>
              <a:t>glass</a:t>
            </a:r>
            <a:endParaRPr lang="de-AT" sz="1200" dirty="0">
              <a:cs typeface="Calibri" panose="020F0502020204030204" pitchFamily="34" charset="0"/>
            </a:endParaRPr>
          </a:p>
          <a:p>
            <a:pPr lvl="1"/>
            <a:endParaRPr lang="de-AT" dirty="0"/>
          </a:p>
          <a:p>
            <a:pPr marL="85713" indent="0">
              <a:buNone/>
            </a:pPr>
            <a:endParaRPr lang="de-AT" dirty="0"/>
          </a:p>
        </p:txBody>
      </p:sp>
      <p:sp>
        <p:nvSpPr>
          <p:cNvPr id="3" name="Titel 2"/>
          <p:cNvSpPr>
            <a:spLocks noGrp="1"/>
          </p:cNvSpPr>
          <p:nvPr>
            <p:ph type="title"/>
          </p:nvPr>
        </p:nvSpPr>
        <p:spPr>
          <a:xfrm>
            <a:off x="1462118" y="0"/>
            <a:ext cx="9143999" cy="628650"/>
          </a:xfrm>
        </p:spPr>
        <p:txBody>
          <a:bodyPr>
            <a:normAutofit fontScale="90000"/>
          </a:bodyPr>
          <a:lstStyle/>
          <a:p>
            <a:r>
              <a:rPr lang="de-DE" i="1" cap="small" dirty="0"/>
              <a:t>F</a:t>
            </a:r>
            <a:r>
              <a:rPr lang="de-AT" i="1" cap="small" dirty="0" err="1"/>
              <a:t>ree</a:t>
            </a:r>
            <a:r>
              <a:rPr lang="de-AT" i="1" cap="small" dirty="0"/>
              <a:t> Fall at Short </a:t>
            </a:r>
            <a:r>
              <a:rPr lang="de-AT" i="1" cap="small" dirty="0" err="1"/>
              <a:t>Distances</a:t>
            </a:r>
            <a:endParaRPr lang="de-AT" cap="small" dirty="0"/>
          </a:p>
        </p:txBody>
      </p:sp>
      <p:pic>
        <p:nvPicPr>
          <p:cNvPr id="17" name="Picture 6" descr="steppotential"/>
          <p:cNvPicPr>
            <a:picLocks noChangeAspect="1" noChangeArrowheads="1"/>
          </p:cNvPicPr>
          <p:nvPr/>
        </p:nvPicPr>
        <p:blipFill>
          <a:blip r:embed="rId4" cstate="print"/>
          <a:srcRect/>
          <a:stretch>
            <a:fillRect/>
          </a:stretch>
        </p:blipFill>
        <p:spPr bwMode="auto">
          <a:xfrm>
            <a:off x="7556048" y="2954082"/>
            <a:ext cx="2531439" cy="1418430"/>
          </a:xfrm>
          <a:prstGeom prst="rect">
            <a:avLst/>
          </a:prstGeom>
          <a:noFill/>
        </p:spPr>
      </p:pic>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2145" y="2986368"/>
            <a:ext cx="2455377" cy="1095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Grafik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7708" y="4346378"/>
            <a:ext cx="3519788" cy="2079153"/>
          </a:xfrm>
          <a:prstGeom prst="rect">
            <a:avLst/>
          </a:prstGeom>
        </p:spPr>
      </p:pic>
      <p:sp>
        <p:nvSpPr>
          <p:cNvPr id="12" name="Inhaltsplatzhalter 1">
            <a:extLst>
              <a:ext uri="{FF2B5EF4-FFF2-40B4-BE49-F238E27FC236}">
                <a16:creationId xmlns:a16="http://schemas.microsoft.com/office/drawing/2014/main" id="{2A991227-CCB5-4962-B52A-A212D1B4FB2B}"/>
              </a:ext>
            </a:extLst>
          </p:cNvPr>
          <p:cNvSpPr txBox="1">
            <a:spLocks/>
          </p:cNvSpPr>
          <p:nvPr/>
        </p:nvSpPr>
        <p:spPr bwMode="auto">
          <a:xfrm>
            <a:off x="6955541" y="841702"/>
            <a:ext cx="3605616" cy="2039393"/>
          </a:xfrm>
          <a:prstGeom prst="rect">
            <a:avLst/>
          </a:prstGeom>
          <a:solidFill>
            <a:schemeClr val="bg1"/>
          </a:solidFill>
          <a:ln w="9525">
            <a:solidFill>
              <a:schemeClr val="bg1"/>
            </a:solidFill>
            <a:miter lim="800000"/>
            <a:headEnd/>
            <a:tailEnd/>
          </a:ln>
        </p:spPr>
        <p:txBody>
          <a:bodyPr vert="horz" wrap="square" lIns="68562" tIns="34282" rIns="68562" bIns="34282" numCol="1" anchor="t" anchorCtr="0" compatLnSpc="1">
            <a:prstTxWarp prst="textNoShape">
              <a:avLst/>
            </a:prstTxWarp>
          </a:bodyPr>
          <a:lstStyle>
            <a:lvl1pPr marL="342848" indent="-342848" algn="l" rtl="0" eaLnBrk="0" fontAlgn="base" hangingPunct="0">
              <a:spcBef>
                <a:spcPct val="20000"/>
              </a:spcBef>
              <a:spcAft>
                <a:spcPct val="0"/>
              </a:spcAft>
              <a:buClr>
                <a:schemeClr val="folHlink"/>
              </a:buClr>
              <a:buFont typeface="Monotype Sorts" charset="2"/>
              <a:buBlip>
                <a:blip r:embed="rId7"/>
              </a:buBlip>
              <a:defRPr kumimoji="1" sz="3000" b="0">
                <a:solidFill>
                  <a:schemeClr val="accent1"/>
                </a:solidFill>
                <a:latin typeface="Calibri" pitchFamily="34" charset="0"/>
                <a:ea typeface="+mn-ea"/>
                <a:cs typeface="+mn-cs"/>
              </a:defRPr>
            </a:lvl1pPr>
            <a:lvl2pPr marL="742836" indent="-285707" algn="l" rtl="0" eaLnBrk="0" fontAlgn="base" hangingPunct="0">
              <a:spcBef>
                <a:spcPct val="20000"/>
              </a:spcBef>
              <a:spcAft>
                <a:spcPct val="20000"/>
              </a:spcAft>
              <a:buClr>
                <a:schemeClr val="bg2"/>
              </a:buClr>
              <a:buChar char="-"/>
              <a:defRPr kumimoji="1" sz="2400" b="0">
                <a:solidFill>
                  <a:schemeClr val="accent1"/>
                </a:solidFill>
                <a:latin typeface="Calibri" pitchFamily="34" charset="0"/>
              </a:defRPr>
            </a:lvl2pPr>
            <a:lvl3pPr marL="1142824" indent="-228564" algn="l" rtl="0" eaLnBrk="0" fontAlgn="base" hangingPunct="0">
              <a:spcBef>
                <a:spcPct val="20000"/>
              </a:spcBef>
              <a:spcAft>
                <a:spcPct val="0"/>
              </a:spcAft>
              <a:buClr>
                <a:schemeClr val="bg2"/>
              </a:buClr>
              <a:buChar char="-"/>
              <a:defRPr kumimoji="1" sz="2000" b="0">
                <a:solidFill>
                  <a:schemeClr val="accent1"/>
                </a:solidFill>
                <a:latin typeface="Calibri" pitchFamily="34" charset="0"/>
              </a:defRPr>
            </a:lvl3pPr>
            <a:lvl4pPr marL="1599954" indent="-228564" algn="l" rtl="0" eaLnBrk="0" fontAlgn="base" hangingPunct="0">
              <a:spcBef>
                <a:spcPct val="20000"/>
              </a:spcBef>
              <a:spcAft>
                <a:spcPct val="0"/>
              </a:spcAft>
              <a:buClr>
                <a:schemeClr val="bg2"/>
              </a:buClr>
              <a:buChar char="-"/>
              <a:defRPr kumimoji="1" sz="2000" b="0">
                <a:solidFill>
                  <a:schemeClr val="accent1"/>
                </a:solidFill>
                <a:latin typeface="Calibri" pitchFamily="34" charset="0"/>
              </a:defRPr>
            </a:lvl4pPr>
            <a:lvl5pPr marL="2057085" indent="-228564" algn="l" rtl="0" eaLnBrk="0" fontAlgn="base" hangingPunct="0">
              <a:spcBef>
                <a:spcPct val="20000"/>
              </a:spcBef>
              <a:spcAft>
                <a:spcPct val="0"/>
              </a:spcAft>
              <a:buClr>
                <a:schemeClr val="bg2"/>
              </a:buClr>
              <a:buChar char="-"/>
              <a:defRPr kumimoji="1" sz="2000" b="0">
                <a:solidFill>
                  <a:schemeClr val="accent1"/>
                </a:solidFill>
                <a:latin typeface="Calibri" pitchFamily="34" charset="0"/>
              </a:defRPr>
            </a:lvl5pPr>
            <a:lvl6pPr marL="2514215" indent="-228564" algn="l" rtl="0" eaLnBrk="0" fontAlgn="base" hangingPunct="0">
              <a:spcBef>
                <a:spcPct val="20000"/>
              </a:spcBef>
              <a:spcAft>
                <a:spcPct val="0"/>
              </a:spcAft>
              <a:buClr>
                <a:schemeClr val="bg2"/>
              </a:buClr>
              <a:buChar char="-"/>
              <a:defRPr kumimoji="1" b="1">
                <a:solidFill>
                  <a:schemeClr val="accent1"/>
                </a:solidFill>
                <a:latin typeface="+mn-lt"/>
              </a:defRPr>
            </a:lvl6pPr>
            <a:lvl7pPr marL="2971344" indent="-228564" algn="l" rtl="0" eaLnBrk="0" fontAlgn="base" hangingPunct="0">
              <a:spcBef>
                <a:spcPct val="20000"/>
              </a:spcBef>
              <a:spcAft>
                <a:spcPct val="0"/>
              </a:spcAft>
              <a:buClr>
                <a:schemeClr val="bg2"/>
              </a:buClr>
              <a:buChar char="-"/>
              <a:defRPr kumimoji="1" b="1">
                <a:solidFill>
                  <a:schemeClr val="accent1"/>
                </a:solidFill>
                <a:latin typeface="+mn-lt"/>
              </a:defRPr>
            </a:lvl7pPr>
            <a:lvl8pPr marL="3428475" indent="-228564" algn="l" rtl="0" eaLnBrk="0" fontAlgn="base" hangingPunct="0">
              <a:spcBef>
                <a:spcPct val="20000"/>
              </a:spcBef>
              <a:spcAft>
                <a:spcPct val="0"/>
              </a:spcAft>
              <a:buClr>
                <a:schemeClr val="bg2"/>
              </a:buClr>
              <a:buChar char="-"/>
              <a:defRPr kumimoji="1" b="1">
                <a:solidFill>
                  <a:schemeClr val="accent1"/>
                </a:solidFill>
                <a:latin typeface="+mn-lt"/>
              </a:defRPr>
            </a:lvl8pPr>
            <a:lvl9pPr marL="3885603" indent="-228564" algn="l" rtl="0" eaLnBrk="0" fontAlgn="base" hangingPunct="0">
              <a:spcBef>
                <a:spcPct val="20000"/>
              </a:spcBef>
              <a:spcAft>
                <a:spcPct val="0"/>
              </a:spcAft>
              <a:buClr>
                <a:schemeClr val="bg2"/>
              </a:buClr>
              <a:buChar char="-"/>
              <a:defRPr kumimoji="1" b="1">
                <a:solidFill>
                  <a:schemeClr val="accent1"/>
                </a:solidFill>
                <a:latin typeface="+mn-lt"/>
              </a:defRPr>
            </a:lvl9pPr>
          </a:lstStyle>
          <a:p>
            <a:pPr marL="0" indent="0" defTabSz="685800">
              <a:buClr>
                <a:srgbClr val="0066FF"/>
              </a:buClr>
              <a:buNone/>
              <a:defRPr/>
            </a:pPr>
            <a:r>
              <a:rPr lang="de-AT" sz="2250" kern="0" dirty="0" err="1">
                <a:solidFill>
                  <a:schemeClr val="tx1"/>
                </a:solidFill>
              </a:rPr>
              <a:t>Reactor</a:t>
            </a:r>
            <a:r>
              <a:rPr lang="de-AT" sz="2250" kern="0" dirty="0">
                <a:solidFill>
                  <a:schemeClr val="tx1"/>
                </a:solidFill>
              </a:rPr>
              <a:t> </a:t>
            </a:r>
            <a:r>
              <a:rPr lang="de-AT" sz="2250" kern="0" dirty="0" err="1">
                <a:solidFill>
                  <a:schemeClr val="tx1"/>
                </a:solidFill>
              </a:rPr>
              <a:t>neutrons</a:t>
            </a:r>
            <a:r>
              <a:rPr lang="de-AT" sz="2250" kern="0" dirty="0">
                <a:solidFill>
                  <a:schemeClr val="tx1"/>
                </a:solidFill>
              </a:rPr>
              <a:t> at ILL</a:t>
            </a:r>
          </a:p>
          <a:p>
            <a:pPr marL="657124" lvl="1" indent="-257136" defTabSz="685800">
              <a:buClr>
                <a:srgbClr val="0066FF"/>
              </a:buClr>
              <a:defRPr/>
            </a:pPr>
            <a:r>
              <a:rPr lang="de-AT" sz="1650" kern="0" dirty="0">
                <a:solidFill>
                  <a:schemeClr val="tx1"/>
                </a:solidFill>
                <a:cs typeface="Arial" pitchFamily="34" charset="0"/>
              </a:rPr>
              <a:t>25 </a:t>
            </a:r>
            <a:r>
              <a:rPr lang="de-AT" sz="1650" kern="0" dirty="0" err="1">
                <a:solidFill>
                  <a:schemeClr val="tx1"/>
                </a:solidFill>
                <a:cs typeface="Arial" pitchFamily="34" charset="0"/>
              </a:rPr>
              <a:t>meV</a:t>
            </a:r>
            <a:endParaRPr lang="de-AT" sz="1650" kern="0" dirty="0">
              <a:solidFill>
                <a:schemeClr val="tx1"/>
              </a:solidFill>
              <a:cs typeface="Arial" pitchFamily="34" charset="0"/>
            </a:endParaRPr>
          </a:p>
          <a:p>
            <a:pPr marL="0" indent="0" defTabSz="685800">
              <a:buClr>
                <a:srgbClr val="0066FF"/>
              </a:buClr>
              <a:buNone/>
              <a:defRPr/>
            </a:pPr>
            <a:r>
              <a:rPr lang="de-AT" sz="2250" kern="0" dirty="0">
                <a:solidFill>
                  <a:schemeClr val="tx1"/>
                </a:solidFill>
              </a:rPr>
              <a:t>Ultra-</a:t>
            </a:r>
            <a:r>
              <a:rPr lang="de-AT" sz="2250" kern="0" dirty="0" err="1">
                <a:solidFill>
                  <a:schemeClr val="tx1"/>
                </a:solidFill>
              </a:rPr>
              <a:t>cold</a:t>
            </a:r>
            <a:r>
              <a:rPr lang="de-AT" sz="2250" kern="0" dirty="0">
                <a:solidFill>
                  <a:schemeClr val="tx1"/>
                </a:solidFill>
              </a:rPr>
              <a:t> Neutrons </a:t>
            </a:r>
          </a:p>
          <a:p>
            <a:pPr marL="557127" lvl="1" indent="-214280" defTabSz="685800">
              <a:buClr>
                <a:srgbClr val="0066FF"/>
              </a:buClr>
              <a:defRPr/>
            </a:pPr>
            <a:r>
              <a:rPr lang="de-AT" sz="1400" kern="0" dirty="0">
                <a:solidFill>
                  <a:schemeClr val="tx1"/>
                </a:solidFill>
                <a:cs typeface="Arial" pitchFamily="34" charset="0"/>
              </a:rPr>
              <a:t>@PF2 – ILL: T. Jenke</a:t>
            </a:r>
          </a:p>
          <a:p>
            <a:pPr marL="557127" lvl="1" indent="-214280" defTabSz="685800">
              <a:buClr>
                <a:srgbClr val="0066FF"/>
              </a:buClr>
              <a:defRPr/>
            </a:pPr>
            <a:r>
              <a:rPr lang="de-AT" sz="1400" kern="0" dirty="0">
                <a:solidFill>
                  <a:schemeClr val="tx1"/>
                </a:solidFill>
                <a:cs typeface="Arial" pitchFamily="34" charset="0"/>
              </a:rPr>
              <a:t>v = (7±1)m/s</a:t>
            </a:r>
          </a:p>
          <a:p>
            <a:pPr marL="557127" lvl="1" indent="-214280" defTabSz="685800">
              <a:buClr>
                <a:srgbClr val="0066FF"/>
              </a:buClr>
              <a:defRPr/>
            </a:pPr>
            <a:r>
              <a:rPr lang="de-AT" sz="1400" kern="0" dirty="0">
                <a:solidFill>
                  <a:schemeClr val="tx1"/>
                </a:solidFill>
                <a:cs typeface="Arial" pitchFamily="34" charset="0"/>
              </a:rPr>
              <a:t>U</a:t>
            </a:r>
            <a:r>
              <a:rPr lang="de-AT" sz="1400" kern="0" baseline="-25000" dirty="0">
                <a:solidFill>
                  <a:schemeClr val="tx1"/>
                </a:solidFill>
                <a:cs typeface="Arial" pitchFamily="34" charset="0"/>
              </a:rPr>
              <a:t>F</a:t>
            </a:r>
            <a:r>
              <a:rPr lang="de-AT" sz="1400" kern="0" dirty="0">
                <a:solidFill>
                  <a:schemeClr val="tx1"/>
                </a:solidFill>
                <a:cs typeface="Arial" pitchFamily="34" charset="0"/>
              </a:rPr>
              <a:t> ~ 100 </a:t>
            </a:r>
            <a:r>
              <a:rPr lang="de-AT" sz="1400" kern="0" dirty="0" err="1">
                <a:solidFill>
                  <a:schemeClr val="tx1"/>
                </a:solidFill>
                <a:cs typeface="Arial" pitchFamily="34" charset="0"/>
              </a:rPr>
              <a:t>neV</a:t>
            </a:r>
            <a:r>
              <a:rPr lang="de-AT" sz="1400" kern="0" dirty="0">
                <a:solidFill>
                  <a:schemeClr val="tx1"/>
                </a:solidFill>
                <a:cs typeface="Arial" pitchFamily="34" charset="0"/>
              </a:rPr>
              <a:t>, 1…6 </a:t>
            </a:r>
            <a:r>
              <a:rPr lang="de-AT" sz="1400" kern="0" dirty="0" err="1">
                <a:solidFill>
                  <a:schemeClr val="tx1"/>
                </a:solidFill>
                <a:cs typeface="Arial" pitchFamily="34" charset="0"/>
              </a:rPr>
              <a:t>peV</a:t>
            </a:r>
            <a:endParaRPr lang="de-AT" sz="1400" kern="0" dirty="0">
              <a:solidFill>
                <a:schemeClr val="tx1"/>
              </a:solidFill>
              <a:cs typeface="Arial" pitchFamily="34" charset="0"/>
            </a:endParaRPr>
          </a:p>
          <a:p>
            <a:pPr marL="0" indent="0" defTabSz="685800">
              <a:buClr>
                <a:srgbClr val="0066FF"/>
              </a:buClr>
              <a:buNone/>
              <a:defRPr/>
            </a:pPr>
            <a:endParaRPr lang="de-AT" sz="2250" kern="0" dirty="0">
              <a:solidFill>
                <a:srgbClr val="000099"/>
              </a:solidFill>
            </a:endParaRPr>
          </a:p>
        </p:txBody>
      </p:sp>
      <p:pic>
        <p:nvPicPr>
          <p:cNvPr id="13" name="Picture 32">
            <a:extLst>
              <a:ext uri="{FF2B5EF4-FFF2-40B4-BE49-F238E27FC236}">
                <a16:creationId xmlns:a16="http://schemas.microsoft.com/office/drawing/2014/main" id="{F66C83FA-93F5-4B30-9249-5937D2CA2F54}"/>
              </a:ext>
            </a:extLst>
          </p:cNvPr>
          <p:cNvPicPr>
            <a:picLocks noChangeAspect="1" noChangeArrowheads="1"/>
          </p:cNvPicPr>
          <p:nvPr/>
        </p:nvPicPr>
        <p:blipFill>
          <a:blip r:embed="rId8" cstate="print"/>
          <a:srcRect/>
          <a:stretch>
            <a:fillRect/>
          </a:stretch>
        </p:blipFill>
        <p:spPr bwMode="auto">
          <a:xfrm>
            <a:off x="7130896" y="4727421"/>
            <a:ext cx="3312368" cy="1234982"/>
          </a:xfrm>
          <a:prstGeom prst="rect">
            <a:avLst/>
          </a:prstGeom>
          <a:solidFill>
            <a:schemeClr val="tx1"/>
          </a:solidFill>
          <a:ln w="38100" cap="sq">
            <a:solidFill>
              <a:schemeClr val="tx1"/>
            </a:solidFill>
            <a:miter lim="800000"/>
            <a:headEnd type="none" w="sm" len="sm"/>
            <a:tailEnd type="none" w="sm" len="sm"/>
          </a:ln>
        </p:spPr>
      </p:pic>
      <p:sp>
        <p:nvSpPr>
          <p:cNvPr id="14" name="Text Box 31">
            <a:extLst>
              <a:ext uri="{FF2B5EF4-FFF2-40B4-BE49-F238E27FC236}">
                <a16:creationId xmlns:a16="http://schemas.microsoft.com/office/drawing/2014/main" id="{519ABCA1-0C35-4FC0-A493-81B5BEC16E81}"/>
              </a:ext>
            </a:extLst>
          </p:cNvPr>
          <p:cNvSpPr txBox="1">
            <a:spLocks noChangeArrowheads="1"/>
          </p:cNvSpPr>
          <p:nvPr/>
        </p:nvSpPr>
        <p:spPr bwMode="auto">
          <a:xfrm>
            <a:off x="7020210" y="6086479"/>
            <a:ext cx="3712940" cy="461665"/>
          </a:xfrm>
          <a:prstGeom prst="rect">
            <a:avLst/>
          </a:prstGeom>
          <a:solidFill>
            <a:schemeClr val="bg1"/>
          </a:solidFill>
          <a:ln w="12700" cap="sq">
            <a:solidFill>
              <a:schemeClr val="bg1"/>
            </a:solidFill>
            <a:miter lim="800000"/>
            <a:headEnd type="none" w="sm" len="sm"/>
            <a:tailEnd type="none" w="sm" len="sm"/>
          </a:ln>
        </p:spPr>
        <p:txBody>
          <a:bodyPr wrap="none">
            <a:spAutoFit/>
          </a:bodyPr>
          <a:lstStyle/>
          <a:p>
            <a:pPr eaLnBrk="0" fontAlgn="base" hangingPunct="0">
              <a:spcBef>
                <a:spcPct val="0"/>
              </a:spcBef>
              <a:spcAft>
                <a:spcPct val="0"/>
              </a:spcAft>
              <a:defRPr/>
            </a:pPr>
            <a:r>
              <a:rPr lang="en-US" sz="1200" b="1" dirty="0" err="1">
                <a:solidFill>
                  <a:srgbClr val="FF9900"/>
                </a:solidFill>
                <a:latin typeface="Calibri" panose="020F0502020204030204" pitchFamily="34" charset="0"/>
                <a:cs typeface="Calibri" panose="020F0502020204030204" pitchFamily="34" charset="0"/>
              </a:rPr>
              <a:t>Nesvizhevsky</a:t>
            </a:r>
            <a:r>
              <a:rPr lang="en-US" sz="1200" b="1" dirty="0">
                <a:solidFill>
                  <a:srgbClr val="FF9900"/>
                </a:solidFill>
                <a:latin typeface="Calibri" panose="020F0502020204030204" pitchFamily="34" charset="0"/>
                <a:cs typeface="Calibri" panose="020F0502020204030204" pitchFamily="34" charset="0"/>
              </a:rPr>
              <a:t> et al.</a:t>
            </a:r>
          </a:p>
          <a:p>
            <a:pPr eaLnBrk="0" fontAlgn="base" hangingPunct="0">
              <a:spcBef>
                <a:spcPct val="0"/>
              </a:spcBef>
              <a:spcAft>
                <a:spcPct val="0"/>
              </a:spcAft>
              <a:defRPr/>
            </a:pPr>
            <a:r>
              <a:rPr lang="en-US" sz="1200" b="1" dirty="0">
                <a:solidFill>
                  <a:srgbClr val="FF9900"/>
                </a:solidFill>
                <a:latin typeface="Calibri" panose="020F0502020204030204" pitchFamily="34" charset="0"/>
                <a:cs typeface="Calibri" panose="020F0502020204030204" pitchFamily="34" charset="0"/>
              </a:rPr>
              <a:t>Nature 415 299 (2002), Phys. </a:t>
            </a:r>
            <a:r>
              <a:rPr lang="de-DE" sz="1200" b="1" dirty="0">
                <a:solidFill>
                  <a:srgbClr val="FF9900"/>
                </a:solidFill>
                <a:latin typeface="Calibri" panose="020F0502020204030204" pitchFamily="34" charset="0"/>
                <a:cs typeface="Calibri" panose="020F0502020204030204" pitchFamily="34" charset="0"/>
              </a:rPr>
              <a:t>Rev. D 67 102002 (2003).  </a:t>
            </a:r>
          </a:p>
        </p:txBody>
      </p:sp>
      <p:sp>
        <p:nvSpPr>
          <p:cNvPr id="19" name="Text Box 31">
            <a:extLst>
              <a:ext uri="{FF2B5EF4-FFF2-40B4-BE49-F238E27FC236}">
                <a16:creationId xmlns:a16="http://schemas.microsoft.com/office/drawing/2014/main" id="{C3BAA968-A6D3-4B29-97A5-C31A2D94887C}"/>
              </a:ext>
            </a:extLst>
          </p:cNvPr>
          <p:cNvSpPr txBox="1">
            <a:spLocks noChangeArrowheads="1"/>
          </p:cNvSpPr>
          <p:nvPr/>
        </p:nvSpPr>
        <p:spPr bwMode="auto">
          <a:xfrm>
            <a:off x="1629911" y="6566189"/>
            <a:ext cx="2883546" cy="307777"/>
          </a:xfrm>
          <a:prstGeom prst="rect">
            <a:avLst/>
          </a:prstGeom>
          <a:solidFill>
            <a:schemeClr val="bg1"/>
          </a:solidFill>
          <a:ln w="12700" cap="sq">
            <a:solidFill>
              <a:schemeClr val="bg1"/>
            </a:solidFill>
            <a:miter lim="800000"/>
            <a:headEnd type="none" w="sm" len="sm"/>
            <a:tailEnd type="none" w="sm" len="sm"/>
          </a:ln>
        </p:spPr>
        <p:txBody>
          <a:bodyPr wrap="none">
            <a:spAutoFit/>
          </a:bodyPr>
          <a:lstStyle/>
          <a:p>
            <a:pPr eaLnBrk="0" fontAlgn="base" hangingPunct="0">
              <a:spcBef>
                <a:spcPct val="0"/>
              </a:spcBef>
              <a:spcAft>
                <a:spcPct val="0"/>
              </a:spcAft>
              <a:defRPr/>
            </a:pPr>
            <a:r>
              <a:rPr lang="en-US" sz="1400" b="1" dirty="0">
                <a:solidFill>
                  <a:srgbClr val="FF9900"/>
                </a:solidFill>
                <a:latin typeface="Calibri" panose="020F0502020204030204" pitchFamily="34" charset="0"/>
                <a:cs typeface="Calibri" panose="020F0502020204030204" pitchFamily="34" charset="0"/>
              </a:rPr>
              <a:t>Abele, </a:t>
            </a:r>
            <a:r>
              <a:rPr lang="en-US" sz="1400" b="1" dirty="0" err="1">
                <a:solidFill>
                  <a:srgbClr val="FF9900"/>
                </a:solidFill>
                <a:latin typeface="Calibri" panose="020F0502020204030204" pitchFamily="34" charset="0"/>
                <a:cs typeface="Calibri" panose="020F0502020204030204" pitchFamily="34" charset="0"/>
              </a:rPr>
              <a:t>Jenke</a:t>
            </a:r>
            <a:r>
              <a:rPr lang="en-US" sz="1400" b="1" dirty="0">
                <a:solidFill>
                  <a:srgbClr val="FF9900"/>
                </a:solidFill>
                <a:latin typeface="Calibri" panose="020F0502020204030204" pitchFamily="34" charset="0"/>
                <a:cs typeface="Calibri" panose="020F0502020204030204" pitchFamily="34" charset="0"/>
              </a:rPr>
              <a:t>, </a:t>
            </a:r>
            <a:r>
              <a:rPr lang="en-US" sz="1400" b="1" dirty="0" err="1">
                <a:solidFill>
                  <a:srgbClr val="FF9900"/>
                </a:solidFill>
                <a:latin typeface="Calibri" panose="020F0502020204030204" pitchFamily="34" charset="0"/>
                <a:cs typeface="Calibri" panose="020F0502020204030204" pitchFamily="34" charset="0"/>
              </a:rPr>
              <a:t>Lemmel</a:t>
            </a:r>
            <a:r>
              <a:rPr lang="en-US" sz="1400" b="1" dirty="0">
                <a:solidFill>
                  <a:srgbClr val="FF9900"/>
                </a:solidFill>
                <a:latin typeface="Calibri" panose="020F0502020204030204" pitchFamily="34" charset="0"/>
                <a:cs typeface="Calibri" panose="020F0502020204030204" pitchFamily="34" charset="0"/>
              </a:rPr>
              <a:t>, Nature 2019</a:t>
            </a:r>
            <a:r>
              <a:rPr lang="de-DE" sz="1400" b="1" dirty="0">
                <a:solidFill>
                  <a:srgbClr val="FF9900"/>
                </a:solidFill>
                <a:latin typeface="Calibri" panose="020F0502020204030204" pitchFamily="34" charset="0"/>
                <a:cs typeface="Calibri" panose="020F0502020204030204" pitchFamily="34" charset="0"/>
              </a:rPr>
              <a:t>  </a:t>
            </a:r>
          </a:p>
        </p:txBody>
      </p:sp>
      <p:sp>
        <p:nvSpPr>
          <p:cNvPr id="4" name="Rechteck 3">
            <a:extLst>
              <a:ext uri="{FF2B5EF4-FFF2-40B4-BE49-F238E27FC236}">
                <a16:creationId xmlns:a16="http://schemas.microsoft.com/office/drawing/2014/main" id="{2BA5CDC1-B8E5-4EBA-A8FC-AB89D58C526E}"/>
              </a:ext>
            </a:extLst>
          </p:cNvPr>
          <p:cNvSpPr/>
          <p:nvPr/>
        </p:nvSpPr>
        <p:spPr bwMode="auto">
          <a:xfrm>
            <a:off x="3977673" y="1725060"/>
            <a:ext cx="346929" cy="272676"/>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defRPr/>
            </a:pPr>
            <a:endParaRPr lang="de-AT" sz="1200" baseline="-25000">
              <a:solidFill>
                <a:srgbClr val="FFFFFF"/>
              </a:solidFill>
              <a:effectLst>
                <a:outerShdw blurRad="38100" dist="38100" dir="2700000" algn="tl">
                  <a:srgbClr val="000000">
                    <a:alpha val="43137"/>
                  </a:srgbClr>
                </a:outerShdw>
              </a:effectLst>
              <a:latin typeface="Arial Rounded MT Bold" pitchFamily="34" charset="0"/>
              <a:cs typeface="Arial" pitchFamily="34" charset="0"/>
            </a:endParaRPr>
          </a:p>
        </p:txBody>
      </p:sp>
      <p:sp>
        <p:nvSpPr>
          <p:cNvPr id="5" name="Rechteck 4">
            <a:extLst>
              <a:ext uri="{FF2B5EF4-FFF2-40B4-BE49-F238E27FC236}">
                <a16:creationId xmlns:a16="http://schemas.microsoft.com/office/drawing/2014/main" id="{BDFDA21E-F217-4F55-86FE-7F10FFB67C20}"/>
              </a:ext>
            </a:extLst>
          </p:cNvPr>
          <p:cNvSpPr/>
          <p:nvPr/>
        </p:nvSpPr>
        <p:spPr bwMode="auto">
          <a:xfrm>
            <a:off x="5218794" y="1395044"/>
            <a:ext cx="546045" cy="321120"/>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defRPr/>
            </a:pPr>
            <a:endParaRPr lang="de-AT" sz="1200" baseline="-25000">
              <a:solidFill>
                <a:srgbClr val="FFFFFF"/>
              </a:solidFill>
              <a:effectLst>
                <a:outerShdw blurRad="38100" dist="38100" dir="2700000" algn="tl">
                  <a:srgbClr val="000000">
                    <a:alpha val="43137"/>
                  </a:srgbClr>
                </a:outerShdw>
              </a:effectLst>
              <a:latin typeface="Arial Rounded MT Bold" pitchFamily="34" charset="0"/>
              <a:cs typeface="Arial" pitchFamily="34" charset="0"/>
            </a:endParaRPr>
          </a:p>
        </p:txBody>
      </p:sp>
      <p:pic>
        <p:nvPicPr>
          <p:cNvPr id="15" name="Grafik 4">
            <a:extLst>
              <a:ext uri="{FF2B5EF4-FFF2-40B4-BE49-F238E27FC236}">
                <a16:creationId xmlns:a16="http://schemas.microsoft.com/office/drawing/2014/main" id="{C8D04EB9-B5DC-49EE-B8D5-93C244E67B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27658" y="1555604"/>
            <a:ext cx="1499333" cy="1439873"/>
          </a:xfrm>
          <a:prstGeom prst="rect">
            <a:avLst/>
          </a:prstGeom>
        </p:spPr>
      </p:pic>
    </p:spTree>
    <p:extLst>
      <p:ext uri="{BB962C8B-B14F-4D97-AF65-F5344CB8AC3E}">
        <p14:creationId xmlns:p14="http://schemas.microsoft.com/office/powerpoint/2010/main" val="3012255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08C8-882F-4286-9DDF-8D3C9515ED99}"/>
              </a:ext>
            </a:extLst>
          </p:cNvPr>
          <p:cNvSpPr>
            <a:spLocks noGrp="1"/>
          </p:cNvSpPr>
          <p:nvPr>
            <p:ph type="title"/>
          </p:nvPr>
        </p:nvSpPr>
        <p:spPr>
          <a:xfrm>
            <a:off x="1227199" y="-89549"/>
            <a:ext cx="10515600" cy="1325563"/>
          </a:xfrm>
        </p:spPr>
        <p:txBody>
          <a:bodyPr/>
          <a:lstStyle/>
          <a:p>
            <a:r>
              <a:rPr lang="de-DE" dirty="0" err="1"/>
              <a:t>Micko</a:t>
            </a:r>
            <a:r>
              <a:rPr lang="de-DE" dirty="0"/>
              <a:t>, Jenke et al.: </a:t>
            </a:r>
            <a:r>
              <a:rPr lang="de-DE" i="1" dirty="0" err="1"/>
              <a:t>q</a:t>
            </a:r>
            <a:r>
              <a:rPr lang="de-DE" cap="small" dirty="0" err="1"/>
              <a:t>Bounce</a:t>
            </a:r>
            <a:r>
              <a:rPr lang="de-DE" dirty="0" err="1"/>
              <a:t>@ILL</a:t>
            </a:r>
            <a:endParaRPr lang="de-DE" dirty="0"/>
          </a:p>
        </p:txBody>
      </p:sp>
      <p:sp>
        <p:nvSpPr>
          <p:cNvPr id="4" name="Slide Number Placeholder 3">
            <a:extLst>
              <a:ext uri="{FF2B5EF4-FFF2-40B4-BE49-F238E27FC236}">
                <a16:creationId xmlns:a16="http://schemas.microsoft.com/office/drawing/2014/main" id="{0EEF12E1-96B3-4FFC-9D27-8A708036ECAD}"/>
              </a:ext>
            </a:extLst>
          </p:cNvPr>
          <p:cNvSpPr>
            <a:spLocks noGrp="1"/>
          </p:cNvSpPr>
          <p:nvPr>
            <p:ph type="sldNum" sz="quarter" idx="12"/>
          </p:nvPr>
        </p:nvSpPr>
        <p:spPr/>
        <p:txBody>
          <a:bodyPr/>
          <a:lstStyle/>
          <a:p>
            <a:fld id="{EE2BFDD6-0564-4970-90E3-A52E4E118330}" type="slidenum">
              <a:rPr lang="de-DE" smtClean="0"/>
              <a:t>21</a:t>
            </a:fld>
            <a:endParaRPr lang="de-DE"/>
          </a:p>
        </p:txBody>
      </p:sp>
      <p:pic>
        <p:nvPicPr>
          <p:cNvPr id="5" name="Grafik 7">
            <a:extLst>
              <a:ext uri="{FF2B5EF4-FFF2-40B4-BE49-F238E27FC236}">
                <a16:creationId xmlns:a16="http://schemas.microsoft.com/office/drawing/2014/main" id="{2D748BB8-F7FD-41A7-8F0D-923B572378B3}"/>
              </a:ext>
            </a:extLst>
          </p:cNvPr>
          <p:cNvPicPr>
            <a:picLocks noGrp="1" noChangeAspect="1"/>
          </p:cNvPicPr>
          <p:nvPr>
            <p:ph idx="1"/>
          </p:nvPr>
        </p:nvPicPr>
        <p:blipFill>
          <a:blip r:embed="rId2"/>
          <a:stretch>
            <a:fillRect/>
          </a:stretch>
        </p:blipFill>
        <p:spPr>
          <a:xfrm>
            <a:off x="1144179" y="955437"/>
            <a:ext cx="9469171" cy="3829584"/>
          </a:xfrm>
          <a:prstGeom prst="rect">
            <a:avLst/>
          </a:prstGeom>
        </p:spPr>
      </p:pic>
      <p:pic>
        <p:nvPicPr>
          <p:cNvPr id="6" name="Grafik 9">
            <a:extLst>
              <a:ext uri="{FF2B5EF4-FFF2-40B4-BE49-F238E27FC236}">
                <a16:creationId xmlns:a16="http://schemas.microsoft.com/office/drawing/2014/main" id="{6C824AC2-D404-4D82-AB6B-1F06A0D6EACC}"/>
              </a:ext>
            </a:extLst>
          </p:cNvPr>
          <p:cNvPicPr>
            <a:picLocks noChangeAspect="1"/>
          </p:cNvPicPr>
          <p:nvPr/>
        </p:nvPicPr>
        <p:blipFill>
          <a:blip r:embed="rId3"/>
          <a:stretch>
            <a:fillRect/>
          </a:stretch>
        </p:blipFill>
        <p:spPr>
          <a:xfrm>
            <a:off x="526474" y="4749887"/>
            <a:ext cx="10219597" cy="2160240"/>
          </a:xfrm>
          <a:prstGeom prst="rect">
            <a:avLst/>
          </a:prstGeom>
        </p:spPr>
      </p:pic>
    </p:spTree>
    <p:extLst>
      <p:ext uri="{BB962C8B-B14F-4D97-AF65-F5344CB8AC3E}">
        <p14:creationId xmlns:p14="http://schemas.microsoft.com/office/powerpoint/2010/main" val="210863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FA5E2FDE-7503-450F-A24C-7DF6ACDA033C}"/>
              </a:ext>
            </a:extLst>
          </p:cNvPr>
          <p:cNvPicPr>
            <a:picLocks noChangeAspect="1"/>
          </p:cNvPicPr>
          <p:nvPr/>
        </p:nvPicPr>
        <p:blipFill>
          <a:blip r:embed="rId3"/>
          <a:stretch>
            <a:fillRect/>
          </a:stretch>
        </p:blipFill>
        <p:spPr>
          <a:xfrm>
            <a:off x="1564342" y="1631285"/>
            <a:ext cx="2880320" cy="3613895"/>
          </a:xfrm>
          <a:prstGeom prst="rect">
            <a:avLst/>
          </a:prstGeom>
        </p:spPr>
      </p:pic>
      <p:sp>
        <p:nvSpPr>
          <p:cNvPr id="2" name="Inhaltsplatzhalter 1"/>
          <p:cNvSpPr>
            <a:spLocks noGrp="1"/>
          </p:cNvSpPr>
          <p:nvPr>
            <p:ph idx="1"/>
          </p:nvPr>
        </p:nvSpPr>
        <p:spPr>
          <a:xfrm>
            <a:off x="392674" y="782100"/>
            <a:ext cx="5358019" cy="3943350"/>
          </a:xfrm>
          <a:noFill/>
        </p:spPr>
        <p:txBody>
          <a:bodyPr/>
          <a:lstStyle/>
          <a:p>
            <a:r>
              <a:rPr lang="de-AT" dirty="0"/>
              <a:t>A simple </a:t>
            </a:r>
            <a:r>
              <a:rPr lang="en-GB" dirty="0"/>
              <a:t>gravitationally</a:t>
            </a:r>
            <a:r>
              <a:rPr lang="de-AT" dirty="0"/>
              <a:t> </a:t>
            </a:r>
            <a:r>
              <a:rPr lang="de-AT" dirty="0" err="1"/>
              <a:t>interacting</a:t>
            </a:r>
            <a:r>
              <a:rPr lang="de-AT" dirty="0"/>
              <a:t>  </a:t>
            </a:r>
            <a:r>
              <a:rPr lang="de-AT" dirty="0" err="1"/>
              <a:t>quantum</a:t>
            </a:r>
            <a:r>
              <a:rPr lang="de-AT" dirty="0"/>
              <a:t> </a:t>
            </a:r>
            <a:r>
              <a:rPr lang="de-AT" dirty="0" err="1"/>
              <a:t>system</a:t>
            </a:r>
            <a:endParaRPr lang="de-AT" dirty="0"/>
          </a:p>
          <a:p>
            <a:pPr lvl="1"/>
            <a:r>
              <a:rPr lang="de-DE" sz="1500" dirty="0">
                <a:cs typeface="Calibri" panose="020F0502020204030204" pitchFamily="34" charset="0"/>
              </a:rPr>
              <a:t>A</a:t>
            </a:r>
            <a:r>
              <a:rPr lang="de-AT" sz="1500" dirty="0">
                <a:cs typeface="Calibri" panose="020F0502020204030204" pitchFamily="34" charset="0"/>
              </a:rPr>
              <a:t> neutron </a:t>
            </a:r>
            <a:r>
              <a:rPr lang="de-DE" sz="1500" dirty="0">
                <a:cs typeface="Calibri" panose="020F0502020204030204" pitchFamily="34" charset="0"/>
              </a:rPr>
              <a:t>w</a:t>
            </a:r>
            <a:r>
              <a:rPr lang="de-AT" sz="1500" dirty="0" err="1">
                <a:cs typeface="Calibri" panose="020F0502020204030204" pitchFamily="34" charset="0"/>
              </a:rPr>
              <a:t>ith</a:t>
            </a:r>
            <a:r>
              <a:rPr lang="de-AT" sz="1500" dirty="0">
                <a:cs typeface="Calibri" panose="020F0502020204030204" pitchFamily="34" charset="0"/>
              </a:rPr>
              <a:t> </a:t>
            </a:r>
            <a:r>
              <a:rPr lang="de-AT" sz="1500" dirty="0" err="1">
                <a:cs typeface="Calibri" panose="020F0502020204030204" pitchFamily="34" charset="0"/>
              </a:rPr>
              <a:t>mass</a:t>
            </a:r>
            <a:r>
              <a:rPr lang="de-AT" sz="1500" dirty="0">
                <a:cs typeface="Calibri" panose="020F0502020204030204" pitchFamily="34" charset="0"/>
              </a:rPr>
              <a:t> and </a:t>
            </a:r>
            <a:r>
              <a:rPr lang="de-AT" sz="1500" dirty="0" err="1">
                <a:cs typeface="Calibri" panose="020F0502020204030204" pitchFamily="34" charset="0"/>
              </a:rPr>
              <a:t>spin</a:t>
            </a:r>
            <a:r>
              <a:rPr lang="de-AT" sz="1500" dirty="0">
                <a:cs typeface="Calibri" panose="020F0502020204030204" pitchFamily="34" charset="0"/>
              </a:rPr>
              <a:t> </a:t>
            </a:r>
          </a:p>
          <a:p>
            <a:pPr lvl="2"/>
            <a:r>
              <a:rPr lang="de-AT" sz="1200" dirty="0" err="1">
                <a:cs typeface="Calibri" panose="020F0502020204030204" pitchFamily="34" charset="0"/>
              </a:rPr>
              <a:t>falling</a:t>
            </a:r>
            <a:r>
              <a:rPr lang="de-AT" sz="1200" dirty="0">
                <a:cs typeface="Calibri" panose="020F0502020204030204" pitchFamily="34" charset="0"/>
              </a:rPr>
              <a:t> in </a:t>
            </a:r>
            <a:r>
              <a:rPr lang="de-AT" sz="1200" dirty="0" err="1">
                <a:cs typeface="Calibri" panose="020F0502020204030204" pitchFamily="34" charset="0"/>
              </a:rPr>
              <a:t>the</a:t>
            </a:r>
            <a:r>
              <a:rPr lang="de-AT" sz="1200" dirty="0">
                <a:cs typeface="Calibri" panose="020F0502020204030204" pitchFamily="34" charset="0"/>
              </a:rPr>
              <a:t> </a:t>
            </a:r>
            <a:r>
              <a:rPr lang="de-AT" sz="1200" dirty="0" err="1">
                <a:cs typeface="Calibri" panose="020F0502020204030204" pitchFamily="34" charset="0"/>
              </a:rPr>
              <a:t>Earth‘s</a:t>
            </a:r>
            <a:r>
              <a:rPr lang="de-AT" sz="1200" dirty="0">
                <a:cs typeface="Calibri" panose="020F0502020204030204" pitchFamily="34" charset="0"/>
              </a:rPr>
              <a:t> </a:t>
            </a:r>
            <a:r>
              <a:rPr lang="de-AT" sz="1200" dirty="0" err="1">
                <a:cs typeface="Calibri" panose="020F0502020204030204" pitchFamily="34" charset="0"/>
              </a:rPr>
              <a:t>gravity</a:t>
            </a:r>
            <a:r>
              <a:rPr lang="de-AT" sz="1200" dirty="0">
                <a:cs typeface="Calibri" panose="020F0502020204030204" pitchFamily="34" charset="0"/>
              </a:rPr>
              <a:t> potential </a:t>
            </a:r>
          </a:p>
          <a:p>
            <a:pPr lvl="1"/>
            <a:r>
              <a:rPr lang="de-DE" sz="1500" dirty="0">
                <a:cs typeface="Calibri" panose="020F0502020204030204" pitchFamily="34" charset="0"/>
              </a:rPr>
              <a:t>a</a:t>
            </a:r>
            <a:r>
              <a:rPr lang="de-AT" sz="1500" dirty="0" err="1">
                <a:cs typeface="Calibri" panose="020F0502020204030204" pitchFamily="34" charset="0"/>
              </a:rPr>
              <a:t>nd</a:t>
            </a:r>
            <a:r>
              <a:rPr lang="de-AT" sz="1500" dirty="0">
                <a:cs typeface="Calibri" panose="020F0502020204030204" pitchFamily="34" charset="0"/>
              </a:rPr>
              <a:t> a neutron </a:t>
            </a:r>
            <a:r>
              <a:rPr lang="de-AT" sz="1500" dirty="0" err="1">
                <a:cs typeface="Calibri" panose="020F0502020204030204" pitchFamily="34" charset="0"/>
              </a:rPr>
              <a:t>reflector</a:t>
            </a:r>
            <a:r>
              <a:rPr lang="de-AT" sz="1500" dirty="0">
                <a:cs typeface="Calibri" panose="020F0502020204030204" pitchFamily="34" charset="0"/>
              </a:rPr>
              <a:t> </a:t>
            </a:r>
          </a:p>
          <a:p>
            <a:pPr lvl="2"/>
            <a:r>
              <a:rPr lang="de-DE" sz="1200" dirty="0">
                <a:cs typeface="Calibri" panose="020F0502020204030204" pitchFamily="34" charset="0"/>
              </a:rPr>
              <a:t>m</a:t>
            </a:r>
            <a:r>
              <a:rPr lang="de-AT" sz="1200" dirty="0">
                <a:cs typeface="Calibri" panose="020F0502020204030204" pitchFamily="34" charset="0"/>
              </a:rPr>
              <a:t>ade out </a:t>
            </a:r>
            <a:r>
              <a:rPr lang="de-AT" sz="1200" dirty="0" err="1">
                <a:cs typeface="Calibri" panose="020F0502020204030204" pitchFamily="34" charset="0"/>
              </a:rPr>
              <a:t>of</a:t>
            </a:r>
            <a:r>
              <a:rPr lang="de-AT" sz="1200" dirty="0">
                <a:cs typeface="Calibri" panose="020F0502020204030204" pitchFamily="34" charset="0"/>
              </a:rPr>
              <a:t> </a:t>
            </a:r>
            <a:r>
              <a:rPr lang="de-AT" sz="1200" dirty="0" err="1">
                <a:cs typeface="Calibri" panose="020F0502020204030204" pitchFamily="34" charset="0"/>
              </a:rPr>
              <a:t>glass</a:t>
            </a:r>
            <a:endParaRPr lang="de-AT" sz="1200" dirty="0">
              <a:cs typeface="Calibri" panose="020F0502020204030204" pitchFamily="34" charset="0"/>
            </a:endParaRPr>
          </a:p>
          <a:p>
            <a:pPr lvl="1"/>
            <a:endParaRPr lang="de-AT" dirty="0"/>
          </a:p>
          <a:p>
            <a:pPr marL="85713" indent="0">
              <a:buNone/>
            </a:pPr>
            <a:endParaRPr lang="de-AT" dirty="0"/>
          </a:p>
        </p:txBody>
      </p:sp>
      <p:sp>
        <p:nvSpPr>
          <p:cNvPr id="3" name="Titel 2"/>
          <p:cNvSpPr>
            <a:spLocks noGrp="1"/>
          </p:cNvSpPr>
          <p:nvPr>
            <p:ph type="title"/>
          </p:nvPr>
        </p:nvSpPr>
        <p:spPr>
          <a:xfrm>
            <a:off x="1462118" y="0"/>
            <a:ext cx="9143999" cy="628650"/>
          </a:xfrm>
        </p:spPr>
        <p:txBody>
          <a:bodyPr>
            <a:normAutofit fontScale="90000"/>
          </a:bodyPr>
          <a:lstStyle/>
          <a:p>
            <a:r>
              <a:rPr lang="de-DE" i="1" cap="small" dirty="0"/>
              <a:t>F</a:t>
            </a:r>
            <a:r>
              <a:rPr lang="de-AT" i="1" cap="small" dirty="0" err="1"/>
              <a:t>ree</a:t>
            </a:r>
            <a:r>
              <a:rPr lang="de-AT" i="1" cap="small" dirty="0"/>
              <a:t> Fall at Short </a:t>
            </a:r>
            <a:r>
              <a:rPr lang="de-AT" i="1" cap="small" dirty="0" err="1"/>
              <a:t>Distances</a:t>
            </a:r>
            <a:endParaRPr lang="de-AT" cap="small" dirty="0"/>
          </a:p>
        </p:txBody>
      </p:sp>
      <p:pic>
        <p:nvPicPr>
          <p:cNvPr id="23" name="Grafik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708" y="4346378"/>
            <a:ext cx="3519788" cy="2079153"/>
          </a:xfrm>
          <a:prstGeom prst="rect">
            <a:avLst/>
          </a:prstGeom>
        </p:spPr>
      </p:pic>
      <p:sp>
        <p:nvSpPr>
          <p:cNvPr id="19" name="Text Box 31">
            <a:extLst>
              <a:ext uri="{FF2B5EF4-FFF2-40B4-BE49-F238E27FC236}">
                <a16:creationId xmlns:a16="http://schemas.microsoft.com/office/drawing/2014/main" id="{C3BAA968-A6D3-4B29-97A5-C31A2D94887C}"/>
              </a:ext>
            </a:extLst>
          </p:cNvPr>
          <p:cNvSpPr txBox="1">
            <a:spLocks noChangeArrowheads="1"/>
          </p:cNvSpPr>
          <p:nvPr/>
        </p:nvSpPr>
        <p:spPr bwMode="auto">
          <a:xfrm>
            <a:off x="1629911" y="6566189"/>
            <a:ext cx="2883546" cy="307777"/>
          </a:xfrm>
          <a:prstGeom prst="rect">
            <a:avLst/>
          </a:prstGeom>
          <a:solidFill>
            <a:schemeClr val="bg1"/>
          </a:solidFill>
          <a:ln w="12700" cap="sq">
            <a:solidFill>
              <a:schemeClr val="bg1"/>
            </a:solidFill>
            <a:miter lim="800000"/>
            <a:headEnd type="none" w="sm" len="sm"/>
            <a:tailEnd type="none" w="sm" len="sm"/>
          </a:ln>
        </p:spPr>
        <p:txBody>
          <a:bodyPr wrap="none">
            <a:spAutoFit/>
          </a:bodyPr>
          <a:lstStyle/>
          <a:p>
            <a:pPr eaLnBrk="0" fontAlgn="base" hangingPunct="0">
              <a:spcBef>
                <a:spcPct val="0"/>
              </a:spcBef>
              <a:spcAft>
                <a:spcPct val="0"/>
              </a:spcAft>
              <a:defRPr/>
            </a:pPr>
            <a:r>
              <a:rPr lang="en-US" sz="1400" b="1" dirty="0">
                <a:solidFill>
                  <a:srgbClr val="FF9900"/>
                </a:solidFill>
                <a:latin typeface="Calibri" panose="020F0502020204030204" pitchFamily="34" charset="0"/>
                <a:cs typeface="Calibri" panose="020F0502020204030204" pitchFamily="34" charset="0"/>
              </a:rPr>
              <a:t>Abele, </a:t>
            </a:r>
            <a:r>
              <a:rPr lang="en-US" sz="1400" b="1" dirty="0" err="1">
                <a:solidFill>
                  <a:srgbClr val="FF9900"/>
                </a:solidFill>
                <a:latin typeface="Calibri" panose="020F0502020204030204" pitchFamily="34" charset="0"/>
                <a:cs typeface="Calibri" panose="020F0502020204030204" pitchFamily="34" charset="0"/>
              </a:rPr>
              <a:t>Jenke</a:t>
            </a:r>
            <a:r>
              <a:rPr lang="en-US" sz="1400" b="1" dirty="0">
                <a:solidFill>
                  <a:srgbClr val="FF9900"/>
                </a:solidFill>
                <a:latin typeface="Calibri" panose="020F0502020204030204" pitchFamily="34" charset="0"/>
                <a:cs typeface="Calibri" panose="020F0502020204030204" pitchFamily="34" charset="0"/>
              </a:rPr>
              <a:t>, </a:t>
            </a:r>
            <a:r>
              <a:rPr lang="en-US" sz="1400" b="1" dirty="0" err="1">
                <a:solidFill>
                  <a:srgbClr val="FF9900"/>
                </a:solidFill>
                <a:latin typeface="Calibri" panose="020F0502020204030204" pitchFamily="34" charset="0"/>
                <a:cs typeface="Calibri" panose="020F0502020204030204" pitchFamily="34" charset="0"/>
              </a:rPr>
              <a:t>Lemmel</a:t>
            </a:r>
            <a:r>
              <a:rPr lang="en-US" sz="1400" b="1" dirty="0">
                <a:solidFill>
                  <a:srgbClr val="FF9900"/>
                </a:solidFill>
                <a:latin typeface="Calibri" panose="020F0502020204030204" pitchFamily="34" charset="0"/>
                <a:cs typeface="Calibri" panose="020F0502020204030204" pitchFamily="34" charset="0"/>
              </a:rPr>
              <a:t>, Nature 2019</a:t>
            </a:r>
            <a:r>
              <a:rPr lang="de-DE" sz="1400" b="1" dirty="0">
                <a:solidFill>
                  <a:srgbClr val="FF9900"/>
                </a:solidFill>
                <a:latin typeface="Calibri" panose="020F0502020204030204" pitchFamily="34" charset="0"/>
                <a:cs typeface="Calibri" panose="020F0502020204030204" pitchFamily="34" charset="0"/>
              </a:rPr>
              <a:t>  </a:t>
            </a:r>
          </a:p>
        </p:txBody>
      </p:sp>
      <p:sp>
        <p:nvSpPr>
          <p:cNvPr id="4" name="Rechteck 3">
            <a:extLst>
              <a:ext uri="{FF2B5EF4-FFF2-40B4-BE49-F238E27FC236}">
                <a16:creationId xmlns:a16="http://schemas.microsoft.com/office/drawing/2014/main" id="{2BA5CDC1-B8E5-4EBA-A8FC-AB89D58C526E}"/>
              </a:ext>
            </a:extLst>
          </p:cNvPr>
          <p:cNvSpPr/>
          <p:nvPr/>
        </p:nvSpPr>
        <p:spPr bwMode="auto">
          <a:xfrm>
            <a:off x="3977673" y="1725060"/>
            <a:ext cx="346929" cy="272676"/>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defRPr/>
            </a:pPr>
            <a:endParaRPr lang="de-AT" sz="1200" baseline="-25000">
              <a:solidFill>
                <a:srgbClr val="FFFFFF"/>
              </a:solidFill>
              <a:effectLst>
                <a:outerShdw blurRad="38100" dist="38100" dir="2700000" algn="tl">
                  <a:srgbClr val="000000">
                    <a:alpha val="43137"/>
                  </a:srgbClr>
                </a:outerShdw>
              </a:effectLst>
              <a:latin typeface="Arial Rounded MT Bold" pitchFamily="34" charset="0"/>
              <a:cs typeface="Arial" pitchFamily="34" charset="0"/>
            </a:endParaRPr>
          </a:p>
        </p:txBody>
      </p:sp>
      <p:sp>
        <p:nvSpPr>
          <p:cNvPr id="5" name="Rechteck 4">
            <a:extLst>
              <a:ext uri="{FF2B5EF4-FFF2-40B4-BE49-F238E27FC236}">
                <a16:creationId xmlns:a16="http://schemas.microsoft.com/office/drawing/2014/main" id="{BDFDA21E-F217-4F55-86FE-7F10FFB67C20}"/>
              </a:ext>
            </a:extLst>
          </p:cNvPr>
          <p:cNvSpPr/>
          <p:nvPr/>
        </p:nvSpPr>
        <p:spPr bwMode="auto">
          <a:xfrm>
            <a:off x="5218794" y="1395044"/>
            <a:ext cx="546045" cy="321120"/>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defRPr/>
            </a:pPr>
            <a:endParaRPr lang="de-AT" sz="1200" baseline="-25000">
              <a:solidFill>
                <a:srgbClr val="FFFFFF"/>
              </a:solidFill>
              <a:effectLst>
                <a:outerShdw blurRad="38100" dist="38100" dir="2700000" algn="tl">
                  <a:srgbClr val="000000">
                    <a:alpha val="43137"/>
                  </a:srgbClr>
                </a:outerShdw>
              </a:effectLst>
              <a:latin typeface="Arial Rounded MT Bold" pitchFamily="34" charset="0"/>
              <a:cs typeface="Arial" pitchFamily="34" charset="0"/>
            </a:endParaRPr>
          </a:p>
        </p:txBody>
      </p:sp>
      <p:sp>
        <p:nvSpPr>
          <p:cNvPr id="15" name="Inhaltsplatzhalter 1">
            <a:extLst>
              <a:ext uri="{FF2B5EF4-FFF2-40B4-BE49-F238E27FC236}">
                <a16:creationId xmlns:a16="http://schemas.microsoft.com/office/drawing/2014/main" id="{358FAA10-EDAF-4C5C-93D6-04A9DC148C1A}"/>
              </a:ext>
            </a:extLst>
          </p:cNvPr>
          <p:cNvSpPr txBox="1">
            <a:spLocks/>
          </p:cNvSpPr>
          <p:nvPr/>
        </p:nvSpPr>
        <p:spPr bwMode="auto">
          <a:xfrm>
            <a:off x="6919346" y="855219"/>
            <a:ext cx="3524250" cy="3943350"/>
          </a:xfrm>
          <a:prstGeom prst="rect">
            <a:avLst/>
          </a:prstGeom>
          <a:solidFill>
            <a:schemeClr val="bg1"/>
          </a:solidFill>
          <a:ln w="9525">
            <a:solidFill>
              <a:schemeClr val="bg1"/>
            </a:solidFill>
            <a:miter lim="800000"/>
            <a:headEnd/>
            <a:tailEnd/>
          </a:ln>
        </p:spPr>
        <p:txBody>
          <a:bodyPr vert="horz" wrap="square" lIns="91416" tIns="45709" rIns="91416" bIns="45709" numCol="1" anchor="t" anchorCtr="0" compatLnSpc="1">
            <a:prstTxWarp prst="textNoShape">
              <a:avLst/>
            </a:prstTxWarp>
          </a:bodyPr>
          <a:lstStyle>
            <a:lvl1pPr marL="257136" indent="-257136" algn="l" rtl="0" eaLnBrk="0" fontAlgn="base" hangingPunct="0">
              <a:spcBef>
                <a:spcPct val="20000"/>
              </a:spcBef>
              <a:spcAft>
                <a:spcPct val="0"/>
              </a:spcAft>
              <a:buClr>
                <a:schemeClr val="folHlink"/>
              </a:buClr>
              <a:buFont typeface="Monotype Sorts" charset="2"/>
              <a:buBlip>
                <a:blip r:embed="rId5"/>
              </a:buBlip>
              <a:defRPr kumimoji="1" sz="2250" b="0">
                <a:solidFill>
                  <a:schemeClr val="accent1"/>
                </a:solidFill>
                <a:latin typeface="Calibri" pitchFamily="34" charset="0"/>
                <a:ea typeface="+mn-ea"/>
                <a:cs typeface="+mn-cs"/>
              </a:defRPr>
            </a:lvl1pPr>
            <a:lvl2pPr marL="557127" indent="-214280" algn="l" rtl="0" eaLnBrk="0" fontAlgn="base" hangingPunct="0">
              <a:spcBef>
                <a:spcPct val="20000"/>
              </a:spcBef>
              <a:spcAft>
                <a:spcPct val="20000"/>
              </a:spcAft>
              <a:buClr>
                <a:schemeClr val="bg2"/>
              </a:buClr>
              <a:buChar char="-"/>
              <a:defRPr kumimoji="1" sz="1800" b="0">
                <a:solidFill>
                  <a:schemeClr val="accent1"/>
                </a:solidFill>
                <a:latin typeface="Calibri" pitchFamily="34" charset="0"/>
              </a:defRPr>
            </a:lvl2pPr>
            <a:lvl3pPr marL="857118" indent="-171423" algn="l" rtl="0" eaLnBrk="0" fontAlgn="base" hangingPunct="0">
              <a:spcBef>
                <a:spcPct val="20000"/>
              </a:spcBef>
              <a:spcAft>
                <a:spcPct val="0"/>
              </a:spcAft>
              <a:buClr>
                <a:schemeClr val="bg2"/>
              </a:buClr>
              <a:buChar char="-"/>
              <a:defRPr kumimoji="1" sz="1500" b="0">
                <a:solidFill>
                  <a:schemeClr val="accent1"/>
                </a:solidFill>
                <a:latin typeface="Calibri" pitchFamily="34" charset="0"/>
              </a:defRPr>
            </a:lvl3pPr>
            <a:lvl4pPr marL="1199966" indent="-171423" algn="l" rtl="0" eaLnBrk="0" fontAlgn="base" hangingPunct="0">
              <a:spcBef>
                <a:spcPct val="20000"/>
              </a:spcBef>
              <a:spcAft>
                <a:spcPct val="0"/>
              </a:spcAft>
              <a:buClr>
                <a:schemeClr val="bg2"/>
              </a:buClr>
              <a:buChar char="-"/>
              <a:defRPr kumimoji="1" sz="1500" b="0">
                <a:solidFill>
                  <a:schemeClr val="accent1"/>
                </a:solidFill>
                <a:latin typeface="Calibri" pitchFamily="34" charset="0"/>
              </a:defRPr>
            </a:lvl4pPr>
            <a:lvl5pPr marL="1542814" indent="-171423" algn="l" rtl="0" eaLnBrk="0" fontAlgn="base" hangingPunct="0">
              <a:spcBef>
                <a:spcPct val="20000"/>
              </a:spcBef>
              <a:spcAft>
                <a:spcPct val="0"/>
              </a:spcAft>
              <a:buClr>
                <a:schemeClr val="bg2"/>
              </a:buClr>
              <a:buChar char="-"/>
              <a:defRPr kumimoji="1" sz="1500" b="0">
                <a:solidFill>
                  <a:schemeClr val="accent1"/>
                </a:solidFill>
                <a:latin typeface="Calibri" pitchFamily="34" charset="0"/>
              </a:defRPr>
            </a:lvl5pPr>
            <a:lvl6pPr marL="1885661" indent="-171423" algn="l" rtl="0" eaLnBrk="0" fontAlgn="base" hangingPunct="0">
              <a:spcBef>
                <a:spcPct val="20000"/>
              </a:spcBef>
              <a:spcAft>
                <a:spcPct val="0"/>
              </a:spcAft>
              <a:buClr>
                <a:schemeClr val="bg2"/>
              </a:buClr>
              <a:buChar char="-"/>
              <a:defRPr kumimoji="1" b="1">
                <a:solidFill>
                  <a:schemeClr val="accent1"/>
                </a:solidFill>
                <a:latin typeface="+mn-lt"/>
              </a:defRPr>
            </a:lvl6pPr>
            <a:lvl7pPr marL="2228508" indent="-171423" algn="l" rtl="0" eaLnBrk="0" fontAlgn="base" hangingPunct="0">
              <a:spcBef>
                <a:spcPct val="20000"/>
              </a:spcBef>
              <a:spcAft>
                <a:spcPct val="0"/>
              </a:spcAft>
              <a:buClr>
                <a:schemeClr val="bg2"/>
              </a:buClr>
              <a:buChar char="-"/>
              <a:defRPr kumimoji="1" b="1">
                <a:solidFill>
                  <a:schemeClr val="accent1"/>
                </a:solidFill>
                <a:latin typeface="+mn-lt"/>
              </a:defRPr>
            </a:lvl7pPr>
            <a:lvl8pPr marL="2571356" indent="-171423" algn="l" rtl="0" eaLnBrk="0" fontAlgn="base" hangingPunct="0">
              <a:spcBef>
                <a:spcPct val="20000"/>
              </a:spcBef>
              <a:spcAft>
                <a:spcPct val="0"/>
              </a:spcAft>
              <a:buClr>
                <a:schemeClr val="bg2"/>
              </a:buClr>
              <a:buChar char="-"/>
              <a:defRPr kumimoji="1" b="1">
                <a:solidFill>
                  <a:schemeClr val="accent1"/>
                </a:solidFill>
                <a:latin typeface="+mn-lt"/>
              </a:defRPr>
            </a:lvl8pPr>
            <a:lvl9pPr marL="2914202" indent="-171423" algn="l" rtl="0" eaLnBrk="0" fontAlgn="base" hangingPunct="0">
              <a:spcBef>
                <a:spcPct val="20000"/>
              </a:spcBef>
              <a:spcAft>
                <a:spcPct val="0"/>
              </a:spcAft>
              <a:buClr>
                <a:schemeClr val="bg2"/>
              </a:buClr>
              <a:buChar char="-"/>
              <a:defRPr kumimoji="1" b="1">
                <a:solidFill>
                  <a:schemeClr val="accent1"/>
                </a:solidFill>
                <a:latin typeface="+mn-lt"/>
              </a:defRPr>
            </a:lvl9pPr>
          </a:lstStyle>
          <a:p>
            <a:pPr>
              <a:buClr>
                <a:srgbClr val="0066FF"/>
              </a:buClr>
            </a:pPr>
            <a:r>
              <a:rPr lang="de-AT" kern="0" dirty="0">
                <a:solidFill>
                  <a:srgbClr val="000099"/>
                </a:solidFill>
              </a:rPr>
              <a:t>Test </a:t>
            </a:r>
            <a:r>
              <a:rPr lang="de-AT" kern="0" dirty="0" err="1">
                <a:solidFill>
                  <a:srgbClr val="000099"/>
                </a:solidFill>
              </a:rPr>
              <a:t>the</a:t>
            </a:r>
            <a:r>
              <a:rPr lang="de-AT" kern="0" dirty="0">
                <a:solidFill>
                  <a:srgbClr val="000099"/>
                </a:solidFill>
              </a:rPr>
              <a:t> </a:t>
            </a:r>
            <a:r>
              <a:rPr lang="de-AT" kern="0" dirty="0" err="1">
                <a:solidFill>
                  <a:srgbClr val="000099"/>
                </a:solidFill>
              </a:rPr>
              <a:t>laws</a:t>
            </a:r>
            <a:r>
              <a:rPr lang="de-AT" kern="0" dirty="0">
                <a:solidFill>
                  <a:srgbClr val="000099"/>
                </a:solidFill>
              </a:rPr>
              <a:t> </a:t>
            </a:r>
            <a:r>
              <a:rPr lang="de-AT" kern="0" dirty="0" err="1">
                <a:solidFill>
                  <a:srgbClr val="000099"/>
                </a:solidFill>
              </a:rPr>
              <a:t>of</a:t>
            </a:r>
            <a:r>
              <a:rPr lang="de-AT" kern="0" dirty="0">
                <a:solidFill>
                  <a:srgbClr val="000099"/>
                </a:solidFill>
              </a:rPr>
              <a:t> </a:t>
            </a:r>
            <a:r>
              <a:rPr lang="de-AT" kern="0" dirty="0" err="1">
                <a:solidFill>
                  <a:srgbClr val="000099"/>
                </a:solidFill>
              </a:rPr>
              <a:t>gravity</a:t>
            </a:r>
            <a:r>
              <a:rPr lang="de-AT" kern="0" dirty="0">
                <a:solidFill>
                  <a:srgbClr val="000099"/>
                </a:solidFill>
              </a:rPr>
              <a:t> at </a:t>
            </a:r>
            <a:r>
              <a:rPr lang="de-AT" kern="0" dirty="0" err="1">
                <a:solidFill>
                  <a:srgbClr val="000099"/>
                </a:solidFill>
              </a:rPr>
              <a:t>small</a:t>
            </a:r>
            <a:r>
              <a:rPr lang="de-AT" kern="0" dirty="0">
                <a:solidFill>
                  <a:srgbClr val="000099"/>
                </a:solidFill>
              </a:rPr>
              <a:t> </a:t>
            </a:r>
            <a:r>
              <a:rPr lang="de-AT" kern="0" dirty="0" err="1">
                <a:solidFill>
                  <a:srgbClr val="000099"/>
                </a:solidFill>
              </a:rPr>
              <a:t>distances</a:t>
            </a:r>
            <a:endParaRPr lang="de-AT" kern="0" dirty="0">
              <a:solidFill>
                <a:srgbClr val="000099"/>
              </a:solidFill>
            </a:endParaRPr>
          </a:p>
          <a:p>
            <a:pPr>
              <a:buClr>
                <a:srgbClr val="0066FF"/>
              </a:buClr>
            </a:pPr>
            <a:endParaRPr lang="de-AT" kern="0" dirty="0">
              <a:solidFill>
                <a:srgbClr val="000099"/>
              </a:solidFill>
            </a:endParaRPr>
          </a:p>
          <a:p>
            <a:pPr>
              <a:buClr>
                <a:srgbClr val="0066FF"/>
              </a:buClr>
            </a:pPr>
            <a:r>
              <a:rPr lang="de-AT" kern="0" dirty="0">
                <a:solidFill>
                  <a:srgbClr val="000099"/>
                </a:solidFill>
              </a:rPr>
              <a:t>Search </a:t>
            </a:r>
            <a:r>
              <a:rPr lang="de-AT" kern="0" dirty="0" err="1">
                <a:solidFill>
                  <a:srgbClr val="000099"/>
                </a:solidFill>
              </a:rPr>
              <a:t>for</a:t>
            </a:r>
            <a:r>
              <a:rPr lang="de-AT" kern="0" dirty="0">
                <a:solidFill>
                  <a:srgbClr val="000099"/>
                </a:solidFill>
              </a:rPr>
              <a:t> </a:t>
            </a:r>
            <a:r>
              <a:rPr lang="de-AT" kern="0" dirty="0" err="1">
                <a:solidFill>
                  <a:srgbClr val="000099"/>
                </a:solidFill>
              </a:rPr>
              <a:t>hypothetical</a:t>
            </a:r>
            <a:r>
              <a:rPr lang="de-AT" kern="0" dirty="0">
                <a:solidFill>
                  <a:srgbClr val="000099"/>
                </a:solidFill>
              </a:rPr>
              <a:t> </a:t>
            </a:r>
            <a:r>
              <a:rPr lang="de-AT" kern="0" dirty="0" err="1">
                <a:solidFill>
                  <a:srgbClr val="000099"/>
                </a:solidFill>
              </a:rPr>
              <a:t>gravity</a:t>
            </a:r>
            <a:r>
              <a:rPr lang="de-AT" kern="0" dirty="0">
                <a:solidFill>
                  <a:srgbClr val="000099"/>
                </a:solidFill>
              </a:rPr>
              <a:t>-like </a:t>
            </a:r>
            <a:r>
              <a:rPr lang="de-AT" kern="0" dirty="0" err="1">
                <a:solidFill>
                  <a:srgbClr val="000099"/>
                </a:solidFill>
              </a:rPr>
              <a:t>interactions</a:t>
            </a:r>
            <a:r>
              <a:rPr lang="de-AT" kern="0" dirty="0">
                <a:solidFill>
                  <a:srgbClr val="000099"/>
                </a:solidFill>
              </a:rPr>
              <a:t>, </a:t>
            </a:r>
            <a:r>
              <a:rPr lang="de-AT" kern="0" dirty="0" err="1">
                <a:solidFill>
                  <a:srgbClr val="000099"/>
                </a:solidFill>
              </a:rPr>
              <a:t>string</a:t>
            </a:r>
            <a:r>
              <a:rPr lang="de-AT" kern="0" dirty="0">
                <a:solidFill>
                  <a:srgbClr val="000099"/>
                </a:solidFill>
              </a:rPr>
              <a:t> </a:t>
            </a:r>
            <a:r>
              <a:rPr lang="de-AT" kern="0" dirty="0" err="1">
                <a:solidFill>
                  <a:srgbClr val="000099"/>
                </a:solidFill>
              </a:rPr>
              <a:t>theories</a:t>
            </a:r>
            <a:r>
              <a:rPr lang="de-AT" kern="0" dirty="0">
                <a:solidFill>
                  <a:srgbClr val="000099"/>
                </a:solidFill>
              </a:rPr>
              <a:t> etc.</a:t>
            </a:r>
          </a:p>
          <a:p>
            <a:pPr>
              <a:buClr>
                <a:srgbClr val="0066FF"/>
              </a:buClr>
            </a:pPr>
            <a:endParaRPr lang="de-AT" kern="0" dirty="0">
              <a:solidFill>
                <a:srgbClr val="000099"/>
              </a:solidFill>
            </a:endParaRPr>
          </a:p>
          <a:p>
            <a:pPr>
              <a:buClr>
                <a:srgbClr val="0066FF"/>
              </a:buClr>
            </a:pPr>
            <a:r>
              <a:rPr lang="de-AT" kern="0" dirty="0">
                <a:solidFill>
                  <a:srgbClr val="000099"/>
                </a:solidFill>
              </a:rPr>
              <a:t>High </a:t>
            </a:r>
            <a:r>
              <a:rPr lang="de-AT" kern="0" dirty="0" err="1">
                <a:solidFill>
                  <a:srgbClr val="000099"/>
                </a:solidFill>
              </a:rPr>
              <a:t>degree</a:t>
            </a:r>
            <a:r>
              <a:rPr lang="de-AT" kern="0" dirty="0">
                <a:solidFill>
                  <a:srgbClr val="000099"/>
                </a:solidFill>
              </a:rPr>
              <a:t> on </a:t>
            </a:r>
            <a:r>
              <a:rPr lang="de-AT" kern="0" dirty="0" err="1">
                <a:solidFill>
                  <a:srgbClr val="000099"/>
                </a:solidFill>
              </a:rPr>
              <a:t>Sensitivity</a:t>
            </a:r>
            <a:r>
              <a:rPr lang="de-AT" kern="0" dirty="0">
                <a:solidFill>
                  <a:srgbClr val="000099"/>
                </a:solidFill>
              </a:rPr>
              <a:t> </a:t>
            </a:r>
            <a:r>
              <a:rPr lang="de-AT" kern="0" dirty="0" err="1">
                <a:solidFill>
                  <a:srgbClr val="000099"/>
                </a:solidFill>
              </a:rPr>
              <a:t>regarding</a:t>
            </a:r>
            <a:r>
              <a:rPr lang="de-AT" kern="0" dirty="0">
                <a:solidFill>
                  <a:srgbClr val="000099"/>
                </a:solidFill>
              </a:rPr>
              <a:t> </a:t>
            </a:r>
            <a:r>
              <a:rPr lang="de-AT" kern="0" dirty="0" err="1">
                <a:solidFill>
                  <a:srgbClr val="000099"/>
                </a:solidFill>
              </a:rPr>
              <a:t>underlying</a:t>
            </a:r>
            <a:r>
              <a:rPr lang="de-AT" kern="0" dirty="0">
                <a:solidFill>
                  <a:srgbClr val="000099"/>
                </a:solidFill>
              </a:rPr>
              <a:t> </a:t>
            </a:r>
            <a:r>
              <a:rPr lang="de-AT" kern="0" dirty="0" err="1">
                <a:solidFill>
                  <a:srgbClr val="000099"/>
                </a:solidFill>
              </a:rPr>
              <a:t>theories</a:t>
            </a:r>
            <a:r>
              <a:rPr lang="de-AT" kern="0" dirty="0">
                <a:solidFill>
                  <a:srgbClr val="000099"/>
                </a:solidFill>
              </a:rPr>
              <a:t> </a:t>
            </a:r>
            <a:r>
              <a:rPr lang="de-AT" kern="0" dirty="0" err="1">
                <a:solidFill>
                  <a:srgbClr val="000099"/>
                </a:solidFill>
              </a:rPr>
              <a:t>about</a:t>
            </a:r>
            <a:r>
              <a:rPr lang="de-AT" kern="0" dirty="0">
                <a:solidFill>
                  <a:srgbClr val="000099"/>
                </a:solidFill>
              </a:rPr>
              <a:t> </a:t>
            </a:r>
            <a:r>
              <a:rPr lang="de-AT" kern="0" dirty="0" err="1">
                <a:solidFill>
                  <a:srgbClr val="000099"/>
                </a:solidFill>
              </a:rPr>
              <a:t>the</a:t>
            </a:r>
            <a:r>
              <a:rPr lang="de-AT" kern="0" dirty="0">
                <a:solidFill>
                  <a:srgbClr val="000099"/>
                </a:solidFill>
              </a:rPr>
              <a:t> </a:t>
            </a:r>
            <a:r>
              <a:rPr lang="de-AT" kern="0" dirty="0" err="1">
                <a:solidFill>
                  <a:srgbClr val="000099"/>
                </a:solidFill>
              </a:rPr>
              <a:t>expansion</a:t>
            </a:r>
            <a:r>
              <a:rPr lang="de-AT" kern="0" dirty="0">
                <a:solidFill>
                  <a:srgbClr val="000099"/>
                </a:solidFill>
              </a:rPr>
              <a:t> </a:t>
            </a:r>
            <a:r>
              <a:rPr lang="de-AT" kern="0" dirty="0" err="1">
                <a:solidFill>
                  <a:srgbClr val="000099"/>
                </a:solidFill>
              </a:rPr>
              <a:t>of</a:t>
            </a:r>
            <a:r>
              <a:rPr lang="de-AT" kern="0" dirty="0">
                <a:solidFill>
                  <a:srgbClr val="000099"/>
                </a:solidFill>
              </a:rPr>
              <a:t> </a:t>
            </a:r>
            <a:r>
              <a:rPr lang="de-AT" kern="0" dirty="0" err="1">
                <a:solidFill>
                  <a:srgbClr val="000099"/>
                </a:solidFill>
              </a:rPr>
              <a:t>the</a:t>
            </a:r>
            <a:r>
              <a:rPr lang="de-AT" kern="0" dirty="0">
                <a:solidFill>
                  <a:srgbClr val="000099"/>
                </a:solidFill>
              </a:rPr>
              <a:t> </a:t>
            </a:r>
            <a:r>
              <a:rPr lang="de-AT" kern="0" dirty="0" err="1">
                <a:solidFill>
                  <a:srgbClr val="000099"/>
                </a:solidFill>
              </a:rPr>
              <a:t>universe</a:t>
            </a:r>
            <a:endParaRPr lang="en-GB" kern="0" dirty="0">
              <a:solidFill>
                <a:srgbClr val="000099"/>
              </a:solidFill>
            </a:endParaRPr>
          </a:p>
        </p:txBody>
      </p:sp>
      <p:sp>
        <p:nvSpPr>
          <p:cNvPr id="16" name="Inhaltsplatzhalter 3">
            <a:extLst>
              <a:ext uri="{FF2B5EF4-FFF2-40B4-BE49-F238E27FC236}">
                <a16:creationId xmlns:a16="http://schemas.microsoft.com/office/drawing/2014/main" id="{4E356F7A-7377-4308-BC29-23E8DA057F87}"/>
              </a:ext>
            </a:extLst>
          </p:cNvPr>
          <p:cNvSpPr txBox="1">
            <a:spLocks/>
          </p:cNvSpPr>
          <p:nvPr/>
        </p:nvSpPr>
        <p:spPr>
          <a:xfrm>
            <a:off x="5879977" y="5084455"/>
            <a:ext cx="3030141" cy="2963466"/>
          </a:xfrm>
          <a:prstGeom prst="rect">
            <a:avLst/>
          </a:prstGeom>
        </p:spPr>
        <p:txBody>
          <a:bodyPr/>
          <a:lstStyle>
            <a:lvl1pPr marL="257136" indent="-257136" algn="l" rtl="0" eaLnBrk="0" fontAlgn="base" hangingPunct="0">
              <a:spcBef>
                <a:spcPct val="20000"/>
              </a:spcBef>
              <a:spcAft>
                <a:spcPct val="0"/>
              </a:spcAft>
              <a:buClr>
                <a:schemeClr val="folHlink"/>
              </a:buClr>
              <a:buFont typeface="Monotype Sorts" charset="2"/>
              <a:buBlip>
                <a:blip r:embed="rId5"/>
              </a:buBlip>
              <a:defRPr kumimoji="1" sz="2250" b="1">
                <a:solidFill>
                  <a:schemeClr val="accent1"/>
                </a:solidFill>
                <a:latin typeface="Calibri" pitchFamily="34" charset="0"/>
                <a:ea typeface="+mn-ea"/>
                <a:cs typeface="+mn-cs"/>
              </a:defRPr>
            </a:lvl1pPr>
            <a:lvl2pPr marL="557127" indent="-214280" algn="l" rtl="0" eaLnBrk="0" fontAlgn="base" hangingPunct="0">
              <a:spcBef>
                <a:spcPct val="20000"/>
              </a:spcBef>
              <a:spcAft>
                <a:spcPct val="20000"/>
              </a:spcAft>
              <a:buClr>
                <a:schemeClr val="bg2"/>
              </a:buClr>
              <a:buChar char="-"/>
              <a:defRPr kumimoji="1" sz="1500" b="1">
                <a:solidFill>
                  <a:schemeClr val="accent1"/>
                </a:solidFill>
                <a:latin typeface="Calibri" pitchFamily="34" charset="0"/>
              </a:defRPr>
            </a:lvl2pPr>
            <a:lvl3pPr marL="857118" indent="-171423" algn="l" rtl="0" eaLnBrk="0" fontAlgn="base" hangingPunct="0">
              <a:spcBef>
                <a:spcPct val="20000"/>
              </a:spcBef>
              <a:spcAft>
                <a:spcPct val="0"/>
              </a:spcAft>
              <a:buClr>
                <a:schemeClr val="bg2"/>
              </a:buClr>
              <a:buChar char="-"/>
              <a:defRPr kumimoji="1" sz="1800" b="1">
                <a:solidFill>
                  <a:schemeClr val="accent1"/>
                </a:solidFill>
                <a:latin typeface="Calibri" pitchFamily="34" charset="0"/>
              </a:defRPr>
            </a:lvl3pPr>
            <a:lvl4pPr marL="1199966" indent="-171423" algn="l" rtl="0" eaLnBrk="0" fontAlgn="base" hangingPunct="0">
              <a:spcBef>
                <a:spcPct val="20000"/>
              </a:spcBef>
              <a:spcAft>
                <a:spcPct val="0"/>
              </a:spcAft>
              <a:buClr>
                <a:schemeClr val="bg2"/>
              </a:buClr>
              <a:buChar char="-"/>
              <a:defRPr kumimoji="1" sz="1500" b="1">
                <a:solidFill>
                  <a:schemeClr val="accent1"/>
                </a:solidFill>
                <a:latin typeface="Calibri" pitchFamily="34" charset="0"/>
              </a:defRPr>
            </a:lvl4pPr>
            <a:lvl5pPr marL="1542814" indent="-171423" algn="l" rtl="0" eaLnBrk="0" fontAlgn="base" hangingPunct="0">
              <a:spcBef>
                <a:spcPct val="20000"/>
              </a:spcBef>
              <a:spcAft>
                <a:spcPct val="0"/>
              </a:spcAft>
              <a:buClr>
                <a:schemeClr val="bg2"/>
              </a:buClr>
              <a:buChar char="-"/>
              <a:defRPr kumimoji="1" sz="1500" b="1">
                <a:solidFill>
                  <a:schemeClr val="accent1"/>
                </a:solidFill>
                <a:latin typeface="Calibri" pitchFamily="34" charset="0"/>
              </a:defRPr>
            </a:lvl5pPr>
            <a:lvl6pPr marL="1885661" indent="-171423" algn="l" rtl="0" eaLnBrk="0" fontAlgn="base" hangingPunct="0">
              <a:spcBef>
                <a:spcPct val="20000"/>
              </a:spcBef>
              <a:spcAft>
                <a:spcPct val="0"/>
              </a:spcAft>
              <a:buClr>
                <a:schemeClr val="bg2"/>
              </a:buClr>
              <a:buChar char="-"/>
              <a:defRPr kumimoji="1" b="1">
                <a:solidFill>
                  <a:schemeClr val="accent1"/>
                </a:solidFill>
                <a:latin typeface="+mn-lt"/>
              </a:defRPr>
            </a:lvl6pPr>
            <a:lvl7pPr marL="2228508" indent="-171423" algn="l" rtl="0" eaLnBrk="0" fontAlgn="base" hangingPunct="0">
              <a:spcBef>
                <a:spcPct val="20000"/>
              </a:spcBef>
              <a:spcAft>
                <a:spcPct val="0"/>
              </a:spcAft>
              <a:buClr>
                <a:schemeClr val="bg2"/>
              </a:buClr>
              <a:buChar char="-"/>
              <a:defRPr kumimoji="1" b="1">
                <a:solidFill>
                  <a:schemeClr val="accent1"/>
                </a:solidFill>
                <a:latin typeface="+mn-lt"/>
              </a:defRPr>
            </a:lvl7pPr>
            <a:lvl8pPr marL="2571356" indent="-171423" algn="l" rtl="0" eaLnBrk="0" fontAlgn="base" hangingPunct="0">
              <a:spcBef>
                <a:spcPct val="20000"/>
              </a:spcBef>
              <a:spcAft>
                <a:spcPct val="0"/>
              </a:spcAft>
              <a:buClr>
                <a:schemeClr val="bg2"/>
              </a:buClr>
              <a:buChar char="-"/>
              <a:defRPr kumimoji="1" b="1">
                <a:solidFill>
                  <a:schemeClr val="accent1"/>
                </a:solidFill>
                <a:latin typeface="+mn-lt"/>
              </a:defRPr>
            </a:lvl8pPr>
            <a:lvl9pPr marL="2914202" indent="-171423" algn="l" rtl="0" eaLnBrk="0" fontAlgn="base" hangingPunct="0">
              <a:spcBef>
                <a:spcPct val="20000"/>
              </a:spcBef>
              <a:spcAft>
                <a:spcPct val="0"/>
              </a:spcAft>
              <a:buClr>
                <a:schemeClr val="bg2"/>
              </a:buClr>
              <a:buChar char="-"/>
              <a:defRPr kumimoji="1" b="1">
                <a:solidFill>
                  <a:schemeClr val="accent1"/>
                </a:solidFill>
                <a:latin typeface="+mn-lt"/>
              </a:defRPr>
            </a:lvl9pPr>
          </a:lstStyle>
          <a:p>
            <a:pPr>
              <a:buClr>
                <a:srgbClr val="0066FF"/>
              </a:buClr>
            </a:pPr>
            <a:r>
              <a:rPr lang="de-DE" b="0" kern="0" dirty="0" err="1">
                <a:solidFill>
                  <a:srgbClr val="000099"/>
                </a:solidFill>
              </a:rPr>
              <a:t>Example</a:t>
            </a:r>
            <a:r>
              <a:rPr lang="de-DE" b="0" kern="0" dirty="0">
                <a:solidFill>
                  <a:srgbClr val="000099"/>
                </a:solidFill>
              </a:rPr>
              <a:t> </a:t>
            </a:r>
            <a:r>
              <a:rPr lang="de-DE" b="0" kern="0" dirty="0" err="1">
                <a:solidFill>
                  <a:srgbClr val="000099"/>
                </a:solidFill>
              </a:rPr>
              <a:t>Rb</a:t>
            </a:r>
            <a:endParaRPr lang="de-DE" b="0" kern="0" dirty="0">
              <a:solidFill>
                <a:srgbClr val="000099"/>
              </a:solidFill>
            </a:endParaRPr>
          </a:p>
          <a:p>
            <a:pPr>
              <a:buClr>
                <a:srgbClr val="0066FF"/>
              </a:buClr>
              <a:buNone/>
            </a:pPr>
            <a:r>
              <a:rPr lang="de-DE" kern="0" dirty="0">
                <a:solidFill>
                  <a:srgbClr val="000099"/>
                </a:solidFill>
              </a:rPr>
              <a:t>	</a:t>
            </a:r>
            <a:r>
              <a:rPr lang="de-DE" b="0" kern="0" dirty="0">
                <a:solidFill>
                  <a:srgbClr val="000099"/>
                </a:solidFill>
              </a:rPr>
              <a:t>Energy shift </a:t>
            </a:r>
            <a:r>
              <a:rPr lang="de-DE" b="0" kern="0" dirty="0" err="1">
                <a:solidFill>
                  <a:srgbClr val="000099"/>
                </a:solidFill>
              </a:rPr>
              <a:t>for</a:t>
            </a:r>
            <a:r>
              <a:rPr lang="de-DE" b="0" kern="0" dirty="0">
                <a:solidFill>
                  <a:srgbClr val="000099"/>
                </a:solidFill>
              </a:rPr>
              <a:t> </a:t>
            </a:r>
            <a:r>
              <a:rPr lang="de-DE" b="0" kern="0" dirty="0" err="1">
                <a:solidFill>
                  <a:srgbClr val="000099"/>
                </a:solidFill>
              </a:rPr>
              <a:t>Rb</a:t>
            </a:r>
            <a:r>
              <a:rPr lang="de-DE" b="0" kern="0" dirty="0">
                <a:solidFill>
                  <a:srgbClr val="000099"/>
                </a:solidFill>
              </a:rPr>
              <a:t> Atom at </a:t>
            </a:r>
            <a:r>
              <a:rPr lang="de-DE" b="0" kern="0" dirty="0">
                <a:solidFill>
                  <a:srgbClr val="FF9900"/>
                </a:solidFill>
              </a:rPr>
              <a:t>r = 1 µm </a:t>
            </a:r>
          </a:p>
          <a:p>
            <a:pPr>
              <a:buClr>
                <a:srgbClr val="0066FF"/>
              </a:buClr>
              <a:buNone/>
            </a:pPr>
            <a:r>
              <a:rPr lang="de-DE" b="0" kern="0" dirty="0">
                <a:solidFill>
                  <a:srgbClr val="FF9900"/>
                </a:solidFill>
              </a:rPr>
              <a:t>	10</a:t>
            </a:r>
            <a:r>
              <a:rPr lang="de-DE" b="0" kern="0" baseline="30000" dirty="0">
                <a:solidFill>
                  <a:srgbClr val="FF9900"/>
                </a:solidFill>
              </a:rPr>
              <a:t>-12</a:t>
            </a:r>
            <a:r>
              <a:rPr lang="de-DE" b="0" kern="0" baseline="-25000" dirty="0">
                <a:solidFill>
                  <a:srgbClr val="FF9900"/>
                </a:solidFill>
              </a:rPr>
              <a:t> </a:t>
            </a:r>
            <a:r>
              <a:rPr lang="de-DE" b="0" kern="0" dirty="0">
                <a:solidFill>
                  <a:srgbClr val="FF9900"/>
                </a:solidFill>
              </a:rPr>
              <a:t>eV</a:t>
            </a:r>
            <a:endParaRPr lang="de-DE" b="0" kern="0" dirty="0">
              <a:solidFill>
                <a:srgbClr val="000099"/>
              </a:solidFill>
            </a:endParaRPr>
          </a:p>
        </p:txBody>
      </p:sp>
      <p:sp>
        <p:nvSpPr>
          <p:cNvPr id="20" name="Inhaltsplatzhalter 5">
            <a:extLst>
              <a:ext uri="{FF2B5EF4-FFF2-40B4-BE49-F238E27FC236}">
                <a16:creationId xmlns:a16="http://schemas.microsoft.com/office/drawing/2014/main" id="{64C286C7-CF7B-4D32-8833-9F313884D1FA}"/>
              </a:ext>
            </a:extLst>
          </p:cNvPr>
          <p:cNvSpPr txBox="1">
            <a:spLocks/>
          </p:cNvSpPr>
          <p:nvPr/>
        </p:nvSpPr>
        <p:spPr>
          <a:xfrm>
            <a:off x="8400257" y="5101061"/>
            <a:ext cx="3031331" cy="2963466"/>
          </a:xfrm>
          <a:prstGeom prst="rect">
            <a:avLst/>
          </a:prstGeom>
        </p:spPr>
        <p:txBody>
          <a:bodyPr/>
          <a:lstStyle>
            <a:lvl1pPr marL="257136" indent="-257136" algn="l" rtl="0" eaLnBrk="0" fontAlgn="base" hangingPunct="0">
              <a:spcBef>
                <a:spcPct val="20000"/>
              </a:spcBef>
              <a:spcAft>
                <a:spcPct val="0"/>
              </a:spcAft>
              <a:buClr>
                <a:schemeClr val="folHlink"/>
              </a:buClr>
              <a:buFont typeface="Monotype Sorts" charset="2"/>
              <a:buBlip>
                <a:blip r:embed="rId5"/>
              </a:buBlip>
              <a:defRPr kumimoji="1" sz="2250" b="1">
                <a:solidFill>
                  <a:schemeClr val="accent1"/>
                </a:solidFill>
                <a:latin typeface="Calibri" pitchFamily="34" charset="0"/>
                <a:ea typeface="+mn-ea"/>
                <a:cs typeface="+mn-cs"/>
              </a:defRPr>
            </a:lvl1pPr>
            <a:lvl2pPr marL="557127" indent="-214280" algn="l" rtl="0" eaLnBrk="0" fontAlgn="base" hangingPunct="0">
              <a:spcBef>
                <a:spcPct val="20000"/>
              </a:spcBef>
              <a:spcAft>
                <a:spcPct val="20000"/>
              </a:spcAft>
              <a:buClr>
                <a:schemeClr val="bg2"/>
              </a:buClr>
              <a:buChar char="-"/>
              <a:defRPr kumimoji="1" sz="1500" b="1">
                <a:solidFill>
                  <a:schemeClr val="accent1"/>
                </a:solidFill>
                <a:latin typeface="Calibri" pitchFamily="34" charset="0"/>
              </a:defRPr>
            </a:lvl2pPr>
            <a:lvl3pPr marL="857118" indent="-171423" algn="l" rtl="0" eaLnBrk="0" fontAlgn="base" hangingPunct="0">
              <a:spcBef>
                <a:spcPct val="20000"/>
              </a:spcBef>
              <a:spcAft>
                <a:spcPct val="0"/>
              </a:spcAft>
              <a:buClr>
                <a:schemeClr val="bg2"/>
              </a:buClr>
              <a:buChar char="-"/>
              <a:defRPr kumimoji="1" sz="1800" b="1">
                <a:solidFill>
                  <a:schemeClr val="accent1"/>
                </a:solidFill>
                <a:latin typeface="Calibri" pitchFamily="34" charset="0"/>
              </a:defRPr>
            </a:lvl3pPr>
            <a:lvl4pPr marL="1199966" indent="-171423" algn="l" rtl="0" eaLnBrk="0" fontAlgn="base" hangingPunct="0">
              <a:spcBef>
                <a:spcPct val="20000"/>
              </a:spcBef>
              <a:spcAft>
                <a:spcPct val="0"/>
              </a:spcAft>
              <a:buClr>
                <a:schemeClr val="bg2"/>
              </a:buClr>
              <a:buChar char="-"/>
              <a:defRPr kumimoji="1" sz="1500" b="1">
                <a:solidFill>
                  <a:schemeClr val="accent1"/>
                </a:solidFill>
                <a:latin typeface="Calibri" pitchFamily="34" charset="0"/>
              </a:defRPr>
            </a:lvl4pPr>
            <a:lvl5pPr marL="1542814" indent="-171423" algn="l" rtl="0" eaLnBrk="0" fontAlgn="base" hangingPunct="0">
              <a:spcBef>
                <a:spcPct val="20000"/>
              </a:spcBef>
              <a:spcAft>
                <a:spcPct val="0"/>
              </a:spcAft>
              <a:buClr>
                <a:schemeClr val="bg2"/>
              </a:buClr>
              <a:buChar char="-"/>
              <a:defRPr kumimoji="1" sz="1500" b="1">
                <a:solidFill>
                  <a:schemeClr val="accent1"/>
                </a:solidFill>
                <a:latin typeface="Calibri" pitchFamily="34" charset="0"/>
              </a:defRPr>
            </a:lvl5pPr>
            <a:lvl6pPr marL="1885661" indent="-171423" algn="l" rtl="0" eaLnBrk="0" fontAlgn="base" hangingPunct="0">
              <a:spcBef>
                <a:spcPct val="20000"/>
              </a:spcBef>
              <a:spcAft>
                <a:spcPct val="0"/>
              </a:spcAft>
              <a:buClr>
                <a:schemeClr val="bg2"/>
              </a:buClr>
              <a:buChar char="-"/>
              <a:defRPr kumimoji="1" b="1">
                <a:solidFill>
                  <a:schemeClr val="accent1"/>
                </a:solidFill>
                <a:latin typeface="+mn-lt"/>
              </a:defRPr>
            </a:lvl6pPr>
            <a:lvl7pPr marL="2228508" indent="-171423" algn="l" rtl="0" eaLnBrk="0" fontAlgn="base" hangingPunct="0">
              <a:spcBef>
                <a:spcPct val="20000"/>
              </a:spcBef>
              <a:spcAft>
                <a:spcPct val="0"/>
              </a:spcAft>
              <a:buClr>
                <a:schemeClr val="bg2"/>
              </a:buClr>
              <a:buChar char="-"/>
              <a:defRPr kumimoji="1" b="1">
                <a:solidFill>
                  <a:schemeClr val="accent1"/>
                </a:solidFill>
                <a:latin typeface="+mn-lt"/>
              </a:defRPr>
            </a:lvl7pPr>
            <a:lvl8pPr marL="2571356" indent="-171423" algn="l" rtl="0" eaLnBrk="0" fontAlgn="base" hangingPunct="0">
              <a:spcBef>
                <a:spcPct val="20000"/>
              </a:spcBef>
              <a:spcAft>
                <a:spcPct val="0"/>
              </a:spcAft>
              <a:buClr>
                <a:schemeClr val="bg2"/>
              </a:buClr>
              <a:buChar char="-"/>
              <a:defRPr kumimoji="1" b="1">
                <a:solidFill>
                  <a:schemeClr val="accent1"/>
                </a:solidFill>
                <a:latin typeface="+mn-lt"/>
              </a:defRPr>
            </a:lvl8pPr>
            <a:lvl9pPr marL="2914202" indent="-171423" algn="l" rtl="0" eaLnBrk="0" fontAlgn="base" hangingPunct="0">
              <a:spcBef>
                <a:spcPct val="20000"/>
              </a:spcBef>
              <a:spcAft>
                <a:spcPct val="0"/>
              </a:spcAft>
              <a:buClr>
                <a:schemeClr val="bg2"/>
              </a:buClr>
              <a:buChar char="-"/>
              <a:defRPr kumimoji="1" b="1">
                <a:solidFill>
                  <a:schemeClr val="accent1"/>
                </a:solidFill>
                <a:latin typeface="+mn-lt"/>
              </a:defRPr>
            </a:lvl9pPr>
          </a:lstStyle>
          <a:p>
            <a:pPr marL="0" indent="0">
              <a:buClr>
                <a:srgbClr val="0066FF"/>
              </a:buClr>
              <a:buNone/>
            </a:pPr>
            <a:r>
              <a:rPr lang="de-DE" kern="0" dirty="0">
                <a:solidFill>
                  <a:srgbClr val="000099"/>
                </a:solidFill>
              </a:rPr>
              <a:t>Neutron </a:t>
            </a:r>
            <a:endParaRPr lang="de-DE" b="0" kern="0" dirty="0">
              <a:solidFill>
                <a:srgbClr val="000099"/>
              </a:solidFill>
            </a:endParaRPr>
          </a:p>
          <a:p>
            <a:pPr>
              <a:buClr>
                <a:srgbClr val="0066FF"/>
              </a:buClr>
            </a:pPr>
            <a:r>
              <a:rPr lang="de-DE" b="0" kern="0" dirty="0" err="1">
                <a:solidFill>
                  <a:srgbClr val="000099"/>
                </a:solidFill>
              </a:rPr>
              <a:t>Polarizability</a:t>
            </a:r>
            <a:r>
              <a:rPr lang="de-DE" b="0" kern="0" dirty="0">
                <a:solidFill>
                  <a:srgbClr val="000099"/>
                </a:solidFill>
              </a:rPr>
              <a:t> </a:t>
            </a:r>
            <a:r>
              <a:rPr lang="de-DE" b="0" kern="0" dirty="0" err="1">
                <a:solidFill>
                  <a:srgbClr val="000099"/>
                </a:solidFill>
              </a:rPr>
              <a:t>extremely</a:t>
            </a:r>
            <a:r>
              <a:rPr lang="de-DE" b="0" kern="0" dirty="0">
                <a:solidFill>
                  <a:srgbClr val="000099"/>
                </a:solidFill>
              </a:rPr>
              <a:t> </a:t>
            </a:r>
            <a:r>
              <a:rPr lang="de-DE" b="0" kern="0" dirty="0" err="1">
                <a:solidFill>
                  <a:srgbClr val="000099"/>
                </a:solidFill>
              </a:rPr>
              <a:t>small</a:t>
            </a:r>
            <a:r>
              <a:rPr lang="de-DE" b="0" kern="0" dirty="0">
                <a:solidFill>
                  <a:srgbClr val="000099"/>
                </a:solidFill>
              </a:rPr>
              <a:t>:</a:t>
            </a:r>
          </a:p>
          <a:p>
            <a:pPr>
              <a:buClr>
                <a:srgbClr val="0066FF"/>
              </a:buClr>
            </a:pPr>
            <a:r>
              <a:rPr lang="de-DE" b="0" kern="0" dirty="0">
                <a:solidFill>
                  <a:srgbClr val="FF9900"/>
                </a:solidFill>
              </a:rPr>
              <a:t>10</a:t>
            </a:r>
            <a:r>
              <a:rPr lang="de-DE" b="0" kern="0" baseline="30000" dirty="0">
                <a:solidFill>
                  <a:srgbClr val="FF9900"/>
                </a:solidFill>
              </a:rPr>
              <a:t>-30</a:t>
            </a:r>
            <a:r>
              <a:rPr lang="de-DE" b="0" kern="0" baseline="-25000" dirty="0">
                <a:solidFill>
                  <a:srgbClr val="FF9900"/>
                </a:solidFill>
              </a:rPr>
              <a:t> </a:t>
            </a:r>
            <a:r>
              <a:rPr lang="de-DE" b="0" kern="0" dirty="0">
                <a:solidFill>
                  <a:srgbClr val="FF9900"/>
                </a:solidFill>
              </a:rPr>
              <a:t>eV</a:t>
            </a:r>
            <a:endParaRPr lang="de-DE" b="0" kern="0" dirty="0">
              <a:solidFill>
                <a:srgbClr val="000099"/>
              </a:solidFill>
            </a:endParaRPr>
          </a:p>
        </p:txBody>
      </p:sp>
    </p:spTree>
    <p:extLst>
      <p:ext uri="{BB962C8B-B14F-4D97-AF65-F5344CB8AC3E}">
        <p14:creationId xmlns:p14="http://schemas.microsoft.com/office/powerpoint/2010/main" val="339606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34EE8C-2195-4653-89B7-31B538B642C9}"/>
              </a:ext>
            </a:extLst>
          </p:cNvPr>
          <p:cNvSpPr>
            <a:spLocks noGrp="1"/>
          </p:cNvSpPr>
          <p:nvPr>
            <p:ph idx="1"/>
          </p:nvPr>
        </p:nvSpPr>
        <p:spPr/>
        <p:txBody>
          <a:bodyPr/>
          <a:lstStyle/>
          <a:p>
            <a:endParaRPr lang="de-DE" dirty="0"/>
          </a:p>
        </p:txBody>
      </p:sp>
      <p:sp>
        <p:nvSpPr>
          <p:cNvPr id="3" name="Title 2">
            <a:extLst>
              <a:ext uri="{FF2B5EF4-FFF2-40B4-BE49-F238E27FC236}">
                <a16:creationId xmlns:a16="http://schemas.microsoft.com/office/drawing/2014/main" id="{208A2877-E234-4CAA-86E9-F86372A72694}"/>
              </a:ext>
            </a:extLst>
          </p:cNvPr>
          <p:cNvSpPr>
            <a:spLocks noGrp="1"/>
          </p:cNvSpPr>
          <p:nvPr>
            <p:ph type="title"/>
          </p:nvPr>
        </p:nvSpPr>
        <p:spPr/>
        <p:txBody>
          <a:bodyPr/>
          <a:lstStyle/>
          <a:p>
            <a:r>
              <a:rPr lang="de-DE" dirty="0"/>
              <a:t>Quantum </a:t>
            </a:r>
            <a:r>
              <a:rPr lang="de-DE" dirty="0" err="1"/>
              <a:t>Gravitational</a:t>
            </a:r>
            <a:r>
              <a:rPr lang="de-DE" dirty="0"/>
              <a:t> States </a:t>
            </a:r>
            <a:r>
              <a:rPr lang="de-DE" dirty="0" err="1"/>
              <a:t>of</a:t>
            </a:r>
            <a:r>
              <a:rPr lang="de-DE" dirty="0"/>
              <a:t> a Neutron</a:t>
            </a:r>
          </a:p>
        </p:txBody>
      </p:sp>
      <p:pic>
        <p:nvPicPr>
          <p:cNvPr id="4" name="Picture 3">
            <a:extLst>
              <a:ext uri="{FF2B5EF4-FFF2-40B4-BE49-F238E27FC236}">
                <a16:creationId xmlns:a16="http://schemas.microsoft.com/office/drawing/2014/main" id="{6DD72445-D5D6-4906-9033-99E592F605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1073" y="1362487"/>
            <a:ext cx="4121371" cy="5050576"/>
          </a:xfrm>
          <a:prstGeom prst="rect">
            <a:avLst/>
          </a:prstGeom>
        </p:spPr>
      </p:pic>
      <p:pic>
        <p:nvPicPr>
          <p:cNvPr id="5" name="Picture 4">
            <a:extLst>
              <a:ext uri="{FF2B5EF4-FFF2-40B4-BE49-F238E27FC236}">
                <a16:creationId xmlns:a16="http://schemas.microsoft.com/office/drawing/2014/main" id="{D5815A25-5B1F-4D5C-992D-913701153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02" y="1124745"/>
            <a:ext cx="4346429" cy="5288319"/>
          </a:xfrm>
          <a:prstGeom prst="rect">
            <a:avLst/>
          </a:prstGeom>
        </p:spPr>
      </p:pic>
    </p:spTree>
    <p:extLst>
      <p:ext uri="{BB962C8B-B14F-4D97-AF65-F5344CB8AC3E}">
        <p14:creationId xmlns:p14="http://schemas.microsoft.com/office/powerpoint/2010/main" val="3015108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bwMode="auto">
          <a:xfrm>
            <a:off x="2667000" y="857250"/>
            <a:ext cx="685800" cy="0"/>
          </a:xfrm>
          <a:prstGeom prst="line">
            <a:avLst/>
          </a:prstGeom>
          <a:solidFill>
            <a:schemeClr val="accent1"/>
          </a:solidFill>
          <a:ln w="0" cap="sq"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3" name="Titel 2"/>
          <p:cNvSpPr>
            <a:spLocks noGrp="1"/>
          </p:cNvSpPr>
          <p:nvPr>
            <p:ph type="title"/>
          </p:nvPr>
        </p:nvSpPr>
        <p:spPr>
          <a:xfrm>
            <a:off x="703760" y="74320"/>
            <a:ext cx="7416012" cy="628650"/>
          </a:xfrm>
        </p:spPr>
        <p:txBody>
          <a:bodyPr>
            <a:normAutofit fontScale="90000"/>
          </a:bodyPr>
          <a:lstStyle/>
          <a:p>
            <a:r>
              <a:rPr lang="en-GB" i="1" dirty="0" err="1">
                <a:solidFill>
                  <a:srgbClr val="FF9900"/>
                </a:solidFill>
                <a:latin typeface="Arial Rounded MT Bold"/>
              </a:rPr>
              <a:t>q</a:t>
            </a:r>
            <a:r>
              <a:rPr lang="en-GB" i="1" cap="small" dirty="0" err="1">
                <a:latin typeface="Arial Rounded MT Bold"/>
              </a:rPr>
              <a:t>Bounce</a:t>
            </a:r>
            <a:r>
              <a:rPr lang="en-GB" i="1" cap="small" dirty="0">
                <a:latin typeface="Arial Rounded MT Bold"/>
              </a:rPr>
              <a:t>:</a:t>
            </a:r>
            <a:endParaRPr lang="de-DE" sz="2100" dirty="0">
              <a:solidFill>
                <a:srgbClr val="FF9900"/>
              </a:solidFill>
              <a:latin typeface="+mj-lt"/>
            </a:endParaRPr>
          </a:p>
        </p:txBody>
      </p:sp>
      <p:sp>
        <p:nvSpPr>
          <p:cNvPr id="2" name="Inhaltsplatzhalter 1"/>
          <p:cNvSpPr>
            <a:spLocks noGrp="1"/>
          </p:cNvSpPr>
          <p:nvPr>
            <p:ph idx="1"/>
          </p:nvPr>
        </p:nvSpPr>
        <p:spPr>
          <a:xfrm>
            <a:off x="494167" y="875299"/>
            <a:ext cx="6210690" cy="1350301"/>
          </a:xfrm>
        </p:spPr>
        <p:txBody>
          <a:bodyPr>
            <a:normAutofit fontScale="25000" lnSpcReduction="20000"/>
          </a:bodyPr>
          <a:lstStyle/>
          <a:p>
            <a:r>
              <a:rPr lang="de-DE" sz="9600" dirty="0" err="1"/>
              <a:t>Schrödinger</a:t>
            </a:r>
            <a:r>
              <a:rPr lang="de-DE" sz="9600" dirty="0"/>
              <a:t> </a:t>
            </a:r>
            <a:r>
              <a:rPr lang="de-DE" sz="9600" dirty="0" err="1"/>
              <a:t>Equation</a:t>
            </a:r>
            <a:endParaRPr lang="de-DE" sz="9600" dirty="0"/>
          </a:p>
          <a:p>
            <a:endParaRPr lang="de-DE" sz="9600" dirty="0"/>
          </a:p>
          <a:p>
            <a:endParaRPr lang="de-DE" sz="9600" dirty="0"/>
          </a:p>
          <a:p>
            <a:pPr marL="0" indent="0">
              <a:buNone/>
            </a:pPr>
            <a:endParaRPr lang="de-DE" sz="9600" dirty="0"/>
          </a:p>
          <a:p>
            <a:pPr marL="0" indent="0">
              <a:buNone/>
            </a:pPr>
            <a:endParaRPr lang="de-DE" sz="9600" dirty="0"/>
          </a:p>
          <a:p>
            <a:r>
              <a:rPr lang="de-DE" sz="9600" dirty="0" err="1"/>
              <a:t>Characteristic</a:t>
            </a:r>
            <a:r>
              <a:rPr lang="de-DE" sz="9600" dirty="0"/>
              <a:t> </a:t>
            </a:r>
            <a:r>
              <a:rPr lang="de-DE" sz="9600" dirty="0" err="1"/>
              <a:t>length</a:t>
            </a:r>
            <a:r>
              <a:rPr lang="de-DE" sz="9600" dirty="0"/>
              <a:t> </a:t>
            </a:r>
            <a:r>
              <a:rPr lang="de-DE" sz="9600" dirty="0" err="1"/>
              <a:t>and</a:t>
            </a:r>
            <a:r>
              <a:rPr lang="de-DE" sz="9600" dirty="0"/>
              <a:t> </a:t>
            </a:r>
            <a:r>
              <a:rPr lang="de-DE" sz="9600" dirty="0" err="1"/>
              <a:t>energy</a:t>
            </a:r>
            <a:r>
              <a:rPr lang="de-DE" sz="9600" dirty="0"/>
              <a:t> </a:t>
            </a:r>
            <a:r>
              <a:rPr lang="de-DE" sz="9600" dirty="0" err="1"/>
              <a:t>scale</a:t>
            </a:r>
            <a:endParaRPr lang="de-DE" sz="9600" dirty="0"/>
          </a:p>
          <a:p>
            <a:endParaRPr lang="de-DE" sz="9600" dirty="0"/>
          </a:p>
          <a:p>
            <a:pPr marL="0" indent="0">
              <a:buNone/>
            </a:pPr>
            <a:endParaRPr lang="de-DE" sz="9600" dirty="0"/>
          </a:p>
          <a:p>
            <a:r>
              <a:rPr lang="de-DE" sz="9600" dirty="0"/>
              <a:t>Change </a:t>
            </a:r>
            <a:r>
              <a:rPr lang="de-DE" sz="9600" dirty="0" err="1"/>
              <a:t>of</a:t>
            </a:r>
            <a:r>
              <a:rPr lang="de-DE" sz="9600" dirty="0"/>
              <a:t> variable</a:t>
            </a:r>
          </a:p>
          <a:p>
            <a:endParaRPr lang="de-DE" sz="9600" dirty="0"/>
          </a:p>
          <a:p>
            <a:pPr marL="0" indent="0">
              <a:buNone/>
            </a:pPr>
            <a:endParaRPr lang="de-DE" sz="9600" dirty="0"/>
          </a:p>
          <a:p>
            <a:r>
              <a:rPr lang="de-DE" sz="9600" dirty="0" err="1"/>
              <a:t>Airy‘s</a:t>
            </a:r>
            <a:r>
              <a:rPr lang="de-DE" sz="9600" dirty="0"/>
              <a:t> </a:t>
            </a:r>
            <a:r>
              <a:rPr lang="de-DE" sz="9600" dirty="0" err="1"/>
              <a:t>Equation</a:t>
            </a:r>
            <a:r>
              <a:rPr lang="de-DE" sz="9600" dirty="0"/>
              <a:t>, </a:t>
            </a:r>
            <a:r>
              <a:rPr lang="de-DE" sz="9600" dirty="0" err="1"/>
              <a:t>and</a:t>
            </a:r>
            <a:r>
              <a:rPr lang="de-DE" sz="9600" dirty="0"/>
              <a:t> </a:t>
            </a:r>
            <a:r>
              <a:rPr lang="de-DE" sz="9600" dirty="0" err="1"/>
              <a:t>general</a:t>
            </a:r>
            <a:r>
              <a:rPr lang="de-DE" sz="9600" dirty="0"/>
              <a:t> Solution </a:t>
            </a:r>
            <a:r>
              <a:rPr lang="de-DE" sz="9600" dirty="0" err="1"/>
              <a:t>with</a:t>
            </a:r>
            <a:r>
              <a:rPr lang="de-DE" sz="9600" dirty="0"/>
              <a:t> </a:t>
            </a:r>
            <a:r>
              <a:rPr lang="de-DE" sz="9600" dirty="0" err="1"/>
              <a:t>AiryAi</a:t>
            </a:r>
            <a:r>
              <a:rPr lang="de-DE" sz="9600" dirty="0"/>
              <a:t> </a:t>
            </a:r>
            <a:r>
              <a:rPr lang="de-DE" sz="9600" dirty="0" err="1"/>
              <a:t>and</a:t>
            </a:r>
            <a:r>
              <a:rPr lang="de-DE" sz="9600" dirty="0"/>
              <a:t> </a:t>
            </a:r>
            <a:r>
              <a:rPr lang="de-DE" sz="9600" dirty="0" err="1"/>
              <a:t>AiryBi</a:t>
            </a:r>
            <a:endParaRPr lang="de-DE" sz="9600" dirty="0"/>
          </a:p>
          <a:p>
            <a:pPr marL="0" indent="0">
              <a:buNone/>
            </a:pPr>
            <a:endParaRPr lang="de-DE" sz="9600" dirty="0"/>
          </a:p>
          <a:p>
            <a:pPr marL="0" indent="0">
              <a:buNone/>
            </a:pPr>
            <a:endParaRPr lang="de-DE" sz="9600" dirty="0"/>
          </a:p>
          <a:p>
            <a:pPr marL="0" indent="0">
              <a:buNone/>
            </a:pPr>
            <a:endParaRPr lang="de-DE" sz="9600" dirty="0"/>
          </a:p>
          <a:p>
            <a:pPr marL="0" indent="0">
              <a:buNone/>
            </a:pPr>
            <a:endParaRPr lang="de-DE" sz="2100" dirty="0"/>
          </a:p>
        </p:txBody>
      </p:sp>
      <p:sp>
        <p:nvSpPr>
          <p:cNvPr id="34" name="Rectangle 12"/>
          <p:cNvSpPr>
            <a:spLocks noChangeArrowheads="1"/>
          </p:cNvSpPr>
          <p:nvPr/>
        </p:nvSpPr>
        <p:spPr bwMode="auto">
          <a:xfrm>
            <a:off x="2667001" y="753377"/>
            <a:ext cx="138564"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defRPr/>
            </a:pPr>
            <a:endParaRPr lang="en-GB" sz="900" b="1">
              <a:solidFill>
                <a:srgbClr val="000066"/>
              </a:solidFill>
              <a:latin typeface="Arial" pitchFamily="34" charset="0"/>
              <a:cs typeface="Arial" pitchFamily="34" charset="0"/>
            </a:endParaRPr>
          </a:p>
        </p:txBody>
      </p:sp>
      <p:graphicFrame>
        <p:nvGraphicFramePr>
          <p:cNvPr id="38" name="Objekt 37"/>
          <p:cNvGraphicFramePr>
            <a:graphicFrameLocks noChangeAspect="1"/>
          </p:cNvGraphicFramePr>
          <p:nvPr>
            <p:extLst>
              <p:ext uri="{D42A27DB-BD31-4B8C-83A1-F6EECF244321}">
                <p14:modId xmlns:p14="http://schemas.microsoft.com/office/powerpoint/2010/main" val="2692242757"/>
              </p:ext>
            </p:extLst>
          </p:nvPr>
        </p:nvGraphicFramePr>
        <p:xfrm>
          <a:off x="749650" y="4384901"/>
          <a:ext cx="1104410" cy="568175"/>
        </p:xfrm>
        <a:graphic>
          <a:graphicData uri="http://schemas.openxmlformats.org/presentationml/2006/ole">
            <mc:AlternateContent xmlns:mc="http://schemas.openxmlformats.org/markup-compatibility/2006">
              <mc:Choice xmlns:v="urn:schemas-microsoft-com:vml" Requires="v">
                <p:oleObj spid="_x0000_s6241" name="Equation" r:id="rId4" imgW="850680" imgH="431640" progId="Equation.DSMT4">
                  <p:embed/>
                </p:oleObj>
              </mc:Choice>
              <mc:Fallback>
                <p:oleObj name="Equation" r:id="rId4" imgW="850680" imgH="431640" progId="Equation.DSMT4">
                  <p:embed/>
                  <p:pic>
                    <p:nvPicPr>
                      <p:cNvPr id="38" name="Objekt 37"/>
                      <p:cNvPicPr>
                        <a:picLocks noChangeAspect="1" noChangeArrowheads="1"/>
                      </p:cNvPicPr>
                      <p:nvPr/>
                    </p:nvPicPr>
                    <p:blipFill>
                      <a:blip r:embed="rId5"/>
                      <a:srcRect/>
                      <a:stretch>
                        <a:fillRect/>
                      </a:stretch>
                    </p:blipFill>
                    <p:spPr bwMode="auto">
                      <a:xfrm>
                        <a:off x="749650" y="4384901"/>
                        <a:ext cx="1104410" cy="568175"/>
                      </a:xfrm>
                      <a:prstGeom prst="rect">
                        <a:avLst/>
                      </a:prstGeom>
                      <a:noFill/>
                    </p:spPr>
                  </p:pic>
                </p:oleObj>
              </mc:Fallback>
            </mc:AlternateContent>
          </a:graphicData>
        </a:graphic>
      </p:graphicFrame>
      <p:sp>
        <p:nvSpPr>
          <p:cNvPr id="39" name="Rectangle 14"/>
          <p:cNvSpPr>
            <a:spLocks noChangeArrowheads="1"/>
          </p:cNvSpPr>
          <p:nvPr/>
        </p:nvSpPr>
        <p:spPr bwMode="auto">
          <a:xfrm>
            <a:off x="2667001" y="753377"/>
            <a:ext cx="138564"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defRPr/>
            </a:pPr>
            <a:endParaRPr lang="en-GB" sz="900" b="1">
              <a:solidFill>
                <a:srgbClr val="000066"/>
              </a:solidFill>
              <a:latin typeface="Arial" pitchFamily="34" charset="0"/>
              <a:cs typeface="Arial" pitchFamily="34" charset="0"/>
            </a:endParaRPr>
          </a:p>
        </p:txBody>
      </p:sp>
      <p:graphicFrame>
        <p:nvGraphicFramePr>
          <p:cNvPr id="47" name="Objekt 46"/>
          <p:cNvGraphicFramePr>
            <a:graphicFrameLocks noChangeAspect="1"/>
          </p:cNvGraphicFramePr>
          <p:nvPr>
            <p:extLst>
              <p:ext uri="{D42A27DB-BD31-4B8C-83A1-F6EECF244321}">
                <p14:modId xmlns:p14="http://schemas.microsoft.com/office/powerpoint/2010/main" val="816421038"/>
              </p:ext>
            </p:extLst>
          </p:nvPr>
        </p:nvGraphicFramePr>
        <p:xfrm>
          <a:off x="3567965" y="3194494"/>
          <a:ext cx="2414773" cy="655439"/>
        </p:xfrm>
        <a:graphic>
          <a:graphicData uri="http://schemas.openxmlformats.org/presentationml/2006/ole">
            <mc:AlternateContent xmlns:mc="http://schemas.openxmlformats.org/markup-compatibility/2006">
              <mc:Choice xmlns:v="urn:schemas-microsoft-com:vml" Requires="v">
                <p:oleObj spid="_x0000_s6242" name="Equation" r:id="rId6" imgW="2018424" imgH="545863" progId="Equation.DSMT4">
                  <p:embed/>
                </p:oleObj>
              </mc:Choice>
              <mc:Fallback>
                <p:oleObj name="Equation" r:id="rId6" imgW="2018424" imgH="545863" progId="Equation.DSMT4">
                  <p:embed/>
                  <p:pic>
                    <p:nvPicPr>
                      <p:cNvPr id="47" name="Objekt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7965" y="3194494"/>
                        <a:ext cx="2414773" cy="655439"/>
                      </a:xfrm>
                      <a:prstGeom prst="rect">
                        <a:avLst/>
                      </a:prstGeom>
                      <a:noFill/>
                    </p:spPr>
                  </p:pic>
                </p:oleObj>
              </mc:Fallback>
            </mc:AlternateContent>
          </a:graphicData>
        </a:graphic>
      </p:graphicFrame>
      <p:pic>
        <p:nvPicPr>
          <p:cNvPr id="51" name="Picture 4" descr="tm3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3163" y="-340794"/>
            <a:ext cx="2449643" cy="170145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0" name="Textfeld 49"/>
              <p:cNvSpPr txBox="1"/>
              <p:nvPr/>
            </p:nvSpPr>
            <p:spPr>
              <a:xfrm>
                <a:off x="5209139" y="0"/>
                <a:ext cx="810090" cy="453137"/>
              </a:xfrm>
              <a:prstGeom prst="rect">
                <a:avLst/>
              </a:prstGeom>
              <a:noFill/>
            </p:spPr>
            <p:txBody>
              <a:bodyPr wrap="square" rtlCol="0">
                <a:spAutoFit/>
              </a:bodyPr>
              <a:lstStyle/>
              <a:p>
                <a:pPr fontAlgn="base">
                  <a:spcBef>
                    <a:spcPct val="0"/>
                  </a:spcBef>
                  <a:spcAft>
                    <a:spcPct val="0"/>
                  </a:spcAft>
                  <a:defRPr/>
                </a:pPr>
                <a14:m>
                  <m:oMath xmlns:m="http://schemas.openxmlformats.org/officeDocument/2006/math">
                    <m:r>
                      <a:rPr lang="en-GB" sz="2400" b="1" i="1">
                        <a:solidFill>
                          <a:srgbClr val="000066"/>
                        </a:solidFill>
                        <a:latin typeface="Cambria Math"/>
                        <a:sym typeface="Symbol"/>
                      </a:rPr>
                      <m:t></m:t>
                    </m:r>
                  </m:oMath>
                </a14:m>
                <a:r>
                  <a:rPr lang="en-GB" sz="1500" i="1" baseline="30000" dirty="0">
                    <a:solidFill>
                      <a:srgbClr val="000066"/>
                    </a:solidFill>
                    <a:latin typeface="Arial" pitchFamily="34" charset="0"/>
                    <a:cs typeface="Arial" pitchFamily="34" charset="0"/>
                  </a:rPr>
                  <a:t>2</a:t>
                </a:r>
                <a:endParaRPr lang="en-GB" sz="1500" i="1" dirty="0">
                  <a:solidFill>
                    <a:srgbClr val="000066"/>
                  </a:solidFill>
                  <a:latin typeface="Arial" pitchFamily="34" charset="0"/>
                  <a:cs typeface="Arial" pitchFamily="34" charset="0"/>
                </a:endParaRPr>
              </a:p>
            </p:txBody>
          </p:sp>
        </mc:Choice>
        <mc:Fallback xmlns="">
          <p:sp>
            <p:nvSpPr>
              <p:cNvPr id="50" name="Textfeld 49"/>
              <p:cNvSpPr txBox="1">
                <a:spLocks noRot="1" noChangeAspect="1" noMove="1" noResize="1" noEditPoints="1" noAdjustHandles="1" noChangeArrowheads="1" noChangeShapeType="1" noTextEdit="1"/>
              </p:cNvSpPr>
              <p:nvPr/>
            </p:nvSpPr>
            <p:spPr>
              <a:xfrm>
                <a:off x="5209139" y="0"/>
                <a:ext cx="810090" cy="453137"/>
              </a:xfrm>
              <a:prstGeom prst="rect">
                <a:avLst/>
              </a:prstGeom>
              <a:blipFill>
                <a:blip r:embed="rId20"/>
                <a:stretch>
                  <a:fillRect l="-1515" b="-10811"/>
                </a:stretch>
              </a:blipFill>
            </p:spPr>
            <p:txBody>
              <a:bodyPr/>
              <a:lstStyle/>
              <a:p>
                <a:r>
                  <a:rPr lang="de-DE">
                    <a:noFill/>
                  </a:rPr>
                  <a:t> </a:t>
                </a:r>
              </a:p>
            </p:txBody>
          </p:sp>
        </mc:Fallback>
      </mc:AlternateContent>
      <p:pic>
        <p:nvPicPr>
          <p:cNvPr id="35" name="Grafik 34"/>
          <p:cNvPicPr>
            <a:picLocks noChangeAspect="1"/>
          </p:cNvPicPr>
          <p:nvPr/>
        </p:nvPicPr>
        <p:blipFill>
          <a:blip r:embed="rId21"/>
          <a:stretch>
            <a:fillRect/>
          </a:stretch>
        </p:blipFill>
        <p:spPr>
          <a:xfrm>
            <a:off x="682281" y="5791602"/>
            <a:ext cx="1753520" cy="603362"/>
          </a:xfrm>
          <a:prstGeom prst="rect">
            <a:avLst/>
          </a:prstGeom>
        </p:spPr>
      </p:pic>
      <p:pic>
        <p:nvPicPr>
          <p:cNvPr id="44" name="Grafik 43"/>
          <p:cNvPicPr>
            <a:picLocks noChangeAspect="1"/>
          </p:cNvPicPr>
          <p:nvPr/>
        </p:nvPicPr>
        <p:blipFill>
          <a:blip r:embed="rId22"/>
          <a:stretch>
            <a:fillRect/>
          </a:stretch>
        </p:blipFill>
        <p:spPr>
          <a:xfrm>
            <a:off x="2932119" y="5905747"/>
            <a:ext cx="2517720" cy="375071"/>
          </a:xfrm>
          <a:prstGeom prst="rect">
            <a:avLst/>
          </a:prstGeom>
        </p:spPr>
      </p:pic>
      <p:graphicFrame>
        <p:nvGraphicFramePr>
          <p:cNvPr id="42" name="Objekt 41"/>
          <p:cNvGraphicFramePr>
            <a:graphicFrameLocks noChangeAspect="1"/>
          </p:cNvGraphicFramePr>
          <p:nvPr>
            <p:extLst>
              <p:ext uri="{D42A27DB-BD31-4B8C-83A1-F6EECF244321}">
                <p14:modId xmlns:p14="http://schemas.microsoft.com/office/powerpoint/2010/main" val="2177678923"/>
              </p:ext>
            </p:extLst>
          </p:nvPr>
        </p:nvGraphicFramePr>
        <p:xfrm>
          <a:off x="749650" y="3082422"/>
          <a:ext cx="2380060" cy="709613"/>
        </p:xfrm>
        <a:graphic>
          <a:graphicData uri="http://schemas.openxmlformats.org/presentationml/2006/ole">
            <mc:AlternateContent xmlns:mc="http://schemas.openxmlformats.org/markup-compatibility/2006">
              <mc:Choice xmlns:v="urn:schemas-microsoft-com:vml" Requires="v">
                <p:oleObj spid="_x0000_s6243" name="Equation" r:id="rId23" imgW="1854000" imgH="545760" progId="Equation.DSMT4">
                  <p:embed/>
                </p:oleObj>
              </mc:Choice>
              <mc:Fallback>
                <p:oleObj name="Equation" r:id="rId23" imgW="1854000" imgH="545760" progId="Equation.DSMT4">
                  <p:embed/>
                  <p:pic>
                    <p:nvPicPr>
                      <p:cNvPr id="42" name="Objekt 41"/>
                      <p:cNvPicPr>
                        <a:picLocks noChangeAspect="1" noChangeArrowheads="1"/>
                      </p:cNvPicPr>
                      <p:nvPr/>
                    </p:nvPicPr>
                    <p:blipFill>
                      <a:blip r:embed="rId24"/>
                      <a:srcRect/>
                      <a:stretch>
                        <a:fillRect/>
                      </a:stretch>
                    </p:blipFill>
                    <p:spPr bwMode="auto">
                      <a:xfrm>
                        <a:off x="749650" y="3082422"/>
                        <a:ext cx="2380060" cy="709613"/>
                      </a:xfrm>
                      <a:prstGeom prst="rect">
                        <a:avLst/>
                      </a:prstGeom>
                      <a:noFill/>
                    </p:spPr>
                  </p:pic>
                </p:oleObj>
              </mc:Fallback>
            </mc:AlternateContent>
          </a:graphicData>
        </a:graphic>
      </p:graphicFrame>
      <p:graphicFrame>
        <p:nvGraphicFramePr>
          <p:cNvPr id="17" name="Objekt 16"/>
          <p:cNvGraphicFramePr>
            <a:graphicFrameLocks noChangeAspect="1"/>
          </p:cNvGraphicFramePr>
          <p:nvPr>
            <p:extLst>
              <p:ext uri="{D42A27DB-BD31-4B8C-83A1-F6EECF244321}">
                <p14:modId xmlns:p14="http://schemas.microsoft.com/office/powerpoint/2010/main" val="494947545"/>
              </p:ext>
            </p:extLst>
          </p:nvPr>
        </p:nvGraphicFramePr>
        <p:xfrm>
          <a:off x="682281" y="1278440"/>
          <a:ext cx="3920209" cy="659851"/>
        </p:xfrm>
        <a:graphic>
          <a:graphicData uri="http://schemas.openxmlformats.org/presentationml/2006/ole">
            <mc:AlternateContent xmlns:mc="http://schemas.openxmlformats.org/markup-compatibility/2006">
              <mc:Choice xmlns:v="urn:schemas-microsoft-com:vml" Requires="v">
                <p:oleObj spid="_x0000_s6244" name="Equation" r:id="rId25" imgW="2489040" imgH="419040" progId="Equation.DSMT4">
                  <p:embed/>
                </p:oleObj>
              </mc:Choice>
              <mc:Fallback>
                <p:oleObj name="Equation" r:id="rId25" imgW="2489040" imgH="419040" progId="Equation.DSMT4">
                  <p:embed/>
                  <p:pic>
                    <p:nvPicPr>
                      <p:cNvPr id="17" name="Objekt 16"/>
                      <p:cNvPicPr/>
                      <p:nvPr/>
                    </p:nvPicPr>
                    <p:blipFill>
                      <a:blip r:embed="rId26"/>
                      <a:stretch>
                        <a:fillRect/>
                      </a:stretch>
                    </p:blipFill>
                    <p:spPr>
                      <a:xfrm>
                        <a:off x="682281" y="1278440"/>
                        <a:ext cx="3920209" cy="659851"/>
                      </a:xfrm>
                      <a:prstGeom prst="rect">
                        <a:avLst/>
                      </a:prstGeom>
                    </p:spPr>
                  </p:pic>
                </p:oleObj>
              </mc:Fallback>
            </mc:AlternateContent>
          </a:graphicData>
        </a:graphic>
      </p:graphicFrame>
      <p:graphicFrame>
        <p:nvGraphicFramePr>
          <p:cNvPr id="18" name="Objekt 17"/>
          <p:cNvGraphicFramePr>
            <a:graphicFrameLocks noChangeAspect="1"/>
          </p:cNvGraphicFramePr>
          <p:nvPr>
            <p:extLst>
              <p:ext uri="{D42A27DB-BD31-4B8C-83A1-F6EECF244321}">
                <p14:modId xmlns:p14="http://schemas.microsoft.com/office/powerpoint/2010/main" val="3792173662"/>
              </p:ext>
            </p:extLst>
          </p:nvPr>
        </p:nvGraphicFramePr>
        <p:xfrm>
          <a:off x="690657" y="1888639"/>
          <a:ext cx="3828526" cy="730306"/>
        </p:xfrm>
        <a:graphic>
          <a:graphicData uri="http://schemas.openxmlformats.org/presentationml/2006/ole">
            <mc:AlternateContent xmlns:mc="http://schemas.openxmlformats.org/markup-compatibility/2006">
              <mc:Choice xmlns:v="urn:schemas-microsoft-com:vml" Requires="v">
                <p:oleObj spid="_x0000_s6245" name="Equation" r:id="rId27" imgW="2197080" imgH="419040" progId="Equation.DSMT4">
                  <p:embed/>
                </p:oleObj>
              </mc:Choice>
              <mc:Fallback>
                <p:oleObj name="Equation" r:id="rId27" imgW="2197080" imgH="419040" progId="Equation.DSMT4">
                  <p:embed/>
                  <p:pic>
                    <p:nvPicPr>
                      <p:cNvPr id="18" name="Objekt 17"/>
                      <p:cNvPicPr/>
                      <p:nvPr/>
                    </p:nvPicPr>
                    <p:blipFill>
                      <a:blip r:embed="rId28"/>
                      <a:stretch>
                        <a:fillRect/>
                      </a:stretch>
                    </p:blipFill>
                    <p:spPr>
                      <a:xfrm>
                        <a:off x="690657" y="1888639"/>
                        <a:ext cx="3828526" cy="730306"/>
                      </a:xfrm>
                      <a:prstGeom prst="rect">
                        <a:avLst/>
                      </a:prstGeom>
                    </p:spPr>
                  </p:pic>
                </p:oleObj>
              </mc:Fallback>
            </mc:AlternateContent>
          </a:graphicData>
        </a:graphic>
      </p:graphicFrame>
      <p:pic>
        <p:nvPicPr>
          <p:cNvPr id="19" name="Picture 28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563169" y="350359"/>
            <a:ext cx="1923659" cy="185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feld 19"/>
          <p:cNvSpPr txBox="1"/>
          <p:nvPr/>
        </p:nvSpPr>
        <p:spPr>
          <a:xfrm>
            <a:off x="8983482" y="2085098"/>
            <a:ext cx="1198063" cy="761737"/>
          </a:xfrm>
          <a:prstGeom prst="rect">
            <a:avLst/>
          </a:prstGeom>
          <a:noFill/>
        </p:spPr>
        <p:txBody>
          <a:bodyPr wrap="none" lIns="68569" tIns="34285" rIns="68569" bIns="34285" rtlCol="0">
            <a:spAutoFit/>
          </a:bodyPr>
          <a:lstStyle/>
          <a:p>
            <a:pPr fontAlgn="base">
              <a:spcBef>
                <a:spcPct val="0"/>
              </a:spcBef>
              <a:spcAft>
                <a:spcPct val="0"/>
              </a:spcAft>
              <a:defRPr/>
            </a:pPr>
            <a:r>
              <a:rPr lang="de-AT" sz="1500" b="1" dirty="0" err="1">
                <a:solidFill>
                  <a:srgbClr val="FF9900"/>
                </a:solidFill>
                <a:latin typeface="Arial" pitchFamily="34" charset="0"/>
                <a:cs typeface="Arial" pitchFamily="34" charset="0"/>
              </a:rPr>
              <a:t>Symmetron</a:t>
            </a:r>
            <a:endParaRPr lang="de-AT" sz="1500" b="1" dirty="0">
              <a:solidFill>
                <a:srgbClr val="FF9900"/>
              </a:solidFill>
              <a:latin typeface="Arial" pitchFamily="34" charset="0"/>
              <a:cs typeface="Arial" pitchFamily="34" charset="0"/>
            </a:endParaRPr>
          </a:p>
          <a:p>
            <a:pPr fontAlgn="base">
              <a:spcBef>
                <a:spcPct val="0"/>
              </a:spcBef>
              <a:spcAft>
                <a:spcPct val="0"/>
              </a:spcAft>
              <a:defRPr/>
            </a:pPr>
            <a:endParaRPr lang="de-AT" sz="1500" b="1" dirty="0">
              <a:solidFill>
                <a:srgbClr val="FF9900"/>
              </a:solidFill>
              <a:latin typeface="Arial" pitchFamily="34" charset="0"/>
              <a:cs typeface="Arial" pitchFamily="34" charset="0"/>
            </a:endParaRPr>
          </a:p>
          <a:p>
            <a:pPr fontAlgn="base">
              <a:spcBef>
                <a:spcPct val="0"/>
              </a:spcBef>
              <a:spcAft>
                <a:spcPct val="0"/>
              </a:spcAft>
              <a:defRPr/>
            </a:pPr>
            <a:r>
              <a:rPr lang="de-AT" sz="1500" b="1" dirty="0">
                <a:solidFill>
                  <a:srgbClr val="FF9900"/>
                </a:solidFill>
                <a:latin typeface="Arial" pitchFamily="34" charset="0"/>
                <a:cs typeface="Arial" pitchFamily="34" charset="0"/>
              </a:rPr>
              <a:t> </a:t>
            </a:r>
            <a:endParaRPr lang="en-GB" sz="1500" b="1" dirty="0">
              <a:solidFill>
                <a:srgbClr val="FF9900"/>
              </a:solidFill>
              <a:latin typeface="Arial" pitchFamily="34" charset="0"/>
              <a:cs typeface="Arial" pitchFamily="34" charset="0"/>
            </a:endParaRPr>
          </a:p>
        </p:txBody>
      </p:sp>
      <p:sp>
        <p:nvSpPr>
          <p:cNvPr id="21" name="Rechteck 20"/>
          <p:cNvSpPr/>
          <p:nvPr/>
        </p:nvSpPr>
        <p:spPr>
          <a:xfrm>
            <a:off x="8119772" y="88563"/>
            <a:ext cx="2560316" cy="300082"/>
          </a:xfrm>
          <a:prstGeom prst="rect">
            <a:avLst/>
          </a:prstGeom>
        </p:spPr>
        <p:txBody>
          <a:bodyPr wrap="none">
            <a:spAutoFit/>
          </a:bodyPr>
          <a:lstStyle/>
          <a:p>
            <a:pPr fontAlgn="base">
              <a:spcBef>
                <a:spcPct val="0"/>
              </a:spcBef>
              <a:spcAft>
                <a:spcPct val="0"/>
              </a:spcAft>
              <a:defRPr/>
            </a:pPr>
            <a:r>
              <a:rPr lang="en-US" sz="1350" b="1" dirty="0">
                <a:solidFill>
                  <a:srgbClr val="000099"/>
                </a:solidFill>
                <a:latin typeface="Arial" pitchFamily="34" charset="0"/>
                <a:cs typeface="Arial" pitchFamily="34" charset="0"/>
              </a:rPr>
              <a:t>Hypothetical New Interaction</a:t>
            </a:r>
            <a:endParaRPr lang="de-AT" sz="1350" b="1" dirty="0">
              <a:solidFill>
                <a:srgbClr val="000099"/>
              </a:solidFill>
              <a:latin typeface="Arial" pitchFamily="34" charset="0"/>
              <a:cs typeface="Arial" pitchFamily="34" charset="0"/>
            </a:endParaRPr>
          </a:p>
        </p:txBody>
      </p:sp>
      <p:pic>
        <p:nvPicPr>
          <p:cNvPr id="23" name="Inhaltsplatzhalter 5" descr="FigPhi.PNG"/>
          <p:cNvPicPr>
            <a:picLocks noChangeAspect="1"/>
          </p:cNvPicPr>
          <p:nvPr/>
        </p:nvPicPr>
        <p:blipFill>
          <a:blip r:embed="rId30" cstate="print"/>
          <a:srcRect/>
          <a:stretch>
            <a:fillRect/>
          </a:stretch>
        </p:blipFill>
        <p:spPr bwMode="auto">
          <a:xfrm>
            <a:off x="8370747" y="4273759"/>
            <a:ext cx="1881851" cy="2214886"/>
          </a:xfrm>
          <a:prstGeom prst="rect">
            <a:avLst/>
          </a:prstGeom>
          <a:solidFill>
            <a:schemeClr val="tx1"/>
          </a:solidFill>
          <a:ln w="9525">
            <a:noFill/>
            <a:miter lim="800000"/>
            <a:headEnd/>
            <a:tailEnd/>
          </a:ln>
        </p:spPr>
      </p:pic>
      <p:pic>
        <p:nvPicPr>
          <p:cNvPr id="7" name="Picture 6">
            <a:extLst>
              <a:ext uri="{FF2B5EF4-FFF2-40B4-BE49-F238E27FC236}">
                <a16:creationId xmlns:a16="http://schemas.microsoft.com/office/drawing/2014/main" id="{778DCBB3-E243-4935-BA1B-2F3C3340DB36}"/>
              </a:ext>
            </a:extLst>
          </p:cNvPr>
          <p:cNvPicPr>
            <a:picLocks noChangeAspect="1"/>
          </p:cNvPicPr>
          <p:nvPr/>
        </p:nvPicPr>
        <p:blipFill>
          <a:blip r:embed="rId31"/>
          <a:stretch>
            <a:fillRect/>
          </a:stretch>
        </p:blipFill>
        <p:spPr>
          <a:xfrm>
            <a:off x="6055382" y="2641143"/>
            <a:ext cx="5856199" cy="3847501"/>
          </a:xfrm>
          <a:prstGeom prst="rect">
            <a:avLst/>
          </a:prstGeom>
        </p:spPr>
      </p:pic>
      <p:sp>
        <p:nvSpPr>
          <p:cNvPr id="27" name="Textfeld 19">
            <a:extLst>
              <a:ext uri="{FF2B5EF4-FFF2-40B4-BE49-F238E27FC236}">
                <a16:creationId xmlns:a16="http://schemas.microsoft.com/office/drawing/2014/main" id="{328AB020-5B05-4564-84EE-FF656F838597}"/>
              </a:ext>
            </a:extLst>
          </p:cNvPr>
          <p:cNvSpPr txBox="1"/>
          <p:nvPr/>
        </p:nvSpPr>
        <p:spPr>
          <a:xfrm>
            <a:off x="9167195" y="856003"/>
            <a:ext cx="672278" cy="761737"/>
          </a:xfrm>
          <a:prstGeom prst="rect">
            <a:avLst/>
          </a:prstGeom>
          <a:noFill/>
        </p:spPr>
        <p:txBody>
          <a:bodyPr wrap="none" lIns="68569" tIns="34285" rIns="68569" bIns="34285" rtlCol="0">
            <a:spAutoFit/>
          </a:bodyPr>
          <a:lstStyle/>
          <a:p>
            <a:pPr fontAlgn="base">
              <a:spcBef>
                <a:spcPct val="0"/>
              </a:spcBef>
              <a:spcAft>
                <a:spcPct val="0"/>
              </a:spcAft>
              <a:defRPr/>
            </a:pPr>
            <a:r>
              <a:rPr lang="de-AT" sz="1500" b="1" dirty="0" err="1">
                <a:solidFill>
                  <a:srgbClr val="FF9900"/>
                </a:solidFill>
                <a:latin typeface="Arial" pitchFamily="34" charset="0"/>
                <a:cs typeface="Arial" pitchFamily="34" charset="0"/>
              </a:rPr>
              <a:t>Axion</a:t>
            </a:r>
            <a:endParaRPr lang="de-AT" sz="1500" b="1" dirty="0">
              <a:solidFill>
                <a:srgbClr val="FF9900"/>
              </a:solidFill>
              <a:latin typeface="Arial" pitchFamily="34" charset="0"/>
              <a:cs typeface="Arial" pitchFamily="34" charset="0"/>
            </a:endParaRPr>
          </a:p>
          <a:p>
            <a:pPr fontAlgn="base">
              <a:spcBef>
                <a:spcPct val="0"/>
              </a:spcBef>
              <a:spcAft>
                <a:spcPct val="0"/>
              </a:spcAft>
              <a:defRPr/>
            </a:pPr>
            <a:endParaRPr lang="de-AT" sz="1500" b="1" dirty="0">
              <a:solidFill>
                <a:srgbClr val="FF9900"/>
              </a:solidFill>
              <a:latin typeface="Arial" pitchFamily="34" charset="0"/>
              <a:cs typeface="Arial" pitchFamily="34" charset="0"/>
            </a:endParaRPr>
          </a:p>
          <a:p>
            <a:pPr fontAlgn="base">
              <a:spcBef>
                <a:spcPct val="0"/>
              </a:spcBef>
              <a:spcAft>
                <a:spcPct val="0"/>
              </a:spcAft>
              <a:defRPr/>
            </a:pPr>
            <a:r>
              <a:rPr lang="de-AT" sz="1500" b="1" dirty="0">
                <a:solidFill>
                  <a:srgbClr val="FF9900"/>
                </a:solidFill>
                <a:latin typeface="Arial" pitchFamily="34" charset="0"/>
                <a:cs typeface="Arial" pitchFamily="34" charset="0"/>
              </a:rPr>
              <a:t> </a:t>
            </a:r>
            <a:endParaRPr lang="en-GB" sz="1500" b="1" dirty="0">
              <a:solidFill>
                <a:srgbClr val="FF9900"/>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A4F70D20-5D86-4D7B-95C9-CF97271B6953}"/>
              </a:ext>
            </a:extLst>
          </p:cNvPr>
          <p:cNvPicPr>
            <a:picLocks noChangeAspect="1"/>
          </p:cNvPicPr>
          <p:nvPr/>
        </p:nvPicPr>
        <p:blipFill>
          <a:blip r:embed="rId32"/>
          <a:stretch>
            <a:fillRect/>
          </a:stretch>
        </p:blipFill>
        <p:spPr>
          <a:xfrm>
            <a:off x="40618" y="2636479"/>
            <a:ext cx="6055382" cy="3814640"/>
          </a:xfrm>
          <a:prstGeom prst="rect">
            <a:avLst/>
          </a:prstGeom>
        </p:spPr>
      </p:pic>
      <p:pic>
        <p:nvPicPr>
          <p:cNvPr id="28" name="Grafik 6">
            <a:extLst>
              <a:ext uri="{FF2B5EF4-FFF2-40B4-BE49-F238E27FC236}">
                <a16:creationId xmlns:a16="http://schemas.microsoft.com/office/drawing/2014/main" id="{DB0D3A19-120C-4C4F-AA85-1016516BB166}"/>
              </a:ext>
            </a:extLst>
          </p:cNvPr>
          <p:cNvPicPr>
            <a:picLocks noChangeAspect="1"/>
          </p:cNvPicPr>
          <p:nvPr/>
        </p:nvPicPr>
        <p:blipFill>
          <a:blip r:embed="rId33"/>
          <a:stretch>
            <a:fillRect/>
          </a:stretch>
        </p:blipFill>
        <p:spPr>
          <a:xfrm>
            <a:off x="8352737" y="418338"/>
            <a:ext cx="2930936" cy="1758489"/>
          </a:xfrm>
          <a:prstGeom prst="rect">
            <a:avLst/>
          </a:prstGeom>
        </p:spPr>
      </p:pic>
      <p:pic>
        <p:nvPicPr>
          <p:cNvPr id="29" name="Picture 28">
            <a:extLst>
              <a:ext uri="{FF2B5EF4-FFF2-40B4-BE49-F238E27FC236}">
                <a16:creationId xmlns:a16="http://schemas.microsoft.com/office/drawing/2014/main" id="{A3D1695D-3DFF-4ABC-AF5C-A6D0F90AEDE8}"/>
              </a:ext>
            </a:extLst>
          </p:cNvPr>
          <p:cNvPicPr>
            <a:picLocks noChangeAspect="1"/>
          </p:cNvPicPr>
          <p:nvPr/>
        </p:nvPicPr>
        <p:blipFill>
          <a:blip r:embed="rId34"/>
          <a:stretch>
            <a:fillRect/>
          </a:stretch>
        </p:blipFill>
        <p:spPr>
          <a:xfrm>
            <a:off x="8568203" y="329366"/>
            <a:ext cx="2698902" cy="1649782"/>
          </a:xfrm>
          <a:prstGeom prst="rect">
            <a:avLst/>
          </a:prstGeom>
        </p:spPr>
      </p:pic>
    </p:spTree>
    <p:extLst>
      <p:ext uri="{BB962C8B-B14F-4D97-AF65-F5344CB8AC3E}">
        <p14:creationId xmlns:p14="http://schemas.microsoft.com/office/powerpoint/2010/main" val="163468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455F1C0-389D-4E7A-94B6-CDD4958B2D45}"/>
              </a:ext>
            </a:extLst>
          </p:cNvPr>
          <p:cNvSpPr>
            <a:spLocks noGrp="1"/>
          </p:cNvSpPr>
          <p:nvPr>
            <p:ph idx="1"/>
          </p:nvPr>
        </p:nvSpPr>
        <p:spPr>
          <a:xfrm>
            <a:off x="208943" y="1534960"/>
            <a:ext cx="11880334" cy="5593317"/>
          </a:xfrm>
        </p:spPr>
        <p:txBody>
          <a:bodyPr>
            <a:normAutofit lnSpcReduction="10000"/>
          </a:bodyPr>
          <a:lstStyle/>
          <a:p>
            <a:r>
              <a:rPr lang="de-DE" dirty="0" err="1"/>
              <a:t>How</a:t>
            </a:r>
            <a:r>
              <a:rPr lang="de-DE" dirty="0"/>
              <a:t> </a:t>
            </a:r>
            <a:r>
              <a:rPr lang="de-DE" dirty="0" err="1"/>
              <a:t>far</a:t>
            </a:r>
            <a:r>
              <a:rPr lang="de-DE" dirty="0"/>
              <a:t> </a:t>
            </a:r>
            <a:r>
              <a:rPr lang="de-DE" dirty="0" err="1"/>
              <a:t>does</a:t>
            </a:r>
            <a:r>
              <a:rPr lang="de-DE" dirty="0"/>
              <a:t> GRS </a:t>
            </a:r>
            <a:r>
              <a:rPr lang="de-DE" dirty="0" err="1"/>
              <a:t>constrain</a:t>
            </a:r>
            <a:r>
              <a:rPr lang="de-DE" dirty="0"/>
              <a:t> Dark Energy and Dark Matter </a:t>
            </a:r>
            <a:r>
              <a:rPr lang="de-DE" dirty="0" err="1"/>
              <a:t>models</a:t>
            </a:r>
            <a:endParaRPr lang="de-DE" dirty="0"/>
          </a:p>
          <a:p>
            <a:pPr lvl="1"/>
            <a:r>
              <a:rPr lang="de-DE" dirty="0">
                <a:solidFill>
                  <a:srgbClr val="FF9900"/>
                </a:solidFill>
              </a:rPr>
              <a:t>Search </a:t>
            </a:r>
            <a:r>
              <a:rPr lang="de-DE" dirty="0" err="1">
                <a:solidFill>
                  <a:srgbClr val="FF9900"/>
                </a:solidFill>
              </a:rPr>
              <a:t>for</a:t>
            </a:r>
            <a:r>
              <a:rPr lang="de-DE" dirty="0">
                <a:solidFill>
                  <a:srgbClr val="FF9900"/>
                </a:solidFill>
              </a:rPr>
              <a:t> </a:t>
            </a:r>
            <a:r>
              <a:rPr lang="de-DE" dirty="0" err="1">
                <a:solidFill>
                  <a:srgbClr val="FF9900"/>
                </a:solidFill>
              </a:rPr>
              <a:t>environment-dependent</a:t>
            </a:r>
            <a:r>
              <a:rPr lang="de-DE" dirty="0">
                <a:solidFill>
                  <a:srgbClr val="FF9900"/>
                </a:solidFill>
              </a:rPr>
              <a:t> </a:t>
            </a:r>
            <a:r>
              <a:rPr lang="de-DE" dirty="0" err="1">
                <a:solidFill>
                  <a:srgbClr val="FF9900"/>
                </a:solidFill>
              </a:rPr>
              <a:t>dilatons</a:t>
            </a:r>
            <a:r>
              <a:rPr lang="de-DE" dirty="0">
                <a:solidFill>
                  <a:srgbClr val="FF9900"/>
                </a:solidFill>
              </a:rPr>
              <a:t>, H. Fischer et al., Physics </a:t>
            </a:r>
            <a:r>
              <a:rPr lang="de-DE" dirty="0" err="1">
                <a:solidFill>
                  <a:srgbClr val="FF9900"/>
                </a:solidFill>
              </a:rPr>
              <a:t>of</a:t>
            </a:r>
            <a:r>
              <a:rPr lang="de-DE" dirty="0">
                <a:solidFill>
                  <a:srgbClr val="FF9900"/>
                </a:solidFill>
              </a:rPr>
              <a:t> </a:t>
            </a:r>
            <a:r>
              <a:rPr lang="de-DE" dirty="0" err="1">
                <a:solidFill>
                  <a:srgbClr val="FF9900"/>
                </a:solidFill>
              </a:rPr>
              <a:t>the</a:t>
            </a:r>
            <a:r>
              <a:rPr lang="de-DE" dirty="0">
                <a:solidFill>
                  <a:srgbClr val="FF9900"/>
                </a:solidFill>
              </a:rPr>
              <a:t> Dark Universe</a:t>
            </a:r>
            <a:r>
              <a:rPr lang="de-DE" dirty="0"/>
              <a:t> </a:t>
            </a:r>
            <a:r>
              <a:rPr lang="de-DE" dirty="0">
                <a:solidFill>
                  <a:srgbClr val="FF9900"/>
                </a:solidFill>
              </a:rPr>
              <a:t>43, 101419 (2024)</a:t>
            </a:r>
          </a:p>
          <a:p>
            <a:pPr lvl="1"/>
            <a:r>
              <a:rPr lang="de-DE" dirty="0">
                <a:solidFill>
                  <a:srgbClr val="FF9900"/>
                </a:solidFill>
              </a:rPr>
              <a:t>Gravity </a:t>
            </a:r>
            <a:r>
              <a:rPr lang="de-DE" dirty="0" err="1">
                <a:solidFill>
                  <a:srgbClr val="FF9900"/>
                </a:solidFill>
              </a:rPr>
              <a:t>Resonance</a:t>
            </a:r>
            <a:r>
              <a:rPr lang="de-DE" dirty="0">
                <a:solidFill>
                  <a:srgbClr val="FF9900"/>
                </a:solidFill>
              </a:rPr>
              <a:t> </a:t>
            </a:r>
            <a:r>
              <a:rPr lang="de-DE" dirty="0" err="1">
                <a:solidFill>
                  <a:srgbClr val="FF9900"/>
                </a:solidFill>
              </a:rPr>
              <a:t>Spectroscopy</a:t>
            </a:r>
            <a:r>
              <a:rPr lang="de-DE" dirty="0">
                <a:solidFill>
                  <a:srgbClr val="FF9900"/>
                </a:solidFill>
              </a:rPr>
              <a:t> </a:t>
            </a:r>
            <a:r>
              <a:rPr lang="de-DE" dirty="0" err="1">
                <a:solidFill>
                  <a:srgbClr val="FF9900"/>
                </a:solidFill>
              </a:rPr>
              <a:t>constrains</a:t>
            </a:r>
            <a:r>
              <a:rPr lang="de-DE" dirty="0">
                <a:solidFill>
                  <a:srgbClr val="FF9900"/>
                </a:solidFill>
              </a:rPr>
              <a:t> </a:t>
            </a:r>
            <a:r>
              <a:rPr lang="de-DE" dirty="0" err="1">
                <a:solidFill>
                  <a:srgbClr val="FF9900"/>
                </a:solidFill>
              </a:rPr>
              <a:t>dark</a:t>
            </a:r>
            <a:r>
              <a:rPr lang="de-DE" dirty="0">
                <a:solidFill>
                  <a:srgbClr val="FF9900"/>
                </a:solidFill>
              </a:rPr>
              <a:t> matter and </a:t>
            </a:r>
            <a:r>
              <a:rPr lang="de-DE" dirty="0" err="1">
                <a:solidFill>
                  <a:srgbClr val="FF9900"/>
                </a:solidFill>
              </a:rPr>
              <a:t>dark</a:t>
            </a:r>
            <a:r>
              <a:rPr lang="de-DE" dirty="0">
                <a:solidFill>
                  <a:srgbClr val="FF9900"/>
                </a:solidFill>
              </a:rPr>
              <a:t> </a:t>
            </a:r>
            <a:r>
              <a:rPr lang="de-DE" dirty="0" err="1">
                <a:solidFill>
                  <a:srgbClr val="FF9900"/>
                </a:solidFill>
              </a:rPr>
              <a:t>energy</a:t>
            </a:r>
            <a:r>
              <a:rPr lang="de-DE" dirty="0">
                <a:solidFill>
                  <a:srgbClr val="FF9900"/>
                </a:solidFill>
              </a:rPr>
              <a:t> </a:t>
            </a:r>
            <a:r>
              <a:rPr lang="de-DE" dirty="0" err="1">
                <a:solidFill>
                  <a:srgbClr val="FF9900"/>
                </a:solidFill>
              </a:rPr>
              <a:t>scenarios</a:t>
            </a:r>
            <a:r>
              <a:rPr lang="de-DE" dirty="0">
                <a:solidFill>
                  <a:srgbClr val="FF9900"/>
                </a:solidFill>
              </a:rPr>
              <a:t>, T. Jenke et al., </a:t>
            </a:r>
            <a:r>
              <a:rPr lang="de-DE" dirty="0" err="1">
                <a:solidFill>
                  <a:srgbClr val="FF9900"/>
                </a:solidFill>
              </a:rPr>
              <a:t>Physical</a:t>
            </a:r>
            <a:r>
              <a:rPr lang="de-DE" dirty="0">
                <a:solidFill>
                  <a:srgbClr val="FF9900"/>
                </a:solidFill>
              </a:rPr>
              <a:t> Review Letters 112, 151105 (2014)</a:t>
            </a:r>
          </a:p>
          <a:p>
            <a:pPr lvl="1"/>
            <a:r>
              <a:rPr lang="de-DE" dirty="0" err="1">
                <a:solidFill>
                  <a:srgbClr val="FF9900"/>
                </a:solidFill>
              </a:rPr>
              <a:t>Acoustic</a:t>
            </a:r>
            <a:r>
              <a:rPr lang="de-DE" dirty="0">
                <a:solidFill>
                  <a:srgbClr val="FF9900"/>
                </a:solidFill>
              </a:rPr>
              <a:t> Rabi </a:t>
            </a:r>
            <a:r>
              <a:rPr lang="de-DE" dirty="0" err="1">
                <a:solidFill>
                  <a:srgbClr val="FF9900"/>
                </a:solidFill>
              </a:rPr>
              <a:t>oscillations</a:t>
            </a:r>
            <a:r>
              <a:rPr lang="de-DE" dirty="0">
                <a:solidFill>
                  <a:srgbClr val="FF9900"/>
                </a:solidFill>
              </a:rPr>
              <a:t> </a:t>
            </a:r>
            <a:r>
              <a:rPr lang="de-DE" dirty="0" err="1">
                <a:solidFill>
                  <a:srgbClr val="FF9900"/>
                </a:solidFill>
              </a:rPr>
              <a:t>between</a:t>
            </a:r>
            <a:r>
              <a:rPr lang="de-DE" dirty="0">
                <a:solidFill>
                  <a:srgbClr val="FF9900"/>
                </a:solidFill>
              </a:rPr>
              <a:t> </a:t>
            </a:r>
            <a:r>
              <a:rPr lang="de-DE" dirty="0" err="1">
                <a:solidFill>
                  <a:srgbClr val="FF9900"/>
                </a:solidFill>
              </a:rPr>
              <a:t>gravitational</a:t>
            </a:r>
            <a:r>
              <a:rPr lang="de-DE" dirty="0">
                <a:solidFill>
                  <a:srgbClr val="FF9900"/>
                </a:solidFill>
              </a:rPr>
              <a:t> </a:t>
            </a:r>
            <a:r>
              <a:rPr lang="de-DE" dirty="0" err="1">
                <a:solidFill>
                  <a:srgbClr val="FF9900"/>
                </a:solidFill>
              </a:rPr>
              <a:t>quantum</a:t>
            </a:r>
            <a:r>
              <a:rPr lang="de-DE" dirty="0">
                <a:solidFill>
                  <a:srgbClr val="FF9900"/>
                </a:solidFill>
              </a:rPr>
              <a:t> </a:t>
            </a:r>
            <a:r>
              <a:rPr lang="de-DE" dirty="0" err="1">
                <a:solidFill>
                  <a:srgbClr val="FF9900"/>
                </a:solidFill>
              </a:rPr>
              <a:t>states</a:t>
            </a:r>
            <a:r>
              <a:rPr lang="de-DE" dirty="0">
                <a:solidFill>
                  <a:srgbClr val="FF9900"/>
                </a:solidFill>
              </a:rPr>
              <a:t> and </a:t>
            </a:r>
            <a:r>
              <a:rPr lang="de-DE" dirty="0" err="1">
                <a:solidFill>
                  <a:srgbClr val="FF9900"/>
                </a:solidFill>
              </a:rPr>
              <a:t>impact</a:t>
            </a:r>
            <a:r>
              <a:rPr lang="de-DE" dirty="0">
                <a:solidFill>
                  <a:srgbClr val="FF9900"/>
                </a:solidFill>
              </a:rPr>
              <a:t> on </a:t>
            </a:r>
            <a:r>
              <a:rPr lang="de-DE" dirty="0" err="1">
                <a:solidFill>
                  <a:srgbClr val="FF9900"/>
                </a:solidFill>
              </a:rPr>
              <a:t>symmetron</a:t>
            </a:r>
            <a:r>
              <a:rPr lang="de-DE" dirty="0">
                <a:solidFill>
                  <a:srgbClr val="FF9900"/>
                </a:solidFill>
              </a:rPr>
              <a:t> </a:t>
            </a:r>
            <a:r>
              <a:rPr lang="de-DE" dirty="0" err="1">
                <a:solidFill>
                  <a:srgbClr val="FF9900"/>
                </a:solidFill>
              </a:rPr>
              <a:t>dark</a:t>
            </a:r>
            <a:r>
              <a:rPr lang="de-DE" dirty="0">
                <a:solidFill>
                  <a:srgbClr val="FF9900"/>
                </a:solidFill>
              </a:rPr>
              <a:t> </a:t>
            </a:r>
            <a:r>
              <a:rPr lang="de-DE" dirty="0" err="1">
                <a:solidFill>
                  <a:srgbClr val="FF9900"/>
                </a:solidFill>
              </a:rPr>
              <a:t>energy</a:t>
            </a:r>
            <a:r>
              <a:rPr lang="de-DE" dirty="0">
                <a:solidFill>
                  <a:srgbClr val="FF9900"/>
                </a:solidFill>
              </a:rPr>
              <a:t>, G Cronenberg, et al., Nature Physics 14 (10), 1022-1026 (2018)</a:t>
            </a:r>
          </a:p>
          <a:p>
            <a:r>
              <a:rPr lang="de-DE" dirty="0" err="1"/>
              <a:t>Is</a:t>
            </a:r>
            <a:r>
              <a:rPr lang="de-DE" dirty="0"/>
              <a:t> </a:t>
            </a:r>
            <a:r>
              <a:rPr lang="de-DE" dirty="0" err="1"/>
              <a:t>gravity</a:t>
            </a:r>
            <a:r>
              <a:rPr lang="de-DE" dirty="0"/>
              <a:t> an </a:t>
            </a:r>
            <a:r>
              <a:rPr lang="de-DE" dirty="0" err="1"/>
              <a:t>entropic</a:t>
            </a:r>
            <a:r>
              <a:rPr lang="de-DE" dirty="0"/>
              <a:t> </a:t>
            </a:r>
            <a:r>
              <a:rPr lang="de-DE" dirty="0" err="1"/>
              <a:t>force</a:t>
            </a:r>
            <a:r>
              <a:rPr lang="de-DE" dirty="0"/>
              <a:t> (E. </a:t>
            </a:r>
            <a:r>
              <a:rPr lang="de-DE" dirty="0" err="1"/>
              <a:t>Verlinde</a:t>
            </a:r>
            <a:r>
              <a:rPr lang="de-DE" dirty="0"/>
              <a:t>)</a:t>
            </a:r>
          </a:p>
          <a:p>
            <a:pPr lvl="1"/>
            <a:r>
              <a:rPr lang="en-US" dirty="0">
                <a:solidFill>
                  <a:srgbClr val="FF9900"/>
                </a:solidFill>
              </a:rPr>
              <a:t>Decoherence-Free Entropic Gravity for Dirac Fermion, Eric J. Sung et al., </a:t>
            </a:r>
            <a:r>
              <a:rPr lang="de-DE" dirty="0">
                <a:solidFill>
                  <a:srgbClr val="FF9900"/>
                </a:solidFill>
              </a:rPr>
              <a:t>Phys. Rev. D 108, 104036 (2023)</a:t>
            </a:r>
            <a:endParaRPr lang="en-US" dirty="0">
              <a:solidFill>
                <a:srgbClr val="FF9900"/>
              </a:solidFill>
            </a:endParaRPr>
          </a:p>
          <a:p>
            <a:pPr lvl="1"/>
            <a:r>
              <a:rPr lang="de-DE" dirty="0" err="1">
                <a:solidFill>
                  <a:srgbClr val="FF9900"/>
                </a:solidFill>
              </a:rPr>
              <a:t>Decoherence-free</a:t>
            </a:r>
            <a:r>
              <a:rPr lang="de-DE" dirty="0">
                <a:solidFill>
                  <a:srgbClr val="FF9900"/>
                </a:solidFill>
              </a:rPr>
              <a:t> </a:t>
            </a:r>
            <a:r>
              <a:rPr lang="de-DE" dirty="0" err="1">
                <a:solidFill>
                  <a:srgbClr val="FF9900"/>
                </a:solidFill>
              </a:rPr>
              <a:t>entropic</a:t>
            </a:r>
            <a:r>
              <a:rPr lang="de-DE" dirty="0">
                <a:solidFill>
                  <a:srgbClr val="FF9900"/>
                </a:solidFill>
              </a:rPr>
              <a:t> </a:t>
            </a:r>
            <a:r>
              <a:rPr lang="de-DE" dirty="0" err="1">
                <a:solidFill>
                  <a:srgbClr val="FF9900"/>
                </a:solidFill>
              </a:rPr>
              <a:t>gravity</a:t>
            </a:r>
            <a:r>
              <a:rPr lang="de-DE" dirty="0">
                <a:solidFill>
                  <a:srgbClr val="FF9900"/>
                </a:solidFill>
              </a:rPr>
              <a:t>: Model and experimental </a:t>
            </a:r>
            <a:r>
              <a:rPr lang="de-DE" dirty="0" err="1">
                <a:solidFill>
                  <a:srgbClr val="FF9900"/>
                </a:solidFill>
              </a:rPr>
              <a:t>tests</a:t>
            </a:r>
            <a:r>
              <a:rPr lang="de-DE" dirty="0">
                <a:solidFill>
                  <a:srgbClr val="FF9900"/>
                </a:solidFill>
              </a:rPr>
              <a:t>, AJ </a:t>
            </a:r>
            <a:r>
              <a:rPr lang="de-DE" dirty="0" err="1">
                <a:solidFill>
                  <a:srgbClr val="FF9900"/>
                </a:solidFill>
              </a:rPr>
              <a:t>Schimmoller</a:t>
            </a:r>
            <a:r>
              <a:rPr lang="de-DE" dirty="0">
                <a:solidFill>
                  <a:srgbClr val="FF9900"/>
                </a:solidFill>
              </a:rPr>
              <a:t>, G </a:t>
            </a:r>
            <a:r>
              <a:rPr lang="de-DE" dirty="0" err="1">
                <a:solidFill>
                  <a:srgbClr val="FF9900"/>
                </a:solidFill>
              </a:rPr>
              <a:t>McCaul</a:t>
            </a:r>
            <a:r>
              <a:rPr lang="de-DE" dirty="0">
                <a:solidFill>
                  <a:srgbClr val="FF9900"/>
                </a:solidFill>
              </a:rPr>
              <a:t>, H Abele, DI Bondar, </a:t>
            </a:r>
            <a:r>
              <a:rPr lang="de-DE" dirty="0" err="1">
                <a:solidFill>
                  <a:srgbClr val="FF9900"/>
                </a:solidFill>
              </a:rPr>
              <a:t>Physical</a:t>
            </a:r>
            <a:r>
              <a:rPr lang="de-DE" dirty="0">
                <a:solidFill>
                  <a:srgbClr val="FF9900"/>
                </a:solidFill>
              </a:rPr>
              <a:t> Review Research 3, 033065 (2021)</a:t>
            </a:r>
          </a:p>
          <a:p>
            <a:r>
              <a:rPr lang="en-US" dirty="0"/>
              <a:t>What about gravity theories based on geometries other than those of Riemann, Riemann-</a:t>
            </a:r>
            <a:r>
              <a:rPr lang="en-US" dirty="0" err="1"/>
              <a:t>Cartan</a:t>
            </a:r>
            <a:r>
              <a:rPr lang="en-US" dirty="0"/>
              <a:t>, etc.  ("beyond-Riemann gravity")</a:t>
            </a:r>
          </a:p>
          <a:p>
            <a:pPr lvl="1"/>
            <a:r>
              <a:rPr lang="en-US" dirty="0">
                <a:solidFill>
                  <a:srgbClr val="FF9900"/>
                </a:solidFill>
              </a:rPr>
              <a:t>Quantum gravitational states of ultracold neutrons as a tool for probing beyond-Riemann gravity, A. Ivanov, M. </a:t>
            </a:r>
            <a:r>
              <a:rPr lang="en-US" dirty="0" err="1">
                <a:solidFill>
                  <a:srgbClr val="FF9900"/>
                </a:solidFill>
              </a:rPr>
              <a:t>Wellenzohn</a:t>
            </a:r>
            <a:r>
              <a:rPr lang="en-US" dirty="0">
                <a:solidFill>
                  <a:srgbClr val="FF9900"/>
                </a:solidFill>
              </a:rPr>
              <a:t>, H. Abele, Phys. Lett. B. 822 (2021) 136640</a:t>
            </a:r>
          </a:p>
          <a:p>
            <a:r>
              <a:rPr lang="en-US" dirty="0"/>
              <a:t>Is Lorentz Invariance violated?</a:t>
            </a:r>
          </a:p>
          <a:p>
            <a:pPr lvl="1"/>
            <a:r>
              <a:rPr lang="en-US" dirty="0">
                <a:solidFill>
                  <a:srgbClr val="FF9900"/>
                </a:solidFill>
              </a:rPr>
              <a:t>Probing of violation of Lorentz invariance by ultracold neutrons in the Standard Model Extension, AN Ivanov, M </a:t>
            </a:r>
            <a:r>
              <a:rPr lang="en-US" dirty="0" err="1">
                <a:solidFill>
                  <a:srgbClr val="FF9900"/>
                </a:solidFill>
              </a:rPr>
              <a:t>Wellenzohn</a:t>
            </a:r>
            <a:r>
              <a:rPr lang="en-US" dirty="0">
                <a:solidFill>
                  <a:srgbClr val="FF9900"/>
                </a:solidFill>
              </a:rPr>
              <a:t>, H Abele, Phys. Lett. B, Physics Letters B 797, 134819 (2019)</a:t>
            </a:r>
          </a:p>
          <a:p>
            <a:pPr lvl="1"/>
            <a:endParaRPr lang="de-AT" dirty="0"/>
          </a:p>
        </p:txBody>
      </p:sp>
      <p:sp>
        <p:nvSpPr>
          <p:cNvPr id="3" name="Titel 2">
            <a:extLst>
              <a:ext uri="{FF2B5EF4-FFF2-40B4-BE49-F238E27FC236}">
                <a16:creationId xmlns:a16="http://schemas.microsoft.com/office/drawing/2014/main" id="{F0959740-9EBE-4D73-9553-921A49807C2D}"/>
              </a:ext>
            </a:extLst>
          </p:cNvPr>
          <p:cNvSpPr>
            <a:spLocks noGrp="1"/>
          </p:cNvSpPr>
          <p:nvPr>
            <p:ph type="title"/>
          </p:nvPr>
        </p:nvSpPr>
        <p:spPr>
          <a:xfrm>
            <a:off x="8261726" y="-85566"/>
            <a:ext cx="8763000" cy="838200"/>
          </a:xfrm>
        </p:spPr>
        <p:txBody>
          <a:bodyPr/>
          <a:lstStyle/>
          <a:p>
            <a:r>
              <a:rPr lang="de-DE" sz="2100" dirty="0">
                <a:solidFill>
                  <a:srgbClr val="FF9900"/>
                </a:solidFill>
              </a:rPr>
              <a:t>Gravity </a:t>
            </a:r>
            <a:r>
              <a:rPr lang="de-DE" sz="2100" dirty="0" err="1">
                <a:solidFill>
                  <a:srgbClr val="FF9900"/>
                </a:solidFill>
              </a:rPr>
              <a:t>Resonance</a:t>
            </a:r>
            <a:r>
              <a:rPr lang="de-DE" sz="2100" dirty="0">
                <a:solidFill>
                  <a:srgbClr val="FF9900"/>
                </a:solidFill>
              </a:rPr>
              <a:t> </a:t>
            </a:r>
            <a:r>
              <a:rPr lang="de-DE" sz="2100" dirty="0" err="1">
                <a:solidFill>
                  <a:srgbClr val="FF9900"/>
                </a:solidFill>
              </a:rPr>
              <a:t>Spectroscopy</a:t>
            </a:r>
            <a:r>
              <a:rPr lang="de-DE" sz="2100" dirty="0">
                <a:solidFill>
                  <a:srgbClr val="FF9900"/>
                </a:solidFill>
              </a:rPr>
              <a:t> </a:t>
            </a:r>
            <a:endParaRPr lang="de-AT" sz="2100" dirty="0"/>
          </a:p>
        </p:txBody>
      </p:sp>
      <p:sp>
        <p:nvSpPr>
          <p:cNvPr id="5" name="Rectangle 4">
            <a:extLst>
              <a:ext uri="{FF2B5EF4-FFF2-40B4-BE49-F238E27FC236}">
                <a16:creationId xmlns:a16="http://schemas.microsoft.com/office/drawing/2014/main" id="{84EE5B04-8968-4E19-9F09-DB972ADBD126}"/>
              </a:ext>
            </a:extLst>
          </p:cNvPr>
          <p:cNvSpPr/>
          <p:nvPr/>
        </p:nvSpPr>
        <p:spPr>
          <a:xfrm>
            <a:off x="85883" y="29359"/>
            <a:ext cx="12003394" cy="1446550"/>
          </a:xfrm>
          <a:prstGeom prst="rect">
            <a:avLst/>
          </a:prstGeom>
        </p:spPr>
        <p:txBody>
          <a:bodyPr wrap="square">
            <a:spAutoFit/>
          </a:bodyPr>
          <a:lstStyle/>
          <a:p>
            <a:pPr eaLnBrk="0" fontAlgn="base" hangingPunct="0">
              <a:spcBef>
                <a:spcPct val="0"/>
              </a:spcBef>
              <a:spcAft>
                <a:spcPct val="0"/>
              </a:spcAft>
              <a:defRPr/>
            </a:pPr>
            <a:r>
              <a:rPr lang="en-US" sz="4400" dirty="0">
                <a:latin typeface="+mj-lt"/>
                <a:cs typeface="Arial" pitchFamily="34" charset="0"/>
              </a:rPr>
              <a:t>Resonant Spectroscopy: </a:t>
            </a:r>
          </a:p>
          <a:p>
            <a:pPr eaLnBrk="0" fontAlgn="base" hangingPunct="0">
              <a:spcBef>
                <a:spcPct val="0"/>
              </a:spcBef>
              <a:spcAft>
                <a:spcPct val="0"/>
              </a:spcAft>
              <a:defRPr/>
            </a:pPr>
            <a:r>
              <a:rPr lang="en-US" sz="4400" dirty="0">
                <a:latin typeface="+mj-lt"/>
                <a:cs typeface="Arial" pitchFamily="34" charset="0"/>
              </a:rPr>
              <a:t>Dark Energy and Dark Matter scenarios</a:t>
            </a:r>
          </a:p>
        </p:txBody>
      </p:sp>
    </p:spTree>
    <p:extLst>
      <p:ext uri="{BB962C8B-B14F-4D97-AF65-F5344CB8AC3E}">
        <p14:creationId xmlns:p14="http://schemas.microsoft.com/office/powerpoint/2010/main" val="3044527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E8A86-11C8-4B94-ABB5-53A727AF6A05}"/>
              </a:ext>
            </a:extLst>
          </p:cNvPr>
          <p:cNvSpPr>
            <a:spLocks noGrp="1"/>
          </p:cNvSpPr>
          <p:nvPr>
            <p:ph type="title"/>
          </p:nvPr>
        </p:nvSpPr>
        <p:spPr>
          <a:xfrm>
            <a:off x="701797" y="-64289"/>
            <a:ext cx="10515600" cy="1325563"/>
          </a:xfrm>
        </p:spPr>
        <p:txBody>
          <a:bodyPr/>
          <a:lstStyle/>
          <a:p>
            <a:r>
              <a:rPr lang="de-DE" dirty="0" err="1"/>
              <a:t>Dilaton</a:t>
            </a:r>
            <a:r>
              <a:rPr lang="de-DE" dirty="0"/>
              <a:t> Limits</a:t>
            </a:r>
          </a:p>
        </p:txBody>
      </p:sp>
      <p:pic>
        <p:nvPicPr>
          <p:cNvPr id="6" name="Content Placeholder 5">
            <a:extLst>
              <a:ext uri="{FF2B5EF4-FFF2-40B4-BE49-F238E27FC236}">
                <a16:creationId xmlns:a16="http://schemas.microsoft.com/office/drawing/2014/main" id="{4AECBA55-E68E-4487-8D98-476D1DF033FC}"/>
              </a:ext>
            </a:extLst>
          </p:cNvPr>
          <p:cNvPicPr>
            <a:picLocks noGrp="1" noChangeAspect="1"/>
          </p:cNvPicPr>
          <p:nvPr>
            <p:ph idx="1"/>
          </p:nvPr>
        </p:nvPicPr>
        <p:blipFill>
          <a:blip r:embed="rId2"/>
          <a:stretch>
            <a:fillRect/>
          </a:stretch>
        </p:blipFill>
        <p:spPr>
          <a:xfrm>
            <a:off x="747416" y="934608"/>
            <a:ext cx="9917318" cy="5041765"/>
          </a:xfrm>
          <a:prstGeom prst="rect">
            <a:avLst/>
          </a:prstGeom>
        </p:spPr>
      </p:pic>
      <p:sp>
        <p:nvSpPr>
          <p:cNvPr id="2" name="Rectangle 1">
            <a:extLst>
              <a:ext uri="{FF2B5EF4-FFF2-40B4-BE49-F238E27FC236}">
                <a16:creationId xmlns:a16="http://schemas.microsoft.com/office/drawing/2014/main" id="{08D4A77B-443C-4E5D-A6DD-CEE1F67DADA3}"/>
              </a:ext>
            </a:extLst>
          </p:cNvPr>
          <p:cNvSpPr/>
          <p:nvPr/>
        </p:nvSpPr>
        <p:spPr>
          <a:xfrm>
            <a:off x="82515" y="6152152"/>
            <a:ext cx="11350012" cy="369332"/>
          </a:xfrm>
          <a:prstGeom prst="rect">
            <a:avLst/>
          </a:prstGeom>
        </p:spPr>
        <p:txBody>
          <a:bodyPr wrap="square">
            <a:spAutoFit/>
          </a:bodyPr>
          <a:lstStyle/>
          <a:p>
            <a:pPr lvl="1"/>
            <a:r>
              <a:rPr lang="de-DE" dirty="0">
                <a:solidFill>
                  <a:srgbClr val="FF9900"/>
                </a:solidFill>
              </a:rPr>
              <a:t>Search </a:t>
            </a:r>
            <a:r>
              <a:rPr lang="de-DE" dirty="0" err="1">
                <a:solidFill>
                  <a:srgbClr val="FF9900"/>
                </a:solidFill>
              </a:rPr>
              <a:t>for</a:t>
            </a:r>
            <a:r>
              <a:rPr lang="de-DE" dirty="0">
                <a:solidFill>
                  <a:srgbClr val="FF9900"/>
                </a:solidFill>
              </a:rPr>
              <a:t> </a:t>
            </a:r>
            <a:r>
              <a:rPr lang="de-DE" dirty="0" err="1">
                <a:solidFill>
                  <a:srgbClr val="FF9900"/>
                </a:solidFill>
              </a:rPr>
              <a:t>environment-dependent</a:t>
            </a:r>
            <a:r>
              <a:rPr lang="de-DE" dirty="0">
                <a:solidFill>
                  <a:srgbClr val="FF9900"/>
                </a:solidFill>
              </a:rPr>
              <a:t> </a:t>
            </a:r>
            <a:r>
              <a:rPr lang="de-DE" dirty="0" err="1">
                <a:solidFill>
                  <a:srgbClr val="FF9900"/>
                </a:solidFill>
              </a:rPr>
              <a:t>dilatons</a:t>
            </a:r>
            <a:r>
              <a:rPr lang="de-DE" dirty="0">
                <a:solidFill>
                  <a:srgbClr val="FF9900"/>
                </a:solidFill>
              </a:rPr>
              <a:t>, H. Fischer et al., Physics </a:t>
            </a:r>
            <a:r>
              <a:rPr lang="de-DE" dirty="0" err="1">
                <a:solidFill>
                  <a:srgbClr val="FF9900"/>
                </a:solidFill>
              </a:rPr>
              <a:t>of</a:t>
            </a:r>
            <a:r>
              <a:rPr lang="de-DE" dirty="0">
                <a:solidFill>
                  <a:srgbClr val="FF9900"/>
                </a:solidFill>
              </a:rPr>
              <a:t> </a:t>
            </a:r>
            <a:r>
              <a:rPr lang="de-DE" dirty="0" err="1">
                <a:solidFill>
                  <a:srgbClr val="FF9900"/>
                </a:solidFill>
              </a:rPr>
              <a:t>the</a:t>
            </a:r>
            <a:r>
              <a:rPr lang="de-DE" dirty="0">
                <a:solidFill>
                  <a:srgbClr val="FF9900"/>
                </a:solidFill>
              </a:rPr>
              <a:t> Dark Universe</a:t>
            </a:r>
            <a:r>
              <a:rPr lang="de-DE" dirty="0"/>
              <a:t> </a:t>
            </a:r>
            <a:r>
              <a:rPr lang="de-DE" dirty="0">
                <a:solidFill>
                  <a:srgbClr val="FF9900"/>
                </a:solidFill>
              </a:rPr>
              <a:t>43, 101419 (2024)</a:t>
            </a:r>
          </a:p>
        </p:txBody>
      </p:sp>
    </p:spTree>
    <p:extLst>
      <p:ext uri="{BB962C8B-B14F-4D97-AF65-F5344CB8AC3E}">
        <p14:creationId xmlns:p14="http://schemas.microsoft.com/office/powerpoint/2010/main" val="516675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455F1C0-389D-4E7A-94B6-CDD4958B2D45}"/>
              </a:ext>
            </a:extLst>
          </p:cNvPr>
          <p:cNvSpPr>
            <a:spLocks noGrp="1"/>
          </p:cNvSpPr>
          <p:nvPr>
            <p:ph idx="1"/>
          </p:nvPr>
        </p:nvSpPr>
        <p:spPr>
          <a:xfrm>
            <a:off x="208943" y="1534960"/>
            <a:ext cx="11880334" cy="5593317"/>
          </a:xfrm>
        </p:spPr>
        <p:txBody>
          <a:bodyPr>
            <a:normAutofit lnSpcReduction="10000"/>
          </a:bodyPr>
          <a:lstStyle/>
          <a:p>
            <a:r>
              <a:rPr lang="de-DE" dirty="0" err="1"/>
              <a:t>How</a:t>
            </a:r>
            <a:r>
              <a:rPr lang="de-DE" dirty="0"/>
              <a:t> </a:t>
            </a:r>
            <a:r>
              <a:rPr lang="de-DE" dirty="0" err="1"/>
              <a:t>far</a:t>
            </a:r>
            <a:r>
              <a:rPr lang="de-DE" dirty="0"/>
              <a:t> </a:t>
            </a:r>
            <a:r>
              <a:rPr lang="de-DE" dirty="0" err="1"/>
              <a:t>does</a:t>
            </a:r>
            <a:r>
              <a:rPr lang="de-DE" dirty="0"/>
              <a:t> GRS </a:t>
            </a:r>
            <a:r>
              <a:rPr lang="de-DE" dirty="0" err="1"/>
              <a:t>constrain</a:t>
            </a:r>
            <a:r>
              <a:rPr lang="de-DE" dirty="0"/>
              <a:t> Dark Energy and Dark Matter </a:t>
            </a:r>
            <a:r>
              <a:rPr lang="de-DE" dirty="0" err="1"/>
              <a:t>models</a:t>
            </a:r>
            <a:endParaRPr lang="de-DE" dirty="0"/>
          </a:p>
          <a:p>
            <a:pPr lvl="1"/>
            <a:r>
              <a:rPr lang="de-DE" dirty="0">
                <a:solidFill>
                  <a:srgbClr val="FF9900"/>
                </a:solidFill>
              </a:rPr>
              <a:t>Search </a:t>
            </a:r>
            <a:r>
              <a:rPr lang="de-DE" dirty="0" err="1">
                <a:solidFill>
                  <a:srgbClr val="FF9900"/>
                </a:solidFill>
              </a:rPr>
              <a:t>for</a:t>
            </a:r>
            <a:r>
              <a:rPr lang="de-DE" dirty="0">
                <a:solidFill>
                  <a:srgbClr val="FF9900"/>
                </a:solidFill>
              </a:rPr>
              <a:t> </a:t>
            </a:r>
            <a:r>
              <a:rPr lang="de-DE" dirty="0" err="1">
                <a:solidFill>
                  <a:srgbClr val="FF9900"/>
                </a:solidFill>
              </a:rPr>
              <a:t>environment-dependent</a:t>
            </a:r>
            <a:r>
              <a:rPr lang="de-DE" dirty="0">
                <a:solidFill>
                  <a:srgbClr val="FF9900"/>
                </a:solidFill>
              </a:rPr>
              <a:t> </a:t>
            </a:r>
            <a:r>
              <a:rPr lang="de-DE" dirty="0" err="1">
                <a:solidFill>
                  <a:srgbClr val="FF9900"/>
                </a:solidFill>
              </a:rPr>
              <a:t>dilatons</a:t>
            </a:r>
            <a:r>
              <a:rPr lang="de-DE" dirty="0">
                <a:solidFill>
                  <a:srgbClr val="FF9900"/>
                </a:solidFill>
              </a:rPr>
              <a:t>, H. Fischer et al., Physics </a:t>
            </a:r>
            <a:r>
              <a:rPr lang="de-DE" dirty="0" err="1">
                <a:solidFill>
                  <a:srgbClr val="FF9900"/>
                </a:solidFill>
              </a:rPr>
              <a:t>of</a:t>
            </a:r>
            <a:r>
              <a:rPr lang="de-DE" dirty="0">
                <a:solidFill>
                  <a:srgbClr val="FF9900"/>
                </a:solidFill>
              </a:rPr>
              <a:t> </a:t>
            </a:r>
            <a:r>
              <a:rPr lang="de-DE" dirty="0" err="1">
                <a:solidFill>
                  <a:srgbClr val="FF9900"/>
                </a:solidFill>
              </a:rPr>
              <a:t>the</a:t>
            </a:r>
            <a:r>
              <a:rPr lang="de-DE" dirty="0">
                <a:solidFill>
                  <a:srgbClr val="FF9900"/>
                </a:solidFill>
              </a:rPr>
              <a:t> Dark Universe</a:t>
            </a:r>
            <a:r>
              <a:rPr lang="de-DE" dirty="0"/>
              <a:t> </a:t>
            </a:r>
            <a:r>
              <a:rPr lang="de-DE" dirty="0">
                <a:solidFill>
                  <a:srgbClr val="FF9900"/>
                </a:solidFill>
              </a:rPr>
              <a:t>43, 101419 (2024)</a:t>
            </a:r>
          </a:p>
          <a:p>
            <a:pPr lvl="1"/>
            <a:r>
              <a:rPr lang="de-DE" dirty="0">
                <a:solidFill>
                  <a:srgbClr val="FF9900"/>
                </a:solidFill>
              </a:rPr>
              <a:t>Gravity </a:t>
            </a:r>
            <a:r>
              <a:rPr lang="de-DE" dirty="0" err="1">
                <a:solidFill>
                  <a:srgbClr val="FF9900"/>
                </a:solidFill>
              </a:rPr>
              <a:t>Resonance</a:t>
            </a:r>
            <a:r>
              <a:rPr lang="de-DE" dirty="0">
                <a:solidFill>
                  <a:srgbClr val="FF9900"/>
                </a:solidFill>
              </a:rPr>
              <a:t> </a:t>
            </a:r>
            <a:r>
              <a:rPr lang="de-DE" dirty="0" err="1">
                <a:solidFill>
                  <a:srgbClr val="FF9900"/>
                </a:solidFill>
              </a:rPr>
              <a:t>Spectroscopy</a:t>
            </a:r>
            <a:r>
              <a:rPr lang="de-DE" dirty="0">
                <a:solidFill>
                  <a:srgbClr val="FF9900"/>
                </a:solidFill>
              </a:rPr>
              <a:t> </a:t>
            </a:r>
            <a:r>
              <a:rPr lang="de-DE" dirty="0" err="1">
                <a:solidFill>
                  <a:srgbClr val="FF9900"/>
                </a:solidFill>
              </a:rPr>
              <a:t>constrains</a:t>
            </a:r>
            <a:r>
              <a:rPr lang="de-DE" dirty="0">
                <a:solidFill>
                  <a:srgbClr val="FF9900"/>
                </a:solidFill>
              </a:rPr>
              <a:t> </a:t>
            </a:r>
            <a:r>
              <a:rPr lang="de-DE" dirty="0" err="1">
                <a:solidFill>
                  <a:srgbClr val="FF9900"/>
                </a:solidFill>
              </a:rPr>
              <a:t>dark</a:t>
            </a:r>
            <a:r>
              <a:rPr lang="de-DE" dirty="0">
                <a:solidFill>
                  <a:srgbClr val="FF9900"/>
                </a:solidFill>
              </a:rPr>
              <a:t> matter and </a:t>
            </a:r>
            <a:r>
              <a:rPr lang="de-DE" dirty="0" err="1">
                <a:solidFill>
                  <a:srgbClr val="FF9900"/>
                </a:solidFill>
              </a:rPr>
              <a:t>dark</a:t>
            </a:r>
            <a:r>
              <a:rPr lang="de-DE" dirty="0">
                <a:solidFill>
                  <a:srgbClr val="FF9900"/>
                </a:solidFill>
              </a:rPr>
              <a:t> </a:t>
            </a:r>
            <a:r>
              <a:rPr lang="de-DE" dirty="0" err="1">
                <a:solidFill>
                  <a:srgbClr val="FF9900"/>
                </a:solidFill>
              </a:rPr>
              <a:t>energy</a:t>
            </a:r>
            <a:r>
              <a:rPr lang="de-DE" dirty="0">
                <a:solidFill>
                  <a:srgbClr val="FF9900"/>
                </a:solidFill>
              </a:rPr>
              <a:t> </a:t>
            </a:r>
            <a:r>
              <a:rPr lang="de-DE" dirty="0" err="1">
                <a:solidFill>
                  <a:srgbClr val="FF9900"/>
                </a:solidFill>
              </a:rPr>
              <a:t>scenarios</a:t>
            </a:r>
            <a:r>
              <a:rPr lang="de-DE" dirty="0">
                <a:solidFill>
                  <a:srgbClr val="FF9900"/>
                </a:solidFill>
              </a:rPr>
              <a:t>, T. Jenke et al., </a:t>
            </a:r>
            <a:r>
              <a:rPr lang="de-DE" dirty="0" err="1">
                <a:solidFill>
                  <a:srgbClr val="FF9900"/>
                </a:solidFill>
              </a:rPr>
              <a:t>Physical</a:t>
            </a:r>
            <a:r>
              <a:rPr lang="de-DE" dirty="0">
                <a:solidFill>
                  <a:srgbClr val="FF9900"/>
                </a:solidFill>
              </a:rPr>
              <a:t> Review Letters 112, 151105 (2014)</a:t>
            </a:r>
          </a:p>
          <a:p>
            <a:pPr lvl="1"/>
            <a:r>
              <a:rPr lang="de-DE" dirty="0" err="1">
                <a:solidFill>
                  <a:srgbClr val="FF9900"/>
                </a:solidFill>
              </a:rPr>
              <a:t>Acoustic</a:t>
            </a:r>
            <a:r>
              <a:rPr lang="de-DE" dirty="0">
                <a:solidFill>
                  <a:srgbClr val="FF9900"/>
                </a:solidFill>
              </a:rPr>
              <a:t> Rabi </a:t>
            </a:r>
            <a:r>
              <a:rPr lang="de-DE" dirty="0" err="1">
                <a:solidFill>
                  <a:srgbClr val="FF9900"/>
                </a:solidFill>
              </a:rPr>
              <a:t>oscillations</a:t>
            </a:r>
            <a:r>
              <a:rPr lang="de-DE" dirty="0">
                <a:solidFill>
                  <a:srgbClr val="FF9900"/>
                </a:solidFill>
              </a:rPr>
              <a:t> </a:t>
            </a:r>
            <a:r>
              <a:rPr lang="de-DE" dirty="0" err="1">
                <a:solidFill>
                  <a:srgbClr val="FF9900"/>
                </a:solidFill>
              </a:rPr>
              <a:t>between</a:t>
            </a:r>
            <a:r>
              <a:rPr lang="de-DE" dirty="0">
                <a:solidFill>
                  <a:srgbClr val="FF9900"/>
                </a:solidFill>
              </a:rPr>
              <a:t> </a:t>
            </a:r>
            <a:r>
              <a:rPr lang="de-DE" dirty="0" err="1">
                <a:solidFill>
                  <a:srgbClr val="FF9900"/>
                </a:solidFill>
              </a:rPr>
              <a:t>gravitational</a:t>
            </a:r>
            <a:r>
              <a:rPr lang="de-DE" dirty="0">
                <a:solidFill>
                  <a:srgbClr val="FF9900"/>
                </a:solidFill>
              </a:rPr>
              <a:t> </a:t>
            </a:r>
            <a:r>
              <a:rPr lang="de-DE" dirty="0" err="1">
                <a:solidFill>
                  <a:srgbClr val="FF9900"/>
                </a:solidFill>
              </a:rPr>
              <a:t>quantum</a:t>
            </a:r>
            <a:r>
              <a:rPr lang="de-DE" dirty="0">
                <a:solidFill>
                  <a:srgbClr val="FF9900"/>
                </a:solidFill>
              </a:rPr>
              <a:t> </a:t>
            </a:r>
            <a:r>
              <a:rPr lang="de-DE" dirty="0" err="1">
                <a:solidFill>
                  <a:srgbClr val="FF9900"/>
                </a:solidFill>
              </a:rPr>
              <a:t>states</a:t>
            </a:r>
            <a:r>
              <a:rPr lang="de-DE" dirty="0">
                <a:solidFill>
                  <a:srgbClr val="FF9900"/>
                </a:solidFill>
              </a:rPr>
              <a:t> and </a:t>
            </a:r>
            <a:r>
              <a:rPr lang="de-DE" dirty="0" err="1">
                <a:solidFill>
                  <a:srgbClr val="FF9900"/>
                </a:solidFill>
              </a:rPr>
              <a:t>impact</a:t>
            </a:r>
            <a:r>
              <a:rPr lang="de-DE" dirty="0">
                <a:solidFill>
                  <a:srgbClr val="FF9900"/>
                </a:solidFill>
              </a:rPr>
              <a:t> on </a:t>
            </a:r>
            <a:r>
              <a:rPr lang="de-DE" dirty="0" err="1">
                <a:solidFill>
                  <a:srgbClr val="FF9900"/>
                </a:solidFill>
              </a:rPr>
              <a:t>symmetron</a:t>
            </a:r>
            <a:r>
              <a:rPr lang="de-DE" dirty="0">
                <a:solidFill>
                  <a:srgbClr val="FF9900"/>
                </a:solidFill>
              </a:rPr>
              <a:t> </a:t>
            </a:r>
            <a:r>
              <a:rPr lang="de-DE" dirty="0" err="1">
                <a:solidFill>
                  <a:srgbClr val="FF9900"/>
                </a:solidFill>
              </a:rPr>
              <a:t>dark</a:t>
            </a:r>
            <a:r>
              <a:rPr lang="de-DE" dirty="0">
                <a:solidFill>
                  <a:srgbClr val="FF9900"/>
                </a:solidFill>
              </a:rPr>
              <a:t> </a:t>
            </a:r>
            <a:r>
              <a:rPr lang="de-DE" dirty="0" err="1">
                <a:solidFill>
                  <a:srgbClr val="FF9900"/>
                </a:solidFill>
              </a:rPr>
              <a:t>energy</a:t>
            </a:r>
            <a:r>
              <a:rPr lang="de-DE" dirty="0">
                <a:solidFill>
                  <a:srgbClr val="FF9900"/>
                </a:solidFill>
              </a:rPr>
              <a:t>, G Cronenberg, et al., Nature Physics 14 (10), 1022-1026 (2018)</a:t>
            </a:r>
          </a:p>
          <a:p>
            <a:r>
              <a:rPr lang="de-DE" dirty="0" err="1"/>
              <a:t>Is</a:t>
            </a:r>
            <a:r>
              <a:rPr lang="de-DE" dirty="0"/>
              <a:t> </a:t>
            </a:r>
            <a:r>
              <a:rPr lang="de-DE" dirty="0" err="1"/>
              <a:t>gravity</a:t>
            </a:r>
            <a:r>
              <a:rPr lang="de-DE" dirty="0"/>
              <a:t> an </a:t>
            </a:r>
            <a:r>
              <a:rPr lang="de-DE" dirty="0" err="1"/>
              <a:t>entropic</a:t>
            </a:r>
            <a:r>
              <a:rPr lang="de-DE" dirty="0"/>
              <a:t> </a:t>
            </a:r>
            <a:r>
              <a:rPr lang="de-DE" dirty="0" err="1"/>
              <a:t>force</a:t>
            </a:r>
            <a:r>
              <a:rPr lang="de-DE" dirty="0"/>
              <a:t> (E. </a:t>
            </a:r>
            <a:r>
              <a:rPr lang="de-DE" dirty="0" err="1"/>
              <a:t>Verlinde</a:t>
            </a:r>
            <a:r>
              <a:rPr lang="de-DE" dirty="0"/>
              <a:t>)</a:t>
            </a:r>
          </a:p>
          <a:p>
            <a:pPr lvl="1"/>
            <a:r>
              <a:rPr lang="en-US" dirty="0">
                <a:solidFill>
                  <a:srgbClr val="FF9900"/>
                </a:solidFill>
              </a:rPr>
              <a:t>Decoherence-Free Entropic Gravity for Dirac Fermion, Eric J. Sung et al., </a:t>
            </a:r>
            <a:r>
              <a:rPr lang="de-DE" dirty="0">
                <a:solidFill>
                  <a:srgbClr val="FF9900"/>
                </a:solidFill>
              </a:rPr>
              <a:t>Phys. Rev. D 108, 104036 (2023)</a:t>
            </a:r>
            <a:endParaRPr lang="en-US" dirty="0">
              <a:solidFill>
                <a:srgbClr val="FF9900"/>
              </a:solidFill>
            </a:endParaRPr>
          </a:p>
          <a:p>
            <a:pPr lvl="1"/>
            <a:r>
              <a:rPr lang="de-DE" dirty="0" err="1">
                <a:solidFill>
                  <a:srgbClr val="FF9900"/>
                </a:solidFill>
              </a:rPr>
              <a:t>Decoherence-free</a:t>
            </a:r>
            <a:r>
              <a:rPr lang="de-DE" dirty="0">
                <a:solidFill>
                  <a:srgbClr val="FF9900"/>
                </a:solidFill>
              </a:rPr>
              <a:t> </a:t>
            </a:r>
            <a:r>
              <a:rPr lang="de-DE" dirty="0" err="1">
                <a:solidFill>
                  <a:srgbClr val="FF9900"/>
                </a:solidFill>
              </a:rPr>
              <a:t>entropic</a:t>
            </a:r>
            <a:r>
              <a:rPr lang="de-DE" dirty="0">
                <a:solidFill>
                  <a:srgbClr val="FF9900"/>
                </a:solidFill>
              </a:rPr>
              <a:t> </a:t>
            </a:r>
            <a:r>
              <a:rPr lang="de-DE" dirty="0" err="1">
                <a:solidFill>
                  <a:srgbClr val="FF9900"/>
                </a:solidFill>
              </a:rPr>
              <a:t>gravity</a:t>
            </a:r>
            <a:r>
              <a:rPr lang="de-DE" dirty="0">
                <a:solidFill>
                  <a:srgbClr val="FF9900"/>
                </a:solidFill>
              </a:rPr>
              <a:t>: Model and experimental </a:t>
            </a:r>
            <a:r>
              <a:rPr lang="de-DE" dirty="0" err="1">
                <a:solidFill>
                  <a:srgbClr val="FF9900"/>
                </a:solidFill>
              </a:rPr>
              <a:t>tests</a:t>
            </a:r>
            <a:r>
              <a:rPr lang="de-DE" dirty="0">
                <a:solidFill>
                  <a:srgbClr val="FF9900"/>
                </a:solidFill>
              </a:rPr>
              <a:t>, AJ </a:t>
            </a:r>
            <a:r>
              <a:rPr lang="de-DE" dirty="0" err="1">
                <a:solidFill>
                  <a:srgbClr val="FF9900"/>
                </a:solidFill>
              </a:rPr>
              <a:t>Schimmoller</a:t>
            </a:r>
            <a:r>
              <a:rPr lang="de-DE" dirty="0">
                <a:solidFill>
                  <a:srgbClr val="FF9900"/>
                </a:solidFill>
              </a:rPr>
              <a:t>, G </a:t>
            </a:r>
            <a:r>
              <a:rPr lang="de-DE" dirty="0" err="1">
                <a:solidFill>
                  <a:srgbClr val="FF9900"/>
                </a:solidFill>
              </a:rPr>
              <a:t>McCaul</a:t>
            </a:r>
            <a:r>
              <a:rPr lang="de-DE" dirty="0">
                <a:solidFill>
                  <a:srgbClr val="FF9900"/>
                </a:solidFill>
              </a:rPr>
              <a:t>, H Abele, DI Bondar, </a:t>
            </a:r>
            <a:r>
              <a:rPr lang="de-DE" dirty="0" err="1">
                <a:solidFill>
                  <a:srgbClr val="FF9900"/>
                </a:solidFill>
              </a:rPr>
              <a:t>Physical</a:t>
            </a:r>
            <a:r>
              <a:rPr lang="de-DE" dirty="0">
                <a:solidFill>
                  <a:srgbClr val="FF9900"/>
                </a:solidFill>
              </a:rPr>
              <a:t> Review Research 3, 033065 (2021)</a:t>
            </a:r>
          </a:p>
          <a:p>
            <a:r>
              <a:rPr lang="en-US" dirty="0"/>
              <a:t>What about gravity theories based on geometries other than those of Riemann, Riemann-</a:t>
            </a:r>
            <a:r>
              <a:rPr lang="en-US" dirty="0" err="1"/>
              <a:t>Cartan</a:t>
            </a:r>
            <a:r>
              <a:rPr lang="en-US" dirty="0"/>
              <a:t>, etc.  ("beyond-Riemann gravity")</a:t>
            </a:r>
          </a:p>
          <a:p>
            <a:pPr lvl="1"/>
            <a:r>
              <a:rPr lang="en-US" dirty="0">
                <a:solidFill>
                  <a:srgbClr val="FF9900"/>
                </a:solidFill>
              </a:rPr>
              <a:t>Quantum gravitational states of ultracold neutrons as a tool for probing beyond-Riemann gravity, A. Ivanov, M. </a:t>
            </a:r>
            <a:r>
              <a:rPr lang="en-US" dirty="0" err="1">
                <a:solidFill>
                  <a:srgbClr val="FF9900"/>
                </a:solidFill>
              </a:rPr>
              <a:t>Wellenzohn</a:t>
            </a:r>
            <a:r>
              <a:rPr lang="en-US" dirty="0">
                <a:solidFill>
                  <a:srgbClr val="FF9900"/>
                </a:solidFill>
              </a:rPr>
              <a:t>, H. Abele, Phys. Lett. B. 822 (2021) 136640</a:t>
            </a:r>
          </a:p>
          <a:p>
            <a:r>
              <a:rPr lang="en-US" dirty="0"/>
              <a:t>Is Lorentz Invariance violated?</a:t>
            </a:r>
          </a:p>
          <a:p>
            <a:pPr lvl="1"/>
            <a:r>
              <a:rPr lang="en-US" dirty="0">
                <a:solidFill>
                  <a:srgbClr val="FF9900"/>
                </a:solidFill>
              </a:rPr>
              <a:t>Probing of violation of Lorentz invariance by ultracold neutrons in the Standard Model Extension, AN Ivanov, M </a:t>
            </a:r>
            <a:r>
              <a:rPr lang="en-US" dirty="0" err="1">
                <a:solidFill>
                  <a:srgbClr val="FF9900"/>
                </a:solidFill>
              </a:rPr>
              <a:t>Wellenzohn</a:t>
            </a:r>
            <a:r>
              <a:rPr lang="en-US" dirty="0">
                <a:solidFill>
                  <a:srgbClr val="FF9900"/>
                </a:solidFill>
              </a:rPr>
              <a:t>, H Abele, Phys. Lett. B, Physics Letters B 797, 134819 (2019)</a:t>
            </a:r>
          </a:p>
          <a:p>
            <a:pPr lvl="1"/>
            <a:endParaRPr lang="de-AT" dirty="0"/>
          </a:p>
        </p:txBody>
      </p:sp>
      <p:sp>
        <p:nvSpPr>
          <p:cNvPr id="3" name="Titel 2">
            <a:extLst>
              <a:ext uri="{FF2B5EF4-FFF2-40B4-BE49-F238E27FC236}">
                <a16:creationId xmlns:a16="http://schemas.microsoft.com/office/drawing/2014/main" id="{F0959740-9EBE-4D73-9553-921A49807C2D}"/>
              </a:ext>
            </a:extLst>
          </p:cNvPr>
          <p:cNvSpPr>
            <a:spLocks noGrp="1"/>
          </p:cNvSpPr>
          <p:nvPr>
            <p:ph type="title"/>
          </p:nvPr>
        </p:nvSpPr>
        <p:spPr>
          <a:xfrm>
            <a:off x="8261726" y="-85566"/>
            <a:ext cx="8763000" cy="838200"/>
          </a:xfrm>
        </p:spPr>
        <p:txBody>
          <a:bodyPr/>
          <a:lstStyle/>
          <a:p>
            <a:r>
              <a:rPr lang="de-DE" sz="2100" dirty="0">
                <a:solidFill>
                  <a:srgbClr val="FF9900"/>
                </a:solidFill>
              </a:rPr>
              <a:t>Gravity </a:t>
            </a:r>
            <a:r>
              <a:rPr lang="de-DE" sz="2100" dirty="0" err="1">
                <a:solidFill>
                  <a:srgbClr val="FF9900"/>
                </a:solidFill>
              </a:rPr>
              <a:t>Resonance</a:t>
            </a:r>
            <a:r>
              <a:rPr lang="de-DE" sz="2100" dirty="0">
                <a:solidFill>
                  <a:srgbClr val="FF9900"/>
                </a:solidFill>
              </a:rPr>
              <a:t> </a:t>
            </a:r>
            <a:r>
              <a:rPr lang="de-DE" sz="2100" dirty="0" err="1">
                <a:solidFill>
                  <a:srgbClr val="FF9900"/>
                </a:solidFill>
              </a:rPr>
              <a:t>Spectroscopy</a:t>
            </a:r>
            <a:r>
              <a:rPr lang="de-DE" sz="2100" dirty="0">
                <a:solidFill>
                  <a:srgbClr val="FF9900"/>
                </a:solidFill>
              </a:rPr>
              <a:t> </a:t>
            </a:r>
            <a:endParaRPr lang="de-AT" sz="2100" dirty="0"/>
          </a:p>
        </p:txBody>
      </p:sp>
      <p:sp>
        <p:nvSpPr>
          <p:cNvPr id="5" name="Rectangle 4">
            <a:extLst>
              <a:ext uri="{FF2B5EF4-FFF2-40B4-BE49-F238E27FC236}">
                <a16:creationId xmlns:a16="http://schemas.microsoft.com/office/drawing/2014/main" id="{84EE5B04-8968-4E19-9F09-DB972ADBD126}"/>
              </a:ext>
            </a:extLst>
          </p:cNvPr>
          <p:cNvSpPr/>
          <p:nvPr/>
        </p:nvSpPr>
        <p:spPr>
          <a:xfrm>
            <a:off x="85883" y="29359"/>
            <a:ext cx="12003394" cy="1446550"/>
          </a:xfrm>
          <a:prstGeom prst="rect">
            <a:avLst/>
          </a:prstGeom>
        </p:spPr>
        <p:txBody>
          <a:bodyPr wrap="square">
            <a:spAutoFit/>
          </a:bodyPr>
          <a:lstStyle/>
          <a:p>
            <a:pPr eaLnBrk="0" fontAlgn="base" hangingPunct="0">
              <a:spcBef>
                <a:spcPct val="0"/>
              </a:spcBef>
              <a:spcAft>
                <a:spcPct val="0"/>
              </a:spcAft>
              <a:defRPr/>
            </a:pPr>
            <a:r>
              <a:rPr lang="en-US" sz="4400" dirty="0">
                <a:latin typeface="+mj-lt"/>
                <a:cs typeface="Arial" pitchFamily="34" charset="0"/>
              </a:rPr>
              <a:t>Resonant Spectroscopy: </a:t>
            </a:r>
          </a:p>
          <a:p>
            <a:pPr eaLnBrk="0" fontAlgn="base" hangingPunct="0">
              <a:spcBef>
                <a:spcPct val="0"/>
              </a:spcBef>
              <a:spcAft>
                <a:spcPct val="0"/>
              </a:spcAft>
              <a:defRPr/>
            </a:pPr>
            <a:r>
              <a:rPr lang="en-US" sz="4400" dirty="0">
                <a:latin typeface="+mj-lt"/>
                <a:cs typeface="Arial" pitchFamily="34" charset="0"/>
              </a:rPr>
              <a:t>Dark Energy and Dark Matter scenarios</a:t>
            </a:r>
          </a:p>
        </p:txBody>
      </p:sp>
    </p:spTree>
    <p:extLst>
      <p:ext uri="{BB962C8B-B14F-4D97-AF65-F5344CB8AC3E}">
        <p14:creationId xmlns:p14="http://schemas.microsoft.com/office/powerpoint/2010/main" val="3519531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p:cNvSpPr>
                <a:spLocks noGrp="1"/>
              </p:cNvSpPr>
              <p:nvPr>
                <p:ph idx="1"/>
              </p:nvPr>
            </p:nvSpPr>
            <p:spPr>
              <a:xfrm>
                <a:off x="908906" y="1121825"/>
                <a:ext cx="8221545" cy="4201418"/>
              </a:xfrm>
            </p:spPr>
            <p:txBody>
              <a:bodyPr/>
              <a:lstStyle/>
              <a:p>
                <a:pPr marL="0" indent="0">
                  <a:buNone/>
                </a:pPr>
                <a:r>
                  <a:rPr lang="en-GB" sz="1799" dirty="0"/>
                  <a:t>Decay rate</a:t>
                </a:r>
              </a:p>
              <a:p>
                <a:endParaRPr lang="en-GB" sz="1599" dirty="0"/>
              </a:p>
              <a:p>
                <a:endParaRPr lang="en-GB" sz="1599" dirty="0"/>
              </a:p>
              <a:p>
                <a:endParaRPr lang="en-GB" sz="1599" dirty="0"/>
              </a:p>
              <a:p>
                <a:endParaRPr lang="en-GB" sz="1599" dirty="0"/>
              </a:p>
              <a:p>
                <a:endParaRPr lang="de-DE" sz="1599" dirty="0"/>
              </a:p>
              <a:p>
                <a:endParaRPr lang="de-DE" sz="1599" dirty="0"/>
              </a:p>
              <a:p>
                <a:pPr marL="0" indent="0">
                  <a:buNone/>
                </a:pPr>
                <a:r>
                  <a:rPr lang="de-DE" sz="1799" dirty="0"/>
                  <a:t>2 </a:t>
                </a:r>
                <a:r>
                  <a:rPr lang="de-DE" sz="1799" dirty="0" err="1"/>
                  <a:t>unknown</a:t>
                </a:r>
                <a:r>
                  <a:rPr lang="de-DE" sz="1799" dirty="0"/>
                  <a:t> </a:t>
                </a:r>
                <a:r>
                  <a:rPr lang="de-DE" sz="1799" dirty="0" err="1">
                    <a:solidFill>
                      <a:srgbClr val="FF00FF"/>
                    </a:solidFill>
                  </a:rPr>
                  <a:t>parameters</a:t>
                </a:r>
                <a:r>
                  <a:rPr lang="de-DE" sz="1799" dirty="0"/>
                  <a:t>:</a:t>
                </a:r>
                <a:r>
                  <a:rPr lang="de-DE" sz="1799" dirty="0">
                    <a:solidFill>
                      <a:srgbClr val="FF00FF"/>
                    </a:solidFill>
                  </a:rPr>
                  <a:t> </a:t>
                </a:r>
                <a14:m>
                  <m:oMath xmlns:m="http://schemas.openxmlformats.org/officeDocument/2006/math">
                    <m:r>
                      <a:rPr lang="de-DE" sz="1799" i="1" dirty="0">
                        <a:solidFill>
                          <a:srgbClr val="FF00FF"/>
                        </a:solidFill>
                        <a:latin typeface="Cambria Math"/>
                        <a:cs typeface="Times New Roman" pitchFamily="18" charset="0"/>
                      </a:rPr>
                      <m:t>𝑉</m:t>
                    </m:r>
                    <m:r>
                      <a:rPr lang="de-DE" sz="1799" i="1" baseline="-25000" dirty="0" err="1">
                        <a:solidFill>
                          <a:srgbClr val="FF00FF"/>
                        </a:solidFill>
                        <a:latin typeface="Cambria Math"/>
                        <a:cs typeface="Times New Roman" pitchFamily="18" charset="0"/>
                      </a:rPr>
                      <m:t>𝑢𝑑</m:t>
                    </m:r>
                  </m:oMath>
                </a14:m>
                <a:r>
                  <a:rPr lang="de-DE" sz="1799" dirty="0"/>
                  <a:t>,    </a:t>
                </a:r>
                <a:endParaRPr lang="de-DE" sz="1799" i="1" dirty="0">
                  <a:cs typeface="Times New Roman" panose="02020603050405020304" pitchFamily="18" charset="0"/>
                </a:endParaRPr>
              </a:p>
              <a:p>
                <a:pPr marL="0" indent="0">
                  <a:lnSpc>
                    <a:spcPct val="150000"/>
                  </a:lnSpc>
                  <a:buNone/>
                </a:pPr>
                <a:r>
                  <a:rPr lang="de-DE" sz="1799" dirty="0"/>
                  <a:t>20 </a:t>
                </a:r>
                <a:r>
                  <a:rPr lang="de-DE" sz="1799" dirty="0" err="1"/>
                  <a:t>or</a:t>
                </a:r>
                <a:r>
                  <a:rPr lang="de-DE" sz="1799" dirty="0"/>
                  <a:t> </a:t>
                </a:r>
                <a:r>
                  <a:rPr lang="de-DE" sz="1799" dirty="0" err="1"/>
                  <a:t>more</a:t>
                </a:r>
                <a:r>
                  <a:rPr lang="de-DE" sz="1799" dirty="0"/>
                  <a:t> </a:t>
                </a:r>
                <a:r>
                  <a:rPr lang="de-DE" sz="1799" dirty="0">
                    <a:solidFill>
                      <a:srgbClr val="FF0000"/>
                    </a:solidFill>
                  </a:rPr>
                  <a:t>observables</a:t>
                </a:r>
                <a:r>
                  <a:rPr lang="de-DE" sz="1799" dirty="0"/>
                  <a:t>: </a:t>
                </a:r>
                <a:r>
                  <a:rPr lang="de-DE" sz="1799" dirty="0">
                    <a:solidFill>
                      <a:srgbClr val="FF0000"/>
                    </a:solidFill>
                  </a:rPr>
                  <a:t> </a:t>
                </a:r>
                <a14:m>
                  <m:oMath xmlns:m="http://schemas.openxmlformats.org/officeDocument/2006/math">
                    <m:r>
                      <a:rPr lang="de-DE" sz="1799" i="1" dirty="0">
                        <a:solidFill>
                          <a:srgbClr val="FF0000"/>
                        </a:solidFill>
                        <a:latin typeface="Cambria Math"/>
                        <a:cs typeface="Times New Roman" pitchFamily="18" charset="0"/>
                        <a:sym typeface="Symbol" pitchFamily="18" charset="2"/>
                      </a:rPr>
                      <m:t></m:t>
                    </m:r>
                    <m:r>
                      <a:rPr lang="de-DE" sz="1799" i="1" baseline="-25000" dirty="0">
                        <a:solidFill>
                          <a:srgbClr val="FF0000"/>
                        </a:solidFill>
                        <a:latin typeface="Cambria Math"/>
                        <a:cs typeface="Times New Roman" pitchFamily="18" charset="0"/>
                      </a:rPr>
                      <m:t>𝑛</m:t>
                    </m:r>
                    <m:r>
                      <a:rPr lang="de-DE" sz="1799" i="1" dirty="0">
                        <a:latin typeface="Cambria Math"/>
                      </a:rPr>
                      <m:t>, </m:t>
                    </m:r>
                    <m:r>
                      <a:rPr lang="de-DE" sz="1799" i="1" dirty="0">
                        <a:solidFill>
                          <a:srgbClr val="FF0000"/>
                        </a:solidFill>
                        <a:latin typeface="Cambria Math"/>
                        <a:cs typeface="Times New Roman" pitchFamily="18" charset="0"/>
                      </a:rPr>
                      <m:t>𝑎</m:t>
                    </m:r>
                    <m:r>
                      <a:rPr lang="de-DE" sz="1799" i="1" dirty="0">
                        <a:latin typeface="Cambria Math"/>
                      </a:rPr>
                      <m:t>, </m:t>
                    </m:r>
                    <m:r>
                      <a:rPr lang="de-DE" sz="1799" i="1" dirty="0">
                        <a:solidFill>
                          <a:srgbClr val="FF0000"/>
                        </a:solidFill>
                        <a:latin typeface="Cambria Math"/>
                        <a:cs typeface="Times New Roman" pitchFamily="18" charset="0"/>
                      </a:rPr>
                      <m:t>𝑏</m:t>
                    </m:r>
                    <m:r>
                      <a:rPr lang="de-DE" sz="1799" i="1" dirty="0">
                        <a:latin typeface="Cambria Math"/>
                      </a:rPr>
                      <m:t>, </m:t>
                    </m:r>
                    <m:r>
                      <a:rPr lang="de-DE" sz="1799" i="1" dirty="0">
                        <a:solidFill>
                          <a:srgbClr val="FF0000"/>
                        </a:solidFill>
                        <a:latin typeface="Cambria Math"/>
                        <a:cs typeface="Times New Roman" pitchFamily="18" charset="0"/>
                      </a:rPr>
                      <m:t>𝐴</m:t>
                    </m:r>
                    <m:r>
                      <a:rPr lang="de-DE" sz="1799" i="1" dirty="0">
                        <a:latin typeface="Cambria Math"/>
                      </a:rPr>
                      <m:t>, </m:t>
                    </m:r>
                    <m:r>
                      <a:rPr lang="de-DE" sz="1799" i="1" dirty="0">
                        <a:solidFill>
                          <a:srgbClr val="FF0000"/>
                        </a:solidFill>
                        <a:latin typeface="Cambria Math"/>
                        <a:cs typeface="Times New Roman" pitchFamily="18" charset="0"/>
                      </a:rPr>
                      <m:t>𝐵</m:t>
                    </m:r>
                    <m:r>
                      <a:rPr lang="de-DE" sz="1799" i="1" dirty="0">
                        <a:latin typeface="Cambria Math"/>
                      </a:rPr>
                      <m:t>, </m:t>
                    </m:r>
                    <m:r>
                      <a:rPr lang="de-DE" sz="1799" i="1" dirty="0">
                        <a:solidFill>
                          <a:srgbClr val="FF0000"/>
                        </a:solidFill>
                        <a:latin typeface="Cambria Math"/>
                        <a:cs typeface="Times New Roman" pitchFamily="18" charset="0"/>
                      </a:rPr>
                      <m:t>𝐶</m:t>
                    </m:r>
                    <m:r>
                      <a:rPr lang="de-DE" sz="1799" i="1" dirty="0">
                        <a:latin typeface="Cambria Math"/>
                      </a:rPr>
                      <m:t>, </m:t>
                    </m:r>
                    <m:r>
                      <a:rPr lang="de-DE" sz="1799" i="1" dirty="0">
                        <a:solidFill>
                          <a:srgbClr val="FF0000"/>
                        </a:solidFill>
                        <a:latin typeface="Cambria Math"/>
                        <a:cs typeface="Times New Roman" pitchFamily="18" charset="0"/>
                      </a:rPr>
                      <m:t>𝐷</m:t>
                    </m:r>
                    <m:r>
                      <a:rPr lang="de-DE" sz="1799" i="1" dirty="0">
                        <a:latin typeface="Cambria Math"/>
                      </a:rPr>
                      <m:t>, …</m:t>
                    </m:r>
                  </m:oMath>
                </a14:m>
                <a:endParaRPr lang="de-DE" sz="1799" dirty="0"/>
              </a:p>
              <a:p>
                <a:pPr marL="177653" indent="-177653">
                  <a:tabLst>
                    <a:tab pos="628130" algn="l"/>
                  </a:tabLst>
                </a:pPr>
                <a:endParaRPr lang="de-DE" sz="1399" dirty="0"/>
              </a:p>
              <a:p>
                <a:pPr marL="1698806" lvl="4" indent="0">
                  <a:buNone/>
                </a:pPr>
                <a:r>
                  <a:rPr lang="de-DE" sz="1399" dirty="0"/>
                  <a:t>  </a:t>
                </a:r>
              </a:p>
              <a:p>
                <a:pPr marL="177653" indent="-177653">
                  <a:tabLst>
                    <a:tab pos="628130" algn="l"/>
                  </a:tabLst>
                </a:pPr>
                <a:endParaRPr lang="de-DE" sz="1399" dirty="0"/>
              </a:p>
              <a:p>
                <a:pPr>
                  <a:tabLst>
                    <a:tab pos="628130" algn="l"/>
                  </a:tabLst>
                </a:pPr>
                <a:endParaRPr lang="de-DE" sz="1399" dirty="0"/>
              </a:p>
              <a:p>
                <a:pPr marL="399719" lvl="1" indent="0">
                  <a:buNone/>
                </a:pPr>
                <a:endParaRPr lang="de-DE" sz="1799" dirty="0"/>
              </a:p>
              <a:p>
                <a:endParaRPr lang="en-GB" sz="1799" dirty="0"/>
              </a:p>
            </p:txBody>
          </p:sp>
        </mc:Choice>
        <mc:Fallback xmlns="">
          <p:sp>
            <p:nvSpPr>
              <p:cNvPr id="2" name="Inhaltsplatzhalter 1"/>
              <p:cNvSpPr>
                <a:spLocks noGrp="1" noRot="1" noChangeAspect="1" noMove="1" noResize="1" noEditPoints="1" noAdjustHandles="1" noChangeArrowheads="1" noChangeShapeType="1" noTextEdit="1"/>
              </p:cNvSpPr>
              <p:nvPr>
                <p:ph idx="1"/>
              </p:nvPr>
            </p:nvSpPr>
            <p:spPr>
              <a:xfrm>
                <a:off x="908906" y="1121825"/>
                <a:ext cx="8221545" cy="4201418"/>
              </a:xfrm>
              <a:blipFill>
                <a:blip r:embed="rId4"/>
                <a:stretch>
                  <a:fillRect l="-519" t="-1016"/>
                </a:stretch>
              </a:blipFill>
            </p:spPr>
            <p:txBody>
              <a:bodyPr/>
              <a:lstStyle/>
              <a:p>
                <a:r>
                  <a:rPr lang="de-DE">
                    <a:noFill/>
                  </a:rPr>
                  <a:t> </a:t>
                </a:r>
              </a:p>
            </p:txBody>
          </p:sp>
        </mc:Fallback>
      </mc:AlternateContent>
      <p:graphicFrame>
        <p:nvGraphicFramePr>
          <p:cNvPr id="20" name="Object 2"/>
          <p:cNvGraphicFramePr>
            <a:graphicFrameLocks noChangeAspect="1"/>
          </p:cNvGraphicFramePr>
          <p:nvPr>
            <p:extLst>
              <p:ext uri="{D42A27DB-BD31-4B8C-83A1-F6EECF244321}">
                <p14:modId xmlns:p14="http://schemas.microsoft.com/office/powerpoint/2010/main" val="3068387192"/>
              </p:ext>
            </p:extLst>
          </p:nvPr>
        </p:nvGraphicFramePr>
        <p:xfrm>
          <a:off x="950078" y="1807981"/>
          <a:ext cx="4937354" cy="702616"/>
        </p:xfrm>
        <a:graphic>
          <a:graphicData uri="http://schemas.openxmlformats.org/presentationml/2006/ole">
            <mc:AlternateContent xmlns:mc="http://schemas.openxmlformats.org/markup-compatibility/2006">
              <mc:Choice xmlns:v="urn:schemas-microsoft-com:vml" Requires="v">
                <p:oleObj spid="_x0000_s5339" name="Equation" r:id="rId5" imgW="3479760" imgH="495000" progId="Equation.DSMT4">
                  <p:embed/>
                </p:oleObj>
              </mc:Choice>
              <mc:Fallback>
                <p:oleObj name="Equation" r:id="rId5" imgW="3479760" imgH="495000" progId="Equation.DSMT4">
                  <p:embed/>
                  <p:pic>
                    <p:nvPicPr>
                      <p:cNvPr id="20" name="Object 2"/>
                      <p:cNvPicPr>
                        <a:picLocks noChangeAspect="1" noChangeArrowheads="1"/>
                      </p:cNvPicPr>
                      <p:nvPr/>
                    </p:nvPicPr>
                    <p:blipFill>
                      <a:blip r:embed="rId6"/>
                      <a:srcRect/>
                      <a:stretch>
                        <a:fillRect/>
                      </a:stretch>
                    </p:blipFill>
                    <p:spPr bwMode="auto">
                      <a:xfrm>
                        <a:off x="950078" y="1807981"/>
                        <a:ext cx="4937354" cy="702616"/>
                      </a:xfrm>
                      <a:prstGeom prst="rect">
                        <a:avLst/>
                      </a:prstGeom>
                      <a:noFill/>
                      <a:ln>
                        <a:noFill/>
                      </a:ln>
                    </p:spPr>
                  </p:pic>
                </p:oleObj>
              </mc:Fallback>
            </mc:AlternateContent>
          </a:graphicData>
        </a:graphic>
      </p:graphicFrame>
      <p:graphicFrame>
        <p:nvGraphicFramePr>
          <p:cNvPr id="21" name="Object 6"/>
          <p:cNvGraphicFramePr>
            <a:graphicFrameLocks noChangeAspect="1"/>
          </p:cNvGraphicFramePr>
          <p:nvPr>
            <p:extLst>
              <p:ext uri="{D42A27DB-BD31-4B8C-83A1-F6EECF244321}">
                <p14:modId xmlns:p14="http://schemas.microsoft.com/office/powerpoint/2010/main" val="106660064"/>
              </p:ext>
            </p:extLst>
          </p:nvPr>
        </p:nvGraphicFramePr>
        <p:xfrm>
          <a:off x="2073662" y="2668547"/>
          <a:ext cx="4990353" cy="720641"/>
        </p:xfrm>
        <a:graphic>
          <a:graphicData uri="http://schemas.openxmlformats.org/presentationml/2006/ole">
            <mc:AlternateContent xmlns:mc="http://schemas.openxmlformats.org/markup-compatibility/2006">
              <mc:Choice xmlns:v="urn:schemas-microsoft-com:vml" Requires="v">
                <p:oleObj spid="_x0000_s5340" name="Equation" r:id="rId7" imgW="3517560" imgH="507960" progId="">
                  <p:embed/>
                </p:oleObj>
              </mc:Choice>
              <mc:Fallback>
                <p:oleObj name="Equation" r:id="rId7" imgW="3517560" imgH="507960" progId="">
                  <p:embed/>
                  <p:pic>
                    <p:nvPicPr>
                      <p:cNvPr id="21"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3662" y="2668547"/>
                        <a:ext cx="4990353" cy="720641"/>
                      </a:xfrm>
                      <a:prstGeom prst="rect">
                        <a:avLst/>
                      </a:prstGeom>
                      <a:noFill/>
                      <a:ln>
                        <a:noFill/>
                      </a:ln>
                    </p:spPr>
                  </p:pic>
                </p:oleObj>
              </mc:Fallback>
            </mc:AlternateContent>
          </a:graphicData>
        </a:graphic>
      </p:graphicFrame>
      <p:sp>
        <p:nvSpPr>
          <p:cNvPr id="22" name="Text Box 6"/>
          <p:cNvSpPr txBox="1">
            <a:spLocks noChangeArrowheads="1"/>
          </p:cNvSpPr>
          <p:nvPr/>
        </p:nvSpPr>
        <p:spPr bwMode="auto">
          <a:xfrm>
            <a:off x="8928538" y="42632"/>
            <a:ext cx="3076571" cy="276871"/>
          </a:xfrm>
          <a:prstGeom prst="rect">
            <a:avLst/>
          </a:prstGeom>
          <a:noFill/>
          <a:ln w="9525">
            <a:noFill/>
            <a:miter lim="800000"/>
            <a:headEnd/>
            <a:tailEnd/>
          </a:ln>
        </p:spPr>
        <p:txBody>
          <a:bodyPr wrap="square">
            <a:spAutoFit/>
          </a:bodyPr>
          <a:lstStyle/>
          <a:p>
            <a:pPr defTabSz="410390" eaLnBrk="0" fontAlgn="base" hangingPunct="0">
              <a:spcBef>
                <a:spcPct val="50000"/>
              </a:spcBef>
              <a:spcAft>
                <a:spcPct val="0"/>
              </a:spcAft>
              <a:defRPr/>
            </a:pPr>
            <a:r>
              <a:rPr lang="en-US" sz="1199" dirty="0">
                <a:solidFill>
                  <a:srgbClr val="007B26"/>
                </a:solidFill>
                <a:latin typeface="Helvetica Light"/>
                <a:ea typeface="MS PGothic" panose="020B0600070205080204" pitchFamily="34" charset="-128"/>
                <a:cs typeface="Times New Roman" pitchFamily="18" charset="0"/>
                <a:sym typeface="Helvetica Light"/>
              </a:rPr>
              <a:t>J.D. Jackson et al., PR 106, 517 (1957)</a:t>
            </a:r>
          </a:p>
        </p:txBody>
      </p:sp>
      <p:graphicFrame>
        <p:nvGraphicFramePr>
          <p:cNvPr id="26" name="Objekt 25"/>
          <p:cNvGraphicFramePr>
            <a:graphicFrameLocks noChangeAspect="1"/>
          </p:cNvGraphicFramePr>
          <p:nvPr/>
        </p:nvGraphicFramePr>
        <p:xfrm>
          <a:off x="5085881" y="4661266"/>
          <a:ext cx="1763392" cy="719486"/>
        </p:xfrm>
        <a:graphic>
          <a:graphicData uri="http://schemas.openxmlformats.org/presentationml/2006/ole">
            <mc:AlternateContent xmlns:mc="http://schemas.openxmlformats.org/markup-compatibility/2006">
              <mc:Choice xmlns:v="urn:schemas-microsoft-com:vml" Requires="v">
                <p:oleObj spid="_x0000_s5341" name="Equation" r:id="rId9" imgW="2425680" imgH="990360" progId="Equation.DSMT4">
                  <p:embed/>
                </p:oleObj>
              </mc:Choice>
              <mc:Fallback>
                <p:oleObj name="Equation" r:id="rId9" imgW="2425680" imgH="990360" progId="Equation.DSMT4">
                  <p:embed/>
                  <p:pic>
                    <p:nvPicPr>
                      <p:cNvPr id="26" name="Objekt 25"/>
                      <p:cNvPicPr>
                        <a:picLocks noChangeAspect="1" noChangeArrowheads="1"/>
                      </p:cNvPicPr>
                      <p:nvPr/>
                    </p:nvPicPr>
                    <p:blipFill>
                      <a:blip r:embed="rId10"/>
                      <a:srcRect/>
                      <a:stretch>
                        <a:fillRect/>
                      </a:stretch>
                    </p:blipFill>
                    <p:spPr bwMode="auto">
                      <a:xfrm>
                        <a:off x="5085881" y="4661266"/>
                        <a:ext cx="1763392" cy="719486"/>
                      </a:xfrm>
                      <a:prstGeom prst="rect">
                        <a:avLst/>
                      </a:prstGeom>
                      <a:noFill/>
                      <a:ln>
                        <a:noFill/>
                      </a:ln>
                    </p:spPr>
                  </p:pic>
                </p:oleObj>
              </mc:Fallback>
            </mc:AlternateContent>
          </a:graphicData>
        </a:graphic>
      </p:graphicFrame>
      <p:graphicFrame>
        <p:nvGraphicFramePr>
          <p:cNvPr id="30" name="Objekt 29"/>
          <p:cNvGraphicFramePr>
            <a:graphicFrameLocks noChangeAspect="1"/>
          </p:cNvGraphicFramePr>
          <p:nvPr>
            <p:extLst>
              <p:ext uri="{D42A27DB-BD31-4B8C-83A1-F6EECF244321}">
                <p14:modId xmlns:p14="http://schemas.microsoft.com/office/powerpoint/2010/main" val="2234857822"/>
              </p:ext>
            </p:extLst>
          </p:nvPr>
        </p:nvGraphicFramePr>
        <p:xfrm>
          <a:off x="3715672" y="3583767"/>
          <a:ext cx="1130417" cy="363348"/>
        </p:xfrm>
        <a:graphic>
          <a:graphicData uri="http://schemas.openxmlformats.org/presentationml/2006/ole">
            <mc:AlternateContent xmlns:mc="http://schemas.openxmlformats.org/markup-compatibility/2006">
              <mc:Choice xmlns:v="urn:schemas-microsoft-com:vml" Requires="v">
                <p:oleObj spid="_x0000_s5342" name="Equation" r:id="rId11" imgW="711000" imgH="228600" progId="Equation.DSMT4">
                  <p:embed/>
                </p:oleObj>
              </mc:Choice>
              <mc:Fallback>
                <p:oleObj name="Equation" r:id="rId11" imgW="711000" imgH="228600" progId="Equation.DSMT4">
                  <p:embed/>
                  <p:pic>
                    <p:nvPicPr>
                      <p:cNvPr id="30" name="Objekt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15672" y="3583767"/>
                        <a:ext cx="1130417" cy="363348"/>
                      </a:xfrm>
                      <a:prstGeom prst="rect">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5" name="Objekt 34"/>
          <p:cNvGraphicFramePr>
            <a:graphicFrameLocks noChangeAspect="1"/>
          </p:cNvGraphicFramePr>
          <p:nvPr/>
        </p:nvGraphicFramePr>
        <p:xfrm>
          <a:off x="1858582" y="5603347"/>
          <a:ext cx="1912769" cy="694688"/>
        </p:xfrm>
        <a:graphic>
          <a:graphicData uri="http://schemas.openxmlformats.org/presentationml/2006/ole">
            <mc:AlternateContent xmlns:mc="http://schemas.openxmlformats.org/markup-compatibility/2006">
              <mc:Choice xmlns:v="urn:schemas-microsoft-com:vml" Requires="v">
                <p:oleObj spid="_x0000_s5343" name="Equation" r:id="rId13" imgW="2552400" imgH="927000" progId="Equation.DSMT4">
                  <p:embed/>
                </p:oleObj>
              </mc:Choice>
              <mc:Fallback>
                <p:oleObj name="Equation" r:id="rId13" imgW="2552400" imgH="927000" progId="Equation.DSMT4">
                  <p:embed/>
                  <p:pic>
                    <p:nvPicPr>
                      <p:cNvPr id="35" name="Objekt 34"/>
                      <p:cNvPicPr>
                        <a:picLocks noChangeAspect="1" noChangeArrowheads="1"/>
                      </p:cNvPicPr>
                      <p:nvPr/>
                    </p:nvPicPr>
                    <p:blipFill>
                      <a:blip r:embed="rId14"/>
                      <a:srcRect/>
                      <a:stretch>
                        <a:fillRect/>
                      </a:stretch>
                    </p:blipFill>
                    <p:spPr bwMode="auto">
                      <a:xfrm>
                        <a:off x="1858582" y="5603347"/>
                        <a:ext cx="1912769" cy="69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kt 6"/>
          <p:cNvGraphicFramePr>
            <a:graphicFrameLocks noChangeAspect="1"/>
          </p:cNvGraphicFramePr>
          <p:nvPr/>
        </p:nvGraphicFramePr>
        <p:xfrm>
          <a:off x="1858582" y="4677584"/>
          <a:ext cx="1912769" cy="793021"/>
        </p:xfrm>
        <a:graphic>
          <a:graphicData uri="http://schemas.openxmlformats.org/presentationml/2006/ole">
            <mc:AlternateContent xmlns:mc="http://schemas.openxmlformats.org/markup-compatibility/2006">
              <mc:Choice xmlns:v="urn:schemas-microsoft-com:vml" Requires="v">
                <p:oleObj spid="_x0000_s5344" name="Equation" r:id="rId15" imgW="1320480" imgH="545760" progId="Equation.DSMT4">
                  <p:embed/>
                </p:oleObj>
              </mc:Choice>
              <mc:Fallback>
                <p:oleObj name="Equation" r:id="rId15" imgW="1320480" imgH="545760" progId="Equation.DSMT4">
                  <p:embed/>
                  <p:pic>
                    <p:nvPicPr>
                      <p:cNvPr id="7" name="Objekt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58582" y="4677584"/>
                        <a:ext cx="1912769" cy="793021"/>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 name="Objekt 7"/>
          <p:cNvGraphicFramePr>
            <a:graphicFrameLocks noChangeAspect="1"/>
          </p:cNvGraphicFramePr>
          <p:nvPr/>
        </p:nvGraphicFramePr>
        <p:xfrm>
          <a:off x="3836379" y="4637017"/>
          <a:ext cx="1162569" cy="718477"/>
        </p:xfrm>
        <a:graphic>
          <a:graphicData uri="http://schemas.openxmlformats.org/presentationml/2006/ole">
            <mc:AlternateContent xmlns:mc="http://schemas.openxmlformats.org/markup-compatibility/2006">
              <mc:Choice xmlns:v="urn:schemas-microsoft-com:vml" Requires="v">
                <p:oleObj spid="_x0000_s5345" name="Equation" r:id="rId17" imgW="1600200" imgH="990360" progId="Equation.DSMT4">
                  <p:embed/>
                </p:oleObj>
              </mc:Choice>
              <mc:Fallback>
                <p:oleObj name="Equation" r:id="rId17" imgW="1600200" imgH="990360" progId="Equation.DSMT4">
                  <p:embed/>
                  <p:pic>
                    <p:nvPicPr>
                      <p:cNvPr id="8" name="Objekt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36379" y="4637017"/>
                        <a:ext cx="1162569" cy="71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itel 2"/>
          <p:cNvSpPr txBox="1">
            <a:spLocks/>
          </p:cNvSpPr>
          <p:nvPr/>
        </p:nvSpPr>
        <p:spPr>
          <a:xfrm>
            <a:off x="1689049" y="166009"/>
            <a:ext cx="8222050" cy="507370"/>
          </a:xfrm>
          <a:prstGeom prst="rect">
            <a:avLst/>
          </a:prstGeom>
        </p:spPr>
        <p:txBody>
          <a:bodyPr lIns="64229" tIns="32115" rIns="64229" bIns="32115"/>
          <a:lstStyle>
            <a:lvl1pPr algn="l" defTabSz="410730" rtl="0" eaLnBrk="0" fontAlgn="base" hangingPunct="0">
              <a:spcBef>
                <a:spcPct val="0"/>
              </a:spcBef>
              <a:spcAft>
                <a:spcPct val="0"/>
              </a:spcAft>
              <a:defRPr sz="3200">
                <a:solidFill>
                  <a:srgbClr val="000000"/>
                </a:solidFill>
                <a:latin typeface="+mj-lt"/>
                <a:ea typeface="MS PGothic" panose="020B0600070205080204" pitchFamily="34" charset="-128"/>
                <a:cs typeface="+mj-cs"/>
                <a:sym typeface="Brandon Grotesque Black" panose="020B0A03020203060202" pitchFamily="34" charset="0"/>
              </a:defRPr>
            </a:lvl1pPr>
            <a:lvl2pPr algn="l" defTabSz="410730" rtl="0" eaLnBrk="0" fontAlgn="base" hangingPunct="0">
              <a:spcBef>
                <a:spcPct val="0"/>
              </a:spcBef>
              <a:spcAft>
                <a:spcPct val="0"/>
              </a:spcAft>
              <a:defRPr sz="3500">
                <a:solidFill>
                  <a:srgbClr val="000000"/>
                </a:solidFill>
                <a:latin typeface="Brandon Grotesque Black" charset="0"/>
                <a:ea typeface="MS PGothic" panose="020B0600070205080204" pitchFamily="34" charset="-128"/>
                <a:cs typeface="Brandon Grotesque Black" charset="0"/>
                <a:sym typeface="Brandon Grotesque Black" panose="020B0A03020203060202" pitchFamily="34" charset="0"/>
              </a:defRPr>
            </a:lvl2pPr>
            <a:lvl3pPr algn="l" defTabSz="410730" rtl="0" eaLnBrk="0" fontAlgn="base" hangingPunct="0">
              <a:spcBef>
                <a:spcPct val="0"/>
              </a:spcBef>
              <a:spcAft>
                <a:spcPct val="0"/>
              </a:spcAft>
              <a:defRPr sz="3500">
                <a:solidFill>
                  <a:srgbClr val="000000"/>
                </a:solidFill>
                <a:latin typeface="Brandon Grotesque Black" charset="0"/>
                <a:ea typeface="MS PGothic" panose="020B0600070205080204" pitchFamily="34" charset="-128"/>
                <a:cs typeface="Brandon Grotesque Black" charset="0"/>
                <a:sym typeface="Brandon Grotesque Black" panose="020B0A03020203060202" pitchFamily="34" charset="0"/>
              </a:defRPr>
            </a:lvl3pPr>
            <a:lvl4pPr algn="l" defTabSz="410730" rtl="0" eaLnBrk="0" fontAlgn="base" hangingPunct="0">
              <a:spcBef>
                <a:spcPct val="0"/>
              </a:spcBef>
              <a:spcAft>
                <a:spcPct val="0"/>
              </a:spcAft>
              <a:defRPr sz="3500">
                <a:solidFill>
                  <a:srgbClr val="000000"/>
                </a:solidFill>
                <a:latin typeface="Brandon Grotesque Black" charset="0"/>
                <a:ea typeface="MS PGothic" panose="020B0600070205080204" pitchFamily="34" charset="-128"/>
                <a:cs typeface="Brandon Grotesque Black" charset="0"/>
                <a:sym typeface="Brandon Grotesque Black" panose="020B0A03020203060202" pitchFamily="34" charset="0"/>
              </a:defRPr>
            </a:lvl4pPr>
            <a:lvl5pPr algn="l" defTabSz="410730" rtl="0" eaLnBrk="0" fontAlgn="base" hangingPunct="0">
              <a:spcBef>
                <a:spcPct val="0"/>
              </a:spcBef>
              <a:spcAft>
                <a:spcPct val="0"/>
              </a:spcAft>
              <a:defRPr sz="3500">
                <a:solidFill>
                  <a:srgbClr val="000000"/>
                </a:solidFill>
                <a:latin typeface="Brandon Grotesque Black" charset="0"/>
                <a:ea typeface="MS PGothic" panose="020B0600070205080204" pitchFamily="34" charset="-128"/>
                <a:cs typeface="Brandon Grotesque Black" charset="0"/>
                <a:sym typeface="Brandon Grotesque Black" panose="020B0A03020203060202" pitchFamily="34" charset="0"/>
              </a:defRPr>
            </a:lvl5pPr>
            <a:lvl6pPr marL="321440" algn="l" defTabSz="410730" rtl="0" eaLnBrk="1" fontAlgn="base" hangingPunct="1">
              <a:spcBef>
                <a:spcPct val="0"/>
              </a:spcBef>
              <a:spcAft>
                <a:spcPct val="0"/>
              </a:spcAft>
              <a:defRPr sz="3500">
                <a:solidFill>
                  <a:srgbClr val="000000"/>
                </a:solidFill>
                <a:latin typeface="Brandon Grotesque Black" charset="0"/>
                <a:ea typeface="ＭＳ Ｐゴシック" charset="0"/>
                <a:cs typeface="Brandon Grotesque Black" charset="0"/>
                <a:sym typeface="Brandon Grotesque Black" charset="0"/>
              </a:defRPr>
            </a:lvl6pPr>
            <a:lvl7pPr marL="642882" algn="l" defTabSz="410730" rtl="0" eaLnBrk="1" fontAlgn="base" hangingPunct="1">
              <a:spcBef>
                <a:spcPct val="0"/>
              </a:spcBef>
              <a:spcAft>
                <a:spcPct val="0"/>
              </a:spcAft>
              <a:defRPr sz="3500">
                <a:solidFill>
                  <a:srgbClr val="000000"/>
                </a:solidFill>
                <a:latin typeface="Brandon Grotesque Black" charset="0"/>
                <a:ea typeface="ＭＳ Ｐゴシック" charset="0"/>
                <a:cs typeface="Brandon Grotesque Black" charset="0"/>
                <a:sym typeface="Brandon Grotesque Black" charset="0"/>
              </a:defRPr>
            </a:lvl7pPr>
            <a:lvl8pPr marL="964323" algn="l" defTabSz="410730" rtl="0" eaLnBrk="1" fontAlgn="base" hangingPunct="1">
              <a:spcBef>
                <a:spcPct val="0"/>
              </a:spcBef>
              <a:spcAft>
                <a:spcPct val="0"/>
              </a:spcAft>
              <a:defRPr sz="3500">
                <a:solidFill>
                  <a:srgbClr val="000000"/>
                </a:solidFill>
                <a:latin typeface="Brandon Grotesque Black" charset="0"/>
                <a:ea typeface="ＭＳ Ｐゴシック" charset="0"/>
                <a:cs typeface="Brandon Grotesque Black" charset="0"/>
                <a:sym typeface="Brandon Grotesque Black" charset="0"/>
              </a:defRPr>
            </a:lvl8pPr>
            <a:lvl9pPr marL="1285763" algn="l" defTabSz="410730" rtl="0" eaLnBrk="1" fontAlgn="base" hangingPunct="1">
              <a:spcBef>
                <a:spcPct val="0"/>
              </a:spcBef>
              <a:spcAft>
                <a:spcPct val="0"/>
              </a:spcAft>
              <a:defRPr sz="3500">
                <a:solidFill>
                  <a:srgbClr val="000000"/>
                </a:solidFill>
                <a:latin typeface="Brandon Grotesque Black" charset="0"/>
                <a:ea typeface="ＭＳ Ｐゴシック" charset="0"/>
                <a:cs typeface="Brandon Grotesque Black" charset="0"/>
                <a:sym typeface="Brandon Grotesque Black" charset="0"/>
              </a:defRPr>
            </a:lvl9pPr>
          </a:lstStyle>
          <a:p>
            <a:pPr defTabSz="410390">
              <a:defRPr/>
            </a:pPr>
            <a:r>
              <a:rPr lang="en-GB" sz="2774" kern="0" dirty="0">
                <a:solidFill>
                  <a:srgbClr val="FFFFFF"/>
                </a:solidFill>
                <a:latin typeface="Arial" panose="020B0604020202020204" pitchFamily="34" charset="0"/>
                <a:cs typeface="Arial" panose="020B0604020202020204" pitchFamily="34" charset="0"/>
              </a:rPr>
              <a:t>Observables in neutron decay</a:t>
            </a:r>
          </a:p>
        </p:txBody>
      </p:sp>
      <p:pic>
        <p:nvPicPr>
          <p:cNvPr id="12" name="Grafik 11"/>
          <p:cNvPicPr>
            <a:picLocks noChangeAspect="1"/>
          </p:cNvPicPr>
          <p:nvPr/>
        </p:nvPicPr>
        <p:blipFill>
          <a:blip r:embed="rId19"/>
          <a:stretch>
            <a:fillRect/>
          </a:stretch>
        </p:blipFill>
        <p:spPr>
          <a:xfrm>
            <a:off x="4202188" y="5401998"/>
            <a:ext cx="1964466" cy="1190342"/>
          </a:xfrm>
          <a:prstGeom prst="rect">
            <a:avLst/>
          </a:prstGeom>
        </p:spPr>
      </p:pic>
      <p:pic>
        <p:nvPicPr>
          <p:cNvPr id="13" name="Grafik 12"/>
          <p:cNvPicPr>
            <a:picLocks noChangeAspect="1"/>
          </p:cNvPicPr>
          <p:nvPr/>
        </p:nvPicPr>
        <p:blipFill>
          <a:blip r:embed="rId20"/>
          <a:stretch>
            <a:fillRect/>
          </a:stretch>
        </p:blipFill>
        <p:spPr>
          <a:xfrm>
            <a:off x="5800076" y="5444292"/>
            <a:ext cx="821071" cy="1147025"/>
          </a:xfrm>
          <a:prstGeom prst="rect">
            <a:avLst/>
          </a:prstGeom>
        </p:spPr>
      </p:pic>
      <p:pic>
        <p:nvPicPr>
          <p:cNvPr id="14" name="Grafik 13"/>
          <p:cNvPicPr>
            <a:picLocks noChangeAspect="1"/>
          </p:cNvPicPr>
          <p:nvPr/>
        </p:nvPicPr>
        <p:blipFill>
          <a:blip r:embed="rId21"/>
          <a:stretch>
            <a:fillRect/>
          </a:stretch>
        </p:blipFill>
        <p:spPr>
          <a:xfrm>
            <a:off x="4221996" y="6290404"/>
            <a:ext cx="529604" cy="300912"/>
          </a:xfrm>
          <a:prstGeom prst="rect">
            <a:avLst/>
          </a:prstGeom>
        </p:spPr>
      </p:pic>
      <p:sp>
        <p:nvSpPr>
          <p:cNvPr id="28" name="Foliennummernplatzhalter 26"/>
          <p:cNvSpPr txBox="1">
            <a:spLocks/>
          </p:cNvSpPr>
          <p:nvPr/>
        </p:nvSpPr>
        <p:spPr>
          <a:xfrm>
            <a:off x="10150870" y="6613619"/>
            <a:ext cx="777190" cy="213456"/>
          </a:xfrm>
          <a:prstGeom prst="rect">
            <a:avLst/>
          </a:prstGeom>
        </p:spPr>
        <p:txBody>
          <a:bodyPr wrap="square" lIns="0" tIns="0" rIns="0" bIns="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0335" defTabSz="1812066">
              <a:defRPr/>
            </a:pPr>
            <a:r>
              <a:rPr lang="de-DE" sz="1387" spc="-10" dirty="0">
                <a:solidFill>
                  <a:srgbClr val="FFFFFF"/>
                </a:solidFill>
                <a:latin typeface="Arial"/>
                <a:ea typeface="ＭＳ Ｐゴシック"/>
                <a:cs typeface="Arial"/>
              </a:rPr>
              <a:t>2 </a:t>
            </a:r>
            <a:endParaRPr lang="de-DE" sz="1387" dirty="0">
              <a:solidFill>
                <a:srgbClr val="000000"/>
              </a:solidFill>
              <a:latin typeface="Arial"/>
              <a:ea typeface="ＭＳ Ｐゴシック"/>
              <a:cs typeface="Arial"/>
            </a:endParaRPr>
          </a:p>
        </p:txBody>
      </p:sp>
      <p:pic>
        <p:nvPicPr>
          <p:cNvPr id="25" name="Grafik 24"/>
          <p:cNvPicPr>
            <a:picLocks noChangeAspect="1"/>
          </p:cNvPicPr>
          <p:nvPr/>
        </p:nvPicPr>
        <p:blipFill>
          <a:blip r:embed="rId19"/>
          <a:stretch>
            <a:fillRect/>
          </a:stretch>
        </p:blipFill>
        <p:spPr>
          <a:xfrm>
            <a:off x="7440402" y="4134342"/>
            <a:ext cx="4360842" cy="246948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7" name="Grafik 26"/>
          <p:cNvPicPr>
            <a:picLocks noChangeAspect="1"/>
          </p:cNvPicPr>
          <p:nvPr/>
        </p:nvPicPr>
        <p:blipFill>
          <a:blip r:embed="rId20"/>
          <a:stretch>
            <a:fillRect/>
          </a:stretch>
        </p:blipFill>
        <p:spPr>
          <a:xfrm>
            <a:off x="7172724" y="2140656"/>
            <a:ext cx="1473742" cy="20587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2" name="Grafik 31"/>
          <p:cNvPicPr>
            <a:picLocks noChangeAspect="1"/>
          </p:cNvPicPr>
          <p:nvPr/>
        </p:nvPicPr>
        <p:blipFill>
          <a:blip r:embed="rId21"/>
          <a:stretch>
            <a:fillRect/>
          </a:stretch>
        </p:blipFill>
        <p:spPr>
          <a:xfrm>
            <a:off x="1824319" y="3121021"/>
            <a:ext cx="950587" cy="540107"/>
          </a:xfrm>
          <a:prstGeom prst="rect">
            <a:avLst/>
          </a:prstGeom>
        </p:spPr>
      </p:pic>
      <p:sp>
        <p:nvSpPr>
          <p:cNvPr id="37" name="Titel 2">
            <a:extLst>
              <a:ext uri="{FF2B5EF4-FFF2-40B4-BE49-F238E27FC236}">
                <a16:creationId xmlns:a16="http://schemas.microsoft.com/office/drawing/2014/main" id="{094E5155-38EC-47DC-A423-91FF7D848F0F}"/>
              </a:ext>
            </a:extLst>
          </p:cNvPr>
          <p:cNvSpPr txBox="1">
            <a:spLocks/>
          </p:cNvSpPr>
          <p:nvPr/>
        </p:nvSpPr>
        <p:spPr>
          <a:xfrm>
            <a:off x="986528" y="303454"/>
            <a:ext cx="9164342" cy="658778"/>
          </a:xfrm>
          <a:prstGeom prst="rect">
            <a:avLst/>
          </a:prstGeom>
        </p:spPr>
        <p:txBody>
          <a:bodyPr lIns="48172" tIns="24086" rIns="48172" bIns="24086"/>
          <a:lstStyle>
            <a:lvl1pPr algn="l" defTabSz="410730" rtl="0" eaLnBrk="0" fontAlgn="base" hangingPunct="0">
              <a:spcBef>
                <a:spcPct val="0"/>
              </a:spcBef>
              <a:spcAft>
                <a:spcPct val="0"/>
              </a:spcAft>
              <a:defRPr sz="3200">
                <a:solidFill>
                  <a:srgbClr val="000000"/>
                </a:solidFill>
                <a:latin typeface="+mj-lt"/>
                <a:ea typeface="MS PGothic" panose="020B0600070205080204" pitchFamily="34" charset="-128"/>
                <a:cs typeface="+mj-cs"/>
                <a:sym typeface="Brandon Grotesque Black" panose="020B0A03020203060202" pitchFamily="34" charset="0"/>
              </a:defRPr>
            </a:lvl1pPr>
            <a:lvl2pPr algn="l" defTabSz="410730" rtl="0" eaLnBrk="0" fontAlgn="base" hangingPunct="0">
              <a:spcBef>
                <a:spcPct val="0"/>
              </a:spcBef>
              <a:spcAft>
                <a:spcPct val="0"/>
              </a:spcAft>
              <a:defRPr sz="3500">
                <a:solidFill>
                  <a:srgbClr val="000000"/>
                </a:solidFill>
                <a:latin typeface="Brandon Grotesque Black" charset="0"/>
                <a:ea typeface="MS PGothic" panose="020B0600070205080204" pitchFamily="34" charset="-128"/>
                <a:cs typeface="Brandon Grotesque Black" charset="0"/>
                <a:sym typeface="Brandon Grotesque Black" panose="020B0A03020203060202" pitchFamily="34" charset="0"/>
              </a:defRPr>
            </a:lvl2pPr>
            <a:lvl3pPr algn="l" defTabSz="410730" rtl="0" eaLnBrk="0" fontAlgn="base" hangingPunct="0">
              <a:spcBef>
                <a:spcPct val="0"/>
              </a:spcBef>
              <a:spcAft>
                <a:spcPct val="0"/>
              </a:spcAft>
              <a:defRPr sz="3500">
                <a:solidFill>
                  <a:srgbClr val="000000"/>
                </a:solidFill>
                <a:latin typeface="Brandon Grotesque Black" charset="0"/>
                <a:ea typeface="MS PGothic" panose="020B0600070205080204" pitchFamily="34" charset="-128"/>
                <a:cs typeface="Brandon Grotesque Black" charset="0"/>
                <a:sym typeface="Brandon Grotesque Black" panose="020B0A03020203060202" pitchFamily="34" charset="0"/>
              </a:defRPr>
            </a:lvl3pPr>
            <a:lvl4pPr algn="l" defTabSz="410730" rtl="0" eaLnBrk="0" fontAlgn="base" hangingPunct="0">
              <a:spcBef>
                <a:spcPct val="0"/>
              </a:spcBef>
              <a:spcAft>
                <a:spcPct val="0"/>
              </a:spcAft>
              <a:defRPr sz="3500">
                <a:solidFill>
                  <a:srgbClr val="000000"/>
                </a:solidFill>
                <a:latin typeface="Brandon Grotesque Black" charset="0"/>
                <a:ea typeface="MS PGothic" panose="020B0600070205080204" pitchFamily="34" charset="-128"/>
                <a:cs typeface="Brandon Grotesque Black" charset="0"/>
                <a:sym typeface="Brandon Grotesque Black" panose="020B0A03020203060202" pitchFamily="34" charset="0"/>
              </a:defRPr>
            </a:lvl4pPr>
            <a:lvl5pPr algn="l" defTabSz="410730" rtl="0" eaLnBrk="0" fontAlgn="base" hangingPunct="0">
              <a:spcBef>
                <a:spcPct val="0"/>
              </a:spcBef>
              <a:spcAft>
                <a:spcPct val="0"/>
              </a:spcAft>
              <a:defRPr sz="3500">
                <a:solidFill>
                  <a:srgbClr val="000000"/>
                </a:solidFill>
                <a:latin typeface="Brandon Grotesque Black" charset="0"/>
                <a:ea typeface="MS PGothic" panose="020B0600070205080204" pitchFamily="34" charset="-128"/>
                <a:cs typeface="Brandon Grotesque Black" charset="0"/>
                <a:sym typeface="Brandon Grotesque Black" panose="020B0A03020203060202" pitchFamily="34" charset="0"/>
              </a:defRPr>
            </a:lvl5pPr>
            <a:lvl6pPr marL="321440" algn="l" defTabSz="410730" rtl="0" eaLnBrk="1" fontAlgn="base" hangingPunct="1">
              <a:spcBef>
                <a:spcPct val="0"/>
              </a:spcBef>
              <a:spcAft>
                <a:spcPct val="0"/>
              </a:spcAft>
              <a:defRPr sz="3500">
                <a:solidFill>
                  <a:srgbClr val="000000"/>
                </a:solidFill>
                <a:latin typeface="Brandon Grotesque Black" charset="0"/>
                <a:ea typeface="ＭＳ Ｐゴシック" charset="0"/>
                <a:cs typeface="Brandon Grotesque Black" charset="0"/>
                <a:sym typeface="Brandon Grotesque Black" charset="0"/>
              </a:defRPr>
            </a:lvl6pPr>
            <a:lvl7pPr marL="642882" algn="l" defTabSz="410730" rtl="0" eaLnBrk="1" fontAlgn="base" hangingPunct="1">
              <a:spcBef>
                <a:spcPct val="0"/>
              </a:spcBef>
              <a:spcAft>
                <a:spcPct val="0"/>
              </a:spcAft>
              <a:defRPr sz="3500">
                <a:solidFill>
                  <a:srgbClr val="000000"/>
                </a:solidFill>
                <a:latin typeface="Brandon Grotesque Black" charset="0"/>
                <a:ea typeface="ＭＳ Ｐゴシック" charset="0"/>
                <a:cs typeface="Brandon Grotesque Black" charset="0"/>
                <a:sym typeface="Brandon Grotesque Black" charset="0"/>
              </a:defRPr>
            </a:lvl7pPr>
            <a:lvl8pPr marL="964323" algn="l" defTabSz="410730" rtl="0" eaLnBrk="1" fontAlgn="base" hangingPunct="1">
              <a:spcBef>
                <a:spcPct val="0"/>
              </a:spcBef>
              <a:spcAft>
                <a:spcPct val="0"/>
              </a:spcAft>
              <a:defRPr sz="3500">
                <a:solidFill>
                  <a:srgbClr val="000000"/>
                </a:solidFill>
                <a:latin typeface="Brandon Grotesque Black" charset="0"/>
                <a:ea typeface="ＭＳ Ｐゴシック" charset="0"/>
                <a:cs typeface="Brandon Grotesque Black" charset="0"/>
                <a:sym typeface="Brandon Grotesque Black" charset="0"/>
              </a:defRPr>
            </a:lvl8pPr>
            <a:lvl9pPr marL="1285763" algn="l" defTabSz="410730" rtl="0" eaLnBrk="1" fontAlgn="base" hangingPunct="1">
              <a:spcBef>
                <a:spcPct val="0"/>
              </a:spcBef>
              <a:spcAft>
                <a:spcPct val="0"/>
              </a:spcAft>
              <a:defRPr sz="3500">
                <a:solidFill>
                  <a:srgbClr val="000000"/>
                </a:solidFill>
                <a:latin typeface="Brandon Grotesque Black" charset="0"/>
                <a:ea typeface="ＭＳ Ｐゴシック" charset="0"/>
                <a:cs typeface="Brandon Grotesque Black" charset="0"/>
                <a:sym typeface="Brandon Grotesque Black" charset="0"/>
              </a:defRPr>
            </a:lvl9pPr>
          </a:lstStyle>
          <a:p>
            <a:pPr defTabSz="307793">
              <a:defRPr/>
            </a:pPr>
            <a:r>
              <a:rPr lang="en-GB" kern="0" dirty="0">
                <a:solidFill>
                  <a:schemeClr val="tx1"/>
                </a:solidFill>
                <a:latin typeface="Arial" panose="020B0604020202020204" pitchFamily="34" charset="0"/>
                <a:cs typeface="Arial" panose="020B0604020202020204" pitchFamily="34" charset="0"/>
              </a:rPr>
              <a:t>Neutron Alphabet deciphers the Standard Model </a:t>
            </a:r>
          </a:p>
        </p:txBody>
      </p:sp>
      <p:grpSp>
        <p:nvGrpSpPr>
          <p:cNvPr id="38" name="Gruppieren 32">
            <a:extLst>
              <a:ext uri="{FF2B5EF4-FFF2-40B4-BE49-F238E27FC236}">
                <a16:creationId xmlns:a16="http://schemas.microsoft.com/office/drawing/2014/main" id="{B4C1A399-AE73-4D90-B99D-5D7AE31446DC}"/>
              </a:ext>
            </a:extLst>
          </p:cNvPr>
          <p:cNvGrpSpPr>
            <a:grpSpLocks/>
          </p:cNvGrpSpPr>
          <p:nvPr/>
        </p:nvGrpSpPr>
        <p:grpSpPr bwMode="auto">
          <a:xfrm>
            <a:off x="8566568" y="1303497"/>
            <a:ext cx="2658666" cy="2303859"/>
            <a:chOff x="179388" y="1627189"/>
            <a:chExt cx="3544886" cy="3071813"/>
          </a:xfrm>
        </p:grpSpPr>
        <p:grpSp>
          <p:nvGrpSpPr>
            <p:cNvPr id="39" name="Group 6">
              <a:extLst>
                <a:ext uri="{FF2B5EF4-FFF2-40B4-BE49-F238E27FC236}">
                  <a16:creationId xmlns:a16="http://schemas.microsoft.com/office/drawing/2014/main" id="{DCBD17C7-ACAA-470B-B3B6-6973886472CA}"/>
                </a:ext>
              </a:extLst>
            </p:cNvPr>
            <p:cNvGrpSpPr>
              <a:grpSpLocks/>
            </p:cNvGrpSpPr>
            <p:nvPr/>
          </p:nvGrpSpPr>
          <p:grpSpPr bwMode="auto">
            <a:xfrm>
              <a:off x="179388" y="1627189"/>
              <a:ext cx="3544886" cy="3071813"/>
              <a:chOff x="1473" y="962"/>
              <a:chExt cx="2233" cy="1935"/>
            </a:xfrm>
          </p:grpSpPr>
          <p:sp>
            <p:nvSpPr>
              <p:cNvPr id="44" name="Line 7">
                <a:extLst>
                  <a:ext uri="{FF2B5EF4-FFF2-40B4-BE49-F238E27FC236}">
                    <a16:creationId xmlns:a16="http://schemas.microsoft.com/office/drawing/2014/main" id="{5D502255-2D99-4E15-9C58-42F22EC67A4F}"/>
                  </a:ext>
                </a:extLst>
              </p:cNvPr>
              <p:cNvSpPr>
                <a:spLocks noChangeShapeType="1"/>
              </p:cNvSpPr>
              <p:nvPr/>
            </p:nvSpPr>
            <p:spPr bwMode="auto">
              <a:xfrm flipH="1">
                <a:off x="1923" y="2115"/>
                <a:ext cx="549" cy="782"/>
              </a:xfrm>
              <a:prstGeom prst="line">
                <a:avLst/>
              </a:prstGeom>
              <a:noFill/>
              <a:ln w="76200" cap="sq">
                <a:solidFill>
                  <a:srgbClr val="0000FF">
                    <a:alpha val="56862"/>
                  </a:srgbClr>
                </a:solidFill>
                <a:round/>
                <a:headEnd type="none" w="sm" len="sm"/>
                <a:tailEnd type="triangle" w="sm" len="sm"/>
              </a:ln>
            </p:spPr>
            <p:txBody>
              <a:bodyPr/>
              <a:lstStyle/>
              <a:p>
                <a:pPr>
                  <a:defRPr/>
                </a:pPr>
                <a:endParaRPr lang="de-DE" sz="1350" kern="0">
                  <a:solidFill>
                    <a:srgbClr val="000066"/>
                  </a:solidFill>
                  <a:latin typeface="Arial" pitchFamily="34" charset="0"/>
                  <a:ea typeface="ＭＳ Ｐゴシック"/>
                  <a:cs typeface="Arial" pitchFamily="34" charset="0"/>
                </a:endParaRPr>
              </a:p>
            </p:txBody>
          </p:sp>
          <p:sp>
            <p:nvSpPr>
              <p:cNvPr id="45" name="AutoShape 8">
                <a:extLst>
                  <a:ext uri="{FF2B5EF4-FFF2-40B4-BE49-F238E27FC236}">
                    <a16:creationId xmlns:a16="http://schemas.microsoft.com/office/drawing/2014/main" id="{AA816C32-376C-4044-92CE-903460D54970}"/>
                  </a:ext>
                </a:extLst>
              </p:cNvPr>
              <p:cNvSpPr>
                <a:spLocks noChangeArrowheads="1"/>
              </p:cNvSpPr>
              <p:nvPr/>
            </p:nvSpPr>
            <p:spPr bwMode="auto">
              <a:xfrm>
                <a:off x="2037" y="1856"/>
                <a:ext cx="926" cy="544"/>
              </a:xfrm>
              <a:prstGeom prst="flowChartSummingJunction">
                <a:avLst/>
              </a:prstGeom>
              <a:solidFill>
                <a:srgbClr val="EEECE1"/>
              </a:solidFill>
              <a:ln w="12700" cap="sq">
                <a:solidFill>
                  <a:sysClr val="windowText" lastClr="000000"/>
                </a:solidFill>
                <a:round/>
                <a:headEnd type="none" w="sm" len="sm"/>
                <a:tailEnd type="none" w="sm" len="sm"/>
              </a:ln>
            </p:spPr>
            <p:txBody>
              <a:bodyPr wrap="none" anchor="ctr"/>
              <a:lstStyle/>
              <a:p>
                <a:pPr>
                  <a:defRPr/>
                </a:pPr>
                <a:endParaRPr lang="de-DE" sz="1350" kern="0">
                  <a:solidFill>
                    <a:srgbClr val="000066"/>
                  </a:solidFill>
                  <a:latin typeface="Arial" pitchFamily="34" charset="0"/>
                  <a:ea typeface="ＭＳ Ｐゴシック"/>
                  <a:cs typeface="Arial" pitchFamily="34" charset="0"/>
                </a:endParaRPr>
              </a:p>
            </p:txBody>
          </p:sp>
          <p:sp>
            <p:nvSpPr>
              <p:cNvPr id="46" name="Line 9">
                <a:extLst>
                  <a:ext uri="{FF2B5EF4-FFF2-40B4-BE49-F238E27FC236}">
                    <a16:creationId xmlns:a16="http://schemas.microsoft.com/office/drawing/2014/main" id="{F6AA8E2F-5E1A-40B8-A79F-3F00CD7569F3}"/>
                  </a:ext>
                </a:extLst>
              </p:cNvPr>
              <p:cNvSpPr>
                <a:spLocks noChangeShapeType="1"/>
              </p:cNvSpPr>
              <p:nvPr/>
            </p:nvSpPr>
            <p:spPr bwMode="auto">
              <a:xfrm flipV="1">
                <a:off x="2485" y="1040"/>
                <a:ext cx="0" cy="1088"/>
              </a:xfrm>
              <a:prstGeom prst="line">
                <a:avLst/>
              </a:prstGeom>
              <a:noFill/>
              <a:ln w="203200" cap="sq" cmpd="tri">
                <a:solidFill>
                  <a:srgbClr val="00FF00"/>
                </a:solidFill>
                <a:round/>
                <a:headEnd type="none" w="sm" len="sm"/>
                <a:tailEnd type="triangle" w="sm" len="med"/>
              </a:ln>
            </p:spPr>
            <p:txBody>
              <a:bodyPr/>
              <a:lstStyle/>
              <a:p>
                <a:pPr>
                  <a:defRPr/>
                </a:pPr>
                <a:endParaRPr lang="de-DE" sz="1350" kern="0">
                  <a:solidFill>
                    <a:srgbClr val="000066"/>
                  </a:solidFill>
                  <a:latin typeface="Arial" pitchFamily="34" charset="0"/>
                  <a:ea typeface="ＭＳ Ｐゴシック"/>
                  <a:cs typeface="Arial" pitchFamily="34" charset="0"/>
                </a:endParaRPr>
              </a:p>
            </p:txBody>
          </p:sp>
          <p:sp>
            <p:nvSpPr>
              <p:cNvPr id="47" name="Line 10">
                <a:extLst>
                  <a:ext uri="{FF2B5EF4-FFF2-40B4-BE49-F238E27FC236}">
                    <a16:creationId xmlns:a16="http://schemas.microsoft.com/office/drawing/2014/main" id="{FE71C534-B167-4860-89A5-56F63D5AEC37}"/>
                  </a:ext>
                </a:extLst>
              </p:cNvPr>
              <p:cNvSpPr>
                <a:spLocks noChangeShapeType="1"/>
              </p:cNvSpPr>
              <p:nvPr/>
            </p:nvSpPr>
            <p:spPr bwMode="auto">
              <a:xfrm flipV="1">
                <a:off x="2517" y="1933"/>
                <a:ext cx="670" cy="195"/>
              </a:xfrm>
              <a:prstGeom prst="line">
                <a:avLst/>
              </a:prstGeom>
              <a:noFill/>
              <a:ln w="76200" cap="sq">
                <a:solidFill>
                  <a:srgbClr val="663300"/>
                </a:solidFill>
                <a:round/>
                <a:headEnd type="none" w="sm" len="sm"/>
                <a:tailEnd type="triangle" w="sm" len="sm"/>
              </a:ln>
            </p:spPr>
            <p:txBody>
              <a:bodyPr/>
              <a:lstStyle/>
              <a:p>
                <a:pPr>
                  <a:defRPr/>
                </a:pPr>
                <a:endParaRPr lang="de-DE" sz="1350" kern="0">
                  <a:solidFill>
                    <a:srgbClr val="000066"/>
                  </a:solidFill>
                  <a:latin typeface="Arial" pitchFamily="34" charset="0"/>
                  <a:ea typeface="ＭＳ Ｐゴシック"/>
                  <a:cs typeface="Arial" pitchFamily="34" charset="0"/>
                </a:endParaRPr>
              </a:p>
            </p:txBody>
          </p:sp>
          <p:sp>
            <p:nvSpPr>
              <p:cNvPr id="48" name="Line 11">
                <a:extLst>
                  <a:ext uri="{FF2B5EF4-FFF2-40B4-BE49-F238E27FC236}">
                    <a16:creationId xmlns:a16="http://schemas.microsoft.com/office/drawing/2014/main" id="{6DFFF135-88A6-4C83-973F-4092CA01E6C2}"/>
                  </a:ext>
                </a:extLst>
              </p:cNvPr>
              <p:cNvSpPr>
                <a:spLocks noChangeShapeType="1"/>
              </p:cNvSpPr>
              <p:nvPr/>
            </p:nvSpPr>
            <p:spPr bwMode="auto">
              <a:xfrm flipH="1" flipV="1">
                <a:off x="2071" y="1234"/>
                <a:ext cx="414" cy="894"/>
              </a:xfrm>
              <a:prstGeom prst="line">
                <a:avLst/>
              </a:prstGeom>
              <a:noFill/>
              <a:ln w="76200" cap="sq">
                <a:solidFill>
                  <a:srgbClr val="FF0000"/>
                </a:solidFill>
                <a:round/>
                <a:headEnd type="none" w="sm" len="sm"/>
                <a:tailEnd type="triangle" w="sm" len="sm"/>
              </a:ln>
            </p:spPr>
            <p:txBody>
              <a:bodyPr/>
              <a:lstStyle/>
              <a:p>
                <a:pPr>
                  <a:defRPr/>
                </a:pPr>
                <a:endParaRPr lang="de-DE" sz="1350" kern="0">
                  <a:solidFill>
                    <a:srgbClr val="000066"/>
                  </a:solidFill>
                  <a:latin typeface="Arial" pitchFamily="34" charset="0"/>
                  <a:ea typeface="ＭＳ Ｐゴシック"/>
                  <a:cs typeface="Arial" pitchFamily="34" charset="0"/>
                </a:endParaRPr>
              </a:p>
            </p:txBody>
          </p:sp>
          <p:sp>
            <p:nvSpPr>
              <p:cNvPr id="49" name="Arc 12">
                <a:extLst>
                  <a:ext uri="{FF2B5EF4-FFF2-40B4-BE49-F238E27FC236}">
                    <a16:creationId xmlns:a16="http://schemas.microsoft.com/office/drawing/2014/main" id="{64B4EED8-51E7-425C-BB23-7C9234841041}"/>
                  </a:ext>
                </a:extLst>
              </p:cNvPr>
              <p:cNvSpPr>
                <a:spLocks/>
              </p:cNvSpPr>
              <p:nvPr/>
            </p:nvSpPr>
            <p:spPr bwMode="auto">
              <a:xfrm>
                <a:off x="2166" y="1311"/>
                <a:ext cx="310" cy="427"/>
              </a:xfrm>
              <a:custGeom>
                <a:avLst/>
                <a:gdLst>
                  <a:gd name="T0" fmla="*/ 0 w 30228"/>
                  <a:gd name="T1" fmla="*/ 0 h 21600"/>
                  <a:gd name="T2" fmla="*/ 0 w 30228"/>
                  <a:gd name="T3" fmla="*/ 0 h 21600"/>
                  <a:gd name="T4" fmla="*/ 0 w 30228"/>
                  <a:gd name="T5" fmla="*/ 0 h 21600"/>
                  <a:gd name="T6" fmla="*/ 0 60000 65536"/>
                  <a:gd name="T7" fmla="*/ 0 60000 65536"/>
                  <a:gd name="T8" fmla="*/ 0 60000 65536"/>
                  <a:gd name="T9" fmla="*/ 0 w 30228"/>
                  <a:gd name="T10" fmla="*/ 0 h 21600"/>
                  <a:gd name="T11" fmla="*/ 30228 w 30228"/>
                  <a:gd name="T12" fmla="*/ 21600 h 21600"/>
                </a:gdLst>
                <a:ahLst/>
                <a:cxnLst>
                  <a:cxn ang="T6">
                    <a:pos x="T0" y="T1"/>
                  </a:cxn>
                  <a:cxn ang="T7">
                    <a:pos x="T2" y="T3"/>
                  </a:cxn>
                  <a:cxn ang="T8">
                    <a:pos x="T4" y="T5"/>
                  </a:cxn>
                </a:cxnLst>
                <a:rect l="T9" t="T10" r="T11" b="T12"/>
                <a:pathLst>
                  <a:path w="30228" h="21600" fill="none" extrusionOk="0">
                    <a:moveTo>
                      <a:pt x="-1" y="6196"/>
                    </a:moveTo>
                    <a:cubicBezTo>
                      <a:pt x="4039" y="2225"/>
                      <a:pt x="9477" y="-1"/>
                      <a:pt x="15142" y="0"/>
                    </a:cubicBezTo>
                    <a:cubicBezTo>
                      <a:pt x="20779" y="0"/>
                      <a:pt x="26193" y="2203"/>
                      <a:pt x="30227" y="6141"/>
                    </a:cubicBezTo>
                  </a:path>
                  <a:path w="30228" h="21600" stroke="0" extrusionOk="0">
                    <a:moveTo>
                      <a:pt x="-1" y="6196"/>
                    </a:moveTo>
                    <a:cubicBezTo>
                      <a:pt x="4039" y="2225"/>
                      <a:pt x="9477" y="-1"/>
                      <a:pt x="15142" y="0"/>
                    </a:cubicBezTo>
                    <a:cubicBezTo>
                      <a:pt x="20779" y="0"/>
                      <a:pt x="26193" y="2203"/>
                      <a:pt x="30227" y="6141"/>
                    </a:cubicBezTo>
                    <a:lnTo>
                      <a:pt x="15142" y="21600"/>
                    </a:lnTo>
                    <a:close/>
                  </a:path>
                </a:pathLst>
              </a:custGeom>
              <a:noFill/>
              <a:ln w="12700" cap="sq">
                <a:solidFill>
                  <a:sysClr val="windowText" lastClr="000000">
                    <a:lumMod val="65000"/>
                    <a:lumOff val="35000"/>
                  </a:sysClr>
                </a:solidFill>
                <a:round/>
                <a:headEnd type="none" w="sm" len="sm"/>
                <a:tailEnd type="none" w="sm" len="sm"/>
              </a:ln>
            </p:spPr>
            <p:txBody>
              <a:bodyPr wrap="none" anchor="ctr"/>
              <a:lstStyle/>
              <a:p>
                <a:pPr>
                  <a:defRPr/>
                </a:pPr>
                <a:endParaRPr lang="de-DE" sz="1350" kern="0">
                  <a:solidFill>
                    <a:srgbClr val="000066"/>
                  </a:solidFill>
                  <a:latin typeface="Arial" pitchFamily="34" charset="0"/>
                  <a:ea typeface="ＭＳ Ｐゴシック"/>
                  <a:cs typeface="Arial" pitchFamily="34" charset="0"/>
                </a:endParaRPr>
              </a:p>
            </p:txBody>
          </p:sp>
          <p:sp>
            <p:nvSpPr>
              <p:cNvPr id="50" name="Arc 13">
                <a:extLst>
                  <a:ext uri="{FF2B5EF4-FFF2-40B4-BE49-F238E27FC236}">
                    <a16:creationId xmlns:a16="http://schemas.microsoft.com/office/drawing/2014/main" id="{F5E1886A-6687-4E63-AB6E-0C6E3D316E99}"/>
                  </a:ext>
                </a:extLst>
              </p:cNvPr>
              <p:cNvSpPr>
                <a:spLocks/>
              </p:cNvSpPr>
              <p:nvPr/>
            </p:nvSpPr>
            <p:spPr bwMode="auto">
              <a:xfrm>
                <a:off x="2485" y="1546"/>
                <a:ext cx="383" cy="46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sq">
                <a:solidFill>
                  <a:sysClr val="windowText" lastClr="000000">
                    <a:lumMod val="65000"/>
                    <a:lumOff val="35000"/>
                  </a:sysClr>
                </a:solidFill>
                <a:round/>
                <a:headEnd type="none" w="sm" len="sm"/>
                <a:tailEnd type="none" w="sm" len="sm"/>
              </a:ln>
            </p:spPr>
            <p:txBody>
              <a:bodyPr wrap="none" anchor="ctr"/>
              <a:lstStyle/>
              <a:p>
                <a:pPr>
                  <a:defRPr/>
                </a:pPr>
                <a:endParaRPr lang="de-DE" sz="1350" kern="0">
                  <a:solidFill>
                    <a:srgbClr val="000066"/>
                  </a:solidFill>
                  <a:latin typeface="Arial" pitchFamily="34" charset="0"/>
                  <a:ea typeface="ＭＳ Ｐゴシック"/>
                  <a:cs typeface="Arial" pitchFamily="34" charset="0"/>
                </a:endParaRPr>
              </a:p>
            </p:txBody>
          </p:sp>
          <p:sp>
            <p:nvSpPr>
              <p:cNvPr id="51" name="Text Box 14">
                <a:extLst>
                  <a:ext uri="{FF2B5EF4-FFF2-40B4-BE49-F238E27FC236}">
                    <a16:creationId xmlns:a16="http://schemas.microsoft.com/office/drawing/2014/main" id="{CF96CD6D-4D45-4799-8466-4342E7BBEA6E}"/>
                  </a:ext>
                </a:extLst>
              </p:cNvPr>
              <p:cNvSpPr txBox="1">
                <a:spLocks noChangeArrowheads="1"/>
              </p:cNvSpPr>
              <p:nvPr/>
            </p:nvSpPr>
            <p:spPr bwMode="auto">
              <a:xfrm>
                <a:off x="1473" y="1417"/>
                <a:ext cx="665" cy="233"/>
              </a:xfrm>
              <a:prstGeom prst="rect">
                <a:avLst/>
              </a:prstGeom>
              <a:noFill/>
              <a:ln w="12700" cap="sq">
                <a:noFill/>
                <a:miter lim="800000"/>
                <a:headEnd type="none" w="sm" len="sm"/>
                <a:tailEnd type="none" w="sm" len="sm"/>
              </a:ln>
            </p:spPr>
            <p:txBody>
              <a:bodyPr wrap="none">
                <a:spAutoFit/>
              </a:bodyPr>
              <a:lstStyle/>
              <a:p>
                <a:pPr eaLnBrk="0" hangingPunct="0">
                  <a:defRPr/>
                </a:pPr>
                <a:r>
                  <a:rPr lang="de-DE" sz="1200" kern="0">
                    <a:solidFill>
                      <a:srgbClr val="FF0000"/>
                    </a:solidFill>
                    <a:latin typeface="Comic Sans MS" pitchFamily="66" charset="0"/>
                    <a:ea typeface="ＭＳ Ｐゴシック"/>
                    <a:cs typeface="Arial" pitchFamily="34" charset="0"/>
                  </a:rPr>
                  <a:t>Electron</a:t>
                </a:r>
              </a:p>
            </p:txBody>
          </p:sp>
          <p:sp>
            <p:nvSpPr>
              <p:cNvPr id="52" name="Rectangle 15">
                <a:extLst>
                  <a:ext uri="{FF2B5EF4-FFF2-40B4-BE49-F238E27FC236}">
                    <a16:creationId xmlns:a16="http://schemas.microsoft.com/office/drawing/2014/main" id="{778E8798-CEE7-4F3D-B826-355E3634654B}"/>
                  </a:ext>
                </a:extLst>
              </p:cNvPr>
              <p:cNvSpPr>
                <a:spLocks noChangeArrowheads="1"/>
              </p:cNvSpPr>
              <p:nvPr/>
            </p:nvSpPr>
            <p:spPr bwMode="auto">
              <a:xfrm>
                <a:off x="2244" y="2596"/>
                <a:ext cx="547" cy="233"/>
              </a:xfrm>
              <a:prstGeom prst="rect">
                <a:avLst/>
              </a:prstGeom>
              <a:noFill/>
              <a:ln w="12700" cap="sq">
                <a:noFill/>
                <a:miter lim="800000"/>
                <a:headEnd type="none" w="sm" len="sm"/>
                <a:tailEnd type="none" w="sm" len="sm"/>
              </a:ln>
            </p:spPr>
            <p:txBody>
              <a:bodyPr wrap="none">
                <a:spAutoFit/>
              </a:bodyPr>
              <a:lstStyle/>
              <a:p>
                <a:pPr eaLnBrk="0" hangingPunct="0">
                  <a:defRPr/>
                </a:pPr>
                <a:r>
                  <a:rPr lang="de-DE" sz="1200" kern="0">
                    <a:solidFill>
                      <a:srgbClr val="0000FF"/>
                    </a:solidFill>
                    <a:latin typeface="Comic Sans MS" pitchFamily="66" charset="0"/>
                    <a:ea typeface="ＭＳ Ｐゴシック"/>
                    <a:cs typeface="Arial" pitchFamily="34" charset="0"/>
                  </a:rPr>
                  <a:t>Proton</a:t>
                </a:r>
              </a:p>
            </p:txBody>
          </p:sp>
          <p:sp>
            <p:nvSpPr>
              <p:cNvPr id="53" name="Rectangle 16">
                <a:extLst>
                  <a:ext uri="{FF2B5EF4-FFF2-40B4-BE49-F238E27FC236}">
                    <a16:creationId xmlns:a16="http://schemas.microsoft.com/office/drawing/2014/main" id="{A2F9C57F-4A93-47F3-8F00-A4B0378D3348}"/>
                  </a:ext>
                </a:extLst>
              </p:cNvPr>
              <p:cNvSpPr>
                <a:spLocks noChangeArrowheads="1"/>
              </p:cNvSpPr>
              <p:nvPr/>
            </p:nvSpPr>
            <p:spPr bwMode="auto">
              <a:xfrm>
                <a:off x="3015" y="2052"/>
                <a:ext cx="691" cy="233"/>
              </a:xfrm>
              <a:prstGeom prst="rect">
                <a:avLst/>
              </a:prstGeom>
              <a:noFill/>
              <a:ln w="12700" cap="sq">
                <a:noFill/>
                <a:miter lim="800000"/>
                <a:headEnd type="none" w="sm" len="sm"/>
                <a:tailEnd type="none" w="sm" len="sm"/>
              </a:ln>
            </p:spPr>
            <p:txBody>
              <a:bodyPr wrap="none">
                <a:spAutoFit/>
              </a:bodyPr>
              <a:lstStyle/>
              <a:p>
                <a:pPr eaLnBrk="0" hangingPunct="0">
                  <a:defRPr/>
                </a:pPr>
                <a:r>
                  <a:rPr lang="de-DE" sz="1200" kern="0">
                    <a:solidFill>
                      <a:srgbClr val="663300"/>
                    </a:solidFill>
                    <a:latin typeface="Comic Sans MS" pitchFamily="66" charset="0"/>
                    <a:ea typeface="ＭＳ Ｐゴシック"/>
                    <a:cs typeface="Arial" pitchFamily="34" charset="0"/>
                  </a:rPr>
                  <a:t>Neutrino</a:t>
                </a:r>
              </a:p>
            </p:txBody>
          </p:sp>
          <p:sp>
            <p:nvSpPr>
              <p:cNvPr id="54" name="Rectangle 17">
                <a:extLst>
                  <a:ext uri="{FF2B5EF4-FFF2-40B4-BE49-F238E27FC236}">
                    <a16:creationId xmlns:a16="http://schemas.microsoft.com/office/drawing/2014/main" id="{51761671-8E97-416A-B735-BC838FC04B3E}"/>
                  </a:ext>
                </a:extLst>
              </p:cNvPr>
              <p:cNvSpPr>
                <a:spLocks noChangeArrowheads="1"/>
              </p:cNvSpPr>
              <p:nvPr/>
            </p:nvSpPr>
            <p:spPr bwMode="auto">
              <a:xfrm>
                <a:off x="2679" y="1235"/>
                <a:ext cx="956" cy="233"/>
              </a:xfrm>
              <a:prstGeom prst="rect">
                <a:avLst/>
              </a:prstGeom>
              <a:noFill/>
              <a:ln w="12700" cap="sq">
                <a:noFill/>
                <a:miter lim="800000"/>
                <a:headEnd type="none" w="sm" len="sm"/>
                <a:tailEnd type="none" w="sm" len="sm"/>
              </a:ln>
            </p:spPr>
            <p:txBody>
              <a:bodyPr wrap="none">
                <a:spAutoFit/>
              </a:bodyPr>
              <a:lstStyle/>
              <a:p>
                <a:pPr eaLnBrk="0" hangingPunct="0">
                  <a:defRPr/>
                </a:pPr>
                <a:r>
                  <a:rPr lang="de-DE" sz="1200" kern="0">
                    <a:solidFill>
                      <a:srgbClr val="00FF00"/>
                    </a:solidFill>
                    <a:latin typeface="Comic Sans MS" pitchFamily="66" charset="0"/>
                    <a:ea typeface="ＭＳ Ｐゴシック"/>
                    <a:cs typeface="Arial" pitchFamily="34" charset="0"/>
                  </a:rPr>
                  <a:t>Neutron Spin</a:t>
                </a:r>
              </a:p>
            </p:txBody>
          </p:sp>
          <p:sp>
            <p:nvSpPr>
              <p:cNvPr id="55" name="Arc 18">
                <a:extLst>
                  <a:ext uri="{FF2B5EF4-FFF2-40B4-BE49-F238E27FC236}">
                    <a16:creationId xmlns:a16="http://schemas.microsoft.com/office/drawing/2014/main" id="{80F752B0-1BC3-4252-9431-8EC18BB8C3E8}"/>
                  </a:ext>
                </a:extLst>
              </p:cNvPr>
              <p:cNvSpPr>
                <a:spLocks/>
              </p:cNvSpPr>
              <p:nvPr/>
            </p:nvSpPr>
            <p:spPr bwMode="auto">
              <a:xfrm flipH="1">
                <a:off x="1910" y="1623"/>
                <a:ext cx="543" cy="1274"/>
              </a:xfrm>
              <a:custGeom>
                <a:avLst/>
                <a:gdLst>
                  <a:gd name="T0" fmla="*/ 0 w 21600"/>
                  <a:gd name="T1" fmla="*/ 0 h 30230"/>
                  <a:gd name="T2" fmla="*/ 0 w 21600"/>
                  <a:gd name="T3" fmla="*/ 0 h 30230"/>
                  <a:gd name="T4" fmla="*/ 0 w 21600"/>
                  <a:gd name="T5" fmla="*/ 0 h 30230"/>
                  <a:gd name="T6" fmla="*/ 0 60000 65536"/>
                  <a:gd name="T7" fmla="*/ 0 60000 65536"/>
                  <a:gd name="T8" fmla="*/ 0 60000 65536"/>
                  <a:gd name="T9" fmla="*/ 0 w 21600"/>
                  <a:gd name="T10" fmla="*/ 0 h 30230"/>
                  <a:gd name="T11" fmla="*/ 21600 w 21600"/>
                  <a:gd name="T12" fmla="*/ 30230 h 30230"/>
                </a:gdLst>
                <a:ahLst/>
                <a:cxnLst>
                  <a:cxn ang="T6">
                    <a:pos x="T0" y="T1"/>
                  </a:cxn>
                  <a:cxn ang="T7">
                    <a:pos x="T2" y="T3"/>
                  </a:cxn>
                  <a:cxn ang="T8">
                    <a:pos x="T4" y="T5"/>
                  </a:cxn>
                </a:cxnLst>
                <a:rect l="T9" t="T10" r="T11" b="T12"/>
                <a:pathLst>
                  <a:path w="21600" h="30230" fill="none" extrusionOk="0">
                    <a:moveTo>
                      <a:pt x="-1" y="0"/>
                    </a:moveTo>
                    <a:cubicBezTo>
                      <a:pt x="11929" y="0"/>
                      <a:pt x="21600" y="9670"/>
                      <a:pt x="21600" y="21600"/>
                    </a:cubicBezTo>
                    <a:cubicBezTo>
                      <a:pt x="21600" y="24569"/>
                      <a:pt x="20987" y="27507"/>
                      <a:pt x="19801" y="30230"/>
                    </a:cubicBezTo>
                  </a:path>
                  <a:path w="21600" h="30230" stroke="0" extrusionOk="0">
                    <a:moveTo>
                      <a:pt x="-1" y="0"/>
                    </a:moveTo>
                    <a:cubicBezTo>
                      <a:pt x="11929" y="0"/>
                      <a:pt x="21600" y="9670"/>
                      <a:pt x="21600" y="21600"/>
                    </a:cubicBezTo>
                    <a:cubicBezTo>
                      <a:pt x="21600" y="24569"/>
                      <a:pt x="20987" y="27507"/>
                      <a:pt x="19801" y="30230"/>
                    </a:cubicBezTo>
                    <a:lnTo>
                      <a:pt x="0" y="21600"/>
                    </a:lnTo>
                    <a:close/>
                  </a:path>
                </a:pathLst>
              </a:custGeom>
              <a:noFill/>
              <a:ln w="12700" cap="sq">
                <a:solidFill>
                  <a:sysClr val="windowText" lastClr="000000">
                    <a:lumMod val="65000"/>
                    <a:lumOff val="35000"/>
                  </a:sysClr>
                </a:solidFill>
                <a:round/>
                <a:headEnd type="none" w="sm" len="sm"/>
                <a:tailEnd type="none" w="sm" len="sm"/>
              </a:ln>
            </p:spPr>
            <p:txBody>
              <a:bodyPr wrap="none" anchor="ctr"/>
              <a:lstStyle/>
              <a:p>
                <a:pPr>
                  <a:defRPr/>
                </a:pPr>
                <a:endParaRPr lang="de-DE" sz="1350" kern="0">
                  <a:solidFill>
                    <a:srgbClr val="000066"/>
                  </a:solidFill>
                  <a:latin typeface="Arial" pitchFamily="34" charset="0"/>
                  <a:ea typeface="ＭＳ Ｐゴシック"/>
                  <a:cs typeface="Arial" pitchFamily="34" charset="0"/>
                </a:endParaRPr>
              </a:p>
            </p:txBody>
          </p:sp>
          <p:sp>
            <p:nvSpPr>
              <p:cNvPr id="56" name="Text Box 19">
                <a:extLst>
                  <a:ext uri="{FF2B5EF4-FFF2-40B4-BE49-F238E27FC236}">
                    <a16:creationId xmlns:a16="http://schemas.microsoft.com/office/drawing/2014/main" id="{36C25E5C-0E19-4115-B1F8-D2F27BFEED53}"/>
                  </a:ext>
                </a:extLst>
              </p:cNvPr>
              <p:cNvSpPr txBox="1">
                <a:spLocks noChangeArrowheads="1"/>
              </p:cNvSpPr>
              <p:nvPr/>
            </p:nvSpPr>
            <p:spPr bwMode="auto">
              <a:xfrm>
                <a:off x="2108" y="962"/>
                <a:ext cx="327" cy="388"/>
              </a:xfrm>
              <a:prstGeom prst="rect">
                <a:avLst/>
              </a:prstGeom>
              <a:noFill/>
              <a:ln w="12700" cap="sq">
                <a:noFill/>
                <a:miter lim="800000"/>
                <a:headEnd type="none" w="sm" len="sm"/>
                <a:tailEnd type="none" w="sm" len="sm"/>
              </a:ln>
            </p:spPr>
            <p:txBody>
              <a:bodyPr wrap="none">
                <a:spAutoFit/>
              </a:bodyPr>
              <a:lstStyle/>
              <a:p>
                <a:pPr eaLnBrk="0" hangingPunct="0">
                  <a:defRPr/>
                </a:pPr>
                <a:r>
                  <a:rPr lang="de-DE" sz="2400" kern="0" dirty="0">
                    <a:solidFill>
                      <a:srgbClr val="FF0000"/>
                    </a:solidFill>
                    <a:latin typeface="Arial" pitchFamily="34" charset="0"/>
                    <a:ea typeface="ＭＳ Ｐゴシック"/>
                    <a:cs typeface="Arial" pitchFamily="34" charset="0"/>
                  </a:rPr>
                  <a:t>A</a:t>
                </a:r>
              </a:p>
            </p:txBody>
          </p:sp>
          <p:sp>
            <p:nvSpPr>
              <p:cNvPr id="57" name="Rectangle 20">
                <a:extLst>
                  <a:ext uri="{FF2B5EF4-FFF2-40B4-BE49-F238E27FC236}">
                    <a16:creationId xmlns:a16="http://schemas.microsoft.com/office/drawing/2014/main" id="{BC687263-1104-4E5B-B668-6E524A5CEE3D}"/>
                  </a:ext>
                </a:extLst>
              </p:cNvPr>
              <p:cNvSpPr>
                <a:spLocks noChangeArrowheads="1"/>
              </p:cNvSpPr>
              <p:nvPr/>
            </p:nvSpPr>
            <p:spPr bwMode="auto">
              <a:xfrm>
                <a:off x="2820" y="1468"/>
                <a:ext cx="327" cy="388"/>
              </a:xfrm>
              <a:prstGeom prst="rect">
                <a:avLst/>
              </a:prstGeom>
              <a:noFill/>
              <a:ln w="12700" cap="sq">
                <a:noFill/>
                <a:miter lim="800000"/>
                <a:headEnd type="none" w="sm" len="sm"/>
                <a:tailEnd type="none" w="sm" len="sm"/>
              </a:ln>
            </p:spPr>
            <p:txBody>
              <a:bodyPr wrap="none">
                <a:spAutoFit/>
              </a:bodyPr>
              <a:lstStyle/>
              <a:p>
                <a:pPr eaLnBrk="0" hangingPunct="0">
                  <a:defRPr/>
                </a:pPr>
                <a:r>
                  <a:rPr lang="de-DE" sz="2400" kern="0">
                    <a:solidFill>
                      <a:srgbClr val="FF0000"/>
                    </a:solidFill>
                    <a:latin typeface="Arial" pitchFamily="34" charset="0"/>
                    <a:ea typeface="ＭＳ Ｐゴシック"/>
                    <a:cs typeface="Arial" pitchFamily="34" charset="0"/>
                  </a:rPr>
                  <a:t>B</a:t>
                </a:r>
              </a:p>
            </p:txBody>
          </p:sp>
          <p:sp>
            <p:nvSpPr>
              <p:cNvPr id="58" name="Rectangle 21">
                <a:extLst>
                  <a:ext uri="{FF2B5EF4-FFF2-40B4-BE49-F238E27FC236}">
                    <a16:creationId xmlns:a16="http://schemas.microsoft.com/office/drawing/2014/main" id="{970F203B-9601-4639-882B-D9E2BA2FCCE3}"/>
                  </a:ext>
                </a:extLst>
              </p:cNvPr>
              <p:cNvSpPr>
                <a:spLocks noChangeArrowheads="1"/>
              </p:cNvSpPr>
              <p:nvPr/>
            </p:nvSpPr>
            <p:spPr bwMode="auto">
              <a:xfrm>
                <a:off x="1926" y="2279"/>
                <a:ext cx="342" cy="388"/>
              </a:xfrm>
              <a:prstGeom prst="rect">
                <a:avLst/>
              </a:prstGeom>
              <a:noFill/>
              <a:ln w="12700" cap="sq">
                <a:noFill/>
                <a:miter lim="800000"/>
                <a:headEnd type="none" w="sm" len="sm"/>
                <a:tailEnd type="none" w="sm" len="sm"/>
              </a:ln>
            </p:spPr>
            <p:txBody>
              <a:bodyPr wrap="none">
                <a:spAutoFit/>
              </a:bodyPr>
              <a:lstStyle/>
              <a:p>
                <a:pPr eaLnBrk="0" hangingPunct="0">
                  <a:defRPr/>
                </a:pPr>
                <a:r>
                  <a:rPr lang="de-DE" sz="2400" kern="0">
                    <a:solidFill>
                      <a:srgbClr val="FF0000"/>
                    </a:solidFill>
                    <a:latin typeface="Arial" pitchFamily="34" charset="0"/>
                    <a:ea typeface="ＭＳ Ｐゴシック"/>
                    <a:cs typeface="Arial" pitchFamily="34" charset="0"/>
                  </a:rPr>
                  <a:t>C</a:t>
                </a:r>
              </a:p>
            </p:txBody>
          </p:sp>
          <p:sp>
            <p:nvSpPr>
              <p:cNvPr id="59" name="Text Box 22">
                <a:extLst>
                  <a:ext uri="{FF2B5EF4-FFF2-40B4-BE49-F238E27FC236}">
                    <a16:creationId xmlns:a16="http://schemas.microsoft.com/office/drawing/2014/main" id="{1E9CB77A-AD0F-4629-A453-7C3EAFFF39FA}"/>
                  </a:ext>
                </a:extLst>
              </p:cNvPr>
              <p:cNvSpPr txBox="1">
                <a:spLocks noChangeArrowheads="1"/>
              </p:cNvSpPr>
              <p:nvPr/>
            </p:nvSpPr>
            <p:spPr bwMode="auto">
              <a:xfrm>
                <a:off x="2152" y="1298"/>
                <a:ext cx="278" cy="310"/>
              </a:xfrm>
              <a:prstGeom prst="rect">
                <a:avLst/>
              </a:prstGeom>
              <a:noFill/>
              <a:ln w="12700" cap="sq" algn="ctr">
                <a:noFill/>
                <a:miter lim="800000"/>
                <a:headEnd type="none" w="sm" len="sm"/>
                <a:tailEnd type="none" w="sm" len="sm"/>
              </a:ln>
            </p:spPr>
            <p:txBody>
              <a:bodyPr wrap="none">
                <a:spAutoFit/>
              </a:bodyPr>
              <a:lstStyle/>
              <a:p>
                <a:pPr algn="ctr" eaLnBrk="0" hangingPunct="0">
                  <a:defRPr/>
                </a:pPr>
                <a:r>
                  <a:rPr lang="en-GB" kern="0" dirty="0">
                    <a:solidFill>
                      <a:srgbClr val="FF0000"/>
                    </a:solidFill>
                    <a:latin typeface="Arial" pitchFamily="34" charset="0"/>
                    <a:ea typeface="ＭＳ Ｐゴシック"/>
                    <a:cs typeface="Arial" pitchFamily="34" charset="0"/>
                    <a:sym typeface="Symbol" pitchFamily="18" charset="2"/>
                  </a:rPr>
                  <a:t></a:t>
                </a:r>
              </a:p>
            </p:txBody>
          </p:sp>
        </p:grpSp>
        <p:sp>
          <p:nvSpPr>
            <p:cNvPr id="40" name="Text Box 22">
              <a:extLst>
                <a:ext uri="{FF2B5EF4-FFF2-40B4-BE49-F238E27FC236}">
                  <a16:creationId xmlns:a16="http://schemas.microsoft.com/office/drawing/2014/main" id="{62992E9A-CD74-4663-AF09-84AA2BCB50CC}"/>
                </a:ext>
              </a:extLst>
            </p:cNvPr>
            <p:cNvSpPr txBox="1">
              <a:spLocks noChangeArrowheads="1"/>
            </p:cNvSpPr>
            <p:nvPr/>
          </p:nvSpPr>
          <p:spPr bwMode="auto">
            <a:xfrm>
              <a:off x="986144" y="2420939"/>
              <a:ext cx="417208" cy="492443"/>
            </a:xfrm>
            <a:prstGeom prst="rect">
              <a:avLst/>
            </a:prstGeom>
            <a:noFill/>
            <a:ln w="12700" cap="sq">
              <a:noFill/>
              <a:miter lim="800000"/>
              <a:headEnd type="none" w="sm" len="sm"/>
              <a:tailEnd type="none" w="sm" len="sm"/>
            </a:ln>
            <a:effectLst/>
          </p:spPr>
          <p:txBody>
            <a:bodyPr wrap="none">
              <a:spAutoFit/>
            </a:bodyPr>
            <a:lstStyle/>
            <a:p>
              <a:pPr algn="r" eaLnBrk="0" hangingPunct="0">
                <a:defRPr/>
              </a:pPr>
              <a:r>
                <a:rPr lang="en-US" kern="0">
                  <a:solidFill>
                    <a:srgbClr val="FF0000"/>
                  </a:solidFill>
                  <a:effectLst>
                    <a:outerShdw blurRad="38100" dist="38100" dir="2700000" algn="tl">
                      <a:srgbClr val="C0C0C0"/>
                    </a:outerShdw>
                  </a:effectLst>
                  <a:latin typeface="Arial" pitchFamily="34" charset="0"/>
                  <a:ea typeface="ＭＳ Ｐゴシック"/>
                  <a:cs typeface="Arial" pitchFamily="34" charset="0"/>
                </a:rPr>
                <a:t>a</a:t>
              </a:r>
            </a:p>
          </p:txBody>
        </p:sp>
        <p:sp>
          <p:nvSpPr>
            <p:cNvPr id="41" name="Text Box 23">
              <a:extLst>
                <a:ext uri="{FF2B5EF4-FFF2-40B4-BE49-F238E27FC236}">
                  <a16:creationId xmlns:a16="http://schemas.microsoft.com/office/drawing/2014/main" id="{C82AAE9F-4F94-418A-A0A0-A2314A03E341}"/>
                </a:ext>
              </a:extLst>
            </p:cNvPr>
            <p:cNvSpPr txBox="1">
              <a:spLocks noChangeArrowheads="1"/>
            </p:cNvSpPr>
            <p:nvPr/>
          </p:nvSpPr>
          <p:spPr bwMode="auto">
            <a:xfrm>
              <a:off x="1849248" y="2702024"/>
              <a:ext cx="468504" cy="492443"/>
            </a:xfrm>
            <a:prstGeom prst="rect">
              <a:avLst/>
            </a:prstGeom>
            <a:noFill/>
            <a:ln w="12700" cap="sq">
              <a:noFill/>
              <a:miter lim="800000"/>
              <a:headEnd type="none" w="sm" len="sm"/>
              <a:tailEnd type="none" w="sm" len="sm"/>
            </a:ln>
            <a:effectLst/>
          </p:spPr>
          <p:txBody>
            <a:bodyPr wrap="none">
              <a:spAutoFit/>
            </a:bodyPr>
            <a:lstStyle/>
            <a:p>
              <a:pPr algn="r" eaLnBrk="0" hangingPunct="0">
                <a:defRPr/>
              </a:pPr>
              <a:r>
                <a:rPr lang="en-US" kern="0" dirty="0">
                  <a:solidFill>
                    <a:srgbClr val="FF0000"/>
                  </a:solidFill>
                  <a:effectLst>
                    <a:outerShdw blurRad="38100" dist="38100" dir="2700000" algn="tl">
                      <a:srgbClr val="C0C0C0"/>
                    </a:outerShdw>
                  </a:effectLst>
                  <a:latin typeface="Arial" pitchFamily="34" charset="0"/>
                  <a:ea typeface="ＭＳ Ｐゴシック"/>
                  <a:cs typeface="Arial" pitchFamily="34" charset="0"/>
                </a:rPr>
                <a:t>D</a:t>
              </a:r>
            </a:p>
          </p:txBody>
        </p:sp>
        <p:sp>
          <p:nvSpPr>
            <p:cNvPr id="42" name="Text Box 24">
              <a:extLst>
                <a:ext uri="{FF2B5EF4-FFF2-40B4-BE49-F238E27FC236}">
                  <a16:creationId xmlns:a16="http://schemas.microsoft.com/office/drawing/2014/main" id="{C988B2B9-40D9-406D-BBB0-5E2EFC982B47}"/>
                </a:ext>
              </a:extLst>
            </p:cNvPr>
            <p:cNvSpPr txBox="1">
              <a:spLocks noChangeArrowheads="1"/>
            </p:cNvSpPr>
            <p:nvPr/>
          </p:nvSpPr>
          <p:spPr bwMode="auto">
            <a:xfrm>
              <a:off x="906272" y="3284540"/>
              <a:ext cx="468504" cy="492443"/>
            </a:xfrm>
            <a:prstGeom prst="rect">
              <a:avLst/>
            </a:prstGeom>
            <a:noFill/>
            <a:ln w="12700" cap="sq">
              <a:noFill/>
              <a:miter lim="800000"/>
              <a:headEnd type="none" w="sm" len="sm"/>
              <a:tailEnd type="none" w="sm" len="sm"/>
            </a:ln>
            <a:effectLst/>
          </p:spPr>
          <p:txBody>
            <a:bodyPr wrap="none">
              <a:spAutoFit/>
            </a:bodyPr>
            <a:lstStyle/>
            <a:p>
              <a:pPr algn="r" eaLnBrk="0" hangingPunct="0">
                <a:defRPr/>
              </a:pPr>
              <a:r>
                <a:rPr lang="en-US" kern="0">
                  <a:solidFill>
                    <a:srgbClr val="FF0000"/>
                  </a:solidFill>
                  <a:effectLst>
                    <a:outerShdw blurRad="38100" dist="38100" dir="2700000" algn="tl">
                      <a:srgbClr val="C0C0C0"/>
                    </a:outerShdw>
                  </a:effectLst>
                  <a:latin typeface="Arial" pitchFamily="34" charset="0"/>
                  <a:ea typeface="ＭＳ Ｐゴシック"/>
                  <a:cs typeface="Arial" pitchFamily="34" charset="0"/>
                </a:rPr>
                <a:t>R</a:t>
              </a:r>
            </a:p>
          </p:txBody>
        </p:sp>
        <p:sp>
          <p:nvSpPr>
            <p:cNvPr id="43" name="Text Box 25">
              <a:extLst>
                <a:ext uri="{FF2B5EF4-FFF2-40B4-BE49-F238E27FC236}">
                  <a16:creationId xmlns:a16="http://schemas.microsoft.com/office/drawing/2014/main" id="{0ADA560D-F04C-4540-90FA-8500974AED3F}"/>
                </a:ext>
              </a:extLst>
            </p:cNvPr>
            <p:cNvSpPr txBox="1">
              <a:spLocks noChangeArrowheads="1"/>
            </p:cNvSpPr>
            <p:nvPr/>
          </p:nvSpPr>
          <p:spPr bwMode="auto">
            <a:xfrm>
              <a:off x="2071496" y="3357566"/>
              <a:ext cx="468504" cy="492443"/>
            </a:xfrm>
            <a:prstGeom prst="rect">
              <a:avLst/>
            </a:prstGeom>
            <a:noFill/>
            <a:ln w="12700" cap="sq">
              <a:noFill/>
              <a:miter lim="800000"/>
              <a:headEnd type="none" w="sm" len="sm"/>
              <a:tailEnd type="none" w="sm" len="sm"/>
            </a:ln>
            <a:effectLst/>
          </p:spPr>
          <p:txBody>
            <a:bodyPr wrap="none">
              <a:spAutoFit/>
            </a:bodyPr>
            <a:lstStyle/>
            <a:p>
              <a:pPr algn="r" eaLnBrk="0" hangingPunct="0">
                <a:defRPr/>
              </a:pPr>
              <a:r>
                <a:rPr lang="en-US" kern="0">
                  <a:solidFill>
                    <a:srgbClr val="FF0000"/>
                  </a:solidFill>
                  <a:effectLst>
                    <a:outerShdw blurRad="38100" dist="38100" dir="2700000" algn="tl">
                      <a:srgbClr val="C0C0C0"/>
                    </a:outerShdw>
                  </a:effectLst>
                  <a:latin typeface="Arial" pitchFamily="34" charset="0"/>
                  <a:ea typeface="ＭＳ Ｐゴシック"/>
                  <a:cs typeface="Arial" pitchFamily="34" charset="0"/>
                </a:rPr>
                <a:t>N</a:t>
              </a:r>
            </a:p>
          </p:txBody>
        </p:sp>
      </p:grpSp>
      <p:sp>
        <p:nvSpPr>
          <p:cNvPr id="60" name="Text Box 23">
            <a:extLst>
              <a:ext uri="{FF2B5EF4-FFF2-40B4-BE49-F238E27FC236}">
                <a16:creationId xmlns:a16="http://schemas.microsoft.com/office/drawing/2014/main" id="{37D15F6C-7352-4C52-9913-8040C62E1BE3}"/>
              </a:ext>
            </a:extLst>
          </p:cNvPr>
          <p:cNvSpPr txBox="1">
            <a:spLocks noChangeArrowheads="1"/>
          </p:cNvSpPr>
          <p:nvPr/>
        </p:nvSpPr>
        <p:spPr bwMode="auto">
          <a:xfrm>
            <a:off x="9124922" y="3576625"/>
            <a:ext cx="305191" cy="346239"/>
          </a:xfrm>
          <a:prstGeom prst="rect">
            <a:avLst/>
          </a:prstGeom>
          <a:noFill/>
          <a:ln w="12700" cap="sq">
            <a:noFill/>
            <a:miter lim="800000"/>
            <a:headEnd type="none" w="sm" len="sm"/>
            <a:tailEnd type="none" w="sm" len="sm"/>
          </a:ln>
          <a:effectLst/>
        </p:spPr>
        <p:txBody>
          <a:bodyPr wrap="none" lIns="68569" tIns="34285" rIns="68569" bIns="34285">
            <a:spAutoFit/>
          </a:bodyPr>
          <a:lstStyle/>
          <a:p>
            <a:pPr algn="r" eaLnBrk="0" hangingPunct="0">
              <a:defRPr/>
            </a:pPr>
            <a:r>
              <a:rPr lang="en-US" kern="0" dirty="0">
                <a:solidFill>
                  <a:srgbClr val="FF0000"/>
                </a:solidFill>
                <a:effectLst>
                  <a:outerShdw blurRad="38100" dist="38100" dir="2700000" algn="tl">
                    <a:srgbClr val="C0C0C0"/>
                  </a:outerShdw>
                </a:effectLst>
                <a:latin typeface="Arial" pitchFamily="34" charset="0"/>
                <a:ea typeface="ＭＳ Ｐゴシック"/>
                <a:cs typeface="Arial" pitchFamily="34" charset="0"/>
              </a:rPr>
              <a:t>R</a:t>
            </a:r>
          </a:p>
        </p:txBody>
      </p:sp>
      <p:sp>
        <p:nvSpPr>
          <p:cNvPr id="61" name="Text Box 23">
            <a:extLst>
              <a:ext uri="{FF2B5EF4-FFF2-40B4-BE49-F238E27FC236}">
                <a16:creationId xmlns:a16="http://schemas.microsoft.com/office/drawing/2014/main" id="{09ACB2D0-320C-4B51-BA83-1AEAD2C8D284}"/>
              </a:ext>
            </a:extLst>
          </p:cNvPr>
          <p:cNvSpPr txBox="1">
            <a:spLocks noChangeArrowheads="1"/>
          </p:cNvSpPr>
          <p:nvPr/>
        </p:nvSpPr>
        <p:spPr bwMode="auto">
          <a:xfrm>
            <a:off x="8769531" y="3450420"/>
            <a:ext cx="318015" cy="346239"/>
          </a:xfrm>
          <a:prstGeom prst="rect">
            <a:avLst/>
          </a:prstGeom>
          <a:noFill/>
          <a:ln w="12700" cap="sq">
            <a:noFill/>
            <a:miter lim="800000"/>
            <a:headEnd type="none" w="sm" len="sm"/>
            <a:tailEnd type="none" w="sm" len="sm"/>
          </a:ln>
          <a:effectLst/>
        </p:spPr>
        <p:txBody>
          <a:bodyPr wrap="none" lIns="68569" tIns="34285" rIns="68569" bIns="34285">
            <a:spAutoFit/>
          </a:bodyPr>
          <a:lstStyle/>
          <a:p>
            <a:pPr algn="r" eaLnBrk="0" hangingPunct="0">
              <a:defRPr/>
            </a:pPr>
            <a:r>
              <a:rPr lang="en-US" kern="0" dirty="0">
                <a:solidFill>
                  <a:srgbClr val="FF0000"/>
                </a:solidFill>
                <a:effectLst>
                  <a:outerShdw blurRad="38100" dist="38100" dir="2700000" algn="tl">
                    <a:srgbClr val="C0C0C0"/>
                  </a:outerShdw>
                </a:effectLst>
                <a:latin typeface="Arial" pitchFamily="34" charset="0"/>
                <a:ea typeface="ＭＳ Ｐゴシック"/>
                <a:cs typeface="Arial" pitchFamily="34" charset="0"/>
              </a:rPr>
              <a:t>Q</a:t>
            </a:r>
          </a:p>
        </p:txBody>
      </p:sp>
      <p:sp>
        <p:nvSpPr>
          <p:cNvPr id="3" name="TextBox 2">
            <a:extLst>
              <a:ext uri="{FF2B5EF4-FFF2-40B4-BE49-F238E27FC236}">
                <a16:creationId xmlns:a16="http://schemas.microsoft.com/office/drawing/2014/main" id="{06C29949-158D-42B2-9D40-7286785A3BC4}"/>
              </a:ext>
            </a:extLst>
          </p:cNvPr>
          <p:cNvSpPr txBox="1"/>
          <p:nvPr/>
        </p:nvSpPr>
        <p:spPr>
          <a:xfrm>
            <a:off x="155239" y="6440860"/>
            <a:ext cx="1108701" cy="369332"/>
          </a:xfrm>
          <a:prstGeom prst="rect">
            <a:avLst/>
          </a:prstGeom>
          <a:noFill/>
        </p:spPr>
        <p:txBody>
          <a:bodyPr wrap="none" rtlCol="0">
            <a:spAutoFit/>
          </a:bodyPr>
          <a:lstStyle/>
          <a:p>
            <a:r>
              <a:rPr lang="de-DE" dirty="0"/>
              <a:t>G. Konrad</a:t>
            </a:r>
          </a:p>
        </p:txBody>
      </p:sp>
    </p:spTree>
    <p:extLst>
      <p:ext uri="{BB962C8B-B14F-4D97-AF65-F5344CB8AC3E}">
        <p14:creationId xmlns:p14="http://schemas.microsoft.com/office/powerpoint/2010/main" val="215928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52">
            <a:extLst>
              <a:ext uri="{FF2B5EF4-FFF2-40B4-BE49-F238E27FC236}">
                <a16:creationId xmlns:a16="http://schemas.microsoft.com/office/drawing/2014/main" id="{DC721B4F-15EC-8B4E-B18E-A5D89BCBEE2D}"/>
              </a:ext>
            </a:extLst>
          </p:cNvPr>
          <p:cNvPicPr>
            <a:picLocks noChangeAspect="1"/>
          </p:cNvPicPr>
          <p:nvPr/>
        </p:nvPicPr>
        <p:blipFill>
          <a:blip r:embed="rId3"/>
          <a:stretch>
            <a:fillRect/>
          </a:stretch>
        </p:blipFill>
        <p:spPr>
          <a:xfrm>
            <a:off x="6188679" y="1281796"/>
            <a:ext cx="5042575" cy="3349422"/>
          </a:xfrm>
          <a:prstGeom prst="rect">
            <a:avLst/>
          </a:prstGeom>
          <a:ln w="12700" cmpd="sng">
            <a:solidFill>
              <a:schemeClr val="accent1">
                <a:lumMod val="60000"/>
                <a:lumOff val="40000"/>
              </a:schemeClr>
            </a:solidFill>
          </a:ln>
        </p:spPr>
      </p:pic>
      <p:sp>
        <p:nvSpPr>
          <p:cNvPr id="53" name="Rectangle 52"/>
          <p:cNvSpPr/>
          <p:nvPr/>
        </p:nvSpPr>
        <p:spPr>
          <a:xfrm>
            <a:off x="6474315" y="4240705"/>
            <a:ext cx="2002765" cy="3150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48" name="Inhaltsplatzhalt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45029" y="1281796"/>
            <a:ext cx="5017862" cy="3349422"/>
          </a:xfrm>
          <a:ln w="12700">
            <a:solidFill>
              <a:schemeClr val="accent1">
                <a:lumMod val="60000"/>
                <a:lumOff val="40000"/>
              </a:schemeClr>
            </a:solidFill>
          </a:ln>
        </p:spPr>
      </p:pic>
      <p:sp>
        <p:nvSpPr>
          <p:cNvPr id="4" name="Rectangle 3"/>
          <p:cNvSpPr/>
          <p:nvPr/>
        </p:nvSpPr>
        <p:spPr>
          <a:xfrm>
            <a:off x="3917993" y="4240540"/>
            <a:ext cx="1649611" cy="3150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0" name="Title 1"/>
          <p:cNvSpPr>
            <a:spLocks noGrp="1"/>
          </p:cNvSpPr>
          <p:nvPr>
            <p:ph type="title"/>
          </p:nvPr>
        </p:nvSpPr>
        <p:spPr>
          <a:xfrm>
            <a:off x="2152650" y="1"/>
            <a:ext cx="7886700" cy="954593"/>
          </a:xfrm>
        </p:spPr>
        <p:txBody>
          <a:bodyPr/>
          <a:lstStyle/>
          <a:p>
            <a:r>
              <a:rPr lang="en-US" dirty="0"/>
              <a:t>Challenging the SM</a:t>
            </a:r>
          </a:p>
        </p:txBody>
      </p:sp>
      <p:sp>
        <p:nvSpPr>
          <p:cNvPr id="2" name="TextBox 1"/>
          <p:cNvSpPr txBox="1"/>
          <p:nvPr/>
        </p:nvSpPr>
        <p:spPr>
          <a:xfrm>
            <a:off x="422974" y="884190"/>
            <a:ext cx="3120470" cy="369332"/>
          </a:xfrm>
          <a:prstGeom prst="rect">
            <a:avLst/>
          </a:prstGeom>
          <a:noFill/>
        </p:spPr>
        <p:txBody>
          <a:bodyPr wrap="none" rtlCol="0">
            <a:spAutoFit/>
          </a:bodyPr>
          <a:lstStyle/>
          <a:p>
            <a:pPr>
              <a:defRPr/>
            </a:pPr>
            <a:r>
              <a:rPr lang="en-US" dirty="0">
                <a:solidFill>
                  <a:prstClr val="black"/>
                </a:solidFill>
                <a:latin typeface="Calibri" panose="020F0502020204030204"/>
              </a:rPr>
              <a:t>PERC Experiment / Nab / Brand</a:t>
            </a:r>
          </a:p>
        </p:txBody>
      </p:sp>
      <p:pic>
        <p:nvPicPr>
          <p:cNvPr id="43" name="Picture 23">
            <a:extLst>
              <a:ext uri="{FF2B5EF4-FFF2-40B4-BE49-F238E27FC236}">
                <a16:creationId xmlns:a16="http://schemas.microsoft.com/office/drawing/2014/main" id="{C9A39484-F10B-004B-81A3-9E88B823CADD}"/>
              </a:ext>
            </a:extLst>
          </p:cNvPr>
          <p:cNvPicPr>
            <a:picLocks noChangeAspect="1"/>
          </p:cNvPicPr>
          <p:nvPr/>
        </p:nvPicPr>
        <p:blipFill>
          <a:blip r:embed="rId5"/>
          <a:stretch>
            <a:fillRect/>
          </a:stretch>
        </p:blipFill>
        <p:spPr>
          <a:xfrm>
            <a:off x="7343762" y="4287951"/>
            <a:ext cx="203914" cy="230085"/>
          </a:xfrm>
          <a:prstGeom prst="rect">
            <a:avLst/>
          </a:prstGeom>
          <a:solidFill>
            <a:schemeClr val="bg1"/>
          </a:solidFill>
        </p:spPr>
      </p:pic>
      <p:pic>
        <p:nvPicPr>
          <p:cNvPr id="46" name="Bild 21"/>
          <p:cNvPicPr>
            <a:picLocks noChangeAspect="1"/>
          </p:cNvPicPr>
          <p:nvPr/>
        </p:nvPicPr>
        <p:blipFill>
          <a:blip r:embed="rId6"/>
          <a:stretch>
            <a:fillRect/>
          </a:stretch>
        </p:blipFill>
        <p:spPr>
          <a:xfrm>
            <a:off x="4050214" y="4287950"/>
            <a:ext cx="423477" cy="223954"/>
          </a:xfrm>
          <a:prstGeom prst="rect">
            <a:avLst/>
          </a:prstGeom>
        </p:spPr>
      </p:pic>
      <p:pic>
        <p:nvPicPr>
          <p:cNvPr id="47" name="Picture 26">
            <a:extLst>
              <a:ext uri="{FF2B5EF4-FFF2-40B4-BE49-F238E27FC236}">
                <a16:creationId xmlns:a16="http://schemas.microsoft.com/office/drawing/2014/main" id="{D0E49C40-6C62-614B-8CFE-70919E9499B5}"/>
              </a:ext>
            </a:extLst>
          </p:cNvPr>
          <p:cNvPicPr>
            <a:picLocks noChangeAspect="1"/>
          </p:cNvPicPr>
          <p:nvPr/>
        </p:nvPicPr>
        <p:blipFill>
          <a:blip r:embed="rId7"/>
          <a:stretch>
            <a:fillRect/>
          </a:stretch>
        </p:blipFill>
        <p:spPr>
          <a:xfrm>
            <a:off x="4535984" y="4287951"/>
            <a:ext cx="288695" cy="230149"/>
          </a:xfrm>
          <a:prstGeom prst="rect">
            <a:avLst/>
          </a:prstGeom>
        </p:spPr>
      </p:pic>
      <p:pic>
        <p:nvPicPr>
          <p:cNvPr id="9218" name="Picture 2" descr="https://upload.wikimedia.org/wikipedia/commons/thumb/8/8f/TU_Logo.svg/1280px-TU_Logo.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7930" y="4287951"/>
            <a:ext cx="581153" cy="22020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upload.wikimedia.org/wikipedia/de/thumb/6/6d/HEPHY_Logo.svg/1280px-HEPHY_Logo.sv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9990" y="4287950"/>
            <a:ext cx="844177" cy="228192"/>
          </a:xfrm>
          <a:prstGeom prst="rect">
            <a:avLst/>
          </a:prstGeom>
          <a:solidFill>
            <a:schemeClr val="bg1"/>
          </a:solidFill>
        </p:spPr>
      </p:pic>
      <p:pic>
        <p:nvPicPr>
          <p:cNvPr id="49" name="Bild 21"/>
          <p:cNvPicPr>
            <a:picLocks noChangeAspect="1"/>
          </p:cNvPicPr>
          <p:nvPr/>
        </p:nvPicPr>
        <p:blipFill>
          <a:blip r:embed="rId6"/>
          <a:stretch>
            <a:fillRect/>
          </a:stretch>
        </p:blipFill>
        <p:spPr>
          <a:xfrm>
            <a:off x="6524656" y="4287950"/>
            <a:ext cx="423477" cy="223954"/>
          </a:xfrm>
          <a:prstGeom prst="rect">
            <a:avLst/>
          </a:prstGeom>
          <a:solidFill>
            <a:schemeClr val="bg1"/>
          </a:solidFill>
        </p:spPr>
      </p:pic>
      <p:pic>
        <p:nvPicPr>
          <p:cNvPr id="50" name="Picture 26">
            <a:extLst>
              <a:ext uri="{FF2B5EF4-FFF2-40B4-BE49-F238E27FC236}">
                <a16:creationId xmlns:a16="http://schemas.microsoft.com/office/drawing/2014/main" id="{D0E49C40-6C62-614B-8CFE-70919E9499B5}"/>
              </a:ext>
            </a:extLst>
          </p:cNvPr>
          <p:cNvPicPr>
            <a:picLocks noChangeAspect="1"/>
          </p:cNvPicPr>
          <p:nvPr/>
        </p:nvPicPr>
        <p:blipFill>
          <a:blip r:embed="rId7"/>
          <a:stretch>
            <a:fillRect/>
          </a:stretch>
        </p:blipFill>
        <p:spPr>
          <a:xfrm>
            <a:off x="7010426" y="4287951"/>
            <a:ext cx="288695" cy="230149"/>
          </a:xfrm>
          <a:prstGeom prst="rect">
            <a:avLst/>
          </a:prstGeom>
          <a:solidFill>
            <a:schemeClr val="bg1"/>
          </a:solidFill>
        </p:spPr>
      </p:pic>
      <p:sp>
        <p:nvSpPr>
          <p:cNvPr id="54" name="TextBox 53"/>
          <p:cNvSpPr txBox="1"/>
          <p:nvPr/>
        </p:nvSpPr>
        <p:spPr>
          <a:xfrm>
            <a:off x="6188680" y="805275"/>
            <a:ext cx="1777603" cy="369332"/>
          </a:xfrm>
          <a:prstGeom prst="rect">
            <a:avLst/>
          </a:prstGeom>
          <a:noFill/>
        </p:spPr>
        <p:txBody>
          <a:bodyPr wrap="none" rtlCol="0">
            <a:spAutoFit/>
          </a:bodyPr>
          <a:lstStyle/>
          <a:p>
            <a:pPr>
              <a:defRPr/>
            </a:pPr>
            <a:r>
              <a:rPr lang="en-US" dirty="0">
                <a:solidFill>
                  <a:prstClr val="black"/>
                </a:solidFill>
                <a:latin typeface="Calibri" panose="020F0502020204030204"/>
              </a:rPr>
              <a:t>Belle Experiment</a:t>
            </a:r>
          </a:p>
        </p:txBody>
      </p:sp>
      <p:grpSp>
        <p:nvGrpSpPr>
          <p:cNvPr id="12" name="Group 11">
            <a:extLst>
              <a:ext uri="{FF2B5EF4-FFF2-40B4-BE49-F238E27FC236}">
                <a16:creationId xmlns:a16="http://schemas.microsoft.com/office/drawing/2014/main" id="{B1DB5209-74A2-4627-933E-B434A29D51BF}"/>
              </a:ext>
            </a:extLst>
          </p:cNvPr>
          <p:cNvGrpSpPr/>
          <p:nvPr/>
        </p:nvGrpSpPr>
        <p:grpSpPr>
          <a:xfrm>
            <a:off x="209550" y="5018625"/>
            <a:ext cx="11772900" cy="1736554"/>
            <a:chOff x="1602067" y="5270637"/>
            <a:chExt cx="9176167" cy="1421638"/>
          </a:xfrm>
        </p:grpSpPr>
        <p:sp>
          <p:nvSpPr>
            <p:cNvPr id="14" name="TextBox 36">
              <a:extLst>
                <a:ext uri="{FF2B5EF4-FFF2-40B4-BE49-F238E27FC236}">
                  <a16:creationId xmlns:a16="http://schemas.microsoft.com/office/drawing/2014/main" id="{92E40B85-B1A7-9544-A5D0-E9D468C6F8A7}"/>
                </a:ext>
              </a:extLst>
            </p:cNvPr>
            <p:cNvSpPr txBox="1">
              <a:spLocks noChangeArrowheads="1"/>
            </p:cNvSpPr>
            <p:nvPr/>
          </p:nvSpPr>
          <p:spPr bwMode="auto">
            <a:xfrm>
              <a:off x="4255292" y="5400865"/>
              <a:ext cx="453970" cy="300082"/>
            </a:xfrm>
            <a:prstGeom prst="rect">
              <a:avLst/>
            </a:prstGeom>
            <a:no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-9</a:t>
              </a:r>
            </a:p>
          </p:txBody>
        </p:sp>
        <p:sp>
          <p:nvSpPr>
            <p:cNvPr id="15" name="TextBox 41">
              <a:extLst>
                <a:ext uri="{FF2B5EF4-FFF2-40B4-BE49-F238E27FC236}">
                  <a16:creationId xmlns:a16="http://schemas.microsoft.com/office/drawing/2014/main" id="{C639A244-F058-4A4E-84CA-C574AF9B10F4}"/>
                </a:ext>
              </a:extLst>
            </p:cNvPr>
            <p:cNvSpPr txBox="1">
              <a:spLocks noChangeArrowheads="1"/>
            </p:cNvSpPr>
            <p:nvPr/>
          </p:nvSpPr>
          <p:spPr bwMode="auto">
            <a:xfrm>
              <a:off x="6496105" y="5394808"/>
              <a:ext cx="418704" cy="300082"/>
            </a:xfrm>
            <a:prstGeom prst="rect">
              <a:avLst/>
            </a:prstGeom>
            <a:no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6</a:t>
              </a:r>
            </a:p>
          </p:txBody>
        </p:sp>
        <p:sp>
          <p:nvSpPr>
            <p:cNvPr id="16" name="TextBox 45">
              <a:extLst>
                <a:ext uri="{FF2B5EF4-FFF2-40B4-BE49-F238E27FC236}">
                  <a16:creationId xmlns:a16="http://schemas.microsoft.com/office/drawing/2014/main" id="{CB24595A-8353-9242-9361-1DAFF35BA36F}"/>
                </a:ext>
              </a:extLst>
            </p:cNvPr>
            <p:cNvSpPr txBox="1">
              <a:spLocks noChangeArrowheads="1"/>
            </p:cNvSpPr>
            <p:nvPr/>
          </p:nvSpPr>
          <p:spPr bwMode="auto">
            <a:xfrm>
              <a:off x="5772678" y="5396838"/>
              <a:ext cx="418704" cy="300082"/>
            </a:xfrm>
            <a:prstGeom prst="rect">
              <a:avLst/>
            </a:prstGeom>
            <a:no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1</a:t>
              </a:r>
            </a:p>
          </p:txBody>
        </p:sp>
        <p:sp>
          <p:nvSpPr>
            <p:cNvPr id="17" name="TextBox 36">
              <a:extLst>
                <a:ext uri="{FF2B5EF4-FFF2-40B4-BE49-F238E27FC236}">
                  <a16:creationId xmlns:a16="http://schemas.microsoft.com/office/drawing/2014/main" id="{0F311EEC-B2C4-C84F-8C79-1BD19F1718CE}"/>
                </a:ext>
              </a:extLst>
            </p:cNvPr>
            <p:cNvSpPr txBox="1">
              <a:spLocks noChangeArrowheads="1"/>
            </p:cNvSpPr>
            <p:nvPr/>
          </p:nvSpPr>
          <p:spPr bwMode="auto">
            <a:xfrm>
              <a:off x="5013985" y="5396163"/>
              <a:ext cx="453970" cy="300082"/>
            </a:xfrm>
            <a:prstGeom prst="rect">
              <a:avLst/>
            </a:prstGeom>
            <a:no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-4</a:t>
              </a:r>
            </a:p>
          </p:txBody>
        </p:sp>
        <p:sp>
          <p:nvSpPr>
            <p:cNvPr id="18" name="TextBox 41">
              <a:extLst>
                <a:ext uri="{FF2B5EF4-FFF2-40B4-BE49-F238E27FC236}">
                  <a16:creationId xmlns:a16="http://schemas.microsoft.com/office/drawing/2014/main" id="{F270BE7F-C6FF-1543-9F99-B355763A9DA8}"/>
                </a:ext>
              </a:extLst>
            </p:cNvPr>
            <p:cNvSpPr txBox="1">
              <a:spLocks noChangeArrowheads="1"/>
            </p:cNvSpPr>
            <p:nvPr/>
          </p:nvSpPr>
          <p:spPr bwMode="auto">
            <a:xfrm>
              <a:off x="7219532" y="5401023"/>
              <a:ext cx="476412" cy="300082"/>
            </a:xfrm>
            <a:prstGeom prst="rect">
              <a:avLst/>
            </a:prstGeom>
            <a:no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11</a:t>
              </a:r>
            </a:p>
          </p:txBody>
        </p:sp>
        <p:sp>
          <p:nvSpPr>
            <p:cNvPr id="19" name="TextBox 18">
              <a:extLst>
                <a:ext uri="{FF2B5EF4-FFF2-40B4-BE49-F238E27FC236}">
                  <a16:creationId xmlns:a16="http://schemas.microsoft.com/office/drawing/2014/main" id="{8FC04459-6A6D-9A43-832F-F9BEBE0337F4}"/>
                </a:ext>
              </a:extLst>
            </p:cNvPr>
            <p:cNvSpPr txBox="1">
              <a:spLocks noChangeArrowheads="1"/>
            </p:cNvSpPr>
            <p:nvPr/>
          </p:nvSpPr>
          <p:spPr bwMode="auto">
            <a:xfrm>
              <a:off x="2622489" y="5393835"/>
              <a:ext cx="511679" cy="300082"/>
            </a:xfrm>
            <a:prstGeom prst="rect">
              <a:avLst/>
            </a:prstGeom>
            <a:no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-19</a:t>
              </a:r>
            </a:p>
          </p:txBody>
        </p:sp>
        <p:sp>
          <p:nvSpPr>
            <p:cNvPr id="21" name="TextBox 41">
              <a:extLst>
                <a:ext uri="{FF2B5EF4-FFF2-40B4-BE49-F238E27FC236}">
                  <a16:creationId xmlns:a16="http://schemas.microsoft.com/office/drawing/2014/main" id="{3F8350C1-04B8-7342-AB19-06A2469B5572}"/>
                </a:ext>
              </a:extLst>
            </p:cNvPr>
            <p:cNvSpPr txBox="1">
              <a:spLocks noChangeArrowheads="1"/>
            </p:cNvSpPr>
            <p:nvPr/>
          </p:nvSpPr>
          <p:spPr bwMode="auto">
            <a:xfrm>
              <a:off x="3438891" y="5398696"/>
              <a:ext cx="511679" cy="300082"/>
            </a:xfrm>
            <a:prstGeom prst="rect">
              <a:avLst/>
            </a:prstGeom>
            <a:no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-14</a:t>
              </a:r>
            </a:p>
          </p:txBody>
        </p:sp>
        <p:sp>
          <p:nvSpPr>
            <p:cNvPr id="22" name="TextBox 41">
              <a:extLst>
                <a:ext uri="{FF2B5EF4-FFF2-40B4-BE49-F238E27FC236}">
                  <a16:creationId xmlns:a16="http://schemas.microsoft.com/office/drawing/2014/main" id="{C55B7672-4A31-7846-AA5A-DDA939187770}"/>
                </a:ext>
              </a:extLst>
            </p:cNvPr>
            <p:cNvSpPr txBox="1">
              <a:spLocks noChangeArrowheads="1"/>
            </p:cNvSpPr>
            <p:nvPr/>
          </p:nvSpPr>
          <p:spPr bwMode="auto">
            <a:xfrm>
              <a:off x="8000667" y="5401023"/>
              <a:ext cx="476412" cy="300082"/>
            </a:xfrm>
            <a:prstGeom prst="rect">
              <a:avLst/>
            </a:prstGeom>
            <a:no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16</a:t>
              </a:r>
            </a:p>
          </p:txBody>
        </p:sp>
        <p:sp>
          <p:nvSpPr>
            <p:cNvPr id="23" name="TextBox 41">
              <a:extLst>
                <a:ext uri="{FF2B5EF4-FFF2-40B4-BE49-F238E27FC236}">
                  <a16:creationId xmlns:a16="http://schemas.microsoft.com/office/drawing/2014/main" id="{9D61B282-728A-B343-A0E4-833102A7CF57}"/>
                </a:ext>
              </a:extLst>
            </p:cNvPr>
            <p:cNvSpPr txBox="1">
              <a:spLocks noChangeArrowheads="1"/>
            </p:cNvSpPr>
            <p:nvPr/>
          </p:nvSpPr>
          <p:spPr bwMode="auto">
            <a:xfrm>
              <a:off x="9562938" y="5400865"/>
              <a:ext cx="476412" cy="300082"/>
            </a:xfrm>
            <a:prstGeom prst="rect">
              <a:avLst/>
            </a:prstGeom>
            <a:no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26</a:t>
              </a:r>
            </a:p>
          </p:txBody>
        </p:sp>
        <p:sp>
          <p:nvSpPr>
            <p:cNvPr id="24" name="TextBox 41">
              <a:extLst>
                <a:ext uri="{FF2B5EF4-FFF2-40B4-BE49-F238E27FC236}">
                  <a16:creationId xmlns:a16="http://schemas.microsoft.com/office/drawing/2014/main" id="{1AE1DE81-68F0-7B46-965D-0D6EAFB5E404}"/>
                </a:ext>
              </a:extLst>
            </p:cNvPr>
            <p:cNvSpPr txBox="1">
              <a:spLocks noChangeArrowheads="1"/>
            </p:cNvSpPr>
            <p:nvPr/>
          </p:nvSpPr>
          <p:spPr bwMode="auto">
            <a:xfrm>
              <a:off x="8781802" y="5401023"/>
              <a:ext cx="476412" cy="300082"/>
            </a:xfrm>
            <a:prstGeom prst="rect">
              <a:avLst/>
            </a:prstGeom>
            <a:no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21</a:t>
              </a:r>
            </a:p>
          </p:txBody>
        </p:sp>
        <p:sp>
          <p:nvSpPr>
            <p:cNvPr id="25" name="TextBox 41">
              <a:extLst>
                <a:ext uri="{FF2B5EF4-FFF2-40B4-BE49-F238E27FC236}">
                  <a16:creationId xmlns:a16="http://schemas.microsoft.com/office/drawing/2014/main" id="{AA847F4F-6086-1849-ABE2-5ADB194AEBAC}"/>
                </a:ext>
              </a:extLst>
            </p:cNvPr>
            <p:cNvSpPr txBox="1">
              <a:spLocks noChangeArrowheads="1"/>
            </p:cNvSpPr>
            <p:nvPr/>
          </p:nvSpPr>
          <p:spPr bwMode="auto">
            <a:xfrm>
              <a:off x="1806087" y="5400350"/>
              <a:ext cx="511679" cy="300082"/>
            </a:xfrm>
            <a:prstGeom prst="rect">
              <a:avLst/>
            </a:prstGeom>
            <a:no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-24</a:t>
              </a:r>
            </a:p>
          </p:txBody>
        </p:sp>
        <p:cxnSp>
          <p:nvCxnSpPr>
            <p:cNvPr id="26" name="Straight Arrow Connector 25"/>
            <p:cNvCxnSpPr>
              <a:cxnSpLocks/>
            </p:cNvCxnSpPr>
            <p:nvPr/>
          </p:nvCxnSpPr>
          <p:spPr>
            <a:xfrm>
              <a:off x="1814986" y="5270637"/>
              <a:ext cx="8580475" cy="0"/>
            </a:xfrm>
            <a:prstGeom prst="straightConnector1">
              <a:avLst/>
            </a:prstGeom>
            <a:ln w="127000" cap="rnd">
              <a:solidFill>
                <a:schemeClr val="accent4"/>
              </a:solidFill>
              <a:tailEnd type="stealth"/>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602067" y="6174405"/>
              <a:ext cx="919716" cy="461665"/>
            </a:xfrm>
            <a:prstGeom prst="rect">
              <a:avLst/>
            </a:prstGeom>
          </p:spPr>
          <p:txBody>
            <a:bodyPr wrap="square">
              <a:spAutoFit/>
            </a:bodyPr>
            <a:lstStyle/>
            <a:p>
              <a:pPr algn="ctr">
                <a:defRPr/>
              </a:pPr>
              <a:r>
                <a:rPr lang="en-US" sz="1200" dirty="0">
                  <a:solidFill>
                    <a:prstClr val="black"/>
                  </a:solidFill>
                  <a:latin typeface="Calibri" panose="020F0502020204030204"/>
                </a:rPr>
                <a:t>Spin clock resolution</a:t>
              </a:r>
            </a:p>
          </p:txBody>
        </p:sp>
        <p:sp>
          <p:nvSpPr>
            <p:cNvPr id="28" name="Rectangle 27"/>
            <p:cNvSpPr/>
            <p:nvPr/>
          </p:nvSpPr>
          <p:spPr>
            <a:xfrm>
              <a:off x="2433007" y="5989739"/>
              <a:ext cx="894898" cy="646331"/>
            </a:xfrm>
            <a:prstGeom prst="rect">
              <a:avLst/>
            </a:prstGeom>
          </p:spPr>
          <p:txBody>
            <a:bodyPr wrap="square">
              <a:spAutoFit/>
            </a:bodyPr>
            <a:lstStyle/>
            <a:p>
              <a:pPr algn="ctr">
                <a:defRPr/>
              </a:pPr>
              <a:r>
                <a:rPr lang="en-US" sz="1200" dirty="0">
                  <a:solidFill>
                    <a:prstClr val="black"/>
                  </a:solidFill>
                  <a:latin typeface="Calibri" panose="020F0502020204030204"/>
                </a:rPr>
                <a:t>EDM </a:t>
              </a:r>
            </a:p>
            <a:p>
              <a:pPr algn="ctr">
                <a:defRPr/>
              </a:pPr>
              <a:r>
                <a:rPr lang="en-US" sz="1200" dirty="0">
                  <a:solidFill>
                    <a:prstClr val="black"/>
                  </a:solidFill>
                  <a:latin typeface="Calibri" panose="020F0502020204030204"/>
                </a:rPr>
                <a:t>2-level system</a:t>
              </a:r>
            </a:p>
          </p:txBody>
        </p:sp>
        <p:sp>
          <p:nvSpPr>
            <p:cNvPr id="29" name="Rectangle 28"/>
            <p:cNvSpPr/>
            <p:nvPr/>
          </p:nvSpPr>
          <p:spPr>
            <a:xfrm>
              <a:off x="3859082" y="6174405"/>
              <a:ext cx="1234440" cy="461665"/>
            </a:xfrm>
            <a:prstGeom prst="rect">
              <a:avLst/>
            </a:prstGeom>
          </p:spPr>
          <p:txBody>
            <a:bodyPr wrap="square">
              <a:spAutoFit/>
            </a:bodyPr>
            <a:lstStyle/>
            <a:p>
              <a:pPr algn="ctr">
                <a:defRPr/>
              </a:pPr>
              <a:r>
                <a:rPr lang="en-US" sz="1200" dirty="0" err="1">
                  <a:solidFill>
                    <a:prstClr val="black"/>
                  </a:solidFill>
                  <a:latin typeface="Calibri" panose="020F0502020204030204"/>
                </a:rPr>
                <a:t>Ultracold</a:t>
              </a:r>
              <a:r>
                <a:rPr lang="en-US" sz="1200" dirty="0">
                  <a:solidFill>
                    <a:prstClr val="black"/>
                  </a:solidFill>
                  <a:latin typeface="Calibri" panose="020F0502020204030204"/>
                </a:rPr>
                <a:t> </a:t>
              </a:r>
            </a:p>
            <a:p>
              <a:pPr algn="ctr">
                <a:defRPr/>
              </a:pPr>
              <a:r>
                <a:rPr lang="en-US" sz="1200" dirty="0">
                  <a:solidFill>
                    <a:prstClr val="black"/>
                  </a:solidFill>
                  <a:latin typeface="Calibri" panose="020F0502020204030204"/>
                </a:rPr>
                <a:t>neutrons</a:t>
              </a:r>
            </a:p>
          </p:txBody>
        </p:sp>
        <p:sp>
          <p:nvSpPr>
            <p:cNvPr id="30" name="Rectangle 29"/>
            <p:cNvSpPr/>
            <p:nvPr/>
          </p:nvSpPr>
          <p:spPr>
            <a:xfrm>
              <a:off x="4887929" y="6174405"/>
              <a:ext cx="1234440" cy="461665"/>
            </a:xfrm>
            <a:prstGeom prst="rect">
              <a:avLst/>
            </a:prstGeom>
          </p:spPr>
          <p:txBody>
            <a:bodyPr wrap="square">
              <a:spAutoFit/>
            </a:bodyPr>
            <a:lstStyle/>
            <a:p>
              <a:pPr algn="ctr">
                <a:defRPr/>
              </a:pPr>
              <a:r>
                <a:rPr lang="en-US" sz="1200" dirty="0">
                  <a:solidFill>
                    <a:prstClr val="black"/>
                  </a:solidFill>
                  <a:latin typeface="Calibri" panose="020F0502020204030204"/>
                </a:rPr>
                <a:t>Neutron energy</a:t>
              </a:r>
            </a:p>
            <a:p>
              <a:pPr algn="ctr">
                <a:defRPr/>
              </a:pPr>
              <a:r>
                <a:rPr lang="en-US" sz="1200" dirty="0">
                  <a:solidFill>
                    <a:prstClr val="black"/>
                  </a:solidFill>
                  <a:latin typeface="Calibri" panose="020F0502020204030204"/>
                </a:rPr>
                <a:t>Tau decay width </a:t>
              </a:r>
            </a:p>
          </p:txBody>
        </p:sp>
        <p:sp>
          <p:nvSpPr>
            <p:cNvPr id="31" name="Rectangle 30"/>
            <p:cNvSpPr/>
            <p:nvPr/>
          </p:nvSpPr>
          <p:spPr>
            <a:xfrm>
              <a:off x="7162915" y="6178937"/>
              <a:ext cx="1234440" cy="461665"/>
            </a:xfrm>
            <a:prstGeom prst="rect">
              <a:avLst/>
            </a:prstGeom>
          </p:spPr>
          <p:txBody>
            <a:bodyPr wrap="square">
              <a:spAutoFit/>
            </a:bodyPr>
            <a:lstStyle/>
            <a:p>
              <a:pPr algn="ctr">
                <a:defRPr/>
              </a:pPr>
              <a:r>
                <a:rPr lang="en-US" sz="1200" dirty="0">
                  <a:solidFill>
                    <a:prstClr val="black"/>
                  </a:solidFill>
                  <a:latin typeface="Calibri" panose="020F0502020204030204"/>
                </a:rPr>
                <a:t>HL-</a:t>
              </a:r>
            </a:p>
            <a:p>
              <a:pPr algn="ctr">
                <a:defRPr/>
              </a:pPr>
              <a:r>
                <a:rPr lang="en-US" sz="1200" dirty="0">
                  <a:solidFill>
                    <a:prstClr val="black"/>
                  </a:solidFill>
                  <a:latin typeface="Calibri" panose="020F0502020204030204"/>
                </a:rPr>
                <a:t>LHC</a:t>
              </a:r>
            </a:p>
          </p:txBody>
        </p:sp>
        <p:sp>
          <p:nvSpPr>
            <p:cNvPr id="32" name="Rectangle 31"/>
            <p:cNvSpPr/>
            <p:nvPr/>
          </p:nvSpPr>
          <p:spPr>
            <a:xfrm>
              <a:off x="7695944" y="6183555"/>
              <a:ext cx="1234440" cy="461665"/>
            </a:xfrm>
            <a:prstGeom prst="rect">
              <a:avLst/>
            </a:prstGeom>
          </p:spPr>
          <p:txBody>
            <a:bodyPr wrap="square">
              <a:spAutoFit/>
            </a:bodyPr>
            <a:lstStyle/>
            <a:p>
              <a:pPr algn="ctr">
                <a:defRPr/>
              </a:pPr>
              <a:r>
                <a:rPr lang="en-US" sz="1200" dirty="0">
                  <a:solidFill>
                    <a:prstClr val="black"/>
                  </a:solidFill>
                  <a:latin typeface="Calibri" panose="020F0502020204030204"/>
                </a:rPr>
                <a:t>Future </a:t>
              </a:r>
            </a:p>
            <a:p>
              <a:pPr algn="ctr">
                <a:defRPr/>
              </a:pPr>
              <a:r>
                <a:rPr lang="en-US" sz="1200" dirty="0">
                  <a:solidFill>
                    <a:prstClr val="black"/>
                  </a:solidFill>
                  <a:latin typeface="Calibri" panose="020F0502020204030204"/>
                </a:rPr>
                <a:t>100 </a:t>
              </a:r>
              <a:r>
                <a:rPr lang="en-US" sz="1200" dirty="0" err="1">
                  <a:solidFill>
                    <a:prstClr val="black"/>
                  </a:solidFill>
                  <a:latin typeface="Calibri" panose="020F0502020204030204"/>
                </a:rPr>
                <a:t>TeV</a:t>
              </a:r>
              <a:endParaRPr lang="en-US" sz="1200" dirty="0">
                <a:solidFill>
                  <a:prstClr val="black"/>
                </a:solidFill>
                <a:latin typeface="Calibri" panose="020F0502020204030204"/>
              </a:endParaRPr>
            </a:p>
          </p:txBody>
        </p:sp>
        <p:cxnSp>
          <p:nvCxnSpPr>
            <p:cNvPr id="33" name="Straight Arrow Connector 32"/>
            <p:cNvCxnSpPr>
              <a:stCxn id="30" idx="0"/>
              <a:endCxn id="28" idx="2"/>
            </p:cNvCxnSpPr>
            <p:nvPr/>
          </p:nvCxnSpPr>
          <p:spPr>
            <a:xfrm flipV="1">
              <a:off x="2061926" y="5700432"/>
              <a:ext cx="1" cy="47397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p:cNvCxnSpPr>
            <p:nvPr/>
          </p:nvCxnSpPr>
          <p:spPr>
            <a:xfrm flipH="1" flipV="1">
              <a:off x="5499665" y="5688062"/>
              <a:ext cx="5484" cy="486343"/>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cxnSpLocks/>
            </p:cNvCxnSpPr>
            <p:nvPr/>
          </p:nvCxnSpPr>
          <p:spPr>
            <a:xfrm flipV="1">
              <a:off x="7851180" y="5709857"/>
              <a:ext cx="0" cy="47329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cxnSpLocks/>
            </p:cNvCxnSpPr>
            <p:nvPr/>
          </p:nvCxnSpPr>
          <p:spPr>
            <a:xfrm flipV="1">
              <a:off x="8097296" y="5701106"/>
              <a:ext cx="1064" cy="47329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9" idx="0"/>
              <a:endCxn id="14" idx="2"/>
            </p:cNvCxnSpPr>
            <p:nvPr/>
          </p:nvCxnSpPr>
          <p:spPr>
            <a:xfrm flipV="1">
              <a:off x="4476303" y="5700948"/>
              <a:ext cx="5975" cy="47345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8" idx="0"/>
              <a:endCxn id="19" idx="2"/>
            </p:cNvCxnSpPr>
            <p:nvPr/>
          </p:nvCxnSpPr>
          <p:spPr>
            <a:xfrm flipH="1" flipV="1">
              <a:off x="2878328" y="5693918"/>
              <a:ext cx="2128" cy="29582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29"/>
            <p:cNvSpPr/>
            <p:nvPr/>
          </p:nvSpPr>
          <p:spPr>
            <a:xfrm>
              <a:off x="6496105" y="6230610"/>
              <a:ext cx="1234440" cy="461665"/>
            </a:xfrm>
            <a:prstGeom prst="rect">
              <a:avLst/>
            </a:prstGeom>
          </p:spPr>
          <p:txBody>
            <a:bodyPr wrap="square">
              <a:spAutoFit/>
            </a:bodyPr>
            <a:lstStyle/>
            <a:p>
              <a:pPr algn="ctr">
                <a:defRPr/>
              </a:pPr>
              <a:r>
                <a:rPr lang="en-US" sz="1200" dirty="0">
                  <a:solidFill>
                    <a:prstClr val="black"/>
                  </a:solidFill>
                  <a:latin typeface="Calibri" panose="020F0502020204030204"/>
                </a:rPr>
                <a:t>Bell II energy</a:t>
              </a:r>
            </a:p>
            <a:p>
              <a:pPr algn="ctr">
                <a:defRPr/>
              </a:pPr>
              <a:r>
                <a:rPr lang="en-US" sz="1200" dirty="0">
                  <a:solidFill>
                    <a:prstClr val="black"/>
                  </a:solidFill>
                  <a:latin typeface="Calibri" panose="020F0502020204030204"/>
                </a:rPr>
                <a:t> </a:t>
              </a:r>
            </a:p>
          </p:txBody>
        </p:sp>
        <p:cxnSp>
          <p:nvCxnSpPr>
            <p:cNvPr id="41" name="Straight Arrow Connector 34"/>
            <p:cNvCxnSpPr>
              <a:cxnSpLocks/>
            </p:cNvCxnSpPr>
            <p:nvPr/>
          </p:nvCxnSpPr>
          <p:spPr>
            <a:xfrm flipH="1" flipV="1">
              <a:off x="7219532" y="5688062"/>
              <a:ext cx="5484" cy="486343"/>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29"/>
            <p:cNvSpPr/>
            <p:nvPr/>
          </p:nvSpPr>
          <p:spPr>
            <a:xfrm>
              <a:off x="6496105" y="6230610"/>
              <a:ext cx="1234440" cy="461665"/>
            </a:xfrm>
            <a:prstGeom prst="rect">
              <a:avLst/>
            </a:prstGeom>
          </p:spPr>
          <p:txBody>
            <a:bodyPr wrap="square">
              <a:spAutoFit/>
            </a:bodyPr>
            <a:lstStyle/>
            <a:p>
              <a:pPr algn="ctr">
                <a:defRPr/>
              </a:pPr>
              <a:r>
                <a:rPr lang="en-US" sz="1200" dirty="0">
                  <a:solidFill>
                    <a:prstClr val="black"/>
                  </a:solidFill>
                  <a:latin typeface="Calibri" panose="020F0502020204030204"/>
                </a:rPr>
                <a:t>Bell II energy</a:t>
              </a:r>
            </a:p>
            <a:p>
              <a:pPr algn="ctr">
                <a:defRPr/>
              </a:pPr>
              <a:r>
                <a:rPr lang="en-US" sz="1200" dirty="0">
                  <a:solidFill>
                    <a:prstClr val="black"/>
                  </a:solidFill>
                  <a:latin typeface="Calibri" panose="020F0502020204030204"/>
                </a:rPr>
                <a:t> </a:t>
              </a:r>
            </a:p>
          </p:txBody>
        </p:sp>
        <p:cxnSp>
          <p:nvCxnSpPr>
            <p:cNvPr id="45" name="Straight Arrow Connector 34"/>
            <p:cNvCxnSpPr>
              <a:cxnSpLocks/>
            </p:cNvCxnSpPr>
            <p:nvPr/>
          </p:nvCxnSpPr>
          <p:spPr>
            <a:xfrm flipH="1" flipV="1">
              <a:off x="7219532" y="5688062"/>
              <a:ext cx="5484" cy="486343"/>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37"/>
            <p:cNvCxnSpPr>
              <a:cxnSpLocks/>
            </p:cNvCxnSpPr>
            <p:nvPr/>
          </p:nvCxnSpPr>
          <p:spPr>
            <a:xfrm flipV="1">
              <a:off x="9945146" y="5712061"/>
              <a:ext cx="1064" cy="47329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31"/>
            <p:cNvSpPr/>
            <p:nvPr/>
          </p:nvSpPr>
          <p:spPr>
            <a:xfrm>
              <a:off x="9161020" y="6190364"/>
              <a:ext cx="1234440" cy="461665"/>
            </a:xfrm>
            <a:prstGeom prst="rect">
              <a:avLst/>
            </a:prstGeom>
          </p:spPr>
          <p:txBody>
            <a:bodyPr wrap="square">
              <a:spAutoFit/>
            </a:bodyPr>
            <a:lstStyle/>
            <a:p>
              <a:r>
                <a:rPr lang="en-US" sz="1200" dirty="0"/>
                <a:t>GUT </a:t>
              </a:r>
            </a:p>
            <a:p>
              <a:r>
                <a:rPr lang="en-US" sz="1200" dirty="0"/>
                <a:t>Scale</a:t>
              </a:r>
            </a:p>
          </p:txBody>
        </p:sp>
        <p:cxnSp>
          <p:nvCxnSpPr>
            <p:cNvPr id="55" name="Straight Arrow Connector 37"/>
            <p:cNvCxnSpPr>
              <a:cxnSpLocks/>
            </p:cNvCxnSpPr>
            <p:nvPr/>
          </p:nvCxnSpPr>
          <p:spPr>
            <a:xfrm flipV="1">
              <a:off x="9562372" y="5707915"/>
              <a:ext cx="1064" cy="47329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31"/>
            <p:cNvSpPr/>
            <p:nvPr/>
          </p:nvSpPr>
          <p:spPr>
            <a:xfrm>
              <a:off x="9543794" y="6194510"/>
              <a:ext cx="1234440" cy="461665"/>
            </a:xfrm>
            <a:prstGeom prst="rect">
              <a:avLst/>
            </a:prstGeom>
          </p:spPr>
          <p:txBody>
            <a:bodyPr wrap="square">
              <a:spAutoFit/>
            </a:bodyPr>
            <a:lstStyle/>
            <a:p>
              <a:pPr algn="ctr"/>
              <a:r>
                <a:rPr lang="en-US" sz="1200" dirty="0"/>
                <a:t>Planck</a:t>
              </a:r>
            </a:p>
            <a:p>
              <a:pPr algn="ctr"/>
              <a:r>
                <a:rPr lang="en-US" sz="1200" dirty="0"/>
                <a:t>Scale</a:t>
              </a:r>
            </a:p>
          </p:txBody>
        </p:sp>
      </p:grpSp>
      <p:pic>
        <p:nvPicPr>
          <p:cNvPr id="6146" name="Picture 2" descr="Bild">
            <a:extLst>
              <a:ext uri="{FF2B5EF4-FFF2-40B4-BE49-F238E27FC236}">
                <a16:creationId xmlns:a16="http://schemas.microsoft.com/office/drawing/2014/main" id="{561F84CD-CEAA-4F1D-9A15-AA8CF8DC70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9208" y="1276563"/>
            <a:ext cx="5042575" cy="33546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4943B87-40AF-4554-836E-E4EB2ECF0F3C}"/>
              </a:ext>
            </a:extLst>
          </p:cNvPr>
          <p:cNvPicPr>
            <a:picLocks noChangeAspect="1"/>
          </p:cNvPicPr>
          <p:nvPr/>
        </p:nvPicPr>
        <p:blipFill>
          <a:blip r:embed="rId11"/>
          <a:stretch>
            <a:fillRect/>
          </a:stretch>
        </p:blipFill>
        <p:spPr>
          <a:xfrm>
            <a:off x="1017255" y="1268089"/>
            <a:ext cx="5045636" cy="3357000"/>
          </a:xfrm>
          <a:prstGeom prst="rect">
            <a:avLst/>
          </a:prstGeom>
        </p:spPr>
      </p:pic>
    </p:spTree>
    <p:extLst>
      <p:ext uri="{BB962C8B-B14F-4D97-AF65-F5344CB8AC3E}">
        <p14:creationId xmlns:p14="http://schemas.microsoft.com/office/powerpoint/2010/main" val="26631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90EAE-9943-448B-B5A3-A16F734D36C7}"/>
              </a:ext>
            </a:extLst>
          </p:cNvPr>
          <p:cNvSpPr>
            <a:spLocks noGrp="1"/>
          </p:cNvSpPr>
          <p:nvPr>
            <p:ph type="title"/>
          </p:nvPr>
        </p:nvSpPr>
        <p:spPr/>
        <p:txBody>
          <a:bodyPr/>
          <a:lstStyle/>
          <a:p>
            <a:r>
              <a:rPr lang="de-DE" dirty="0"/>
              <a:t>Basic Interactions</a:t>
            </a:r>
          </a:p>
        </p:txBody>
      </p:sp>
      <p:sp>
        <p:nvSpPr>
          <p:cNvPr id="3" name="Content Placeholder 2">
            <a:extLst>
              <a:ext uri="{FF2B5EF4-FFF2-40B4-BE49-F238E27FC236}">
                <a16:creationId xmlns:a16="http://schemas.microsoft.com/office/drawing/2014/main" id="{2D7229F2-21AD-4818-9D5A-51F039500AD2}"/>
              </a:ext>
            </a:extLst>
          </p:cNvPr>
          <p:cNvSpPr>
            <a:spLocks noGrp="1"/>
          </p:cNvSpPr>
          <p:nvPr>
            <p:ph idx="1"/>
          </p:nvPr>
        </p:nvSpPr>
        <p:spPr/>
        <p:txBody>
          <a:bodyPr/>
          <a:lstStyle/>
          <a:p>
            <a:r>
              <a:rPr lang="de-DE" dirty="0"/>
              <a:t>Gravitation</a:t>
            </a:r>
          </a:p>
          <a:p>
            <a:r>
              <a:rPr lang="de-DE" dirty="0" err="1"/>
              <a:t>Electromagnetism</a:t>
            </a:r>
            <a:endParaRPr lang="de-DE" dirty="0"/>
          </a:p>
          <a:p>
            <a:r>
              <a:rPr lang="de-DE" dirty="0"/>
              <a:t>Strong Interaction</a:t>
            </a:r>
          </a:p>
          <a:p>
            <a:r>
              <a:rPr lang="de-DE" dirty="0" err="1"/>
              <a:t>Weak</a:t>
            </a:r>
            <a:r>
              <a:rPr lang="de-DE" dirty="0"/>
              <a:t> Interaction</a:t>
            </a:r>
          </a:p>
          <a:p>
            <a:endParaRPr lang="de-DE" dirty="0"/>
          </a:p>
          <a:p>
            <a:r>
              <a:rPr lang="de-DE" dirty="0"/>
              <a:t>Force Carrier</a:t>
            </a:r>
          </a:p>
          <a:p>
            <a:pPr lvl="1"/>
            <a:r>
              <a:rPr lang="de-DE" dirty="0"/>
              <a:t>Photon, W, Z, Gluons, Higgs</a:t>
            </a:r>
          </a:p>
          <a:p>
            <a:r>
              <a:rPr lang="de-DE" dirty="0"/>
              <a:t>Fermions</a:t>
            </a:r>
          </a:p>
          <a:p>
            <a:pPr lvl="1"/>
            <a:r>
              <a:rPr lang="de-DE" dirty="0" err="1"/>
              <a:t>Electron</a:t>
            </a:r>
            <a:r>
              <a:rPr lang="de-DE" dirty="0"/>
              <a:t>, Myon, Tau, Quarks, Neutrinos</a:t>
            </a:r>
          </a:p>
        </p:txBody>
      </p:sp>
      <p:pic>
        <p:nvPicPr>
          <p:cNvPr id="5" name="Picture 4">
            <a:extLst>
              <a:ext uri="{FF2B5EF4-FFF2-40B4-BE49-F238E27FC236}">
                <a16:creationId xmlns:a16="http://schemas.microsoft.com/office/drawing/2014/main" id="{1372F144-7CF8-40CA-B820-538295832A38}"/>
              </a:ext>
            </a:extLst>
          </p:cNvPr>
          <p:cNvPicPr>
            <a:picLocks noChangeAspect="1"/>
          </p:cNvPicPr>
          <p:nvPr/>
        </p:nvPicPr>
        <p:blipFill>
          <a:blip r:embed="rId4"/>
          <a:stretch>
            <a:fillRect/>
          </a:stretch>
        </p:blipFill>
        <p:spPr>
          <a:xfrm>
            <a:off x="7547843" y="3645186"/>
            <a:ext cx="4574759" cy="3046940"/>
          </a:xfrm>
          <a:prstGeom prst="rect">
            <a:avLst/>
          </a:prstGeom>
        </p:spPr>
      </p:pic>
      <p:pic>
        <p:nvPicPr>
          <p:cNvPr id="8" name="Proton2_step3">
            <a:hlinkClick r:id="" action="ppaction://media"/>
            <a:extLst>
              <a:ext uri="{FF2B5EF4-FFF2-40B4-BE49-F238E27FC236}">
                <a16:creationId xmlns:a16="http://schemas.microsoft.com/office/drawing/2014/main" id="{2BF27327-CE94-4B6B-B5A1-AF29AB6AAB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77853" y="42817"/>
            <a:ext cx="3601394" cy="3601394"/>
          </a:xfrm>
          <a:prstGeom prst="rect">
            <a:avLst/>
          </a:prstGeom>
        </p:spPr>
      </p:pic>
      <p:pic>
        <p:nvPicPr>
          <p:cNvPr id="9" name="Picture 8">
            <a:extLst>
              <a:ext uri="{FF2B5EF4-FFF2-40B4-BE49-F238E27FC236}">
                <a16:creationId xmlns:a16="http://schemas.microsoft.com/office/drawing/2014/main" id="{8023E877-0324-474F-9579-EC898C20AAAA}"/>
              </a:ext>
            </a:extLst>
          </p:cNvPr>
          <p:cNvPicPr>
            <a:picLocks noChangeAspect="1"/>
          </p:cNvPicPr>
          <p:nvPr/>
        </p:nvPicPr>
        <p:blipFill>
          <a:blip r:embed="rId6"/>
          <a:stretch>
            <a:fillRect/>
          </a:stretch>
        </p:blipFill>
        <p:spPr>
          <a:xfrm>
            <a:off x="5666326" y="53850"/>
            <a:ext cx="2713604" cy="3076173"/>
          </a:xfrm>
          <a:prstGeom prst="rect">
            <a:avLst/>
          </a:prstGeom>
        </p:spPr>
      </p:pic>
      <p:sp>
        <p:nvSpPr>
          <p:cNvPr id="10" name="Slide Number Placeholder 9">
            <a:extLst>
              <a:ext uri="{FF2B5EF4-FFF2-40B4-BE49-F238E27FC236}">
                <a16:creationId xmlns:a16="http://schemas.microsoft.com/office/drawing/2014/main" id="{9D557C7D-2597-4CDC-AC23-52018F11D1F9}"/>
              </a:ext>
            </a:extLst>
          </p:cNvPr>
          <p:cNvSpPr>
            <a:spLocks noGrp="1"/>
          </p:cNvSpPr>
          <p:nvPr>
            <p:ph type="sldNum" sz="quarter" idx="12"/>
          </p:nvPr>
        </p:nvSpPr>
        <p:spPr/>
        <p:txBody>
          <a:bodyPr/>
          <a:lstStyle/>
          <a:p>
            <a:fld id="{EE2BFDD6-0564-4970-90E3-A52E4E118330}" type="slidenum">
              <a:rPr lang="de-DE" smtClean="0"/>
              <a:t>3</a:t>
            </a:fld>
            <a:endParaRPr lang="de-DE"/>
          </a:p>
        </p:txBody>
      </p:sp>
    </p:spTree>
    <p:extLst>
      <p:ext uri="{BB962C8B-B14F-4D97-AF65-F5344CB8AC3E}">
        <p14:creationId xmlns:p14="http://schemas.microsoft.com/office/powerpoint/2010/main" val="7335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1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2152650" y="1"/>
            <a:ext cx="7886700" cy="954593"/>
          </a:xfrm>
        </p:spPr>
        <p:txBody>
          <a:bodyPr/>
          <a:lstStyle/>
          <a:p>
            <a:r>
              <a:rPr lang="en-US" dirty="0"/>
              <a:t>Challenging the SM</a:t>
            </a:r>
          </a:p>
        </p:txBody>
      </p:sp>
      <p:pic>
        <p:nvPicPr>
          <p:cNvPr id="44" name="Grafik 8">
            <a:extLst>
              <a:ext uri="{FF2B5EF4-FFF2-40B4-BE49-F238E27FC236}">
                <a16:creationId xmlns:a16="http://schemas.microsoft.com/office/drawing/2014/main" id="{70386230-0593-514D-A906-62BEBD56E7DC}"/>
              </a:ext>
            </a:extLst>
          </p:cNvPr>
          <p:cNvPicPr>
            <a:picLocks noChangeAspect="1"/>
          </p:cNvPicPr>
          <p:nvPr/>
        </p:nvPicPr>
        <p:blipFill>
          <a:blip r:embed="rId3">
            <a:alphaModFix/>
          </a:blip>
          <a:stretch>
            <a:fillRect/>
          </a:stretch>
        </p:blipFill>
        <p:spPr>
          <a:xfrm>
            <a:off x="6392179" y="2240598"/>
            <a:ext cx="3835797" cy="2215660"/>
          </a:xfrm>
          <a:prstGeom prst="rect">
            <a:avLst/>
          </a:prstGeom>
          <a:ln w="12700" cmpd="sng">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pic>
      <p:sp>
        <p:nvSpPr>
          <p:cNvPr id="51" name="TextBox 50"/>
          <p:cNvSpPr txBox="1"/>
          <p:nvPr/>
        </p:nvSpPr>
        <p:spPr>
          <a:xfrm>
            <a:off x="6299592" y="1636776"/>
            <a:ext cx="3631122" cy="369332"/>
          </a:xfrm>
          <a:prstGeom prst="rect">
            <a:avLst/>
          </a:prstGeom>
          <a:noFill/>
        </p:spPr>
        <p:txBody>
          <a:bodyPr wrap="none" rtlCol="0">
            <a:spAutoFit/>
          </a:bodyPr>
          <a:lstStyle/>
          <a:p>
            <a:pPr>
              <a:defRPr/>
            </a:pPr>
            <a:r>
              <a:rPr lang="en-US" dirty="0">
                <a:solidFill>
                  <a:prstClr val="black"/>
                </a:solidFill>
                <a:latin typeface="Calibri" panose="020F0502020204030204"/>
              </a:rPr>
              <a:t>Search for New Physics through EFTs</a:t>
            </a:r>
          </a:p>
        </p:txBody>
      </p:sp>
      <p:pic>
        <p:nvPicPr>
          <p:cNvPr id="10244" name="Picture 4" descr="https://www.researchgate.net/profile/N_Semprini-Cesari/publication/1994418/figure/fig1/AS:648596126973955@1531648775417/The-unitarity-triangle_W6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9930" y="2240599"/>
            <a:ext cx="3669599" cy="2215489"/>
          </a:xfrm>
          <a:prstGeom prst="rect">
            <a:avLst/>
          </a:prstGeom>
          <a:noFill/>
          <a:ln w="12700">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1758752" y="1636776"/>
            <a:ext cx="4045916" cy="369332"/>
          </a:xfrm>
          <a:prstGeom prst="rect">
            <a:avLst/>
          </a:prstGeom>
          <a:noFill/>
        </p:spPr>
        <p:txBody>
          <a:bodyPr wrap="none" rtlCol="0">
            <a:spAutoFit/>
          </a:bodyPr>
          <a:lstStyle/>
          <a:p>
            <a:pPr>
              <a:defRPr/>
            </a:pPr>
            <a:r>
              <a:rPr lang="en-US" dirty="0">
                <a:solidFill>
                  <a:prstClr val="black"/>
                </a:solidFill>
                <a:latin typeface="Calibri" panose="020F0502020204030204"/>
              </a:rPr>
              <a:t>Precision </a:t>
            </a:r>
            <a:r>
              <a:rPr lang="en-US" dirty="0" err="1">
                <a:solidFill>
                  <a:prstClr val="black"/>
                </a:solidFill>
                <a:latin typeface="Calibri" panose="020F0502020204030204"/>
              </a:rPr>
              <a:t>unitarity</a:t>
            </a:r>
            <a:r>
              <a:rPr lang="en-US" dirty="0">
                <a:solidFill>
                  <a:prstClr val="black"/>
                </a:solidFill>
                <a:latin typeface="Calibri" panose="020F0502020204030204"/>
              </a:rPr>
              <a:t> test of CKM’s first row </a:t>
            </a:r>
          </a:p>
        </p:txBody>
      </p:sp>
      <p:sp>
        <p:nvSpPr>
          <p:cNvPr id="48" name="Rounded Rectangle 5">
            <a:extLst>
              <a:ext uri="{FF2B5EF4-FFF2-40B4-BE49-F238E27FC236}">
                <a16:creationId xmlns:a16="http://schemas.microsoft.com/office/drawing/2014/main" id="{90EE17BC-FD7D-A24B-9D30-1DB3B7106BC5}"/>
              </a:ext>
            </a:extLst>
          </p:cNvPr>
          <p:cNvSpPr/>
          <p:nvPr/>
        </p:nvSpPr>
        <p:spPr>
          <a:xfrm>
            <a:off x="4609812" y="4698442"/>
            <a:ext cx="3474425" cy="494871"/>
          </a:xfrm>
          <a:prstGeom prst="roundRect">
            <a:avLst>
              <a:gd name="adj" fmla="val 0"/>
            </a:avLst>
          </a:prstGeom>
          <a:gradFill flip="none" rotWithShape="1">
            <a:gsLst>
              <a:gs pos="0">
                <a:schemeClr val="bg1"/>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de-DE" dirty="0">
                <a:solidFill>
                  <a:prstClr val="white"/>
                </a:solidFill>
                <a:latin typeface="Calibri" panose="020F0502020204030204"/>
              </a:rPr>
              <a:t>10 – 100 </a:t>
            </a:r>
            <a:r>
              <a:rPr lang="de-DE" dirty="0" err="1">
                <a:solidFill>
                  <a:prstClr val="white"/>
                </a:solidFill>
                <a:latin typeface="Calibri" panose="020F0502020204030204"/>
              </a:rPr>
              <a:t>TeV</a:t>
            </a:r>
            <a:endParaRPr lang="de-DE" dirty="0">
              <a:solidFill>
                <a:prstClr val="white"/>
              </a:solidFill>
              <a:latin typeface="Calibri" panose="020F0502020204030204"/>
            </a:endParaRPr>
          </a:p>
        </p:txBody>
      </p:sp>
      <p:grpSp>
        <p:nvGrpSpPr>
          <p:cNvPr id="49" name="Group 48">
            <a:extLst>
              <a:ext uri="{FF2B5EF4-FFF2-40B4-BE49-F238E27FC236}">
                <a16:creationId xmlns:a16="http://schemas.microsoft.com/office/drawing/2014/main" id="{0A120938-D306-4EE7-88B6-E8D9AFF70F5D}"/>
              </a:ext>
            </a:extLst>
          </p:cNvPr>
          <p:cNvGrpSpPr/>
          <p:nvPr/>
        </p:nvGrpSpPr>
        <p:grpSpPr>
          <a:xfrm>
            <a:off x="368754" y="5239328"/>
            <a:ext cx="11772900" cy="1736554"/>
            <a:chOff x="1602067" y="5270637"/>
            <a:chExt cx="9176167" cy="1421638"/>
          </a:xfrm>
          <a:solidFill>
            <a:schemeClr val="bg1"/>
          </a:solidFill>
        </p:grpSpPr>
        <p:sp>
          <p:nvSpPr>
            <p:cNvPr id="50" name="TextBox 36">
              <a:extLst>
                <a:ext uri="{FF2B5EF4-FFF2-40B4-BE49-F238E27FC236}">
                  <a16:creationId xmlns:a16="http://schemas.microsoft.com/office/drawing/2014/main" id="{D9D2A2C4-9545-4127-995B-58B53DAF5AC7}"/>
                </a:ext>
              </a:extLst>
            </p:cNvPr>
            <p:cNvSpPr txBox="1">
              <a:spLocks noChangeArrowheads="1"/>
            </p:cNvSpPr>
            <p:nvPr/>
          </p:nvSpPr>
          <p:spPr bwMode="auto">
            <a:xfrm>
              <a:off x="4255292" y="5400865"/>
              <a:ext cx="453970" cy="300082"/>
            </a:xfrm>
            <a:prstGeom prst="rect">
              <a:avLst/>
            </a:prstGeom>
            <a:grp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-9</a:t>
              </a:r>
            </a:p>
          </p:txBody>
        </p:sp>
        <p:sp>
          <p:nvSpPr>
            <p:cNvPr id="52" name="TextBox 41">
              <a:extLst>
                <a:ext uri="{FF2B5EF4-FFF2-40B4-BE49-F238E27FC236}">
                  <a16:creationId xmlns:a16="http://schemas.microsoft.com/office/drawing/2014/main" id="{72EA4314-8C64-4B10-86D1-3BEACB23A37D}"/>
                </a:ext>
              </a:extLst>
            </p:cNvPr>
            <p:cNvSpPr txBox="1">
              <a:spLocks noChangeArrowheads="1"/>
            </p:cNvSpPr>
            <p:nvPr/>
          </p:nvSpPr>
          <p:spPr bwMode="auto">
            <a:xfrm>
              <a:off x="6496105" y="5394808"/>
              <a:ext cx="418704" cy="300082"/>
            </a:xfrm>
            <a:prstGeom prst="rect">
              <a:avLst/>
            </a:prstGeom>
            <a:grp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6</a:t>
              </a:r>
            </a:p>
          </p:txBody>
        </p:sp>
        <p:sp>
          <p:nvSpPr>
            <p:cNvPr id="53" name="TextBox 45">
              <a:extLst>
                <a:ext uri="{FF2B5EF4-FFF2-40B4-BE49-F238E27FC236}">
                  <a16:creationId xmlns:a16="http://schemas.microsoft.com/office/drawing/2014/main" id="{FE120502-5A1E-4BBA-8491-3F5DA2F1DC73}"/>
                </a:ext>
              </a:extLst>
            </p:cNvPr>
            <p:cNvSpPr txBox="1">
              <a:spLocks noChangeArrowheads="1"/>
            </p:cNvSpPr>
            <p:nvPr/>
          </p:nvSpPr>
          <p:spPr bwMode="auto">
            <a:xfrm>
              <a:off x="5772678" y="5396838"/>
              <a:ext cx="418704" cy="300082"/>
            </a:xfrm>
            <a:prstGeom prst="rect">
              <a:avLst/>
            </a:prstGeom>
            <a:grp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1</a:t>
              </a:r>
            </a:p>
          </p:txBody>
        </p:sp>
        <p:sp>
          <p:nvSpPr>
            <p:cNvPr id="55" name="TextBox 36">
              <a:extLst>
                <a:ext uri="{FF2B5EF4-FFF2-40B4-BE49-F238E27FC236}">
                  <a16:creationId xmlns:a16="http://schemas.microsoft.com/office/drawing/2014/main" id="{D5F290FF-80CF-4031-B37B-FA3E5A18560E}"/>
                </a:ext>
              </a:extLst>
            </p:cNvPr>
            <p:cNvSpPr txBox="1">
              <a:spLocks noChangeArrowheads="1"/>
            </p:cNvSpPr>
            <p:nvPr/>
          </p:nvSpPr>
          <p:spPr bwMode="auto">
            <a:xfrm>
              <a:off x="5013985" y="5396163"/>
              <a:ext cx="453970" cy="300082"/>
            </a:xfrm>
            <a:prstGeom prst="rect">
              <a:avLst/>
            </a:prstGeom>
            <a:grp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-4</a:t>
              </a:r>
            </a:p>
          </p:txBody>
        </p:sp>
        <p:sp>
          <p:nvSpPr>
            <p:cNvPr id="56" name="TextBox 41">
              <a:extLst>
                <a:ext uri="{FF2B5EF4-FFF2-40B4-BE49-F238E27FC236}">
                  <a16:creationId xmlns:a16="http://schemas.microsoft.com/office/drawing/2014/main" id="{0FE054A4-2351-487C-B9E6-96CB79A3C59F}"/>
                </a:ext>
              </a:extLst>
            </p:cNvPr>
            <p:cNvSpPr txBox="1">
              <a:spLocks noChangeArrowheads="1"/>
            </p:cNvSpPr>
            <p:nvPr/>
          </p:nvSpPr>
          <p:spPr bwMode="auto">
            <a:xfrm>
              <a:off x="7219532" y="5401023"/>
              <a:ext cx="476412" cy="300082"/>
            </a:xfrm>
            <a:prstGeom prst="rect">
              <a:avLst/>
            </a:prstGeom>
            <a:grp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11</a:t>
              </a:r>
            </a:p>
          </p:txBody>
        </p:sp>
        <p:sp>
          <p:nvSpPr>
            <p:cNvPr id="57" name="TextBox 56">
              <a:extLst>
                <a:ext uri="{FF2B5EF4-FFF2-40B4-BE49-F238E27FC236}">
                  <a16:creationId xmlns:a16="http://schemas.microsoft.com/office/drawing/2014/main" id="{354D1E71-8C2D-4C44-ADA7-2C06C3240A1E}"/>
                </a:ext>
              </a:extLst>
            </p:cNvPr>
            <p:cNvSpPr txBox="1">
              <a:spLocks noChangeArrowheads="1"/>
            </p:cNvSpPr>
            <p:nvPr/>
          </p:nvSpPr>
          <p:spPr bwMode="auto">
            <a:xfrm>
              <a:off x="2622489" y="5393835"/>
              <a:ext cx="511679" cy="300082"/>
            </a:xfrm>
            <a:prstGeom prst="rect">
              <a:avLst/>
            </a:prstGeom>
            <a:grp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-19</a:t>
              </a:r>
            </a:p>
          </p:txBody>
        </p:sp>
        <p:sp>
          <p:nvSpPr>
            <p:cNvPr id="58" name="TextBox 41">
              <a:extLst>
                <a:ext uri="{FF2B5EF4-FFF2-40B4-BE49-F238E27FC236}">
                  <a16:creationId xmlns:a16="http://schemas.microsoft.com/office/drawing/2014/main" id="{C9A961FA-54CF-437C-B57A-77A3B984E144}"/>
                </a:ext>
              </a:extLst>
            </p:cNvPr>
            <p:cNvSpPr txBox="1">
              <a:spLocks noChangeArrowheads="1"/>
            </p:cNvSpPr>
            <p:nvPr/>
          </p:nvSpPr>
          <p:spPr bwMode="auto">
            <a:xfrm>
              <a:off x="3438891" y="5398696"/>
              <a:ext cx="511679" cy="300082"/>
            </a:xfrm>
            <a:prstGeom prst="rect">
              <a:avLst/>
            </a:prstGeom>
            <a:grp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-14</a:t>
              </a:r>
            </a:p>
          </p:txBody>
        </p:sp>
        <p:sp>
          <p:nvSpPr>
            <p:cNvPr id="59" name="TextBox 41">
              <a:extLst>
                <a:ext uri="{FF2B5EF4-FFF2-40B4-BE49-F238E27FC236}">
                  <a16:creationId xmlns:a16="http://schemas.microsoft.com/office/drawing/2014/main" id="{1FC2A6C8-265B-44FF-A7CD-E6CFF1DD5DFC}"/>
                </a:ext>
              </a:extLst>
            </p:cNvPr>
            <p:cNvSpPr txBox="1">
              <a:spLocks noChangeArrowheads="1"/>
            </p:cNvSpPr>
            <p:nvPr/>
          </p:nvSpPr>
          <p:spPr bwMode="auto">
            <a:xfrm>
              <a:off x="8000667" y="5401023"/>
              <a:ext cx="476412" cy="300082"/>
            </a:xfrm>
            <a:prstGeom prst="rect">
              <a:avLst/>
            </a:prstGeom>
            <a:grp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16</a:t>
              </a:r>
            </a:p>
          </p:txBody>
        </p:sp>
        <p:sp>
          <p:nvSpPr>
            <p:cNvPr id="60" name="TextBox 41">
              <a:extLst>
                <a:ext uri="{FF2B5EF4-FFF2-40B4-BE49-F238E27FC236}">
                  <a16:creationId xmlns:a16="http://schemas.microsoft.com/office/drawing/2014/main" id="{1D5650F0-269E-47EF-8607-5D6590301E94}"/>
                </a:ext>
              </a:extLst>
            </p:cNvPr>
            <p:cNvSpPr txBox="1">
              <a:spLocks noChangeArrowheads="1"/>
            </p:cNvSpPr>
            <p:nvPr/>
          </p:nvSpPr>
          <p:spPr bwMode="auto">
            <a:xfrm>
              <a:off x="9562938" y="5400865"/>
              <a:ext cx="476412" cy="300082"/>
            </a:xfrm>
            <a:prstGeom prst="rect">
              <a:avLst/>
            </a:prstGeom>
            <a:grp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26</a:t>
              </a:r>
            </a:p>
          </p:txBody>
        </p:sp>
        <p:sp>
          <p:nvSpPr>
            <p:cNvPr id="61" name="TextBox 41">
              <a:extLst>
                <a:ext uri="{FF2B5EF4-FFF2-40B4-BE49-F238E27FC236}">
                  <a16:creationId xmlns:a16="http://schemas.microsoft.com/office/drawing/2014/main" id="{6F9F565E-23FE-4526-B848-29D5400EBC5D}"/>
                </a:ext>
              </a:extLst>
            </p:cNvPr>
            <p:cNvSpPr txBox="1">
              <a:spLocks noChangeArrowheads="1"/>
            </p:cNvSpPr>
            <p:nvPr/>
          </p:nvSpPr>
          <p:spPr bwMode="auto">
            <a:xfrm>
              <a:off x="8781802" y="5401023"/>
              <a:ext cx="476412" cy="300082"/>
            </a:xfrm>
            <a:prstGeom prst="rect">
              <a:avLst/>
            </a:prstGeom>
            <a:grp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21</a:t>
              </a:r>
            </a:p>
          </p:txBody>
        </p:sp>
        <p:sp>
          <p:nvSpPr>
            <p:cNvPr id="62" name="TextBox 41">
              <a:extLst>
                <a:ext uri="{FF2B5EF4-FFF2-40B4-BE49-F238E27FC236}">
                  <a16:creationId xmlns:a16="http://schemas.microsoft.com/office/drawing/2014/main" id="{F4279B3B-7B63-444C-9C58-FFB2C4915452}"/>
                </a:ext>
              </a:extLst>
            </p:cNvPr>
            <p:cNvSpPr txBox="1">
              <a:spLocks noChangeArrowheads="1"/>
            </p:cNvSpPr>
            <p:nvPr/>
          </p:nvSpPr>
          <p:spPr bwMode="auto">
            <a:xfrm>
              <a:off x="1806087" y="5400350"/>
              <a:ext cx="511679" cy="300082"/>
            </a:xfrm>
            <a:prstGeom prst="rect">
              <a:avLst/>
            </a:prstGeom>
            <a:grpFill/>
            <a:ln w="9525">
              <a:noFill/>
              <a:miter lim="800000"/>
              <a:headEnd/>
              <a:tailEnd/>
            </a:ln>
          </p:spPr>
          <p:txBody>
            <a:bodyPr wrap="square">
              <a:spAutoFit/>
            </a:bodyPr>
            <a:lstStyle/>
            <a:p>
              <a:pPr>
                <a:defRPr/>
              </a:pPr>
              <a:r>
                <a:rPr lang="en-US" sz="1350" dirty="0">
                  <a:solidFill>
                    <a:prstClr val="black"/>
                  </a:solidFill>
                  <a:latin typeface="Calibri" pitchFamily="34" charset="0"/>
                </a:rPr>
                <a:t>10</a:t>
              </a:r>
              <a:r>
                <a:rPr lang="en-US" sz="1350" baseline="30000" dirty="0">
                  <a:solidFill>
                    <a:prstClr val="black"/>
                  </a:solidFill>
                  <a:latin typeface="Calibri" pitchFamily="34" charset="0"/>
                </a:rPr>
                <a:t>-24</a:t>
              </a:r>
            </a:p>
          </p:txBody>
        </p:sp>
        <p:cxnSp>
          <p:nvCxnSpPr>
            <p:cNvPr id="63" name="Straight Arrow Connector 62">
              <a:extLst>
                <a:ext uri="{FF2B5EF4-FFF2-40B4-BE49-F238E27FC236}">
                  <a16:creationId xmlns:a16="http://schemas.microsoft.com/office/drawing/2014/main" id="{0048D3AA-FDBD-4927-BF6C-1A47CAC43677}"/>
                </a:ext>
              </a:extLst>
            </p:cNvPr>
            <p:cNvCxnSpPr>
              <a:cxnSpLocks/>
            </p:cNvCxnSpPr>
            <p:nvPr/>
          </p:nvCxnSpPr>
          <p:spPr>
            <a:xfrm>
              <a:off x="1814986" y="5270637"/>
              <a:ext cx="8580475" cy="0"/>
            </a:xfrm>
            <a:prstGeom prst="straightConnector1">
              <a:avLst/>
            </a:prstGeom>
            <a:grpFill/>
            <a:ln w="127000" cap="rnd">
              <a:solidFill>
                <a:schemeClr val="accent4"/>
              </a:solidFill>
              <a:tailEnd type="stealth"/>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B65596F-2512-4D77-B477-FB226D8FE9C0}"/>
                </a:ext>
              </a:extLst>
            </p:cNvPr>
            <p:cNvSpPr/>
            <p:nvPr/>
          </p:nvSpPr>
          <p:spPr>
            <a:xfrm>
              <a:off x="1602067" y="6174405"/>
              <a:ext cx="919716" cy="461665"/>
            </a:xfrm>
            <a:prstGeom prst="rect">
              <a:avLst/>
            </a:prstGeom>
            <a:grpFill/>
          </p:spPr>
          <p:txBody>
            <a:bodyPr wrap="square">
              <a:spAutoFit/>
            </a:bodyPr>
            <a:lstStyle/>
            <a:p>
              <a:pPr algn="ctr">
                <a:defRPr/>
              </a:pPr>
              <a:r>
                <a:rPr lang="en-US" sz="1200" dirty="0">
                  <a:solidFill>
                    <a:prstClr val="black"/>
                  </a:solidFill>
                  <a:latin typeface="Calibri" panose="020F0502020204030204"/>
                </a:rPr>
                <a:t>Spin clock resolution</a:t>
              </a:r>
            </a:p>
          </p:txBody>
        </p:sp>
        <p:sp>
          <p:nvSpPr>
            <p:cNvPr id="65" name="Rectangle 64">
              <a:extLst>
                <a:ext uri="{FF2B5EF4-FFF2-40B4-BE49-F238E27FC236}">
                  <a16:creationId xmlns:a16="http://schemas.microsoft.com/office/drawing/2014/main" id="{6D79F479-60EB-40AA-BB98-DBE50ABA230D}"/>
                </a:ext>
              </a:extLst>
            </p:cNvPr>
            <p:cNvSpPr/>
            <p:nvPr/>
          </p:nvSpPr>
          <p:spPr>
            <a:xfrm>
              <a:off x="2433007" y="5989739"/>
              <a:ext cx="894898" cy="646331"/>
            </a:xfrm>
            <a:prstGeom prst="rect">
              <a:avLst/>
            </a:prstGeom>
            <a:grpFill/>
          </p:spPr>
          <p:txBody>
            <a:bodyPr wrap="square">
              <a:spAutoFit/>
            </a:bodyPr>
            <a:lstStyle/>
            <a:p>
              <a:pPr algn="ctr">
                <a:defRPr/>
              </a:pPr>
              <a:r>
                <a:rPr lang="en-US" sz="1200" dirty="0">
                  <a:solidFill>
                    <a:prstClr val="black"/>
                  </a:solidFill>
                  <a:latin typeface="Calibri" panose="020F0502020204030204"/>
                </a:rPr>
                <a:t>EDM </a:t>
              </a:r>
            </a:p>
            <a:p>
              <a:pPr algn="ctr">
                <a:defRPr/>
              </a:pPr>
              <a:r>
                <a:rPr lang="en-US" sz="1200" dirty="0">
                  <a:solidFill>
                    <a:prstClr val="black"/>
                  </a:solidFill>
                  <a:latin typeface="Calibri" panose="020F0502020204030204"/>
                </a:rPr>
                <a:t>2-level system</a:t>
              </a:r>
            </a:p>
          </p:txBody>
        </p:sp>
        <p:sp>
          <p:nvSpPr>
            <p:cNvPr id="66" name="Rectangle 65">
              <a:extLst>
                <a:ext uri="{FF2B5EF4-FFF2-40B4-BE49-F238E27FC236}">
                  <a16:creationId xmlns:a16="http://schemas.microsoft.com/office/drawing/2014/main" id="{C87C982D-E764-4766-B9C4-3D814AA792EC}"/>
                </a:ext>
              </a:extLst>
            </p:cNvPr>
            <p:cNvSpPr/>
            <p:nvPr/>
          </p:nvSpPr>
          <p:spPr>
            <a:xfrm>
              <a:off x="3859082" y="6174405"/>
              <a:ext cx="1234440" cy="461665"/>
            </a:xfrm>
            <a:prstGeom prst="rect">
              <a:avLst/>
            </a:prstGeom>
            <a:grpFill/>
          </p:spPr>
          <p:txBody>
            <a:bodyPr wrap="square">
              <a:spAutoFit/>
            </a:bodyPr>
            <a:lstStyle/>
            <a:p>
              <a:pPr algn="ctr">
                <a:defRPr/>
              </a:pPr>
              <a:r>
                <a:rPr lang="en-US" sz="1200" dirty="0" err="1">
                  <a:solidFill>
                    <a:prstClr val="black"/>
                  </a:solidFill>
                  <a:latin typeface="Calibri" panose="020F0502020204030204"/>
                </a:rPr>
                <a:t>Ultracold</a:t>
              </a:r>
              <a:r>
                <a:rPr lang="en-US" sz="1200" dirty="0">
                  <a:solidFill>
                    <a:prstClr val="black"/>
                  </a:solidFill>
                  <a:latin typeface="Calibri" panose="020F0502020204030204"/>
                </a:rPr>
                <a:t> </a:t>
              </a:r>
            </a:p>
            <a:p>
              <a:pPr algn="ctr">
                <a:defRPr/>
              </a:pPr>
              <a:r>
                <a:rPr lang="en-US" sz="1200" dirty="0">
                  <a:solidFill>
                    <a:prstClr val="black"/>
                  </a:solidFill>
                  <a:latin typeface="Calibri" panose="020F0502020204030204"/>
                </a:rPr>
                <a:t>neutrons</a:t>
              </a:r>
            </a:p>
          </p:txBody>
        </p:sp>
        <p:sp>
          <p:nvSpPr>
            <p:cNvPr id="67" name="Rectangle 66">
              <a:extLst>
                <a:ext uri="{FF2B5EF4-FFF2-40B4-BE49-F238E27FC236}">
                  <a16:creationId xmlns:a16="http://schemas.microsoft.com/office/drawing/2014/main" id="{D994B356-0932-4016-8196-6689C9D74637}"/>
                </a:ext>
              </a:extLst>
            </p:cNvPr>
            <p:cNvSpPr/>
            <p:nvPr/>
          </p:nvSpPr>
          <p:spPr>
            <a:xfrm>
              <a:off x="4887929" y="6174405"/>
              <a:ext cx="1234440" cy="461665"/>
            </a:xfrm>
            <a:prstGeom prst="rect">
              <a:avLst/>
            </a:prstGeom>
            <a:grpFill/>
          </p:spPr>
          <p:txBody>
            <a:bodyPr wrap="square">
              <a:spAutoFit/>
            </a:bodyPr>
            <a:lstStyle/>
            <a:p>
              <a:pPr algn="ctr">
                <a:defRPr/>
              </a:pPr>
              <a:r>
                <a:rPr lang="en-US" sz="1200" dirty="0">
                  <a:solidFill>
                    <a:prstClr val="black"/>
                  </a:solidFill>
                  <a:latin typeface="Calibri" panose="020F0502020204030204"/>
                </a:rPr>
                <a:t>Neutron energy</a:t>
              </a:r>
            </a:p>
            <a:p>
              <a:pPr algn="ctr">
                <a:defRPr/>
              </a:pPr>
              <a:r>
                <a:rPr lang="en-US" sz="1200" dirty="0">
                  <a:solidFill>
                    <a:prstClr val="black"/>
                  </a:solidFill>
                  <a:latin typeface="Calibri" panose="020F0502020204030204"/>
                </a:rPr>
                <a:t>Tau decay width </a:t>
              </a:r>
            </a:p>
          </p:txBody>
        </p:sp>
        <p:sp>
          <p:nvSpPr>
            <p:cNvPr id="68" name="Rectangle 67">
              <a:extLst>
                <a:ext uri="{FF2B5EF4-FFF2-40B4-BE49-F238E27FC236}">
                  <a16:creationId xmlns:a16="http://schemas.microsoft.com/office/drawing/2014/main" id="{D9FA6D54-542C-46AE-9DC0-F9D83D1619DD}"/>
                </a:ext>
              </a:extLst>
            </p:cNvPr>
            <p:cNvSpPr/>
            <p:nvPr/>
          </p:nvSpPr>
          <p:spPr>
            <a:xfrm>
              <a:off x="7162915" y="6178937"/>
              <a:ext cx="1234440" cy="461665"/>
            </a:xfrm>
            <a:prstGeom prst="rect">
              <a:avLst/>
            </a:prstGeom>
            <a:grpFill/>
          </p:spPr>
          <p:txBody>
            <a:bodyPr wrap="square">
              <a:spAutoFit/>
            </a:bodyPr>
            <a:lstStyle/>
            <a:p>
              <a:pPr algn="ctr">
                <a:defRPr/>
              </a:pPr>
              <a:r>
                <a:rPr lang="en-US" sz="1200" dirty="0">
                  <a:solidFill>
                    <a:prstClr val="black"/>
                  </a:solidFill>
                  <a:latin typeface="Calibri" panose="020F0502020204030204"/>
                </a:rPr>
                <a:t>HL-</a:t>
              </a:r>
            </a:p>
            <a:p>
              <a:pPr algn="ctr">
                <a:defRPr/>
              </a:pPr>
              <a:r>
                <a:rPr lang="en-US" sz="1200" dirty="0">
                  <a:solidFill>
                    <a:prstClr val="black"/>
                  </a:solidFill>
                  <a:latin typeface="Calibri" panose="020F0502020204030204"/>
                </a:rPr>
                <a:t>LHC</a:t>
              </a:r>
            </a:p>
          </p:txBody>
        </p:sp>
        <p:sp>
          <p:nvSpPr>
            <p:cNvPr id="69" name="Rectangle 68">
              <a:extLst>
                <a:ext uri="{FF2B5EF4-FFF2-40B4-BE49-F238E27FC236}">
                  <a16:creationId xmlns:a16="http://schemas.microsoft.com/office/drawing/2014/main" id="{61D38332-6303-45A4-9C5C-8B485513D7E0}"/>
                </a:ext>
              </a:extLst>
            </p:cNvPr>
            <p:cNvSpPr/>
            <p:nvPr/>
          </p:nvSpPr>
          <p:spPr>
            <a:xfrm>
              <a:off x="7695944" y="6183555"/>
              <a:ext cx="1234440" cy="461665"/>
            </a:xfrm>
            <a:prstGeom prst="rect">
              <a:avLst/>
            </a:prstGeom>
            <a:grpFill/>
          </p:spPr>
          <p:txBody>
            <a:bodyPr wrap="square">
              <a:spAutoFit/>
            </a:bodyPr>
            <a:lstStyle/>
            <a:p>
              <a:pPr algn="ctr">
                <a:defRPr/>
              </a:pPr>
              <a:r>
                <a:rPr lang="en-US" sz="1200" dirty="0">
                  <a:solidFill>
                    <a:prstClr val="black"/>
                  </a:solidFill>
                  <a:latin typeface="Calibri" panose="020F0502020204030204"/>
                </a:rPr>
                <a:t>Future </a:t>
              </a:r>
            </a:p>
            <a:p>
              <a:pPr algn="ctr">
                <a:defRPr/>
              </a:pPr>
              <a:r>
                <a:rPr lang="en-US" sz="1200" dirty="0">
                  <a:solidFill>
                    <a:prstClr val="black"/>
                  </a:solidFill>
                  <a:latin typeface="Calibri" panose="020F0502020204030204"/>
                </a:rPr>
                <a:t>100 </a:t>
              </a:r>
              <a:r>
                <a:rPr lang="en-US" sz="1200" dirty="0" err="1">
                  <a:solidFill>
                    <a:prstClr val="black"/>
                  </a:solidFill>
                  <a:latin typeface="Calibri" panose="020F0502020204030204"/>
                </a:rPr>
                <a:t>TeV</a:t>
              </a:r>
              <a:endParaRPr lang="en-US" sz="1200" dirty="0">
                <a:solidFill>
                  <a:prstClr val="black"/>
                </a:solidFill>
                <a:latin typeface="Calibri" panose="020F0502020204030204"/>
              </a:endParaRPr>
            </a:p>
          </p:txBody>
        </p:sp>
        <p:cxnSp>
          <p:nvCxnSpPr>
            <p:cNvPr id="70" name="Straight Arrow Connector 69">
              <a:extLst>
                <a:ext uri="{FF2B5EF4-FFF2-40B4-BE49-F238E27FC236}">
                  <a16:creationId xmlns:a16="http://schemas.microsoft.com/office/drawing/2014/main" id="{58969496-10CD-496B-9E7F-D9E3B6618C64}"/>
                </a:ext>
              </a:extLst>
            </p:cNvPr>
            <p:cNvCxnSpPr>
              <a:stCxn id="67" idx="0"/>
              <a:endCxn id="65" idx="2"/>
            </p:cNvCxnSpPr>
            <p:nvPr/>
          </p:nvCxnSpPr>
          <p:spPr>
            <a:xfrm flipV="1">
              <a:off x="2061926" y="5700432"/>
              <a:ext cx="1" cy="473972"/>
            </a:xfrm>
            <a:prstGeom prst="straightConnector1">
              <a:avLst/>
            </a:prstGeom>
            <a:grpFill/>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DA85027-7111-4AE0-9679-80F6E4428C78}"/>
                </a:ext>
              </a:extLst>
            </p:cNvPr>
            <p:cNvCxnSpPr>
              <a:cxnSpLocks/>
            </p:cNvCxnSpPr>
            <p:nvPr/>
          </p:nvCxnSpPr>
          <p:spPr>
            <a:xfrm flipH="1" flipV="1">
              <a:off x="5499665" y="5688062"/>
              <a:ext cx="5484" cy="486343"/>
            </a:xfrm>
            <a:prstGeom prst="straightConnector1">
              <a:avLst/>
            </a:prstGeom>
            <a:grpFill/>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0EA0201-045A-4FE2-A294-F366B54A3EE2}"/>
                </a:ext>
              </a:extLst>
            </p:cNvPr>
            <p:cNvCxnSpPr>
              <a:cxnSpLocks/>
            </p:cNvCxnSpPr>
            <p:nvPr/>
          </p:nvCxnSpPr>
          <p:spPr>
            <a:xfrm flipV="1">
              <a:off x="7851180" y="5709857"/>
              <a:ext cx="0" cy="473298"/>
            </a:xfrm>
            <a:prstGeom prst="straightConnector1">
              <a:avLst/>
            </a:prstGeom>
            <a:grpFill/>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F0A6EFF-C3ED-42CD-8942-A334278FBD1B}"/>
                </a:ext>
              </a:extLst>
            </p:cNvPr>
            <p:cNvCxnSpPr>
              <a:cxnSpLocks/>
            </p:cNvCxnSpPr>
            <p:nvPr/>
          </p:nvCxnSpPr>
          <p:spPr>
            <a:xfrm flipV="1">
              <a:off x="8097296" y="5701106"/>
              <a:ext cx="1064" cy="473298"/>
            </a:xfrm>
            <a:prstGeom prst="straightConnector1">
              <a:avLst/>
            </a:prstGeom>
            <a:grpFill/>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0083DF7-EC2C-41A1-8280-69C61C1828AD}"/>
                </a:ext>
              </a:extLst>
            </p:cNvPr>
            <p:cNvCxnSpPr>
              <a:stCxn id="66" idx="0"/>
              <a:endCxn id="50" idx="2"/>
            </p:cNvCxnSpPr>
            <p:nvPr/>
          </p:nvCxnSpPr>
          <p:spPr>
            <a:xfrm flipV="1">
              <a:off x="4476303" y="5700948"/>
              <a:ext cx="5975" cy="473457"/>
            </a:xfrm>
            <a:prstGeom prst="straightConnector1">
              <a:avLst/>
            </a:prstGeom>
            <a:grpFill/>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1751F715-929C-47A0-9E3E-8BBAB51DEC93}"/>
                </a:ext>
              </a:extLst>
            </p:cNvPr>
            <p:cNvCxnSpPr>
              <a:stCxn id="65" idx="0"/>
              <a:endCxn id="57" idx="2"/>
            </p:cNvCxnSpPr>
            <p:nvPr/>
          </p:nvCxnSpPr>
          <p:spPr>
            <a:xfrm flipH="1" flipV="1">
              <a:off x="2878328" y="5693918"/>
              <a:ext cx="2128" cy="295821"/>
            </a:xfrm>
            <a:prstGeom prst="straightConnector1">
              <a:avLst/>
            </a:prstGeom>
            <a:grpFill/>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29">
              <a:extLst>
                <a:ext uri="{FF2B5EF4-FFF2-40B4-BE49-F238E27FC236}">
                  <a16:creationId xmlns:a16="http://schemas.microsoft.com/office/drawing/2014/main" id="{79344A1B-8F3E-474F-815F-C7CE8E5942A3}"/>
                </a:ext>
              </a:extLst>
            </p:cNvPr>
            <p:cNvSpPr/>
            <p:nvPr/>
          </p:nvSpPr>
          <p:spPr>
            <a:xfrm>
              <a:off x="6496105" y="6230610"/>
              <a:ext cx="1234440" cy="461665"/>
            </a:xfrm>
            <a:prstGeom prst="rect">
              <a:avLst/>
            </a:prstGeom>
            <a:grpFill/>
          </p:spPr>
          <p:txBody>
            <a:bodyPr wrap="square">
              <a:spAutoFit/>
            </a:bodyPr>
            <a:lstStyle/>
            <a:p>
              <a:pPr algn="ctr">
                <a:defRPr/>
              </a:pPr>
              <a:r>
                <a:rPr lang="en-US" sz="1200" dirty="0">
                  <a:solidFill>
                    <a:prstClr val="black"/>
                  </a:solidFill>
                  <a:latin typeface="Calibri" panose="020F0502020204030204"/>
                </a:rPr>
                <a:t>Bell II energy</a:t>
              </a:r>
            </a:p>
            <a:p>
              <a:pPr algn="ctr">
                <a:defRPr/>
              </a:pPr>
              <a:r>
                <a:rPr lang="en-US" sz="1200" dirty="0">
                  <a:solidFill>
                    <a:prstClr val="black"/>
                  </a:solidFill>
                  <a:latin typeface="Calibri" panose="020F0502020204030204"/>
                </a:rPr>
                <a:t> </a:t>
              </a:r>
            </a:p>
          </p:txBody>
        </p:sp>
        <p:cxnSp>
          <p:nvCxnSpPr>
            <p:cNvPr id="77" name="Straight Arrow Connector 34">
              <a:extLst>
                <a:ext uri="{FF2B5EF4-FFF2-40B4-BE49-F238E27FC236}">
                  <a16:creationId xmlns:a16="http://schemas.microsoft.com/office/drawing/2014/main" id="{F9B2D449-B27C-445C-9E0F-48D6D74A8508}"/>
                </a:ext>
              </a:extLst>
            </p:cNvPr>
            <p:cNvCxnSpPr>
              <a:cxnSpLocks/>
            </p:cNvCxnSpPr>
            <p:nvPr/>
          </p:nvCxnSpPr>
          <p:spPr>
            <a:xfrm flipH="1" flipV="1">
              <a:off x="7219532" y="5688062"/>
              <a:ext cx="5484" cy="486343"/>
            </a:xfrm>
            <a:prstGeom prst="straightConnector1">
              <a:avLst/>
            </a:prstGeom>
            <a:grpFill/>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29">
              <a:extLst>
                <a:ext uri="{FF2B5EF4-FFF2-40B4-BE49-F238E27FC236}">
                  <a16:creationId xmlns:a16="http://schemas.microsoft.com/office/drawing/2014/main" id="{EDE76CB4-A716-40F1-9401-43A866751449}"/>
                </a:ext>
              </a:extLst>
            </p:cNvPr>
            <p:cNvSpPr/>
            <p:nvPr/>
          </p:nvSpPr>
          <p:spPr>
            <a:xfrm>
              <a:off x="6496105" y="6230610"/>
              <a:ext cx="1234440" cy="461665"/>
            </a:xfrm>
            <a:prstGeom prst="rect">
              <a:avLst/>
            </a:prstGeom>
            <a:grpFill/>
          </p:spPr>
          <p:txBody>
            <a:bodyPr wrap="square">
              <a:spAutoFit/>
            </a:bodyPr>
            <a:lstStyle/>
            <a:p>
              <a:pPr algn="ctr">
                <a:defRPr/>
              </a:pPr>
              <a:r>
                <a:rPr lang="en-US" sz="1200" dirty="0">
                  <a:solidFill>
                    <a:prstClr val="black"/>
                  </a:solidFill>
                  <a:latin typeface="Calibri" panose="020F0502020204030204"/>
                </a:rPr>
                <a:t>Bell II energy</a:t>
              </a:r>
            </a:p>
            <a:p>
              <a:pPr algn="ctr">
                <a:defRPr/>
              </a:pPr>
              <a:r>
                <a:rPr lang="en-US" sz="1200" dirty="0">
                  <a:solidFill>
                    <a:prstClr val="black"/>
                  </a:solidFill>
                  <a:latin typeface="Calibri" panose="020F0502020204030204"/>
                </a:rPr>
                <a:t> </a:t>
              </a:r>
            </a:p>
          </p:txBody>
        </p:sp>
        <p:cxnSp>
          <p:nvCxnSpPr>
            <p:cNvPr id="79" name="Straight Arrow Connector 34">
              <a:extLst>
                <a:ext uri="{FF2B5EF4-FFF2-40B4-BE49-F238E27FC236}">
                  <a16:creationId xmlns:a16="http://schemas.microsoft.com/office/drawing/2014/main" id="{F8B70038-5184-418F-82E6-8DCD573262D4}"/>
                </a:ext>
              </a:extLst>
            </p:cNvPr>
            <p:cNvCxnSpPr>
              <a:cxnSpLocks/>
            </p:cNvCxnSpPr>
            <p:nvPr/>
          </p:nvCxnSpPr>
          <p:spPr>
            <a:xfrm flipH="1" flipV="1">
              <a:off x="7219532" y="5688062"/>
              <a:ext cx="5484" cy="486343"/>
            </a:xfrm>
            <a:prstGeom prst="straightConnector1">
              <a:avLst/>
            </a:prstGeom>
            <a:grpFill/>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37">
              <a:extLst>
                <a:ext uri="{FF2B5EF4-FFF2-40B4-BE49-F238E27FC236}">
                  <a16:creationId xmlns:a16="http://schemas.microsoft.com/office/drawing/2014/main" id="{00BF516B-E2AB-4A0A-85E7-4C8E30ED6CD8}"/>
                </a:ext>
              </a:extLst>
            </p:cNvPr>
            <p:cNvCxnSpPr>
              <a:cxnSpLocks/>
            </p:cNvCxnSpPr>
            <p:nvPr/>
          </p:nvCxnSpPr>
          <p:spPr>
            <a:xfrm flipV="1">
              <a:off x="9945146" y="5712061"/>
              <a:ext cx="1064" cy="473298"/>
            </a:xfrm>
            <a:prstGeom prst="straightConnector1">
              <a:avLst/>
            </a:prstGeom>
            <a:grpFill/>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31">
              <a:extLst>
                <a:ext uri="{FF2B5EF4-FFF2-40B4-BE49-F238E27FC236}">
                  <a16:creationId xmlns:a16="http://schemas.microsoft.com/office/drawing/2014/main" id="{3EDAE001-B5F8-45CC-A2F2-C15195A182AA}"/>
                </a:ext>
              </a:extLst>
            </p:cNvPr>
            <p:cNvSpPr/>
            <p:nvPr/>
          </p:nvSpPr>
          <p:spPr>
            <a:xfrm>
              <a:off x="9161020" y="6190364"/>
              <a:ext cx="1234440" cy="461665"/>
            </a:xfrm>
            <a:prstGeom prst="rect">
              <a:avLst/>
            </a:prstGeom>
            <a:grpFill/>
          </p:spPr>
          <p:txBody>
            <a:bodyPr wrap="square">
              <a:spAutoFit/>
            </a:bodyPr>
            <a:lstStyle/>
            <a:p>
              <a:r>
                <a:rPr lang="en-US" sz="1200" dirty="0"/>
                <a:t>GUT </a:t>
              </a:r>
            </a:p>
            <a:p>
              <a:r>
                <a:rPr lang="en-US" sz="1200" dirty="0"/>
                <a:t>Scale</a:t>
              </a:r>
            </a:p>
          </p:txBody>
        </p:sp>
        <p:cxnSp>
          <p:nvCxnSpPr>
            <p:cNvPr id="82" name="Straight Arrow Connector 37">
              <a:extLst>
                <a:ext uri="{FF2B5EF4-FFF2-40B4-BE49-F238E27FC236}">
                  <a16:creationId xmlns:a16="http://schemas.microsoft.com/office/drawing/2014/main" id="{0781359D-D27D-4F93-BDEF-8B1790EBB99D}"/>
                </a:ext>
              </a:extLst>
            </p:cNvPr>
            <p:cNvCxnSpPr>
              <a:cxnSpLocks/>
            </p:cNvCxnSpPr>
            <p:nvPr/>
          </p:nvCxnSpPr>
          <p:spPr>
            <a:xfrm flipV="1">
              <a:off x="9562372" y="5707915"/>
              <a:ext cx="1064" cy="473298"/>
            </a:xfrm>
            <a:prstGeom prst="straightConnector1">
              <a:avLst/>
            </a:prstGeom>
            <a:grpFill/>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31">
              <a:extLst>
                <a:ext uri="{FF2B5EF4-FFF2-40B4-BE49-F238E27FC236}">
                  <a16:creationId xmlns:a16="http://schemas.microsoft.com/office/drawing/2014/main" id="{198CF6BE-6A8A-4F8E-90DE-A98253865743}"/>
                </a:ext>
              </a:extLst>
            </p:cNvPr>
            <p:cNvSpPr/>
            <p:nvPr/>
          </p:nvSpPr>
          <p:spPr>
            <a:xfrm>
              <a:off x="9543794" y="6194510"/>
              <a:ext cx="1234440" cy="461665"/>
            </a:xfrm>
            <a:prstGeom prst="rect">
              <a:avLst/>
            </a:prstGeom>
            <a:grpFill/>
          </p:spPr>
          <p:txBody>
            <a:bodyPr wrap="square">
              <a:spAutoFit/>
            </a:bodyPr>
            <a:lstStyle/>
            <a:p>
              <a:pPr algn="ctr"/>
              <a:r>
                <a:rPr lang="en-US" sz="1200" dirty="0"/>
                <a:t>Planck</a:t>
              </a:r>
            </a:p>
            <a:p>
              <a:pPr algn="ctr"/>
              <a:r>
                <a:rPr lang="en-US" sz="1200" dirty="0"/>
                <a:t>Scale</a:t>
              </a:r>
            </a:p>
          </p:txBody>
        </p:sp>
      </p:grpSp>
    </p:spTree>
    <p:extLst>
      <p:ext uri="{BB962C8B-B14F-4D97-AF65-F5344CB8AC3E}">
        <p14:creationId xmlns:p14="http://schemas.microsoft.com/office/powerpoint/2010/main" val="3766846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95D275BE-4BBF-4F37-A795-DB1AE07E3D0E}"/>
              </a:ext>
            </a:extLst>
          </p:cNvPr>
          <p:cNvPicPr>
            <a:picLocks noGrp="1" noChangeAspect="1"/>
          </p:cNvPicPr>
          <p:nvPr>
            <p:ph idx="1"/>
          </p:nvPr>
        </p:nvPicPr>
        <p:blipFill>
          <a:blip r:embed="rId2"/>
          <a:stretch>
            <a:fillRect/>
          </a:stretch>
        </p:blipFill>
        <p:spPr>
          <a:xfrm>
            <a:off x="343988" y="1550734"/>
            <a:ext cx="7789956" cy="5040560"/>
          </a:xfrm>
          <a:prstGeom prst="rect">
            <a:avLst/>
          </a:prstGeom>
        </p:spPr>
      </p:pic>
      <p:sp>
        <p:nvSpPr>
          <p:cNvPr id="3" name="Titel 2">
            <a:extLst>
              <a:ext uri="{FF2B5EF4-FFF2-40B4-BE49-F238E27FC236}">
                <a16:creationId xmlns:a16="http://schemas.microsoft.com/office/drawing/2014/main" id="{ACF48778-D858-4F2B-AD45-6BE73BA83AB2}"/>
              </a:ext>
            </a:extLst>
          </p:cNvPr>
          <p:cNvSpPr>
            <a:spLocks noGrp="1"/>
          </p:cNvSpPr>
          <p:nvPr>
            <p:ph type="title"/>
          </p:nvPr>
        </p:nvSpPr>
        <p:spPr>
          <a:xfrm>
            <a:off x="960474" y="43443"/>
            <a:ext cx="10515600" cy="1325563"/>
          </a:xfrm>
        </p:spPr>
        <p:txBody>
          <a:bodyPr/>
          <a:lstStyle/>
          <a:p>
            <a:r>
              <a:rPr lang="de-DE" dirty="0" err="1"/>
              <a:t>Cirigliano</a:t>
            </a:r>
            <a:r>
              <a:rPr lang="de-DE" dirty="0"/>
              <a:t>: </a:t>
            </a:r>
            <a:r>
              <a:rPr lang="de-DE" dirty="0" err="1"/>
              <a:t>Effective</a:t>
            </a:r>
            <a:r>
              <a:rPr lang="de-DE" dirty="0"/>
              <a:t> Field </a:t>
            </a:r>
            <a:r>
              <a:rPr lang="de-DE" dirty="0" err="1"/>
              <a:t>Theories</a:t>
            </a:r>
            <a:endParaRPr lang="de-AT" dirty="0"/>
          </a:p>
        </p:txBody>
      </p:sp>
      <p:pic>
        <p:nvPicPr>
          <p:cNvPr id="5" name="Picture 4">
            <a:extLst>
              <a:ext uri="{FF2B5EF4-FFF2-40B4-BE49-F238E27FC236}">
                <a16:creationId xmlns:a16="http://schemas.microsoft.com/office/drawing/2014/main" id="{E26EC82B-1FCE-4C5C-B8E5-1F804AD4CAEA}"/>
              </a:ext>
            </a:extLst>
          </p:cNvPr>
          <p:cNvPicPr>
            <a:picLocks noChangeAspect="1"/>
          </p:cNvPicPr>
          <p:nvPr/>
        </p:nvPicPr>
        <p:blipFill>
          <a:blip r:embed="rId3"/>
          <a:stretch>
            <a:fillRect/>
          </a:stretch>
        </p:blipFill>
        <p:spPr>
          <a:xfrm>
            <a:off x="715925" y="43443"/>
            <a:ext cx="8250697" cy="1380992"/>
          </a:xfrm>
          <a:prstGeom prst="rect">
            <a:avLst/>
          </a:prstGeom>
        </p:spPr>
      </p:pic>
      <p:pic>
        <p:nvPicPr>
          <p:cNvPr id="2" name="Picture 1">
            <a:extLst>
              <a:ext uri="{FF2B5EF4-FFF2-40B4-BE49-F238E27FC236}">
                <a16:creationId xmlns:a16="http://schemas.microsoft.com/office/drawing/2014/main" id="{BBEE9F82-2442-47D2-B590-F07F177DBEC4}"/>
              </a:ext>
            </a:extLst>
          </p:cNvPr>
          <p:cNvPicPr>
            <a:picLocks noChangeAspect="1"/>
          </p:cNvPicPr>
          <p:nvPr/>
        </p:nvPicPr>
        <p:blipFill>
          <a:blip r:embed="rId4"/>
          <a:stretch>
            <a:fillRect/>
          </a:stretch>
        </p:blipFill>
        <p:spPr>
          <a:xfrm>
            <a:off x="7722453" y="1985554"/>
            <a:ext cx="4382155" cy="3759489"/>
          </a:xfrm>
          <a:prstGeom prst="rect">
            <a:avLst/>
          </a:prstGeom>
        </p:spPr>
      </p:pic>
    </p:spTree>
    <p:extLst>
      <p:ext uri="{BB962C8B-B14F-4D97-AF65-F5344CB8AC3E}">
        <p14:creationId xmlns:p14="http://schemas.microsoft.com/office/powerpoint/2010/main" val="3758347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F727D302-DD81-4F2B-832D-CDA274880A7C}"/>
              </a:ext>
            </a:extLst>
          </p:cNvPr>
          <p:cNvPicPr>
            <a:picLocks noGrp="1" noChangeAspect="1"/>
          </p:cNvPicPr>
          <p:nvPr>
            <p:ph idx="1"/>
          </p:nvPr>
        </p:nvPicPr>
        <p:blipFill>
          <a:blip r:embed="rId2"/>
          <a:stretch>
            <a:fillRect/>
          </a:stretch>
        </p:blipFill>
        <p:spPr>
          <a:xfrm>
            <a:off x="4907360" y="-17656"/>
            <a:ext cx="5760640" cy="6803144"/>
          </a:xfrm>
          <a:prstGeom prst="rect">
            <a:avLst/>
          </a:prstGeom>
        </p:spPr>
      </p:pic>
      <p:sp>
        <p:nvSpPr>
          <p:cNvPr id="3" name="Titel 2">
            <a:extLst>
              <a:ext uri="{FF2B5EF4-FFF2-40B4-BE49-F238E27FC236}">
                <a16:creationId xmlns:a16="http://schemas.microsoft.com/office/drawing/2014/main" id="{84EA3DF1-2FC0-4378-A892-36941E2DB443}"/>
              </a:ext>
            </a:extLst>
          </p:cNvPr>
          <p:cNvSpPr>
            <a:spLocks noGrp="1"/>
          </p:cNvSpPr>
          <p:nvPr>
            <p:ph type="title"/>
          </p:nvPr>
        </p:nvSpPr>
        <p:spPr/>
        <p:txBody>
          <a:bodyPr/>
          <a:lstStyle/>
          <a:p>
            <a:r>
              <a:rPr lang="de-AT" sz="2800" dirty="0" err="1"/>
              <a:t>Dubbers</a:t>
            </a:r>
            <a:r>
              <a:rPr lang="de-AT" sz="2800" dirty="0"/>
              <a:t>, Märkisch</a:t>
            </a:r>
          </a:p>
        </p:txBody>
      </p:sp>
      <p:pic>
        <p:nvPicPr>
          <p:cNvPr id="2" name="Picture 1">
            <a:extLst>
              <a:ext uri="{FF2B5EF4-FFF2-40B4-BE49-F238E27FC236}">
                <a16:creationId xmlns:a16="http://schemas.microsoft.com/office/drawing/2014/main" id="{5859D209-076F-4125-9BF7-C01CEBC9AE8C}"/>
              </a:ext>
            </a:extLst>
          </p:cNvPr>
          <p:cNvPicPr>
            <a:picLocks noChangeAspect="1"/>
          </p:cNvPicPr>
          <p:nvPr/>
        </p:nvPicPr>
        <p:blipFill>
          <a:blip r:embed="rId3"/>
          <a:stretch>
            <a:fillRect/>
          </a:stretch>
        </p:blipFill>
        <p:spPr>
          <a:xfrm>
            <a:off x="599442" y="4223212"/>
            <a:ext cx="3819872" cy="2020979"/>
          </a:xfrm>
          <a:prstGeom prst="rect">
            <a:avLst/>
          </a:prstGeom>
        </p:spPr>
      </p:pic>
    </p:spTree>
    <p:extLst>
      <p:ext uri="{BB962C8B-B14F-4D97-AF65-F5344CB8AC3E}">
        <p14:creationId xmlns:p14="http://schemas.microsoft.com/office/powerpoint/2010/main" val="238784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DC5AD-B675-456C-AE92-3A13D941064C}"/>
              </a:ext>
            </a:extLst>
          </p:cNvPr>
          <p:cNvSpPr>
            <a:spLocks noGrp="1"/>
          </p:cNvSpPr>
          <p:nvPr>
            <p:ph type="title"/>
          </p:nvPr>
        </p:nvSpPr>
        <p:spPr/>
        <p:txBody>
          <a:bodyPr/>
          <a:lstStyle/>
          <a:p>
            <a:r>
              <a:rPr lang="de-DE" dirty="0"/>
              <a:t>ESFRI </a:t>
            </a:r>
            <a:r>
              <a:rPr lang="de-DE" dirty="0" err="1"/>
              <a:t>Landscapes</a:t>
            </a:r>
            <a:r>
              <a:rPr lang="de-DE" dirty="0"/>
              <a:t> – </a:t>
            </a:r>
            <a:r>
              <a:rPr lang="de-DE" dirty="0" err="1"/>
              <a:t>since</a:t>
            </a:r>
            <a:r>
              <a:rPr lang="de-DE" dirty="0"/>
              <a:t> 2016</a:t>
            </a:r>
          </a:p>
        </p:txBody>
      </p:sp>
      <p:pic>
        <p:nvPicPr>
          <p:cNvPr id="5" name="Content Placeholder 4">
            <a:extLst>
              <a:ext uri="{FF2B5EF4-FFF2-40B4-BE49-F238E27FC236}">
                <a16:creationId xmlns:a16="http://schemas.microsoft.com/office/drawing/2014/main" id="{D4DBC50D-0B24-4C0A-9020-782A219F284F}"/>
              </a:ext>
            </a:extLst>
          </p:cNvPr>
          <p:cNvPicPr>
            <a:picLocks noGrp="1" noChangeAspect="1"/>
          </p:cNvPicPr>
          <p:nvPr>
            <p:ph idx="1"/>
          </p:nvPr>
        </p:nvPicPr>
        <p:blipFill>
          <a:blip r:embed="rId2"/>
          <a:stretch>
            <a:fillRect/>
          </a:stretch>
        </p:blipFill>
        <p:spPr>
          <a:xfrm>
            <a:off x="432152" y="1365475"/>
            <a:ext cx="6908497" cy="5127400"/>
          </a:xfrm>
          <a:prstGeom prst="rect">
            <a:avLst/>
          </a:prstGeom>
        </p:spPr>
      </p:pic>
      <p:sp>
        <p:nvSpPr>
          <p:cNvPr id="4" name="Slide Number Placeholder 3">
            <a:extLst>
              <a:ext uri="{FF2B5EF4-FFF2-40B4-BE49-F238E27FC236}">
                <a16:creationId xmlns:a16="http://schemas.microsoft.com/office/drawing/2014/main" id="{A1A24714-CC44-46FE-A1B2-309CF14A0A96}"/>
              </a:ext>
            </a:extLst>
          </p:cNvPr>
          <p:cNvSpPr>
            <a:spLocks noGrp="1"/>
          </p:cNvSpPr>
          <p:nvPr>
            <p:ph type="sldNum" sz="quarter" idx="12"/>
          </p:nvPr>
        </p:nvSpPr>
        <p:spPr/>
        <p:txBody>
          <a:bodyPr/>
          <a:lstStyle/>
          <a:p>
            <a:fld id="{EE2BFDD6-0564-4970-90E3-A52E4E118330}" type="slidenum">
              <a:rPr lang="de-DE" smtClean="0"/>
              <a:t>33</a:t>
            </a:fld>
            <a:endParaRPr lang="de-DE"/>
          </a:p>
        </p:txBody>
      </p:sp>
      <p:sp>
        <p:nvSpPr>
          <p:cNvPr id="3" name="Rectangle 2">
            <a:extLst>
              <a:ext uri="{FF2B5EF4-FFF2-40B4-BE49-F238E27FC236}">
                <a16:creationId xmlns:a16="http://schemas.microsoft.com/office/drawing/2014/main" id="{25295431-36D4-4BC9-A9AE-F55ED3494D71}"/>
              </a:ext>
            </a:extLst>
          </p:cNvPr>
          <p:cNvSpPr/>
          <p:nvPr/>
        </p:nvSpPr>
        <p:spPr>
          <a:xfrm>
            <a:off x="7280468" y="2977328"/>
            <a:ext cx="4216680" cy="1477328"/>
          </a:xfrm>
          <a:prstGeom prst="rect">
            <a:avLst/>
          </a:prstGeom>
        </p:spPr>
        <p:txBody>
          <a:bodyPr wrap="square">
            <a:spAutoFit/>
          </a:bodyPr>
          <a:lstStyle/>
          <a:p>
            <a:r>
              <a:rPr lang="en-GB" dirty="0"/>
              <a:t>‘’Neutron sources can have a serious impact on strategic areas such as particle physics, the fundamental quantum properties of the neutron, and cosmology” ESFRI Road Map p.164f</a:t>
            </a:r>
            <a:endParaRPr lang="de-DE" dirty="0"/>
          </a:p>
        </p:txBody>
      </p:sp>
    </p:spTree>
    <p:extLst>
      <p:ext uri="{BB962C8B-B14F-4D97-AF65-F5344CB8AC3E}">
        <p14:creationId xmlns:p14="http://schemas.microsoft.com/office/powerpoint/2010/main" val="3768957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90EAE-9943-448B-B5A3-A16F734D36C7}"/>
              </a:ext>
            </a:extLst>
          </p:cNvPr>
          <p:cNvSpPr>
            <a:spLocks noGrp="1"/>
          </p:cNvSpPr>
          <p:nvPr>
            <p:ph type="title"/>
          </p:nvPr>
        </p:nvSpPr>
        <p:spPr/>
        <p:txBody>
          <a:bodyPr/>
          <a:lstStyle/>
          <a:p>
            <a:r>
              <a:rPr lang="de-DE" dirty="0"/>
              <a:t>Basic Interactions</a:t>
            </a:r>
          </a:p>
        </p:txBody>
      </p:sp>
      <p:sp>
        <p:nvSpPr>
          <p:cNvPr id="3" name="Content Placeholder 2">
            <a:extLst>
              <a:ext uri="{FF2B5EF4-FFF2-40B4-BE49-F238E27FC236}">
                <a16:creationId xmlns:a16="http://schemas.microsoft.com/office/drawing/2014/main" id="{2D7229F2-21AD-4818-9D5A-51F039500AD2}"/>
              </a:ext>
            </a:extLst>
          </p:cNvPr>
          <p:cNvSpPr>
            <a:spLocks noGrp="1"/>
          </p:cNvSpPr>
          <p:nvPr>
            <p:ph idx="1"/>
          </p:nvPr>
        </p:nvSpPr>
        <p:spPr/>
        <p:txBody>
          <a:bodyPr>
            <a:normAutofit/>
          </a:bodyPr>
          <a:lstStyle/>
          <a:p>
            <a:r>
              <a:rPr lang="de-DE" dirty="0"/>
              <a:t>Gravitation</a:t>
            </a:r>
          </a:p>
          <a:p>
            <a:r>
              <a:rPr lang="de-DE" dirty="0" err="1"/>
              <a:t>Electromagnetism</a:t>
            </a:r>
            <a:endParaRPr lang="de-DE" dirty="0"/>
          </a:p>
          <a:p>
            <a:r>
              <a:rPr lang="de-DE" dirty="0"/>
              <a:t>Strong Interaction</a:t>
            </a:r>
          </a:p>
          <a:p>
            <a:r>
              <a:rPr lang="de-DE" dirty="0" err="1"/>
              <a:t>Weak</a:t>
            </a:r>
            <a:r>
              <a:rPr lang="de-DE" dirty="0"/>
              <a:t> Interaction</a:t>
            </a:r>
          </a:p>
          <a:p>
            <a:endParaRPr lang="de-DE" dirty="0"/>
          </a:p>
          <a:p>
            <a:r>
              <a:rPr lang="de-DE" dirty="0"/>
              <a:t>Force Carrier</a:t>
            </a:r>
          </a:p>
          <a:p>
            <a:pPr lvl="1"/>
            <a:r>
              <a:rPr lang="de-DE" dirty="0"/>
              <a:t>Photon, W, Z, Gluons, Higgs</a:t>
            </a:r>
          </a:p>
          <a:p>
            <a:r>
              <a:rPr lang="de-DE" dirty="0"/>
              <a:t>Fermions</a:t>
            </a:r>
          </a:p>
          <a:p>
            <a:pPr lvl="1"/>
            <a:r>
              <a:rPr lang="de-DE" dirty="0" err="1"/>
              <a:t>Electron</a:t>
            </a:r>
            <a:r>
              <a:rPr lang="de-DE" dirty="0"/>
              <a:t>, Myon, Tau, Quarks, Neutrinos</a:t>
            </a:r>
          </a:p>
        </p:txBody>
      </p:sp>
      <p:pic>
        <p:nvPicPr>
          <p:cNvPr id="5" name="Picture 4">
            <a:extLst>
              <a:ext uri="{FF2B5EF4-FFF2-40B4-BE49-F238E27FC236}">
                <a16:creationId xmlns:a16="http://schemas.microsoft.com/office/drawing/2014/main" id="{1372F144-7CF8-40CA-B820-538295832A38}"/>
              </a:ext>
            </a:extLst>
          </p:cNvPr>
          <p:cNvPicPr>
            <a:picLocks noChangeAspect="1"/>
          </p:cNvPicPr>
          <p:nvPr/>
        </p:nvPicPr>
        <p:blipFill>
          <a:blip r:embed="rId6"/>
          <a:stretch>
            <a:fillRect/>
          </a:stretch>
        </p:blipFill>
        <p:spPr>
          <a:xfrm>
            <a:off x="7547843" y="3645186"/>
            <a:ext cx="4574759" cy="3046940"/>
          </a:xfrm>
          <a:prstGeom prst="rect">
            <a:avLst/>
          </a:prstGeom>
        </p:spPr>
      </p:pic>
      <p:pic>
        <p:nvPicPr>
          <p:cNvPr id="8" name="Proton2_step3">
            <a:hlinkClick r:id="" action="ppaction://media"/>
            <a:extLst>
              <a:ext uri="{FF2B5EF4-FFF2-40B4-BE49-F238E27FC236}">
                <a16:creationId xmlns:a16="http://schemas.microsoft.com/office/drawing/2014/main" id="{2BF27327-CE94-4B6B-B5A1-AF29AB6AAB6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477853" y="42817"/>
            <a:ext cx="3601394" cy="3601394"/>
          </a:xfrm>
          <a:prstGeom prst="rect">
            <a:avLst/>
          </a:prstGeom>
        </p:spPr>
      </p:pic>
      <p:pic>
        <p:nvPicPr>
          <p:cNvPr id="9" name="Picture 8">
            <a:extLst>
              <a:ext uri="{FF2B5EF4-FFF2-40B4-BE49-F238E27FC236}">
                <a16:creationId xmlns:a16="http://schemas.microsoft.com/office/drawing/2014/main" id="{8023E877-0324-474F-9579-EC898C20AAAA}"/>
              </a:ext>
            </a:extLst>
          </p:cNvPr>
          <p:cNvPicPr>
            <a:picLocks noChangeAspect="1"/>
          </p:cNvPicPr>
          <p:nvPr/>
        </p:nvPicPr>
        <p:blipFill>
          <a:blip r:embed="rId8"/>
          <a:stretch>
            <a:fillRect/>
          </a:stretch>
        </p:blipFill>
        <p:spPr>
          <a:xfrm>
            <a:off x="5666326" y="53850"/>
            <a:ext cx="2713604" cy="3076173"/>
          </a:xfrm>
          <a:prstGeom prst="rect">
            <a:avLst/>
          </a:prstGeom>
        </p:spPr>
      </p:pic>
      <p:pic>
        <p:nvPicPr>
          <p:cNvPr id="7" name="proton2_step2-longer">
            <a:hlinkClick r:id="" action="ppaction://media"/>
            <a:extLst>
              <a:ext uri="{FF2B5EF4-FFF2-40B4-BE49-F238E27FC236}">
                <a16:creationId xmlns:a16="http://schemas.microsoft.com/office/drawing/2014/main" id="{9AE2A2AF-7C85-45D5-A566-C4BC2E2B43D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477851" y="53850"/>
            <a:ext cx="3601395" cy="3601395"/>
          </a:xfrm>
          <a:prstGeom prst="rect">
            <a:avLst/>
          </a:prstGeom>
        </p:spPr>
      </p:pic>
      <p:pic>
        <p:nvPicPr>
          <p:cNvPr id="10" name="Picture 9">
            <a:extLst>
              <a:ext uri="{FF2B5EF4-FFF2-40B4-BE49-F238E27FC236}">
                <a16:creationId xmlns:a16="http://schemas.microsoft.com/office/drawing/2014/main" id="{EECAA1A5-E144-4B73-AC44-3E3A1BA619F7}"/>
              </a:ext>
            </a:extLst>
          </p:cNvPr>
          <p:cNvPicPr>
            <a:picLocks noChangeAspect="1"/>
          </p:cNvPicPr>
          <p:nvPr/>
        </p:nvPicPr>
        <p:blipFill>
          <a:blip r:embed="rId10"/>
          <a:stretch>
            <a:fillRect/>
          </a:stretch>
        </p:blipFill>
        <p:spPr>
          <a:xfrm>
            <a:off x="5521583" y="53849"/>
            <a:ext cx="2858348" cy="3046940"/>
          </a:xfrm>
          <a:prstGeom prst="rect">
            <a:avLst/>
          </a:prstGeom>
        </p:spPr>
      </p:pic>
      <p:sp>
        <p:nvSpPr>
          <p:cNvPr id="4" name="Slide Number Placeholder 3">
            <a:extLst>
              <a:ext uri="{FF2B5EF4-FFF2-40B4-BE49-F238E27FC236}">
                <a16:creationId xmlns:a16="http://schemas.microsoft.com/office/drawing/2014/main" id="{3AD7D4FE-3CA0-4CDA-BD23-D5914933E213}"/>
              </a:ext>
            </a:extLst>
          </p:cNvPr>
          <p:cNvSpPr>
            <a:spLocks noGrp="1"/>
          </p:cNvSpPr>
          <p:nvPr>
            <p:ph type="sldNum" sz="quarter" idx="12"/>
          </p:nvPr>
        </p:nvSpPr>
        <p:spPr/>
        <p:txBody>
          <a:bodyPr/>
          <a:lstStyle/>
          <a:p>
            <a:fld id="{EE2BFDD6-0564-4970-90E3-A52E4E118330}" type="slidenum">
              <a:rPr lang="de-DE" smtClean="0"/>
              <a:t>4</a:t>
            </a:fld>
            <a:endParaRPr lang="de-DE"/>
          </a:p>
        </p:txBody>
      </p:sp>
      <p:sp>
        <p:nvSpPr>
          <p:cNvPr id="11" name="Rectangle 10">
            <a:extLst>
              <a:ext uri="{FF2B5EF4-FFF2-40B4-BE49-F238E27FC236}">
                <a16:creationId xmlns:a16="http://schemas.microsoft.com/office/drawing/2014/main" id="{0A6CD7BC-7FC2-4E45-93EE-A59C3E0B7409}"/>
              </a:ext>
            </a:extLst>
          </p:cNvPr>
          <p:cNvSpPr/>
          <p:nvPr/>
        </p:nvSpPr>
        <p:spPr>
          <a:xfrm>
            <a:off x="1265465" y="6356350"/>
            <a:ext cx="10668988" cy="369332"/>
          </a:xfrm>
          <a:prstGeom prst="rect">
            <a:avLst/>
          </a:prstGeom>
          <a:solidFill>
            <a:schemeClr val="bg1"/>
          </a:solidFill>
        </p:spPr>
        <p:txBody>
          <a:bodyPr wrap="square">
            <a:spAutoFit/>
          </a:bodyPr>
          <a:lstStyle/>
          <a:p>
            <a:r>
              <a:rPr lang="de-DE" dirty="0">
                <a:hlinkClick r:id="rId11"/>
              </a:rPr>
              <a:t>https://www.quantamagazine.org/inside-the-proton-the-most-complicated-thing-imaginable-20221019/</a:t>
            </a:r>
            <a:endParaRPr lang="de-DE" dirty="0"/>
          </a:p>
        </p:txBody>
      </p:sp>
    </p:spTree>
    <p:extLst>
      <p:ext uri="{BB962C8B-B14F-4D97-AF65-F5344CB8AC3E}">
        <p14:creationId xmlns:p14="http://schemas.microsoft.com/office/powerpoint/2010/main" val="186899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11" fill="hold"/>
                                        <p:tgtEl>
                                          <p:spTgt spid="8"/>
                                        </p:tgtEl>
                                      </p:cBhvr>
                                    </p:cmd>
                                  </p:childTnLst>
                                </p:cTn>
                              </p:par>
                              <p:par>
                                <p:cTn id="7" presetID="1" presetClass="mediacall" presetSubtype="0" fill="hold" nodeType="withEffect">
                                  <p:stCondLst>
                                    <p:cond delay="0"/>
                                  </p:stCondLst>
                                  <p:childTnLst>
                                    <p:cmd type="call" cmd="playFrom(0.0)">
                                      <p:cBhvr>
                                        <p:cTn id="8" dur="54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video>
              <p:cMediaNode vol="80000">
                <p:cTn id="14" fill="hold" display="0">
                  <p:stCondLst>
                    <p:cond delay="indefinite"/>
                  </p:stCondLst>
                </p:cTn>
                <p:tgtEl>
                  <p:spTgt spid="8"/>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video>
              <p:cMediaNode vol="80000">
                <p:cTn id="20"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90EAE-9943-448B-B5A3-A16F734D36C7}"/>
              </a:ext>
            </a:extLst>
          </p:cNvPr>
          <p:cNvSpPr>
            <a:spLocks noGrp="1"/>
          </p:cNvSpPr>
          <p:nvPr>
            <p:ph type="title"/>
          </p:nvPr>
        </p:nvSpPr>
        <p:spPr/>
        <p:txBody>
          <a:bodyPr/>
          <a:lstStyle/>
          <a:p>
            <a:r>
              <a:rPr lang="de-DE" dirty="0"/>
              <a:t>Basic Interactions</a:t>
            </a:r>
          </a:p>
        </p:txBody>
      </p:sp>
      <p:sp>
        <p:nvSpPr>
          <p:cNvPr id="3" name="Content Placeholder 2">
            <a:extLst>
              <a:ext uri="{FF2B5EF4-FFF2-40B4-BE49-F238E27FC236}">
                <a16:creationId xmlns:a16="http://schemas.microsoft.com/office/drawing/2014/main" id="{2D7229F2-21AD-4818-9D5A-51F039500AD2}"/>
              </a:ext>
            </a:extLst>
          </p:cNvPr>
          <p:cNvSpPr>
            <a:spLocks noGrp="1"/>
          </p:cNvSpPr>
          <p:nvPr>
            <p:ph idx="1"/>
          </p:nvPr>
        </p:nvSpPr>
        <p:spPr/>
        <p:txBody>
          <a:bodyPr>
            <a:normAutofit/>
          </a:bodyPr>
          <a:lstStyle/>
          <a:p>
            <a:r>
              <a:rPr lang="de-DE" dirty="0"/>
              <a:t>Gravitation</a:t>
            </a:r>
          </a:p>
          <a:p>
            <a:r>
              <a:rPr lang="de-DE" dirty="0" err="1"/>
              <a:t>Electromagnetism</a:t>
            </a:r>
            <a:endParaRPr lang="de-DE" dirty="0"/>
          </a:p>
          <a:p>
            <a:r>
              <a:rPr lang="de-DE" dirty="0"/>
              <a:t>Strong Interaction</a:t>
            </a:r>
          </a:p>
          <a:p>
            <a:r>
              <a:rPr lang="de-DE" dirty="0" err="1"/>
              <a:t>Weak</a:t>
            </a:r>
            <a:r>
              <a:rPr lang="de-DE" dirty="0"/>
              <a:t> Interaction</a:t>
            </a:r>
          </a:p>
          <a:p>
            <a:endParaRPr lang="de-DE" dirty="0"/>
          </a:p>
          <a:p>
            <a:r>
              <a:rPr lang="de-DE" dirty="0"/>
              <a:t>Force Carrier</a:t>
            </a:r>
          </a:p>
          <a:p>
            <a:pPr lvl="1"/>
            <a:r>
              <a:rPr lang="de-DE" dirty="0"/>
              <a:t>Photon, W, Z, Gluons, Higgs</a:t>
            </a:r>
          </a:p>
          <a:p>
            <a:r>
              <a:rPr lang="de-DE" dirty="0"/>
              <a:t>Fermions</a:t>
            </a:r>
          </a:p>
          <a:p>
            <a:pPr lvl="1"/>
            <a:r>
              <a:rPr lang="de-DE" dirty="0" err="1"/>
              <a:t>Electron</a:t>
            </a:r>
            <a:r>
              <a:rPr lang="de-DE" dirty="0"/>
              <a:t>, Myon, Tau, Quarks, Neutrinos</a:t>
            </a:r>
          </a:p>
          <a:p>
            <a:endParaRPr lang="de-DE" dirty="0"/>
          </a:p>
          <a:p>
            <a:pPr lvl="1"/>
            <a:endParaRPr lang="de-DE" dirty="0"/>
          </a:p>
        </p:txBody>
      </p:sp>
      <p:pic>
        <p:nvPicPr>
          <p:cNvPr id="5" name="Picture 4">
            <a:extLst>
              <a:ext uri="{FF2B5EF4-FFF2-40B4-BE49-F238E27FC236}">
                <a16:creationId xmlns:a16="http://schemas.microsoft.com/office/drawing/2014/main" id="{1372F144-7CF8-40CA-B820-538295832A38}"/>
              </a:ext>
            </a:extLst>
          </p:cNvPr>
          <p:cNvPicPr>
            <a:picLocks noChangeAspect="1"/>
          </p:cNvPicPr>
          <p:nvPr/>
        </p:nvPicPr>
        <p:blipFill>
          <a:blip r:embed="rId6"/>
          <a:stretch>
            <a:fillRect/>
          </a:stretch>
        </p:blipFill>
        <p:spPr>
          <a:xfrm>
            <a:off x="7547843" y="3645186"/>
            <a:ext cx="4574759" cy="3046940"/>
          </a:xfrm>
          <a:prstGeom prst="rect">
            <a:avLst/>
          </a:prstGeom>
        </p:spPr>
      </p:pic>
      <p:pic>
        <p:nvPicPr>
          <p:cNvPr id="8" name="Proton2_step3">
            <a:hlinkClick r:id="" action="ppaction://media"/>
            <a:extLst>
              <a:ext uri="{FF2B5EF4-FFF2-40B4-BE49-F238E27FC236}">
                <a16:creationId xmlns:a16="http://schemas.microsoft.com/office/drawing/2014/main" id="{2BF27327-CE94-4B6B-B5A1-AF29AB6AAB6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477853" y="42817"/>
            <a:ext cx="3601394" cy="3601394"/>
          </a:xfrm>
          <a:prstGeom prst="rect">
            <a:avLst/>
          </a:prstGeom>
        </p:spPr>
      </p:pic>
      <p:pic>
        <p:nvPicPr>
          <p:cNvPr id="9" name="Picture 8">
            <a:extLst>
              <a:ext uri="{FF2B5EF4-FFF2-40B4-BE49-F238E27FC236}">
                <a16:creationId xmlns:a16="http://schemas.microsoft.com/office/drawing/2014/main" id="{8023E877-0324-474F-9579-EC898C20AAAA}"/>
              </a:ext>
            </a:extLst>
          </p:cNvPr>
          <p:cNvPicPr>
            <a:picLocks noChangeAspect="1"/>
          </p:cNvPicPr>
          <p:nvPr/>
        </p:nvPicPr>
        <p:blipFill>
          <a:blip r:embed="rId8"/>
          <a:stretch>
            <a:fillRect/>
          </a:stretch>
        </p:blipFill>
        <p:spPr>
          <a:xfrm>
            <a:off x="5666326" y="53850"/>
            <a:ext cx="2713604" cy="3076173"/>
          </a:xfrm>
          <a:prstGeom prst="rect">
            <a:avLst/>
          </a:prstGeom>
        </p:spPr>
      </p:pic>
      <p:pic>
        <p:nvPicPr>
          <p:cNvPr id="7" name="proton2_step1">
            <a:hlinkClick r:id="" action="ppaction://media"/>
            <a:extLst>
              <a:ext uri="{FF2B5EF4-FFF2-40B4-BE49-F238E27FC236}">
                <a16:creationId xmlns:a16="http://schemas.microsoft.com/office/drawing/2014/main" id="{14C82467-A211-4A31-B62E-6F31FEC03E46}"/>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521208" y="39929"/>
            <a:ext cx="3601394" cy="3601394"/>
          </a:xfrm>
          <a:prstGeom prst="rect">
            <a:avLst/>
          </a:prstGeom>
        </p:spPr>
      </p:pic>
      <p:pic>
        <p:nvPicPr>
          <p:cNvPr id="10" name="Picture 9">
            <a:extLst>
              <a:ext uri="{FF2B5EF4-FFF2-40B4-BE49-F238E27FC236}">
                <a16:creationId xmlns:a16="http://schemas.microsoft.com/office/drawing/2014/main" id="{A73B06A5-3924-4FD9-BB76-789A76A83B6C}"/>
              </a:ext>
            </a:extLst>
          </p:cNvPr>
          <p:cNvPicPr>
            <a:picLocks noChangeAspect="1"/>
          </p:cNvPicPr>
          <p:nvPr/>
        </p:nvPicPr>
        <p:blipFill>
          <a:blip r:embed="rId10"/>
          <a:stretch>
            <a:fillRect/>
          </a:stretch>
        </p:blipFill>
        <p:spPr>
          <a:xfrm>
            <a:off x="5496449" y="53850"/>
            <a:ext cx="2883481" cy="3076172"/>
          </a:xfrm>
          <a:prstGeom prst="rect">
            <a:avLst/>
          </a:prstGeom>
        </p:spPr>
      </p:pic>
      <p:sp>
        <p:nvSpPr>
          <p:cNvPr id="4" name="Slide Number Placeholder 3">
            <a:extLst>
              <a:ext uri="{FF2B5EF4-FFF2-40B4-BE49-F238E27FC236}">
                <a16:creationId xmlns:a16="http://schemas.microsoft.com/office/drawing/2014/main" id="{EBAF5CF4-1F54-41F0-875F-09AEF94D12E7}"/>
              </a:ext>
            </a:extLst>
          </p:cNvPr>
          <p:cNvSpPr>
            <a:spLocks noGrp="1"/>
          </p:cNvSpPr>
          <p:nvPr>
            <p:ph type="sldNum" sz="quarter" idx="12"/>
          </p:nvPr>
        </p:nvSpPr>
        <p:spPr/>
        <p:txBody>
          <a:bodyPr/>
          <a:lstStyle/>
          <a:p>
            <a:fld id="{EE2BFDD6-0564-4970-90E3-A52E4E118330}" type="slidenum">
              <a:rPr lang="de-DE" smtClean="0"/>
              <a:t>5</a:t>
            </a:fld>
            <a:endParaRPr lang="de-DE"/>
          </a:p>
        </p:txBody>
      </p:sp>
      <p:sp>
        <p:nvSpPr>
          <p:cNvPr id="11" name="Rectangle 10">
            <a:extLst>
              <a:ext uri="{FF2B5EF4-FFF2-40B4-BE49-F238E27FC236}">
                <a16:creationId xmlns:a16="http://schemas.microsoft.com/office/drawing/2014/main" id="{0210D1D8-FDA0-4C1B-B3A4-8164051645F3}"/>
              </a:ext>
            </a:extLst>
          </p:cNvPr>
          <p:cNvSpPr/>
          <p:nvPr/>
        </p:nvSpPr>
        <p:spPr>
          <a:xfrm>
            <a:off x="1265465" y="6356350"/>
            <a:ext cx="10668988" cy="369332"/>
          </a:xfrm>
          <a:prstGeom prst="rect">
            <a:avLst/>
          </a:prstGeom>
          <a:solidFill>
            <a:schemeClr val="bg1"/>
          </a:solidFill>
        </p:spPr>
        <p:txBody>
          <a:bodyPr wrap="square">
            <a:spAutoFit/>
          </a:bodyPr>
          <a:lstStyle/>
          <a:p>
            <a:r>
              <a:rPr lang="de-DE" dirty="0">
                <a:hlinkClick r:id="rId11"/>
              </a:rPr>
              <a:t>https://www.quantamagazine.org/inside-the-proton-the-most-complicated-thing-imaginable-20221019/</a:t>
            </a:r>
            <a:endParaRPr lang="de-DE" dirty="0"/>
          </a:p>
        </p:txBody>
      </p:sp>
    </p:spTree>
    <p:extLst>
      <p:ext uri="{BB962C8B-B14F-4D97-AF65-F5344CB8AC3E}">
        <p14:creationId xmlns:p14="http://schemas.microsoft.com/office/powerpoint/2010/main" val="413325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11" fill="hold"/>
                                        <p:tgtEl>
                                          <p:spTgt spid="8"/>
                                        </p:tgtEl>
                                      </p:cBhvr>
                                    </p:cmd>
                                  </p:childTnLst>
                                </p:cTn>
                              </p:par>
                              <p:par>
                                <p:cTn id="7" presetID="1" presetClass="mediacall" presetSubtype="0" fill="hold" nodeType="withEffect">
                                  <p:stCondLst>
                                    <p:cond delay="0"/>
                                  </p:stCondLst>
                                  <p:childTnLst>
                                    <p:cmd type="call" cmd="playFrom(0.0)">
                                      <p:cBhvr>
                                        <p:cTn id="8" dur="35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video>
              <p:cMediaNode vol="80000">
                <p:cTn id="14" fill="hold" display="0">
                  <p:stCondLst>
                    <p:cond delay="indefinite"/>
                  </p:stCondLst>
                </p:cTn>
                <p:tgtEl>
                  <p:spTgt spid="8"/>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video>
              <p:cMediaNode vol="80000">
                <p:cTn id="20"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90EAE-9943-448B-B5A3-A16F734D36C7}"/>
              </a:ext>
            </a:extLst>
          </p:cNvPr>
          <p:cNvSpPr>
            <a:spLocks noGrp="1"/>
          </p:cNvSpPr>
          <p:nvPr>
            <p:ph type="title"/>
          </p:nvPr>
        </p:nvSpPr>
        <p:spPr/>
        <p:txBody>
          <a:bodyPr/>
          <a:lstStyle/>
          <a:p>
            <a:r>
              <a:rPr lang="de-DE" dirty="0"/>
              <a:t>Basic Interactions</a:t>
            </a:r>
          </a:p>
        </p:txBody>
      </p:sp>
      <p:sp>
        <p:nvSpPr>
          <p:cNvPr id="3" name="Content Placeholder 2">
            <a:extLst>
              <a:ext uri="{FF2B5EF4-FFF2-40B4-BE49-F238E27FC236}">
                <a16:creationId xmlns:a16="http://schemas.microsoft.com/office/drawing/2014/main" id="{2D7229F2-21AD-4818-9D5A-51F039500AD2}"/>
              </a:ext>
            </a:extLst>
          </p:cNvPr>
          <p:cNvSpPr>
            <a:spLocks noGrp="1"/>
          </p:cNvSpPr>
          <p:nvPr>
            <p:ph idx="1"/>
          </p:nvPr>
        </p:nvSpPr>
        <p:spPr/>
        <p:txBody>
          <a:bodyPr/>
          <a:lstStyle/>
          <a:p>
            <a:r>
              <a:rPr lang="de-DE" dirty="0"/>
              <a:t>Gravitation</a:t>
            </a:r>
          </a:p>
          <a:p>
            <a:r>
              <a:rPr lang="de-DE" dirty="0" err="1"/>
              <a:t>Electromagnetism</a:t>
            </a:r>
            <a:endParaRPr lang="de-DE" dirty="0"/>
          </a:p>
          <a:p>
            <a:r>
              <a:rPr lang="de-DE" dirty="0"/>
              <a:t>Strong Interaction</a:t>
            </a:r>
          </a:p>
          <a:p>
            <a:r>
              <a:rPr lang="de-DE" dirty="0" err="1"/>
              <a:t>Weak</a:t>
            </a:r>
            <a:r>
              <a:rPr lang="de-DE" dirty="0"/>
              <a:t> Interaction</a:t>
            </a:r>
          </a:p>
          <a:p>
            <a:endParaRPr lang="de-DE" dirty="0"/>
          </a:p>
          <a:p>
            <a:r>
              <a:rPr lang="de-DE" dirty="0"/>
              <a:t>Force Carriers</a:t>
            </a:r>
          </a:p>
          <a:p>
            <a:pPr lvl="1"/>
            <a:r>
              <a:rPr lang="de-DE" dirty="0"/>
              <a:t>Photon, W, Z, Gluons, Higgs</a:t>
            </a:r>
          </a:p>
          <a:p>
            <a:r>
              <a:rPr lang="de-DE" dirty="0"/>
              <a:t>Fermions</a:t>
            </a:r>
          </a:p>
          <a:p>
            <a:pPr lvl="1"/>
            <a:r>
              <a:rPr lang="de-DE" dirty="0" err="1"/>
              <a:t>Electron</a:t>
            </a:r>
            <a:r>
              <a:rPr lang="de-DE" dirty="0"/>
              <a:t>, Myon, Tau, Quarks, Neutrinos</a:t>
            </a:r>
          </a:p>
        </p:txBody>
      </p:sp>
      <p:pic>
        <p:nvPicPr>
          <p:cNvPr id="4" name="Picture 3">
            <a:extLst>
              <a:ext uri="{FF2B5EF4-FFF2-40B4-BE49-F238E27FC236}">
                <a16:creationId xmlns:a16="http://schemas.microsoft.com/office/drawing/2014/main" id="{78A5C6DD-76A6-4D5F-BB28-B1FFC197AE9B}"/>
              </a:ext>
            </a:extLst>
          </p:cNvPr>
          <p:cNvPicPr>
            <a:picLocks noChangeAspect="1"/>
          </p:cNvPicPr>
          <p:nvPr/>
        </p:nvPicPr>
        <p:blipFill>
          <a:blip r:embed="rId2"/>
          <a:stretch>
            <a:fillRect/>
          </a:stretch>
        </p:blipFill>
        <p:spPr>
          <a:xfrm>
            <a:off x="7339691" y="53458"/>
            <a:ext cx="4782911" cy="2635578"/>
          </a:xfrm>
          <a:prstGeom prst="rect">
            <a:avLst/>
          </a:prstGeom>
        </p:spPr>
      </p:pic>
      <p:pic>
        <p:nvPicPr>
          <p:cNvPr id="6" name="Picture 5">
            <a:extLst>
              <a:ext uri="{FF2B5EF4-FFF2-40B4-BE49-F238E27FC236}">
                <a16:creationId xmlns:a16="http://schemas.microsoft.com/office/drawing/2014/main" id="{E7BF159D-BF42-4AEB-B2AF-A2B6CBC96D95}"/>
              </a:ext>
            </a:extLst>
          </p:cNvPr>
          <p:cNvPicPr>
            <a:picLocks noChangeAspect="1"/>
          </p:cNvPicPr>
          <p:nvPr/>
        </p:nvPicPr>
        <p:blipFill>
          <a:blip r:embed="rId3"/>
          <a:stretch>
            <a:fillRect/>
          </a:stretch>
        </p:blipFill>
        <p:spPr>
          <a:xfrm>
            <a:off x="7488977" y="2515634"/>
            <a:ext cx="4574759" cy="2533458"/>
          </a:xfrm>
          <a:prstGeom prst="rect">
            <a:avLst/>
          </a:prstGeom>
        </p:spPr>
      </p:pic>
      <p:sp>
        <p:nvSpPr>
          <p:cNvPr id="7" name="TextBox 6">
            <a:extLst>
              <a:ext uri="{FF2B5EF4-FFF2-40B4-BE49-F238E27FC236}">
                <a16:creationId xmlns:a16="http://schemas.microsoft.com/office/drawing/2014/main" id="{F3FD8856-E991-4B95-AE97-C020979F711F}"/>
              </a:ext>
            </a:extLst>
          </p:cNvPr>
          <p:cNvSpPr txBox="1"/>
          <p:nvPr/>
        </p:nvSpPr>
        <p:spPr>
          <a:xfrm>
            <a:off x="2383312" y="1534874"/>
            <a:ext cx="4914166" cy="2862322"/>
          </a:xfrm>
          <a:prstGeom prst="rect">
            <a:avLst/>
          </a:prstGeom>
          <a:solidFill>
            <a:schemeClr val="bg1"/>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rtlCol="0">
            <a:spAutoFit/>
          </a:bodyPr>
          <a:lstStyle/>
          <a:p>
            <a:r>
              <a:rPr lang="de-DE" dirty="0"/>
              <a:t>Do </a:t>
            </a:r>
            <a:r>
              <a:rPr lang="de-DE" dirty="0" err="1"/>
              <a:t>we</a:t>
            </a:r>
            <a:r>
              <a:rPr lang="de-DE" dirty="0"/>
              <a:t> </a:t>
            </a:r>
            <a:r>
              <a:rPr lang="de-DE" dirty="0" err="1"/>
              <a:t>have</a:t>
            </a:r>
            <a:r>
              <a:rPr lang="de-DE" dirty="0"/>
              <a:t> </a:t>
            </a:r>
            <a:r>
              <a:rPr lang="de-DE" dirty="0" err="1"/>
              <a:t>indications</a:t>
            </a:r>
            <a:r>
              <a:rPr lang="de-DE" dirty="0"/>
              <a:t> </a:t>
            </a:r>
            <a:r>
              <a:rPr lang="de-DE" dirty="0" err="1"/>
              <a:t>for</a:t>
            </a:r>
            <a:r>
              <a:rPr lang="de-DE" dirty="0"/>
              <a:t> a </a:t>
            </a:r>
            <a:r>
              <a:rPr lang="de-DE" dirty="0" err="1"/>
              <a:t>theory</a:t>
            </a:r>
            <a:r>
              <a:rPr lang="de-DE" dirty="0"/>
              <a:t> </a:t>
            </a:r>
            <a:r>
              <a:rPr lang="de-DE" dirty="0" err="1"/>
              <a:t>of</a:t>
            </a:r>
            <a:r>
              <a:rPr lang="de-DE" dirty="0"/>
              <a:t> </a:t>
            </a:r>
            <a:r>
              <a:rPr lang="de-DE" dirty="0" err="1"/>
              <a:t>everything</a:t>
            </a:r>
            <a:r>
              <a:rPr lang="de-DE" dirty="0"/>
              <a:t>?</a:t>
            </a:r>
          </a:p>
          <a:p>
            <a:r>
              <a:rPr lang="de-DE" dirty="0" err="1"/>
              <a:t>Where</a:t>
            </a:r>
            <a:r>
              <a:rPr lang="de-DE" dirty="0"/>
              <a:t> do </a:t>
            </a:r>
            <a:r>
              <a:rPr lang="de-DE" dirty="0" err="1"/>
              <a:t>we</a:t>
            </a:r>
            <a:r>
              <a:rPr lang="de-DE" dirty="0"/>
              <a:t> find additional CP </a:t>
            </a:r>
            <a:r>
              <a:rPr lang="de-DE" dirty="0" err="1"/>
              <a:t>violation</a:t>
            </a:r>
            <a:r>
              <a:rPr lang="de-DE" dirty="0"/>
              <a:t> </a:t>
            </a:r>
            <a:r>
              <a:rPr lang="de-DE" dirty="0" err="1"/>
              <a:t>effects</a:t>
            </a:r>
            <a:r>
              <a:rPr lang="de-DE" dirty="0"/>
              <a:t>?</a:t>
            </a:r>
          </a:p>
          <a:p>
            <a:r>
              <a:rPr lang="de-DE" dirty="0" err="1"/>
              <a:t>What</a:t>
            </a:r>
            <a:r>
              <a:rPr lang="de-DE" dirty="0"/>
              <a:t> </a:t>
            </a:r>
            <a:r>
              <a:rPr lang="de-DE" dirty="0" err="1"/>
              <a:t>is</a:t>
            </a:r>
            <a:r>
              <a:rPr lang="de-DE" dirty="0"/>
              <a:t> Dark Matter?</a:t>
            </a:r>
          </a:p>
          <a:p>
            <a:r>
              <a:rPr lang="de-DE" dirty="0" err="1"/>
              <a:t>What</a:t>
            </a:r>
            <a:r>
              <a:rPr lang="de-DE" dirty="0"/>
              <a:t> </a:t>
            </a:r>
            <a:r>
              <a:rPr lang="de-DE" dirty="0" err="1"/>
              <a:t>is</a:t>
            </a:r>
            <a:r>
              <a:rPr lang="de-DE" dirty="0"/>
              <a:t> Dark Energy?</a:t>
            </a:r>
          </a:p>
          <a:p>
            <a:r>
              <a:rPr lang="de-DE" dirty="0" err="1"/>
              <a:t>What</a:t>
            </a:r>
            <a:r>
              <a:rPr lang="de-DE" dirty="0"/>
              <a:t> </a:t>
            </a:r>
            <a:r>
              <a:rPr lang="de-DE" dirty="0" err="1"/>
              <a:t>is</a:t>
            </a:r>
            <a:r>
              <a:rPr lang="de-DE" dirty="0"/>
              <a:t> </a:t>
            </a:r>
            <a:r>
              <a:rPr lang="de-DE" dirty="0" err="1"/>
              <a:t>mass</a:t>
            </a:r>
            <a:r>
              <a:rPr lang="de-DE" dirty="0"/>
              <a:t>?</a:t>
            </a:r>
          </a:p>
          <a:p>
            <a:r>
              <a:rPr lang="de-DE" dirty="0"/>
              <a:t>I </a:t>
            </a:r>
            <a:r>
              <a:rPr lang="de-DE" dirty="0" err="1"/>
              <a:t>want</a:t>
            </a:r>
            <a:r>
              <a:rPr lang="de-DE" dirty="0"/>
              <a:t> </a:t>
            </a:r>
            <a:r>
              <a:rPr lang="de-DE" dirty="0" err="1"/>
              <a:t>to</a:t>
            </a:r>
            <a:r>
              <a:rPr lang="de-DE" dirty="0"/>
              <a:t> </a:t>
            </a:r>
            <a:r>
              <a:rPr lang="de-DE" dirty="0" err="1"/>
              <a:t>know</a:t>
            </a:r>
            <a:r>
              <a:rPr lang="de-DE" dirty="0"/>
              <a:t> </a:t>
            </a:r>
            <a:r>
              <a:rPr lang="de-DE" dirty="0" err="1"/>
              <a:t>the</a:t>
            </a:r>
            <a:r>
              <a:rPr lang="de-DE" dirty="0"/>
              <a:t> </a:t>
            </a:r>
            <a:r>
              <a:rPr lang="de-DE" dirty="0" err="1"/>
              <a:t>origin</a:t>
            </a:r>
            <a:r>
              <a:rPr lang="de-DE" dirty="0"/>
              <a:t> </a:t>
            </a:r>
            <a:r>
              <a:rPr lang="de-DE" dirty="0" err="1"/>
              <a:t>of</a:t>
            </a:r>
            <a:r>
              <a:rPr lang="de-DE" dirty="0"/>
              <a:t> </a:t>
            </a:r>
            <a:r>
              <a:rPr lang="de-DE" dirty="0" err="1"/>
              <a:t>the</a:t>
            </a:r>
            <a:r>
              <a:rPr lang="de-DE" dirty="0"/>
              <a:t> </a:t>
            </a:r>
            <a:r>
              <a:rPr lang="de-DE" dirty="0" err="1"/>
              <a:t>neutron</a:t>
            </a:r>
            <a:r>
              <a:rPr lang="de-DE" dirty="0"/>
              <a:t> </a:t>
            </a:r>
            <a:r>
              <a:rPr lang="de-DE" dirty="0" err="1"/>
              <a:t>mass</a:t>
            </a:r>
            <a:r>
              <a:rPr lang="de-DE" dirty="0"/>
              <a:t>?</a:t>
            </a:r>
          </a:p>
          <a:p>
            <a:r>
              <a:rPr lang="de-DE" dirty="0"/>
              <a:t>Do </a:t>
            </a:r>
            <a:r>
              <a:rPr lang="de-DE" dirty="0" err="1"/>
              <a:t>we</a:t>
            </a:r>
            <a:r>
              <a:rPr lang="de-DE" dirty="0"/>
              <a:t> live </a:t>
            </a:r>
            <a:r>
              <a:rPr lang="de-DE" dirty="0" err="1"/>
              <a:t>with</a:t>
            </a:r>
            <a:r>
              <a:rPr lang="de-DE" dirty="0"/>
              <a:t> extra </a:t>
            </a:r>
            <a:r>
              <a:rPr lang="de-DE" dirty="0" err="1"/>
              <a:t>dimensions</a:t>
            </a:r>
            <a:r>
              <a:rPr lang="de-DE" dirty="0"/>
              <a:t> </a:t>
            </a:r>
            <a:r>
              <a:rPr lang="de-DE" dirty="0" err="1"/>
              <a:t>of</a:t>
            </a:r>
            <a:r>
              <a:rPr lang="de-DE" dirty="0"/>
              <a:t> </a:t>
            </a:r>
            <a:r>
              <a:rPr lang="de-DE" dirty="0" err="1"/>
              <a:t>space</a:t>
            </a:r>
            <a:r>
              <a:rPr lang="de-DE" dirty="0"/>
              <a:t>?</a:t>
            </a:r>
          </a:p>
          <a:p>
            <a:r>
              <a:rPr lang="de-DE" dirty="0" err="1"/>
              <a:t>What</a:t>
            </a:r>
            <a:r>
              <a:rPr lang="de-DE" dirty="0"/>
              <a:t> </a:t>
            </a:r>
            <a:r>
              <a:rPr lang="de-DE" dirty="0" err="1"/>
              <a:t>is</a:t>
            </a:r>
            <a:r>
              <a:rPr lang="de-DE" dirty="0"/>
              <a:t> </a:t>
            </a:r>
            <a:r>
              <a:rPr lang="de-DE" dirty="0" err="1"/>
              <a:t>the</a:t>
            </a:r>
            <a:r>
              <a:rPr lang="de-DE" dirty="0"/>
              <a:t> </a:t>
            </a:r>
            <a:r>
              <a:rPr lang="de-DE" dirty="0" err="1"/>
              <a:t>origin</a:t>
            </a:r>
            <a:r>
              <a:rPr lang="de-DE" dirty="0"/>
              <a:t> </a:t>
            </a:r>
            <a:r>
              <a:rPr lang="de-DE" dirty="0" err="1"/>
              <a:t>of</a:t>
            </a:r>
            <a:r>
              <a:rPr lang="de-DE" dirty="0"/>
              <a:t> </a:t>
            </a:r>
            <a:r>
              <a:rPr lang="de-DE" dirty="0" err="1"/>
              <a:t>confinement</a:t>
            </a:r>
            <a:r>
              <a:rPr lang="de-DE" dirty="0"/>
              <a:t>?</a:t>
            </a:r>
          </a:p>
          <a:p>
            <a:r>
              <a:rPr lang="de-DE" dirty="0" err="1"/>
              <a:t>What</a:t>
            </a:r>
            <a:r>
              <a:rPr lang="de-DE" dirty="0"/>
              <a:t> </a:t>
            </a:r>
            <a:r>
              <a:rPr lang="de-DE" dirty="0" err="1"/>
              <a:t>is</a:t>
            </a:r>
            <a:r>
              <a:rPr lang="de-DE" dirty="0"/>
              <a:t> </a:t>
            </a:r>
            <a:r>
              <a:rPr lang="de-DE" dirty="0" err="1"/>
              <a:t>the</a:t>
            </a:r>
            <a:r>
              <a:rPr lang="de-DE" dirty="0"/>
              <a:t> </a:t>
            </a:r>
            <a:r>
              <a:rPr lang="de-DE" dirty="0" err="1"/>
              <a:t>origin</a:t>
            </a:r>
            <a:r>
              <a:rPr lang="de-DE" dirty="0"/>
              <a:t> </a:t>
            </a:r>
            <a:r>
              <a:rPr lang="de-DE" dirty="0" err="1"/>
              <a:t>of</a:t>
            </a:r>
            <a:r>
              <a:rPr lang="de-DE" dirty="0"/>
              <a:t> </a:t>
            </a:r>
            <a:r>
              <a:rPr lang="de-DE" dirty="0" err="1"/>
              <a:t>parity</a:t>
            </a:r>
            <a:r>
              <a:rPr lang="de-DE" dirty="0"/>
              <a:t> </a:t>
            </a:r>
            <a:r>
              <a:rPr lang="de-DE" dirty="0" err="1"/>
              <a:t>violation</a:t>
            </a:r>
            <a:r>
              <a:rPr lang="de-DE" dirty="0"/>
              <a:t>?</a:t>
            </a:r>
          </a:p>
          <a:p>
            <a:r>
              <a:rPr lang="de-DE" dirty="0"/>
              <a:t>A </a:t>
            </a:r>
            <a:r>
              <a:rPr lang="de-DE" dirty="0" err="1"/>
              <a:t>quantum</a:t>
            </a:r>
            <a:r>
              <a:rPr lang="de-DE" dirty="0"/>
              <a:t> </a:t>
            </a:r>
            <a:r>
              <a:rPr lang="de-DE" dirty="0" err="1"/>
              <a:t>theory</a:t>
            </a:r>
            <a:r>
              <a:rPr lang="de-DE" dirty="0"/>
              <a:t> </a:t>
            </a:r>
            <a:r>
              <a:rPr lang="de-DE" dirty="0" err="1"/>
              <a:t>of</a:t>
            </a:r>
            <a:r>
              <a:rPr lang="de-DE" dirty="0"/>
              <a:t> </a:t>
            </a:r>
            <a:r>
              <a:rPr lang="de-DE" dirty="0" err="1"/>
              <a:t>gravitation</a:t>
            </a:r>
            <a:r>
              <a:rPr lang="de-DE" dirty="0"/>
              <a:t>?</a:t>
            </a:r>
          </a:p>
        </p:txBody>
      </p:sp>
      <p:sp>
        <p:nvSpPr>
          <p:cNvPr id="8" name="Slide Number Placeholder 7">
            <a:extLst>
              <a:ext uri="{FF2B5EF4-FFF2-40B4-BE49-F238E27FC236}">
                <a16:creationId xmlns:a16="http://schemas.microsoft.com/office/drawing/2014/main" id="{853FBE97-093B-471E-93CF-D101FBDE41CE}"/>
              </a:ext>
            </a:extLst>
          </p:cNvPr>
          <p:cNvSpPr>
            <a:spLocks noGrp="1"/>
          </p:cNvSpPr>
          <p:nvPr>
            <p:ph type="sldNum" sz="quarter" idx="12"/>
          </p:nvPr>
        </p:nvSpPr>
        <p:spPr/>
        <p:txBody>
          <a:bodyPr/>
          <a:lstStyle/>
          <a:p>
            <a:fld id="{EE2BFDD6-0564-4970-90E3-A52E4E118330}" type="slidenum">
              <a:rPr lang="de-DE" smtClean="0"/>
              <a:t>6</a:t>
            </a:fld>
            <a:endParaRPr lang="de-DE"/>
          </a:p>
        </p:txBody>
      </p:sp>
    </p:spTree>
    <p:extLst>
      <p:ext uri="{BB962C8B-B14F-4D97-AF65-F5344CB8AC3E}">
        <p14:creationId xmlns:p14="http://schemas.microsoft.com/office/powerpoint/2010/main" val="83565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B7602-00CA-4BE7-AA55-4DB17C6EF541}"/>
              </a:ext>
            </a:extLst>
          </p:cNvPr>
          <p:cNvSpPr>
            <a:spLocks noGrp="1"/>
          </p:cNvSpPr>
          <p:nvPr>
            <p:ph type="title"/>
          </p:nvPr>
        </p:nvSpPr>
        <p:spPr/>
        <p:txBody>
          <a:bodyPr/>
          <a:lstStyle/>
          <a:p>
            <a:r>
              <a:rPr lang="de-DE" dirty="0"/>
              <a:t>Propagator</a:t>
            </a:r>
          </a:p>
        </p:txBody>
      </p:sp>
      <p:sp>
        <p:nvSpPr>
          <p:cNvPr id="3" name="Content Placeholder 2">
            <a:extLst>
              <a:ext uri="{FF2B5EF4-FFF2-40B4-BE49-F238E27FC236}">
                <a16:creationId xmlns:a16="http://schemas.microsoft.com/office/drawing/2014/main" id="{17418761-4DCF-4F5B-A5F3-F541E08D04D3}"/>
              </a:ext>
            </a:extLst>
          </p:cNvPr>
          <p:cNvSpPr>
            <a:spLocks noGrp="1"/>
          </p:cNvSpPr>
          <p:nvPr>
            <p:ph idx="1"/>
          </p:nvPr>
        </p:nvSpPr>
        <p:spPr>
          <a:xfrm>
            <a:off x="838200" y="1522792"/>
            <a:ext cx="3547610" cy="4351338"/>
          </a:xfrm>
        </p:spPr>
        <p:txBody>
          <a:bodyPr>
            <a:normAutofit fontScale="92500"/>
          </a:bodyPr>
          <a:lstStyle/>
          <a:p>
            <a:r>
              <a:rPr lang="de-DE" dirty="0"/>
              <a:t>The </a:t>
            </a:r>
            <a:r>
              <a:rPr lang="de-DE" dirty="0" err="1"/>
              <a:t>exchange</a:t>
            </a:r>
            <a:r>
              <a:rPr lang="de-DE" dirty="0"/>
              <a:t> </a:t>
            </a:r>
            <a:r>
              <a:rPr lang="de-DE" dirty="0" err="1"/>
              <a:t>particle</a:t>
            </a:r>
            <a:r>
              <a:rPr lang="de-DE" dirty="0"/>
              <a:t> </a:t>
            </a:r>
            <a:r>
              <a:rPr lang="de-DE" dirty="0" err="1"/>
              <a:t>mass</a:t>
            </a:r>
            <a:r>
              <a:rPr lang="de-DE" dirty="0"/>
              <a:t> </a:t>
            </a:r>
            <a:r>
              <a:rPr lang="de-DE" dirty="0" err="1"/>
              <a:t>contributes</a:t>
            </a:r>
            <a:r>
              <a:rPr lang="de-DE" dirty="0"/>
              <a:t> a </a:t>
            </a:r>
            <a:r>
              <a:rPr lang="de-DE" dirty="0" err="1"/>
              <a:t>propagator</a:t>
            </a:r>
            <a:r>
              <a:rPr lang="de-DE" dirty="0"/>
              <a:t> </a:t>
            </a:r>
            <a:r>
              <a:rPr lang="de-DE" dirty="0" err="1"/>
              <a:t>term</a:t>
            </a:r>
            <a:endParaRPr lang="de-DE" dirty="0"/>
          </a:p>
          <a:p>
            <a:endParaRPr lang="de-DE" dirty="0"/>
          </a:p>
          <a:p>
            <a:pPr marL="0" indent="0">
              <a:buNone/>
            </a:pPr>
            <a:endParaRPr lang="de-DE" dirty="0"/>
          </a:p>
          <a:p>
            <a:r>
              <a:rPr lang="de-DE" dirty="0" err="1"/>
              <a:t>the</a:t>
            </a:r>
            <a:r>
              <a:rPr lang="de-DE" dirty="0"/>
              <a:t> </a:t>
            </a:r>
            <a:r>
              <a:rPr lang="en-US" dirty="0" err="1"/>
              <a:t>hevier</a:t>
            </a:r>
            <a:r>
              <a:rPr lang="de-DE" dirty="0"/>
              <a:t> </a:t>
            </a:r>
            <a:r>
              <a:rPr lang="de-DE" dirty="0" err="1"/>
              <a:t>the</a:t>
            </a:r>
            <a:r>
              <a:rPr lang="de-DE" dirty="0"/>
              <a:t> </a:t>
            </a:r>
            <a:r>
              <a:rPr lang="de-DE" dirty="0" err="1"/>
              <a:t>weaker</a:t>
            </a:r>
            <a:endParaRPr lang="de-DE" dirty="0"/>
          </a:p>
          <a:p>
            <a:r>
              <a:rPr lang="de-DE" dirty="0"/>
              <a:t>Yukawa Interaction</a:t>
            </a:r>
          </a:p>
          <a:p>
            <a:r>
              <a:rPr lang="de-DE" dirty="0" err="1"/>
              <a:t>the</a:t>
            </a:r>
            <a:r>
              <a:rPr lang="de-DE" dirty="0"/>
              <a:t> </a:t>
            </a:r>
            <a:r>
              <a:rPr lang="de-DE" dirty="0" err="1"/>
              <a:t>hevier</a:t>
            </a:r>
            <a:r>
              <a:rPr lang="de-DE" dirty="0"/>
              <a:t> </a:t>
            </a:r>
            <a:r>
              <a:rPr lang="de-DE" dirty="0" err="1"/>
              <a:t>the</a:t>
            </a:r>
            <a:r>
              <a:rPr lang="de-DE" dirty="0"/>
              <a:t> </a:t>
            </a:r>
            <a:r>
              <a:rPr lang="de-DE" dirty="0" err="1"/>
              <a:t>more</a:t>
            </a:r>
            <a:r>
              <a:rPr lang="de-DE" dirty="0"/>
              <a:t> </a:t>
            </a:r>
            <a:r>
              <a:rPr lang="de-DE" dirty="0" err="1"/>
              <a:t>short</a:t>
            </a:r>
            <a:r>
              <a:rPr lang="de-DE" dirty="0"/>
              <a:t> </a:t>
            </a:r>
            <a:r>
              <a:rPr lang="de-DE" dirty="0" err="1"/>
              <a:t>ranged</a:t>
            </a:r>
            <a:endParaRPr lang="de-DE" dirty="0"/>
          </a:p>
          <a:p>
            <a:endParaRPr lang="de-DE" dirty="0"/>
          </a:p>
        </p:txBody>
      </p:sp>
      <p:pic>
        <p:nvPicPr>
          <p:cNvPr id="4" name="Picture 3">
            <a:extLst>
              <a:ext uri="{FF2B5EF4-FFF2-40B4-BE49-F238E27FC236}">
                <a16:creationId xmlns:a16="http://schemas.microsoft.com/office/drawing/2014/main" id="{B8CB47D9-7B65-48E9-9AAE-81CE351CD0B2}"/>
              </a:ext>
            </a:extLst>
          </p:cNvPr>
          <p:cNvPicPr>
            <a:picLocks noChangeAspect="1"/>
          </p:cNvPicPr>
          <p:nvPr/>
        </p:nvPicPr>
        <p:blipFill>
          <a:blip r:embed="rId2"/>
          <a:stretch>
            <a:fillRect/>
          </a:stretch>
        </p:blipFill>
        <p:spPr>
          <a:xfrm>
            <a:off x="4447577" y="3044392"/>
            <a:ext cx="1938361" cy="3547955"/>
          </a:xfrm>
          <a:prstGeom prst="rect">
            <a:avLst/>
          </a:prstGeom>
        </p:spPr>
      </p:pic>
      <p:pic>
        <p:nvPicPr>
          <p:cNvPr id="5" name="Picture 4">
            <a:extLst>
              <a:ext uri="{FF2B5EF4-FFF2-40B4-BE49-F238E27FC236}">
                <a16:creationId xmlns:a16="http://schemas.microsoft.com/office/drawing/2014/main" id="{0AE3CE7A-5391-4F21-8F0B-43497A8C514F}"/>
              </a:ext>
            </a:extLst>
          </p:cNvPr>
          <p:cNvPicPr>
            <a:picLocks noChangeAspect="1"/>
          </p:cNvPicPr>
          <p:nvPr/>
        </p:nvPicPr>
        <p:blipFill>
          <a:blip r:embed="rId3"/>
          <a:stretch>
            <a:fillRect/>
          </a:stretch>
        </p:blipFill>
        <p:spPr>
          <a:xfrm>
            <a:off x="6954508" y="3390912"/>
            <a:ext cx="4259872" cy="2854914"/>
          </a:xfrm>
          <a:prstGeom prst="rect">
            <a:avLst/>
          </a:prstGeom>
        </p:spPr>
      </p:pic>
      <p:pic>
        <p:nvPicPr>
          <p:cNvPr id="6" name="Picture 5">
            <a:extLst>
              <a:ext uri="{FF2B5EF4-FFF2-40B4-BE49-F238E27FC236}">
                <a16:creationId xmlns:a16="http://schemas.microsoft.com/office/drawing/2014/main" id="{B50B842D-5F44-4B8D-8E68-212EE729A9D1}"/>
              </a:ext>
            </a:extLst>
          </p:cNvPr>
          <p:cNvPicPr>
            <a:picLocks noChangeAspect="1"/>
          </p:cNvPicPr>
          <p:nvPr/>
        </p:nvPicPr>
        <p:blipFill>
          <a:blip r:embed="rId4"/>
          <a:stretch>
            <a:fillRect/>
          </a:stretch>
        </p:blipFill>
        <p:spPr>
          <a:xfrm>
            <a:off x="4168255" y="294685"/>
            <a:ext cx="4217813" cy="243196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a:extLst>
              <a:ext uri="{FF2B5EF4-FFF2-40B4-BE49-F238E27FC236}">
                <a16:creationId xmlns:a16="http://schemas.microsoft.com/office/drawing/2014/main" id="{9A9B0F48-F6AF-4F40-B79C-E24D4EC39295}"/>
              </a:ext>
            </a:extLst>
          </p:cNvPr>
          <p:cNvPicPr>
            <a:picLocks noChangeAspect="1"/>
          </p:cNvPicPr>
          <p:nvPr/>
        </p:nvPicPr>
        <p:blipFill>
          <a:blip r:embed="rId5"/>
          <a:stretch>
            <a:fillRect/>
          </a:stretch>
        </p:blipFill>
        <p:spPr>
          <a:xfrm>
            <a:off x="8853047" y="231702"/>
            <a:ext cx="3007106" cy="2494947"/>
          </a:xfrm>
          <a:prstGeom prst="rect">
            <a:avLst/>
          </a:prstGeom>
        </p:spPr>
      </p:pic>
      <p:pic>
        <p:nvPicPr>
          <p:cNvPr id="10" name="Picture 9">
            <a:extLst>
              <a:ext uri="{FF2B5EF4-FFF2-40B4-BE49-F238E27FC236}">
                <a16:creationId xmlns:a16="http://schemas.microsoft.com/office/drawing/2014/main" id="{EF934FEA-C762-4FE1-8480-A4DF1ECBCB32}"/>
              </a:ext>
            </a:extLst>
          </p:cNvPr>
          <p:cNvPicPr>
            <a:picLocks noChangeAspect="1"/>
          </p:cNvPicPr>
          <p:nvPr/>
        </p:nvPicPr>
        <p:blipFill>
          <a:blip r:embed="rId6"/>
          <a:stretch>
            <a:fillRect/>
          </a:stretch>
        </p:blipFill>
        <p:spPr>
          <a:xfrm>
            <a:off x="1469074" y="2692259"/>
            <a:ext cx="1781424" cy="885949"/>
          </a:xfrm>
          <a:prstGeom prst="rect">
            <a:avLst/>
          </a:prstGeom>
        </p:spPr>
      </p:pic>
      <p:pic>
        <p:nvPicPr>
          <p:cNvPr id="11" name="Picture 10">
            <a:extLst>
              <a:ext uri="{FF2B5EF4-FFF2-40B4-BE49-F238E27FC236}">
                <a16:creationId xmlns:a16="http://schemas.microsoft.com/office/drawing/2014/main" id="{61178097-053B-4418-A540-0D7E99FAED4E}"/>
              </a:ext>
            </a:extLst>
          </p:cNvPr>
          <p:cNvPicPr>
            <a:picLocks noChangeAspect="1"/>
          </p:cNvPicPr>
          <p:nvPr/>
        </p:nvPicPr>
        <p:blipFill>
          <a:blip r:embed="rId7"/>
          <a:stretch>
            <a:fillRect/>
          </a:stretch>
        </p:blipFill>
        <p:spPr>
          <a:xfrm>
            <a:off x="1345003" y="5521189"/>
            <a:ext cx="2534004" cy="971686"/>
          </a:xfrm>
          <a:prstGeom prst="rect">
            <a:avLst/>
          </a:prstGeom>
        </p:spPr>
      </p:pic>
      <p:sp>
        <p:nvSpPr>
          <p:cNvPr id="12" name="Slide Number Placeholder 11">
            <a:extLst>
              <a:ext uri="{FF2B5EF4-FFF2-40B4-BE49-F238E27FC236}">
                <a16:creationId xmlns:a16="http://schemas.microsoft.com/office/drawing/2014/main" id="{176A4291-0EEF-4FBC-98D2-28408DED82E2}"/>
              </a:ext>
            </a:extLst>
          </p:cNvPr>
          <p:cNvSpPr>
            <a:spLocks noGrp="1"/>
          </p:cNvSpPr>
          <p:nvPr>
            <p:ph type="sldNum" sz="quarter" idx="12"/>
          </p:nvPr>
        </p:nvSpPr>
        <p:spPr/>
        <p:txBody>
          <a:bodyPr/>
          <a:lstStyle/>
          <a:p>
            <a:fld id="{EE2BFDD6-0564-4970-90E3-A52E4E118330}" type="slidenum">
              <a:rPr lang="de-DE" smtClean="0"/>
              <a:t>7</a:t>
            </a:fld>
            <a:endParaRPr lang="de-DE"/>
          </a:p>
        </p:txBody>
      </p:sp>
      <p:pic>
        <p:nvPicPr>
          <p:cNvPr id="13" name="Picture 2">
            <a:extLst>
              <a:ext uri="{FF2B5EF4-FFF2-40B4-BE49-F238E27FC236}">
                <a16:creationId xmlns:a16="http://schemas.microsoft.com/office/drawing/2014/main" id="{6100427F-A64F-467C-A3F7-2FCC4B681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8255" y="2860072"/>
            <a:ext cx="7624988" cy="20162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678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CAFF-EE92-44CB-A96F-5AA943D1FC64}"/>
              </a:ext>
            </a:extLst>
          </p:cNvPr>
          <p:cNvSpPr>
            <a:spLocks noGrp="1"/>
          </p:cNvSpPr>
          <p:nvPr>
            <p:ph type="title"/>
          </p:nvPr>
        </p:nvSpPr>
        <p:spPr>
          <a:xfrm>
            <a:off x="838200" y="244731"/>
            <a:ext cx="10515600" cy="1325563"/>
          </a:xfrm>
        </p:spPr>
        <p:txBody>
          <a:bodyPr/>
          <a:lstStyle/>
          <a:p>
            <a:r>
              <a:rPr lang="de-DE" dirty="0"/>
              <a:t>Question: </a:t>
            </a:r>
            <a:r>
              <a:rPr lang="de-DE" dirty="0" err="1"/>
              <a:t>where</a:t>
            </a:r>
            <a:r>
              <a:rPr lang="de-DE" dirty="0"/>
              <a:t> </a:t>
            </a:r>
            <a:r>
              <a:rPr lang="de-DE" dirty="0" err="1"/>
              <a:t>to</a:t>
            </a:r>
            <a:r>
              <a:rPr lang="de-DE" dirty="0"/>
              <a:t> </a:t>
            </a:r>
            <a:r>
              <a:rPr lang="de-DE" dirty="0" err="1"/>
              <a:t>search</a:t>
            </a:r>
            <a:r>
              <a:rPr lang="de-DE" dirty="0"/>
              <a:t>?</a:t>
            </a:r>
          </a:p>
        </p:txBody>
      </p:sp>
      <p:sp>
        <p:nvSpPr>
          <p:cNvPr id="4" name="Content Placeholder 2">
            <a:extLst>
              <a:ext uri="{FF2B5EF4-FFF2-40B4-BE49-F238E27FC236}">
                <a16:creationId xmlns:a16="http://schemas.microsoft.com/office/drawing/2014/main" id="{C4B5501A-E5E3-4F8E-A401-4DC9035EBB02}"/>
              </a:ext>
            </a:extLst>
          </p:cNvPr>
          <p:cNvSpPr>
            <a:spLocks noGrp="1"/>
          </p:cNvSpPr>
          <p:nvPr>
            <p:ph idx="1"/>
          </p:nvPr>
        </p:nvSpPr>
        <p:spPr>
          <a:xfrm>
            <a:off x="434098" y="1490483"/>
            <a:ext cx="5159877" cy="2419508"/>
          </a:xfrm>
        </p:spPr>
        <p:txBody>
          <a:bodyPr>
            <a:normAutofit/>
          </a:bodyPr>
          <a:lstStyle/>
          <a:p>
            <a:r>
              <a:rPr lang="de-DE" dirty="0" err="1">
                <a:solidFill>
                  <a:schemeClr val="accent2"/>
                </a:solidFill>
              </a:rPr>
              <a:t>Hypothetical</a:t>
            </a:r>
            <a:r>
              <a:rPr lang="de-DE" dirty="0">
                <a:solidFill>
                  <a:schemeClr val="accent2"/>
                </a:solidFill>
              </a:rPr>
              <a:t> Exchange </a:t>
            </a:r>
            <a:r>
              <a:rPr lang="de-DE" dirty="0" err="1">
                <a:solidFill>
                  <a:schemeClr val="accent2"/>
                </a:solidFill>
              </a:rPr>
              <a:t>Particles</a:t>
            </a:r>
            <a:endParaRPr lang="de-DE" dirty="0">
              <a:solidFill>
                <a:schemeClr val="accent2"/>
              </a:solidFill>
            </a:endParaRPr>
          </a:p>
          <a:p>
            <a:pPr lvl="1"/>
            <a:r>
              <a:rPr lang="de-DE" dirty="0">
                <a:solidFill>
                  <a:schemeClr val="accent2"/>
                </a:solidFill>
              </a:rPr>
              <a:t>Interaction</a:t>
            </a:r>
            <a:r>
              <a:rPr lang="de-DE" dirty="0">
                <a:solidFill>
                  <a:schemeClr val="accent1"/>
                </a:solidFill>
              </a:rPr>
              <a:t> </a:t>
            </a:r>
            <a:r>
              <a:rPr lang="de-DE" dirty="0" err="1"/>
              <a:t>with</a:t>
            </a:r>
            <a:r>
              <a:rPr lang="de-DE" dirty="0"/>
              <a:t> </a:t>
            </a:r>
            <a:r>
              <a:rPr lang="de-DE" dirty="0" err="1"/>
              <a:t>unknown</a:t>
            </a:r>
            <a:r>
              <a:rPr lang="de-DE" dirty="0"/>
              <a:t> </a:t>
            </a:r>
            <a:r>
              <a:rPr lang="de-DE" dirty="0" err="1"/>
              <a:t>range</a:t>
            </a:r>
            <a:r>
              <a:rPr lang="de-DE" dirty="0"/>
              <a:t> </a:t>
            </a:r>
            <a:r>
              <a:rPr lang="de-DE" dirty="0">
                <a:sym typeface="Symbol" panose="05050102010706020507" pitchFamily="18" charset="2"/>
              </a:rPr>
              <a:t></a:t>
            </a:r>
            <a:r>
              <a:rPr lang="de-DE" dirty="0"/>
              <a:t> and </a:t>
            </a:r>
            <a:r>
              <a:rPr lang="de-DE" dirty="0" err="1"/>
              <a:t>strength</a:t>
            </a:r>
            <a:r>
              <a:rPr lang="de-DE" dirty="0"/>
              <a:t> </a:t>
            </a:r>
            <a:r>
              <a:rPr lang="de-DE" dirty="0">
                <a:sym typeface="Symbol" panose="05050102010706020507" pitchFamily="18" charset="2"/>
              </a:rPr>
              <a:t></a:t>
            </a:r>
            <a:endParaRPr lang="de-DE" dirty="0"/>
          </a:p>
          <a:p>
            <a:r>
              <a:rPr lang="de-DE" dirty="0">
                <a:solidFill>
                  <a:schemeClr val="accent2"/>
                </a:solidFill>
              </a:rPr>
              <a:t>Gravitation</a:t>
            </a:r>
            <a:endParaRPr lang="de-DE" dirty="0"/>
          </a:p>
          <a:p>
            <a:r>
              <a:rPr lang="de-DE" dirty="0">
                <a:solidFill>
                  <a:schemeClr val="accent2"/>
                </a:solidFill>
              </a:rPr>
              <a:t>Strong Interaction</a:t>
            </a:r>
          </a:p>
          <a:p>
            <a:pPr marL="0" indent="0">
              <a:buNone/>
            </a:pPr>
            <a:endParaRPr lang="de-DE" dirty="0"/>
          </a:p>
          <a:p>
            <a:endParaRPr lang="de-DE" dirty="0"/>
          </a:p>
          <a:p>
            <a:pPr lvl="1"/>
            <a:endParaRPr lang="de-DE" dirty="0"/>
          </a:p>
        </p:txBody>
      </p:sp>
      <p:pic>
        <p:nvPicPr>
          <p:cNvPr id="5" name="Picture 4">
            <a:extLst>
              <a:ext uri="{FF2B5EF4-FFF2-40B4-BE49-F238E27FC236}">
                <a16:creationId xmlns:a16="http://schemas.microsoft.com/office/drawing/2014/main" id="{CDEA2E4B-D537-4F66-885A-FADFE10C7511}"/>
              </a:ext>
            </a:extLst>
          </p:cNvPr>
          <p:cNvPicPr>
            <a:picLocks noChangeAspect="1"/>
          </p:cNvPicPr>
          <p:nvPr/>
        </p:nvPicPr>
        <p:blipFill>
          <a:blip r:embed="rId4"/>
          <a:stretch>
            <a:fillRect/>
          </a:stretch>
        </p:blipFill>
        <p:spPr>
          <a:xfrm>
            <a:off x="10079656" y="53458"/>
            <a:ext cx="2042946" cy="1125746"/>
          </a:xfrm>
          <a:prstGeom prst="rect">
            <a:avLst/>
          </a:prstGeom>
        </p:spPr>
      </p:pic>
      <p:pic>
        <p:nvPicPr>
          <p:cNvPr id="6" name="Picture 5">
            <a:extLst>
              <a:ext uri="{FF2B5EF4-FFF2-40B4-BE49-F238E27FC236}">
                <a16:creationId xmlns:a16="http://schemas.microsoft.com/office/drawing/2014/main" id="{FB2ECA34-2FCC-41D2-A279-CFFE50B68A91}"/>
              </a:ext>
            </a:extLst>
          </p:cNvPr>
          <p:cNvPicPr>
            <a:picLocks noChangeAspect="1"/>
          </p:cNvPicPr>
          <p:nvPr/>
        </p:nvPicPr>
        <p:blipFill>
          <a:blip r:embed="rId5"/>
          <a:stretch>
            <a:fillRect/>
          </a:stretch>
        </p:blipFill>
        <p:spPr>
          <a:xfrm>
            <a:off x="5950748" y="2664586"/>
            <a:ext cx="6171854" cy="4034027"/>
          </a:xfrm>
          <a:prstGeom prst="rect">
            <a:avLst/>
          </a:prstGeom>
        </p:spPr>
      </p:pic>
      <p:pic>
        <p:nvPicPr>
          <p:cNvPr id="7" name="Picture 6">
            <a:extLst>
              <a:ext uri="{FF2B5EF4-FFF2-40B4-BE49-F238E27FC236}">
                <a16:creationId xmlns:a16="http://schemas.microsoft.com/office/drawing/2014/main" id="{4927FE8F-BDF2-4DD0-9E3D-70DC68C44C2B}"/>
              </a:ext>
            </a:extLst>
          </p:cNvPr>
          <p:cNvPicPr>
            <a:picLocks noChangeAspect="1"/>
          </p:cNvPicPr>
          <p:nvPr/>
        </p:nvPicPr>
        <p:blipFill>
          <a:blip r:embed="rId6"/>
          <a:stretch>
            <a:fillRect/>
          </a:stretch>
        </p:blipFill>
        <p:spPr>
          <a:xfrm>
            <a:off x="7017033" y="5267721"/>
            <a:ext cx="2817840" cy="47379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Rectangle: Rounded Corners 7">
            <a:extLst>
              <a:ext uri="{FF2B5EF4-FFF2-40B4-BE49-F238E27FC236}">
                <a16:creationId xmlns:a16="http://schemas.microsoft.com/office/drawing/2014/main" id="{898C44C3-EE0B-4441-BAC9-89EEE8C8A0AC}"/>
              </a:ext>
            </a:extLst>
          </p:cNvPr>
          <p:cNvSpPr/>
          <p:nvPr/>
        </p:nvSpPr>
        <p:spPr>
          <a:xfrm>
            <a:off x="9036675" y="5308108"/>
            <a:ext cx="736485" cy="39302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Picture 8">
            <a:extLst>
              <a:ext uri="{FF2B5EF4-FFF2-40B4-BE49-F238E27FC236}">
                <a16:creationId xmlns:a16="http://schemas.microsoft.com/office/drawing/2014/main" id="{FE47115E-6161-4CA4-B0DF-8948ECD13EDC}"/>
              </a:ext>
            </a:extLst>
          </p:cNvPr>
          <p:cNvPicPr>
            <a:picLocks noChangeAspect="1"/>
          </p:cNvPicPr>
          <p:nvPr/>
        </p:nvPicPr>
        <p:blipFill>
          <a:blip r:embed="rId7"/>
          <a:stretch>
            <a:fillRect/>
          </a:stretch>
        </p:blipFill>
        <p:spPr>
          <a:xfrm>
            <a:off x="2235788" y="3731694"/>
            <a:ext cx="2772228" cy="2924685"/>
          </a:xfrm>
          <a:prstGeom prst="rect">
            <a:avLst/>
          </a:prstGeom>
        </p:spPr>
      </p:pic>
      <p:pic>
        <p:nvPicPr>
          <p:cNvPr id="10" name="Proton2_step3">
            <a:hlinkClick r:id="" action="ppaction://media"/>
            <a:extLst>
              <a:ext uri="{FF2B5EF4-FFF2-40B4-BE49-F238E27FC236}">
                <a16:creationId xmlns:a16="http://schemas.microsoft.com/office/drawing/2014/main" id="{53EC0D2C-83BB-462D-ACA2-8EF4FC9ED7F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02617" y="90045"/>
            <a:ext cx="1002273" cy="1002273"/>
          </a:xfrm>
          <a:prstGeom prst="rect">
            <a:avLst/>
          </a:prstGeom>
        </p:spPr>
      </p:pic>
      <p:pic>
        <p:nvPicPr>
          <p:cNvPr id="11" name="Picture 10">
            <a:extLst>
              <a:ext uri="{FF2B5EF4-FFF2-40B4-BE49-F238E27FC236}">
                <a16:creationId xmlns:a16="http://schemas.microsoft.com/office/drawing/2014/main" id="{0E40EE38-B2A5-45D9-99C8-882659A3D073}"/>
              </a:ext>
            </a:extLst>
          </p:cNvPr>
          <p:cNvPicPr>
            <a:picLocks noChangeAspect="1"/>
          </p:cNvPicPr>
          <p:nvPr/>
        </p:nvPicPr>
        <p:blipFill>
          <a:blip r:embed="rId9"/>
          <a:stretch>
            <a:fillRect/>
          </a:stretch>
        </p:blipFill>
        <p:spPr>
          <a:xfrm>
            <a:off x="5938578" y="1092318"/>
            <a:ext cx="1974659" cy="1683125"/>
          </a:xfrm>
          <a:prstGeom prst="rect">
            <a:avLst/>
          </a:prstGeom>
        </p:spPr>
      </p:pic>
      <p:pic>
        <p:nvPicPr>
          <p:cNvPr id="13" name="Picture 12">
            <a:extLst>
              <a:ext uri="{FF2B5EF4-FFF2-40B4-BE49-F238E27FC236}">
                <a16:creationId xmlns:a16="http://schemas.microsoft.com/office/drawing/2014/main" id="{F3EE2C5B-D1D0-4320-BE10-2DB7E08015EF}"/>
              </a:ext>
            </a:extLst>
          </p:cNvPr>
          <p:cNvPicPr>
            <a:picLocks noChangeAspect="1"/>
          </p:cNvPicPr>
          <p:nvPr/>
        </p:nvPicPr>
        <p:blipFill>
          <a:blip r:embed="rId10"/>
          <a:stretch>
            <a:fillRect/>
          </a:stretch>
        </p:blipFill>
        <p:spPr>
          <a:xfrm>
            <a:off x="151797" y="2705367"/>
            <a:ext cx="6446230" cy="1026327"/>
          </a:xfrm>
          <a:prstGeom prst="rect">
            <a:avLst/>
          </a:prstGeom>
        </p:spPr>
      </p:pic>
      <p:pic>
        <p:nvPicPr>
          <p:cNvPr id="14" name="Picture 13">
            <a:extLst>
              <a:ext uri="{FF2B5EF4-FFF2-40B4-BE49-F238E27FC236}">
                <a16:creationId xmlns:a16="http://schemas.microsoft.com/office/drawing/2014/main" id="{4CD2B256-E85D-48FA-AF7A-3A7274B7F3D5}"/>
              </a:ext>
            </a:extLst>
          </p:cNvPr>
          <p:cNvPicPr>
            <a:picLocks noChangeAspect="1"/>
          </p:cNvPicPr>
          <p:nvPr/>
        </p:nvPicPr>
        <p:blipFill>
          <a:blip r:embed="rId11"/>
          <a:stretch>
            <a:fillRect/>
          </a:stretch>
        </p:blipFill>
        <p:spPr>
          <a:xfrm>
            <a:off x="444937" y="3820751"/>
            <a:ext cx="1570749" cy="2924686"/>
          </a:xfrm>
          <a:prstGeom prst="rect">
            <a:avLst/>
          </a:prstGeom>
        </p:spPr>
      </p:pic>
      <p:sp>
        <p:nvSpPr>
          <p:cNvPr id="3" name="Slide Number Placeholder 2">
            <a:extLst>
              <a:ext uri="{FF2B5EF4-FFF2-40B4-BE49-F238E27FC236}">
                <a16:creationId xmlns:a16="http://schemas.microsoft.com/office/drawing/2014/main" id="{57A87682-EE63-4455-9338-72953834E5D3}"/>
              </a:ext>
            </a:extLst>
          </p:cNvPr>
          <p:cNvSpPr>
            <a:spLocks noGrp="1"/>
          </p:cNvSpPr>
          <p:nvPr>
            <p:ph type="sldNum" sz="quarter" idx="12"/>
          </p:nvPr>
        </p:nvSpPr>
        <p:spPr/>
        <p:txBody>
          <a:bodyPr/>
          <a:lstStyle/>
          <a:p>
            <a:fld id="{EE2BFDD6-0564-4970-90E3-A52E4E118330}" type="slidenum">
              <a:rPr lang="de-DE" smtClean="0"/>
              <a:t>8</a:t>
            </a:fld>
            <a:endParaRPr lang="de-DE"/>
          </a:p>
        </p:txBody>
      </p:sp>
      <p:pic>
        <p:nvPicPr>
          <p:cNvPr id="12" name="Picture 11">
            <a:extLst>
              <a:ext uri="{FF2B5EF4-FFF2-40B4-BE49-F238E27FC236}">
                <a16:creationId xmlns:a16="http://schemas.microsoft.com/office/drawing/2014/main" id="{99C63469-1652-45DA-80C3-22F219D09F78}"/>
              </a:ext>
            </a:extLst>
          </p:cNvPr>
          <p:cNvPicPr>
            <a:picLocks noChangeAspect="1"/>
          </p:cNvPicPr>
          <p:nvPr/>
        </p:nvPicPr>
        <p:blipFill>
          <a:blip r:embed="rId12"/>
          <a:stretch>
            <a:fillRect/>
          </a:stretch>
        </p:blipFill>
        <p:spPr>
          <a:xfrm>
            <a:off x="6022684" y="2090056"/>
            <a:ext cx="261086" cy="250807"/>
          </a:xfrm>
          <a:prstGeom prst="rect">
            <a:avLst/>
          </a:prstGeom>
        </p:spPr>
      </p:pic>
      <p:pic>
        <p:nvPicPr>
          <p:cNvPr id="15" name="Picture 14">
            <a:extLst>
              <a:ext uri="{FF2B5EF4-FFF2-40B4-BE49-F238E27FC236}">
                <a16:creationId xmlns:a16="http://schemas.microsoft.com/office/drawing/2014/main" id="{7EA52797-CBCB-417C-9C69-7E87B4794303}"/>
              </a:ext>
            </a:extLst>
          </p:cNvPr>
          <p:cNvPicPr>
            <a:picLocks noChangeAspect="1"/>
          </p:cNvPicPr>
          <p:nvPr/>
        </p:nvPicPr>
        <p:blipFill>
          <a:blip r:embed="rId12"/>
          <a:stretch>
            <a:fillRect/>
          </a:stretch>
        </p:blipFill>
        <p:spPr>
          <a:xfrm>
            <a:off x="7585003" y="1497049"/>
            <a:ext cx="294839" cy="283231"/>
          </a:xfrm>
          <a:prstGeom prst="rect">
            <a:avLst/>
          </a:prstGeom>
        </p:spPr>
      </p:pic>
    </p:spTree>
    <p:extLst>
      <p:ext uri="{BB962C8B-B14F-4D97-AF65-F5344CB8AC3E}">
        <p14:creationId xmlns:p14="http://schemas.microsoft.com/office/powerpoint/2010/main" val="317779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par>
                                <p:cTn id="47" presetID="53" presetClass="entr" presetSubtype="16"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par>
                                <p:cTn id="52" presetID="53" presetClass="entr" presetSubtype="16"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10"/>
                </p:tgtEl>
              </p:cMediaNode>
            </p:video>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BA5A4A4-9BFF-4771-9D38-E32E6C064922}"/>
              </a:ext>
            </a:extLst>
          </p:cNvPr>
          <p:cNvPicPr>
            <a:picLocks noGrp="1" noChangeAspect="1"/>
          </p:cNvPicPr>
          <p:nvPr>
            <p:ph idx="1"/>
          </p:nvPr>
        </p:nvPicPr>
        <p:blipFill>
          <a:blip r:embed="rId2"/>
          <a:stretch>
            <a:fillRect/>
          </a:stretch>
        </p:blipFill>
        <p:spPr>
          <a:xfrm>
            <a:off x="-139060" y="642292"/>
            <a:ext cx="6420398" cy="4843649"/>
          </a:xfrm>
          <a:prstGeom prst="rect">
            <a:avLst/>
          </a:prstGeom>
        </p:spPr>
      </p:pic>
      <p:pic>
        <p:nvPicPr>
          <p:cNvPr id="6" name="Picture 5">
            <a:extLst>
              <a:ext uri="{FF2B5EF4-FFF2-40B4-BE49-F238E27FC236}">
                <a16:creationId xmlns:a16="http://schemas.microsoft.com/office/drawing/2014/main" id="{F45BD36A-BC77-4FCE-B529-A5490750AB8F}"/>
              </a:ext>
            </a:extLst>
          </p:cNvPr>
          <p:cNvPicPr>
            <a:picLocks noChangeAspect="1"/>
          </p:cNvPicPr>
          <p:nvPr/>
        </p:nvPicPr>
        <p:blipFill>
          <a:blip r:embed="rId3"/>
          <a:stretch>
            <a:fillRect/>
          </a:stretch>
        </p:blipFill>
        <p:spPr>
          <a:xfrm>
            <a:off x="327052" y="5205434"/>
            <a:ext cx="3306590" cy="110718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a:extLst>
              <a:ext uri="{FF2B5EF4-FFF2-40B4-BE49-F238E27FC236}">
                <a16:creationId xmlns:a16="http://schemas.microsoft.com/office/drawing/2014/main" id="{E678DF62-4ADD-4063-9682-16C6C31A0554}"/>
              </a:ext>
            </a:extLst>
          </p:cNvPr>
          <p:cNvSpPr/>
          <p:nvPr/>
        </p:nvSpPr>
        <p:spPr>
          <a:xfrm>
            <a:off x="6840279" y="2082563"/>
            <a:ext cx="4993758" cy="372409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eaLnBrk="0" hangingPunct="0">
              <a:defRPr/>
            </a:pPr>
            <a:r>
              <a:rPr lang="en-GB" dirty="0">
                <a:solidFill>
                  <a:srgbClr val="FF9900"/>
                </a:solidFill>
                <a:latin typeface="Calibri" pitchFamily="34" charset="0"/>
                <a:cs typeface="Calibri" pitchFamily="34" charset="0"/>
              </a:rPr>
              <a:t>Extra Dimensions: </a:t>
            </a:r>
          </a:p>
          <a:p>
            <a:pPr eaLnBrk="0" hangingPunct="0">
              <a:defRPr/>
            </a:pPr>
            <a:r>
              <a:rPr lang="en-GB" sz="1600" dirty="0">
                <a:latin typeface="Calibri" pitchFamily="34" charset="0"/>
                <a:cs typeface="Calibri" pitchFamily="34" charset="0"/>
              </a:rPr>
              <a:t>The string and </a:t>
            </a:r>
            <a:r>
              <a:rPr lang="en-GB" sz="1600" i="1" dirty="0" err="1">
                <a:latin typeface="Calibri" pitchFamily="34" charset="0"/>
                <a:cs typeface="Calibri" pitchFamily="34" charset="0"/>
              </a:rPr>
              <a:t>D</a:t>
            </a:r>
            <a:r>
              <a:rPr lang="en-GB" sz="1600" i="1" baseline="-25000" dirty="0" err="1">
                <a:latin typeface="Calibri" pitchFamily="34" charset="0"/>
                <a:cs typeface="Calibri" pitchFamily="34" charset="0"/>
              </a:rPr>
              <a:t>p</a:t>
            </a:r>
            <a:r>
              <a:rPr lang="en-GB" sz="1600" dirty="0">
                <a:latin typeface="Calibri" pitchFamily="34" charset="0"/>
                <a:cs typeface="Calibri" pitchFamily="34" charset="0"/>
              </a:rPr>
              <a:t>-brane theories predict the existence                                                   of extra space-time dimensions </a:t>
            </a:r>
          </a:p>
          <a:p>
            <a:pPr eaLnBrk="0" hangingPunct="0">
              <a:defRPr/>
            </a:pPr>
            <a:r>
              <a:rPr lang="en-GB" dirty="0">
                <a:solidFill>
                  <a:srgbClr val="FF9900"/>
                </a:solidFill>
                <a:latin typeface="Calibri" pitchFamily="34" charset="0"/>
                <a:cs typeface="Calibri" pitchFamily="34" charset="0"/>
              </a:rPr>
              <a:t>Infinite-Volume Extra Dimensions: </a:t>
            </a:r>
          </a:p>
          <a:p>
            <a:pPr eaLnBrk="0" hangingPunct="0">
              <a:defRPr/>
            </a:pPr>
            <a:r>
              <a:rPr lang="en-GB" dirty="0">
                <a:latin typeface="Calibri" pitchFamily="34" charset="0"/>
                <a:cs typeface="Calibri" pitchFamily="34" charset="0"/>
              </a:rPr>
              <a:t>Randall and </a:t>
            </a:r>
            <a:r>
              <a:rPr lang="en-GB" dirty="0" err="1">
                <a:latin typeface="Calibri" pitchFamily="34" charset="0"/>
                <a:cs typeface="Calibri" pitchFamily="34" charset="0"/>
              </a:rPr>
              <a:t>Sundrum</a:t>
            </a:r>
            <a:r>
              <a:rPr lang="en-GB" dirty="0">
                <a:latin typeface="Calibri" pitchFamily="34" charset="0"/>
                <a:cs typeface="Calibri" pitchFamily="34" charset="0"/>
              </a:rPr>
              <a:t> </a:t>
            </a:r>
          </a:p>
          <a:p>
            <a:pPr eaLnBrk="0" hangingPunct="0">
              <a:defRPr/>
            </a:pPr>
            <a:r>
              <a:rPr lang="en-GB" dirty="0">
                <a:solidFill>
                  <a:srgbClr val="FF9900"/>
                </a:solidFill>
                <a:latin typeface="Calibri" pitchFamily="34" charset="0"/>
                <a:cs typeface="Calibri" pitchFamily="34" charset="0"/>
              </a:rPr>
              <a:t>Exchange Forces</a:t>
            </a:r>
            <a:r>
              <a:rPr lang="en-GB" dirty="0">
                <a:solidFill>
                  <a:schemeClr val="accent2"/>
                </a:solidFill>
                <a:latin typeface="Calibri" pitchFamily="34" charset="0"/>
                <a:cs typeface="Calibri" pitchFamily="34" charset="0"/>
              </a:rPr>
              <a:t> </a:t>
            </a:r>
            <a:r>
              <a:rPr lang="en-GB" sz="1600" dirty="0">
                <a:latin typeface="Calibri" pitchFamily="34" charset="0"/>
                <a:cs typeface="Calibri" pitchFamily="34" charset="0"/>
              </a:rPr>
              <a:t>from new Bosons: a deviation from the ISL can be induced by the exchange of new (pseudo)scalar and vector bosons</a:t>
            </a:r>
          </a:p>
          <a:p>
            <a:pPr marL="742836" lvl="1" indent="-285707" eaLnBrk="0" hangingPunct="0">
              <a:buFont typeface="Arial" pitchFamily="34" charset="0"/>
              <a:buChar char="•"/>
              <a:defRPr/>
            </a:pPr>
            <a:r>
              <a:rPr lang="en-GB" sz="1600" dirty="0">
                <a:latin typeface="Calibri" pitchFamily="34" charset="0"/>
                <a:cs typeface="Calibri" pitchFamily="34" charset="0"/>
              </a:rPr>
              <a:t>Axion -   -   -   -   -   </a:t>
            </a:r>
            <a:r>
              <a:rPr kumimoji="1" lang="de-AT" sz="1600" kern="0" dirty="0">
                <a:solidFill>
                  <a:srgbClr val="FF9900"/>
                </a:solidFill>
                <a:latin typeface="Calibri" pitchFamily="34" charset="0"/>
                <a:cs typeface="Calibri" pitchFamily="34" charset="0"/>
              </a:rPr>
              <a:t>→ </a:t>
            </a:r>
            <a:r>
              <a:rPr kumimoji="1" lang="de-AT" sz="1600" kern="0" dirty="0">
                <a:solidFill>
                  <a:srgbClr val="FF9900"/>
                </a:solidFill>
                <a:latin typeface="Calibri" pitchFamily="34" charset="0"/>
                <a:cs typeface="Calibri" pitchFamily="34" charset="0"/>
                <a:sym typeface="Symbol"/>
              </a:rPr>
              <a:t>0.2 µm &lt;  &lt; 0.2 cm</a:t>
            </a:r>
          </a:p>
          <a:p>
            <a:pPr marL="742836" lvl="1" indent="-285707" eaLnBrk="0" hangingPunct="0">
              <a:buFont typeface="Arial" pitchFamily="34" charset="0"/>
              <a:buChar char="•"/>
              <a:defRPr/>
            </a:pPr>
            <a:r>
              <a:rPr lang="en-GB" sz="1600" dirty="0">
                <a:latin typeface="Calibri" pitchFamily="34" charset="0"/>
                <a:cs typeface="Calibri" pitchFamily="34" charset="0"/>
              </a:rPr>
              <a:t>Scalar boson. Cosmological consideration </a:t>
            </a:r>
          </a:p>
          <a:p>
            <a:pPr marL="742836" lvl="1" indent="-285707" eaLnBrk="0" hangingPunct="0">
              <a:buFont typeface="Arial" pitchFamily="34" charset="0"/>
              <a:buChar char="•"/>
              <a:defRPr/>
            </a:pPr>
            <a:r>
              <a:rPr lang="en-GB" sz="1600" dirty="0">
                <a:latin typeface="Calibri" pitchFamily="34" charset="0"/>
                <a:cs typeface="Calibri" pitchFamily="34" charset="0"/>
              </a:rPr>
              <a:t>Bosons from Hidden Supersymmetric Sectors</a:t>
            </a:r>
          </a:p>
          <a:p>
            <a:pPr marL="742836" lvl="1" indent="-285707" eaLnBrk="0" hangingPunct="0">
              <a:buFont typeface="Arial" pitchFamily="34" charset="0"/>
              <a:buChar char="•"/>
              <a:defRPr/>
            </a:pPr>
            <a:r>
              <a:rPr kumimoji="1" lang="de-AT" sz="1600" kern="0" dirty="0">
                <a:latin typeface="Calibri" pitchFamily="34" charset="0"/>
                <a:cs typeface="Calibri" pitchFamily="34" charset="0"/>
              </a:rPr>
              <a:t>Gauge  </a:t>
            </a:r>
            <a:r>
              <a:rPr kumimoji="1" lang="de-AT" sz="1600" kern="0" dirty="0" err="1">
                <a:latin typeface="Calibri" pitchFamily="34" charset="0"/>
                <a:cs typeface="Calibri" pitchFamily="34" charset="0"/>
              </a:rPr>
              <a:t>fields</a:t>
            </a:r>
            <a:r>
              <a:rPr kumimoji="1" lang="de-AT" sz="1600" kern="0" dirty="0">
                <a:latin typeface="Calibri" pitchFamily="34" charset="0"/>
                <a:cs typeface="Calibri" pitchFamily="34" charset="0"/>
              </a:rPr>
              <a:t> in </a:t>
            </a:r>
            <a:r>
              <a:rPr kumimoji="1" lang="de-AT" sz="1600" kern="0" dirty="0" err="1">
                <a:latin typeface="Calibri" pitchFamily="34" charset="0"/>
                <a:cs typeface="Calibri" pitchFamily="34" charset="0"/>
              </a:rPr>
              <a:t>the</a:t>
            </a:r>
            <a:r>
              <a:rPr kumimoji="1" lang="de-AT" sz="1600" kern="0" dirty="0">
                <a:latin typeface="Calibri" pitchFamily="34" charset="0"/>
                <a:cs typeface="Calibri" pitchFamily="34" charset="0"/>
              </a:rPr>
              <a:t> </a:t>
            </a:r>
            <a:r>
              <a:rPr kumimoji="1" lang="de-AT" sz="1600" kern="0" dirty="0" err="1">
                <a:latin typeface="Calibri" pitchFamily="34" charset="0"/>
                <a:cs typeface="Calibri" pitchFamily="34" charset="0"/>
              </a:rPr>
              <a:t>bulk</a:t>
            </a:r>
            <a:r>
              <a:rPr kumimoji="1" lang="de-AT" sz="1600" kern="0" dirty="0">
                <a:latin typeface="Calibri" pitchFamily="34" charset="0"/>
                <a:cs typeface="Calibri" pitchFamily="34" charset="0"/>
              </a:rPr>
              <a:t>  - </a:t>
            </a:r>
            <a:r>
              <a:rPr kumimoji="1" lang="de-AT" sz="1600" kern="0" dirty="0">
                <a:solidFill>
                  <a:srgbClr val="FF9900"/>
                </a:solidFill>
                <a:latin typeface="Calibri" pitchFamily="34" charset="0"/>
                <a:cs typeface="Calibri" pitchFamily="34" charset="0"/>
              </a:rPr>
              <a:t>→10</a:t>
            </a:r>
            <a:r>
              <a:rPr kumimoji="1" lang="de-AT" sz="1600" kern="0" baseline="30000" dirty="0">
                <a:solidFill>
                  <a:srgbClr val="FF9900"/>
                </a:solidFill>
                <a:latin typeface="Calibri" pitchFamily="34" charset="0"/>
                <a:cs typeface="Calibri" pitchFamily="34" charset="0"/>
              </a:rPr>
              <a:t>6</a:t>
            </a:r>
            <a:r>
              <a:rPr kumimoji="1" lang="de-AT" sz="1600" kern="0" dirty="0">
                <a:solidFill>
                  <a:srgbClr val="FF9900"/>
                </a:solidFill>
                <a:latin typeface="Calibri" pitchFamily="34" charset="0"/>
                <a:cs typeface="Calibri" pitchFamily="34" charset="0"/>
              </a:rPr>
              <a:t> &lt; </a:t>
            </a:r>
            <a:r>
              <a:rPr kumimoji="1" lang="de-AT" sz="1600" kern="0" dirty="0">
                <a:solidFill>
                  <a:srgbClr val="FF9900"/>
                </a:solidFill>
                <a:latin typeface="Calibri" pitchFamily="34" charset="0"/>
                <a:cs typeface="Calibri" pitchFamily="34" charset="0"/>
                <a:sym typeface="Symbol"/>
              </a:rPr>
              <a:t> &lt; </a:t>
            </a:r>
            <a:r>
              <a:rPr kumimoji="1" lang="de-AT" sz="1600" kern="0" dirty="0">
                <a:solidFill>
                  <a:srgbClr val="FF9900"/>
                </a:solidFill>
                <a:latin typeface="Calibri" pitchFamily="34" charset="0"/>
                <a:cs typeface="Calibri" pitchFamily="34" charset="0"/>
              </a:rPr>
              <a:t>10</a:t>
            </a:r>
            <a:r>
              <a:rPr kumimoji="1" lang="de-AT" sz="1600" kern="0" baseline="30000" dirty="0">
                <a:solidFill>
                  <a:srgbClr val="FF9900"/>
                </a:solidFill>
                <a:latin typeface="Calibri" pitchFamily="34" charset="0"/>
                <a:cs typeface="Calibri" pitchFamily="34" charset="0"/>
              </a:rPr>
              <a:t>9</a:t>
            </a:r>
            <a:endParaRPr kumimoji="1" lang="de-AT" sz="1600" kern="0" dirty="0">
              <a:solidFill>
                <a:srgbClr val="FF9900"/>
              </a:solidFill>
              <a:latin typeface="Calibri" pitchFamily="34" charset="0"/>
              <a:cs typeface="Calibri" pitchFamily="34" charset="0"/>
            </a:endParaRPr>
          </a:p>
          <a:p>
            <a:pPr eaLnBrk="0" hangingPunct="0">
              <a:defRPr/>
            </a:pPr>
            <a:r>
              <a:rPr lang="de-AT" dirty="0" err="1">
                <a:solidFill>
                  <a:srgbClr val="FF9900"/>
                </a:solidFill>
                <a:latin typeface="Calibri" pitchFamily="34" charset="0"/>
                <a:cs typeface="Calibri" pitchFamily="34" charset="0"/>
              </a:rPr>
              <a:t>Supersymmetric</a:t>
            </a:r>
            <a:r>
              <a:rPr kumimoji="1" lang="de-AT" kern="0" dirty="0">
                <a:solidFill>
                  <a:schemeClr val="accent2"/>
                </a:solidFill>
                <a:latin typeface="Calibri" pitchFamily="34" charset="0"/>
                <a:cs typeface="Calibri" pitchFamily="34" charset="0"/>
              </a:rPr>
              <a:t> </a:t>
            </a:r>
            <a:r>
              <a:rPr lang="de-AT" dirty="0">
                <a:solidFill>
                  <a:srgbClr val="FF9900"/>
                </a:solidFill>
                <a:latin typeface="Calibri" pitchFamily="34" charset="0"/>
                <a:cs typeface="Calibri" pitchFamily="34" charset="0"/>
              </a:rPr>
              <a:t>large</a:t>
            </a:r>
            <a:r>
              <a:rPr kumimoji="1" lang="de-AT" kern="0" dirty="0">
                <a:solidFill>
                  <a:schemeClr val="accent2"/>
                </a:solidFill>
                <a:latin typeface="Calibri" pitchFamily="34" charset="0"/>
                <a:cs typeface="Calibri" pitchFamily="34" charset="0"/>
              </a:rPr>
              <a:t> </a:t>
            </a:r>
            <a:r>
              <a:rPr lang="de-AT" dirty="0">
                <a:solidFill>
                  <a:srgbClr val="FF9900"/>
                </a:solidFill>
                <a:latin typeface="Calibri" pitchFamily="34" charset="0"/>
                <a:cs typeface="Calibri" pitchFamily="34" charset="0"/>
              </a:rPr>
              <a:t>Extra</a:t>
            </a:r>
            <a:r>
              <a:rPr kumimoji="1" lang="de-AT" kern="0" dirty="0">
                <a:solidFill>
                  <a:schemeClr val="accent2"/>
                </a:solidFill>
                <a:latin typeface="Calibri" pitchFamily="34" charset="0"/>
                <a:cs typeface="Calibri" pitchFamily="34" charset="0"/>
              </a:rPr>
              <a:t> </a:t>
            </a:r>
            <a:r>
              <a:rPr lang="de-AT" dirty="0" err="1">
                <a:solidFill>
                  <a:srgbClr val="FF9900"/>
                </a:solidFill>
                <a:latin typeface="Calibri" pitchFamily="34" charset="0"/>
                <a:cs typeface="Calibri" pitchFamily="34" charset="0"/>
              </a:rPr>
              <a:t>Dimensions</a:t>
            </a:r>
            <a:r>
              <a:rPr kumimoji="1" lang="de-AT" kern="0" dirty="0">
                <a:solidFill>
                  <a:schemeClr val="accent2"/>
                </a:solidFill>
                <a:latin typeface="Calibri" pitchFamily="34" charset="0"/>
                <a:cs typeface="Calibri" pitchFamily="34" charset="0"/>
              </a:rPr>
              <a:t> </a:t>
            </a:r>
            <a:r>
              <a:rPr kumimoji="1" lang="de-AT" kern="0" dirty="0">
                <a:latin typeface="Calibri" pitchFamily="34" charset="0"/>
                <a:cs typeface="Calibri" pitchFamily="34" charset="0"/>
              </a:rPr>
              <a:t>(B.&amp; C.) -    </a:t>
            </a:r>
            <a:r>
              <a:rPr kumimoji="1" lang="de-AT" kern="0" dirty="0">
                <a:solidFill>
                  <a:srgbClr val="FF9900"/>
                </a:solidFill>
                <a:latin typeface="Calibri" pitchFamily="34" charset="0"/>
                <a:cs typeface="Calibri" pitchFamily="34" charset="0"/>
              </a:rPr>
              <a:t>→ </a:t>
            </a:r>
            <a:r>
              <a:rPr kumimoji="1" lang="de-AT" kern="0" dirty="0">
                <a:solidFill>
                  <a:srgbClr val="FF9900"/>
                </a:solidFill>
                <a:latin typeface="Calibri" pitchFamily="34" charset="0"/>
                <a:cs typeface="Calibri" pitchFamily="34" charset="0"/>
                <a:sym typeface="Symbol"/>
              </a:rPr>
              <a:t> &lt; </a:t>
            </a:r>
            <a:r>
              <a:rPr kumimoji="1" lang="de-AT" kern="0" dirty="0">
                <a:solidFill>
                  <a:srgbClr val="FF9900"/>
                </a:solidFill>
                <a:latin typeface="Calibri" pitchFamily="34" charset="0"/>
                <a:cs typeface="Calibri" pitchFamily="34" charset="0"/>
              </a:rPr>
              <a:t>10</a:t>
            </a:r>
            <a:r>
              <a:rPr kumimoji="1" lang="de-AT" kern="0" baseline="30000" dirty="0">
                <a:solidFill>
                  <a:srgbClr val="FF9900"/>
                </a:solidFill>
                <a:latin typeface="Calibri" pitchFamily="34" charset="0"/>
                <a:cs typeface="Calibri" pitchFamily="34" charset="0"/>
              </a:rPr>
              <a:t>6</a:t>
            </a:r>
          </a:p>
        </p:txBody>
      </p:sp>
      <p:pic>
        <p:nvPicPr>
          <p:cNvPr id="7" name="Picture 6">
            <a:extLst>
              <a:ext uri="{FF2B5EF4-FFF2-40B4-BE49-F238E27FC236}">
                <a16:creationId xmlns:a16="http://schemas.microsoft.com/office/drawing/2014/main" id="{00286566-444D-429C-87C1-AA699E0DE993}"/>
              </a:ext>
            </a:extLst>
          </p:cNvPr>
          <p:cNvPicPr>
            <a:picLocks noChangeAspect="1"/>
          </p:cNvPicPr>
          <p:nvPr/>
        </p:nvPicPr>
        <p:blipFill>
          <a:blip r:embed="rId4"/>
          <a:stretch>
            <a:fillRect/>
          </a:stretch>
        </p:blipFill>
        <p:spPr>
          <a:xfrm>
            <a:off x="4022439" y="657295"/>
            <a:ext cx="2817840" cy="47379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Slide Number Placeholder 7">
            <a:extLst>
              <a:ext uri="{FF2B5EF4-FFF2-40B4-BE49-F238E27FC236}">
                <a16:creationId xmlns:a16="http://schemas.microsoft.com/office/drawing/2014/main" id="{925FEDE9-0619-4029-993E-EA01259B1250}"/>
              </a:ext>
            </a:extLst>
          </p:cNvPr>
          <p:cNvSpPr>
            <a:spLocks noGrp="1"/>
          </p:cNvSpPr>
          <p:nvPr>
            <p:ph type="sldNum" sz="quarter" idx="12"/>
          </p:nvPr>
        </p:nvSpPr>
        <p:spPr/>
        <p:txBody>
          <a:bodyPr/>
          <a:lstStyle/>
          <a:p>
            <a:fld id="{EE2BFDD6-0564-4970-90E3-A52E4E118330}" type="slidenum">
              <a:rPr lang="de-DE" smtClean="0"/>
              <a:t>9</a:t>
            </a:fld>
            <a:endParaRPr lang="de-DE"/>
          </a:p>
        </p:txBody>
      </p:sp>
      <p:pic>
        <p:nvPicPr>
          <p:cNvPr id="9" name="Picture 2">
            <a:extLst>
              <a:ext uri="{FF2B5EF4-FFF2-40B4-BE49-F238E27FC236}">
                <a16:creationId xmlns:a16="http://schemas.microsoft.com/office/drawing/2014/main" id="{F1C248C9-2B06-4FCE-A6DB-B2A2A0EC24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9623" y="499011"/>
            <a:ext cx="4645783" cy="132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ABF5BB2B-4AC4-47B6-A017-3773DB8348C9}"/>
              </a:ext>
            </a:extLst>
          </p:cNvPr>
          <p:cNvSpPr txBox="1"/>
          <p:nvPr/>
        </p:nvSpPr>
        <p:spPr>
          <a:xfrm>
            <a:off x="50518" y="6286800"/>
            <a:ext cx="12141481" cy="646331"/>
          </a:xfrm>
          <a:prstGeom prst="rect">
            <a:avLst/>
          </a:prstGeom>
          <a:noFill/>
        </p:spPr>
        <p:txBody>
          <a:bodyPr wrap="square" rtlCol="0">
            <a:spAutoFit/>
          </a:bodyPr>
          <a:lstStyle/>
          <a:p>
            <a:r>
              <a:rPr lang="de-DE" dirty="0"/>
              <a:t>References in </a:t>
            </a:r>
            <a:r>
              <a:rPr lang="de-DE" i="1" dirty="0"/>
              <a:t>Stephan </a:t>
            </a:r>
            <a:r>
              <a:rPr lang="de-DE" i="1" dirty="0" err="1"/>
              <a:t>Sponar</a:t>
            </a:r>
            <a:r>
              <a:rPr lang="de-DE" i="1" dirty="0"/>
              <a:t> et al., </a:t>
            </a:r>
            <a:r>
              <a:rPr lang="de-DE" dirty="0"/>
              <a:t>Tests </a:t>
            </a:r>
            <a:r>
              <a:rPr lang="de-DE" dirty="0" err="1"/>
              <a:t>of</a:t>
            </a:r>
            <a:r>
              <a:rPr lang="de-DE" dirty="0"/>
              <a:t> fundamental </a:t>
            </a:r>
            <a:r>
              <a:rPr lang="de-DE" dirty="0" err="1"/>
              <a:t>quantum</a:t>
            </a:r>
            <a:r>
              <a:rPr lang="de-DE" dirty="0"/>
              <a:t> </a:t>
            </a:r>
            <a:r>
              <a:rPr lang="de-DE" dirty="0" err="1"/>
              <a:t>mechanics</a:t>
            </a:r>
            <a:r>
              <a:rPr lang="de-DE" dirty="0"/>
              <a:t> and </a:t>
            </a:r>
            <a:r>
              <a:rPr lang="de-DE" dirty="0" err="1"/>
              <a:t>dark</a:t>
            </a:r>
            <a:r>
              <a:rPr lang="de-DE" dirty="0"/>
              <a:t> </a:t>
            </a:r>
            <a:r>
              <a:rPr lang="de-DE" dirty="0" err="1"/>
              <a:t>interactions</a:t>
            </a:r>
            <a:r>
              <a:rPr lang="de-DE" dirty="0"/>
              <a:t> </a:t>
            </a:r>
            <a:r>
              <a:rPr lang="de-DE" dirty="0" err="1"/>
              <a:t>with</a:t>
            </a:r>
            <a:r>
              <a:rPr lang="de-DE" dirty="0"/>
              <a:t> </a:t>
            </a:r>
            <a:r>
              <a:rPr lang="de-DE" dirty="0" err="1"/>
              <a:t>low</a:t>
            </a:r>
            <a:r>
              <a:rPr lang="de-DE" dirty="0"/>
              <a:t>- </a:t>
            </a:r>
            <a:r>
              <a:rPr lang="de-DE" dirty="0" err="1"/>
              <a:t>energy</a:t>
            </a:r>
            <a:r>
              <a:rPr lang="de-DE" dirty="0"/>
              <a:t> </a:t>
            </a:r>
            <a:r>
              <a:rPr lang="de-DE" dirty="0" err="1"/>
              <a:t>neutrons</a:t>
            </a:r>
            <a:r>
              <a:rPr lang="de-DE" dirty="0"/>
              <a:t>, </a:t>
            </a:r>
            <a:r>
              <a:rPr lang="de-DE" i="1" dirty="0"/>
              <a:t>Nature Review, 2021</a:t>
            </a:r>
            <a:endParaRPr lang="de-DE" dirty="0"/>
          </a:p>
        </p:txBody>
      </p:sp>
      <p:sp>
        <p:nvSpPr>
          <p:cNvPr id="2" name="Title 1">
            <a:extLst>
              <a:ext uri="{FF2B5EF4-FFF2-40B4-BE49-F238E27FC236}">
                <a16:creationId xmlns:a16="http://schemas.microsoft.com/office/drawing/2014/main" id="{F3C4E2E0-8398-48C7-AB64-E298A020DC13}"/>
              </a:ext>
            </a:extLst>
          </p:cNvPr>
          <p:cNvSpPr>
            <a:spLocks noGrp="1"/>
          </p:cNvSpPr>
          <p:nvPr>
            <p:ph type="title"/>
          </p:nvPr>
        </p:nvSpPr>
        <p:spPr>
          <a:xfrm>
            <a:off x="630865" y="-20489"/>
            <a:ext cx="10515600" cy="1325563"/>
          </a:xfrm>
        </p:spPr>
        <p:txBody>
          <a:bodyPr/>
          <a:lstStyle/>
          <a:p>
            <a:r>
              <a:rPr lang="de-DE" dirty="0"/>
              <a:t>Modern Limits</a:t>
            </a:r>
          </a:p>
        </p:txBody>
      </p:sp>
    </p:spTree>
    <p:extLst>
      <p:ext uri="{BB962C8B-B14F-4D97-AF65-F5344CB8AC3E}">
        <p14:creationId xmlns:p14="http://schemas.microsoft.com/office/powerpoint/2010/main" val="3743413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2219</Words>
  <Application>Microsoft Office PowerPoint</Application>
  <PresentationFormat>Widescreen</PresentationFormat>
  <Paragraphs>402</Paragraphs>
  <Slides>33</Slides>
  <Notes>13</Notes>
  <HiddenSlides>0</HiddenSlides>
  <MMClips>6</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55" baseType="lpstr">
      <vt:lpstr>AdvP6F00</vt:lpstr>
      <vt:lpstr>AdvP6F01</vt:lpstr>
      <vt:lpstr>Arial</vt:lpstr>
      <vt:lpstr>Arial Rounded MT Bold</vt:lpstr>
      <vt:lpstr>Brandon Grotesque Black</vt:lpstr>
      <vt:lpstr>Calibri</vt:lpstr>
      <vt:lpstr>Calibri Light</vt:lpstr>
      <vt:lpstr>Cambria Math</vt:lpstr>
      <vt:lpstr>Carlito</vt:lpstr>
      <vt:lpstr>Comic Sans MS</vt:lpstr>
      <vt:lpstr>DejaVu Sans</vt:lpstr>
      <vt:lpstr>Helvetica Light</vt:lpstr>
      <vt:lpstr>Helvetica-Bold</vt:lpstr>
      <vt:lpstr>Liberation Sans</vt:lpstr>
      <vt:lpstr>Monotype Sorts</vt:lpstr>
      <vt:lpstr>MS PGothic</vt:lpstr>
      <vt:lpstr>MS PGothic</vt:lpstr>
      <vt:lpstr>Noto Sans CJK SC</vt:lpstr>
      <vt:lpstr>Symbol</vt:lpstr>
      <vt:lpstr>Times New Roman</vt:lpstr>
      <vt:lpstr>Office Theme</vt:lpstr>
      <vt:lpstr>Equation</vt:lpstr>
      <vt:lpstr>Short Range Interaction and Search for New Particles with Neutrons</vt:lpstr>
      <vt:lpstr>Basic Interactions</vt:lpstr>
      <vt:lpstr>Basic Interactions</vt:lpstr>
      <vt:lpstr>Basic Interactions</vt:lpstr>
      <vt:lpstr>Basic Interactions</vt:lpstr>
      <vt:lpstr>Basic Interactions</vt:lpstr>
      <vt:lpstr>Propagator</vt:lpstr>
      <vt:lpstr>Question: where to search?</vt:lpstr>
      <vt:lpstr>Modern Limits</vt:lpstr>
      <vt:lpstr>Modern Limits</vt:lpstr>
      <vt:lpstr>Axion Searches</vt:lpstr>
      <vt:lpstr>Casimir Force Measurements</vt:lpstr>
      <vt:lpstr>Vacuum, Wikipedia</vt:lpstr>
      <vt:lpstr>PowerPoint Presentation</vt:lpstr>
      <vt:lpstr>``Einstein‘s biggest blunder‘‘ turns to be right! </vt:lpstr>
      <vt:lpstr>Dark Matter Chameleon Field</vt:lpstr>
      <vt:lpstr>The  Electric Dipole Moment of the Neutron</vt:lpstr>
      <vt:lpstr>PowerPoint Presentation</vt:lpstr>
      <vt:lpstr>Motivation for high precision tests with neutrons:  extreme sensitivity or precision </vt:lpstr>
      <vt:lpstr>Free Fall at Short Distances</vt:lpstr>
      <vt:lpstr>Micko, Jenke et al.: qBounce@ILL</vt:lpstr>
      <vt:lpstr>Free Fall at Short Distances</vt:lpstr>
      <vt:lpstr>Quantum Gravitational States of a Neutron</vt:lpstr>
      <vt:lpstr>qBounce:</vt:lpstr>
      <vt:lpstr>Gravity Resonance Spectroscopy </vt:lpstr>
      <vt:lpstr>Dilaton Limits</vt:lpstr>
      <vt:lpstr>Gravity Resonance Spectroscopy </vt:lpstr>
      <vt:lpstr>PowerPoint Presentation</vt:lpstr>
      <vt:lpstr>Challenging the SM</vt:lpstr>
      <vt:lpstr>Challenging the SM</vt:lpstr>
      <vt:lpstr>Cirigliano: Effective Field Theories</vt:lpstr>
      <vt:lpstr>Dubbers, Märkisch</vt:lpstr>
      <vt:lpstr>ESFRI Landscapes – since 2016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Short Range Interaction and Search for New Particles with Neutrons</dc:title>
  <dc:creator>Hartmut Abele</dc:creator>
  <cp:lastModifiedBy>Hartmut Abele</cp:lastModifiedBy>
  <cp:revision>98</cp:revision>
  <dcterms:created xsi:type="dcterms:W3CDTF">2025-01-11T13:49:10Z</dcterms:created>
  <dcterms:modified xsi:type="dcterms:W3CDTF">2025-01-15T13:33:40Z</dcterms:modified>
</cp:coreProperties>
</file>