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5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147469126" r:id="rId5"/>
    <p:sldId id="1462" r:id="rId6"/>
    <p:sldId id="1464" r:id="rId7"/>
    <p:sldId id="1442" r:id="rId8"/>
    <p:sldId id="1448" r:id="rId9"/>
    <p:sldId id="1463" r:id="rId10"/>
    <p:sldId id="1451" r:id="rId11"/>
    <p:sldId id="1445" r:id="rId12"/>
    <p:sldId id="1455" r:id="rId13"/>
    <p:sldId id="1466" r:id="rId14"/>
    <p:sldId id="1452" r:id="rId15"/>
    <p:sldId id="1453" r:id="rId16"/>
    <p:sldId id="1443" r:id="rId17"/>
    <p:sldId id="1456" r:id="rId18"/>
    <p:sldId id="2147469124" r:id="rId19"/>
    <p:sldId id="1459" r:id="rId20"/>
    <p:sldId id="2147469130" r:id="rId21"/>
    <p:sldId id="1467" r:id="rId22"/>
    <p:sldId id="2147469127" r:id="rId23"/>
    <p:sldId id="2147469129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870994B-2A1C-487A-8564-30CD28D49E18}">
          <p14:sldIdLst>
            <p14:sldId id="2147469126"/>
            <p14:sldId id="1462"/>
            <p14:sldId id="1464"/>
            <p14:sldId id="1442"/>
            <p14:sldId id="1448"/>
            <p14:sldId id="1463"/>
            <p14:sldId id="1451"/>
            <p14:sldId id="1445"/>
            <p14:sldId id="1455"/>
            <p14:sldId id="1466"/>
            <p14:sldId id="1452"/>
            <p14:sldId id="1453"/>
            <p14:sldId id="1443"/>
            <p14:sldId id="1456"/>
            <p14:sldId id="2147469124"/>
            <p14:sldId id="1459"/>
            <p14:sldId id="2147469130"/>
            <p14:sldId id="1467"/>
            <p14:sldId id="2147469127"/>
            <p14:sldId id="21474691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D"/>
    <a:srgbClr val="00FFFF"/>
    <a:srgbClr val="4B4F43"/>
    <a:srgbClr val="9900CC"/>
    <a:srgbClr val="9A9B9D"/>
    <a:srgbClr val="AEB0AF"/>
    <a:srgbClr val="CEC7C1"/>
    <a:srgbClr val="8C8D90"/>
    <a:srgbClr val="D2535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44E97-32E5-4A8A-8FAC-4095BCAD33AF}" v="779" dt="2025-01-17T02:15:59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5" autoAdjust="0"/>
    <p:restoredTop sz="80937" autoAdjust="0"/>
  </p:normalViewPr>
  <p:slideViewPr>
    <p:cSldViewPr snapToGrid="0" showGuides="1">
      <p:cViewPr varScale="1">
        <p:scale>
          <a:sx n="85" d="100"/>
          <a:sy n="85" d="100"/>
        </p:scale>
        <p:origin x="163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1/16/2025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6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80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arxiv.org/abs/2409.05560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412.19519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8" Type="http://schemas.openxmlformats.org/officeDocument/2006/relationships/image" Target="../media/image17.png"/><Relationship Id="rId3" Type="http://schemas.openxmlformats.org/officeDocument/2006/relationships/image" Target="../media/image151.png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2.bin"/><Relationship Id="rId17" Type="http://schemas.openxmlformats.org/officeDocument/2006/relationships/image" Target="../media/image20.emf"/><Relationship Id="rId2" Type="http://schemas.openxmlformats.org/officeDocument/2006/relationships/image" Target="../media/image14.png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9.png"/><Relationship Id="rId24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0.png"/><Relationship Id="rId23" Type="http://schemas.openxmlformats.org/officeDocument/2006/relationships/image" Target="../media/image23.png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3.bin"/><Relationship Id="rId22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180.png"/><Relationship Id="rId9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Neutron Lifetime Measurement with Pulsed Cold Beam in Superfluid Helium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5A09B5E-ED3D-E267-C2B3-397E9F931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3B72BE-DF92-8C37-10D1-23ABA95F1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Jan 17,2025, ESS, Lund Sweden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800046-929C-AD52-FA6F-0FBD1EB39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153" y="4383195"/>
            <a:ext cx="5065059" cy="332399"/>
          </a:xfrm>
        </p:spPr>
        <p:txBody>
          <a:bodyPr/>
          <a:lstStyle/>
          <a:p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W. Yao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W. Anthony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S. Baeßler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1,2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V. Cianciolo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T. Ito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S. Penttila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J. Ramsey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A. Saunders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endParaRPr lang="en-US" sz="12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D0E904-04A7-3517-9C7C-56A69D9D6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7152" y="4881387"/>
            <a:ext cx="4867835" cy="259872"/>
          </a:xfrm>
        </p:spPr>
        <p:txBody>
          <a:bodyPr/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1. Oak Ridge National Lab. 2.University of Virginia 3.Los Alamos National Lab.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4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B823-4BA2-147A-3769-BBB7E608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Conversion of UV Photon to Green Photon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EB4F0-6C3D-C66D-F132-6C598693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540" y="1177242"/>
            <a:ext cx="4016608" cy="2162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FABB9-92E8-0BBA-41BA-72ABFD345DBD}"/>
              </a:ext>
            </a:extLst>
          </p:cNvPr>
          <p:cNvSpPr txBox="1"/>
          <p:nvPr/>
        </p:nvSpPr>
        <p:spPr>
          <a:xfrm>
            <a:off x="1176277" y="1464243"/>
            <a:ext cx="2237360" cy="3416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eV UV photon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540CE43-88B1-0E86-9864-AC651BEBF02D}"/>
              </a:ext>
            </a:extLst>
          </p:cNvPr>
          <p:cNvSpPr/>
          <p:nvPr/>
        </p:nvSpPr>
        <p:spPr>
          <a:xfrm>
            <a:off x="2085812" y="1840653"/>
            <a:ext cx="214009" cy="30642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C3BF6-6B50-FB5D-9BAD-B4CC5C4767AB}"/>
              </a:ext>
            </a:extLst>
          </p:cNvPr>
          <p:cNvSpPr txBox="1"/>
          <p:nvPr/>
        </p:nvSpPr>
        <p:spPr>
          <a:xfrm>
            <a:off x="1176276" y="2239476"/>
            <a:ext cx="2237361" cy="3416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450 nm photon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5C556-89E0-2ED9-279B-882A37C2508D}"/>
              </a:ext>
            </a:extLst>
          </p:cNvPr>
          <p:cNvSpPr txBox="1"/>
          <p:nvPr/>
        </p:nvSpPr>
        <p:spPr>
          <a:xfrm>
            <a:off x="1176277" y="2993603"/>
            <a:ext cx="2317646" cy="3416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Trapped in Fiber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E872A-F0B3-35EB-A041-22E1F85A9243}"/>
              </a:ext>
            </a:extLst>
          </p:cNvPr>
          <p:cNvSpPr txBox="1"/>
          <p:nvPr/>
        </p:nvSpPr>
        <p:spPr>
          <a:xfrm>
            <a:off x="1176276" y="3762822"/>
            <a:ext cx="2345599" cy="3416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0" i="0" u="none" strike="noStrike" baseline="0" dirty="0">
                <a:latin typeface="TeXGyreTermesX-Regular"/>
              </a:rPr>
              <a:t>Fiber/</a:t>
            </a:r>
            <a:r>
              <a:rPr lang="en-US" sz="1800" b="0" i="0" u="none" strike="noStrike" baseline="0" dirty="0" err="1">
                <a:latin typeface="TeXGyreTermesX-Regular"/>
              </a:rPr>
              <a:t>SiPM</a:t>
            </a:r>
            <a:r>
              <a:rPr lang="en-US" sz="1800" b="0" i="0" u="none" strike="noStrike" baseline="0" dirty="0">
                <a:latin typeface="TeXGyreTermesX-Regular"/>
              </a:rPr>
              <a:t> interface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5EE1E44-88A1-CE84-EE9A-9271065825E5}"/>
              </a:ext>
            </a:extLst>
          </p:cNvPr>
          <p:cNvSpPr/>
          <p:nvPr/>
        </p:nvSpPr>
        <p:spPr>
          <a:xfrm>
            <a:off x="2110746" y="2634145"/>
            <a:ext cx="214009" cy="30642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A849FA8-A57F-C778-3BCE-EDFC2EA925F0}"/>
              </a:ext>
            </a:extLst>
          </p:cNvPr>
          <p:cNvSpPr/>
          <p:nvPr/>
        </p:nvSpPr>
        <p:spPr>
          <a:xfrm>
            <a:off x="2118208" y="3420520"/>
            <a:ext cx="214009" cy="30642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43CAC-26CC-8452-2A5F-DEABB0506D4F}"/>
              </a:ext>
            </a:extLst>
          </p:cNvPr>
          <p:cNvSpPr txBox="1"/>
          <p:nvPr/>
        </p:nvSpPr>
        <p:spPr>
          <a:xfrm>
            <a:off x="1206072" y="4462826"/>
            <a:ext cx="2345599" cy="5909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</a:p>
          <a:p>
            <a:pPr algn="ctr">
              <a:lnSpc>
                <a:spcPct val="90000"/>
              </a:lnSpc>
            </a:pPr>
            <a:r>
              <a:rPr lang="en-US" sz="1800" b="0" i="0" u="none" strike="noStrike" baseline="0" dirty="0">
                <a:latin typeface="TeXGyreTermesX-Regular"/>
              </a:rPr>
              <a:t>Hamamatsu 13360-75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7729101-509A-A604-9C21-FA0BA5B13DA9}"/>
              </a:ext>
            </a:extLst>
          </p:cNvPr>
          <p:cNvSpPr/>
          <p:nvPr/>
        </p:nvSpPr>
        <p:spPr>
          <a:xfrm>
            <a:off x="2096447" y="4140335"/>
            <a:ext cx="214009" cy="30642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271E5B-93BA-9F65-FB9B-B9DA014EF021}"/>
              </a:ext>
            </a:extLst>
          </p:cNvPr>
          <p:cNvSpPr txBox="1"/>
          <p:nvPr/>
        </p:nvSpPr>
        <p:spPr>
          <a:xfrm>
            <a:off x="3952744" y="1464243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5000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15E59-160F-5B0C-2735-51B1134811FC}"/>
              </a:ext>
            </a:extLst>
          </p:cNvPr>
          <p:cNvSpPr txBox="1"/>
          <p:nvPr/>
        </p:nvSpPr>
        <p:spPr>
          <a:xfrm>
            <a:off x="4009641" y="2200730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2500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6D327-82AF-F21D-A9CE-38840654B6E9}"/>
              </a:ext>
            </a:extLst>
          </p:cNvPr>
          <p:cNvSpPr txBox="1"/>
          <p:nvPr/>
        </p:nvSpPr>
        <p:spPr>
          <a:xfrm>
            <a:off x="4038675" y="2937217"/>
            <a:ext cx="569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EBF937-B90B-EBCC-7961-7E1398506411}"/>
              </a:ext>
            </a:extLst>
          </p:cNvPr>
          <p:cNvSpPr txBox="1"/>
          <p:nvPr/>
        </p:nvSpPr>
        <p:spPr>
          <a:xfrm>
            <a:off x="2444663" y="2616539"/>
            <a:ext cx="5838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0" i="0" u="none" strike="noStrike" baseline="0" dirty="0">
                <a:latin typeface="TeXGyreTermesX-Regular"/>
              </a:rPr>
              <a:t>11%</a:t>
            </a:r>
            <a:endParaRPr lang="en-US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92D3D0-322C-792C-C57F-2DE385AE83DF}"/>
              </a:ext>
            </a:extLst>
          </p:cNvPr>
          <p:cNvSpPr txBox="1"/>
          <p:nvPr/>
        </p:nvSpPr>
        <p:spPr>
          <a:xfrm>
            <a:off x="2463898" y="3364362"/>
            <a:ext cx="612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eXGyreTermesX-Regular"/>
              </a:rPr>
              <a:t>53%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30E86D-6A54-A5AF-3A5A-BC3BD707D068}"/>
              </a:ext>
            </a:extLst>
          </p:cNvPr>
          <p:cNvSpPr txBox="1"/>
          <p:nvPr/>
        </p:nvSpPr>
        <p:spPr>
          <a:xfrm>
            <a:off x="1782796" y="5408050"/>
            <a:ext cx="129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eXGyreTermesX-Regular"/>
              </a:rPr>
              <a:t>Total:2.6</a:t>
            </a:r>
            <a:r>
              <a:rPr lang="en-US" sz="1800" b="0" i="0" u="none" strike="noStrike" baseline="0" dirty="0">
                <a:latin typeface="TeXGyreTermesX-Regular"/>
              </a:rPr>
              <a:t>%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5CB17F-639D-5041-064A-A860B534DC5F}"/>
              </a:ext>
            </a:extLst>
          </p:cNvPr>
          <p:cNvSpPr txBox="1"/>
          <p:nvPr/>
        </p:nvSpPr>
        <p:spPr>
          <a:xfrm>
            <a:off x="4073760" y="3762822"/>
            <a:ext cx="569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145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8AFBEB-A7EC-36AC-5F5E-08B0F6596E19}"/>
              </a:ext>
            </a:extLst>
          </p:cNvPr>
          <p:cNvSpPr txBox="1"/>
          <p:nvPr/>
        </p:nvSpPr>
        <p:spPr>
          <a:xfrm>
            <a:off x="4073760" y="4485026"/>
            <a:ext cx="569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131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F2DAE0-FB40-0340-87FF-818C43FE1C4E}"/>
              </a:ext>
            </a:extLst>
          </p:cNvPr>
          <p:cNvSpPr txBox="1"/>
          <p:nvPr/>
        </p:nvSpPr>
        <p:spPr>
          <a:xfrm>
            <a:off x="3743123" y="776502"/>
            <a:ext cx="150457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Photon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Capture Event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8B2B98-96B6-7B47-40FA-F101B1C0D08F}"/>
              </a:ext>
            </a:extLst>
          </p:cNvPr>
          <p:cNvSpPr txBox="1"/>
          <p:nvPr/>
        </p:nvSpPr>
        <p:spPr>
          <a:xfrm>
            <a:off x="5869342" y="812180"/>
            <a:ext cx="228024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Maximum # of Photon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Beta Decay Event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BC373F-E94A-C513-AC64-2380ECB76CC1}"/>
              </a:ext>
            </a:extLst>
          </p:cNvPr>
          <p:cNvSpPr txBox="1"/>
          <p:nvPr/>
        </p:nvSpPr>
        <p:spPr>
          <a:xfrm>
            <a:off x="6114500" y="1502989"/>
            <a:ext cx="8258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15000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1CFEC2-4644-DEEA-7E08-69CAC57B5FA7}"/>
              </a:ext>
            </a:extLst>
          </p:cNvPr>
          <p:cNvSpPr txBox="1"/>
          <p:nvPr/>
        </p:nvSpPr>
        <p:spPr>
          <a:xfrm>
            <a:off x="6171397" y="2239476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7500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22644D-2098-5B4E-4980-54581C118AF9}"/>
              </a:ext>
            </a:extLst>
          </p:cNvPr>
          <p:cNvSpPr txBox="1"/>
          <p:nvPr/>
        </p:nvSpPr>
        <p:spPr>
          <a:xfrm>
            <a:off x="6200431" y="2975963"/>
            <a:ext cx="569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825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395B85-1CA4-AE7D-59D0-7DD8E4450B91}"/>
              </a:ext>
            </a:extLst>
          </p:cNvPr>
          <p:cNvSpPr txBox="1"/>
          <p:nvPr/>
        </p:nvSpPr>
        <p:spPr>
          <a:xfrm>
            <a:off x="6136311" y="3762822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 437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4F0EA9-66F2-FA39-EB6C-2D258630704A}"/>
              </a:ext>
            </a:extLst>
          </p:cNvPr>
          <p:cNvSpPr txBox="1"/>
          <p:nvPr/>
        </p:nvSpPr>
        <p:spPr>
          <a:xfrm>
            <a:off x="6057219" y="4509667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  393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096C7-1657-A60D-853B-32C4791E2330}"/>
              </a:ext>
            </a:extLst>
          </p:cNvPr>
          <p:cNvSpPr txBox="1"/>
          <p:nvPr/>
        </p:nvSpPr>
        <p:spPr>
          <a:xfrm>
            <a:off x="2378871" y="1863713"/>
            <a:ext cx="12939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0" i="0" u="none" strike="noStrike" baseline="0" dirty="0">
                <a:latin typeface="TeXGyreTermesX-Regular"/>
              </a:rPr>
              <a:t>100% (50%)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AA6E75-8004-DFE9-71F3-87EA159DCB2C}"/>
              </a:ext>
            </a:extLst>
          </p:cNvPr>
          <p:cNvSpPr txBox="1"/>
          <p:nvPr/>
        </p:nvSpPr>
        <p:spPr>
          <a:xfrm>
            <a:off x="7220086" y="3972384"/>
            <a:ext cx="47475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D.A. Loomis, V. Cianciolo and E. Leggett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Simulations of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nEDM@SNS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light collection system efficiency</a:t>
            </a:r>
          </a:p>
          <a:p>
            <a:r>
              <a:rPr lang="en-US" sz="1600" b="1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J. Instrumentation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Vol 17, April 2022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D9EF02-82E6-67BF-D429-7BA4605EF01E}"/>
              </a:ext>
            </a:extLst>
          </p:cNvPr>
          <p:cNvSpPr txBox="1"/>
          <p:nvPr/>
        </p:nvSpPr>
        <p:spPr>
          <a:xfrm>
            <a:off x="2468434" y="4140335"/>
            <a:ext cx="66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eXGyreTermesX-Regular"/>
              </a:rPr>
              <a:t>90%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D632CBE-F919-1A87-256A-CC953A563C41}"/>
              </a:ext>
            </a:extLst>
          </p:cNvPr>
          <p:cNvSpPr/>
          <p:nvPr/>
        </p:nvSpPr>
        <p:spPr>
          <a:xfrm>
            <a:off x="2102927" y="5101629"/>
            <a:ext cx="214009" cy="30642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01440" y="348734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Neutron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Capture Time Constant &amp;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Concentration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ACE74D-42BC-9332-6495-89ED4D098C9E}"/>
                  </a:ext>
                </a:extLst>
              </p:cNvPr>
              <p:cNvSpPr txBox="1"/>
              <p:nvPr/>
            </p:nvSpPr>
            <p:spPr>
              <a:xfrm>
                <a:off x="2026674" y="2008844"/>
                <a:ext cx="21400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ACE74D-42BC-9332-6495-89ED4D09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4" y="2008844"/>
                <a:ext cx="2140085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8F093-D110-3F1E-0A45-EB35772E0565}"/>
                  </a:ext>
                </a:extLst>
              </p:cNvPr>
              <p:cNvSpPr txBox="1"/>
              <p:nvPr/>
            </p:nvSpPr>
            <p:spPr>
              <a:xfrm>
                <a:off x="2026674" y="2705108"/>
                <a:ext cx="68688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=2200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thermal neutron,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=5333±7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barn (0.13%)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8F093-D110-3F1E-0A45-EB35772E0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4" y="2705108"/>
                <a:ext cx="6868884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FC3B9E-6822-7353-B7A5-254A7A3CF4D0}"/>
                  </a:ext>
                </a:extLst>
              </p:cNvPr>
              <p:cNvSpPr txBox="1"/>
              <p:nvPr/>
            </p:nvSpPr>
            <p:spPr>
              <a:xfrm>
                <a:off x="2026674" y="3985034"/>
                <a:ext cx="4793343" cy="73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FC3B9E-6822-7353-B7A5-254A7A3CF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4" y="3985034"/>
                <a:ext cx="4793343" cy="738600"/>
              </a:xfrm>
              <a:prstGeom prst="rect">
                <a:avLst/>
              </a:prstGeom>
              <a:blipFill>
                <a:blip r:embed="rId4"/>
                <a:stretch>
                  <a:fillRect l="-1017" t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865C52-B62A-C719-BAB0-70D4D9639511}"/>
                  </a:ext>
                </a:extLst>
              </p:cNvPr>
              <p:cNvSpPr txBox="1"/>
              <p:nvPr/>
            </p:nvSpPr>
            <p:spPr>
              <a:xfrm>
                <a:off x="869589" y="4908437"/>
                <a:ext cx="8025969" cy="79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aseline="300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He concentration: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4.44x10</a:t>
                </a:r>
                <a:r>
                  <a:rPr lang="en-US" sz="1800" baseline="30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-6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(beta vs capture: 10</a:t>
                </a:r>
                <a:r>
                  <a:rPr lang="en-US" sz="1800" baseline="300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  8.8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ms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(for 17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neutrons, 2-meter travel distance.)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865C52-B62A-C719-BAB0-70D4D9639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89" y="4908437"/>
                <a:ext cx="8025969" cy="796180"/>
              </a:xfrm>
              <a:prstGeom prst="rect">
                <a:avLst/>
              </a:prstGeom>
              <a:blipFill>
                <a:blip r:embed="rId5"/>
                <a:stretch>
                  <a:fillRect l="-532" t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F363B080-876E-E1D1-58BA-FB756523C2D8}"/>
              </a:ext>
            </a:extLst>
          </p:cNvPr>
          <p:cNvSpPr/>
          <p:nvPr/>
        </p:nvSpPr>
        <p:spPr>
          <a:xfrm>
            <a:off x="1413832" y="2103826"/>
            <a:ext cx="437744" cy="24110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FF01360-3271-ECEF-12A4-81393C839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44639"/>
              </p:ext>
            </p:extLst>
          </p:nvPr>
        </p:nvGraphicFramePr>
        <p:xfrm>
          <a:off x="7835387" y="3554804"/>
          <a:ext cx="3875599" cy="296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9802299" imgH="7502559" progId="Origin95.Graph">
                  <p:embed/>
                </p:oleObj>
              </mc:Choice>
              <mc:Fallback>
                <p:oleObj name="Graph" r:id="rId6" imgW="9802299" imgH="7502559" progId="Origin95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FF01360-3271-ECEF-12A4-81393C839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5387" y="3554804"/>
                        <a:ext cx="3875599" cy="296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A8B1A-1F03-454C-364F-9B099D9F221E}"/>
                  </a:ext>
                </a:extLst>
              </p:cNvPr>
              <p:cNvSpPr txBox="1"/>
              <p:nvPr/>
            </p:nvSpPr>
            <p:spPr>
              <a:xfrm>
                <a:off x="2026674" y="1130742"/>
                <a:ext cx="2517575" cy="693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A8B1A-1F03-454C-364F-9B099D9F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4" y="1130742"/>
                <a:ext cx="2517575" cy="693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06803CB-01DE-044F-DC8A-C49F1C289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6288" y="1273315"/>
            <a:ext cx="4465126" cy="13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0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474546" y="323527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Concentration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9EC8-E239-D391-7CD9-4A2189286AC5}"/>
              </a:ext>
            </a:extLst>
          </p:cNvPr>
          <p:cNvSpPr txBox="1"/>
          <p:nvPr/>
        </p:nvSpPr>
        <p:spPr>
          <a:xfrm>
            <a:off x="734414" y="4742015"/>
            <a:ext cx="574530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Natural helium: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Start with isotopic pure helium (McClintock purification,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Absolute number of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He: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atoms.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3EC0DD-068B-5CB5-193F-3029A1B3C142}"/>
                  </a:ext>
                </a:extLst>
              </p:cNvPr>
              <p:cNvSpPr txBox="1"/>
              <p:nvPr/>
            </p:nvSpPr>
            <p:spPr>
              <a:xfrm>
                <a:off x="6383697" y="4836998"/>
                <a:ext cx="4564711" cy="759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𝐹𝐼𝑁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𝐼𝑁𝐼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3EC0DD-068B-5CB5-193F-3029A1B3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697" y="4836998"/>
                <a:ext cx="4564711" cy="759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A218866-F8FA-D796-F481-4B7707FB3615}"/>
              </a:ext>
            </a:extLst>
          </p:cNvPr>
          <p:cNvSpPr txBox="1"/>
          <p:nvPr/>
        </p:nvSpPr>
        <p:spPr>
          <a:xfrm>
            <a:off x="6479723" y="4139528"/>
            <a:ext cx="31146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Residual 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 measurement: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87246-8E51-A3AE-2E70-AE9B1076A3C8}"/>
              </a:ext>
            </a:extLst>
          </p:cNvPr>
          <p:cNvSpPr txBox="1"/>
          <p:nvPr/>
        </p:nvSpPr>
        <p:spPr>
          <a:xfrm>
            <a:off x="6563485" y="3228263"/>
            <a:ext cx="531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CIDFont+F1"/>
              </a:rPr>
              <a:t>Hendry, P. &amp; McClintock, P., Continuous flow apparatus for preparing isotopically pure </a:t>
            </a:r>
            <a:r>
              <a:rPr lang="en-US" sz="1600" b="0" i="0" u="none" strike="noStrike" baseline="30000" dirty="0">
                <a:latin typeface="CIDFont+F1"/>
              </a:rPr>
              <a:t>4</a:t>
            </a:r>
            <a:r>
              <a:rPr lang="en-US" sz="1600" b="0" i="0" u="none" strike="noStrike" baseline="0" dirty="0">
                <a:latin typeface="CIDFont+F1"/>
              </a:rPr>
              <a:t>He. </a:t>
            </a:r>
            <a:r>
              <a:rPr lang="en-US" sz="1600" b="0" i="0" u="none" strike="noStrike" baseline="0" dirty="0">
                <a:latin typeface="CIDFont+F6"/>
              </a:rPr>
              <a:t>Cryogenics, </a:t>
            </a:r>
            <a:r>
              <a:rPr lang="en-US" sz="1600" b="0" i="0" u="none" strike="noStrike" baseline="0" dirty="0">
                <a:latin typeface="CIDFont+F1"/>
              </a:rPr>
              <a:t>27(March ), p. 131, 1987.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42DEA-42EF-A08D-76DA-658774D7258C}"/>
                  </a:ext>
                </a:extLst>
              </p:cNvPr>
              <p:cNvSpPr txBox="1"/>
              <p:nvPr/>
            </p:nvSpPr>
            <p:spPr>
              <a:xfrm>
                <a:off x="6633044" y="1858358"/>
                <a:ext cx="4680160" cy="135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 concentration,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heating flux W/m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</a:t>
                </a:r>
              </a:p>
              <a:p>
                <a:pPr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=1mw/mm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~10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-30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within in several mm.</a:t>
                </a:r>
                <a:endParaRPr lang="en-US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42DEA-42EF-A08D-76DA-658774D7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44" y="1858358"/>
                <a:ext cx="4680160" cy="1357808"/>
              </a:xfrm>
              <a:prstGeom prst="rect">
                <a:avLst/>
              </a:prstGeom>
              <a:blipFill>
                <a:blip r:embed="rId3"/>
                <a:stretch>
                  <a:fillRect l="-781" t="-4036" r="-391" b="-6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160110E-8428-7590-6C1A-09373717F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7" y="846747"/>
            <a:ext cx="4732920" cy="3644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C4D505-2889-6D16-94EB-728DB0FE28BE}"/>
                  </a:ext>
                </a:extLst>
              </p:cNvPr>
              <p:cNvSpPr txBox="1"/>
              <p:nvPr/>
            </p:nvSpPr>
            <p:spPr>
              <a:xfrm>
                <a:off x="6333555" y="1285572"/>
                <a:ext cx="4213411" cy="57278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5.0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+5.8)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C4D505-2889-6D16-94EB-728DB0FE2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55" y="1285572"/>
                <a:ext cx="4213411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E69F4A4-7476-7EA3-C2B1-543CC8D7C712}"/>
              </a:ext>
            </a:extLst>
          </p:cNvPr>
          <p:cNvSpPr txBox="1"/>
          <p:nvPr/>
        </p:nvSpPr>
        <p:spPr>
          <a:xfrm>
            <a:off x="6633044" y="4774330"/>
            <a:ext cx="4397188" cy="10163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762AB4-799D-16D6-4751-BC3DF27AF7B5}"/>
              </a:ext>
            </a:extLst>
          </p:cNvPr>
          <p:cNvSpPr txBox="1"/>
          <p:nvPr/>
        </p:nvSpPr>
        <p:spPr>
          <a:xfrm>
            <a:off x="6529950" y="979689"/>
            <a:ext cx="231589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Heat flush purification</a:t>
            </a:r>
          </a:p>
        </p:txBody>
      </p:sp>
    </p:spTree>
    <p:extLst>
      <p:ext uri="{BB962C8B-B14F-4D97-AF65-F5344CB8AC3E}">
        <p14:creationId xmlns:p14="http://schemas.microsoft.com/office/powerpoint/2010/main" val="378926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660060" y="373169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Background Scintillation in Superfluid Helium 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4F293-76CD-9EE0-BD4E-FD4A3F9790DE}"/>
              </a:ext>
            </a:extLst>
          </p:cNvPr>
          <p:cNvSpPr txBox="1"/>
          <p:nvPr/>
        </p:nvSpPr>
        <p:spPr>
          <a:xfrm>
            <a:off x="1119143" y="4492358"/>
            <a:ext cx="704795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Neutron related scintillations: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a, e: prompt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-ray when neutrons passing the window(s)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Compton scattering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c: neutrons induced scintillation from decay and 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 capture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 neutron related scintillations: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Radioactive backgrounds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Cosmic rays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B79FC-3D37-1E24-9B0C-0071D3B0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1" y="1040291"/>
            <a:ext cx="6431280" cy="3116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00752-F55B-B675-092B-8980DB5E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12" y="1145328"/>
            <a:ext cx="885216" cy="61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3316A-DD15-5446-755B-B1616E7E6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54" y="1145328"/>
            <a:ext cx="1126025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C3A1A-81AF-EA60-2541-44DCAAB4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46" y="-28555"/>
            <a:ext cx="2799155" cy="282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5C2A2-CA83-48F7-2EBF-F6A06AE2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62" y="1116651"/>
            <a:ext cx="8113584" cy="5392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11168" y="348734"/>
            <a:ext cx="10509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Using SNS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nEDM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Cryostat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-- Cryostat and other Components from SNS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nEDM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93BBA5-9BEE-142E-5AF7-71F20731B16A}"/>
              </a:ext>
            </a:extLst>
          </p:cNvPr>
          <p:cNvSpPr txBox="1"/>
          <p:nvPr/>
        </p:nvSpPr>
        <p:spPr>
          <a:xfrm>
            <a:off x="692989" y="4480263"/>
            <a:ext cx="19396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 Gas Handling for Dilution Refrigerator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6B360-51BB-5ADC-5902-BACF84874135}"/>
              </a:ext>
            </a:extLst>
          </p:cNvPr>
          <p:cNvSpPr txBox="1"/>
          <p:nvPr/>
        </p:nvSpPr>
        <p:spPr>
          <a:xfrm>
            <a:off x="2374729" y="4978457"/>
            <a:ext cx="17660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Large Pump Stack for 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 and 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E622E-900B-0E3D-5B64-2D04976337B4}"/>
              </a:ext>
            </a:extLst>
          </p:cNvPr>
          <p:cNvSpPr txBox="1"/>
          <p:nvPr/>
        </p:nvSpPr>
        <p:spPr>
          <a:xfrm>
            <a:off x="7731239" y="848885"/>
            <a:ext cx="17255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Light Collection Module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ABBCF-B995-4110-C260-6B506A988202}"/>
              </a:ext>
            </a:extLst>
          </p:cNvPr>
          <p:cNvSpPr txBox="1"/>
          <p:nvPr/>
        </p:nvSpPr>
        <p:spPr>
          <a:xfrm>
            <a:off x="3367075" y="5883089"/>
            <a:ext cx="13294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Neutron Guide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E5A58-7387-6301-E25E-0379306FACC8}"/>
              </a:ext>
            </a:extLst>
          </p:cNvPr>
          <p:cNvSpPr txBox="1"/>
          <p:nvPr/>
        </p:nvSpPr>
        <p:spPr>
          <a:xfrm>
            <a:off x="6794208" y="4085905"/>
            <a:ext cx="93703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Cryostat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A86E-997F-F9D5-B724-78368D766FE2}"/>
              </a:ext>
            </a:extLst>
          </p:cNvPr>
          <p:cNvSpPr txBox="1"/>
          <p:nvPr/>
        </p:nvSpPr>
        <p:spPr>
          <a:xfrm>
            <a:off x="5039962" y="5246222"/>
            <a:ext cx="10008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Shutter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8E8DB-14F1-94EA-9A53-AC65AAFC0FFF}"/>
              </a:ext>
            </a:extLst>
          </p:cNvPr>
          <p:cNvSpPr txBox="1"/>
          <p:nvPr/>
        </p:nvSpPr>
        <p:spPr>
          <a:xfrm>
            <a:off x="9723477" y="5475567"/>
            <a:ext cx="228248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Existing Equipment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to be built</a:t>
            </a:r>
          </a:p>
        </p:txBody>
      </p:sp>
    </p:spTree>
    <p:extLst>
      <p:ext uri="{BB962C8B-B14F-4D97-AF65-F5344CB8AC3E}">
        <p14:creationId xmlns:p14="http://schemas.microsoft.com/office/powerpoint/2010/main" val="79013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8FF3E-E3A8-F436-8307-BF536B01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95" y="1400804"/>
            <a:ext cx="5315115" cy="4370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01440" y="348734"/>
            <a:ext cx="10509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Using nEDM Cryostat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-- HSHV Cryostat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2BE98-B774-BCDB-B692-6BE8E0F7D44D}"/>
              </a:ext>
            </a:extLst>
          </p:cNvPr>
          <p:cNvSpPr txBox="1"/>
          <p:nvPr/>
        </p:nvSpPr>
        <p:spPr>
          <a:xfrm>
            <a:off x="8118486" y="3272034"/>
            <a:ext cx="193965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Dilution Refrigerator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F3677-C4B1-34D6-3382-9AF5882E063A}"/>
              </a:ext>
            </a:extLst>
          </p:cNvPr>
          <p:cNvSpPr txBox="1"/>
          <p:nvPr/>
        </p:nvSpPr>
        <p:spPr>
          <a:xfrm>
            <a:off x="8227855" y="4242015"/>
            <a:ext cx="193965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Cell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291D13-9505-1EB4-D0DB-53BC9FBD0BF6}"/>
              </a:ext>
            </a:extLst>
          </p:cNvPr>
          <p:cNvCxnSpPr>
            <a:cxnSpLocks/>
          </p:cNvCxnSpPr>
          <p:nvPr/>
        </p:nvCxnSpPr>
        <p:spPr>
          <a:xfrm>
            <a:off x="1762125" y="3771545"/>
            <a:ext cx="1581150" cy="25753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F29C68-47CF-359D-4EE5-C06A4E3F3596}"/>
              </a:ext>
            </a:extLst>
          </p:cNvPr>
          <p:cNvSpPr txBox="1"/>
          <p:nvPr/>
        </p:nvSpPr>
        <p:spPr>
          <a:xfrm rot="540943">
            <a:off x="1067562" y="3516616"/>
            <a:ext cx="193965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Beam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50E662-E8FA-EC9A-BFC6-D17BCF93B87E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331052" y="3429000"/>
            <a:ext cx="2787434" cy="1569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3B7A4C-584C-A22B-E70B-FDE78B3E247B}"/>
              </a:ext>
            </a:extLst>
          </p:cNvPr>
          <p:cNvCxnSpPr>
            <a:cxnSpLocks/>
          </p:cNvCxnSpPr>
          <p:nvPr/>
        </p:nvCxnSpPr>
        <p:spPr>
          <a:xfrm flipH="1">
            <a:off x="5419725" y="4398981"/>
            <a:ext cx="280813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A8E2A6-77CC-A296-DD62-E4CC6360E57A}"/>
              </a:ext>
            </a:extLst>
          </p:cNvPr>
          <p:cNvSpPr txBox="1"/>
          <p:nvPr/>
        </p:nvSpPr>
        <p:spPr>
          <a:xfrm>
            <a:off x="8118485" y="2542069"/>
            <a:ext cx="193965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4K Shield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14A57A-593E-C5E8-CEE7-700F502CDC3C}"/>
              </a:ext>
            </a:extLst>
          </p:cNvPr>
          <p:cNvCxnSpPr>
            <a:cxnSpLocks/>
          </p:cNvCxnSpPr>
          <p:nvPr/>
        </p:nvCxnSpPr>
        <p:spPr>
          <a:xfrm flipH="1">
            <a:off x="6181725" y="2716552"/>
            <a:ext cx="1936761" cy="347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3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5EAE6A-4651-6BD5-08C3-2CF3267F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6" y="1038290"/>
            <a:ext cx="6029199" cy="3166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01440" y="348734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Cold Neutron Beam at SNS FnPB-BL13B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EC3E0-3215-ED25-B92C-8B814251DF49}"/>
              </a:ext>
            </a:extLst>
          </p:cNvPr>
          <p:cNvSpPr txBox="1"/>
          <p:nvPr/>
        </p:nvSpPr>
        <p:spPr>
          <a:xfrm>
            <a:off x="573306" y="4244567"/>
            <a:ext cx="647787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Flux at 10x12 cm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beam port: 2x10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/MW cm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Å  (4.8x10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/s Å)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2MW, 60 Hz.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17Å  neutron (232 m/s)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Shutter open: synchronized with 60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proton pulse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4% of the beam flux.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Accumulate 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beta decay events in 2 days  (just for estimation purpose).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Down stream of Nab, the beam becomes 7x6 cm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Nab,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PNab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….</a:t>
            </a:r>
            <a:endParaRPr lang="en-US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94197-C9E1-F5F7-D2CC-1C2FBE4E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989" y="1217082"/>
            <a:ext cx="4624148" cy="3301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C6CC31-1F9F-4046-3AA1-28A255D1C143}"/>
              </a:ext>
            </a:extLst>
          </p:cNvPr>
          <p:cNvSpPr txBox="1"/>
          <p:nvPr/>
        </p:nvSpPr>
        <p:spPr>
          <a:xfrm>
            <a:off x="7934207" y="4666884"/>
            <a:ext cx="3148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N. Fomin et al.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NIM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773 (2015) 45–51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188BE-6C46-4F45-56B5-E154970FB7F4}"/>
              </a:ext>
            </a:extLst>
          </p:cNvPr>
          <p:cNvSpPr txBox="1"/>
          <p:nvPr/>
        </p:nvSpPr>
        <p:spPr>
          <a:xfrm>
            <a:off x="2859204" y="6432522"/>
            <a:ext cx="5999784" cy="3139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a 17Å neutron, the probability of decay when travels 1 m: 4.9x10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270814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05922" y="348734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Cold Neutron Beam ANNI (ESS), PF1B (ILL), 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AE8DA-2D49-2485-56C1-FE79AED5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6" y="2352902"/>
            <a:ext cx="5183260" cy="3150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7E3C2-8265-E34B-03E6-D46DC149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988" y="1879863"/>
            <a:ext cx="3880588" cy="3098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0A1DF-92E5-5D55-3520-5068F97BEAC7}"/>
              </a:ext>
            </a:extLst>
          </p:cNvPr>
          <p:cNvSpPr txBox="1"/>
          <p:nvPr/>
        </p:nvSpPr>
        <p:spPr>
          <a:xfrm>
            <a:off x="1654417" y="5290873"/>
            <a:ext cx="33169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ANNI: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Beam Port: 11 x 7 cm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17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Å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1 x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 Å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ABEFB-070A-1215-0AE2-1879440DF969}"/>
              </a:ext>
            </a:extLst>
          </p:cNvPr>
          <p:cNvSpPr txBox="1"/>
          <p:nvPr/>
        </p:nvSpPr>
        <p:spPr>
          <a:xfrm>
            <a:off x="7144873" y="5075720"/>
            <a:ext cx="3316941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PF1B: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Beam Port: 20 x 6 cm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17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Å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6 x 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 Å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6386D-A340-70B1-01ED-20D5826CA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7" y="920604"/>
            <a:ext cx="6096000" cy="15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7DC3-C67F-209A-F085-36C5EC08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AF5BE-8DB8-2555-FF37-DA47E710B7A4}"/>
              </a:ext>
            </a:extLst>
          </p:cNvPr>
          <p:cNvSpPr txBox="1"/>
          <p:nvPr/>
        </p:nvSpPr>
        <p:spPr>
          <a:xfrm>
            <a:off x="6096000" y="5960601"/>
            <a:ext cx="5751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work was funded by the US Department of Energy (DOE) Office of Nuclear Physics under contract DE-AC05-00OR22725 with UT-Battelle, LLC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B90988-04BD-CD47-EA23-64B6C522BA83}"/>
                  </a:ext>
                </a:extLst>
              </p:cNvPr>
              <p:cNvSpPr txBox="1"/>
              <p:nvPr/>
            </p:nvSpPr>
            <p:spPr>
              <a:xfrm>
                <a:off x="816987" y="905070"/>
                <a:ext cx="10267780" cy="312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Superfluid Helium as a Medium for Probing Neutron Beta Decay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Superfluid helium won’t scatter cold neutrons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0.38 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This will substantially reduce the background.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Superfluid helium is extremely pure, with no radioactive contamination.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Helium is transparent to 16 eV UV photons.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Thousands of UV photons produced during an event result in hundreds of visible photons that are detectable by photon sensors.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Scintillation spectra can be constructed based on the number of visible photons detected.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cryogenic technology for this experiment is well-established.</a:t>
                </a:r>
              </a:p>
              <a:p>
                <a:pPr algn="l"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B90988-04BD-CD47-EA23-64B6C522B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7" y="905070"/>
                <a:ext cx="10267780" cy="3125407"/>
              </a:xfrm>
              <a:prstGeom prst="rect">
                <a:avLst/>
              </a:prstGeom>
              <a:blipFill>
                <a:blip r:embed="rId2"/>
                <a:stretch>
                  <a:fillRect l="-475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4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824EE0D-0AA8-CE16-0F1B-45A85339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19" y="4559125"/>
            <a:ext cx="2731452" cy="2146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CB823-4BA2-147A-3769-BBB7E608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Photon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6D151-F8E5-132C-58F4-81EB3909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48" y="897701"/>
            <a:ext cx="2603169" cy="28325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D3E99B-81E5-C4B6-7A29-CC6D455A3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56158"/>
              </p:ext>
            </p:extLst>
          </p:nvPr>
        </p:nvGraphicFramePr>
        <p:xfrm>
          <a:off x="620712" y="1207833"/>
          <a:ext cx="6799263" cy="2221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197">
                  <a:extLst>
                    <a:ext uri="{9D8B030D-6E8A-4147-A177-3AD203B41FA5}">
                      <a16:colId xmlns:a16="http://schemas.microsoft.com/office/drawing/2014/main" val="3420248033"/>
                    </a:ext>
                  </a:extLst>
                </a:gridCol>
                <a:gridCol w="1162541">
                  <a:extLst>
                    <a:ext uri="{9D8B030D-6E8A-4147-A177-3AD203B41FA5}">
                      <a16:colId xmlns:a16="http://schemas.microsoft.com/office/drawing/2014/main" val="3899634633"/>
                    </a:ext>
                  </a:extLst>
                </a:gridCol>
                <a:gridCol w="947853">
                  <a:extLst>
                    <a:ext uri="{9D8B030D-6E8A-4147-A177-3AD203B41FA5}">
                      <a16:colId xmlns:a16="http://schemas.microsoft.com/office/drawing/2014/main" val="1851941595"/>
                    </a:ext>
                  </a:extLst>
                </a:gridCol>
                <a:gridCol w="854046">
                  <a:extLst>
                    <a:ext uri="{9D8B030D-6E8A-4147-A177-3AD203B41FA5}">
                      <a16:colId xmlns:a16="http://schemas.microsoft.com/office/drawing/2014/main" val="1209463505"/>
                    </a:ext>
                  </a:extLst>
                </a:gridCol>
                <a:gridCol w="141201">
                  <a:extLst>
                    <a:ext uri="{9D8B030D-6E8A-4147-A177-3AD203B41FA5}">
                      <a16:colId xmlns:a16="http://schemas.microsoft.com/office/drawing/2014/main" val="4105442625"/>
                    </a:ext>
                  </a:extLst>
                </a:gridCol>
                <a:gridCol w="886567">
                  <a:extLst>
                    <a:ext uri="{9D8B030D-6E8A-4147-A177-3AD203B41FA5}">
                      <a16:colId xmlns:a16="http://schemas.microsoft.com/office/drawing/2014/main" val="1170540553"/>
                    </a:ext>
                  </a:extLst>
                </a:gridCol>
                <a:gridCol w="1751858">
                  <a:extLst>
                    <a:ext uri="{9D8B030D-6E8A-4147-A177-3AD203B41FA5}">
                      <a16:colId xmlns:a16="http://schemas.microsoft.com/office/drawing/2014/main" val="1698779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Wavelength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QE (%, max)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DCR (cps)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Jitter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Max Count Rate (cps)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95605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Conventional Single-Photon Detectors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37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PMT (visible)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400-900 nm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818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PMT (IR)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1000-1600 nm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200K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452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Silicon (thick)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400-1050 nm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20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Silicon (thin)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400-1000 nm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755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InGaAs APD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950-1600 nm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75K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350 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350 </a:t>
                      </a:r>
                      <a:r>
                        <a:rPr lang="en-US" sz="1100" kern="100" dirty="0" err="1">
                          <a:effectLst/>
                        </a:rPr>
                        <a:t>ps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10x10</a:t>
                      </a:r>
                      <a:r>
                        <a:rPr lang="en-US" sz="1100" kern="100" baseline="30000" dirty="0">
                          <a:effectLst/>
                        </a:rPr>
                        <a:t>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29877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Superconductors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61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W-TES (NIST)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UV-2 mm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&gt;98%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&lt;&lt;10</a:t>
                      </a:r>
                      <a:r>
                        <a:rPr lang="en-US" sz="1100" kern="100" baseline="30000">
                          <a:effectLst/>
                        </a:rPr>
                        <a:t>-5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10-100 ns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10-100 ns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100x10</a:t>
                      </a:r>
                      <a:r>
                        <a:rPr lang="en-US" sz="1100" kern="100" baseline="300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32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SNSPD: NbN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UV-5 mm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&gt;90%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100-1000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~3ps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~3ps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54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SNSPD: WSi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UV-5 mm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~98%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&lt;&lt;10</a:t>
                      </a:r>
                      <a:r>
                        <a:rPr lang="en-US" sz="1100" kern="100" baseline="30000">
                          <a:effectLst/>
                        </a:rPr>
                        <a:t>-5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~5ps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~5ps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100x10</a:t>
                      </a:r>
                      <a:r>
                        <a:rPr lang="en-US" sz="1100" kern="100" baseline="30000">
                          <a:effectLst/>
                        </a:rPr>
                        <a:t>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096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MKID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UV-2 mm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~30%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low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~1ms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~1ms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100x10</a:t>
                      </a:r>
                      <a:r>
                        <a:rPr lang="en-US" sz="1100" kern="100" baseline="30000" dirty="0">
                          <a:effectLst/>
                        </a:rPr>
                        <a:t>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57012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A3D8589-02E8-79FC-B68B-FF097364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" y="3560971"/>
            <a:ext cx="6799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“New” Superconducting Detectors for HEP, </a:t>
            </a:r>
            <a:r>
              <a:rPr lang="en-US" sz="1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Sae</a:t>
            </a: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Woo Nam (NIST)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441C8A-D2B0-7629-D7B4-F794B331CF1E}"/>
              </a:ext>
            </a:extLst>
          </p:cNvPr>
          <p:cNvSpPr txBox="1"/>
          <p:nvPr/>
        </p:nvSpPr>
        <p:spPr>
          <a:xfrm>
            <a:off x="6886576" y="5146402"/>
            <a:ext cx="5162550" cy="133882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Instead of utilizing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nEDM’s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system, which operates at room temperature, SNSPD offers an intrinsic low-temperature photon detection solution. These technologies have advanced rapidly in recent years, driven by the progress in quantum computing.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700D78B-9947-0352-44BF-A955298AF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6" y="4475350"/>
            <a:ext cx="2615618" cy="1619815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7FD36E3-1036-527F-627A-A85CA7660E28}"/>
              </a:ext>
            </a:extLst>
          </p:cNvPr>
          <p:cNvCxnSpPr>
            <a:cxnSpLocks/>
          </p:cNvCxnSpPr>
          <p:nvPr/>
        </p:nvCxnSpPr>
        <p:spPr>
          <a:xfrm>
            <a:off x="1990725" y="5605852"/>
            <a:ext cx="1619250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6C1FB3-0F0B-BD05-725A-6A9C1327EB3F}"/>
              </a:ext>
            </a:extLst>
          </p:cNvPr>
          <p:cNvCxnSpPr>
            <a:cxnSpLocks/>
          </p:cNvCxnSpPr>
          <p:nvPr/>
        </p:nvCxnSpPr>
        <p:spPr>
          <a:xfrm flipV="1">
            <a:off x="3609975" y="4695825"/>
            <a:ext cx="19050" cy="910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07A786A-C03D-324C-D9BC-76AAC804D9B8}"/>
              </a:ext>
            </a:extLst>
          </p:cNvPr>
          <p:cNvCxnSpPr>
            <a:cxnSpLocks/>
          </p:cNvCxnSpPr>
          <p:nvPr/>
        </p:nvCxnSpPr>
        <p:spPr>
          <a:xfrm>
            <a:off x="3619500" y="4695825"/>
            <a:ext cx="1825420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E43AF10-D135-70BB-5BA2-B64DD3603762}"/>
              </a:ext>
            </a:extLst>
          </p:cNvPr>
          <p:cNvCxnSpPr>
            <a:cxnSpLocks/>
          </p:cNvCxnSpPr>
          <p:nvPr/>
        </p:nvCxnSpPr>
        <p:spPr>
          <a:xfrm>
            <a:off x="5444920" y="4689202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5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EF60E8-0B7A-5748-915A-FC4C2553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85" y="3145038"/>
            <a:ext cx="6309171" cy="3357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A8D91-49A0-AC0A-23DF-42F11A2C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Neutron Lifetime and </a:t>
            </a: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“N</a:t>
            </a: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eutron Lifetime </a:t>
            </a:r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uzzle”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CF367-E952-AD96-2CC2-E6D3BB2D1F70}"/>
              </a:ext>
            </a:extLst>
          </p:cNvPr>
          <p:cNvSpPr txBox="1"/>
          <p:nvPr/>
        </p:nvSpPr>
        <p:spPr>
          <a:xfrm>
            <a:off x="1050785" y="1913760"/>
            <a:ext cx="947057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Two methods to measure free neutron lifetime: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Bottle method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measure the number of remaining neutrons in a bottle after a time window.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Beam method: measure the number of neutron decays in a time window.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10 s discrepancy between these two methods.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7BBC0-1112-33AD-3687-DEE2F0A49770}"/>
              </a:ext>
            </a:extLst>
          </p:cNvPr>
          <p:cNvSpPr txBox="1"/>
          <p:nvPr/>
        </p:nvSpPr>
        <p:spPr>
          <a:xfrm>
            <a:off x="1050785" y="721881"/>
            <a:ext cx="9892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Free neutron lifetime is an important parameter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Big bang nucleosynthesis and the early universe.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Testing the consistency of the V-A structure of weak interaction in the Standard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C7367-1E49-FAFF-8FAC-EDA44A3F9D79}"/>
              </a:ext>
            </a:extLst>
          </p:cNvPr>
          <p:cNvSpPr txBox="1"/>
          <p:nvPr/>
        </p:nvSpPr>
        <p:spPr>
          <a:xfrm>
            <a:off x="4750608" y="6455471"/>
            <a:ext cx="3409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Nature Vol </a:t>
            </a:r>
            <a:r>
              <a:rPr lang="en-US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598</a:t>
            </a: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28 October 2021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D00A2-AB27-BA86-B90F-057C639A3843}"/>
              </a:ext>
            </a:extLst>
          </p:cNvPr>
          <p:cNvSpPr txBox="1"/>
          <p:nvPr/>
        </p:nvSpPr>
        <p:spPr>
          <a:xfrm>
            <a:off x="7994304" y="2683301"/>
            <a:ext cx="4040813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Current PDG value for 8 bottle measurements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878.4±0.5 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31B74-7F3F-6879-2FBC-5B89E0641F9F}"/>
                  </a:ext>
                </a:extLst>
              </p:cNvPr>
              <p:cNvSpPr txBox="1"/>
              <p:nvPr/>
            </p:nvSpPr>
            <p:spPr>
              <a:xfrm>
                <a:off x="7994304" y="5509046"/>
                <a:ext cx="4040812" cy="77380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Most recent bottle experiment 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UCNtau</a:t>
                </a:r>
                <a:endParaRPr lang="en-US" sz="1600" b="0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877.2±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0.22(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stat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−0.17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+0.2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(sys) Sec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it-IT" sz="16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  <a:hlinkClick r:id="rId3"/>
                  </a:rPr>
                  <a:t>arxiv.org/abs/2409.05560</a:t>
                </a:r>
                <a:r>
                  <a:rPr lang="it-IT" sz="16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it-IT" sz="16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Sept 2024</a:t>
                </a:r>
                <a:endParaRPr 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31B74-7F3F-6879-2FBC-5B89E0641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04" y="5509046"/>
                <a:ext cx="4040812" cy="773802"/>
              </a:xfrm>
              <a:prstGeom prst="rect">
                <a:avLst/>
              </a:prstGeom>
              <a:blipFill>
                <a:blip r:embed="rId4"/>
                <a:stretch>
                  <a:fillRect l="-449" t="-3788" b="-530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670FC76-2CF2-08A7-2637-3507D583CF04}"/>
              </a:ext>
            </a:extLst>
          </p:cNvPr>
          <p:cNvSpPr txBox="1"/>
          <p:nvPr/>
        </p:nvSpPr>
        <p:spPr>
          <a:xfrm>
            <a:off x="7994304" y="3525671"/>
            <a:ext cx="4040812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NIST Beam measurement:</a:t>
            </a:r>
            <a:endParaRPr lang="en-US" sz="16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887.7 ± 1.2 (stat) ± 1.9 (sys) 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72B87-48D7-D2BE-1C2C-62E3DFACF975}"/>
                  </a:ext>
                </a:extLst>
              </p:cNvPr>
              <p:cNvSpPr txBox="1"/>
              <p:nvPr/>
            </p:nvSpPr>
            <p:spPr>
              <a:xfrm>
                <a:off x="7994304" y="4464393"/>
                <a:ext cx="4040812" cy="77380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Most resent Beam Experiment </a:t>
                </a:r>
                <a:r>
                  <a:rPr lang="en-US" sz="16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J-PARC:   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877.2±1.7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stat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−3.6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+4.0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(sys) Sec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it-IT" sz="16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  <a:hlinkClick r:id="rId5"/>
                  </a:rPr>
                  <a:t>arxiv.org/abs/2412.19519</a:t>
                </a:r>
                <a:r>
                  <a:rPr lang="it-IT" sz="16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6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27 Dec 2024</a:t>
                </a:r>
                <a:endParaRPr 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72B87-48D7-D2BE-1C2C-62E3DFACF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04" y="4464393"/>
                <a:ext cx="4040812" cy="773802"/>
              </a:xfrm>
              <a:prstGeom prst="rect">
                <a:avLst/>
              </a:prstGeom>
              <a:blipFill>
                <a:blip r:embed="rId7"/>
                <a:stretch>
                  <a:fillRect l="-449" t="-3788" b="-530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29895AB-F830-33E0-5856-024AE2AC6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5260" y="84953"/>
            <a:ext cx="1879374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B823-4BA2-147A-3769-BBB7E608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Distinguish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Decay Event and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Capture Event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E1B03-AA43-8795-7EB8-6EE0E8E5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312730"/>
            <a:ext cx="2981324" cy="226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DE41B-87EE-2A82-E7A8-B225CCC2D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11" y="1322556"/>
            <a:ext cx="3014663" cy="2741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A21014-7525-22F2-D6AD-534258EC6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477" y="1359839"/>
            <a:ext cx="2892423" cy="2845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EA318D-211F-360D-9E42-A6D7404E9E36}"/>
              </a:ext>
            </a:extLst>
          </p:cNvPr>
          <p:cNvSpPr txBox="1"/>
          <p:nvPr/>
        </p:nvSpPr>
        <p:spPr>
          <a:xfrm>
            <a:off x="4857750" y="4239967"/>
            <a:ext cx="3349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axial direction, using a training data set simulated capture events,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1000 event, RMSE: 0.45 cm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5000 event, RMSE: 0.126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B6449E-BCD1-71E9-781B-EAB2BA47C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900256"/>
            <a:ext cx="3849894" cy="2009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A9B284-C5B2-1D78-8282-139FB262A9B7}"/>
              </a:ext>
            </a:extLst>
          </p:cNvPr>
          <p:cNvSpPr txBox="1"/>
          <p:nvPr/>
        </p:nvSpPr>
        <p:spPr>
          <a:xfrm>
            <a:off x="963613" y="5575925"/>
            <a:ext cx="33496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a training data set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5000 capture events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3500 beta decay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4D37B-8B44-B3C6-12B6-4FF6CB6B39B0}"/>
              </a:ext>
            </a:extLst>
          </p:cNvPr>
          <p:cNvSpPr txBox="1"/>
          <p:nvPr/>
        </p:nvSpPr>
        <p:spPr>
          <a:xfrm>
            <a:off x="8658225" y="4239966"/>
            <a:ext cx="33496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radial direction, using a training data set simulated capture events,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5000 event, RMSE: 0.34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C2281-481B-DB06-0D81-2F1BF75EA0D0}"/>
              </a:ext>
            </a:extLst>
          </p:cNvPr>
          <p:cNvSpPr txBox="1"/>
          <p:nvPr/>
        </p:nvSpPr>
        <p:spPr>
          <a:xfrm>
            <a:off x="728661" y="3017647"/>
            <a:ext cx="4129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Confusion matrix for best event classification model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AF9DD-34B0-FF7D-1E81-CB1CF73DAD68}"/>
              </a:ext>
            </a:extLst>
          </p:cNvPr>
          <p:cNvSpPr/>
          <p:nvPr/>
        </p:nvSpPr>
        <p:spPr>
          <a:xfrm>
            <a:off x="728661" y="3017647"/>
            <a:ext cx="3921333" cy="340220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F6C0F-F1A6-27FC-0687-759330AE3CD4}"/>
              </a:ext>
            </a:extLst>
          </p:cNvPr>
          <p:cNvSpPr/>
          <p:nvPr/>
        </p:nvSpPr>
        <p:spPr>
          <a:xfrm>
            <a:off x="4857750" y="1076325"/>
            <a:ext cx="3448050" cy="428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E183D8-BED5-D3B0-D32B-0073A3EE32AD}"/>
              </a:ext>
            </a:extLst>
          </p:cNvPr>
          <p:cNvSpPr/>
          <p:nvPr/>
        </p:nvSpPr>
        <p:spPr>
          <a:xfrm>
            <a:off x="8499477" y="1076325"/>
            <a:ext cx="3448050" cy="428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A25D0616-DE52-EFC0-A902-CA3F66303C97}"/>
              </a:ext>
            </a:extLst>
          </p:cNvPr>
          <p:cNvGrpSpPr/>
          <p:nvPr/>
        </p:nvGrpSpPr>
        <p:grpSpPr>
          <a:xfrm>
            <a:off x="531264" y="4253809"/>
            <a:ext cx="4436480" cy="1815550"/>
            <a:chOff x="531264" y="4253809"/>
            <a:chExt cx="4436480" cy="181555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BA6CD6-E452-8F41-44F3-3E229F74F75A}"/>
                </a:ext>
              </a:extLst>
            </p:cNvPr>
            <p:cNvSpPr/>
            <p:nvPr/>
          </p:nvSpPr>
          <p:spPr>
            <a:xfrm>
              <a:off x="2749190" y="4445901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CE3CB2-F2A2-EEB9-20B9-13C1F744D8E5}"/>
                </a:ext>
              </a:extLst>
            </p:cNvPr>
            <p:cNvSpPr/>
            <p:nvPr/>
          </p:nvSpPr>
          <p:spPr>
            <a:xfrm>
              <a:off x="2887659" y="4445901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92B324-D0C9-F696-24C5-9E3D9805EA87}"/>
                </a:ext>
              </a:extLst>
            </p:cNvPr>
            <p:cNvSpPr/>
            <p:nvPr/>
          </p:nvSpPr>
          <p:spPr>
            <a:xfrm>
              <a:off x="3053994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C3309A-7580-3CD1-9F95-FC23F7C8A378}"/>
                </a:ext>
              </a:extLst>
            </p:cNvPr>
            <p:cNvSpPr/>
            <p:nvPr/>
          </p:nvSpPr>
          <p:spPr>
            <a:xfrm>
              <a:off x="3177701" y="4445901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B0B610-3485-4224-D1DC-F9E577D81E7D}"/>
                </a:ext>
              </a:extLst>
            </p:cNvPr>
            <p:cNvSpPr/>
            <p:nvPr/>
          </p:nvSpPr>
          <p:spPr>
            <a:xfrm>
              <a:off x="3316170" y="4445901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50470E-21DD-FE61-BF9B-255A8CE70C72}"/>
                </a:ext>
              </a:extLst>
            </p:cNvPr>
            <p:cNvSpPr/>
            <p:nvPr/>
          </p:nvSpPr>
          <p:spPr>
            <a:xfrm>
              <a:off x="3468570" y="4445901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C27EE7-0BDF-DCCD-42C6-0A301184D429}"/>
                </a:ext>
              </a:extLst>
            </p:cNvPr>
            <p:cNvSpPr/>
            <p:nvPr/>
          </p:nvSpPr>
          <p:spPr>
            <a:xfrm>
              <a:off x="3636869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9B856E-888B-07D3-47B6-F30DD0FC413C}"/>
                </a:ext>
              </a:extLst>
            </p:cNvPr>
            <p:cNvSpPr/>
            <p:nvPr/>
          </p:nvSpPr>
          <p:spPr>
            <a:xfrm>
              <a:off x="3775338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37DB0A-C6DD-3A16-E968-7880B808B4E0}"/>
                </a:ext>
              </a:extLst>
            </p:cNvPr>
            <p:cNvSpPr/>
            <p:nvPr/>
          </p:nvSpPr>
          <p:spPr>
            <a:xfrm>
              <a:off x="3941673" y="4442535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19CC67-3F1C-C270-91ED-EF42D593CBBB}"/>
                </a:ext>
              </a:extLst>
            </p:cNvPr>
            <p:cNvSpPr/>
            <p:nvPr/>
          </p:nvSpPr>
          <p:spPr>
            <a:xfrm>
              <a:off x="4065380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5DD352-4BD3-9ADF-ABCC-60B8A758F4C2}"/>
                </a:ext>
              </a:extLst>
            </p:cNvPr>
            <p:cNvSpPr/>
            <p:nvPr/>
          </p:nvSpPr>
          <p:spPr>
            <a:xfrm>
              <a:off x="4203849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65B255-57C4-24D7-E5A5-416C0B4876C1}"/>
                </a:ext>
              </a:extLst>
            </p:cNvPr>
            <p:cNvSpPr/>
            <p:nvPr/>
          </p:nvSpPr>
          <p:spPr>
            <a:xfrm>
              <a:off x="4356249" y="4444218"/>
              <a:ext cx="71283" cy="7128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6FD2C85-1864-8882-A182-9761B7AFB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264" y="4253809"/>
              <a:ext cx="1989431" cy="9617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260DD8-247F-A10D-59A9-B956E15986A4}"/>
                    </a:ext>
                  </a:extLst>
                </p:cNvPr>
                <p:cNvSpPr txBox="1"/>
                <p:nvPr/>
              </p:nvSpPr>
              <p:spPr>
                <a:xfrm>
                  <a:off x="2377276" y="4844280"/>
                  <a:ext cx="2590468" cy="12250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Unknown number of neutrons with </a:t>
                  </a:r>
                </a:p>
                <a:p>
                  <a:r>
                    <a:rPr lang="en-US" dirty="0"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“</a:t>
                  </a:r>
                  <a:r>
                    <a:rPr lang="en-US" sz="1800" dirty="0" err="1"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fuzes</a:t>
                  </a:r>
                  <a:r>
                    <a:rPr lang="en-US" sz="1800" dirty="0"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” set at </a:t>
                  </a:r>
                  <a:r>
                    <a:rPr lang="en-US" dirty="0">
                      <a:latin typeface="Calibri" panose="020F0502020204030204" pitchFamily="34" charset="0"/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a lifetime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260DD8-247F-A10D-59A9-B956E1598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276" y="4844280"/>
                  <a:ext cx="2590468" cy="1225079"/>
                </a:xfrm>
                <a:prstGeom prst="rect">
                  <a:avLst/>
                </a:prstGeom>
                <a:blipFill>
                  <a:blip r:embed="rId3"/>
                  <a:stretch>
                    <a:fillRect l="-2118" t="-2985" b="-49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2EB1B2-4FBB-EF0E-112C-AC546EEE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Bottle Measurement vs. Beam Measurement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99FB6-6D7B-4935-BE50-446D76028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54" y="1195453"/>
            <a:ext cx="1592205" cy="2031988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65900F-DEF0-71BD-7897-87D2D2C7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61459"/>
              </p:ext>
            </p:extLst>
          </p:nvPr>
        </p:nvGraphicFramePr>
        <p:xfrm>
          <a:off x="3207418" y="2076137"/>
          <a:ext cx="700205" cy="115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051934" imgH="3375248" progId="CorelDraw.Graphic.17">
                  <p:embed/>
                </p:oleObj>
              </mc:Choice>
              <mc:Fallback>
                <p:oleObj name="CorelDRAW" r:id="rId5" imgW="2051934" imgH="3375248" progId="CorelDraw.Graphic.17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65900F-DEF0-71BD-7897-87D2D2C7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7418" y="2076137"/>
                        <a:ext cx="700205" cy="115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660880-1A9E-0830-7936-515294B4B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10734"/>
              </p:ext>
            </p:extLst>
          </p:nvPr>
        </p:nvGraphicFramePr>
        <p:xfrm>
          <a:off x="7760498" y="2009963"/>
          <a:ext cx="700205" cy="115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051934" imgH="3375248" progId="CorelDraw.Graphic.17">
                  <p:embed/>
                </p:oleObj>
              </mc:Choice>
              <mc:Fallback>
                <p:oleObj name="CorelDRAW" r:id="rId7" imgW="2051934" imgH="3375248" progId="CorelDraw.Graphic.17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6660880-1A9E-0830-7936-515294B4B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0498" y="2009963"/>
                        <a:ext cx="700205" cy="115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AAEBC81-9931-807C-BB61-AA6F2DDC9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55792"/>
              </p:ext>
            </p:extLst>
          </p:nvPr>
        </p:nvGraphicFramePr>
        <p:xfrm>
          <a:off x="8916329" y="1431509"/>
          <a:ext cx="1099961" cy="176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2462807" imgH="3951112" progId="CorelDraw.Graphic.17">
                  <p:embed/>
                </p:oleObj>
              </mc:Choice>
              <mc:Fallback>
                <p:oleObj name="CorelDRAW" r:id="rId9" imgW="2462807" imgH="3951112" progId="CorelDraw.Graphic.17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AAEBC81-9931-807C-BB61-AA6F2DDC9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16329" y="1431509"/>
                        <a:ext cx="1099961" cy="176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DD98EE5-7F27-4B57-D16E-A6BB84EFE5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6584" y="2258203"/>
            <a:ext cx="428416" cy="56170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F43173-E6FA-3057-F4D7-1AC7AE365A8B}"/>
              </a:ext>
            </a:extLst>
          </p:cNvPr>
          <p:cNvSpPr txBox="1"/>
          <p:nvPr/>
        </p:nvSpPr>
        <p:spPr>
          <a:xfrm>
            <a:off x="578834" y="863923"/>
            <a:ext cx="2259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Bottle Measurement 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506653-25E8-0BDF-FE09-7F9C5A56D2D0}"/>
              </a:ext>
            </a:extLst>
          </p:cNvPr>
          <p:cNvSpPr txBox="1"/>
          <p:nvPr/>
        </p:nvSpPr>
        <p:spPr>
          <a:xfrm>
            <a:off x="621515" y="3585832"/>
            <a:ext cx="228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Beam Measurement</a:t>
            </a:r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C046BB-80AB-E6BE-2C6B-FDA761E8D11E}"/>
              </a:ext>
            </a:extLst>
          </p:cNvPr>
          <p:cNvCxnSpPr>
            <a:cxnSpLocks/>
          </p:cNvCxnSpPr>
          <p:nvPr/>
        </p:nvCxnSpPr>
        <p:spPr>
          <a:xfrm flipV="1">
            <a:off x="702129" y="3429000"/>
            <a:ext cx="9645520" cy="107302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D79EB-44F7-2B73-C916-86F199C6FD43}"/>
                  </a:ext>
                </a:extLst>
              </p:cNvPr>
              <p:cNvSpPr txBox="1"/>
              <p:nvPr/>
            </p:nvSpPr>
            <p:spPr>
              <a:xfrm>
                <a:off x="4481450" y="1095623"/>
                <a:ext cx="2787100" cy="2492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fun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D79EB-44F7-2B73-C916-86F199C6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50" y="1095623"/>
                <a:ext cx="2787100" cy="249299"/>
              </a:xfrm>
              <a:prstGeom prst="rect">
                <a:avLst/>
              </a:prstGeom>
              <a:blipFill>
                <a:blip r:embed="rId15"/>
                <a:stretch>
                  <a:fillRect l="-2845" t="-12195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C734271-A6FB-63C8-85BC-91CCF050676D}"/>
              </a:ext>
            </a:extLst>
          </p:cNvPr>
          <p:cNvSpPr/>
          <p:nvPr/>
        </p:nvSpPr>
        <p:spPr>
          <a:xfrm>
            <a:off x="7385902" y="6061439"/>
            <a:ext cx="1730423" cy="609823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F30F98-6560-D295-0B51-883463F6D6AA}"/>
              </a:ext>
            </a:extLst>
          </p:cNvPr>
          <p:cNvSpPr/>
          <p:nvPr/>
        </p:nvSpPr>
        <p:spPr>
          <a:xfrm>
            <a:off x="7930002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CA968E-41FB-D78F-2FD4-05280A401368}"/>
              </a:ext>
            </a:extLst>
          </p:cNvPr>
          <p:cNvSpPr/>
          <p:nvPr/>
        </p:nvSpPr>
        <p:spPr>
          <a:xfrm>
            <a:off x="8068471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A2C515-8718-D520-BBC5-25A148A15BD0}"/>
              </a:ext>
            </a:extLst>
          </p:cNvPr>
          <p:cNvSpPr/>
          <p:nvPr/>
        </p:nvSpPr>
        <p:spPr>
          <a:xfrm>
            <a:off x="8206940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57D566-FA0C-ED02-F5E8-172D35C61238}"/>
              </a:ext>
            </a:extLst>
          </p:cNvPr>
          <p:cNvSpPr/>
          <p:nvPr/>
        </p:nvSpPr>
        <p:spPr>
          <a:xfrm>
            <a:off x="8358513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D553799-3785-3671-B88C-B053B4360682}"/>
              </a:ext>
            </a:extLst>
          </p:cNvPr>
          <p:cNvSpPr/>
          <p:nvPr/>
        </p:nvSpPr>
        <p:spPr>
          <a:xfrm>
            <a:off x="8496982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6FF4AE-1032-EE42-80EC-0DCBC86F6A16}"/>
              </a:ext>
            </a:extLst>
          </p:cNvPr>
          <p:cNvSpPr/>
          <p:nvPr/>
        </p:nvSpPr>
        <p:spPr>
          <a:xfrm>
            <a:off x="8635451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2F32EB6-6787-6EE8-319B-C7ED47E21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8997"/>
              </p:ext>
            </p:extLst>
          </p:nvPr>
        </p:nvGraphicFramePr>
        <p:xfrm>
          <a:off x="8393385" y="4330606"/>
          <a:ext cx="244475" cy="30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244303" imgH="247444" progId="CorelDraw.Graphic.17">
                  <p:embed/>
                </p:oleObj>
              </mc:Choice>
              <mc:Fallback>
                <p:oleObj name="CorelDRAW" r:id="rId16" imgW="244303" imgH="247444" progId="CorelDraw.Graphic.17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2F32EB6-6787-6EE8-319B-C7ED47E21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93385" y="4330606"/>
                        <a:ext cx="244475" cy="30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FE363-44F9-6A3F-C4C7-D14905ABB9E8}"/>
                  </a:ext>
                </a:extLst>
              </p:cNvPr>
              <p:cNvSpPr txBox="1"/>
              <p:nvPr/>
            </p:nvSpPr>
            <p:spPr>
              <a:xfrm>
                <a:off x="9085929" y="4953881"/>
                <a:ext cx="95056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FE363-44F9-6A3F-C4C7-D14905ABB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929" y="4953881"/>
                <a:ext cx="950561" cy="424219"/>
              </a:xfrm>
              <a:prstGeom prst="rect">
                <a:avLst/>
              </a:prstGeom>
              <a:blipFill>
                <a:blip r:embed="rId18"/>
                <a:stretch>
                  <a:fillRect l="-8333" t="-8696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22F5F20-8426-CE66-DEB0-021459761CE7}"/>
              </a:ext>
            </a:extLst>
          </p:cNvPr>
          <p:cNvSpPr/>
          <p:nvPr/>
        </p:nvSpPr>
        <p:spPr>
          <a:xfrm>
            <a:off x="8768104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C1ABE6-1A50-2539-880A-A069EE11E206}"/>
              </a:ext>
            </a:extLst>
          </p:cNvPr>
          <p:cNvSpPr/>
          <p:nvPr/>
        </p:nvSpPr>
        <p:spPr>
          <a:xfrm>
            <a:off x="8906573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FBEB6F-0F62-2418-59C0-812BF10674E6}"/>
              </a:ext>
            </a:extLst>
          </p:cNvPr>
          <p:cNvSpPr/>
          <p:nvPr/>
        </p:nvSpPr>
        <p:spPr>
          <a:xfrm>
            <a:off x="9045042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3F8E19-806D-B6C9-D3E4-386866076099}"/>
              </a:ext>
            </a:extLst>
          </p:cNvPr>
          <p:cNvSpPr/>
          <p:nvPr/>
        </p:nvSpPr>
        <p:spPr>
          <a:xfrm>
            <a:off x="9196615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DBD20D7-1010-3A98-6BC2-DC62597E5BF8}"/>
              </a:ext>
            </a:extLst>
          </p:cNvPr>
          <p:cNvSpPr/>
          <p:nvPr/>
        </p:nvSpPr>
        <p:spPr>
          <a:xfrm>
            <a:off x="9335084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15FBFB-21B0-C7BA-7C95-731D25FC00B3}"/>
              </a:ext>
            </a:extLst>
          </p:cNvPr>
          <p:cNvSpPr/>
          <p:nvPr/>
        </p:nvSpPr>
        <p:spPr>
          <a:xfrm>
            <a:off x="9473553" y="4433403"/>
            <a:ext cx="71283" cy="7128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97118D80-7B91-1E0C-125E-A9D4488C6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65294"/>
              </p:ext>
            </p:extLst>
          </p:nvPr>
        </p:nvGraphicFramePr>
        <p:xfrm>
          <a:off x="5626919" y="5003420"/>
          <a:ext cx="206689" cy="25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244303" imgH="247444" progId="CorelDraw.Graphic.17">
                  <p:embed/>
                </p:oleObj>
              </mc:Choice>
              <mc:Fallback>
                <p:oleObj name="CorelDRAW" r:id="rId16" imgW="244303" imgH="247444" progId="CorelDraw.Graphic.17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97118D80-7B91-1E0C-125E-A9D4488C6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26919" y="5003420"/>
                        <a:ext cx="206689" cy="2551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3A639FE-13C1-C81D-C949-329B1277C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25017"/>
              </p:ext>
            </p:extLst>
          </p:nvPr>
        </p:nvGraphicFramePr>
        <p:xfrm>
          <a:off x="8971462" y="4339786"/>
          <a:ext cx="264270" cy="27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143320" imgH="147354" progId="CorelDraw.Graphic.17">
                  <p:embed/>
                </p:oleObj>
              </mc:Choice>
              <mc:Fallback>
                <p:oleObj name="CorelDRAW" r:id="rId19" imgW="143320" imgH="147354" progId="CorelDraw.Graphic.17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3A639FE-13C1-C81D-C949-329B1277C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71462" y="4339786"/>
                        <a:ext cx="264270" cy="273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FB8D227-938A-B2EE-8F70-E5B110763F2B}"/>
              </a:ext>
            </a:extLst>
          </p:cNvPr>
          <p:cNvSpPr txBox="1"/>
          <p:nvPr/>
        </p:nvSpPr>
        <p:spPr>
          <a:xfrm>
            <a:off x="5902312" y="4953368"/>
            <a:ext cx="2212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Neutron decay: </a:t>
            </a:r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E00F7AC-7FC2-C66E-F6B3-52C24018E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26815"/>
              </p:ext>
            </p:extLst>
          </p:nvPr>
        </p:nvGraphicFramePr>
        <p:xfrm>
          <a:off x="5598128" y="5488444"/>
          <a:ext cx="264270" cy="27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143320" imgH="147354" progId="CorelDraw.Graphic.17">
                  <p:embed/>
                </p:oleObj>
              </mc:Choice>
              <mc:Fallback>
                <p:oleObj name="CorelDRAW" r:id="rId21" imgW="143320" imgH="147354" progId="CorelDraw.Graphic.17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E00F7AC-7FC2-C66E-F6B3-52C24018E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98128" y="5488444"/>
                        <a:ext cx="264270" cy="273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04786DBC-AA2F-9E80-ACB3-6136FC5E64AE}"/>
              </a:ext>
            </a:extLst>
          </p:cNvPr>
          <p:cNvSpPr txBox="1"/>
          <p:nvPr/>
        </p:nvSpPr>
        <p:spPr>
          <a:xfrm>
            <a:off x="5927224" y="5478537"/>
            <a:ext cx="3407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Another known neutron events:</a:t>
            </a: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5CF3A-7DFC-F20E-D9DC-D1E7E79E565C}"/>
                  </a:ext>
                </a:extLst>
              </p:cNvPr>
              <p:cNvSpPr txBox="1"/>
              <p:nvPr/>
            </p:nvSpPr>
            <p:spPr>
              <a:xfrm>
                <a:off x="9103597" y="5507007"/>
                <a:ext cx="950561" cy="395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05CF3A-7DFC-F20E-D9DC-D1E7E79E5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597" y="5507007"/>
                <a:ext cx="950561" cy="395429"/>
              </a:xfrm>
              <a:prstGeom prst="rect">
                <a:avLst/>
              </a:prstGeom>
              <a:blipFill>
                <a:blip r:embed="rId22"/>
                <a:stretch>
                  <a:fillRect l="-8333" t="-7692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3B3CB9-035D-4E29-3FE5-8BA00B95C7AA}"/>
                  </a:ext>
                </a:extLst>
              </p:cNvPr>
              <p:cNvSpPr txBox="1"/>
              <p:nvPr/>
            </p:nvSpPr>
            <p:spPr>
              <a:xfrm>
                <a:off x="7650203" y="6130601"/>
                <a:ext cx="1383478" cy="474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  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3B3CB9-035D-4E29-3FE5-8BA00B95C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03" y="6130601"/>
                <a:ext cx="1383478" cy="474553"/>
              </a:xfrm>
              <a:prstGeom prst="rect">
                <a:avLst/>
              </a:prstGeom>
              <a:blipFill>
                <a:blip r:embed="rId23"/>
                <a:stretch>
                  <a:fillRect l="-441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70D2CBAE-5A64-55E0-E21D-7A553AC5BF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64392" y="3700141"/>
            <a:ext cx="1227363" cy="10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15D6BAA-F9A4-4567-8BF6-70D0E2248790}"/>
              </a:ext>
            </a:extLst>
          </p:cNvPr>
          <p:cNvSpPr txBox="1"/>
          <p:nvPr/>
        </p:nvSpPr>
        <p:spPr>
          <a:xfrm>
            <a:off x="732869" y="458442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Cold Neutron Beam Decay in Superfluid Helium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D50C4-04A9-D2D4-8990-F7AC3DD4FFD2}"/>
              </a:ext>
            </a:extLst>
          </p:cNvPr>
          <p:cNvSpPr txBox="1"/>
          <p:nvPr/>
        </p:nvSpPr>
        <p:spPr>
          <a:xfrm>
            <a:off x="4124527" y="6137947"/>
            <a:ext cx="7993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 new neutron lifetime experiment with cold neutron beam decay in superfluid helium-4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Wanchun Wei, J. Phys. G: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Part. Phys. 47 (2020) 125101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7A409-2FC9-92E2-39D9-BF2D698DE5AD}"/>
              </a:ext>
            </a:extLst>
          </p:cNvPr>
          <p:cNvSpPr txBox="1"/>
          <p:nvPr/>
        </p:nvSpPr>
        <p:spPr>
          <a:xfrm>
            <a:off x="7463555" y="1160647"/>
            <a:ext cx="8316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Free Fly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670DE-E5A9-DE3F-D792-3BD9923FB91A}"/>
              </a:ext>
            </a:extLst>
          </p:cNvPr>
          <p:cNvSpPr txBox="1"/>
          <p:nvPr/>
        </p:nvSpPr>
        <p:spPr>
          <a:xfrm>
            <a:off x="4446444" y="1221879"/>
            <a:ext cx="23357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Collimated Neutron Beam Decay Measurement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5FF98-8E37-306B-CC92-891E0F2B1A90}"/>
              </a:ext>
            </a:extLst>
          </p:cNvPr>
          <p:cNvSpPr txBox="1"/>
          <p:nvPr/>
        </p:nvSpPr>
        <p:spPr>
          <a:xfrm>
            <a:off x="2415989" y="1221879"/>
            <a:ext cx="18205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Pre-Measurement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76F13-3D93-31A5-B338-AA4F546B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757410"/>
            <a:ext cx="7797800" cy="41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752451" y="300634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Extracting Neutron Lifetime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6D58B-5A07-6032-929E-9DFCA716E173}"/>
              </a:ext>
            </a:extLst>
          </p:cNvPr>
          <p:cNvSpPr txBox="1"/>
          <p:nvPr/>
        </p:nvSpPr>
        <p:spPr>
          <a:xfrm>
            <a:off x="696685" y="1567543"/>
            <a:ext cx="2017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Beta decay: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4228E-420A-D72A-7E92-783AD46E9F10}"/>
              </a:ext>
            </a:extLst>
          </p:cNvPr>
          <p:cNvSpPr txBox="1"/>
          <p:nvPr/>
        </p:nvSpPr>
        <p:spPr>
          <a:xfrm>
            <a:off x="696685" y="2483505"/>
            <a:ext cx="2017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 capture: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9E6E40-4C85-5583-6473-FB2178A499D8}"/>
                  </a:ext>
                </a:extLst>
              </p:cNvPr>
              <p:cNvSpPr txBox="1"/>
              <p:nvPr/>
            </p:nvSpPr>
            <p:spPr>
              <a:xfrm>
                <a:off x="6096000" y="1476876"/>
                <a:ext cx="2962275" cy="693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9E6E40-4C85-5583-6473-FB2178A4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76876"/>
                <a:ext cx="2962275" cy="693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C4150E-B460-4935-4729-5A2BEAD4A6CF}"/>
                  </a:ext>
                </a:extLst>
              </p:cNvPr>
              <p:cNvSpPr txBox="1"/>
              <p:nvPr/>
            </p:nvSpPr>
            <p:spPr>
              <a:xfrm>
                <a:off x="5898333" y="2243106"/>
                <a:ext cx="3736414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C4150E-B460-4935-4729-5A2BEAD4A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333" y="2243106"/>
                <a:ext cx="3736414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CD6C1D-64DD-5B49-048F-F29FD03B927D}"/>
              </a:ext>
            </a:extLst>
          </p:cNvPr>
          <p:cNvSpPr txBox="1"/>
          <p:nvPr/>
        </p:nvSpPr>
        <p:spPr>
          <a:xfrm>
            <a:off x="4562272" y="5962370"/>
            <a:ext cx="817909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Precise Neutron Lifetime Measurement Using Pulsed Neutron Beams at J-PARC</a:t>
            </a:r>
          </a:p>
          <a:p>
            <a:pPr algn="l"/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N. Sumi, </a:t>
            </a:r>
            <a:r>
              <a:rPr lang="en-US" sz="160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et. al.</a:t>
            </a:r>
            <a:endParaRPr lang="en-US" sz="160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arXiv:2102.09758v1 [hep-ex] 19 Feb 2021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B285F-1929-1B87-9700-E07DAC93DC8C}"/>
              </a:ext>
            </a:extLst>
          </p:cNvPr>
          <p:cNvSpPr txBox="1"/>
          <p:nvPr/>
        </p:nvSpPr>
        <p:spPr>
          <a:xfrm>
            <a:off x="1878742" y="3259640"/>
            <a:ext cx="3345631" cy="117704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D83C2-72A5-1DCA-6A2F-18DD500983B4}"/>
                  </a:ext>
                </a:extLst>
              </p:cNvPr>
              <p:cNvSpPr txBox="1"/>
              <p:nvPr/>
            </p:nvSpPr>
            <p:spPr>
              <a:xfrm>
                <a:off x="7926667" y="3103970"/>
                <a:ext cx="1860574" cy="510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D83C2-72A5-1DCA-6A2F-18DD50098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667" y="3103970"/>
                <a:ext cx="1860574" cy="510461"/>
              </a:xfrm>
              <a:prstGeom prst="rect">
                <a:avLst/>
              </a:prstGeom>
              <a:blipFill>
                <a:blip r:embed="rId7"/>
                <a:stretch>
                  <a:fillRect l="-980" t="-11905" r="-327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07920E-FDE1-1A95-B196-74C8EA2D2158}"/>
                  </a:ext>
                </a:extLst>
              </p:cNvPr>
              <p:cNvSpPr txBox="1"/>
              <p:nvPr/>
            </p:nvSpPr>
            <p:spPr>
              <a:xfrm>
                <a:off x="5756169" y="4022410"/>
                <a:ext cx="6031443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constant.</a:t>
                </a:r>
              </a:p>
              <a:p>
                <a:pPr marL="285750" indent="-285750" algn="l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the ratio to be close to 1,  the 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 concentration: 4.44x10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(equivalent to 9.59x10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/m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07920E-FDE1-1A95-B196-74C8EA2D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69" y="4022410"/>
                <a:ext cx="6031443" cy="840230"/>
              </a:xfrm>
              <a:prstGeom prst="rect">
                <a:avLst/>
              </a:prstGeom>
              <a:blipFill>
                <a:blip r:embed="rId8"/>
                <a:stretch>
                  <a:fillRect l="-606" t="-724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4A61E5-5461-834D-C669-4980816B1825}"/>
                  </a:ext>
                </a:extLst>
              </p:cNvPr>
              <p:cNvSpPr txBox="1"/>
              <p:nvPr/>
            </p:nvSpPr>
            <p:spPr>
              <a:xfrm>
                <a:off x="1916673" y="3503032"/>
                <a:ext cx="333110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𝐻𝑒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4A61E5-5461-834D-C669-4980816B1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73" y="3503032"/>
                <a:ext cx="3331105" cy="574132"/>
              </a:xfrm>
              <a:prstGeom prst="rect">
                <a:avLst/>
              </a:prstGeom>
              <a:blipFill>
                <a:blip r:embed="rId9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214B7A-2A9D-0072-7620-254488531E97}"/>
                  </a:ext>
                </a:extLst>
              </p:cNvPr>
              <p:cNvSpPr txBox="1"/>
              <p:nvPr/>
            </p:nvSpPr>
            <p:spPr>
              <a:xfrm>
                <a:off x="2373538" y="2516334"/>
                <a:ext cx="3101938" cy="275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214B7A-2A9D-0072-7620-254488531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38" y="2516334"/>
                <a:ext cx="3101938" cy="275973"/>
              </a:xfrm>
              <a:prstGeom prst="rect">
                <a:avLst/>
              </a:prstGeom>
              <a:blipFill>
                <a:blip r:embed="rId10"/>
                <a:stretch>
                  <a:fillRect l="-393" t="-11111" r="-117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51BBBC-5561-4A41-0FAE-9ABDC2C80AD7}"/>
                  </a:ext>
                </a:extLst>
              </p:cNvPr>
              <p:cNvSpPr txBox="1"/>
              <p:nvPr/>
            </p:nvSpPr>
            <p:spPr>
              <a:xfrm>
                <a:off x="2373538" y="1614013"/>
                <a:ext cx="2600777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+782 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51BBBC-5561-4A41-0FAE-9ABDC2C80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38" y="1614013"/>
                <a:ext cx="2600777" cy="249299"/>
              </a:xfrm>
              <a:prstGeom prst="rect">
                <a:avLst/>
              </a:prstGeom>
              <a:blipFill>
                <a:blip r:embed="rId11"/>
                <a:stretch>
                  <a:fillRect l="-703" t="-4878" r="-140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9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01440" y="348734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Signatures of Energetic Charged Particles in Superfluid Liquid Helium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6D58B-5A07-6032-929E-9DFCA716E173}"/>
              </a:ext>
            </a:extLst>
          </p:cNvPr>
          <p:cNvSpPr txBox="1"/>
          <p:nvPr/>
        </p:nvSpPr>
        <p:spPr>
          <a:xfrm>
            <a:off x="2107742" y="1407309"/>
            <a:ext cx="2017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Beta decay: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4228E-420A-D72A-7E92-783AD46E9F10}"/>
              </a:ext>
            </a:extLst>
          </p:cNvPr>
          <p:cNvSpPr txBox="1"/>
          <p:nvPr/>
        </p:nvSpPr>
        <p:spPr>
          <a:xfrm>
            <a:off x="2262534" y="2822357"/>
            <a:ext cx="2017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 capture: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E4311-3AFC-B31C-D9AD-DBEA6DE7A242}"/>
              </a:ext>
            </a:extLst>
          </p:cNvPr>
          <p:cNvSpPr txBox="1"/>
          <p:nvPr/>
        </p:nvSpPr>
        <p:spPr>
          <a:xfrm>
            <a:off x="6746870" y="1919952"/>
            <a:ext cx="2110016" cy="3416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16 eV UV photons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26C8B8-5DAC-C2D8-DB53-2AB56E1CF902}"/>
              </a:ext>
            </a:extLst>
          </p:cNvPr>
          <p:cNvSpPr txBox="1"/>
          <p:nvPr/>
        </p:nvSpPr>
        <p:spPr>
          <a:xfrm>
            <a:off x="6924824" y="3520109"/>
            <a:ext cx="2110016" cy="3416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16 eV UV photons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9D798A31-203F-8247-1B32-92032044A5BA}"/>
              </a:ext>
            </a:extLst>
          </p:cNvPr>
          <p:cNvSpPr/>
          <p:nvPr/>
        </p:nvSpPr>
        <p:spPr>
          <a:xfrm flipV="1">
            <a:off x="5403065" y="1827852"/>
            <a:ext cx="880421" cy="414250"/>
          </a:xfrm>
          <a:prstGeom prst="bentArrow">
            <a:avLst>
              <a:gd name="adj1" fmla="val 25000"/>
              <a:gd name="adj2" fmla="val 23854"/>
              <a:gd name="adj3" fmla="val 25000"/>
              <a:gd name="adj4" fmla="val 43750"/>
            </a:avLst>
          </a:pr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9E1B9586-F157-B272-09A6-98BEBAA24E53}"/>
              </a:ext>
            </a:extLst>
          </p:cNvPr>
          <p:cNvSpPr/>
          <p:nvPr/>
        </p:nvSpPr>
        <p:spPr>
          <a:xfrm flipV="1">
            <a:off x="5639635" y="3437247"/>
            <a:ext cx="924802" cy="383058"/>
          </a:xfrm>
          <a:prstGeom prst="bentArrow">
            <a:avLst/>
          </a:pr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09E9E-9636-BE7B-FB81-75C2E71D222B}"/>
              </a:ext>
            </a:extLst>
          </p:cNvPr>
          <p:cNvSpPr txBox="1"/>
          <p:nvPr/>
        </p:nvSpPr>
        <p:spPr>
          <a:xfrm>
            <a:off x="5490560" y="2283528"/>
            <a:ext cx="88042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~32%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70D60-B7C6-FF65-C08E-970EC12B24FC}"/>
              </a:ext>
            </a:extLst>
          </p:cNvPr>
          <p:cNvSpPr txBox="1"/>
          <p:nvPr/>
        </p:nvSpPr>
        <p:spPr>
          <a:xfrm>
            <a:off x="5720948" y="3861741"/>
            <a:ext cx="84348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44A28-456A-33EA-6C68-80A4BA9DA454}"/>
              </a:ext>
            </a:extLst>
          </p:cNvPr>
          <p:cNvSpPr txBox="1"/>
          <p:nvPr/>
        </p:nvSpPr>
        <p:spPr>
          <a:xfrm>
            <a:off x="2394744" y="4542141"/>
            <a:ext cx="6897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16 eV photons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Prompt photons (within ns)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 delayed photons (with a time constant of 13 s)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Rotons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/Phonons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Infrared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7958BC-5FBC-D28F-52DC-D839A0D5D019}"/>
                  </a:ext>
                </a:extLst>
              </p:cNvPr>
              <p:cNvSpPr txBox="1"/>
              <p:nvPr/>
            </p:nvSpPr>
            <p:spPr>
              <a:xfrm>
                <a:off x="3495223" y="1451424"/>
                <a:ext cx="2600777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+782 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7958BC-5FBC-D28F-52DC-D839A0D5D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23" y="1451424"/>
                <a:ext cx="2600777" cy="249299"/>
              </a:xfrm>
              <a:prstGeom prst="rect">
                <a:avLst/>
              </a:prstGeom>
              <a:blipFill>
                <a:blip r:embed="rId2"/>
                <a:stretch>
                  <a:fillRect l="-703" t="-4878" r="-140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B81295-20C0-AE85-824A-8EA5E1A6ED5F}"/>
                  </a:ext>
                </a:extLst>
              </p:cNvPr>
              <p:cNvSpPr txBox="1"/>
              <p:nvPr/>
            </p:nvSpPr>
            <p:spPr>
              <a:xfrm>
                <a:off x="3713451" y="2855186"/>
                <a:ext cx="3101938" cy="275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B81295-20C0-AE85-824A-8EA5E1A6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51" y="2855186"/>
                <a:ext cx="3101938" cy="275973"/>
              </a:xfrm>
              <a:prstGeom prst="rect">
                <a:avLst/>
              </a:prstGeom>
              <a:blipFill>
                <a:blip r:embed="rId3"/>
                <a:stretch>
                  <a:fillRect l="-393" t="-10870" r="-117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84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6163DA-87F7-9E45-3E9A-03FC96B0993E}"/>
              </a:ext>
            </a:extLst>
          </p:cNvPr>
          <p:cNvSpPr txBox="1"/>
          <p:nvPr/>
        </p:nvSpPr>
        <p:spPr>
          <a:xfrm>
            <a:off x="1278139" y="5721888"/>
            <a:ext cx="8760813" cy="38375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Scintillation Spectrum: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472257" y="348949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Scintillation Spectrum </a:t>
            </a:r>
            <a:endParaRPr lang="en-US" sz="2800" dirty="0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9D798A31-203F-8247-1B32-92032044A5BA}"/>
              </a:ext>
            </a:extLst>
          </p:cNvPr>
          <p:cNvSpPr/>
          <p:nvPr/>
        </p:nvSpPr>
        <p:spPr>
          <a:xfrm flipV="1">
            <a:off x="2374656" y="3820547"/>
            <a:ext cx="514460" cy="424494"/>
          </a:xfrm>
          <a:prstGeom prst="bentArrow">
            <a:avLst/>
          </a:pr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9E1B9586-F157-B272-09A6-98BEBAA24E53}"/>
              </a:ext>
            </a:extLst>
          </p:cNvPr>
          <p:cNvSpPr/>
          <p:nvPr/>
        </p:nvSpPr>
        <p:spPr>
          <a:xfrm flipV="1">
            <a:off x="2260443" y="1573557"/>
            <a:ext cx="425912" cy="431796"/>
          </a:xfrm>
          <a:prstGeom prst="bentArrow">
            <a:avLst/>
          </a:pr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33773D-5CA1-2857-9764-62C0BFCC7BAA}"/>
                  </a:ext>
                </a:extLst>
              </p:cNvPr>
              <p:cNvSpPr txBox="1"/>
              <p:nvPr/>
            </p:nvSpPr>
            <p:spPr>
              <a:xfrm>
                <a:off x="3747250" y="5762556"/>
                <a:ext cx="6078802" cy="396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33773D-5CA1-2857-9764-62C0BFCC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50" y="5762556"/>
                <a:ext cx="6078802" cy="39619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C3B67-EB33-ACCF-F204-A50389C63FB4}"/>
                  </a:ext>
                </a:extLst>
              </p:cNvPr>
              <p:cNvSpPr txBox="1"/>
              <p:nvPr/>
            </p:nvSpPr>
            <p:spPr>
              <a:xfrm>
                <a:off x="2909850" y="3933586"/>
                <a:ext cx="4515980" cy="653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C3B67-EB33-ACCF-F204-A50389C63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850" y="3933586"/>
                <a:ext cx="4515980" cy="653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F3B08E-3EE3-8DA2-FA95-AE9FE740A1C4}"/>
                  </a:ext>
                </a:extLst>
              </p:cNvPr>
              <p:cNvSpPr txBox="1"/>
              <p:nvPr/>
            </p:nvSpPr>
            <p:spPr>
              <a:xfrm>
                <a:off x="2772219" y="1537350"/>
                <a:ext cx="3743076" cy="484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F3B08E-3EE3-8DA2-FA95-AE9FE740A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19" y="1537350"/>
                <a:ext cx="3743076" cy="484492"/>
              </a:xfrm>
              <a:prstGeom prst="rect">
                <a:avLst/>
              </a:prstGeom>
              <a:blipFill>
                <a:blip r:embed="rId4"/>
                <a:stretch>
                  <a:fillRect t="-12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F9DC39-F62B-121D-BD90-A09EF69AB3A1}"/>
                  </a:ext>
                </a:extLst>
              </p:cNvPr>
              <p:cNvSpPr txBox="1"/>
              <p:nvPr/>
            </p:nvSpPr>
            <p:spPr>
              <a:xfrm>
                <a:off x="472257" y="2437870"/>
                <a:ext cx="8259117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Number of capture events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photons.</a:t>
                </a: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Average number of photons detected in a capture event. 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kinetic energy released by proton and triton in a capture event.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F9DC39-F62B-121D-BD90-A09EF69A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" y="2437870"/>
                <a:ext cx="8259117" cy="757130"/>
              </a:xfrm>
              <a:prstGeom prst="rect">
                <a:avLst/>
              </a:prstGeom>
              <a:blipFill>
                <a:blip r:embed="rId5"/>
                <a:stretch>
                  <a:fillRect l="-295" t="-564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BCA73-0111-0595-D704-B234D6E6B746}"/>
                  </a:ext>
                </a:extLst>
              </p:cNvPr>
              <p:cNvSpPr txBox="1"/>
              <p:nvPr/>
            </p:nvSpPr>
            <p:spPr>
              <a:xfrm>
                <a:off x="823687" y="3431902"/>
                <a:ext cx="3101938" cy="275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BCA73-0111-0595-D704-B234D6E6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87" y="3431902"/>
                <a:ext cx="3101938" cy="275973"/>
              </a:xfrm>
              <a:prstGeom prst="rect">
                <a:avLst/>
              </a:prstGeom>
              <a:blipFill>
                <a:blip r:embed="rId7"/>
                <a:stretch>
                  <a:fillRect l="-393" t="-11111" r="-117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503D14-60A2-B501-28F8-DF17CDDD95D3}"/>
                  </a:ext>
                </a:extLst>
              </p:cNvPr>
              <p:cNvSpPr txBox="1"/>
              <p:nvPr/>
            </p:nvSpPr>
            <p:spPr>
              <a:xfrm>
                <a:off x="604971" y="1131759"/>
                <a:ext cx="3101938" cy="275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503D14-60A2-B501-28F8-DF17CDDD9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1" y="1131759"/>
                <a:ext cx="3101938" cy="275973"/>
              </a:xfrm>
              <a:prstGeom prst="rect">
                <a:avLst/>
              </a:prstGeom>
              <a:blipFill>
                <a:blip r:embed="rId8"/>
                <a:stretch>
                  <a:fillRect l="-393" t="-11111" r="-117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C0674-1115-8BC4-5452-59B1313AC4AB}"/>
                  </a:ext>
                </a:extLst>
              </p:cNvPr>
              <p:cNvSpPr txBox="1"/>
              <p:nvPr/>
            </p:nvSpPr>
            <p:spPr>
              <a:xfrm>
                <a:off x="604971" y="4542198"/>
                <a:ext cx="7221217" cy="10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Number of beta decay events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photons.</a:t>
                </a: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Average number of photons detected in a beta decay event. 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kinetic energy released in a beta decay event.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Fierz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interference term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C0674-1115-8BC4-5452-59B1313AC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1" y="4542198"/>
                <a:ext cx="7221217" cy="1037976"/>
              </a:xfrm>
              <a:prstGeom prst="rect">
                <a:avLst/>
              </a:prstGeom>
              <a:blipFill>
                <a:blip r:embed="rId9"/>
                <a:stretch>
                  <a:fillRect l="-338" t="-2941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EFE39D-0315-5277-09F9-6D95AD074E6D}"/>
              </a:ext>
            </a:extLst>
          </p:cNvPr>
          <p:cNvSpPr txBox="1"/>
          <p:nvPr/>
        </p:nvSpPr>
        <p:spPr>
          <a:xfrm>
            <a:off x="5394176" y="3258185"/>
            <a:ext cx="1613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Fermi function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7F971C-1387-7D4D-FAA8-1138CF4CEC84}"/>
              </a:ext>
            </a:extLst>
          </p:cNvPr>
          <p:cNvCxnSpPr>
            <a:cxnSpLocks/>
          </p:cNvCxnSpPr>
          <p:nvPr/>
        </p:nvCxnSpPr>
        <p:spPr>
          <a:xfrm flipH="1">
            <a:off x="5167840" y="3660776"/>
            <a:ext cx="291400" cy="400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FA2B77-E031-56D3-9832-1BB42C8C5BF5}"/>
              </a:ext>
            </a:extLst>
          </p:cNvPr>
          <p:cNvSpPr txBox="1"/>
          <p:nvPr/>
        </p:nvSpPr>
        <p:spPr>
          <a:xfrm>
            <a:off x="8087713" y="4065278"/>
            <a:ext cx="384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Assuming 32% of the energy of recoil electrons goes to produce UV photon.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Assuming 10% of  proton/triton energy released in a neutron-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 capture event goes to produce UV photons.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3D540-774B-B0A6-28EE-4C8AFC067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7230" y="741171"/>
            <a:ext cx="4066329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E8FF0E9-26BC-4598-F9D1-76F8065B5531}"/>
              </a:ext>
            </a:extLst>
          </p:cNvPr>
          <p:cNvSpPr txBox="1"/>
          <p:nvPr/>
        </p:nvSpPr>
        <p:spPr>
          <a:xfrm>
            <a:off x="543560" y="810270"/>
            <a:ext cx="6187440" cy="4696450"/>
          </a:xfrm>
          <a:prstGeom prst="rect">
            <a:avLst/>
          </a:prstGeom>
          <a:solidFill>
            <a:srgbClr val="FFF7D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58DD7-DAA9-56CC-7A05-650A8BA0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Neutron Scattering in Superfluid Helium at Low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8EED89-297E-0AA7-6837-702178531033}"/>
                  </a:ext>
                </a:extLst>
              </p:cNvPr>
              <p:cNvSpPr txBox="1"/>
              <p:nvPr/>
            </p:nvSpPr>
            <p:spPr>
              <a:xfrm>
                <a:off x="6950121" y="952126"/>
                <a:ext cx="5057603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&gt;0.68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1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0.68 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2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(UCN production via super thermal effect.)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0.68 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0.38 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2 solutions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0.38 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solution. (neutron wave vector &gt;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16.5 Å, 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velocity &lt; 239 m/s)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8EED89-297E-0AA7-6837-70217853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21" y="952126"/>
                <a:ext cx="5057603" cy="1922321"/>
              </a:xfrm>
              <a:prstGeom prst="rect">
                <a:avLst/>
              </a:prstGeom>
              <a:blipFill>
                <a:blip r:embed="rId2"/>
                <a:stretch>
                  <a:fillRect l="-723" t="-2215" r="-241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BDFB3-41D1-8CB2-6F28-B37072C18151}"/>
                  </a:ext>
                </a:extLst>
              </p:cNvPr>
              <p:cNvSpPr txBox="1"/>
              <p:nvPr/>
            </p:nvSpPr>
            <p:spPr>
              <a:xfrm>
                <a:off x="1196941" y="2081689"/>
                <a:ext cx="5057603" cy="298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)=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BDFB3-41D1-8CB2-6F28-B37072C1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41" y="2081689"/>
                <a:ext cx="5057603" cy="298351"/>
              </a:xfrm>
              <a:prstGeom prst="rect">
                <a:avLst/>
              </a:prstGeom>
              <a:blipFill>
                <a:blip r:embed="rId3"/>
                <a:stretch>
                  <a:fillRect l="-1687" t="-32653" r="-723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D68AF0-04FE-6C5A-6872-50597BF21961}"/>
                  </a:ext>
                </a:extLst>
              </p:cNvPr>
              <p:cNvSpPr txBox="1"/>
              <p:nvPr/>
            </p:nvSpPr>
            <p:spPr>
              <a:xfrm>
                <a:off x="1336072" y="5805217"/>
                <a:ext cx="5227632" cy="60337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Neutrons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16.5 Å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longer won’t scatter inside superfluid helium.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D68AF0-04FE-6C5A-6872-50597BF21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72" y="5805217"/>
                <a:ext cx="5227632" cy="603370"/>
              </a:xfrm>
              <a:prstGeom prst="rect">
                <a:avLst/>
              </a:prstGeom>
              <a:blipFill>
                <a:blip r:embed="rId4"/>
                <a:stretch>
                  <a:fillRect l="-695" t="-4808" b="-1153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53225D-0A45-53EC-8236-02C039555F79}"/>
              </a:ext>
            </a:extLst>
          </p:cNvPr>
          <p:cNvSpPr txBox="1"/>
          <p:nvPr/>
        </p:nvSpPr>
        <p:spPr>
          <a:xfrm>
            <a:off x="7098079" y="5976269"/>
            <a:ext cx="47616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Landau dispersion relation for superfluid He.</a:t>
            </a:r>
            <a:endParaRPr lang="en-US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4B40E5-C689-83EB-91B6-EE69DA97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41" y="2422765"/>
            <a:ext cx="5179161" cy="3083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EDDBE8-A822-8C5E-2554-AB0561AD3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58" y="806230"/>
            <a:ext cx="6104942" cy="1158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EB97EA-4303-18C8-A8B1-EB59F5EC4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375" y="3059321"/>
            <a:ext cx="4171859" cy="29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68EED317-D86F-710B-B2A0-4C29BFD1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60" y="3931780"/>
            <a:ext cx="2603169" cy="28325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26F8E7-A56C-BAE0-542A-55DC10CD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9" y="1020938"/>
            <a:ext cx="7146720" cy="4327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71B86-9230-EB1B-8152-E6E4F325791D}"/>
              </a:ext>
            </a:extLst>
          </p:cNvPr>
          <p:cNvSpPr txBox="1"/>
          <p:nvPr/>
        </p:nvSpPr>
        <p:spPr>
          <a:xfrm>
            <a:off x="527817" y="346187"/>
            <a:ext cx="1050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UV Photon Detection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3B4E9-476D-B865-13B3-CFDCD4C0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460" y="1778327"/>
            <a:ext cx="3830094" cy="2062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5B022C-0CA8-425C-47B1-3320B4A4D6F5}"/>
              </a:ext>
            </a:extLst>
          </p:cNvPr>
          <p:cNvSpPr txBox="1"/>
          <p:nvPr/>
        </p:nvSpPr>
        <p:spPr>
          <a:xfrm>
            <a:off x="4194790" y="5537849"/>
            <a:ext cx="29484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illustration, not a real model!!!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373B2-7251-34C3-22A4-35AC2F973EBF}"/>
              </a:ext>
            </a:extLst>
          </p:cNvPr>
          <p:cNvSpPr txBox="1"/>
          <p:nvPr/>
        </p:nvSpPr>
        <p:spPr>
          <a:xfrm>
            <a:off x="1047703" y="2147998"/>
            <a:ext cx="17145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Window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4C6FA5-08F4-BD80-8D27-7B78C1542DB0}"/>
              </a:ext>
            </a:extLst>
          </p:cNvPr>
          <p:cNvCxnSpPr/>
          <p:nvPr/>
        </p:nvCxnSpPr>
        <p:spPr>
          <a:xfrm flipH="1">
            <a:off x="914400" y="2434230"/>
            <a:ext cx="492369" cy="1610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C71BBF-BC2F-4B77-3A71-543D88EC6415}"/>
              </a:ext>
            </a:extLst>
          </p:cNvPr>
          <p:cNvSpPr txBox="1"/>
          <p:nvPr/>
        </p:nvSpPr>
        <p:spPr>
          <a:xfrm>
            <a:off x="751695" y="4909625"/>
            <a:ext cx="17145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Collimator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C6D7C-F97B-A77B-EABA-F2ED5FAF8838}"/>
              </a:ext>
            </a:extLst>
          </p:cNvPr>
          <p:cNvSpPr txBox="1"/>
          <p:nvPr/>
        </p:nvSpPr>
        <p:spPr>
          <a:xfrm>
            <a:off x="1452149" y="2821220"/>
            <a:ext cx="186506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 Detector Array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651AA-EDD4-28C7-9B2E-199725350152}"/>
              </a:ext>
            </a:extLst>
          </p:cNvPr>
          <p:cNvSpPr txBox="1"/>
          <p:nvPr/>
        </p:nvSpPr>
        <p:spPr>
          <a:xfrm>
            <a:off x="4962213" y="1770090"/>
            <a:ext cx="214533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Dilution Refrigerator (or 3He Pot)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EECCE0-B47F-65DA-2957-B10F30C93921}"/>
              </a:ext>
            </a:extLst>
          </p:cNvPr>
          <p:cNvSpPr txBox="1"/>
          <p:nvPr/>
        </p:nvSpPr>
        <p:spPr>
          <a:xfrm>
            <a:off x="4866061" y="2325060"/>
            <a:ext cx="17145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Link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6E47C0-35C1-AA4C-6B6C-8EB800E8B5AE}"/>
              </a:ext>
            </a:extLst>
          </p:cNvPr>
          <p:cNvSpPr txBox="1"/>
          <p:nvPr/>
        </p:nvSpPr>
        <p:spPr>
          <a:xfrm>
            <a:off x="5086832" y="2891815"/>
            <a:ext cx="23314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Stainless Steel Helium Cell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BBAE2-4B8F-AEBE-92C2-FA8C4428BB71}"/>
              </a:ext>
            </a:extLst>
          </p:cNvPr>
          <p:cNvSpPr txBox="1"/>
          <p:nvPr/>
        </p:nvSpPr>
        <p:spPr>
          <a:xfrm>
            <a:off x="3975638" y="5040669"/>
            <a:ext cx="17145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 Feedthrough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E65325-649F-89A7-8F94-61EF9F96DE83}"/>
              </a:ext>
            </a:extLst>
          </p:cNvPr>
          <p:cNvSpPr txBox="1"/>
          <p:nvPr/>
        </p:nvSpPr>
        <p:spPr>
          <a:xfrm>
            <a:off x="1754239" y="5248868"/>
            <a:ext cx="17145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Cluster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238003-C504-2A94-FF89-17C9C32B76DD}"/>
              </a:ext>
            </a:extLst>
          </p:cNvPr>
          <p:cNvCxnSpPr>
            <a:cxnSpLocks/>
          </p:cNvCxnSpPr>
          <p:nvPr/>
        </p:nvCxnSpPr>
        <p:spPr>
          <a:xfrm flipH="1">
            <a:off x="3978478" y="2042250"/>
            <a:ext cx="983736" cy="423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0843B6-AB94-01FE-7A01-F71A5AC0166C}"/>
              </a:ext>
            </a:extLst>
          </p:cNvPr>
          <p:cNvCxnSpPr>
            <a:cxnSpLocks/>
          </p:cNvCxnSpPr>
          <p:nvPr/>
        </p:nvCxnSpPr>
        <p:spPr>
          <a:xfrm flipH="1">
            <a:off x="4404946" y="3124518"/>
            <a:ext cx="783069" cy="664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7240E1-EE27-3D63-3711-A03A5AEEB422}"/>
              </a:ext>
            </a:extLst>
          </p:cNvPr>
          <p:cNvCxnSpPr>
            <a:cxnSpLocks/>
          </p:cNvCxnSpPr>
          <p:nvPr/>
        </p:nvCxnSpPr>
        <p:spPr>
          <a:xfrm flipH="1">
            <a:off x="3949302" y="2545902"/>
            <a:ext cx="983736" cy="423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6BF7BC-4EC1-A0F7-8A9F-53B2CEE21EA5}"/>
              </a:ext>
            </a:extLst>
          </p:cNvPr>
          <p:cNvCxnSpPr>
            <a:cxnSpLocks/>
          </p:cNvCxnSpPr>
          <p:nvPr/>
        </p:nvCxnSpPr>
        <p:spPr>
          <a:xfrm>
            <a:off x="3006205" y="3134228"/>
            <a:ext cx="888582" cy="910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2057C9-B02E-B1A3-0B62-182E379744AF}"/>
              </a:ext>
            </a:extLst>
          </p:cNvPr>
          <p:cNvCxnSpPr>
            <a:cxnSpLocks/>
          </p:cNvCxnSpPr>
          <p:nvPr/>
        </p:nvCxnSpPr>
        <p:spPr>
          <a:xfrm flipV="1">
            <a:off x="5188015" y="4847174"/>
            <a:ext cx="187487" cy="208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5EA7B8-D5D2-A6A7-FEB7-815901E87F24}"/>
              </a:ext>
            </a:extLst>
          </p:cNvPr>
          <p:cNvCxnSpPr>
            <a:cxnSpLocks/>
          </p:cNvCxnSpPr>
          <p:nvPr/>
        </p:nvCxnSpPr>
        <p:spPr>
          <a:xfrm flipV="1">
            <a:off x="1270314" y="4178159"/>
            <a:ext cx="430026" cy="73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45A48D-AC58-F04B-D2F4-BD2ABA80D41F}"/>
              </a:ext>
            </a:extLst>
          </p:cNvPr>
          <p:cNvSpPr txBox="1"/>
          <p:nvPr/>
        </p:nvSpPr>
        <p:spPr>
          <a:xfrm>
            <a:off x="6830033" y="3554453"/>
            <a:ext cx="23314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Window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B31687-6538-C3B4-D82E-5CF8F8D034AA}"/>
              </a:ext>
            </a:extLst>
          </p:cNvPr>
          <p:cNvCxnSpPr>
            <a:cxnSpLocks/>
          </p:cNvCxnSpPr>
          <p:nvPr/>
        </p:nvCxnSpPr>
        <p:spPr>
          <a:xfrm flipH="1">
            <a:off x="6826235" y="3855389"/>
            <a:ext cx="281315" cy="403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CC338EC-F117-6120-C9CD-FFAB4840D047}"/>
              </a:ext>
            </a:extLst>
          </p:cNvPr>
          <p:cNvSpPr/>
          <p:nvPr/>
        </p:nvSpPr>
        <p:spPr>
          <a:xfrm rot="233073" flipV="1">
            <a:off x="2614644" y="4154968"/>
            <a:ext cx="1456746" cy="124663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6D6486-1743-9AA4-F74E-033D3F6CDF05}"/>
              </a:ext>
            </a:extLst>
          </p:cNvPr>
          <p:cNvCxnSpPr>
            <a:cxnSpLocks/>
          </p:cNvCxnSpPr>
          <p:nvPr/>
        </p:nvCxnSpPr>
        <p:spPr>
          <a:xfrm flipV="1">
            <a:off x="2408500" y="4281640"/>
            <a:ext cx="504217" cy="967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B5D4C1A-A3C4-A8D5-C3B9-83292CA5B438}"/>
              </a:ext>
            </a:extLst>
          </p:cNvPr>
          <p:cNvSpPr txBox="1"/>
          <p:nvPr/>
        </p:nvSpPr>
        <p:spPr>
          <a:xfrm>
            <a:off x="8170003" y="4211050"/>
            <a:ext cx="13831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Optical Couplers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B7B3ED-F1E6-0EDE-B6DF-F031515BF07A}"/>
              </a:ext>
            </a:extLst>
          </p:cNvPr>
          <p:cNvSpPr txBox="1"/>
          <p:nvPr/>
        </p:nvSpPr>
        <p:spPr>
          <a:xfrm>
            <a:off x="9991095" y="5680965"/>
            <a:ext cx="13831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Optical Couplers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E90DBFD-67F4-4CC1-A8DA-1332C682DB1A}"/>
              </a:ext>
            </a:extLst>
          </p:cNvPr>
          <p:cNvCxnSpPr>
            <a:cxnSpLocks/>
          </p:cNvCxnSpPr>
          <p:nvPr/>
        </p:nvCxnSpPr>
        <p:spPr>
          <a:xfrm flipH="1">
            <a:off x="9372600" y="5824081"/>
            <a:ext cx="618495" cy="27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2AFE8CE-422B-F3FB-0EC2-200C971F9295}"/>
              </a:ext>
            </a:extLst>
          </p:cNvPr>
          <p:cNvSpPr txBox="1"/>
          <p:nvPr/>
        </p:nvSpPr>
        <p:spPr>
          <a:xfrm>
            <a:off x="9970782" y="5183785"/>
            <a:ext cx="16651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Optical Fiber Bundle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D0F3C7-7926-AD66-4A7F-10EAF151AD67}"/>
              </a:ext>
            </a:extLst>
          </p:cNvPr>
          <p:cNvCxnSpPr>
            <a:cxnSpLocks/>
          </p:cNvCxnSpPr>
          <p:nvPr/>
        </p:nvCxnSpPr>
        <p:spPr>
          <a:xfrm flipV="1">
            <a:off x="9480097" y="4281640"/>
            <a:ext cx="432762" cy="6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96896FD-0EF5-D2F0-10B4-BB63F2AD5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168" y="280960"/>
            <a:ext cx="4465126" cy="13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699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e4deb0-de08-4adb-aafc-d8ff025441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0</TotalTime>
  <Words>1764</Words>
  <Application>Microsoft Office PowerPoint</Application>
  <PresentationFormat>Widescreen</PresentationFormat>
  <Paragraphs>290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CIDFont+F1</vt:lpstr>
      <vt:lpstr>CIDFont+F6</vt:lpstr>
      <vt:lpstr>Google Sans</vt:lpstr>
      <vt:lpstr>TeXGyreTermesX-Regular</vt:lpstr>
      <vt:lpstr>Arial</vt:lpstr>
      <vt:lpstr>Arial Black</vt:lpstr>
      <vt:lpstr>Calibri</vt:lpstr>
      <vt:lpstr>Cambria</vt:lpstr>
      <vt:lpstr>Cambria Math</vt:lpstr>
      <vt:lpstr>Century Gothic</vt:lpstr>
      <vt:lpstr>Roboto</vt:lpstr>
      <vt:lpstr>Roboto Light</vt:lpstr>
      <vt:lpstr>ORNL</vt:lpstr>
      <vt:lpstr>CorelDRAW</vt:lpstr>
      <vt:lpstr>Graph</vt:lpstr>
      <vt:lpstr>Neutron Lifetime Measurement with Pulsed Cold Beam in Superfluid Helium </vt:lpstr>
      <vt:lpstr>Neutron Lifetime and “Neutron Lifetime Puzzle”</vt:lpstr>
      <vt:lpstr>Bottle Measurement vs. Beam Measurement</vt:lpstr>
      <vt:lpstr>PowerPoint Presentation</vt:lpstr>
      <vt:lpstr>PowerPoint Presentation</vt:lpstr>
      <vt:lpstr>PowerPoint Presentation</vt:lpstr>
      <vt:lpstr>PowerPoint Presentation</vt:lpstr>
      <vt:lpstr>Neutron Scattering in Superfluid Helium at Low Temperature</vt:lpstr>
      <vt:lpstr>PowerPoint Presentation</vt:lpstr>
      <vt:lpstr>Conversion of UV Photon to Green Photon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Photon Detection</vt:lpstr>
      <vt:lpstr>Distinguish β Decay Event and 3He Capture Event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2019-01-28T21:02:10Z</dcterms:created>
  <dcterms:modified xsi:type="dcterms:W3CDTF">2025-01-17T02:17:48Z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