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7"/>
  </p:notesMasterIdLst>
  <p:sldIdLst>
    <p:sldId id="256" r:id="rId2"/>
    <p:sldId id="292" r:id="rId3"/>
    <p:sldId id="258" r:id="rId4"/>
    <p:sldId id="257" r:id="rId5"/>
    <p:sldId id="293" r:id="rId6"/>
    <p:sldId id="305" r:id="rId7"/>
    <p:sldId id="307" r:id="rId8"/>
    <p:sldId id="295" r:id="rId9"/>
    <p:sldId id="296" r:id="rId10"/>
    <p:sldId id="297" r:id="rId11"/>
    <p:sldId id="299" r:id="rId12"/>
    <p:sldId id="261" r:id="rId13"/>
    <p:sldId id="259" r:id="rId14"/>
    <p:sldId id="266" r:id="rId15"/>
    <p:sldId id="300" r:id="rId16"/>
    <p:sldId id="262" r:id="rId17"/>
    <p:sldId id="267" r:id="rId18"/>
    <p:sldId id="269" r:id="rId19"/>
    <p:sldId id="264" r:id="rId20"/>
    <p:sldId id="263" r:id="rId21"/>
    <p:sldId id="270" r:id="rId22"/>
    <p:sldId id="277" r:id="rId23"/>
    <p:sldId id="272" r:id="rId24"/>
    <p:sldId id="273" r:id="rId25"/>
    <p:sldId id="274" r:id="rId26"/>
  </p:sldIdLst>
  <p:sldSz cx="12192000" cy="6858000"/>
  <p:notesSz cx="12192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88BA3-BA06-451F-B1A7-8A87DFB057D7}">
          <p14:sldIdLst/>
        </p14:section>
        <p14:section name="Untitled Section" id="{34097735-36CB-4B53-B29B-E4893B6B0AC3}">
          <p14:sldIdLst>
            <p14:sldId id="256"/>
            <p14:sldId id="292"/>
            <p14:sldId id="258"/>
            <p14:sldId id="257"/>
            <p14:sldId id="293"/>
            <p14:sldId id="305"/>
            <p14:sldId id="307"/>
            <p14:sldId id="295"/>
            <p14:sldId id="296"/>
            <p14:sldId id="297"/>
            <p14:sldId id="299"/>
            <p14:sldId id="261"/>
            <p14:sldId id="259"/>
            <p14:sldId id="266"/>
            <p14:sldId id="300"/>
            <p14:sldId id="262"/>
            <p14:sldId id="267"/>
            <p14:sldId id="269"/>
            <p14:sldId id="264"/>
            <p14:sldId id="263"/>
            <p14:sldId id="270"/>
            <p14:sldId id="277"/>
            <p14:sldId id="272"/>
            <p14:sldId id="273"/>
            <p14:sldId id="27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836" y="28"/>
      </p:cViewPr>
      <p:guideLst>
        <p:guide orient="horz" pos="2880"/>
        <p:guide pos="2160"/>
      </p:guideLst>
    </p:cSldViewPr>
  </p:slideViewPr>
  <p:notesTextViewPr>
    <p:cViewPr>
      <p:scale>
        <a:sx n="100" d="100"/>
        <a:sy n="100" d="100"/>
      </p:scale>
      <p:origin x="0" y="0"/>
    </p:cViewPr>
  </p:notesTextViewPr>
  <p:sorterViewPr>
    <p:cViewPr>
      <p:scale>
        <a:sx n="38" d="100"/>
        <a:sy n="38" d="100"/>
      </p:scale>
      <p:origin x="0" y="-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1097DCE-7564-42E2-877A-2850C04852D4}" type="datetimeFigureOut">
              <a:rPr lang="en-GB" smtClean="0"/>
              <a:t>16/01/2025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B47F563-605F-41E4-9F2E-1F8E78B4FD43}" type="slidenum">
              <a:rPr lang="en-GB" smtClean="0"/>
              <a:t>‹#›</a:t>
            </a:fld>
            <a:endParaRPr lang="en-GB"/>
          </a:p>
        </p:txBody>
      </p:sp>
    </p:spTree>
    <p:extLst>
      <p:ext uri="{BB962C8B-B14F-4D97-AF65-F5344CB8AC3E}">
        <p14:creationId xmlns:p14="http://schemas.microsoft.com/office/powerpoint/2010/main" val="3996364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201880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3212" y="926711"/>
            <a:ext cx="7589875" cy="499555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839200" y="903732"/>
            <a:ext cx="2973324" cy="5018532"/>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3906392" y="5029"/>
            <a:ext cx="4379214" cy="69723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Particle Physics at ESS Worshop                                        Tord Ekelof      Uppsala University</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sv-SE"/>
              <a:t>1/17/2025</a:t>
            </a:r>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Particle Physics at ESS Worshop                                        Tord Ekelof      Uppsala University</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sv-SE"/>
              <a:t>1/17/2025</a:t>
            </a:r>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73879" y="440436"/>
            <a:ext cx="3430157" cy="54823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38200" y="5370576"/>
            <a:ext cx="10195560" cy="0"/>
          </a:xfrm>
          <a:custGeom>
            <a:avLst/>
            <a:gdLst/>
            <a:ahLst/>
            <a:cxnLst/>
            <a:rect l="l" t="t" r="r" b="b"/>
            <a:pathLst>
              <a:path w="10195560">
                <a:moveTo>
                  <a:pt x="0" y="0"/>
                </a:moveTo>
                <a:lnTo>
                  <a:pt x="10195560" y="0"/>
                </a:lnTo>
              </a:path>
            </a:pathLst>
          </a:custGeom>
          <a:ln w="6096">
            <a:solidFill>
              <a:srgbClr val="4471C4"/>
            </a:solidFill>
          </a:ln>
        </p:spPr>
        <p:txBody>
          <a:bodyPr wrap="square" lIns="0" tIns="0" rIns="0" bIns="0" rtlCol="0"/>
          <a:lstStyle/>
          <a:p>
            <a:endParaRPr/>
          </a:p>
        </p:txBody>
      </p:sp>
      <p:sp>
        <p:nvSpPr>
          <p:cNvPr id="18" name="bk object 18"/>
          <p:cNvSpPr/>
          <p:nvPr/>
        </p:nvSpPr>
        <p:spPr>
          <a:xfrm>
            <a:off x="838200" y="3028188"/>
            <a:ext cx="10195560" cy="0"/>
          </a:xfrm>
          <a:custGeom>
            <a:avLst/>
            <a:gdLst/>
            <a:ahLst/>
            <a:cxnLst/>
            <a:rect l="l" t="t" r="r" b="b"/>
            <a:pathLst>
              <a:path w="10195560">
                <a:moveTo>
                  <a:pt x="0" y="0"/>
                </a:moveTo>
                <a:lnTo>
                  <a:pt x="10195560" y="0"/>
                </a:lnTo>
              </a:path>
            </a:pathLst>
          </a:custGeom>
          <a:ln w="6096">
            <a:solidFill>
              <a:srgbClr val="4471C4"/>
            </a:solidFill>
          </a:ln>
        </p:spPr>
        <p:txBody>
          <a:bodyPr wrap="square" lIns="0" tIns="0" rIns="0" bIns="0" rtlCol="0"/>
          <a:lstStyle/>
          <a:p>
            <a:endParaRPr/>
          </a:p>
        </p:txBody>
      </p:sp>
      <p:sp>
        <p:nvSpPr>
          <p:cNvPr id="19" name="bk object 19"/>
          <p:cNvSpPr/>
          <p:nvPr/>
        </p:nvSpPr>
        <p:spPr>
          <a:xfrm>
            <a:off x="8767571" y="5385815"/>
            <a:ext cx="2237740" cy="0"/>
          </a:xfrm>
          <a:custGeom>
            <a:avLst/>
            <a:gdLst/>
            <a:ahLst/>
            <a:cxnLst/>
            <a:rect l="l" t="t" r="r" b="b"/>
            <a:pathLst>
              <a:path w="2237740">
                <a:moveTo>
                  <a:pt x="0" y="0"/>
                </a:moveTo>
                <a:lnTo>
                  <a:pt x="2237231" y="0"/>
                </a:lnTo>
              </a:path>
            </a:pathLst>
          </a:custGeom>
          <a:ln w="3175">
            <a:solidFill>
              <a:srgbClr val="000099"/>
            </a:solidFill>
          </a:ln>
        </p:spPr>
        <p:txBody>
          <a:bodyPr wrap="square" lIns="0" tIns="0" rIns="0" bIns="0" rtlCol="0"/>
          <a:lstStyle/>
          <a:p>
            <a:endParaRPr/>
          </a:p>
        </p:txBody>
      </p:sp>
      <p:sp>
        <p:nvSpPr>
          <p:cNvPr id="20" name="bk object 20"/>
          <p:cNvSpPr/>
          <p:nvPr/>
        </p:nvSpPr>
        <p:spPr>
          <a:xfrm>
            <a:off x="8769095" y="5385815"/>
            <a:ext cx="2234565" cy="0"/>
          </a:xfrm>
          <a:custGeom>
            <a:avLst/>
            <a:gdLst/>
            <a:ahLst/>
            <a:cxnLst/>
            <a:rect l="l" t="t" r="r" b="b"/>
            <a:pathLst>
              <a:path w="2234565">
                <a:moveTo>
                  <a:pt x="0" y="0"/>
                </a:moveTo>
                <a:lnTo>
                  <a:pt x="0" y="0"/>
                </a:lnTo>
                <a:lnTo>
                  <a:pt x="2234183" y="0"/>
                </a:lnTo>
              </a:path>
            </a:pathLst>
          </a:custGeom>
          <a:ln w="3175">
            <a:solidFill>
              <a:srgbClr val="000000"/>
            </a:solidFill>
          </a:ln>
        </p:spPr>
        <p:txBody>
          <a:bodyPr wrap="square" lIns="0" tIns="0" rIns="0" bIns="0" rtlCol="0"/>
          <a:lstStyle/>
          <a:p>
            <a:endParaRPr/>
          </a:p>
        </p:txBody>
      </p:sp>
      <p:sp>
        <p:nvSpPr>
          <p:cNvPr id="21" name="bk object 21"/>
          <p:cNvSpPr/>
          <p:nvPr/>
        </p:nvSpPr>
        <p:spPr>
          <a:xfrm>
            <a:off x="8769095"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22" name="bk object 22"/>
          <p:cNvSpPr/>
          <p:nvPr/>
        </p:nvSpPr>
        <p:spPr>
          <a:xfrm>
            <a:off x="8839200"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23" name="bk object 23"/>
          <p:cNvSpPr/>
          <p:nvPr/>
        </p:nvSpPr>
        <p:spPr>
          <a:xfrm>
            <a:off x="8910828"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24" name="bk object 24"/>
          <p:cNvSpPr/>
          <p:nvPr/>
        </p:nvSpPr>
        <p:spPr>
          <a:xfrm>
            <a:off x="8982456"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25" name="bk object 25"/>
          <p:cNvSpPr/>
          <p:nvPr/>
        </p:nvSpPr>
        <p:spPr>
          <a:xfrm>
            <a:off x="9052559"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26" name="bk object 26"/>
          <p:cNvSpPr/>
          <p:nvPr/>
        </p:nvSpPr>
        <p:spPr>
          <a:xfrm>
            <a:off x="9124188"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27" name="bk object 27"/>
          <p:cNvSpPr/>
          <p:nvPr/>
        </p:nvSpPr>
        <p:spPr>
          <a:xfrm>
            <a:off x="9194292"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28" name="bk object 28"/>
          <p:cNvSpPr/>
          <p:nvPr/>
        </p:nvSpPr>
        <p:spPr>
          <a:xfrm>
            <a:off x="9265919"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29" name="bk object 29"/>
          <p:cNvSpPr/>
          <p:nvPr/>
        </p:nvSpPr>
        <p:spPr>
          <a:xfrm>
            <a:off x="9337547"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0" name="bk object 30"/>
          <p:cNvSpPr/>
          <p:nvPr/>
        </p:nvSpPr>
        <p:spPr>
          <a:xfrm>
            <a:off x="9409176"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1" name="bk object 31"/>
          <p:cNvSpPr/>
          <p:nvPr/>
        </p:nvSpPr>
        <p:spPr>
          <a:xfrm>
            <a:off x="9479280"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32" name="bk object 32"/>
          <p:cNvSpPr/>
          <p:nvPr/>
        </p:nvSpPr>
        <p:spPr>
          <a:xfrm>
            <a:off x="9550907"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3" name="bk object 33"/>
          <p:cNvSpPr/>
          <p:nvPr/>
        </p:nvSpPr>
        <p:spPr>
          <a:xfrm>
            <a:off x="9622535"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4" name="bk object 34"/>
          <p:cNvSpPr/>
          <p:nvPr/>
        </p:nvSpPr>
        <p:spPr>
          <a:xfrm>
            <a:off x="9692640"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5" name="bk object 35"/>
          <p:cNvSpPr/>
          <p:nvPr/>
        </p:nvSpPr>
        <p:spPr>
          <a:xfrm>
            <a:off x="9764268"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6" name="bk object 36"/>
          <p:cNvSpPr/>
          <p:nvPr/>
        </p:nvSpPr>
        <p:spPr>
          <a:xfrm>
            <a:off x="9835895"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37" name="bk object 37"/>
          <p:cNvSpPr/>
          <p:nvPr/>
        </p:nvSpPr>
        <p:spPr>
          <a:xfrm>
            <a:off x="9906000"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8" name="bk object 38"/>
          <p:cNvSpPr/>
          <p:nvPr/>
        </p:nvSpPr>
        <p:spPr>
          <a:xfrm>
            <a:off x="9977628"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39" name="bk object 39"/>
          <p:cNvSpPr/>
          <p:nvPr/>
        </p:nvSpPr>
        <p:spPr>
          <a:xfrm>
            <a:off x="10047731"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0" name="bk object 40"/>
          <p:cNvSpPr/>
          <p:nvPr/>
        </p:nvSpPr>
        <p:spPr>
          <a:xfrm>
            <a:off x="10119359"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1" name="bk object 41"/>
          <p:cNvSpPr/>
          <p:nvPr/>
        </p:nvSpPr>
        <p:spPr>
          <a:xfrm>
            <a:off x="10190988"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42" name="bk object 42"/>
          <p:cNvSpPr/>
          <p:nvPr/>
        </p:nvSpPr>
        <p:spPr>
          <a:xfrm>
            <a:off x="10262616"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3" name="bk object 43"/>
          <p:cNvSpPr/>
          <p:nvPr/>
        </p:nvSpPr>
        <p:spPr>
          <a:xfrm>
            <a:off x="10332719"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4" name="bk object 44"/>
          <p:cNvSpPr/>
          <p:nvPr/>
        </p:nvSpPr>
        <p:spPr>
          <a:xfrm>
            <a:off x="10404347"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5" name="bk object 45"/>
          <p:cNvSpPr/>
          <p:nvPr/>
        </p:nvSpPr>
        <p:spPr>
          <a:xfrm>
            <a:off x="10475976"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6" name="bk object 46"/>
          <p:cNvSpPr/>
          <p:nvPr/>
        </p:nvSpPr>
        <p:spPr>
          <a:xfrm>
            <a:off x="10546080"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47" name="bk object 47"/>
          <p:cNvSpPr/>
          <p:nvPr/>
        </p:nvSpPr>
        <p:spPr>
          <a:xfrm>
            <a:off x="10617707"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8" name="bk object 48"/>
          <p:cNvSpPr/>
          <p:nvPr/>
        </p:nvSpPr>
        <p:spPr>
          <a:xfrm>
            <a:off x="10689335"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49" name="bk object 49"/>
          <p:cNvSpPr/>
          <p:nvPr/>
        </p:nvSpPr>
        <p:spPr>
          <a:xfrm>
            <a:off x="10760964"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50" name="bk object 50"/>
          <p:cNvSpPr/>
          <p:nvPr/>
        </p:nvSpPr>
        <p:spPr>
          <a:xfrm>
            <a:off x="10831068"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51" name="bk object 51"/>
          <p:cNvSpPr/>
          <p:nvPr/>
        </p:nvSpPr>
        <p:spPr>
          <a:xfrm>
            <a:off x="10902695" y="5282184"/>
            <a:ext cx="0" cy="104139"/>
          </a:xfrm>
          <a:custGeom>
            <a:avLst/>
            <a:gdLst/>
            <a:ahLst/>
            <a:cxnLst/>
            <a:rect l="l" t="t" r="r" b="b"/>
            <a:pathLst>
              <a:path h="104139">
                <a:moveTo>
                  <a:pt x="0" y="0"/>
                </a:moveTo>
                <a:lnTo>
                  <a:pt x="0" y="0"/>
                </a:lnTo>
                <a:lnTo>
                  <a:pt x="0" y="103631"/>
                </a:lnTo>
              </a:path>
            </a:pathLst>
          </a:custGeom>
          <a:ln w="3175">
            <a:solidFill>
              <a:srgbClr val="000000"/>
            </a:solidFill>
          </a:ln>
        </p:spPr>
        <p:txBody>
          <a:bodyPr wrap="square" lIns="0" tIns="0" rIns="0" bIns="0" rtlCol="0"/>
          <a:lstStyle/>
          <a:p>
            <a:endParaRPr/>
          </a:p>
        </p:txBody>
      </p:sp>
      <p:sp>
        <p:nvSpPr>
          <p:cNvPr id="52" name="bk object 52"/>
          <p:cNvSpPr/>
          <p:nvPr/>
        </p:nvSpPr>
        <p:spPr>
          <a:xfrm>
            <a:off x="10972800" y="5334000"/>
            <a:ext cx="0" cy="52069"/>
          </a:xfrm>
          <a:custGeom>
            <a:avLst/>
            <a:gdLst/>
            <a:ahLst/>
            <a:cxnLst/>
            <a:rect l="l" t="t" r="r" b="b"/>
            <a:pathLst>
              <a:path h="52070">
                <a:moveTo>
                  <a:pt x="0" y="0"/>
                </a:moveTo>
                <a:lnTo>
                  <a:pt x="0" y="0"/>
                </a:lnTo>
                <a:lnTo>
                  <a:pt x="0" y="51815"/>
                </a:lnTo>
              </a:path>
            </a:pathLst>
          </a:custGeom>
          <a:ln w="3175">
            <a:solidFill>
              <a:srgbClr val="000000"/>
            </a:solidFill>
          </a:ln>
        </p:spPr>
        <p:txBody>
          <a:bodyPr wrap="square" lIns="0" tIns="0" rIns="0" bIns="0" rtlCol="0"/>
          <a:lstStyle/>
          <a:p>
            <a:endParaRPr/>
          </a:p>
        </p:txBody>
      </p:sp>
      <p:sp>
        <p:nvSpPr>
          <p:cNvPr id="53" name="bk object 53"/>
          <p:cNvSpPr/>
          <p:nvPr/>
        </p:nvSpPr>
        <p:spPr>
          <a:xfrm>
            <a:off x="8769095" y="2199132"/>
            <a:ext cx="2234565" cy="0"/>
          </a:xfrm>
          <a:custGeom>
            <a:avLst/>
            <a:gdLst/>
            <a:ahLst/>
            <a:cxnLst/>
            <a:rect l="l" t="t" r="r" b="b"/>
            <a:pathLst>
              <a:path w="2234565">
                <a:moveTo>
                  <a:pt x="0" y="0"/>
                </a:moveTo>
                <a:lnTo>
                  <a:pt x="0" y="0"/>
                </a:lnTo>
                <a:lnTo>
                  <a:pt x="2234183" y="0"/>
                </a:lnTo>
              </a:path>
            </a:pathLst>
          </a:custGeom>
          <a:ln w="3175">
            <a:solidFill>
              <a:srgbClr val="000000"/>
            </a:solidFill>
          </a:ln>
        </p:spPr>
        <p:txBody>
          <a:bodyPr wrap="square" lIns="0" tIns="0" rIns="0" bIns="0" rtlCol="0"/>
          <a:lstStyle/>
          <a:p>
            <a:endParaRPr/>
          </a:p>
        </p:txBody>
      </p:sp>
      <p:sp>
        <p:nvSpPr>
          <p:cNvPr id="54" name="bk object 54"/>
          <p:cNvSpPr/>
          <p:nvPr/>
        </p:nvSpPr>
        <p:spPr>
          <a:xfrm>
            <a:off x="8769095"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55" name="bk object 55"/>
          <p:cNvSpPr/>
          <p:nvPr/>
        </p:nvSpPr>
        <p:spPr>
          <a:xfrm>
            <a:off x="8839200"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56" name="bk object 56"/>
          <p:cNvSpPr/>
          <p:nvPr/>
        </p:nvSpPr>
        <p:spPr>
          <a:xfrm>
            <a:off x="8910828"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57" name="bk object 57"/>
          <p:cNvSpPr/>
          <p:nvPr/>
        </p:nvSpPr>
        <p:spPr>
          <a:xfrm>
            <a:off x="8982456"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58" name="bk object 58"/>
          <p:cNvSpPr/>
          <p:nvPr/>
        </p:nvSpPr>
        <p:spPr>
          <a:xfrm>
            <a:off x="9052559"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59" name="bk object 59"/>
          <p:cNvSpPr/>
          <p:nvPr/>
        </p:nvSpPr>
        <p:spPr>
          <a:xfrm>
            <a:off x="9124188"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60" name="bk object 60"/>
          <p:cNvSpPr/>
          <p:nvPr/>
        </p:nvSpPr>
        <p:spPr>
          <a:xfrm>
            <a:off x="9194292"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1" name="bk object 61"/>
          <p:cNvSpPr/>
          <p:nvPr/>
        </p:nvSpPr>
        <p:spPr>
          <a:xfrm>
            <a:off x="9265919"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2" name="bk object 62"/>
          <p:cNvSpPr/>
          <p:nvPr/>
        </p:nvSpPr>
        <p:spPr>
          <a:xfrm>
            <a:off x="9337547"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3" name="bk object 63"/>
          <p:cNvSpPr/>
          <p:nvPr/>
        </p:nvSpPr>
        <p:spPr>
          <a:xfrm>
            <a:off x="9409176"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4" name="bk object 64"/>
          <p:cNvSpPr/>
          <p:nvPr/>
        </p:nvSpPr>
        <p:spPr>
          <a:xfrm>
            <a:off x="9479280"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65" name="bk object 65"/>
          <p:cNvSpPr/>
          <p:nvPr/>
        </p:nvSpPr>
        <p:spPr>
          <a:xfrm>
            <a:off x="9550907"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6" name="bk object 66"/>
          <p:cNvSpPr/>
          <p:nvPr/>
        </p:nvSpPr>
        <p:spPr>
          <a:xfrm>
            <a:off x="9622535"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7" name="bk object 67"/>
          <p:cNvSpPr/>
          <p:nvPr/>
        </p:nvSpPr>
        <p:spPr>
          <a:xfrm>
            <a:off x="9692640"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8" name="bk object 68"/>
          <p:cNvSpPr/>
          <p:nvPr/>
        </p:nvSpPr>
        <p:spPr>
          <a:xfrm>
            <a:off x="9764268"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69" name="bk object 69"/>
          <p:cNvSpPr/>
          <p:nvPr/>
        </p:nvSpPr>
        <p:spPr>
          <a:xfrm>
            <a:off x="9835895"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70" name="bk object 70"/>
          <p:cNvSpPr/>
          <p:nvPr/>
        </p:nvSpPr>
        <p:spPr>
          <a:xfrm>
            <a:off x="9906000"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1" name="bk object 71"/>
          <p:cNvSpPr/>
          <p:nvPr/>
        </p:nvSpPr>
        <p:spPr>
          <a:xfrm>
            <a:off x="9977628"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2" name="bk object 72"/>
          <p:cNvSpPr/>
          <p:nvPr/>
        </p:nvSpPr>
        <p:spPr>
          <a:xfrm>
            <a:off x="10047731"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3" name="bk object 73"/>
          <p:cNvSpPr/>
          <p:nvPr/>
        </p:nvSpPr>
        <p:spPr>
          <a:xfrm>
            <a:off x="10119359"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4" name="bk object 74"/>
          <p:cNvSpPr/>
          <p:nvPr/>
        </p:nvSpPr>
        <p:spPr>
          <a:xfrm>
            <a:off x="10190988"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75" name="bk object 75"/>
          <p:cNvSpPr/>
          <p:nvPr/>
        </p:nvSpPr>
        <p:spPr>
          <a:xfrm>
            <a:off x="10262616"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6" name="bk object 76"/>
          <p:cNvSpPr/>
          <p:nvPr/>
        </p:nvSpPr>
        <p:spPr>
          <a:xfrm>
            <a:off x="10332719"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7" name="bk object 77"/>
          <p:cNvSpPr/>
          <p:nvPr/>
        </p:nvSpPr>
        <p:spPr>
          <a:xfrm>
            <a:off x="10404347"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8" name="bk object 78"/>
          <p:cNvSpPr/>
          <p:nvPr/>
        </p:nvSpPr>
        <p:spPr>
          <a:xfrm>
            <a:off x="10475976"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79" name="bk object 79"/>
          <p:cNvSpPr/>
          <p:nvPr/>
        </p:nvSpPr>
        <p:spPr>
          <a:xfrm>
            <a:off x="10546080"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80" name="bk object 80"/>
          <p:cNvSpPr/>
          <p:nvPr/>
        </p:nvSpPr>
        <p:spPr>
          <a:xfrm>
            <a:off x="10617707"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81" name="bk object 81"/>
          <p:cNvSpPr/>
          <p:nvPr/>
        </p:nvSpPr>
        <p:spPr>
          <a:xfrm>
            <a:off x="10689335"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82" name="bk object 82"/>
          <p:cNvSpPr/>
          <p:nvPr/>
        </p:nvSpPr>
        <p:spPr>
          <a:xfrm>
            <a:off x="10760964"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83" name="bk object 83"/>
          <p:cNvSpPr/>
          <p:nvPr/>
        </p:nvSpPr>
        <p:spPr>
          <a:xfrm>
            <a:off x="10831068"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84" name="bk object 84"/>
          <p:cNvSpPr/>
          <p:nvPr/>
        </p:nvSpPr>
        <p:spPr>
          <a:xfrm>
            <a:off x="10902695" y="2199132"/>
            <a:ext cx="0" cy="105410"/>
          </a:xfrm>
          <a:custGeom>
            <a:avLst/>
            <a:gdLst/>
            <a:ahLst/>
            <a:cxnLst/>
            <a:rect l="l" t="t" r="r" b="b"/>
            <a:pathLst>
              <a:path h="105410">
                <a:moveTo>
                  <a:pt x="0" y="105155"/>
                </a:moveTo>
                <a:lnTo>
                  <a:pt x="0" y="105155"/>
                </a:lnTo>
                <a:lnTo>
                  <a:pt x="0" y="0"/>
                </a:lnTo>
              </a:path>
            </a:pathLst>
          </a:custGeom>
          <a:ln w="3175">
            <a:solidFill>
              <a:srgbClr val="000000"/>
            </a:solidFill>
          </a:ln>
        </p:spPr>
        <p:txBody>
          <a:bodyPr wrap="square" lIns="0" tIns="0" rIns="0" bIns="0" rtlCol="0"/>
          <a:lstStyle/>
          <a:p>
            <a:endParaRPr/>
          </a:p>
        </p:txBody>
      </p:sp>
      <p:sp>
        <p:nvSpPr>
          <p:cNvPr id="85" name="bk object 85"/>
          <p:cNvSpPr/>
          <p:nvPr/>
        </p:nvSpPr>
        <p:spPr>
          <a:xfrm>
            <a:off x="10972800" y="2199132"/>
            <a:ext cx="0" cy="52069"/>
          </a:xfrm>
          <a:custGeom>
            <a:avLst/>
            <a:gdLst/>
            <a:ahLst/>
            <a:cxnLst/>
            <a:rect l="l" t="t" r="r" b="b"/>
            <a:pathLst>
              <a:path h="52069">
                <a:moveTo>
                  <a:pt x="0" y="51815"/>
                </a:moveTo>
                <a:lnTo>
                  <a:pt x="0" y="51815"/>
                </a:lnTo>
                <a:lnTo>
                  <a:pt x="0" y="0"/>
                </a:lnTo>
              </a:path>
            </a:pathLst>
          </a:custGeom>
          <a:ln w="3175">
            <a:solidFill>
              <a:srgbClr val="000000"/>
            </a:solidFill>
          </a:ln>
        </p:spPr>
        <p:txBody>
          <a:bodyPr wrap="square" lIns="0" tIns="0" rIns="0" bIns="0" rtlCol="0"/>
          <a:lstStyle/>
          <a:p>
            <a:endParaRPr/>
          </a:p>
        </p:txBody>
      </p:sp>
      <p:sp>
        <p:nvSpPr>
          <p:cNvPr id="86" name="bk object 86"/>
          <p:cNvSpPr/>
          <p:nvPr/>
        </p:nvSpPr>
        <p:spPr>
          <a:xfrm>
            <a:off x="8769095" y="2199132"/>
            <a:ext cx="0" cy="3187065"/>
          </a:xfrm>
          <a:custGeom>
            <a:avLst/>
            <a:gdLst/>
            <a:ahLst/>
            <a:cxnLst/>
            <a:rect l="l" t="t" r="r" b="b"/>
            <a:pathLst>
              <a:path h="3187065">
                <a:moveTo>
                  <a:pt x="0" y="3186683"/>
                </a:moveTo>
                <a:lnTo>
                  <a:pt x="0" y="3186683"/>
                </a:lnTo>
                <a:lnTo>
                  <a:pt x="0" y="0"/>
                </a:lnTo>
              </a:path>
            </a:pathLst>
          </a:custGeom>
          <a:ln w="3175">
            <a:solidFill>
              <a:srgbClr val="000000"/>
            </a:solidFill>
          </a:ln>
        </p:spPr>
        <p:txBody>
          <a:bodyPr wrap="square" lIns="0" tIns="0" rIns="0" bIns="0" rtlCol="0"/>
          <a:lstStyle/>
          <a:p>
            <a:endParaRPr/>
          </a:p>
        </p:txBody>
      </p:sp>
      <p:sp>
        <p:nvSpPr>
          <p:cNvPr id="87" name="bk object 87"/>
          <p:cNvSpPr/>
          <p:nvPr/>
        </p:nvSpPr>
        <p:spPr>
          <a:xfrm>
            <a:off x="8769095" y="5385815"/>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88" name="bk object 88"/>
          <p:cNvSpPr/>
          <p:nvPr/>
        </p:nvSpPr>
        <p:spPr>
          <a:xfrm>
            <a:off x="8769095" y="5279135"/>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89" name="bk object 89"/>
          <p:cNvSpPr/>
          <p:nvPr/>
        </p:nvSpPr>
        <p:spPr>
          <a:xfrm>
            <a:off x="8769095" y="5173979"/>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0" name="bk object 90"/>
          <p:cNvSpPr/>
          <p:nvPr/>
        </p:nvSpPr>
        <p:spPr>
          <a:xfrm>
            <a:off x="8769095" y="5067300"/>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1" name="bk object 91"/>
          <p:cNvSpPr/>
          <p:nvPr/>
        </p:nvSpPr>
        <p:spPr>
          <a:xfrm>
            <a:off x="8769095" y="4960620"/>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2" name="bk object 92"/>
          <p:cNvSpPr/>
          <p:nvPr/>
        </p:nvSpPr>
        <p:spPr>
          <a:xfrm>
            <a:off x="8769095" y="4853940"/>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93" name="bk object 93"/>
          <p:cNvSpPr/>
          <p:nvPr/>
        </p:nvSpPr>
        <p:spPr>
          <a:xfrm>
            <a:off x="8769095" y="4748784"/>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4" name="bk object 94"/>
          <p:cNvSpPr/>
          <p:nvPr/>
        </p:nvSpPr>
        <p:spPr>
          <a:xfrm>
            <a:off x="8769095" y="4642103"/>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5" name="bk object 95"/>
          <p:cNvSpPr/>
          <p:nvPr/>
        </p:nvSpPr>
        <p:spPr>
          <a:xfrm>
            <a:off x="8769095" y="4536947"/>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6" name="bk object 96"/>
          <p:cNvSpPr/>
          <p:nvPr/>
        </p:nvSpPr>
        <p:spPr>
          <a:xfrm>
            <a:off x="8769095" y="4430267"/>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7" name="bk object 97"/>
          <p:cNvSpPr/>
          <p:nvPr/>
        </p:nvSpPr>
        <p:spPr>
          <a:xfrm>
            <a:off x="8769095" y="4323588"/>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98" name="bk object 98"/>
          <p:cNvSpPr/>
          <p:nvPr/>
        </p:nvSpPr>
        <p:spPr>
          <a:xfrm>
            <a:off x="8769095" y="4216908"/>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99" name="bk object 99"/>
          <p:cNvSpPr/>
          <p:nvPr/>
        </p:nvSpPr>
        <p:spPr>
          <a:xfrm>
            <a:off x="8769095" y="4111752"/>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0" name="bk object 100"/>
          <p:cNvSpPr/>
          <p:nvPr/>
        </p:nvSpPr>
        <p:spPr>
          <a:xfrm>
            <a:off x="8769095" y="4005071"/>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1" name="bk object 101"/>
          <p:cNvSpPr/>
          <p:nvPr/>
        </p:nvSpPr>
        <p:spPr>
          <a:xfrm>
            <a:off x="8769095" y="3898391"/>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2" name="bk object 102"/>
          <p:cNvSpPr/>
          <p:nvPr/>
        </p:nvSpPr>
        <p:spPr>
          <a:xfrm>
            <a:off x="8769095" y="3793235"/>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103" name="bk object 103"/>
          <p:cNvSpPr/>
          <p:nvPr/>
        </p:nvSpPr>
        <p:spPr>
          <a:xfrm>
            <a:off x="8769095" y="3686555"/>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4" name="bk object 104"/>
          <p:cNvSpPr/>
          <p:nvPr/>
        </p:nvSpPr>
        <p:spPr>
          <a:xfrm>
            <a:off x="8769095" y="3581400"/>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5" name="bk object 105"/>
          <p:cNvSpPr/>
          <p:nvPr/>
        </p:nvSpPr>
        <p:spPr>
          <a:xfrm>
            <a:off x="8769095" y="3473196"/>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6" name="bk object 106"/>
          <p:cNvSpPr/>
          <p:nvPr/>
        </p:nvSpPr>
        <p:spPr>
          <a:xfrm>
            <a:off x="8769095" y="3368040"/>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7" name="bk object 107"/>
          <p:cNvSpPr/>
          <p:nvPr/>
        </p:nvSpPr>
        <p:spPr>
          <a:xfrm>
            <a:off x="8769095" y="3261359"/>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108" name="bk object 108"/>
          <p:cNvSpPr/>
          <p:nvPr/>
        </p:nvSpPr>
        <p:spPr>
          <a:xfrm>
            <a:off x="8769095" y="3156204"/>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09" name="bk object 109"/>
          <p:cNvSpPr/>
          <p:nvPr/>
        </p:nvSpPr>
        <p:spPr>
          <a:xfrm>
            <a:off x="8769095" y="3049523"/>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0" name="bk object 110"/>
          <p:cNvSpPr/>
          <p:nvPr/>
        </p:nvSpPr>
        <p:spPr>
          <a:xfrm>
            <a:off x="8769095" y="2942844"/>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1" name="bk object 111"/>
          <p:cNvSpPr/>
          <p:nvPr/>
        </p:nvSpPr>
        <p:spPr>
          <a:xfrm>
            <a:off x="8769095" y="2837688"/>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2" name="bk object 112"/>
          <p:cNvSpPr/>
          <p:nvPr/>
        </p:nvSpPr>
        <p:spPr>
          <a:xfrm>
            <a:off x="8769095" y="2729483"/>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113" name="bk object 113"/>
          <p:cNvSpPr/>
          <p:nvPr/>
        </p:nvSpPr>
        <p:spPr>
          <a:xfrm>
            <a:off x="8769095" y="2624327"/>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4" name="bk object 114"/>
          <p:cNvSpPr/>
          <p:nvPr/>
        </p:nvSpPr>
        <p:spPr>
          <a:xfrm>
            <a:off x="8769095" y="2517648"/>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5" name="bk object 115"/>
          <p:cNvSpPr/>
          <p:nvPr/>
        </p:nvSpPr>
        <p:spPr>
          <a:xfrm>
            <a:off x="8769095" y="2412492"/>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6" name="bk object 116"/>
          <p:cNvSpPr/>
          <p:nvPr/>
        </p:nvSpPr>
        <p:spPr>
          <a:xfrm>
            <a:off x="8769095" y="2305811"/>
            <a:ext cx="30480" cy="0"/>
          </a:xfrm>
          <a:custGeom>
            <a:avLst/>
            <a:gdLst/>
            <a:ahLst/>
            <a:cxnLst/>
            <a:rect l="l" t="t" r="r" b="b"/>
            <a:pathLst>
              <a:path w="30479">
                <a:moveTo>
                  <a:pt x="30479" y="0"/>
                </a:moveTo>
                <a:lnTo>
                  <a:pt x="30479" y="0"/>
                </a:lnTo>
                <a:lnTo>
                  <a:pt x="0" y="0"/>
                </a:lnTo>
              </a:path>
            </a:pathLst>
          </a:custGeom>
          <a:ln w="3175">
            <a:solidFill>
              <a:srgbClr val="000000"/>
            </a:solidFill>
          </a:ln>
        </p:spPr>
        <p:txBody>
          <a:bodyPr wrap="square" lIns="0" tIns="0" rIns="0" bIns="0" rtlCol="0"/>
          <a:lstStyle/>
          <a:p>
            <a:endParaRPr/>
          </a:p>
        </p:txBody>
      </p:sp>
      <p:sp>
        <p:nvSpPr>
          <p:cNvPr id="117" name="bk object 117"/>
          <p:cNvSpPr/>
          <p:nvPr/>
        </p:nvSpPr>
        <p:spPr>
          <a:xfrm>
            <a:off x="8769095" y="2199132"/>
            <a:ext cx="60960" cy="0"/>
          </a:xfrm>
          <a:custGeom>
            <a:avLst/>
            <a:gdLst/>
            <a:ahLst/>
            <a:cxnLst/>
            <a:rect l="l" t="t" r="r" b="b"/>
            <a:pathLst>
              <a:path w="60959">
                <a:moveTo>
                  <a:pt x="60959" y="0"/>
                </a:moveTo>
                <a:lnTo>
                  <a:pt x="60959" y="0"/>
                </a:lnTo>
                <a:lnTo>
                  <a:pt x="0" y="0"/>
                </a:lnTo>
              </a:path>
            </a:pathLst>
          </a:custGeom>
          <a:ln w="3175">
            <a:solidFill>
              <a:srgbClr val="000000"/>
            </a:solidFill>
          </a:ln>
        </p:spPr>
        <p:txBody>
          <a:bodyPr wrap="square" lIns="0" tIns="0" rIns="0" bIns="0" rtlCol="0"/>
          <a:lstStyle/>
          <a:p>
            <a:endParaRPr/>
          </a:p>
        </p:txBody>
      </p:sp>
      <p:sp>
        <p:nvSpPr>
          <p:cNvPr id="118" name="bk object 118"/>
          <p:cNvSpPr/>
          <p:nvPr/>
        </p:nvSpPr>
        <p:spPr>
          <a:xfrm>
            <a:off x="11012423" y="2199132"/>
            <a:ext cx="0" cy="3187065"/>
          </a:xfrm>
          <a:custGeom>
            <a:avLst/>
            <a:gdLst/>
            <a:ahLst/>
            <a:cxnLst/>
            <a:rect l="l" t="t" r="r" b="b"/>
            <a:pathLst>
              <a:path h="3187065">
                <a:moveTo>
                  <a:pt x="0" y="3186683"/>
                </a:moveTo>
                <a:lnTo>
                  <a:pt x="0" y="3186683"/>
                </a:lnTo>
                <a:lnTo>
                  <a:pt x="0" y="0"/>
                </a:lnTo>
              </a:path>
            </a:pathLst>
          </a:custGeom>
          <a:ln w="3175">
            <a:solidFill>
              <a:srgbClr val="000000"/>
            </a:solidFill>
          </a:ln>
        </p:spPr>
        <p:txBody>
          <a:bodyPr wrap="square" lIns="0" tIns="0" rIns="0" bIns="0" rtlCol="0"/>
          <a:lstStyle/>
          <a:p>
            <a:endParaRPr/>
          </a:p>
        </p:txBody>
      </p:sp>
      <p:sp>
        <p:nvSpPr>
          <p:cNvPr id="119" name="bk object 119"/>
          <p:cNvSpPr/>
          <p:nvPr/>
        </p:nvSpPr>
        <p:spPr>
          <a:xfrm>
            <a:off x="10942319" y="5385815"/>
            <a:ext cx="60960" cy="0"/>
          </a:xfrm>
          <a:custGeom>
            <a:avLst/>
            <a:gdLst/>
            <a:ahLst/>
            <a:cxnLst/>
            <a:rect l="l" t="t" r="r" b="b"/>
            <a:pathLst>
              <a:path w="60959">
                <a:moveTo>
                  <a:pt x="0" y="0"/>
                </a:moveTo>
                <a:lnTo>
                  <a:pt x="0" y="0"/>
                </a:lnTo>
                <a:lnTo>
                  <a:pt x="60959" y="0"/>
                </a:lnTo>
              </a:path>
            </a:pathLst>
          </a:custGeom>
          <a:ln w="3175">
            <a:solidFill>
              <a:srgbClr val="000000"/>
            </a:solidFill>
          </a:ln>
        </p:spPr>
        <p:txBody>
          <a:bodyPr wrap="square" lIns="0" tIns="0" rIns="0" bIns="0" rtlCol="0"/>
          <a:lstStyle/>
          <a:p>
            <a:endParaRPr/>
          </a:p>
        </p:txBody>
      </p:sp>
      <p:sp>
        <p:nvSpPr>
          <p:cNvPr id="120" name="bk object 120"/>
          <p:cNvSpPr/>
          <p:nvPr/>
        </p:nvSpPr>
        <p:spPr>
          <a:xfrm>
            <a:off x="10972800" y="5279135"/>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1" name="bk object 121"/>
          <p:cNvSpPr/>
          <p:nvPr/>
        </p:nvSpPr>
        <p:spPr>
          <a:xfrm>
            <a:off x="10972800" y="5173979"/>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2" name="bk object 122"/>
          <p:cNvSpPr/>
          <p:nvPr/>
        </p:nvSpPr>
        <p:spPr>
          <a:xfrm>
            <a:off x="10972800" y="5067300"/>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3" name="bk object 123"/>
          <p:cNvSpPr/>
          <p:nvPr/>
        </p:nvSpPr>
        <p:spPr>
          <a:xfrm>
            <a:off x="10972800" y="4960620"/>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4" name="bk object 124"/>
          <p:cNvSpPr/>
          <p:nvPr/>
        </p:nvSpPr>
        <p:spPr>
          <a:xfrm>
            <a:off x="10942319" y="4853940"/>
            <a:ext cx="60960" cy="0"/>
          </a:xfrm>
          <a:custGeom>
            <a:avLst/>
            <a:gdLst/>
            <a:ahLst/>
            <a:cxnLst/>
            <a:rect l="l" t="t" r="r" b="b"/>
            <a:pathLst>
              <a:path w="60959">
                <a:moveTo>
                  <a:pt x="0" y="0"/>
                </a:moveTo>
                <a:lnTo>
                  <a:pt x="0" y="0"/>
                </a:lnTo>
                <a:lnTo>
                  <a:pt x="60959" y="0"/>
                </a:lnTo>
              </a:path>
            </a:pathLst>
          </a:custGeom>
          <a:ln w="3175">
            <a:solidFill>
              <a:srgbClr val="000000"/>
            </a:solidFill>
          </a:ln>
        </p:spPr>
        <p:txBody>
          <a:bodyPr wrap="square" lIns="0" tIns="0" rIns="0" bIns="0" rtlCol="0"/>
          <a:lstStyle/>
          <a:p>
            <a:endParaRPr/>
          </a:p>
        </p:txBody>
      </p:sp>
      <p:sp>
        <p:nvSpPr>
          <p:cNvPr id="125" name="bk object 125"/>
          <p:cNvSpPr/>
          <p:nvPr/>
        </p:nvSpPr>
        <p:spPr>
          <a:xfrm>
            <a:off x="10972800" y="4748784"/>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6" name="bk object 126"/>
          <p:cNvSpPr/>
          <p:nvPr/>
        </p:nvSpPr>
        <p:spPr>
          <a:xfrm>
            <a:off x="10972800" y="4642103"/>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7" name="bk object 127"/>
          <p:cNvSpPr/>
          <p:nvPr/>
        </p:nvSpPr>
        <p:spPr>
          <a:xfrm>
            <a:off x="10972800" y="4536947"/>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8" name="bk object 128"/>
          <p:cNvSpPr/>
          <p:nvPr/>
        </p:nvSpPr>
        <p:spPr>
          <a:xfrm>
            <a:off x="10972800" y="4430267"/>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29" name="bk object 129"/>
          <p:cNvSpPr/>
          <p:nvPr/>
        </p:nvSpPr>
        <p:spPr>
          <a:xfrm>
            <a:off x="10942319" y="4323588"/>
            <a:ext cx="60960" cy="0"/>
          </a:xfrm>
          <a:custGeom>
            <a:avLst/>
            <a:gdLst/>
            <a:ahLst/>
            <a:cxnLst/>
            <a:rect l="l" t="t" r="r" b="b"/>
            <a:pathLst>
              <a:path w="60959">
                <a:moveTo>
                  <a:pt x="0" y="0"/>
                </a:moveTo>
                <a:lnTo>
                  <a:pt x="0" y="0"/>
                </a:lnTo>
                <a:lnTo>
                  <a:pt x="60959" y="0"/>
                </a:lnTo>
              </a:path>
            </a:pathLst>
          </a:custGeom>
          <a:ln w="3175">
            <a:solidFill>
              <a:srgbClr val="000000"/>
            </a:solidFill>
          </a:ln>
        </p:spPr>
        <p:txBody>
          <a:bodyPr wrap="square" lIns="0" tIns="0" rIns="0" bIns="0" rtlCol="0"/>
          <a:lstStyle/>
          <a:p>
            <a:endParaRPr/>
          </a:p>
        </p:txBody>
      </p:sp>
      <p:sp>
        <p:nvSpPr>
          <p:cNvPr id="130" name="bk object 130"/>
          <p:cNvSpPr/>
          <p:nvPr/>
        </p:nvSpPr>
        <p:spPr>
          <a:xfrm>
            <a:off x="10972800" y="4216908"/>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1" name="bk object 131"/>
          <p:cNvSpPr/>
          <p:nvPr/>
        </p:nvSpPr>
        <p:spPr>
          <a:xfrm>
            <a:off x="10972800" y="4111752"/>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2" name="bk object 132"/>
          <p:cNvSpPr/>
          <p:nvPr/>
        </p:nvSpPr>
        <p:spPr>
          <a:xfrm>
            <a:off x="10972800" y="4005071"/>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3" name="bk object 133"/>
          <p:cNvSpPr/>
          <p:nvPr/>
        </p:nvSpPr>
        <p:spPr>
          <a:xfrm>
            <a:off x="10972800" y="3898391"/>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4" name="bk object 134"/>
          <p:cNvSpPr/>
          <p:nvPr/>
        </p:nvSpPr>
        <p:spPr>
          <a:xfrm>
            <a:off x="10942319" y="3793235"/>
            <a:ext cx="60960" cy="0"/>
          </a:xfrm>
          <a:custGeom>
            <a:avLst/>
            <a:gdLst/>
            <a:ahLst/>
            <a:cxnLst/>
            <a:rect l="l" t="t" r="r" b="b"/>
            <a:pathLst>
              <a:path w="60959">
                <a:moveTo>
                  <a:pt x="0" y="0"/>
                </a:moveTo>
                <a:lnTo>
                  <a:pt x="0" y="0"/>
                </a:lnTo>
                <a:lnTo>
                  <a:pt x="60959" y="0"/>
                </a:lnTo>
              </a:path>
            </a:pathLst>
          </a:custGeom>
          <a:ln w="3175">
            <a:solidFill>
              <a:srgbClr val="000000"/>
            </a:solidFill>
          </a:ln>
        </p:spPr>
        <p:txBody>
          <a:bodyPr wrap="square" lIns="0" tIns="0" rIns="0" bIns="0" rtlCol="0"/>
          <a:lstStyle/>
          <a:p>
            <a:endParaRPr/>
          </a:p>
        </p:txBody>
      </p:sp>
      <p:sp>
        <p:nvSpPr>
          <p:cNvPr id="135" name="bk object 135"/>
          <p:cNvSpPr/>
          <p:nvPr/>
        </p:nvSpPr>
        <p:spPr>
          <a:xfrm>
            <a:off x="10972800" y="3686555"/>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6" name="bk object 136"/>
          <p:cNvSpPr/>
          <p:nvPr/>
        </p:nvSpPr>
        <p:spPr>
          <a:xfrm>
            <a:off x="10972800" y="3581400"/>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7" name="bk object 137"/>
          <p:cNvSpPr/>
          <p:nvPr/>
        </p:nvSpPr>
        <p:spPr>
          <a:xfrm>
            <a:off x="10972800" y="3473196"/>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8" name="bk object 138"/>
          <p:cNvSpPr/>
          <p:nvPr/>
        </p:nvSpPr>
        <p:spPr>
          <a:xfrm>
            <a:off x="10972800" y="3368040"/>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39" name="bk object 139"/>
          <p:cNvSpPr/>
          <p:nvPr/>
        </p:nvSpPr>
        <p:spPr>
          <a:xfrm>
            <a:off x="10942319" y="3261359"/>
            <a:ext cx="60960" cy="0"/>
          </a:xfrm>
          <a:custGeom>
            <a:avLst/>
            <a:gdLst/>
            <a:ahLst/>
            <a:cxnLst/>
            <a:rect l="l" t="t" r="r" b="b"/>
            <a:pathLst>
              <a:path w="60959">
                <a:moveTo>
                  <a:pt x="0" y="0"/>
                </a:moveTo>
                <a:lnTo>
                  <a:pt x="0" y="0"/>
                </a:lnTo>
                <a:lnTo>
                  <a:pt x="60959" y="0"/>
                </a:lnTo>
              </a:path>
            </a:pathLst>
          </a:custGeom>
          <a:ln w="3175">
            <a:solidFill>
              <a:srgbClr val="000000"/>
            </a:solidFill>
          </a:ln>
        </p:spPr>
        <p:txBody>
          <a:bodyPr wrap="square" lIns="0" tIns="0" rIns="0" bIns="0" rtlCol="0"/>
          <a:lstStyle/>
          <a:p>
            <a:endParaRPr/>
          </a:p>
        </p:txBody>
      </p:sp>
      <p:sp>
        <p:nvSpPr>
          <p:cNvPr id="140" name="bk object 140"/>
          <p:cNvSpPr/>
          <p:nvPr/>
        </p:nvSpPr>
        <p:spPr>
          <a:xfrm>
            <a:off x="10972800" y="3156204"/>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1" name="bk object 141"/>
          <p:cNvSpPr/>
          <p:nvPr/>
        </p:nvSpPr>
        <p:spPr>
          <a:xfrm>
            <a:off x="10972800" y="3049523"/>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2" name="bk object 142"/>
          <p:cNvSpPr/>
          <p:nvPr/>
        </p:nvSpPr>
        <p:spPr>
          <a:xfrm>
            <a:off x="10972800" y="2942844"/>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3" name="bk object 143"/>
          <p:cNvSpPr/>
          <p:nvPr/>
        </p:nvSpPr>
        <p:spPr>
          <a:xfrm>
            <a:off x="10972800" y="2837688"/>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4" name="bk object 144"/>
          <p:cNvSpPr/>
          <p:nvPr/>
        </p:nvSpPr>
        <p:spPr>
          <a:xfrm>
            <a:off x="10972800" y="2624327"/>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5" name="bk object 145"/>
          <p:cNvSpPr/>
          <p:nvPr/>
        </p:nvSpPr>
        <p:spPr>
          <a:xfrm>
            <a:off x="10972800" y="2517648"/>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6" name="bk object 146"/>
          <p:cNvSpPr/>
          <p:nvPr/>
        </p:nvSpPr>
        <p:spPr>
          <a:xfrm>
            <a:off x="10972800" y="2412492"/>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7" name="bk object 147"/>
          <p:cNvSpPr/>
          <p:nvPr/>
        </p:nvSpPr>
        <p:spPr>
          <a:xfrm>
            <a:off x="10972800" y="2305811"/>
            <a:ext cx="30480" cy="0"/>
          </a:xfrm>
          <a:custGeom>
            <a:avLst/>
            <a:gdLst/>
            <a:ahLst/>
            <a:cxnLst/>
            <a:rect l="l" t="t" r="r" b="b"/>
            <a:pathLst>
              <a:path w="30479">
                <a:moveTo>
                  <a:pt x="0" y="0"/>
                </a:moveTo>
                <a:lnTo>
                  <a:pt x="0" y="0"/>
                </a:lnTo>
                <a:lnTo>
                  <a:pt x="30479" y="0"/>
                </a:lnTo>
              </a:path>
            </a:pathLst>
          </a:custGeom>
          <a:ln w="3175">
            <a:solidFill>
              <a:srgbClr val="000000"/>
            </a:solidFill>
          </a:ln>
        </p:spPr>
        <p:txBody>
          <a:bodyPr wrap="square" lIns="0" tIns="0" rIns="0" bIns="0" rtlCol="0"/>
          <a:lstStyle/>
          <a:p>
            <a:endParaRPr/>
          </a:p>
        </p:txBody>
      </p:sp>
      <p:sp>
        <p:nvSpPr>
          <p:cNvPr id="148" name="bk object 148"/>
          <p:cNvSpPr/>
          <p:nvPr/>
        </p:nvSpPr>
        <p:spPr>
          <a:xfrm>
            <a:off x="10942319" y="2199132"/>
            <a:ext cx="60960" cy="0"/>
          </a:xfrm>
          <a:custGeom>
            <a:avLst/>
            <a:gdLst/>
            <a:ahLst/>
            <a:cxnLst/>
            <a:rect l="l" t="t" r="r" b="b"/>
            <a:pathLst>
              <a:path w="60959">
                <a:moveTo>
                  <a:pt x="0" y="0"/>
                </a:moveTo>
                <a:lnTo>
                  <a:pt x="0" y="0"/>
                </a:lnTo>
                <a:lnTo>
                  <a:pt x="60959" y="0"/>
                </a:lnTo>
              </a:path>
            </a:pathLst>
          </a:custGeom>
          <a:ln w="3175">
            <a:solidFill>
              <a:srgbClr val="000000"/>
            </a:solidFill>
          </a:ln>
        </p:spPr>
        <p:txBody>
          <a:bodyPr wrap="square" lIns="0" tIns="0" rIns="0" bIns="0" rtlCol="0"/>
          <a:lstStyle/>
          <a:p>
            <a:endParaRPr/>
          </a:p>
        </p:txBody>
      </p:sp>
      <p:sp>
        <p:nvSpPr>
          <p:cNvPr id="149" name="bk object 149"/>
          <p:cNvSpPr/>
          <p:nvPr/>
        </p:nvSpPr>
        <p:spPr>
          <a:xfrm>
            <a:off x="8769857" y="3024377"/>
            <a:ext cx="2234565" cy="1481455"/>
          </a:xfrm>
          <a:custGeom>
            <a:avLst/>
            <a:gdLst/>
            <a:ahLst/>
            <a:cxnLst/>
            <a:rect l="l" t="t" r="r" b="b"/>
            <a:pathLst>
              <a:path w="2234565" h="1481454">
                <a:moveTo>
                  <a:pt x="0" y="1481328"/>
                </a:moveTo>
                <a:lnTo>
                  <a:pt x="22351" y="1478026"/>
                </a:lnTo>
                <a:lnTo>
                  <a:pt x="44576" y="1470406"/>
                </a:lnTo>
                <a:lnTo>
                  <a:pt x="66928" y="1458468"/>
                </a:lnTo>
                <a:lnTo>
                  <a:pt x="89153" y="1440942"/>
                </a:lnTo>
                <a:lnTo>
                  <a:pt x="108203" y="1421384"/>
                </a:lnTo>
                <a:lnTo>
                  <a:pt x="111760" y="1418082"/>
                </a:lnTo>
                <a:lnTo>
                  <a:pt x="133985" y="1388618"/>
                </a:lnTo>
                <a:lnTo>
                  <a:pt x="156337" y="1352423"/>
                </a:lnTo>
                <a:lnTo>
                  <a:pt x="174751" y="1320673"/>
                </a:lnTo>
                <a:lnTo>
                  <a:pt x="178562" y="1312037"/>
                </a:lnTo>
                <a:lnTo>
                  <a:pt x="193675" y="1280287"/>
                </a:lnTo>
                <a:lnTo>
                  <a:pt x="217677" y="1217930"/>
                </a:lnTo>
                <a:lnTo>
                  <a:pt x="245491" y="1137031"/>
                </a:lnTo>
                <a:lnTo>
                  <a:pt x="265049" y="1075690"/>
                </a:lnTo>
                <a:lnTo>
                  <a:pt x="267843" y="1067054"/>
                </a:lnTo>
                <a:lnTo>
                  <a:pt x="279653" y="1025525"/>
                </a:lnTo>
                <a:lnTo>
                  <a:pt x="290322" y="984123"/>
                </a:lnTo>
                <a:lnTo>
                  <a:pt x="301371" y="935609"/>
                </a:lnTo>
                <a:lnTo>
                  <a:pt x="312547" y="881126"/>
                </a:lnTo>
                <a:lnTo>
                  <a:pt x="324231" y="819785"/>
                </a:lnTo>
                <a:lnTo>
                  <a:pt x="334899" y="762127"/>
                </a:lnTo>
                <a:lnTo>
                  <a:pt x="344932" y="702945"/>
                </a:lnTo>
                <a:lnTo>
                  <a:pt x="357250" y="627507"/>
                </a:lnTo>
                <a:lnTo>
                  <a:pt x="379475" y="489712"/>
                </a:lnTo>
                <a:lnTo>
                  <a:pt x="400176" y="365251"/>
                </a:lnTo>
                <a:lnTo>
                  <a:pt x="416941" y="266700"/>
                </a:lnTo>
                <a:lnTo>
                  <a:pt x="424052" y="227330"/>
                </a:lnTo>
                <a:lnTo>
                  <a:pt x="435356" y="172847"/>
                </a:lnTo>
                <a:lnTo>
                  <a:pt x="446405" y="127762"/>
                </a:lnTo>
                <a:lnTo>
                  <a:pt x="461518" y="91694"/>
                </a:lnTo>
                <a:lnTo>
                  <a:pt x="491236" y="45974"/>
                </a:lnTo>
                <a:lnTo>
                  <a:pt x="507746" y="22098"/>
                </a:lnTo>
                <a:lnTo>
                  <a:pt x="513461" y="16256"/>
                </a:lnTo>
                <a:lnTo>
                  <a:pt x="521208" y="14097"/>
                </a:lnTo>
                <a:lnTo>
                  <a:pt x="536321" y="16256"/>
                </a:lnTo>
                <a:lnTo>
                  <a:pt x="554227" y="13081"/>
                </a:lnTo>
                <a:lnTo>
                  <a:pt x="558673" y="13081"/>
                </a:lnTo>
                <a:lnTo>
                  <a:pt x="570484" y="20955"/>
                </a:lnTo>
                <a:lnTo>
                  <a:pt x="603250" y="60325"/>
                </a:lnTo>
                <a:lnTo>
                  <a:pt x="623443" y="99568"/>
                </a:lnTo>
                <a:lnTo>
                  <a:pt x="640715" y="157480"/>
                </a:lnTo>
                <a:lnTo>
                  <a:pt x="654685" y="221996"/>
                </a:lnTo>
                <a:lnTo>
                  <a:pt x="664083" y="275336"/>
                </a:lnTo>
                <a:lnTo>
                  <a:pt x="679196" y="369443"/>
                </a:lnTo>
                <a:lnTo>
                  <a:pt x="692658" y="455802"/>
                </a:lnTo>
                <a:lnTo>
                  <a:pt x="715010" y="601218"/>
                </a:lnTo>
                <a:lnTo>
                  <a:pt x="726567" y="669036"/>
                </a:lnTo>
                <a:lnTo>
                  <a:pt x="737235" y="727075"/>
                </a:lnTo>
                <a:lnTo>
                  <a:pt x="750189" y="794893"/>
                </a:lnTo>
                <a:lnTo>
                  <a:pt x="759587" y="839724"/>
                </a:lnTo>
                <a:lnTo>
                  <a:pt x="771398" y="894207"/>
                </a:lnTo>
                <a:lnTo>
                  <a:pt x="781939" y="938276"/>
                </a:lnTo>
                <a:lnTo>
                  <a:pt x="793750" y="985139"/>
                </a:lnTo>
                <a:lnTo>
                  <a:pt x="818261" y="1064895"/>
                </a:lnTo>
                <a:lnTo>
                  <a:pt x="843788" y="1138174"/>
                </a:lnTo>
                <a:lnTo>
                  <a:pt x="848868" y="1150112"/>
                </a:lnTo>
                <a:lnTo>
                  <a:pt x="867791" y="1196340"/>
                </a:lnTo>
                <a:lnTo>
                  <a:pt x="871347" y="1203833"/>
                </a:lnTo>
                <a:lnTo>
                  <a:pt x="893572" y="1251839"/>
                </a:lnTo>
                <a:lnTo>
                  <a:pt x="911987" y="1286891"/>
                </a:lnTo>
                <a:lnTo>
                  <a:pt x="915924" y="1293241"/>
                </a:lnTo>
                <a:lnTo>
                  <a:pt x="935482" y="1323848"/>
                </a:lnTo>
                <a:lnTo>
                  <a:pt x="938276" y="1328293"/>
                </a:lnTo>
                <a:lnTo>
                  <a:pt x="982852" y="1386459"/>
                </a:lnTo>
                <a:lnTo>
                  <a:pt x="1027430" y="1425702"/>
                </a:lnTo>
                <a:lnTo>
                  <a:pt x="1072261" y="1448435"/>
                </a:lnTo>
                <a:lnTo>
                  <a:pt x="1116838" y="1456309"/>
                </a:lnTo>
                <a:lnTo>
                  <a:pt x="1139190" y="1454277"/>
                </a:lnTo>
                <a:lnTo>
                  <a:pt x="1183640" y="1439799"/>
                </a:lnTo>
                <a:lnTo>
                  <a:pt x="1228852" y="1410208"/>
                </a:lnTo>
                <a:lnTo>
                  <a:pt x="1273683" y="1360043"/>
                </a:lnTo>
                <a:lnTo>
                  <a:pt x="1295908" y="1328293"/>
                </a:lnTo>
                <a:lnTo>
                  <a:pt x="1318260" y="1292225"/>
                </a:lnTo>
                <a:lnTo>
                  <a:pt x="1340612" y="1247394"/>
                </a:lnTo>
                <a:lnTo>
                  <a:pt x="1362837" y="1201674"/>
                </a:lnTo>
                <a:lnTo>
                  <a:pt x="1377950" y="1164463"/>
                </a:lnTo>
                <a:lnTo>
                  <a:pt x="1400302" y="1102106"/>
                </a:lnTo>
                <a:lnTo>
                  <a:pt x="1423797" y="1027684"/>
                </a:lnTo>
                <a:lnTo>
                  <a:pt x="1439926" y="965327"/>
                </a:lnTo>
                <a:lnTo>
                  <a:pt x="1450594" y="920496"/>
                </a:lnTo>
                <a:lnTo>
                  <a:pt x="1463294" y="858139"/>
                </a:lnTo>
                <a:lnTo>
                  <a:pt x="1474597" y="797179"/>
                </a:lnTo>
                <a:lnTo>
                  <a:pt x="1486789" y="728218"/>
                </a:lnTo>
                <a:lnTo>
                  <a:pt x="1496822" y="670052"/>
                </a:lnTo>
                <a:lnTo>
                  <a:pt x="1506855" y="604393"/>
                </a:lnTo>
                <a:lnTo>
                  <a:pt x="1519174" y="523621"/>
                </a:lnTo>
                <a:lnTo>
                  <a:pt x="1541526" y="368426"/>
                </a:lnTo>
                <a:lnTo>
                  <a:pt x="1556003" y="274320"/>
                </a:lnTo>
                <a:lnTo>
                  <a:pt x="1563751" y="226313"/>
                </a:lnTo>
                <a:lnTo>
                  <a:pt x="1574419" y="170687"/>
                </a:lnTo>
                <a:lnTo>
                  <a:pt x="1586102" y="115824"/>
                </a:lnTo>
                <a:lnTo>
                  <a:pt x="1598930" y="79756"/>
                </a:lnTo>
                <a:lnTo>
                  <a:pt x="1618615" y="42545"/>
                </a:lnTo>
                <a:lnTo>
                  <a:pt x="1630934" y="26288"/>
                </a:lnTo>
                <a:lnTo>
                  <a:pt x="1646936" y="4318"/>
                </a:lnTo>
                <a:lnTo>
                  <a:pt x="1653159" y="0"/>
                </a:lnTo>
                <a:lnTo>
                  <a:pt x="1675511" y="3301"/>
                </a:lnTo>
                <a:lnTo>
                  <a:pt x="1695577" y="1143"/>
                </a:lnTo>
                <a:lnTo>
                  <a:pt x="1697736" y="2159"/>
                </a:lnTo>
                <a:lnTo>
                  <a:pt x="1709420" y="6476"/>
                </a:lnTo>
                <a:lnTo>
                  <a:pt x="1720088" y="15239"/>
                </a:lnTo>
                <a:lnTo>
                  <a:pt x="1756918" y="66801"/>
                </a:lnTo>
                <a:lnTo>
                  <a:pt x="1764665" y="84200"/>
                </a:lnTo>
                <a:lnTo>
                  <a:pt x="1772666" y="107314"/>
                </a:lnTo>
                <a:lnTo>
                  <a:pt x="1787017" y="161671"/>
                </a:lnTo>
                <a:lnTo>
                  <a:pt x="1800987" y="232663"/>
                </a:lnTo>
                <a:lnTo>
                  <a:pt x="1809369" y="285496"/>
                </a:lnTo>
                <a:lnTo>
                  <a:pt x="1817751" y="337820"/>
                </a:lnTo>
                <a:lnTo>
                  <a:pt x="1831848" y="434213"/>
                </a:lnTo>
                <a:lnTo>
                  <a:pt x="1854073" y="591439"/>
                </a:lnTo>
                <a:lnTo>
                  <a:pt x="1867916" y="682498"/>
                </a:lnTo>
                <a:lnTo>
                  <a:pt x="1876425" y="736854"/>
                </a:lnTo>
                <a:lnTo>
                  <a:pt x="1891030" y="821944"/>
                </a:lnTo>
                <a:lnTo>
                  <a:pt x="1898777" y="868172"/>
                </a:lnTo>
                <a:lnTo>
                  <a:pt x="1908683" y="919480"/>
                </a:lnTo>
                <a:lnTo>
                  <a:pt x="1919351" y="967486"/>
                </a:lnTo>
                <a:lnTo>
                  <a:pt x="1932305" y="1022350"/>
                </a:lnTo>
                <a:lnTo>
                  <a:pt x="1943862" y="1064895"/>
                </a:lnTo>
                <a:lnTo>
                  <a:pt x="1957324" y="1110615"/>
                </a:lnTo>
                <a:lnTo>
                  <a:pt x="1981835" y="1183894"/>
                </a:lnTo>
                <a:lnTo>
                  <a:pt x="2005330" y="1244219"/>
                </a:lnTo>
                <a:lnTo>
                  <a:pt x="2026412" y="1291082"/>
                </a:lnTo>
                <a:lnTo>
                  <a:pt x="2055495" y="1341628"/>
                </a:lnTo>
                <a:lnTo>
                  <a:pt x="2077847" y="1377696"/>
                </a:lnTo>
                <a:lnTo>
                  <a:pt x="2119122" y="1430020"/>
                </a:lnTo>
                <a:lnTo>
                  <a:pt x="2122551" y="1432179"/>
                </a:lnTo>
                <a:lnTo>
                  <a:pt x="2144776" y="1452118"/>
                </a:lnTo>
                <a:lnTo>
                  <a:pt x="2167001" y="1466088"/>
                </a:lnTo>
                <a:lnTo>
                  <a:pt x="2189353" y="1474724"/>
                </a:lnTo>
                <a:lnTo>
                  <a:pt x="2211959" y="1480185"/>
                </a:lnTo>
                <a:lnTo>
                  <a:pt x="2234184" y="1481328"/>
                </a:lnTo>
              </a:path>
            </a:pathLst>
          </a:custGeom>
          <a:ln w="7620">
            <a:solidFill>
              <a:srgbClr val="000000"/>
            </a:solidFill>
          </a:ln>
        </p:spPr>
        <p:txBody>
          <a:bodyPr wrap="square" lIns="0" tIns="0" rIns="0" bIns="0" rtlCol="0"/>
          <a:lstStyle/>
          <a:p>
            <a:endParaRPr/>
          </a:p>
        </p:txBody>
      </p:sp>
      <p:sp>
        <p:nvSpPr>
          <p:cNvPr id="150" name="bk object 150"/>
          <p:cNvSpPr/>
          <p:nvPr/>
        </p:nvSpPr>
        <p:spPr>
          <a:xfrm>
            <a:off x="7481316" y="6286500"/>
            <a:ext cx="47625" cy="12700"/>
          </a:xfrm>
          <a:custGeom>
            <a:avLst/>
            <a:gdLst/>
            <a:ahLst/>
            <a:cxnLst/>
            <a:rect l="l" t="t" r="r" b="b"/>
            <a:pathLst>
              <a:path w="47625" h="12700">
                <a:moveTo>
                  <a:pt x="0" y="12191"/>
                </a:moveTo>
                <a:lnTo>
                  <a:pt x="47244" y="12191"/>
                </a:lnTo>
                <a:lnTo>
                  <a:pt x="47244" y="0"/>
                </a:lnTo>
                <a:lnTo>
                  <a:pt x="0" y="0"/>
                </a:lnTo>
                <a:lnTo>
                  <a:pt x="0" y="12191"/>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Particle Physics at ESS Worshop                                        Tord Ekelof      Uppsala University</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sv-SE"/>
              <a:t>1/17/2025</a:t>
            </a:r>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Particle Physics at ESS Worshop                                        Tord Ekelof      Uppsala University</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sv-SE"/>
              <a:t>1/17/2025</a:t>
            </a:r>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57655" y="900622"/>
            <a:ext cx="10057639" cy="5332924"/>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247631" y="844296"/>
            <a:ext cx="1226820" cy="544195"/>
          </a:xfrm>
          <a:custGeom>
            <a:avLst/>
            <a:gdLst/>
            <a:ahLst/>
            <a:cxnLst/>
            <a:rect l="l" t="t" r="r" b="b"/>
            <a:pathLst>
              <a:path w="1226820" h="544194">
                <a:moveTo>
                  <a:pt x="0" y="544067"/>
                </a:moveTo>
                <a:lnTo>
                  <a:pt x="1226820" y="544067"/>
                </a:lnTo>
                <a:lnTo>
                  <a:pt x="1226820" y="0"/>
                </a:lnTo>
                <a:lnTo>
                  <a:pt x="0" y="0"/>
                </a:lnTo>
                <a:lnTo>
                  <a:pt x="0" y="544067"/>
                </a:lnTo>
                <a:close/>
              </a:path>
            </a:pathLst>
          </a:custGeom>
          <a:solidFill>
            <a:srgbClr val="FFFFFF"/>
          </a:solidFill>
        </p:spPr>
        <p:txBody>
          <a:bodyPr wrap="square" lIns="0" tIns="0" rIns="0" bIns="0" rtlCol="0"/>
          <a:lstStyle/>
          <a:p>
            <a:endParaRPr/>
          </a:p>
        </p:txBody>
      </p:sp>
      <p:sp>
        <p:nvSpPr>
          <p:cNvPr id="18" name="bk object 18"/>
          <p:cNvSpPr/>
          <p:nvPr/>
        </p:nvSpPr>
        <p:spPr>
          <a:xfrm>
            <a:off x="5268467" y="1388363"/>
            <a:ext cx="1655445" cy="360045"/>
          </a:xfrm>
          <a:custGeom>
            <a:avLst/>
            <a:gdLst/>
            <a:ahLst/>
            <a:cxnLst/>
            <a:rect l="l" t="t" r="r" b="b"/>
            <a:pathLst>
              <a:path w="1655445" h="360044">
                <a:moveTo>
                  <a:pt x="0" y="359663"/>
                </a:moveTo>
                <a:lnTo>
                  <a:pt x="1655064" y="359663"/>
                </a:lnTo>
                <a:lnTo>
                  <a:pt x="1655064" y="0"/>
                </a:lnTo>
                <a:lnTo>
                  <a:pt x="0" y="0"/>
                </a:lnTo>
                <a:lnTo>
                  <a:pt x="0" y="359663"/>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Particle Physics at ESS Worshop                                        Tord Ekelof      Uppsala University</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sv-SE"/>
              <a:t>1/17/2025</a:t>
            </a:r>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6900" y="27178"/>
            <a:ext cx="10998200" cy="1181735"/>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3" name="Holder 3"/>
          <p:cNvSpPr>
            <a:spLocks noGrp="1"/>
          </p:cNvSpPr>
          <p:nvPr>
            <p:ph type="body" idx="1"/>
          </p:nvPr>
        </p:nvSpPr>
        <p:spPr>
          <a:xfrm>
            <a:off x="441832" y="1632330"/>
            <a:ext cx="11308334" cy="478155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r>
              <a:rPr lang="en-US"/>
              <a:t>Particle Physics at ESS Worshop                                        Tord Ekelof      Uppsala University</a:t>
            </a:r>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r>
              <a:rPr lang="sv-SE"/>
              <a:t>1/17/2025</a:t>
            </a:r>
            <a:endParaRPr lang="en-US"/>
          </a:p>
        </p:txBody>
      </p:sp>
      <p:sp>
        <p:nvSpPr>
          <p:cNvPr id="6" name="Holder 6"/>
          <p:cNvSpPr>
            <a:spLocks noGrp="1"/>
          </p:cNvSpPr>
          <p:nvPr>
            <p:ph type="sldNum" sz="quarter" idx="7"/>
          </p:nvPr>
        </p:nvSpPr>
        <p:spPr>
          <a:xfrm>
            <a:off x="11068811" y="6464985"/>
            <a:ext cx="231775"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hyperlink" Target="https://admin.onepetro.org/isrmcongress/proceedings/CONGRESS99/All-CONGRESS99/ISRM-9CONGRESS-1999-305/168876"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arxiv.org/abs/2206.01208"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doi.org/10.1140/epjs/s11734-022-00664-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algn="ctr">
              <a:lnSpc>
                <a:spcPts val="3915"/>
              </a:lnSpc>
              <a:spcBef>
                <a:spcPts val="100"/>
              </a:spcBef>
            </a:pPr>
            <a:r>
              <a:rPr sz="3500" spc="-15" dirty="0"/>
              <a:t>ESS </a:t>
            </a:r>
            <a:r>
              <a:rPr sz="3500" spc="-5" dirty="0"/>
              <a:t>neutrino </a:t>
            </a:r>
            <a:r>
              <a:rPr sz="3500" spc="-10" dirty="0"/>
              <a:t>Super</a:t>
            </a:r>
            <a:r>
              <a:rPr sz="3500" spc="-20" dirty="0"/>
              <a:t> </a:t>
            </a:r>
            <a:r>
              <a:rPr sz="3500" dirty="0"/>
              <a:t>Beam</a:t>
            </a:r>
          </a:p>
          <a:p>
            <a:pPr algn="ctr">
              <a:lnSpc>
                <a:spcPts val="4875"/>
              </a:lnSpc>
            </a:pPr>
            <a:r>
              <a:rPr sz="4300" spc="-10" dirty="0" err="1">
                <a:latin typeface="+mj-lt"/>
                <a:cs typeface="Calibri Light"/>
              </a:rPr>
              <a:t>ESSnuSB</a:t>
            </a:r>
            <a:r>
              <a:rPr lang="sv-SE" sz="4300" spc="5" dirty="0">
                <a:latin typeface="+mj-lt"/>
                <a:cs typeface="Calibri Light"/>
              </a:rPr>
              <a:t>+</a:t>
            </a:r>
            <a:endParaRPr sz="4300" dirty="0">
              <a:latin typeface="+mj-lt"/>
              <a:cs typeface="Calibri Light"/>
            </a:endParaRPr>
          </a:p>
        </p:txBody>
      </p:sp>
      <p:sp>
        <p:nvSpPr>
          <p:cNvPr id="3" name="object 3"/>
          <p:cNvSpPr/>
          <p:nvPr/>
        </p:nvSpPr>
        <p:spPr>
          <a:xfrm>
            <a:off x="2404872" y="1237488"/>
            <a:ext cx="7420356" cy="465277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651442" y="5890260"/>
            <a:ext cx="6927215" cy="804323"/>
          </a:xfrm>
          <a:prstGeom prst="rect">
            <a:avLst/>
          </a:prstGeom>
        </p:spPr>
        <p:txBody>
          <a:bodyPr vert="horz" wrap="square" lIns="0" tIns="12700" rIns="0" bIns="0" rtlCol="0">
            <a:spAutoFit/>
          </a:bodyPr>
          <a:lstStyle/>
          <a:p>
            <a:pPr marL="1845945" marR="5080" indent="-1833880" algn="ctr">
              <a:lnSpc>
                <a:spcPct val="131500"/>
              </a:lnSpc>
              <a:spcBef>
                <a:spcPts val="100"/>
              </a:spcBef>
              <a:tabLst>
                <a:tab pos="3156585" algn="l"/>
              </a:tabLst>
            </a:pPr>
            <a:r>
              <a:rPr sz="2000" spc="-10" dirty="0">
                <a:latin typeface="Calibri"/>
                <a:cs typeface="Calibri"/>
              </a:rPr>
              <a:t>Presentation </a:t>
            </a:r>
            <a:r>
              <a:rPr sz="2000" spc="-15" dirty="0">
                <a:latin typeface="Calibri"/>
                <a:cs typeface="Calibri"/>
              </a:rPr>
              <a:t>at </a:t>
            </a:r>
            <a:r>
              <a:rPr sz="2000" dirty="0">
                <a:latin typeface="Calibri"/>
                <a:cs typeface="Calibri"/>
              </a:rPr>
              <a:t>the </a:t>
            </a:r>
            <a:r>
              <a:rPr lang="sv-SE" sz="2000" spc="-5" dirty="0">
                <a:latin typeface="Calibri"/>
                <a:cs typeface="Calibri"/>
              </a:rPr>
              <a:t>ESS workshop in </a:t>
            </a:r>
            <a:r>
              <a:rPr sz="2000" dirty="0">
                <a:latin typeface="Calibri"/>
                <a:cs typeface="Calibri"/>
              </a:rPr>
              <a:t>Lund </a:t>
            </a:r>
            <a:r>
              <a:rPr lang="sv-SE" sz="2000" dirty="0">
                <a:latin typeface="Calibri"/>
                <a:cs typeface="Calibri"/>
              </a:rPr>
              <a:t>17 Januari 2025 </a:t>
            </a:r>
          </a:p>
          <a:p>
            <a:pPr marL="1845945" marR="5080" indent="-1833880" algn="ctr">
              <a:lnSpc>
                <a:spcPct val="131500"/>
              </a:lnSpc>
              <a:spcBef>
                <a:spcPts val="100"/>
              </a:spcBef>
              <a:tabLst>
                <a:tab pos="3156585" algn="l"/>
              </a:tabLst>
            </a:pPr>
            <a:r>
              <a:rPr sz="2000" spc="-55" dirty="0">
                <a:latin typeface="Calibri"/>
                <a:cs typeface="Calibri"/>
              </a:rPr>
              <a:t>Tord</a:t>
            </a:r>
            <a:r>
              <a:rPr sz="2000" dirty="0">
                <a:latin typeface="Calibri"/>
                <a:cs typeface="Calibri"/>
              </a:rPr>
              <a:t> </a:t>
            </a:r>
            <a:r>
              <a:rPr sz="2000" spc="-15" dirty="0">
                <a:latin typeface="Calibri"/>
                <a:cs typeface="Calibri"/>
              </a:rPr>
              <a:t>Ekelof	</a:t>
            </a:r>
            <a:r>
              <a:rPr sz="2000" spc="-5" dirty="0">
                <a:latin typeface="Calibri"/>
                <a:cs typeface="Calibri"/>
              </a:rPr>
              <a:t>Uppsala</a:t>
            </a:r>
            <a:r>
              <a:rPr sz="2000" dirty="0">
                <a:latin typeface="Calibri"/>
                <a:cs typeface="Calibri"/>
              </a:rPr>
              <a:t> </a:t>
            </a:r>
            <a:r>
              <a:rPr sz="2000" spc="-10" dirty="0">
                <a:latin typeface="Calibri"/>
                <a:cs typeface="Calibri"/>
              </a:rPr>
              <a:t>University</a:t>
            </a:r>
            <a:endParaRPr sz="2000" dirty="0">
              <a:latin typeface="Calibri"/>
              <a:cs typeface="Calibri"/>
            </a:endParaRPr>
          </a:p>
        </p:txBody>
      </p:sp>
      <p:sp>
        <p:nvSpPr>
          <p:cNvPr id="7" name="Slide Number Placeholder 6">
            <a:extLst>
              <a:ext uri="{FF2B5EF4-FFF2-40B4-BE49-F238E27FC236}">
                <a16:creationId xmlns:a16="http://schemas.microsoft.com/office/drawing/2014/main" id="{4B1F1F55-9C6C-46F2-86A4-C37E2619E1C8}"/>
              </a:ext>
            </a:extLst>
          </p:cNvPr>
          <p:cNvSpPr>
            <a:spLocks noGrp="1"/>
          </p:cNvSpPr>
          <p:nvPr>
            <p:ph type="sldNum" sz="quarter" idx="7"/>
          </p:nvPr>
        </p:nvSpPr>
        <p:spPr/>
        <p:txBody>
          <a:bodyPr/>
          <a:lstStyle/>
          <a:p>
            <a:pPr marL="38100">
              <a:lnSpc>
                <a:spcPts val="1240"/>
              </a:lnSpc>
            </a:pPr>
            <a:fld id="{81D60167-4931-47E6-BA6A-407CBD079E47}" type="slidenum">
              <a:rPr lang="sv-SE" smtClean="0"/>
              <a:t>1</a:t>
            </a:fld>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8B38E-4F1E-493E-909D-DE28567AA6FE}"/>
              </a:ext>
            </a:extLst>
          </p:cNvPr>
          <p:cNvSpPr>
            <a:spLocks noGrp="1"/>
          </p:cNvSpPr>
          <p:nvPr>
            <p:ph type="title"/>
          </p:nvPr>
        </p:nvSpPr>
        <p:spPr>
          <a:xfrm>
            <a:off x="813371" y="-152400"/>
            <a:ext cx="10972800" cy="2954655"/>
          </a:xfrm>
        </p:spPr>
        <p:txBody>
          <a:bodyPr/>
          <a:lstStyle/>
          <a:p>
            <a:br>
              <a:rPr lang="en-GB" sz="2400" dirty="0"/>
            </a:br>
            <a:r>
              <a:rPr lang="en-US" sz="2400" b="1" dirty="0"/>
              <a:t>With </a:t>
            </a:r>
            <a:r>
              <a:rPr lang="en-US" sz="2400" b="1" dirty="0" err="1"/>
              <a:t>ESSnuSB</a:t>
            </a:r>
            <a:r>
              <a:rPr lang="en-US" sz="2400" b="1" dirty="0"/>
              <a:t>, many other leading research programs will also be carried out such as: </a:t>
            </a:r>
            <a:br>
              <a:rPr lang="en-US" sz="2400" b="1" dirty="0"/>
            </a:br>
            <a:br>
              <a:rPr lang="en-US" sz="2400" b="1" dirty="0"/>
            </a:br>
            <a:r>
              <a:rPr lang="en-US" sz="2400" b="1" dirty="0"/>
              <a:t>- search for sterile neutrinos</a:t>
            </a:r>
            <a:br>
              <a:rPr lang="en-US" sz="2400" b="1" dirty="0"/>
            </a:br>
            <a:r>
              <a:rPr lang="en-US" sz="2400" b="1" dirty="0"/>
              <a:t>- measurement of solar, atmospheric and cosmic  neutrinos </a:t>
            </a:r>
            <a:br>
              <a:rPr lang="en-US" sz="2400" b="1" dirty="0"/>
            </a:br>
            <a:r>
              <a:rPr lang="en-US" sz="2400" b="1" dirty="0"/>
              <a:t>- search for proton decay </a:t>
            </a:r>
            <a:br>
              <a:rPr lang="en-US" sz="2400" b="1" dirty="0"/>
            </a:br>
            <a:r>
              <a:rPr lang="en-US" sz="2400" b="1" dirty="0"/>
              <a:t>- measurement of coherent  neutrino scattering with 10</a:t>
            </a:r>
            <a:r>
              <a:rPr lang="en-US" sz="2400" b="1" baseline="30000" dirty="0"/>
              <a:t>3</a:t>
            </a:r>
            <a:r>
              <a:rPr lang="en-US" sz="2400" b="1" dirty="0"/>
              <a:t> times reduced background</a:t>
            </a:r>
            <a:br>
              <a:rPr lang="en-US" sz="2400" b="1" dirty="0"/>
            </a:br>
            <a:r>
              <a:rPr lang="en-US" sz="2400" b="1" dirty="0"/>
              <a:t>(- tests for the development of a muon collider)</a:t>
            </a:r>
            <a:endParaRPr lang="en-GB" sz="2400" dirty="0"/>
          </a:p>
        </p:txBody>
      </p:sp>
      <p:pic>
        <p:nvPicPr>
          <p:cNvPr id="4" name="Picture 3">
            <a:extLst>
              <a:ext uri="{FF2B5EF4-FFF2-40B4-BE49-F238E27FC236}">
                <a16:creationId xmlns:a16="http://schemas.microsoft.com/office/drawing/2014/main" id="{37053887-7231-4389-BA3E-C877B44F1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599" y="3464550"/>
            <a:ext cx="2849121" cy="2849121"/>
          </a:xfrm>
          <a:prstGeom prst="rect">
            <a:avLst/>
          </a:prstGeom>
        </p:spPr>
      </p:pic>
      <p:pic>
        <p:nvPicPr>
          <p:cNvPr id="8" name="Picture 7">
            <a:extLst>
              <a:ext uri="{FF2B5EF4-FFF2-40B4-BE49-F238E27FC236}">
                <a16:creationId xmlns:a16="http://schemas.microsoft.com/office/drawing/2014/main" id="{DCC34157-46C0-47DB-A063-00037B88E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56427"/>
            <a:ext cx="2935356" cy="3214915"/>
          </a:xfrm>
          <a:prstGeom prst="rect">
            <a:avLst/>
          </a:prstGeom>
        </p:spPr>
      </p:pic>
      <p:pic>
        <p:nvPicPr>
          <p:cNvPr id="12" name="Picture 11">
            <a:extLst>
              <a:ext uri="{FF2B5EF4-FFF2-40B4-BE49-F238E27FC236}">
                <a16:creationId xmlns:a16="http://schemas.microsoft.com/office/drawing/2014/main" id="{2E3E826F-D9F1-4271-A43D-102AC5434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537" y="3686414"/>
            <a:ext cx="3283129" cy="2387731"/>
          </a:xfrm>
          <a:prstGeom prst="rect">
            <a:avLst/>
          </a:prstGeom>
        </p:spPr>
      </p:pic>
      <p:sp>
        <p:nvSpPr>
          <p:cNvPr id="16" name="Date Placeholder 15">
            <a:extLst>
              <a:ext uri="{FF2B5EF4-FFF2-40B4-BE49-F238E27FC236}">
                <a16:creationId xmlns:a16="http://schemas.microsoft.com/office/drawing/2014/main" id="{471AF1F2-B949-45BF-A7AA-7B4166B2EE33}"/>
              </a:ext>
            </a:extLst>
          </p:cNvPr>
          <p:cNvSpPr>
            <a:spLocks noGrp="1"/>
          </p:cNvSpPr>
          <p:nvPr>
            <p:ph type="dt" sz="half" idx="6"/>
          </p:nvPr>
        </p:nvSpPr>
        <p:spPr/>
        <p:txBody>
          <a:bodyPr/>
          <a:lstStyle/>
          <a:p>
            <a:r>
              <a:rPr lang="sv-SE"/>
              <a:t>1/17/2025</a:t>
            </a:r>
            <a:endParaRPr lang="en-US"/>
          </a:p>
        </p:txBody>
      </p:sp>
      <p:sp>
        <p:nvSpPr>
          <p:cNvPr id="17" name="Footer Placeholder 16">
            <a:extLst>
              <a:ext uri="{FF2B5EF4-FFF2-40B4-BE49-F238E27FC236}">
                <a16:creationId xmlns:a16="http://schemas.microsoft.com/office/drawing/2014/main" id="{5BDC7348-6C1C-4BA0-8CCC-719BC609E383}"/>
              </a:ext>
            </a:extLst>
          </p:cNvPr>
          <p:cNvSpPr>
            <a:spLocks noGrp="1"/>
          </p:cNvSpPr>
          <p:nvPr>
            <p:ph type="ftr" sz="quarter" idx="5"/>
          </p:nvPr>
        </p:nvSpPr>
        <p:spPr/>
        <p:txBody>
          <a:bodyPr/>
          <a:lstStyle/>
          <a:p>
            <a:r>
              <a:rPr lang="en-US"/>
              <a:t>Particle Physics at ESS Worshop                                        Tord Ekelof      Uppsala University</a:t>
            </a:r>
          </a:p>
        </p:txBody>
      </p:sp>
      <p:sp>
        <p:nvSpPr>
          <p:cNvPr id="18" name="Slide Number Placeholder 17">
            <a:extLst>
              <a:ext uri="{FF2B5EF4-FFF2-40B4-BE49-F238E27FC236}">
                <a16:creationId xmlns:a16="http://schemas.microsoft.com/office/drawing/2014/main" id="{1061003A-A320-4688-B54F-4E3674CE6D9E}"/>
              </a:ext>
            </a:extLst>
          </p:cNvPr>
          <p:cNvSpPr>
            <a:spLocks noGrp="1"/>
          </p:cNvSpPr>
          <p:nvPr>
            <p:ph type="sldNum" sz="quarter" idx="7"/>
          </p:nvPr>
        </p:nvSpPr>
        <p:spPr/>
        <p:txBody>
          <a:bodyPr/>
          <a:lstStyle/>
          <a:p>
            <a:pPr marL="38100">
              <a:lnSpc>
                <a:spcPts val="1240"/>
              </a:lnSpc>
            </a:pPr>
            <a:fld id="{81D60167-4931-47E6-BA6A-407CBD079E47}" type="slidenum">
              <a:rPr lang="sv-SE" smtClean="0"/>
              <a:t>10</a:t>
            </a:fld>
            <a:endParaRPr lang="sv-SE" dirty="0"/>
          </a:p>
        </p:txBody>
      </p:sp>
    </p:spTree>
    <p:extLst>
      <p:ext uri="{BB962C8B-B14F-4D97-AF65-F5344CB8AC3E}">
        <p14:creationId xmlns:p14="http://schemas.microsoft.com/office/powerpoint/2010/main" val="150572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FD5F-F06C-44C6-B4BD-AE4482FAA6A9}"/>
              </a:ext>
            </a:extLst>
          </p:cNvPr>
          <p:cNvSpPr>
            <a:spLocks noGrp="1"/>
          </p:cNvSpPr>
          <p:nvPr>
            <p:ph type="title"/>
          </p:nvPr>
        </p:nvSpPr>
        <p:spPr>
          <a:xfrm>
            <a:off x="648441" y="228401"/>
            <a:ext cx="4432300" cy="615553"/>
          </a:xfrm>
        </p:spPr>
        <p:txBody>
          <a:bodyPr/>
          <a:lstStyle/>
          <a:p>
            <a:r>
              <a:rPr lang="en-GB" dirty="0"/>
              <a:t>Lay-out of </a:t>
            </a:r>
            <a:r>
              <a:rPr lang="en-GB" dirty="0" err="1"/>
              <a:t>ESSnuSB</a:t>
            </a:r>
            <a:r>
              <a:rPr lang="en-GB" dirty="0"/>
              <a:t>+</a:t>
            </a:r>
          </a:p>
        </p:txBody>
      </p:sp>
      <p:pic>
        <p:nvPicPr>
          <p:cNvPr id="3" name="Picture 2">
            <a:extLst>
              <a:ext uri="{FF2B5EF4-FFF2-40B4-BE49-F238E27FC236}">
                <a16:creationId xmlns:a16="http://schemas.microsoft.com/office/drawing/2014/main" id="{5E901A18-84DB-482F-8DCA-5156C32655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7999" y="1459252"/>
            <a:ext cx="9144001" cy="4868090"/>
          </a:xfrm>
          <a:prstGeom prst="rect">
            <a:avLst/>
          </a:prstGeom>
        </p:spPr>
      </p:pic>
      <p:pic>
        <p:nvPicPr>
          <p:cNvPr id="4" name="Picture 3">
            <a:extLst>
              <a:ext uri="{FF2B5EF4-FFF2-40B4-BE49-F238E27FC236}">
                <a16:creationId xmlns:a16="http://schemas.microsoft.com/office/drawing/2014/main" id="{B40A2B7E-3CA4-4A82-A19E-89BCB701F0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9028" y="349816"/>
            <a:ext cx="1809393" cy="1276584"/>
          </a:xfrm>
          <a:prstGeom prst="rect">
            <a:avLst/>
          </a:prstGeom>
          <a:ln w="19050">
            <a:solidFill>
              <a:schemeClr val="accent4">
                <a:lumMod val="50000"/>
              </a:schemeClr>
            </a:solidFill>
          </a:ln>
        </p:spPr>
      </p:pic>
      <p:cxnSp>
        <p:nvCxnSpPr>
          <p:cNvPr id="6" name="Straight Arrow Connector 5">
            <a:extLst>
              <a:ext uri="{FF2B5EF4-FFF2-40B4-BE49-F238E27FC236}">
                <a16:creationId xmlns:a16="http://schemas.microsoft.com/office/drawing/2014/main" id="{E900B487-297D-4CE9-BF3C-6D6517A8CC7A}"/>
              </a:ext>
            </a:extLst>
          </p:cNvPr>
          <p:cNvCxnSpPr>
            <a:cxnSpLocks/>
          </p:cNvCxnSpPr>
          <p:nvPr/>
        </p:nvCxnSpPr>
        <p:spPr>
          <a:xfrm flipV="1">
            <a:off x="9930309" y="1591375"/>
            <a:ext cx="961309" cy="860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880EF5-C957-426D-9CCF-6CC8328B6129}"/>
              </a:ext>
            </a:extLst>
          </p:cNvPr>
          <p:cNvSpPr txBox="1"/>
          <p:nvPr/>
        </p:nvSpPr>
        <p:spPr>
          <a:xfrm>
            <a:off x="5769228" y="182641"/>
            <a:ext cx="3946721" cy="1754326"/>
          </a:xfrm>
          <a:prstGeom prst="rect">
            <a:avLst/>
          </a:prstGeom>
          <a:noFill/>
        </p:spPr>
        <p:txBody>
          <a:bodyPr wrap="none" rtlCol="0">
            <a:spAutoFit/>
          </a:bodyPr>
          <a:lstStyle/>
          <a:p>
            <a:r>
              <a:rPr lang="en-GB" dirty="0"/>
              <a:t>ESS </a:t>
            </a:r>
            <a:r>
              <a:rPr lang="en-GB" dirty="0" err="1"/>
              <a:t>linac</a:t>
            </a:r>
            <a:r>
              <a:rPr lang="en-GB" dirty="0"/>
              <a:t> upgrade to 10 MW to provide: </a:t>
            </a:r>
          </a:p>
          <a:p>
            <a:r>
              <a:rPr lang="en-GB" dirty="0"/>
              <a:t>- 14 proton pulses per second </a:t>
            </a:r>
          </a:p>
          <a:p>
            <a:r>
              <a:rPr lang="en-GB" dirty="0"/>
              <a:t>for spallation neutron production</a:t>
            </a:r>
          </a:p>
          <a:p>
            <a:r>
              <a:rPr lang="en-GB" dirty="0"/>
              <a:t> and </a:t>
            </a:r>
          </a:p>
          <a:p>
            <a:r>
              <a:rPr lang="en-GB" dirty="0"/>
              <a:t>- 14 H- pulses per second </a:t>
            </a:r>
          </a:p>
          <a:p>
            <a:r>
              <a:rPr lang="en-GB" dirty="0"/>
              <a:t>for neutrino production </a:t>
            </a:r>
          </a:p>
        </p:txBody>
      </p:sp>
      <p:sp>
        <p:nvSpPr>
          <p:cNvPr id="10" name="TextBox 9">
            <a:extLst>
              <a:ext uri="{FF2B5EF4-FFF2-40B4-BE49-F238E27FC236}">
                <a16:creationId xmlns:a16="http://schemas.microsoft.com/office/drawing/2014/main" id="{AC9305F5-9DE0-4347-A8E3-D7DFEB9E9CAD}"/>
              </a:ext>
            </a:extLst>
          </p:cNvPr>
          <p:cNvSpPr txBox="1"/>
          <p:nvPr/>
        </p:nvSpPr>
        <p:spPr>
          <a:xfrm>
            <a:off x="5710686" y="4182389"/>
            <a:ext cx="375424" cy="369332"/>
          </a:xfrm>
          <a:prstGeom prst="rect">
            <a:avLst/>
          </a:prstGeom>
          <a:noFill/>
        </p:spPr>
        <p:txBody>
          <a:bodyPr wrap="none" rtlCol="0">
            <a:spAutoFit/>
          </a:bodyPr>
          <a:lstStyle/>
          <a:p>
            <a:r>
              <a:rPr lang="en-GB" dirty="0"/>
              <a:t>H</a:t>
            </a:r>
            <a:r>
              <a:rPr lang="en-GB" baseline="30000" dirty="0"/>
              <a:t>-</a:t>
            </a:r>
          </a:p>
        </p:txBody>
      </p:sp>
      <p:sp>
        <p:nvSpPr>
          <p:cNvPr id="11" name="TextBox 10">
            <a:extLst>
              <a:ext uri="{FF2B5EF4-FFF2-40B4-BE49-F238E27FC236}">
                <a16:creationId xmlns:a16="http://schemas.microsoft.com/office/drawing/2014/main" id="{99B15BCE-C015-417C-BB04-611C6EA5BE34}"/>
              </a:ext>
            </a:extLst>
          </p:cNvPr>
          <p:cNvSpPr txBox="1"/>
          <p:nvPr/>
        </p:nvSpPr>
        <p:spPr>
          <a:xfrm>
            <a:off x="3317582" y="5983309"/>
            <a:ext cx="2333139" cy="369332"/>
          </a:xfrm>
          <a:prstGeom prst="rect">
            <a:avLst/>
          </a:prstGeom>
          <a:noFill/>
        </p:spPr>
        <p:txBody>
          <a:bodyPr wrap="none" rtlCol="0">
            <a:spAutoFit/>
          </a:bodyPr>
          <a:lstStyle/>
          <a:p>
            <a:r>
              <a:rPr lang="en-GB" dirty="0"/>
              <a:t>Accumulator ring (Eric)</a:t>
            </a:r>
          </a:p>
        </p:txBody>
      </p:sp>
      <p:sp>
        <p:nvSpPr>
          <p:cNvPr id="12" name="TextBox 11">
            <a:extLst>
              <a:ext uri="{FF2B5EF4-FFF2-40B4-BE49-F238E27FC236}">
                <a16:creationId xmlns:a16="http://schemas.microsoft.com/office/drawing/2014/main" id="{26463A2D-2C8E-4DF3-9B43-A2A6E0F05B49}"/>
              </a:ext>
            </a:extLst>
          </p:cNvPr>
          <p:cNvSpPr txBox="1"/>
          <p:nvPr/>
        </p:nvSpPr>
        <p:spPr>
          <a:xfrm>
            <a:off x="6876874" y="5404012"/>
            <a:ext cx="1272592" cy="923330"/>
          </a:xfrm>
          <a:prstGeom prst="rect">
            <a:avLst/>
          </a:prstGeom>
          <a:noFill/>
        </p:spPr>
        <p:txBody>
          <a:bodyPr wrap="none" rtlCol="0">
            <a:spAutoFit/>
          </a:bodyPr>
          <a:lstStyle/>
          <a:p>
            <a:r>
              <a:rPr lang="en-GB" dirty="0"/>
              <a:t>Neutrino </a:t>
            </a:r>
          </a:p>
          <a:p>
            <a:r>
              <a:rPr lang="en-GB" dirty="0"/>
              <a:t>production </a:t>
            </a:r>
          </a:p>
          <a:p>
            <a:r>
              <a:rPr lang="en-GB" dirty="0"/>
              <a:t>target (Eric)</a:t>
            </a:r>
          </a:p>
        </p:txBody>
      </p:sp>
      <p:sp>
        <p:nvSpPr>
          <p:cNvPr id="13" name="TextBox 12">
            <a:extLst>
              <a:ext uri="{FF2B5EF4-FFF2-40B4-BE49-F238E27FC236}">
                <a16:creationId xmlns:a16="http://schemas.microsoft.com/office/drawing/2014/main" id="{6F3CD6C6-35D4-4AD2-A462-54B353A300ED}"/>
              </a:ext>
            </a:extLst>
          </p:cNvPr>
          <p:cNvSpPr txBox="1"/>
          <p:nvPr/>
        </p:nvSpPr>
        <p:spPr>
          <a:xfrm>
            <a:off x="8019775" y="4833881"/>
            <a:ext cx="1165575" cy="646331"/>
          </a:xfrm>
          <a:prstGeom prst="rect">
            <a:avLst/>
          </a:prstGeom>
          <a:noFill/>
        </p:spPr>
        <p:txBody>
          <a:bodyPr wrap="none" rtlCol="0">
            <a:spAutoFit/>
          </a:bodyPr>
          <a:lstStyle/>
          <a:p>
            <a:r>
              <a:rPr lang="en-GB" dirty="0" err="1"/>
              <a:t>nuSTORM</a:t>
            </a:r>
            <a:r>
              <a:rPr lang="en-GB" dirty="0"/>
              <a:t> </a:t>
            </a:r>
          </a:p>
          <a:p>
            <a:r>
              <a:rPr lang="en-GB" dirty="0"/>
              <a:t>(Ting)</a:t>
            </a:r>
          </a:p>
        </p:txBody>
      </p:sp>
      <p:sp>
        <p:nvSpPr>
          <p:cNvPr id="14" name="TextBox 13">
            <a:extLst>
              <a:ext uri="{FF2B5EF4-FFF2-40B4-BE49-F238E27FC236}">
                <a16:creationId xmlns:a16="http://schemas.microsoft.com/office/drawing/2014/main" id="{6A3EB154-83BF-4A1E-A6C3-734FE4664572}"/>
              </a:ext>
            </a:extLst>
          </p:cNvPr>
          <p:cNvSpPr txBox="1"/>
          <p:nvPr/>
        </p:nvSpPr>
        <p:spPr>
          <a:xfrm>
            <a:off x="6443916" y="3735199"/>
            <a:ext cx="1984389" cy="369332"/>
          </a:xfrm>
          <a:prstGeom prst="rect">
            <a:avLst/>
          </a:prstGeom>
          <a:noFill/>
        </p:spPr>
        <p:txBody>
          <a:bodyPr wrap="none" rtlCol="0">
            <a:spAutoFit/>
          </a:bodyPr>
          <a:lstStyle/>
          <a:p>
            <a:r>
              <a:rPr lang="en-GB" dirty="0"/>
              <a:t>Monitored </a:t>
            </a:r>
            <a:r>
              <a:rPr lang="el-GR" dirty="0"/>
              <a:t>ν</a:t>
            </a:r>
            <a:r>
              <a:rPr lang="en-GB" dirty="0"/>
              <a:t> beam </a:t>
            </a:r>
          </a:p>
        </p:txBody>
      </p:sp>
      <p:sp>
        <p:nvSpPr>
          <p:cNvPr id="15" name="TextBox 14">
            <a:extLst>
              <a:ext uri="{FF2B5EF4-FFF2-40B4-BE49-F238E27FC236}">
                <a16:creationId xmlns:a16="http://schemas.microsoft.com/office/drawing/2014/main" id="{0A8F0F8F-CA0A-4667-9E3F-C6659D8225C6}"/>
              </a:ext>
            </a:extLst>
          </p:cNvPr>
          <p:cNvSpPr txBox="1"/>
          <p:nvPr/>
        </p:nvSpPr>
        <p:spPr>
          <a:xfrm>
            <a:off x="9982200" y="2404858"/>
            <a:ext cx="2238113" cy="369332"/>
          </a:xfrm>
          <a:prstGeom prst="rect">
            <a:avLst/>
          </a:prstGeom>
          <a:noFill/>
        </p:spPr>
        <p:txBody>
          <a:bodyPr wrap="none" rtlCol="0">
            <a:spAutoFit/>
          </a:bodyPr>
          <a:lstStyle/>
          <a:p>
            <a:r>
              <a:rPr lang="en-GB" dirty="0"/>
              <a:t>Near Detector (Kaare)</a:t>
            </a:r>
          </a:p>
        </p:txBody>
      </p:sp>
      <p:sp>
        <p:nvSpPr>
          <p:cNvPr id="17" name="TextBox 16">
            <a:extLst>
              <a:ext uri="{FF2B5EF4-FFF2-40B4-BE49-F238E27FC236}">
                <a16:creationId xmlns:a16="http://schemas.microsoft.com/office/drawing/2014/main" id="{CC2F38FB-DFCF-4D68-BA75-483F7F3638C9}"/>
              </a:ext>
            </a:extLst>
          </p:cNvPr>
          <p:cNvSpPr txBox="1"/>
          <p:nvPr/>
        </p:nvSpPr>
        <p:spPr>
          <a:xfrm>
            <a:off x="10655656" y="1696954"/>
            <a:ext cx="1349087" cy="369332"/>
          </a:xfrm>
          <a:prstGeom prst="rect">
            <a:avLst/>
          </a:prstGeom>
          <a:noFill/>
        </p:spPr>
        <p:txBody>
          <a:bodyPr wrap="none" rtlCol="0">
            <a:spAutoFit/>
          </a:bodyPr>
          <a:lstStyle/>
          <a:p>
            <a:r>
              <a:rPr lang="en-GB" dirty="0"/>
              <a:t>Far Detector</a:t>
            </a:r>
          </a:p>
        </p:txBody>
      </p:sp>
      <p:sp>
        <p:nvSpPr>
          <p:cNvPr id="18" name="TextBox 17">
            <a:extLst>
              <a:ext uri="{FF2B5EF4-FFF2-40B4-BE49-F238E27FC236}">
                <a16:creationId xmlns:a16="http://schemas.microsoft.com/office/drawing/2014/main" id="{87008BD9-EB0D-49D7-879C-769A1B67F8C9}"/>
              </a:ext>
            </a:extLst>
          </p:cNvPr>
          <p:cNvSpPr txBox="1"/>
          <p:nvPr/>
        </p:nvSpPr>
        <p:spPr>
          <a:xfrm>
            <a:off x="9516929" y="1813451"/>
            <a:ext cx="877163" cy="369332"/>
          </a:xfrm>
          <a:prstGeom prst="rect">
            <a:avLst/>
          </a:prstGeom>
          <a:noFill/>
        </p:spPr>
        <p:txBody>
          <a:bodyPr wrap="none" rtlCol="0">
            <a:spAutoFit/>
          </a:bodyPr>
          <a:lstStyle/>
          <a:p>
            <a:r>
              <a:rPr lang="en-GB" dirty="0"/>
              <a:t>360 km</a:t>
            </a:r>
          </a:p>
        </p:txBody>
      </p:sp>
      <p:sp>
        <p:nvSpPr>
          <p:cNvPr id="19" name="TextBox 18">
            <a:extLst>
              <a:ext uri="{FF2B5EF4-FFF2-40B4-BE49-F238E27FC236}">
                <a16:creationId xmlns:a16="http://schemas.microsoft.com/office/drawing/2014/main" id="{A89F3BEA-3EDB-4C2E-BE4E-8ED1AFCC3E11}"/>
              </a:ext>
            </a:extLst>
          </p:cNvPr>
          <p:cNvSpPr txBox="1"/>
          <p:nvPr/>
        </p:nvSpPr>
        <p:spPr>
          <a:xfrm>
            <a:off x="4045679" y="3955702"/>
            <a:ext cx="1723549" cy="369332"/>
          </a:xfrm>
          <a:prstGeom prst="rect">
            <a:avLst/>
          </a:prstGeom>
          <a:noFill/>
        </p:spPr>
        <p:txBody>
          <a:bodyPr wrap="none" rtlCol="0">
            <a:spAutoFit/>
          </a:bodyPr>
          <a:lstStyle/>
          <a:p>
            <a:r>
              <a:rPr lang="en-GB" dirty="0"/>
              <a:t>Spallation target</a:t>
            </a:r>
          </a:p>
        </p:txBody>
      </p:sp>
      <p:sp>
        <p:nvSpPr>
          <p:cNvPr id="20" name="TextBox 19">
            <a:extLst>
              <a:ext uri="{FF2B5EF4-FFF2-40B4-BE49-F238E27FC236}">
                <a16:creationId xmlns:a16="http://schemas.microsoft.com/office/drawing/2014/main" id="{504F9C6F-D052-4961-B76C-53D79AEB3947}"/>
              </a:ext>
            </a:extLst>
          </p:cNvPr>
          <p:cNvSpPr txBox="1"/>
          <p:nvPr/>
        </p:nvSpPr>
        <p:spPr>
          <a:xfrm>
            <a:off x="8534400" y="4001869"/>
            <a:ext cx="1729961" cy="646331"/>
          </a:xfrm>
          <a:prstGeom prst="rect">
            <a:avLst/>
          </a:prstGeom>
          <a:noFill/>
        </p:spPr>
        <p:txBody>
          <a:bodyPr wrap="none" rtlCol="0">
            <a:spAutoFit/>
          </a:bodyPr>
          <a:lstStyle/>
          <a:p>
            <a:r>
              <a:rPr lang="en-GB" dirty="0"/>
              <a:t>Near </a:t>
            </a:r>
            <a:r>
              <a:rPr lang="en-GB" dirty="0" err="1"/>
              <a:t>Near</a:t>
            </a:r>
            <a:r>
              <a:rPr lang="en-GB" dirty="0"/>
              <a:t> </a:t>
            </a:r>
          </a:p>
          <a:p>
            <a:r>
              <a:rPr lang="en-GB" dirty="0"/>
              <a:t>Detector (Kaare)</a:t>
            </a:r>
          </a:p>
        </p:txBody>
      </p:sp>
      <p:sp>
        <p:nvSpPr>
          <p:cNvPr id="22" name="TextBox 21">
            <a:extLst>
              <a:ext uri="{FF2B5EF4-FFF2-40B4-BE49-F238E27FC236}">
                <a16:creationId xmlns:a16="http://schemas.microsoft.com/office/drawing/2014/main" id="{4D7BAE83-07FC-4525-A73B-66F6CDC85307}"/>
              </a:ext>
            </a:extLst>
          </p:cNvPr>
          <p:cNvSpPr txBox="1"/>
          <p:nvPr/>
        </p:nvSpPr>
        <p:spPr>
          <a:xfrm>
            <a:off x="5047851" y="5628449"/>
            <a:ext cx="306494" cy="369332"/>
          </a:xfrm>
          <a:prstGeom prst="rect">
            <a:avLst/>
          </a:prstGeom>
          <a:noFill/>
        </p:spPr>
        <p:txBody>
          <a:bodyPr wrap="none" rtlCol="0">
            <a:spAutoFit/>
          </a:bodyPr>
          <a:lstStyle/>
          <a:p>
            <a:r>
              <a:rPr lang="en-GB" dirty="0"/>
              <a:t>p</a:t>
            </a:r>
          </a:p>
        </p:txBody>
      </p:sp>
      <p:cxnSp>
        <p:nvCxnSpPr>
          <p:cNvPr id="24" name="Straight Arrow Connector 23">
            <a:extLst>
              <a:ext uri="{FF2B5EF4-FFF2-40B4-BE49-F238E27FC236}">
                <a16:creationId xmlns:a16="http://schemas.microsoft.com/office/drawing/2014/main" id="{1EF8A3AA-D075-4E59-9F09-45684D78A9E1}"/>
              </a:ext>
            </a:extLst>
          </p:cNvPr>
          <p:cNvCxnSpPr>
            <a:cxnSpLocks/>
          </p:cNvCxnSpPr>
          <p:nvPr/>
        </p:nvCxnSpPr>
        <p:spPr>
          <a:xfrm>
            <a:off x="6567653" y="4128969"/>
            <a:ext cx="560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89795A-6A81-41D8-A570-25EEAA13C2A6}"/>
              </a:ext>
            </a:extLst>
          </p:cNvPr>
          <p:cNvSpPr txBox="1"/>
          <p:nvPr/>
        </p:nvSpPr>
        <p:spPr>
          <a:xfrm>
            <a:off x="8841680" y="3532946"/>
            <a:ext cx="288862" cy="369332"/>
          </a:xfrm>
          <a:prstGeom prst="rect">
            <a:avLst/>
          </a:prstGeom>
          <a:noFill/>
        </p:spPr>
        <p:txBody>
          <a:bodyPr wrap="none" rtlCol="0">
            <a:spAutoFit/>
          </a:bodyPr>
          <a:lstStyle/>
          <a:p>
            <a:r>
              <a:rPr lang="el-GR" dirty="0"/>
              <a:t>ν</a:t>
            </a:r>
            <a:endParaRPr lang="en-GB" dirty="0"/>
          </a:p>
        </p:txBody>
      </p:sp>
      <p:sp>
        <p:nvSpPr>
          <p:cNvPr id="31" name="TextBox 30">
            <a:extLst>
              <a:ext uri="{FF2B5EF4-FFF2-40B4-BE49-F238E27FC236}">
                <a16:creationId xmlns:a16="http://schemas.microsoft.com/office/drawing/2014/main" id="{5E873C6D-FD51-4335-876A-B11EA30C1CC4}"/>
              </a:ext>
            </a:extLst>
          </p:cNvPr>
          <p:cNvSpPr txBox="1"/>
          <p:nvPr/>
        </p:nvSpPr>
        <p:spPr>
          <a:xfrm>
            <a:off x="6662079" y="4114800"/>
            <a:ext cx="1260025" cy="369332"/>
          </a:xfrm>
          <a:prstGeom prst="rect">
            <a:avLst/>
          </a:prstGeom>
          <a:noFill/>
        </p:spPr>
        <p:txBody>
          <a:bodyPr wrap="none" rtlCol="0">
            <a:spAutoFit/>
          </a:bodyPr>
          <a:lstStyle/>
          <a:p>
            <a:r>
              <a:rPr lang="en-GB" dirty="0"/>
              <a:t>(Francesco)</a:t>
            </a:r>
          </a:p>
        </p:txBody>
      </p:sp>
      <p:sp>
        <p:nvSpPr>
          <p:cNvPr id="32" name="Title 1">
            <a:extLst>
              <a:ext uri="{FF2B5EF4-FFF2-40B4-BE49-F238E27FC236}">
                <a16:creationId xmlns:a16="http://schemas.microsoft.com/office/drawing/2014/main" id="{981FB7B8-BACF-47EC-889E-1DC6239961DC}"/>
              </a:ext>
            </a:extLst>
          </p:cNvPr>
          <p:cNvSpPr txBox="1">
            <a:spLocks/>
          </p:cNvSpPr>
          <p:nvPr/>
        </p:nvSpPr>
        <p:spPr>
          <a:xfrm>
            <a:off x="276815" y="1477514"/>
            <a:ext cx="3042185" cy="1951486"/>
          </a:xfrm>
          <a:prstGeom prst="rect">
            <a:avLst/>
          </a:prstGeom>
        </p:spPr>
        <p:txBody>
          <a:bodyPr wrap="square" lIns="0" tIns="0" rIns="0" bIns="0">
            <a:normAutofit fontScale="25000" lnSpcReduction="20000"/>
          </a:bodyPr>
          <a:lstStyle>
            <a:lvl1pPr>
              <a:defRPr sz="4000" b="0" i="0">
                <a:solidFill>
                  <a:schemeClr val="tx1"/>
                </a:solidFill>
                <a:latin typeface="Calibri"/>
                <a:ea typeface="+mj-ea"/>
                <a:cs typeface="Calibri"/>
              </a:defRPr>
            </a:lvl1pPr>
          </a:lstStyle>
          <a:p>
            <a:br>
              <a:rPr lang="en-GB" sz="1800" b="1" kern="0" dirty="0"/>
            </a:br>
            <a:br>
              <a:rPr lang="en-GB" sz="6700" kern="0" dirty="0"/>
            </a:br>
            <a:r>
              <a:rPr lang="en-GB" sz="8000" b="1" kern="0" dirty="0" err="1"/>
              <a:t>ESSnuSB</a:t>
            </a:r>
            <a:r>
              <a:rPr lang="en-GB" sz="8000" b="1" kern="0" dirty="0"/>
              <a:t>+ will be executed in stages:</a:t>
            </a:r>
            <a:br>
              <a:rPr lang="en-GB" sz="8000" b="1" kern="0" dirty="0"/>
            </a:br>
            <a:br>
              <a:rPr lang="en-GB" sz="8000" kern="0" dirty="0"/>
            </a:br>
            <a:r>
              <a:rPr lang="en-US" sz="8000" b="1" u="sng" kern="0" dirty="0"/>
              <a:t>Stage 1  2032 </a:t>
            </a:r>
            <a:r>
              <a:rPr lang="en-US" sz="8000" b="1" kern="0" dirty="0"/>
              <a:t>Start operation of the Low Energy Monitored Neutrino Beam LEMNB for</a:t>
            </a:r>
            <a:br>
              <a:rPr lang="en-US" sz="8000" b="1" kern="0" dirty="0"/>
            </a:br>
            <a:br>
              <a:rPr lang="en-US" sz="8000" b="1" kern="0" dirty="0"/>
            </a:br>
            <a:r>
              <a:rPr lang="en-US" sz="8000" b="1" u="sng" kern="0" dirty="0"/>
              <a:t>Stage 2  2035 </a:t>
            </a:r>
            <a:r>
              <a:rPr lang="en-US" sz="8000" b="1" kern="0" dirty="0"/>
              <a:t>Start of operation of the Low Energy muon Storage Ring  </a:t>
            </a:r>
            <a:r>
              <a:rPr lang="en-US" sz="8000" b="1" kern="0" dirty="0" err="1"/>
              <a:t>LEnuSTORM</a:t>
            </a:r>
            <a:r>
              <a:rPr lang="en-US" sz="8000" b="1" kern="0" dirty="0"/>
              <a:t> for </a:t>
            </a:r>
            <a:r>
              <a:rPr lang="en-US" sz="8000" b="1" kern="0" dirty="0" err="1"/>
              <a:t>ν</a:t>
            </a:r>
            <a:r>
              <a:rPr lang="en-US" sz="8000" b="1" kern="0" baseline="-25000" dirty="0" err="1"/>
              <a:t>e</a:t>
            </a:r>
            <a:r>
              <a:rPr lang="en-US" sz="8000" b="1" kern="0" baseline="-25000" dirty="0"/>
              <a:t> </a:t>
            </a:r>
            <a:r>
              <a:rPr lang="en-US" sz="8000" b="1" kern="0" dirty="0"/>
              <a:t>cross-section measurements</a:t>
            </a:r>
            <a:br>
              <a:rPr lang="en-US" sz="8000" b="1" kern="0" dirty="0"/>
            </a:br>
            <a:br>
              <a:rPr lang="en-US" sz="8000" b="1" kern="0" dirty="0"/>
            </a:br>
            <a:r>
              <a:rPr lang="en-US" sz="8000" b="1" u="sng" kern="0" dirty="0"/>
              <a:t>Stage 3  2039 </a:t>
            </a:r>
            <a:r>
              <a:rPr lang="en-US" sz="8000" b="1" kern="0" dirty="0"/>
              <a:t>Start of operation of </a:t>
            </a:r>
            <a:r>
              <a:rPr lang="en-US" sz="8000" b="1" kern="0" dirty="0" err="1"/>
              <a:t>ESSnuSB</a:t>
            </a:r>
            <a:r>
              <a:rPr lang="en-US" sz="8000" b="1" kern="0" dirty="0"/>
              <a:t> CP-violation Long Base Line operation to continue 10-20 years</a:t>
            </a:r>
            <a:br>
              <a:rPr lang="en-US" sz="8000" b="1" kern="0" dirty="0"/>
            </a:br>
            <a:endParaRPr lang="en-GB" sz="8000" b="1" kern="0" dirty="0"/>
          </a:p>
        </p:txBody>
      </p:sp>
      <p:cxnSp>
        <p:nvCxnSpPr>
          <p:cNvPr id="34" name="Straight Arrow Connector 33">
            <a:extLst>
              <a:ext uri="{FF2B5EF4-FFF2-40B4-BE49-F238E27FC236}">
                <a16:creationId xmlns:a16="http://schemas.microsoft.com/office/drawing/2014/main" id="{CD1C74D4-434F-470F-BE20-23E82190D1F8}"/>
              </a:ext>
            </a:extLst>
          </p:cNvPr>
          <p:cNvCxnSpPr>
            <a:cxnSpLocks/>
          </p:cNvCxnSpPr>
          <p:nvPr/>
        </p:nvCxnSpPr>
        <p:spPr>
          <a:xfrm flipV="1">
            <a:off x="7924800" y="4099980"/>
            <a:ext cx="489987" cy="9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7FBF423-87FE-4329-A360-9A2DBB2A58F2}"/>
              </a:ext>
            </a:extLst>
          </p:cNvPr>
          <p:cNvSpPr txBox="1"/>
          <p:nvPr/>
        </p:nvSpPr>
        <p:spPr>
          <a:xfrm>
            <a:off x="6534369" y="5628449"/>
            <a:ext cx="306494" cy="369332"/>
          </a:xfrm>
          <a:prstGeom prst="rect">
            <a:avLst/>
          </a:prstGeom>
          <a:noFill/>
        </p:spPr>
        <p:txBody>
          <a:bodyPr wrap="none" rtlCol="0">
            <a:spAutoFit/>
          </a:bodyPr>
          <a:lstStyle/>
          <a:p>
            <a:r>
              <a:rPr lang="en-GB" dirty="0"/>
              <a:t>p</a:t>
            </a:r>
          </a:p>
        </p:txBody>
      </p:sp>
      <p:sp>
        <p:nvSpPr>
          <p:cNvPr id="49" name="TextBox 48">
            <a:extLst>
              <a:ext uri="{FF2B5EF4-FFF2-40B4-BE49-F238E27FC236}">
                <a16:creationId xmlns:a16="http://schemas.microsoft.com/office/drawing/2014/main" id="{A6C9C064-F9C8-4021-9EDE-795F76E17EC9}"/>
              </a:ext>
            </a:extLst>
          </p:cNvPr>
          <p:cNvSpPr txBox="1"/>
          <p:nvPr/>
        </p:nvSpPr>
        <p:spPr>
          <a:xfrm>
            <a:off x="10911769" y="1924183"/>
            <a:ext cx="738087" cy="369332"/>
          </a:xfrm>
          <a:prstGeom prst="rect">
            <a:avLst/>
          </a:prstGeom>
          <a:noFill/>
        </p:spPr>
        <p:txBody>
          <a:bodyPr wrap="none" rtlCol="0">
            <a:spAutoFit/>
          </a:bodyPr>
          <a:lstStyle/>
          <a:p>
            <a:r>
              <a:rPr lang="en-GB" dirty="0"/>
              <a:t>(Tord)</a:t>
            </a:r>
          </a:p>
        </p:txBody>
      </p:sp>
      <p:sp>
        <p:nvSpPr>
          <p:cNvPr id="53" name="Date Placeholder 52">
            <a:extLst>
              <a:ext uri="{FF2B5EF4-FFF2-40B4-BE49-F238E27FC236}">
                <a16:creationId xmlns:a16="http://schemas.microsoft.com/office/drawing/2014/main" id="{26F9BE07-6006-4710-8B92-1BB9D11A70FE}"/>
              </a:ext>
            </a:extLst>
          </p:cNvPr>
          <p:cNvSpPr>
            <a:spLocks noGrp="1"/>
          </p:cNvSpPr>
          <p:nvPr>
            <p:ph type="dt" sz="half" idx="6"/>
          </p:nvPr>
        </p:nvSpPr>
        <p:spPr/>
        <p:txBody>
          <a:bodyPr/>
          <a:lstStyle/>
          <a:p>
            <a:r>
              <a:rPr lang="sv-SE"/>
              <a:t>1/17/2025</a:t>
            </a:r>
            <a:endParaRPr lang="en-US"/>
          </a:p>
        </p:txBody>
      </p:sp>
      <p:sp>
        <p:nvSpPr>
          <p:cNvPr id="54" name="Footer Placeholder 53">
            <a:extLst>
              <a:ext uri="{FF2B5EF4-FFF2-40B4-BE49-F238E27FC236}">
                <a16:creationId xmlns:a16="http://schemas.microsoft.com/office/drawing/2014/main" id="{E5213489-1B67-4C3B-8B78-4D0972899036}"/>
              </a:ext>
            </a:extLst>
          </p:cNvPr>
          <p:cNvSpPr>
            <a:spLocks noGrp="1"/>
          </p:cNvSpPr>
          <p:nvPr>
            <p:ph type="ftr" sz="quarter" idx="5"/>
          </p:nvPr>
        </p:nvSpPr>
        <p:spPr>
          <a:xfrm>
            <a:off x="4145280" y="6377940"/>
            <a:ext cx="3901440" cy="342900"/>
          </a:xfrm>
        </p:spPr>
        <p:txBody>
          <a:bodyPr/>
          <a:lstStyle/>
          <a:p>
            <a:r>
              <a:rPr lang="en-US" dirty="0"/>
              <a:t>Particle Physics at ESS </a:t>
            </a:r>
            <a:r>
              <a:rPr lang="en-US" dirty="0" err="1"/>
              <a:t>Worshop</a:t>
            </a:r>
            <a:r>
              <a:rPr lang="en-US" dirty="0"/>
              <a:t>                                        Tord Ekelof      Uppsala University</a:t>
            </a:r>
          </a:p>
        </p:txBody>
      </p:sp>
      <p:sp>
        <p:nvSpPr>
          <p:cNvPr id="55" name="Slide Number Placeholder 54">
            <a:extLst>
              <a:ext uri="{FF2B5EF4-FFF2-40B4-BE49-F238E27FC236}">
                <a16:creationId xmlns:a16="http://schemas.microsoft.com/office/drawing/2014/main" id="{CFE197EE-5111-4E43-A782-EC9174112DAF}"/>
              </a:ext>
            </a:extLst>
          </p:cNvPr>
          <p:cNvSpPr>
            <a:spLocks noGrp="1"/>
          </p:cNvSpPr>
          <p:nvPr>
            <p:ph type="sldNum" sz="quarter" idx="7"/>
          </p:nvPr>
        </p:nvSpPr>
        <p:spPr/>
        <p:txBody>
          <a:bodyPr/>
          <a:lstStyle/>
          <a:p>
            <a:pPr marL="38100">
              <a:lnSpc>
                <a:spcPts val="1240"/>
              </a:lnSpc>
            </a:pPr>
            <a:fld id="{81D60167-4931-47E6-BA6A-407CBD079E47}" type="slidenum">
              <a:rPr lang="sv-SE" smtClean="0"/>
              <a:t>11</a:t>
            </a:fld>
            <a:endParaRPr lang="sv-SE" dirty="0"/>
          </a:p>
        </p:txBody>
      </p:sp>
    </p:spTree>
    <p:extLst>
      <p:ext uri="{BB962C8B-B14F-4D97-AF65-F5344CB8AC3E}">
        <p14:creationId xmlns:p14="http://schemas.microsoft.com/office/powerpoint/2010/main" val="397991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123140"/>
            <a:ext cx="7726045" cy="696595"/>
          </a:xfrm>
          <a:prstGeom prst="rect">
            <a:avLst/>
          </a:prstGeom>
        </p:spPr>
        <p:txBody>
          <a:bodyPr vert="horz" wrap="square" lIns="0" tIns="12700" rIns="0" bIns="0" rtlCol="0">
            <a:spAutoFit/>
          </a:bodyPr>
          <a:lstStyle/>
          <a:p>
            <a:pPr marL="12700">
              <a:lnSpc>
                <a:spcPct val="100000"/>
              </a:lnSpc>
              <a:spcBef>
                <a:spcPts val="100"/>
              </a:spcBef>
            </a:pPr>
            <a:r>
              <a:rPr sz="4400" spc="-10" dirty="0"/>
              <a:t>ESSnuSB undergound</a:t>
            </a:r>
            <a:r>
              <a:rPr sz="4400" spc="-5" dirty="0"/>
              <a:t> </a:t>
            </a:r>
            <a:r>
              <a:rPr sz="4400" spc="-10" dirty="0"/>
              <a:t>installations</a:t>
            </a:r>
            <a:endParaRPr sz="4400" dirty="0"/>
          </a:p>
        </p:txBody>
      </p:sp>
      <p:sp>
        <p:nvSpPr>
          <p:cNvPr id="3" name="object 3"/>
          <p:cNvSpPr/>
          <p:nvPr/>
        </p:nvSpPr>
        <p:spPr>
          <a:xfrm>
            <a:off x="1533144" y="1025652"/>
            <a:ext cx="9279636" cy="5138928"/>
          </a:xfrm>
          <a:prstGeom prst="rect">
            <a:avLst/>
          </a:prstGeom>
          <a:blipFill>
            <a:blip r:embed="rId2" cstate="print"/>
            <a:stretch>
              <a:fillRect/>
            </a:stretch>
          </a:blipFill>
        </p:spPr>
        <p:txBody>
          <a:bodyPr wrap="square" lIns="0" tIns="0" rIns="0" bIns="0" rtlCol="0"/>
          <a:lstStyle/>
          <a:p>
            <a:endParaRPr/>
          </a:p>
        </p:txBody>
      </p:sp>
      <p:sp>
        <p:nvSpPr>
          <p:cNvPr id="9" name="Date Placeholder 8">
            <a:extLst>
              <a:ext uri="{FF2B5EF4-FFF2-40B4-BE49-F238E27FC236}">
                <a16:creationId xmlns:a16="http://schemas.microsoft.com/office/drawing/2014/main" id="{D351C46F-B284-4A46-9AC8-28A9D4B7B46D}"/>
              </a:ext>
            </a:extLst>
          </p:cNvPr>
          <p:cNvSpPr>
            <a:spLocks noGrp="1"/>
          </p:cNvSpPr>
          <p:nvPr>
            <p:ph type="dt" sz="half" idx="6"/>
          </p:nvPr>
        </p:nvSpPr>
        <p:spPr/>
        <p:txBody>
          <a:bodyPr/>
          <a:lstStyle/>
          <a:p>
            <a:r>
              <a:rPr lang="sv-SE"/>
              <a:t>1/17/2025</a:t>
            </a:r>
            <a:endParaRPr lang="en-US"/>
          </a:p>
        </p:txBody>
      </p:sp>
      <p:sp>
        <p:nvSpPr>
          <p:cNvPr id="10" name="Footer Placeholder 9">
            <a:extLst>
              <a:ext uri="{FF2B5EF4-FFF2-40B4-BE49-F238E27FC236}">
                <a16:creationId xmlns:a16="http://schemas.microsoft.com/office/drawing/2014/main" id="{3173F680-4999-49F4-A4B6-FA659CCC5719}"/>
              </a:ext>
            </a:extLst>
          </p:cNvPr>
          <p:cNvSpPr>
            <a:spLocks noGrp="1"/>
          </p:cNvSpPr>
          <p:nvPr>
            <p:ph type="ftr" sz="quarter" idx="5"/>
          </p:nvPr>
        </p:nvSpPr>
        <p:spPr/>
        <p:txBody>
          <a:bodyPr/>
          <a:lstStyle/>
          <a:p>
            <a:r>
              <a:rPr lang="en-US"/>
              <a:t>Particle Physics at ESS Worshop                                        Tord Ekelof      Uppsala University</a:t>
            </a:r>
          </a:p>
        </p:txBody>
      </p:sp>
      <p:sp>
        <p:nvSpPr>
          <p:cNvPr id="11" name="Slide Number Placeholder 10">
            <a:extLst>
              <a:ext uri="{FF2B5EF4-FFF2-40B4-BE49-F238E27FC236}">
                <a16:creationId xmlns:a16="http://schemas.microsoft.com/office/drawing/2014/main" id="{841593F5-FE2A-4EFA-9D0E-71B99CDD0CC3}"/>
              </a:ext>
            </a:extLst>
          </p:cNvPr>
          <p:cNvSpPr>
            <a:spLocks noGrp="1"/>
          </p:cNvSpPr>
          <p:nvPr>
            <p:ph type="sldNum" sz="quarter" idx="7"/>
          </p:nvPr>
        </p:nvSpPr>
        <p:spPr/>
        <p:txBody>
          <a:bodyPr/>
          <a:lstStyle/>
          <a:p>
            <a:pPr marL="38100">
              <a:lnSpc>
                <a:spcPts val="1240"/>
              </a:lnSpc>
            </a:pPr>
            <a:fld id="{81D60167-4931-47E6-BA6A-407CBD079E47}" type="slidenum">
              <a:rPr lang="sv-SE" smtClean="0"/>
              <a:t>12</a:t>
            </a:fld>
            <a:endParaRPr lang="sv-S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11177"/>
            <a:ext cx="11887200" cy="1367682"/>
          </a:xfrm>
          <a:prstGeom prst="rect">
            <a:avLst/>
          </a:prstGeom>
        </p:spPr>
        <p:txBody>
          <a:bodyPr vert="horz" wrap="square" lIns="0" tIns="13335" rIns="0" bIns="0" rtlCol="0">
            <a:spAutoFit/>
          </a:bodyPr>
          <a:lstStyle/>
          <a:p>
            <a:pPr marL="12700">
              <a:lnSpc>
                <a:spcPct val="100000"/>
              </a:lnSpc>
              <a:spcBef>
                <a:spcPts val="105"/>
              </a:spcBef>
            </a:pPr>
            <a:r>
              <a:rPr sz="4400" spc="-5" dirty="0" err="1">
                <a:latin typeface="Calibri"/>
                <a:cs typeface="Calibri"/>
              </a:rPr>
              <a:t>ESSnuSB</a:t>
            </a:r>
            <a:r>
              <a:rPr sz="4400" spc="-100" dirty="0">
                <a:latin typeface="Calibri"/>
                <a:cs typeface="Calibri"/>
              </a:rPr>
              <a:t> </a:t>
            </a:r>
            <a:r>
              <a:rPr lang="sv-SE" sz="4400" spc="-100" dirty="0">
                <a:latin typeface="Calibri"/>
                <a:cs typeface="Calibri"/>
              </a:rPr>
              <a:t>for </a:t>
            </a:r>
            <a:r>
              <a:rPr lang="sv-SE" sz="4400" spc="-15" dirty="0">
                <a:latin typeface="Calibri"/>
                <a:cs typeface="Calibri"/>
              </a:rPr>
              <a:t>neutrino oscillations </a:t>
            </a:r>
            <a:r>
              <a:rPr lang="sv-SE" sz="4400" spc="-15" dirty="0" err="1">
                <a:latin typeface="Calibri"/>
                <a:cs typeface="Calibri"/>
              </a:rPr>
              <a:t>with</a:t>
            </a:r>
            <a:r>
              <a:rPr lang="sv-SE" sz="4400" spc="-15" dirty="0">
                <a:latin typeface="Calibri"/>
                <a:cs typeface="Calibri"/>
              </a:rPr>
              <a:t> the </a:t>
            </a:r>
          </a:p>
          <a:p>
            <a:pPr marL="12700">
              <a:lnSpc>
                <a:spcPct val="100000"/>
              </a:lnSpc>
              <a:spcBef>
                <a:spcPts val="105"/>
              </a:spcBef>
            </a:pPr>
            <a:r>
              <a:rPr lang="sv-SE" sz="4400" spc="-15" dirty="0">
                <a:latin typeface="Calibri"/>
                <a:cs typeface="Calibri"/>
              </a:rPr>
              <a:t>Far </a:t>
            </a:r>
            <a:r>
              <a:rPr lang="sv-SE" sz="4400" spc="-15" dirty="0" err="1">
                <a:latin typeface="Calibri"/>
                <a:cs typeface="Calibri"/>
              </a:rPr>
              <a:t>Detector</a:t>
            </a:r>
            <a:endParaRPr sz="4400" dirty="0">
              <a:latin typeface="Calibri"/>
              <a:cs typeface="Calibri"/>
            </a:endParaRPr>
          </a:p>
        </p:txBody>
      </p:sp>
      <p:sp>
        <p:nvSpPr>
          <p:cNvPr id="3" name="object 3"/>
          <p:cNvSpPr txBox="1"/>
          <p:nvPr/>
        </p:nvSpPr>
        <p:spPr>
          <a:xfrm>
            <a:off x="127507" y="801751"/>
            <a:ext cx="958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a:t>
            </a:r>
            <a:endParaRPr sz="18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9216" y="2782990"/>
            <a:ext cx="2419983" cy="296249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7491" y="2783007"/>
            <a:ext cx="1974989" cy="29624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01055" y="2783070"/>
            <a:ext cx="4114470" cy="296240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759964" y="2783007"/>
            <a:ext cx="2426093" cy="2962472"/>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884932" y="5812540"/>
            <a:ext cx="1331909" cy="100578"/>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585927" y="469798"/>
            <a:ext cx="11082655" cy="1813189"/>
          </a:xfrm>
          <a:prstGeom prst="rect">
            <a:avLst/>
          </a:prstGeom>
        </p:spPr>
        <p:txBody>
          <a:bodyPr vert="horz" wrap="square" lIns="0" tIns="12700" rIns="0" bIns="0" rtlCol="0">
            <a:spAutoFit/>
          </a:bodyPr>
          <a:lstStyle/>
          <a:p>
            <a:pPr marL="12700" marR="5080">
              <a:lnSpc>
                <a:spcPts val="2810"/>
              </a:lnSpc>
              <a:spcBef>
                <a:spcPts val="150"/>
              </a:spcBef>
            </a:pPr>
            <a:r>
              <a:rPr lang="en-GB" sz="2800" spc="-5" dirty="0"/>
              <a:t>The </a:t>
            </a:r>
            <a:r>
              <a:rPr lang="en-GB" sz="2800" spc="-5" dirty="0" err="1"/>
              <a:t>ESSnuSB</a:t>
            </a:r>
            <a:r>
              <a:rPr lang="en-GB" sz="2800" spc="-5" dirty="0"/>
              <a:t> Far Detector will consist of two large Water Cherenkov detectors, each 74 m in </a:t>
            </a:r>
            <a:r>
              <a:rPr lang="en-GB" sz="2800" spc="-5" dirty="0" err="1"/>
              <a:t>hight</a:t>
            </a:r>
            <a:r>
              <a:rPr lang="en-GB" sz="2800" spc="-5" dirty="0"/>
              <a:t> and 74 m in diameter installed 1000 m </a:t>
            </a:r>
            <a:r>
              <a:rPr lang="en-GB" sz="2800" spc="-5" dirty="0" err="1"/>
              <a:t>undeground</a:t>
            </a:r>
            <a:r>
              <a:rPr lang="en-GB" sz="2800" spc="-5" dirty="0"/>
              <a:t> in the </a:t>
            </a:r>
            <a:r>
              <a:rPr lang="en-GB" sz="2800" spc="-5" dirty="0" err="1"/>
              <a:t>Zinkgruvan</a:t>
            </a:r>
            <a:r>
              <a:rPr lang="en-GB" sz="2800" spc="-5" dirty="0"/>
              <a:t> Mine 360 km north of ESS in Lund.</a:t>
            </a:r>
            <a:br>
              <a:rPr lang="en-GB" sz="2800" spc="-5" dirty="0"/>
            </a:br>
            <a:r>
              <a:rPr lang="en-GB" sz="2800" spc="-5" dirty="0"/>
              <a:t>The Water Cherenkov detection technique has been pioneered by the </a:t>
            </a:r>
            <a:r>
              <a:rPr lang="en-GB" sz="2800" spc="-5" dirty="0" err="1"/>
              <a:t>Kamiokande</a:t>
            </a:r>
            <a:r>
              <a:rPr lang="en-GB" sz="2800" spc="-5" dirty="0"/>
              <a:t> experiments in Japan.</a:t>
            </a:r>
            <a:endParaRPr lang="en-GB" sz="2800" dirty="0"/>
          </a:p>
        </p:txBody>
      </p:sp>
      <p:sp>
        <p:nvSpPr>
          <p:cNvPr id="9" name="object 9"/>
          <p:cNvSpPr txBox="1"/>
          <p:nvPr/>
        </p:nvSpPr>
        <p:spPr>
          <a:xfrm>
            <a:off x="1112621" y="6063741"/>
            <a:ext cx="75438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Super-K</a:t>
            </a:r>
            <a:endParaRPr sz="1800">
              <a:latin typeface="Calibri"/>
              <a:cs typeface="Calibri"/>
            </a:endParaRPr>
          </a:p>
        </p:txBody>
      </p:sp>
      <p:sp>
        <p:nvSpPr>
          <p:cNvPr id="10" name="object 10"/>
          <p:cNvSpPr txBox="1"/>
          <p:nvPr/>
        </p:nvSpPr>
        <p:spPr>
          <a:xfrm>
            <a:off x="6995921" y="6064758"/>
            <a:ext cx="7740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Hyper-K</a:t>
            </a:r>
            <a:endParaRPr sz="1800">
              <a:latin typeface="Calibri"/>
              <a:cs typeface="Calibri"/>
            </a:endParaRPr>
          </a:p>
        </p:txBody>
      </p:sp>
      <p:sp>
        <p:nvSpPr>
          <p:cNvPr id="11" name="object 11"/>
          <p:cNvSpPr txBox="1"/>
          <p:nvPr/>
        </p:nvSpPr>
        <p:spPr>
          <a:xfrm>
            <a:off x="10384028" y="6076950"/>
            <a:ext cx="1350772" cy="292388"/>
          </a:xfrm>
          <a:prstGeom prst="rect">
            <a:avLst/>
          </a:prstGeom>
        </p:spPr>
        <p:txBody>
          <a:bodyPr vert="horz" wrap="square" lIns="0" tIns="15240" rIns="0" bIns="0" rtlCol="0">
            <a:spAutoFit/>
          </a:bodyPr>
          <a:lstStyle/>
          <a:p>
            <a:pPr marL="12700">
              <a:lnSpc>
                <a:spcPct val="100000"/>
              </a:lnSpc>
              <a:spcBef>
                <a:spcPts val="120"/>
              </a:spcBef>
            </a:pPr>
            <a:r>
              <a:rPr sz="1800" spc="10" dirty="0" err="1">
                <a:latin typeface="Calibri"/>
                <a:cs typeface="Calibri"/>
              </a:rPr>
              <a:t>ESSnuSB</a:t>
            </a:r>
            <a:r>
              <a:rPr lang="sv-SE" sz="1800" spc="10" dirty="0">
                <a:latin typeface="Calibri"/>
                <a:cs typeface="Calibri"/>
              </a:rPr>
              <a:t> x2</a:t>
            </a:r>
            <a:endParaRPr sz="1800" dirty="0">
              <a:latin typeface="Calibri"/>
              <a:cs typeface="Calibri"/>
            </a:endParaRPr>
          </a:p>
        </p:txBody>
      </p:sp>
      <p:sp>
        <p:nvSpPr>
          <p:cNvPr id="12" name="object 12"/>
          <p:cNvSpPr txBox="1"/>
          <p:nvPr/>
        </p:nvSpPr>
        <p:spPr>
          <a:xfrm>
            <a:off x="2976498" y="5847664"/>
            <a:ext cx="2114550" cy="527685"/>
          </a:xfrm>
          <a:prstGeom prst="rect">
            <a:avLst/>
          </a:prstGeom>
        </p:spPr>
        <p:txBody>
          <a:bodyPr vert="horz" wrap="square" lIns="0" tIns="12700" rIns="0" bIns="0" rtlCol="0">
            <a:spAutoFit/>
          </a:bodyPr>
          <a:lstStyle/>
          <a:p>
            <a:pPr marL="340995">
              <a:lnSpc>
                <a:spcPts val="1975"/>
              </a:lnSpc>
              <a:spcBef>
                <a:spcPts val="100"/>
              </a:spcBef>
            </a:pPr>
            <a:r>
              <a:rPr sz="1800" spc="-5" dirty="0">
                <a:latin typeface="Calibri"/>
                <a:cs typeface="Calibri"/>
              </a:rPr>
              <a:t>50</a:t>
            </a:r>
            <a:r>
              <a:rPr sz="1800" spc="-10" dirty="0">
                <a:latin typeface="Calibri"/>
                <a:cs typeface="Calibri"/>
              </a:rPr>
              <a:t> </a:t>
            </a:r>
            <a:r>
              <a:rPr sz="1800" spc="-5" dirty="0">
                <a:latin typeface="Calibri"/>
                <a:cs typeface="Calibri"/>
              </a:rPr>
              <a:t>cm</a:t>
            </a:r>
            <a:endParaRPr sz="1800">
              <a:latin typeface="Calibri"/>
              <a:cs typeface="Calibri"/>
            </a:endParaRPr>
          </a:p>
          <a:p>
            <a:pPr marL="12700">
              <a:lnSpc>
                <a:spcPts val="1975"/>
              </a:lnSpc>
            </a:pPr>
            <a:r>
              <a:rPr sz="1800" spc="-5" dirty="0">
                <a:latin typeface="Calibri"/>
                <a:cs typeface="Calibri"/>
              </a:rPr>
              <a:t>Super-K Light</a:t>
            </a:r>
            <a:r>
              <a:rPr sz="1800" dirty="0">
                <a:latin typeface="Calibri"/>
                <a:cs typeface="Calibri"/>
              </a:rPr>
              <a:t> </a:t>
            </a:r>
            <a:r>
              <a:rPr sz="1800" spc="-5" dirty="0">
                <a:latin typeface="Calibri"/>
                <a:cs typeface="Calibri"/>
              </a:rPr>
              <a:t>detector</a:t>
            </a:r>
            <a:endParaRPr sz="1800">
              <a:latin typeface="Calibri"/>
              <a:cs typeface="Calibri"/>
            </a:endParaRPr>
          </a:p>
        </p:txBody>
      </p:sp>
      <p:sp>
        <p:nvSpPr>
          <p:cNvPr id="18" name="Date Placeholder 17">
            <a:extLst>
              <a:ext uri="{FF2B5EF4-FFF2-40B4-BE49-F238E27FC236}">
                <a16:creationId xmlns:a16="http://schemas.microsoft.com/office/drawing/2014/main" id="{1B37AF4C-6F43-4C79-AC76-6F6FB62C980B}"/>
              </a:ext>
            </a:extLst>
          </p:cNvPr>
          <p:cNvSpPr>
            <a:spLocks noGrp="1"/>
          </p:cNvSpPr>
          <p:nvPr>
            <p:ph type="dt" sz="half" idx="6"/>
          </p:nvPr>
        </p:nvSpPr>
        <p:spPr/>
        <p:txBody>
          <a:bodyPr/>
          <a:lstStyle/>
          <a:p>
            <a:r>
              <a:rPr lang="sv-SE"/>
              <a:t>1/17/2025</a:t>
            </a:r>
            <a:endParaRPr lang="en-US"/>
          </a:p>
        </p:txBody>
      </p:sp>
      <p:sp>
        <p:nvSpPr>
          <p:cNvPr id="19" name="Footer Placeholder 18">
            <a:extLst>
              <a:ext uri="{FF2B5EF4-FFF2-40B4-BE49-F238E27FC236}">
                <a16:creationId xmlns:a16="http://schemas.microsoft.com/office/drawing/2014/main" id="{3B5FEB1B-ED85-4860-B7F3-8B5248418581}"/>
              </a:ext>
            </a:extLst>
          </p:cNvPr>
          <p:cNvSpPr>
            <a:spLocks noGrp="1"/>
          </p:cNvSpPr>
          <p:nvPr>
            <p:ph type="ftr" sz="quarter" idx="5"/>
          </p:nvPr>
        </p:nvSpPr>
        <p:spPr/>
        <p:txBody>
          <a:bodyPr/>
          <a:lstStyle/>
          <a:p>
            <a:r>
              <a:rPr lang="en-US"/>
              <a:t>Particle Physics at ESS Worshop                                        Tord Ekelof      Uppsala University</a:t>
            </a:r>
          </a:p>
        </p:txBody>
      </p:sp>
      <p:sp>
        <p:nvSpPr>
          <p:cNvPr id="20" name="Slide Number Placeholder 19">
            <a:extLst>
              <a:ext uri="{FF2B5EF4-FFF2-40B4-BE49-F238E27FC236}">
                <a16:creationId xmlns:a16="http://schemas.microsoft.com/office/drawing/2014/main" id="{E476BAFD-53B5-45AD-A474-4DF1442288A0}"/>
              </a:ext>
            </a:extLst>
          </p:cNvPr>
          <p:cNvSpPr>
            <a:spLocks noGrp="1"/>
          </p:cNvSpPr>
          <p:nvPr>
            <p:ph type="sldNum" sz="quarter" idx="7"/>
          </p:nvPr>
        </p:nvSpPr>
        <p:spPr/>
        <p:txBody>
          <a:bodyPr/>
          <a:lstStyle/>
          <a:p>
            <a:pPr marL="38100">
              <a:lnSpc>
                <a:spcPts val="1240"/>
              </a:lnSpc>
            </a:pPr>
            <a:fld id="{81D60167-4931-47E6-BA6A-407CBD079E47}" type="slidenum">
              <a:rPr lang="sv-SE" smtClean="0"/>
              <a:t>14</a:t>
            </a:fld>
            <a:endParaRPr lang="sv-S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7511" y="1756902"/>
            <a:ext cx="2901528" cy="206833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341369" y="1914351"/>
            <a:ext cx="2990439" cy="41863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6636" y="1978152"/>
            <a:ext cx="3122523" cy="41633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287511" y="4369401"/>
            <a:ext cx="2901531" cy="198720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1148059" y="6433837"/>
            <a:ext cx="153670" cy="212090"/>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1200" dirty="0">
                <a:solidFill>
                  <a:srgbClr val="8A8A8A"/>
                </a:solidFill>
                <a:latin typeface="Calibri"/>
                <a:cs typeface="Calibri"/>
              </a:rPr>
              <a:t>15</a:t>
            </a:fld>
            <a:endParaRPr sz="1200">
              <a:latin typeface="Calibri"/>
              <a:cs typeface="Calibri"/>
            </a:endParaRPr>
          </a:p>
        </p:txBody>
      </p:sp>
      <p:sp>
        <p:nvSpPr>
          <p:cNvPr id="7" name="object 7"/>
          <p:cNvSpPr txBox="1">
            <a:spLocks noGrp="1"/>
          </p:cNvSpPr>
          <p:nvPr>
            <p:ph type="title"/>
          </p:nvPr>
        </p:nvSpPr>
        <p:spPr>
          <a:xfrm>
            <a:off x="1068690" y="309361"/>
            <a:ext cx="9535795" cy="1027845"/>
          </a:xfrm>
          <a:prstGeom prst="rect">
            <a:avLst/>
          </a:prstGeom>
        </p:spPr>
        <p:txBody>
          <a:bodyPr vert="horz" wrap="square" lIns="0" tIns="12065" rIns="0" bIns="0" rtlCol="0">
            <a:spAutoFit/>
          </a:bodyPr>
          <a:lstStyle/>
          <a:p>
            <a:pPr marL="12700">
              <a:lnSpc>
                <a:spcPct val="100000"/>
              </a:lnSpc>
              <a:spcBef>
                <a:spcPts val="95"/>
              </a:spcBef>
            </a:pPr>
            <a:r>
              <a:rPr lang="sv-SE" sz="2200" spc="-5" dirty="0"/>
              <a:t>In order to </a:t>
            </a:r>
            <a:r>
              <a:rPr lang="sv-SE" sz="2200" spc="-5" dirty="0" err="1"/>
              <a:t>prepare</a:t>
            </a:r>
            <a:r>
              <a:rPr lang="sv-SE" sz="2200" spc="-5" dirty="0"/>
              <a:t> for the </a:t>
            </a:r>
            <a:r>
              <a:rPr lang="sv-SE" sz="2200" spc="-5" dirty="0" err="1"/>
              <a:t>excavation</a:t>
            </a:r>
            <a:r>
              <a:rPr lang="sv-SE" sz="2200" spc="-5" dirty="0"/>
              <a:t> </a:t>
            </a:r>
            <a:r>
              <a:rPr lang="sv-SE" sz="2200" spc="-5" dirty="0" err="1"/>
              <a:t>of</a:t>
            </a:r>
            <a:r>
              <a:rPr lang="sv-SE" sz="2200" spc="-5" dirty="0"/>
              <a:t> the </a:t>
            </a:r>
            <a:r>
              <a:rPr lang="sv-SE" sz="2200" spc="-5" dirty="0" err="1"/>
              <a:t>two</a:t>
            </a:r>
            <a:r>
              <a:rPr lang="sv-SE" sz="2200" spc="-5" dirty="0"/>
              <a:t> </a:t>
            </a:r>
            <a:r>
              <a:rPr lang="sv-SE" sz="2200" spc="-5" dirty="0" err="1"/>
              <a:t>large</a:t>
            </a:r>
            <a:r>
              <a:rPr lang="sv-SE" sz="2200" spc="-5" dirty="0"/>
              <a:t> underground </a:t>
            </a:r>
            <a:r>
              <a:rPr lang="sv-SE" sz="2200" spc="-5" dirty="0" err="1"/>
              <a:t>caverns</a:t>
            </a:r>
            <a:r>
              <a:rPr lang="sv-SE" sz="2200" spc="-5" dirty="0"/>
              <a:t> </a:t>
            </a:r>
            <a:r>
              <a:rPr lang="sv-SE" sz="2200" spc="-5" dirty="0" err="1"/>
              <a:t>that</a:t>
            </a:r>
            <a:r>
              <a:rPr lang="sv-SE" sz="2200" spc="-5" dirty="0"/>
              <a:t> </a:t>
            </a:r>
            <a:r>
              <a:rPr lang="sv-SE" sz="2200" spc="-5" dirty="0" err="1"/>
              <a:t>will</a:t>
            </a:r>
            <a:r>
              <a:rPr lang="sv-SE" sz="2200" spc="-5" dirty="0"/>
              <a:t> house the </a:t>
            </a:r>
            <a:r>
              <a:rPr lang="sv-SE" sz="2200" spc="-5" dirty="0" err="1"/>
              <a:t>two</a:t>
            </a:r>
            <a:r>
              <a:rPr lang="sv-SE" sz="2200" spc="-5" dirty="0"/>
              <a:t> </a:t>
            </a:r>
            <a:r>
              <a:rPr lang="sv-SE" sz="2200" spc="-5" dirty="0" err="1"/>
              <a:t>ESSnuSB</a:t>
            </a:r>
            <a:r>
              <a:rPr lang="sv-SE" sz="2200" spc="-5" dirty="0"/>
              <a:t> Far </a:t>
            </a:r>
            <a:r>
              <a:rPr lang="sv-SE" sz="2200" spc="-5" dirty="0" err="1"/>
              <a:t>Detector</a:t>
            </a:r>
            <a:r>
              <a:rPr lang="sv-SE" sz="2200" spc="-5" dirty="0"/>
              <a:t> cylinders in the Zinkgruvan </a:t>
            </a:r>
            <a:r>
              <a:rPr lang="sv-SE" sz="2200" spc="-5" dirty="0" err="1"/>
              <a:t>Mine</a:t>
            </a:r>
            <a:r>
              <a:rPr lang="sv-SE" sz="2200" spc="-5" dirty="0"/>
              <a:t> </a:t>
            </a:r>
            <a:r>
              <a:rPr lang="sv-SE" sz="2200" spc="-5" dirty="0" err="1"/>
              <a:t>we</a:t>
            </a:r>
            <a:r>
              <a:rPr lang="sv-SE" sz="2200" spc="-5" dirty="0"/>
              <a:t> </a:t>
            </a:r>
            <a:r>
              <a:rPr lang="sv-SE" sz="2200" spc="-5" dirty="0" err="1"/>
              <a:t>are</a:t>
            </a:r>
            <a:r>
              <a:rPr lang="sv-SE" sz="2200" spc="-5" dirty="0"/>
              <a:t> planning to make </a:t>
            </a:r>
            <a:r>
              <a:rPr sz="2200" spc="-20" dirty="0"/>
              <a:t>core </a:t>
            </a:r>
            <a:r>
              <a:rPr sz="2200" spc="-10" dirty="0"/>
              <a:t>drilling </a:t>
            </a:r>
            <a:r>
              <a:rPr lang="sv-SE" sz="2200" spc="-5" dirty="0"/>
              <a:t>to</a:t>
            </a:r>
            <a:r>
              <a:rPr sz="2200" spc="-5" dirty="0"/>
              <a:t> </a:t>
            </a:r>
            <a:r>
              <a:rPr sz="2200" spc="-10" dirty="0"/>
              <a:t>evaluation </a:t>
            </a:r>
            <a:r>
              <a:rPr sz="2200" spc="-5" dirty="0"/>
              <a:t>of rock pressure and </a:t>
            </a:r>
            <a:r>
              <a:rPr sz="2200" spc="-10" dirty="0"/>
              <a:t>strength</a:t>
            </a:r>
            <a:endParaRPr sz="2200" dirty="0"/>
          </a:p>
        </p:txBody>
      </p:sp>
      <p:sp>
        <p:nvSpPr>
          <p:cNvPr id="8" name="object 8"/>
          <p:cNvSpPr txBox="1"/>
          <p:nvPr/>
        </p:nvSpPr>
        <p:spPr>
          <a:xfrm>
            <a:off x="8691753" y="4015485"/>
            <a:ext cx="19621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Core drilling</a:t>
            </a:r>
            <a:r>
              <a:rPr sz="1800" spc="10" dirty="0">
                <a:latin typeface="Calibri"/>
                <a:cs typeface="Calibri"/>
              </a:rPr>
              <a:t> </a:t>
            </a:r>
            <a:r>
              <a:rPr sz="1800" spc="-5" dirty="0">
                <a:latin typeface="Calibri"/>
                <a:cs typeface="Calibri"/>
              </a:rPr>
              <a:t>samples</a:t>
            </a:r>
            <a:endParaRPr sz="1800">
              <a:latin typeface="Calibri"/>
              <a:cs typeface="Calibri"/>
            </a:endParaRPr>
          </a:p>
        </p:txBody>
      </p:sp>
      <p:sp>
        <p:nvSpPr>
          <p:cNvPr id="9" name="object 9"/>
          <p:cNvSpPr txBox="1"/>
          <p:nvPr/>
        </p:nvSpPr>
        <p:spPr>
          <a:xfrm>
            <a:off x="609600" y="1498724"/>
            <a:ext cx="8391525" cy="289182"/>
          </a:xfrm>
          <a:prstGeom prst="rect">
            <a:avLst/>
          </a:prstGeom>
        </p:spPr>
        <p:txBody>
          <a:bodyPr vert="horz" wrap="square" lIns="0" tIns="12065" rIns="0" bIns="0" rtlCol="0">
            <a:spAutoFit/>
          </a:bodyPr>
          <a:lstStyle/>
          <a:p>
            <a:pPr marL="12700">
              <a:lnSpc>
                <a:spcPct val="100000"/>
              </a:lnSpc>
              <a:spcBef>
                <a:spcPts val="1620"/>
              </a:spcBef>
              <a:tabLst>
                <a:tab pos="3776345" algn="l"/>
              </a:tabLst>
            </a:pPr>
            <a:r>
              <a:rPr sz="1800" spc="-5" dirty="0" err="1">
                <a:latin typeface="Calibri"/>
                <a:cs typeface="Calibri"/>
              </a:rPr>
              <a:t>Visist</a:t>
            </a:r>
            <a:r>
              <a:rPr sz="1800" spc="-5" dirty="0">
                <a:latin typeface="Calibri"/>
                <a:cs typeface="Calibri"/>
              </a:rPr>
              <a:t> to Zinkgruvan</a:t>
            </a:r>
            <a:r>
              <a:rPr sz="1800" spc="55" dirty="0">
                <a:latin typeface="Calibri"/>
                <a:cs typeface="Calibri"/>
              </a:rPr>
              <a:t> </a:t>
            </a:r>
            <a:r>
              <a:rPr sz="1800" spc="-5" dirty="0">
                <a:latin typeface="Calibri"/>
                <a:cs typeface="Calibri"/>
              </a:rPr>
              <a:t>March</a:t>
            </a:r>
            <a:r>
              <a:rPr sz="1800" spc="5" dirty="0">
                <a:latin typeface="Calibri"/>
                <a:cs typeface="Calibri"/>
              </a:rPr>
              <a:t> </a:t>
            </a:r>
            <a:r>
              <a:rPr sz="1800" dirty="0">
                <a:latin typeface="Calibri"/>
                <a:cs typeface="Calibri"/>
              </a:rPr>
              <a:t>20</a:t>
            </a:r>
            <a:r>
              <a:rPr lang="sv-SE" sz="1800" dirty="0">
                <a:latin typeface="Calibri"/>
                <a:cs typeface="Calibri"/>
              </a:rPr>
              <a:t>1</a:t>
            </a:r>
            <a:r>
              <a:rPr sz="1800" dirty="0">
                <a:latin typeface="Calibri"/>
                <a:cs typeface="Calibri"/>
              </a:rPr>
              <a:t>9	</a:t>
            </a:r>
            <a:r>
              <a:rPr sz="2700" spc="-7" baseline="3086" dirty="0">
                <a:latin typeface="Calibri"/>
                <a:cs typeface="Calibri"/>
              </a:rPr>
              <a:t>Underground map of</a:t>
            </a:r>
            <a:r>
              <a:rPr sz="2700" spc="22" baseline="3086" dirty="0">
                <a:latin typeface="Calibri"/>
                <a:cs typeface="Calibri"/>
              </a:rPr>
              <a:t> </a:t>
            </a:r>
            <a:r>
              <a:rPr sz="2700" spc="-7" baseline="3086" dirty="0">
                <a:latin typeface="Calibri"/>
                <a:cs typeface="Calibri"/>
              </a:rPr>
              <a:t>Zinkgruvan</a:t>
            </a:r>
            <a:endParaRPr sz="2700" baseline="3086" dirty="0">
              <a:latin typeface="Calibri"/>
              <a:cs typeface="Calibri"/>
            </a:endParaRPr>
          </a:p>
        </p:txBody>
      </p:sp>
      <p:sp>
        <p:nvSpPr>
          <p:cNvPr id="16" name="Date Placeholder 15">
            <a:extLst>
              <a:ext uri="{FF2B5EF4-FFF2-40B4-BE49-F238E27FC236}">
                <a16:creationId xmlns:a16="http://schemas.microsoft.com/office/drawing/2014/main" id="{1C66ECE8-8BD3-45FF-80A2-34CD6BBB0EE3}"/>
              </a:ext>
            </a:extLst>
          </p:cNvPr>
          <p:cNvSpPr>
            <a:spLocks noGrp="1"/>
          </p:cNvSpPr>
          <p:nvPr>
            <p:ph type="dt" sz="half" idx="6"/>
          </p:nvPr>
        </p:nvSpPr>
        <p:spPr/>
        <p:txBody>
          <a:bodyPr/>
          <a:lstStyle/>
          <a:p>
            <a:r>
              <a:rPr lang="sv-SE"/>
              <a:t>1/17/2025</a:t>
            </a:r>
            <a:endParaRPr lang="en-US"/>
          </a:p>
        </p:txBody>
      </p:sp>
      <p:sp>
        <p:nvSpPr>
          <p:cNvPr id="17" name="Footer Placeholder 16">
            <a:extLst>
              <a:ext uri="{FF2B5EF4-FFF2-40B4-BE49-F238E27FC236}">
                <a16:creationId xmlns:a16="http://schemas.microsoft.com/office/drawing/2014/main" id="{B60FA322-66E5-43C1-8091-CE599B402120}"/>
              </a:ext>
            </a:extLst>
          </p:cNvPr>
          <p:cNvSpPr>
            <a:spLocks noGrp="1"/>
          </p:cNvSpPr>
          <p:nvPr>
            <p:ph type="ftr" sz="quarter" idx="5"/>
          </p:nvPr>
        </p:nvSpPr>
        <p:spPr/>
        <p:txBody>
          <a:bodyPr/>
          <a:lstStyle/>
          <a:p>
            <a:r>
              <a:rPr lang="en-US"/>
              <a:t>Particle Physics at ESS Worshop                                        Tord Ekelof      Uppsala University</a:t>
            </a:r>
          </a:p>
        </p:txBody>
      </p:sp>
      <p:sp>
        <p:nvSpPr>
          <p:cNvPr id="18" name="Slide Number Placeholder 17">
            <a:extLst>
              <a:ext uri="{FF2B5EF4-FFF2-40B4-BE49-F238E27FC236}">
                <a16:creationId xmlns:a16="http://schemas.microsoft.com/office/drawing/2014/main" id="{C007F6E5-2A24-49DC-8484-37D3D9DFD0B6}"/>
              </a:ext>
            </a:extLst>
          </p:cNvPr>
          <p:cNvSpPr>
            <a:spLocks noGrp="1"/>
          </p:cNvSpPr>
          <p:nvPr>
            <p:ph type="sldNum" sz="quarter" idx="7"/>
          </p:nvPr>
        </p:nvSpPr>
        <p:spPr/>
        <p:txBody>
          <a:bodyPr/>
          <a:lstStyle/>
          <a:p>
            <a:pPr marL="38100">
              <a:lnSpc>
                <a:spcPts val="1240"/>
              </a:lnSpc>
            </a:pPr>
            <a:fld id="{81D60167-4931-47E6-BA6A-407CBD079E47}" type="slidenum">
              <a:rPr lang="sv-SE" smtClean="0"/>
              <a:t>15</a:t>
            </a:fld>
            <a:endParaRPr lang="sv-S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00371" y="3636378"/>
            <a:ext cx="1898812" cy="205270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22364" y="3223420"/>
            <a:ext cx="2320914" cy="244890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179052" y="3077083"/>
            <a:ext cx="2743072" cy="269582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19" y="2700746"/>
            <a:ext cx="4263909" cy="368328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146547" y="6338315"/>
            <a:ext cx="5674360" cy="0"/>
          </a:xfrm>
          <a:custGeom>
            <a:avLst/>
            <a:gdLst/>
            <a:ahLst/>
            <a:cxnLst/>
            <a:rect l="l" t="t" r="r" b="b"/>
            <a:pathLst>
              <a:path w="5674359">
                <a:moveTo>
                  <a:pt x="0" y="0"/>
                </a:moveTo>
                <a:lnTo>
                  <a:pt x="5673852" y="0"/>
                </a:lnTo>
              </a:path>
            </a:pathLst>
          </a:custGeom>
          <a:ln w="15240">
            <a:solidFill>
              <a:srgbClr val="0563C1"/>
            </a:solidFill>
          </a:ln>
        </p:spPr>
        <p:txBody>
          <a:bodyPr wrap="square" lIns="0" tIns="0" rIns="0" bIns="0" rtlCol="0"/>
          <a:lstStyle/>
          <a:p>
            <a:endParaRPr/>
          </a:p>
        </p:txBody>
      </p:sp>
      <p:sp>
        <p:nvSpPr>
          <p:cNvPr id="8" name="object 8"/>
          <p:cNvSpPr txBox="1">
            <a:spLocks noGrp="1"/>
          </p:cNvSpPr>
          <p:nvPr>
            <p:ph type="title"/>
          </p:nvPr>
        </p:nvSpPr>
        <p:spPr>
          <a:xfrm>
            <a:off x="868680" y="752957"/>
            <a:ext cx="9172575" cy="363855"/>
          </a:xfrm>
          <a:prstGeom prst="rect">
            <a:avLst/>
          </a:prstGeom>
        </p:spPr>
        <p:txBody>
          <a:bodyPr vert="horz" wrap="square" lIns="0" tIns="15240" rIns="0" bIns="0" rtlCol="0">
            <a:spAutoFit/>
          </a:bodyPr>
          <a:lstStyle/>
          <a:p>
            <a:pPr marL="38100">
              <a:lnSpc>
                <a:spcPct val="100000"/>
              </a:lnSpc>
              <a:spcBef>
                <a:spcPts val="120"/>
              </a:spcBef>
            </a:pPr>
            <a:r>
              <a:rPr sz="2200" spc="-10" dirty="0">
                <a:hlinkClick r:id="rId6"/>
              </a:rPr>
              <a:t>Engineering Design </a:t>
            </a:r>
            <a:r>
              <a:rPr sz="2200" spc="-5" dirty="0">
                <a:hlinkClick r:id="rId6"/>
              </a:rPr>
              <a:t>of </a:t>
            </a:r>
            <a:r>
              <a:rPr sz="2200" spc="-10" dirty="0">
                <a:hlinkClick r:id="rId6"/>
              </a:rPr>
              <a:t>the </a:t>
            </a:r>
            <a:r>
              <a:rPr sz="2200" spc="-15" dirty="0">
                <a:hlinkClick r:id="rId6"/>
              </a:rPr>
              <a:t>two </a:t>
            </a:r>
            <a:r>
              <a:rPr sz="2200" spc="-5" dirty="0">
                <a:hlinkClick r:id="rId6"/>
              </a:rPr>
              <a:t>270’000 </a:t>
            </a:r>
            <a:r>
              <a:rPr sz="2200" spc="10" dirty="0">
                <a:hlinkClick r:id="rId6"/>
              </a:rPr>
              <a:t>m</a:t>
            </a:r>
            <a:r>
              <a:rPr sz="2175" spc="15" baseline="24904" dirty="0">
                <a:hlinkClick r:id="rId6"/>
              </a:rPr>
              <a:t>3 </a:t>
            </a:r>
            <a:r>
              <a:rPr sz="3300" spc="7" baseline="-8838" dirty="0">
                <a:hlinkClick r:id="rId6"/>
              </a:rPr>
              <a:t>caverns and </a:t>
            </a:r>
            <a:r>
              <a:rPr sz="3300" baseline="-8838" dirty="0">
                <a:hlinkClick r:id="rId6"/>
              </a:rPr>
              <a:t>service galleries </a:t>
            </a:r>
            <a:r>
              <a:rPr sz="3300" spc="15" baseline="-8838" dirty="0">
                <a:hlinkClick r:id="rId6"/>
              </a:rPr>
              <a:t>1000</a:t>
            </a:r>
            <a:r>
              <a:rPr sz="3300" spc="-254" baseline="-8838" dirty="0">
                <a:hlinkClick r:id="rId6"/>
              </a:rPr>
              <a:t> </a:t>
            </a:r>
            <a:r>
              <a:rPr sz="3300" spc="22" baseline="-8838" dirty="0">
                <a:hlinkClick r:id="rId6"/>
              </a:rPr>
              <a:t>m</a:t>
            </a:r>
            <a:endParaRPr sz="3300" baseline="-8838"/>
          </a:p>
        </p:txBody>
      </p:sp>
      <p:sp>
        <p:nvSpPr>
          <p:cNvPr id="9" name="object 9"/>
          <p:cNvSpPr txBox="1"/>
          <p:nvPr/>
        </p:nvSpPr>
        <p:spPr>
          <a:xfrm>
            <a:off x="389026" y="1033094"/>
            <a:ext cx="11605895" cy="1360805"/>
          </a:xfrm>
          <a:prstGeom prst="rect">
            <a:avLst/>
          </a:prstGeom>
        </p:spPr>
        <p:txBody>
          <a:bodyPr vert="horz" wrap="square" lIns="0" tIns="12065" rIns="0" bIns="0" rtlCol="0">
            <a:spAutoFit/>
          </a:bodyPr>
          <a:lstStyle/>
          <a:p>
            <a:pPr marL="517525">
              <a:lnSpc>
                <a:spcPts val="2335"/>
              </a:lnSpc>
              <a:spcBef>
                <a:spcPts val="95"/>
              </a:spcBef>
              <a:tabLst>
                <a:tab pos="4550410" algn="l"/>
              </a:tabLst>
            </a:pPr>
            <a:r>
              <a:rPr sz="2200" b="1" spc="-10" dirty="0">
                <a:latin typeface="Calibri"/>
                <a:cs typeface="Calibri"/>
                <a:hlinkClick r:id="rId6"/>
              </a:rPr>
              <a:t>underground </a:t>
            </a:r>
            <a:r>
              <a:rPr sz="2200" b="1" spc="-5" dirty="0">
                <a:latin typeface="Calibri"/>
                <a:cs typeface="Calibri"/>
                <a:hlinkClick r:id="rId6"/>
              </a:rPr>
              <a:t>and the</a:t>
            </a:r>
            <a:r>
              <a:rPr sz="2200" b="1" spc="20" dirty="0">
                <a:latin typeface="Calibri"/>
                <a:cs typeface="Calibri"/>
                <a:hlinkClick r:id="rId6"/>
              </a:rPr>
              <a:t> </a:t>
            </a:r>
            <a:r>
              <a:rPr sz="2200" b="1" spc="-5" dirty="0">
                <a:latin typeface="Calibri"/>
                <a:cs typeface="Calibri"/>
                <a:hlinkClick r:id="rId6"/>
              </a:rPr>
              <a:t>access</a:t>
            </a:r>
            <a:r>
              <a:rPr sz="2200" b="1" spc="5" dirty="0">
                <a:latin typeface="Calibri"/>
                <a:cs typeface="Calibri"/>
                <a:hlinkClick r:id="rId6"/>
              </a:rPr>
              <a:t> </a:t>
            </a:r>
            <a:r>
              <a:rPr sz="2200" b="1" spc="-5" dirty="0">
                <a:latin typeface="Calibri"/>
                <a:cs typeface="Calibri"/>
                <a:hlinkClick r:id="rId6"/>
              </a:rPr>
              <a:t>shaft	1.0</a:t>
            </a:r>
            <a:r>
              <a:rPr sz="2200" b="1" dirty="0">
                <a:latin typeface="Calibri"/>
                <a:cs typeface="Calibri"/>
                <a:hlinkClick r:id="rId6"/>
              </a:rPr>
              <a:t> </a:t>
            </a:r>
            <a:r>
              <a:rPr sz="2200" b="1" spc="-5" dirty="0">
                <a:latin typeface="Calibri"/>
                <a:cs typeface="Calibri"/>
                <a:hlinkClick r:id="rId6"/>
              </a:rPr>
              <a:t>M€</a:t>
            </a:r>
            <a:endParaRPr sz="2200">
              <a:latin typeface="Calibri"/>
              <a:cs typeface="Calibri"/>
            </a:endParaRPr>
          </a:p>
          <a:p>
            <a:pPr marL="517525">
              <a:lnSpc>
                <a:spcPts val="2575"/>
              </a:lnSpc>
            </a:pPr>
            <a:r>
              <a:rPr sz="2400" b="1" dirty="0">
                <a:latin typeface="Calibri"/>
                <a:cs typeface="Calibri"/>
                <a:hlinkClick r:id="rId6"/>
              </a:rPr>
              <a:t>Luleå, </a:t>
            </a:r>
            <a:r>
              <a:rPr sz="2400" spc="-5" dirty="0">
                <a:latin typeface="Calibri"/>
                <a:cs typeface="Calibri"/>
                <a:hlinkClick r:id="rId6"/>
              </a:rPr>
              <a:t>Oulu and Wroclaw Technical Universities in cooperation with Zinkgruvan</a:t>
            </a:r>
            <a:r>
              <a:rPr sz="2400" spc="105" dirty="0">
                <a:latin typeface="Calibri"/>
                <a:cs typeface="Calibri"/>
                <a:hlinkClick r:id="rId6"/>
              </a:rPr>
              <a:t> </a:t>
            </a:r>
            <a:r>
              <a:rPr sz="2400" spc="-5" dirty="0">
                <a:latin typeface="Calibri"/>
                <a:cs typeface="Calibri"/>
                <a:hlinkClick r:id="rId6"/>
              </a:rPr>
              <a:t>Mining</a:t>
            </a:r>
            <a:endParaRPr sz="2400">
              <a:latin typeface="Calibri"/>
              <a:cs typeface="Calibri"/>
            </a:endParaRPr>
          </a:p>
          <a:p>
            <a:pPr>
              <a:lnSpc>
                <a:spcPct val="100000"/>
              </a:lnSpc>
              <a:spcBef>
                <a:spcPts val="25"/>
              </a:spcBef>
            </a:pPr>
            <a:endParaRPr sz="2600">
              <a:latin typeface="Calibri"/>
              <a:cs typeface="Calibri"/>
            </a:endParaRPr>
          </a:p>
          <a:p>
            <a:pPr marL="12700">
              <a:lnSpc>
                <a:spcPct val="100000"/>
              </a:lnSpc>
            </a:pPr>
            <a:r>
              <a:rPr sz="2000" b="0" dirty="0">
                <a:latin typeface="Calibri Light"/>
                <a:cs typeface="Calibri Light"/>
                <a:hlinkClick r:id="rId6"/>
              </a:rPr>
              <a:t>Finite element analysis, excavation sequence, extensometers and displacements of the Super-Kamoikande</a:t>
            </a:r>
            <a:r>
              <a:rPr sz="2000" b="0" spc="-170" dirty="0">
                <a:latin typeface="Calibri Light"/>
                <a:cs typeface="Calibri Light"/>
                <a:hlinkClick r:id="rId6"/>
              </a:rPr>
              <a:t> </a:t>
            </a:r>
            <a:r>
              <a:rPr sz="2000" b="0" dirty="0">
                <a:latin typeface="Calibri Light"/>
                <a:cs typeface="Calibri Light"/>
                <a:hlinkClick r:id="rId6"/>
              </a:rPr>
              <a:t>cavern</a:t>
            </a:r>
            <a:endParaRPr sz="2000">
              <a:latin typeface="Calibri Light"/>
              <a:cs typeface="Calibri Light"/>
            </a:endParaRPr>
          </a:p>
        </p:txBody>
      </p:sp>
      <p:sp>
        <p:nvSpPr>
          <p:cNvPr id="10" name="object 10"/>
          <p:cNvSpPr/>
          <p:nvPr/>
        </p:nvSpPr>
        <p:spPr>
          <a:xfrm>
            <a:off x="5148071" y="6332728"/>
            <a:ext cx="5690870" cy="0"/>
          </a:xfrm>
          <a:custGeom>
            <a:avLst/>
            <a:gdLst/>
            <a:ahLst/>
            <a:cxnLst/>
            <a:rect l="l" t="t" r="r" b="b"/>
            <a:pathLst>
              <a:path w="5690870">
                <a:moveTo>
                  <a:pt x="0" y="0"/>
                </a:moveTo>
                <a:lnTo>
                  <a:pt x="5690616" y="0"/>
                </a:lnTo>
              </a:path>
            </a:pathLst>
          </a:custGeom>
          <a:ln w="15240">
            <a:solidFill>
              <a:srgbClr val="0000FF"/>
            </a:solidFill>
          </a:ln>
        </p:spPr>
        <p:txBody>
          <a:bodyPr wrap="square" lIns="0" tIns="0" rIns="0" bIns="0" rtlCol="0"/>
          <a:lstStyle/>
          <a:p>
            <a:endParaRPr/>
          </a:p>
        </p:txBody>
      </p:sp>
      <p:sp>
        <p:nvSpPr>
          <p:cNvPr id="11" name="object 11"/>
          <p:cNvSpPr txBox="1"/>
          <p:nvPr/>
        </p:nvSpPr>
        <p:spPr>
          <a:xfrm>
            <a:off x="5136007" y="5787593"/>
            <a:ext cx="5931535" cy="572135"/>
          </a:xfrm>
          <a:prstGeom prst="rect">
            <a:avLst/>
          </a:prstGeom>
        </p:spPr>
        <p:txBody>
          <a:bodyPr vert="horz" wrap="square" lIns="0" tIns="12700" rIns="0" bIns="0" rtlCol="0">
            <a:spAutoFit/>
          </a:bodyPr>
          <a:lstStyle/>
          <a:p>
            <a:pPr marL="12700">
              <a:lnSpc>
                <a:spcPts val="2150"/>
              </a:lnSpc>
              <a:spcBef>
                <a:spcPts val="100"/>
              </a:spcBef>
            </a:pPr>
            <a:r>
              <a:rPr sz="1800" u="dbl" dirty="0">
                <a:solidFill>
                  <a:srgbClr val="0000FF"/>
                </a:solidFill>
                <a:uFill>
                  <a:solidFill>
                    <a:srgbClr val="0563C1"/>
                  </a:solidFill>
                </a:uFill>
                <a:latin typeface="Calibri"/>
                <a:cs typeface="Calibri"/>
                <a:hlinkClick r:id="rId6"/>
              </a:rPr>
              <a:t>https://admin.onepetro.org/isrmcongress/pro</a:t>
            </a:r>
            <a:r>
              <a:rPr sz="1800" u="dbl" spc="-30" dirty="0">
                <a:solidFill>
                  <a:srgbClr val="0000FF"/>
                </a:solidFill>
                <a:uFill>
                  <a:solidFill>
                    <a:srgbClr val="0563C1"/>
                  </a:solidFill>
                </a:uFill>
                <a:latin typeface="Calibri"/>
                <a:cs typeface="Calibri"/>
                <a:hlinkClick r:id="rId6"/>
              </a:rPr>
              <a:t>c</a:t>
            </a:r>
            <a:r>
              <a:rPr sz="1800" u="dbl" dirty="0">
                <a:solidFill>
                  <a:srgbClr val="0000FF"/>
                </a:solidFill>
                <a:uFill>
                  <a:solidFill>
                    <a:srgbClr val="0563C1"/>
                  </a:solidFill>
                </a:uFill>
                <a:latin typeface="Calibri"/>
                <a:cs typeface="Calibri"/>
                <a:hlinkClick r:id="rId6"/>
              </a:rPr>
              <a:t>eedings/CONGR</a:t>
            </a:r>
            <a:endParaRPr sz="1800">
              <a:latin typeface="Calibri"/>
              <a:cs typeface="Calibri"/>
            </a:endParaRPr>
          </a:p>
          <a:p>
            <a:pPr marL="12700">
              <a:lnSpc>
                <a:spcPts val="2150"/>
              </a:lnSpc>
            </a:pPr>
            <a:r>
              <a:rPr sz="1800" spc="-5" dirty="0">
                <a:solidFill>
                  <a:srgbClr val="0000FF"/>
                </a:solidFill>
                <a:latin typeface="Calibri"/>
                <a:cs typeface="Calibri"/>
                <a:hlinkClick r:id="rId6"/>
              </a:rPr>
              <a:t>ESS99/All-CONGRESS99/ISRM-9CONGRESS-1999-305/168876</a:t>
            </a:r>
            <a:endParaRPr sz="1800">
              <a:latin typeface="Calibri"/>
              <a:cs typeface="Calibri"/>
            </a:endParaRPr>
          </a:p>
        </p:txBody>
      </p:sp>
      <p:sp>
        <p:nvSpPr>
          <p:cNvPr id="14" name="object 14"/>
          <p:cNvSpPr txBox="1"/>
          <p:nvPr/>
        </p:nvSpPr>
        <p:spPr>
          <a:xfrm>
            <a:off x="11148059" y="6433837"/>
            <a:ext cx="153670" cy="212090"/>
          </a:xfrm>
          <a:prstGeom prst="rect">
            <a:avLst/>
          </a:prstGeom>
        </p:spPr>
        <p:txBody>
          <a:bodyPr vert="horz" wrap="square" lIns="0" tIns="5715" rIns="0" bIns="0" rtlCol="0">
            <a:spAutoFit/>
          </a:bodyPr>
          <a:lstStyle/>
          <a:p>
            <a:pPr marL="38100">
              <a:lnSpc>
                <a:spcPct val="100000"/>
              </a:lnSpc>
              <a:spcBef>
                <a:spcPts val="45"/>
              </a:spcBef>
            </a:pPr>
            <a:fld id="{81D60167-4931-47E6-BA6A-407CBD079E47}" type="slidenum">
              <a:rPr sz="1200" dirty="0">
                <a:solidFill>
                  <a:srgbClr val="8A8A8A"/>
                </a:solidFill>
                <a:latin typeface="Calibri"/>
                <a:cs typeface="Calibri"/>
              </a:rPr>
              <a:t>16</a:t>
            </a:fld>
            <a:endParaRPr sz="1200">
              <a:latin typeface="Calibri"/>
              <a:cs typeface="Calibri"/>
            </a:endParaRPr>
          </a:p>
        </p:txBody>
      </p:sp>
      <p:sp>
        <p:nvSpPr>
          <p:cNvPr id="18" name="Date Placeholder 17">
            <a:extLst>
              <a:ext uri="{FF2B5EF4-FFF2-40B4-BE49-F238E27FC236}">
                <a16:creationId xmlns:a16="http://schemas.microsoft.com/office/drawing/2014/main" id="{3FB64897-8A8A-481F-89D7-6194726FFBC4}"/>
              </a:ext>
            </a:extLst>
          </p:cNvPr>
          <p:cNvSpPr>
            <a:spLocks noGrp="1"/>
          </p:cNvSpPr>
          <p:nvPr>
            <p:ph type="dt" sz="half" idx="6"/>
          </p:nvPr>
        </p:nvSpPr>
        <p:spPr/>
        <p:txBody>
          <a:bodyPr/>
          <a:lstStyle/>
          <a:p>
            <a:r>
              <a:rPr lang="sv-SE"/>
              <a:t>1/17/2025</a:t>
            </a:r>
            <a:endParaRPr lang="en-US"/>
          </a:p>
        </p:txBody>
      </p:sp>
      <p:sp>
        <p:nvSpPr>
          <p:cNvPr id="19" name="Footer Placeholder 18">
            <a:extLst>
              <a:ext uri="{FF2B5EF4-FFF2-40B4-BE49-F238E27FC236}">
                <a16:creationId xmlns:a16="http://schemas.microsoft.com/office/drawing/2014/main" id="{7D55D35B-EA07-40BD-B8D4-B6511A9519AE}"/>
              </a:ext>
            </a:extLst>
          </p:cNvPr>
          <p:cNvSpPr>
            <a:spLocks noGrp="1"/>
          </p:cNvSpPr>
          <p:nvPr>
            <p:ph type="ftr" sz="quarter" idx="5"/>
          </p:nvPr>
        </p:nvSpPr>
        <p:spPr/>
        <p:txBody>
          <a:bodyPr/>
          <a:lstStyle/>
          <a:p>
            <a:r>
              <a:rPr lang="en-US"/>
              <a:t>Particle Physics at ESS Worshop                                        Tord Ekelof      Uppsala University</a:t>
            </a:r>
          </a:p>
        </p:txBody>
      </p:sp>
      <p:sp>
        <p:nvSpPr>
          <p:cNvPr id="20" name="Slide Number Placeholder 19">
            <a:extLst>
              <a:ext uri="{FF2B5EF4-FFF2-40B4-BE49-F238E27FC236}">
                <a16:creationId xmlns:a16="http://schemas.microsoft.com/office/drawing/2014/main" id="{7DAD01CD-2861-4E66-8566-AE2DA09A9BD8}"/>
              </a:ext>
            </a:extLst>
          </p:cNvPr>
          <p:cNvSpPr>
            <a:spLocks noGrp="1"/>
          </p:cNvSpPr>
          <p:nvPr>
            <p:ph type="sldNum" sz="quarter" idx="7"/>
          </p:nvPr>
        </p:nvSpPr>
        <p:spPr/>
        <p:txBody>
          <a:bodyPr/>
          <a:lstStyle/>
          <a:p>
            <a:pPr marL="38100">
              <a:lnSpc>
                <a:spcPts val="1240"/>
              </a:lnSpc>
            </a:pPr>
            <a:fld id="{81D60167-4931-47E6-BA6A-407CBD079E47}" type="slidenum">
              <a:rPr lang="sv-SE" smtClean="0"/>
              <a:t>16</a:t>
            </a:fld>
            <a:endParaRPr lang="sv-S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47971" y="1953945"/>
            <a:ext cx="3786932" cy="28405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0791" y="1953942"/>
            <a:ext cx="3732071" cy="279788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420100" y="1940227"/>
            <a:ext cx="3500481" cy="28055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926068" y="4908809"/>
            <a:ext cx="2490072" cy="109722"/>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464944" y="346049"/>
            <a:ext cx="8935085" cy="1306195"/>
          </a:xfrm>
          <a:prstGeom prst="rect">
            <a:avLst/>
          </a:prstGeom>
        </p:spPr>
        <p:txBody>
          <a:bodyPr vert="horz" wrap="square" lIns="0" tIns="12065" rIns="0" bIns="0" rtlCol="0">
            <a:spAutoFit/>
          </a:bodyPr>
          <a:lstStyle/>
          <a:p>
            <a:pPr marL="118110" algn="ctr">
              <a:lnSpc>
                <a:spcPct val="100000"/>
              </a:lnSpc>
              <a:spcBef>
                <a:spcPts val="95"/>
              </a:spcBef>
            </a:pPr>
            <a:r>
              <a:rPr sz="2800" b="0" spc="-5" dirty="0">
                <a:latin typeface="Calibri"/>
                <a:cs typeface="Calibri"/>
              </a:rPr>
              <a:t>Water Cherenkov Test Experiments in</a:t>
            </a:r>
            <a:r>
              <a:rPr sz="2800" b="0" spc="-10" dirty="0">
                <a:latin typeface="Calibri"/>
                <a:cs typeface="Calibri"/>
              </a:rPr>
              <a:t> </a:t>
            </a:r>
            <a:r>
              <a:rPr sz="2800" b="0" spc="-5" dirty="0">
                <a:latin typeface="Calibri"/>
                <a:cs typeface="Calibri"/>
              </a:rPr>
              <a:t>the</a:t>
            </a:r>
            <a:endParaRPr sz="2800" dirty="0">
              <a:latin typeface="Calibri"/>
              <a:cs typeface="Calibri"/>
            </a:endParaRPr>
          </a:p>
          <a:p>
            <a:pPr marL="12700" marR="5080" algn="ctr">
              <a:lnSpc>
                <a:spcPct val="100000"/>
              </a:lnSpc>
              <a:spcBef>
                <a:spcPts val="5"/>
              </a:spcBef>
            </a:pPr>
            <a:r>
              <a:rPr sz="2800" b="0" spc="-10" dirty="0">
                <a:latin typeface="Calibri"/>
                <a:cs typeface="Calibri"/>
              </a:rPr>
              <a:t>Proton Synchrotron </a:t>
            </a:r>
            <a:r>
              <a:rPr sz="2800" b="0" spc="5" dirty="0">
                <a:latin typeface="Calibri"/>
                <a:cs typeface="Calibri"/>
              </a:rPr>
              <a:t>East </a:t>
            </a:r>
            <a:r>
              <a:rPr sz="2800" b="0" spc="-10" dirty="0">
                <a:latin typeface="Calibri"/>
                <a:cs typeface="Calibri"/>
              </a:rPr>
              <a:t>Hall </a:t>
            </a:r>
            <a:r>
              <a:rPr sz="2800" b="0" spc="-5" dirty="0">
                <a:latin typeface="Calibri"/>
                <a:cs typeface="Calibri"/>
              </a:rPr>
              <a:t>at CERN in </a:t>
            </a:r>
            <a:r>
              <a:rPr sz="2800" b="0" spc="-10" dirty="0">
                <a:latin typeface="Calibri"/>
                <a:cs typeface="Calibri"/>
              </a:rPr>
              <a:t>Geneva </a:t>
            </a:r>
            <a:r>
              <a:rPr sz="2800" b="0" spc="-5" dirty="0">
                <a:latin typeface="Calibri"/>
                <a:cs typeface="Calibri"/>
              </a:rPr>
              <a:t>that </a:t>
            </a:r>
            <a:r>
              <a:rPr sz="2800" b="0" spc="-10" dirty="0">
                <a:latin typeface="Calibri"/>
                <a:cs typeface="Calibri"/>
              </a:rPr>
              <a:t>will </a:t>
            </a:r>
            <a:r>
              <a:rPr lang="sv-SE" sz="2800" spc="-10" dirty="0"/>
              <a:t>be </a:t>
            </a:r>
            <a:r>
              <a:rPr sz="2800" b="0" spc="-10" dirty="0">
                <a:latin typeface="Calibri"/>
                <a:cs typeface="Calibri"/>
              </a:rPr>
              <a:t>  </a:t>
            </a:r>
            <a:r>
              <a:rPr lang="sv-SE" sz="2800" b="0" spc="-5" dirty="0" err="1">
                <a:latin typeface="Calibri"/>
                <a:cs typeface="Calibri"/>
              </a:rPr>
              <a:t>taking</a:t>
            </a:r>
            <a:r>
              <a:rPr lang="sv-SE" sz="2800" b="0" spc="-5" dirty="0">
                <a:latin typeface="Calibri"/>
                <a:cs typeface="Calibri"/>
              </a:rPr>
              <a:t> data </a:t>
            </a:r>
            <a:r>
              <a:rPr lang="sv-SE" sz="2800" b="0" spc="-5" dirty="0" err="1">
                <a:latin typeface="Calibri"/>
                <a:cs typeface="Calibri"/>
              </a:rPr>
              <a:t>during</a:t>
            </a:r>
            <a:r>
              <a:rPr lang="sv-SE" sz="2800" b="0" spc="-5" dirty="0">
                <a:latin typeface="Calibri"/>
                <a:cs typeface="Calibri"/>
              </a:rPr>
              <a:t> the spring 2025</a:t>
            </a:r>
            <a:endParaRPr sz="2800" dirty="0">
              <a:latin typeface="Calibri"/>
              <a:cs typeface="Calibri"/>
            </a:endParaRPr>
          </a:p>
        </p:txBody>
      </p:sp>
      <p:sp>
        <p:nvSpPr>
          <p:cNvPr id="7" name="object 7"/>
          <p:cNvSpPr txBox="1"/>
          <p:nvPr/>
        </p:nvSpPr>
        <p:spPr>
          <a:xfrm>
            <a:off x="4445253" y="5335270"/>
            <a:ext cx="3317240" cy="574040"/>
          </a:xfrm>
          <a:prstGeom prst="rect">
            <a:avLst/>
          </a:prstGeom>
        </p:spPr>
        <p:txBody>
          <a:bodyPr vert="horz" wrap="square" lIns="0" tIns="12700" rIns="0" bIns="0" rtlCol="0">
            <a:spAutoFit/>
          </a:bodyPr>
          <a:lstStyle/>
          <a:p>
            <a:pPr marL="767080" marR="5080" indent="-755015">
              <a:lnSpc>
                <a:spcPct val="100000"/>
              </a:lnSpc>
              <a:spcBef>
                <a:spcPts val="100"/>
              </a:spcBef>
            </a:pPr>
            <a:r>
              <a:rPr sz="1800" spc="-5" dirty="0">
                <a:latin typeface="Calibri"/>
                <a:cs typeface="Calibri"/>
              </a:rPr>
              <a:t>View inside with the light detectors  on the cylinder</a:t>
            </a:r>
            <a:r>
              <a:rPr sz="1800" spc="30" dirty="0">
                <a:latin typeface="Calibri"/>
                <a:cs typeface="Calibri"/>
              </a:rPr>
              <a:t> </a:t>
            </a:r>
            <a:r>
              <a:rPr sz="1800" spc="-5" dirty="0">
                <a:latin typeface="Calibri"/>
                <a:cs typeface="Calibri"/>
              </a:rPr>
              <a:t>wall</a:t>
            </a:r>
            <a:endParaRPr sz="1800">
              <a:latin typeface="Calibri"/>
              <a:cs typeface="Calibri"/>
            </a:endParaRPr>
          </a:p>
        </p:txBody>
      </p:sp>
      <p:sp>
        <p:nvSpPr>
          <p:cNvPr id="8" name="object 8"/>
          <p:cNvSpPr txBox="1"/>
          <p:nvPr/>
        </p:nvSpPr>
        <p:spPr>
          <a:xfrm>
            <a:off x="358851" y="5331714"/>
            <a:ext cx="3331845" cy="850265"/>
          </a:xfrm>
          <a:prstGeom prst="rect">
            <a:avLst/>
          </a:prstGeom>
        </p:spPr>
        <p:txBody>
          <a:bodyPr vert="horz" wrap="square" lIns="0" tIns="11430" rIns="0" bIns="0" rtlCol="0">
            <a:spAutoFit/>
          </a:bodyPr>
          <a:lstStyle/>
          <a:p>
            <a:pPr marL="12700" marR="5080" algn="ctr">
              <a:lnSpc>
                <a:spcPct val="100299"/>
              </a:lnSpc>
              <a:spcBef>
                <a:spcPts val="90"/>
              </a:spcBef>
            </a:pPr>
            <a:r>
              <a:rPr sz="1800" spc="-5" dirty="0">
                <a:latin typeface="Calibri"/>
                <a:cs typeface="Calibri"/>
              </a:rPr>
              <a:t>Support </a:t>
            </a:r>
            <a:r>
              <a:rPr sz="1800" dirty="0">
                <a:latin typeface="Calibri"/>
                <a:cs typeface="Calibri"/>
              </a:rPr>
              <a:t>cage </a:t>
            </a:r>
            <a:r>
              <a:rPr sz="1800" spc="-5" dirty="0">
                <a:latin typeface="Calibri"/>
                <a:cs typeface="Calibri"/>
              </a:rPr>
              <a:t>(in front) for the light  </a:t>
            </a:r>
            <a:r>
              <a:rPr sz="1800" dirty="0">
                <a:latin typeface="Calibri"/>
                <a:cs typeface="Calibri"/>
              </a:rPr>
              <a:t>detectors and the outer water  </a:t>
            </a:r>
            <a:r>
              <a:rPr sz="1800" spc="-5" dirty="0">
                <a:latin typeface="Calibri"/>
                <a:cs typeface="Calibri"/>
              </a:rPr>
              <a:t>container (in the</a:t>
            </a:r>
            <a:r>
              <a:rPr sz="1800" spc="20" dirty="0">
                <a:latin typeface="Calibri"/>
                <a:cs typeface="Calibri"/>
              </a:rPr>
              <a:t> </a:t>
            </a:r>
            <a:r>
              <a:rPr sz="1800" spc="-5" dirty="0">
                <a:latin typeface="Calibri"/>
                <a:cs typeface="Calibri"/>
              </a:rPr>
              <a:t>back)</a:t>
            </a:r>
            <a:endParaRPr sz="1800">
              <a:latin typeface="Calibri"/>
              <a:cs typeface="Calibri"/>
            </a:endParaRPr>
          </a:p>
        </p:txBody>
      </p:sp>
      <p:sp>
        <p:nvSpPr>
          <p:cNvPr id="9" name="object 9"/>
          <p:cNvSpPr txBox="1"/>
          <p:nvPr/>
        </p:nvSpPr>
        <p:spPr>
          <a:xfrm>
            <a:off x="8517381" y="4914138"/>
            <a:ext cx="3151505" cy="992505"/>
          </a:xfrm>
          <a:prstGeom prst="rect">
            <a:avLst/>
          </a:prstGeom>
        </p:spPr>
        <p:txBody>
          <a:bodyPr vert="horz" wrap="square" lIns="0" tIns="85725" rIns="0" bIns="0" rtlCol="0">
            <a:spAutoFit/>
          </a:bodyPr>
          <a:lstStyle/>
          <a:p>
            <a:pPr marL="488315" algn="ctr">
              <a:lnSpc>
                <a:spcPct val="100000"/>
              </a:lnSpc>
              <a:spcBef>
                <a:spcPts val="675"/>
              </a:spcBef>
            </a:pPr>
            <a:r>
              <a:rPr sz="1800" dirty="0">
                <a:latin typeface="Calibri"/>
                <a:cs typeface="Calibri"/>
              </a:rPr>
              <a:t>50</a:t>
            </a:r>
            <a:r>
              <a:rPr sz="1800" spc="-5" dirty="0">
                <a:latin typeface="Calibri"/>
                <a:cs typeface="Calibri"/>
              </a:rPr>
              <a:t> </a:t>
            </a:r>
            <a:r>
              <a:rPr sz="1800" dirty="0">
                <a:latin typeface="Calibri"/>
                <a:cs typeface="Calibri"/>
              </a:rPr>
              <a:t>cm</a:t>
            </a:r>
            <a:endParaRPr sz="1800">
              <a:latin typeface="Calibri"/>
              <a:cs typeface="Calibri"/>
            </a:endParaRPr>
          </a:p>
          <a:p>
            <a:pPr marR="46990" algn="ctr">
              <a:lnSpc>
                <a:spcPts val="2150"/>
              </a:lnSpc>
              <a:spcBef>
                <a:spcPts val="580"/>
              </a:spcBef>
            </a:pPr>
            <a:r>
              <a:rPr sz="1800" dirty="0">
                <a:latin typeface="Calibri"/>
                <a:cs typeface="Calibri"/>
              </a:rPr>
              <a:t>A </a:t>
            </a:r>
            <a:r>
              <a:rPr sz="1800" spc="-5" dirty="0">
                <a:latin typeface="Calibri"/>
                <a:cs typeface="Calibri"/>
              </a:rPr>
              <a:t>new type of light</a:t>
            </a:r>
            <a:r>
              <a:rPr sz="1800" spc="15" dirty="0">
                <a:latin typeface="Calibri"/>
                <a:cs typeface="Calibri"/>
              </a:rPr>
              <a:t> </a:t>
            </a:r>
            <a:r>
              <a:rPr sz="1800" spc="-5" dirty="0">
                <a:latin typeface="Calibri"/>
                <a:cs typeface="Calibri"/>
              </a:rPr>
              <a:t>detector</a:t>
            </a:r>
            <a:endParaRPr sz="1800">
              <a:latin typeface="Calibri"/>
              <a:cs typeface="Calibri"/>
            </a:endParaRPr>
          </a:p>
          <a:p>
            <a:pPr algn="ctr">
              <a:lnSpc>
                <a:spcPts val="2150"/>
              </a:lnSpc>
            </a:pPr>
            <a:r>
              <a:rPr sz="1800" dirty="0">
                <a:latin typeface="Calibri"/>
                <a:cs typeface="Calibri"/>
              </a:rPr>
              <a:t>consisting of several smaller</a:t>
            </a:r>
            <a:r>
              <a:rPr sz="1800" spc="-80" dirty="0">
                <a:latin typeface="Calibri"/>
                <a:cs typeface="Calibri"/>
              </a:rPr>
              <a:t> </a:t>
            </a:r>
            <a:r>
              <a:rPr sz="1800" dirty="0">
                <a:latin typeface="Calibri"/>
                <a:cs typeface="Calibri"/>
              </a:rPr>
              <a:t>units</a:t>
            </a:r>
            <a:endParaRPr sz="1800">
              <a:latin typeface="Calibri"/>
              <a:cs typeface="Calibri"/>
            </a:endParaRPr>
          </a:p>
        </p:txBody>
      </p:sp>
      <p:sp>
        <p:nvSpPr>
          <p:cNvPr id="13" name="Date Placeholder 12">
            <a:extLst>
              <a:ext uri="{FF2B5EF4-FFF2-40B4-BE49-F238E27FC236}">
                <a16:creationId xmlns:a16="http://schemas.microsoft.com/office/drawing/2014/main" id="{0DF5BD09-AEBA-4289-9424-534D1CFF9CB8}"/>
              </a:ext>
            </a:extLst>
          </p:cNvPr>
          <p:cNvSpPr>
            <a:spLocks noGrp="1"/>
          </p:cNvSpPr>
          <p:nvPr>
            <p:ph type="dt" sz="half" idx="6"/>
          </p:nvPr>
        </p:nvSpPr>
        <p:spPr/>
        <p:txBody>
          <a:bodyPr/>
          <a:lstStyle/>
          <a:p>
            <a:r>
              <a:rPr lang="sv-SE"/>
              <a:t>1/17/2025</a:t>
            </a:r>
            <a:endParaRPr lang="en-US"/>
          </a:p>
        </p:txBody>
      </p:sp>
      <p:sp>
        <p:nvSpPr>
          <p:cNvPr id="14" name="Footer Placeholder 13">
            <a:extLst>
              <a:ext uri="{FF2B5EF4-FFF2-40B4-BE49-F238E27FC236}">
                <a16:creationId xmlns:a16="http://schemas.microsoft.com/office/drawing/2014/main" id="{5A85842D-1660-4890-AAB3-E8FA42B3A400}"/>
              </a:ext>
            </a:extLst>
          </p:cNvPr>
          <p:cNvSpPr>
            <a:spLocks noGrp="1"/>
          </p:cNvSpPr>
          <p:nvPr>
            <p:ph type="ftr" sz="quarter" idx="5"/>
          </p:nvPr>
        </p:nvSpPr>
        <p:spPr/>
        <p:txBody>
          <a:bodyPr/>
          <a:lstStyle/>
          <a:p>
            <a:r>
              <a:rPr lang="en-US"/>
              <a:t>Particle Physics at ESS Worshop                                        Tord Ekelof      Uppsala University</a:t>
            </a:r>
          </a:p>
        </p:txBody>
      </p:sp>
      <p:sp>
        <p:nvSpPr>
          <p:cNvPr id="15" name="Slide Number Placeholder 14">
            <a:extLst>
              <a:ext uri="{FF2B5EF4-FFF2-40B4-BE49-F238E27FC236}">
                <a16:creationId xmlns:a16="http://schemas.microsoft.com/office/drawing/2014/main" id="{D8BEED41-4808-47DF-9111-D29FC20F9A99}"/>
              </a:ext>
            </a:extLst>
          </p:cNvPr>
          <p:cNvSpPr>
            <a:spLocks noGrp="1"/>
          </p:cNvSpPr>
          <p:nvPr>
            <p:ph type="sldNum" sz="quarter" idx="7"/>
          </p:nvPr>
        </p:nvSpPr>
        <p:spPr/>
        <p:txBody>
          <a:bodyPr/>
          <a:lstStyle/>
          <a:p>
            <a:pPr marL="38100">
              <a:lnSpc>
                <a:spcPts val="1240"/>
              </a:lnSpc>
            </a:pPr>
            <a:fld id="{81D60167-4931-47E6-BA6A-407CBD079E47}" type="slidenum">
              <a:rPr lang="sv-SE" smtClean="0"/>
              <a:t>17</a:t>
            </a:fld>
            <a:endParaRPr lang="sv-S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9639" y="6477685"/>
            <a:ext cx="741045" cy="153035"/>
          </a:xfrm>
          <a:prstGeom prst="rect">
            <a:avLst/>
          </a:prstGeom>
        </p:spPr>
        <p:txBody>
          <a:bodyPr vert="horz" wrap="square" lIns="0" tIns="0" rIns="0" bIns="0" rtlCol="0">
            <a:spAutoFit/>
          </a:bodyPr>
          <a:lstStyle/>
          <a:p>
            <a:pPr>
              <a:lnSpc>
                <a:spcPts val="1140"/>
              </a:lnSpc>
            </a:pPr>
            <a:r>
              <a:rPr sz="1200" spc="5" dirty="0">
                <a:solidFill>
                  <a:srgbClr val="888888"/>
                </a:solidFill>
                <a:latin typeface="Calibri"/>
                <a:cs typeface="Calibri"/>
              </a:rPr>
              <a:t>0</a:t>
            </a:r>
            <a:r>
              <a:rPr sz="1200" dirty="0">
                <a:solidFill>
                  <a:srgbClr val="888888"/>
                </a:solidFill>
                <a:latin typeface="Calibri"/>
                <a:cs typeface="Calibri"/>
              </a:rPr>
              <a:t>4/06/2024</a:t>
            </a:r>
            <a:endParaRPr sz="1200">
              <a:latin typeface="Calibri"/>
              <a:cs typeface="Calibri"/>
            </a:endParaRPr>
          </a:p>
        </p:txBody>
      </p:sp>
      <p:sp>
        <p:nvSpPr>
          <p:cNvPr id="4" name="object 4"/>
          <p:cNvSpPr txBox="1"/>
          <p:nvPr/>
        </p:nvSpPr>
        <p:spPr>
          <a:xfrm>
            <a:off x="11094211"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14</a:t>
            </a:r>
            <a:endParaRPr sz="1200">
              <a:latin typeface="Calibri"/>
              <a:cs typeface="Calibri"/>
            </a:endParaRPr>
          </a:p>
        </p:txBody>
      </p:sp>
      <p:sp>
        <p:nvSpPr>
          <p:cNvPr id="5" name="object 5"/>
          <p:cNvSpPr/>
          <p:nvPr/>
        </p:nvSpPr>
        <p:spPr>
          <a:xfrm>
            <a:off x="700139" y="3511011"/>
            <a:ext cx="2725360" cy="140842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822426" y="3621023"/>
            <a:ext cx="4914665" cy="133807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618219" y="3671315"/>
            <a:ext cx="2877312" cy="12374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68451" y="4907278"/>
            <a:ext cx="2744724" cy="193700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320540" y="5283025"/>
            <a:ext cx="3057632" cy="77639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8639556" y="5141976"/>
            <a:ext cx="2438686" cy="1054734"/>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446023" y="1130553"/>
            <a:ext cx="9994900" cy="2223770"/>
          </a:xfrm>
          <a:prstGeom prst="rect">
            <a:avLst/>
          </a:prstGeom>
        </p:spPr>
        <p:txBody>
          <a:bodyPr vert="horz" wrap="square" lIns="0" tIns="9525" rIns="0" bIns="0" rtlCol="0">
            <a:spAutoFit/>
          </a:bodyPr>
          <a:lstStyle/>
          <a:p>
            <a:pPr marL="12700" marR="5080">
              <a:lnSpc>
                <a:spcPct val="101099"/>
              </a:lnSpc>
              <a:spcBef>
                <a:spcPts val="75"/>
              </a:spcBef>
            </a:pPr>
            <a:r>
              <a:rPr sz="1800" spc="-35" dirty="0">
                <a:latin typeface="Calibri"/>
                <a:cs typeface="Calibri"/>
              </a:rPr>
              <a:t>EU’s </a:t>
            </a:r>
            <a:r>
              <a:rPr sz="1800" spc="-10" dirty="0">
                <a:latin typeface="Calibri"/>
                <a:cs typeface="Calibri"/>
              </a:rPr>
              <a:t>Research </a:t>
            </a:r>
            <a:r>
              <a:rPr sz="1800" spc="-15" dirty="0">
                <a:latin typeface="Calibri"/>
                <a:cs typeface="Calibri"/>
              </a:rPr>
              <a:t>Directorate </a:t>
            </a:r>
            <a:r>
              <a:rPr sz="1800" dirty="0">
                <a:latin typeface="Calibri"/>
                <a:cs typeface="Calibri"/>
              </a:rPr>
              <a:t>has </a:t>
            </a:r>
            <a:r>
              <a:rPr sz="1800" spc="-5" dirty="0">
                <a:latin typeface="Calibri"/>
                <a:cs typeface="Calibri"/>
              </a:rPr>
              <a:t>provided support </a:t>
            </a:r>
            <a:r>
              <a:rPr sz="1800" spc="-10" dirty="0">
                <a:latin typeface="Calibri"/>
                <a:cs typeface="Calibri"/>
              </a:rPr>
              <a:t>to </a:t>
            </a:r>
            <a:r>
              <a:rPr sz="1800" dirty="0">
                <a:latin typeface="Calibri"/>
                <a:cs typeface="Calibri"/>
              </a:rPr>
              <a:t>the </a:t>
            </a:r>
            <a:r>
              <a:rPr sz="1800" spc="-5" dirty="0">
                <a:latin typeface="Calibri"/>
                <a:cs typeface="Calibri"/>
              </a:rPr>
              <a:t>project of building </a:t>
            </a:r>
            <a:r>
              <a:rPr sz="1800" dirty="0">
                <a:latin typeface="Calibri"/>
                <a:cs typeface="Calibri"/>
              </a:rPr>
              <a:t>a </a:t>
            </a:r>
            <a:r>
              <a:rPr sz="1800" spc="-5" dirty="0">
                <a:latin typeface="Calibri"/>
                <a:cs typeface="Calibri"/>
              </a:rPr>
              <a:t>long baseline neutrino </a:t>
            </a:r>
            <a:r>
              <a:rPr sz="1800" spc="-10" dirty="0">
                <a:latin typeface="Calibri"/>
                <a:cs typeface="Calibri"/>
              </a:rPr>
              <a:t>facility </a:t>
            </a:r>
            <a:r>
              <a:rPr sz="1800" spc="-5" dirty="0">
                <a:latin typeface="Calibri"/>
                <a:cs typeface="Calibri"/>
              </a:rPr>
              <a:t>in  </a:t>
            </a:r>
            <a:r>
              <a:rPr sz="1800" spc="-10" dirty="0">
                <a:latin typeface="Calibri"/>
                <a:cs typeface="Calibri"/>
              </a:rPr>
              <a:t>Europe </a:t>
            </a:r>
            <a:r>
              <a:rPr sz="1800" spc="-5" dirty="0">
                <a:latin typeface="Calibri"/>
                <a:cs typeface="Calibri"/>
              </a:rPr>
              <a:t>since nearly </a:t>
            </a:r>
            <a:r>
              <a:rPr sz="1800" dirty="0">
                <a:latin typeface="Calibri"/>
                <a:cs typeface="Calibri"/>
              </a:rPr>
              <a:t>20 </a:t>
            </a:r>
            <a:r>
              <a:rPr sz="1800" spc="-10" dirty="0">
                <a:latin typeface="Calibri"/>
                <a:cs typeface="Calibri"/>
              </a:rPr>
              <a:t>year </a:t>
            </a:r>
            <a:r>
              <a:rPr sz="1800" spc="-5" dirty="0">
                <a:latin typeface="Calibri"/>
                <a:cs typeface="Calibri"/>
              </a:rPr>
              <a:t>by funding during this period </a:t>
            </a:r>
            <a:r>
              <a:rPr sz="1800" dirty="0">
                <a:latin typeface="Calibri"/>
                <a:cs typeface="Calibri"/>
              </a:rPr>
              <a:t>a long </a:t>
            </a:r>
            <a:r>
              <a:rPr sz="1800" spc="-5" dirty="0">
                <a:latin typeface="Calibri"/>
                <a:cs typeface="Calibri"/>
              </a:rPr>
              <a:t>series of </a:t>
            </a:r>
            <a:r>
              <a:rPr sz="1800" dirty="0">
                <a:latin typeface="Calibri"/>
                <a:cs typeface="Calibri"/>
              </a:rPr>
              <a:t>design </a:t>
            </a:r>
            <a:r>
              <a:rPr sz="1800" spc="-5" dirty="0">
                <a:latin typeface="Calibri"/>
                <a:cs typeface="Calibri"/>
              </a:rPr>
              <a:t>studies</a:t>
            </a:r>
            <a:r>
              <a:rPr sz="1800" spc="300" dirty="0">
                <a:latin typeface="Calibri"/>
                <a:cs typeface="Calibri"/>
              </a:rPr>
              <a:t> </a:t>
            </a:r>
            <a:r>
              <a:rPr sz="1800" dirty="0">
                <a:latin typeface="Arial"/>
                <a:cs typeface="Arial"/>
              </a:rPr>
              <a:t>:</a:t>
            </a:r>
            <a:endParaRPr sz="1800">
              <a:latin typeface="Arial"/>
              <a:cs typeface="Arial"/>
            </a:endParaRPr>
          </a:p>
          <a:p>
            <a:pPr>
              <a:lnSpc>
                <a:spcPct val="100000"/>
              </a:lnSpc>
              <a:spcBef>
                <a:spcPts val="30"/>
              </a:spcBef>
            </a:pPr>
            <a:endParaRPr sz="1850">
              <a:latin typeface="Arial"/>
              <a:cs typeface="Arial"/>
            </a:endParaRPr>
          </a:p>
          <a:p>
            <a:pPr marL="134620" indent="-121920">
              <a:lnSpc>
                <a:spcPct val="100000"/>
              </a:lnSpc>
              <a:buChar char="-"/>
              <a:tabLst>
                <a:tab pos="134620" algn="l"/>
              </a:tabLst>
            </a:pPr>
            <a:r>
              <a:rPr sz="1800" spc="-20" dirty="0">
                <a:latin typeface="Calibri"/>
                <a:cs typeface="Calibri"/>
              </a:rPr>
              <a:t>first </a:t>
            </a:r>
            <a:r>
              <a:rPr sz="1800" spc="-5" dirty="0">
                <a:latin typeface="Calibri"/>
                <a:cs typeface="Calibri"/>
              </a:rPr>
              <a:t>CARE</a:t>
            </a:r>
            <a:r>
              <a:rPr sz="1800" spc="-5" dirty="0">
                <a:latin typeface="Arial"/>
                <a:cs typeface="Arial"/>
              </a:rPr>
              <a:t>/</a:t>
            </a:r>
            <a:r>
              <a:rPr sz="1800" spc="-5" dirty="0">
                <a:latin typeface="Calibri"/>
                <a:cs typeface="Calibri"/>
              </a:rPr>
              <a:t>BENE </a:t>
            </a:r>
            <a:r>
              <a:rPr sz="1800" spc="-10" dirty="0">
                <a:latin typeface="Calibri"/>
                <a:cs typeface="Calibri"/>
              </a:rPr>
              <a:t>(FP7), EURONU (FP7), </a:t>
            </a:r>
            <a:r>
              <a:rPr sz="1800" spc="-5" dirty="0">
                <a:latin typeface="Calibri"/>
                <a:cs typeface="Calibri"/>
              </a:rPr>
              <a:t>LAGUNA (FP7), LAGUNA-LBNO (FP7) </a:t>
            </a:r>
            <a:r>
              <a:rPr sz="1800" spc="-5" dirty="0">
                <a:latin typeface="Arial"/>
                <a:cs typeface="Arial"/>
              </a:rPr>
              <a:t>,</a:t>
            </a:r>
            <a:r>
              <a:rPr sz="1800" spc="-5" dirty="0">
                <a:latin typeface="Calibri"/>
                <a:cs typeface="Calibri"/>
              </a:rPr>
              <a:t>EUCARD </a:t>
            </a:r>
            <a:r>
              <a:rPr sz="1800" spc="-10" dirty="0">
                <a:latin typeface="Calibri"/>
                <a:cs typeface="Calibri"/>
              </a:rPr>
              <a:t>(FP7) </a:t>
            </a:r>
            <a:r>
              <a:rPr sz="1800" b="1" spc="-10" dirty="0">
                <a:latin typeface="Calibri"/>
                <a:cs typeface="Calibri"/>
              </a:rPr>
              <a:t>at</a:t>
            </a:r>
            <a:r>
              <a:rPr sz="1800" b="1" spc="340" dirty="0">
                <a:latin typeface="Calibri"/>
                <a:cs typeface="Calibri"/>
              </a:rPr>
              <a:t> </a:t>
            </a:r>
            <a:r>
              <a:rPr sz="1800" b="1" spc="-5" dirty="0">
                <a:latin typeface="Calibri"/>
                <a:cs typeface="Calibri"/>
              </a:rPr>
              <a:t>CERN</a:t>
            </a:r>
            <a:endParaRPr sz="1800">
              <a:latin typeface="Calibri"/>
              <a:cs typeface="Calibri"/>
            </a:endParaRPr>
          </a:p>
          <a:p>
            <a:pPr>
              <a:lnSpc>
                <a:spcPct val="100000"/>
              </a:lnSpc>
              <a:spcBef>
                <a:spcPts val="30"/>
              </a:spcBef>
              <a:buFont typeface="Calibri"/>
              <a:buChar char="-"/>
            </a:pPr>
            <a:endParaRPr sz="1750">
              <a:latin typeface="Calibri"/>
              <a:cs typeface="Calibri"/>
            </a:endParaRPr>
          </a:p>
          <a:p>
            <a:pPr marL="134620" indent="-121920">
              <a:lnSpc>
                <a:spcPct val="100000"/>
              </a:lnSpc>
              <a:buChar char="-"/>
              <a:tabLst>
                <a:tab pos="134620" algn="l"/>
              </a:tabLst>
            </a:pPr>
            <a:r>
              <a:rPr sz="1800" spc="-15" dirty="0">
                <a:latin typeface="Calibri"/>
                <a:cs typeface="Calibri"/>
              </a:rPr>
              <a:t>followed </a:t>
            </a:r>
            <a:r>
              <a:rPr sz="1800" spc="-5" dirty="0">
                <a:latin typeface="Calibri"/>
                <a:cs typeface="Calibri"/>
              </a:rPr>
              <a:t>by </a:t>
            </a:r>
            <a:r>
              <a:rPr sz="1800" spc="-10" dirty="0">
                <a:latin typeface="Calibri"/>
                <a:cs typeface="Calibri"/>
              </a:rPr>
              <a:t>COST </a:t>
            </a:r>
            <a:r>
              <a:rPr sz="1800" spc="-5" dirty="0">
                <a:latin typeface="Calibri"/>
                <a:cs typeface="Calibri"/>
              </a:rPr>
              <a:t>Action CA15139 </a:t>
            </a:r>
            <a:r>
              <a:rPr sz="1800" spc="-5" dirty="0">
                <a:latin typeface="Arial"/>
                <a:cs typeface="Arial"/>
              </a:rPr>
              <a:t>,</a:t>
            </a:r>
            <a:r>
              <a:rPr sz="1800" spc="-5" dirty="0">
                <a:latin typeface="Calibri"/>
                <a:cs typeface="Calibri"/>
              </a:rPr>
              <a:t>ESSnuSB </a:t>
            </a:r>
            <a:r>
              <a:rPr sz="1800" spc="-15" dirty="0">
                <a:latin typeface="Calibri"/>
                <a:cs typeface="Calibri"/>
              </a:rPr>
              <a:t>(Horizon </a:t>
            </a:r>
            <a:r>
              <a:rPr sz="1800" spc="-5" dirty="0">
                <a:latin typeface="Calibri"/>
                <a:cs typeface="Calibri"/>
              </a:rPr>
              <a:t>2020), </a:t>
            </a:r>
            <a:r>
              <a:rPr sz="1800" dirty="0">
                <a:latin typeface="Calibri"/>
                <a:cs typeface="Calibri"/>
              </a:rPr>
              <a:t>and </a:t>
            </a:r>
            <a:r>
              <a:rPr sz="1800" spc="-5" dirty="0">
                <a:latin typeface="Calibri"/>
                <a:cs typeface="Calibri"/>
              </a:rPr>
              <a:t>ESSnuSB+ </a:t>
            </a:r>
            <a:r>
              <a:rPr sz="1800" spc="-15" dirty="0">
                <a:latin typeface="Calibri"/>
                <a:cs typeface="Calibri"/>
              </a:rPr>
              <a:t>(Horizon </a:t>
            </a:r>
            <a:r>
              <a:rPr sz="1800" spc="-10" dirty="0">
                <a:latin typeface="Calibri"/>
                <a:cs typeface="Calibri"/>
              </a:rPr>
              <a:t>Europe) </a:t>
            </a:r>
            <a:r>
              <a:rPr sz="1800" b="1" spc="-10" dirty="0">
                <a:latin typeface="Calibri"/>
                <a:cs typeface="Calibri"/>
              </a:rPr>
              <a:t>at </a:t>
            </a:r>
            <a:r>
              <a:rPr sz="1800" b="1" spc="5" dirty="0">
                <a:latin typeface="Calibri"/>
                <a:cs typeface="Calibri"/>
              </a:rPr>
              <a:t> </a:t>
            </a:r>
            <a:r>
              <a:rPr sz="1800" b="1" spc="-5" dirty="0">
                <a:latin typeface="Calibri"/>
                <a:cs typeface="Calibri"/>
              </a:rPr>
              <a:t>ESS</a:t>
            </a:r>
            <a:endParaRPr sz="1800">
              <a:latin typeface="Calibri"/>
              <a:cs typeface="Calibri"/>
            </a:endParaRPr>
          </a:p>
          <a:p>
            <a:pPr>
              <a:lnSpc>
                <a:spcPct val="100000"/>
              </a:lnSpc>
              <a:spcBef>
                <a:spcPts val="20"/>
              </a:spcBef>
            </a:pPr>
            <a:endParaRPr sz="1750">
              <a:latin typeface="Calibri"/>
              <a:cs typeface="Calibri"/>
            </a:endParaRPr>
          </a:p>
          <a:p>
            <a:pPr marL="12700">
              <a:lnSpc>
                <a:spcPct val="100000"/>
              </a:lnSpc>
              <a:spcBef>
                <a:spcPts val="5"/>
              </a:spcBef>
            </a:pPr>
            <a:r>
              <a:rPr sz="1800" dirty="0">
                <a:latin typeface="Calibri"/>
                <a:cs typeface="Calibri"/>
              </a:rPr>
              <a:t>and </a:t>
            </a:r>
            <a:r>
              <a:rPr sz="1800" spc="-5" dirty="0">
                <a:latin typeface="Calibri"/>
                <a:cs typeface="Calibri"/>
              </a:rPr>
              <a:t>thereby appears </a:t>
            </a:r>
            <a:r>
              <a:rPr sz="1800" dirty="0">
                <a:latin typeface="Calibri"/>
                <a:cs typeface="Calibri"/>
              </a:rPr>
              <a:t>as </a:t>
            </a:r>
            <a:r>
              <a:rPr sz="1800" b="1" spc="-5" dirty="0">
                <a:latin typeface="Calibri"/>
                <a:cs typeface="Calibri"/>
              </a:rPr>
              <a:t>well </a:t>
            </a:r>
            <a:r>
              <a:rPr sz="1800" b="1" spc="-10" dirty="0">
                <a:latin typeface="Calibri"/>
                <a:cs typeface="Calibri"/>
              </a:rPr>
              <a:t>determined to </a:t>
            </a:r>
            <a:r>
              <a:rPr sz="1800" b="1" spc="-15" dirty="0">
                <a:latin typeface="Calibri"/>
                <a:cs typeface="Calibri"/>
              </a:rPr>
              <a:t>have </a:t>
            </a:r>
            <a:r>
              <a:rPr sz="1800" b="1" dirty="0">
                <a:latin typeface="Calibri"/>
                <a:cs typeface="Calibri"/>
              </a:rPr>
              <a:t>a </a:t>
            </a:r>
            <a:r>
              <a:rPr sz="1800" b="1" spc="-5" dirty="0">
                <a:latin typeface="Calibri"/>
                <a:cs typeface="Calibri"/>
              </a:rPr>
              <a:t>major </a:t>
            </a:r>
            <a:r>
              <a:rPr sz="1800" b="1" dirty="0">
                <a:latin typeface="Calibri"/>
                <a:cs typeface="Calibri"/>
              </a:rPr>
              <a:t>neutrino </a:t>
            </a:r>
            <a:r>
              <a:rPr sz="1800" b="1" spc="-5" dirty="0">
                <a:latin typeface="Calibri"/>
                <a:cs typeface="Calibri"/>
              </a:rPr>
              <a:t>project </a:t>
            </a:r>
            <a:r>
              <a:rPr sz="1800" b="1" spc="-10" dirty="0">
                <a:latin typeface="Calibri"/>
                <a:cs typeface="Calibri"/>
              </a:rPr>
              <a:t>realized </a:t>
            </a:r>
            <a:r>
              <a:rPr sz="1800" b="1" dirty="0">
                <a:latin typeface="Calibri"/>
                <a:cs typeface="Calibri"/>
              </a:rPr>
              <a:t>in </a:t>
            </a:r>
            <a:r>
              <a:rPr sz="1800" b="1" spc="-10" dirty="0">
                <a:latin typeface="Calibri"/>
                <a:cs typeface="Calibri"/>
              </a:rPr>
              <a:t>Europe </a:t>
            </a:r>
            <a:r>
              <a:rPr sz="1800" dirty="0">
                <a:latin typeface="Arial"/>
                <a:cs typeface="Arial"/>
              </a:rPr>
              <a:t>.</a:t>
            </a:r>
            <a:endParaRPr sz="1800">
              <a:latin typeface="Arial"/>
              <a:cs typeface="Arial"/>
            </a:endParaRPr>
          </a:p>
        </p:txBody>
      </p:sp>
      <p:sp>
        <p:nvSpPr>
          <p:cNvPr id="12" name="object 12"/>
          <p:cNvSpPr txBox="1">
            <a:spLocks noGrp="1"/>
          </p:cNvSpPr>
          <p:nvPr>
            <p:ph type="title"/>
          </p:nvPr>
        </p:nvSpPr>
        <p:spPr>
          <a:xfrm>
            <a:off x="246989" y="313385"/>
            <a:ext cx="11687175" cy="560070"/>
          </a:xfrm>
          <a:prstGeom prst="rect">
            <a:avLst/>
          </a:prstGeom>
        </p:spPr>
        <p:txBody>
          <a:bodyPr vert="horz" wrap="square" lIns="0" tIns="13335" rIns="0" bIns="0" rtlCol="0">
            <a:spAutoFit/>
          </a:bodyPr>
          <a:lstStyle/>
          <a:p>
            <a:pPr marL="12700">
              <a:lnSpc>
                <a:spcPct val="100000"/>
              </a:lnSpc>
              <a:spcBef>
                <a:spcPts val="105"/>
              </a:spcBef>
            </a:pPr>
            <a:r>
              <a:rPr sz="3500" dirty="0"/>
              <a:t>EU’s </a:t>
            </a:r>
            <a:r>
              <a:rPr sz="3500" spc="-15" dirty="0"/>
              <a:t>longterm </a:t>
            </a:r>
            <a:r>
              <a:rPr sz="3500" spc="-5" dirty="0"/>
              <a:t>support </a:t>
            </a:r>
            <a:r>
              <a:rPr sz="3500" spc="-25" dirty="0"/>
              <a:t>for </a:t>
            </a:r>
            <a:r>
              <a:rPr sz="3500" spc="-15" dirty="0"/>
              <a:t>to </a:t>
            </a:r>
            <a:r>
              <a:rPr sz="3500" dirty="0"/>
              <a:t>the </a:t>
            </a:r>
            <a:r>
              <a:rPr sz="3500" spc="-10" dirty="0"/>
              <a:t>European </a:t>
            </a:r>
            <a:r>
              <a:rPr sz="3500" spc="-5" dirty="0"/>
              <a:t>Neutrino</a:t>
            </a:r>
            <a:r>
              <a:rPr sz="3500" spc="-335" dirty="0"/>
              <a:t> </a:t>
            </a:r>
            <a:r>
              <a:rPr sz="3500" spc="-5" dirty="0"/>
              <a:t>Consortium</a:t>
            </a:r>
            <a:endParaRPr sz="3500"/>
          </a:p>
        </p:txBody>
      </p:sp>
      <p:sp>
        <p:nvSpPr>
          <p:cNvPr id="17" name="Date Placeholder 16">
            <a:extLst>
              <a:ext uri="{FF2B5EF4-FFF2-40B4-BE49-F238E27FC236}">
                <a16:creationId xmlns:a16="http://schemas.microsoft.com/office/drawing/2014/main" id="{F54B8BF7-BAB4-4B5E-A1F3-0BAEA544A22B}"/>
              </a:ext>
            </a:extLst>
          </p:cNvPr>
          <p:cNvSpPr>
            <a:spLocks noGrp="1"/>
          </p:cNvSpPr>
          <p:nvPr>
            <p:ph type="dt" sz="half" idx="6"/>
          </p:nvPr>
        </p:nvSpPr>
        <p:spPr/>
        <p:txBody>
          <a:bodyPr/>
          <a:lstStyle/>
          <a:p>
            <a:r>
              <a:rPr lang="sv-SE"/>
              <a:t>1/17/2025</a:t>
            </a:r>
            <a:endParaRPr lang="en-US"/>
          </a:p>
        </p:txBody>
      </p:sp>
      <p:sp>
        <p:nvSpPr>
          <p:cNvPr id="18" name="Footer Placeholder 17">
            <a:extLst>
              <a:ext uri="{FF2B5EF4-FFF2-40B4-BE49-F238E27FC236}">
                <a16:creationId xmlns:a16="http://schemas.microsoft.com/office/drawing/2014/main" id="{95B33304-CA90-4ABD-B119-8DE7FE073221}"/>
              </a:ext>
            </a:extLst>
          </p:cNvPr>
          <p:cNvSpPr>
            <a:spLocks noGrp="1"/>
          </p:cNvSpPr>
          <p:nvPr>
            <p:ph type="ftr" sz="quarter" idx="5"/>
          </p:nvPr>
        </p:nvSpPr>
        <p:spPr/>
        <p:txBody>
          <a:bodyPr/>
          <a:lstStyle/>
          <a:p>
            <a:r>
              <a:rPr lang="en-US"/>
              <a:t>Particle Physics at ESS Worshop                                        Tord Ekelof      Uppsala University</a:t>
            </a:r>
          </a:p>
        </p:txBody>
      </p:sp>
      <p:sp>
        <p:nvSpPr>
          <p:cNvPr id="19" name="Slide Number Placeholder 18">
            <a:extLst>
              <a:ext uri="{FF2B5EF4-FFF2-40B4-BE49-F238E27FC236}">
                <a16:creationId xmlns:a16="http://schemas.microsoft.com/office/drawing/2014/main" id="{5103E412-17B2-4910-AA81-39135A0B5195}"/>
              </a:ext>
            </a:extLst>
          </p:cNvPr>
          <p:cNvSpPr>
            <a:spLocks noGrp="1"/>
          </p:cNvSpPr>
          <p:nvPr>
            <p:ph type="sldNum" sz="quarter" idx="7"/>
          </p:nvPr>
        </p:nvSpPr>
        <p:spPr/>
        <p:txBody>
          <a:bodyPr/>
          <a:lstStyle/>
          <a:p>
            <a:pPr marL="38100">
              <a:lnSpc>
                <a:spcPts val="1240"/>
              </a:lnSpc>
            </a:pPr>
            <a:fld id="{81D60167-4931-47E6-BA6A-407CBD079E47}" type="slidenum">
              <a:rPr lang="sv-SE" smtClean="0"/>
              <a:t>18</a:t>
            </a:fld>
            <a:endParaRPr lang="sv-S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4988" y="0"/>
            <a:ext cx="6396990" cy="697230"/>
          </a:xfrm>
          <a:prstGeom prst="rect">
            <a:avLst/>
          </a:prstGeom>
        </p:spPr>
        <p:txBody>
          <a:bodyPr vert="horz" wrap="square" lIns="0" tIns="13335" rIns="0" bIns="0" rtlCol="0">
            <a:spAutoFit/>
          </a:bodyPr>
          <a:lstStyle/>
          <a:p>
            <a:pPr marL="12700">
              <a:lnSpc>
                <a:spcPct val="100000"/>
              </a:lnSpc>
              <a:spcBef>
                <a:spcPts val="105"/>
              </a:spcBef>
            </a:pPr>
            <a:r>
              <a:rPr sz="4400" spc="-5" dirty="0"/>
              <a:t>The ESSnuSB+</a:t>
            </a:r>
            <a:r>
              <a:rPr sz="4400" spc="-40" dirty="0"/>
              <a:t> </a:t>
            </a:r>
            <a:r>
              <a:rPr sz="4400" spc="-10" dirty="0"/>
              <a:t>Collaboration</a:t>
            </a:r>
            <a:endParaRPr sz="4400" dirty="0"/>
          </a:p>
        </p:txBody>
      </p:sp>
      <p:sp>
        <p:nvSpPr>
          <p:cNvPr id="3" name="object 3"/>
          <p:cNvSpPr/>
          <p:nvPr/>
        </p:nvSpPr>
        <p:spPr>
          <a:xfrm>
            <a:off x="627887" y="1010411"/>
            <a:ext cx="6082284" cy="47998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46976" y="1010411"/>
            <a:ext cx="4306824" cy="4724400"/>
          </a:xfrm>
          <a:prstGeom prst="rect">
            <a:avLst/>
          </a:prstGeom>
          <a:blipFill>
            <a:blip r:embed="rId3" cstate="print"/>
            <a:stretch>
              <a:fillRect/>
            </a:stretch>
          </a:blipFill>
        </p:spPr>
        <p:txBody>
          <a:bodyPr wrap="square" lIns="0" tIns="0" rIns="0" bIns="0" rtlCol="0"/>
          <a:lstStyle/>
          <a:p>
            <a:endParaRPr/>
          </a:p>
        </p:txBody>
      </p:sp>
      <p:sp>
        <p:nvSpPr>
          <p:cNvPr id="10" name="Date Placeholder 9">
            <a:extLst>
              <a:ext uri="{FF2B5EF4-FFF2-40B4-BE49-F238E27FC236}">
                <a16:creationId xmlns:a16="http://schemas.microsoft.com/office/drawing/2014/main" id="{2922F6E8-5481-4869-985F-1F314F4B714F}"/>
              </a:ext>
            </a:extLst>
          </p:cNvPr>
          <p:cNvSpPr>
            <a:spLocks noGrp="1"/>
          </p:cNvSpPr>
          <p:nvPr>
            <p:ph type="dt" sz="half" idx="6"/>
          </p:nvPr>
        </p:nvSpPr>
        <p:spPr/>
        <p:txBody>
          <a:bodyPr/>
          <a:lstStyle/>
          <a:p>
            <a:r>
              <a:rPr lang="sv-SE"/>
              <a:t>1/17/2025</a:t>
            </a:r>
            <a:endParaRPr lang="en-US"/>
          </a:p>
        </p:txBody>
      </p:sp>
      <p:sp>
        <p:nvSpPr>
          <p:cNvPr id="11" name="Footer Placeholder 10">
            <a:extLst>
              <a:ext uri="{FF2B5EF4-FFF2-40B4-BE49-F238E27FC236}">
                <a16:creationId xmlns:a16="http://schemas.microsoft.com/office/drawing/2014/main" id="{9C03F88C-343C-4E68-A46E-D275B72B2F78}"/>
              </a:ext>
            </a:extLst>
          </p:cNvPr>
          <p:cNvSpPr>
            <a:spLocks noGrp="1"/>
          </p:cNvSpPr>
          <p:nvPr>
            <p:ph type="ftr" sz="quarter" idx="5"/>
          </p:nvPr>
        </p:nvSpPr>
        <p:spPr/>
        <p:txBody>
          <a:bodyPr/>
          <a:lstStyle/>
          <a:p>
            <a:r>
              <a:rPr lang="en-US"/>
              <a:t>Particle Physics at ESS Worshop                                        Tord Ekelof      Uppsala University</a:t>
            </a:r>
          </a:p>
        </p:txBody>
      </p:sp>
      <p:sp>
        <p:nvSpPr>
          <p:cNvPr id="12" name="Slide Number Placeholder 11">
            <a:extLst>
              <a:ext uri="{FF2B5EF4-FFF2-40B4-BE49-F238E27FC236}">
                <a16:creationId xmlns:a16="http://schemas.microsoft.com/office/drawing/2014/main" id="{AF32CB8B-1160-45F7-88C4-C3EF1737F182}"/>
              </a:ext>
            </a:extLst>
          </p:cNvPr>
          <p:cNvSpPr>
            <a:spLocks noGrp="1"/>
          </p:cNvSpPr>
          <p:nvPr>
            <p:ph type="sldNum" sz="quarter" idx="7"/>
          </p:nvPr>
        </p:nvSpPr>
        <p:spPr/>
        <p:txBody>
          <a:bodyPr/>
          <a:lstStyle/>
          <a:p>
            <a:pPr marL="38100">
              <a:lnSpc>
                <a:spcPts val="1240"/>
              </a:lnSpc>
            </a:pPr>
            <a:fld id="{81D60167-4931-47E6-BA6A-407CBD079E47}" type="slidenum">
              <a:rPr lang="sv-SE" smtClean="0"/>
              <a:t>19</a:t>
            </a:fld>
            <a:endParaRPr lang="sv-SE" dirty="0"/>
          </a:p>
        </p:txBody>
      </p:sp>
      <p:sp>
        <p:nvSpPr>
          <p:cNvPr id="13" name="TextBox 12">
            <a:extLst>
              <a:ext uri="{FF2B5EF4-FFF2-40B4-BE49-F238E27FC236}">
                <a16:creationId xmlns:a16="http://schemas.microsoft.com/office/drawing/2014/main" id="{CD645B72-ECA3-44DD-A732-1173ACC30BE8}"/>
              </a:ext>
            </a:extLst>
          </p:cNvPr>
          <p:cNvSpPr txBox="1"/>
          <p:nvPr/>
        </p:nvSpPr>
        <p:spPr>
          <a:xfrm>
            <a:off x="1066800" y="5943337"/>
            <a:ext cx="8803307" cy="323165"/>
          </a:xfrm>
          <a:prstGeom prst="rect">
            <a:avLst/>
          </a:prstGeom>
          <a:noFill/>
        </p:spPr>
        <p:txBody>
          <a:bodyPr wrap="none" rtlCol="0">
            <a:spAutoFit/>
          </a:bodyPr>
          <a:lstStyle/>
          <a:p>
            <a:r>
              <a:rPr lang="en-GB" sz="1500" b="1" dirty="0"/>
              <a:t>ASSOCIATE MEMEBRS: GENT UNIVERSITY, BE,  UNIVERSITY OF CRACOW, PO,  HELLENIC OPEN UNIVERSITY, EL</a:t>
            </a:r>
          </a:p>
        </p:txBody>
      </p:sp>
      <p:sp>
        <p:nvSpPr>
          <p:cNvPr id="14" name="TextBox 13">
            <a:extLst>
              <a:ext uri="{FF2B5EF4-FFF2-40B4-BE49-F238E27FC236}">
                <a16:creationId xmlns:a16="http://schemas.microsoft.com/office/drawing/2014/main" id="{C25370F6-8B66-42F3-A42B-F245CCFB313E}"/>
              </a:ext>
            </a:extLst>
          </p:cNvPr>
          <p:cNvSpPr txBox="1"/>
          <p:nvPr/>
        </p:nvSpPr>
        <p:spPr>
          <a:xfrm flipH="1">
            <a:off x="3376546" y="591498"/>
            <a:ext cx="5280041" cy="369332"/>
          </a:xfrm>
          <a:prstGeom prst="rect">
            <a:avLst/>
          </a:prstGeom>
          <a:noFill/>
        </p:spPr>
        <p:txBody>
          <a:bodyPr wrap="square" rtlCol="0">
            <a:spAutoFit/>
          </a:bodyPr>
          <a:lstStyle/>
          <a:p>
            <a:r>
              <a:rPr lang="en-GB" dirty="0"/>
              <a:t>Currently 94 physicist at 23 Institutions in 13 countries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CCBCEF7C-66D5-42B3-B65B-C0C4AFD6954C}"/>
              </a:ext>
            </a:extLst>
          </p:cNvPr>
          <p:cNvSpPr/>
          <p:nvPr/>
        </p:nvSpPr>
        <p:spPr>
          <a:xfrm>
            <a:off x="193547" y="1600200"/>
            <a:ext cx="3579876" cy="3282696"/>
          </a:xfrm>
          <a:prstGeom prst="rect">
            <a:avLst/>
          </a:prstGeom>
          <a:blipFill>
            <a:blip r:embed="rId2" cstate="print"/>
            <a:stretch>
              <a:fillRect/>
            </a:stretch>
          </a:blipFill>
        </p:spPr>
        <p:txBody>
          <a:bodyPr wrap="square" lIns="0" tIns="0" rIns="0" bIns="0" rtlCol="0"/>
          <a:lstStyle/>
          <a:p>
            <a:endParaRPr/>
          </a:p>
        </p:txBody>
      </p:sp>
      <p:sp>
        <p:nvSpPr>
          <p:cNvPr id="9" name="Rectangle 8">
            <a:extLst>
              <a:ext uri="{FF2B5EF4-FFF2-40B4-BE49-F238E27FC236}">
                <a16:creationId xmlns:a16="http://schemas.microsoft.com/office/drawing/2014/main" id="{FEE48BB7-9971-47FD-96A6-93A3E62247AB}"/>
              </a:ext>
            </a:extLst>
          </p:cNvPr>
          <p:cNvSpPr/>
          <p:nvPr/>
        </p:nvSpPr>
        <p:spPr>
          <a:xfrm>
            <a:off x="1828800" y="2895600"/>
            <a:ext cx="60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59ADA31-1F20-42D7-8AC0-3D631C53B421}"/>
              </a:ext>
            </a:extLst>
          </p:cNvPr>
          <p:cNvSpPr txBox="1"/>
          <p:nvPr/>
        </p:nvSpPr>
        <p:spPr>
          <a:xfrm>
            <a:off x="4304741" y="1524000"/>
            <a:ext cx="7201459" cy="1015663"/>
          </a:xfrm>
          <a:prstGeom prst="rect">
            <a:avLst/>
          </a:prstGeom>
          <a:noFill/>
        </p:spPr>
        <p:txBody>
          <a:bodyPr wrap="none" rtlCol="0">
            <a:spAutoFit/>
          </a:bodyPr>
          <a:lstStyle/>
          <a:p>
            <a:r>
              <a:rPr lang="en-GB" sz="2000" b="1" dirty="0"/>
              <a:t>In 1995 the top quark was discovered. </a:t>
            </a:r>
          </a:p>
          <a:p>
            <a:r>
              <a:rPr lang="en-GB" sz="2000" b="1" dirty="0"/>
              <a:t>The Standard mode was now complete with exception of that the </a:t>
            </a:r>
          </a:p>
          <a:p>
            <a:r>
              <a:rPr lang="en-GB" sz="2000" b="1" dirty="0" err="1"/>
              <a:t>Higg</a:t>
            </a:r>
            <a:r>
              <a:rPr lang="en-GB" sz="2000" b="1" dirty="0"/>
              <a:t> boson was still undiscovered.</a:t>
            </a:r>
          </a:p>
        </p:txBody>
      </p:sp>
      <p:sp>
        <p:nvSpPr>
          <p:cNvPr id="12" name="object 4">
            <a:extLst>
              <a:ext uri="{FF2B5EF4-FFF2-40B4-BE49-F238E27FC236}">
                <a16:creationId xmlns:a16="http://schemas.microsoft.com/office/drawing/2014/main" id="{739CEA4D-DCDA-4C86-A834-E6A8F30ACF1A}"/>
              </a:ext>
            </a:extLst>
          </p:cNvPr>
          <p:cNvSpPr/>
          <p:nvPr/>
        </p:nvSpPr>
        <p:spPr>
          <a:xfrm>
            <a:off x="1189384" y="390940"/>
            <a:ext cx="609599" cy="691034"/>
          </a:xfrm>
          <a:prstGeom prst="rect">
            <a:avLst/>
          </a:prstGeom>
          <a:blipFill>
            <a:blip r:embed="rId2" cstate="print"/>
            <a:stretch>
              <a:fillRect l="-366665" t="-112529" r="-629535" b="-550444"/>
            </a:stretch>
          </a:blipFill>
        </p:spPr>
        <p:txBody>
          <a:bodyPr wrap="square" lIns="0" tIns="0" rIns="0" bIns="0" rtlCol="0"/>
          <a:lstStyle/>
          <a:p>
            <a:endParaRPr/>
          </a:p>
        </p:txBody>
      </p:sp>
      <p:sp>
        <p:nvSpPr>
          <p:cNvPr id="15" name="object 10">
            <a:extLst>
              <a:ext uri="{FF2B5EF4-FFF2-40B4-BE49-F238E27FC236}">
                <a16:creationId xmlns:a16="http://schemas.microsoft.com/office/drawing/2014/main" id="{702DC8EF-1BF9-4015-8FB6-541BFC4620C9}"/>
              </a:ext>
            </a:extLst>
          </p:cNvPr>
          <p:cNvSpPr txBox="1">
            <a:spLocks noGrp="1"/>
          </p:cNvSpPr>
          <p:nvPr>
            <p:ph type="title"/>
          </p:nvPr>
        </p:nvSpPr>
        <p:spPr>
          <a:xfrm>
            <a:off x="2590800" y="595944"/>
            <a:ext cx="7705724" cy="505908"/>
          </a:xfrm>
          <a:prstGeom prst="rect">
            <a:avLst/>
          </a:prstGeom>
        </p:spPr>
        <p:txBody>
          <a:bodyPr vert="horz" wrap="square" lIns="0" tIns="13335" rIns="0" bIns="0" rtlCol="0">
            <a:spAutoFit/>
          </a:bodyPr>
          <a:lstStyle/>
          <a:p>
            <a:pPr marL="268605" marR="5080" indent="-256540">
              <a:lnSpc>
                <a:spcPct val="100000"/>
              </a:lnSpc>
              <a:spcBef>
                <a:spcPts val="105"/>
              </a:spcBef>
            </a:pPr>
            <a:r>
              <a:rPr sz="3200" spc="-5" dirty="0"/>
              <a:t>The </a:t>
            </a:r>
            <a:r>
              <a:rPr sz="3200" spc="-15" dirty="0"/>
              <a:t>Standard </a:t>
            </a:r>
            <a:r>
              <a:rPr sz="3200" dirty="0"/>
              <a:t>Model  </a:t>
            </a:r>
            <a:r>
              <a:rPr sz="3200" spc="-5" dirty="0"/>
              <a:t>of </a:t>
            </a:r>
            <a:r>
              <a:rPr sz="3200" spc="-10" dirty="0"/>
              <a:t>Particle</a:t>
            </a:r>
            <a:r>
              <a:rPr sz="3200" spc="-40" dirty="0"/>
              <a:t> </a:t>
            </a:r>
            <a:r>
              <a:rPr sz="3200" spc="-15" dirty="0"/>
              <a:t>Physics</a:t>
            </a:r>
            <a:r>
              <a:rPr lang="sv-SE" sz="3200" spc="-15" dirty="0"/>
              <a:t> 1995</a:t>
            </a:r>
            <a:endParaRPr sz="3200" dirty="0"/>
          </a:p>
        </p:txBody>
      </p:sp>
      <p:cxnSp>
        <p:nvCxnSpPr>
          <p:cNvPr id="17" name="Straight Arrow Connector 16">
            <a:extLst>
              <a:ext uri="{FF2B5EF4-FFF2-40B4-BE49-F238E27FC236}">
                <a16:creationId xmlns:a16="http://schemas.microsoft.com/office/drawing/2014/main" id="{550C7AEB-691E-4832-92A2-8F99209C680C}"/>
              </a:ext>
            </a:extLst>
          </p:cNvPr>
          <p:cNvCxnSpPr>
            <a:cxnSpLocks/>
          </p:cNvCxnSpPr>
          <p:nvPr/>
        </p:nvCxnSpPr>
        <p:spPr>
          <a:xfrm>
            <a:off x="1189384" y="1081974"/>
            <a:ext cx="110920" cy="1051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E98C2D-50D9-4E23-9665-6BBF17F58561}"/>
              </a:ext>
            </a:extLst>
          </p:cNvPr>
          <p:cNvCxnSpPr>
            <a:cxnSpLocks/>
          </p:cNvCxnSpPr>
          <p:nvPr/>
        </p:nvCxnSpPr>
        <p:spPr>
          <a:xfrm flipH="1">
            <a:off x="1676400" y="1081974"/>
            <a:ext cx="122583" cy="1051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F8B1374-876B-4839-9A7D-D9F790FEDA04}"/>
              </a:ext>
            </a:extLst>
          </p:cNvPr>
          <p:cNvSpPr>
            <a:spLocks noGrp="1"/>
          </p:cNvSpPr>
          <p:nvPr>
            <p:ph type="dt" sz="half" idx="6"/>
          </p:nvPr>
        </p:nvSpPr>
        <p:spPr/>
        <p:txBody>
          <a:bodyPr/>
          <a:lstStyle/>
          <a:p>
            <a:r>
              <a:rPr lang="sv-SE"/>
              <a:t>1/17/2025</a:t>
            </a:r>
            <a:endParaRPr lang="en-US"/>
          </a:p>
        </p:txBody>
      </p:sp>
      <p:sp>
        <p:nvSpPr>
          <p:cNvPr id="7" name="Footer Placeholder 6">
            <a:extLst>
              <a:ext uri="{FF2B5EF4-FFF2-40B4-BE49-F238E27FC236}">
                <a16:creationId xmlns:a16="http://schemas.microsoft.com/office/drawing/2014/main" id="{39CCEDE7-8E39-4CD2-9C36-A4F901D4A02A}"/>
              </a:ext>
            </a:extLst>
          </p:cNvPr>
          <p:cNvSpPr>
            <a:spLocks noGrp="1"/>
          </p:cNvSpPr>
          <p:nvPr>
            <p:ph type="ftr" sz="quarter" idx="5"/>
          </p:nvPr>
        </p:nvSpPr>
        <p:spPr>
          <a:xfrm>
            <a:off x="4145280" y="6262056"/>
            <a:ext cx="3901440" cy="342900"/>
          </a:xfrm>
        </p:spPr>
        <p:txBody>
          <a:bodyPr/>
          <a:lstStyle/>
          <a:p>
            <a:r>
              <a:rPr lang="en-US"/>
              <a:t>Particle Physics at ESS Worshop                                        Tord Ekelof      Uppsala University</a:t>
            </a:r>
          </a:p>
        </p:txBody>
      </p:sp>
      <p:sp>
        <p:nvSpPr>
          <p:cNvPr id="8" name="Slide Number Placeholder 7">
            <a:extLst>
              <a:ext uri="{FF2B5EF4-FFF2-40B4-BE49-F238E27FC236}">
                <a16:creationId xmlns:a16="http://schemas.microsoft.com/office/drawing/2014/main" id="{CA4B5BEC-F5D2-47E3-9125-BD4EEFD5BFCC}"/>
              </a:ext>
            </a:extLst>
          </p:cNvPr>
          <p:cNvSpPr>
            <a:spLocks noGrp="1"/>
          </p:cNvSpPr>
          <p:nvPr>
            <p:ph type="sldNum" sz="quarter" idx="7"/>
          </p:nvPr>
        </p:nvSpPr>
        <p:spPr/>
        <p:txBody>
          <a:bodyPr/>
          <a:lstStyle/>
          <a:p>
            <a:pPr marL="38100">
              <a:lnSpc>
                <a:spcPts val="1240"/>
              </a:lnSpc>
            </a:pPr>
            <a:fld id="{81D60167-4931-47E6-BA6A-407CBD079E47}" type="slidenum">
              <a:rPr lang="sv-SE" smtClean="0"/>
              <a:t>2</a:t>
            </a:fld>
            <a:endParaRPr lang="sv-SE" dirty="0"/>
          </a:p>
        </p:txBody>
      </p:sp>
    </p:spTree>
    <p:extLst>
      <p:ext uri="{BB962C8B-B14F-4D97-AF65-F5344CB8AC3E}">
        <p14:creationId xmlns:p14="http://schemas.microsoft.com/office/powerpoint/2010/main" val="407452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 y="2182367"/>
            <a:ext cx="5859780" cy="39700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5512" y="438150"/>
            <a:ext cx="4660900" cy="1366520"/>
          </a:xfrm>
          <a:prstGeom prst="rect">
            <a:avLst/>
          </a:prstGeom>
        </p:spPr>
        <p:txBody>
          <a:bodyPr vert="horz" wrap="square" lIns="0" tIns="13335" rIns="0" bIns="0" rtlCol="0">
            <a:spAutoFit/>
          </a:bodyPr>
          <a:lstStyle/>
          <a:p>
            <a:pPr marL="791210" marR="5080" indent="-779145">
              <a:lnSpc>
                <a:spcPct val="100000"/>
              </a:lnSpc>
              <a:spcBef>
                <a:spcPts val="105"/>
              </a:spcBef>
            </a:pPr>
            <a:r>
              <a:rPr sz="4400" spc="-5" dirty="0"/>
              <a:t>ESSnuSB</a:t>
            </a:r>
            <a:r>
              <a:rPr sz="4400" spc="-60" dirty="0"/>
              <a:t> </a:t>
            </a:r>
            <a:r>
              <a:rPr sz="4400" dirty="0"/>
              <a:t>Conceptual  </a:t>
            </a:r>
            <a:r>
              <a:rPr sz="4400" spc="-5" dirty="0"/>
              <a:t>Design</a:t>
            </a:r>
            <a:r>
              <a:rPr sz="4400" spc="-20" dirty="0"/>
              <a:t> </a:t>
            </a:r>
            <a:r>
              <a:rPr sz="4400" spc="-10" dirty="0"/>
              <a:t>Report</a:t>
            </a:r>
            <a:endParaRPr sz="4400"/>
          </a:p>
        </p:txBody>
      </p:sp>
      <p:sp>
        <p:nvSpPr>
          <p:cNvPr id="4" name="object 4"/>
          <p:cNvSpPr txBox="1"/>
          <p:nvPr/>
        </p:nvSpPr>
        <p:spPr>
          <a:xfrm>
            <a:off x="6162294" y="164719"/>
            <a:ext cx="4183379" cy="744855"/>
          </a:xfrm>
          <a:prstGeom prst="rect">
            <a:avLst/>
          </a:prstGeom>
        </p:spPr>
        <p:txBody>
          <a:bodyPr vert="horz" wrap="square" lIns="0" tIns="12700" rIns="0" bIns="0" rtlCol="0">
            <a:spAutoFit/>
          </a:bodyPr>
          <a:lstStyle/>
          <a:p>
            <a:pPr marL="12700">
              <a:lnSpc>
                <a:spcPts val="2830"/>
              </a:lnSpc>
              <a:spcBef>
                <a:spcPts val="100"/>
              </a:spcBef>
            </a:pPr>
            <a:r>
              <a:rPr sz="2400" spc="-5" dirty="0">
                <a:latin typeface="Calibri"/>
                <a:cs typeface="Calibri"/>
              </a:rPr>
              <a:t>Published on arXive </a:t>
            </a:r>
            <a:r>
              <a:rPr sz="2400" dirty="0">
                <a:latin typeface="Arial"/>
                <a:cs typeface="Arial"/>
              </a:rPr>
              <a:t>6 </a:t>
            </a:r>
            <a:r>
              <a:rPr sz="2400" dirty="0">
                <a:latin typeface="Calibri"/>
                <a:cs typeface="Calibri"/>
              </a:rPr>
              <a:t>June</a:t>
            </a:r>
            <a:r>
              <a:rPr sz="2400" spc="-135" dirty="0">
                <a:latin typeface="Calibri"/>
                <a:cs typeface="Calibri"/>
              </a:rPr>
              <a:t> </a:t>
            </a:r>
            <a:r>
              <a:rPr sz="2400" spc="-5" dirty="0">
                <a:latin typeface="Calibri"/>
                <a:cs typeface="Calibri"/>
              </a:rPr>
              <a:t>2022</a:t>
            </a:r>
            <a:endParaRPr sz="2400">
              <a:latin typeface="Calibri"/>
              <a:cs typeface="Calibri"/>
            </a:endParaRPr>
          </a:p>
          <a:p>
            <a:pPr marL="12700">
              <a:lnSpc>
                <a:spcPts val="2830"/>
              </a:lnSpc>
            </a:pPr>
            <a:r>
              <a:rPr sz="2400" u="heavy" spc="-20" dirty="0">
                <a:solidFill>
                  <a:srgbClr val="0462C1"/>
                </a:solidFill>
                <a:uFill>
                  <a:solidFill>
                    <a:srgbClr val="0462C1"/>
                  </a:solidFill>
                </a:uFill>
                <a:latin typeface="Calibri"/>
                <a:cs typeface="Calibri"/>
                <a:hlinkClick r:id="rId3"/>
              </a:rPr>
              <a:t>https://arxiv.org/abs</a:t>
            </a:r>
            <a:r>
              <a:rPr sz="2400" u="heavy" spc="-20" dirty="0">
                <a:solidFill>
                  <a:srgbClr val="0462C1"/>
                </a:solidFill>
                <a:uFill>
                  <a:solidFill>
                    <a:srgbClr val="0462C1"/>
                  </a:solidFill>
                </a:uFill>
                <a:latin typeface="Arial"/>
                <a:cs typeface="Arial"/>
                <a:hlinkClick r:id="rId3"/>
              </a:rPr>
              <a:t>/</a:t>
            </a:r>
            <a:r>
              <a:rPr sz="2400" spc="-180" dirty="0">
                <a:solidFill>
                  <a:srgbClr val="0462C1"/>
                </a:solidFill>
                <a:latin typeface="Arial"/>
                <a:cs typeface="Arial"/>
                <a:hlinkClick r:id="rId3"/>
              </a:rPr>
              <a:t> </a:t>
            </a:r>
            <a:r>
              <a:rPr sz="2400" spc="-5" dirty="0">
                <a:solidFill>
                  <a:srgbClr val="0462C1"/>
                </a:solidFill>
                <a:latin typeface="Calibri"/>
                <a:cs typeface="Calibri"/>
              </a:rPr>
              <a:t>2206.01208</a:t>
            </a:r>
            <a:endParaRPr sz="2400">
              <a:latin typeface="Calibri"/>
              <a:cs typeface="Calibri"/>
            </a:endParaRPr>
          </a:p>
        </p:txBody>
      </p:sp>
      <p:sp>
        <p:nvSpPr>
          <p:cNvPr id="5" name="object 5"/>
          <p:cNvSpPr txBox="1"/>
          <p:nvPr/>
        </p:nvSpPr>
        <p:spPr>
          <a:xfrm>
            <a:off x="6162294" y="1256157"/>
            <a:ext cx="5743575" cy="5179695"/>
          </a:xfrm>
          <a:prstGeom prst="rect">
            <a:avLst/>
          </a:prstGeom>
        </p:spPr>
        <p:txBody>
          <a:bodyPr vert="horz" wrap="square" lIns="0" tIns="10795" rIns="0" bIns="0" rtlCol="0">
            <a:spAutoFit/>
          </a:bodyPr>
          <a:lstStyle/>
          <a:p>
            <a:pPr marL="12700" marR="5080">
              <a:lnSpc>
                <a:spcPct val="100400"/>
              </a:lnSpc>
              <a:spcBef>
                <a:spcPts val="85"/>
              </a:spcBef>
              <a:tabLst>
                <a:tab pos="1358265" algn="l"/>
                <a:tab pos="5014595" algn="l"/>
              </a:tabLst>
            </a:pPr>
            <a:r>
              <a:rPr sz="2400" spc="-5" dirty="0">
                <a:latin typeface="Calibri"/>
                <a:cs typeface="Calibri"/>
              </a:rPr>
              <a:t>Published	</a:t>
            </a:r>
            <a:r>
              <a:rPr sz="2400" dirty="0">
                <a:latin typeface="Calibri"/>
                <a:cs typeface="Calibri"/>
              </a:rPr>
              <a:t>in </a:t>
            </a:r>
            <a:r>
              <a:rPr sz="2400" spc="-10" dirty="0">
                <a:latin typeface="Calibri"/>
                <a:cs typeface="Calibri"/>
              </a:rPr>
              <a:t>European</a:t>
            </a:r>
            <a:r>
              <a:rPr sz="2400" dirty="0">
                <a:latin typeface="Calibri"/>
                <a:cs typeface="Calibri"/>
              </a:rPr>
              <a:t> </a:t>
            </a:r>
            <a:r>
              <a:rPr sz="2400" spc="-15" dirty="0">
                <a:latin typeface="Calibri"/>
                <a:cs typeface="Calibri"/>
              </a:rPr>
              <a:t>Physical</a:t>
            </a:r>
            <a:r>
              <a:rPr sz="2400" dirty="0">
                <a:latin typeface="Calibri"/>
                <a:cs typeface="Calibri"/>
              </a:rPr>
              <a:t> Journal	6</a:t>
            </a:r>
            <a:r>
              <a:rPr sz="2400" spc="-90" dirty="0">
                <a:latin typeface="Calibri"/>
                <a:cs typeface="Calibri"/>
              </a:rPr>
              <a:t> </a:t>
            </a:r>
            <a:r>
              <a:rPr sz="2400" spc="-10" dirty="0">
                <a:latin typeface="Calibri"/>
                <a:cs typeface="Calibri"/>
              </a:rPr>
              <a:t>Nov  </a:t>
            </a:r>
            <a:r>
              <a:rPr sz="2400" spc="-5" dirty="0">
                <a:latin typeface="Calibri"/>
                <a:cs typeface="Calibri"/>
              </a:rPr>
              <a:t>2022</a:t>
            </a:r>
            <a:endParaRPr sz="2400" dirty="0">
              <a:latin typeface="Calibri"/>
              <a:cs typeface="Calibri"/>
            </a:endParaRPr>
          </a:p>
          <a:p>
            <a:pPr marL="12700">
              <a:lnSpc>
                <a:spcPct val="100000"/>
              </a:lnSpc>
              <a:spcBef>
                <a:spcPts val="25"/>
              </a:spcBef>
            </a:pPr>
            <a:r>
              <a:rPr sz="2400" spc="-65" dirty="0">
                <a:latin typeface="Calibri"/>
                <a:cs typeface="Calibri"/>
              </a:rPr>
              <a:t>Eur. </a:t>
            </a:r>
            <a:r>
              <a:rPr sz="2400" spc="-15" dirty="0">
                <a:latin typeface="Calibri"/>
                <a:cs typeface="Calibri"/>
              </a:rPr>
              <a:t>Phys. J. </a:t>
            </a:r>
            <a:r>
              <a:rPr sz="2400" spc="-5" dirty="0">
                <a:latin typeface="Calibri"/>
                <a:cs typeface="Calibri"/>
              </a:rPr>
              <a:t>Spec. </a:t>
            </a:r>
            <a:r>
              <a:rPr sz="2400" spc="-60" dirty="0">
                <a:latin typeface="Calibri"/>
                <a:cs typeface="Calibri"/>
              </a:rPr>
              <a:t>Top. </a:t>
            </a:r>
            <a:r>
              <a:rPr sz="2400" spc="-5" dirty="0">
                <a:latin typeface="Calibri"/>
                <a:cs typeface="Calibri"/>
              </a:rPr>
              <a:t>(2022) </a:t>
            </a:r>
            <a:r>
              <a:rPr sz="2400" b="1" spc="-10" dirty="0">
                <a:latin typeface="Calibri"/>
                <a:cs typeface="Calibri"/>
              </a:rPr>
              <a:t>231</a:t>
            </a:r>
            <a:r>
              <a:rPr sz="2400" spc="-10" dirty="0">
                <a:latin typeface="Calibri"/>
                <a:cs typeface="Calibri"/>
              </a:rPr>
              <a:t>:</a:t>
            </a:r>
            <a:r>
              <a:rPr sz="2400" spc="75" dirty="0">
                <a:latin typeface="Calibri"/>
                <a:cs typeface="Calibri"/>
              </a:rPr>
              <a:t> </a:t>
            </a:r>
            <a:r>
              <a:rPr sz="2400" spc="-10" dirty="0">
                <a:latin typeface="Calibri"/>
                <a:cs typeface="Calibri"/>
              </a:rPr>
              <a:t>3779-3955</a:t>
            </a:r>
            <a:endParaRPr sz="2400" dirty="0">
              <a:latin typeface="Calibri"/>
              <a:cs typeface="Calibri"/>
            </a:endParaRPr>
          </a:p>
          <a:p>
            <a:pPr marL="12700" marR="508000">
              <a:lnSpc>
                <a:spcPct val="100400"/>
              </a:lnSpc>
              <a:spcBef>
                <a:spcPts val="15"/>
              </a:spcBef>
            </a:pPr>
            <a:r>
              <a:rPr sz="2400" u="heavy" spc="-10" dirty="0">
                <a:solidFill>
                  <a:srgbClr val="0462C1"/>
                </a:solidFill>
                <a:uFill>
                  <a:solidFill>
                    <a:srgbClr val="0462C1"/>
                  </a:solidFill>
                </a:uFill>
                <a:latin typeface="Calibri"/>
                <a:cs typeface="Calibri"/>
                <a:hlinkClick r:id="rId4"/>
              </a:rPr>
              <a:t>https://doi.org/10.1140/epjs/s11734-022- </a:t>
            </a:r>
            <a:r>
              <a:rPr sz="2400" spc="-10" dirty="0">
                <a:solidFill>
                  <a:srgbClr val="0462C1"/>
                </a:solidFill>
                <a:latin typeface="Calibri"/>
                <a:cs typeface="Calibri"/>
                <a:hlinkClick r:id="rId4"/>
              </a:rPr>
              <a:t> </a:t>
            </a:r>
            <a:r>
              <a:rPr sz="2400" u="heavy" spc="-5" dirty="0">
                <a:solidFill>
                  <a:srgbClr val="0462C1"/>
                </a:solidFill>
                <a:uFill>
                  <a:solidFill>
                    <a:srgbClr val="0462C1"/>
                  </a:solidFill>
                </a:uFill>
                <a:latin typeface="Calibri"/>
                <a:cs typeface="Calibri"/>
                <a:hlinkClick r:id="rId4"/>
              </a:rPr>
              <a:t>00664-w</a:t>
            </a:r>
            <a:endParaRPr sz="2400" dirty="0">
              <a:latin typeface="Calibri"/>
              <a:cs typeface="Calibri"/>
            </a:endParaRPr>
          </a:p>
          <a:p>
            <a:pPr>
              <a:lnSpc>
                <a:spcPct val="100000"/>
              </a:lnSpc>
            </a:pPr>
            <a:endParaRPr sz="2400" dirty="0">
              <a:latin typeface="Calibri"/>
              <a:cs typeface="Calibri"/>
            </a:endParaRPr>
          </a:p>
          <a:p>
            <a:pPr marL="12700">
              <a:lnSpc>
                <a:spcPct val="100000"/>
              </a:lnSpc>
            </a:pPr>
            <a:r>
              <a:rPr lang="sv-SE" sz="2400" spc="-5" dirty="0">
                <a:latin typeface="Calibri"/>
                <a:cs typeface="Calibri"/>
              </a:rPr>
              <a:t>C</a:t>
            </a:r>
            <a:r>
              <a:rPr sz="2400" spc="-5" dirty="0">
                <a:latin typeface="Calibri"/>
                <a:cs typeface="Calibri"/>
              </a:rPr>
              <a:t>DR Outline</a:t>
            </a:r>
            <a:endParaRPr sz="2400" dirty="0">
              <a:latin typeface="Calibri"/>
              <a:cs typeface="Calibri"/>
            </a:endParaRPr>
          </a:p>
          <a:p>
            <a:pPr marL="469900" indent="-457200">
              <a:lnSpc>
                <a:spcPct val="100000"/>
              </a:lnSpc>
              <a:spcBef>
                <a:spcPts val="15"/>
              </a:spcBef>
              <a:buAutoNum type="arabicPeriod"/>
              <a:tabLst>
                <a:tab pos="469265" algn="l"/>
                <a:tab pos="469900" algn="l"/>
              </a:tabLst>
            </a:pPr>
            <a:r>
              <a:rPr sz="2400" spc="-5" dirty="0">
                <a:latin typeface="Calibri"/>
                <a:cs typeface="Calibri"/>
              </a:rPr>
              <a:t>Linac</a:t>
            </a:r>
            <a:r>
              <a:rPr sz="2400" spc="-15" dirty="0">
                <a:latin typeface="Calibri"/>
                <a:cs typeface="Calibri"/>
              </a:rPr>
              <a:t> </a:t>
            </a:r>
            <a:r>
              <a:rPr sz="2400" spc="-10" dirty="0">
                <a:latin typeface="Calibri"/>
                <a:cs typeface="Calibri"/>
              </a:rPr>
              <a:t>upgrade</a:t>
            </a:r>
            <a:endParaRPr sz="2400" dirty="0">
              <a:latin typeface="Calibri"/>
              <a:cs typeface="Calibri"/>
            </a:endParaRPr>
          </a:p>
          <a:p>
            <a:pPr marL="469900" indent="-457200">
              <a:lnSpc>
                <a:spcPct val="100000"/>
              </a:lnSpc>
              <a:spcBef>
                <a:spcPts val="25"/>
              </a:spcBef>
              <a:buAutoNum type="arabicPeriod"/>
              <a:tabLst>
                <a:tab pos="469265" algn="l"/>
                <a:tab pos="469900" algn="l"/>
              </a:tabLst>
            </a:pPr>
            <a:r>
              <a:rPr sz="2400" spc="-5" dirty="0">
                <a:latin typeface="Calibri"/>
                <a:cs typeface="Calibri"/>
              </a:rPr>
              <a:t>The Accumulator</a:t>
            </a:r>
            <a:r>
              <a:rPr sz="2400" spc="-25" dirty="0">
                <a:latin typeface="Calibri"/>
                <a:cs typeface="Calibri"/>
              </a:rPr>
              <a:t> </a:t>
            </a:r>
            <a:r>
              <a:rPr sz="2400" dirty="0">
                <a:latin typeface="Calibri"/>
                <a:cs typeface="Calibri"/>
              </a:rPr>
              <a:t>Ring</a:t>
            </a:r>
          </a:p>
          <a:p>
            <a:pPr marL="469900" indent="-457200">
              <a:lnSpc>
                <a:spcPct val="100000"/>
              </a:lnSpc>
              <a:spcBef>
                <a:spcPts val="20"/>
              </a:spcBef>
              <a:buAutoNum type="arabicPeriod"/>
              <a:tabLst>
                <a:tab pos="469265" algn="l"/>
                <a:tab pos="469900" algn="l"/>
              </a:tabLst>
            </a:pPr>
            <a:r>
              <a:rPr sz="2400" spc="-5" dirty="0">
                <a:latin typeface="Calibri"/>
                <a:cs typeface="Calibri"/>
              </a:rPr>
              <a:t>The </a:t>
            </a:r>
            <a:r>
              <a:rPr sz="2400" spc="-45" dirty="0">
                <a:latin typeface="Calibri"/>
                <a:cs typeface="Calibri"/>
              </a:rPr>
              <a:t>Target </a:t>
            </a:r>
            <a:r>
              <a:rPr sz="2400" spc="-10" dirty="0">
                <a:latin typeface="Calibri"/>
                <a:cs typeface="Calibri"/>
              </a:rPr>
              <a:t>Station </a:t>
            </a:r>
            <a:r>
              <a:rPr sz="2400" dirty="0">
                <a:latin typeface="Calibri"/>
                <a:cs typeface="Calibri"/>
              </a:rPr>
              <a:t>and </a:t>
            </a:r>
            <a:r>
              <a:rPr sz="2400" spc="-5" dirty="0">
                <a:latin typeface="Calibri"/>
                <a:cs typeface="Calibri"/>
              </a:rPr>
              <a:t>50 </a:t>
            </a:r>
            <a:r>
              <a:rPr sz="2400" dirty="0">
                <a:latin typeface="Calibri"/>
                <a:cs typeface="Calibri"/>
              </a:rPr>
              <a:t>m </a:t>
            </a:r>
            <a:r>
              <a:rPr sz="2400" spc="-15" dirty="0">
                <a:latin typeface="Calibri"/>
                <a:cs typeface="Calibri"/>
              </a:rPr>
              <a:t>Decay</a:t>
            </a:r>
            <a:r>
              <a:rPr sz="2400" spc="-40" dirty="0">
                <a:latin typeface="Calibri"/>
                <a:cs typeface="Calibri"/>
              </a:rPr>
              <a:t> </a:t>
            </a:r>
            <a:r>
              <a:rPr sz="2400" spc="-30" dirty="0">
                <a:latin typeface="Calibri"/>
                <a:cs typeface="Calibri"/>
              </a:rPr>
              <a:t>Tunnel</a:t>
            </a:r>
            <a:endParaRPr sz="2400" dirty="0">
              <a:latin typeface="Calibri"/>
              <a:cs typeface="Calibri"/>
            </a:endParaRPr>
          </a:p>
          <a:p>
            <a:pPr marL="469900" indent="-457200">
              <a:lnSpc>
                <a:spcPct val="100000"/>
              </a:lnSpc>
              <a:spcBef>
                <a:spcPts val="15"/>
              </a:spcBef>
              <a:buAutoNum type="arabicPeriod"/>
              <a:tabLst>
                <a:tab pos="469265" algn="l"/>
                <a:tab pos="469900" algn="l"/>
              </a:tabLst>
            </a:pPr>
            <a:r>
              <a:rPr sz="2400" spc="-5" dirty="0">
                <a:latin typeface="Calibri"/>
                <a:cs typeface="Calibri"/>
              </a:rPr>
              <a:t>The </a:t>
            </a:r>
            <a:r>
              <a:rPr sz="2400" dirty="0">
                <a:latin typeface="Calibri"/>
                <a:cs typeface="Calibri"/>
              </a:rPr>
              <a:t>Near </a:t>
            </a:r>
            <a:r>
              <a:rPr sz="2400" spc="-10" dirty="0">
                <a:latin typeface="Calibri"/>
                <a:cs typeface="Calibri"/>
              </a:rPr>
              <a:t>Detector </a:t>
            </a:r>
            <a:r>
              <a:rPr sz="2400" spc="-5" dirty="0">
                <a:latin typeface="Calibri"/>
                <a:cs typeface="Calibri"/>
              </a:rPr>
              <a:t>250 </a:t>
            </a:r>
            <a:r>
              <a:rPr sz="2400" spc="-15" dirty="0">
                <a:latin typeface="Calibri"/>
                <a:cs typeface="Calibri"/>
              </a:rPr>
              <a:t>from </a:t>
            </a:r>
            <a:r>
              <a:rPr sz="2400" dirty="0">
                <a:latin typeface="Calibri"/>
                <a:cs typeface="Calibri"/>
              </a:rPr>
              <a:t>the</a:t>
            </a:r>
            <a:r>
              <a:rPr sz="2400" spc="-50" dirty="0">
                <a:latin typeface="Calibri"/>
                <a:cs typeface="Calibri"/>
              </a:rPr>
              <a:t> </a:t>
            </a:r>
            <a:r>
              <a:rPr sz="2400" spc="-15" dirty="0">
                <a:latin typeface="Calibri"/>
                <a:cs typeface="Calibri"/>
              </a:rPr>
              <a:t>targer</a:t>
            </a:r>
            <a:endParaRPr sz="2400" dirty="0">
              <a:latin typeface="Calibri"/>
              <a:cs typeface="Calibri"/>
            </a:endParaRPr>
          </a:p>
          <a:p>
            <a:pPr marL="469900" marR="752475" indent="-457200">
              <a:lnSpc>
                <a:spcPct val="100800"/>
              </a:lnSpc>
              <a:buAutoNum type="arabicPeriod"/>
              <a:tabLst>
                <a:tab pos="469265" algn="l"/>
                <a:tab pos="469900" algn="l"/>
              </a:tabLst>
            </a:pPr>
            <a:r>
              <a:rPr sz="2400" spc="-5" dirty="0">
                <a:latin typeface="Calibri"/>
                <a:cs typeface="Calibri"/>
              </a:rPr>
              <a:t>The 540 kt, 1000 </a:t>
            </a:r>
            <a:r>
              <a:rPr sz="2400" dirty="0">
                <a:latin typeface="Calibri"/>
                <a:cs typeface="Calibri"/>
              </a:rPr>
              <a:t>m </a:t>
            </a:r>
            <a:r>
              <a:rPr sz="2400" spc="-10" dirty="0">
                <a:latin typeface="Calibri"/>
                <a:cs typeface="Calibri"/>
              </a:rPr>
              <a:t>underground</a:t>
            </a:r>
            <a:r>
              <a:rPr sz="2400" spc="-95" dirty="0">
                <a:latin typeface="Calibri"/>
                <a:cs typeface="Calibri"/>
              </a:rPr>
              <a:t> </a:t>
            </a:r>
            <a:r>
              <a:rPr sz="2400" spc="-20" dirty="0">
                <a:latin typeface="Calibri"/>
                <a:cs typeface="Calibri"/>
              </a:rPr>
              <a:t>Far  </a:t>
            </a:r>
            <a:r>
              <a:rPr sz="2400" spc="-10" dirty="0">
                <a:latin typeface="Calibri"/>
                <a:cs typeface="Calibri"/>
              </a:rPr>
              <a:t>Detector at 360 </a:t>
            </a:r>
            <a:r>
              <a:rPr sz="2400" dirty="0">
                <a:latin typeface="Calibri"/>
                <a:cs typeface="Calibri"/>
              </a:rPr>
              <a:t>km </a:t>
            </a:r>
            <a:r>
              <a:rPr sz="2400" spc="-15" dirty="0">
                <a:latin typeface="Calibri"/>
                <a:cs typeface="Calibri"/>
              </a:rPr>
              <a:t>from</a:t>
            </a:r>
            <a:r>
              <a:rPr sz="2400" spc="-80" dirty="0">
                <a:latin typeface="Calibri"/>
                <a:cs typeface="Calibri"/>
              </a:rPr>
              <a:t> </a:t>
            </a:r>
            <a:r>
              <a:rPr sz="2400" spc="-10" dirty="0">
                <a:latin typeface="Calibri"/>
                <a:cs typeface="Calibri"/>
              </a:rPr>
              <a:t>ESS</a:t>
            </a:r>
            <a:endParaRPr sz="2400" dirty="0">
              <a:latin typeface="Calibri"/>
              <a:cs typeface="Calibri"/>
            </a:endParaRPr>
          </a:p>
          <a:p>
            <a:pPr marL="469900" indent="-457200">
              <a:lnSpc>
                <a:spcPct val="100000"/>
              </a:lnSpc>
              <a:spcBef>
                <a:spcPts val="15"/>
              </a:spcBef>
              <a:buAutoNum type="arabicPeriod"/>
              <a:tabLst>
                <a:tab pos="469265" algn="l"/>
                <a:tab pos="469900" algn="l"/>
              </a:tabLst>
            </a:pPr>
            <a:r>
              <a:rPr sz="2400" spc="-5" dirty="0">
                <a:latin typeface="Calibri"/>
                <a:cs typeface="Calibri"/>
              </a:rPr>
              <a:t>ESSnuSB </a:t>
            </a:r>
            <a:r>
              <a:rPr sz="2400" spc="-15" dirty="0">
                <a:latin typeface="Calibri"/>
                <a:cs typeface="Calibri"/>
              </a:rPr>
              <a:t>Physics</a:t>
            </a:r>
            <a:r>
              <a:rPr sz="2400" spc="-45" dirty="0">
                <a:latin typeface="Calibri"/>
                <a:cs typeface="Calibri"/>
              </a:rPr>
              <a:t> </a:t>
            </a:r>
            <a:r>
              <a:rPr sz="2400" spc="-15" dirty="0">
                <a:latin typeface="Calibri"/>
                <a:cs typeface="Calibri"/>
              </a:rPr>
              <a:t>Performance</a:t>
            </a:r>
            <a:endParaRPr sz="2400" dirty="0">
              <a:latin typeface="Calibri"/>
              <a:cs typeface="Calibri"/>
            </a:endParaRPr>
          </a:p>
        </p:txBody>
      </p:sp>
      <p:sp>
        <p:nvSpPr>
          <p:cNvPr id="11" name="Date Placeholder 10">
            <a:extLst>
              <a:ext uri="{FF2B5EF4-FFF2-40B4-BE49-F238E27FC236}">
                <a16:creationId xmlns:a16="http://schemas.microsoft.com/office/drawing/2014/main" id="{3A88DE85-09FB-438D-8504-C7DD4345E943}"/>
              </a:ext>
            </a:extLst>
          </p:cNvPr>
          <p:cNvSpPr>
            <a:spLocks noGrp="1"/>
          </p:cNvSpPr>
          <p:nvPr>
            <p:ph type="dt" sz="half" idx="6"/>
          </p:nvPr>
        </p:nvSpPr>
        <p:spPr/>
        <p:txBody>
          <a:bodyPr/>
          <a:lstStyle/>
          <a:p>
            <a:r>
              <a:rPr lang="sv-SE"/>
              <a:t>1/17/2025</a:t>
            </a:r>
            <a:endParaRPr lang="en-US"/>
          </a:p>
        </p:txBody>
      </p:sp>
      <p:sp>
        <p:nvSpPr>
          <p:cNvPr id="12" name="Footer Placeholder 11">
            <a:extLst>
              <a:ext uri="{FF2B5EF4-FFF2-40B4-BE49-F238E27FC236}">
                <a16:creationId xmlns:a16="http://schemas.microsoft.com/office/drawing/2014/main" id="{94864634-E646-472B-A1E2-E950A2803D33}"/>
              </a:ext>
            </a:extLst>
          </p:cNvPr>
          <p:cNvSpPr>
            <a:spLocks noGrp="1"/>
          </p:cNvSpPr>
          <p:nvPr>
            <p:ph type="ftr" sz="quarter" idx="5"/>
          </p:nvPr>
        </p:nvSpPr>
        <p:spPr/>
        <p:txBody>
          <a:bodyPr/>
          <a:lstStyle/>
          <a:p>
            <a:r>
              <a:rPr lang="en-US"/>
              <a:t>Particle Physics at ESS Worshop                                        Tord Ekelof      Uppsala University</a:t>
            </a:r>
          </a:p>
        </p:txBody>
      </p:sp>
      <p:sp>
        <p:nvSpPr>
          <p:cNvPr id="13" name="Slide Number Placeholder 12">
            <a:extLst>
              <a:ext uri="{FF2B5EF4-FFF2-40B4-BE49-F238E27FC236}">
                <a16:creationId xmlns:a16="http://schemas.microsoft.com/office/drawing/2014/main" id="{05D72C9F-5869-4E55-9EF0-C1E883127322}"/>
              </a:ext>
            </a:extLst>
          </p:cNvPr>
          <p:cNvSpPr>
            <a:spLocks noGrp="1"/>
          </p:cNvSpPr>
          <p:nvPr>
            <p:ph type="sldNum" sz="quarter" idx="7"/>
          </p:nvPr>
        </p:nvSpPr>
        <p:spPr/>
        <p:txBody>
          <a:bodyPr/>
          <a:lstStyle/>
          <a:p>
            <a:pPr marL="38100">
              <a:lnSpc>
                <a:spcPts val="1240"/>
              </a:lnSpc>
            </a:pPr>
            <a:fld id="{81D60167-4931-47E6-BA6A-407CBD079E47}" type="slidenum">
              <a:rPr lang="sv-SE" smtClean="0"/>
              <a:t>20</a:t>
            </a:fld>
            <a:endParaRPr lang="sv-S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41307" y="1409700"/>
            <a:ext cx="3008376" cy="27325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6608" y="1569884"/>
            <a:ext cx="2601160" cy="380818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078479" y="1573369"/>
            <a:ext cx="2953512" cy="405171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179924" y="1598696"/>
            <a:ext cx="2711039" cy="2645566"/>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97535" y="1908124"/>
            <a:ext cx="155765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Jim </a:t>
            </a:r>
            <a:r>
              <a:rPr sz="1800" dirty="0">
                <a:latin typeface="Calibri"/>
                <a:cs typeface="Calibri"/>
              </a:rPr>
              <a:t>Jeck </a:t>
            </a:r>
            <a:r>
              <a:rPr sz="1800" spc="-5" dirty="0">
                <a:latin typeface="Calibri"/>
                <a:cs typeface="Calibri"/>
              </a:rPr>
              <a:t>in</a:t>
            </a:r>
            <a:r>
              <a:rPr sz="1800" spc="-55" dirty="0">
                <a:latin typeface="Calibri"/>
                <a:cs typeface="Calibri"/>
              </a:rPr>
              <a:t> </a:t>
            </a:r>
            <a:r>
              <a:rPr sz="1800" spc="-10" dirty="0">
                <a:latin typeface="Arial"/>
                <a:cs typeface="Arial"/>
              </a:rPr>
              <a:t>2014</a:t>
            </a:r>
            <a:endParaRPr sz="1800">
              <a:latin typeface="Arial"/>
              <a:cs typeface="Arial"/>
            </a:endParaRPr>
          </a:p>
        </p:txBody>
      </p:sp>
      <p:sp>
        <p:nvSpPr>
          <p:cNvPr id="7" name="object 7"/>
          <p:cNvSpPr txBox="1"/>
          <p:nvPr/>
        </p:nvSpPr>
        <p:spPr>
          <a:xfrm>
            <a:off x="3355975" y="1901697"/>
            <a:ext cx="222821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John </a:t>
            </a:r>
            <a:r>
              <a:rPr sz="1800" spc="-20" dirty="0">
                <a:latin typeface="Calibri"/>
                <a:cs typeface="Calibri"/>
              </a:rPr>
              <a:t>Womersly </a:t>
            </a:r>
            <a:r>
              <a:rPr sz="1800" spc="-5" dirty="0">
                <a:latin typeface="Calibri"/>
                <a:cs typeface="Calibri"/>
              </a:rPr>
              <a:t>in</a:t>
            </a:r>
            <a:r>
              <a:rPr sz="1800" spc="-20" dirty="0">
                <a:latin typeface="Calibri"/>
                <a:cs typeface="Calibri"/>
              </a:rPr>
              <a:t> </a:t>
            </a:r>
            <a:r>
              <a:rPr sz="1800" spc="-10" dirty="0">
                <a:latin typeface="Arial"/>
                <a:cs typeface="Arial"/>
              </a:rPr>
              <a:t>2017</a:t>
            </a:r>
            <a:endParaRPr sz="1800">
              <a:latin typeface="Arial"/>
              <a:cs typeface="Arial"/>
            </a:endParaRPr>
          </a:p>
        </p:txBody>
      </p:sp>
      <p:sp>
        <p:nvSpPr>
          <p:cNvPr id="8" name="object 8"/>
          <p:cNvSpPr txBox="1"/>
          <p:nvPr/>
        </p:nvSpPr>
        <p:spPr>
          <a:xfrm>
            <a:off x="6226302" y="1953514"/>
            <a:ext cx="1895475" cy="301625"/>
          </a:xfrm>
          <a:prstGeom prst="rect">
            <a:avLst/>
          </a:prstGeom>
        </p:spPr>
        <p:txBody>
          <a:bodyPr vert="horz" wrap="square" lIns="0" tIns="13970" rIns="0" bIns="0" rtlCol="0">
            <a:spAutoFit/>
          </a:bodyPr>
          <a:lstStyle/>
          <a:p>
            <a:pPr marL="12700">
              <a:lnSpc>
                <a:spcPct val="100000"/>
              </a:lnSpc>
              <a:spcBef>
                <a:spcPts val="110"/>
              </a:spcBef>
            </a:pPr>
            <a:r>
              <a:rPr sz="1800" spc="-10" dirty="0">
                <a:latin typeface="Calibri"/>
                <a:cs typeface="Calibri"/>
              </a:rPr>
              <a:t>Kevin </a:t>
            </a:r>
            <a:r>
              <a:rPr sz="1800" spc="5" dirty="0">
                <a:latin typeface="Calibri"/>
                <a:cs typeface="Calibri"/>
              </a:rPr>
              <a:t>Jones </a:t>
            </a:r>
            <a:r>
              <a:rPr sz="1800" dirty="0">
                <a:latin typeface="Calibri"/>
                <a:cs typeface="Calibri"/>
              </a:rPr>
              <a:t>in</a:t>
            </a:r>
            <a:r>
              <a:rPr sz="1800" spc="-35" dirty="0">
                <a:latin typeface="Calibri"/>
                <a:cs typeface="Calibri"/>
              </a:rPr>
              <a:t> </a:t>
            </a:r>
            <a:r>
              <a:rPr sz="1800" spc="5" dirty="0">
                <a:latin typeface="Arial"/>
                <a:cs typeface="Arial"/>
              </a:rPr>
              <a:t>2021</a:t>
            </a:r>
            <a:endParaRPr sz="1800">
              <a:latin typeface="Arial"/>
              <a:cs typeface="Arial"/>
            </a:endParaRPr>
          </a:p>
        </p:txBody>
      </p:sp>
      <p:sp>
        <p:nvSpPr>
          <p:cNvPr id="9" name="object 9"/>
          <p:cNvSpPr txBox="1"/>
          <p:nvPr/>
        </p:nvSpPr>
        <p:spPr>
          <a:xfrm>
            <a:off x="9150222" y="1866138"/>
            <a:ext cx="23101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Helmut Schober in</a:t>
            </a:r>
            <a:r>
              <a:rPr sz="1800" spc="10" dirty="0">
                <a:latin typeface="Calibri"/>
                <a:cs typeface="Calibri"/>
              </a:rPr>
              <a:t> </a:t>
            </a:r>
            <a:r>
              <a:rPr sz="1800" spc="-10" dirty="0">
                <a:latin typeface="Arial"/>
                <a:cs typeface="Arial"/>
              </a:rPr>
              <a:t>2022</a:t>
            </a:r>
            <a:endParaRPr sz="1800">
              <a:latin typeface="Arial"/>
              <a:cs typeface="Arial"/>
            </a:endParaRPr>
          </a:p>
        </p:txBody>
      </p:sp>
      <p:sp>
        <p:nvSpPr>
          <p:cNvPr id="10" name="object 10"/>
          <p:cNvSpPr txBox="1">
            <a:spLocks noGrp="1"/>
          </p:cNvSpPr>
          <p:nvPr>
            <p:ph type="title"/>
          </p:nvPr>
        </p:nvSpPr>
        <p:spPr>
          <a:xfrm>
            <a:off x="115315" y="150063"/>
            <a:ext cx="11976735" cy="574675"/>
          </a:xfrm>
          <a:prstGeom prst="rect">
            <a:avLst/>
          </a:prstGeom>
        </p:spPr>
        <p:txBody>
          <a:bodyPr vert="horz" wrap="square" lIns="0" tIns="12700" rIns="0" bIns="0" rtlCol="0">
            <a:spAutoFit/>
          </a:bodyPr>
          <a:lstStyle/>
          <a:p>
            <a:pPr marL="12700">
              <a:lnSpc>
                <a:spcPct val="100000"/>
              </a:lnSpc>
              <a:spcBef>
                <a:spcPts val="100"/>
              </a:spcBef>
              <a:tabLst>
                <a:tab pos="7635240" algn="l"/>
                <a:tab pos="9170670" algn="l"/>
              </a:tabLst>
            </a:pPr>
            <a:r>
              <a:rPr sz="3600" spc="-20" dirty="0"/>
              <a:t>ESS </a:t>
            </a:r>
            <a:r>
              <a:rPr sz="3600" spc="-10" dirty="0"/>
              <a:t>management </a:t>
            </a:r>
            <a:r>
              <a:rPr sz="3600" spc="-5" dirty="0"/>
              <a:t>support </a:t>
            </a:r>
            <a:r>
              <a:rPr sz="3600" spc="-25" dirty="0"/>
              <a:t>for</a:t>
            </a:r>
            <a:r>
              <a:rPr sz="3600" spc="-10" dirty="0"/>
              <a:t> </a:t>
            </a:r>
            <a:r>
              <a:rPr sz="3600" dirty="0"/>
              <a:t>a</a:t>
            </a:r>
            <a:r>
              <a:rPr sz="3600" spc="10" dirty="0"/>
              <a:t> </a:t>
            </a:r>
            <a:r>
              <a:rPr sz="3600" spc="-5" dirty="0"/>
              <a:t>neutrino	</a:t>
            </a:r>
            <a:r>
              <a:rPr sz="3600" spc="-20" dirty="0"/>
              <a:t>physics	</a:t>
            </a:r>
            <a:r>
              <a:rPr sz="3600" spc="-25" dirty="0"/>
              <a:t>program </a:t>
            </a:r>
            <a:r>
              <a:rPr sz="3600" spc="-20" dirty="0"/>
              <a:t>at</a:t>
            </a:r>
            <a:r>
              <a:rPr sz="3600" spc="-55" dirty="0"/>
              <a:t> </a:t>
            </a:r>
            <a:r>
              <a:rPr sz="3600" spc="-20" dirty="0"/>
              <a:t>ESS</a:t>
            </a:r>
            <a:endParaRPr sz="3600"/>
          </a:p>
        </p:txBody>
      </p:sp>
      <p:sp>
        <p:nvSpPr>
          <p:cNvPr id="11" name="object 11"/>
          <p:cNvSpPr txBox="1"/>
          <p:nvPr/>
        </p:nvSpPr>
        <p:spPr>
          <a:xfrm>
            <a:off x="1020876" y="735025"/>
            <a:ext cx="10189210" cy="757555"/>
          </a:xfrm>
          <a:prstGeom prst="rect">
            <a:avLst/>
          </a:prstGeom>
        </p:spPr>
        <p:txBody>
          <a:bodyPr vert="horz" wrap="square" lIns="0" tIns="12700" rIns="0" bIns="0" rtlCol="0">
            <a:spAutoFit/>
          </a:bodyPr>
          <a:lstStyle/>
          <a:p>
            <a:pPr marL="104139">
              <a:lnSpc>
                <a:spcPct val="100000"/>
              </a:lnSpc>
              <a:spcBef>
                <a:spcPts val="100"/>
              </a:spcBef>
            </a:pPr>
            <a:r>
              <a:rPr sz="2400" spc="-10" dirty="0">
                <a:latin typeface="Calibri"/>
                <a:cs typeface="Calibri"/>
              </a:rPr>
              <a:t>ESS </a:t>
            </a:r>
            <a:r>
              <a:rPr sz="2400" dirty="0">
                <a:latin typeface="Calibri"/>
                <a:cs typeface="Calibri"/>
              </a:rPr>
              <a:t>is a member </a:t>
            </a:r>
            <a:r>
              <a:rPr sz="2400" spc="-5" dirty="0">
                <a:latin typeface="Calibri"/>
                <a:cs typeface="Calibri"/>
              </a:rPr>
              <a:t>of </a:t>
            </a:r>
            <a:r>
              <a:rPr sz="2400" dirty="0">
                <a:latin typeface="Calibri"/>
                <a:cs typeface="Calibri"/>
              </a:rPr>
              <a:t>the </a:t>
            </a:r>
            <a:r>
              <a:rPr sz="2400" spc="-10" dirty="0">
                <a:latin typeface="Calibri"/>
                <a:cs typeface="Calibri"/>
              </a:rPr>
              <a:t>ESSnuSB Collaboration </a:t>
            </a:r>
            <a:r>
              <a:rPr sz="2400" dirty="0">
                <a:latin typeface="Calibri"/>
                <a:cs typeface="Calibri"/>
              </a:rPr>
              <a:t>and </a:t>
            </a:r>
            <a:r>
              <a:rPr sz="2400" spc="-5" dirty="0">
                <a:latin typeface="Calibri"/>
                <a:cs typeface="Calibri"/>
              </a:rPr>
              <a:t>supports </a:t>
            </a:r>
            <a:r>
              <a:rPr sz="2400" spc="-10" dirty="0">
                <a:latin typeface="Calibri"/>
                <a:cs typeface="Calibri"/>
              </a:rPr>
              <a:t>ESSnuSB strongly</a:t>
            </a:r>
            <a:r>
              <a:rPr sz="2400" spc="40" dirty="0">
                <a:latin typeface="Calibri"/>
                <a:cs typeface="Calibri"/>
              </a:rPr>
              <a:t> </a:t>
            </a:r>
            <a:r>
              <a:rPr sz="2400" dirty="0">
                <a:latin typeface="Calibri"/>
                <a:cs typeface="Calibri"/>
              </a:rPr>
              <a:t>as</a:t>
            </a:r>
            <a:endParaRPr sz="2400">
              <a:latin typeface="Calibri"/>
              <a:cs typeface="Calibri"/>
            </a:endParaRPr>
          </a:p>
          <a:p>
            <a:pPr marL="12700">
              <a:lnSpc>
                <a:spcPct val="100000"/>
              </a:lnSpc>
              <a:spcBef>
                <a:spcPts val="5"/>
              </a:spcBef>
            </a:pPr>
            <a:r>
              <a:rPr sz="2400" spc="-10" dirty="0">
                <a:latin typeface="Calibri"/>
                <a:cs typeface="Calibri"/>
              </a:rPr>
              <a:t>documented </a:t>
            </a:r>
            <a:r>
              <a:rPr sz="2400" dirty="0">
                <a:latin typeface="Calibri"/>
                <a:cs typeface="Calibri"/>
              </a:rPr>
              <a:t>in </a:t>
            </a:r>
            <a:r>
              <a:rPr sz="2400" spc="-10" dirty="0">
                <a:latin typeface="Calibri"/>
                <a:cs typeface="Calibri"/>
              </a:rPr>
              <a:t>recommendation </a:t>
            </a:r>
            <a:r>
              <a:rPr sz="2400" spc="-15" dirty="0">
                <a:latin typeface="Calibri"/>
                <a:cs typeface="Calibri"/>
              </a:rPr>
              <a:t>letters from </a:t>
            </a:r>
            <a:r>
              <a:rPr sz="2400" dirty="0">
                <a:latin typeface="Calibri"/>
                <a:cs typeface="Calibri"/>
              </a:rPr>
              <a:t>its </a:t>
            </a:r>
            <a:r>
              <a:rPr sz="2400" spc="-15" dirty="0">
                <a:latin typeface="Calibri"/>
                <a:cs typeface="Calibri"/>
              </a:rPr>
              <a:t>four </a:t>
            </a:r>
            <a:r>
              <a:rPr sz="2400" spc="-10" dirty="0">
                <a:latin typeface="Calibri"/>
                <a:cs typeface="Calibri"/>
              </a:rPr>
              <a:t>Director </a:t>
            </a:r>
            <a:r>
              <a:rPr sz="2400" spc="-5" dirty="0">
                <a:latin typeface="Calibri"/>
                <a:cs typeface="Calibri"/>
              </a:rPr>
              <a:t>Generals since</a:t>
            </a:r>
            <a:r>
              <a:rPr sz="2400" spc="10" dirty="0">
                <a:latin typeface="Calibri"/>
                <a:cs typeface="Calibri"/>
              </a:rPr>
              <a:t> </a:t>
            </a:r>
            <a:r>
              <a:rPr sz="2400" spc="-5" dirty="0">
                <a:latin typeface="Calibri"/>
                <a:cs typeface="Calibri"/>
              </a:rPr>
              <a:t>2014</a:t>
            </a:r>
            <a:endParaRPr sz="2400">
              <a:latin typeface="Calibri"/>
              <a:cs typeface="Calibri"/>
            </a:endParaRPr>
          </a:p>
        </p:txBody>
      </p:sp>
      <p:sp>
        <p:nvSpPr>
          <p:cNvPr id="12" name="object 12"/>
          <p:cNvSpPr txBox="1"/>
          <p:nvPr/>
        </p:nvSpPr>
        <p:spPr>
          <a:xfrm>
            <a:off x="688949" y="5483148"/>
            <a:ext cx="11095355" cy="940435"/>
          </a:xfrm>
          <a:prstGeom prst="rect">
            <a:avLst/>
          </a:prstGeom>
        </p:spPr>
        <p:txBody>
          <a:bodyPr vert="horz" wrap="square" lIns="0" tIns="24130" rIns="0" bIns="0" rtlCol="0">
            <a:spAutoFit/>
          </a:bodyPr>
          <a:lstStyle/>
          <a:p>
            <a:pPr marL="835660" marR="5080" indent="-823594">
              <a:lnSpc>
                <a:spcPts val="2390"/>
              </a:lnSpc>
              <a:spcBef>
                <a:spcPts val="190"/>
              </a:spcBef>
            </a:pPr>
            <a:r>
              <a:rPr sz="2000" spc="-5" dirty="0">
                <a:latin typeface="Calibri"/>
                <a:cs typeface="Calibri"/>
              </a:rPr>
              <a:t>Helmut </a:t>
            </a:r>
            <a:r>
              <a:rPr sz="2000" dirty="0">
                <a:latin typeface="Calibri"/>
                <a:cs typeface="Calibri"/>
              </a:rPr>
              <a:t>Schober: </a:t>
            </a:r>
            <a:r>
              <a:rPr sz="2000" spc="5" dirty="0">
                <a:latin typeface="Calibri"/>
                <a:cs typeface="Calibri"/>
              </a:rPr>
              <a:t>”I </a:t>
            </a:r>
            <a:r>
              <a:rPr sz="2000" spc="-10" dirty="0">
                <a:latin typeface="Calibri"/>
                <a:cs typeface="Calibri"/>
              </a:rPr>
              <a:t>would </a:t>
            </a:r>
            <a:r>
              <a:rPr sz="2000" spc="-20" dirty="0">
                <a:latin typeface="Calibri"/>
                <a:cs typeface="Calibri"/>
              </a:rPr>
              <a:t>like </a:t>
            </a:r>
            <a:r>
              <a:rPr sz="2000" spc="-15" dirty="0">
                <a:latin typeface="Calibri"/>
                <a:cs typeface="Calibri"/>
              </a:rPr>
              <a:t>to </a:t>
            </a:r>
            <a:r>
              <a:rPr sz="2000" spc="-20" dirty="0">
                <a:latin typeface="Calibri"/>
                <a:cs typeface="Calibri"/>
              </a:rPr>
              <a:t>reiterate </a:t>
            </a:r>
            <a:r>
              <a:rPr sz="2000" dirty="0">
                <a:latin typeface="Calibri"/>
                <a:cs typeface="Calibri"/>
              </a:rPr>
              <a:t>ESS’s </a:t>
            </a:r>
            <a:r>
              <a:rPr sz="2000" spc="-5" dirty="0">
                <a:latin typeface="Calibri"/>
                <a:cs typeface="Calibri"/>
              </a:rPr>
              <a:t>continued </a:t>
            </a:r>
            <a:r>
              <a:rPr sz="2000" spc="-15" dirty="0">
                <a:latin typeface="Calibri"/>
                <a:cs typeface="Calibri"/>
              </a:rPr>
              <a:t>strong </a:t>
            </a:r>
            <a:r>
              <a:rPr sz="2000" spc="-5" dirty="0">
                <a:latin typeface="Calibri"/>
                <a:cs typeface="Calibri"/>
              </a:rPr>
              <a:t>support </a:t>
            </a:r>
            <a:r>
              <a:rPr sz="2000" spc="-15" dirty="0">
                <a:latin typeface="Calibri"/>
                <a:cs typeface="Calibri"/>
              </a:rPr>
              <a:t>for </a:t>
            </a:r>
            <a:r>
              <a:rPr sz="2000" spc="-10" dirty="0">
                <a:latin typeface="Calibri"/>
                <a:cs typeface="Calibri"/>
              </a:rPr>
              <a:t>exploring </a:t>
            </a:r>
            <a:r>
              <a:rPr sz="2000" dirty="0">
                <a:latin typeface="Calibri"/>
                <a:cs typeface="Calibri"/>
              </a:rPr>
              <a:t>the </a:t>
            </a:r>
            <a:r>
              <a:rPr sz="2000" spc="-5" dirty="0">
                <a:latin typeface="Calibri"/>
                <a:cs typeface="Calibri"/>
              </a:rPr>
              <a:t>use of </a:t>
            </a:r>
            <a:r>
              <a:rPr sz="2000" dirty="0">
                <a:latin typeface="Calibri"/>
                <a:cs typeface="Calibri"/>
              </a:rPr>
              <a:t>neutrinos  and muons </a:t>
            </a:r>
            <a:r>
              <a:rPr sz="2000" spc="-15" dirty="0">
                <a:latin typeface="Calibri"/>
                <a:cs typeface="Calibri"/>
              </a:rPr>
              <a:t>at </a:t>
            </a:r>
            <a:r>
              <a:rPr sz="2000" spc="-5" dirty="0">
                <a:latin typeface="Calibri"/>
                <a:cs typeface="Calibri"/>
              </a:rPr>
              <a:t>ESS </a:t>
            </a:r>
            <a:r>
              <a:rPr sz="2000" spc="-15" dirty="0">
                <a:latin typeface="Calibri"/>
                <a:cs typeface="Calibri"/>
              </a:rPr>
              <a:t>to create </a:t>
            </a:r>
            <a:r>
              <a:rPr sz="2000" dirty="0">
                <a:latin typeface="Calibri"/>
                <a:cs typeface="Calibri"/>
              </a:rPr>
              <a:t>the </a:t>
            </a:r>
            <a:r>
              <a:rPr sz="2000" spc="-5" dirty="0">
                <a:latin typeface="Calibri"/>
                <a:cs typeface="Calibri"/>
              </a:rPr>
              <a:t>new </a:t>
            </a:r>
            <a:r>
              <a:rPr sz="2000" spc="-10" dirty="0">
                <a:latin typeface="Calibri"/>
                <a:cs typeface="Calibri"/>
              </a:rPr>
              <a:t>physics </a:t>
            </a:r>
            <a:r>
              <a:rPr sz="2000" spc="-5" dirty="0">
                <a:latin typeface="Calibri"/>
                <a:cs typeface="Calibri"/>
              </a:rPr>
              <a:t>opportunities by </a:t>
            </a:r>
            <a:r>
              <a:rPr sz="2000" dirty="0">
                <a:latin typeface="Calibri"/>
                <a:cs typeface="Calibri"/>
              </a:rPr>
              <a:t>the </a:t>
            </a:r>
            <a:r>
              <a:rPr sz="2000" spc="-5" dirty="0">
                <a:latin typeface="Calibri"/>
                <a:cs typeface="Calibri"/>
              </a:rPr>
              <a:t>ESSnuSB </a:t>
            </a:r>
            <a:r>
              <a:rPr sz="2000" spc="-10" dirty="0">
                <a:latin typeface="Calibri"/>
                <a:cs typeface="Calibri"/>
              </a:rPr>
              <a:t>initiative </a:t>
            </a:r>
            <a:r>
              <a:rPr sz="2000" dirty="0">
                <a:latin typeface="Calibri"/>
                <a:cs typeface="Calibri"/>
              </a:rPr>
              <a:t>as</a:t>
            </a:r>
            <a:r>
              <a:rPr sz="2000" spc="235" dirty="0">
                <a:latin typeface="Calibri"/>
                <a:cs typeface="Calibri"/>
              </a:rPr>
              <a:t> </a:t>
            </a:r>
            <a:r>
              <a:rPr sz="2000" spc="-10" dirty="0">
                <a:latin typeface="Calibri"/>
                <a:cs typeface="Calibri"/>
              </a:rPr>
              <a:t>previously</a:t>
            </a:r>
            <a:endParaRPr sz="2000">
              <a:latin typeface="Calibri"/>
              <a:cs typeface="Calibri"/>
            </a:endParaRPr>
          </a:p>
          <a:p>
            <a:pPr marL="3077845">
              <a:lnSpc>
                <a:spcPts val="2330"/>
              </a:lnSpc>
            </a:pPr>
            <a:r>
              <a:rPr sz="2000" spc="-10" dirty="0">
                <a:latin typeface="Calibri"/>
                <a:cs typeface="Calibri"/>
              </a:rPr>
              <a:t>communicated </a:t>
            </a:r>
            <a:r>
              <a:rPr sz="2000" spc="-5" dirty="0">
                <a:latin typeface="Calibri"/>
                <a:cs typeface="Calibri"/>
              </a:rPr>
              <a:t>by </a:t>
            </a:r>
            <a:r>
              <a:rPr sz="2000" spc="-10" dirty="0">
                <a:latin typeface="Calibri"/>
                <a:cs typeface="Calibri"/>
              </a:rPr>
              <a:t>ESS Director Generals </a:t>
            </a:r>
            <a:r>
              <a:rPr sz="2000" dirty="0">
                <a:latin typeface="Calibri"/>
                <a:cs typeface="Calibri"/>
              </a:rPr>
              <a:t>in</a:t>
            </a:r>
            <a:r>
              <a:rPr sz="2000" spc="75" dirty="0">
                <a:latin typeface="Calibri"/>
                <a:cs typeface="Calibri"/>
              </a:rPr>
              <a:t> </a:t>
            </a:r>
            <a:r>
              <a:rPr sz="2000" dirty="0">
                <a:latin typeface="Calibri"/>
                <a:cs typeface="Calibri"/>
              </a:rPr>
              <a:t>2014-2021</a:t>
            </a:r>
            <a:endParaRPr sz="2000">
              <a:latin typeface="Calibri"/>
              <a:cs typeface="Calibri"/>
            </a:endParaRPr>
          </a:p>
        </p:txBody>
      </p:sp>
      <p:sp>
        <p:nvSpPr>
          <p:cNvPr id="18" name="Date Placeholder 17">
            <a:extLst>
              <a:ext uri="{FF2B5EF4-FFF2-40B4-BE49-F238E27FC236}">
                <a16:creationId xmlns:a16="http://schemas.microsoft.com/office/drawing/2014/main" id="{638EE427-C4D2-46A9-9B89-FDC366FB7AC4}"/>
              </a:ext>
            </a:extLst>
          </p:cNvPr>
          <p:cNvSpPr>
            <a:spLocks noGrp="1"/>
          </p:cNvSpPr>
          <p:nvPr>
            <p:ph type="dt" sz="half" idx="6"/>
          </p:nvPr>
        </p:nvSpPr>
        <p:spPr/>
        <p:txBody>
          <a:bodyPr/>
          <a:lstStyle/>
          <a:p>
            <a:r>
              <a:rPr lang="sv-SE"/>
              <a:t>1/17/2025</a:t>
            </a:r>
            <a:endParaRPr lang="en-US"/>
          </a:p>
        </p:txBody>
      </p:sp>
      <p:sp>
        <p:nvSpPr>
          <p:cNvPr id="19" name="Footer Placeholder 18">
            <a:extLst>
              <a:ext uri="{FF2B5EF4-FFF2-40B4-BE49-F238E27FC236}">
                <a16:creationId xmlns:a16="http://schemas.microsoft.com/office/drawing/2014/main" id="{6A8D0A50-670A-47FD-8F4E-BA00D36FE5FE}"/>
              </a:ext>
            </a:extLst>
          </p:cNvPr>
          <p:cNvSpPr>
            <a:spLocks noGrp="1"/>
          </p:cNvSpPr>
          <p:nvPr>
            <p:ph type="ftr" sz="quarter" idx="5"/>
          </p:nvPr>
        </p:nvSpPr>
        <p:spPr/>
        <p:txBody>
          <a:bodyPr/>
          <a:lstStyle/>
          <a:p>
            <a:r>
              <a:rPr lang="en-US"/>
              <a:t>Particle Physics at ESS Worshop                                        Tord Ekelof      Uppsala University</a:t>
            </a:r>
          </a:p>
        </p:txBody>
      </p:sp>
      <p:sp>
        <p:nvSpPr>
          <p:cNvPr id="20" name="Slide Number Placeholder 19">
            <a:extLst>
              <a:ext uri="{FF2B5EF4-FFF2-40B4-BE49-F238E27FC236}">
                <a16:creationId xmlns:a16="http://schemas.microsoft.com/office/drawing/2014/main" id="{19FC4386-8E40-495A-AB17-0D115F9A4968}"/>
              </a:ext>
            </a:extLst>
          </p:cNvPr>
          <p:cNvSpPr>
            <a:spLocks noGrp="1"/>
          </p:cNvSpPr>
          <p:nvPr>
            <p:ph type="sldNum" sz="quarter" idx="7"/>
          </p:nvPr>
        </p:nvSpPr>
        <p:spPr/>
        <p:txBody>
          <a:bodyPr/>
          <a:lstStyle/>
          <a:p>
            <a:pPr marL="38100">
              <a:lnSpc>
                <a:spcPts val="1240"/>
              </a:lnSpc>
            </a:pPr>
            <a:fld id="{81D60167-4931-47E6-BA6A-407CBD079E47}" type="slidenum">
              <a:rPr lang="sv-SE" smtClean="0"/>
              <a:t>21</a:t>
            </a:fld>
            <a:endParaRPr lang="sv-S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03620" y="92417"/>
            <a:ext cx="5209445" cy="62329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1678" y="171145"/>
            <a:ext cx="4662805" cy="1968500"/>
          </a:xfrm>
          <a:prstGeom prst="rect">
            <a:avLst/>
          </a:prstGeom>
        </p:spPr>
        <p:txBody>
          <a:bodyPr vert="horz" wrap="square" lIns="0" tIns="13335" rIns="0" bIns="0" rtlCol="0">
            <a:spAutoFit/>
          </a:bodyPr>
          <a:lstStyle/>
          <a:p>
            <a:pPr marL="12700" algn="just">
              <a:lnSpc>
                <a:spcPct val="100000"/>
              </a:lnSpc>
              <a:spcBef>
                <a:spcPts val="105"/>
              </a:spcBef>
            </a:pPr>
            <a:r>
              <a:rPr sz="3200" spc="-10" dirty="0"/>
              <a:t>ESSnuSB </a:t>
            </a:r>
            <a:r>
              <a:rPr sz="3200" spc="-15" dirty="0"/>
              <a:t>Cost</a:t>
            </a:r>
            <a:r>
              <a:rPr sz="3200" spc="15" dirty="0"/>
              <a:t> </a:t>
            </a:r>
            <a:r>
              <a:rPr sz="3200" spc="-15" dirty="0"/>
              <a:t>Esimate</a:t>
            </a:r>
            <a:endParaRPr sz="3200"/>
          </a:p>
          <a:p>
            <a:pPr marL="12700" marR="5080" algn="just">
              <a:lnSpc>
                <a:spcPts val="3810"/>
              </a:lnSpc>
              <a:spcBef>
                <a:spcPts val="150"/>
              </a:spcBef>
            </a:pPr>
            <a:r>
              <a:rPr sz="3200" dirty="0"/>
              <a:t>as </a:t>
            </a:r>
            <a:r>
              <a:rPr sz="3200" spc="-5" dirty="0"/>
              <a:t>published </a:t>
            </a:r>
            <a:r>
              <a:rPr sz="3200" dirty="0"/>
              <a:t>in the </a:t>
            </a:r>
            <a:r>
              <a:rPr sz="3200" spc="-10" dirty="0"/>
              <a:t>ESSnuSB  </a:t>
            </a:r>
            <a:r>
              <a:rPr sz="3200" spc="-5" dirty="0"/>
              <a:t>Conceptual Design report </a:t>
            </a:r>
            <a:r>
              <a:rPr sz="3200" spc="-10" dirty="0"/>
              <a:t>at  </a:t>
            </a:r>
            <a:r>
              <a:rPr sz="3200" dirty="0"/>
              <a:t>arXiv:</a:t>
            </a:r>
            <a:r>
              <a:rPr sz="3200" dirty="0">
                <a:latin typeface="Arial"/>
                <a:cs typeface="Arial"/>
              </a:rPr>
              <a:t>2203.08803</a:t>
            </a:r>
            <a:r>
              <a:rPr sz="3200" dirty="0"/>
              <a:t>v</a:t>
            </a:r>
            <a:r>
              <a:rPr sz="3200" dirty="0">
                <a:latin typeface="Arial"/>
                <a:cs typeface="Arial"/>
              </a:rPr>
              <a:t>1</a:t>
            </a:r>
            <a:endParaRPr sz="3200">
              <a:latin typeface="Arial"/>
              <a:cs typeface="Arial"/>
            </a:endParaRPr>
          </a:p>
        </p:txBody>
      </p:sp>
      <p:sp>
        <p:nvSpPr>
          <p:cNvPr id="4" name="object 4"/>
          <p:cNvSpPr/>
          <p:nvPr/>
        </p:nvSpPr>
        <p:spPr>
          <a:xfrm>
            <a:off x="312851" y="2763011"/>
            <a:ext cx="778433" cy="2768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29906" y="2763647"/>
            <a:ext cx="520026" cy="27559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71678" y="3376625"/>
            <a:ext cx="5336540" cy="3018155"/>
          </a:xfrm>
          <a:prstGeom prst="rect">
            <a:avLst/>
          </a:prstGeom>
        </p:spPr>
        <p:txBody>
          <a:bodyPr vert="horz" wrap="square" lIns="0" tIns="12065" rIns="0" bIns="0" rtlCol="0">
            <a:spAutoFit/>
          </a:bodyPr>
          <a:lstStyle/>
          <a:p>
            <a:pPr marL="12700">
              <a:lnSpc>
                <a:spcPct val="100000"/>
              </a:lnSpc>
              <a:spcBef>
                <a:spcPts val="95"/>
              </a:spcBef>
            </a:pPr>
            <a:r>
              <a:rPr sz="2800" spc="-35" dirty="0">
                <a:latin typeface="Calibri"/>
                <a:cs typeface="Calibri"/>
              </a:rPr>
              <a:t>Work </a:t>
            </a:r>
            <a:r>
              <a:rPr sz="2800" spc="-5" dirty="0">
                <a:latin typeface="Calibri"/>
                <a:cs typeface="Calibri"/>
              </a:rPr>
              <a:t>in</a:t>
            </a:r>
            <a:r>
              <a:rPr sz="2800" spc="20" dirty="0">
                <a:latin typeface="Calibri"/>
                <a:cs typeface="Calibri"/>
              </a:rPr>
              <a:t> </a:t>
            </a:r>
            <a:r>
              <a:rPr sz="2800" spc="-15" dirty="0">
                <a:latin typeface="Calibri"/>
                <a:cs typeface="Calibri"/>
              </a:rPr>
              <a:t>progress</a:t>
            </a:r>
            <a:r>
              <a:rPr sz="2800" spc="-15" dirty="0">
                <a:latin typeface="Arial"/>
                <a:cs typeface="Arial"/>
              </a:rPr>
              <a:t>.</a:t>
            </a:r>
            <a:endParaRPr sz="2800">
              <a:latin typeface="Arial"/>
              <a:cs typeface="Arial"/>
            </a:endParaRPr>
          </a:p>
          <a:p>
            <a:pPr>
              <a:lnSpc>
                <a:spcPct val="100000"/>
              </a:lnSpc>
              <a:spcBef>
                <a:spcPts val="40"/>
              </a:spcBef>
            </a:pPr>
            <a:endParaRPr sz="2500">
              <a:latin typeface="Arial"/>
              <a:cs typeface="Arial"/>
            </a:endParaRPr>
          </a:p>
          <a:p>
            <a:pPr marL="12700" marR="5080">
              <a:lnSpc>
                <a:spcPct val="100000"/>
              </a:lnSpc>
              <a:spcBef>
                <a:spcPts val="5"/>
              </a:spcBef>
            </a:pPr>
            <a:r>
              <a:rPr sz="2400" spc="-5" dirty="0">
                <a:latin typeface="Calibri"/>
                <a:cs typeface="Calibri"/>
              </a:rPr>
              <a:t>The </a:t>
            </a:r>
            <a:r>
              <a:rPr sz="2400" spc="-15" dirty="0">
                <a:latin typeface="Calibri"/>
                <a:cs typeface="Calibri"/>
              </a:rPr>
              <a:t>cost </a:t>
            </a:r>
            <a:r>
              <a:rPr sz="2400" spc="-5" dirty="0">
                <a:latin typeface="Calibri"/>
                <a:cs typeface="Calibri"/>
              </a:rPr>
              <a:t>of </a:t>
            </a:r>
            <a:r>
              <a:rPr sz="2400" dirty="0">
                <a:latin typeface="Calibri"/>
                <a:cs typeface="Calibri"/>
              </a:rPr>
              <a:t>civil engineering </a:t>
            </a:r>
            <a:r>
              <a:rPr sz="2400" spc="-5" dirty="0">
                <a:latin typeface="Calibri"/>
                <a:cs typeface="Calibri"/>
              </a:rPr>
              <a:t>on </a:t>
            </a:r>
            <a:r>
              <a:rPr sz="2400" dirty="0">
                <a:latin typeface="Calibri"/>
                <a:cs typeface="Calibri"/>
              </a:rPr>
              <a:t>the </a:t>
            </a:r>
            <a:r>
              <a:rPr sz="2400" spc="-10" dirty="0">
                <a:latin typeface="Calibri"/>
                <a:cs typeface="Calibri"/>
              </a:rPr>
              <a:t>ESS</a:t>
            </a:r>
            <a:r>
              <a:rPr sz="2400" spc="-114" dirty="0">
                <a:latin typeface="Calibri"/>
                <a:cs typeface="Calibri"/>
              </a:rPr>
              <a:t> </a:t>
            </a:r>
            <a:r>
              <a:rPr sz="2400" spc="-10" dirty="0">
                <a:latin typeface="Calibri"/>
                <a:cs typeface="Calibri"/>
              </a:rPr>
              <a:t>site  </a:t>
            </a:r>
            <a:r>
              <a:rPr sz="2400" dirty="0">
                <a:latin typeface="Calibri"/>
                <a:cs typeface="Calibri"/>
              </a:rPr>
              <a:t>is </a:t>
            </a:r>
            <a:r>
              <a:rPr sz="2400" spc="-10" dirty="0">
                <a:latin typeface="Calibri"/>
                <a:cs typeface="Calibri"/>
              </a:rPr>
              <a:t>not </a:t>
            </a:r>
            <a:r>
              <a:rPr sz="2400" dirty="0">
                <a:latin typeface="Calibri"/>
                <a:cs typeface="Calibri"/>
              </a:rPr>
              <a:t>included. A </a:t>
            </a:r>
            <a:r>
              <a:rPr sz="2400" spc="-20" dirty="0">
                <a:latin typeface="Calibri"/>
                <a:cs typeface="Calibri"/>
              </a:rPr>
              <a:t>cost </a:t>
            </a:r>
            <a:r>
              <a:rPr sz="2400" spc="-10" dirty="0">
                <a:latin typeface="Calibri"/>
                <a:cs typeface="Calibri"/>
              </a:rPr>
              <a:t>estimate </a:t>
            </a:r>
            <a:r>
              <a:rPr sz="2400" spc="-5" dirty="0">
                <a:latin typeface="Calibri"/>
                <a:cs typeface="Calibri"/>
              </a:rPr>
              <a:t>of </a:t>
            </a:r>
            <a:r>
              <a:rPr sz="2400" dirty="0">
                <a:latin typeface="Calibri"/>
                <a:cs typeface="Calibri"/>
              </a:rPr>
              <a:t>the civil  engineering will </a:t>
            </a:r>
            <a:r>
              <a:rPr sz="2400" spc="-10" dirty="0">
                <a:latin typeface="Calibri"/>
                <a:cs typeface="Calibri"/>
              </a:rPr>
              <a:t>require </a:t>
            </a:r>
            <a:r>
              <a:rPr sz="2400" dirty="0">
                <a:latin typeface="Calibri"/>
                <a:cs typeface="Calibri"/>
              </a:rPr>
              <a:t>a </a:t>
            </a:r>
            <a:r>
              <a:rPr sz="2400" spc="-5" dirty="0">
                <a:latin typeface="Calibri"/>
                <a:cs typeface="Calibri"/>
              </a:rPr>
              <a:t>detailed </a:t>
            </a:r>
            <a:r>
              <a:rPr sz="2400" spc="-10" dirty="0">
                <a:latin typeface="Calibri"/>
                <a:cs typeface="Calibri"/>
              </a:rPr>
              <a:t>study </a:t>
            </a:r>
            <a:r>
              <a:rPr sz="2400" spc="-5" dirty="0">
                <a:latin typeface="Calibri"/>
                <a:cs typeface="Calibri"/>
              </a:rPr>
              <a:t>of  </a:t>
            </a:r>
            <a:r>
              <a:rPr sz="2400" dirty="0">
                <a:latin typeface="Calibri"/>
                <a:cs typeface="Calibri"/>
              </a:rPr>
              <a:t>the </a:t>
            </a:r>
            <a:r>
              <a:rPr sz="2400" spc="-5" dirty="0">
                <a:latin typeface="Calibri"/>
                <a:cs typeface="Calibri"/>
              </a:rPr>
              <a:t>implementation of </a:t>
            </a:r>
            <a:r>
              <a:rPr sz="2400" dirty="0">
                <a:latin typeface="Calibri"/>
                <a:cs typeface="Calibri"/>
              </a:rPr>
              <a:t>the </a:t>
            </a:r>
            <a:r>
              <a:rPr sz="2400" spc="-10" dirty="0">
                <a:latin typeface="Calibri"/>
                <a:cs typeface="Calibri"/>
              </a:rPr>
              <a:t>components </a:t>
            </a:r>
            <a:r>
              <a:rPr sz="2400" spc="-5" dirty="0">
                <a:latin typeface="Calibri"/>
                <a:cs typeface="Calibri"/>
              </a:rPr>
              <a:t>on  </a:t>
            </a:r>
            <a:r>
              <a:rPr sz="2400" dirty="0">
                <a:latin typeface="Calibri"/>
                <a:cs typeface="Calibri"/>
              </a:rPr>
              <a:t>the </a:t>
            </a:r>
            <a:r>
              <a:rPr sz="2400" spc="-10" dirty="0">
                <a:latin typeface="Calibri"/>
                <a:cs typeface="Calibri"/>
              </a:rPr>
              <a:t>ESS site, that </a:t>
            </a:r>
            <a:r>
              <a:rPr sz="2400" dirty="0">
                <a:latin typeface="Calibri"/>
                <a:cs typeface="Calibri"/>
              </a:rPr>
              <a:t>will </a:t>
            </a:r>
            <a:r>
              <a:rPr sz="2400" spc="-5" dirty="0">
                <a:latin typeface="Calibri"/>
                <a:cs typeface="Calibri"/>
              </a:rPr>
              <a:t>be </a:t>
            </a:r>
            <a:r>
              <a:rPr sz="2400" dirty="0">
                <a:latin typeface="Calibri"/>
                <a:cs typeface="Calibri"/>
              </a:rPr>
              <a:t>made </a:t>
            </a:r>
            <a:r>
              <a:rPr sz="2400" spc="-5" dirty="0">
                <a:latin typeface="Calibri"/>
                <a:cs typeface="Calibri"/>
              </a:rPr>
              <a:t>only </a:t>
            </a:r>
            <a:r>
              <a:rPr sz="2400" dirty="0">
                <a:latin typeface="Calibri"/>
                <a:cs typeface="Calibri"/>
              </a:rPr>
              <a:t>in the  </a:t>
            </a:r>
            <a:r>
              <a:rPr sz="2400" spc="-10" dirty="0">
                <a:latin typeface="Calibri"/>
                <a:cs typeface="Calibri"/>
              </a:rPr>
              <a:t>next </a:t>
            </a:r>
            <a:r>
              <a:rPr sz="2400" spc="-5" dirty="0">
                <a:latin typeface="Calibri"/>
                <a:cs typeface="Calibri"/>
              </a:rPr>
              <a:t>phase of </a:t>
            </a:r>
            <a:r>
              <a:rPr sz="2400" dirty="0">
                <a:latin typeface="Calibri"/>
                <a:cs typeface="Calibri"/>
              </a:rPr>
              <a:t>the</a:t>
            </a:r>
            <a:r>
              <a:rPr sz="2400" spc="-15" dirty="0">
                <a:latin typeface="Calibri"/>
                <a:cs typeface="Calibri"/>
              </a:rPr>
              <a:t> </a:t>
            </a:r>
            <a:r>
              <a:rPr sz="2400" spc="-5" dirty="0">
                <a:latin typeface="Calibri"/>
                <a:cs typeface="Calibri"/>
              </a:rPr>
              <a:t>study</a:t>
            </a:r>
            <a:r>
              <a:rPr sz="2400" spc="-5" dirty="0">
                <a:latin typeface="Arial"/>
                <a:cs typeface="Arial"/>
              </a:rPr>
              <a:t>.</a:t>
            </a:r>
            <a:endParaRPr sz="2400">
              <a:latin typeface="Arial"/>
              <a:cs typeface="Arial"/>
            </a:endParaRPr>
          </a:p>
        </p:txBody>
      </p:sp>
      <p:sp>
        <p:nvSpPr>
          <p:cNvPr id="9" name="object 9"/>
          <p:cNvSpPr txBox="1"/>
          <p:nvPr/>
        </p:nvSpPr>
        <p:spPr>
          <a:xfrm>
            <a:off x="11095735" y="6445541"/>
            <a:ext cx="196215" cy="196215"/>
          </a:xfrm>
          <a:prstGeom prst="rect">
            <a:avLst/>
          </a:prstGeom>
        </p:spPr>
        <p:txBody>
          <a:bodyPr vert="horz" wrap="square" lIns="0" tIns="0" rIns="0" bIns="0" rtlCol="0">
            <a:spAutoFit/>
          </a:bodyPr>
          <a:lstStyle/>
          <a:p>
            <a:pPr marL="12700">
              <a:lnSpc>
                <a:spcPts val="1430"/>
              </a:lnSpc>
            </a:pPr>
            <a:r>
              <a:rPr sz="1200" dirty="0">
                <a:solidFill>
                  <a:srgbClr val="898989"/>
                </a:solidFill>
                <a:latin typeface="Arial"/>
                <a:cs typeface="Arial"/>
              </a:rPr>
              <a:t>31</a:t>
            </a:r>
            <a:endParaRPr sz="1200">
              <a:latin typeface="Arial"/>
              <a:cs typeface="Arial"/>
            </a:endParaRPr>
          </a:p>
        </p:txBody>
      </p:sp>
      <p:sp>
        <p:nvSpPr>
          <p:cNvPr id="13" name="Date Placeholder 12">
            <a:extLst>
              <a:ext uri="{FF2B5EF4-FFF2-40B4-BE49-F238E27FC236}">
                <a16:creationId xmlns:a16="http://schemas.microsoft.com/office/drawing/2014/main" id="{59E47BAE-2501-4FD4-BB1E-9F2D9E407FC4}"/>
              </a:ext>
            </a:extLst>
          </p:cNvPr>
          <p:cNvSpPr>
            <a:spLocks noGrp="1"/>
          </p:cNvSpPr>
          <p:nvPr>
            <p:ph type="dt" sz="half" idx="6"/>
          </p:nvPr>
        </p:nvSpPr>
        <p:spPr/>
        <p:txBody>
          <a:bodyPr/>
          <a:lstStyle/>
          <a:p>
            <a:r>
              <a:rPr lang="sv-SE"/>
              <a:t>1/17/2025</a:t>
            </a:r>
            <a:endParaRPr lang="en-US"/>
          </a:p>
        </p:txBody>
      </p:sp>
      <p:sp>
        <p:nvSpPr>
          <p:cNvPr id="14" name="Footer Placeholder 13">
            <a:extLst>
              <a:ext uri="{FF2B5EF4-FFF2-40B4-BE49-F238E27FC236}">
                <a16:creationId xmlns:a16="http://schemas.microsoft.com/office/drawing/2014/main" id="{2750D91C-DE8D-429E-9069-86C7B8A3455B}"/>
              </a:ext>
            </a:extLst>
          </p:cNvPr>
          <p:cNvSpPr>
            <a:spLocks noGrp="1"/>
          </p:cNvSpPr>
          <p:nvPr>
            <p:ph type="ftr" sz="quarter" idx="5"/>
          </p:nvPr>
        </p:nvSpPr>
        <p:spPr/>
        <p:txBody>
          <a:bodyPr/>
          <a:lstStyle/>
          <a:p>
            <a:r>
              <a:rPr lang="en-US"/>
              <a:t>Particle Physics at ESS Worshop                                        Tord Ekelof      Uppsala University</a:t>
            </a:r>
          </a:p>
        </p:txBody>
      </p:sp>
      <p:sp>
        <p:nvSpPr>
          <p:cNvPr id="15" name="Slide Number Placeholder 14">
            <a:extLst>
              <a:ext uri="{FF2B5EF4-FFF2-40B4-BE49-F238E27FC236}">
                <a16:creationId xmlns:a16="http://schemas.microsoft.com/office/drawing/2014/main" id="{2F45B32F-5A1F-4EE4-A27B-A04B6356CDC3}"/>
              </a:ext>
            </a:extLst>
          </p:cNvPr>
          <p:cNvSpPr>
            <a:spLocks noGrp="1"/>
          </p:cNvSpPr>
          <p:nvPr>
            <p:ph type="sldNum" sz="quarter" idx="7"/>
          </p:nvPr>
        </p:nvSpPr>
        <p:spPr/>
        <p:txBody>
          <a:bodyPr/>
          <a:lstStyle/>
          <a:p>
            <a:pPr marL="38100">
              <a:lnSpc>
                <a:spcPts val="1240"/>
              </a:lnSpc>
            </a:pPr>
            <a:fld id="{81D60167-4931-47E6-BA6A-407CBD079E47}" type="slidenum">
              <a:rPr lang="sv-SE" smtClean="0"/>
              <a:t>22</a:t>
            </a:fld>
            <a:endParaRPr lang="sv-S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5983" y="0"/>
            <a:ext cx="9168384" cy="673303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17956" y="297002"/>
            <a:ext cx="3913504" cy="1667510"/>
          </a:xfrm>
          <a:prstGeom prst="rect">
            <a:avLst/>
          </a:prstGeom>
        </p:spPr>
        <p:txBody>
          <a:bodyPr vert="horz" wrap="square" lIns="0" tIns="33020" rIns="0" bIns="0" rtlCol="0">
            <a:spAutoFit/>
          </a:bodyPr>
          <a:lstStyle/>
          <a:p>
            <a:pPr marL="12700" marR="302260">
              <a:lnSpc>
                <a:spcPts val="4300"/>
              </a:lnSpc>
              <a:spcBef>
                <a:spcPts val="260"/>
              </a:spcBef>
            </a:pPr>
            <a:r>
              <a:rPr sz="3600" spc="-5" dirty="0"/>
              <a:t>Schedule </a:t>
            </a:r>
            <a:r>
              <a:rPr sz="3600" spc="-25" dirty="0"/>
              <a:t>for </a:t>
            </a:r>
            <a:r>
              <a:rPr sz="3600" dirty="0"/>
              <a:t>the  </a:t>
            </a:r>
            <a:r>
              <a:rPr sz="3600" spc="-10" dirty="0"/>
              <a:t>ESS-based</a:t>
            </a:r>
            <a:r>
              <a:rPr sz="3600" spc="-85" dirty="0"/>
              <a:t> </a:t>
            </a:r>
            <a:r>
              <a:rPr sz="3600" spc="-5" dirty="0"/>
              <a:t>neutrino</a:t>
            </a:r>
            <a:endParaRPr sz="3600"/>
          </a:p>
          <a:p>
            <a:pPr marL="12700">
              <a:lnSpc>
                <a:spcPts val="4165"/>
              </a:lnSpc>
            </a:pPr>
            <a:r>
              <a:rPr sz="3600" spc="-5" dirty="0"/>
              <a:t>Super </a:t>
            </a:r>
            <a:r>
              <a:rPr sz="3600" dirty="0"/>
              <a:t>Beam</a:t>
            </a:r>
            <a:r>
              <a:rPr sz="3600" spc="-350" dirty="0"/>
              <a:t> </a:t>
            </a:r>
            <a:r>
              <a:rPr sz="3600" spc="-10" dirty="0"/>
              <a:t>ESSnuSB</a:t>
            </a:r>
            <a:endParaRPr sz="3600"/>
          </a:p>
        </p:txBody>
      </p:sp>
      <p:sp>
        <p:nvSpPr>
          <p:cNvPr id="9" name="Date Placeholder 8">
            <a:extLst>
              <a:ext uri="{FF2B5EF4-FFF2-40B4-BE49-F238E27FC236}">
                <a16:creationId xmlns:a16="http://schemas.microsoft.com/office/drawing/2014/main" id="{858BF18E-E61D-483D-89A4-54D929EF3052}"/>
              </a:ext>
            </a:extLst>
          </p:cNvPr>
          <p:cNvSpPr>
            <a:spLocks noGrp="1"/>
          </p:cNvSpPr>
          <p:nvPr>
            <p:ph type="dt" sz="half" idx="6"/>
          </p:nvPr>
        </p:nvSpPr>
        <p:spPr/>
        <p:txBody>
          <a:bodyPr/>
          <a:lstStyle/>
          <a:p>
            <a:r>
              <a:rPr lang="sv-SE"/>
              <a:t>1/17/2025</a:t>
            </a:r>
            <a:endParaRPr lang="en-US"/>
          </a:p>
        </p:txBody>
      </p:sp>
      <p:sp>
        <p:nvSpPr>
          <p:cNvPr id="10" name="Footer Placeholder 9">
            <a:extLst>
              <a:ext uri="{FF2B5EF4-FFF2-40B4-BE49-F238E27FC236}">
                <a16:creationId xmlns:a16="http://schemas.microsoft.com/office/drawing/2014/main" id="{4623476D-A68D-4C0D-955F-0AC0689EC661}"/>
              </a:ext>
            </a:extLst>
          </p:cNvPr>
          <p:cNvSpPr>
            <a:spLocks noGrp="1"/>
          </p:cNvSpPr>
          <p:nvPr>
            <p:ph type="ftr" sz="quarter" idx="5"/>
          </p:nvPr>
        </p:nvSpPr>
        <p:spPr/>
        <p:txBody>
          <a:bodyPr/>
          <a:lstStyle/>
          <a:p>
            <a:r>
              <a:rPr lang="en-US"/>
              <a:t>Particle Physics at ESS Worshop                                        Tord Ekelof      Uppsala University</a:t>
            </a:r>
          </a:p>
        </p:txBody>
      </p:sp>
      <p:sp>
        <p:nvSpPr>
          <p:cNvPr id="11" name="Slide Number Placeholder 10">
            <a:extLst>
              <a:ext uri="{FF2B5EF4-FFF2-40B4-BE49-F238E27FC236}">
                <a16:creationId xmlns:a16="http://schemas.microsoft.com/office/drawing/2014/main" id="{84A2E056-C2B3-4520-BAD3-C9C65EE0B719}"/>
              </a:ext>
            </a:extLst>
          </p:cNvPr>
          <p:cNvSpPr>
            <a:spLocks noGrp="1"/>
          </p:cNvSpPr>
          <p:nvPr>
            <p:ph type="sldNum" sz="quarter" idx="7"/>
          </p:nvPr>
        </p:nvSpPr>
        <p:spPr/>
        <p:txBody>
          <a:bodyPr/>
          <a:lstStyle/>
          <a:p>
            <a:pPr marL="38100">
              <a:lnSpc>
                <a:spcPts val="1240"/>
              </a:lnSpc>
            </a:pPr>
            <a:fld id="{81D60167-4931-47E6-BA6A-407CBD079E47}" type="slidenum">
              <a:rPr lang="sv-SE" smtClean="0"/>
              <a:t>23</a:t>
            </a:fld>
            <a:endParaRPr lang="sv-S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4216" y="476503"/>
            <a:ext cx="2233930" cy="574040"/>
          </a:xfrm>
          <a:prstGeom prst="rect">
            <a:avLst/>
          </a:prstGeom>
        </p:spPr>
        <p:txBody>
          <a:bodyPr vert="horz" wrap="square" lIns="0" tIns="12700" rIns="0" bIns="0" rtlCol="0">
            <a:spAutoFit/>
          </a:bodyPr>
          <a:lstStyle/>
          <a:p>
            <a:pPr marL="12700">
              <a:lnSpc>
                <a:spcPct val="100000"/>
              </a:lnSpc>
              <a:spcBef>
                <a:spcPts val="100"/>
              </a:spcBef>
            </a:pPr>
            <a:r>
              <a:rPr sz="3600" spc="-5" dirty="0"/>
              <a:t>Conclusions</a:t>
            </a:r>
            <a:endParaRPr sz="3600"/>
          </a:p>
        </p:txBody>
      </p:sp>
      <p:sp>
        <p:nvSpPr>
          <p:cNvPr id="3" name="object 3"/>
          <p:cNvSpPr txBox="1"/>
          <p:nvPr/>
        </p:nvSpPr>
        <p:spPr>
          <a:xfrm>
            <a:off x="198932" y="1153490"/>
            <a:ext cx="11730355" cy="4667368"/>
          </a:xfrm>
          <a:prstGeom prst="rect">
            <a:avLst/>
          </a:prstGeom>
        </p:spPr>
        <p:txBody>
          <a:bodyPr vert="horz" wrap="square" lIns="0" tIns="31750" rIns="0" bIns="0" rtlCol="0">
            <a:spAutoFit/>
          </a:bodyPr>
          <a:lstStyle/>
          <a:p>
            <a:pPr marL="311785" indent="-287020">
              <a:lnSpc>
                <a:spcPct val="100000"/>
              </a:lnSpc>
              <a:spcBef>
                <a:spcPts val="250"/>
              </a:spcBef>
              <a:buFont typeface="Arial"/>
              <a:buChar char="•"/>
              <a:tabLst>
                <a:tab pos="311785" algn="l"/>
                <a:tab pos="312420" algn="l"/>
              </a:tabLst>
            </a:pPr>
            <a:r>
              <a:rPr sz="1800" dirty="0">
                <a:latin typeface="Calibri"/>
                <a:cs typeface="Calibri"/>
              </a:rPr>
              <a:t>A </a:t>
            </a:r>
            <a:r>
              <a:rPr sz="1800" spc="-5" dirty="0">
                <a:latin typeface="Calibri"/>
                <a:cs typeface="Calibri"/>
              </a:rPr>
              <a:t>major goal of ESSnuSB is </a:t>
            </a:r>
            <a:r>
              <a:rPr sz="1800" spc="-10" dirty="0">
                <a:latin typeface="Calibri"/>
                <a:cs typeface="Calibri"/>
              </a:rPr>
              <a:t>to </a:t>
            </a:r>
            <a:r>
              <a:rPr sz="1800" b="1" spc="-5" dirty="0">
                <a:latin typeface="Calibri"/>
                <a:cs typeface="Calibri"/>
              </a:rPr>
              <a:t>measure </a:t>
            </a:r>
            <a:r>
              <a:rPr sz="1800" b="1" dirty="0">
                <a:latin typeface="Calibri"/>
                <a:cs typeface="Calibri"/>
              </a:rPr>
              <a:t>the </a:t>
            </a:r>
            <a:r>
              <a:rPr sz="1800" b="1" spc="-5" dirty="0">
                <a:latin typeface="Calibri"/>
                <a:cs typeface="Calibri"/>
              </a:rPr>
              <a:t>lepton CP violation </a:t>
            </a:r>
            <a:r>
              <a:rPr sz="1800" spc="-5" dirty="0">
                <a:latin typeface="Calibri"/>
                <a:cs typeface="Calibri"/>
              </a:rPr>
              <a:t>with </a:t>
            </a:r>
            <a:r>
              <a:rPr sz="1800" dirty="0">
                <a:latin typeface="Calibri"/>
                <a:cs typeface="Calibri"/>
              </a:rPr>
              <a:t>the </a:t>
            </a:r>
            <a:r>
              <a:rPr sz="1800" spc="-5" dirty="0">
                <a:latin typeface="Calibri"/>
                <a:cs typeface="Calibri"/>
              </a:rPr>
              <a:t>highest possible </a:t>
            </a:r>
            <a:r>
              <a:rPr sz="1800" spc="-10" dirty="0">
                <a:latin typeface="Calibri"/>
                <a:cs typeface="Calibri"/>
              </a:rPr>
              <a:t>precision </a:t>
            </a:r>
            <a:r>
              <a:rPr sz="1800" dirty="0">
                <a:latin typeface="Calibri"/>
                <a:cs typeface="Calibri"/>
              </a:rPr>
              <a:t>and </a:t>
            </a:r>
            <a:r>
              <a:rPr sz="1800" spc="-5" dirty="0">
                <a:latin typeface="Calibri"/>
                <a:cs typeface="Calibri"/>
              </a:rPr>
              <a:t>thereby </a:t>
            </a:r>
            <a:r>
              <a:rPr sz="1800" spc="-10" dirty="0">
                <a:latin typeface="Calibri"/>
                <a:cs typeface="Calibri"/>
              </a:rPr>
              <a:t>to </a:t>
            </a:r>
            <a:r>
              <a:rPr sz="1800" spc="-5" dirty="0">
                <a:latin typeface="Calibri"/>
                <a:cs typeface="Calibri"/>
              </a:rPr>
              <a:t>identify</a:t>
            </a:r>
            <a:r>
              <a:rPr sz="1800" spc="110" dirty="0">
                <a:latin typeface="Calibri"/>
                <a:cs typeface="Calibri"/>
              </a:rPr>
              <a:t> </a:t>
            </a:r>
            <a:r>
              <a:rPr sz="1800" dirty="0">
                <a:latin typeface="Calibri"/>
                <a:cs typeface="Calibri"/>
              </a:rPr>
              <a:t>a</a:t>
            </a:r>
          </a:p>
          <a:p>
            <a:pPr marL="311785">
              <a:lnSpc>
                <a:spcPct val="100000"/>
              </a:lnSpc>
              <a:spcBef>
                <a:spcPts val="160"/>
              </a:spcBef>
            </a:pPr>
            <a:r>
              <a:rPr sz="1800" dirty="0">
                <a:latin typeface="Calibri"/>
                <a:cs typeface="Calibri"/>
              </a:rPr>
              <a:t>theory </a:t>
            </a:r>
            <a:r>
              <a:rPr sz="1800" b="1" spc="-5" dirty="0">
                <a:latin typeface="Calibri"/>
                <a:cs typeface="Calibri"/>
              </a:rPr>
              <a:t>explaining </a:t>
            </a:r>
            <a:r>
              <a:rPr sz="1800" b="1" dirty="0">
                <a:latin typeface="Calibri"/>
                <a:cs typeface="Calibri"/>
              </a:rPr>
              <a:t>the </a:t>
            </a:r>
            <a:r>
              <a:rPr sz="1800" b="1" spc="-10" dirty="0">
                <a:latin typeface="Calibri"/>
                <a:cs typeface="Calibri"/>
              </a:rPr>
              <a:t>presence </a:t>
            </a:r>
            <a:r>
              <a:rPr sz="1800" b="1" dirty="0">
                <a:latin typeface="Calibri"/>
                <a:cs typeface="Calibri"/>
              </a:rPr>
              <a:t>of </a:t>
            </a:r>
            <a:r>
              <a:rPr sz="1800" b="1" spc="-15" dirty="0">
                <a:latin typeface="Calibri"/>
                <a:cs typeface="Calibri"/>
              </a:rPr>
              <a:t>matter </a:t>
            </a:r>
            <a:r>
              <a:rPr sz="1800" b="1" dirty="0">
                <a:latin typeface="Calibri"/>
                <a:cs typeface="Calibri"/>
              </a:rPr>
              <a:t>in</a:t>
            </a:r>
            <a:r>
              <a:rPr sz="1800" b="1" spc="-30" dirty="0">
                <a:latin typeface="Calibri"/>
                <a:cs typeface="Calibri"/>
              </a:rPr>
              <a:t> </a:t>
            </a:r>
            <a:r>
              <a:rPr sz="1800" b="1" spc="-10" dirty="0">
                <a:latin typeface="Calibri"/>
                <a:cs typeface="Calibri"/>
              </a:rPr>
              <a:t>Universe</a:t>
            </a:r>
            <a:endParaRPr sz="1800" dirty="0">
              <a:latin typeface="Calibri"/>
              <a:cs typeface="Calibri"/>
            </a:endParaRPr>
          </a:p>
          <a:p>
            <a:pPr marL="311785" marR="221615" indent="-287020">
              <a:lnSpc>
                <a:spcPct val="106900"/>
              </a:lnSpc>
              <a:spcBef>
                <a:spcPts val="800"/>
              </a:spcBef>
              <a:buFont typeface="Arial"/>
              <a:buChar char="•"/>
              <a:tabLst>
                <a:tab pos="311785" algn="l"/>
                <a:tab pos="312420" algn="l"/>
              </a:tabLst>
            </a:pPr>
            <a:r>
              <a:rPr sz="1800" spc="-5" dirty="0">
                <a:latin typeface="Calibri"/>
                <a:cs typeface="Calibri"/>
              </a:rPr>
              <a:t>The </a:t>
            </a:r>
            <a:r>
              <a:rPr sz="1800" spc="-15" dirty="0">
                <a:latin typeface="Calibri"/>
                <a:cs typeface="Calibri"/>
              </a:rPr>
              <a:t>first </a:t>
            </a:r>
            <a:r>
              <a:rPr sz="1800" spc="-10" dirty="0">
                <a:latin typeface="Calibri"/>
                <a:cs typeface="Calibri"/>
              </a:rPr>
              <a:t>EU-supported </a:t>
            </a:r>
            <a:r>
              <a:rPr sz="1800" spc="-5" dirty="0">
                <a:latin typeface="Calibri"/>
                <a:cs typeface="Calibri"/>
              </a:rPr>
              <a:t>phase of </a:t>
            </a:r>
            <a:r>
              <a:rPr sz="1800" dirty="0">
                <a:latin typeface="Calibri"/>
                <a:cs typeface="Calibri"/>
              </a:rPr>
              <a:t>the </a:t>
            </a:r>
            <a:r>
              <a:rPr sz="1800" spc="-5" dirty="0">
                <a:latin typeface="Calibri"/>
                <a:cs typeface="Calibri"/>
              </a:rPr>
              <a:t>ESSnuSB conceptual design study 2018-2021 has been successfully concluded,  </a:t>
            </a:r>
            <a:r>
              <a:rPr sz="1800" spc="-10" dirty="0">
                <a:latin typeface="Calibri"/>
                <a:cs typeface="Calibri"/>
              </a:rPr>
              <a:t>demonstrating </a:t>
            </a:r>
            <a:r>
              <a:rPr sz="1800" dirty="0">
                <a:latin typeface="Calibri"/>
                <a:cs typeface="Calibri"/>
              </a:rPr>
              <a:t>the </a:t>
            </a:r>
            <a:r>
              <a:rPr sz="1800" b="1" spc="-5" dirty="0">
                <a:latin typeface="Calibri"/>
                <a:cs typeface="Calibri"/>
              </a:rPr>
              <a:t>feasibility </a:t>
            </a:r>
            <a:r>
              <a:rPr sz="1800" b="1" dirty="0">
                <a:latin typeface="Calibri"/>
                <a:cs typeface="Calibri"/>
              </a:rPr>
              <a:t>of using the </a:t>
            </a:r>
            <a:r>
              <a:rPr sz="1800" b="1" spc="-5" dirty="0">
                <a:latin typeface="Calibri"/>
                <a:cs typeface="Calibri"/>
              </a:rPr>
              <a:t>ESS </a:t>
            </a:r>
            <a:r>
              <a:rPr sz="1800" b="1" dirty="0">
                <a:latin typeface="Calibri"/>
                <a:cs typeface="Calibri"/>
              </a:rPr>
              <a:t>5 </a:t>
            </a:r>
            <a:r>
              <a:rPr sz="1800" b="1" spc="-5" dirty="0">
                <a:latin typeface="Calibri"/>
                <a:cs typeface="Calibri"/>
              </a:rPr>
              <a:t>MW </a:t>
            </a:r>
            <a:r>
              <a:rPr sz="1800" b="1" dirty="0">
                <a:latin typeface="Calibri"/>
                <a:cs typeface="Calibri"/>
              </a:rPr>
              <a:t>linac </a:t>
            </a:r>
            <a:r>
              <a:rPr sz="1800" dirty="0">
                <a:latin typeface="Calibri"/>
                <a:cs typeface="Calibri"/>
              </a:rPr>
              <a:t>as </a:t>
            </a:r>
            <a:r>
              <a:rPr sz="1800" spc="-15" dirty="0">
                <a:latin typeface="Calibri"/>
                <a:cs typeface="Calibri"/>
              </a:rPr>
              <a:t>proton </a:t>
            </a:r>
            <a:r>
              <a:rPr sz="1800" spc="-5" dirty="0">
                <a:latin typeface="Calibri"/>
                <a:cs typeface="Calibri"/>
              </a:rPr>
              <a:t>driver </a:t>
            </a:r>
            <a:r>
              <a:rPr sz="1800" spc="-15" dirty="0">
                <a:latin typeface="Calibri"/>
                <a:cs typeface="Calibri"/>
              </a:rPr>
              <a:t>for </a:t>
            </a:r>
            <a:r>
              <a:rPr sz="1800" dirty="0">
                <a:latin typeface="Calibri"/>
                <a:cs typeface="Calibri"/>
              </a:rPr>
              <a:t>a </a:t>
            </a:r>
            <a:r>
              <a:rPr sz="1800" spc="-5" dirty="0">
                <a:latin typeface="Calibri"/>
                <a:cs typeface="Calibri"/>
              </a:rPr>
              <a:t>long base-line neutrino experiment with  </a:t>
            </a:r>
            <a:r>
              <a:rPr sz="1800" dirty="0">
                <a:latin typeface="Calibri"/>
                <a:cs typeface="Calibri"/>
              </a:rPr>
              <a:t>the </a:t>
            </a:r>
            <a:r>
              <a:rPr sz="1800" b="1" spc="-10" dirty="0">
                <a:latin typeface="Calibri"/>
                <a:cs typeface="Calibri"/>
              </a:rPr>
              <a:t>exceptionally </a:t>
            </a:r>
            <a:r>
              <a:rPr sz="1800" b="1" dirty="0">
                <a:latin typeface="Calibri"/>
                <a:cs typeface="Calibri"/>
              </a:rPr>
              <a:t>high </a:t>
            </a:r>
            <a:r>
              <a:rPr sz="1800" b="1" spc="-5" dirty="0">
                <a:latin typeface="Calibri"/>
                <a:cs typeface="Calibri"/>
              </a:rPr>
              <a:t>resolution </a:t>
            </a:r>
            <a:r>
              <a:rPr sz="1800" b="1" dirty="0">
                <a:latin typeface="Calibri"/>
                <a:cs typeface="Calibri"/>
              </a:rPr>
              <a:t>of </a:t>
            </a:r>
            <a:r>
              <a:rPr sz="1800" b="1" spc="-5" dirty="0">
                <a:latin typeface="Calibri"/>
                <a:cs typeface="Calibri"/>
              </a:rPr>
              <a:t>8° </a:t>
            </a:r>
            <a:r>
              <a:rPr sz="1800" b="1" dirty="0">
                <a:latin typeface="Calibri"/>
                <a:cs typeface="Calibri"/>
              </a:rPr>
              <a:t>in the </a:t>
            </a:r>
            <a:r>
              <a:rPr sz="1800" b="1" spc="-5" dirty="0">
                <a:latin typeface="Calibri"/>
                <a:cs typeface="Calibri"/>
              </a:rPr>
              <a:t>CP violating </a:t>
            </a:r>
            <a:r>
              <a:rPr sz="1800" b="1" dirty="0">
                <a:latin typeface="Calibri"/>
                <a:cs typeface="Calibri"/>
              </a:rPr>
              <a:t>phase angle δ</a:t>
            </a:r>
            <a:r>
              <a:rPr sz="1800" b="1" baseline="-20833" dirty="0">
                <a:latin typeface="Calibri"/>
                <a:cs typeface="Calibri"/>
              </a:rPr>
              <a:t>CP</a:t>
            </a:r>
            <a:r>
              <a:rPr sz="1800" b="1" spc="-7" baseline="-20833" dirty="0">
                <a:latin typeface="Calibri"/>
                <a:cs typeface="Calibri"/>
              </a:rPr>
              <a:t> </a:t>
            </a:r>
            <a:r>
              <a:rPr sz="1800" dirty="0">
                <a:latin typeface="Times New Roman"/>
                <a:cs typeface="Times New Roman"/>
              </a:rPr>
              <a:t>.</a:t>
            </a:r>
          </a:p>
          <a:p>
            <a:pPr marL="311785" indent="-287020">
              <a:lnSpc>
                <a:spcPct val="100000"/>
              </a:lnSpc>
              <a:spcBef>
                <a:spcPts val="960"/>
              </a:spcBef>
              <a:buFont typeface="Arial"/>
              <a:buChar char="•"/>
              <a:tabLst>
                <a:tab pos="311785" algn="l"/>
                <a:tab pos="312420" algn="l"/>
              </a:tabLst>
            </a:pPr>
            <a:r>
              <a:rPr sz="1800" dirty="0">
                <a:latin typeface="Calibri"/>
                <a:cs typeface="Calibri"/>
              </a:rPr>
              <a:t>A </a:t>
            </a:r>
            <a:r>
              <a:rPr sz="1800" spc="-5" dirty="0">
                <a:latin typeface="Calibri"/>
                <a:cs typeface="Calibri"/>
              </a:rPr>
              <a:t>second EU-supported phase of </a:t>
            </a:r>
            <a:r>
              <a:rPr sz="1800" dirty="0">
                <a:latin typeface="Calibri"/>
                <a:cs typeface="Calibri"/>
              </a:rPr>
              <a:t>the </a:t>
            </a:r>
            <a:r>
              <a:rPr sz="1800" spc="-5" dirty="0">
                <a:latin typeface="Calibri"/>
                <a:cs typeface="Calibri"/>
              </a:rPr>
              <a:t>ESSnuSB design 2023-2026 </a:t>
            </a:r>
            <a:r>
              <a:rPr lang="sv-SE" sz="1800" spc="-5" dirty="0">
                <a:latin typeface="Calibri"/>
                <a:cs typeface="Calibri"/>
              </a:rPr>
              <a:t>is </a:t>
            </a:r>
            <a:r>
              <a:rPr lang="sv-SE" sz="1800" spc="-5" dirty="0" err="1">
                <a:latin typeface="Calibri"/>
                <a:cs typeface="Calibri"/>
              </a:rPr>
              <a:t>ongoing</a:t>
            </a:r>
            <a:r>
              <a:rPr sz="1800" dirty="0">
                <a:latin typeface="Calibri"/>
                <a:cs typeface="Calibri"/>
              </a:rPr>
              <a:t> </a:t>
            </a:r>
            <a:r>
              <a:rPr sz="1800" spc="-10" dirty="0">
                <a:latin typeface="Calibri"/>
                <a:cs typeface="Calibri"/>
              </a:rPr>
              <a:t>focussing </a:t>
            </a:r>
            <a:r>
              <a:rPr sz="1800" spc="-5" dirty="0">
                <a:latin typeface="Calibri"/>
                <a:cs typeface="Calibri"/>
              </a:rPr>
              <a:t>on including </a:t>
            </a:r>
            <a:r>
              <a:rPr sz="1800" spc="-10" dirty="0">
                <a:latin typeface="Calibri"/>
                <a:cs typeface="Calibri"/>
              </a:rPr>
              <a:t>facilities </a:t>
            </a:r>
            <a:r>
              <a:rPr sz="1800" spc="-15" dirty="0">
                <a:latin typeface="Calibri"/>
                <a:cs typeface="Calibri"/>
              </a:rPr>
              <a:t>for</a:t>
            </a:r>
            <a:r>
              <a:rPr sz="1800" spc="15" dirty="0">
                <a:latin typeface="Calibri"/>
                <a:cs typeface="Calibri"/>
              </a:rPr>
              <a:t> </a:t>
            </a:r>
            <a:r>
              <a:rPr sz="1800" b="1" dirty="0">
                <a:latin typeface="Calibri"/>
                <a:cs typeface="Calibri"/>
              </a:rPr>
              <a:t>high</a:t>
            </a:r>
            <a:endParaRPr sz="1800" dirty="0">
              <a:latin typeface="Calibri"/>
              <a:cs typeface="Calibri"/>
            </a:endParaRPr>
          </a:p>
          <a:p>
            <a:pPr marL="311785">
              <a:lnSpc>
                <a:spcPct val="100000"/>
              </a:lnSpc>
              <a:spcBef>
                <a:spcPts val="145"/>
              </a:spcBef>
            </a:pPr>
            <a:r>
              <a:rPr sz="1800" b="1" spc="-10" dirty="0">
                <a:latin typeface="Calibri"/>
                <a:cs typeface="Calibri"/>
              </a:rPr>
              <a:t>precision </a:t>
            </a:r>
            <a:r>
              <a:rPr sz="1800" b="1" dirty="0">
                <a:latin typeface="Calibri"/>
                <a:cs typeface="Calibri"/>
              </a:rPr>
              <a:t>neutrino </a:t>
            </a:r>
            <a:r>
              <a:rPr sz="1800" b="1" spc="-5" dirty="0">
                <a:latin typeface="Calibri"/>
                <a:cs typeface="Calibri"/>
              </a:rPr>
              <a:t>cross-section </a:t>
            </a:r>
            <a:r>
              <a:rPr sz="1800" b="1" spc="-10" dirty="0">
                <a:latin typeface="Calibri"/>
                <a:cs typeface="Calibri"/>
              </a:rPr>
              <a:t>measurements at </a:t>
            </a:r>
            <a:r>
              <a:rPr sz="1800" b="1" dirty="0">
                <a:latin typeface="Calibri"/>
                <a:cs typeface="Calibri"/>
              </a:rPr>
              <a:t>low </a:t>
            </a:r>
            <a:r>
              <a:rPr sz="1800" b="1" spc="-10" dirty="0">
                <a:latin typeface="Calibri"/>
                <a:cs typeface="Calibri"/>
              </a:rPr>
              <a:t>energy </a:t>
            </a:r>
            <a:r>
              <a:rPr sz="1800" dirty="0">
                <a:latin typeface="Calibri"/>
                <a:cs typeface="Calibri"/>
              </a:rPr>
              <a:t>needed </a:t>
            </a:r>
            <a:r>
              <a:rPr sz="1800" spc="-15" dirty="0">
                <a:latin typeface="Calibri"/>
                <a:cs typeface="Calibri"/>
              </a:rPr>
              <a:t>for </a:t>
            </a:r>
            <a:r>
              <a:rPr sz="1800" dirty="0">
                <a:latin typeface="Calibri"/>
                <a:cs typeface="Calibri"/>
              </a:rPr>
              <a:t>the CP angle </a:t>
            </a:r>
            <a:r>
              <a:rPr sz="1800" spc="-5" dirty="0">
                <a:latin typeface="Calibri"/>
                <a:cs typeface="Calibri"/>
              </a:rPr>
              <a:t>phase</a:t>
            </a:r>
            <a:r>
              <a:rPr sz="1800" spc="-10" dirty="0">
                <a:latin typeface="Calibri"/>
                <a:cs typeface="Calibri"/>
              </a:rPr>
              <a:t> </a:t>
            </a:r>
            <a:r>
              <a:rPr sz="1800" spc="-5" dirty="0">
                <a:latin typeface="Calibri"/>
                <a:cs typeface="Calibri"/>
              </a:rPr>
              <a:t>measurement</a:t>
            </a:r>
            <a:r>
              <a:rPr sz="1800" spc="-5" dirty="0">
                <a:latin typeface="Times New Roman"/>
                <a:cs typeface="Times New Roman"/>
              </a:rPr>
              <a:t>.</a:t>
            </a:r>
            <a:endParaRPr sz="1800" dirty="0">
              <a:latin typeface="Times New Roman"/>
              <a:cs typeface="Times New Roman"/>
            </a:endParaRPr>
          </a:p>
          <a:p>
            <a:pPr marL="311785" marR="47625" indent="-287020">
              <a:lnSpc>
                <a:spcPct val="107000"/>
              </a:lnSpc>
              <a:spcBef>
                <a:spcPts val="810"/>
              </a:spcBef>
              <a:buFont typeface="Arial"/>
              <a:buChar char="•"/>
              <a:tabLst>
                <a:tab pos="311785" algn="l"/>
                <a:tab pos="312420" algn="l"/>
              </a:tabLst>
            </a:pPr>
            <a:r>
              <a:rPr sz="1800" spc="-5" dirty="0">
                <a:latin typeface="Calibri"/>
                <a:cs typeface="Calibri"/>
              </a:rPr>
              <a:t>The ESSnuSB </a:t>
            </a:r>
            <a:r>
              <a:rPr sz="1800" spc="-10" dirty="0">
                <a:latin typeface="Calibri"/>
                <a:cs typeface="Calibri"/>
              </a:rPr>
              <a:t>Collaboration, currently consisting </a:t>
            </a:r>
            <a:r>
              <a:rPr sz="1800" spc="-5" dirty="0">
                <a:latin typeface="Calibri"/>
                <a:cs typeface="Calibri"/>
              </a:rPr>
              <a:t>of </a:t>
            </a:r>
            <a:r>
              <a:rPr sz="1800" spc="-10" dirty="0">
                <a:latin typeface="Calibri"/>
                <a:cs typeface="Calibri"/>
              </a:rPr>
              <a:t>ca </a:t>
            </a:r>
            <a:r>
              <a:rPr lang="sv-SE" spc="-10" dirty="0">
                <a:latin typeface="Calibri"/>
                <a:cs typeface="Calibri"/>
              </a:rPr>
              <a:t>94</a:t>
            </a:r>
            <a:r>
              <a:rPr sz="1800" dirty="0">
                <a:latin typeface="Calibri"/>
                <a:cs typeface="Calibri"/>
              </a:rPr>
              <a:t> </a:t>
            </a:r>
            <a:r>
              <a:rPr sz="1800" spc="-10" dirty="0">
                <a:latin typeface="Calibri"/>
                <a:cs typeface="Calibri"/>
              </a:rPr>
              <a:t>members from </a:t>
            </a:r>
            <a:r>
              <a:rPr sz="1800" dirty="0">
                <a:latin typeface="Calibri"/>
                <a:cs typeface="Calibri"/>
              </a:rPr>
              <a:t>20 </a:t>
            </a:r>
            <a:r>
              <a:rPr sz="1800" spc="-10" dirty="0">
                <a:latin typeface="Calibri"/>
                <a:cs typeface="Calibri"/>
              </a:rPr>
              <a:t>universities </a:t>
            </a:r>
            <a:r>
              <a:rPr sz="1800" dirty="0">
                <a:latin typeface="Calibri"/>
                <a:cs typeface="Calibri"/>
              </a:rPr>
              <a:t>and 11 </a:t>
            </a:r>
            <a:r>
              <a:rPr sz="1800" spc="-10" dirty="0">
                <a:latin typeface="Calibri"/>
                <a:cs typeface="Calibri"/>
              </a:rPr>
              <a:t>European countries </a:t>
            </a:r>
            <a:r>
              <a:rPr sz="1800" dirty="0">
                <a:latin typeface="Calibri"/>
                <a:cs typeface="Calibri"/>
              </a:rPr>
              <a:t>has had  and </a:t>
            </a:r>
            <a:r>
              <a:rPr sz="1800" spc="-5" dirty="0">
                <a:latin typeface="Calibri"/>
                <a:cs typeface="Calibri"/>
              </a:rPr>
              <a:t>has </a:t>
            </a:r>
            <a:r>
              <a:rPr sz="1800" b="1" spc="-10" dirty="0">
                <a:latin typeface="Calibri"/>
                <a:cs typeface="Calibri"/>
              </a:rPr>
              <a:t>strong </a:t>
            </a:r>
            <a:r>
              <a:rPr sz="1800" b="1" spc="-5" dirty="0">
                <a:latin typeface="Calibri"/>
                <a:cs typeface="Calibri"/>
              </a:rPr>
              <a:t>support </a:t>
            </a:r>
            <a:r>
              <a:rPr sz="1800" spc="-10" dirty="0">
                <a:latin typeface="Calibri"/>
                <a:cs typeface="Calibri"/>
              </a:rPr>
              <a:t>from </a:t>
            </a:r>
            <a:r>
              <a:rPr sz="1800" dirty="0">
                <a:latin typeface="Calibri"/>
                <a:cs typeface="Calibri"/>
              </a:rPr>
              <a:t>the </a:t>
            </a:r>
            <a:r>
              <a:rPr sz="1800" spc="-5" dirty="0">
                <a:latin typeface="Calibri"/>
                <a:cs typeface="Calibri"/>
              </a:rPr>
              <a:t>EU </a:t>
            </a:r>
            <a:r>
              <a:rPr sz="1800" spc="-10" dirty="0">
                <a:latin typeface="Calibri"/>
                <a:cs typeface="Calibri"/>
              </a:rPr>
              <a:t>Research </a:t>
            </a:r>
            <a:r>
              <a:rPr sz="1800" dirty="0">
                <a:latin typeface="Calibri"/>
                <a:cs typeface="Calibri"/>
              </a:rPr>
              <a:t>INFRADEV </a:t>
            </a:r>
            <a:r>
              <a:rPr sz="1800" spc="-10" dirty="0">
                <a:latin typeface="Calibri"/>
                <a:cs typeface="Calibri"/>
              </a:rPr>
              <a:t>Programme </a:t>
            </a:r>
            <a:r>
              <a:rPr sz="1800" spc="-5" dirty="0">
                <a:latin typeface="Calibri"/>
                <a:cs typeface="Calibri"/>
              </a:rPr>
              <a:t>(Horison2020 </a:t>
            </a:r>
            <a:r>
              <a:rPr sz="1800" dirty="0">
                <a:latin typeface="Calibri"/>
                <a:cs typeface="Calibri"/>
              </a:rPr>
              <a:t>and </a:t>
            </a:r>
            <a:r>
              <a:rPr sz="1800" spc="-15" dirty="0">
                <a:latin typeface="Calibri"/>
                <a:cs typeface="Calibri"/>
              </a:rPr>
              <a:t>Horizon </a:t>
            </a:r>
            <a:r>
              <a:rPr sz="1800" spc="-10" dirty="0">
                <a:latin typeface="Calibri"/>
                <a:cs typeface="Calibri"/>
              </a:rPr>
              <a:t>Europe), from </a:t>
            </a:r>
            <a:r>
              <a:rPr sz="1800" dirty="0">
                <a:latin typeface="Calibri"/>
                <a:cs typeface="Calibri"/>
              </a:rPr>
              <a:t>the </a:t>
            </a:r>
            <a:r>
              <a:rPr sz="1800" spc="-10" dirty="0">
                <a:latin typeface="Calibri"/>
                <a:cs typeface="Calibri"/>
              </a:rPr>
              <a:t>ESS  </a:t>
            </a:r>
            <a:r>
              <a:rPr sz="1800" dirty="0">
                <a:latin typeface="Calibri"/>
                <a:cs typeface="Calibri"/>
              </a:rPr>
              <a:t>Management and </a:t>
            </a:r>
            <a:r>
              <a:rPr sz="1800" spc="-10" dirty="0">
                <a:latin typeface="Calibri"/>
                <a:cs typeface="Calibri"/>
              </a:rPr>
              <a:t>from </a:t>
            </a:r>
            <a:r>
              <a:rPr sz="1800" dirty="0">
                <a:latin typeface="Calibri"/>
                <a:cs typeface="Calibri"/>
              </a:rPr>
              <a:t>the </a:t>
            </a:r>
            <a:r>
              <a:rPr sz="1800" spc="-10" dirty="0">
                <a:latin typeface="Calibri"/>
                <a:cs typeface="Calibri"/>
              </a:rPr>
              <a:t>Zinkgruvan </a:t>
            </a:r>
            <a:r>
              <a:rPr sz="1800" spc="-5" dirty="0">
                <a:latin typeface="Calibri"/>
                <a:cs typeface="Calibri"/>
              </a:rPr>
              <a:t>Mine</a:t>
            </a:r>
            <a:r>
              <a:rPr sz="1800" spc="85" dirty="0">
                <a:latin typeface="Calibri"/>
                <a:cs typeface="Calibri"/>
              </a:rPr>
              <a:t> </a:t>
            </a:r>
            <a:r>
              <a:rPr sz="1800" spc="-5" dirty="0">
                <a:latin typeface="Calibri"/>
                <a:cs typeface="Calibri"/>
              </a:rPr>
              <a:t>Management</a:t>
            </a:r>
            <a:r>
              <a:rPr sz="1800" spc="-5" dirty="0">
                <a:latin typeface="Times New Roman"/>
                <a:cs typeface="Times New Roman"/>
              </a:rPr>
              <a:t>.</a:t>
            </a:r>
            <a:endParaRPr sz="1800" dirty="0">
              <a:latin typeface="Times New Roman"/>
              <a:cs typeface="Times New Roman"/>
            </a:endParaRPr>
          </a:p>
          <a:p>
            <a:pPr marL="311785" indent="-287020">
              <a:lnSpc>
                <a:spcPct val="100000"/>
              </a:lnSpc>
              <a:spcBef>
                <a:spcPts val="944"/>
              </a:spcBef>
              <a:buFont typeface="Arial"/>
              <a:buChar char="•"/>
              <a:tabLst>
                <a:tab pos="311785" algn="l"/>
                <a:tab pos="312420" algn="l"/>
              </a:tabLst>
            </a:pPr>
            <a:r>
              <a:rPr sz="1800" spc="-5" dirty="0">
                <a:latin typeface="Calibri"/>
                <a:cs typeface="Calibri"/>
              </a:rPr>
              <a:t>The plan </a:t>
            </a:r>
            <a:r>
              <a:rPr sz="1800" spc="-15" dirty="0">
                <a:latin typeface="Calibri"/>
                <a:cs typeface="Calibri"/>
              </a:rPr>
              <a:t>for </a:t>
            </a:r>
            <a:r>
              <a:rPr sz="1800" spc="-5" dirty="0">
                <a:latin typeface="Calibri"/>
                <a:cs typeface="Calibri"/>
              </a:rPr>
              <a:t>the ESSnuSB is </a:t>
            </a:r>
            <a:r>
              <a:rPr sz="1800" spc="-10" dirty="0">
                <a:latin typeface="Calibri"/>
                <a:cs typeface="Calibri"/>
              </a:rPr>
              <a:t>to request </a:t>
            </a:r>
            <a:r>
              <a:rPr sz="1800" spc="-5" dirty="0">
                <a:latin typeface="Calibri"/>
                <a:cs typeface="Calibri"/>
              </a:rPr>
              <a:t>support </a:t>
            </a:r>
            <a:r>
              <a:rPr sz="1800" spc="-10" dirty="0">
                <a:latin typeface="Calibri"/>
                <a:cs typeface="Calibri"/>
              </a:rPr>
              <a:t>from ESFRI </a:t>
            </a:r>
            <a:r>
              <a:rPr sz="1800" spc="-5" dirty="0">
                <a:latin typeface="Calibri"/>
                <a:cs typeface="Calibri"/>
              </a:rPr>
              <a:t>in 2026, </a:t>
            </a:r>
            <a:r>
              <a:rPr sz="1800" spc="-10" dirty="0">
                <a:latin typeface="Calibri"/>
                <a:cs typeface="Calibri"/>
              </a:rPr>
              <a:t>start </a:t>
            </a:r>
            <a:r>
              <a:rPr sz="1800" spc="-5" dirty="0">
                <a:latin typeface="Calibri"/>
                <a:cs typeface="Calibri"/>
              </a:rPr>
              <a:t>construction around </a:t>
            </a:r>
            <a:r>
              <a:rPr sz="1800" dirty="0">
                <a:latin typeface="Calibri"/>
                <a:cs typeface="Calibri"/>
              </a:rPr>
              <a:t>20</a:t>
            </a:r>
            <a:r>
              <a:rPr lang="sv-SE" sz="1800" dirty="0">
                <a:latin typeface="Calibri"/>
                <a:cs typeface="Calibri"/>
              </a:rPr>
              <a:t>30</a:t>
            </a:r>
            <a:r>
              <a:rPr sz="1800" dirty="0">
                <a:latin typeface="Calibri"/>
                <a:cs typeface="Calibri"/>
              </a:rPr>
              <a:t> and </a:t>
            </a:r>
            <a:r>
              <a:rPr sz="1800" b="1" spc="-10" dirty="0">
                <a:latin typeface="Calibri"/>
                <a:cs typeface="Calibri"/>
              </a:rPr>
              <a:t>start data</a:t>
            </a:r>
            <a:r>
              <a:rPr sz="1800" b="1" spc="240" dirty="0">
                <a:latin typeface="Calibri"/>
                <a:cs typeface="Calibri"/>
              </a:rPr>
              <a:t> </a:t>
            </a:r>
            <a:r>
              <a:rPr sz="1800" b="1" spc="-5" dirty="0">
                <a:latin typeface="Calibri"/>
                <a:cs typeface="Calibri"/>
              </a:rPr>
              <a:t>taking</a:t>
            </a:r>
            <a:endParaRPr sz="1800" dirty="0">
              <a:latin typeface="Calibri"/>
              <a:cs typeface="Calibri"/>
            </a:endParaRPr>
          </a:p>
          <a:p>
            <a:pPr marL="311785">
              <a:lnSpc>
                <a:spcPct val="100000"/>
              </a:lnSpc>
              <a:spcBef>
                <a:spcPts val="155"/>
              </a:spcBef>
            </a:pPr>
            <a:r>
              <a:rPr sz="1800" b="1" spc="-5" dirty="0">
                <a:latin typeface="Calibri"/>
                <a:cs typeface="Calibri"/>
              </a:rPr>
              <a:t>around</a:t>
            </a:r>
            <a:r>
              <a:rPr sz="1800" b="1" spc="-35" dirty="0">
                <a:latin typeface="Calibri"/>
                <a:cs typeface="Calibri"/>
              </a:rPr>
              <a:t> </a:t>
            </a:r>
            <a:r>
              <a:rPr sz="1800" b="1" spc="-5" dirty="0">
                <a:latin typeface="Calibri"/>
                <a:cs typeface="Calibri"/>
              </a:rPr>
              <a:t>2038</a:t>
            </a:r>
            <a:r>
              <a:rPr sz="1800" spc="-5" dirty="0">
                <a:latin typeface="Calibri"/>
                <a:cs typeface="Calibri"/>
              </a:rPr>
              <a:t>.</a:t>
            </a:r>
            <a:endParaRPr sz="1800" dirty="0">
              <a:latin typeface="Calibri"/>
              <a:cs typeface="Calibri"/>
            </a:endParaRPr>
          </a:p>
          <a:p>
            <a:pPr marL="311785" marR="71755" indent="-287020">
              <a:lnSpc>
                <a:spcPct val="107200"/>
              </a:lnSpc>
              <a:spcBef>
                <a:spcPts val="795"/>
              </a:spcBef>
              <a:buFont typeface="Arial"/>
              <a:buChar char="•"/>
              <a:tabLst>
                <a:tab pos="311785" algn="l"/>
                <a:tab pos="312420" algn="l"/>
              </a:tabLst>
            </a:pPr>
            <a:r>
              <a:rPr sz="1800" spc="-5" dirty="0">
                <a:latin typeface="Calibri"/>
                <a:cs typeface="Calibri"/>
              </a:rPr>
              <a:t>The ESSnuSB is </a:t>
            </a:r>
            <a:r>
              <a:rPr sz="1800" dirty="0">
                <a:latin typeface="Calibri"/>
                <a:cs typeface="Calibri"/>
              </a:rPr>
              <a:t>an </a:t>
            </a:r>
            <a:r>
              <a:rPr sz="1800" spc="-5" dirty="0">
                <a:latin typeface="Calibri"/>
                <a:cs typeface="Calibri"/>
              </a:rPr>
              <a:t>ESS-based neutrino super beam which </a:t>
            </a:r>
            <a:r>
              <a:rPr sz="1800" b="1" spc="-5" dirty="0">
                <a:latin typeface="Calibri"/>
                <a:cs typeface="Calibri"/>
              </a:rPr>
              <a:t>would </a:t>
            </a:r>
            <a:r>
              <a:rPr sz="1800" b="1" dirty="0">
                <a:latin typeface="Calibri"/>
                <a:cs typeface="Calibri"/>
              </a:rPr>
              <a:t>add a </a:t>
            </a:r>
            <a:r>
              <a:rPr sz="1800" b="1" spc="-5" dirty="0">
                <a:latin typeface="Calibri"/>
                <a:cs typeface="Calibri"/>
              </a:rPr>
              <a:t>new long-term vision </a:t>
            </a:r>
            <a:r>
              <a:rPr sz="1800" b="1" spc="-10" dirty="0">
                <a:latin typeface="Calibri"/>
                <a:cs typeface="Calibri"/>
              </a:rPr>
              <a:t>to </a:t>
            </a:r>
            <a:r>
              <a:rPr sz="1800" b="1" dirty="0">
                <a:latin typeface="Calibri"/>
                <a:cs typeface="Calibri"/>
              </a:rPr>
              <a:t>the </a:t>
            </a:r>
            <a:r>
              <a:rPr sz="1800" b="1" spc="-5" dirty="0">
                <a:latin typeface="Calibri"/>
                <a:cs typeface="Calibri"/>
              </a:rPr>
              <a:t>ESS </a:t>
            </a:r>
            <a:r>
              <a:rPr sz="1800" b="1" dirty="0">
                <a:latin typeface="Calibri"/>
                <a:cs typeface="Calibri"/>
              </a:rPr>
              <a:t>as a </a:t>
            </a:r>
            <a:r>
              <a:rPr sz="1800" b="1" spc="-5" dirty="0">
                <a:latin typeface="Calibri"/>
                <a:cs typeface="Calibri"/>
              </a:rPr>
              <a:t>world-leading  </a:t>
            </a:r>
            <a:r>
              <a:rPr sz="1800" b="1" spc="-20" dirty="0">
                <a:latin typeface="Calibri"/>
                <a:cs typeface="Calibri"/>
              </a:rPr>
              <a:t>laboratory </a:t>
            </a:r>
            <a:r>
              <a:rPr sz="1800" b="1" spc="-5" dirty="0">
                <a:latin typeface="Calibri"/>
                <a:cs typeface="Calibri"/>
              </a:rPr>
              <a:t>also </a:t>
            </a:r>
            <a:r>
              <a:rPr sz="1800" b="1" dirty="0">
                <a:latin typeface="Calibri"/>
                <a:cs typeface="Calibri"/>
              </a:rPr>
              <a:t>in </a:t>
            </a:r>
            <a:r>
              <a:rPr lang="sv-SE" sz="1800" b="1" spc="-5" dirty="0">
                <a:latin typeface="Calibri"/>
                <a:cs typeface="Calibri"/>
              </a:rPr>
              <a:t>Neutrino</a:t>
            </a:r>
            <a:r>
              <a:rPr sz="1800" b="1" spc="-45" dirty="0">
                <a:latin typeface="Calibri"/>
                <a:cs typeface="Calibri"/>
              </a:rPr>
              <a:t> </a:t>
            </a:r>
            <a:r>
              <a:rPr sz="1800" b="1" spc="-5" dirty="0">
                <a:latin typeface="Calibri"/>
                <a:cs typeface="Calibri"/>
              </a:rPr>
              <a:t>Physics</a:t>
            </a:r>
            <a:r>
              <a:rPr sz="1800" spc="-5" dirty="0">
                <a:latin typeface="Calibri"/>
                <a:cs typeface="Calibri"/>
              </a:rPr>
              <a:t>.</a:t>
            </a:r>
            <a:endParaRPr sz="1800" dirty="0">
              <a:latin typeface="Calibri"/>
              <a:cs typeface="Calibri"/>
            </a:endParaRPr>
          </a:p>
        </p:txBody>
      </p:sp>
      <p:sp>
        <p:nvSpPr>
          <p:cNvPr id="9" name="Date Placeholder 8">
            <a:extLst>
              <a:ext uri="{FF2B5EF4-FFF2-40B4-BE49-F238E27FC236}">
                <a16:creationId xmlns:a16="http://schemas.microsoft.com/office/drawing/2014/main" id="{2B6EC3A4-BDE5-4204-A76C-4BDE7E69F2FC}"/>
              </a:ext>
            </a:extLst>
          </p:cNvPr>
          <p:cNvSpPr>
            <a:spLocks noGrp="1"/>
          </p:cNvSpPr>
          <p:nvPr>
            <p:ph type="dt" sz="half" idx="6"/>
          </p:nvPr>
        </p:nvSpPr>
        <p:spPr/>
        <p:txBody>
          <a:bodyPr/>
          <a:lstStyle/>
          <a:p>
            <a:r>
              <a:rPr lang="sv-SE"/>
              <a:t>1/17/2025</a:t>
            </a:r>
            <a:endParaRPr lang="en-US"/>
          </a:p>
        </p:txBody>
      </p:sp>
      <p:sp>
        <p:nvSpPr>
          <p:cNvPr id="10" name="Footer Placeholder 9">
            <a:extLst>
              <a:ext uri="{FF2B5EF4-FFF2-40B4-BE49-F238E27FC236}">
                <a16:creationId xmlns:a16="http://schemas.microsoft.com/office/drawing/2014/main" id="{54BEFDDB-B2EB-486B-A21B-D7FE283C699F}"/>
              </a:ext>
            </a:extLst>
          </p:cNvPr>
          <p:cNvSpPr>
            <a:spLocks noGrp="1"/>
          </p:cNvSpPr>
          <p:nvPr>
            <p:ph type="ftr" sz="quarter" idx="5"/>
          </p:nvPr>
        </p:nvSpPr>
        <p:spPr/>
        <p:txBody>
          <a:bodyPr/>
          <a:lstStyle/>
          <a:p>
            <a:r>
              <a:rPr lang="en-US"/>
              <a:t>Particle Physics at ESS Worshop                                        Tord Ekelof      Uppsala University</a:t>
            </a:r>
          </a:p>
        </p:txBody>
      </p:sp>
      <p:sp>
        <p:nvSpPr>
          <p:cNvPr id="11" name="Slide Number Placeholder 10">
            <a:extLst>
              <a:ext uri="{FF2B5EF4-FFF2-40B4-BE49-F238E27FC236}">
                <a16:creationId xmlns:a16="http://schemas.microsoft.com/office/drawing/2014/main" id="{CE9A2D9D-058F-4C83-999C-1D6D932BF902}"/>
              </a:ext>
            </a:extLst>
          </p:cNvPr>
          <p:cNvSpPr>
            <a:spLocks noGrp="1"/>
          </p:cNvSpPr>
          <p:nvPr>
            <p:ph type="sldNum" sz="quarter" idx="7"/>
          </p:nvPr>
        </p:nvSpPr>
        <p:spPr/>
        <p:txBody>
          <a:bodyPr/>
          <a:lstStyle/>
          <a:p>
            <a:pPr marL="38100">
              <a:lnSpc>
                <a:spcPts val="1240"/>
              </a:lnSpc>
            </a:pPr>
            <a:fld id="{81D60167-4931-47E6-BA6A-407CBD079E47}" type="slidenum">
              <a:rPr lang="sv-SE" smtClean="0"/>
              <a:t>24</a:t>
            </a:fld>
            <a:endParaRPr lang="sv-S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093970" y="6373545"/>
            <a:ext cx="2007235" cy="361315"/>
          </a:xfrm>
          <a:prstGeom prst="rect">
            <a:avLst/>
          </a:prstGeom>
        </p:spPr>
        <p:txBody>
          <a:bodyPr vert="horz" wrap="square" lIns="0" tIns="0" rIns="0" bIns="0" rtlCol="0">
            <a:spAutoFit/>
          </a:bodyPr>
          <a:lstStyle/>
          <a:p>
            <a:pPr algn="ctr">
              <a:lnSpc>
                <a:spcPts val="1240"/>
              </a:lnSpc>
            </a:pPr>
            <a:r>
              <a:rPr sz="1200" spc="-10" dirty="0">
                <a:solidFill>
                  <a:srgbClr val="888888"/>
                </a:solidFill>
                <a:latin typeface="Calibri"/>
                <a:cs typeface="Calibri"/>
              </a:rPr>
              <a:t>ESS</a:t>
            </a:r>
            <a:r>
              <a:rPr sz="1200" spc="-5" dirty="0">
                <a:solidFill>
                  <a:srgbClr val="888888"/>
                </a:solidFill>
                <a:latin typeface="Calibri"/>
                <a:cs typeface="Calibri"/>
              </a:rPr>
              <a:t> Council</a:t>
            </a:r>
            <a:endParaRPr sz="1200">
              <a:latin typeface="Calibri"/>
              <a:cs typeface="Calibri"/>
            </a:endParaRPr>
          </a:p>
          <a:p>
            <a:pPr algn="ctr">
              <a:lnSpc>
                <a:spcPct val="100000"/>
              </a:lnSpc>
              <a:tabLst>
                <a:tab pos="825500" algn="l"/>
              </a:tabLst>
            </a:pPr>
            <a:r>
              <a:rPr sz="1200" spc="-30" dirty="0">
                <a:solidFill>
                  <a:srgbClr val="888888"/>
                </a:solidFill>
                <a:latin typeface="Calibri"/>
                <a:cs typeface="Calibri"/>
              </a:rPr>
              <a:t>Tord</a:t>
            </a:r>
            <a:r>
              <a:rPr sz="1200" spc="-10" dirty="0">
                <a:solidFill>
                  <a:srgbClr val="888888"/>
                </a:solidFill>
                <a:latin typeface="Calibri"/>
                <a:cs typeface="Calibri"/>
              </a:rPr>
              <a:t> ekelöf	</a:t>
            </a:r>
            <a:r>
              <a:rPr sz="1200" spc="-5" dirty="0">
                <a:solidFill>
                  <a:srgbClr val="888888"/>
                </a:solidFill>
                <a:latin typeface="Calibri"/>
                <a:cs typeface="Calibri"/>
              </a:rPr>
              <a:t>Uppsala</a:t>
            </a:r>
            <a:r>
              <a:rPr sz="1200" spc="-60" dirty="0">
                <a:solidFill>
                  <a:srgbClr val="888888"/>
                </a:solidFill>
                <a:latin typeface="Calibri"/>
                <a:cs typeface="Calibri"/>
              </a:rPr>
              <a:t> </a:t>
            </a:r>
            <a:r>
              <a:rPr sz="1200" spc="-5" dirty="0">
                <a:solidFill>
                  <a:srgbClr val="888888"/>
                </a:solidFill>
                <a:latin typeface="Calibri"/>
                <a:cs typeface="Calibri"/>
              </a:rPr>
              <a:t>University</a:t>
            </a:r>
            <a:endParaRPr sz="1200">
              <a:latin typeface="Calibri"/>
              <a:cs typeface="Calibri"/>
            </a:endParaRPr>
          </a:p>
        </p:txBody>
      </p:sp>
      <p:sp>
        <p:nvSpPr>
          <p:cNvPr id="4" name="object 4"/>
          <p:cNvSpPr txBox="1"/>
          <p:nvPr/>
        </p:nvSpPr>
        <p:spPr>
          <a:xfrm>
            <a:off x="916939" y="6464985"/>
            <a:ext cx="76644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04/06/2024</a:t>
            </a:r>
            <a:endParaRPr sz="1200">
              <a:latin typeface="Calibri"/>
              <a:cs typeface="Calibri"/>
            </a:endParaRPr>
          </a:p>
        </p:txBody>
      </p:sp>
      <p:sp>
        <p:nvSpPr>
          <p:cNvPr id="2" name="object 2"/>
          <p:cNvSpPr txBox="1">
            <a:spLocks noGrp="1"/>
          </p:cNvSpPr>
          <p:nvPr>
            <p:ph type="title"/>
          </p:nvPr>
        </p:nvSpPr>
        <p:spPr>
          <a:xfrm>
            <a:off x="4311141" y="3168142"/>
            <a:ext cx="2777490" cy="756920"/>
          </a:xfrm>
          <a:prstGeom prst="rect">
            <a:avLst/>
          </a:prstGeom>
        </p:spPr>
        <p:txBody>
          <a:bodyPr vert="horz" wrap="square" lIns="0" tIns="12700" rIns="0" bIns="0" rtlCol="0">
            <a:spAutoFit/>
          </a:bodyPr>
          <a:lstStyle/>
          <a:p>
            <a:pPr marL="12700">
              <a:lnSpc>
                <a:spcPct val="100000"/>
              </a:lnSpc>
              <a:spcBef>
                <a:spcPts val="100"/>
              </a:spcBef>
            </a:pPr>
            <a:r>
              <a:rPr sz="4800" spc="-5" dirty="0"/>
              <a:t>Thank</a:t>
            </a:r>
            <a:r>
              <a:rPr sz="4800" spc="-85" dirty="0"/>
              <a:t> </a:t>
            </a:r>
            <a:r>
              <a:rPr sz="4800" spc="-20" dirty="0"/>
              <a:t>you!</a:t>
            </a:r>
            <a:endParaRPr sz="4800"/>
          </a:p>
        </p:txBody>
      </p:sp>
      <p:sp>
        <p:nvSpPr>
          <p:cNvPr id="8" name="Date Placeholder 7">
            <a:extLst>
              <a:ext uri="{FF2B5EF4-FFF2-40B4-BE49-F238E27FC236}">
                <a16:creationId xmlns:a16="http://schemas.microsoft.com/office/drawing/2014/main" id="{0AB3A96E-1152-4F5D-9CAB-242A9C30BF17}"/>
              </a:ext>
            </a:extLst>
          </p:cNvPr>
          <p:cNvSpPr>
            <a:spLocks noGrp="1"/>
          </p:cNvSpPr>
          <p:nvPr>
            <p:ph type="dt" sz="half" idx="6"/>
          </p:nvPr>
        </p:nvSpPr>
        <p:spPr/>
        <p:txBody>
          <a:bodyPr/>
          <a:lstStyle/>
          <a:p>
            <a:r>
              <a:rPr lang="sv-SE"/>
              <a:t>1/17/2025</a:t>
            </a:r>
            <a:endParaRPr lang="en-US"/>
          </a:p>
        </p:txBody>
      </p:sp>
      <p:sp>
        <p:nvSpPr>
          <p:cNvPr id="9" name="Footer Placeholder 8">
            <a:extLst>
              <a:ext uri="{FF2B5EF4-FFF2-40B4-BE49-F238E27FC236}">
                <a16:creationId xmlns:a16="http://schemas.microsoft.com/office/drawing/2014/main" id="{F7DEECB9-01CA-4ED9-8745-46B139672C24}"/>
              </a:ext>
            </a:extLst>
          </p:cNvPr>
          <p:cNvSpPr>
            <a:spLocks noGrp="1"/>
          </p:cNvSpPr>
          <p:nvPr>
            <p:ph type="ftr" sz="quarter" idx="5"/>
          </p:nvPr>
        </p:nvSpPr>
        <p:spPr/>
        <p:txBody>
          <a:bodyPr/>
          <a:lstStyle/>
          <a:p>
            <a:r>
              <a:rPr lang="en-US"/>
              <a:t>Particle Physics at ESS Worshop                                        Tord Ekelof      Uppsala University</a:t>
            </a:r>
          </a:p>
        </p:txBody>
      </p:sp>
      <p:sp>
        <p:nvSpPr>
          <p:cNvPr id="10" name="Slide Number Placeholder 9">
            <a:extLst>
              <a:ext uri="{FF2B5EF4-FFF2-40B4-BE49-F238E27FC236}">
                <a16:creationId xmlns:a16="http://schemas.microsoft.com/office/drawing/2014/main" id="{105AA58D-7265-41C5-8868-3FC48B0A2811}"/>
              </a:ext>
            </a:extLst>
          </p:cNvPr>
          <p:cNvSpPr>
            <a:spLocks noGrp="1"/>
          </p:cNvSpPr>
          <p:nvPr>
            <p:ph type="sldNum" sz="quarter" idx="7"/>
          </p:nvPr>
        </p:nvSpPr>
        <p:spPr/>
        <p:txBody>
          <a:bodyPr/>
          <a:lstStyle/>
          <a:p>
            <a:pPr marL="38100">
              <a:lnSpc>
                <a:spcPts val="1240"/>
              </a:lnSpc>
            </a:pPr>
            <a:fld id="{81D60167-4931-47E6-BA6A-407CBD079E47}" type="slidenum">
              <a:rPr lang="sv-SE" smtClean="0"/>
              <a:t>25</a:t>
            </a:fld>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10075" y="1627624"/>
            <a:ext cx="7705725" cy="2535951"/>
          </a:xfrm>
          <a:prstGeom prst="rect">
            <a:avLst/>
          </a:prstGeom>
        </p:spPr>
        <p:txBody>
          <a:bodyPr vert="horz" wrap="square" lIns="0" tIns="47625" rIns="0" bIns="0" rtlCol="0">
            <a:spAutoFit/>
          </a:bodyPr>
          <a:lstStyle/>
          <a:p>
            <a:r>
              <a:rPr lang="en-GB" sz="2000" b="1" dirty="0"/>
              <a:t>In 1995 the top quark was discovered. </a:t>
            </a:r>
          </a:p>
          <a:p>
            <a:r>
              <a:rPr lang="en-GB" sz="2000" b="1" dirty="0"/>
              <a:t>The Standard mode was now complete with exception of that the </a:t>
            </a:r>
          </a:p>
          <a:p>
            <a:r>
              <a:rPr lang="en-GB" sz="2000" b="1" dirty="0" err="1"/>
              <a:t>Higg</a:t>
            </a:r>
            <a:r>
              <a:rPr lang="en-GB" sz="2000" b="1" dirty="0"/>
              <a:t> boson was still undiscovered </a:t>
            </a:r>
          </a:p>
          <a:p>
            <a:endParaRPr lang="en-GB" sz="2000" b="1" dirty="0">
              <a:latin typeface="Calibri"/>
              <a:cs typeface="Calibri"/>
            </a:endParaRPr>
          </a:p>
          <a:p>
            <a:r>
              <a:rPr lang="en-US" sz="2000" b="1" dirty="0">
                <a:latin typeface="Calibri"/>
                <a:cs typeface="Calibri"/>
              </a:rPr>
              <a:t>In 1998 neutrino oscillations were discovered implying that the  neutrinos, experimentally known since 50 years, are not massless as prescribed by the Standard Model </a:t>
            </a:r>
            <a:r>
              <a:rPr lang="en-US" sz="2000" b="1">
                <a:latin typeface="Calibri"/>
                <a:cs typeface="Calibri"/>
              </a:rPr>
              <a:t>and are therefore </a:t>
            </a:r>
            <a:r>
              <a:rPr lang="en-US" sz="2000" b="1" dirty="0">
                <a:latin typeface="Calibri"/>
                <a:cs typeface="Calibri"/>
              </a:rPr>
              <a:t>not part of it.</a:t>
            </a:r>
          </a:p>
          <a:p>
            <a:pPr marL="12700" marR="5080">
              <a:lnSpc>
                <a:spcPts val="2160"/>
              </a:lnSpc>
              <a:spcBef>
                <a:spcPts val="375"/>
              </a:spcBef>
            </a:pPr>
            <a:endParaRPr lang="en-US" sz="2000" b="1" dirty="0">
              <a:latin typeface="Calibri"/>
              <a:cs typeface="Calibri"/>
            </a:endParaRPr>
          </a:p>
        </p:txBody>
      </p:sp>
      <p:sp>
        <p:nvSpPr>
          <p:cNvPr id="5" name="object 5"/>
          <p:cNvSpPr/>
          <p:nvPr/>
        </p:nvSpPr>
        <p:spPr>
          <a:xfrm>
            <a:off x="193547" y="1694688"/>
            <a:ext cx="3579876" cy="32811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64592" y="5568696"/>
            <a:ext cx="1850136" cy="58521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75907" y="4392040"/>
            <a:ext cx="330200" cy="1176655"/>
          </a:xfrm>
          <a:custGeom>
            <a:avLst/>
            <a:gdLst/>
            <a:ahLst/>
            <a:cxnLst/>
            <a:rect l="l" t="t" r="r" b="b"/>
            <a:pathLst>
              <a:path w="330200" h="1176654">
                <a:moveTo>
                  <a:pt x="0" y="1093215"/>
                </a:moveTo>
                <a:lnTo>
                  <a:pt x="17640" y="1176527"/>
                </a:lnTo>
                <a:lnTo>
                  <a:pt x="70063" y="1116710"/>
                </a:lnTo>
                <a:lnTo>
                  <a:pt x="39801" y="1116710"/>
                </a:lnTo>
                <a:lnTo>
                  <a:pt x="27520" y="1113535"/>
                </a:lnTo>
                <a:lnTo>
                  <a:pt x="30721" y="1101258"/>
                </a:lnTo>
                <a:lnTo>
                  <a:pt x="0" y="1093215"/>
                </a:lnTo>
                <a:close/>
              </a:path>
              <a:path w="330200" h="1176654">
                <a:moveTo>
                  <a:pt x="30721" y="1101258"/>
                </a:moveTo>
                <a:lnTo>
                  <a:pt x="27520" y="1113535"/>
                </a:lnTo>
                <a:lnTo>
                  <a:pt x="39801" y="1116710"/>
                </a:lnTo>
                <a:lnTo>
                  <a:pt x="42993" y="1104471"/>
                </a:lnTo>
                <a:lnTo>
                  <a:pt x="30721" y="1101258"/>
                </a:lnTo>
                <a:close/>
              </a:path>
              <a:path w="330200" h="1176654">
                <a:moveTo>
                  <a:pt x="42993" y="1104471"/>
                </a:moveTo>
                <a:lnTo>
                  <a:pt x="39801" y="1116710"/>
                </a:lnTo>
                <a:lnTo>
                  <a:pt x="70063" y="1116710"/>
                </a:lnTo>
                <a:lnTo>
                  <a:pt x="73736" y="1112519"/>
                </a:lnTo>
                <a:lnTo>
                  <a:pt x="42993" y="1104471"/>
                </a:lnTo>
                <a:close/>
              </a:path>
              <a:path w="330200" h="1176654">
                <a:moveTo>
                  <a:pt x="317842" y="0"/>
                </a:moveTo>
                <a:lnTo>
                  <a:pt x="30721" y="1101258"/>
                </a:lnTo>
                <a:lnTo>
                  <a:pt x="42993" y="1104471"/>
                </a:lnTo>
                <a:lnTo>
                  <a:pt x="330123" y="3301"/>
                </a:lnTo>
                <a:lnTo>
                  <a:pt x="317842" y="0"/>
                </a:lnTo>
                <a:close/>
              </a:path>
            </a:pathLst>
          </a:custGeom>
          <a:solidFill>
            <a:srgbClr val="4471C4"/>
          </a:solidFill>
        </p:spPr>
        <p:txBody>
          <a:bodyPr wrap="square" lIns="0" tIns="0" rIns="0" bIns="0" rtlCol="0"/>
          <a:lstStyle/>
          <a:p>
            <a:endParaRPr/>
          </a:p>
        </p:txBody>
      </p:sp>
      <p:sp>
        <p:nvSpPr>
          <p:cNvPr id="8" name="object 8"/>
          <p:cNvSpPr/>
          <p:nvPr/>
        </p:nvSpPr>
        <p:spPr>
          <a:xfrm>
            <a:off x="1668779" y="4392040"/>
            <a:ext cx="332740" cy="1176655"/>
          </a:xfrm>
          <a:custGeom>
            <a:avLst/>
            <a:gdLst/>
            <a:ahLst/>
            <a:cxnLst/>
            <a:rect l="l" t="t" r="r" b="b"/>
            <a:pathLst>
              <a:path w="332739" h="1176654">
                <a:moveTo>
                  <a:pt x="289361" y="1104484"/>
                </a:moveTo>
                <a:lnTo>
                  <a:pt x="258699" y="1112519"/>
                </a:lnTo>
                <a:lnTo>
                  <a:pt x="314959" y="1176527"/>
                </a:lnTo>
                <a:lnTo>
                  <a:pt x="327425" y="1116837"/>
                </a:lnTo>
                <a:lnTo>
                  <a:pt x="292607" y="1116837"/>
                </a:lnTo>
                <a:lnTo>
                  <a:pt x="289361" y="1104484"/>
                </a:lnTo>
                <a:close/>
              </a:path>
              <a:path w="332739" h="1176654">
                <a:moveTo>
                  <a:pt x="301697" y="1101251"/>
                </a:moveTo>
                <a:lnTo>
                  <a:pt x="289361" y="1104484"/>
                </a:lnTo>
                <a:lnTo>
                  <a:pt x="292607" y="1116837"/>
                </a:lnTo>
                <a:lnTo>
                  <a:pt x="304926" y="1113535"/>
                </a:lnTo>
                <a:lnTo>
                  <a:pt x="301697" y="1101251"/>
                </a:lnTo>
                <a:close/>
              </a:path>
              <a:path w="332739" h="1176654">
                <a:moveTo>
                  <a:pt x="332358" y="1093215"/>
                </a:moveTo>
                <a:lnTo>
                  <a:pt x="301697" y="1101251"/>
                </a:lnTo>
                <a:lnTo>
                  <a:pt x="304926" y="1113535"/>
                </a:lnTo>
                <a:lnTo>
                  <a:pt x="292607" y="1116837"/>
                </a:lnTo>
                <a:lnTo>
                  <a:pt x="327425" y="1116837"/>
                </a:lnTo>
                <a:lnTo>
                  <a:pt x="332358" y="1093215"/>
                </a:lnTo>
                <a:close/>
              </a:path>
              <a:path w="332739" h="1176654">
                <a:moveTo>
                  <a:pt x="12192" y="0"/>
                </a:moveTo>
                <a:lnTo>
                  <a:pt x="0" y="3301"/>
                </a:lnTo>
                <a:lnTo>
                  <a:pt x="289361" y="1104484"/>
                </a:lnTo>
                <a:lnTo>
                  <a:pt x="301697" y="1101251"/>
                </a:lnTo>
                <a:lnTo>
                  <a:pt x="12192" y="0"/>
                </a:lnTo>
                <a:close/>
              </a:path>
            </a:pathLst>
          </a:custGeom>
          <a:solidFill>
            <a:srgbClr val="4471C4"/>
          </a:solidFill>
        </p:spPr>
        <p:txBody>
          <a:bodyPr wrap="square" lIns="0" tIns="0" rIns="0" bIns="0" rtlCol="0"/>
          <a:lstStyle/>
          <a:p>
            <a:endParaRPr/>
          </a:p>
        </p:txBody>
      </p:sp>
      <p:sp>
        <p:nvSpPr>
          <p:cNvPr id="9" name="object 9"/>
          <p:cNvSpPr txBox="1"/>
          <p:nvPr/>
        </p:nvSpPr>
        <p:spPr>
          <a:xfrm>
            <a:off x="2185542" y="5359984"/>
            <a:ext cx="1718945" cy="1001394"/>
          </a:xfrm>
          <a:prstGeom prst="rect">
            <a:avLst/>
          </a:prstGeom>
        </p:spPr>
        <p:txBody>
          <a:bodyPr vert="horz" wrap="square" lIns="0" tIns="12065" rIns="0" bIns="0" rtlCol="0">
            <a:spAutoFit/>
          </a:bodyPr>
          <a:lstStyle/>
          <a:p>
            <a:pPr marL="47625" marR="40005" indent="4445" algn="ctr">
              <a:lnSpc>
                <a:spcPct val="100000"/>
              </a:lnSpc>
              <a:spcBef>
                <a:spcPts val="95"/>
              </a:spcBef>
            </a:pPr>
            <a:r>
              <a:rPr sz="1600" b="1" spc="-5" dirty="0">
                <a:latin typeface="Calibri"/>
                <a:cs typeface="Calibri"/>
              </a:rPr>
              <a:t>Massless</a:t>
            </a:r>
            <a:r>
              <a:rPr sz="1600" b="1" spc="-60" dirty="0">
                <a:latin typeface="Calibri"/>
                <a:cs typeface="Calibri"/>
              </a:rPr>
              <a:t> </a:t>
            </a:r>
            <a:r>
              <a:rPr sz="1600" b="1" spc="-5" dirty="0">
                <a:latin typeface="Calibri"/>
                <a:cs typeface="Calibri"/>
              </a:rPr>
              <a:t>neutrinos  </a:t>
            </a:r>
            <a:r>
              <a:rPr sz="1600" b="1" spc="-10" dirty="0">
                <a:latin typeface="Calibri"/>
                <a:cs typeface="Calibri"/>
              </a:rPr>
              <a:t>with the</a:t>
            </a:r>
            <a:r>
              <a:rPr sz="1600" b="1" spc="-50" dirty="0">
                <a:latin typeface="Calibri"/>
                <a:cs typeface="Calibri"/>
              </a:rPr>
              <a:t> </a:t>
            </a:r>
            <a:r>
              <a:rPr sz="1600" b="1" spc="-10" dirty="0">
                <a:latin typeface="Calibri"/>
                <a:cs typeface="Calibri"/>
              </a:rPr>
              <a:t>properties  </a:t>
            </a:r>
            <a:r>
              <a:rPr sz="1600" b="1" spc="-5" dirty="0">
                <a:latin typeface="Calibri"/>
                <a:cs typeface="Calibri"/>
              </a:rPr>
              <a:t>as described</a:t>
            </a:r>
            <a:r>
              <a:rPr sz="1600" b="1" spc="5" dirty="0">
                <a:latin typeface="Calibri"/>
                <a:cs typeface="Calibri"/>
              </a:rPr>
              <a:t> </a:t>
            </a:r>
            <a:r>
              <a:rPr sz="1600" b="1" spc="-15" dirty="0">
                <a:latin typeface="Calibri"/>
                <a:cs typeface="Calibri"/>
              </a:rPr>
              <a:t>by</a:t>
            </a:r>
            <a:endParaRPr sz="1600" dirty="0">
              <a:latin typeface="Calibri"/>
              <a:cs typeface="Calibri"/>
            </a:endParaRPr>
          </a:p>
          <a:p>
            <a:pPr algn="ctr">
              <a:lnSpc>
                <a:spcPct val="100000"/>
              </a:lnSpc>
              <a:spcBef>
                <a:spcPts val="5"/>
              </a:spcBef>
            </a:pPr>
            <a:r>
              <a:rPr sz="1600" b="1" spc="-10" dirty="0">
                <a:latin typeface="Calibri"/>
                <a:cs typeface="Calibri"/>
              </a:rPr>
              <a:t>the </a:t>
            </a:r>
            <a:r>
              <a:rPr sz="1600" b="1" spc="-5" dirty="0">
                <a:latin typeface="Calibri"/>
                <a:cs typeface="Calibri"/>
              </a:rPr>
              <a:t>SM do not</a:t>
            </a:r>
            <a:r>
              <a:rPr sz="1600" b="1" spc="-25" dirty="0">
                <a:latin typeface="Calibri"/>
                <a:cs typeface="Calibri"/>
              </a:rPr>
              <a:t> </a:t>
            </a:r>
            <a:r>
              <a:rPr sz="1600" b="1" spc="-10" dirty="0">
                <a:latin typeface="Calibri"/>
                <a:cs typeface="Calibri"/>
              </a:rPr>
              <a:t>exist.</a:t>
            </a:r>
            <a:endParaRPr sz="1600" dirty="0">
              <a:latin typeface="Calibri"/>
              <a:cs typeface="Calibri"/>
            </a:endParaRPr>
          </a:p>
        </p:txBody>
      </p:sp>
      <p:sp>
        <p:nvSpPr>
          <p:cNvPr id="10" name="object 10"/>
          <p:cNvSpPr txBox="1">
            <a:spLocks noGrp="1"/>
          </p:cNvSpPr>
          <p:nvPr>
            <p:ph type="title"/>
          </p:nvPr>
        </p:nvSpPr>
        <p:spPr>
          <a:xfrm>
            <a:off x="2590800" y="713292"/>
            <a:ext cx="7705724" cy="505908"/>
          </a:xfrm>
          <a:prstGeom prst="rect">
            <a:avLst/>
          </a:prstGeom>
        </p:spPr>
        <p:txBody>
          <a:bodyPr vert="horz" wrap="square" lIns="0" tIns="13335" rIns="0" bIns="0" rtlCol="0">
            <a:spAutoFit/>
          </a:bodyPr>
          <a:lstStyle/>
          <a:p>
            <a:pPr marL="268605" marR="5080" indent="-256540">
              <a:lnSpc>
                <a:spcPct val="100000"/>
              </a:lnSpc>
              <a:spcBef>
                <a:spcPts val="105"/>
              </a:spcBef>
            </a:pPr>
            <a:r>
              <a:rPr sz="3200" spc="-5" dirty="0"/>
              <a:t>The </a:t>
            </a:r>
            <a:r>
              <a:rPr sz="3200" spc="-15" dirty="0"/>
              <a:t>Standard </a:t>
            </a:r>
            <a:r>
              <a:rPr sz="3200" dirty="0"/>
              <a:t>Model  </a:t>
            </a:r>
            <a:r>
              <a:rPr sz="3200" spc="-5" dirty="0"/>
              <a:t>of </a:t>
            </a:r>
            <a:r>
              <a:rPr sz="3200" spc="-10" dirty="0"/>
              <a:t>Particle</a:t>
            </a:r>
            <a:r>
              <a:rPr sz="3200" spc="-40" dirty="0"/>
              <a:t> </a:t>
            </a:r>
            <a:r>
              <a:rPr sz="3200" spc="-15" dirty="0"/>
              <a:t>Physics</a:t>
            </a:r>
            <a:r>
              <a:rPr lang="sv-SE" sz="3200" spc="-15" dirty="0"/>
              <a:t> 1998</a:t>
            </a:r>
            <a:endParaRPr sz="3200" dirty="0"/>
          </a:p>
        </p:txBody>
      </p:sp>
      <p:sp>
        <p:nvSpPr>
          <p:cNvPr id="11" name="object 11"/>
          <p:cNvSpPr/>
          <p:nvPr/>
        </p:nvSpPr>
        <p:spPr>
          <a:xfrm>
            <a:off x="489204" y="3954779"/>
            <a:ext cx="1201420" cy="439420"/>
          </a:xfrm>
          <a:custGeom>
            <a:avLst/>
            <a:gdLst/>
            <a:ahLst/>
            <a:cxnLst/>
            <a:rect l="l" t="t" r="r" b="b"/>
            <a:pathLst>
              <a:path w="1201420" h="439420">
                <a:moveTo>
                  <a:pt x="0" y="438912"/>
                </a:moveTo>
                <a:lnTo>
                  <a:pt x="1200912" y="438912"/>
                </a:lnTo>
                <a:lnTo>
                  <a:pt x="1200912" y="0"/>
                </a:lnTo>
                <a:lnTo>
                  <a:pt x="0" y="0"/>
                </a:lnTo>
                <a:lnTo>
                  <a:pt x="0" y="438912"/>
                </a:lnTo>
                <a:close/>
              </a:path>
            </a:pathLst>
          </a:custGeom>
          <a:solidFill>
            <a:srgbClr val="000000"/>
          </a:solidFill>
        </p:spPr>
        <p:txBody>
          <a:bodyPr wrap="square" lIns="0" tIns="0" rIns="0" bIns="0" rtlCol="0"/>
          <a:lstStyle/>
          <a:p>
            <a:endParaRPr/>
          </a:p>
        </p:txBody>
      </p:sp>
      <p:sp>
        <p:nvSpPr>
          <p:cNvPr id="12" name="object 12"/>
          <p:cNvSpPr/>
          <p:nvPr/>
        </p:nvSpPr>
        <p:spPr>
          <a:xfrm>
            <a:off x="489204" y="3954779"/>
            <a:ext cx="1201420" cy="439420"/>
          </a:xfrm>
          <a:custGeom>
            <a:avLst/>
            <a:gdLst/>
            <a:ahLst/>
            <a:cxnLst/>
            <a:rect l="l" t="t" r="r" b="b"/>
            <a:pathLst>
              <a:path w="1201420" h="439420">
                <a:moveTo>
                  <a:pt x="0" y="438912"/>
                </a:moveTo>
                <a:lnTo>
                  <a:pt x="1200912" y="438912"/>
                </a:lnTo>
                <a:lnTo>
                  <a:pt x="1200912" y="0"/>
                </a:lnTo>
                <a:lnTo>
                  <a:pt x="0" y="0"/>
                </a:lnTo>
                <a:lnTo>
                  <a:pt x="0" y="438912"/>
                </a:lnTo>
                <a:close/>
              </a:path>
            </a:pathLst>
          </a:custGeom>
          <a:ln w="12192">
            <a:solidFill>
              <a:srgbClr val="2E528F"/>
            </a:solidFill>
          </a:ln>
        </p:spPr>
        <p:txBody>
          <a:bodyPr wrap="square" lIns="0" tIns="0" rIns="0" bIns="0" rtlCol="0"/>
          <a:lstStyle/>
          <a:p>
            <a:endParaRPr/>
          </a:p>
        </p:txBody>
      </p:sp>
      <p:sp>
        <p:nvSpPr>
          <p:cNvPr id="16" name="Rectangle 15">
            <a:extLst>
              <a:ext uri="{FF2B5EF4-FFF2-40B4-BE49-F238E27FC236}">
                <a16:creationId xmlns:a16="http://schemas.microsoft.com/office/drawing/2014/main" id="{36A6B3FF-F562-4B09-8B16-B56F44D15D0C}"/>
              </a:ext>
            </a:extLst>
          </p:cNvPr>
          <p:cNvSpPr/>
          <p:nvPr/>
        </p:nvSpPr>
        <p:spPr>
          <a:xfrm>
            <a:off x="1828800" y="2971800"/>
            <a:ext cx="60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ate Placeholder 16">
            <a:extLst>
              <a:ext uri="{FF2B5EF4-FFF2-40B4-BE49-F238E27FC236}">
                <a16:creationId xmlns:a16="http://schemas.microsoft.com/office/drawing/2014/main" id="{D866E0FF-B826-41F5-B4FE-FF225970B963}"/>
              </a:ext>
            </a:extLst>
          </p:cNvPr>
          <p:cNvSpPr>
            <a:spLocks noGrp="1"/>
          </p:cNvSpPr>
          <p:nvPr>
            <p:ph type="dt" sz="half" idx="6"/>
          </p:nvPr>
        </p:nvSpPr>
        <p:spPr/>
        <p:txBody>
          <a:bodyPr/>
          <a:lstStyle/>
          <a:p>
            <a:r>
              <a:rPr lang="sv-SE"/>
              <a:t>1/17/2025</a:t>
            </a:r>
            <a:endParaRPr lang="en-US"/>
          </a:p>
        </p:txBody>
      </p:sp>
      <p:sp>
        <p:nvSpPr>
          <p:cNvPr id="18" name="Footer Placeholder 17">
            <a:extLst>
              <a:ext uri="{FF2B5EF4-FFF2-40B4-BE49-F238E27FC236}">
                <a16:creationId xmlns:a16="http://schemas.microsoft.com/office/drawing/2014/main" id="{A0993BDF-1F3F-4728-83C6-FC432BF071C1}"/>
              </a:ext>
            </a:extLst>
          </p:cNvPr>
          <p:cNvSpPr>
            <a:spLocks noGrp="1"/>
          </p:cNvSpPr>
          <p:nvPr>
            <p:ph type="ftr" sz="quarter" idx="5"/>
          </p:nvPr>
        </p:nvSpPr>
        <p:spPr/>
        <p:txBody>
          <a:bodyPr/>
          <a:lstStyle/>
          <a:p>
            <a:r>
              <a:rPr lang="en-US"/>
              <a:t>Particle Physics at ESS Worshop                                        Tord Ekelof      Uppsala University</a:t>
            </a:r>
          </a:p>
        </p:txBody>
      </p:sp>
      <p:sp>
        <p:nvSpPr>
          <p:cNvPr id="19" name="Slide Number Placeholder 18">
            <a:extLst>
              <a:ext uri="{FF2B5EF4-FFF2-40B4-BE49-F238E27FC236}">
                <a16:creationId xmlns:a16="http://schemas.microsoft.com/office/drawing/2014/main" id="{74F33F7E-5053-4BB8-AC07-D3531531039F}"/>
              </a:ext>
            </a:extLst>
          </p:cNvPr>
          <p:cNvSpPr>
            <a:spLocks noGrp="1"/>
          </p:cNvSpPr>
          <p:nvPr>
            <p:ph type="sldNum" sz="quarter" idx="7"/>
          </p:nvPr>
        </p:nvSpPr>
        <p:spPr/>
        <p:txBody>
          <a:bodyPr/>
          <a:lstStyle/>
          <a:p>
            <a:pPr marL="38100">
              <a:lnSpc>
                <a:spcPts val="1240"/>
              </a:lnSpc>
            </a:pPr>
            <a:fld id="{81D60167-4931-47E6-BA6A-407CBD079E47}" type="slidenum">
              <a:rPr lang="sv-SE" smtClean="0"/>
              <a:t>3</a:t>
            </a:fld>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93547" y="1687067"/>
            <a:ext cx="3579876" cy="3282696"/>
          </a:xfrm>
          <a:prstGeom prst="rect">
            <a:avLst/>
          </a:prstGeom>
          <a:blipFill>
            <a:blip r:embed="rId2" cstate="print"/>
            <a:stretch>
              <a:fillRect/>
            </a:stretch>
          </a:blipFill>
        </p:spPr>
        <p:txBody>
          <a:bodyPr wrap="square" lIns="0" tIns="0" rIns="0" bIns="0" rtlCol="0"/>
          <a:lstStyle/>
          <a:p>
            <a:endParaRPr/>
          </a:p>
        </p:txBody>
      </p:sp>
      <p:sp>
        <p:nvSpPr>
          <p:cNvPr id="9" name="object 6">
            <a:extLst>
              <a:ext uri="{FF2B5EF4-FFF2-40B4-BE49-F238E27FC236}">
                <a16:creationId xmlns:a16="http://schemas.microsoft.com/office/drawing/2014/main" id="{EB6E2D28-2353-4D1C-AC10-53CA37C43727}"/>
              </a:ext>
            </a:extLst>
          </p:cNvPr>
          <p:cNvSpPr/>
          <p:nvPr/>
        </p:nvSpPr>
        <p:spPr>
          <a:xfrm>
            <a:off x="164592" y="5568696"/>
            <a:ext cx="1850136" cy="585216"/>
          </a:xfrm>
          <a:prstGeom prst="rect">
            <a:avLst/>
          </a:prstGeom>
          <a:blipFill>
            <a:blip r:embed="rId3" cstate="print"/>
            <a:stretch>
              <a:fillRect/>
            </a:stretch>
          </a:blipFill>
        </p:spPr>
        <p:txBody>
          <a:bodyPr wrap="square" lIns="0" tIns="0" rIns="0" bIns="0" rtlCol="0"/>
          <a:lstStyle/>
          <a:p>
            <a:endParaRPr/>
          </a:p>
        </p:txBody>
      </p:sp>
      <p:sp>
        <p:nvSpPr>
          <p:cNvPr id="10" name="object 7">
            <a:extLst>
              <a:ext uri="{FF2B5EF4-FFF2-40B4-BE49-F238E27FC236}">
                <a16:creationId xmlns:a16="http://schemas.microsoft.com/office/drawing/2014/main" id="{EC922D40-9150-4721-9F8F-861A7E8E06F9}"/>
              </a:ext>
            </a:extLst>
          </p:cNvPr>
          <p:cNvSpPr/>
          <p:nvPr/>
        </p:nvSpPr>
        <p:spPr>
          <a:xfrm>
            <a:off x="175907" y="4392040"/>
            <a:ext cx="330200" cy="1176655"/>
          </a:xfrm>
          <a:custGeom>
            <a:avLst/>
            <a:gdLst/>
            <a:ahLst/>
            <a:cxnLst/>
            <a:rect l="l" t="t" r="r" b="b"/>
            <a:pathLst>
              <a:path w="330200" h="1176654">
                <a:moveTo>
                  <a:pt x="0" y="1093215"/>
                </a:moveTo>
                <a:lnTo>
                  <a:pt x="17640" y="1176527"/>
                </a:lnTo>
                <a:lnTo>
                  <a:pt x="70063" y="1116710"/>
                </a:lnTo>
                <a:lnTo>
                  <a:pt x="39801" y="1116710"/>
                </a:lnTo>
                <a:lnTo>
                  <a:pt x="27520" y="1113535"/>
                </a:lnTo>
                <a:lnTo>
                  <a:pt x="30721" y="1101258"/>
                </a:lnTo>
                <a:lnTo>
                  <a:pt x="0" y="1093215"/>
                </a:lnTo>
                <a:close/>
              </a:path>
              <a:path w="330200" h="1176654">
                <a:moveTo>
                  <a:pt x="30721" y="1101258"/>
                </a:moveTo>
                <a:lnTo>
                  <a:pt x="27520" y="1113535"/>
                </a:lnTo>
                <a:lnTo>
                  <a:pt x="39801" y="1116710"/>
                </a:lnTo>
                <a:lnTo>
                  <a:pt x="42993" y="1104471"/>
                </a:lnTo>
                <a:lnTo>
                  <a:pt x="30721" y="1101258"/>
                </a:lnTo>
                <a:close/>
              </a:path>
              <a:path w="330200" h="1176654">
                <a:moveTo>
                  <a:pt x="42993" y="1104471"/>
                </a:moveTo>
                <a:lnTo>
                  <a:pt x="39801" y="1116710"/>
                </a:lnTo>
                <a:lnTo>
                  <a:pt x="70063" y="1116710"/>
                </a:lnTo>
                <a:lnTo>
                  <a:pt x="73736" y="1112519"/>
                </a:lnTo>
                <a:lnTo>
                  <a:pt x="42993" y="1104471"/>
                </a:lnTo>
                <a:close/>
              </a:path>
              <a:path w="330200" h="1176654">
                <a:moveTo>
                  <a:pt x="317842" y="0"/>
                </a:moveTo>
                <a:lnTo>
                  <a:pt x="30721" y="1101258"/>
                </a:lnTo>
                <a:lnTo>
                  <a:pt x="42993" y="1104471"/>
                </a:lnTo>
                <a:lnTo>
                  <a:pt x="330123" y="3301"/>
                </a:lnTo>
                <a:lnTo>
                  <a:pt x="317842" y="0"/>
                </a:lnTo>
                <a:close/>
              </a:path>
            </a:pathLst>
          </a:custGeom>
          <a:solidFill>
            <a:srgbClr val="4471C4"/>
          </a:solidFill>
        </p:spPr>
        <p:txBody>
          <a:bodyPr wrap="square" lIns="0" tIns="0" rIns="0" bIns="0" rtlCol="0"/>
          <a:lstStyle/>
          <a:p>
            <a:endParaRPr/>
          </a:p>
        </p:txBody>
      </p:sp>
      <p:sp>
        <p:nvSpPr>
          <p:cNvPr id="11" name="object 8">
            <a:extLst>
              <a:ext uri="{FF2B5EF4-FFF2-40B4-BE49-F238E27FC236}">
                <a16:creationId xmlns:a16="http://schemas.microsoft.com/office/drawing/2014/main" id="{C38B491B-4C25-489F-A892-89570D710803}"/>
              </a:ext>
            </a:extLst>
          </p:cNvPr>
          <p:cNvSpPr/>
          <p:nvPr/>
        </p:nvSpPr>
        <p:spPr>
          <a:xfrm>
            <a:off x="1668779" y="4392040"/>
            <a:ext cx="332740" cy="1176655"/>
          </a:xfrm>
          <a:custGeom>
            <a:avLst/>
            <a:gdLst/>
            <a:ahLst/>
            <a:cxnLst/>
            <a:rect l="l" t="t" r="r" b="b"/>
            <a:pathLst>
              <a:path w="332739" h="1176654">
                <a:moveTo>
                  <a:pt x="289361" y="1104484"/>
                </a:moveTo>
                <a:lnTo>
                  <a:pt x="258699" y="1112519"/>
                </a:lnTo>
                <a:lnTo>
                  <a:pt x="314959" y="1176527"/>
                </a:lnTo>
                <a:lnTo>
                  <a:pt x="327425" y="1116837"/>
                </a:lnTo>
                <a:lnTo>
                  <a:pt x="292607" y="1116837"/>
                </a:lnTo>
                <a:lnTo>
                  <a:pt x="289361" y="1104484"/>
                </a:lnTo>
                <a:close/>
              </a:path>
              <a:path w="332739" h="1176654">
                <a:moveTo>
                  <a:pt x="301697" y="1101251"/>
                </a:moveTo>
                <a:lnTo>
                  <a:pt x="289361" y="1104484"/>
                </a:lnTo>
                <a:lnTo>
                  <a:pt x="292607" y="1116837"/>
                </a:lnTo>
                <a:lnTo>
                  <a:pt x="304926" y="1113535"/>
                </a:lnTo>
                <a:lnTo>
                  <a:pt x="301697" y="1101251"/>
                </a:lnTo>
                <a:close/>
              </a:path>
              <a:path w="332739" h="1176654">
                <a:moveTo>
                  <a:pt x="332358" y="1093215"/>
                </a:moveTo>
                <a:lnTo>
                  <a:pt x="301697" y="1101251"/>
                </a:lnTo>
                <a:lnTo>
                  <a:pt x="304926" y="1113535"/>
                </a:lnTo>
                <a:lnTo>
                  <a:pt x="292607" y="1116837"/>
                </a:lnTo>
                <a:lnTo>
                  <a:pt x="327425" y="1116837"/>
                </a:lnTo>
                <a:lnTo>
                  <a:pt x="332358" y="1093215"/>
                </a:lnTo>
                <a:close/>
              </a:path>
              <a:path w="332739" h="1176654">
                <a:moveTo>
                  <a:pt x="12192" y="0"/>
                </a:moveTo>
                <a:lnTo>
                  <a:pt x="0" y="3301"/>
                </a:lnTo>
                <a:lnTo>
                  <a:pt x="289361" y="1104484"/>
                </a:lnTo>
                <a:lnTo>
                  <a:pt x="301697" y="1101251"/>
                </a:lnTo>
                <a:lnTo>
                  <a:pt x="12192" y="0"/>
                </a:lnTo>
                <a:close/>
              </a:path>
            </a:pathLst>
          </a:custGeom>
          <a:solidFill>
            <a:srgbClr val="4471C4"/>
          </a:solidFill>
        </p:spPr>
        <p:txBody>
          <a:bodyPr wrap="square" lIns="0" tIns="0" rIns="0" bIns="0" rtlCol="0"/>
          <a:lstStyle/>
          <a:p>
            <a:endParaRPr/>
          </a:p>
        </p:txBody>
      </p:sp>
      <p:sp>
        <p:nvSpPr>
          <p:cNvPr id="12" name="object 9">
            <a:extLst>
              <a:ext uri="{FF2B5EF4-FFF2-40B4-BE49-F238E27FC236}">
                <a16:creationId xmlns:a16="http://schemas.microsoft.com/office/drawing/2014/main" id="{4ACAC325-9B3D-4F52-A941-57859F9BFD83}"/>
              </a:ext>
            </a:extLst>
          </p:cNvPr>
          <p:cNvSpPr txBox="1"/>
          <p:nvPr/>
        </p:nvSpPr>
        <p:spPr>
          <a:xfrm>
            <a:off x="2185542" y="5359984"/>
            <a:ext cx="1718945" cy="1001394"/>
          </a:xfrm>
          <a:prstGeom prst="rect">
            <a:avLst/>
          </a:prstGeom>
        </p:spPr>
        <p:txBody>
          <a:bodyPr vert="horz" wrap="square" lIns="0" tIns="12065" rIns="0" bIns="0" rtlCol="0">
            <a:spAutoFit/>
          </a:bodyPr>
          <a:lstStyle/>
          <a:p>
            <a:pPr marL="47625" marR="40005" indent="4445" algn="ctr">
              <a:lnSpc>
                <a:spcPct val="100000"/>
              </a:lnSpc>
              <a:spcBef>
                <a:spcPts val="95"/>
              </a:spcBef>
            </a:pPr>
            <a:r>
              <a:rPr sz="1600" b="1" spc="-5" dirty="0">
                <a:latin typeface="Calibri"/>
                <a:cs typeface="Calibri"/>
              </a:rPr>
              <a:t>Massless</a:t>
            </a:r>
            <a:r>
              <a:rPr sz="1600" b="1" spc="-60" dirty="0">
                <a:latin typeface="Calibri"/>
                <a:cs typeface="Calibri"/>
              </a:rPr>
              <a:t> </a:t>
            </a:r>
            <a:r>
              <a:rPr sz="1600" b="1" spc="-5" dirty="0">
                <a:latin typeface="Calibri"/>
                <a:cs typeface="Calibri"/>
              </a:rPr>
              <a:t>neutrinos  </a:t>
            </a:r>
            <a:r>
              <a:rPr sz="1600" b="1" spc="-10" dirty="0">
                <a:latin typeface="Calibri"/>
                <a:cs typeface="Calibri"/>
              </a:rPr>
              <a:t>with the</a:t>
            </a:r>
            <a:r>
              <a:rPr sz="1600" b="1" spc="-50" dirty="0">
                <a:latin typeface="Calibri"/>
                <a:cs typeface="Calibri"/>
              </a:rPr>
              <a:t> </a:t>
            </a:r>
            <a:r>
              <a:rPr sz="1600" b="1" spc="-10" dirty="0">
                <a:latin typeface="Calibri"/>
                <a:cs typeface="Calibri"/>
              </a:rPr>
              <a:t>properties  </a:t>
            </a:r>
            <a:r>
              <a:rPr sz="1600" b="1" spc="-5" dirty="0">
                <a:latin typeface="Calibri"/>
                <a:cs typeface="Calibri"/>
              </a:rPr>
              <a:t>as described</a:t>
            </a:r>
            <a:r>
              <a:rPr sz="1600" b="1" spc="5" dirty="0">
                <a:latin typeface="Calibri"/>
                <a:cs typeface="Calibri"/>
              </a:rPr>
              <a:t> </a:t>
            </a:r>
            <a:r>
              <a:rPr sz="1600" b="1" spc="-15" dirty="0">
                <a:latin typeface="Calibri"/>
                <a:cs typeface="Calibri"/>
              </a:rPr>
              <a:t>by</a:t>
            </a:r>
            <a:endParaRPr sz="1600" dirty="0">
              <a:latin typeface="Calibri"/>
              <a:cs typeface="Calibri"/>
            </a:endParaRPr>
          </a:p>
          <a:p>
            <a:pPr algn="ctr">
              <a:lnSpc>
                <a:spcPct val="100000"/>
              </a:lnSpc>
              <a:spcBef>
                <a:spcPts val="5"/>
              </a:spcBef>
            </a:pPr>
            <a:r>
              <a:rPr sz="1600" b="1" spc="-10" dirty="0">
                <a:latin typeface="Calibri"/>
                <a:cs typeface="Calibri"/>
              </a:rPr>
              <a:t>the </a:t>
            </a:r>
            <a:r>
              <a:rPr sz="1600" b="1" spc="-5" dirty="0">
                <a:latin typeface="Calibri"/>
                <a:cs typeface="Calibri"/>
              </a:rPr>
              <a:t>SM do not</a:t>
            </a:r>
            <a:r>
              <a:rPr sz="1600" b="1" spc="-25" dirty="0">
                <a:latin typeface="Calibri"/>
                <a:cs typeface="Calibri"/>
              </a:rPr>
              <a:t> </a:t>
            </a:r>
            <a:r>
              <a:rPr sz="1600" b="1" spc="-10" dirty="0">
                <a:latin typeface="Calibri"/>
                <a:cs typeface="Calibri"/>
              </a:rPr>
              <a:t>exist.</a:t>
            </a:r>
            <a:endParaRPr sz="1600" dirty="0">
              <a:latin typeface="Calibri"/>
              <a:cs typeface="Calibri"/>
            </a:endParaRPr>
          </a:p>
        </p:txBody>
      </p:sp>
      <p:sp>
        <p:nvSpPr>
          <p:cNvPr id="15" name="object 10">
            <a:extLst>
              <a:ext uri="{FF2B5EF4-FFF2-40B4-BE49-F238E27FC236}">
                <a16:creationId xmlns:a16="http://schemas.microsoft.com/office/drawing/2014/main" id="{9ACDAB33-5C95-4EA4-8F74-88E60628409E}"/>
              </a:ext>
            </a:extLst>
          </p:cNvPr>
          <p:cNvSpPr txBox="1">
            <a:spLocks noGrp="1"/>
          </p:cNvSpPr>
          <p:nvPr>
            <p:ph type="title"/>
          </p:nvPr>
        </p:nvSpPr>
        <p:spPr>
          <a:xfrm>
            <a:off x="2590800" y="595944"/>
            <a:ext cx="7705724" cy="505908"/>
          </a:xfrm>
          <a:prstGeom prst="rect">
            <a:avLst/>
          </a:prstGeom>
        </p:spPr>
        <p:txBody>
          <a:bodyPr vert="horz" wrap="square" lIns="0" tIns="13335" rIns="0" bIns="0" rtlCol="0">
            <a:spAutoFit/>
          </a:bodyPr>
          <a:lstStyle/>
          <a:p>
            <a:pPr marL="268605" marR="5080" indent="-256540">
              <a:lnSpc>
                <a:spcPct val="100000"/>
              </a:lnSpc>
              <a:spcBef>
                <a:spcPts val="105"/>
              </a:spcBef>
            </a:pPr>
            <a:r>
              <a:rPr sz="3200" spc="-5" dirty="0"/>
              <a:t>The </a:t>
            </a:r>
            <a:r>
              <a:rPr sz="3200" spc="-15" dirty="0"/>
              <a:t>Standard </a:t>
            </a:r>
            <a:r>
              <a:rPr sz="3200" dirty="0"/>
              <a:t>Model  </a:t>
            </a:r>
            <a:r>
              <a:rPr sz="3200" spc="-5" dirty="0"/>
              <a:t>of </a:t>
            </a:r>
            <a:r>
              <a:rPr sz="3200" spc="-10" dirty="0"/>
              <a:t>Particle</a:t>
            </a:r>
            <a:r>
              <a:rPr sz="3200" spc="-40" dirty="0"/>
              <a:t> </a:t>
            </a:r>
            <a:r>
              <a:rPr sz="3200" spc="-15" dirty="0"/>
              <a:t>Physics</a:t>
            </a:r>
            <a:r>
              <a:rPr lang="sv-SE" sz="3200" spc="-15" dirty="0"/>
              <a:t> 2012</a:t>
            </a:r>
            <a:endParaRPr sz="3200" dirty="0"/>
          </a:p>
        </p:txBody>
      </p:sp>
      <p:sp>
        <p:nvSpPr>
          <p:cNvPr id="16" name="object 2">
            <a:extLst>
              <a:ext uri="{FF2B5EF4-FFF2-40B4-BE49-F238E27FC236}">
                <a16:creationId xmlns:a16="http://schemas.microsoft.com/office/drawing/2014/main" id="{DD587178-267C-4094-A11E-14ED9A536B1B}"/>
              </a:ext>
            </a:extLst>
          </p:cNvPr>
          <p:cNvSpPr txBox="1"/>
          <p:nvPr/>
        </p:nvSpPr>
        <p:spPr>
          <a:xfrm>
            <a:off x="4419600" y="1639414"/>
            <a:ext cx="7067550" cy="4606389"/>
          </a:xfrm>
          <a:prstGeom prst="rect">
            <a:avLst/>
          </a:prstGeom>
        </p:spPr>
        <p:txBody>
          <a:bodyPr vert="horz" wrap="square" lIns="0" tIns="12700" rIns="0" bIns="0" rtlCol="0">
            <a:spAutoFit/>
          </a:bodyPr>
          <a:lstStyle/>
          <a:p>
            <a:r>
              <a:rPr lang="en-GB" sz="2000" b="1" dirty="0"/>
              <a:t>In 1995 the top quark was discovered. </a:t>
            </a:r>
          </a:p>
          <a:p>
            <a:r>
              <a:rPr lang="en-GB" sz="2000" b="1" dirty="0"/>
              <a:t>The Standard mode was now complete with exception of that the </a:t>
            </a:r>
          </a:p>
          <a:p>
            <a:r>
              <a:rPr lang="en-GB" sz="2000" b="1" dirty="0" err="1"/>
              <a:t>Higg</a:t>
            </a:r>
            <a:r>
              <a:rPr lang="en-GB" sz="2000" b="1" dirty="0"/>
              <a:t> boson was still undiscovered </a:t>
            </a:r>
          </a:p>
          <a:p>
            <a:endParaRPr lang="en-GB" sz="2000" b="1" dirty="0">
              <a:cs typeface="Calibri"/>
            </a:endParaRPr>
          </a:p>
          <a:p>
            <a:r>
              <a:rPr lang="en-US" sz="2000" b="1" dirty="0">
                <a:cs typeface="Calibri"/>
              </a:rPr>
              <a:t>In 1998 neutrino oscillations were discovered implying that the  neutrinos, experimentally known since 50 years, are not massless as prescribed by the Standard Model and therefore not part of it.</a:t>
            </a:r>
          </a:p>
          <a:p>
            <a:endParaRPr lang="en-US" sz="2000" b="1" dirty="0">
              <a:cs typeface="Calibri"/>
            </a:endParaRPr>
          </a:p>
          <a:p>
            <a:pPr marL="12700" marR="411480">
              <a:lnSpc>
                <a:spcPct val="100000"/>
              </a:lnSpc>
              <a:spcBef>
                <a:spcPts val="100"/>
              </a:spcBef>
            </a:pPr>
            <a:r>
              <a:rPr lang="en-US" sz="2000" b="1" spc="-5" dirty="0">
                <a:cs typeface="Calibri"/>
              </a:rPr>
              <a:t>The </a:t>
            </a:r>
            <a:r>
              <a:rPr lang="en-US" sz="2000" b="1" dirty="0" err="1">
                <a:cs typeface="Calibri"/>
              </a:rPr>
              <a:t>Higg</a:t>
            </a:r>
            <a:r>
              <a:rPr lang="en-US" sz="2000" b="1" dirty="0">
                <a:cs typeface="Calibri"/>
              </a:rPr>
              <a:t> Boson was </a:t>
            </a:r>
            <a:r>
              <a:rPr lang="en-US" sz="2000" b="1" spc="-5" dirty="0">
                <a:cs typeface="Calibri"/>
              </a:rPr>
              <a:t>discovered </a:t>
            </a:r>
            <a:r>
              <a:rPr lang="en-US" sz="2000" b="1" dirty="0">
                <a:cs typeface="Calibri"/>
              </a:rPr>
              <a:t>in 2012</a:t>
            </a:r>
            <a:r>
              <a:rPr lang="en-US" sz="2000" b="1" spc="-10" dirty="0">
                <a:cs typeface="Calibri"/>
              </a:rPr>
              <a:t>.</a:t>
            </a:r>
            <a:r>
              <a:rPr lang="en-US" sz="2000" spc="-10" dirty="0">
                <a:cs typeface="Calibri"/>
              </a:rPr>
              <a:t> </a:t>
            </a:r>
            <a:r>
              <a:rPr lang="en-US" sz="2000" b="1" dirty="0">
                <a:cs typeface="Calibri"/>
              </a:rPr>
              <a:t>A </a:t>
            </a:r>
            <a:r>
              <a:rPr lang="en-US" sz="2000" b="1" spc="-40" dirty="0">
                <a:cs typeface="Calibri"/>
              </a:rPr>
              <a:t>GREAT </a:t>
            </a:r>
            <a:r>
              <a:rPr lang="en-US" sz="2000" b="1" spc="-5" dirty="0">
                <a:cs typeface="Calibri"/>
              </a:rPr>
              <a:t>TRIUMPH! But the Standard Model IS STILL INCOMPLETE AS THE MASSLESS NEUTRINOS AS DESCRIBED BY THE SM DO NOT EXIST. </a:t>
            </a:r>
            <a:r>
              <a:rPr lang="en-US" sz="2000" b="1" u="sng" spc="-5" dirty="0">
                <a:cs typeface="Calibri"/>
              </a:rPr>
              <a:t>This makes the neutrino a unique portal to physics beyond the Standard Model. </a:t>
            </a:r>
          </a:p>
          <a:p>
            <a:pPr marL="12700" marR="411480">
              <a:lnSpc>
                <a:spcPct val="100000"/>
              </a:lnSpc>
              <a:spcBef>
                <a:spcPts val="100"/>
              </a:spcBef>
            </a:pPr>
            <a:endParaRPr lang="sv-SE" b="1" spc="-5" dirty="0">
              <a:latin typeface="Calibri"/>
              <a:cs typeface="Calibri"/>
            </a:endParaRPr>
          </a:p>
          <a:p>
            <a:pPr marL="12700" marR="411480">
              <a:lnSpc>
                <a:spcPct val="100000"/>
              </a:lnSpc>
              <a:spcBef>
                <a:spcPts val="100"/>
              </a:spcBef>
            </a:pPr>
            <a:endParaRPr lang="sv-SE" b="1" spc="-5" dirty="0">
              <a:latin typeface="Calibri"/>
              <a:cs typeface="Calibri"/>
            </a:endParaRPr>
          </a:p>
        </p:txBody>
      </p:sp>
      <p:sp>
        <p:nvSpPr>
          <p:cNvPr id="23" name="object 11">
            <a:extLst>
              <a:ext uri="{FF2B5EF4-FFF2-40B4-BE49-F238E27FC236}">
                <a16:creationId xmlns:a16="http://schemas.microsoft.com/office/drawing/2014/main" id="{EDCFE4BD-D5AA-4A91-A620-692F583E993A}"/>
              </a:ext>
            </a:extLst>
          </p:cNvPr>
          <p:cNvSpPr/>
          <p:nvPr/>
        </p:nvSpPr>
        <p:spPr>
          <a:xfrm>
            <a:off x="489204" y="3954779"/>
            <a:ext cx="1201420" cy="439420"/>
          </a:xfrm>
          <a:custGeom>
            <a:avLst/>
            <a:gdLst/>
            <a:ahLst/>
            <a:cxnLst/>
            <a:rect l="l" t="t" r="r" b="b"/>
            <a:pathLst>
              <a:path w="1201420" h="439420">
                <a:moveTo>
                  <a:pt x="0" y="438912"/>
                </a:moveTo>
                <a:lnTo>
                  <a:pt x="1200912" y="438912"/>
                </a:lnTo>
                <a:lnTo>
                  <a:pt x="1200912" y="0"/>
                </a:lnTo>
                <a:lnTo>
                  <a:pt x="0" y="0"/>
                </a:lnTo>
                <a:lnTo>
                  <a:pt x="0" y="438912"/>
                </a:lnTo>
                <a:close/>
              </a:path>
            </a:pathLst>
          </a:custGeom>
          <a:solidFill>
            <a:srgbClr val="000000"/>
          </a:solidFill>
        </p:spPr>
        <p:txBody>
          <a:bodyPr wrap="square" lIns="0" tIns="0" rIns="0" bIns="0" rtlCol="0"/>
          <a:lstStyle/>
          <a:p>
            <a:endParaRPr/>
          </a:p>
        </p:txBody>
      </p:sp>
      <p:sp>
        <p:nvSpPr>
          <p:cNvPr id="5" name="Date Placeholder 4">
            <a:extLst>
              <a:ext uri="{FF2B5EF4-FFF2-40B4-BE49-F238E27FC236}">
                <a16:creationId xmlns:a16="http://schemas.microsoft.com/office/drawing/2014/main" id="{57E18C38-A683-4794-870C-74E544A7722C}"/>
              </a:ext>
            </a:extLst>
          </p:cNvPr>
          <p:cNvSpPr>
            <a:spLocks noGrp="1"/>
          </p:cNvSpPr>
          <p:nvPr>
            <p:ph type="dt" sz="half" idx="6"/>
          </p:nvPr>
        </p:nvSpPr>
        <p:spPr/>
        <p:txBody>
          <a:bodyPr/>
          <a:lstStyle/>
          <a:p>
            <a:r>
              <a:rPr lang="sv-SE"/>
              <a:t>1/17/2025</a:t>
            </a:r>
            <a:endParaRPr lang="en-US"/>
          </a:p>
        </p:txBody>
      </p:sp>
      <p:sp>
        <p:nvSpPr>
          <p:cNvPr id="13" name="Footer Placeholder 12">
            <a:extLst>
              <a:ext uri="{FF2B5EF4-FFF2-40B4-BE49-F238E27FC236}">
                <a16:creationId xmlns:a16="http://schemas.microsoft.com/office/drawing/2014/main" id="{F883E66F-687F-400C-B9EE-8F703B6A42B7}"/>
              </a:ext>
            </a:extLst>
          </p:cNvPr>
          <p:cNvSpPr>
            <a:spLocks noGrp="1"/>
          </p:cNvSpPr>
          <p:nvPr>
            <p:ph type="ftr" sz="quarter" idx="5"/>
          </p:nvPr>
        </p:nvSpPr>
        <p:spPr/>
        <p:txBody>
          <a:bodyPr/>
          <a:lstStyle/>
          <a:p>
            <a:r>
              <a:rPr lang="en-US"/>
              <a:t>Particle Physics at ESS Worshop                                        Tord Ekelof      Uppsala University</a:t>
            </a:r>
          </a:p>
        </p:txBody>
      </p:sp>
      <p:sp>
        <p:nvSpPr>
          <p:cNvPr id="14" name="Slide Number Placeholder 13">
            <a:extLst>
              <a:ext uri="{FF2B5EF4-FFF2-40B4-BE49-F238E27FC236}">
                <a16:creationId xmlns:a16="http://schemas.microsoft.com/office/drawing/2014/main" id="{82FDC923-9F83-469E-8E0A-3679818E7D0C}"/>
              </a:ext>
            </a:extLst>
          </p:cNvPr>
          <p:cNvSpPr>
            <a:spLocks noGrp="1"/>
          </p:cNvSpPr>
          <p:nvPr>
            <p:ph type="sldNum" sz="quarter" idx="7"/>
          </p:nvPr>
        </p:nvSpPr>
        <p:spPr/>
        <p:txBody>
          <a:bodyPr/>
          <a:lstStyle/>
          <a:p>
            <a:pPr marL="38100">
              <a:lnSpc>
                <a:spcPts val="1240"/>
              </a:lnSpc>
            </a:pPr>
            <a:fld id="{81D60167-4931-47E6-BA6A-407CBD079E47}" type="slidenum">
              <a:rPr lang="sv-SE" smtClean="0"/>
              <a:t>4</a:t>
            </a:fld>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FFEE-E35F-464A-8E3A-EB17A53FBB3B}"/>
              </a:ext>
            </a:extLst>
          </p:cNvPr>
          <p:cNvSpPr>
            <a:spLocks noGrp="1"/>
          </p:cNvSpPr>
          <p:nvPr>
            <p:ph type="title"/>
          </p:nvPr>
        </p:nvSpPr>
        <p:spPr>
          <a:xfrm>
            <a:off x="5638800" y="1752600"/>
            <a:ext cx="6337300" cy="6247864"/>
          </a:xfrm>
        </p:spPr>
        <p:txBody>
          <a:bodyPr/>
          <a:lstStyle/>
          <a:p>
            <a:r>
              <a:rPr lang="en-US" sz="1800" b="1" spc="-5" dirty="0"/>
              <a:t>Moreover, </a:t>
            </a:r>
            <a:r>
              <a:rPr lang="en-US" sz="1800" b="1" dirty="0"/>
              <a:t>the </a:t>
            </a:r>
            <a:r>
              <a:rPr lang="en-US" sz="1800" b="1" spc="-10" dirty="0"/>
              <a:t>Standard </a:t>
            </a:r>
            <a:r>
              <a:rPr lang="en-US" sz="1800" b="1" spc="-5" dirty="0"/>
              <a:t>Model  cannot </a:t>
            </a:r>
            <a:r>
              <a:rPr lang="en-US" sz="1800" b="1" spc="-10" dirty="0"/>
              <a:t>explain </a:t>
            </a:r>
            <a:r>
              <a:rPr lang="en-US" sz="1800" b="1" dirty="0"/>
              <a:t>the </a:t>
            </a:r>
            <a:r>
              <a:rPr lang="en-US" sz="1800" b="1" spc="-5" dirty="0"/>
              <a:t>presences </a:t>
            </a:r>
            <a:r>
              <a:rPr lang="en-US" sz="1800" b="1" dirty="0"/>
              <a:t>of </a:t>
            </a:r>
            <a:r>
              <a:rPr lang="en-US" sz="1800" b="1" spc="-15" dirty="0"/>
              <a:t>matter </a:t>
            </a:r>
            <a:r>
              <a:rPr lang="en-US" sz="1800" b="1" spc="-5" dirty="0"/>
              <a:t>in </a:t>
            </a:r>
            <a:r>
              <a:rPr lang="en-US" sz="1800" b="1" dirty="0"/>
              <a:t>the </a:t>
            </a:r>
            <a:r>
              <a:rPr lang="en-US" sz="1800" b="1" spc="-10" dirty="0"/>
              <a:t>Universe. </a:t>
            </a:r>
            <a:r>
              <a:rPr lang="en-US" sz="1800" b="1" dirty="0"/>
              <a:t>The exactly equal amounts of matter and antimatter created in the Big Bang annihilated each other immediately thereafter, resulting in a radiation density in today’s universe of ca 10</a:t>
            </a:r>
            <a:r>
              <a:rPr lang="en-US" sz="1800" b="1" baseline="30000" dirty="0"/>
              <a:t>9</a:t>
            </a:r>
            <a:r>
              <a:rPr lang="en-US" sz="1800" b="1" dirty="0"/>
              <a:t> photons per m</a:t>
            </a:r>
            <a:r>
              <a:rPr lang="en-US" sz="1800" b="1" baseline="30000" dirty="0"/>
              <a:t>3</a:t>
            </a:r>
            <a:r>
              <a:rPr lang="en-US" sz="1800" b="1" dirty="0"/>
              <a:t>, A MATTER DENSITY OF ONE PARTICLE PER M</a:t>
            </a:r>
            <a:r>
              <a:rPr lang="en-US" sz="1800" b="1" baseline="30000" dirty="0"/>
              <a:t>3</a:t>
            </a:r>
            <a:r>
              <a:rPr lang="en-US" sz="1800" b="1" dirty="0"/>
              <a:t> AND </a:t>
            </a:r>
            <a:r>
              <a:rPr lang="en-US" sz="2400" b="1" dirty="0"/>
              <a:t>NO</a:t>
            </a:r>
            <a:r>
              <a:rPr lang="en-US" sz="1800" b="1" dirty="0"/>
              <a:t> ANTIMATTER! </a:t>
            </a:r>
            <a:br>
              <a:rPr lang="en-US" sz="1800" b="1" dirty="0"/>
            </a:br>
            <a:br>
              <a:rPr lang="en-US" sz="1800" b="1" dirty="0"/>
            </a:br>
            <a:r>
              <a:rPr lang="en-US" sz="1800" b="1" dirty="0"/>
              <a:t>In 1967 </a:t>
            </a:r>
            <a:r>
              <a:rPr lang="en-US" sz="1800" b="1" dirty="0" err="1"/>
              <a:t>Sacharov</a:t>
            </a:r>
            <a:r>
              <a:rPr lang="en-US" sz="1800" b="1" dirty="0"/>
              <a:t> formulated three necessary conditions for any theory that describes that matter remains after the original global annihilation of particles and antiparticles. One of these conditions is that there be a sufficient CP violation. The effects of the quark CP violation discovered in 1962 is far to week to fulfill this condition.</a:t>
            </a:r>
            <a:br>
              <a:rPr lang="en-US" sz="1800" b="1" dirty="0"/>
            </a:br>
            <a:br>
              <a:rPr lang="en-US" sz="1800" b="1" dirty="0"/>
            </a:br>
            <a:br>
              <a:rPr lang="en-US" sz="1800" b="1" dirty="0"/>
            </a:br>
            <a:br>
              <a:rPr lang="en-US" sz="1800" b="1" dirty="0"/>
            </a:br>
            <a:br>
              <a:rPr lang="en-US" sz="1800" b="1" dirty="0"/>
            </a:br>
            <a:br>
              <a:rPr lang="en-US" sz="1800" b="1" dirty="0"/>
            </a:br>
            <a:br>
              <a:rPr lang="en-US" sz="1800" b="1" dirty="0"/>
            </a:br>
            <a:r>
              <a:rPr lang="en-US" sz="1800" dirty="0"/>
              <a:t>.</a:t>
            </a:r>
            <a:br>
              <a:rPr lang="en-US" dirty="0"/>
            </a:br>
            <a:endParaRPr lang="en-GB" dirty="0"/>
          </a:p>
        </p:txBody>
      </p:sp>
      <p:sp>
        <p:nvSpPr>
          <p:cNvPr id="3" name="object 2">
            <a:extLst>
              <a:ext uri="{FF2B5EF4-FFF2-40B4-BE49-F238E27FC236}">
                <a16:creationId xmlns:a16="http://schemas.microsoft.com/office/drawing/2014/main" id="{DA5CE369-9C28-4233-852B-8C661A7075D4}"/>
              </a:ext>
            </a:extLst>
          </p:cNvPr>
          <p:cNvSpPr/>
          <p:nvPr/>
        </p:nvSpPr>
        <p:spPr>
          <a:xfrm>
            <a:off x="83675" y="1752600"/>
            <a:ext cx="5059549" cy="3566810"/>
          </a:xfrm>
          <a:prstGeom prst="rect">
            <a:avLst/>
          </a:prstGeom>
          <a:blipFill>
            <a:blip r:embed="rId2" cstate="print"/>
            <a:stretch>
              <a:fillRect/>
            </a:stretch>
          </a:blipFill>
        </p:spPr>
        <p:txBody>
          <a:bodyPr wrap="square" lIns="0" tIns="0" rIns="0" bIns="0" rtlCol="0"/>
          <a:lstStyle/>
          <a:p>
            <a:endParaRPr/>
          </a:p>
        </p:txBody>
      </p:sp>
      <p:sp>
        <p:nvSpPr>
          <p:cNvPr id="7" name="Date Placeholder 6">
            <a:extLst>
              <a:ext uri="{FF2B5EF4-FFF2-40B4-BE49-F238E27FC236}">
                <a16:creationId xmlns:a16="http://schemas.microsoft.com/office/drawing/2014/main" id="{8CA41839-6BDB-47C2-A34D-5A9959718473}"/>
              </a:ext>
            </a:extLst>
          </p:cNvPr>
          <p:cNvSpPr>
            <a:spLocks noGrp="1"/>
          </p:cNvSpPr>
          <p:nvPr>
            <p:ph type="dt" sz="half" idx="6"/>
          </p:nvPr>
        </p:nvSpPr>
        <p:spPr/>
        <p:txBody>
          <a:bodyPr/>
          <a:lstStyle/>
          <a:p>
            <a:r>
              <a:rPr lang="sv-SE"/>
              <a:t>1/17/2025</a:t>
            </a:r>
            <a:endParaRPr lang="en-US"/>
          </a:p>
        </p:txBody>
      </p:sp>
      <p:sp>
        <p:nvSpPr>
          <p:cNvPr id="8" name="Footer Placeholder 7">
            <a:extLst>
              <a:ext uri="{FF2B5EF4-FFF2-40B4-BE49-F238E27FC236}">
                <a16:creationId xmlns:a16="http://schemas.microsoft.com/office/drawing/2014/main" id="{E98199F2-6F21-4F0B-8448-87F1AEC0094D}"/>
              </a:ext>
            </a:extLst>
          </p:cNvPr>
          <p:cNvSpPr>
            <a:spLocks noGrp="1"/>
          </p:cNvSpPr>
          <p:nvPr>
            <p:ph type="ftr" sz="quarter" idx="5"/>
          </p:nvPr>
        </p:nvSpPr>
        <p:spPr/>
        <p:txBody>
          <a:bodyPr/>
          <a:lstStyle/>
          <a:p>
            <a:r>
              <a:rPr lang="en-US"/>
              <a:t>Particle Physics at ESS Worshop                                        Tord Ekelof      Uppsala University</a:t>
            </a:r>
          </a:p>
        </p:txBody>
      </p:sp>
      <p:sp>
        <p:nvSpPr>
          <p:cNvPr id="9" name="Slide Number Placeholder 8">
            <a:extLst>
              <a:ext uri="{FF2B5EF4-FFF2-40B4-BE49-F238E27FC236}">
                <a16:creationId xmlns:a16="http://schemas.microsoft.com/office/drawing/2014/main" id="{FF002412-AB0C-4CB1-8B0E-2909AC27F6F4}"/>
              </a:ext>
            </a:extLst>
          </p:cNvPr>
          <p:cNvSpPr>
            <a:spLocks noGrp="1"/>
          </p:cNvSpPr>
          <p:nvPr>
            <p:ph type="sldNum" sz="quarter" idx="7"/>
          </p:nvPr>
        </p:nvSpPr>
        <p:spPr/>
        <p:txBody>
          <a:bodyPr/>
          <a:lstStyle/>
          <a:p>
            <a:pPr marL="38100">
              <a:lnSpc>
                <a:spcPts val="1240"/>
              </a:lnSpc>
            </a:pPr>
            <a:fld id="{81D60167-4931-47E6-BA6A-407CBD079E47}" type="slidenum">
              <a:rPr lang="sv-SE" smtClean="0"/>
              <a:t>5</a:t>
            </a:fld>
            <a:endParaRPr lang="sv-SE" dirty="0"/>
          </a:p>
        </p:txBody>
      </p:sp>
    </p:spTree>
    <p:extLst>
      <p:ext uri="{BB962C8B-B14F-4D97-AF65-F5344CB8AC3E}">
        <p14:creationId xmlns:p14="http://schemas.microsoft.com/office/powerpoint/2010/main" val="46175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E518-36C1-437D-9C01-1574001C13CA}"/>
              </a:ext>
            </a:extLst>
          </p:cNvPr>
          <p:cNvSpPr>
            <a:spLocks noGrp="1"/>
          </p:cNvSpPr>
          <p:nvPr>
            <p:ph type="title"/>
          </p:nvPr>
        </p:nvSpPr>
        <p:spPr>
          <a:xfrm>
            <a:off x="1988805" y="553650"/>
            <a:ext cx="8915400" cy="615553"/>
          </a:xfrm>
        </p:spPr>
        <p:txBody>
          <a:bodyPr/>
          <a:lstStyle/>
          <a:p>
            <a:r>
              <a:rPr lang="en-GB" dirty="0"/>
              <a:t>Neutrino oscillations for </a:t>
            </a:r>
            <a:r>
              <a:rPr lang="el-GR" dirty="0"/>
              <a:t>δ</a:t>
            </a:r>
            <a:r>
              <a:rPr lang="sv-SE" baseline="-25000" dirty="0"/>
              <a:t>CP</a:t>
            </a:r>
            <a:r>
              <a:rPr lang="sv-SE" dirty="0"/>
              <a:t> determination</a:t>
            </a:r>
            <a:r>
              <a:rPr lang="en-GB" dirty="0"/>
              <a:t> </a:t>
            </a:r>
          </a:p>
        </p:txBody>
      </p:sp>
      <p:sp>
        <p:nvSpPr>
          <p:cNvPr id="3" name="Footer Placeholder 2">
            <a:extLst>
              <a:ext uri="{FF2B5EF4-FFF2-40B4-BE49-F238E27FC236}">
                <a16:creationId xmlns:a16="http://schemas.microsoft.com/office/drawing/2014/main" id="{A2B2E57C-66BF-44BD-9687-BB6C72A98D37}"/>
              </a:ext>
            </a:extLst>
          </p:cNvPr>
          <p:cNvSpPr>
            <a:spLocks noGrp="1"/>
          </p:cNvSpPr>
          <p:nvPr>
            <p:ph type="ftr" sz="quarter" idx="5"/>
          </p:nvPr>
        </p:nvSpPr>
        <p:spPr/>
        <p:txBody>
          <a:bodyPr/>
          <a:lstStyle/>
          <a:p>
            <a:r>
              <a:rPr lang="en-US"/>
              <a:t>Particle Physics at ESS Worshop                                        Tord Ekelof      Uppsala University</a:t>
            </a:r>
          </a:p>
        </p:txBody>
      </p:sp>
      <p:sp>
        <p:nvSpPr>
          <p:cNvPr id="4" name="Date Placeholder 3">
            <a:extLst>
              <a:ext uri="{FF2B5EF4-FFF2-40B4-BE49-F238E27FC236}">
                <a16:creationId xmlns:a16="http://schemas.microsoft.com/office/drawing/2014/main" id="{968D5F7E-1B40-45D5-8F35-1F121DA1EFAE}"/>
              </a:ext>
            </a:extLst>
          </p:cNvPr>
          <p:cNvSpPr>
            <a:spLocks noGrp="1"/>
          </p:cNvSpPr>
          <p:nvPr>
            <p:ph type="dt" sz="half" idx="6"/>
          </p:nvPr>
        </p:nvSpPr>
        <p:spPr/>
        <p:txBody>
          <a:bodyPr/>
          <a:lstStyle/>
          <a:p>
            <a:r>
              <a:rPr lang="sv-SE"/>
              <a:t>1/17/2025</a:t>
            </a:r>
            <a:endParaRPr lang="en-US" dirty="0"/>
          </a:p>
        </p:txBody>
      </p:sp>
      <p:sp>
        <p:nvSpPr>
          <p:cNvPr id="5" name="Slide Number Placeholder 4">
            <a:extLst>
              <a:ext uri="{FF2B5EF4-FFF2-40B4-BE49-F238E27FC236}">
                <a16:creationId xmlns:a16="http://schemas.microsoft.com/office/drawing/2014/main" id="{0BE86E73-6FA7-4D4D-9397-8DDD1B3E647B}"/>
              </a:ext>
            </a:extLst>
          </p:cNvPr>
          <p:cNvSpPr>
            <a:spLocks noGrp="1"/>
          </p:cNvSpPr>
          <p:nvPr>
            <p:ph type="sldNum" sz="quarter" idx="7"/>
          </p:nvPr>
        </p:nvSpPr>
        <p:spPr/>
        <p:txBody>
          <a:bodyPr/>
          <a:lstStyle/>
          <a:p>
            <a:pPr marL="38100">
              <a:lnSpc>
                <a:spcPts val="1240"/>
              </a:lnSpc>
            </a:pPr>
            <a:fld id="{81D60167-4931-47E6-BA6A-407CBD079E47}" type="slidenum">
              <a:rPr lang="sv-SE" smtClean="0"/>
              <a:t>6</a:t>
            </a:fld>
            <a:endParaRPr lang="sv-SE" dirty="0"/>
          </a:p>
        </p:txBody>
      </p:sp>
      <p:pic>
        <p:nvPicPr>
          <p:cNvPr id="6" name="Picture 6" descr="http://upload.wikimedia.org/wikipedia/en/thumb/1/1f/Oscillations_muon_short.svg/320px-Oscillations_muon_short.svg.png">
            <a:extLst>
              <a:ext uri="{FF2B5EF4-FFF2-40B4-BE49-F238E27FC236}">
                <a16:creationId xmlns:a16="http://schemas.microsoft.com/office/drawing/2014/main" id="{7791BDEA-261D-4EDB-86FB-28197578A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02576"/>
            <a:ext cx="5171135" cy="320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60902C9-36AA-4FA4-A1E4-D5DAFABE14B5}"/>
              </a:ext>
            </a:extLst>
          </p:cNvPr>
          <p:cNvGrpSpPr/>
          <p:nvPr/>
        </p:nvGrpSpPr>
        <p:grpSpPr>
          <a:xfrm>
            <a:off x="5853043" y="1640578"/>
            <a:ext cx="5638800" cy="3200903"/>
            <a:chOff x="4366643" y="3188588"/>
            <a:chExt cx="4495274" cy="2798702"/>
          </a:xfrm>
        </p:grpSpPr>
        <p:sp>
          <p:nvSpPr>
            <p:cNvPr id="9" name="ZoneTexte 18">
              <a:extLst>
                <a:ext uri="{FF2B5EF4-FFF2-40B4-BE49-F238E27FC236}">
                  <a16:creationId xmlns:a16="http://schemas.microsoft.com/office/drawing/2014/main" id="{342C49D0-632D-4FB3-B026-18E052F3D940}"/>
                </a:ext>
              </a:extLst>
            </p:cNvPr>
            <p:cNvSpPr txBox="1"/>
            <p:nvPr/>
          </p:nvSpPr>
          <p:spPr>
            <a:xfrm rot="16200000">
              <a:off x="3863148" y="3792409"/>
              <a:ext cx="1468655" cy="461665"/>
            </a:xfrm>
            <a:prstGeom prst="rect">
              <a:avLst/>
            </a:prstGeom>
            <a:noFill/>
          </p:spPr>
          <p:txBody>
            <a:bodyPr wrap="none" rtlCol="0">
              <a:spAutoFit/>
            </a:bodyPr>
            <a:lstStyle/>
            <a:p>
              <a:r>
                <a:rPr lang="en-US" sz="2400" i="1" dirty="0">
                  <a:latin typeface="Times New Roman"/>
                  <a:cs typeface="Times New Roman"/>
                </a:rPr>
                <a:t>P(</a:t>
              </a:r>
              <a:r>
                <a:rPr lang="el-GR" sz="2400" i="1" dirty="0">
                  <a:latin typeface="Times New Roman"/>
                  <a:cs typeface="Times New Roman"/>
                </a:rPr>
                <a:t>ν</a:t>
              </a:r>
              <a:r>
                <a:rPr lang="el-GR" sz="2400" i="1" baseline="-25000" dirty="0">
                  <a:latin typeface="Times New Roman"/>
                  <a:cs typeface="Times New Roman"/>
                </a:rPr>
                <a:t>μ</a:t>
              </a:r>
              <a:r>
                <a:rPr lang="fr-CH" sz="2400" i="1" dirty="0">
                  <a:latin typeface="Times New Roman"/>
                  <a:cs typeface="Times New Roman"/>
                </a:rPr>
                <a:t>→</a:t>
              </a:r>
              <a:r>
                <a:rPr lang="el-GR" sz="2400" i="1" dirty="0">
                  <a:latin typeface="Times New Roman"/>
                  <a:cs typeface="Times New Roman"/>
                </a:rPr>
                <a:t>ν</a:t>
              </a:r>
              <a:r>
                <a:rPr lang="en-US" sz="2400" i="1" baseline="-25000" dirty="0">
                  <a:latin typeface="Times New Roman"/>
                  <a:cs typeface="Times New Roman"/>
                </a:rPr>
                <a:t>e</a:t>
              </a:r>
              <a:r>
                <a:rPr lang="en-US" sz="2400" i="1" dirty="0">
                  <a:latin typeface="Times New Roman"/>
                  <a:cs typeface="Times New Roman"/>
                </a:rPr>
                <a:t>)</a:t>
              </a:r>
            </a:p>
          </p:txBody>
        </p:sp>
        <p:cxnSp>
          <p:nvCxnSpPr>
            <p:cNvPr id="10" name="Connecteur droit avec flèche 12">
              <a:extLst>
                <a:ext uri="{FF2B5EF4-FFF2-40B4-BE49-F238E27FC236}">
                  <a16:creationId xmlns:a16="http://schemas.microsoft.com/office/drawing/2014/main" id="{ADE61087-A636-4DEF-8980-499E3630189B}"/>
                </a:ext>
              </a:extLst>
            </p:cNvPr>
            <p:cNvCxnSpPr/>
            <p:nvPr/>
          </p:nvCxnSpPr>
          <p:spPr>
            <a:xfrm>
              <a:off x="7081940" y="3728892"/>
              <a:ext cx="572036" cy="938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ZoneTexte 13">
              <a:extLst>
                <a:ext uri="{FF2B5EF4-FFF2-40B4-BE49-F238E27FC236}">
                  <a16:creationId xmlns:a16="http://schemas.microsoft.com/office/drawing/2014/main" id="{8369C516-35E6-41EB-A5E3-94CA323DFBA1}"/>
                </a:ext>
              </a:extLst>
            </p:cNvPr>
            <p:cNvSpPr txBox="1"/>
            <p:nvPr/>
          </p:nvSpPr>
          <p:spPr>
            <a:xfrm>
              <a:off x="6019800" y="3269121"/>
              <a:ext cx="2521562" cy="369332"/>
            </a:xfrm>
            <a:prstGeom prst="rect">
              <a:avLst/>
            </a:prstGeom>
            <a:noFill/>
          </p:spPr>
          <p:txBody>
            <a:bodyPr wrap="none" rtlCol="0">
              <a:spAutoFit/>
            </a:bodyPr>
            <a:lstStyle/>
            <a:p>
              <a:r>
                <a:rPr lang="en-US" i="1" dirty="0">
                  <a:latin typeface="Times New Roman"/>
                  <a:cs typeface="Times New Roman"/>
                </a:rPr>
                <a:t>2</a:t>
              </a:r>
              <a:r>
                <a:rPr lang="en-US" i="1" baseline="30000" dirty="0">
                  <a:latin typeface="Times New Roman"/>
                  <a:cs typeface="Times New Roman"/>
                </a:rPr>
                <a:t>nd</a:t>
              </a:r>
              <a:r>
                <a:rPr lang="en-US" i="1" dirty="0">
                  <a:latin typeface="Times New Roman"/>
                  <a:cs typeface="Times New Roman"/>
                </a:rPr>
                <a:t> oscillation maximum</a:t>
              </a:r>
            </a:p>
          </p:txBody>
        </p:sp>
        <p:sp>
          <p:nvSpPr>
            <p:cNvPr id="12" name="ZoneTexte 16">
              <a:extLst>
                <a:ext uri="{FF2B5EF4-FFF2-40B4-BE49-F238E27FC236}">
                  <a16:creationId xmlns:a16="http://schemas.microsoft.com/office/drawing/2014/main" id="{5C30C75B-AB2A-4012-B547-224BABB3050D}"/>
                </a:ext>
              </a:extLst>
            </p:cNvPr>
            <p:cNvSpPr txBox="1"/>
            <p:nvPr/>
          </p:nvSpPr>
          <p:spPr>
            <a:xfrm>
              <a:off x="5233893" y="4450009"/>
              <a:ext cx="1150667" cy="584776"/>
            </a:xfrm>
            <a:prstGeom prst="rect">
              <a:avLst/>
            </a:prstGeom>
            <a:noFill/>
          </p:spPr>
          <p:txBody>
            <a:bodyPr wrap="none" rtlCol="0">
              <a:spAutoFit/>
            </a:bodyPr>
            <a:lstStyle/>
            <a:p>
              <a:pPr algn="ctr"/>
              <a:r>
                <a:rPr lang="el-GR" b="1" dirty="0">
                  <a:latin typeface="Times New Roman"/>
                  <a:cs typeface="Times New Roman"/>
                </a:rPr>
                <a:t>θ</a:t>
              </a:r>
              <a:r>
                <a:rPr lang="en-US" b="1" baseline="-25000" dirty="0">
                  <a:latin typeface="Times New Roman"/>
                  <a:cs typeface="Times New Roman"/>
                </a:rPr>
                <a:t>13</a:t>
              </a:r>
              <a:r>
                <a:rPr lang="en-US" b="1" dirty="0">
                  <a:latin typeface="Times New Roman"/>
                  <a:cs typeface="Times New Roman"/>
                </a:rPr>
                <a:t>=8.8º</a:t>
              </a:r>
            </a:p>
            <a:p>
              <a:pPr algn="ctr"/>
              <a:r>
                <a:rPr lang="en-US" sz="1400" b="1" dirty="0">
                  <a:latin typeface="Times New Roman"/>
                  <a:cs typeface="Times New Roman"/>
                </a:rPr>
                <a:t>("large" </a:t>
              </a:r>
              <a:r>
                <a:rPr lang="el-GR" sz="1400" b="1" dirty="0">
                  <a:latin typeface="Times New Roman"/>
                  <a:cs typeface="Times New Roman"/>
                </a:rPr>
                <a:t>θ</a:t>
              </a:r>
              <a:r>
                <a:rPr lang="en-US" sz="1400" b="1" baseline="-25000" dirty="0">
                  <a:latin typeface="Times New Roman"/>
                  <a:cs typeface="Times New Roman"/>
                </a:rPr>
                <a:t>13</a:t>
              </a:r>
              <a:r>
                <a:rPr lang="en-US" sz="1400" b="1" dirty="0">
                  <a:latin typeface="Times New Roman"/>
                  <a:cs typeface="Times New Roman"/>
                </a:rPr>
                <a:t>)</a:t>
              </a:r>
            </a:p>
          </p:txBody>
        </p:sp>
        <p:sp>
          <p:nvSpPr>
            <p:cNvPr id="13" name="Rectangle 12">
              <a:extLst>
                <a:ext uri="{FF2B5EF4-FFF2-40B4-BE49-F238E27FC236}">
                  <a16:creationId xmlns:a16="http://schemas.microsoft.com/office/drawing/2014/main" id="{5886E6CE-6068-4C99-86B2-3DE7EBD2C5E9}"/>
                </a:ext>
              </a:extLst>
            </p:cNvPr>
            <p:cNvSpPr/>
            <p:nvPr/>
          </p:nvSpPr>
          <p:spPr>
            <a:xfrm>
              <a:off x="5146452" y="3459313"/>
              <a:ext cx="924201" cy="923330"/>
            </a:xfrm>
            <a:prstGeom prst="rect">
              <a:avLst/>
            </a:prstGeom>
          </p:spPr>
          <p:txBody>
            <a:bodyPr wrap="none">
              <a:spAutoFit/>
            </a:bodyPr>
            <a:lstStyle/>
            <a:p>
              <a:pPr defTabSz="914400" fontAlgn="base">
                <a:spcBef>
                  <a:spcPct val="0"/>
                </a:spcBef>
                <a:spcAft>
                  <a:spcPct val="0"/>
                </a:spcAft>
              </a:pPr>
              <a:r>
                <a:rPr lang="en-US" dirty="0" err="1">
                  <a:latin typeface="Symbol" charset="0"/>
                </a:rPr>
                <a:t>d</a:t>
              </a:r>
              <a:r>
                <a:rPr lang="en-US" baseline="-25000" dirty="0" err="1"/>
                <a:t>CP</a:t>
              </a:r>
              <a:r>
                <a:rPr lang="en-US" dirty="0"/>
                <a:t>=-90</a:t>
              </a:r>
            </a:p>
            <a:p>
              <a:pPr defTabSz="914400" fontAlgn="base">
                <a:spcBef>
                  <a:spcPct val="0"/>
                </a:spcBef>
                <a:spcAft>
                  <a:spcPct val="0"/>
                </a:spcAft>
              </a:pPr>
              <a:r>
                <a:rPr lang="en-US" dirty="0" err="1">
                  <a:solidFill>
                    <a:srgbClr val="00B0F0"/>
                  </a:solidFill>
                  <a:latin typeface="Symbol" charset="0"/>
                </a:rPr>
                <a:t>d</a:t>
              </a:r>
              <a:r>
                <a:rPr lang="en-US" baseline="-25000" dirty="0" err="1">
                  <a:solidFill>
                    <a:srgbClr val="00B0F0"/>
                  </a:solidFill>
                </a:rPr>
                <a:t>CP</a:t>
              </a:r>
              <a:r>
                <a:rPr lang="en-US" dirty="0">
                  <a:solidFill>
                    <a:srgbClr val="00B0F0"/>
                  </a:solidFill>
                </a:rPr>
                <a:t>=0</a:t>
              </a:r>
            </a:p>
            <a:p>
              <a:pPr defTabSz="914400" fontAlgn="base">
                <a:spcBef>
                  <a:spcPct val="0"/>
                </a:spcBef>
                <a:spcAft>
                  <a:spcPct val="0"/>
                </a:spcAft>
              </a:pPr>
              <a:r>
                <a:rPr lang="en-US" dirty="0" err="1">
                  <a:solidFill>
                    <a:srgbClr val="FF66FF"/>
                  </a:solidFill>
                  <a:latin typeface="Symbol" charset="0"/>
                </a:rPr>
                <a:t>d</a:t>
              </a:r>
              <a:r>
                <a:rPr lang="en-US" baseline="-25000" dirty="0" err="1">
                  <a:solidFill>
                    <a:srgbClr val="FF66FF"/>
                  </a:solidFill>
                </a:rPr>
                <a:t>CP</a:t>
              </a:r>
              <a:r>
                <a:rPr lang="en-US" dirty="0">
                  <a:solidFill>
                    <a:srgbClr val="FF66FF"/>
                  </a:solidFill>
                </a:rPr>
                <a:t>=+90</a:t>
              </a:r>
            </a:p>
          </p:txBody>
        </p:sp>
        <p:sp>
          <p:nvSpPr>
            <p:cNvPr id="14" name="ZoneTexte 36">
              <a:extLst>
                <a:ext uri="{FF2B5EF4-FFF2-40B4-BE49-F238E27FC236}">
                  <a16:creationId xmlns:a16="http://schemas.microsoft.com/office/drawing/2014/main" id="{73054D3E-5F47-4C1F-8F26-CC832E45FE32}"/>
                </a:ext>
              </a:extLst>
            </p:cNvPr>
            <p:cNvSpPr txBox="1"/>
            <p:nvPr/>
          </p:nvSpPr>
          <p:spPr>
            <a:xfrm>
              <a:off x="8242999" y="5617958"/>
              <a:ext cx="596725" cy="369332"/>
            </a:xfrm>
            <a:prstGeom prst="rect">
              <a:avLst/>
            </a:prstGeom>
            <a:noFill/>
          </p:spPr>
          <p:txBody>
            <a:bodyPr wrap="none" rtlCol="0">
              <a:spAutoFit/>
            </a:bodyPr>
            <a:lstStyle/>
            <a:p>
              <a:r>
                <a:rPr lang="en-US" i="1" dirty="0">
                  <a:latin typeface="Times New Roman"/>
                  <a:cs typeface="Times New Roman"/>
                </a:rPr>
                <a:t>L/E</a:t>
              </a:r>
            </a:p>
          </p:txBody>
        </p:sp>
        <p:pic>
          <p:nvPicPr>
            <p:cNvPr id="15" name="Picture 14">
              <a:extLst>
                <a:ext uri="{FF2B5EF4-FFF2-40B4-BE49-F238E27FC236}">
                  <a16:creationId xmlns:a16="http://schemas.microsoft.com/office/drawing/2014/main" id="{98AB8105-BCAF-476A-96F9-B50079671C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1615" y="3188588"/>
              <a:ext cx="3980302" cy="2558766"/>
            </a:xfrm>
            <a:prstGeom prst="rect">
              <a:avLst/>
            </a:prstGeom>
          </p:spPr>
        </p:pic>
      </p:grpSp>
      <p:sp>
        <p:nvSpPr>
          <p:cNvPr id="16" name="Rectangle 15">
            <a:extLst>
              <a:ext uri="{FF2B5EF4-FFF2-40B4-BE49-F238E27FC236}">
                <a16:creationId xmlns:a16="http://schemas.microsoft.com/office/drawing/2014/main" id="{A5CBE6A2-4541-49FD-A8EA-5B7E301C09C4}"/>
              </a:ext>
            </a:extLst>
          </p:cNvPr>
          <p:cNvSpPr/>
          <p:nvPr/>
        </p:nvSpPr>
        <p:spPr>
          <a:xfrm>
            <a:off x="7480500" y="4991167"/>
            <a:ext cx="3608680" cy="707886"/>
          </a:xfrm>
          <a:prstGeom prst="rect">
            <a:avLst/>
          </a:prstGeom>
        </p:spPr>
        <p:txBody>
          <a:bodyPr wrap="none">
            <a:spAutoFit/>
          </a:bodyPr>
          <a:lstStyle/>
          <a:p>
            <a:r>
              <a:rPr lang="en-US" sz="2000" dirty="0">
                <a:solidFill>
                  <a:srgbClr val="0000FF"/>
                </a:solidFill>
                <a:latin typeface="Times New Roman"/>
                <a:cs typeface="Times New Roman"/>
              </a:rPr>
              <a:t>Close to 3 times more sensitivity </a:t>
            </a:r>
          </a:p>
          <a:p>
            <a:r>
              <a:rPr lang="en-US" sz="2000" dirty="0">
                <a:solidFill>
                  <a:srgbClr val="0000FF"/>
                </a:solidFill>
                <a:latin typeface="Times New Roman"/>
                <a:cs typeface="Times New Roman"/>
              </a:rPr>
              <a:t>at 2</a:t>
            </a:r>
            <a:r>
              <a:rPr lang="en-US" sz="2000" baseline="30000" dirty="0">
                <a:solidFill>
                  <a:srgbClr val="0000FF"/>
                </a:solidFill>
                <a:latin typeface="Times New Roman"/>
                <a:cs typeface="Times New Roman"/>
              </a:rPr>
              <a:t>nd</a:t>
            </a:r>
            <a:r>
              <a:rPr lang="en-US" sz="2000" dirty="0">
                <a:solidFill>
                  <a:srgbClr val="0000FF"/>
                </a:solidFill>
                <a:latin typeface="Times New Roman"/>
                <a:cs typeface="Times New Roman"/>
              </a:rPr>
              <a:t> oscillation max.</a:t>
            </a:r>
          </a:p>
        </p:txBody>
      </p:sp>
      <p:sp>
        <p:nvSpPr>
          <p:cNvPr id="18" name="TextBox 17">
            <a:extLst>
              <a:ext uri="{FF2B5EF4-FFF2-40B4-BE49-F238E27FC236}">
                <a16:creationId xmlns:a16="http://schemas.microsoft.com/office/drawing/2014/main" id="{857D4E87-1AD7-4CA7-9673-1BAA75D6D256}"/>
              </a:ext>
            </a:extLst>
          </p:cNvPr>
          <p:cNvSpPr txBox="1"/>
          <p:nvPr/>
        </p:nvSpPr>
        <p:spPr>
          <a:xfrm>
            <a:off x="1219200" y="1752600"/>
            <a:ext cx="434734" cy="461665"/>
          </a:xfrm>
          <a:prstGeom prst="rect">
            <a:avLst/>
          </a:prstGeom>
          <a:noFill/>
        </p:spPr>
        <p:txBody>
          <a:bodyPr wrap="none" rtlCol="0">
            <a:spAutoFit/>
          </a:bodyPr>
          <a:lstStyle/>
          <a:p>
            <a:r>
              <a:rPr lang="el-GR" altLang="de-DE" sz="2400" dirty="0">
                <a:solidFill>
                  <a:schemeClr val="tx2"/>
                </a:solidFill>
                <a:latin typeface="Times New Roman" panose="02020603050405020304" pitchFamily="18" charset="0"/>
              </a:rPr>
              <a:t>ν</a:t>
            </a:r>
            <a:r>
              <a:rPr lang="el-GR" altLang="de-DE" sz="2400" baseline="-25000" dirty="0">
                <a:solidFill>
                  <a:schemeClr val="tx2"/>
                </a:solidFill>
                <a:latin typeface="Times New Roman" panose="02020603050405020304" pitchFamily="18" charset="0"/>
              </a:rPr>
              <a:t>μ</a:t>
            </a:r>
            <a:endParaRPr lang="en-GB" sz="2400" baseline="-25000" dirty="0">
              <a:solidFill>
                <a:schemeClr val="tx2"/>
              </a:solidFill>
            </a:endParaRPr>
          </a:p>
        </p:txBody>
      </p:sp>
      <p:sp>
        <p:nvSpPr>
          <p:cNvPr id="19" name="TextBox 18">
            <a:extLst>
              <a:ext uri="{FF2B5EF4-FFF2-40B4-BE49-F238E27FC236}">
                <a16:creationId xmlns:a16="http://schemas.microsoft.com/office/drawing/2014/main" id="{55453216-EFCA-48C4-8F5E-4884E0F2C5AD}"/>
              </a:ext>
            </a:extLst>
          </p:cNvPr>
          <p:cNvSpPr txBox="1"/>
          <p:nvPr/>
        </p:nvSpPr>
        <p:spPr>
          <a:xfrm>
            <a:off x="1752600" y="1905000"/>
            <a:ext cx="405880" cy="738664"/>
          </a:xfrm>
          <a:prstGeom prst="rect">
            <a:avLst/>
          </a:prstGeom>
          <a:noFill/>
        </p:spPr>
        <p:txBody>
          <a:bodyPr wrap="none" rtlCol="0">
            <a:spAutoFit/>
          </a:bodyPr>
          <a:lstStyle/>
          <a:p>
            <a:r>
              <a:rPr lang="el-GR" altLang="de-DE" sz="2400" dirty="0">
                <a:solidFill>
                  <a:srgbClr val="FF0000"/>
                </a:solidFill>
                <a:latin typeface="Times New Roman" panose="02020603050405020304" pitchFamily="18" charset="0"/>
              </a:rPr>
              <a:t>ν</a:t>
            </a:r>
            <a:r>
              <a:rPr lang="el-GR" altLang="de-DE" sz="2400" baseline="-25000" dirty="0">
                <a:solidFill>
                  <a:srgbClr val="FF0000"/>
                </a:solidFill>
                <a:latin typeface="Times New Roman" panose="02020603050405020304" pitchFamily="18" charset="0"/>
              </a:rPr>
              <a:t>τ</a:t>
            </a:r>
            <a:endParaRPr lang="sv-SE" altLang="de-DE" sz="2400" baseline="-25000" dirty="0">
              <a:solidFill>
                <a:srgbClr val="FF0000"/>
              </a:solidFill>
              <a:latin typeface="Times New Roman" panose="02020603050405020304" pitchFamily="18" charset="0"/>
            </a:endParaRPr>
          </a:p>
          <a:p>
            <a:endParaRPr lang="en-GB" dirty="0"/>
          </a:p>
        </p:txBody>
      </p:sp>
      <p:sp>
        <p:nvSpPr>
          <p:cNvPr id="20" name="TextBox 19">
            <a:extLst>
              <a:ext uri="{FF2B5EF4-FFF2-40B4-BE49-F238E27FC236}">
                <a16:creationId xmlns:a16="http://schemas.microsoft.com/office/drawing/2014/main" id="{E761E58A-FCE5-468E-9765-459B77E4D4E4}"/>
              </a:ext>
            </a:extLst>
          </p:cNvPr>
          <p:cNvSpPr txBox="1"/>
          <p:nvPr/>
        </p:nvSpPr>
        <p:spPr>
          <a:xfrm>
            <a:off x="1860884" y="3886200"/>
            <a:ext cx="425116" cy="461665"/>
          </a:xfrm>
          <a:prstGeom prst="rect">
            <a:avLst/>
          </a:prstGeom>
          <a:noFill/>
        </p:spPr>
        <p:txBody>
          <a:bodyPr wrap="none" rtlCol="0">
            <a:spAutoFit/>
          </a:bodyPr>
          <a:lstStyle/>
          <a:p>
            <a:r>
              <a:rPr lang="el-GR" sz="2400" dirty="0"/>
              <a:t>ν</a:t>
            </a:r>
            <a:r>
              <a:rPr lang="en-GB" sz="2400" baseline="-25000" dirty="0"/>
              <a:t>e</a:t>
            </a:r>
          </a:p>
        </p:txBody>
      </p:sp>
      <p:sp>
        <p:nvSpPr>
          <p:cNvPr id="21" name="TextBox 20">
            <a:extLst>
              <a:ext uri="{FF2B5EF4-FFF2-40B4-BE49-F238E27FC236}">
                <a16:creationId xmlns:a16="http://schemas.microsoft.com/office/drawing/2014/main" id="{27DBEFCD-51CD-49D0-AF37-1B01B25F2096}"/>
              </a:ext>
            </a:extLst>
          </p:cNvPr>
          <p:cNvSpPr txBox="1"/>
          <p:nvPr/>
        </p:nvSpPr>
        <p:spPr>
          <a:xfrm>
            <a:off x="1371600" y="5323605"/>
            <a:ext cx="793294" cy="646331"/>
          </a:xfrm>
          <a:prstGeom prst="rect">
            <a:avLst/>
          </a:prstGeom>
          <a:noFill/>
        </p:spPr>
        <p:txBody>
          <a:bodyPr wrap="none" rtlCol="0">
            <a:spAutoFit/>
          </a:bodyPr>
          <a:lstStyle/>
          <a:p>
            <a:r>
              <a:rPr lang="en-GB" dirty="0"/>
              <a:t> First</a:t>
            </a:r>
          </a:p>
          <a:p>
            <a:r>
              <a:rPr lang="el-GR" dirty="0"/>
              <a:t>ν</a:t>
            </a:r>
            <a:r>
              <a:rPr lang="en-GB" baseline="-25000" dirty="0"/>
              <a:t>e </a:t>
            </a:r>
            <a:r>
              <a:rPr lang="en-GB" dirty="0"/>
              <a:t>max</a:t>
            </a:r>
          </a:p>
        </p:txBody>
      </p:sp>
      <p:sp>
        <p:nvSpPr>
          <p:cNvPr id="22" name="TextBox 21">
            <a:extLst>
              <a:ext uri="{FF2B5EF4-FFF2-40B4-BE49-F238E27FC236}">
                <a16:creationId xmlns:a16="http://schemas.microsoft.com/office/drawing/2014/main" id="{D60C96F7-09F2-40D8-8D0D-71D2AC309F4E}"/>
              </a:ext>
            </a:extLst>
          </p:cNvPr>
          <p:cNvSpPr txBox="1"/>
          <p:nvPr/>
        </p:nvSpPr>
        <p:spPr>
          <a:xfrm>
            <a:off x="2412660" y="5337854"/>
            <a:ext cx="898644" cy="646331"/>
          </a:xfrm>
          <a:prstGeom prst="rect">
            <a:avLst/>
          </a:prstGeom>
          <a:noFill/>
        </p:spPr>
        <p:txBody>
          <a:bodyPr wrap="none" rtlCol="0">
            <a:spAutoFit/>
          </a:bodyPr>
          <a:lstStyle/>
          <a:p>
            <a:r>
              <a:rPr lang="en-GB" dirty="0"/>
              <a:t>Second</a:t>
            </a:r>
          </a:p>
          <a:p>
            <a:r>
              <a:rPr lang="el-GR" dirty="0"/>
              <a:t>ν</a:t>
            </a:r>
            <a:r>
              <a:rPr lang="en-GB" baseline="-25000" dirty="0"/>
              <a:t>e </a:t>
            </a:r>
            <a:r>
              <a:rPr lang="en-GB" dirty="0"/>
              <a:t>max</a:t>
            </a:r>
          </a:p>
        </p:txBody>
      </p:sp>
      <p:sp>
        <p:nvSpPr>
          <p:cNvPr id="23" name="Arrow: Up 22">
            <a:extLst>
              <a:ext uri="{FF2B5EF4-FFF2-40B4-BE49-F238E27FC236}">
                <a16:creationId xmlns:a16="http://schemas.microsoft.com/office/drawing/2014/main" id="{90A77F54-E053-4C1D-AB77-28CB60FB6A7D}"/>
              </a:ext>
            </a:extLst>
          </p:cNvPr>
          <p:cNvSpPr/>
          <p:nvPr/>
        </p:nvSpPr>
        <p:spPr>
          <a:xfrm>
            <a:off x="1653934" y="4359446"/>
            <a:ext cx="13075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24" name="Rectangle 23">
            <a:extLst>
              <a:ext uri="{FF2B5EF4-FFF2-40B4-BE49-F238E27FC236}">
                <a16:creationId xmlns:a16="http://schemas.microsoft.com/office/drawing/2014/main" id="{A7BF4648-8C19-4161-97AC-49EA7A4B92DE}"/>
              </a:ext>
            </a:extLst>
          </p:cNvPr>
          <p:cNvSpPr/>
          <p:nvPr/>
        </p:nvSpPr>
        <p:spPr>
          <a:xfrm>
            <a:off x="5957180" y="3244334"/>
            <a:ext cx="277640" cy="369332"/>
          </a:xfrm>
          <a:prstGeom prst="rect">
            <a:avLst/>
          </a:prstGeom>
        </p:spPr>
        <p:txBody>
          <a:bodyPr wrap="none">
            <a:spAutoFit/>
          </a:bodyPr>
          <a:lstStyle/>
          <a:p>
            <a:pPr>
              <a:spcBef>
                <a:spcPct val="0"/>
              </a:spcBef>
            </a:pPr>
            <a:r>
              <a:rPr lang="el-GR" altLang="de-DE" dirty="0">
                <a:latin typeface="Times New Roman" panose="02020603050405020304" pitchFamily="18" charset="0"/>
              </a:rPr>
              <a:t>τ</a:t>
            </a:r>
            <a:endParaRPr lang="sv-SE" altLang="de-DE" dirty="0">
              <a:latin typeface="Times New Roman" panose="02020603050405020304" pitchFamily="18" charset="0"/>
            </a:endParaRPr>
          </a:p>
        </p:txBody>
      </p:sp>
      <p:sp>
        <p:nvSpPr>
          <p:cNvPr id="25" name="Arrow: Up 24">
            <a:extLst>
              <a:ext uri="{FF2B5EF4-FFF2-40B4-BE49-F238E27FC236}">
                <a16:creationId xmlns:a16="http://schemas.microsoft.com/office/drawing/2014/main" id="{DE23524D-2935-44C8-9AE5-034C0865BB55}"/>
              </a:ext>
            </a:extLst>
          </p:cNvPr>
          <p:cNvSpPr/>
          <p:nvPr/>
        </p:nvSpPr>
        <p:spPr>
          <a:xfrm>
            <a:off x="2715523" y="4366702"/>
            <a:ext cx="13075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cxnSp>
        <p:nvCxnSpPr>
          <p:cNvPr id="27" name="Straight Arrow Connector 26">
            <a:extLst>
              <a:ext uri="{FF2B5EF4-FFF2-40B4-BE49-F238E27FC236}">
                <a16:creationId xmlns:a16="http://schemas.microsoft.com/office/drawing/2014/main" id="{7F3A53D0-D6B9-4706-987F-0681CA99829A}"/>
              </a:ext>
            </a:extLst>
          </p:cNvPr>
          <p:cNvCxnSpPr>
            <a:cxnSpLocks/>
          </p:cNvCxnSpPr>
          <p:nvPr/>
        </p:nvCxnSpPr>
        <p:spPr>
          <a:xfrm>
            <a:off x="9067800" y="3657600"/>
            <a:ext cx="0" cy="4249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A69B725-7681-416E-90E7-D1B926CD1CF4}"/>
              </a:ext>
            </a:extLst>
          </p:cNvPr>
          <p:cNvCxnSpPr>
            <a:cxnSpLocks/>
          </p:cNvCxnSpPr>
          <p:nvPr/>
        </p:nvCxnSpPr>
        <p:spPr>
          <a:xfrm>
            <a:off x="10439400" y="3200400"/>
            <a:ext cx="0" cy="1066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8">
            <a:extLst>
              <a:ext uri="{FF2B5EF4-FFF2-40B4-BE49-F238E27FC236}">
                <a16:creationId xmlns:a16="http://schemas.microsoft.com/office/drawing/2014/main" id="{FE9FC866-0275-459B-A592-02781B4F5BD3}"/>
              </a:ext>
            </a:extLst>
          </p:cNvPr>
          <p:cNvSpPr txBox="1">
            <a:spLocks noChangeArrowheads="1"/>
          </p:cNvSpPr>
          <p:nvPr/>
        </p:nvSpPr>
        <p:spPr bwMode="auto">
          <a:xfrm>
            <a:off x="3501761" y="4792001"/>
            <a:ext cx="12000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de-DE" sz="2800" dirty="0" err="1">
                <a:latin typeface="Times New Roman" panose="02020603050405020304" pitchFamily="18" charset="0"/>
              </a:rPr>
              <a:t>δ</a:t>
            </a:r>
            <a:r>
              <a:rPr lang="en-US" altLang="de-DE" sz="2800" baseline="-25000" dirty="0" err="1">
                <a:latin typeface="Times New Roman" panose="02020603050405020304" pitchFamily="18" charset="0"/>
              </a:rPr>
              <a:t>CP</a:t>
            </a:r>
            <a:r>
              <a:rPr lang="en-US" altLang="de-DE" sz="2800" dirty="0">
                <a:latin typeface="Times New Roman" panose="02020603050405020304" pitchFamily="18" charset="0"/>
              </a:rPr>
              <a:t> = 0</a:t>
            </a:r>
          </a:p>
          <a:p>
            <a:pPr eaLnBrk="1" hangingPunct="1">
              <a:spcBef>
                <a:spcPct val="0"/>
              </a:spcBef>
              <a:buFontTx/>
              <a:buNone/>
            </a:pPr>
            <a:endParaRPr lang="en-US" altLang="de-DE" sz="2000" dirty="0">
              <a:latin typeface="Times New Roman" panose="02020603050405020304" pitchFamily="18" charset="0"/>
            </a:endParaRPr>
          </a:p>
        </p:txBody>
      </p:sp>
    </p:spTree>
    <p:extLst>
      <p:ext uri="{BB962C8B-B14F-4D97-AF65-F5344CB8AC3E}">
        <p14:creationId xmlns:p14="http://schemas.microsoft.com/office/powerpoint/2010/main" val="426847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7"/>
          </p:nvPr>
        </p:nvSpPr>
        <p:spPr>
          <a:xfrm>
            <a:off x="14116811" y="6464985"/>
            <a:ext cx="231775" cy="184666"/>
          </a:xfrm>
        </p:spPr>
        <p:txBody>
          <a:bodyPr/>
          <a:lstStyle/>
          <a:p>
            <a:pPr marL="101600"/>
            <a:fld id="{81D60167-4931-47E6-BA6A-407CBD079E47}" type="slidenum">
              <a:rPr lang="sv-SE" smtClean="0"/>
              <a:pPr marL="101600"/>
              <a:t>7</a:t>
            </a:fld>
            <a:endParaRPr lang="sv-SE" dirty="0"/>
          </a:p>
        </p:txBody>
      </p:sp>
      <p:sp>
        <p:nvSpPr>
          <p:cNvPr id="11" name="Rectangle 1"/>
          <p:cNvSpPr>
            <a:spLocks noChangeArrowheads="1"/>
          </p:cNvSpPr>
          <p:nvPr/>
        </p:nvSpPr>
        <p:spPr bwMode="auto">
          <a:xfrm>
            <a:off x="1738312" y="1425575"/>
            <a:ext cx="8929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sv-SE" sz="2000" b="1" dirty="0">
                <a:solidFill>
                  <a:srgbClr val="C00000"/>
                </a:solidFill>
                <a:latin typeface="Times New Roman" panose="02020603050405020304" pitchFamily="18" charset="0"/>
              </a:rPr>
              <a:t>Required modifications of the ESS accelerator architecture for </a:t>
            </a:r>
            <a:r>
              <a:rPr lang="en-US" altLang="sv-SE" sz="2000" b="1" dirty="0" err="1">
                <a:solidFill>
                  <a:srgbClr val="C00000"/>
                </a:solidFill>
                <a:latin typeface="Times New Roman" panose="02020603050405020304" pitchFamily="18" charset="0"/>
              </a:rPr>
              <a:t>ESSnuSB</a:t>
            </a:r>
            <a:endParaRPr lang="en-US" altLang="sv-SE" sz="2000" dirty="0">
              <a:solidFill>
                <a:srgbClr val="C00000"/>
              </a:solidFill>
              <a:latin typeface="Times New Roman" panose="02020603050405020304" pitchFamily="18" charset="0"/>
            </a:endParaRPr>
          </a:p>
          <a:p>
            <a:pPr eaLnBrk="1" hangingPunct="1">
              <a:spcBef>
                <a:spcPct val="0"/>
              </a:spcBef>
              <a:buFontTx/>
              <a:buNone/>
            </a:pPr>
            <a:r>
              <a:rPr lang="en-GB" altLang="sv-SE" sz="2000" dirty="0">
                <a:latin typeface="Times New Roman" panose="02020603050405020304" pitchFamily="18" charset="0"/>
              </a:rPr>
              <a:t> </a:t>
            </a:r>
            <a:r>
              <a:rPr lang="en-GB" altLang="sv-SE" sz="2000" i="1" dirty="0">
                <a:latin typeface="Times New Roman" panose="02020603050405020304" pitchFamily="18" charset="0"/>
              </a:rPr>
              <a:t>F. Gerigk and E. Montesinos</a:t>
            </a:r>
            <a:r>
              <a:rPr lang="en-US" altLang="sv-SE" sz="2000" i="1" dirty="0">
                <a:latin typeface="Times New Roman" panose="02020603050405020304" pitchFamily="18" charset="0"/>
              </a:rPr>
              <a:t>      </a:t>
            </a:r>
            <a:r>
              <a:rPr lang="en-US" altLang="sv-SE" sz="1600" b="1" dirty="0">
                <a:latin typeface="Times New Roman" panose="02020603050405020304" pitchFamily="18" charset="0"/>
              </a:rPr>
              <a:t>CERN-ACC-NOTE-2016-0050 8 </a:t>
            </a:r>
            <a:r>
              <a:rPr lang="en-US" altLang="sv-SE" sz="1600" b="1" dirty="0">
                <a:latin typeface="Times New Roman" panose="02020603050405020304" pitchFamily="18" charset="0"/>
                <a:cs typeface="Times New Roman" panose="02020603050405020304" pitchFamily="18" charset="0"/>
              </a:rPr>
              <a:t>July 2016</a:t>
            </a:r>
          </a:p>
        </p:txBody>
      </p:sp>
      <p:pic>
        <p:nvPicPr>
          <p:cNvPr id="9" name="Image 1">
            <a:extLst>
              <a:ext uri="{FF2B5EF4-FFF2-40B4-BE49-F238E27FC236}">
                <a16:creationId xmlns:a16="http://schemas.microsoft.com/office/drawing/2014/main" id="{3096E534-D58D-4C0B-A8C4-32B563E84FDB}"/>
              </a:ext>
            </a:extLst>
          </p:cNvPr>
          <p:cNvPicPr>
            <a:picLocks noChangeAspect="1"/>
          </p:cNvPicPr>
          <p:nvPr/>
        </p:nvPicPr>
        <p:blipFill>
          <a:blip r:embed="rId3"/>
          <a:stretch>
            <a:fillRect/>
          </a:stretch>
        </p:blipFill>
        <p:spPr>
          <a:xfrm>
            <a:off x="1524000" y="73800"/>
            <a:ext cx="9144000" cy="1353911"/>
          </a:xfrm>
          <a:prstGeom prst="rect">
            <a:avLst/>
          </a:prstGeom>
        </p:spPr>
      </p:pic>
      <p:sp>
        <p:nvSpPr>
          <p:cNvPr id="2" name="Date Placeholder 1">
            <a:extLst>
              <a:ext uri="{FF2B5EF4-FFF2-40B4-BE49-F238E27FC236}">
                <a16:creationId xmlns:a16="http://schemas.microsoft.com/office/drawing/2014/main" id="{A6C0AE20-0376-4565-88AE-76649D41D752}"/>
              </a:ext>
            </a:extLst>
          </p:cNvPr>
          <p:cNvSpPr>
            <a:spLocks noGrp="1"/>
          </p:cNvSpPr>
          <p:nvPr>
            <p:ph type="dt" sz="half" idx="6"/>
          </p:nvPr>
        </p:nvSpPr>
        <p:spPr/>
        <p:txBody>
          <a:bodyPr/>
          <a:lstStyle/>
          <a:p>
            <a:r>
              <a:rPr lang="sv-SE"/>
              <a:t>1/17/2025</a:t>
            </a:r>
            <a:endParaRPr lang="en-US"/>
          </a:p>
        </p:txBody>
      </p:sp>
      <p:sp>
        <p:nvSpPr>
          <p:cNvPr id="3" name="Footer Placeholder 2">
            <a:extLst>
              <a:ext uri="{FF2B5EF4-FFF2-40B4-BE49-F238E27FC236}">
                <a16:creationId xmlns:a16="http://schemas.microsoft.com/office/drawing/2014/main" id="{0F9FEBCE-8CC1-461E-BF88-6B3AB2DD0117}"/>
              </a:ext>
            </a:extLst>
          </p:cNvPr>
          <p:cNvSpPr>
            <a:spLocks noGrp="1"/>
          </p:cNvSpPr>
          <p:nvPr>
            <p:ph type="ftr" sz="quarter" idx="5"/>
          </p:nvPr>
        </p:nvSpPr>
        <p:spPr/>
        <p:txBody>
          <a:bodyPr/>
          <a:lstStyle/>
          <a:p>
            <a:r>
              <a:rPr lang="en-US"/>
              <a:t>Particle Physics at ESS Worshop                                        Tord Ekelof      Uppsala University</a:t>
            </a:r>
          </a:p>
        </p:txBody>
      </p:sp>
      <p:sp>
        <p:nvSpPr>
          <p:cNvPr id="14" name="Title 1">
            <a:extLst>
              <a:ext uri="{FF2B5EF4-FFF2-40B4-BE49-F238E27FC236}">
                <a16:creationId xmlns:a16="http://schemas.microsoft.com/office/drawing/2014/main" id="{24BC5B4A-446B-47BE-BCD0-EAFFB5A21AE4}"/>
              </a:ext>
            </a:extLst>
          </p:cNvPr>
          <p:cNvSpPr>
            <a:spLocks noGrp="1"/>
          </p:cNvSpPr>
          <p:nvPr>
            <p:ph type="title"/>
          </p:nvPr>
        </p:nvSpPr>
        <p:spPr>
          <a:xfrm>
            <a:off x="609600" y="2201884"/>
            <a:ext cx="11366500" cy="4216539"/>
          </a:xfrm>
        </p:spPr>
        <p:txBody>
          <a:bodyPr/>
          <a:lstStyle/>
          <a:p>
            <a:r>
              <a:rPr lang="en-GB" sz="1800" dirty="0"/>
              <a:t>The baseline design of the ESS </a:t>
            </a:r>
            <a:r>
              <a:rPr lang="en-GB" sz="1800" dirty="0" err="1"/>
              <a:t>linac</a:t>
            </a:r>
            <a:r>
              <a:rPr lang="en-GB" sz="1800" dirty="0"/>
              <a:t> is to accelerate 14 proton pulses per second, each of 2.86 </a:t>
            </a:r>
            <a:r>
              <a:rPr lang="en-GB" sz="1800" dirty="0" err="1"/>
              <a:t>ms</a:t>
            </a:r>
            <a:r>
              <a:rPr lang="en-GB" sz="1800" dirty="0"/>
              <a:t> length, implying a 4% duty cycle, to 2 GeV, thus providing a 5 MW beam. </a:t>
            </a:r>
            <a:br>
              <a:rPr lang="en-GB" sz="1800" dirty="0"/>
            </a:br>
            <a:br>
              <a:rPr lang="en-GB" sz="1800" dirty="0"/>
            </a:br>
            <a:r>
              <a:rPr lang="en-GB" sz="1800" dirty="0" err="1"/>
              <a:t>Gerigk’s</a:t>
            </a:r>
            <a:r>
              <a:rPr lang="en-GB" sz="1800" dirty="0"/>
              <a:t> and Montesinos’ proposal is to provide an additional 5 MW H</a:t>
            </a:r>
            <a:r>
              <a:rPr lang="en-GB" sz="1800" baseline="30000" dirty="0"/>
              <a:t>-</a:t>
            </a:r>
            <a:r>
              <a:rPr lang="en-GB" sz="1800" dirty="0"/>
              <a:t> beam, concurrently  with the baseline 5 MW proton beam, by raising  the duty cycle to 8% by adding a H</a:t>
            </a:r>
            <a:r>
              <a:rPr lang="en-GB" sz="1800" baseline="30000" dirty="0"/>
              <a:t>-</a:t>
            </a:r>
            <a:r>
              <a:rPr lang="en-GB" sz="1800" dirty="0"/>
              <a:t> pulse 35 </a:t>
            </a:r>
            <a:r>
              <a:rPr lang="en-GB" sz="1800" dirty="0" err="1"/>
              <a:t>ms</a:t>
            </a:r>
            <a:r>
              <a:rPr lang="en-GB" sz="1800" dirty="0"/>
              <a:t> after each proton pulse, thereby reducing the inter-pulse gaps from ca 70 </a:t>
            </a:r>
            <a:r>
              <a:rPr lang="en-GB" sz="1800" dirty="0" err="1"/>
              <a:t>ms</a:t>
            </a:r>
            <a:r>
              <a:rPr lang="en-GB" sz="1800" dirty="0"/>
              <a:t> to 35 </a:t>
            </a:r>
            <a:r>
              <a:rPr lang="en-GB" sz="1800" dirty="0" err="1"/>
              <a:t>ms</a:t>
            </a:r>
            <a:r>
              <a:rPr lang="en-GB" sz="1800" dirty="0"/>
              <a:t>.</a:t>
            </a:r>
            <a:br>
              <a:rPr lang="en-GB" sz="1400" dirty="0"/>
            </a:br>
            <a:br>
              <a:rPr lang="en-GB" sz="1400" dirty="0"/>
            </a:br>
            <a:r>
              <a:rPr lang="en-GB" sz="1400" dirty="0"/>
              <a:t>To achieve this the main modifications of the </a:t>
            </a:r>
            <a:r>
              <a:rPr lang="en-GB" sz="1400" dirty="0" err="1"/>
              <a:t>linac</a:t>
            </a:r>
            <a:r>
              <a:rPr lang="en-GB" sz="1400" dirty="0"/>
              <a:t> will be</a:t>
            </a:r>
            <a:br>
              <a:rPr lang="en-GB" sz="1400" dirty="0"/>
            </a:br>
            <a:r>
              <a:rPr lang="en-GB" sz="1400" dirty="0"/>
              <a:t>- add a H</a:t>
            </a:r>
            <a:r>
              <a:rPr lang="en-GB" sz="1400" baseline="30000" dirty="0"/>
              <a:t>-</a:t>
            </a:r>
            <a:r>
              <a:rPr lang="en-GB" sz="1400" dirty="0"/>
              <a:t> source at the side of the proton source</a:t>
            </a:r>
            <a:br>
              <a:rPr lang="en-GB" sz="1400" dirty="0"/>
            </a:br>
            <a:r>
              <a:rPr lang="en-GB" sz="1400" dirty="0"/>
              <a:t>- upgrade the RQF for 10 MW beam operation</a:t>
            </a:r>
            <a:br>
              <a:rPr lang="en-GB" sz="1400" dirty="0"/>
            </a:br>
            <a:r>
              <a:rPr lang="en-GB" sz="1400" dirty="0"/>
              <a:t>- install additional charging capacitors in the modulators to double the pulse rate of the modulators</a:t>
            </a:r>
            <a:br>
              <a:rPr lang="en-GB" sz="1400" dirty="0"/>
            </a:br>
            <a:r>
              <a:rPr lang="en-GB" sz="1400" dirty="0"/>
              <a:t>- upgrade the klystron collectors to enable the production of the increased power</a:t>
            </a:r>
            <a:br>
              <a:rPr lang="en-GB" sz="1400" dirty="0"/>
            </a:br>
            <a:r>
              <a:rPr lang="en-GB" sz="1400" dirty="0"/>
              <a:t>- add a third main electrical station to the 2 existing</a:t>
            </a:r>
            <a:br>
              <a:rPr lang="en-GB" sz="1400" dirty="0"/>
            </a:br>
            <a:r>
              <a:rPr lang="en-GB" sz="1400" dirty="0"/>
              <a:t>In addition is proposed to add 8 new cryomodules to increase the energy to 2.5 GeV reducing the current accordingly for 8 MW operation.</a:t>
            </a:r>
            <a:br>
              <a:rPr lang="en-GB" sz="1400" dirty="0"/>
            </a:br>
            <a:br>
              <a:rPr lang="en-GB" sz="1800" dirty="0"/>
            </a:br>
            <a:r>
              <a:rPr lang="en-US" altLang="sv-SE" sz="1800" dirty="0"/>
              <a:t>“No show stoppers have been identified for a possible future addition of the capability of a 5 MW H- beam to the 5 MW H+ beam of the ESS </a:t>
            </a:r>
            <a:r>
              <a:rPr lang="en-US" altLang="sv-SE" sz="1800" dirty="0" err="1"/>
              <a:t>linac</a:t>
            </a:r>
            <a:r>
              <a:rPr lang="en-US" altLang="sv-SE" sz="1800" dirty="0"/>
              <a:t> built as presently foreseen. Its additional cost is roughly estimated at 250 </a:t>
            </a:r>
            <a:r>
              <a:rPr lang="en-US" altLang="sv-SE" sz="1800" dirty="0" err="1"/>
              <a:t>MEuros</a:t>
            </a:r>
            <a:r>
              <a:rPr lang="en-US" altLang="sv-SE" sz="1800" dirty="0"/>
              <a:t>.”       </a:t>
            </a:r>
            <a:endParaRPr lang="en-GB" sz="1800" dirty="0"/>
          </a:p>
        </p:txBody>
      </p:sp>
    </p:spTree>
    <p:extLst>
      <p:ext uri="{BB962C8B-B14F-4D97-AF65-F5344CB8AC3E}">
        <p14:creationId xmlns:p14="http://schemas.microsoft.com/office/powerpoint/2010/main" val="240645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9AEF16-CC71-4366-A1D0-10911E4FA8A0}"/>
              </a:ext>
            </a:extLst>
          </p:cNvPr>
          <p:cNvSpPr/>
          <p:nvPr/>
        </p:nvSpPr>
        <p:spPr>
          <a:xfrm>
            <a:off x="6858000" y="1032190"/>
            <a:ext cx="4572000" cy="4793620"/>
          </a:xfrm>
          <a:prstGeom prst="rect">
            <a:avLst/>
          </a:prstGeom>
        </p:spPr>
        <p:txBody>
          <a:bodyPr wrap="square">
            <a:spAutoFit/>
          </a:bodyPr>
          <a:lstStyle/>
          <a:p>
            <a:pPr marL="349885" marR="69850" indent="-287020">
              <a:lnSpc>
                <a:spcPct val="100000"/>
              </a:lnSpc>
              <a:buFont typeface="Arial"/>
              <a:buChar char="•"/>
              <a:tabLst>
                <a:tab pos="350520" algn="l"/>
              </a:tabLst>
            </a:pPr>
            <a:r>
              <a:rPr lang="en-US" b="1" dirty="0">
                <a:cs typeface="Calibri"/>
              </a:rPr>
              <a:t>In </a:t>
            </a:r>
            <a:r>
              <a:rPr lang="en-US" b="1" spc="-10" dirty="0">
                <a:cs typeface="Calibri"/>
              </a:rPr>
              <a:t>order to </a:t>
            </a:r>
            <a:r>
              <a:rPr lang="en-US" b="1" spc="-5" dirty="0">
                <a:cs typeface="Calibri"/>
              </a:rPr>
              <a:t>verify or falsify specific symmetry approaches </a:t>
            </a:r>
            <a:r>
              <a:rPr lang="en-US" b="1" spc="-15" dirty="0">
                <a:cs typeface="Calibri"/>
              </a:rPr>
              <a:t>to </a:t>
            </a:r>
            <a:r>
              <a:rPr lang="en-US" b="1" dirty="0">
                <a:cs typeface="Calibri"/>
              </a:rPr>
              <a:t>the </a:t>
            </a:r>
            <a:r>
              <a:rPr lang="en-US" b="1" spc="-5" dirty="0">
                <a:cs typeface="Calibri"/>
              </a:rPr>
              <a:t>various </a:t>
            </a:r>
            <a:r>
              <a:rPr lang="en-US" b="1" spc="-5" dirty="0" err="1">
                <a:cs typeface="Calibri"/>
              </a:rPr>
              <a:t>Leptogenesis</a:t>
            </a:r>
            <a:r>
              <a:rPr lang="en-US" b="1" spc="-5" dirty="0">
                <a:cs typeface="Calibri"/>
              </a:rPr>
              <a:t> </a:t>
            </a:r>
            <a:r>
              <a:rPr lang="en-US" b="1" dirty="0">
                <a:cs typeface="Calibri"/>
              </a:rPr>
              <a:t>models, each of which predicts a specific value of the </a:t>
            </a:r>
            <a:r>
              <a:rPr lang="en-US" b="1" spc="-5" dirty="0">
                <a:cs typeface="Calibri"/>
              </a:rPr>
              <a:t> leptonic</a:t>
            </a:r>
            <a:r>
              <a:rPr lang="en-US" b="1" spc="-15" dirty="0">
                <a:cs typeface="Calibri"/>
              </a:rPr>
              <a:t> </a:t>
            </a:r>
            <a:r>
              <a:rPr lang="en-US" b="1" dirty="0">
                <a:cs typeface="Calibri"/>
              </a:rPr>
              <a:t>CP </a:t>
            </a:r>
            <a:r>
              <a:rPr lang="en-US" b="1" spc="-5" dirty="0">
                <a:cs typeface="Calibri"/>
              </a:rPr>
              <a:t>violation phase </a:t>
            </a:r>
            <a:r>
              <a:rPr lang="en-US" b="1" spc="-35" dirty="0" err="1">
                <a:cs typeface="Calibri"/>
              </a:rPr>
              <a:t>δ</a:t>
            </a:r>
            <a:r>
              <a:rPr lang="en-US" b="1" spc="-52" baseline="-20833" dirty="0" err="1">
                <a:cs typeface="Calibri"/>
              </a:rPr>
              <a:t>CP</a:t>
            </a:r>
            <a:r>
              <a:rPr lang="en-US" b="1" spc="-35" dirty="0">
                <a:cs typeface="Calibri"/>
              </a:rPr>
              <a:t>, </a:t>
            </a:r>
            <a:r>
              <a:rPr lang="en-US" b="1" spc="-5" dirty="0">
                <a:cs typeface="Calibri"/>
              </a:rPr>
              <a:t>this </a:t>
            </a:r>
            <a:r>
              <a:rPr lang="en-US" b="1" spc="-10" dirty="0">
                <a:cs typeface="Calibri"/>
              </a:rPr>
              <a:t>phase </a:t>
            </a:r>
            <a:r>
              <a:rPr lang="en-US" b="1" spc="-5" dirty="0">
                <a:cs typeface="Calibri"/>
              </a:rPr>
              <a:t>angle has </a:t>
            </a:r>
            <a:r>
              <a:rPr lang="en-US" b="1" spc="-15" dirty="0">
                <a:cs typeface="Calibri"/>
              </a:rPr>
              <a:t>to </a:t>
            </a:r>
            <a:r>
              <a:rPr lang="en-US" b="1" spc="-10" dirty="0">
                <a:cs typeface="Calibri"/>
              </a:rPr>
              <a:t>be  </a:t>
            </a:r>
            <a:r>
              <a:rPr lang="en-US" b="1" spc="-5" dirty="0">
                <a:cs typeface="Calibri"/>
              </a:rPr>
              <a:t>measured with </a:t>
            </a:r>
            <a:r>
              <a:rPr lang="en-US" b="1" dirty="0">
                <a:cs typeface="Calibri"/>
              </a:rPr>
              <a:t>the </a:t>
            </a:r>
            <a:r>
              <a:rPr lang="en-US" b="1" spc="-5" dirty="0">
                <a:cs typeface="Calibri"/>
              </a:rPr>
              <a:t>highest possible</a:t>
            </a:r>
            <a:r>
              <a:rPr lang="en-US" b="1" spc="-95" dirty="0">
                <a:cs typeface="Calibri"/>
              </a:rPr>
              <a:t> </a:t>
            </a:r>
            <a:r>
              <a:rPr lang="en-US" b="1" spc="-5" dirty="0">
                <a:cs typeface="Calibri"/>
              </a:rPr>
              <a:t>precision. A measurement of this phase angle can also help to verify the correct flavor model.</a:t>
            </a:r>
            <a:endParaRPr lang="en-US" b="1" dirty="0">
              <a:cs typeface="Calibri"/>
            </a:endParaRPr>
          </a:p>
          <a:p>
            <a:pPr>
              <a:lnSpc>
                <a:spcPct val="100000"/>
              </a:lnSpc>
              <a:spcBef>
                <a:spcPts val="25"/>
              </a:spcBef>
              <a:buFont typeface="Arial"/>
              <a:buChar char="•"/>
            </a:pPr>
            <a:endParaRPr lang="en-US" b="1" dirty="0">
              <a:cs typeface="Calibri"/>
            </a:endParaRPr>
          </a:p>
          <a:p>
            <a:pPr marL="349885" marR="66675" indent="-287020">
              <a:lnSpc>
                <a:spcPct val="100000"/>
              </a:lnSpc>
              <a:buFont typeface="Arial"/>
              <a:buChar char="•"/>
              <a:tabLst>
                <a:tab pos="350520" algn="l"/>
              </a:tabLst>
            </a:pPr>
            <a:r>
              <a:rPr lang="en-US" b="1" spc="-5" dirty="0">
                <a:cs typeface="Calibri"/>
              </a:rPr>
              <a:t>Owing </a:t>
            </a:r>
            <a:r>
              <a:rPr lang="en-US" b="1" spc="-10" dirty="0">
                <a:cs typeface="Calibri"/>
              </a:rPr>
              <a:t>to </a:t>
            </a:r>
            <a:r>
              <a:rPr lang="en-US" b="1" dirty="0">
                <a:cs typeface="Calibri"/>
              </a:rPr>
              <a:t>the </a:t>
            </a:r>
            <a:r>
              <a:rPr lang="en-US" b="1" spc="-5" dirty="0">
                <a:cs typeface="Calibri"/>
              </a:rPr>
              <a:t>use of </a:t>
            </a:r>
            <a:r>
              <a:rPr lang="en-US" b="1" dirty="0">
                <a:cs typeface="Calibri"/>
              </a:rPr>
              <a:t>the </a:t>
            </a:r>
            <a:r>
              <a:rPr lang="en-US" b="1" spc="-5" dirty="0">
                <a:cs typeface="Calibri"/>
              </a:rPr>
              <a:t>world-uniquely </a:t>
            </a:r>
            <a:r>
              <a:rPr lang="en-US" b="1" dirty="0">
                <a:cs typeface="Calibri"/>
              </a:rPr>
              <a:t>high </a:t>
            </a:r>
            <a:r>
              <a:rPr lang="en-US" b="1" spc="-5" dirty="0">
                <a:cs typeface="Calibri"/>
              </a:rPr>
              <a:t>power of </a:t>
            </a:r>
            <a:r>
              <a:rPr lang="en-US" b="1" dirty="0">
                <a:cs typeface="Calibri"/>
              </a:rPr>
              <a:t>the </a:t>
            </a:r>
            <a:r>
              <a:rPr lang="en-US" b="1" spc="-10" dirty="0">
                <a:cs typeface="Calibri"/>
              </a:rPr>
              <a:t>ESS  </a:t>
            </a:r>
            <a:r>
              <a:rPr lang="en-US" b="1" spc="-5" dirty="0">
                <a:cs typeface="Calibri"/>
              </a:rPr>
              <a:t>linear </a:t>
            </a:r>
            <a:r>
              <a:rPr lang="en-US" b="1" spc="-10" dirty="0">
                <a:cs typeface="Calibri"/>
              </a:rPr>
              <a:t>accelerator </a:t>
            </a:r>
            <a:r>
              <a:rPr lang="en-US" b="1" spc="-5" dirty="0">
                <a:cs typeface="Calibri"/>
              </a:rPr>
              <a:t>the </a:t>
            </a:r>
            <a:r>
              <a:rPr lang="en-US" b="1" spc="-10" dirty="0" err="1">
                <a:cs typeface="Calibri"/>
              </a:rPr>
              <a:t>ESSnuSB</a:t>
            </a:r>
            <a:r>
              <a:rPr lang="en-US" b="1" spc="-10" dirty="0">
                <a:cs typeface="Calibri"/>
              </a:rPr>
              <a:t> project </a:t>
            </a:r>
            <a:r>
              <a:rPr lang="en-US" b="1" spc="-5" dirty="0">
                <a:cs typeface="Calibri"/>
              </a:rPr>
              <a:t>will </a:t>
            </a:r>
            <a:r>
              <a:rPr lang="en-US" b="1" spc="-10" dirty="0">
                <a:cs typeface="Calibri"/>
              </a:rPr>
              <a:t>enable </a:t>
            </a:r>
            <a:r>
              <a:rPr lang="en-US" b="1" dirty="0">
                <a:cs typeface="Calibri"/>
              </a:rPr>
              <a:t>a  </a:t>
            </a:r>
            <a:r>
              <a:rPr lang="en-US" b="1" spc="-10" dirty="0">
                <a:cs typeface="Calibri"/>
              </a:rPr>
              <a:t>measurement </a:t>
            </a:r>
            <a:r>
              <a:rPr lang="en-US" b="1" spc="-5" dirty="0">
                <a:cs typeface="Calibri"/>
              </a:rPr>
              <a:t>of </a:t>
            </a:r>
            <a:r>
              <a:rPr lang="en-US" b="1" dirty="0" err="1">
                <a:cs typeface="Calibri"/>
              </a:rPr>
              <a:t>δ</a:t>
            </a:r>
            <a:r>
              <a:rPr lang="en-US" b="1" baseline="-20833" dirty="0" err="1">
                <a:cs typeface="Calibri"/>
              </a:rPr>
              <a:t>CP</a:t>
            </a:r>
            <a:r>
              <a:rPr lang="en-US" b="1" baseline="-20833" dirty="0">
                <a:cs typeface="Calibri"/>
              </a:rPr>
              <a:t> </a:t>
            </a:r>
            <a:r>
              <a:rPr lang="en-US" b="1" spc="-5" dirty="0">
                <a:cs typeface="Calibri"/>
              </a:rPr>
              <a:t>with </a:t>
            </a:r>
            <a:r>
              <a:rPr lang="en-US" b="1" dirty="0">
                <a:cs typeface="Calibri"/>
              </a:rPr>
              <a:t>a </a:t>
            </a:r>
            <a:r>
              <a:rPr lang="en-US" b="1" spc="-15" dirty="0">
                <a:cs typeface="Calibri"/>
              </a:rPr>
              <a:t>standard </a:t>
            </a:r>
            <a:r>
              <a:rPr lang="en-US" b="1" spc="-10" dirty="0">
                <a:cs typeface="Calibri"/>
              </a:rPr>
              <a:t>error </a:t>
            </a:r>
            <a:r>
              <a:rPr lang="en-US" b="1" spc="-5" dirty="0" err="1">
                <a:cs typeface="Calibri"/>
              </a:rPr>
              <a:t>δ</a:t>
            </a:r>
            <a:r>
              <a:rPr lang="en-US" b="1" spc="-7" baseline="-20833" dirty="0" err="1">
                <a:cs typeface="Calibri"/>
              </a:rPr>
              <a:t>CP</a:t>
            </a:r>
            <a:r>
              <a:rPr lang="en-US" b="1" spc="-7" baseline="-20833" dirty="0">
                <a:cs typeface="Calibri"/>
              </a:rPr>
              <a:t> </a:t>
            </a:r>
            <a:r>
              <a:rPr lang="en-US" b="1" spc="-10" dirty="0">
                <a:cs typeface="Calibri"/>
              </a:rPr>
              <a:t>below </a:t>
            </a:r>
            <a:r>
              <a:rPr lang="en-US" b="1" spc="-5" dirty="0">
                <a:cs typeface="Calibri"/>
              </a:rPr>
              <a:t>8° </a:t>
            </a:r>
            <a:r>
              <a:rPr lang="en-US" b="1" spc="-10" dirty="0">
                <a:cs typeface="Calibri"/>
              </a:rPr>
              <a:t>for  </a:t>
            </a:r>
            <a:r>
              <a:rPr lang="en-US" b="1" dirty="0">
                <a:cs typeface="Calibri"/>
              </a:rPr>
              <a:t>all </a:t>
            </a:r>
            <a:r>
              <a:rPr lang="en-US" b="1" spc="-15" dirty="0">
                <a:cs typeface="Calibri"/>
              </a:rPr>
              <a:t>values </a:t>
            </a:r>
            <a:r>
              <a:rPr lang="en-US" b="1" dirty="0">
                <a:cs typeface="Calibri"/>
              </a:rPr>
              <a:t>of </a:t>
            </a:r>
            <a:r>
              <a:rPr lang="en-US" b="1" dirty="0" err="1">
                <a:cs typeface="Calibri"/>
              </a:rPr>
              <a:t>δ</a:t>
            </a:r>
            <a:r>
              <a:rPr lang="en-US" b="1" baseline="-20833" dirty="0" err="1">
                <a:cs typeface="Calibri"/>
              </a:rPr>
              <a:t>CP</a:t>
            </a:r>
            <a:r>
              <a:rPr lang="en-US" b="1" baseline="-20833" dirty="0">
                <a:cs typeface="Calibri"/>
              </a:rPr>
              <a:t> </a:t>
            </a:r>
            <a:r>
              <a:rPr lang="en-US" b="1" spc="-10" dirty="0">
                <a:cs typeface="Calibri"/>
              </a:rPr>
              <a:t>to </a:t>
            </a:r>
            <a:r>
              <a:rPr lang="en-US" b="1" dirty="0">
                <a:cs typeface="Calibri"/>
              </a:rPr>
              <a:t>be </a:t>
            </a:r>
            <a:r>
              <a:rPr lang="en-US" b="1" spc="-10" dirty="0">
                <a:cs typeface="Calibri"/>
              </a:rPr>
              <a:t>compared </a:t>
            </a:r>
            <a:r>
              <a:rPr lang="en-US" b="1" spc="-5" dirty="0">
                <a:cs typeface="Calibri"/>
              </a:rPr>
              <a:t>with </a:t>
            </a:r>
            <a:r>
              <a:rPr lang="en-US" b="1" dirty="0">
                <a:cs typeface="Calibri"/>
              </a:rPr>
              <a:t>an </a:t>
            </a:r>
            <a:r>
              <a:rPr lang="en-US" b="1" spc="-10" dirty="0">
                <a:cs typeface="Calibri"/>
              </a:rPr>
              <a:t>error </a:t>
            </a:r>
            <a:r>
              <a:rPr lang="en-US" b="1" spc="-5" dirty="0">
                <a:cs typeface="Calibri"/>
              </a:rPr>
              <a:t>below 22° </a:t>
            </a:r>
            <a:r>
              <a:rPr lang="en-US" b="1" spc="-15" dirty="0">
                <a:cs typeface="Calibri"/>
              </a:rPr>
              <a:t>for  </a:t>
            </a:r>
            <a:r>
              <a:rPr lang="en-US" b="1" dirty="0">
                <a:cs typeface="Calibri"/>
              </a:rPr>
              <a:t>all CP angles </a:t>
            </a:r>
            <a:r>
              <a:rPr lang="en-US" b="1" spc="-15" dirty="0">
                <a:cs typeface="Calibri"/>
              </a:rPr>
              <a:t>for </a:t>
            </a:r>
            <a:r>
              <a:rPr lang="en-US" b="1" spc="-5" dirty="0">
                <a:cs typeface="Calibri"/>
              </a:rPr>
              <a:t>DUNE </a:t>
            </a:r>
            <a:r>
              <a:rPr lang="en-US" b="1" dirty="0">
                <a:cs typeface="Calibri"/>
              </a:rPr>
              <a:t>and</a:t>
            </a:r>
            <a:r>
              <a:rPr lang="en-US" b="1" spc="25" dirty="0">
                <a:cs typeface="Calibri"/>
              </a:rPr>
              <a:t> </a:t>
            </a:r>
            <a:r>
              <a:rPr lang="en-US" b="1" spc="-5" dirty="0">
                <a:cs typeface="Calibri"/>
              </a:rPr>
              <a:t>Hyper-K.</a:t>
            </a:r>
            <a:endParaRPr lang="en-US" b="1" dirty="0">
              <a:cs typeface="Calibri"/>
            </a:endParaRPr>
          </a:p>
        </p:txBody>
      </p:sp>
      <p:sp>
        <p:nvSpPr>
          <p:cNvPr id="5" name="object 5">
            <a:extLst>
              <a:ext uri="{FF2B5EF4-FFF2-40B4-BE49-F238E27FC236}">
                <a16:creationId xmlns:a16="http://schemas.microsoft.com/office/drawing/2014/main" id="{644F6E9E-B839-4156-83E5-5703837487D9}"/>
              </a:ext>
            </a:extLst>
          </p:cNvPr>
          <p:cNvSpPr/>
          <p:nvPr/>
        </p:nvSpPr>
        <p:spPr>
          <a:xfrm>
            <a:off x="-6626" y="1447800"/>
            <a:ext cx="6286500" cy="4660392"/>
          </a:xfrm>
          <a:prstGeom prst="rect">
            <a:avLst/>
          </a:prstGeom>
          <a:blipFill>
            <a:blip r:embed="rId2" cstate="print"/>
            <a:stretch>
              <a:fillRect/>
            </a:stretch>
          </a:blipFill>
        </p:spPr>
        <p:txBody>
          <a:bodyPr wrap="square" lIns="0" tIns="0" rIns="0" bIns="0" rtlCol="0"/>
          <a:lstStyle/>
          <a:p>
            <a:endParaRPr/>
          </a:p>
        </p:txBody>
      </p:sp>
      <p:sp>
        <p:nvSpPr>
          <p:cNvPr id="7" name="Date Placeholder 6">
            <a:extLst>
              <a:ext uri="{FF2B5EF4-FFF2-40B4-BE49-F238E27FC236}">
                <a16:creationId xmlns:a16="http://schemas.microsoft.com/office/drawing/2014/main" id="{B2A98686-B08D-46EC-8BD1-041E7EFBEC39}"/>
              </a:ext>
            </a:extLst>
          </p:cNvPr>
          <p:cNvSpPr>
            <a:spLocks noGrp="1"/>
          </p:cNvSpPr>
          <p:nvPr>
            <p:ph type="dt" sz="half" idx="6"/>
          </p:nvPr>
        </p:nvSpPr>
        <p:spPr/>
        <p:txBody>
          <a:bodyPr/>
          <a:lstStyle/>
          <a:p>
            <a:r>
              <a:rPr lang="sv-SE"/>
              <a:t>1/17/2025</a:t>
            </a:r>
            <a:endParaRPr lang="en-US"/>
          </a:p>
        </p:txBody>
      </p:sp>
      <p:sp>
        <p:nvSpPr>
          <p:cNvPr id="8" name="Footer Placeholder 7">
            <a:extLst>
              <a:ext uri="{FF2B5EF4-FFF2-40B4-BE49-F238E27FC236}">
                <a16:creationId xmlns:a16="http://schemas.microsoft.com/office/drawing/2014/main" id="{DFBDD89E-C5AD-47E3-A176-CDA9ED2734C2}"/>
              </a:ext>
            </a:extLst>
          </p:cNvPr>
          <p:cNvSpPr>
            <a:spLocks noGrp="1"/>
          </p:cNvSpPr>
          <p:nvPr>
            <p:ph type="ftr" sz="quarter" idx="5"/>
          </p:nvPr>
        </p:nvSpPr>
        <p:spPr/>
        <p:txBody>
          <a:bodyPr/>
          <a:lstStyle/>
          <a:p>
            <a:r>
              <a:rPr lang="en-US"/>
              <a:t>Particle Physics at ESS Worshop                                        Tord Ekelof      Uppsala University</a:t>
            </a:r>
          </a:p>
        </p:txBody>
      </p:sp>
      <p:sp>
        <p:nvSpPr>
          <p:cNvPr id="9" name="Slide Number Placeholder 8">
            <a:extLst>
              <a:ext uri="{FF2B5EF4-FFF2-40B4-BE49-F238E27FC236}">
                <a16:creationId xmlns:a16="http://schemas.microsoft.com/office/drawing/2014/main" id="{3D47839C-BB95-4A15-B650-5E525C84BCA8}"/>
              </a:ext>
            </a:extLst>
          </p:cNvPr>
          <p:cNvSpPr>
            <a:spLocks noGrp="1"/>
          </p:cNvSpPr>
          <p:nvPr>
            <p:ph type="sldNum" sz="quarter" idx="7"/>
          </p:nvPr>
        </p:nvSpPr>
        <p:spPr/>
        <p:txBody>
          <a:bodyPr/>
          <a:lstStyle/>
          <a:p>
            <a:pPr marL="38100">
              <a:lnSpc>
                <a:spcPts val="1240"/>
              </a:lnSpc>
            </a:pPr>
            <a:fld id="{81D60167-4931-47E6-BA6A-407CBD079E47}" type="slidenum">
              <a:rPr lang="sv-SE" smtClean="0"/>
              <a:t>8</a:t>
            </a:fld>
            <a:endParaRPr lang="sv-SE" dirty="0"/>
          </a:p>
        </p:txBody>
      </p:sp>
      <p:sp>
        <p:nvSpPr>
          <p:cNvPr id="10" name="TextBox 9">
            <a:extLst>
              <a:ext uri="{FF2B5EF4-FFF2-40B4-BE49-F238E27FC236}">
                <a16:creationId xmlns:a16="http://schemas.microsoft.com/office/drawing/2014/main" id="{18AF2615-DE9C-40EB-A70F-AE9B24CDA107}"/>
              </a:ext>
            </a:extLst>
          </p:cNvPr>
          <p:cNvSpPr txBox="1"/>
          <p:nvPr/>
        </p:nvSpPr>
        <p:spPr>
          <a:xfrm>
            <a:off x="2971800" y="4800600"/>
            <a:ext cx="1295400" cy="369332"/>
          </a:xfrm>
          <a:prstGeom prst="rect">
            <a:avLst/>
          </a:prstGeom>
          <a:noFill/>
        </p:spPr>
        <p:txBody>
          <a:bodyPr wrap="square" rtlCol="0">
            <a:spAutoFit/>
          </a:bodyPr>
          <a:lstStyle/>
          <a:p>
            <a:r>
              <a:rPr lang="en-GB" dirty="0" err="1">
                <a:latin typeface="Times New Roman" panose="02020603050405020304" pitchFamily="18" charset="0"/>
                <a:cs typeface="Times New Roman" panose="02020603050405020304" pitchFamily="18" charset="0"/>
              </a:rPr>
              <a:t>ESSnuSB</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80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7C5D-1D07-4D10-9338-0F320C4DC15E}"/>
              </a:ext>
            </a:extLst>
          </p:cNvPr>
          <p:cNvSpPr>
            <a:spLocks noGrp="1"/>
          </p:cNvSpPr>
          <p:nvPr>
            <p:ph type="title"/>
          </p:nvPr>
        </p:nvSpPr>
        <p:spPr>
          <a:xfrm>
            <a:off x="0" y="228600"/>
            <a:ext cx="12192000" cy="1231106"/>
          </a:xfrm>
        </p:spPr>
        <p:txBody>
          <a:bodyPr/>
          <a:lstStyle/>
          <a:p>
            <a:pPr marL="299720" marR="294640" algn="ctr">
              <a:lnSpc>
                <a:spcPct val="100000"/>
              </a:lnSpc>
              <a:spcBef>
                <a:spcPts val="95"/>
              </a:spcBef>
            </a:pPr>
            <a:r>
              <a:rPr lang="en-US" spc="-10" dirty="0"/>
              <a:t>Selection </a:t>
            </a:r>
            <a:r>
              <a:rPr lang="en-US" spc="-5" dirty="0"/>
              <a:t>of </a:t>
            </a:r>
            <a:r>
              <a:rPr lang="en-US" spc="-10" dirty="0" err="1"/>
              <a:t>Leptogensis</a:t>
            </a:r>
            <a:r>
              <a:rPr lang="en-US" spc="-35" dirty="0"/>
              <a:t> </a:t>
            </a:r>
            <a:r>
              <a:rPr lang="en-US" spc="-10" dirty="0"/>
              <a:t>Theories and</a:t>
            </a:r>
            <a:br>
              <a:rPr lang="en-US" spc="-10" dirty="0"/>
            </a:br>
            <a:r>
              <a:rPr lang="en-US" spc="-10" dirty="0" err="1"/>
              <a:t>Flavour</a:t>
            </a:r>
            <a:r>
              <a:rPr lang="en-US" spc="-10" dirty="0"/>
              <a:t> Theories based </a:t>
            </a:r>
            <a:r>
              <a:rPr lang="en-US" spc="-5" dirty="0"/>
              <a:t>on the </a:t>
            </a:r>
            <a:r>
              <a:rPr lang="en-US" spc="-10" dirty="0"/>
              <a:t>measured </a:t>
            </a:r>
            <a:r>
              <a:rPr lang="en-US" spc="-15" dirty="0"/>
              <a:t>value </a:t>
            </a:r>
            <a:r>
              <a:rPr lang="en-US" spc="-5" dirty="0"/>
              <a:t>of </a:t>
            </a:r>
            <a:r>
              <a:rPr lang="en-US" dirty="0" err="1">
                <a:latin typeface="Times New Roman"/>
                <a:cs typeface="Times New Roman"/>
              </a:rPr>
              <a:t>δ</a:t>
            </a:r>
            <a:r>
              <a:rPr lang="en-US" sz="3975" baseline="-20964" dirty="0" err="1">
                <a:latin typeface="Times New Roman"/>
                <a:cs typeface="Times New Roman"/>
              </a:rPr>
              <a:t>CP</a:t>
            </a:r>
            <a:endParaRPr lang="en-GB" dirty="0"/>
          </a:p>
        </p:txBody>
      </p:sp>
      <p:sp>
        <p:nvSpPr>
          <p:cNvPr id="4" name="object 2">
            <a:extLst>
              <a:ext uri="{FF2B5EF4-FFF2-40B4-BE49-F238E27FC236}">
                <a16:creationId xmlns:a16="http://schemas.microsoft.com/office/drawing/2014/main" id="{DFCA6FB7-CE56-46C6-BE4B-22354CF991FB}"/>
              </a:ext>
            </a:extLst>
          </p:cNvPr>
          <p:cNvSpPr/>
          <p:nvPr/>
        </p:nvSpPr>
        <p:spPr>
          <a:xfrm>
            <a:off x="8077200" y="2976321"/>
            <a:ext cx="3004398" cy="2891079"/>
          </a:xfrm>
          <a:prstGeom prst="rect">
            <a:avLst/>
          </a:prstGeom>
          <a:blipFill>
            <a:blip r:embed="rId2" cstate="print"/>
            <a:stretch>
              <a:fillRect/>
            </a:stretch>
          </a:blipFill>
        </p:spPr>
        <p:txBody>
          <a:bodyPr wrap="square" lIns="0" tIns="0" rIns="0" bIns="0" rtlCol="0"/>
          <a:lstStyle/>
          <a:p>
            <a:endParaRPr/>
          </a:p>
        </p:txBody>
      </p:sp>
      <p:sp>
        <p:nvSpPr>
          <p:cNvPr id="6" name="object 12">
            <a:extLst>
              <a:ext uri="{FF2B5EF4-FFF2-40B4-BE49-F238E27FC236}">
                <a16:creationId xmlns:a16="http://schemas.microsoft.com/office/drawing/2014/main" id="{BE97C385-9F99-49D2-8A7A-D068823BFFE3}"/>
              </a:ext>
            </a:extLst>
          </p:cNvPr>
          <p:cNvSpPr txBox="1"/>
          <p:nvPr/>
        </p:nvSpPr>
        <p:spPr>
          <a:xfrm>
            <a:off x="8470689" y="1752600"/>
            <a:ext cx="2217420" cy="993221"/>
          </a:xfrm>
          <a:prstGeom prst="rect">
            <a:avLst/>
          </a:prstGeom>
        </p:spPr>
        <p:txBody>
          <a:bodyPr vert="horz" wrap="square" lIns="0" tIns="31115" rIns="0" bIns="0" rtlCol="0">
            <a:spAutoFit/>
          </a:bodyPr>
          <a:lstStyle/>
          <a:p>
            <a:pPr marL="322580">
              <a:lnSpc>
                <a:spcPct val="100000"/>
              </a:lnSpc>
              <a:spcBef>
                <a:spcPts val="245"/>
              </a:spcBef>
            </a:pPr>
            <a:r>
              <a:rPr sz="1800" spc="-10" dirty="0" err="1">
                <a:latin typeface="Calibri"/>
                <a:cs typeface="Calibri"/>
              </a:rPr>
              <a:t>Flavour</a:t>
            </a:r>
            <a:r>
              <a:rPr sz="1800" spc="-20" dirty="0">
                <a:latin typeface="Calibri"/>
                <a:cs typeface="Calibri"/>
              </a:rPr>
              <a:t> </a:t>
            </a:r>
            <a:r>
              <a:rPr sz="1800" spc="-5" dirty="0">
                <a:latin typeface="Calibri"/>
                <a:cs typeface="Calibri"/>
              </a:rPr>
              <a:t>Theories</a:t>
            </a:r>
            <a:endParaRPr lang="sv-SE" sz="1800" spc="-5" dirty="0">
              <a:latin typeface="Calibri"/>
              <a:cs typeface="Calibri"/>
            </a:endParaRPr>
          </a:p>
          <a:p>
            <a:pPr marL="322580">
              <a:lnSpc>
                <a:spcPct val="100000"/>
              </a:lnSpc>
              <a:spcBef>
                <a:spcPts val="245"/>
              </a:spcBef>
            </a:pPr>
            <a:endParaRPr sz="1400" dirty="0">
              <a:cs typeface="Calibri"/>
            </a:endParaRPr>
          </a:p>
          <a:p>
            <a:pPr marL="12700">
              <a:lnSpc>
                <a:spcPct val="100000"/>
              </a:lnSpc>
              <a:spcBef>
                <a:spcPts val="120"/>
              </a:spcBef>
            </a:pPr>
            <a:r>
              <a:rPr sz="1400" dirty="0">
                <a:solidFill>
                  <a:schemeClr val="tx2">
                    <a:lumMod val="75000"/>
                  </a:schemeClr>
                </a:solidFill>
                <a:cs typeface="Calibri"/>
              </a:rPr>
              <a:t>4 </a:t>
            </a:r>
            <a:r>
              <a:rPr sz="1400" spc="-10" dirty="0">
                <a:solidFill>
                  <a:schemeClr val="tx2">
                    <a:lumMod val="75000"/>
                  </a:schemeClr>
                </a:solidFill>
                <a:cs typeface="Calibri"/>
              </a:rPr>
              <a:t>different </a:t>
            </a:r>
            <a:r>
              <a:rPr sz="1400" spc="-5" dirty="0">
                <a:solidFill>
                  <a:schemeClr val="tx2">
                    <a:lumMod val="75000"/>
                  </a:schemeClr>
                </a:solidFill>
                <a:cs typeface="Calibri"/>
              </a:rPr>
              <a:t>symmetry forms</a:t>
            </a:r>
            <a:r>
              <a:rPr sz="1400" spc="-210" dirty="0">
                <a:solidFill>
                  <a:schemeClr val="tx2">
                    <a:lumMod val="75000"/>
                  </a:schemeClr>
                </a:solidFill>
                <a:cs typeface="Calibri"/>
              </a:rPr>
              <a:t> </a:t>
            </a:r>
            <a:r>
              <a:rPr sz="1400" spc="5" dirty="0">
                <a:solidFill>
                  <a:schemeClr val="tx2">
                    <a:lumMod val="75000"/>
                  </a:schemeClr>
                </a:solidFill>
                <a:cs typeface="Calibri"/>
              </a:rPr>
              <a:t>of</a:t>
            </a:r>
            <a:endParaRPr sz="1400" dirty="0">
              <a:solidFill>
                <a:schemeClr val="tx2">
                  <a:lumMod val="75000"/>
                </a:schemeClr>
              </a:solidFill>
              <a:cs typeface="Calibri"/>
            </a:endParaRPr>
          </a:p>
          <a:p>
            <a:pPr marL="12700">
              <a:lnSpc>
                <a:spcPct val="100000"/>
              </a:lnSpc>
              <a:spcBef>
                <a:spcPts val="5"/>
              </a:spcBef>
            </a:pPr>
            <a:r>
              <a:rPr sz="1400" spc="-5" dirty="0">
                <a:solidFill>
                  <a:schemeClr val="tx2">
                    <a:lumMod val="75000"/>
                  </a:schemeClr>
                </a:solidFill>
                <a:cs typeface="Calibri"/>
              </a:rPr>
              <a:t>the neutrino mixing</a:t>
            </a:r>
            <a:r>
              <a:rPr sz="1400" spc="229" dirty="0">
                <a:solidFill>
                  <a:schemeClr val="tx2">
                    <a:lumMod val="75000"/>
                  </a:schemeClr>
                </a:solidFill>
                <a:cs typeface="Calibri"/>
              </a:rPr>
              <a:t> </a:t>
            </a:r>
            <a:r>
              <a:rPr sz="1400" spc="-5" dirty="0">
                <a:solidFill>
                  <a:schemeClr val="tx2">
                    <a:lumMod val="75000"/>
                  </a:schemeClr>
                </a:solidFill>
                <a:cs typeface="Calibri"/>
              </a:rPr>
              <a:t>matrix</a:t>
            </a:r>
            <a:endParaRPr sz="1400" dirty="0">
              <a:solidFill>
                <a:schemeClr val="tx2">
                  <a:lumMod val="75000"/>
                </a:schemeClr>
              </a:solidFill>
              <a:cs typeface="Calibri"/>
            </a:endParaRPr>
          </a:p>
        </p:txBody>
      </p:sp>
      <p:sp>
        <p:nvSpPr>
          <p:cNvPr id="8" name="object 6">
            <a:extLst>
              <a:ext uri="{FF2B5EF4-FFF2-40B4-BE49-F238E27FC236}">
                <a16:creationId xmlns:a16="http://schemas.microsoft.com/office/drawing/2014/main" id="{4822D671-AB0E-4F78-AD62-8BD0D9C3E1E0}"/>
              </a:ext>
            </a:extLst>
          </p:cNvPr>
          <p:cNvSpPr txBox="1"/>
          <p:nvPr/>
        </p:nvSpPr>
        <p:spPr>
          <a:xfrm>
            <a:off x="8077200" y="6034777"/>
            <a:ext cx="3277235" cy="289823"/>
          </a:xfrm>
          <a:prstGeom prst="rect">
            <a:avLst/>
          </a:prstGeom>
        </p:spPr>
        <p:txBody>
          <a:bodyPr vert="horz" wrap="square" lIns="0" tIns="12700" rIns="0" bIns="0" rtlCol="0">
            <a:spAutoFit/>
          </a:bodyPr>
          <a:lstStyle/>
          <a:p>
            <a:pPr marL="267970">
              <a:lnSpc>
                <a:spcPct val="100000"/>
              </a:lnSpc>
              <a:spcBef>
                <a:spcPts val="100"/>
              </a:spcBef>
            </a:pPr>
            <a:r>
              <a:rPr sz="1800" dirty="0">
                <a:latin typeface="Times New Roman"/>
                <a:cs typeface="Times New Roman"/>
              </a:rPr>
              <a:t>cosδ</a:t>
            </a:r>
            <a:r>
              <a:rPr sz="1800" baseline="-20833" dirty="0">
                <a:latin typeface="Times New Roman"/>
                <a:cs typeface="Times New Roman"/>
              </a:rPr>
              <a:t>CP</a:t>
            </a:r>
            <a:r>
              <a:rPr sz="1800" dirty="0">
                <a:latin typeface="Times New Roman"/>
                <a:cs typeface="Times New Roman"/>
              </a:rPr>
              <a:t>=-0.75,</a:t>
            </a:r>
            <a:r>
              <a:rPr sz="1800" spc="-80" dirty="0">
                <a:latin typeface="Times New Roman"/>
                <a:cs typeface="Times New Roman"/>
              </a:rPr>
              <a:t> </a:t>
            </a:r>
            <a:r>
              <a:rPr sz="1800" dirty="0">
                <a:latin typeface="Times New Roman"/>
                <a:cs typeface="Times New Roman"/>
              </a:rPr>
              <a:t>-0.85,+0.31,+0.53</a:t>
            </a:r>
          </a:p>
        </p:txBody>
      </p:sp>
      <p:sp>
        <p:nvSpPr>
          <p:cNvPr id="9" name="object 3">
            <a:extLst>
              <a:ext uri="{FF2B5EF4-FFF2-40B4-BE49-F238E27FC236}">
                <a16:creationId xmlns:a16="http://schemas.microsoft.com/office/drawing/2014/main" id="{93622887-E266-40D9-A19F-BCD736551F3D}"/>
              </a:ext>
            </a:extLst>
          </p:cNvPr>
          <p:cNvSpPr/>
          <p:nvPr/>
        </p:nvSpPr>
        <p:spPr>
          <a:xfrm>
            <a:off x="1222513" y="2727960"/>
            <a:ext cx="3212914" cy="3063240"/>
          </a:xfrm>
          <a:prstGeom prst="rect">
            <a:avLst/>
          </a:prstGeom>
          <a:blipFill>
            <a:blip r:embed="rId3" cstate="print"/>
            <a:stretch>
              <a:fillRect l="-3489"/>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A009A329-ADD2-405C-BB5D-37AEEA3C44FE}"/>
              </a:ext>
            </a:extLst>
          </p:cNvPr>
          <p:cNvSpPr/>
          <p:nvPr/>
        </p:nvSpPr>
        <p:spPr>
          <a:xfrm>
            <a:off x="4648200" y="2971800"/>
            <a:ext cx="3089678" cy="2840792"/>
          </a:xfrm>
          <a:prstGeom prst="rect">
            <a:avLst/>
          </a:prstGeom>
          <a:blipFill>
            <a:blip r:embed="rId4" cstate="print"/>
            <a:stretch>
              <a:fillRect/>
            </a:stretch>
          </a:blipFill>
        </p:spPr>
        <p:txBody>
          <a:bodyPr wrap="square" lIns="0" tIns="0" rIns="0" bIns="0" rtlCol="0"/>
          <a:lstStyle/>
          <a:p>
            <a:endParaRPr/>
          </a:p>
        </p:txBody>
      </p:sp>
      <p:sp>
        <p:nvSpPr>
          <p:cNvPr id="11" name="object 9">
            <a:extLst>
              <a:ext uri="{FF2B5EF4-FFF2-40B4-BE49-F238E27FC236}">
                <a16:creationId xmlns:a16="http://schemas.microsoft.com/office/drawing/2014/main" id="{FFA8625B-ECC9-4ED4-89A9-7753ED844B43}"/>
              </a:ext>
            </a:extLst>
          </p:cNvPr>
          <p:cNvSpPr txBox="1"/>
          <p:nvPr/>
        </p:nvSpPr>
        <p:spPr>
          <a:xfrm>
            <a:off x="2646680" y="1763221"/>
            <a:ext cx="470154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Leptogensis theories with </a:t>
            </a:r>
            <a:r>
              <a:rPr sz="1800" spc="-15" dirty="0">
                <a:latin typeface="Calibri"/>
                <a:cs typeface="Calibri"/>
              </a:rPr>
              <a:t>Dirac </a:t>
            </a:r>
            <a:r>
              <a:rPr sz="1800" spc="-5" dirty="0">
                <a:latin typeface="Calibri"/>
                <a:cs typeface="Calibri"/>
              </a:rPr>
              <a:t>CP </a:t>
            </a:r>
            <a:r>
              <a:rPr sz="1800" spc="-10" dirty="0">
                <a:latin typeface="Calibri"/>
                <a:cs typeface="Calibri"/>
              </a:rPr>
              <a:t>violation</a:t>
            </a:r>
            <a:r>
              <a:rPr sz="1800" spc="190" dirty="0">
                <a:latin typeface="Calibri"/>
                <a:cs typeface="Calibri"/>
              </a:rPr>
              <a:t> </a:t>
            </a:r>
            <a:r>
              <a:rPr sz="1800" spc="-5" dirty="0">
                <a:latin typeface="Calibri"/>
                <a:cs typeface="Calibri"/>
              </a:rPr>
              <a:t>phase</a:t>
            </a:r>
            <a:endParaRPr sz="1800" dirty="0">
              <a:latin typeface="Calibri"/>
              <a:cs typeface="Calibri"/>
            </a:endParaRPr>
          </a:p>
        </p:txBody>
      </p:sp>
      <p:sp>
        <p:nvSpPr>
          <p:cNvPr id="12" name="object 10">
            <a:extLst>
              <a:ext uri="{FF2B5EF4-FFF2-40B4-BE49-F238E27FC236}">
                <a16:creationId xmlns:a16="http://schemas.microsoft.com/office/drawing/2014/main" id="{AA21215A-29A4-4056-9F32-B4C704323151}"/>
              </a:ext>
            </a:extLst>
          </p:cNvPr>
          <p:cNvSpPr/>
          <p:nvPr/>
        </p:nvSpPr>
        <p:spPr>
          <a:xfrm>
            <a:off x="2166457" y="2290009"/>
            <a:ext cx="2258567" cy="425196"/>
          </a:xfrm>
          <a:prstGeom prst="rect">
            <a:avLst/>
          </a:prstGeom>
          <a:blipFill>
            <a:blip r:embed="rId5" cstate="print"/>
            <a:stretch>
              <a:fillRect/>
            </a:stretch>
          </a:blipFill>
        </p:spPr>
        <p:txBody>
          <a:bodyPr wrap="square" lIns="0" tIns="0" rIns="0" bIns="0" rtlCol="0"/>
          <a:lstStyle/>
          <a:p>
            <a:endParaRPr/>
          </a:p>
        </p:txBody>
      </p:sp>
      <p:sp>
        <p:nvSpPr>
          <p:cNvPr id="15" name="object 18">
            <a:extLst>
              <a:ext uri="{FF2B5EF4-FFF2-40B4-BE49-F238E27FC236}">
                <a16:creationId xmlns:a16="http://schemas.microsoft.com/office/drawing/2014/main" id="{01F447BE-5E44-41A3-905B-7591375CCC54}"/>
              </a:ext>
            </a:extLst>
          </p:cNvPr>
          <p:cNvSpPr txBox="1"/>
          <p:nvPr/>
        </p:nvSpPr>
        <p:spPr>
          <a:xfrm>
            <a:off x="2971800" y="5780405"/>
            <a:ext cx="405130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libri"/>
                <a:cs typeface="Calibri"/>
              </a:rPr>
              <a:t>Moffat, </a:t>
            </a:r>
            <a:r>
              <a:rPr sz="1400" spc="-10" dirty="0">
                <a:latin typeface="Calibri"/>
                <a:cs typeface="Calibri"/>
              </a:rPr>
              <a:t>Pascoli, </a:t>
            </a:r>
            <a:r>
              <a:rPr sz="1400" spc="-30" dirty="0">
                <a:latin typeface="Calibri"/>
                <a:cs typeface="Calibri"/>
              </a:rPr>
              <a:t>Petkov, </a:t>
            </a:r>
            <a:r>
              <a:rPr sz="1400" spc="-20" dirty="0">
                <a:latin typeface="Calibri"/>
                <a:cs typeface="Calibri"/>
              </a:rPr>
              <a:t>Turner </a:t>
            </a:r>
            <a:r>
              <a:rPr sz="1400" spc="-5" dirty="0">
                <a:latin typeface="Calibri"/>
                <a:cs typeface="Calibri"/>
              </a:rPr>
              <a:t>1804.05066,</a:t>
            </a:r>
            <a:r>
              <a:rPr sz="1400" spc="90" dirty="0">
                <a:latin typeface="Calibri"/>
                <a:cs typeface="Calibri"/>
              </a:rPr>
              <a:t> </a:t>
            </a:r>
            <a:r>
              <a:rPr sz="1400" spc="-5" dirty="0">
                <a:latin typeface="Calibri"/>
                <a:cs typeface="Calibri"/>
              </a:rPr>
              <a:t>1809.08251</a:t>
            </a:r>
            <a:endParaRPr sz="1400" dirty="0">
              <a:latin typeface="Calibri"/>
              <a:cs typeface="Calibri"/>
            </a:endParaRPr>
          </a:p>
        </p:txBody>
      </p:sp>
      <p:sp>
        <p:nvSpPr>
          <p:cNvPr id="16" name="object 7">
            <a:extLst>
              <a:ext uri="{FF2B5EF4-FFF2-40B4-BE49-F238E27FC236}">
                <a16:creationId xmlns:a16="http://schemas.microsoft.com/office/drawing/2014/main" id="{C96F6CFE-884A-4B3A-9842-C90577E42352}"/>
              </a:ext>
            </a:extLst>
          </p:cNvPr>
          <p:cNvSpPr txBox="1"/>
          <p:nvPr/>
        </p:nvSpPr>
        <p:spPr>
          <a:xfrm>
            <a:off x="1840230" y="6096000"/>
            <a:ext cx="2350770" cy="591820"/>
          </a:xfrm>
          <a:prstGeom prst="rect">
            <a:avLst/>
          </a:prstGeom>
        </p:spPr>
        <p:txBody>
          <a:bodyPr vert="horz" wrap="square" lIns="0" tIns="12700" rIns="0" bIns="0" rtlCol="0">
            <a:spAutoFit/>
          </a:bodyPr>
          <a:lstStyle/>
          <a:p>
            <a:pPr marL="38100">
              <a:lnSpc>
                <a:spcPct val="100000"/>
              </a:lnSpc>
              <a:spcBef>
                <a:spcPts val="100"/>
              </a:spcBef>
            </a:pPr>
            <a:r>
              <a:rPr sz="1800" dirty="0">
                <a:latin typeface="Times New Roman"/>
                <a:cs typeface="Times New Roman"/>
              </a:rPr>
              <a:t>δ</a:t>
            </a:r>
            <a:r>
              <a:rPr sz="1800" baseline="-20833" dirty="0">
                <a:latin typeface="Times New Roman"/>
                <a:cs typeface="Times New Roman"/>
              </a:rPr>
              <a:t>CP</a:t>
            </a:r>
            <a:r>
              <a:rPr sz="1800" dirty="0">
                <a:latin typeface="Times New Roman"/>
                <a:cs typeface="Times New Roman"/>
              </a:rPr>
              <a:t>=260°</a:t>
            </a:r>
            <a:r>
              <a:rPr sz="1800" spc="-80" dirty="0">
                <a:latin typeface="Times New Roman"/>
                <a:cs typeface="Times New Roman"/>
              </a:rPr>
              <a:t> </a:t>
            </a:r>
            <a:r>
              <a:rPr sz="1800" dirty="0">
                <a:latin typeface="Times New Roman"/>
                <a:cs typeface="Times New Roman"/>
              </a:rPr>
              <a:t>(cosδ</a:t>
            </a:r>
            <a:r>
              <a:rPr sz="1800" baseline="-20833" dirty="0">
                <a:latin typeface="Times New Roman"/>
                <a:cs typeface="Times New Roman"/>
              </a:rPr>
              <a:t>CP</a:t>
            </a:r>
            <a:r>
              <a:rPr sz="1800" dirty="0">
                <a:latin typeface="Times New Roman"/>
                <a:cs typeface="Times New Roman"/>
              </a:rPr>
              <a:t>=-0.17)</a:t>
            </a:r>
          </a:p>
          <a:p>
            <a:pPr marL="627380">
              <a:lnSpc>
                <a:spcPct val="100000"/>
              </a:lnSpc>
              <a:spcBef>
                <a:spcPts val="860"/>
              </a:spcBef>
            </a:pPr>
            <a:endParaRPr sz="1200" dirty="0">
              <a:latin typeface="Calibri"/>
              <a:cs typeface="Calibri"/>
            </a:endParaRPr>
          </a:p>
        </p:txBody>
      </p:sp>
      <p:sp>
        <p:nvSpPr>
          <p:cNvPr id="18" name="object 14">
            <a:extLst>
              <a:ext uri="{FF2B5EF4-FFF2-40B4-BE49-F238E27FC236}">
                <a16:creationId xmlns:a16="http://schemas.microsoft.com/office/drawing/2014/main" id="{889C5268-53C9-42B7-B670-9FAC4848F490}"/>
              </a:ext>
            </a:extLst>
          </p:cNvPr>
          <p:cNvSpPr/>
          <p:nvPr/>
        </p:nvSpPr>
        <p:spPr>
          <a:xfrm>
            <a:off x="3652713" y="5004334"/>
            <a:ext cx="100965" cy="576580"/>
          </a:xfrm>
          <a:custGeom>
            <a:avLst/>
            <a:gdLst/>
            <a:ahLst/>
            <a:cxnLst/>
            <a:rect l="l" t="t" r="r" b="b"/>
            <a:pathLst>
              <a:path w="100965" h="576579">
                <a:moveTo>
                  <a:pt x="0" y="525780"/>
                </a:moveTo>
                <a:lnTo>
                  <a:pt x="25146" y="525780"/>
                </a:lnTo>
                <a:lnTo>
                  <a:pt x="25146" y="0"/>
                </a:lnTo>
                <a:lnTo>
                  <a:pt x="75437" y="0"/>
                </a:lnTo>
                <a:lnTo>
                  <a:pt x="75437" y="525780"/>
                </a:lnTo>
                <a:lnTo>
                  <a:pt x="100583" y="525780"/>
                </a:lnTo>
                <a:lnTo>
                  <a:pt x="50291" y="576072"/>
                </a:lnTo>
                <a:lnTo>
                  <a:pt x="0" y="525780"/>
                </a:lnTo>
                <a:close/>
              </a:path>
            </a:pathLst>
          </a:custGeom>
          <a:solidFill>
            <a:schemeClr val="tx2"/>
          </a:solidFill>
          <a:ln w="12191">
            <a:solidFill>
              <a:srgbClr val="2E528F"/>
            </a:solidFill>
          </a:ln>
        </p:spPr>
        <p:txBody>
          <a:bodyPr wrap="square" lIns="0" tIns="0" rIns="0" bIns="0" rtlCol="0"/>
          <a:lstStyle/>
          <a:p>
            <a:endParaRPr dirty="0">
              <a:highlight>
                <a:srgbClr val="FFFF00"/>
              </a:highlight>
            </a:endParaRPr>
          </a:p>
        </p:txBody>
      </p:sp>
      <p:sp>
        <p:nvSpPr>
          <p:cNvPr id="19" name="object 16">
            <a:extLst>
              <a:ext uri="{FF2B5EF4-FFF2-40B4-BE49-F238E27FC236}">
                <a16:creationId xmlns:a16="http://schemas.microsoft.com/office/drawing/2014/main" id="{E94163A7-53F1-4642-9950-4DC2080F8DBB}"/>
              </a:ext>
            </a:extLst>
          </p:cNvPr>
          <p:cNvSpPr/>
          <p:nvPr/>
        </p:nvSpPr>
        <p:spPr>
          <a:xfrm>
            <a:off x="7517625" y="4981143"/>
            <a:ext cx="78303" cy="576580"/>
          </a:xfrm>
          <a:custGeom>
            <a:avLst/>
            <a:gdLst/>
            <a:ahLst/>
            <a:cxnLst/>
            <a:rect l="l" t="t" r="r" b="b"/>
            <a:pathLst>
              <a:path w="125095" h="576579">
                <a:moveTo>
                  <a:pt x="0" y="513587"/>
                </a:moveTo>
                <a:lnTo>
                  <a:pt x="31241" y="513587"/>
                </a:lnTo>
                <a:lnTo>
                  <a:pt x="31241" y="0"/>
                </a:lnTo>
                <a:lnTo>
                  <a:pt x="93725" y="0"/>
                </a:lnTo>
                <a:lnTo>
                  <a:pt x="93725" y="513587"/>
                </a:lnTo>
                <a:lnTo>
                  <a:pt x="124968" y="513587"/>
                </a:lnTo>
                <a:lnTo>
                  <a:pt x="62483" y="576071"/>
                </a:lnTo>
                <a:lnTo>
                  <a:pt x="0" y="513587"/>
                </a:lnTo>
                <a:close/>
              </a:path>
            </a:pathLst>
          </a:custGeom>
          <a:solidFill>
            <a:schemeClr val="accent1"/>
          </a:solidFill>
          <a:ln w="12192">
            <a:solidFill>
              <a:srgbClr val="2E528F"/>
            </a:solidFill>
          </a:ln>
        </p:spPr>
        <p:txBody>
          <a:bodyPr wrap="square" lIns="0" tIns="0" rIns="0" bIns="0" rtlCol="0"/>
          <a:lstStyle/>
          <a:p>
            <a:endParaRPr/>
          </a:p>
        </p:txBody>
      </p:sp>
      <p:sp>
        <p:nvSpPr>
          <p:cNvPr id="21" name="object 8">
            <a:extLst>
              <a:ext uri="{FF2B5EF4-FFF2-40B4-BE49-F238E27FC236}">
                <a16:creationId xmlns:a16="http://schemas.microsoft.com/office/drawing/2014/main" id="{C3D1C9C6-877E-4677-AD29-4259FB4A7F90}"/>
              </a:ext>
            </a:extLst>
          </p:cNvPr>
          <p:cNvSpPr txBox="1"/>
          <p:nvPr/>
        </p:nvSpPr>
        <p:spPr>
          <a:xfrm>
            <a:off x="5406605" y="6057265"/>
            <a:ext cx="2503170" cy="648335"/>
          </a:xfrm>
          <a:prstGeom prst="rect">
            <a:avLst/>
          </a:prstGeom>
        </p:spPr>
        <p:txBody>
          <a:bodyPr vert="horz" wrap="square" lIns="0" tIns="12700" rIns="0" bIns="0" rtlCol="0">
            <a:spAutoFit/>
          </a:bodyPr>
          <a:lstStyle/>
          <a:p>
            <a:pPr marL="38100">
              <a:lnSpc>
                <a:spcPct val="100000"/>
              </a:lnSpc>
              <a:spcBef>
                <a:spcPts val="100"/>
              </a:spcBef>
            </a:pPr>
            <a:r>
              <a:rPr sz="1800" dirty="0">
                <a:latin typeface="Times New Roman"/>
                <a:cs typeface="Times New Roman"/>
              </a:rPr>
              <a:t>δ</a:t>
            </a:r>
            <a:r>
              <a:rPr sz="1800" baseline="-20833" dirty="0">
                <a:latin typeface="Times New Roman"/>
                <a:cs typeface="Times New Roman"/>
              </a:rPr>
              <a:t>CP</a:t>
            </a:r>
            <a:r>
              <a:rPr sz="1800" dirty="0">
                <a:latin typeface="Times New Roman"/>
                <a:cs typeface="Times New Roman"/>
              </a:rPr>
              <a:t>=340°</a:t>
            </a:r>
            <a:r>
              <a:rPr sz="1800" spc="-60" dirty="0">
                <a:latin typeface="Times New Roman"/>
                <a:cs typeface="Times New Roman"/>
              </a:rPr>
              <a:t> </a:t>
            </a:r>
            <a:r>
              <a:rPr sz="1800" spc="-5" dirty="0">
                <a:latin typeface="Times New Roman"/>
                <a:cs typeface="Times New Roman"/>
              </a:rPr>
              <a:t>(cosδ</a:t>
            </a:r>
            <a:r>
              <a:rPr sz="1800" spc="-7" baseline="-20833" dirty="0">
                <a:latin typeface="Times New Roman"/>
                <a:cs typeface="Times New Roman"/>
              </a:rPr>
              <a:t>CP</a:t>
            </a:r>
            <a:r>
              <a:rPr sz="1800" spc="-5" dirty="0">
                <a:latin typeface="Times New Roman"/>
                <a:cs typeface="Times New Roman"/>
              </a:rPr>
              <a:t>=+0.94)</a:t>
            </a:r>
            <a:endParaRPr sz="1800" dirty="0">
              <a:latin typeface="Times New Roman"/>
              <a:cs typeface="Times New Roman"/>
            </a:endParaRPr>
          </a:p>
          <a:p>
            <a:pPr marR="30480" algn="r">
              <a:lnSpc>
                <a:spcPct val="100000"/>
              </a:lnSpc>
              <a:spcBef>
                <a:spcPts val="1300"/>
              </a:spcBef>
            </a:pPr>
            <a:r>
              <a:rPr sz="1200" dirty="0">
                <a:solidFill>
                  <a:srgbClr val="888888"/>
                </a:solidFill>
                <a:latin typeface="Calibri"/>
                <a:cs typeface="Calibri"/>
              </a:rPr>
              <a:t>13</a:t>
            </a:r>
            <a:endParaRPr sz="1200" dirty="0">
              <a:latin typeface="Calibri"/>
              <a:cs typeface="Calibri"/>
            </a:endParaRPr>
          </a:p>
        </p:txBody>
      </p:sp>
      <p:sp>
        <p:nvSpPr>
          <p:cNvPr id="20" name="object 11">
            <a:extLst>
              <a:ext uri="{FF2B5EF4-FFF2-40B4-BE49-F238E27FC236}">
                <a16:creationId xmlns:a16="http://schemas.microsoft.com/office/drawing/2014/main" id="{CB8C837C-5104-40DC-A7C8-EDEE0AC20337}"/>
              </a:ext>
            </a:extLst>
          </p:cNvPr>
          <p:cNvSpPr/>
          <p:nvPr/>
        </p:nvSpPr>
        <p:spPr>
          <a:xfrm>
            <a:off x="4965117" y="2367091"/>
            <a:ext cx="2915820" cy="252984"/>
          </a:xfrm>
          <a:prstGeom prst="rect">
            <a:avLst/>
          </a:prstGeom>
          <a:blipFill>
            <a:blip r:embed="rId6" cstate="print"/>
            <a:stretch>
              <a:fillRect/>
            </a:stretch>
          </a:blipFill>
        </p:spPr>
        <p:txBody>
          <a:bodyPr wrap="square" lIns="0" tIns="0" rIns="0" bIns="0" rtlCol="0"/>
          <a:lstStyle/>
          <a:p>
            <a:endParaRPr dirty="0"/>
          </a:p>
        </p:txBody>
      </p:sp>
      <p:sp>
        <p:nvSpPr>
          <p:cNvPr id="14" name="Date Placeholder 13">
            <a:extLst>
              <a:ext uri="{FF2B5EF4-FFF2-40B4-BE49-F238E27FC236}">
                <a16:creationId xmlns:a16="http://schemas.microsoft.com/office/drawing/2014/main" id="{F77A16CF-3006-4850-A9E9-82D288AE51BE}"/>
              </a:ext>
            </a:extLst>
          </p:cNvPr>
          <p:cNvSpPr>
            <a:spLocks noGrp="1"/>
          </p:cNvSpPr>
          <p:nvPr>
            <p:ph type="dt" sz="half" idx="6"/>
          </p:nvPr>
        </p:nvSpPr>
        <p:spPr/>
        <p:txBody>
          <a:bodyPr/>
          <a:lstStyle/>
          <a:p>
            <a:r>
              <a:rPr lang="sv-SE"/>
              <a:t>1/17/2025</a:t>
            </a:r>
            <a:endParaRPr lang="en-US"/>
          </a:p>
        </p:txBody>
      </p:sp>
      <p:sp>
        <p:nvSpPr>
          <p:cNvPr id="22" name="Footer Placeholder 21">
            <a:extLst>
              <a:ext uri="{FF2B5EF4-FFF2-40B4-BE49-F238E27FC236}">
                <a16:creationId xmlns:a16="http://schemas.microsoft.com/office/drawing/2014/main" id="{610E6A9B-D602-4C4A-B8AD-4F781D174BC5}"/>
              </a:ext>
            </a:extLst>
          </p:cNvPr>
          <p:cNvSpPr>
            <a:spLocks noGrp="1"/>
          </p:cNvSpPr>
          <p:nvPr>
            <p:ph type="ftr" sz="quarter" idx="5"/>
          </p:nvPr>
        </p:nvSpPr>
        <p:spPr/>
        <p:txBody>
          <a:bodyPr/>
          <a:lstStyle/>
          <a:p>
            <a:r>
              <a:rPr lang="en-US"/>
              <a:t>Particle Physics at ESS Worshop                                        Tord Ekelof      Uppsala University</a:t>
            </a:r>
          </a:p>
        </p:txBody>
      </p:sp>
      <p:sp>
        <p:nvSpPr>
          <p:cNvPr id="23" name="Slide Number Placeholder 22">
            <a:extLst>
              <a:ext uri="{FF2B5EF4-FFF2-40B4-BE49-F238E27FC236}">
                <a16:creationId xmlns:a16="http://schemas.microsoft.com/office/drawing/2014/main" id="{BBEEAB3B-B94B-4746-B3BC-71B9C0E562EA}"/>
              </a:ext>
            </a:extLst>
          </p:cNvPr>
          <p:cNvSpPr>
            <a:spLocks noGrp="1"/>
          </p:cNvSpPr>
          <p:nvPr>
            <p:ph type="sldNum" sz="quarter" idx="7"/>
          </p:nvPr>
        </p:nvSpPr>
        <p:spPr/>
        <p:txBody>
          <a:bodyPr/>
          <a:lstStyle/>
          <a:p>
            <a:pPr marL="38100">
              <a:lnSpc>
                <a:spcPts val="1240"/>
              </a:lnSpc>
            </a:pPr>
            <a:fld id="{81D60167-4931-47E6-BA6A-407CBD079E47}" type="slidenum">
              <a:rPr lang="sv-SE" smtClean="0"/>
              <a:t>9</a:t>
            </a:fld>
            <a:endParaRPr lang="sv-SE" dirty="0"/>
          </a:p>
        </p:txBody>
      </p:sp>
    </p:spTree>
    <p:extLst>
      <p:ext uri="{BB962C8B-B14F-4D97-AF65-F5344CB8AC3E}">
        <p14:creationId xmlns:p14="http://schemas.microsoft.com/office/powerpoint/2010/main" val="222220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4498</TotalTime>
  <Words>2269</Words>
  <Application>Microsoft Office PowerPoint</Application>
  <PresentationFormat>Widescreen</PresentationFormat>
  <Paragraphs>252</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Symbol</vt:lpstr>
      <vt:lpstr>Times New Roman</vt:lpstr>
      <vt:lpstr>Office Theme</vt:lpstr>
      <vt:lpstr>ESS neutrino Super Beam ESSnuSB+</vt:lpstr>
      <vt:lpstr>The Standard Model  of Particle Physics 1995</vt:lpstr>
      <vt:lpstr>The Standard Model  of Particle Physics 1998</vt:lpstr>
      <vt:lpstr>The Standard Model  of Particle Physics 2012</vt:lpstr>
      <vt:lpstr>Moreover, the Standard Model  cannot explain the presences of matter in the Universe. The exactly equal amounts of matter and antimatter created in the Big Bang annihilated each other immediately thereafter, resulting in a radiation density in today’s universe of ca 109 photons per m3, A MATTER DENSITY OF ONE PARTICLE PER M3 AND NO ANTIMATTER!   In 1967 Sacharov formulated three necessary conditions for any theory that describes that matter remains after the original global annihilation of particles and antiparticles. One of these conditions is that there be a sufficient CP violation. The effects of the quark CP violation discovered in 1962 is far to week to fulfill this condition.       . </vt:lpstr>
      <vt:lpstr>Neutrino oscillations for δCP determination </vt:lpstr>
      <vt:lpstr>The baseline design of the ESS linac is to accelerate 14 proton pulses per second, each of 2.86 ms length, implying a 4% duty cycle, to 2 GeV, thus providing a 5 MW beam.   Gerigk’s and Montesinos’ proposal is to provide an additional 5 MW H- beam, concurrently  with the baseline 5 MW proton beam, by raising  the duty cycle to 8% by adding a H- pulse 35 ms after each proton pulse, thereby reducing the inter-pulse gaps from ca 70 ms to 35 ms.  To achieve this the main modifications of the linac will be - add a H- source at the side of the proton source - upgrade the RQF for 10 MW beam operation - install additional charging capacitors in the modulators to double the pulse rate of the modulators - upgrade the klystron collectors to enable the production of the increased power - add a third main electrical station to the 2 existing In addition is proposed to add 8 new cryomodules to increase the energy to 2.5 GeV reducing the current accordingly for 8 MW operation.  “No show stoppers have been identified for a possible future addition of the capability of a 5 MW H- beam to the 5 MW H+ beam of the ESS linac built as presently foreseen. Its additional cost is roughly estimated at 250 MEuros.”       </vt:lpstr>
      <vt:lpstr>PowerPoint Presentation</vt:lpstr>
      <vt:lpstr>Selection of Leptogensis Theories and Flavour Theories based on the measured value of δCP</vt:lpstr>
      <vt:lpstr> With ESSnuSB, many other leading research programs will also be carried out such as:   - search for sterile neutrinos - measurement of solar, atmospheric and cosmic  neutrinos  - search for proton decay  - measurement of coherent  neutrino scattering with 103 times reduced background (- tests for the development of a muon collider)</vt:lpstr>
      <vt:lpstr>Lay-out of ESSnuSB+</vt:lpstr>
      <vt:lpstr>ESSnuSB undergound installations</vt:lpstr>
      <vt:lpstr>PowerPoint Presentation</vt:lpstr>
      <vt:lpstr>The ESSnuSB Far Detector will consist of two large Water Cherenkov detectors, each 74 m in hight and 74 m in diameter installed 1000 m undeground in the Zinkgruvan Mine 360 km north of ESS in Lund. The Water Cherenkov detection technique has been pioneered by the Kamiokande experiments in Japan.</vt:lpstr>
      <vt:lpstr>In order to prepare for the excavation of the two large underground caverns that will house the two ESSnuSB Far Detector cylinders in the Zinkgruvan Mine we are planning to make core drilling to evaluation of rock pressure and strength</vt:lpstr>
      <vt:lpstr>Engineering Design of the two 270’000 m3 caverns and service galleries 1000 m</vt:lpstr>
      <vt:lpstr>Water Cherenkov Test Experiments in the Proton Synchrotron East Hall at CERN in Geneva that will be   taking data during the spring 2025</vt:lpstr>
      <vt:lpstr>EU’s longterm support for to the European Neutrino Consortium</vt:lpstr>
      <vt:lpstr>The ESSnuSB+ Collaboration</vt:lpstr>
      <vt:lpstr>ESSnuSB Conceptual  Design Report</vt:lpstr>
      <vt:lpstr>ESS management support for a neutrino physics program at ESS</vt:lpstr>
      <vt:lpstr>ESSnuSB Cost Esimate as published in the ESSnuSB  Conceptual Design report at  arXiv:2203.08803v1</vt:lpstr>
      <vt:lpstr>Schedule for the  ESS-based neutrino Super Beam ESSnuSB</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Tord Ekelöf</dc:creator>
  <cp:lastModifiedBy>Tord Ekelöf</cp:lastModifiedBy>
  <cp:revision>69</cp:revision>
  <dcterms:created xsi:type="dcterms:W3CDTF">2024-11-21T13:49:21Z</dcterms:created>
  <dcterms:modified xsi:type="dcterms:W3CDTF">2025-01-16T22:46:32Z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2024-05-28T00:00:00Z</vt:filetime>
  </property>
  <property fmtid="{D5CDD505-2E9C-101B-9397-08002B2CF9AE}" pid="3" name="Creator">
    <vt:lpwstr>Microsoft® PowerPoint® 2019</vt:lpwstr>
  </property>
  <property fmtid="{D5CDD505-2E9C-101B-9397-08002B2CF9AE}" pid="4" name="LastSaved">
    <vt:filetime>2024-11-21T00:00:00Z</vt:filetime>
  </property>
</Properties>
</file>