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</p:sldIdLst>
  <p:sldSz cy="6858000" cx="12192000"/>
  <p:notesSz cx="6858000" cy="9144000"/>
  <p:embeddedFontLst>
    <p:embeddedFont>
      <p:font typeface="Montserrat SemiBold"/>
      <p:regular r:id="rId41"/>
      <p:bold r:id="rId42"/>
      <p:italic r:id="rId43"/>
      <p:boldItalic r:id="rId44"/>
    </p:embeddedFont>
    <p:embeddedFont>
      <p:font typeface="Montserrat"/>
      <p:regular r:id="rId45"/>
      <p:bold r:id="rId46"/>
      <p:italic r:id="rId47"/>
      <p:boldItalic r:id="rId48"/>
    </p:embeddedFont>
    <p:embeddedFont>
      <p:font typeface="Montserrat Medium"/>
      <p:regular r:id="rId49"/>
      <p:bold r:id="rId50"/>
      <p:italic r:id="rId51"/>
      <p:boldItalic r:id="rId52"/>
    </p:embeddedFont>
    <p:embeddedFont>
      <p:font typeface="Helvetica Neue"/>
      <p:regular r:id="rId53"/>
      <p:bold r:id="rId54"/>
      <p:italic r:id="rId55"/>
      <p:boldItalic r:id="rId56"/>
    </p:embeddedFont>
    <p:embeddedFont>
      <p:font typeface="Helvetica Neue Light"/>
      <p:regular r:id="rId57"/>
      <p:bold r:id="rId58"/>
      <p:italic r:id="rId59"/>
      <p:boldItalic r:id="rId60"/>
    </p:embeddedFont>
    <p:embeddedFont>
      <p:font typeface="Open Sans"/>
      <p:regular r:id="rId61"/>
      <p:bold r:id="rId62"/>
      <p:italic r:id="rId63"/>
      <p:boldItalic r:id="rId6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1191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  <p:guide pos="1191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font" Target="fonts/MontserratSemiBold-bold.fntdata"/><Relationship Id="rId41" Type="http://schemas.openxmlformats.org/officeDocument/2006/relationships/font" Target="fonts/MontserratSemiBold-regular.fntdata"/><Relationship Id="rId44" Type="http://schemas.openxmlformats.org/officeDocument/2006/relationships/font" Target="fonts/MontserratSemiBold-boldItalic.fntdata"/><Relationship Id="rId43" Type="http://schemas.openxmlformats.org/officeDocument/2006/relationships/font" Target="fonts/MontserratSemiBold-italic.fntdata"/><Relationship Id="rId46" Type="http://schemas.openxmlformats.org/officeDocument/2006/relationships/font" Target="fonts/Montserrat-bold.fntdata"/><Relationship Id="rId45" Type="http://schemas.openxmlformats.org/officeDocument/2006/relationships/font" Target="fonts/Montserrat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Montserrat-boldItalic.fntdata"/><Relationship Id="rId47" Type="http://schemas.openxmlformats.org/officeDocument/2006/relationships/font" Target="fonts/Montserrat-italic.fntdata"/><Relationship Id="rId49" Type="http://schemas.openxmlformats.org/officeDocument/2006/relationships/font" Target="fonts/MontserratMedium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OpenSans-bold.fntdata"/><Relationship Id="rId61" Type="http://schemas.openxmlformats.org/officeDocument/2006/relationships/font" Target="fonts/OpenSans-regular.fntdata"/><Relationship Id="rId20" Type="http://schemas.openxmlformats.org/officeDocument/2006/relationships/slide" Target="slides/slide15.xml"/><Relationship Id="rId64" Type="http://schemas.openxmlformats.org/officeDocument/2006/relationships/font" Target="fonts/OpenSans-boldItalic.fntdata"/><Relationship Id="rId63" Type="http://schemas.openxmlformats.org/officeDocument/2006/relationships/font" Target="fonts/OpenSans-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font" Target="fonts/HelveticaNeueLight-boldItalic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MontserratMedium-italic.fntdata"/><Relationship Id="rId50" Type="http://schemas.openxmlformats.org/officeDocument/2006/relationships/font" Target="fonts/MontserratMedium-bold.fntdata"/><Relationship Id="rId53" Type="http://schemas.openxmlformats.org/officeDocument/2006/relationships/font" Target="fonts/HelveticaNeue-regular.fntdata"/><Relationship Id="rId52" Type="http://schemas.openxmlformats.org/officeDocument/2006/relationships/font" Target="fonts/MontserratMedium-boldItalic.fntdata"/><Relationship Id="rId11" Type="http://schemas.openxmlformats.org/officeDocument/2006/relationships/slide" Target="slides/slide6.xml"/><Relationship Id="rId55" Type="http://schemas.openxmlformats.org/officeDocument/2006/relationships/font" Target="fonts/HelveticaNeue-italic.fntdata"/><Relationship Id="rId10" Type="http://schemas.openxmlformats.org/officeDocument/2006/relationships/slide" Target="slides/slide5.xml"/><Relationship Id="rId54" Type="http://schemas.openxmlformats.org/officeDocument/2006/relationships/font" Target="fonts/HelveticaNeue-bold.fntdata"/><Relationship Id="rId13" Type="http://schemas.openxmlformats.org/officeDocument/2006/relationships/slide" Target="slides/slide8.xml"/><Relationship Id="rId57" Type="http://schemas.openxmlformats.org/officeDocument/2006/relationships/font" Target="fonts/HelveticaNeueLight-regular.fntdata"/><Relationship Id="rId12" Type="http://schemas.openxmlformats.org/officeDocument/2006/relationships/slide" Target="slides/slide7.xml"/><Relationship Id="rId56" Type="http://schemas.openxmlformats.org/officeDocument/2006/relationships/font" Target="fonts/HelveticaNeue-boldItalic.fntdata"/><Relationship Id="rId15" Type="http://schemas.openxmlformats.org/officeDocument/2006/relationships/slide" Target="slides/slide10.xml"/><Relationship Id="rId59" Type="http://schemas.openxmlformats.org/officeDocument/2006/relationships/font" Target="fonts/HelveticaNeueLight-italic.fntdata"/><Relationship Id="rId14" Type="http://schemas.openxmlformats.org/officeDocument/2006/relationships/slide" Target="slides/slide9.xml"/><Relationship Id="rId58" Type="http://schemas.openxmlformats.org/officeDocument/2006/relationships/font" Target="fonts/HelveticaNeueLight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237808ab54_0_1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3237808ab54_0_1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</a:t>
            </a:r>
            <a:r>
              <a:rPr lang="en-GB"/>
              <a:t>ill be used for precise neutrino interaction cross-section measurements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Number of protons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Number of pions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Outgoing angles of protons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Muon emission angles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Outgoing angles of pions</a:t>
            </a:r>
            <a:endParaRPr/>
          </a:p>
        </p:txBody>
      </p:sp>
      <p:sp>
        <p:nvSpPr>
          <p:cNvPr id="382" name="Google Shape;382;g3237808ab54_0_14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323c9019211_3_2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323c9019211_3_25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g323c9019211_3_25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3237808ab54_0_20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3237808ab54_0_20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g3237808ab54_0_20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3237808ab54_0_2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3237808ab54_0_2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g3237808ab54_0_23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3237808ab54_0_2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3237808ab54_0_25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g3237808ab54_0_25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323c9019211_3_3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323c9019211_3_3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g323c9019211_3_33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3237808ab54_0_3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3237808ab54_0_35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More precision on cross section studies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SBL setup aims to search for sterile neutrinos with LEnuSTORM (early results later)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Smaller than END which is 800ish tons</a:t>
            </a:r>
            <a:endParaRPr/>
          </a:p>
        </p:txBody>
      </p:sp>
      <p:sp>
        <p:nvSpPr>
          <p:cNvPr id="569" name="Google Shape;569;g3237808ab54_0_35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3237808ab54_0_3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3237808ab54_0_33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Toy model simulations are ongoing to investigate the viability of this detector which is looking promising. </a:t>
            </a:r>
            <a:endParaRPr/>
          </a:p>
        </p:txBody>
      </p:sp>
      <p:sp>
        <p:nvSpPr>
          <p:cNvPr id="581" name="Google Shape;581;g3237808ab54_0_33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22f4a417865_0_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22f4a417865_0_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All 10 years of data taking</a:t>
            </a:r>
            <a:br>
              <a:rPr lang="en-GB"/>
            </a:br>
            <a:r>
              <a:rPr lang="en-GB"/>
              <a:t>In the most likely ranges we have great sensitivity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Also resolution is reasonable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Last plot: For a given fraction of possible CP values with the highest sensitivity, what is the lower bound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Or the other way around, for a chosen sensitivity bound, how big a fraction of the possible deltaCP values will fulfill that</a:t>
            </a:r>
            <a:endParaRPr/>
          </a:p>
        </p:txBody>
      </p:sp>
      <p:sp>
        <p:nvSpPr>
          <p:cNvPr id="596" name="Google Shape;596;g22f4a417865_0_1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323c9019211_3_4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323c9019211_3_4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8" name="Google Shape;608;g323c9019211_3_43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fc741faa40_0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5" name="Google Shape;175;g1fc741faa40_0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g1fc741faa40_0_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3237808ab54_0_5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" name="Google Shape;617;g3237808ab54_0_57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8" name="Google Shape;618;g3237808ab54_0_57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3237808ab54_0_4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3237808ab54_0_4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Using </a:t>
            </a:r>
            <a:r>
              <a:rPr lang="en-GB"/>
              <a:t>atmospheric neutrinos, we can measure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Mass ordering (3 sigma after 4 years, 5 sigma after 10)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Octant (3 sigma after 4/8 years depending on the mass ordering normal/inverted) - theta23 larger or smaller than 45 (it is very close)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Also constraints on the leptonic mixing parameters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4" name="Google Shape;634;g3237808ab54_0_42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323c9019211_3_4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323c9019211_3_4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Using atmospheric neutrinos, we can measure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Mass ordering (3 sigma after 4 years, 5 sigma after 10)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Octant (3 sigma after 4/8 years depending on the mass ordering normal/inverted) - theta23 larger or smaller than 45 (it is very close)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Also constraints on the leptonic mixing parameters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3" name="Google Shape;643;g323c9019211_3_44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323c9019211_3_4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323c9019211_3_45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Using atmospheric neutrinos, we can measure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Mass ordering (3 sigma after 4 years, 5 sigma after 10)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Octant (3 sigma after 4/8 years depending on the mass ordering normal/inverted) - theta23 larger or smaller than 45 (it is very close)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Also constraints on the leptonic mixing parameters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6" name="Google Shape;656;g323c9019211_3_45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323c9019211_3_39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323c9019211_3_39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Using atmospheric neutrinos, we can measure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Mass ordering (3 sigma after 4 years, 5 sigma after 10)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Octant (3 sigma after 4/8 years depending on the mass ordering normal/inverted) - theta23 larger or smaller than 45 (it is very close)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Also constraints on the leptonic mixing parameters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1" name="Google Shape;671;g323c9019211_3_39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3237808ab54_0_4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3237808ab54_0_4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1: Search for sterile neutrinos using 3 setups, all better than microboone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2: </a:t>
            </a:r>
            <a:r>
              <a:rPr lang="en-GB">
                <a:latin typeface="Arial"/>
                <a:ea typeface="Arial"/>
                <a:cs typeface="Arial"/>
                <a:sym typeface="Arial"/>
              </a:rPr>
              <a:t> Expected events at FD for supernova at a distance of 10 kpc assuming the Garching model of the supernova flux for 3 cases: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	No oscillations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	Standard 3 flavour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	Sterile 3+1 flavour - is this good?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2" name="Google Shape;682;g3237808ab54_0_44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323c9019211_3_4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5" name="Google Shape;695;g323c9019211_3_48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1: Search for sterile neutrinos using 3 setups, all better than microboone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2: </a:t>
            </a:r>
            <a:r>
              <a:rPr lang="en-GB">
                <a:latin typeface="Arial"/>
                <a:ea typeface="Arial"/>
                <a:cs typeface="Arial"/>
                <a:sym typeface="Arial"/>
              </a:rPr>
              <a:t> Expected events at FD for supernova at a distance of 10 kpc assuming the Garching model of the supernova flux for 3 cases: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	No oscillations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	Standard 3 flavour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	Sterile 3+1 flavour - is this good?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g323c9019211_3_48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3237808ab54_0_49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3237808ab54_0_49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Blabla</a:t>
            </a:r>
            <a:endParaRPr/>
          </a:p>
        </p:txBody>
      </p:sp>
      <p:sp>
        <p:nvSpPr>
          <p:cNvPr id="712" name="Google Shape;712;g3237808ab54_0_49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21000be2d03_0_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9" name="Google Shape;729;g21000be2d03_0_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0" name="Google Shape;730;g21000be2d03_0_5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31debb28835_0_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31debb28835_0_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1" name="Google Shape;741;g31debb28835_0_5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237808ab54_0_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237808ab54_0_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g3237808ab54_0_1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31debb28835_0_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" name="Google Shape;750;g31debb28835_0_6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1" name="Google Shape;751;g31debb28835_0_6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22f4a417865_0_2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2" name="Google Shape;762;g22f4a417865_0_2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3" name="Google Shape;763;g22f4a417865_0_24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g3237808ab54_0_30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0" name="Google Shape;770;g3237808ab54_0_30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Pion dictate production of neutrinos - antineutrino-mode should be longer than neutrino mode</a:t>
            </a:r>
            <a:endParaRPr/>
          </a:p>
        </p:txBody>
      </p:sp>
      <p:sp>
        <p:nvSpPr>
          <p:cNvPr id="771" name="Google Shape;771;g3237808ab54_0_30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g323c9019211_3_5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3" name="Google Shape;783;g323c9019211_3_5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4" name="Google Shape;784;g323c9019211_3_51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3237808ab54_0_4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" name="Google Shape;789;g3237808ab54_0_4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0" name="Google Shape;790;g3237808ab54_0_46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g3237808ab54_0_4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" name="Google Shape;795;g3237808ab54_0_45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6" name="Google Shape;796;g3237808ab54_0_45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23c9019211_3_9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23c9019211_3_9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g323c9019211_3_9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23c9019211_3_1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323c9019211_3_1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g323c9019211_3_15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3237808ab54_0_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3237808ab54_0_6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main purpose of the near detector is to reduce the systematic uncertainties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Specifically, it measures: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 The unoscillated flux of neutrinos and, in particular, the electron neutrino contribution.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 The neutrino interaction cross section in water for all four neutrino flavors.</a:t>
            </a:r>
            <a:endParaRPr/>
          </a:p>
        </p:txBody>
      </p:sp>
      <p:sp>
        <p:nvSpPr>
          <p:cNvPr id="330" name="Google Shape;330;g3237808ab54_0_6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23c9019211_3_50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323c9019211_3_50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main purpose of the near detector is to reduce the systematic uncertainties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Specifically, it measures: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 The unoscillated flux of neutrinos and, in particular, the electron neutrino contribution.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 The neutrino interaction cross section in water for all four neutrino flavors.</a:t>
            </a:r>
            <a:endParaRPr/>
          </a:p>
        </p:txBody>
      </p:sp>
      <p:sp>
        <p:nvSpPr>
          <p:cNvPr id="339" name="Google Shape;339;g323c9019211_3_50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237808ab54_0_10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3237808ab54_0_10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</a:t>
            </a:r>
            <a:r>
              <a:rPr lang="en-GB"/>
              <a:t>orizontally oriented detector tank submerged in clean water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22 000 PMTs, 3.5 inch diameter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30% instrumentation coverage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Measure</a:t>
            </a:r>
            <a:r>
              <a:rPr lang="en-GB"/>
              <a:t> non-oscillated neutrino beam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-&gt; composition, absolute flux, and energy spectrum of the neutrino beam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DISTANCE: Near enough so that the oscillation is negligible, far enough to have the beam be “unidirectional” ??</a:t>
            </a:r>
            <a:endParaRPr/>
          </a:p>
        </p:txBody>
      </p:sp>
      <p:sp>
        <p:nvSpPr>
          <p:cNvPr id="350" name="Google Shape;350;g3237808ab54_0_10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237808ab54_0_1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3237808ab54_0_1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 magnetised fine-grained tracker is used for precision measurements of neutrino cross-sections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 magnetic field of up to 1 T oriented perpendicular to the beam is applied in the tracker by a dipole magnet - TO MEASURE MOMENTEUM of charged leptons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main task of the SFGD is to reconstruct the topology of neutrino interactions in order to facilitate the cross-section measurement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50 cm thick to allow charged leptons to penetrate the WC detector</a:t>
            </a:r>
            <a:endParaRPr/>
          </a:p>
        </p:txBody>
      </p:sp>
      <p:sp>
        <p:nvSpPr>
          <p:cNvPr id="364" name="Google Shape;364;g3237808ab54_0_12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Relationship Id="rId3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Relationship Id="rId3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Relationship Id="rId3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Relationship Id="rId3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2"/>
          <p:cNvPicPr preferRelativeResize="0"/>
          <p:nvPr/>
        </p:nvPicPr>
        <p:blipFill rotWithShape="1">
          <a:blip r:embed="rId2">
            <a:alphaModFix/>
          </a:blip>
          <a:srcRect b="15720" l="0" r="0" t="1408"/>
          <a:stretch/>
        </p:blipFill>
        <p:spPr>
          <a:xfrm>
            <a:off x="192088" y="188913"/>
            <a:ext cx="11807825" cy="648017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>
            <a:off x="5439210" y="1484556"/>
            <a:ext cx="6752790" cy="130246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und University's logotype." id="16" name="Google Shape;16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23868" y="1632438"/>
            <a:ext cx="744262" cy="99321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 txBox="1"/>
          <p:nvPr>
            <p:ph type="title"/>
          </p:nvPr>
        </p:nvSpPr>
        <p:spPr>
          <a:xfrm>
            <a:off x="6853855" y="1605990"/>
            <a:ext cx="5146058" cy="7341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Times New Roman"/>
              <a:buNone/>
              <a:defRPr sz="42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8" name="Google Shape;18;p2"/>
          <p:cNvCxnSpPr/>
          <p:nvPr/>
        </p:nvCxnSpPr>
        <p:spPr>
          <a:xfrm>
            <a:off x="6853855" y="2336984"/>
            <a:ext cx="5146058" cy="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9" name="Google Shape;19;p2"/>
          <p:cNvSpPr txBox="1"/>
          <p:nvPr>
            <p:ph idx="1" type="body"/>
          </p:nvPr>
        </p:nvSpPr>
        <p:spPr>
          <a:xfrm>
            <a:off x="6853854" y="2453762"/>
            <a:ext cx="5146059" cy="3494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 sz="1200" cap="none">
                <a:solidFill>
                  <a:schemeClr val="accent1"/>
                </a:solidFill>
              </a:defRPr>
            </a:lvl1pPr>
            <a:lvl2pPr indent="-342900" lvl="1" marL="9144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  <a:defRPr/>
            </a:lvl3pPr>
            <a:lvl4pPr indent="-342900" lvl="3" marL="1828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0" name="Google Shape;20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74475" y="4227755"/>
            <a:ext cx="2817525" cy="263024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2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2">
  <p:cSld name="Title 2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1"/>
          <p:cNvPicPr preferRelativeResize="0"/>
          <p:nvPr/>
        </p:nvPicPr>
        <p:blipFill rotWithShape="1">
          <a:blip r:embed="rId2">
            <a:alphaModFix/>
          </a:blip>
          <a:srcRect b="0" l="6879" r="0" t="26162"/>
          <a:stretch/>
        </p:blipFill>
        <p:spPr>
          <a:xfrm>
            <a:off x="192088" y="188912"/>
            <a:ext cx="11807825" cy="6480175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1"/>
          <p:cNvSpPr/>
          <p:nvPr/>
        </p:nvSpPr>
        <p:spPr>
          <a:xfrm>
            <a:off x="135627" y="123307"/>
            <a:ext cx="4264252" cy="2566105"/>
          </a:xfrm>
          <a:custGeom>
            <a:rect b="b" l="l" r="r" t="t"/>
            <a:pathLst>
              <a:path extrusionOk="0" h="2937993" w="4488028">
                <a:moveTo>
                  <a:pt x="0" y="0"/>
                </a:moveTo>
                <a:lnTo>
                  <a:pt x="4488028" y="0"/>
                </a:lnTo>
                <a:lnTo>
                  <a:pt x="0" y="293799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75686"/>
                </a:srgbClr>
              </a:gs>
              <a:gs pos="41000">
                <a:srgbClr val="FFFFFF">
                  <a:alpha val="75686"/>
                </a:srgbClr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3480000" scaled="0"/>
          </a:gradFill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2" name="Google Shape;72;p11"/>
          <p:cNvSpPr/>
          <p:nvPr/>
        </p:nvSpPr>
        <p:spPr>
          <a:xfrm>
            <a:off x="6746488" y="1484556"/>
            <a:ext cx="5445512" cy="130246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11"/>
          <p:cNvSpPr txBox="1"/>
          <p:nvPr>
            <p:ph type="title"/>
          </p:nvPr>
        </p:nvSpPr>
        <p:spPr>
          <a:xfrm>
            <a:off x="7032277" y="1605990"/>
            <a:ext cx="5146058" cy="7341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Times New Roman"/>
              <a:buNone/>
              <a:defRPr sz="42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74" name="Google Shape;74;p11"/>
          <p:cNvCxnSpPr/>
          <p:nvPr/>
        </p:nvCxnSpPr>
        <p:spPr>
          <a:xfrm>
            <a:off x="7032277" y="2336984"/>
            <a:ext cx="4967636" cy="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5" name="Google Shape;75;p11"/>
          <p:cNvSpPr txBox="1"/>
          <p:nvPr>
            <p:ph idx="1" type="body"/>
          </p:nvPr>
        </p:nvSpPr>
        <p:spPr>
          <a:xfrm>
            <a:off x="7032276" y="2453762"/>
            <a:ext cx="5146059" cy="3494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 sz="1200" cap="none">
                <a:solidFill>
                  <a:schemeClr val="accent1"/>
                </a:solidFill>
              </a:defRPr>
            </a:lvl1pPr>
            <a:lvl2pPr indent="-342900" lvl="1" marL="9144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  <a:defRPr/>
            </a:lvl3pPr>
            <a:lvl4pPr indent="-342900" lvl="3" marL="1828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76" name="Google Shape;76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74475" y="4227755"/>
            <a:ext cx="2817525" cy="26302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und University's logotype." id="77" name="Google Shape;77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6746" y="353139"/>
            <a:ext cx="744262" cy="993215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1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2 longer">
  <p:cSld name="Title 2 longer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2"/>
          <p:cNvPicPr preferRelativeResize="0"/>
          <p:nvPr/>
        </p:nvPicPr>
        <p:blipFill rotWithShape="1">
          <a:blip r:embed="rId2">
            <a:alphaModFix/>
          </a:blip>
          <a:srcRect b="0" l="6879" r="0" t="26162"/>
          <a:stretch/>
        </p:blipFill>
        <p:spPr>
          <a:xfrm>
            <a:off x="192088" y="188912"/>
            <a:ext cx="11807825" cy="64801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2"/>
          <p:cNvSpPr/>
          <p:nvPr/>
        </p:nvSpPr>
        <p:spPr>
          <a:xfrm>
            <a:off x="135627" y="123307"/>
            <a:ext cx="4264252" cy="2566105"/>
          </a:xfrm>
          <a:custGeom>
            <a:rect b="b" l="l" r="r" t="t"/>
            <a:pathLst>
              <a:path extrusionOk="0" h="2937993" w="4488028">
                <a:moveTo>
                  <a:pt x="0" y="0"/>
                </a:moveTo>
                <a:lnTo>
                  <a:pt x="4488028" y="0"/>
                </a:lnTo>
                <a:lnTo>
                  <a:pt x="0" y="293799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75686"/>
                </a:srgbClr>
              </a:gs>
              <a:gs pos="41000">
                <a:srgbClr val="FFFFFF">
                  <a:alpha val="75686"/>
                </a:srgbClr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3480000" scaled="0"/>
          </a:gradFill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82" name="Google Shape;82;p12"/>
          <p:cNvSpPr/>
          <p:nvPr/>
        </p:nvSpPr>
        <p:spPr>
          <a:xfrm>
            <a:off x="5439210" y="1484556"/>
            <a:ext cx="6752790" cy="259259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12"/>
          <p:cNvSpPr txBox="1"/>
          <p:nvPr>
            <p:ph type="title"/>
          </p:nvPr>
        </p:nvSpPr>
        <p:spPr>
          <a:xfrm>
            <a:off x="5854311" y="1859358"/>
            <a:ext cx="6144864" cy="12926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Times New Roman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84" name="Google Shape;84;p12"/>
          <p:cNvCxnSpPr/>
          <p:nvPr/>
        </p:nvCxnSpPr>
        <p:spPr>
          <a:xfrm>
            <a:off x="5854930" y="3353694"/>
            <a:ext cx="6144864" cy="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5" name="Google Shape;85;p12"/>
          <p:cNvSpPr txBox="1"/>
          <p:nvPr>
            <p:ph idx="1" type="body"/>
          </p:nvPr>
        </p:nvSpPr>
        <p:spPr>
          <a:xfrm>
            <a:off x="5854313" y="3499576"/>
            <a:ext cx="6145601" cy="3494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 sz="1200" cap="none">
                <a:solidFill>
                  <a:schemeClr val="accent1"/>
                </a:solidFill>
              </a:defRPr>
            </a:lvl1pPr>
            <a:lvl2pPr indent="-342900" lvl="1" marL="9144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  <a:defRPr/>
            </a:lvl3pPr>
            <a:lvl4pPr indent="-342900" lvl="3" marL="1828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86" name="Google Shape;86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74475" y="4227755"/>
            <a:ext cx="2817525" cy="26302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und University's logotype." id="87" name="Google Shape;87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6746" y="353139"/>
            <a:ext cx="744262" cy="993215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2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3">
  <p:cSld name="Title 3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3"/>
          <p:cNvPicPr preferRelativeResize="0"/>
          <p:nvPr/>
        </p:nvPicPr>
        <p:blipFill rotWithShape="1">
          <a:blip r:embed="rId2">
            <a:alphaModFix/>
          </a:blip>
          <a:srcRect b="8270" l="10261" r="0" t="19608"/>
          <a:stretch/>
        </p:blipFill>
        <p:spPr>
          <a:xfrm>
            <a:off x="192088" y="188913"/>
            <a:ext cx="11807825" cy="6480175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3"/>
          <p:cNvSpPr/>
          <p:nvPr/>
        </p:nvSpPr>
        <p:spPr>
          <a:xfrm>
            <a:off x="6746488" y="1484556"/>
            <a:ext cx="5445512" cy="130246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3"/>
          <p:cNvSpPr txBox="1"/>
          <p:nvPr>
            <p:ph type="title"/>
          </p:nvPr>
        </p:nvSpPr>
        <p:spPr>
          <a:xfrm>
            <a:off x="7032277" y="1605990"/>
            <a:ext cx="5146058" cy="7341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Times New Roman"/>
              <a:buNone/>
              <a:defRPr sz="42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93" name="Google Shape;93;p13"/>
          <p:cNvCxnSpPr/>
          <p:nvPr/>
        </p:nvCxnSpPr>
        <p:spPr>
          <a:xfrm>
            <a:off x="7032277" y="2336984"/>
            <a:ext cx="4967636" cy="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4" name="Google Shape;94;p13"/>
          <p:cNvSpPr txBox="1"/>
          <p:nvPr>
            <p:ph idx="1" type="body"/>
          </p:nvPr>
        </p:nvSpPr>
        <p:spPr>
          <a:xfrm>
            <a:off x="7032276" y="2453762"/>
            <a:ext cx="5146059" cy="3494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 sz="1200" cap="none">
                <a:solidFill>
                  <a:schemeClr val="accent1"/>
                </a:solidFill>
              </a:defRPr>
            </a:lvl1pPr>
            <a:lvl2pPr indent="-342900" lvl="1" marL="9144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  <a:defRPr/>
            </a:lvl3pPr>
            <a:lvl4pPr indent="-342900" lvl="3" marL="1828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95" name="Google Shape;9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74475" y="4227755"/>
            <a:ext cx="2817525" cy="26302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und University's logotype." id="96" name="Google Shape;96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6746" y="353139"/>
            <a:ext cx="744262" cy="99321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3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3 longer">
  <p:cSld name="Title 3 longer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4"/>
          <p:cNvPicPr preferRelativeResize="0"/>
          <p:nvPr/>
        </p:nvPicPr>
        <p:blipFill rotWithShape="1">
          <a:blip r:embed="rId2">
            <a:alphaModFix/>
          </a:blip>
          <a:srcRect b="8270" l="10261" r="0" t="19608"/>
          <a:stretch/>
        </p:blipFill>
        <p:spPr>
          <a:xfrm>
            <a:off x="192088" y="188913"/>
            <a:ext cx="11807825" cy="648017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4"/>
          <p:cNvSpPr/>
          <p:nvPr/>
        </p:nvSpPr>
        <p:spPr>
          <a:xfrm>
            <a:off x="5439210" y="1484556"/>
            <a:ext cx="6752790" cy="259259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4"/>
          <p:cNvSpPr txBox="1"/>
          <p:nvPr>
            <p:ph type="title"/>
          </p:nvPr>
        </p:nvSpPr>
        <p:spPr>
          <a:xfrm>
            <a:off x="5854311" y="1859358"/>
            <a:ext cx="6144864" cy="12926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Times New Roman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02" name="Google Shape;102;p14"/>
          <p:cNvCxnSpPr/>
          <p:nvPr/>
        </p:nvCxnSpPr>
        <p:spPr>
          <a:xfrm>
            <a:off x="5854930" y="3353694"/>
            <a:ext cx="6144864" cy="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03" name="Google Shape;103;p14"/>
          <p:cNvSpPr txBox="1"/>
          <p:nvPr>
            <p:ph idx="1" type="body"/>
          </p:nvPr>
        </p:nvSpPr>
        <p:spPr>
          <a:xfrm>
            <a:off x="5854313" y="3499576"/>
            <a:ext cx="6145601" cy="3494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 sz="1200" cap="none">
                <a:solidFill>
                  <a:schemeClr val="accent1"/>
                </a:solidFill>
              </a:defRPr>
            </a:lvl1pPr>
            <a:lvl2pPr indent="-342900" lvl="1" marL="9144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  <a:defRPr/>
            </a:lvl3pPr>
            <a:lvl4pPr indent="-342900" lvl="3" marL="1828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04" name="Google Shape;10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74475" y="4227755"/>
            <a:ext cx="2817525" cy="26302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und University's logotype." id="105" name="Google Shape;105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6746" y="353139"/>
            <a:ext cx="744262" cy="993215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4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only">
  <p:cSld name="Image only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"/>
          <p:cNvSpPr/>
          <p:nvPr>
            <p:ph idx="2" type="pic"/>
          </p:nvPr>
        </p:nvSpPr>
        <p:spPr>
          <a:xfrm>
            <a:off x="192088" y="188913"/>
            <a:ext cx="11807825" cy="64801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</p:sp>
      <p:sp>
        <p:nvSpPr>
          <p:cNvPr id="109" name="Google Shape;109;p15"/>
          <p:cNvSpPr txBox="1"/>
          <p:nvPr>
            <p:ph type="title"/>
          </p:nvPr>
        </p:nvSpPr>
        <p:spPr>
          <a:xfrm>
            <a:off x="192088" y="-406473"/>
            <a:ext cx="9272423" cy="3046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  <a:defRPr sz="22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15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+ content dark">
  <p:cSld name="Headline + content dark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/>
          <p:cNvSpPr/>
          <p:nvPr/>
        </p:nvSpPr>
        <p:spPr>
          <a:xfrm>
            <a:off x="192088" y="187656"/>
            <a:ext cx="11807825" cy="6481431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16"/>
          <p:cNvSpPr txBox="1"/>
          <p:nvPr>
            <p:ph type="title"/>
          </p:nvPr>
        </p:nvSpPr>
        <p:spPr>
          <a:xfrm>
            <a:off x="1620000" y="359999"/>
            <a:ext cx="8820000" cy="18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28800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imes New Roman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16"/>
          <p:cNvSpPr txBox="1"/>
          <p:nvPr>
            <p:ph idx="1" type="body"/>
          </p:nvPr>
        </p:nvSpPr>
        <p:spPr>
          <a:xfrm>
            <a:off x="1620000" y="2159999"/>
            <a:ext cx="8820000" cy="39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68300" lvl="0" marL="4572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2200"/>
              <a:buChar char="•"/>
              <a:defRPr>
                <a:solidFill>
                  <a:schemeClr val="lt1"/>
                </a:solidFill>
              </a:defRPr>
            </a:lvl1pPr>
            <a:lvl2pPr indent="-368300" lvl="1" marL="9144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200"/>
              <a:buChar char="–"/>
              <a:defRPr>
                <a:solidFill>
                  <a:schemeClr val="lt1"/>
                </a:solidFill>
              </a:defRPr>
            </a:lvl2pPr>
            <a:lvl3pPr indent="-368300" lvl="2" marL="1371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200"/>
              <a:buChar char="–"/>
              <a:defRPr>
                <a:solidFill>
                  <a:schemeClr val="lt1"/>
                </a:solidFill>
              </a:defRPr>
            </a:lvl3pPr>
            <a:lvl4pPr indent="-368300" lvl="3" marL="1828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200"/>
              <a:buChar char="–"/>
              <a:defRPr>
                <a:solidFill>
                  <a:schemeClr val="lt1"/>
                </a:solidFill>
              </a:defRPr>
            </a:lvl4pPr>
            <a:lvl5pPr indent="-368300" lvl="4" marL="22860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200"/>
              <a:buChar char="–"/>
              <a:defRPr>
                <a:solidFill>
                  <a:schemeClr val="lt1"/>
                </a:solidFill>
              </a:defRPr>
            </a:lvl5pPr>
            <a:lvl6pPr indent="-368300" lvl="5" marL="2743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200"/>
              <a:buChar char="–"/>
              <a:defRPr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15" name="Google Shape;115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989749" y="5561052"/>
            <a:ext cx="708739" cy="945809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6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+ bulky content">
  <p:cSld name="Headline + bulky content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7"/>
          <p:cNvSpPr txBox="1"/>
          <p:nvPr>
            <p:ph type="title"/>
          </p:nvPr>
        </p:nvSpPr>
        <p:spPr>
          <a:xfrm>
            <a:off x="900000" y="188914"/>
            <a:ext cx="10440000" cy="107108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Times New Roman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17"/>
          <p:cNvSpPr txBox="1"/>
          <p:nvPr>
            <p:ph idx="1" type="body"/>
          </p:nvPr>
        </p:nvSpPr>
        <p:spPr>
          <a:xfrm>
            <a:off x="900000" y="1259998"/>
            <a:ext cx="10440000" cy="54090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  <a:defRPr/>
            </a:lvl3pPr>
            <a:lvl4pPr indent="-342900" lvl="3" marL="1828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  <a:defRPr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20" name="Google Shape;120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989749" y="5561052"/>
            <a:ext cx="708740" cy="945809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7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+ bulky content dark">
  <p:cSld name="Headline + bulky content dark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8"/>
          <p:cNvSpPr/>
          <p:nvPr/>
        </p:nvSpPr>
        <p:spPr>
          <a:xfrm>
            <a:off x="192088" y="187656"/>
            <a:ext cx="11807825" cy="6481431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18"/>
          <p:cNvSpPr txBox="1"/>
          <p:nvPr>
            <p:ph type="title"/>
          </p:nvPr>
        </p:nvSpPr>
        <p:spPr>
          <a:xfrm>
            <a:off x="900000" y="188914"/>
            <a:ext cx="10440000" cy="107108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imes New Roman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18"/>
          <p:cNvSpPr txBox="1"/>
          <p:nvPr>
            <p:ph idx="1" type="body"/>
          </p:nvPr>
        </p:nvSpPr>
        <p:spPr>
          <a:xfrm>
            <a:off x="900000" y="1259998"/>
            <a:ext cx="10440000" cy="54090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68300" lvl="0" marL="4572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2200"/>
              <a:buChar char="•"/>
              <a:defRPr>
                <a:solidFill>
                  <a:schemeClr val="lt1"/>
                </a:solidFill>
              </a:defRPr>
            </a:lvl1pPr>
            <a:lvl2pPr indent="-368300" lvl="1" marL="9144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200"/>
              <a:buChar char="–"/>
              <a:defRPr>
                <a:solidFill>
                  <a:schemeClr val="lt1"/>
                </a:solidFill>
              </a:defRPr>
            </a:lvl2pPr>
            <a:lvl3pPr indent="-368300" lvl="2" marL="1371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200"/>
              <a:buChar char="–"/>
              <a:defRPr>
                <a:solidFill>
                  <a:schemeClr val="lt1"/>
                </a:solidFill>
              </a:defRPr>
            </a:lvl3pPr>
            <a:lvl4pPr indent="-368300" lvl="3" marL="1828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200"/>
              <a:buChar char="–"/>
              <a:defRPr>
                <a:solidFill>
                  <a:schemeClr val="lt1"/>
                </a:solidFill>
              </a:defRPr>
            </a:lvl4pPr>
            <a:lvl5pPr indent="-368300" lvl="4" marL="22860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200"/>
              <a:buChar char="–"/>
              <a:defRPr>
                <a:solidFill>
                  <a:schemeClr val="lt1"/>
                </a:solidFill>
              </a:defRPr>
            </a:lvl5pPr>
            <a:lvl6pPr indent="-368300" lvl="5" marL="2743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200"/>
              <a:buChar char="–"/>
              <a:defRPr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26" name="Google Shape;126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989749" y="5561052"/>
            <a:ext cx="708739" cy="945809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8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+ small text box">
  <p:cSld name="Image + small text box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9"/>
          <p:cNvSpPr/>
          <p:nvPr>
            <p:ph idx="2" type="pic"/>
          </p:nvPr>
        </p:nvSpPr>
        <p:spPr>
          <a:xfrm>
            <a:off x="192088" y="188913"/>
            <a:ext cx="11807825" cy="648017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30" name="Google Shape;130;p19"/>
          <p:cNvSpPr txBox="1"/>
          <p:nvPr>
            <p:ph type="title"/>
          </p:nvPr>
        </p:nvSpPr>
        <p:spPr>
          <a:xfrm>
            <a:off x="8075612" y="4880235"/>
            <a:ext cx="4116387" cy="120541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b" bIns="468000" lIns="540000" spcFirstLastPara="1" rIns="360000" wrap="square" tIns="3600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imes New Roman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19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tement dark">
  <p:cSld name="Statement dark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/>
          <p:nvPr/>
        </p:nvSpPr>
        <p:spPr>
          <a:xfrm>
            <a:off x="192088" y="187656"/>
            <a:ext cx="11807825" cy="6481431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20"/>
          <p:cNvSpPr txBox="1"/>
          <p:nvPr>
            <p:ph type="title"/>
          </p:nvPr>
        </p:nvSpPr>
        <p:spPr>
          <a:xfrm>
            <a:off x="550800" y="2785298"/>
            <a:ext cx="11088000" cy="6155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imes New Roman"/>
              <a:buNone/>
              <a:defRPr sz="4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35" name="Google Shape;135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989749" y="5561052"/>
            <a:ext cx="708739" cy="945809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0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longer">
  <p:cSld name="Title longer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/>
          <p:nvPr/>
        </p:nvSpPr>
        <p:spPr>
          <a:xfrm>
            <a:off x="135627" y="123307"/>
            <a:ext cx="4264252" cy="2479783"/>
          </a:xfrm>
          <a:custGeom>
            <a:rect b="b" l="l" r="r" t="t"/>
            <a:pathLst>
              <a:path extrusionOk="0" h="2937993" w="4488028">
                <a:moveTo>
                  <a:pt x="0" y="0"/>
                </a:moveTo>
                <a:lnTo>
                  <a:pt x="4488028" y="0"/>
                </a:lnTo>
                <a:lnTo>
                  <a:pt x="0" y="293799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75686"/>
                </a:srgbClr>
              </a:gs>
              <a:gs pos="41000">
                <a:srgbClr val="FFFFFF">
                  <a:alpha val="75686"/>
                </a:srgbClr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3600000" scaled="0"/>
          </a:gradFill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descr="Lund University's logotype." id="24" name="Google Shape;24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72326" y="480699"/>
            <a:ext cx="553100" cy="7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3"/>
          <p:cNvSpPr/>
          <p:nvPr/>
        </p:nvSpPr>
        <p:spPr>
          <a:xfrm>
            <a:off x="5439210" y="1484556"/>
            <a:ext cx="6752790" cy="259259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 txBox="1"/>
          <p:nvPr>
            <p:ph type="title"/>
          </p:nvPr>
        </p:nvSpPr>
        <p:spPr>
          <a:xfrm>
            <a:off x="5854311" y="1859358"/>
            <a:ext cx="6144864" cy="12926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Times New Roman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7" name="Google Shape;27;p3"/>
          <p:cNvCxnSpPr/>
          <p:nvPr/>
        </p:nvCxnSpPr>
        <p:spPr>
          <a:xfrm>
            <a:off x="5854930" y="3353694"/>
            <a:ext cx="6144864" cy="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8" name="Google Shape;28;p3"/>
          <p:cNvSpPr txBox="1"/>
          <p:nvPr>
            <p:ph idx="1" type="body"/>
          </p:nvPr>
        </p:nvSpPr>
        <p:spPr>
          <a:xfrm>
            <a:off x="5854313" y="3499576"/>
            <a:ext cx="6145601" cy="3494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 sz="1200" cap="none">
                <a:solidFill>
                  <a:schemeClr val="accent1"/>
                </a:solidFill>
              </a:defRPr>
            </a:lvl1pPr>
            <a:lvl2pPr indent="-342900" lvl="1" marL="9144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  <a:defRPr/>
            </a:lvl3pPr>
            <a:lvl4pPr indent="-342900" lvl="3" marL="1828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9" name="Google Shape;29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74475" y="4227755"/>
            <a:ext cx="2817525" cy="263024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3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1" name="Google Shape;3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5450" y="344805"/>
            <a:ext cx="1560500" cy="827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llage">
  <p:cSld name="Collage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1"/>
          <p:cNvSpPr/>
          <p:nvPr>
            <p:ph idx="2" type="pic"/>
          </p:nvPr>
        </p:nvSpPr>
        <p:spPr>
          <a:xfrm>
            <a:off x="192088" y="188913"/>
            <a:ext cx="3924300" cy="3240087"/>
          </a:xfrm>
          <a:prstGeom prst="rect">
            <a:avLst/>
          </a:prstGeom>
          <a:noFill/>
          <a:ln>
            <a:noFill/>
          </a:ln>
        </p:spPr>
      </p:sp>
      <p:sp>
        <p:nvSpPr>
          <p:cNvPr id="139" name="Google Shape;139;p21"/>
          <p:cNvSpPr/>
          <p:nvPr>
            <p:ph idx="3" type="pic"/>
          </p:nvPr>
        </p:nvSpPr>
        <p:spPr>
          <a:xfrm>
            <a:off x="4116388" y="188913"/>
            <a:ext cx="3959224" cy="3240087"/>
          </a:xfrm>
          <a:prstGeom prst="rect">
            <a:avLst/>
          </a:prstGeom>
          <a:noFill/>
          <a:ln>
            <a:noFill/>
          </a:ln>
        </p:spPr>
      </p:sp>
      <p:sp>
        <p:nvSpPr>
          <p:cNvPr id="140" name="Google Shape;140;p21"/>
          <p:cNvSpPr/>
          <p:nvPr>
            <p:ph idx="4" type="pic"/>
          </p:nvPr>
        </p:nvSpPr>
        <p:spPr>
          <a:xfrm>
            <a:off x="8075612" y="188913"/>
            <a:ext cx="3924302" cy="3240087"/>
          </a:xfrm>
          <a:prstGeom prst="rect">
            <a:avLst/>
          </a:prstGeom>
          <a:noFill/>
          <a:ln>
            <a:noFill/>
          </a:ln>
        </p:spPr>
      </p:sp>
      <p:sp>
        <p:nvSpPr>
          <p:cNvPr id="141" name="Google Shape;141;p21"/>
          <p:cNvSpPr/>
          <p:nvPr>
            <p:ph idx="5" type="pic"/>
          </p:nvPr>
        </p:nvSpPr>
        <p:spPr>
          <a:xfrm>
            <a:off x="192088" y="3428998"/>
            <a:ext cx="3924300" cy="3240087"/>
          </a:xfrm>
          <a:prstGeom prst="rect">
            <a:avLst/>
          </a:prstGeom>
          <a:noFill/>
          <a:ln>
            <a:noFill/>
          </a:ln>
        </p:spPr>
      </p:sp>
      <p:sp>
        <p:nvSpPr>
          <p:cNvPr id="142" name="Google Shape;142;p21"/>
          <p:cNvSpPr/>
          <p:nvPr>
            <p:ph idx="6" type="pic"/>
          </p:nvPr>
        </p:nvSpPr>
        <p:spPr>
          <a:xfrm>
            <a:off x="4116388" y="3428997"/>
            <a:ext cx="3959224" cy="3240087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1"/>
          <p:cNvSpPr/>
          <p:nvPr>
            <p:ph idx="7" type="pic"/>
          </p:nvPr>
        </p:nvSpPr>
        <p:spPr>
          <a:xfrm>
            <a:off x="8075612" y="3428999"/>
            <a:ext cx="3924302" cy="3240087"/>
          </a:xfrm>
          <a:prstGeom prst="rect">
            <a:avLst/>
          </a:prstGeom>
          <a:noFill/>
          <a:ln>
            <a:noFill/>
          </a:ln>
        </p:spPr>
      </p:sp>
      <p:sp>
        <p:nvSpPr>
          <p:cNvPr id="144" name="Google Shape;144;p21"/>
          <p:cNvSpPr txBox="1"/>
          <p:nvPr>
            <p:ph type="title"/>
          </p:nvPr>
        </p:nvSpPr>
        <p:spPr>
          <a:xfrm>
            <a:off x="192088" y="-406473"/>
            <a:ext cx="9266160" cy="3046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  <a:defRPr sz="22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21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llage + text">
  <p:cSld name="Collage + text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2"/>
          <p:cNvSpPr/>
          <p:nvPr/>
        </p:nvSpPr>
        <p:spPr>
          <a:xfrm>
            <a:off x="4116388" y="3429000"/>
            <a:ext cx="3959224" cy="32400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22"/>
          <p:cNvSpPr txBox="1"/>
          <p:nvPr>
            <p:ph type="title"/>
          </p:nvPr>
        </p:nvSpPr>
        <p:spPr>
          <a:xfrm>
            <a:off x="4116390" y="4216387"/>
            <a:ext cx="3959223" cy="129266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68000" spcFirstLastPara="1" rIns="43200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Times New Roman"/>
              <a:buNone/>
              <a:defRPr sz="28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22"/>
          <p:cNvSpPr/>
          <p:nvPr>
            <p:ph idx="2" type="pic"/>
          </p:nvPr>
        </p:nvSpPr>
        <p:spPr>
          <a:xfrm>
            <a:off x="192088" y="188913"/>
            <a:ext cx="3924300" cy="3240087"/>
          </a:xfrm>
          <a:prstGeom prst="rect">
            <a:avLst/>
          </a:prstGeom>
          <a:noFill/>
          <a:ln>
            <a:noFill/>
          </a:ln>
        </p:spPr>
      </p:sp>
      <p:sp>
        <p:nvSpPr>
          <p:cNvPr id="150" name="Google Shape;150;p22"/>
          <p:cNvSpPr/>
          <p:nvPr>
            <p:ph idx="3" type="pic"/>
          </p:nvPr>
        </p:nvSpPr>
        <p:spPr>
          <a:xfrm>
            <a:off x="4116388" y="188913"/>
            <a:ext cx="3959224" cy="3240087"/>
          </a:xfrm>
          <a:prstGeom prst="rect">
            <a:avLst/>
          </a:prstGeom>
          <a:noFill/>
          <a:ln>
            <a:noFill/>
          </a:ln>
        </p:spPr>
      </p:sp>
      <p:sp>
        <p:nvSpPr>
          <p:cNvPr id="151" name="Google Shape;151;p22"/>
          <p:cNvSpPr/>
          <p:nvPr>
            <p:ph idx="4" type="pic"/>
          </p:nvPr>
        </p:nvSpPr>
        <p:spPr>
          <a:xfrm>
            <a:off x="8075612" y="188913"/>
            <a:ext cx="3924302" cy="3240087"/>
          </a:xfrm>
          <a:prstGeom prst="rect">
            <a:avLst/>
          </a:prstGeom>
          <a:noFill/>
          <a:ln>
            <a:noFill/>
          </a:ln>
        </p:spPr>
      </p:sp>
      <p:sp>
        <p:nvSpPr>
          <p:cNvPr id="152" name="Google Shape;152;p22"/>
          <p:cNvSpPr/>
          <p:nvPr>
            <p:ph idx="5" type="pic"/>
          </p:nvPr>
        </p:nvSpPr>
        <p:spPr>
          <a:xfrm>
            <a:off x="192088" y="3428998"/>
            <a:ext cx="3924300" cy="3240087"/>
          </a:xfrm>
          <a:prstGeom prst="rect">
            <a:avLst/>
          </a:prstGeom>
          <a:noFill/>
          <a:ln>
            <a:noFill/>
          </a:ln>
        </p:spPr>
      </p:sp>
      <p:sp>
        <p:nvSpPr>
          <p:cNvPr id="153" name="Google Shape;153;p22"/>
          <p:cNvSpPr/>
          <p:nvPr>
            <p:ph idx="6" type="pic"/>
          </p:nvPr>
        </p:nvSpPr>
        <p:spPr>
          <a:xfrm>
            <a:off x="8075612" y="3428999"/>
            <a:ext cx="3924302" cy="3240087"/>
          </a:xfrm>
          <a:prstGeom prst="rect">
            <a:avLst/>
          </a:prstGeom>
          <a:noFill/>
          <a:ln>
            <a:noFill/>
          </a:ln>
        </p:spPr>
      </p:sp>
      <p:sp>
        <p:nvSpPr>
          <p:cNvPr id="154" name="Google Shape;154;p22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llage + text dark">
  <p:cSld name="Collage + text dark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3"/>
          <p:cNvSpPr/>
          <p:nvPr/>
        </p:nvSpPr>
        <p:spPr>
          <a:xfrm>
            <a:off x="4116388" y="3429000"/>
            <a:ext cx="3959224" cy="324008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23"/>
          <p:cNvSpPr txBox="1"/>
          <p:nvPr>
            <p:ph type="title"/>
          </p:nvPr>
        </p:nvSpPr>
        <p:spPr>
          <a:xfrm>
            <a:off x="4116390" y="4216387"/>
            <a:ext cx="3959223" cy="129266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68000" spcFirstLastPara="1" rIns="43200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 sz="2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23"/>
          <p:cNvSpPr/>
          <p:nvPr>
            <p:ph idx="2" type="pic"/>
          </p:nvPr>
        </p:nvSpPr>
        <p:spPr>
          <a:xfrm>
            <a:off x="192088" y="188913"/>
            <a:ext cx="3924300" cy="3240087"/>
          </a:xfrm>
          <a:prstGeom prst="rect">
            <a:avLst/>
          </a:prstGeom>
          <a:noFill/>
          <a:ln>
            <a:noFill/>
          </a:ln>
        </p:spPr>
      </p:sp>
      <p:sp>
        <p:nvSpPr>
          <p:cNvPr id="159" name="Google Shape;159;p23"/>
          <p:cNvSpPr/>
          <p:nvPr>
            <p:ph idx="3" type="pic"/>
          </p:nvPr>
        </p:nvSpPr>
        <p:spPr>
          <a:xfrm>
            <a:off x="4116388" y="188913"/>
            <a:ext cx="3959224" cy="3240087"/>
          </a:xfrm>
          <a:prstGeom prst="rect">
            <a:avLst/>
          </a:prstGeom>
          <a:noFill/>
          <a:ln>
            <a:noFill/>
          </a:ln>
        </p:spPr>
      </p:sp>
      <p:sp>
        <p:nvSpPr>
          <p:cNvPr id="160" name="Google Shape;160;p23"/>
          <p:cNvSpPr/>
          <p:nvPr>
            <p:ph idx="4" type="pic"/>
          </p:nvPr>
        </p:nvSpPr>
        <p:spPr>
          <a:xfrm>
            <a:off x="8075612" y="188913"/>
            <a:ext cx="3924302" cy="3240087"/>
          </a:xfrm>
          <a:prstGeom prst="rect">
            <a:avLst/>
          </a:prstGeom>
          <a:noFill/>
          <a:ln>
            <a:noFill/>
          </a:ln>
        </p:spPr>
      </p:sp>
      <p:sp>
        <p:nvSpPr>
          <p:cNvPr id="161" name="Google Shape;161;p23"/>
          <p:cNvSpPr/>
          <p:nvPr>
            <p:ph idx="5" type="pic"/>
          </p:nvPr>
        </p:nvSpPr>
        <p:spPr>
          <a:xfrm>
            <a:off x="192088" y="3428998"/>
            <a:ext cx="3924300" cy="3240087"/>
          </a:xfrm>
          <a:prstGeom prst="rect">
            <a:avLst/>
          </a:prstGeom>
          <a:noFill/>
          <a:ln>
            <a:noFill/>
          </a:ln>
        </p:spPr>
      </p:sp>
      <p:sp>
        <p:nvSpPr>
          <p:cNvPr id="162" name="Google Shape;162;p23"/>
          <p:cNvSpPr/>
          <p:nvPr>
            <p:ph idx="6" type="pic"/>
          </p:nvPr>
        </p:nvSpPr>
        <p:spPr>
          <a:xfrm>
            <a:off x="8075612" y="3428999"/>
            <a:ext cx="3924302" cy="3240087"/>
          </a:xfrm>
          <a:prstGeom prst="rect">
            <a:avLst/>
          </a:prstGeom>
          <a:noFill/>
          <a:ln>
            <a:noFill/>
          </a:ln>
        </p:spPr>
      </p:sp>
      <p:sp>
        <p:nvSpPr>
          <p:cNvPr id="163" name="Google Shape;163;p23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">
  <p:cSld name="Section title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"/>
          <p:cNvSpPr/>
          <p:nvPr>
            <p:ph idx="2" type="pic"/>
          </p:nvPr>
        </p:nvSpPr>
        <p:spPr>
          <a:xfrm>
            <a:off x="192088" y="188913"/>
            <a:ext cx="11807825" cy="64801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</p:sp>
      <p:sp>
        <p:nvSpPr>
          <p:cNvPr id="34" name="Google Shape;34;p4"/>
          <p:cNvSpPr txBox="1"/>
          <p:nvPr>
            <p:ph type="ctrTitle"/>
          </p:nvPr>
        </p:nvSpPr>
        <p:spPr>
          <a:xfrm>
            <a:off x="192087" y="4651200"/>
            <a:ext cx="11807825" cy="1613428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anchorCtr="0" anchor="b" bIns="612000" lIns="360000" spcFirstLastPara="1" rIns="360000" wrap="square" tIns="108000">
            <a:sp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Times New Roman"/>
              <a:buNone/>
              <a:defRPr sz="6400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4"/>
          <p:cNvSpPr txBox="1"/>
          <p:nvPr>
            <p:ph idx="1" type="subTitle"/>
          </p:nvPr>
        </p:nvSpPr>
        <p:spPr>
          <a:xfrm>
            <a:off x="192087" y="5587200"/>
            <a:ext cx="11807825" cy="5024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0000" spcFirstLastPara="1" rIns="360000" wrap="square" tIns="0">
            <a:spAutoFit/>
          </a:bodyPr>
          <a:lstStyle>
            <a:lvl1pPr lvl="0" algn="ctr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3200"/>
              <a:buNone/>
              <a:defRPr b="0" i="0" sz="3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6" name="Google Shape;36;p4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+ large text box">
  <p:cSld name="Image + large text box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/>
          <p:nvPr>
            <p:ph idx="2" type="pic"/>
          </p:nvPr>
        </p:nvSpPr>
        <p:spPr>
          <a:xfrm>
            <a:off x="192088" y="188913"/>
            <a:ext cx="11807825" cy="648017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9" name="Google Shape;39;p5"/>
          <p:cNvSpPr txBox="1"/>
          <p:nvPr>
            <p:ph type="title"/>
          </p:nvPr>
        </p:nvSpPr>
        <p:spPr>
          <a:xfrm>
            <a:off x="6897600" y="4880235"/>
            <a:ext cx="5294400" cy="120541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b" bIns="468000" lIns="540000" spcFirstLastPara="1" rIns="360000" wrap="square" tIns="3600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imes New Roman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5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+ content" type="obj">
  <p:cSld name="OBJEC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/>
          <p:nvPr>
            <p:ph type="title"/>
          </p:nvPr>
        </p:nvSpPr>
        <p:spPr>
          <a:xfrm>
            <a:off x="1620000" y="359999"/>
            <a:ext cx="8820000" cy="18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28800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Times New Roman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" type="body"/>
          </p:nvPr>
        </p:nvSpPr>
        <p:spPr>
          <a:xfrm>
            <a:off x="1620000" y="2159999"/>
            <a:ext cx="8820000" cy="39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  <a:defRPr/>
            </a:lvl3pPr>
            <a:lvl4pPr indent="-342900" lvl="3" marL="18288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  <a:defRPr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6"/>
          <p:cNvSpPr txBox="1"/>
          <p:nvPr/>
        </p:nvSpPr>
        <p:spPr>
          <a:xfrm>
            <a:off x="549050" y="6268900"/>
            <a:ext cx="838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300">
                <a:solidFill>
                  <a:srgbClr val="6666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|  </a:t>
            </a:r>
            <a:r>
              <a:rPr lang="en-GB">
                <a:solidFill>
                  <a:srgbClr val="6666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Kaare Endrup Iversen - ESS𝜈SB Detectors and Physics reach - 17/1 2025</a:t>
            </a:r>
            <a:endParaRPr>
              <a:solidFill>
                <a:srgbClr val="66666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" name="Google Shape;45;p6"/>
          <p:cNvSpPr txBox="1"/>
          <p:nvPr/>
        </p:nvSpPr>
        <p:spPr>
          <a:xfrm>
            <a:off x="0" y="6282550"/>
            <a:ext cx="625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GB" sz="1300">
                <a:solidFill>
                  <a:srgbClr val="6666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/>
          </a:p>
        </p:txBody>
      </p:sp>
      <p:pic>
        <p:nvPicPr>
          <p:cNvPr id="46" name="Google Shape;46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157492" y="5784900"/>
            <a:ext cx="541008" cy="721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65450" y="5846907"/>
            <a:ext cx="1191200" cy="6313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+ diagram etc">
  <p:cSld name="Headline + diagram etc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 txBox="1"/>
          <p:nvPr>
            <p:ph type="title"/>
          </p:nvPr>
        </p:nvSpPr>
        <p:spPr>
          <a:xfrm>
            <a:off x="1620000" y="359999"/>
            <a:ext cx="8820000" cy="11998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Times New Roman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" type="body"/>
          </p:nvPr>
        </p:nvSpPr>
        <p:spPr>
          <a:xfrm>
            <a:off x="1620000" y="1559859"/>
            <a:ext cx="8820000" cy="45601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  <a:defRPr/>
            </a:lvl3pPr>
            <a:lvl4pPr indent="-342900" lvl="3" marL="1828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  <a:defRPr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51" name="Google Shape;51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157492" y="5784900"/>
            <a:ext cx="541008" cy="721951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7"/>
          <p:cNvSpPr txBox="1"/>
          <p:nvPr/>
        </p:nvSpPr>
        <p:spPr>
          <a:xfrm>
            <a:off x="549050" y="6268900"/>
            <a:ext cx="82416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300">
                <a:solidFill>
                  <a:srgbClr val="6666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|  </a:t>
            </a:r>
            <a:r>
              <a:rPr lang="en-GB">
                <a:solidFill>
                  <a:srgbClr val="6666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Kaare Endrup Iversen - ESS𝜈SB Detectors and Physics reach - 17/1 2025</a:t>
            </a:r>
            <a:endParaRPr>
              <a:solidFill>
                <a:srgbClr val="66666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66666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" name="Google Shape;53;p7"/>
          <p:cNvSpPr txBox="1"/>
          <p:nvPr/>
        </p:nvSpPr>
        <p:spPr>
          <a:xfrm>
            <a:off x="0" y="6282550"/>
            <a:ext cx="625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GB" sz="1300">
                <a:solidFill>
                  <a:srgbClr val="6666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/>
          </a:p>
        </p:txBody>
      </p:sp>
      <p:pic>
        <p:nvPicPr>
          <p:cNvPr id="54" name="Google Shape;54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65450" y="5846907"/>
            <a:ext cx="1191200" cy="6313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+ diagram dark">
  <p:cSld name="Headline + diagram dark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/>
          <p:nvPr/>
        </p:nvSpPr>
        <p:spPr>
          <a:xfrm>
            <a:off x="192088" y="187656"/>
            <a:ext cx="11807825" cy="6481431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8"/>
          <p:cNvSpPr txBox="1"/>
          <p:nvPr>
            <p:ph type="title"/>
          </p:nvPr>
        </p:nvSpPr>
        <p:spPr>
          <a:xfrm>
            <a:off x="1620000" y="359999"/>
            <a:ext cx="8820000" cy="11998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imes New Roman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8"/>
          <p:cNvSpPr txBox="1"/>
          <p:nvPr>
            <p:ph idx="1" type="body"/>
          </p:nvPr>
        </p:nvSpPr>
        <p:spPr>
          <a:xfrm>
            <a:off x="1620000" y="1559859"/>
            <a:ext cx="8820000" cy="45601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68300" lvl="0" marL="4572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2200"/>
              <a:buChar char="•"/>
              <a:defRPr>
                <a:solidFill>
                  <a:schemeClr val="lt1"/>
                </a:solidFill>
              </a:defRPr>
            </a:lvl1pPr>
            <a:lvl2pPr indent="-368300" lvl="1" marL="9144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200"/>
              <a:buChar char="–"/>
              <a:defRPr>
                <a:solidFill>
                  <a:schemeClr val="lt1"/>
                </a:solidFill>
              </a:defRPr>
            </a:lvl2pPr>
            <a:lvl3pPr indent="-368300" lvl="2" marL="1371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200"/>
              <a:buChar char="–"/>
              <a:defRPr>
                <a:solidFill>
                  <a:schemeClr val="lt1"/>
                </a:solidFill>
              </a:defRPr>
            </a:lvl3pPr>
            <a:lvl4pPr indent="-368300" lvl="3" marL="1828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200"/>
              <a:buChar char="–"/>
              <a:defRPr>
                <a:solidFill>
                  <a:schemeClr val="lt1"/>
                </a:solidFill>
              </a:defRPr>
            </a:lvl4pPr>
            <a:lvl5pPr indent="-368300" lvl="4" marL="22860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200"/>
              <a:buChar char="–"/>
              <a:defRPr>
                <a:solidFill>
                  <a:schemeClr val="lt1"/>
                </a:solidFill>
              </a:defRPr>
            </a:lvl5pPr>
            <a:lvl6pPr indent="-368300" lvl="5" marL="2743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200"/>
              <a:buChar char="–"/>
              <a:defRPr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59" name="Google Shape;59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989749" y="5561052"/>
            <a:ext cx="708739" cy="945809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tement">
  <p:cSld name="Statemen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 txBox="1"/>
          <p:nvPr>
            <p:ph type="title"/>
          </p:nvPr>
        </p:nvSpPr>
        <p:spPr>
          <a:xfrm>
            <a:off x="550800" y="2786400"/>
            <a:ext cx="11088000" cy="6155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imes New Roman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63" name="Google Shape;63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989749" y="5561052"/>
            <a:ext cx="708740" cy="945809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192088" y="-406473"/>
            <a:ext cx="9272423" cy="3046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  <a:defRPr sz="22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67" name="Google Shape;67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989749" y="5561052"/>
            <a:ext cx="708740" cy="945809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0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2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1620000" y="359999"/>
            <a:ext cx="8820000" cy="18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288000" lIns="0" spcFirstLastPara="1" rIns="0" wrap="square" tIns="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imes New Roman"/>
              <a:buNone/>
              <a:defRPr b="0" i="0" sz="4400" u="none" cap="none" strike="noStrik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1620000" y="2159999"/>
            <a:ext cx="8820000" cy="43513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68300" lvl="0" marL="457200" marR="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8300" lvl="1" marL="9144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–"/>
              <a:defRPr b="0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68300" lvl="2" marL="13716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–"/>
              <a:defRPr b="0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68300" lvl="3" marL="18288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–"/>
              <a:defRPr b="0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68300" lvl="4" marL="22860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–"/>
              <a:defRPr b="0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68300" lvl="5" marL="2743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–"/>
              <a:defRPr b="0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</a:defRPr>
            </a:lvl1pPr>
            <a:lvl2pPr lvl="1" algn="r">
              <a:buNone/>
              <a:defRPr sz="1300">
                <a:solidFill>
                  <a:schemeClr val="dk1"/>
                </a:solidFill>
              </a:defRPr>
            </a:lvl2pPr>
            <a:lvl3pPr lvl="2" algn="r">
              <a:buNone/>
              <a:defRPr sz="1300">
                <a:solidFill>
                  <a:schemeClr val="dk1"/>
                </a:solidFill>
              </a:defRPr>
            </a:lvl3pPr>
            <a:lvl4pPr lvl="3" algn="r">
              <a:buNone/>
              <a:defRPr sz="1300">
                <a:solidFill>
                  <a:schemeClr val="dk1"/>
                </a:solidFill>
              </a:defRPr>
            </a:lvl4pPr>
            <a:lvl5pPr lvl="4" algn="r">
              <a:buNone/>
              <a:defRPr sz="1300">
                <a:solidFill>
                  <a:schemeClr val="dk1"/>
                </a:solidFill>
              </a:defRPr>
            </a:lvl5pPr>
            <a:lvl6pPr lvl="5" algn="r">
              <a:buNone/>
              <a:defRPr sz="1300">
                <a:solidFill>
                  <a:schemeClr val="dk1"/>
                </a:solidFill>
              </a:defRPr>
            </a:lvl6pPr>
            <a:lvl7pPr lvl="6" algn="r">
              <a:buNone/>
              <a:defRPr sz="1300">
                <a:solidFill>
                  <a:schemeClr val="dk1"/>
                </a:solidFill>
              </a:defRPr>
            </a:lvl7pPr>
            <a:lvl8pPr lvl="7" algn="r">
              <a:buNone/>
              <a:defRPr sz="1300">
                <a:solidFill>
                  <a:schemeClr val="dk1"/>
                </a:solidFill>
              </a:defRPr>
            </a:lvl8pPr>
            <a:lvl9pPr lvl="8" algn="r">
              <a:buNone/>
              <a:defRPr sz="13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121">
          <p15:clr>
            <a:srgbClr val="F26B43"/>
          </p15:clr>
        </p15:guide>
        <p15:guide id="4" pos="7559">
          <p15:clr>
            <a:srgbClr val="F26B43"/>
          </p15:clr>
        </p15:guide>
        <p15:guide id="5" pos="2593">
          <p15:clr>
            <a:srgbClr val="F26B43"/>
          </p15:clr>
        </p15:guide>
        <p15:guide id="6" pos="5087">
          <p15:clr>
            <a:srgbClr val="F26B43"/>
          </p15:clr>
        </p15:guide>
        <p15:guide id="7" orient="horz" pos="4201">
          <p15:clr>
            <a:srgbClr val="F26B43"/>
          </p15:clr>
        </p15:guide>
        <p15:guide id="8" orient="horz" pos="11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5" Type="http://schemas.openxmlformats.org/officeDocument/2006/relationships/image" Target="../media/image13.png"/><Relationship Id="rId6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png"/><Relationship Id="rId4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Relationship Id="rId4" Type="http://schemas.openxmlformats.org/officeDocument/2006/relationships/image" Target="../media/image21.png"/><Relationship Id="rId5" Type="http://schemas.openxmlformats.org/officeDocument/2006/relationships/image" Target="../media/image1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png"/><Relationship Id="rId4" Type="http://schemas.openxmlformats.org/officeDocument/2006/relationships/image" Target="../media/image3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png"/><Relationship Id="rId4" Type="http://schemas.openxmlformats.org/officeDocument/2006/relationships/hyperlink" Target="https://link.springer.com/article/10.1007/JHEP10(2024)187" TargetMode="External"/><Relationship Id="rId5" Type="http://schemas.openxmlformats.org/officeDocument/2006/relationships/hyperlink" Target="https://link.springer.com/article/10.1007/JHEP10(2024)187" TargetMode="External"/><Relationship Id="rId6" Type="http://schemas.openxmlformats.org/officeDocument/2006/relationships/hyperlink" Target="https://link.springer.com/article/10.1007/JHEP10(2024)187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png"/><Relationship Id="rId4" Type="http://schemas.openxmlformats.org/officeDocument/2006/relationships/hyperlink" Target="https://link.springer.com/article/10.1007/JHEP10(2024)187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png"/><Relationship Id="rId4" Type="http://schemas.openxmlformats.org/officeDocument/2006/relationships/hyperlink" Target="https://link.springer.com/article/10.1007/JHEP10(2024)187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2.png"/><Relationship Id="rId4" Type="http://schemas.openxmlformats.org/officeDocument/2006/relationships/image" Target="../media/image26.png"/><Relationship Id="rId5" Type="http://schemas.openxmlformats.org/officeDocument/2006/relationships/hyperlink" Target="https://link.springer.com/article/10.1007/JHEP10(2024)187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link.springer.com/article/10.1007/JHEP03(2020)026" TargetMode="External"/><Relationship Id="rId4" Type="http://schemas.openxmlformats.org/officeDocument/2006/relationships/image" Target="../media/image23.png"/><Relationship Id="rId5" Type="http://schemas.openxmlformats.org/officeDocument/2006/relationships/image" Target="../media/image2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link.springer.com/article/10.1007/JHEP03(2020)026" TargetMode="External"/><Relationship Id="rId4" Type="http://schemas.openxmlformats.org/officeDocument/2006/relationships/image" Target="../media/image23.png"/><Relationship Id="rId5" Type="http://schemas.openxmlformats.org/officeDocument/2006/relationships/image" Target="../media/image28.png"/></Relationships>
</file>

<file path=ppt/slides/_rels/slide27.xml.rels><?xml version="1.0" encoding="UTF-8" standalone="yes"?><Relationships xmlns="http://schemas.openxmlformats.org/package/2006/relationships"><Relationship Id="rId10" Type="http://schemas.openxmlformats.org/officeDocument/2006/relationships/hyperlink" Target="https://link.springer.com/article/10.1007/JHEP08(2024)063" TargetMode="External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hyperlink" Target="https://link.springer.com/article/10.1007/JHEP08(2024)063" TargetMode="External"/><Relationship Id="rId5" Type="http://schemas.openxmlformats.org/officeDocument/2006/relationships/image" Target="../media/image33.png"/><Relationship Id="rId6" Type="http://schemas.openxmlformats.org/officeDocument/2006/relationships/hyperlink" Target="https://journals.aps.org/prd/abstract/10.1103/PhysRevD.109.115010" TargetMode="External"/><Relationship Id="rId7" Type="http://schemas.openxmlformats.org/officeDocument/2006/relationships/hyperlink" Target="https://link.springer.com/article/10.1007/JHEP05(2021)133" TargetMode="External"/><Relationship Id="rId8" Type="http://schemas.openxmlformats.org/officeDocument/2006/relationships/hyperlink" Target="https://link.springer.com/article/10.1007/JHEP08(2024)063" TargetMode="Externa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7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Relationship Id="rId4" Type="http://schemas.openxmlformats.org/officeDocument/2006/relationships/image" Target="../media/image13.png"/><Relationship Id="rId5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4"/>
          <p:cNvSpPr txBox="1"/>
          <p:nvPr>
            <p:ph type="title"/>
          </p:nvPr>
        </p:nvSpPr>
        <p:spPr>
          <a:xfrm>
            <a:off x="5854300" y="2297050"/>
            <a:ext cx="6144900" cy="9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Times New Roman"/>
              <a:buNone/>
            </a:pPr>
            <a:r>
              <a:rPr lang="en-GB" sz="3000"/>
              <a:t>ESS𝜈SB Detectors and Physics Reach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Times New Roman"/>
              <a:buNone/>
            </a:pPr>
            <a:r>
              <a:rPr lang="en-GB" sz="2400"/>
              <a:t>On behalf of ESS𝜈SB WP5</a:t>
            </a:r>
            <a:endParaRPr/>
          </a:p>
        </p:txBody>
      </p:sp>
      <p:sp>
        <p:nvSpPr>
          <p:cNvPr id="169" name="Google Shape;169;p24"/>
          <p:cNvSpPr txBox="1"/>
          <p:nvPr>
            <p:ph idx="1" type="body"/>
          </p:nvPr>
        </p:nvSpPr>
        <p:spPr>
          <a:xfrm>
            <a:off x="5854325" y="3499575"/>
            <a:ext cx="5087700" cy="8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>
                <a:latin typeface="Helvetica Neue"/>
                <a:ea typeface="Helvetica Neue"/>
                <a:cs typeface="Helvetica Neue"/>
                <a:sym typeface="Helvetica Neue"/>
              </a:rPr>
              <a:t>The Fundamental Nuclear and Particle Physics at the ESS workshop - </a:t>
            </a:r>
            <a:r>
              <a:rPr lang="en-GB" sz="1500">
                <a:latin typeface="Helvetica Neue"/>
                <a:ea typeface="Helvetica Neue"/>
                <a:cs typeface="Helvetica Neue"/>
                <a:sym typeface="Helvetica Neue"/>
              </a:rPr>
              <a:t>17/1 2025</a:t>
            </a:r>
            <a:endParaRPr sz="15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Times New Roman"/>
              <a:buNone/>
            </a:pPr>
            <a:r>
              <a:t/>
            </a:r>
            <a:endParaRPr sz="1000"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0" lang="en-GB" sz="1500">
                <a:latin typeface="Times New Roman"/>
                <a:ea typeface="Times New Roman"/>
                <a:cs typeface="Times New Roman"/>
                <a:sym typeface="Times New Roman"/>
              </a:rPr>
              <a:t>Kaare Endrup Iversen - Lund University</a:t>
            </a:r>
            <a:endParaRPr b="0"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0" name="Google Shape;170;p24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71" name="Google Shape;17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5852" y="368075"/>
            <a:ext cx="937760" cy="8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4"/>
          <p:cNvSpPr txBox="1"/>
          <p:nvPr>
            <p:ph idx="1" type="body"/>
          </p:nvPr>
        </p:nvSpPr>
        <p:spPr>
          <a:xfrm>
            <a:off x="5854325" y="5451725"/>
            <a:ext cx="3357000" cy="8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GB" sz="14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Figures supplied by:</a:t>
            </a:r>
            <a:endParaRPr sz="1400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0" lang="en-GB" sz="14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D. Barčot, E. B</a:t>
            </a:r>
            <a:r>
              <a:rPr b="0" lang="en-GB" sz="14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aussian, </a:t>
            </a:r>
            <a:r>
              <a:rPr b="0" lang="en-GB" sz="14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T. Ekelöf, G. Fanourakis, M. Ghosh, B. Kliček, T. Tolba, S. Vihonen</a:t>
            </a:r>
            <a:endParaRPr b="0" sz="1400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33"/>
          <p:cNvSpPr txBox="1"/>
          <p:nvPr>
            <p:ph type="title"/>
          </p:nvPr>
        </p:nvSpPr>
        <p:spPr>
          <a:xfrm>
            <a:off x="1620000" y="188925"/>
            <a:ext cx="8820000" cy="1235100"/>
          </a:xfrm>
          <a:prstGeom prst="rect">
            <a:avLst/>
          </a:prstGeom>
        </p:spPr>
        <p:txBody>
          <a:bodyPr anchorCtr="0" anchor="b" bIns="28800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ESS𝜈SB near detector</a:t>
            </a:r>
            <a:endParaRPr sz="3000"/>
          </a:p>
        </p:txBody>
      </p:sp>
      <p:pic>
        <p:nvPicPr>
          <p:cNvPr id="385" name="Google Shape;38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1750" y="1174375"/>
            <a:ext cx="7115800" cy="495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12750" y="3857745"/>
            <a:ext cx="615650" cy="789075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33"/>
          <p:cNvSpPr txBox="1"/>
          <p:nvPr/>
        </p:nvSpPr>
        <p:spPr>
          <a:xfrm>
            <a:off x="2767106" y="4084156"/>
            <a:ext cx="1344600" cy="5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𝜈 beam</a:t>
            </a:r>
            <a:endParaRPr sz="10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388" name="Google Shape;388;p33"/>
          <p:cNvCxnSpPr/>
          <p:nvPr/>
        </p:nvCxnSpPr>
        <p:spPr>
          <a:xfrm>
            <a:off x="3238975" y="2918125"/>
            <a:ext cx="916800" cy="12222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oval"/>
          </a:ln>
          <a:effectLst>
            <a:outerShdw blurRad="57150" rotWithShape="0" algn="bl">
              <a:srgbClr val="000000">
                <a:alpha val="50000"/>
              </a:srgbClr>
            </a:outerShdw>
          </a:effectLst>
        </p:spPr>
      </p:cxnSp>
      <p:cxnSp>
        <p:nvCxnSpPr>
          <p:cNvPr id="389" name="Google Shape;389;p33"/>
          <p:cNvCxnSpPr/>
          <p:nvPr/>
        </p:nvCxnSpPr>
        <p:spPr>
          <a:xfrm flipH="1">
            <a:off x="4560550" y="2513275"/>
            <a:ext cx="1779900" cy="18105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oval"/>
          </a:ln>
          <a:effectLst>
            <a:outerShdw blurRad="57150" rotWithShape="0" algn="bl">
              <a:srgbClr val="000000">
                <a:alpha val="50000"/>
              </a:srgbClr>
            </a:outerShdw>
          </a:effectLst>
        </p:spPr>
      </p:cxnSp>
      <p:pic>
        <p:nvPicPr>
          <p:cNvPr id="390" name="Google Shape;390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1550" y="1347825"/>
            <a:ext cx="2679273" cy="13169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>
              <a:srgbClr val="000000">
                <a:alpha val="50000"/>
              </a:srgbClr>
            </a:outerShdw>
          </a:effectLst>
        </p:spPr>
      </p:pic>
      <p:pic>
        <p:nvPicPr>
          <p:cNvPr id="391" name="Google Shape;391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96212" y="1851020"/>
            <a:ext cx="2164327" cy="13169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>
              <a:srgbClr val="000000">
                <a:alpha val="50000"/>
              </a:srgbClr>
            </a:outerShdw>
          </a:effectLst>
        </p:spPr>
      </p:pic>
      <p:sp>
        <p:nvSpPr>
          <p:cNvPr id="392" name="Google Shape;392;p33"/>
          <p:cNvSpPr/>
          <p:nvPr/>
        </p:nvSpPr>
        <p:spPr>
          <a:xfrm>
            <a:off x="8960650" y="4163297"/>
            <a:ext cx="2410200" cy="603600"/>
          </a:xfrm>
          <a:prstGeom prst="roundRect">
            <a:avLst>
              <a:gd fmla="val 5065" name="adj"/>
            </a:avLst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33"/>
          <p:cNvSpPr txBox="1"/>
          <p:nvPr/>
        </p:nvSpPr>
        <p:spPr>
          <a:xfrm>
            <a:off x="8960650" y="4140325"/>
            <a:ext cx="2559000" cy="5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Near Water Cherenkov detector (0.77 kt fiducial)</a:t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94" name="Google Shape;394;p33"/>
          <p:cNvSpPr/>
          <p:nvPr/>
        </p:nvSpPr>
        <p:spPr>
          <a:xfrm>
            <a:off x="7615775" y="1353115"/>
            <a:ext cx="2410200" cy="603600"/>
          </a:xfrm>
          <a:prstGeom prst="roundRect">
            <a:avLst>
              <a:gd fmla="val 5065" name="adj"/>
            </a:avLst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33"/>
          <p:cNvSpPr txBox="1"/>
          <p:nvPr/>
        </p:nvSpPr>
        <p:spPr>
          <a:xfrm>
            <a:off x="7615775" y="1330143"/>
            <a:ext cx="2559000" cy="5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Super-FGD like detector</a:t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(1 t fiducial)</a:t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96" name="Google Shape;396;p33"/>
          <p:cNvSpPr/>
          <p:nvPr/>
        </p:nvSpPr>
        <p:spPr>
          <a:xfrm>
            <a:off x="1948438" y="1209225"/>
            <a:ext cx="2612100" cy="603600"/>
          </a:xfrm>
          <a:prstGeom prst="roundRect">
            <a:avLst>
              <a:gd fmla="val 5065" name="adj"/>
            </a:avLst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33"/>
          <p:cNvSpPr txBox="1"/>
          <p:nvPr/>
        </p:nvSpPr>
        <p:spPr>
          <a:xfrm>
            <a:off x="1948438" y="1186275"/>
            <a:ext cx="2612100" cy="5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NINJA-like water-emulsion detector (1 t fiducial)</a:t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398" name="Google Shape;398;p33"/>
          <p:cNvCxnSpPr/>
          <p:nvPr/>
        </p:nvCxnSpPr>
        <p:spPr>
          <a:xfrm rot="10800000">
            <a:off x="6550450" y="4434475"/>
            <a:ext cx="24102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oval"/>
          </a:ln>
          <a:effectLst>
            <a:outerShdw blurRad="57150" rotWithShape="0" algn="bl">
              <a:srgbClr val="000000">
                <a:alpha val="50000"/>
              </a:srgbClr>
            </a:outerShdw>
          </a:effectLst>
        </p:spPr>
      </p:cxnSp>
      <p:sp>
        <p:nvSpPr>
          <p:cNvPr id="399" name="Google Shape;399;p33"/>
          <p:cNvSpPr/>
          <p:nvPr/>
        </p:nvSpPr>
        <p:spPr>
          <a:xfrm>
            <a:off x="66675" y="1209225"/>
            <a:ext cx="1819200" cy="849600"/>
          </a:xfrm>
          <a:prstGeom prst="roundRect">
            <a:avLst>
              <a:gd fmla="val 2587" name="adj"/>
            </a:avLst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33"/>
          <p:cNvSpPr txBox="1"/>
          <p:nvPr/>
        </p:nvSpPr>
        <p:spPr>
          <a:xfrm>
            <a:off x="66675" y="1186275"/>
            <a:ext cx="18384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Angle and # of pions and protons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Muon emission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89400" y="767525"/>
            <a:ext cx="11134725" cy="5210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7" name="Google Shape;407;p34"/>
          <p:cNvCxnSpPr/>
          <p:nvPr/>
        </p:nvCxnSpPr>
        <p:spPr>
          <a:xfrm rot="10800000">
            <a:off x="4223015" y="5636580"/>
            <a:ext cx="715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08" name="Google Shape;408;p34"/>
          <p:cNvCxnSpPr/>
          <p:nvPr/>
        </p:nvCxnSpPr>
        <p:spPr>
          <a:xfrm rot="10800000">
            <a:off x="4045715" y="5319780"/>
            <a:ext cx="177300" cy="316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09" name="Google Shape;409;p34"/>
          <p:cNvCxnSpPr/>
          <p:nvPr/>
        </p:nvCxnSpPr>
        <p:spPr>
          <a:xfrm rot="10800000">
            <a:off x="4985075" y="5512756"/>
            <a:ext cx="1761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0" name="Google Shape;410;p34"/>
          <p:cNvCxnSpPr/>
          <p:nvPr/>
        </p:nvCxnSpPr>
        <p:spPr>
          <a:xfrm rot="10800000">
            <a:off x="4388590" y="4591162"/>
            <a:ext cx="596400" cy="921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11" name="Google Shape;411;p34"/>
          <p:cNvCxnSpPr/>
          <p:nvPr/>
        </p:nvCxnSpPr>
        <p:spPr>
          <a:xfrm rot="10800000">
            <a:off x="5249875" y="5191300"/>
            <a:ext cx="1205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2" name="Google Shape;412;p34"/>
          <p:cNvCxnSpPr/>
          <p:nvPr/>
        </p:nvCxnSpPr>
        <p:spPr>
          <a:xfrm rot="10800000">
            <a:off x="4824490" y="4422105"/>
            <a:ext cx="425400" cy="769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13" name="Google Shape;413;p34"/>
          <p:cNvCxnSpPr/>
          <p:nvPr/>
        </p:nvCxnSpPr>
        <p:spPr>
          <a:xfrm rot="10800000">
            <a:off x="5887550" y="4877000"/>
            <a:ext cx="965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4" name="Google Shape;414;p34"/>
          <p:cNvCxnSpPr/>
          <p:nvPr/>
        </p:nvCxnSpPr>
        <p:spPr>
          <a:xfrm rot="10800000">
            <a:off x="5498378" y="4633993"/>
            <a:ext cx="389100" cy="243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15" name="Google Shape;415;p34"/>
          <p:cNvCxnSpPr/>
          <p:nvPr/>
        </p:nvCxnSpPr>
        <p:spPr>
          <a:xfrm rot="10800000">
            <a:off x="5940200" y="4448350"/>
            <a:ext cx="1503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6" name="Google Shape;416;p34"/>
          <p:cNvCxnSpPr/>
          <p:nvPr/>
        </p:nvCxnSpPr>
        <p:spPr>
          <a:xfrm rot="10800000">
            <a:off x="5250584" y="4300449"/>
            <a:ext cx="689400" cy="147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17" name="Google Shape;417;p34"/>
          <p:cNvCxnSpPr/>
          <p:nvPr/>
        </p:nvCxnSpPr>
        <p:spPr>
          <a:xfrm rot="10800000">
            <a:off x="6599759" y="3796829"/>
            <a:ext cx="744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8" name="Google Shape;418;p34"/>
          <p:cNvCxnSpPr/>
          <p:nvPr/>
        </p:nvCxnSpPr>
        <p:spPr>
          <a:xfrm rot="10800000">
            <a:off x="6270106" y="3663322"/>
            <a:ext cx="329700" cy="133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19" name="Google Shape;419;p34"/>
          <p:cNvCxnSpPr/>
          <p:nvPr/>
        </p:nvCxnSpPr>
        <p:spPr>
          <a:xfrm rot="10800000">
            <a:off x="7394775" y="3024350"/>
            <a:ext cx="558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0" name="Google Shape;420;p34"/>
          <p:cNvCxnSpPr/>
          <p:nvPr/>
        </p:nvCxnSpPr>
        <p:spPr>
          <a:xfrm rot="10800000">
            <a:off x="7155753" y="2764549"/>
            <a:ext cx="239100" cy="259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21" name="Google Shape;421;p34"/>
          <p:cNvCxnSpPr/>
          <p:nvPr/>
        </p:nvCxnSpPr>
        <p:spPr>
          <a:xfrm rot="10800000">
            <a:off x="8218775" y="3241050"/>
            <a:ext cx="1234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2" name="Google Shape;422;p34"/>
          <p:cNvCxnSpPr/>
          <p:nvPr/>
        </p:nvCxnSpPr>
        <p:spPr>
          <a:xfrm rot="10800000">
            <a:off x="7872565" y="2138249"/>
            <a:ext cx="346200" cy="1102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23" name="Google Shape;423;p34"/>
          <p:cNvCxnSpPr/>
          <p:nvPr/>
        </p:nvCxnSpPr>
        <p:spPr>
          <a:xfrm rot="10800000">
            <a:off x="4336484" y="3964048"/>
            <a:ext cx="466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4" name="Google Shape;424;p34"/>
          <p:cNvCxnSpPr/>
          <p:nvPr/>
        </p:nvCxnSpPr>
        <p:spPr>
          <a:xfrm flipH="1" rot="10800000">
            <a:off x="4803287" y="3709047"/>
            <a:ext cx="307200" cy="255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25" name="Google Shape;425;p34"/>
          <p:cNvCxnSpPr/>
          <p:nvPr/>
        </p:nvCxnSpPr>
        <p:spPr>
          <a:xfrm rot="10800000">
            <a:off x="1116938" y="4422100"/>
            <a:ext cx="973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6" name="Google Shape;426;p34"/>
          <p:cNvCxnSpPr/>
          <p:nvPr/>
        </p:nvCxnSpPr>
        <p:spPr>
          <a:xfrm>
            <a:off x="2090740" y="4422099"/>
            <a:ext cx="83400" cy="430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27" name="Google Shape;427;p34"/>
          <p:cNvCxnSpPr/>
          <p:nvPr/>
        </p:nvCxnSpPr>
        <p:spPr>
          <a:xfrm rot="10800000">
            <a:off x="1721681" y="5869819"/>
            <a:ext cx="909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8" name="Google Shape;428;p34"/>
          <p:cNvCxnSpPr/>
          <p:nvPr/>
        </p:nvCxnSpPr>
        <p:spPr>
          <a:xfrm flipH="1" rot="10800000">
            <a:off x="2631284" y="5334018"/>
            <a:ext cx="69000" cy="535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29" name="Google Shape;429;p34"/>
          <p:cNvCxnSpPr/>
          <p:nvPr/>
        </p:nvCxnSpPr>
        <p:spPr>
          <a:xfrm flipH="1" rot="10800000">
            <a:off x="2631275" y="5510125"/>
            <a:ext cx="681000" cy="359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30" name="Google Shape;430;p34"/>
          <p:cNvSpPr txBox="1"/>
          <p:nvPr/>
        </p:nvSpPr>
        <p:spPr>
          <a:xfrm>
            <a:off x="4046488" y="5396703"/>
            <a:ext cx="10425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Ring to Target transferline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1" name="Google Shape;431;p34"/>
          <p:cNvSpPr txBox="1"/>
          <p:nvPr/>
        </p:nvSpPr>
        <p:spPr>
          <a:xfrm>
            <a:off x="4933756" y="5277075"/>
            <a:ext cx="26067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Common Morgue and PSU room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2" name="Google Shape;432;p34"/>
          <p:cNvSpPr txBox="1"/>
          <p:nvPr/>
        </p:nvSpPr>
        <p:spPr>
          <a:xfrm>
            <a:off x="5233781" y="4945750"/>
            <a:ext cx="26067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MW Target Building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3" name="Google Shape;433;p34"/>
          <p:cNvSpPr txBox="1"/>
          <p:nvPr/>
        </p:nvSpPr>
        <p:spPr>
          <a:xfrm>
            <a:off x="5859029" y="4639975"/>
            <a:ext cx="10851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LEnuSTORM Ring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4" name="Google Shape;434;p34"/>
          <p:cNvSpPr txBox="1"/>
          <p:nvPr/>
        </p:nvSpPr>
        <p:spPr>
          <a:xfrm>
            <a:off x="5859025" y="4212984"/>
            <a:ext cx="15849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Decay Tunnel + Beam Dump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5" name="Google Shape;435;p34"/>
          <p:cNvSpPr txBox="1"/>
          <p:nvPr/>
        </p:nvSpPr>
        <p:spPr>
          <a:xfrm>
            <a:off x="6595053" y="3564517"/>
            <a:ext cx="26067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LEMMOND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6" name="Google Shape;436;p34"/>
          <p:cNvSpPr txBox="1"/>
          <p:nvPr/>
        </p:nvSpPr>
        <p:spPr>
          <a:xfrm>
            <a:off x="7334044" y="2778838"/>
            <a:ext cx="26067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ESS linac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7" name="Google Shape;437;p34"/>
          <p:cNvSpPr txBox="1"/>
          <p:nvPr/>
        </p:nvSpPr>
        <p:spPr>
          <a:xfrm>
            <a:off x="8170199" y="3000600"/>
            <a:ext cx="13626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ESSnuSB Near Detector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8" name="Google Shape;438;p34"/>
          <p:cNvSpPr txBox="1"/>
          <p:nvPr/>
        </p:nvSpPr>
        <p:spPr>
          <a:xfrm>
            <a:off x="4293503" y="3735310"/>
            <a:ext cx="26067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LEMNB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9" name="Google Shape;439;p34"/>
          <p:cNvSpPr txBox="1"/>
          <p:nvPr/>
        </p:nvSpPr>
        <p:spPr>
          <a:xfrm>
            <a:off x="1121706" y="4181463"/>
            <a:ext cx="26067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Accumulator Ring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40" name="Google Shape;440;p34"/>
          <p:cNvSpPr txBox="1"/>
          <p:nvPr/>
        </p:nvSpPr>
        <p:spPr>
          <a:xfrm>
            <a:off x="1661944" y="5613513"/>
            <a:ext cx="26067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Facility Buildings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41" name="Google Shape;441;p34"/>
          <p:cNvSpPr txBox="1"/>
          <p:nvPr>
            <p:ph type="title"/>
          </p:nvPr>
        </p:nvSpPr>
        <p:spPr>
          <a:xfrm>
            <a:off x="1620000" y="188925"/>
            <a:ext cx="8820000" cy="1235100"/>
          </a:xfrm>
          <a:prstGeom prst="rect">
            <a:avLst/>
          </a:prstGeom>
        </p:spPr>
        <p:txBody>
          <a:bodyPr anchorCtr="0" anchor="b" bIns="28800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ESS𝜈SB/ESS𝜈SB+ accelerator complex</a:t>
            </a:r>
            <a:endParaRPr sz="3000"/>
          </a:p>
        </p:txBody>
      </p:sp>
      <p:cxnSp>
        <p:nvCxnSpPr>
          <p:cNvPr id="442" name="Google Shape;442;p34"/>
          <p:cNvCxnSpPr/>
          <p:nvPr/>
        </p:nvCxnSpPr>
        <p:spPr>
          <a:xfrm rot="10800000">
            <a:off x="1455990" y="4127879"/>
            <a:ext cx="828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3" name="Google Shape;443;p34"/>
          <p:cNvCxnSpPr/>
          <p:nvPr/>
        </p:nvCxnSpPr>
        <p:spPr>
          <a:xfrm>
            <a:off x="2284593" y="4127878"/>
            <a:ext cx="128700" cy="154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44" name="Google Shape;444;p34"/>
          <p:cNvSpPr txBox="1"/>
          <p:nvPr/>
        </p:nvSpPr>
        <p:spPr>
          <a:xfrm>
            <a:off x="1546440" y="3889467"/>
            <a:ext cx="26067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Transfer Line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45" name="Google Shape;445;p34"/>
          <p:cNvCxnSpPr/>
          <p:nvPr/>
        </p:nvCxnSpPr>
        <p:spPr>
          <a:xfrm flipH="1" rot="10800000">
            <a:off x="5118200" y="429675"/>
            <a:ext cx="4070100" cy="3611400"/>
          </a:xfrm>
          <a:prstGeom prst="straightConnector1">
            <a:avLst/>
          </a:prstGeom>
          <a:noFill/>
          <a:ln cap="flat" cmpd="sng" w="28575">
            <a:solidFill>
              <a:srgbClr val="990000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>
              <a:srgbClr val="000000">
                <a:alpha val="50000"/>
              </a:srgbClr>
            </a:outerShdw>
          </a:effectLst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Google Shape;45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89400" y="767525"/>
            <a:ext cx="11134725" cy="5210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2" name="Google Shape;452;p35"/>
          <p:cNvCxnSpPr/>
          <p:nvPr/>
        </p:nvCxnSpPr>
        <p:spPr>
          <a:xfrm rot="10800000">
            <a:off x="4223015" y="5636580"/>
            <a:ext cx="715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3" name="Google Shape;453;p35"/>
          <p:cNvCxnSpPr/>
          <p:nvPr/>
        </p:nvCxnSpPr>
        <p:spPr>
          <a:xfrm rot="10800000">
            <a:off x="4045715" y="5319780"/>
            <a:ext cx="177300" cy="316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54" name="Google Shape;454;p35"/>
          <p:cNvCxnSpPr/>
          <p:nvPr/>
        </p:nvCxnSpPr>
        <p:spPr>
          <a:xfrm rot="10800000">
            <a:off x="4985075" y="5512756"/>
            <a:ext cx="1761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5" name="Google Shape;455;p35"/>
          <p:cNvCxnSpPr/>
          <p:nvPr/>
        </p:nvCxnSpPr>
        <p:spPr>
          <a:xfrm rot="10800000">
            <a:off x="4388590" y="4591162"/>
            <a:ext cx="596400" cy="921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56" name="Google Shape;456;p35"/>
          <p:cNvCxnSpPr/>
          <p:nvPr/>
        </p:nvCxnSpPr>
        <p:spPr>
          <a:xfrm rot="10800000">
            <a:off x="5249875" y="5191300"/>
            <a:ext cx="1205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7" name="Google Shape;457;p35"/>
          <p:cNvCxnSpPr/>
          <p:nvPr/>
        </p:nvCxnSpPr>
        <p:spPr>
          <a:xfrm rot="10800000">
            <a:off x="4824490" y="4422105"/>
            <a:ext cx="425400" cy="769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58" name="Google Shape;458;p35"/>
          <p:cNvCxnSpPr/>
          <p:nvPr/>
        </p:nvCxnSpPr>
        <p:spPr>
          <a:xfrm rot="10800000">
            <a:off x="5887550" y="4877000"/>
            <a:ext cx="965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9" name="Google Shape;459;p35"/>
          <p:cNvCxnSpPr/>
          <p:nvPr/>
        </p:nvCxnSpPr>
        <p:spPr>
          <a:xfrm rot="10800000">
            <a:off x="5498378" y="4633993"/>
            <a:ext cx="389100" cy="243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60" name="Google Shape;460;p35"/>
          <p:cNvCxnSpPr/>
          <p:nvPr/>
        </p:nvCxnSpPr>
        <p:spPr>
          <a:xfrm rot="10800000">
            <a:off x="5940200" y="4448350"/>
            <a:ext cx="1503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1" name="Google Shape;461;p35"/>
          <p:cNvCxnSpPr/>
          <p:nvPr/>
        </p:nvCxnSpPr>
        <p:spPr>
          <a:xfrm rot="10800000">
            <a:off x="5250584" y="4300449"/>
            <a:ext cx="689400" cy="147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62" name="Google Shape;462;p35"/>
          <p:cNvCxnSpPr/>
          <p:nvPr/>
        </p:nvCxnSpPr>
        <p:spPr>
          <a:xfrm rot="10800000">
            <a:off x="6599759" y="3796829"/>
            <a:ext cx="744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3" name="Google Shape;463;p35"/>
          <p:cNvCxnSpPr/>
          <p:nvPr/>
        </p:nvCxnSpPr>
        <p:spPr>
          <a:xfrm rot="10800000">
            <a:off x="6270106" y="3663322"/>
            <a:ext cx="329700" cy="133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64" name="Google Shape;464;p35"/>
          <p:cNvCxnSpPr/>
          <p:nvPr/>
        </p:nvCxnSpPr>
        <p:spPr>
          <a:xfrm rot="10800000">
            <a:off x="7394775" y="3024350"/>
            <a:ext cx="558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5" name="Google Shape;465;p35"/>
          <p:cNvCxnSpPr/>
          <p:nvPr/>
        </p:nvCxnSpPr>
        <p:spPr>
          <a:xfrm rot="10800000">
            <a:off x="7155753" y="2764549"/>
            <a:ext cx="239100" cy="259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66" name="Google Shape;466;p35"/>
          <p:cNvCxnSpPr/>
          <p:nvPr/>
        </p:nvCxnSpPr>
        <p:spPr>
          <a:xfrm rot="10800000">
            <a:off x="8218775" y="3241050"/>
            <a:ext cx="1234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7" name="Google Shape;467;p35"/>
          <p:cNvCxnSpPr/>
          <p:nvPr/>
        </p:nvCxnSpPr>
        <p:spPr>
          <a:xfrm rot="10800000">
            <a:off x="7872565" y="2138249"/>
            <a:ext cx="346200" cy="1102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68" name="Google Shape;468;p35"/>
          <p:cNvCxnSpPr/>
          <p:nvPr/>
        </p:nvCxnSpPr>
        <p:spPr>
          <a:xfrm rot="10800000">
            <a:off x="4336484" y="3964048"/>
            <a:ext cx="466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9" name="Google Shape;469;p35"/>
          <p:cNvCxnSpPr/>
          <p:nvPr/>
        </p:nvCxnSpPr>
        <p:spPr>
          <a:xfrm flipH="1" rot="10800000">
            <a:off x="4803287" y="3709047"/>
            <a:ext cx="307200" cy="255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70" name="Google Shape;470;p35"/>
          <p:cNvCxnSpPr/>
          <p:nvPr/>
        </p:nvCxnSpPr>
        <p:spPr>
          <a:xfrm rot="10800000">
            <a:off x="1116938" y="4422100"/>
            <a:ext cx="973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71" name="Google Shape;471;p35"/>
          <p:cNvCxnSpPr/>
          <p:nvPr/>
        </p:nvCxnSpPr>
        <p:spPr>
          <a:xfrm>
            <a:off x="2090740" y="4422099"/>
            <a:ext cx="83400" cy="430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72" name="Google Shape;472;p35"/>
          <p:cNvCxnSpPr/>
          <p:nvPr/>
        </p:nvCxnSpPr>
        <p:spPr>
          <a:xfrm rot="10800000">
            <a:off x="1721681" y="5869819"/>
            <a:ext cx="909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73" name="Google Shape;473;p35"/>
          <p:cNvCxnSpPr/>
          <p:nvPr/>
        </p:nvCxnSpPr>
        <p:spPr>
          <a:xfrm flipH="1" rot="10800000">
            <a:off x="2631284" y="5334018"/>
            <a:ext cx="69000" cy="535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74" name="Google Shape;474;p35"/>
          <p:cNvCxnSpPr/>
          <p:nvPr/>
        </p:nvCxnSpPr>
        <p:spPr>
          <a:xfrm flipH="1" rot="10800000">
            <a:off x="2631275" y="5510125"/>
            <a:ext cx="681000" cy="359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75" name="Google Shape;475;p35"/>
          <p:cNvSpPr txBox="1"/>
          <p:nvPr/>
        </p:nvSpPr>
        <p:spPr>
          <a:xfrm>
            <a:off x="4046488" y="5396703"/>
            <a:ext cx="10425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Ring to Target transferline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6" name="Google Shape;476;p35"/>
          <p:cNvSpPr txBox="1"/>
          <p:nvPr/>
        </p:nvSpPr>
        <p:spPr>
          <a:xfrm>
            <a:off x="4933756" y="5277075"/>
            <a:ext cx="26067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Common Morgue and PSU room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7" name="Google Shape;477;p35"/>
          <p:cNvSpPr txBox="1"/>
          <p:nvPr/>
        </p:nvSpPr>
        <p:spPr>
          <a:xfrm>
            <a:off x="5233781" y="4945750"/>
            <a:ext cx="26067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MW Target Building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8" name="Google Shape;478;p35"/>
          <p:cNvSpPr txBox="1"/>
          <p:nvPr/>
        </p:nvSpPr>
        <p:spPr>
          <a:xfrm>
            <a:off x="5859029" y="4639975"/>
            <a:ext cx="10851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LEnuSTORM Ring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9" name="Google Shape;479;p35"/>
          <p:cNvSpPr txBox="1"/>
          <p:nvPr/>
        </p:nvSpPr>
        <p:spPr>
          <a:xfrm>
            <a:off x="5859025" y="4212984"/>
            <a:ext cx="15849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Decay Tunnel + Beam Dump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80" name="Google Shape;480;p35"/>
          <p:cNvSpPr txBox="1"/>
          <p:nvPr/>
        </p:nvSpPr>
        <p:spPr>
          <a:xfrm>
            <a:off x="6595053" y="3564517"/>
            <a:ext cx="26067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LEMMOND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81" name="Google Shape;481;p35"/>
          <p:cNvSpPr txBox="1"/>
          <p:nvPr/>
        </p:nvSpPr>
        <p:spPr>
          <a:xfrm>
            <a:off x="7334044" y="2778838"/>
            <a:ext cx="26067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ESS linac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82" name="Google Shape;482;p35"/>
          <p:cNvSpPr txBox="1"/>
          <p:nvPr/>
        </p:nvSpPr>
        <p:spPr>
          <a:xfrm>
            <a:off x="8170199" y="3000600"/>
            <a:ext cx="13626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ESSnuSB Near Detector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83" name="Google Shape;483;p35"/>
          <p:cNvSpPr txBox="1"/>
          <p:nvPr/>
        </p:nvSpPr>
        <p:spPr>
          <a:xfrm>
            <a:off x="4293503" y="3735310"/>
            <a:ext cx="26067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LEMNB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84" name="Google Shape;484;p35"/>
          <p:cNvSpPr txBox="1"/>
          <p:nvPr/>
        </p:nvSpPr>
        <p:spPr>
          <a:xfrm>
            <a:off x="1121706" y="4181463"/>
            <a:ext cx="26067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Accumulator Ring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85" name="Google Shape;485;p35"/>
          <p:cNvSpPr txBox="1"/>
          <p:nvPr/>
        </p:nvSpPr>
        <p:spPr>
          <a:xfrm>
            <a:off x="1661944" y="5613513"/>
            <a:ext cx="26067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Facility Buildings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86" name="Google Shape;486;p35"/>
          <p:cNvCxnSpPr/>
          <p:nvPr/>
        </p:nvCxnSpPr>
        <p:spPr>
          <a:xfrm rot="10800000">
            <a:off x="1455990" y="4127879"/>
            <a:ext cx="828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87" name="Google Shape;487;p35"/>
          <p:cNvCxnSpPr/>
          <p:nvPr/>
        </p:nvCxnSpPr>
        <p:spPr>
          <a:xfrm>
            <a:off x="2284593" y="4127878"/>
            <a:ext cx="128700" cy="154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88" name="Google Shape;488;p35"/>
          <p:cNvSpPr txBox="1"/>
          <p:nvPr/>
        </p:nvSpPr>
        <p:spPr>
          <a:xfrm>
            <a:off x="1546440" y="3889467"/>
            <a:ext cx="26067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Transfer Line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89" name="Google Shape;489;p35"/>
          <p:cNvSpPr txBox="1"/>
          <p:nvPr>
            <p:ph type="title"/>
          </p:nvPr>
        </p:nvSpPr>
        <p:spPr>
          <a:xfrm>
            <a:off x="1620000" y="188925"/>
            <a:ext cx="8820000" cy="1235100"/>
          </a:xfrm>
          <a:prstGeom prst="rect">
            <a:avLst/>
          </a:prstGeom>
        </p:spPr>
        <p:txBody>
          <a:bodyPr anchorCtr="0" anchor="b" bIns="28800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ESS𝜈SB/ESS𝜈SB+ accelerator complex</a:t>
            </a:r>
            <a:endParaRPr sz="3000"/>
          </a:p>
        </p:txBody>
      </p:sp>
      <p:cxnSp>
        <p:nvCxnSpPr>
          <p:cNvPr id="490" name="Google Shape;490;p35"/>
          <p:cNvCxnSpPr/>
          <p:nvPr/>
        </p:nvCxnSpPr>
        <p:spPr>
          <a:xfrm flipH="1" rot="10800000">
            <a:off x="5118200" y="429675"/>
            <a:ext cx="4070100" cy="3611400"/>
          </a:xfrm>
          <a:prstGeom prst="straightConnector1">
            <a:avLst/>
          </a:prstGeom>
          <a:noFill/>
          <a:ln cap="flat" cmpd="sng" w="28575">
            <a:solidFill>
              <a:srgbClr val="990000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>
              <a:srgbClr val="000000">
                <a:alpha val="50000"/>
              </a:srgbClr>
            </a:outerShdw>
          </a:effectLst>
        </p:spPr>
      </p:cxnSp>
      <p:pic>
        <p:nvPicPr>
          <p:cNvPr id="491" name="Google Shape;491;p35"/>
          <p:cNvPicPr preferRelativeResize="0"/>
          <p:nvPr/>
        </p:nvPicPr>
        <p:blipFill rotWithShape="1">
          <a:blip r:embed="rId4">
            <a:alphaModFix/>
          </a:blip>
          <a:srcRect b="0" l="1970" r="0" t="0"/>
          <a:stretch/>
        </p:blipFill>
        <p:spPr>
          <a:xfrm>
            <a:off x="7628825" y="247111"/>
            <a:ext cx="4332900" cy="5277919"/>
          </a:xfrm>
          <a:prstGeom prst="rect">
            <a:avLst/>
          </a:prstGeom>
          <a:noFill/>
          <a:ln cap="flat" cmpd="sng" w="2857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6"/>
          <p:cNvSpPr txBox="1"/>
          <p:nvPr>
            <p:ph type="title"/>
          </p:nvPr>
        </p:nvSpPr>
        <p:spPr>
          <a:xfrm>
            <a:off x="1620000" y="188925"/>
            <a:ext cx="8820000" cy="1235100"/>
          </a:xfrm>
          <a:prstGeom prst="rect">
            <a:avLst/>
          </a:prstGeom>
        </p:spPr>
        <p:txBody>
          <a:bodyPr anchorCtr="0" anchor="b" bIns="28800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ESS𝜈SB far detector</a:t>
            </a:r>
            <a:endParaRPr sz="3000"/>
          </a:p>
        </p:txBody>
      </p:sp>
      <p:pic>
        <p:nvPicPr>
          <p:cNvPr id="498" name="Google Shape;49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270639"/>
            <a:ext cx="7324026" cy="2441342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36"/>
          <p:cNvSpPr txBox="1"/>
          <p:nvPr/>
        </p:nvSpPr>
        <p:spPr>
          <a:xfrm>
            <a:off x="493178" y="5124814"/>
            <a:ext cx="697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First and Second Oscillation maxima covered at 360 km baseline!</a:t>
            </a:r>
            <a:endParaRPr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500" name="Google Shape;500;p36"/>
          <p:cNvCxnSpPr>
            <a:stCxn id="501" idx="2"/>
          </p:cNvCxnSpPr>
          <p:nvPr/>
        </p:nvCxnSpPr>
        <p:spPr>
          <a:xfrm flipH="1">
            <a:off x="1107575" y="1986146"/>
            <a:ext cx="217800" cy="420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502" name="Google Shape;502;p36"/>
          <p:cNvSpPr/>
          <p:nvPr/>
        </p:nvSpPr>
        <p:spPr>
          <a:xfrm>
            <a:off x="534725" y="1660811"/>
            <a:ext cx="1543200" cy="400200"/>
          </a:xfrm>
          <a:prstGeom prst="roundRect">
            <a:avLst>
              <a:gd fmla="val 5065" name="adj"/>
            </a:avLst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36"/>
          <p:cNvSpPr txBox="1"/>
          <p:nvPr/>
        </p:nvSpPr>
        <p:spPr>
          <a:xfrm>
            <a:off x="534725" y="1637846"/>
            <a:ext cx="1581300" cy="3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2nd maximum</a:t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503" name="Google Shape;503;p36"/>
          <p:cNvCxnSpPr/>
          <p:nvPr/>
        </p:nvCxnSpPr>
        <p:spPr>
          <a:xfrm flipH="1">
            <a:off x="4950000" y="1986146"/>
            <a:ext cx="185100" cy="580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504" name="Google Shape;504;p36"/>
          <p:cNvSpPr/>
          <p:nvPr/>
        </p:nvSpPr>
        <p:spPr>
          <a:xfrm>
            <a:off x="4353900" y="1658724"/>
            <a:ext cx="1543200" cy="400200"/>
          </a:xfrm>
          <a:prstGeom prst="roundRect">
            <a:avLst>
              <a:gd fmla="val 5065" name="adj"/>
            </a:avLst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5" name="Google Shape;505;p36"/>
          <p:cNvSpPr txBox="1"/>
          <p:nvPr/>
        </p:nvSpPr>
        <p:spPr>
          <a:xfrm>
            <a:off x="4353900" y="1635759"/>
            <a:ext cx="1581300" cy="3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2nd maximum</a:t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506" name="Google Shape;506;p36"/>
          <p:cNvPicPr preferRelativeResize="0"/>
          <p:nvPr/>
        </p:nvPicPr>
        <p:blipFill rotWithShape="1">
          <a:blip r:embed="rId4">
            <a:alphaModFix/>
          </a:blip>
          <a:srcRect b="0" l="1970" r="0" t="0"/>
          <a:stretch/>
        </p:blipFill>
        <p:spPr>
          <a:xfrm>
            <a:off x="7628825" y="247111"/>
            <a:ext cx="4332900" cy="5277919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36"/>
          <p:cNvSpPr txBox="1"/>
          <p:nvPr/>
        </p:nvSpPr>
        <p:spPr>
          <a:xfrm>
            <a:off x="3283225" y="3954675"/>
            <a:ext cx="415200" cy="5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𝜈</a:t>
            </a:r>
            <a:endParaRPr sz="24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08" name="Google Shape;508;p36"/>
          <p:cNvSpPr txBox="1"/>
          <p:nvPr/>
        </p:nvSpPr>
        <p:spPr>
          <a:xfrm>
            <a:off x="7084400" y="3954675"/>
            <a:ext cx="415200" cy="5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𝜈</a:t>
            </a:r>
            <a:endParaRPr sz="24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509" name="Google Shape;509;p36"/>
          <p:cNvCxnSpPr/>
          <p:nvPr/>
        </p:nvCxnSpPr>
        <p:spPr>
          <a:xfrm>
            <a:off x="7188210" y="4143510"/>
            <a:ext cx="141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37"/>
          <p:cNvSpPr/>
          <p:nvPr/>
        </p:nvSpPr>
        <p:spPr>
          <a:xfrm>
            <a:off x="6248775" y="695150"/>
            <a:ext cx="5385600" cy="2463000"/>
          </a:xfrm>
          <a:prstGeom prst="roundRect">
            <a:avLst>
              <a:gd fmla="val 2482" name="adj"/>
            </a:avLst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6" name="Google Shape;516;p37"/>
          <p:cNvSpPr txBox="1"/>
          <p:nvPr>
            <p:ph type="title"/>
          </p:nvPr>
        </p:nvSpPr>
        <p:spPr>
          <a:xfrm>
            <a:off x="1620000" y="188925"/>
            <a:ext cx="8820000" cy="1235100"/>
          </a:xfrm>
          <a:prstGeom prst="rect">
            <a:avLst/>
          </a:prstGeom>
        </p:spPr>
        <p:txBody>
          <a:bodyPr anchorCtr="0" anchor="b" bIns="28800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ESS𝜈SB far detector</a:t>
            </a:r>
            <a:endParaRPr sz="3000"/>
          </a:p>
        </p:txBody>
      </p:sp>
      <p:pic>
        <p:nvPicPr>
          <p:cNvPr id="517" name="Google Shape;51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5725" y="1336850"/>
            <a:ext cx="4599701" cy="4879850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37"/>
          <p:cNvSpPr txBox="1"/>
          <p:nvPr/>
        </p:nvSpPr>
        <p:spPr>
          <a:xfrm>
            <a:off x="6340050" y="742525"/>
            <a:ext cx="4759200" cy="229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Design</a:t>
            </a:r>
            <a:endParaRPr sz="18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Medium"/>
              <a:buChar char="●"/>
            </a:pPr>
            <a:r>
              <a:rPr lang="en-GB" sz="18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2</a:t>
            </a:r>
            <a:r>
              <a:rPr lang="en-GB" sz="1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x 270 kt fiducial volume (~20xSuperK)</a:t>
            </a:r>
            <a:endParaRPr sz="1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Medium"/>
              <a:buChar char="●"/>
            </a:pPr>
            <a:r>
              <a:rPr lang="en-GB" sz="1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Readout: 2 x 38k 20” PMTs</a:t>
            </a:r>
            <a:endParaRPr sz="1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Medium"/>
              <a:buChar char="●"/>
            </a:pPr>
            <a:r>
              <a:rPr lang="en-GB" sz="1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30% optical coverage</a:t>
            </a:r>
            <a:endParaRPr sz="1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Design here for 40% with an option that ¼ PMTs will not be installed</a:t>
            </a:r>
            <a:endParaRPr sz="1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19" name="Google Shape;519;p37"/>
          <p:cNvSpPr txBox="1"/>
          <p:nvPr/>
        </p:nvSpPr>
        <p:spPr>
          <a:xfrm>
            <a:off x="6340050" y="3361964"/>
            <a:ext cx="5294400" cy="229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Can also be used for other purposes: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-GB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Proton decay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-GB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Astroparticles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-GB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Galactic SN ν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-GB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Diffuse supernova neutrino background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-GB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Solar Neutrinos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-GB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Atmospheric Neutrinos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0" name="Google Shape;520;p37"/>
          <p:cNvSpPr txBox="1"/>
          <p:nvPr/>
        </p:nvSpPr>
        <p:spPr>
          <a:xfrm>
            <a:off x="1647825" y="2607475"/>
            <a:ext cx="1297800" cy="9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2x</a:t>
            </a:r>
            <a:endParaRPr sz="40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Google Shape;52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89400" y="767525"/>
            <a:ext cx="11134725" cy="5210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7" name="Google Shape;527;p38"/>
          <p:cNvCxnSpPr/>
          <p:nvPr/>
        </p:nvCxnSpPr>
        <p:spPr>
          <a:xfrm rot="10800000">
            <a:off x="4223015" y="5636580"/>
            <a:ext cx="715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28" name="Google Shape;528;p38"/>
          <p:cNvCxnSpPr/>
          <p:nvPr/>
        </p:nvCxnSpPr>
        <p:spPr>
          <a:xfrm rot="10800000">
            <a:off x="4045715" y="5319780"/>
            <a:ext cx="177300" cy="316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29" name="Google Shape;529;p38"/>
          <p:cNvCxnSpPr/>
          <p:nvPr/>
        </p:nvCxnSpPr>
        <p:spPr>
          <a:xfrm rot="10800000">
            <a:off x="4985075" y="5512756"/>
            <a:ext cx="1761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30" name="Google Shape;530;p38"/>
          <p:cNvCxnSpPr/>
          <p:nvPr/>
        </p:nvCxnSpPr>
        <p:spPr>
          <a:xfrm rot="10800000">
            <a:off x="4388590" y="4591162"/>
            <a:ext cx="596400" cy="921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31" name="Google Shape;531;p38"/>
          <p:cNvCxnSpPr/>
          <p:nvPr/>
        </p:nvCxnSpPr>
        <p:spPr>
          <a:xfrm rot="10800000">
            <a:off x="5249875" y="5191300"/>
            <a:ext cx="1205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32" name="Google Shape;532;p38"/>
          <p:cNvCxnSpPr/>
          <p:nvPr/>
        </p:nvCxnSpPr>
        <p:spPr>
          <a:xfrm rot="10800000">
            <a:off x="4824490" y="4422105"/>
            <a:ext cx="425400" cy="769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33" name="Google Shape;533;p38"/>
          <p:cNvCxnSpPr/>
          <p:nvPr/>
        </p:nvCxnSpPr>
        <p:spPr>
          <a:xfrm rot="10800000">
            <a:off x="5887550" y="4877000"/>
            <a:ext cx="965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34" name="Google Shape;534;p38"/>
          <p:cNvCxnSpPr/>
          <p:nvPr/>
        </p:nvCxnSpPr>
        <p:spPr>
          <a:xfrm rot="10800000">
            <a:off x="5498378" y="4633993"/>
            <a:ext cx="389100" cy="243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35" name="Google Shape;535;p38"/>
          <p:cNvCxnSpPr/>
          <p:nvPr/>
        </p:nvCxnSpPr>
        <p:spPr>
          <a:xfrm rot="10800000">
            <a:off x="5940200" y="4448350"/>
            <a:ext cx="1503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36" name="Google Shape;536;p38"/>
          <p:cNvCxnSpPr/>
          <p:nvPr/>
        </p:nvCxnSpPr>
        <p:spPr>
          <a:xfrm rot="10800000">
            <a:off x="5250584" y="4300449"/>
            <a:ext cx="689400" cy="147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37" name="Google Shape;537;p38"/>
          <p:cNvCxnSpPr/>
          <p:nvPr/>
        </p:nvCxnSpPr>
        <p:spPr>
          <a:xfrm rot="10800000">
            <a:off x="6599759" y="3796829"/>
            <a:ext cx="744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38" name="Google Shape;538;p38"/>
          <p:cNvCxnSpPr/>
          <p:nvPr/>
        </p:nvCxnSpPr>
        <p:spPr>
          <a:xfrm rot="10800000">
            <a:off x="6270106" y="3663322"/>
            <a:ext cx="329700" cy="133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39" name="Google Shape;539;p38"/>
          <p:cNvCxnSpPr/>
          <p:nvPr/>
        </p:nvCxnSpPr>
        <p:spPr>
          <a:xfrm rot="10800000">
            <a:off x="7394775" y="3024350"/>
            <a:ext cx="558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40" name="Google Shape;540;p38"/>
          <p:cNvCxnSpPr/>
          <p:nvPr/>
        </p:nvCxnSpPr>
        <p:spPr>
          <a:xfrm rot="10800000">
            <a:off x="7155753" y="2764549"/>
            <a:ext cx="239100" cy="259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41" name="Google Shape;541;p38"/>
          <p:cNvCxnSpPr/>
          <p:nvPr/>
        </p:nvCxnSpPr>
        <p:spPr>
          <a:xfrm rot="10800000">
            <a:off x="8218775" y="3241050"/>
            <a:ext cx="1234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42" name="Google Shape;542;p38"/>
          <p:cNvCxnSpPr/>
          <p:nvPr/>
        </p:nvCxnSpPr>
        <p:spPr>
          <a:xfrm rot="10800000">
            <a:off x="7872565" y="2138249"/>
            <a:ext cx="346200" cy="1102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43" name="Google Shape;543;p38"/>
          <p:cNvCxnSpPr/>
          <p:nvPr/>
        </p:nvCxnSpPr>
        <p:spPr>
          <a:xfrm rot="10800000">
            <a:off x="4336484" y="3964048"/>
            <a:ext cx="466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44" name="Google Shape;544;p38"/>
          <p:cNvCxnSpPr/>
          <p:nvPr/>
        </p:nvCxnSpPr>
        <p:spPr>
          <a:xfrm flipH="1" rot="10800000">
            <a:off x="4803287" y="3709047"/>
            <a:ext cx="307200" cy="255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45" name="Google Shape;545;p38"/>
          <p:cNvCxnSpPr/>
          <p:nvPr/>
        </p:nvCxnSpPr>
        <p:spPr>
          <a:xfrm rot="10800000">
            <a:off x="1116938" y="4422100"/>
            <a:ext cx="973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46" name="Google Shape;546;p38"/>
          <p:cNvCxnSpPr/>
          <p:nvPr/>
        </p:nvCxnSpPr>
        <p:spPr>
          <a:xfrm>
            <a:off x="2090740" y="4422099"/>
            <a:ext cx="83400" cy="430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47" name="Google Shape;547;p38"/>
          <p:cNvCxnSpPr/>
          <p:nvPr/>
        </p:nvCxnSpPr>
        <p:spPr>
          <a:xfrm rot="10800000">
            <a:off x="1721681" y="5869819"/>
            <a:ext cx="909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48" name="Google Shape;548;p38"/>
          <p:cNvCxnSpPr/>
          <p:nvPr/>
        </p:nvCxnSpPr>
        <p:spPr>
          <a:xfrm flipH="1" rot="10800000">
            <a:off x="2631284" y="5334018"/>
            <a:ext cx="69000" cy="535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49" name="Google Shape;549;p38"/>
          <p:cNvCxnSpPr/>
          <p:nvPr/>
        </p:nvCxnSpPr>
        <p:spPr>
          <a:xfrm flipH="1" rot="10800000">
            <a:off x="2631275" y="5510125"/>
            <a:ext cx="681000" cy="359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50" name="Google Shape;550;p38"/>
          <p:cNvSpPr txBox="1"/>
          <p:nvPr/>
        </p:nvSpPr>
        <p:spPr>
          <a:xfrm>
            <a:off x="4046488" y="5396703"/>
            <a:ext cx="10425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Ring to Target transferline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51" name="Google Shape;551;p38"/>
          <p:cNvSpPr txBox="1"/>
          <p:nvPr/>
        </p:nvSpPr>
        <p:spPr>
          <a:xfrm>
            <a:off x="4933756" y="5277075"/>
            <a:ext cx="26067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Common Morgue and PSU room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52" name="Google Shape;552;p38"/>
          <p:cNvSpPr txBox="1"/>
          <p:nvPr/>
        </p:nvSpPr>
        <p:spPr>
          <a:xfrm>
            <a:off x="5233781" y="4945750"/>
            <a:ext cx="26067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MW Target Building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53" name="Google Shape;553;p38"/>
          <p:cNvSpPr txBox="1"/>
          <p:nvPr/>
        </p:nvSpPr>
        <p:spPr>
          <a:xfrm>
            <a:off x="5859029" y="4639975"/>
            <a:ext cx="10851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LEnuSTORM Ring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54" name="Google Shape;554;p38"/>
          <p:cNvSpPr txBox="1"/>
          <p:nvPr/>
        </p:nvSpPr>
        <p:spPr>
          <a:xfrm>
            <a:off x="5859025" y="4212984"/>
            <a:ext cx="15849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Decay Tunnel + Beam Dump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55" name="Google Shape;555;p38"/>
          <p:cNvSpPr txBox="1"/>
          <p:nvPr/>
        </p:nvSpPr>
        <p:spPr>
          <a:xfrm>
            <a:off x="6595053" y="3564517"/>
            <a:ext cx="26067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LEMMOND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56" name="Google Shape;556;p38"/>
          <p:cNvSpPr txBox="1"/>
          <p:nvPr/>
        </p:nvSpPr>
        <p:spPr>
          <a:xfrm>
            <a:off x="7334044" y="2778838"/>
            <a:ext cx="26067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ESS linac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57" name="Google Shape;557;p38"/>
          <p:cNvSpPr txBox="1"/>
          <p:nvPr/>
        </p:nvSpPr>
        <p:spPr>
          <a:xfrm>
            <a:off x="8170199" y="3000600"/>
            <a:ext cx="13626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ESSnuSB Near Detector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58" name="Google Shape;558;p38"/>
          <p:cNvSpPr txBox="1"/>
          <p:nvPr/>
        </p:nvSpPr>
        <p:spPr>
          <a:xfrm>
            <a:off x="4293503" y="3735310"/>
            <a:ext cx="26067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LEMNB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59" name="Google Shape;559;p38"/>
          <p:cNvSpPr txBox="1"/>
          <p:nvPr/>
        </p:nvSpPr>
        <p:spPr>
          <a:xfrm>
            <a:off x="1121706" y="4181463"/>
            <a:ext cx="26067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Accumulator Ring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60" name="Google Shape;560;p38"/>
          <p:cNvSpPr txBox="1"/>
          <p:nvPr/>
        </p:nvSpPr>
        <p:spPr>
          <a:xfrm>
            <a:off x="1661944" y="5613513"/>
            <a:ext cx="26067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Facility Buildings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61" name="Google Shape;561;p38"/>
          <p:cNvSpPr txBox="1"/>
          <p:nvPr>
            <p:ph type="title"/>
          </p:nvPr>
        </p:nvSpPr>
        <p:spPr>
          <a:xfrm>
            <a:off x="1620000" y="188925"/>
            <a:ext cx="8820000" cy="1235100"/>
          </a:xfrm>
          <a:prstGeom prst="rect">
            <a:avLst/>
          </a:prstGeom>
        </p:spPr>
        <p:txBody>
          <a:bodyPr anchorCtr="0" anchor="b" bIns="28800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ESS𝜈SB/ESS𝜈SB+ accelerator complex</a:t>
            </a:r>
            <a:endParaRPr sz="3000"/>
          </a:p>
        </p:txBody>
      </p:sp>
      <p:cxnSp>
        <p:nvCxnSpPr>
          <p:cNvPr id="562" name="Google Shape;562;p38"/>
          <p:cNvCxnSpPr/>
          <p:nvPr/>
        </p:nvCxnSpPr>
        <p:spPr>
          <a:xfrm rot="10800000">
            <a:off x="1455990" y="4127879"/>
            <a:ext cx="828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63" name="Google Shape;563;p38"/>
          <p:cNvCxnSpPr/>
          <p:nvPr/>
        </p:nvCxnSpPr>
        <p:spPr>
          <a:xfrm>
            <a:off x="2284593" y="4127878"/>
            <a:ext cx="128700" cy="154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64" name="Google Shape;564;p38"/>
          <p:cNvSpPr txBox="1"/>
          <p:nvPr/>
        </p:nvSpPr>
        <p:spPr>
          <a:xfrm>
            <a:off x="1546440" y="3889467"/>
            <a:ext cx="26067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Transfer Line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65" name="Google Shape;565;p38"/>
          <p:cNvSpPr/>
          <p:nvPr/>
        </p:nvSpPr>
        <p:spPr>
          <a:xfrm>
            <a:off x="5899174" y="3378350"/>
            <a:ext cx="1641300" cy="5271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CC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39"/>
          <p:cNvSpPr txBox="1"/>
          <p:nvPr>
            <p:ph type="title"/>
          </p:nvPr>
        </p:nvSpPr>
        <p:spPr>
          <a:xfrm>
            <a:off x="1620000" y="188925"/>
            <a:ext cx="8820000" cy="1235100"/>
          </a:xfrm>
          <a:prstGeom prst="rect">
            <a:avLst/>
          </a:prstGeom>
        </p:spPr>
        <p:txBody>
          <a:bodyPr anchorCtr="0" anchor="b" bIns="28800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LEMMOND: the near-near detector of ESSnuSB</a:t>
            </a:r>
            <a:r>
              <a:rPr lang="en-GB" sz="3000"/>
              <a:t>+</a:t>
            </a:r>
            <a:endParaRPr sz="3000"/>
          </a:p>
        </p:txBody>
      </p:sp>
      <p:sp>
        <p:nvSpPr>
          <p:cNvPr id="572" name="Google Shape;572;p39"/>
          <p:cNvSpPr txBox="1"/>
          <p:nvPr/>
        </p:nvSpPr>
        <p:spPr>
          <a:xfrm>
            <a:off x="1512550" y="1122950"/>
            <a:ext cx="9946200" cy="3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99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</a:t>
            </a:r>
            <a:r>
              <a:rPr lang="en-GB" sz="2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ow </a:t>
            </a:r>
            <a:r>
              <a:rPr lang="en-GB" sz="2000">
                <a:solidFill>
                  <a:srgbClr val="99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</a:t>
            </a:r>
            <a:r>
              <a:rPr lang="en-GB" sz="2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nergy Neutrino Stored </a:t>
            </a:r>
            <a:r>
              <a:rPr lang="en-GB" sz="2000">
                <a:solidFill>
                  <a:srgbClr val="99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</a:t>
            </a:r>
            <a:r>
              <a:rPr lang="en-GB" sz="2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uons and </a:t>
            </a:r>
            <a:r>
              <a:rPr lang="en-GB" sz="2000">
                <a:solidFill>
                  <a:srgbClr val="99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Mo</a:t>
            </a:r>
            <a:r>
              <a:rPr lang="en-GB" sz="2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nitored Beam Near </a:t>
            </a:r>
            <a:r>
              <a:rPr lang="en-GB" sz="2000">
                <a:solidFill>
                  <a:srgbClr val="99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</a:t>
            </a:r>
            <a:r>
              <a:rPr lang="en-GB" sz="2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etector</a:t>
            </a:r>
            <a:endParaRPr sz="2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73" name="Google Shape;573;p39"/>
          <p:cNvSpPr txBox="1"/>
          <p:nvPr/>
        </p:nvSpPr>
        <p:spPr>
          <a:xfrm>
            <a:off x="3245025" y="1795250"/>
            <a:ext cx="8754900" cy="15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 cylindrical detector with about 2.5m radius and 10 m length and a water volume ~200 tons, located 50 m downstream of LEnuSTORM or LEMNB facilities. 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It will serve to precisely measure neutrino cross sections at the ESSnuSB energy range but also as a near detector for a Short Base Line setup.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74" name="Google Shape;57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2975" y="1795250"/>
            <a:ext cx="2223350" cy="1624150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39"/>
          <p:cNvSpPr/>
          <p:nvPr/>
        </p:nvSpPr>
        <p:spPr>
          <a:xfrm>
            <a:off x="7395711" y="2160742"/>
            <a:ext cx="1305300" cy="238500"/>
          </a:xfrm>
          <a:prstGeom prst="rect">
            <a:avLst/>
          </a:prstGeom>
          <a:solidFill>
            <a:srgbClr val="76B6ED">
              <a:alpha val="413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6" name="Google Shape;576;p39"/>
          <p:cNvSpPr/>
          <p:nvPr/>
        </p:nvSpPr>
        <p:spPr>
          <a:xfrm>
            <a:off x="8972086" y="2160742"/>
            <a:ext cx="821100" cy="238500"/>
          </a:xfrm>
          <a:prstGeom prst="rect">
            <a:avLst/>
          </a:prstGeom>
          <a:solidFill>
            <a:srgbClr val="EDA076">
              <a:alpha val="413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7" name="Google Shape;577;p39"/>
          <p:cNvSpPr/>
          <p:nvPr/>
        </p:nvSpPr>
        <p:spPr>
          <a:xfrm>
            <a:off x="427800" y="4033450"/>
            <a:ext cx="1122900" cy="28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40"/>
          <p:cNvSpPr txBox="1"/>
          <p:nvPr>
            <p:ph type="title"/>
          </p:nvPr>
        </p:nvSpPr>
        <p:spPr>
          <a:xfrm>
            <a:off x="1620000" y="188925"/>
            <a:ext cx="8820000" cy="1235100"/>
          </a:xfrm>
          <a:prstGeom prst="rect">
            <a:avLst/>
          </a:prstGeom>
        </p:spPr>
        <p:txBody>
          <a:bodyPr anchorCtr="0" anchor="b" bIns="28800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LEMMOND: the near-near detector of ESSnuSB</a:t>
            </a:r>
            <a:r>
              <a:rPr lang="en-GB" sz="3000"/>
              <a:t>+</a:t>
            </a:r>
            <a:endParaRPr sz="3000"/>
          </a:p>
        </p:txBody>
      </p:sp>
      <p:sp>
        <p:nvSpPr>
          <p:cNvPr id="584" name="Google Shape;584;p40"/>
          <p:cNvSpPr txBox="1"/>
          <p:nvPr/>
        </p:nvSpPr>
        <p:spPr>
          <a:xfrm>
            <a:off x="1512550" y="1122950"/>
            <a:ext cx="9946200" cy="3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99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</a:t>
            </a:r>
            <a:r>
              <a:rPr lang="en-GB" sz="2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ow </a:t>
            </a:r>
            <a:r>
              <a:rPr lang="en-GB" sz="2000">
                <a:solidFill>
                  <a:srgbClr val="99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</a:t>
            </a:r>
            <a:r>
              <a:rPr lang="en-GB" sz="2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nergy Neutrino Stored </a:t>
            </a:r>
            <a:r>
              <a:rPr lang="en-GB" sz="2000">
                <a:solidFill>
                  <a:srgbClr val="99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</a:t>
            </a:r>
            <a:r>
              <a:rPr lang="en-GB" sz="2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uons and </a:t>
            </a:r>
            <a:r>
              <a:rPr lang="en-GB" sz="2000">
                <a:solidFill>
                  <a:srgbClr val="99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Mo</a:t>
            </a:r>
            <a:r>
              <a:rPr lang="en-GB" sz="2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nitored Beam Near </a:t>
            </a:r>
            <a:r>
              <a:rPr lang="en-GB" sz="2000">
                <a:solidFill>
                  <a:srgbClr val="99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</a:t>
            </a:r>
            <a:r>
              <a:rPr lang="en-GB" sz="2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etector</a:t>
            </a:r>
            <a:endParaRPr sz="2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85" name="Google Shape;585;p40"/>
          <p:cNvSpPr txBox="1"/>
          <p:nvPr/>
        </p:nvSpPr>
        <p:spPr>
          <a:xfrm>
            <a:off x="3245025" y="1795250"/>
            <a:ext cx="8754900" cy="15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 cylindrical detector with about 2.5m radius and 10 m length and a water volume ~200 tons, located 50 m downstream of LEnuSTORM or LEMNB facilities. 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It will serve to precisely measure neutrino cross sections at the ESSnuSB energy range but also as a near detector for a Short Base Line setup.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86" name="Google Shape;58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2975" y="1795250"/>
            <a:ext cx="2223350" cy="1624150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40"/>
          <p:cNvSpPr/>
          <p:nvPr/>
        </p:nvSpPr>
        <p:spPr>
          <a:xfrm>
            <a:off x="7395711" y="2160742"/>
            <a:ext cx="1305300" cy="238500"/>
          </a:xfrm>
          <a:prstGeom prst="rect">
            <a:avLst/>
          </a:prstGeom>
          <a:solidFill>
            <a:srgbClr val="76B6ED">
              <a:alpha val="413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8" name="Google Shape;588;p40"/>
          <p:cNvSpPr/>
          <p:nvPr/>
        </p:nvSpPr>
        <p:spPr>
          <a:xfrm>
            <a:off x="8972086" y="2160742"/>
            <a:ext cx="821100" cy="238500"/>
          </a:xfrm>
          <a:prstGeom prst="rect">
            <a:avLst/>
          </a:prstGeom>
          <a:solidFill>
            <a:srgbClr val="EDA076">
              <a:alpha val="413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89" name="Google Shape;589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18475" y="3472850"/>
            <a:ext cx="5636839" cy="285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1025" y="4022475"/>
            <a:ext cx="3285225" cy="1814064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40"/>
          <p:cNvSpPr/>
          <p:nvPr/>
        </p:nvSpPr>
        <p:spPr>
          <a:xfrm>
            <a:off x="427800" y="4033450"/>
            <a:ext cx="1122900" cy="28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2" name="Google Shape;592;p40"/>
          <p:cNvSpPr txBox="1"/>
          <p:nvPr/>
        </p:nvSpPr>
        <p:spPr>
          <a:xfrm>
            <a:off x="633675" y="3686575"/>
            <a:ext cx="3101400" cy="3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“Toy model” simulations</a:t>
            </a:r>
            <a:endParaRPr sz="18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8" name="Google Shape;59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8186" y="1961423"/>
            <a:ext cx="4202870" cy="3187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18302" y="1877275"/>
            <a:ext cx="4271610" cy="3271573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41"/>
          <p:cNvSpPr/>
          <p:nvPr/>
        </p:nvSpPr>
        <p:spPr>
          <a:xfrm>
            <a:off x="8957088" y="1531725"/>
            <a:ext cx="1482900" cy="733200"/>
          </a:xfrm>
          <a:prstGeom prst="roundRect">
            <a:avLst>
              <a:gd fmla="val 5065" name="adj"/>
            </a:avLst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p41"/>
          <p:cNvSpPr/>
          <p:nvPr/>
        </p:nvSpPr>
        <p:spPr>
          <a:xfrm>
            <a:off x="3818088" y="1531725"/>
            <a:ext cx="1703400" cy="733200"/>
          </a:xfrm>
          <a:prstGeom prst="roundRect">
            <a:avLst>
              <a:gd fmla="val 5065" name="adj"/>
            </a:avLst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2" name="Google Shape;602;p41"/>
          <p:cNvSpPr txBox="1"/>
          <p:nvPr>
            <p:ph type="title"/>
          </p:nvPr>
        </p:nvSpPr>
        <p:spPr>
          <a:xfrm>
            <a:off x="1620000" y="188925"/>
            <a:ext cx="8820000" cy="1235100"/>
          </a:xfrm>
          <a:prstGeom prst="rect">
            <a:avLst/>
          </a:prstGeom>
        </p:spPr>
        <p:txBody>
          <a:bodyPr anchorCtr="0" anchor="b" bIns="28800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ESS𝜈SB Physics Reach</a:t>
            </a:r>
            <a:endParaRPr sz="3000"/>
          </a:p>
        </p:txBody>
      </p:sp>
      <p:sp>
        <p:nvSpPr>
          <p:cNvPr id="603" name="Google Shape;603;p41"/>
          <p:cNvSpPr txBox="1"/>
          <p:nvPr/>
        </p:nvSpPr>
        <p:spPr>
          <a:xfrm>
            <a:off x="9003513" y="1570875"/>
            <a:ext cx="1436400" cy="6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Δδ</a:t>
            </a:r>
            <a:r>
              <a:rPr baseline="-25000" lang="en-GB" sz="15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CP</a:t>
            </a:r>
            <a:r>
              <a:rPr lang="en-GB" sz="15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&lt; 8°for all δ</a:t>
            </a:r>
            <a:r>
              <a:rPr baseline="-25000" lang="en-GB" sz="15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CP</a:t>
            </a:r>
            <a:r>
              <a:rPr lang="en-GB" sz="15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values</a:t>
            </a:r>
            <a:endParaRPr sz="1500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04" name="Google Shape;604;p41"/>
          <p:cNvSpPr txBox="1"/>
          <p:nvPr/>
        </p:nvSpPr>
        <p:spPr>
          <a:xfrm>
            <a:off x="3863138" y="1565425"/>
            <a:ext cx="1605000" cy="6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Sensitivity for δ</a:t>
            </a:r>
            <a:r>
              <a:rPr baseline="-25000" lang="en-GB" sz="15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CP</a:t>
            </a:r>
            <a:r>
              <a:rPr lang="en-GB" sz="15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= ±π/2 </a:t>
            </a:r>
            <a:r>
              <a:rPr lang="en-GB" sz="15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~</a:t>
            </a:r>
            <a:r>
              <a:rPr lang="en-GB" sz="15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12σ</a:t>
            </a:r>
            <a:endParaRPr sz="1500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42"/>
          <p:cNvSpPr txBox="1"/>
          <p:nvPr>
            <p:ph type="title"/>
          </p:nvPr>
        </p:nvSpPr>
        <p:spPr>
          <a:xfrm>
            <a:off x="1620000" y="188925"/>
            <a:ext cx="8820000" cy="1235100"/>
          </a:xfrm>
          <a:prstGeom prst="rect">
            <a:avLst/>
          </a:prstGeom>
        </p:spPr>
        <p:txBody>
          <a:bodyPr anchorCtr="0" anchor="b" bIns="28800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ESS𝜈SB Physics Reach</a:t>
            </a:r>
            <a:endParaRPr sz="3000"/>
          </a:p>
        </p:txBody>
      </p:sp>
      <p:pic>
        <p:nvPicPr>
          <p:cNvPr id="611" name="Google Shape;61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2100" y="1307257"/>
            <a:ext cx="4760176" cy="3570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46064" y="1641991"/>
            <a:ext cx="4383836" cy="3235382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42"/>
          <p:cNvSpPr/>
          <p:nvPr/>
        </p:nvSpPr>
        <p:spPr>
          <a:xfrm>
            <a:off x="2152975" y="5050975"/>
            <a:ext cx="7909800" cy="431100"/>
          </a:xfrm>
          <a:prstGeom prst="roundRect">
            <a:avLst>
              <a:gd fmla="val 5065" name="adj"/>
            </a:avLst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4" name="Google Shape;614;p42"/>
          <p:cNvSpPr txBox="1"/>
          <p:nvPr/>
        </p:nvSpPr>
        <p:spPr>
          <a:xfrm>
            <a:off x="2179475" y="5081925"/>
            <a:ext cx="7909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Because of the dependence on 𝛿</a:t>
            </a:r>
            <a:r>
              <a:rPr baseline="-25000" lang="en-GB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CP</a:t>
            </a:r>
            <a:r>
              <a:rPr lang="en-GB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at the 2nd maximum, the sensitivity is less impacted by systematic errors!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5"/>
          <p:cNvSpPr txBox="1"/>
          <p:nvPr>
            <p:ph type="title"/>
          </p:nvPr>
        </p:nvSpPr>
        <p:spPr>
          <a:xfrm>
            <a:off x="1620000" y="359999"/>
            <a:ext cx="8820000" cy="12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Times New Roman"/>
              <a:buNone/>
            </a:pPr>
            <a:r>
              <a:rPr lang="en-GB"/>
              <a:t>Outline</a:t>
            </a:r>
            <a:endParaRPr sz="3000"/>
          </a:p>
        </p:txBody>
      </p:sp>
      <p:sp>
        <p:nvSpPr>
          <p:cNvPr id="179" name="Google Shape;179;p25"/>
          <p:cNvSpPr txBox="1"/>
          <p:nvPr/>
        </p:nvSpPr>
        <p:spPr>
          <a:xfrm>
            <a:off x="2251500" y="1864801"/>
            <a:ext cx="6590100" cy="35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-406400" lvl="0" marL="4572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894E11"/>
              </a:buClr>
              <a:buSzPts val="2800"/>
              <a:buFont typeface="Times New Roman"/>
              <a:buChar char="•"/>
            </a:pPr>
            <a:r>
              <a:rPr lang="en-GB" sz="28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detectors</a:t>
            </a:r>
            <a:endParaRPr sz="28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imes New Roman"/>
              <a:buChar char="–"/>
            </a:pPr>
            <a:r>
              <a:rPr lang="en-GB" sz="24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Near detector complex</a:t>
            </a:r>
            <a:endParaRPr sz="24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imes New Roman"/>
              <a:buChar char="–"/>
            </a:pPr>
            <a:r>
              <a:rPr lang="en-GB" sz="24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Far detector</a:t>
            </a:r>
            <a:endParaRPr sz="24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imes New Roman"/>
              <a:buChar char="–"/>
            </a:pPr>
            <a:r>
              <a:rPr lang="en-GB" sz="24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LEMMOND</a:t>
            </a:r>
            <a:endParaRPr sz="24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064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Times New Roman"/>
              <a:buChar char="•"/>
            </a:pPr>
            <a:r>
              <a:rPr lang="en-GB" sz="28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𝛿</a:t>
            </a:r>
            <a:r>
              <a:rPr baseline="-25000" lang="en-GB" sz="28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CP</a:t>
            </a:r>
            <a:r>
              <a:rPr lang="en-GB" sz="28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performance</a:t>
            </a:r>
            <a:endParaRPr sz="2800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064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Times New Roman"/>
              <a:buChar char="•"/>
            </a:pPr>
            <a:r>
              <a:rPr lang="en-GB" sz="2800">
                <a:solidFill>
                  <a:srgbClr val="894E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Additional possible studies</a:t>
            </a:r>
            <a:endParaRPr sz="2800">
              <a:solidFill>
                <a:srgbClr val="894E1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43"/>
          <p:cNvSpPr txBox="1"/>
          <p:nvPr>
            <p:ph type="title"/>
          </p:nvPr>
        </p:nvSpPr>
        <p:spPr>
          <a:xfrm>
            <a:off x="1620000" y="188925"/>
            <a:ext cx="10193400" cy="1235100"/>
          </a:xfrm>
          <a:prstGeom prst="rect">
            <a:avLst/>
          </a:prstGeom>
        </p:spPr>
        <p:txBody>
          <a:bodyPr anchorCtr="0" anchor="b" bIns="28800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ND event classification using Graph Neural Networks (GNNs)</a:t>
            </a:r>
            <a:endParaRPr sz="3000"/>
          </a:p>
        </p:txBody>
      </p:sp>
      <p:pic>
        <p:nvPicPr>
          <p:cNvPr id="621" name="Google Shape;62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8787" y="1850885"/>
            <a:ext cx="5867137" cy="2510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225" y="1850885"/>
            <a:ext cx="5867138" cy="2511074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43"/>
          <p:cNvSpPr/>
          <p:nvPr/>
        </p:nvSpPr>
        <p:spPr>
          <a:xfrm>
            <a:off x="10735025" y="4913961"/>
            <a:ext cx="1214100" cy="431100"/>
          </a:xfrm>
          <a:prstGeom prst="roundRect">
            <a:avLst>
              <a:gd fmla="val 5065" name="adj"/>
            </a:avLst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4" name="Google Shape;624;p43"/>
          <p:cNvSpPr txBox="1"/>
          <p:nvPr/>
        </p:nvSpPr>
        <p:spPr>
          <a:xfrm>
            <a:off x="10735025" y="4944911"/>
            <a:ext cx="1244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Preliminary</a:t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25" name="Google Shape;625;p43"/>
          <p:cNvSpPr txBox="1"/>
          <p:nvPr/>
        </p:nvSpPr>
        <p:spPr>
          <a:xfrm>
            <a:off x="250679" y="1426229"/>
            <a:ext cx="742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GNN</a:t>
            </a:r>
            <a:endParaRPr sz="18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26" name="Google Shape;626;p43"/>
          <p:cNvSpPr txBox="1"/>
          <p:nvPr/>
        </p:nvSpPr>
        <p:spPr>
          <a:xfrm>
            <a:off x="3194341" y="1426225"/>
            <a:ext cx="2814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Conventional Method</a:t>
            </a:r>
            <a:endParaRPr sz="18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27" name="Google Shape;627;p43"/>
          <p:cNvSpPr txBox="1"/>
          <p:nvPr/>
        </p:nvSpPr>
        <p:spPr>
          <a:xfrm>
            <a:off x="6366564" y="1426229"/>
            <a:ext cx="742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GNN</a:t>
            </a:r>
            <a:endParaRPr sz="18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28" name="Google Shape;628;p43"/>
          <p:cNvSpPr txBox="1"/>
          <p:nvPr/>
        </p:nvSpPr>
        <p:spPr>
          <a:xfrm>
            <a:off x="9176525" y="1426225"/>
            <a:ext cx="294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Conventional Method</a:t>
            </a:r>
            <a:endParaRPr sz="18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29" name="Google Shape;629;p43"/>
          <p:cNvSpPr txBox="1"/>
          <p:nvPr/>
        </p:nvSpPr>
        <p:spPr>
          <a:xfrm>
            <a:off x="241796" y="4380955"/>
            <a:ext cx="5035800" cy="3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Charged lepton events:</a:t>
            </a:r>
            <a:r>
              <a:rPr lang="en-GB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Similar GNN and LLH performance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30" name="Google Shape;630;p43"/>
          <p:cNvSpPr txBox="1"/>
          <p:nvPr/>
        </p:nvSpPr>
        <p:spPr>
          <a:xfrm>
            <a:off x="6365421" y="4380955"/>
            <a:ext cx="5035800" cy="3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Full neutrino</a:t>
            </a:r>
            <a:r>
              <a:rPr lang="en-GB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events:</a:t>
            </a:r>
            <a:r>
              <a:rPr lang="en-GB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Superior GNN performance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44"/>
          <p:cNvSpPr txBox="1"/>
          <p:nvPr>
            <p:ph type="title"/>
          </p:nvPr>
        </p:nvSpPr>
        <p:spPr>
          <a:xfrm>
            <a:off x="1620000" y="188925"/>
            <a:ext cx="8820000" cy="1235100"/>
          </a:xfrm>
          <a:prstGeom prst="rect">
            <a:avLst/>
          </a:prstGeom>
        </p:spPr>
        <p:txBody>
          <a:bodyPr anchorCtr="0" anchor="b" bIns="28800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Atmospheric neutrino oscillations at </a:t>
            </a:r>
            <a:r>
              <a:rPr lang="en-GB" sz="3000"/>
              <a:t>ESS𝜈SB</a:t>
            </a:r>
            <a:endParaRPr sz="3000"/>
          </a:p>
        </p:txBody>
      </p:sp>
      <p:pic>
        <p:nvPicPr>
          <p:cNvPr id="637" name="Google Shape;63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179" y="1685201"/>
            <a:ext cx="8304726" cy="3487600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44"/>
          <p:cNvSpPr/>
          <p:nvPr/>
        </p:nvSpPr>
        <p:spPr>
          <a:xfrm>
            <a:off x="1118500" y="5667625"/>
            <a:ext cx="5533200" cy="431100"/>
          </a:xfrm>
          <a:prstGeom prst="roundRect">
            <a:avLst>
              <a:gd fmla="val 5065" name="adj"/>
            </a:avLst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9" name="Google Shape;639;p44"/>
          <p:cNvSpPr txBox="1"/>
          <p:nvPr/>
        </p:nvSpPr>
        <p:spPr>
          <a:xfrm>
            <a:off x="1145004" y="5698575"/>
            <a:ext cx="5533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JHEP 10</a:t>
            </a:r>
            <a:r>
              <a:rPr lang="en-GB" sz="12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5"/>
              </a:rPr>
              <a:t> (2024),</a:t>
            </a:r>
            <a:r>
              <a:rPr lang="en-GB" sz="12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6"/>
              </a:rPr>
              <a:t> 187</a:t>
            </a:r>
            <a:r>
              <a:rPr lang="en-GB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GB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Exploring atmospheric neutrino oscillations at ESSnuSB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45"/>
          <p:cNvSpPr txBox="1"/>
          <p:nvPr>
            <p:ph type="title"/>
          </p:nvPr>
        </p:nvSpPr>
        <p:spPr>
          <a:xfrm>
            <a:off x="1620000" y="188925"/>
            <a:ext cx="8820000" cy="1235100"/>
          </a:xfrm>
          <a:prstGeom prst="rect">
            <a:avLst/>
          </a:prstGeom>
        </p:spPr>
        <p:txBody>
          <a:bodyPr anchorCtr="0" anchor="b" bIns="28800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Atmospheric neutrino oscillations at ESS𝜈SB</a:t>
            </a:r>
            <a:endParaRPr sz="3000"/>
          </a:p>
        </p:txBody>
      </p:sp>
      <p:pic>
        <p:nvPicPr>
          <p:cNvPr id="646" name="Google Shape;646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179" y="1685201"/>
            <a:ext cx="8304726" cy="3487600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Google Shape;647;p45"/>
          <p:cNvSpPr/>
          <p:nvPr/>
        </p:nvSpPr>
        <p:spPr>
          <a:xfrm>
            <a:off x="1118500" y="5667625"/>
            <a:ext cx="5533200" cy="431100"/>
          </a:xfrm>
          <a:prstGeom prst="roundRect">
            <a:avLst>
              <a:gd fmla="val 5065" name="adj"/>
            </a:avLst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8" name="Google Shape;648;p45"/>
          <p:cNvSpPr txBox="1"/>
          <p:nvPr/>
        </p:nvSpPr>
        <p:spPr>
          <a:xfrm>
            <a:off x="1145004" y="5698575"/>
            <a:ext cx="5533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JHEP 10 (2024), 187</a:t>
            </a:r>
            <a:r>
              <a:rPr lang="en-GB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Exploring atmospheric neutrino oscillations at ESSnuSB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649" name="Google Shape;649;p45"/>
          <p:cNvCxnSpPr/>
          <p:nvPr/>
        </p:nvCxnSpPr>
        <p:spPr>
          <a:xfrm rot="10800000">
            <a:off x="2493300" y="1438200"/>
            <a:ext cx="0" cy="3249600"/>
          </a:xfrm>
          <a:prstGeom prst="straightConnector1">
            <a:avLst/>
          </a:prstGeom>
          <a:noFill/>
          <a:ln cap="flat" cmpd="sng" w="19050">
            <a:solidFill>
              <a:srgbClr val="990000"/>
            </a:solidFill>
            <a:prstDash val="lgDash"/>
            <a:round/>
            <a:headEnd len="med" w="med" type="none"/>
            <a:tailEnd len="med" w="med" type="none"/>
          </a:ln>
        </p:spPr>
      </p:cxnSp>
      <p:sp>
        <p:nvSpPr>
          <p:cNvPr id="650" name="Google Shape;650;p45"/>
          <p:cNvSpPr txBox="1"/>
          <p:nvPr/>
        </p:nvSpPr>
        <p:spPr>
          <a:xfrm>
            <a:off x="1176003" y="1318976"/>
            <a:ext cx="1317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4 years: 3σ </a:t>
            </a:r>
            <a:endParaRPr sz="13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51" name="Google Shape;651;p45"/>
          <p:cNvSpPr txBox="1"/>
          <p:nvPr/>
        </p:nvSpPr>
        <p:spPr>
          <a:xfrm>
            <a:off x="3239753" y="1318976"/>
            <a:ext cx="1317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10</a:t>
            </a:r>
            <a:r>
              <a:rPr lang="en-GB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years: 5σ </a:t>
            </a:r>
            <a:endParaRPr sz="13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652" name="Google Shape;652;p45"/>
          <p:cNvCxnSpPr/>
          <p:nvPr/>
        </p:nvCxnSpPr>
        <p:spPr>
          <a:xfrm rot="10800000">
            <a:off x="4557050" y="1438200"/>
            <a:ext cx="0" cy="3249600"/>
          </a:xfrm>
          <a:prstGeom prst="straightConnector1">
            <a:avLst/>
          </a:prstGeom>
          <a:noFill/>
          <a:ln cap="flat" cmpd="sng" w="19050">
            <a:solidFill>
              <a:srgbClr val="990000"/>
            </a:solidFill>
            <a:prstDash val="lgDash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46"/>
          <p:cNvSpPr txBox="1"/>
          <p:nvPr>
            <p:ph type="title"/>
          </p:nvPr>
        </p:nvSpPr>
        <p:spPr>
          <a:xfrm>
            <a:off x="1620000" y="188925"/>
            <a:ext cx="8820000" cy="1235100"/>
          </a:xfrm>
          <a:prstGeom prst="rect">
            <a:avLst/>
          </a:prstGeom>
        </p:spPr>
        <p:txBody>
          <a:bodyPr anchorCtr="0" anchor="b" bIns="28800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Atmospheric neutrino oscillations at ESS𝜈SB</a:t>
            </a:r>
            <a:endParaRPr sz="3000"/>
          </a:p>
        </p:txBody>
      </p:sp>
      <p:pic>
        <p:nvPicPr>
          <p:cNvPr id="659" name="Google Shape;65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179" y="1685201"/>
            <a:ext cx="8304726" cy="3487600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p46"/>
          <p:cNvSpPr/>
          <p:nvPr/>
        </p:nvSpPr>
        <p:spPr>
          <a:xfrm>
            <a:off x="1118500" y="5667625"/>
            <a:ext cx="5533200" cy="431100"/>
          </a:xfrm>
          <a:prstGeom prst="roundRect">
            <a:avLst>
              <a:gd fmla="val 5065" name="adj"/>
            </a:avLst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1" name="Google Shape;661;p46"/>
          <p:cNvSpPr txBox="1"/>
          <p:nvPr/>
        </p:nvSpPr>
        <p:spPr>
          <a:xfrm>
            <a:off x="1145004" y="5698575"/>
            <a:ext cx="5533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JHEP 10 (2024), 187</a:t>
            </a:r>
            <a:r>
              <a:rPr lang="en-GB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Exploring atmospheric neutrino oscillations at ESSnuSB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662" name="Google Shape;662;p46"/>
          <p:cNvCxnSpPr/>
          <p:nvPr/>
        </p:nvCxnSpPr>
        <p:spPr>
          <a:xfrm rot="10800000">
            <a:off x="2493300" y="1438200"/>
            <a:ext cx="0" cy="3249600"/>
          </a:xfrm>
          <a:prstGeom prst="straightConnector1">
            <a:avLst/>
          </a:prstGeom>
          <a:noFill/>
          <a:ln cap="flat" cmpd="sng" w="19050">
            <a:solidFill>
              <a:srgbClr val="990000"/>
            </a:solidFill>
            <a:prstDash val="lgDash"/>
            <a:round/>
            <a:headEnd len="med" w="med" type="none"/>
            <a:tailEnd len="med" w="med" type="none"/>
          </a:ln>
        </p:spPr>
      </p:cxnSp>
      <p:sp>
        <p:nvSpPr>
          <p:cNvPr id="663" name="Google Shape;663;p46"/>
          <p:cNvSpPr txBox="1"/>
          <p:nvPr/>
        </p:nvSpPr>
        <p:spPr>
          <a:xfrm>
            <a:off x="1176003" y="1318976"/>
            <a:ext cx="1317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4 years: </a:t>
            </a:r>
            <a:r>
              <a:rPr lang="en-GB" sz="13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3σ</a:t>
            </a:r>
            <a:r>
              <a:rPr lang="en-GB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sz="13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64" name="Google Shape;664;p46"/>
          <p:cNvSpPr txBox="1"/>
          <p:nvPr/>
        </p:nvSpPr>
        <p:spPr>
          <a:xfrm>
            <a:off x="3239753" y="1318976"/>
            <a:ext cx="1317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10 years: </a:t>
            </a:r>
            <a:r>
              <a:rPr lang="en-GB" sz="13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5σ</a:t>
            </a:r>
            <a:r>
              <a:rPr lang="en-GB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sz="13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665" name="Google Shape;665;p46"/>
          <p:cNvCxnSpPr/>
          <p:nvPr/>
        </p:nvCxnSpPr>
        <p:spPr>
          <a:xfrm>
            <a:off x="5269725" y="3508025"/>
            <a:ext cx="3405600" cy="0"/>
          </a:xfrm>
          <a:prstGeom prst="straightConnector1">
            <a:avLst/>
          </a:prstGeom>
          <a:noFill/>
          <a:ln cap="flat" cmpd="sng" w="19050">
            <a:solidFill>
              <a:srgbClr val="990000"/>
            </a:solidFill>
            <a:prstDash val="lgDash"/>
            <a:round/>
            <a:headEnd len="med" w="med" type="none"/>
            <a:tailEnd len="med" w="med" type="none"/>
          </a:ln>
        </p:spPr>
      </p:cxnSp>
      <p:sp>
        <p:nvSpPr>
          <p:cNvPr id="666" name="Google Shape;666;p46"/>
          <p:cNvSpPr txBox="1"/>
          <p:nvPr/>
        </p:nvSpPr>
        <p:spPr>
          <a:xfrm>
            <a:off x="8675328" y="3335619"/>
            <a:ext cx="1317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4/8 years: </a:t>
            </a:r>
            <a:r>
              <a:rPr lang="en-GB" sz="13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3σ</a:t>
            </a:r>
            <a:r>
              <a:rPr lang="en-GB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sz="13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667" name="Google Shape;667;p46"/>
          <p:cNvCxnSpPr/>
          <p:nvPr/>
        </p:nvCxnSpPr>
        <p:spPr>
          <a:xfrm rot="10800000">
            <a:off x="4557050" y="1438200"/>
            <a:ext cx="0" cy="3249600"/>
          </a:xfrm>
          <a:prstGeom prst="straightConnector1">
            <a:avLst/>
          </a:prstGeom>
          <a:noFill/>
          <a:ln cap="flat" cmpd="sng" w="19050">
            <a:solidFill>
              <a:srgbClr val="990000"/>
            </a:solidFill>
            <a:prstDash val="lgDash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47"/>
          <p:cNvSpPr txBox="1"/>
          <p:nvPr>
            <p:ph type="title"/>
          </p:nvPr>
        </p:nvSpPr>
        <p:spPr>
          <a:xfrm>
            <a:off x="1620000" y="188925"/>
            <a:ext cx="8820000" cy="1235100"/>
          </a:xfrm>
          <a:prstGeom prst="rect">
            <a:avLst/>
          </a:prstGeom>
        </p:spPr>
        <p:txBody>
          <a:bodyPr anchorCtr="0" anchor="b" bIns="28800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Atmospheric neutrino oscillations at ESS𝜈SB</a:t>
            </a:r>
            <a:endParaRPr sz="3000"/>
          </a:p>
        </p:txBody>
      </p:sp>
      <p:pic>
        <p:nvPicPr>
          <p:cNvPr id="674" name="Google Shape;674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179" y="1685201"/>
            <a:ext cx="8304726" cy="348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47"/>
          <p:cNvPicPr preferRelativeResize="0"/>
          <p:nvPr/>
        </p:nvPicPr>
        <p:blipFill rotWithShape="1">
          <a:blip r:embed="rId4">
            <a:alphaModFix/>
          </a:blip>
          <a:srcRect b="0" l="0" r="50838" t="0"/>
          <a:stretch/>
        </p:blipFill>
        <p:spPr>
          <a:xfrm>
            <a:off x="8998865" y="1225223"/>
            <a:ext cx="2526574" cy="223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47"/>
          <p:cNvPicPr preferRelativeResize="0"/>
          <p:nvPr/>
        </p:nvPicPr>
        <p:blipFill rotWithShape="1">
          <a:blip r:embed="rId4">
            <a:alphaModFix/>
          </a:blip>
          <a:srcRect b="0" l="49161" r="0" t="0"/>
          <a:stretch/>
        </p:blipFill>
        <p:spPr>
          <a:xfrm>
            <a:off x="8979050" y="3429000"/>
            <a:ext cx="2612674" cy="2238625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Google Shape;677;p47"/>
          <p:cNvSpPr/>
          <p:nvPr/>
        </p:nvSpPr>
        <p:spPr>
          <a:xfrm>
            <a:off x="1118500" y="5667625"/>
            <a:ext cx="5533200" cy="431100"/>
          </a:xfrm>
          <a:prstGeom prst="roundRect">
            <a:avLst>
              <a:gd fmla="val 5065" name="adj"/>
            </a:avLst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8" name="Google Shape;678;p47"/>
          <p:cNvSpPr txBox="1"/>
          <p:nvPr/>
        </p:nvSpPr>
        <p:spPr>
          <a:xfrm>
            <a:off x="1145004" y="5698575"/>
            <a:ext cx="5533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5"/>
              </a:rPr>
              <a:t>JHEP 10 (2024), 187</a:t>
            </a:r>
            <a:r>
              <a:rPr lang="en-GB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Exploring atmospheric neutrino oscillations at ESSnuSB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48"/>
          <p:cNvSpPr txBox="1"/>
          <p:nvPr>
            <p:ph type="title"/>
          </p:nvPr>
        </p:nvSpPr>
        <p:spPr>
          <a:xfrm>
            <a:off x="1620000" y="188925"/>
            <a:ext cx="8820000" cy="1235100"/>
          </a:xfrm>
          <a:prstGeom prst="rect">
            <a:avLst/>
          </a:prstGeom>
        </p:spPr>
        <p:txBody>
          <a:bodyPr anchorCtr="0" anchor="b" bIns="28800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Sterile neutrino searches with LEMNB and </a:t>
            </a:r>
            <a:r>
              <a:rPr lang="en-GB" sz="3000"/>
              <a:t>ESS𝜈SB</a:t>
            </a:r>
            <a:endParaRPr sz="3000"/>
          </a:p>
        </p:txBody>
      </p:sp>
      <p:sp>
        <p:nvSpPr>
          <p:cNvPr id="685" name="Google Shape;685;p48"/>
          <p:cNvSpPr/>
          <p:nvPr/>
        </p:nvSpPr>
        <p:spPr>
          <a:xfrm>
            <a:off x="1688750" y="5524675"/>
            <a:ext cx="4875900" cy="431100"/>
          </a:xfrm>
          <a:prstGeom prst="roundRect">
            <a:avLst>
              <a:gd fmla="val 5065" name="adj"/>
            </a:avLst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6" name="Google Shape;686;p48"/>
          <p:cNvSpPr txBox="1"/>
          <p:nvPr/>
        </p:nvSpPr>
        <p:spPr>
          <a:xfrm>
            <a:off x="1688750" y="5555625"/>
            <a:ext cx="4950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JHEP 03 (2020), 026</a:t>
            </a:r>
            <a:r>
              <a:rPr lang="en-GB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GB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Sensitivity to light sterile neutrinos at ESSnuSB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87" name="Google Shape;687;p48"/>
          <p:cNvSpPr txBox="1"/>
          <p:nvPr/>
        </p:nvSpPr>
        <p:spPr>
          <a:xfrm>
            <a:off x="1612550" y="1534961"/>
            <a:ext cx="1244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LEMNB</a:t>
            </a:r>
            <a:endParaRPr sz="16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88" name="Google Shape;688;p48"/>
          <p:cNvSpPr/>
          <p:nvPr/>
        </p:nvSpPr>
        <p:spPr>
          <a:xfrm>
            <a:off x="7394775" y="5524686"/>
            <a:ext cx="1214100" cy="431100"/>
          </a:xfrm>
          <a:prstGeom prst="roundRect">
            <a:avLst>
              <a:gd fmla="val 5065" name="adj"/>
            </a:avLst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9" name="Google Shape;689;p48"/>
          <p:cNvSpPr txBox="1"/>
          <p:nvPr/>
        </p:nvSpPr>
        <p:spPr>
          <a:xfrm>
            <a:off x="7394775" y="5555636"/>
            <a:ext cx="1244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Preliminary</a:t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90" name="Google Shape;690;p48"/>
          <p:cNvSpPr txBox="1"/>
          <p:nvPr/>
        </p:nvSpPr>
        <p:spPr>
          <a:xfrm>
            <a:off x="7318575" y="1534961"/>
            <a:ext cx="3223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Supernova </a:t>
            </a:r>
            <a:r>
              <a:rPr lang="en-GB" sz="16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𝜈 with </a:t>
            </a:r>
            <a:r>
              <a:rPr lang="en-GB" sz="16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ESS𝜈SB</a:t>
            </a:r>
            <a:endParaRPr sz="16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691" name="Google Shape;691;p48"/>
          <p:cNvPicPr preferRelativeResize="0"/>
          <p:nvPr/>
        </p:nvPicPr>
        <p:blipFill rotWithShape="1">
          <a:blip r:embed="rId4">
            <a:alphaModFix/>
          </a:blip>
          <a:srcRect b="0" l="0" r="0" t="3053"/>
          <a:stretch/>
        </p:blipFill>
        <p:spPr>
          <a:xfrm>
            <a:off x="6721425" y="1930718"/>
            <a:ext cx="3674400" cy="347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40125" y="2015757"/>
            <a:ext cx="4387031" cy="325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49"/>
          <p:cNvSpPr txBox="1"/>
          <p:nvPr>
            <p:ph type="title"/>
          </p:nvPr>
        </p:nvSpPr>
        <p:spPr>
          <a:xfrm>
            <a:off x="1620000" y="188925"/>
            <a:ext cx="8820000" cy="1235100"/>
          </a:xfrm>
          <a:prstGeom prst="rect">
            <a:avLst/>
          </a:prstGeom>
        </p:spPr>
        <p:txBody>
          <a:bodyPr anchorCtr="0" anchor="b" bIns="28800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Sterile neutrino searches with LEMNB and ESS𝜈SB</a:t>
            </a:r>
            <a:endParaRPr sz="3000"/>
          </a:p>
        </p:txBody>
      </p:sp>
      <p:sp>
        <p:nvSpPr>
          <p:cNvPr id="699" name="Google Shape;699;p49"/>
          <p:cNvSpPr/>
          <p:nvPr/>
        </p:nvSpPr>
        <p:spPr>
          <a:xfrm>
            <a:off x="1688750" y="5524675"/>
            <a:ext cx="4875900" cy="431100"/>
          </a:xfrm>
          <a:prstGeom prst="roundRect">
            <a:avLst>
              <a:gd fmla="val 5065" name="adj"/>
            </a:avLst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0" name="Google Shape;700;p49"/>
          <p:cNvSpPr txBox="1"/>
          <p:nvPr/>
        </p:nvSpPr>
        <p:spPr>
          <a:xfrm>
            <a:off x="1688750" y="5555625"/>
            <a:ext cx="4950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JHEP 03 (2020), 026</a:t>
            </a:r>
            <a:r>
              <a:rPr lang="en-GB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Sensitivity to light sterile neutrinos at ESSnuSB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01" name="Google Shape;701;p49"/>
          <p:cNvSpPr txBox="1"/>
          <p:nvPr/>
        </p:nvSpPr>
        <p:spPr>
          <a:xfrm>
            <a:off x="1612550" y="1534961"/>
            <a:ext cx="1244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LEMNB</a:t>
            </a:r>
            <a:endParaRPr sz="16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02" name="Google Shape;702;p49"/>
          <p:cNvSpPr/>
          <p:nvPr/>
        </p:nvSpPr>
        <p:spPr>
          <a:xfrm>
            <a:off x="7394775" y="5524686"/>
            <a:ext cx="1214100" cy="431100"/>
          </a:xfrm>
          <a:prstGeom prst="roundRect">
            <a:avLst>
              <a:gd fmla="val 5065" name="adj"/>
            </a:avLst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3" name="Google Shape;703;p49"/>
          <p:cNvSpPr txBox="1"/>
          <p:nvPr/>
        </p:nvSpPr>
        <p:spPr>
          <a:xfrm>
            <a:off x="7394775" y="5555636"/>
            <a:ext cx="1244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Preliminary</a:t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04" name="Google Shape;704;p49"/>
          <p:cNvSpPr txBox="1"/>
          <p:nvPr/>
        </p:nvSpPr>
        <p:spPr>
          <a:xfrm>
            <a:off x="7318575" y="1534961"/>
            <a:ext cx="3223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Supernova 𝜈 with ESS𝜈SB</a:t>
            </a:r>
            <a:endParaRPr sz="16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705" name="Google Shape;705;p49"/>
          <p:cNvPicPr preferRelativeResize="0"/>
          <p:nvPr/>
        </p:nvPicPr>
        <p:blipFill rotWithShape="1">
          <a:blip r:embed="rId4">
            <a:alphaModFix/>
          </a:blip>
          <a:srcRect b="0" l="0" r="0" t="3053"/>
          <a:stretch/>
        </p:blipFill>
        <p:spPr>
          <a:xfrm>
            <a:off x="6721425" y="1930718"/>
            <a:ext cx="3674400" cy="347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40125" y="2015757"/>
            <a:ext cx="4387031" cy="3253825"/>
          </a:xfrm>
          <a:prstGeom prst="rect">
            <a:avLst/>
          </a:prstGeom>
          <a:noFill/>
          <a:ln>
            <a:noFill/>
          </a:ln>
        </p:spPr>
      </p:pic>
      <p:sp>
        <p:nvSpPr>
          <p:cNvPr id="707" name="Google Shape;707;p49"/>
          <p:cNvSpPr/>
          <p:nvPr/>
        </p:nvSpPr>
        <p:spPr>
          <a:xfrm>
            <a:off x="4706475" y="2998463"/>
            <a:ext cx="1359000" cy="1174500"/>
          </a:xfrm>
          <a:prstGeom prst="roundRect">
            <a:avLst>
              <a:gd fmla="val 5065" name="adj"/>
            </a:avLst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8" name="Google Shape;708;p49"/>
          <p:cNvSpPr txBox="1"/>
          <p:nvPr/>
        </p:nvSpPr>
        <p:spPr>
          <a:xfrm>
            <a:off x="4706475" y="3029438"/>
            <a:ext cx="1389600" cy="11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Ev</a:t>
            </a:r>
            <a:r>
              <a:rPr lang="en-GB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en a low power beam can improve bounds</a:t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50"/>
          <p:cNvSpPr/>
          <p:nvPr/>
        </p:nvSpPr>
        <p:spPr>
          <a:xfrm>
            <a:off x="718775" y="4921306"/>
            <a:ext cx="3009000" cy="639000"/>
          </a:xfrm>
          <a:prstGeom prst="roundRect">
            <a:avLst>
              <a:gd fmla="val 5065" name="adj"/>
            </a:avLst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5" name="Google Shape;715;p50"/>
          <p:cNvSpPr/>
          <p:nvPr/>
        </p:nvSpPr>
        <p:spPr>
          <a:xfrm>
            <a:off x="4209675" y="4921306"/>
            <a:ext cx="3528600" cy="639000"/>
          </a:xfrm>
          <a:prstGeom prst="roundRect">
            <a:avLst>
              <a:gd fmla="val 5065" name="adj"/>
            </a:avLst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6" name="Google Shape;716;p50"/>
          <p:cNvSpPr/>
          <p:nvPr/>
        </p:nvSpPr>
        <p:spPr>
          <a:xfrm>
            <a:off x="8601950" y="4921306"/>
            <a:ext cx="3078300" cy="477600"/>
          </a:xfrm>
          <a:prstGeom prst="roundRect">
            <a:avLst>
              <a:gd fmla="val 5065" name="adj"/>
            </a:avLst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7" name="Google Shape;717;p50"/>
          <p:cNvSpPr txBox="1"/>
          <p:nvPr>
            <p:ph type="title"/>
          </p:nvPr>
        </p:nvSpPr>
        <p:spPr>
          <a:xfrm>
            <a:off x="1620000" y="188925"/>
            <a:ext cx="8820000" cy="1235100"/>
          </a:xfrm>
          <a:prstGeom prst="rect">
            <a:avLst/>
          </a:prstGeom>
        </p:spPr>
        <p:txBody>
          <a:bodyPr anchorCtr="0" anchor="b" bIns="28800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BSM Searches</a:t>
            </a:r>
            <a:endParaRPr sz="3000"/>
          </a:p>
        </p:txBody>
      </p:sp>
      <p:pic>
        <p:nvPicPr>
          <p:cNvPr id="718" name="Google Shape;718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200" y="2039507"/>
            <a:ext cx="3461994" cy="2697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90915" y="2154172"/>
            <a:ext cx="3963757" cy="2468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02401" y="2039506"/>
            <a:ext cx="3668724" cy="2644298"/>
          </a:xfrm>
          <a:prstGeom prst="rect">
            <a:avLst/>
          </a:prstGeom>
          <a:noFill/>
          <a:ln>
            <a:noFill/>
          </a:ln>
        </p:spPr>
      </p:pic>
      <p:sp>
        <p:nvSpPr>
          <p:cNvPr id="721" name="Google Shape;721;p50"/>
          <p:cNvSpPr txBox="1"/>
          <p:nvPr/>
        </p:nvSpPr>
        <p:spPr>
          <a:xfrm>
            <a:off x="703475" y="4883281"/>
            <a:ext cx="30396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Study of non-standard interaction mediated by a scalar field at the ESSnuSB experiment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6"/>
              </a:rPr>
              <a:t>Phys. Rev. D 109, (2024) 115010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22" name="Google Shape;722;p50"/>
          <p:cNvSpPr txBox="1"/>
          <p:nvPr/>
        </p:nvSpPr>
        <p:spPr>
          <a:xfrm>
            <a:off x="627275" y="1446784"/>
            <a:ext cx="3009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Constraints on scalar NSI parameters</a:t>
            </a:r>
            <a:endParaRPr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23" name="Google Shape;723;p50"/>
          <p:cNvSpPr txBox="1"/>
          <p:nvPr/>
        </p:nvSpPr>
        <p:spPr>
          <a:xfrm>
            <a:off x="8586650" y="4883281"/>
            <a:ext cx="31473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Exploring invisible neutrino decay at ESSnuSB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7"/>
              </a:rPr>
              <a:t>JHEP 05 (2021), 133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24" name="Google Shape;724;p50"/>
          <p:cNvSpPr txBox="1"/>
          <p:nvPr/>
        </p:nvSpPr>
        <p:spPr>
          <a:xfrm>
            <a:off x="8510450" y="1444163"/>
            <a:ext cx="3223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Invisible neutrino decays</a:t>
            </a:r>
            <a:endParaRPr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25" name="Google Shape;725;p50"/>
          <p:cNvSpPr txBox="1"/>
          <p:nvPr/>
        </p:nvSpPr>
        <p:spPr>
          <a:xfrm>
            <a:off x="4194375" y="4883281"/>
            <a:ext cx="36687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Decoherence in Neutrino Oscillation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at the ESSnuSB Experiment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8"/>
              </a:rPr>
              <a:t>JHEP 08 </a:t>
            </a:r>
            <a:r>
              <a:rPr lang="en-GB" sz="10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9"/>
              </a:rPr>
              <a:t>(2024), </a:t>
            </a:r>
            <a:r>
              <a:rPr lang="en-GB" sz="10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10"/>
              </a:rPr>
              <a:t>63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26" name="Google Shape;726;p50"/>
          <p:cNvSpPr txBox="1"/>
          <p:nvPr/>
        </p:nvSpPr>
        <p:spPr>
          <a:xfrm>
            <a:off x="4118175" y="1444163"/>
            <a:ext cx="3462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Constraints on Decoherence dissipative parameters</a:t>
            </a:r>
            <a:endParaRPr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51"/>
          <p:cNvSpPr/>
          <p:nvPr/>
        </p:nvSpPr>
        <p:spPr>
          <a:xfrm>
            <a:off x="6692225" y="1313925"/>
            <a:ext cx="4903500" cy="4375800"/>
          </a:xfrm>
          <a:prstGeom prst="roundRect">
            <a:avLst>
              <a:gd fmla="val 3853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3" name="Google Shape;733;p51"/>
          <p:cNvSpPr/>
          <p:nvPr/>
        </p:nvSpPr>
        <p:spPr>
          <a:xfrm>
            <a:off x="724300" y="1751875"/>
            <a:ext cx="6143400" cy="1260300"/>
          </a:xfrm>
          <a:prstGeom prst="roundRect">
            <a:avLst>
              <a:gd fmla="val 10366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4" name="Google Shape;734;p51"/>
          <p:cNvSpPr txBox="1"/>
          <p:nvPr>
            <p:ph type="title"/>
          </p:nvPr>
        </p:nvSpPr>
        <p:spPr>
          <a:xfrm>
            <a:off x="1620000" y="131399"/>
            <a:ext cx="8820000" cy="1800000"/>
          </a:xfrm>
          <a:prstGeom prst="rect">
            <a:avLst/>
          </a:prstGeom>
        </p:spPr>
        <p:txBody>
          <a:bodyPr anchorCtr="0" anchor="b" bIns="28800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Summary</a:t>
            </a:r>
            <a:endParaRPr sz="3000"/>
          </a:p>
        </p:txBody>
      </p:sp>
      <p:sp>
        <p:nvSpPr>
          <p:cNvPr id="735" name="Google Shape;735;p51"/>
          <p:cNvSpPr txBox="1"/>
          <p:nvPr/>
        </p:nvSpPr>
        <p:spPr>
          <a:xfrm>
            <a:off x="571875" y="1751885"/>
            <a:ext cx="6229800" cy="3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Montserrat"/>
              <a:buChar char="•"/>
            </a:pPr>
            <a:r>
              <a:rPr lang="en-GB" sz="20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FD</a:t>
            </a:r>
            <a:r>
              <a:rPr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2x WC tanks 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Montserrat"/>
              <a:buChar char="•"/>
            </a:pPr>
            <a:r>
              <a:rPr lang="en-GB" sz="20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ND</a:t>
            </a:r>
            <a:r>
              <a:rPr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WC, SFG &amp; water emulsion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Montserrat"/>
              <a:buChar char="•"/>
            </a:pPr>
            <a:r>
              <a:rPr lang="en-GB" sz="20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NND</a:t>
            </a:r>
            <a:r>
              <a:rPr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LEMMOND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Montserrat"/>
              <a:buChar char="•"/>
            </a:pPr>
            <a:r>
              <a:rPr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Sensitivity for δ</a:t>
            </a:r>
            <a:r>
              <a:rPr baseline="-25000"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CP</a:t>
            </a:r>
            <a:r>
              <a:rPr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= ±π/2 ~ 12σ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Montserrat"/>
              <a:buChar char="•"/>
            </a:pPr>
            <a:r>
              <a:rPr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Δδ</a:t>
            </a:r>
            <a:r>
              <a:rPr baseline="-25000"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CP</a:t>
            </a:r>
            <a:r>
              <a:rPr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&lt; 8° for all δ</a:t>
            </a:r>
            <a:r>
              <a:rPr baseline="-25000"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CP</a:t>
            </a:r>
            <a:r>
              <a:rPr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values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Montserrat"/>
              <a:buChar char="•"/>
            </a:pPr>
            <a:r>
              <a:rPr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Several other possible use cases, including atmospheric 𝜈, sterile </a:t>
            </a:r>
            <a:r>
              <a:rPr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𝜈</a:t>
            </a:r>
            <a:r>
              <a:rPr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and other BSM</a:t>
            </a:r>
            <a:endParaRPr sz="20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36" name="Google Shape;736;p51"/>
          <p:cNvSpPr/>
          <p:nvPr/>
        </p:nvSpPr>
        <p:spPr>
          <a:xfrm>
            <a:off x="6934450" y="2202650"/>
            <a:ext cx="4507500" cy="2905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37" name="Google Shape;737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34450" y="2495674"/>
            <a:ext cx="4419049" cy="2342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52"/>
          <p:cNvSpPr/>
          <p:nvPr/>
        </p:nvSpPr>
        <p:spPr>
          <a:xfrm>
            <a:off x="6692225" y="1313925"/>
            <a:ext cx="4903500" cy="4375800"/>
          </a:xfrm>
          <a:prstGeom prst="roundRect">
            <a:avLst>
              <a:gd fmla="val 3853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4" name="Google Shape;744;p52"/>
          <p:cNvSpPr/>
          <p:nvPr/>
        </p:nvSpPr>
        <p:spPr>
          <a:xfrm>
            <a:off x="724300" y="3155150"/>
            <a:ext cx="6318900" cy="1154700"/>
          </a:xfrm>
          <a:prstGeom prst="roundRect">
            <a:avLst>
              <a:gd fmla="val 10366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5" name="Google Shape;745;p52"/>
          <p:cNvSpPr txBox="1"/>
          <p:nvPr>
            <p:ph type="title"/>
          </p:nvPr>
        </p:nvSpPr>
        <p:spPr>
          <a:xfrm>
            <a:off x="1620000" y="131399"/>
            <a:ext cx="8820000" cy="1800000"/>
          </a:xfrm>
          <a:prstGeom prst="rect">
            <a:avLst/>
          </a:prstGeom>
        </p:spPr>
        <p:txBody>
          <a:bodyPr anchorCtr="0" anchor="b" bIns="28800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000"/>
              <a:t>Summary</a:t>
            </a:r>
            <a:endParaRPr sz="3000"/>
          </a:p>
        </p:txBody>
      </p:sp>
      <p:sp>
        <p:nvSpPr>
          <p:cNvPr id="746" name="Google Shape;746;p52"/>
          <p:cNvSpPr txBox="1"/>
          <p:nvPr/>
        </p:nvSpPr>
        <p:spPr>
          <a:xfrm>
            <a:off x="571875" y="1751885"/>
            <a:ext cx="6229800" cy="3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Montserrat"/>
              <a:buChar char="•"/>
            </a:pPr>
            <a:r>
              <a:rPr lang="en-GB" sz="20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FD</a:t>
            </a:r>
            <a:r>
              <a:rPr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2x WC tanks 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Montserrat"/>
              <a:buChar char="•"/>
            </a:pPr>
            <a:r>
              <a:rPr lang="en-GB" sz="20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ND</a:t>
            </a:r>
            <a:r>
              <a:rPr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WC, SFG &amp; water emulsion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Montserrat"/>
              <a:buChar char="•"/>
            </a:pPr>
            <a:r>
              <a:rPr lang="en-GB" sz="20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NND</a:t>
            </a:r>
            <a:r>
              <a:rPr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LEMMOND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Montserrat"/>
              <a:buChar char="•"/>
            </a:pPr>
            <a:r>
              <a:rPr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Sensitivity for δ</a:t>
            </a:r>
            <a:r>
              <a:rPr baseline="-25000"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CP</a:t>
            </a:r>
            <a:r>
              <a:rPr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= ±π/2 ~ 12σ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Montserrat"/>
              <a:buChar char="•"/>
            </a:pPr>
            <a:r>
              <a:rPr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Δδ</a:t>
            </a:r>
            <a:r>
              <a:rPr baseline="-25000"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CP</a:t>
            </a:r>
            <a:r>
              <a:rPr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&lt; 8° for all δ</a:t>
            </a:r>
            <a:r>
              <a:rPr baseline="-25000"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CP</a:t>
            </a:r>
            <a:r>
              <a:rPr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values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Montserrat"/>
              <a:buChar char="•"/>
            </a:pPr>
            <a:r>
              <a:rPr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Several other possible use cases, including atmospheric 𝜈, sterile 𝜈 and other BSM</a:t>
            </a:r>
            <a:endParaRPr sz="20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747" name="Google Shape;747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2775" y="1891501"/>
            <a:ext cx="4376906" cy="328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89400" y="767525"/>
            <a:ext cx="11134725" cy="5210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6" name="Google Shape;186;p26"/>
          <p:cNvCxnSpPr/>
          <p:nvPr/>
        </p:nvCxnSpPr>
        <p:spPr>
          <a:xfrm rot="10800000">
            <a:off x="4223015" y="5636580"/>
            <a:ext cx="715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7" name="Google Shape;187;p26"/>
          <p:cNvCxnSpPr/>
          <p:nvPr/>
        </p:nvCxnSpPr>
        <p:spPr>
          <a:xfrm rot="10800000">
            <a:off x="4045715" y="5319780"/>
            <a:ext cx="177300" cy="316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8" name="Google Shape;188;p26"/>
          <p:cNvCxnSpPr/>
          <p:nvPr/>
        </p:nvCxnSpPr>
        <p:spPr>
          <a:xfrm rot="10800000">
            <a:off x="4985075" y="5512756"/>
            <a:ext cx="1761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9" name="Google Shape;189;p26"/>
          <p:cNvCxnSpPr/>
          <p:nvPr/>
        </p:nvCxnSpPr>
        <p:spPr>
          <a:xfrm rot="10800000">
            <a:off x="4388590" y="4591162"/>
            <a:ext cx="596400" cy="921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90" name="Google Shape;190;p26"/>
          <p:cNvCxnSpPr/>
          <p:nvPr/>
        </p:nvCxnSpPr>
        <p:spPr>
          <a:xfrm rot="10800000">
            <a:off x="5249875" y="5191300"/>
            <a:ext cx="1205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1" name="Google Shape;191;p26"/>
          <p:cNvCxnSpPr/>
          <p:nvPr/>
        </p:nvCxnSpPr>
        <p:spPr>
          <a:xfrm rot="10800000">
            <a:off x="4824490" y="4422105"/>
            <a:ext cx="425400" cy="769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92" name="Google Shape;192;p26"/>
          <p:cNvCxnSpPr/>
          <p:nvPr/>
        </p:nvCxnSpPr>
        <p:spPr>
          <a:xfrm rot="10800000">
            <a:off x="5887550" y="4877000"/>
            <a:ext cx="965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3" name="Google Shape;193;p26"/>
          <p:cNvCxnSpPr/>
          <p:nvPr/>
        </p:nvCxnSpPr>
        <p:spPr>
          <a:xfrm rot="10800000">
            <a:off x="5498378" y="4633993"/>
            <a:ext cx="389100" cy="243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94" name="Google Shape;194;p26"/>
          <p:cNvCxnSpPr/>
          <p:nvPr/>
        </p:nvCxnSpPr>
        <p:spPr>
          <a:xfrm rot="10800000">
            <a:off x="5940200" y="4448350"/>
            <a:ext cx="1503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5" name="Google Shape;195;p26"/>
          <p:cNvCxnSpPr/>
          <p:nvPr/>
        </p:nvCxnSpPr>
        <p:spPr>
          <a:xfrm rot="10800000">
            <a:off x="5250584" y="4300449"/>
            <a:ext cx="689400" cy="147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96" name="Google Shape;196;p26"/>
          <p:cNvCxnSpPr/>
          <p:nvPr/>
        </p:nvCxnSpPr>
        <p:spPr>
          <a:xfrm rot="10800000">
            <a:off x="6599759" y="3796829"/>
            <a:ext cx="744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7" name="Google Shape;197;p26"/>
          <p:cNvCxnSpPr/>
          <p:nvPr/>
        </p:nvCxnSpPr>
        <p:spPr>
          <a:xfrm rot="10800000">
            <a:off x="6270106" y="3663322"/>
            <a:ext cx="329700" cy="133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98" name="Google Shape;198;p26"/>
          <p:cNvCxnSpPr/>
          <p:nvPr/>
        </p:nvCxnSpPr>
        <p:spPr>
          <a:xfrm rot="10800000">
            <a:off x="7394775" y="3024350"/>
            <a:ext cx="558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9" name="Google Shape;199;p26"/>
          <p:cNvCxnSpPr/>
          <p:nvPr/>
        </p:nvCxnSpPr>
        <p:spPr>
          <a:xfrm rot="10800000">
            <a:off x="7190553" y="2857549"/>
            <a:ext cx="204300" cy="166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0" name="Google Shape;200;p26"/>
          <p:cNvCxnSpPr/>
          <p:nvPr/>
        </p:nvCxnSpPr>
        <p:spPr>
          <a:xfrm rot="10800000">
            <a:off x="8218775" y="3241050"/>
            <a:ext cx="1234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1" name="Google Shape;201;p26"/>
          <p:cNvCxnSpPr/>
          <p:nvPr/>
        </p:nvCxnSpPr>
        <p:spPr>
          <a:xfrm rot="10800000">
            <a:off x="7872565" y="2138249"/>
            <a:ext cx="346200" cy="1102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2" name="Google Shape;202;p26"/>
          <p:cNvCxnSpPr/>
          <p:nvPr/>
        </p:nvCxnSpPr>
        <p:spPr>
          <a:xfrm rot="10800000">
            <a:off x="4336484" y="3964048"/>
            <a:ext cx="466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3" name="Google Shape;203;p26"/>
          <p:cNvCxnSpPr/>
          <p:nvPr/>
        </p:nvCxnSpPr>
        <p:spPr>
          <a:xfrm flipH="1" rot="10800000">
            <a:off x="4803287" y="3709047"/>
            <a:ext cx="307200" cy="255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4" name="Google Shape;204;p26"/>
          <p:cNvCxnSpPr/>
          <p:nvPr/>
        </p:nvCxnSpPr>
        <p:spPr>
          <a:xfrm rot="10800000">
            <a:off x="1116938" y="4422100"/>
            <a:ext cx="973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5" name="Google Shape;205;p26"/>
          <p:cNvCxnSpPr/>
          <p:nvPr/>
        </p:nvCxnSpPr>
        <p:spPr>
          <a:xfrm>
            <a:off x="2090740" y="4422099"/>
            <a:ext cx="83400" cy="430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6" name="Google Shape;206;p26"/>
          <p:cNvCxnSpPr/>
          <p:nvPr/>
        </p:nvCxnSpPr>
        <p:spPr>
          <a:xfrm rot="10800000">
            <a:off x="1721681" y="5869819"/>
            <a:ext cx="909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7" name="Google Shape;207;p26"/>
          <p:cNvCxnSpPr/>
          <p:nvPr/>
        </p:nvCxnSpPr>
        <p:spPr>
          <a:xfrm flipH="1" rot="10800000">
            <a:off x="2631284" y="5360118"/>
            <a:ext cx="58200" cy="509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8" name="Google Shape;208;p26"/>
          <p:cNvCxnSpPr/>
          <p:nvPr/>
        </p:nvCxnSpPr>
        <p:spPr>
          <a:xfrm flipH="1" rot="10800000">
            <a:off x="2631275" y="5574925"/>
            <a:ext cx="562500" cy="294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9" name="Google Shape;209;p26"/>
          <p:cNvSpPr txBox="1"/>
          <p:nvPr/>
        </p:nvSpPr>
        <p:spPr>
          <a:xfrm>
            <a:off x="4046488" y="5396703"/>
            <a:ext cx="10425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Ring to Target transferline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0" name="Google Shape;210;p26"/>
          <p:cNvSpPr txBox="1"/>
          <p:nvPr/>
        </p:nvSpPr>
        <p:spPr>
          <a:xfrm>
            <a:off x="4933756" y="5277075"/>
            <a:ext cx="26067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Common Morgue and PSU room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1" name="Google Shape;211;p26"/>
          <p:cNvSpPr txBox="1"/>
          <p:nvPr/>
        </p:nvSpPr>
        <p:spPr>
          <a:xfrm>
            <a:off x="5233781" y="4945750"/>
            <a:ext cx="26067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MW Target Building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2" name="Google Shape;212;p26"/>
          <p:cNvSpPr txBox="1"/>
          <p:nvPr/>
        </p:nvSpPr>
        <p:spPr>
          <a:xfrm>
            <a:off x="5859029" y="4639975"/>
            <a:ext cx="10851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LEnuSTORM Ring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3" name="Google Shape;213;p26"/>
          <p:cNvSpPr txBox="1"/>
          <p:nvPr/>
        </p:nvSpPr>
        <p:spPr>
          <a:xfrm>
            <a:off x="5859025" y="4212984"/>
            <a:ext cx="15849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Decay Tunnel + Beam Dump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4" name="Google Shape;214;p26"/>
          <p:cNvSpPr txBox="1"/>
          <p:nvPr/>
        </p:nvSpPr>
        <p:spPr>
          <a:xfrm>
            <a:off x="6595053" y="3564517"/>
            <a:ext cx="26067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LEMMOND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5" name="Google Shape;215;p26"/>
          <p:cNvSpPr txBox="1"/>
          <p:nvPr/>
        </p:nvSpPr>
        <p:spPr>
          <a:xfrm>
            <a:off x="7334044" y="2778838"/>
            <a:ext cx="26067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ESS linac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6" name="Google Shape;216;p26"/>
          <p:cNvSpPr txBox="1"/>
          <p:nvPr/>
        </p:nvSpPr>
        <p:spPr>
          <a:xfrm>
            <a:off x="8170199" y="3000600"/>
            <a:ext cx="13626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ESSnuSB Near Detector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7" name="Google Shape;217;p26"/>
          <p:cNvSpPr txBox="1"/>
          <p:nvPr/>
        </p:nvSpPr>
        <p:spPr>
          <a:xfrm>
            <a:off x="4293503" y="3735310"/>
            <a:ext cx="26067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LEMNB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8" name="Google Shape;218;p26"/>
          <p:cNvSpPr txBox="1"/>
          <p:nvPr/>
        </p:nvSpPr>
        <p:spPr>
          <a:xfrm>
            <a:off x="1121706" y="4181463"/>
            <a:ext cx="26067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Accumulator Ring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9" name="Google Shape;219;p26"/>
          <p:cNvSpPr txBox="1"/>
          <p:nvPr/>
        </p:nvSpPr>
        <p:spPr>
          <a:xfrm>
            <a:off x="1661944" y="5613513"/>
            <a:ext cx="26067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Facility Buildings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0" name="Google Shape;220;p26"/>
          <p:cNvSpPr txBox="1"/>
          <p:nvPr>
            <p:ph type="title"/>
          </p:nvPr>
        </p:nvSpPr>
        <p:spPr>
          <a:xfrm>
            <a:off x="1620000" y="188925"/>
            <a:ext cx="8820000" cy="1235100"/>
          </a:xfrm>
          <a:prstGeom prst="rect">
            <a:avLst/>
          </a:prstGeom>
        </p:spPr>
        <p:txBody>
          <a:bodyPr anchorCtr="0" anchor="b" bIns="28800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ESS𝜈SB/</a:t>
            </a:r>
            <a:r>
              <a:rPr lang="en-GB" sz="3000"/>
              <a:t>ESS𝜈SB+ accelerator complex</a:t>
            </a:r>
            <a:endParaRPr sz="3000"/>
          </a:p>
        </p:txBody>
      </p:sp>
      <p:cxnSp>
        <p:nvCxnSpPr>
          <p:cNvPr id="221" name="Google Shape;221;p26"/>
          <p:cNvCxnSpPr/>
          <p:nvPr/>
        </p:nvCxnSpPr>
        <p:spPr>
          <a:xfrm rot="10800000">
            <a:off x="1455990" y="4127879"/>
            <a:ext cx="828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2" name="Google Shape;222;p26"/>
          <p:cNvCxnSpPr/>
          <p:nvPr/>
        </p:nvCxnSpPr>
        <p:spPr>
          <a:xfrm>
            <a:off x="2284593" y="4127878"/>
            <a:ext cx="128700" cy="154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3" name="Google Shape;223;p26"/>
          <p:cNvSpPr txBox="1"/>
          <p:nvPr/>
        </p:nvSpPr>
        <p:spPr>
          <a:xfrm>
            <a:off x="1546440" y="3889467"/>
            <a:ext cx="26067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Transfer Line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53"/>
          <p:cNvSpPr/>
          <p:nvPr/>
        </p:nvSpPr>
        <p:spPr>
          <a:xfrm>
            <a:off x="724300" y="4311411"/>
            <a:ext cx="6318900" cy="1154700"/>
          </a:xfrm>
          <a:prstGeom prst="roundRect">
            <a:avLst>
              <a:gd fmla="val 10366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4" name="Google Shape;754;p53"/>
          <p:cNvSpPr/>
          <p:nvPr/>
        </p:nvSpPr>
        <p:spPr>
          <a:xfrm>
            <a:off x="6692225" y="1313925"/>
            <a:ext cx="4903500" cy="4375800"/>
          </a:xfrm>
          <a:prstGeom prst="roundRect">
            <a:avLst>
              <a:gd fmla="val 3853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5" name="Google Shape;755;p53"/>
          <p:cNvSpPr txBox="1"/>
          <p:nvPr>
            <p:ph type="title"/>
          </p:nvPr>
        </p:nvSpPr>
        <p:spPr>
          <a:xfrm>
            <a:off x="1620000" y="131399"/>
            <a:ext cx="8820000" cy="1800000"/>
          </a:xfrm>
          <a:prstGeom prst="rect">
            <a:avLst/>
          </a:prstGeom>
        </p:spPr>
        <p:txBody>
          <a:bodyPr anchorCtr="0" anchor="b" bIns="28800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000"/>
              <a:t>Summary</a:t>
            </a:r>
            <a:endParaRPr sz="3000"/>
          </a:p>
        </p:txBody>
      </p:sp>
      <p:sp>
        <p:nvSpPr>
          <p:cNvPr id="756" name="Google Shape;756;p53"/>
          <p:cNvSpPr txBox="1"/>
          <p:nvPr/>
        </p:nvSpPr>
        <p:spPr>
          <a:xfrm>
            <a:off x="571875" y="1751885"/>
            <a:ext cx="6229800" cy="3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Montserrat"/>
              <a:buChar char="•"/>
            </a:pPr>
            <a:r>
              <a:rPr lang="en-GB" sz="20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FD</a:t>
            </a:r>
            <a:r>
              <a:rPr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2x WC tanks 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Montserrat"/>
              <a:buChar char="•"/>
            </a:pPr>
            <a:r>
              <a:rPr lang="en-GB" sz="20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ND</a:t>
            </a:r>
            <a:r>
              <a:rPr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WC, SFG &amp; water emulsion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Montserrat"/>
              <a:buChar char="•"/>
            </a:pPr>
            <a:r>
              <a:rPr lang="en-GB" sz="20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NND</a:t>
            </a:r>
            <a:r>
              <a:rPr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LEMMOND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Montserrat"/>
              <a:buChar char="•"/>
            </a:pPr>
            <a:r>
              <a:rPr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Sensitivity for δ</a:t>
            </a:r>
            <a:r>
              <a:rPr baseline="-25000"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CP</a:t>
            </a:r>
            <a:r>
              <a:rPr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= ±π/2 ~ 12σ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Montserrat"/>
              <a:buChar char="•"/>
            </a:pPr>
            <a:r>
              <a:rPr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Δδ</a:t>
            </a:r>
            <a:r>
              <a:rPr baseline="-25000"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CP</a:t>
            </a:r>
            <a:r>
              <a:rPr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&lt; 8° for all δ</a:t>
            </a:r>
            <a:r>
              <a:rPr baseline="-25000"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CP</a:t>
            </a:r>
            <a:r>
              <a:rPr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values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Montserrat"/>
              <a:buChar char="•"/>
            </a:pPr>
            <a:r>
              <a:rPr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Several other possible use cases, including atmospheric 𝜈, sterile 𝜈 and other BSM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57" name="Google Shape;757;p53"/>
          <p:cNvSpPr/>
          <p:nvPr/>
        </p:nvSpPr>
        <p:spPr>
          <a:xfrm>
            <a:off x="7301750" y="1522150"/>
            <a:ext cx="3684300" cy="395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58" name="Google Shape;758;p53"/>
          <p:cNvPicPr preferRelativeResize="0"/>
          <p:nvPr/>
        </p:nvPicPr>
        <p:blipFill rotWithShape="1">
          <a:blip r:embed="rId3">
            <a:alphaModFix/>
          </a:blip>
          <a:srcRect b="0" l="49665" r="0" t="0"/>
          <a:stretch/>
        </p:blipFill>
        <p:spPr>
          <a:xfrm>
            <a:off x="7953318" y="3462162"/>
            <a:ext cx="2381299" cy="1986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53"/>
          <p:cNvPicPr preferRelativeResize="0"/>
          <p:nvPr/>
        </p:nvPicPr>
        <p:blipFill rotWithShape="1">
          <a:blip r:embed="rId3">
            <a:alphaModFix/>
          </a:blip>
          <a:srcRect b="0" l="0" r="49665" t="0"/>
          <a:stretch/>
        </p:blipFill>
        <p:spPr>
          <a:xfrm>
            <a:off x="7953327" y="1522150"/>
            <a:ext cx="2381299" cy="1986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" name="Google Shape;765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35" y="0"/>
            <a:ext cx="1204331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66" name="Google Shape;766;p54"/>
          <p:cNvSpPr/>
          <p:nvPr/>
        </p:nvSpPr>
        <p:spPr>
          <a:xfrm>
            <a:off x="-5550" y="-11250"/>
            <a:ext cx="12203100" cy="6880500"/>
          </a:xfrm>
          <a:prstGeom prst="rect">
            <a:avLst/>
          </a:prstGeom>
          <a:solidFill>
            <a:srgbClr val="9EC0AA">
              <a:alpha val="413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7" name="Google Shape;767;p54"/>
          <p:cNvSpPr txBox="1"/>
          <p:nvPr>
            <p:ph type="title"/>
          </p:nvPr>
        </p:nvSpPr>
        <p:spPr>
          <a:xfrm>
            <a:off x="1686000" y="2521324"/>
            <a:ext cx="8820000" cy="12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Times New Roman"/>
              <a:buNone/>
            </a:pPr>
            <a:r>
              <a:rPr lang="en-GB"/>
              <a:t>Thank you!</a:t>
            </a:r>
            <a:endParaRPr sz="30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55"/>
          <p:cNvSpPr txBox="1"/>
          <p:nvPr>
            <p:ph type="title"/>
          </p:nvPr>
        </p:nvSpPr>
        <p:spPr>
          <a:xfrm>
            <a:off x="1620000" y="188925"/>
            <a:ext cx="8820000" cy="1235100"/>
          </a:xfrm>
          <a:prstGeom prst="rect">
            <a:avLst/>
          </a:prstGeom>
        </p:spPr>
        <p:txBody>
          <a:bodyPr anchorCtr="0" anchor="b" bIns="28800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ESS𝜈SB far detector flux</a:t>
            </a:r>
            <a:endParaRPr sz="3000"/>
          </a:p>
        </p:txBody>
      </p:sp>
      <p:pic>
        <p:nvPicPr>
          <p:cNvPr id="774" name="Google Shape;774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3525" y="1300925"/>
            <a:ext cx="8784949" cy="4439475"/>
          </a:xfrm>
          <a:prstGeom prst="rect">
            <a:avLst/>
          </a:prstGeom>
          <a:noFill/>
          <a:ln>
            <a:noFill/>
          </a:ln>
        </p:spPr>
      </p:pic>
      <p:sp>
        <p:nvSpPr>
          <p:cNvPr id="775" name="Google Shape;775;p55"/>
          <p:cNvSpPr/>
          <p:nvPr/>
        </p:nvSpPr>
        <p:spPr>
          <a:xfrm>
            <a:off x="1799600" y="5740400"/>
            <a:ext cx="7635900" cy="431100"/>
          </a:xfrm>
          <a:prstGeom prst="roundRect">
            <a:avLst>
              <a:gd fmla="val 5065" name="adj"/>
            </a:avLst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6" name="Google Shape;776;p55"/>
          <p:cNvSpPr txBox="1"/>
          <p:nvPr/>
        </p:nvSpPr>
        <p:spPr>
          <a:xfrm>
            <a:off x="1799600" y="5771350"/>
            <a:ext cx="7812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Expected neutrino spectrum in the far detector for one year (200 days)</a:t>
            </a:r>
            <a:r>
              <a:rPr lang="en-GB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in </a:t>
            </a:r>
            <a:r>
              <a:rPr lang="en-GB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𝜈-mode</a:t>
            </a:r>
            <a:r>
              <a:rPr lang="en-GB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(left) and </a:t>
            </a:r>
            <a:r>
              <a:rPr lang="en-GB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𝜈-mode</a:t>
            </a:r>
            <a:r>
              <a:rPr lang="en-GB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(right)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777" name="Google Shape;777;p55"/>
          <p:cNvCxnSpPr/>
          <p:nvPr/>
        </p:nvCxnSpPr>
        <p:spPr>
          <a:xfrm>
            <a:off x="8266468" y="5906241"/>
            <a:ext cx="73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78" name="Google Shape;778;p55"/>
          <p:cNvSpPr txBox="1"/>
          <p:nvPr/>
        </p:nvSpPr>
        <p:spPr>
          <a:xfrm>
            <a:off x="5363857" y="4522923"/>
            <a:ext cx="415200" cy="5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𝜈</a:t>
            </a:r>
            <a:endParaRPr sz="24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79" name="Google Shape;779;p55"/>
          <p:cNvSpPr txBox="1"/>
          <p:nvPr/>
        </p:nvSpPr>
        <p:spPr>
          <a:xfrm>
            <a:off x="9698432" y="4522923"/>
            <a:ext cx="415200" cy="5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𝜈</a:t>
            </a:r>
            <a:endParaRPr sz="24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780" name="Google Shape;780;p55"/>
          <p:cNvCxnSpPr/>
          <p:nvPr/>
        </p:nvCxnSpPr>
        <p:spPr>
          <a:xfrm>
            <a:off x="9802241" y="4711757"/>
            <a:ext cx="141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6" name="Google Shape;786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2175" y="93400"/>
            <a:ext cx="9886202" cy="5684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2" name="Google Shape;792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1887202" cy="5963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" name="Google Shape;798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375" y="244500"/>
            <a:ext cx="11657251" cy="5743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89400" y="767525"/>
            <a:ext cx="11134725" cy="5210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0" name="Google Shape;230;p27"/>
          <p:cNvCxnSpPr/>
          <p:nvPr/>
        </p:nvCxnSpPr>
        <p:spPr>
          <a:xfrm rot="10800000">
            <a:off x="4223015" y="5636580"/>
            <a:ext cx="715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1" name="Google Shape;231;p27"/>
          <p:cNvCxnSpPr/>
          <p:nvPr/>
        </p:nvCxnSpPr>
        <p:spPr>
          <a:xfrm rot="10800000">
            <a:off x="4045715" y="5319780"/>
            <a:ext cx="177300" cy="316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2" name="Google Shape;232;p27"/>
          <p:cNvCxnSpPr/>
          <p:nvPr/>
        </p:nvCxnSpPr>
        <p:spPr>
          <a:xfrm rot="10800000">
            <a:off x="4985075" y="5512756"/>
            <a:ext cx="1761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3" name="Google Shape;233;p27"/>
          <p:cNvCxnSpPr/>
          <p:nvPr/>
        </p:nvCxnSpPr>
        <p:spPr>
          <a:xfrm rot="10800000">
            <a:off x="4388590" y="4591162"/>
            <a:ext cx="596400" cy="921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4" name="Google Shape;234;p27"/>
          <p:cNvCxnSpPr/>
          <p:nvPr/>
        </p:nvCxnSpPr>
        <p:spPr>
          <a:xfrm rot="10800000">
            <a:off x="5249875" y="5191300"/>
            <a:ext cx="1205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5" name="Google Shape;235;p27"/>
          <p:cNvCxnSpPr/>
          <p:nvPr/>
        </p:nvCxnSpPr>
        <p:spPr>
          <a:xfrm rot="10800000">
            <a:off x="4824490" y="4422105"/>
            <a:ext cx="425400" cy="769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6" name="Google Shape;236;p27"/>
          <p:cNvCxnSpPr/>
          <p:nvPr/>
        </p:nvCxnSpPr>
        <p:spPr>
          <a:xfrm rot="10800000">
            <a:off x="5887550" y="4877000"/>
            <a:ext cx="965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7" name="Google Shape;237;p27"/>
          <p:cNvCxnSpPr/>
          <p:nvPr/>
        </p:nvCxnSpPr>
        <p:spPr>
          <a:xfrm rot="10800000">
            <a:off x="5498378" y="4633993"/>
            <a:ext cx="389100" cy="243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8" name="Google Shape;238;p27"/>
          <p:cNvCxnSpPr/>
          <p:nvPr/>
        </p:nvCxnSpPr>
        <p:spPr>
          <a:xfrm rot="10800000">
            <a:off x="5940200" y="4448350"/>
            <a:ext cx="1503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9" name="Google Shape;239;p27"/>
          <p:cNvCxnSpPr/>
          <p:nvPr/>
        </p:nvCxnSpPr>
        <p:spPr>
          <a:xfrm rot="10800000">
            <a:off x="5250584" y="4300449"/>
            <a:ext cx="689400" cy="147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40" name="Google Shape;240;p27"/>
          <p:cNvCxnSpPr/>
          <p:nvPr/>
        </p:nvCxnSpPr>
        <p:spPr>
          <a:xfrm rot="10800000">
            <a:off x="6599759" y="3796829"/>
            <a:ext cx="744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1" name="Google Shape;241;p27"/>
          <p:cNvCxnSpPr/>
          <p:nvPr/>
        </p:nvCxnSpPr>
        <p:spPr>
          <a:xfrm rot="10800000">
            <a:off x="6270106" y="3663322"/>
            <a:ext cx="329700" cy="133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42" name="Google Shape;242;p27"/>
          <p:cNvCxnSpPr/>
          <p:nvPr/>
        </p:nvCxnSpPr>
        <p:spPr>
          <a:xfrm rot="10800000">
            <a:off x="7394775" y="3024350"/>
            <a:ext cx="558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3" name="Google Shape;243;p27"/>
          <p:cNvCxnSpPr/>
          <p:nvPr/>
        </p:nvCxnSpPr>
        <p:spPr>
          <a:xfrm rot="10800000">
            <a:off x="8218775" y="3241050"/>
            <a:ext cx="1234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4" name="Google Shape;244;p27"/>
          <p:cNvCxnSpPr/>
          <p:nvPr/>
        </p:nvCxnSpPr>
        <p:spPr>
          <a:xfrm rot="10800000">
            <a:off x="7872565" y="2138249"/>
            <a:ext cx="346200" cy="1102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45" name="Google Shape;245;p27"/>
          <p:cNvCxnSpPr/>
          <p:nvPr/>
        </p:nvCxnSpPr>
        <p:spPr>
          <a:xfrm rot="10800000">
            <a:off x="4336484" y="3964048"/>
            <a:ext cx="466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6" name="Google Shape;246;p27"/>
          <p:cNvCxnSpPr/>
          <p:nvPr/>
        </p:nvCxnSpPr>
        <p:spPr>
          <a:xfrm flipH="1" rot="10800000">
            <a:off x="4803287" y="3709047"/>
            <a:ext cx="307200" cy="255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47" name="Google Shape;247;p27"/>
          <p:cNvCxnSpPr/>
          <p:nvPr/>
        </p:nvCxnSpPr>
        <p:spPr>
          <a:xfrm rot="10800000">
            <a:off x="1455990" y="4127879"/>
            <a:ext cx="828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8" name="Google Shape;248;p27"/>
          <p:cNvCxnSpPr/>
          <p:nvPr/>
        </p:nvCxnSpPr>
        <p:spPr>
          <a:xfrm>
            <a:off x="2284593" y="4127878"/>
            <a:ext cx="128700" cy="154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49" name="Google Shape;249;p27"/>
          <p:cNvCxnSpPr/>
          <p:nvPr/>
        </p:nvCxnSpPr>
        <p:spPr>
          <a:xfrm rot="10800000">
            <a:off x="1116938" y="4422100"/>
            <a:ext cx="973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0" name="Google Shape;250;p27"/>
          <p:cNvCxnSpPr/>
          <p:nvPr/>
        </p:nvCxnSpPr>
        <p:spPr>
          <a:xfrm>
            <a:off x="2090740" y="4422099"/>
            <a:ext cx="83400" cy="430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1" name="Google Shape;251;p27"/>
          <p:cNvCxnSpPr/>
          <p:nvPr/>
        </p:nvCxnSpPr>
        <p:spPr>
          <a:xfrm rot="10800000">
            <a:off x="1721681" y="5869819"/>
            <a:ext cx="909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2" name="Google Shape;252;p27"/>
          <p:cNvSpPr txBox="1"/>
          <p:nvPr/>
        </p:nvSpPr>
        <p:spPr>
          <a:xfrm>
            <a:off x="4046488" y="5396703"/>
            <a:ext cx="10425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Ring to Target transferline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3" name="Google Shape;253;p27"/>
          <p:cNvSpPr txBox="1"/>
          <p:nvPr/>
        </p:nvSpPr>
        <p:spPr>
          <a:xfrm>
            <a:off x="4933756" y="5277075"/>
            <a:ext cx="26067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Common Morgue and PSU room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4" name="Google Shape;254;p27"/>
          <p:cNvSpPr txBox="1"/>
          <p:nvPr/>
        </p:nvSpPr>
        <p:spPr>
          <a:xfrm>
            <a:off x="5233781" y="4945750"/>
            <a:ext cx="26067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MW Target Building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5" name="Google Shape;255;p27"/>
          <p:cNvSpPr txBox="1"/>
          <p:nvPr/>
        </p:nvSpPr>
        <p:spPr>
          <a:xfrm>
            <a:off x="5859029" y="4639975"/>
            <a:ext cx="10851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LEnuSTORM Ring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6" name="Google Shape;256;p27"/>
          <p:cNvSpPr txBox="1"/>
          <p:nvPr/>
        </p:nvSpPr>
        <p:spPr>
          <a:xfrm>
            <a:off x="5859025" y="4212984"/>
            <a:ext cx="15849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Decay Tunnel + Beam Dump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7" name="Google Shape;257;p27"/>
          <p:cNvSpPr txBox="1"/>
          <p:nvPr/>
        </p:nvSpPr>
        <p:spPr>
          <a:xfrm>
            <a:off x="6595053" y="3564517"/>
            <a:ext cx="26067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LEMMOND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8" name="Google Shape;258;p27"/>
          <p:cNvSpPr txBox="1"/>
          <p:nvPr/>
        </p:nvSpPr>
        <p:spPr>
          <a:xfrm>
            <a:off x="7334044" y="2778838"/>
            <a:ext cx="26067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ESS linac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9" name="Google Shape;259;p27"/>
          <p:cNvSpPr txBox="1"/>
          <p:nvPr/>
        </p:nvSpPr>
        <p:spPr>
          <a:xfrm>
            <a:off x="8170199" y="3000600"/>
            <a:ext cx="13626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ESSnuSB Near Detector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0" name="Google Shape;260;p27"/>
          <p:cNvSpPr txBox="1"/>
          <p:nvPr/>
        </p:nvSpPr>
        <p:spPr>
          <a:xfrm>
            <a:off x="4293503" y="3735310"/>
            <a:ext cx="26067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LEMNB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1" name="Google Shape;261;p27"/>
          <p:cNvSpPr txBox="1"/>
          <p:nvPr/>
        </p:nvSpPr>
        <p:spPr>
          <a:xfrm>
            <a:off x="1546440" y="3889467"/>
            <a:ext cx="26067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Transfer Line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2" name="Google Shape;262;p27"/>
          <p:cNvSpPr txBox="1"/>
          <p:nvPr/>
        </p:nvSpPr>
        <p:spPr>
          <a:xfrm>
            <a:off x="1121706" y="4181463"/>
            <a:ext cx="26067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Accumulator Ring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3" name="Google Shape;263;p27"/>
          <p:cNvSpPr txBox="1"/>
          <p:nvPr/>
        </p:nvSpPr>
        <p:spPr>
          <a:xfrm>
            <a:off x="1661944" y="5613513"/>
            <a:ext cx="26067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Facility Buildings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4" name="Google Shape;264;p27"/>
          <p:cNvSpPr txBox="1"/>
          <p:nvPr>
            <p:ph type="title"/>
          </p:nvPr>
        </p:nvSpPr>
        <p:spPr>
          <a:xfrm>
            <a:off x="1620000" y="188925"/>
            <a:ext cx="8820000" cy="1235100"/>
          </a:xfrm>
          <a:prstGeom prst="rect">
            <a:avLst/>
          </a:prstGeom>
        </p:spPr>
        <p:txBody>
          <a:bodyPr anchorCtr="0" anchor="b" bIns="28800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ESS𝜈SB/ESS𝜈SB+ accelerator complex</a:t>
            </a:r>
            <a:endParaRPr sz="3000"/>
          </a:p>
        </p:txBody>
      </p:sp>
      <p:sp>
        <p:nvSpPr>
          <p:cNvPr id="265" name="Google Shape;265;p27"/>
          <p:cNvSpPr/>
          <p:nvPr/>
        </p:nvSpPr>
        <p:spPr>
          <a:xfrm>
            <a:off x="1077850" y="4223025"/>
            <a:ext cx="1095600" cy="238500"/>
          </a:xfrm>
          <a:prstGeom prst="rect">
            <a:avLst/>
          </a:prstGeom>
          <a:solidFill>
            <a:srgbClr val="9EC0AA">
              <a:alpha val="413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27"/>
          <p:cNvSpPr/>
          <p:nvPr/>
        </p:nvSpPr>
        <p:spPr>
          <a:xfrm>
            <a:off x="5223575" y="4993875"/>
            <a:ext cx="1252200" cy="238500"/>
          </a:xfrm>
          <a:prstGeom prst="rect">
            <a:avLst/>
          </a:prstGeom>
          <a:solidFill>
            <a:srgbClr val="9EC0AA">
              <a:alpha val="413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27"/>
          <p:cNvSpPr/>
          <p:nvPr/>
        </p:nvSpPr>
        <p:spPr>
          <a:xfrm>
            <a:off x="5906075" y="4678050"/>
            <a:ext cx="1095600" cy="238500"/>
          </a:xfrm>
          <a:prstGeom prst="rect">
            <a:avLst/>
          </a:prstGeom>
          <a:solidFill>
            <a:srgbClr val="76B6ED">
              <a:alpha val="413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27"/>
          <p:cNvSpPr/>
          <p:nvPr/>
        </p:nvSpPr>
        <p:spPr>
          <a:xfrm>
            <a:off x="4330521" y="3742795"/>
            <a:ext cx="541200" cy="238500"/>
          </a:xfrm>
          <a:prstGeom prst="rect">
            <a:avLst/>
          </a:prstGeom>
          <a:solidFill>
            <a:srgbClr val="EDA076">
              <a:alpha val="413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27"/>
          <p:cNvSpPr txBox="1"/>
          <p:nvPr/>
        </p:nvSpPr>
        <p:spPr>
          <a:xfrm>
            <a:off x="7054675" y="4585215"/>
            <a:ext cx="2809500" cy="3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See </a:t>
            </a:r>
            <a:r>
              <a:rPr lang="en-GB">
                <a:solidFill>
                  <a:srgbClr val="3D85C6"/>
                </a:solidFill>
              </a:rPr>
              <a:t>Ting’s talk at 13:30</a:t>
            </a:r>
            <a:endParaRPr>
              <a:solidFill>
                <a:srgbClr val="3D85C6"/>
              </a:solidFill>
            </a:endParaRPr>
          </a:p>
        </p:txBody>
      </p:sp>
      <p:sp>
        <p:nvSpPr>
          <p:cNvPr id="270" name="Google Shape;270;p27"/>
          <p:cNvSpPr txBox="1"/>
          <p:nvPr/>
        </p:nvSpPr>
        <p:spPr>
          <a:xfrm>
            <a:off x="6600200" y="4907715"/>
            <a:ext cx="2809500" cy="3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See </a:t>
            </a:r>
            <a:r>
              <a:rPr lang="en-GB">
                <a:solidFill>
                  <a:srgbClr val="93C47D"/>
                </a:solidFill>
              </a:rPr>
              <a:t>Eric’s talk at 12:15</a:t>
            </a:r>
            <a:endParaRPr>
              <a:solidFill>
                <a:srgbClr val="93C47D"/>
              </a:solidFill>
            </a:endParaRPr>
          </a:p>
        </p:txBody>
      </p:sp>
      <p:sp>
        <p:nvSpPr>
          <p:cNvPr id="271" name="Google Shape;271;p27"/>
          <p:cNvSpPr txBox="1"/>
          <p:nvPr/>
        </p:nvSpPr>
        <p:spPr>
          <a:xfrm>
            <a:off x="1742390" y="3647832"/>
            <a:ext cx="2546400" cy="3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highlight>
                  <a:schemeClr val="lt1"/>
                </a:highlight>
              </a:rPr>
              <a:t>See </a:t>
            </a:r>
            <a:r>
              <a:rPr lang="en-GB">
                <a:solidFill>
                  <a:srgbClr val="E69138"/>
                </a:solidFill>
                <a:highlight>
                  <a:schemeClr val="lt1"/>
                </a:highlight>
              </a:rPr>
              <a:t>Francesco’s talk at 13:50</a:t>
            </a:r>
            <a:endParaRPr>
              <a:solidFill>
                <a:srgbClr val="E69138"/>
              </a:solidFill>
              <a:highlight>
                <a:schemeClr val="lt1"/>
              </a:highlight>
            </a:endParaRPr>
          </a:p>
        </p:txBody>
      </p:sp>
      <p:cxnSp>
        <p:nvCxnSpPr>
          <p:cNvPr id="272" name="Google Shape;272;p27"/>
          <p:cNvCxnSpPr/>
          <p:nvPr/>
        </p:nvCxnSpPr>
        <p:spPr>
          <a:xfrm flipH="1" rot="10800000">
            <a:off x="2631284" y="5360118"/>
            <a:ext cx="58200" cy="509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73" name="Google Shape;273;p27"/>
          <p:cNvCxnSpPr/>
          <p:nvPr/>
        </p:nvCxnSpPr>
        <p:spPr>
          <a:xfrm flipH="1" rot="10800000">
            <a:off x="2631275" y="5574925"/>
            <a:ext cx="562500" cy="294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74" name="Google Shape;274;p27"/>
          <p:cNvCxnSpPr/>
          <p:nvPr/>
        </p:nvCxnSpPr>
        <p:spPr>
          <a:xfrm rot="10800000">
            <a:off x="7190553" y="2857549"/>
            <a:ext cx="204300" cy="166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89400" y="767525"/>
            <a:ext cx="11134725" cy="5210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1" name="Google Shape;281;p28"/>
          <p:cNvCxnSpPr/>
          <p:nvPr/>
        </p:nvCxnSpPr>
        <p:spPr>
          <a:xfrm rot="10800000">
            <a:off x="4223015" y="5636580"/>
            <a:ext cx="715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2" name="Google Shape;282;p28"/>
          <p:cNvCxnSpPr/>
          <p:nvPr/>
        </p:nvCxnSpPr>
        <p:spPr>
          <a:xfrm rot="10800000">
            <a:off x="4045715" y="5319780"/>
            <a:ext cx="177300" cy="316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3" name="Google Shape;283;p28"/>
          <p:cNvCxnSpPr/>
          <p:nvPr/>
        </p:nvCxnSpPr>
        <p:spPr>
          <a:xfrm rot="10800000">
            <a:off x="4985075" y="5512756"/>
            <a:ext cx="1761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4" name="Google Shape;284;p28"/>
          <p:cNvCxnSpPr/>
          <p:nvPr/>
        </p:nvCxnSpPr>
        <p:spPr>
          <a:xfrm rot="10800000">
            <a:off x="4388590" y="4591162"/>
            <a:ext cx="596400" cy="921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5" name="Google Shape;285;p28"/>
          <p:cNvCxnSpPr/>
          <p:nvPr/>
        </p:nvCxnSpPr>
        <p:spPr>
          <a:xfrm rot="10800000">
            <a:off x="5249875" y="5191300"/>
            <a:ext cx="1205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6" name="Google Shape;286;p28"/>
          <p:cNvCxnSpPr/>
          <p:nvPr/>
        </p:nvCxnSpPr>
        <p:spPr>
          <a:xfrm rot="10800000">
            <a:off x="4824490" y="4422105"/>
            <a:ext cx="425400" cy="769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7" name="Google Shape;287;p28"/>
          <p:cNvCxnSpPr/>
          <p:nvPr/>
        </p:nvCxnSpPr>
        <p:spPr>
          <a:xfrm rot="10800000">
            <a:off x="5887550" y="4877000"/>
            <a:ext cx="965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8" name="Google Shape;288;p28"/>
          <p:cNvCxnSpPr/>
          <p:nvPr/>
        </p:nvCxnSpPr>
        <p:spPr>
          <a:xfrm rot="10800000">
            <a:off x="5498378" y="4633993"/>
            <a:ext cx="389100" cy="243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9" name="Google Shape;289;p28"/>
          <p:cNvCxnSpPr/>
          <p:nvPr/>
        </p:nvCxnSpPr>
        <p:spPr>
          <a:xfrm rot="10800000">
            <a:off x="5940200" y="4448350"/>
            <a:ext cx="1503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0" name="Google Shape;290;p28"/>
          <p:cNvCxnSpPr/>
          <p:nvPr/>
        </p:nvCxnSpPr>
        <p:spPr>
          <a:xfrm rot="10800000">
            <a:off x="5250584" y="4300449"/>
            <a:ext cx="689400" cy="147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91" name="Google Shape;291;p28"/>
          <p:cNvCxnSpPr/>
          <p:nvPr/>
        </p:nvCxnSpPr>
        <p:spPr>
          <a:xfrm rot="10800000">
            <a:off x="6599759" y="3796829"/>
            <a:ext cx="744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2" name="Google Shape;292;p28"/>
          <p:cNvCxnSpPr/>
          <p:nvPr/>
        </p:nvCxnSpPr>
        <p:spPr>
          <a:xfrm rot="10800000">
            <a:off x="6270106" y="3663322"/>
            <a:ext cx="329700" cy="133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93" name="Google Shape;293;p28"/>
          <p:cNvCxnSpPr/>
          <p:nvPr/>
        </p:nvCxnSpPr>
        <p:spPr>
          <a:xfrm rot="10800000">
            <a:off x="7394775" y="3024350"/>
            <a:ext cx="558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4" name="Google Shape;294;p28"/>
          <p:cNvCxnSpPr/>
          <p:nvPr/>
        </p:nvCxnSpPr>
        <p:spPr>
          <a:xfrm rot="10800000">
            <a:off x="8218775" y="3241050"/>
            <a:ext cx="1234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5" name="Google Shape;295;p28"/>
          <p:cNvCxnSpPr/>
          <p:nvPr/>
        </p:nvCxnSpPr>
        <p:spPr>
          <a:xfrm rot="10800000">
            <a:off x="7872565" y="2138249"/>
            <a:ext cx="346200" cy="1102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96" name="Google Shape;296;p28"/>
          <p:cNvCxnSpPr/>
          <p:nvPr/>
        </p:nvCxnSpPr>
        <p:spPr>
          <a:xfrm rot="10800000">
            <a:off x="4336484" y="3964048"/>
            <a:ext cx="466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7" name="Google Shape;297;p28"/>
          <p:cNvCxnSpPr/>
          <p:nvPr/>
        </p:nvCxnSpPr>
        <p:spPr>
          <a:xfrm flipH="1" rot="10800000">
            <a:off x="4803287" y="3709047"/>
            <a:ext cx="307200" cy="255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98" name="Google Shape;298;p28"/>
          <p:cNvCxnSpPr/>
          <p:nvPr/>
        </p:nvCxnSpPr>
        <p:spPr>
          <a:xfrm rot="10800000">
            <a:off x="1455990" y="4127879"/>
            <a:ext cx="828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9" name="Google Shape;299;p28"/>
          <p:cNvCxnSpPr/>
          <p:nvPr/>
        </p:nvCxnSpPr>
        <p:spPr>
          <a:xfrm>
            <a:off x="2284593" y="4127878"/>
            <a:ext cx="128700" cy="154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00" name="Google Shape;300;p28"/>
          <p:cNvCxnSpPr/>
          <p:nvPr/>
        </p:nvCxnSpPr>
        <p:spPr>
          <a:xfrm rot="10800000">
            <a:off x="1116938" y="4422100"/>
            <a:ext cx="973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1" name="Google Shape;301;p28"/>
          <p:cNvCxnSpPr/>
          <p:nvPr/>
        </p:nvCxnSpPr>
        <p:spPr>
          <a:xfrm>
            <a:off x="2090740" y="4422099"/>
            <a:ext cx="83400" cy="430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02" name="Google Shape;302;p28"/>
          <p:cNvCxnSpPr/>
          <p:nvPr/>
        </p:nvCxnSpPr>
        <p:spPr>
          <a:xfrm rot="10800000">
            <a:off x="1721681" y="5869819"/>
            <a:ext cx="909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3" name="Google Shape;303;p28"/>
          <p:cNvSpPr txBox="1"/>
          <p:nvPr/>
        </p:nvSpPr>
        <p:spPr>
          <a:xfrm>
            <a:off x="4046488" y="5396703"/>
            <a:ext cx="10425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Ring to Target transferline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4" name="Google Shape;304;p28"/>
          <p:cNvSpPr txBox="1"/>
          <p:nvPr/>
        </p:nvSpPr>
        <p:spPr>
          <a:xfrm>
            <a:off x="4933756" y="5277075"/>
            <a:ext cx="26067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Common Morgue and PSU room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5" name="Google Shape;305;p28"/>
          <p:cNvSpPr txBox="1"/>
          <p:nvPr/>
        </p:nvSpPr>
        <p:spPr>
          <a:xfrm>
            <a:off x="5233781" y="4945750"/>
            <a:ext cx="26067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MW Target Building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6" name="Google Shape;306;p28"/>
          <p:cNvSpPr txBox="1"/>
          <p:nvPr/>
        </p:nvSpPr>
        <p:spPr>
          <a:xfrm>
            <a:off x="5859029" y="4639975"/>
            <a:ext cx="10851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LEnuSTORM Ring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7" name="Google Shape;307;p28"/>
          <p:cNvSpPr txBox="1"/>
          <p:nvPr/>
        </p:nvSpPr>
        <p:spPr>
          <a:xfrm>
            <a:off x="5859025" y="4212984"/>
            <a:ext cx="15849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Decay Tunnel + Beam Dump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8" name="Google Shape;308;p28"/>
          <p:cNvSpPr txBox="1"/>
          <p:nvPr/>
        </p:nvSpPr>
        <p:spPr>
          <a:xfrm>
            <a:off x="6595053" y="3564517"/>
            <a:ext cx="26067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LEMMOND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9" name="Google Shape;309;p28"/>
          <p:cNvSpPr txBox="1"/>
          <p:nvPr/>
        </p:nvSpPr>
        <p:spPr>
          <a:xfrm>
            <a:off x="7334044" y="2778838"/>
            <a:ext cx="26067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ESS linac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0" name="Google Shape;310;p28"/>
          <p:cNvSpPr txBox="1"/>
          <p:nvPr/>
        </p:nvSpPr>
        <p:spPr>
          <a:xfrm>
            <a:off x="8170199" y="3000600"/>
            <a:ext cx="13626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ESSnuSB Near Detector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1" name="Google Shape;311;p28"/>
          <p:cNvSpPr txBox="1"/>
          <p:nvPr/>
        </p:nvSpPr>
        <p:spPr>
          <a:xfrm>
            <a:off x="4293503" y="3735310"/>
            <a:ext cx="26067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LEMNB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2" name="Google Shape;312;p28"/>
          <p:cNvSpPr txBox="1"/>
          <p:nvPr/>
        </p:nvSpPr>
        <p:spPr>
          <a:xfrm>
            <a:off x="1546440" y="3889467"/>
            <a:ext cx="26067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Transfer Line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3" name="Google Shape;313;p28"/>
          <p:cNvSpPr txBox="1"/>
          <p:nvPr/>
        </p:nvSpPr>
        <p:spPr>
          <a:xfrm>
            <a:off x="1121706" y="4181463"/>
            <a:ext cx="26067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Accumulator Ring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4" name="Google Shape;314;p28"/>
          <p:cNvSpPr txBox="1"/>
          <p:nvPr/>
        </p:nvSpPr>
        <p:spPr>
          <a:xfrm>
            <a:off x="1661944" y="5613513"/>
            <a:ext cx="26067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Facility Buildings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5" name="Google Shape;315;p28"/>
          <p:cNvSpPr txBox="1"/>
          <p:nvPr>
            <p:ph type="title"/>
          </p:nvPr>
        </p:nvSpPr>
        <p:spPr>
          <a:xfrm>
            <a:off x="1620000" y="188925"/>
            <a:ext cx="8820000" cy="1235100"/>
          </a:xfrm>
          <a:prstGeom prst="rect">
            <a:avLst/>
          </a:prstGeom>
        </p:spPr>
        <p:txBody>
          <a:bodyPr anchorCtr="0" anchor="b" bIns="28800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ESS𝜈SB/ESS𝜈SB+ accelerator complex</a:t>
            </a:r>
            <a:endParaRPr sz="3000"/>
          </a:p>
        </p:txBody>
      </p:sp>
      <p:sp>
        <p:nvSpPr>
          <p:cNvPr id="316" name="Google Shape;316;p28"/>
          <p:cNvSpPr/>
          <p:nvPr/>
        </p:nvSpPr>
        <p:spPr>
          <a:xfrm>
            <a:off x="1077850" y="4223025"/>
            <a:ext cx="1095600" cy="238500"/>
          </a:xfrm>
          <a:prstGeom prst="rect">
            <a:avLst/>
          </a:prstGeom>
          <a:solidFill>
            <a:srgbClr val="9EC0AA">
              <a:alpha val="413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28"/>
          <p:cNvSpPr/>
          <p:nvPr/>
        </p:nvSpPr>
        <p:spPr>
          <a:xfrm>
            <a:off x="5223575" y="4993875"/>
            <a:ext cx="1252200" cy="238500"/>
          </a:xfrm>
          <a:prstGeom prst="rect">
            <a:avLst/>
          </a:prstGeom>
          <a:solidFill>
            <a:srgbClr val="9EC0AA">
              <a:alpha val="413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28"/>
          <p:cNvSpPr/>
          <p:nvPr/>
        </p:nvSpPr>
        <p:spPr>
          <a:xfrm>
            <a:off x="5906075" y="4678050"/>
            <a:ext cx="1095600" cy="238500"/>
          </a:xfrm>
          <a:prstGeom prst="rect">
            <a:avLst/>
          </a:prstGeom>
          <a:solidFill>
            <a:srgbClr val="76B6ED">
              <a:alpha val="413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28"/>
          <p:cNvSpPr/>
          <p:nvPr/>
        </p:nvSpPr>
        <p:spPr>
          <a:xfrm>
            <a:off x="4330521" y="3742795"/>
            <a:ext cx="541200" cy="238500"/>
          </a:xfrm>
          <a:prstGeom prst="rect">
            <a:avLst/>
          </a:prstGeom>
          <a:solidFill>
            <a:srgbClr val="EDA076">
              <a:alpha val="413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28"/>
          <p:cNvSpPr txBox="1"/>
          <p:nvPr/>
        </p:nvSpPr>
        <p:spPr>
          <a:xfrm>
            <a:off x="7054675" y="4585215"/>
            <a:ext cx="2809500" cy="3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See </a:t>
            </a:r>
            <a:r>
              <a:rPr lang="en-GB">
                <a:solidFill>
                  <a:srgbClr val="3D85C6"/>
                </a:solidFill>
              </a:rPr>
              <a:t>Ting’s talk at 13:30</a:t>
            </a:r>
            <a:endParaRPr>
              <a:solidFill>
                <a:srgbClr val="3D85C6"/>
              </a:solidFill>
            </a:endParaRPr>
          </a:p>
        </p:txBody>
      </p:sp>
      <p:sp>
        <p:nvSpPr>
          <p:cNvPr id="321" name="Google Shape;321;p28"/>
          <p:cNvSpPr txBox="1"/>
          <p:nvPr/>
        </p:nvSpPr>
        <p:spPr>
          <a:xfrm>
            <a:off x="6600200" y="4907715"/>
            <a:ext cx="2809500" cy="3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See </a:t>
            </a:r>
            <a:r>
              <a:rPr lang="en-GB">
                <a:solidFill>
                  <a:srgbClr val="93C47D"/>
                </a:solidFill>
              </a:rPr>
              <a:t>Eric’s talk at 12:15</a:t>
            </a:r>
            <a:endParaRPr>
              <a:solidFill>
                <a:srgbClr val="93C47D"/>
              </a:solidFill>
            </a:endParaRPr>
          </a:p>
        </p:txBody>
      </p:sp>
      <p:sp>
        <p:nvSpPr>
          <p:cNvPr id="322" name="Google Shape;322;p28"/>
          <p:cNvSpPr txBox="1"/>
          <p:nvPr/>
        </p:nvSpPr>
        <p:spPr>
          <a:xfrm>
            <a:off x="1742390" y="3647832"/>
            <a:ext cx="2546400" cy="3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highlight>
                  <a:schemeClr val="lt1"/>
                </a:highlight>
              </a:rPr>
              <a:t>See </a:t>
            </a:r>
            <a:r>
              <a:rPr lang="en-GB">
                <a:solidFill>
                  <a:srgbClr val="E69138"/>
                </a:solidFill>
                <a:highlight>
                  <a:schemeClr val="lt1"/>
                </a:highlight>
              </a:rPr>
              <a:t>Francesco’s talk at 13:50</a:t>
            </a:r>
            <a:endParaRPr>
              <a:solidFill>
                <a:srgbClr val="E69138"/>
              </a:solidFill>
              <a:highlight>
                <a:schemeClr val="lt1"/>
              </a:highlight>
            </a:endParaRPr>
          </a:p>
        </p:txBody>
      </p:sp>
      <p:sp>
        <p:nvSpPr>
          <p:cNvPr id="323" name="Google Shape;323;p28"/>
          <p:cNvSpPr/>
          <p:nvPr/>
        </p:nvSpPr>
        <p:spPr>
          <a:xfrm>
            <a:off x="5954650" y="1603000"/>
            <a:ext cx="2121000" cy="2286600"/>
          </a:xfrm>
          <a:prstGeom prst="rect">
            <a:avLst/>
          </a:prstGeom>
          <a:noFill/>
          <a:ln cap="flat" cmpd="sng" w="2857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CC0000"/>
              </a:solidFill>
            </a:endParaRPr>
          </a:p>
        </p:txBody>
      </p:sp>
      <p:cxnSp>
        <p:nvCxnSpPr>
          <p:cNvPr id="324" name="Google Shape;324;p28"/>
          <p:cNvCxnSpPr/>
          <p:nvPr/>
        </p:nvCxnSpPr>
        <p:spPr>
          <a:xfrm flipH="1" rot="10800000">
            <a:off x="2631284" y="5360118"/>
            <a:ext cx="58200" cy="509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25" name="Google Shape;325;p28"/>
          <p:cNvCxnSpPr/>
          <p:nvPr/>
        </p:nvCxnSpPr>
        <p:spPr>
          <a:xfrm flipH="1" rot="10800000">
            <a:off x="2631275" y="5574925"/>
            <a:ext cx="562500" cy="294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26" name="Google Shape;326;p28"/>
          <p:cNvCxnSpPr/>
          <p:nvPr/>
        </p:nvCxnSpPr>
        <p:spPr>
          <a:xfrm rot="10800000">
            <a:off x="7190553" y="2857549"/>
            <a:ext cx="204300" cy="166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9"/>
          <p:cNvSpPr txBox="1"/>
          <p:nvPr>
            <p:ph type="title"/>
          </p:nvPr>
        </p:nvSpPr>
        <p:spPr>
          <a:xfrm>
            <a:off x="1620000" y="188925"/>
            <a:ext cx="8820000" cy="1235100"/>
          </a:xfrm>
          <a:prstGeom prst="rect">
            <a:avLst/>
          </a:prstGeom>
        </p:spPr>
        <p:txBody>
          <a:bodyPr anchorCtr="0" anchor="b" bIns="28800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ESS𝜈SB near detector</a:t>
            </a:r>
            <a:endParaRPr sz="3000"/>
          </a:p>
        </p:txBody>
      </p:sp>
      <p:pic>
        <p:nvPicPr>
          <p:cNvPr id="333" name="Google Shape;33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1750" y="1174375"/>
            <a:ext cx="7115800" cy="495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12750" y="3857745"/>
            <a:ext cx="615650" cy="789075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29"/>
          <p:cNvSpPr txBox="1"/>
          <p:nvPr/>
        </p:nvSpPr>
        <p:spPr>
          <a:xfrm>
            <a:off x="2767106" y="4084156"/>
            <a:ext cx="1344600" cy="5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𝜈 beam</a:t>
            </a:r>
            <a:endParaRPr sz="10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0"/>
          <p:cNvSpPr txBox="1"/>
          <p:nvPr>
            <p:ph type="title"/>
          </p:nvPr>
        </p:nvSpPr>
        <p:spPr>
          <a:xfrm>
            <a:off x="1620000" y="188925"/>
            <a:ext cx="8820000" cy="1235100"/>
          </a:xfrm>
          <a:prstGeom prst="rect">
            <a:avLst/>
          </a:prstGeom>
        </p:spPr>
        <p:txBody>
          <a:bodyPr anchorCtr="0" anchor="b" bIns="28800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ESS𝜈SB near detector</a:t>
            </a:r>
            <a:endParaRPr sz="3000"/>
          </a:p>
        </p:txBody>
      </p:sp>
      <p:pic>
        <p:nvPicPr>
          <p:cNvPr id="342" name="Google Shape;34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1750" y="1174375"/>
            <a:ext cx="7115800" cy="495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12750" y="3857745"/>
            <a:ext cx="615650" cy="789075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30"/>
          <p:cNvSpPr txBox="1"/>
          <p:nvPr/>
        </p:nvSpPr>
        <p:spPr>
          <a:xfrm>
            <a:off x="2767106" y="4084156"/>
            <a:ext cx="1344600" cy="5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𝜈 beam</a:t>
            </a:r>
            <a:endParaRPr sz="10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45" name="Google Shape;345;p30"/>
          <p:cNvSpPr/>
          <p:nvPr/>
        </p:nvSpPr>
        <p:spPr>
          <a:xfrm>
            <a:off x="5839675" y="475900"/>
            <a:ext cx="4441800" cy="948000"/>
          </a:xfrm>
          <a:prstGeom prst="roundRect">
            <a:avLst>
              <a:gd fmla="val 2587" name="adj"/>
            </a:avLst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30"/>
          <p:cNvSpPr txBox="1"/>
          <p:nvPr/>
        </p:nvSpPr>
        <p:spPr>
          <a:xfrm>
            <a:off x="5839550" y="478925"/>
            <a:ext cx="4441800" cy="10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Reduce systematic uncertainties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-GB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Measure unoscillated beam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-GB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Measure neutrino interaction cross section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1"/>
          <p:cNvSpPr txBox="1"/>
          <p:nvPr>
            <p:ph type="title"/>
          </p:nvPr>
        </p:nvSpPr>
        <p:spPr>
          <a:xfrm>
            <a:off x="1620000" y="188925"/>
            <a:ext cx="8820000" cy="1235100"/>
          </a:xfrm>
          <a:prstGeom prst="rect">
            <a:avLst/>
          </a:prstGeom>
        </p:spPr>
        <p:txBody>
          <a:bodyPr anchorCtr="0" anchor="b" bIns="28800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ESS𝜈SB near detector</a:t>
            </a:r>
            <a:endParaRPr sz="3000"/>
          </a:p>
        </p:txBody>
      </p:sp>
      <p:pic>
        <p:nvPicPr>
          <p:cNvPr id="353" name="Google Shape;35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1750" y="1174375"/>
            <a:ext cx="7115800" cy="4959825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31"/>
          <p:cNvSpPr/>
          <p:nvPr/>
        </p:nvSpPr>
        <p:spPr>
          <a:xfrm>
            <a:off x="8960650" y="4163297"/>
            <a:ext cx="2410200" cy="603600"/>
          </a:xfrm>
          <a:prstGeom prst="roundRect">
            <a:avLst>
              <a:gd fmla="val 5065" name="adj"/>
            </a:avLst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31"/>
          <p:cNvSpPr txBox="1"/>
          <p:nvPr/>
        </p:nvSpPr>
        <p:spPr>
          <a:xfrm>
            <a:off x="8960650" y="4140325"/>
            <a:ext cx="2559000" cy="5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Near Water Cherenkov detector (0.77 kt fiducial)</a:t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356" name="Google Shape;35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12750" y="3857745"/>
            <a:ext cx="615650" cy="789075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31"/>
          <p:cNvSpPr txBox="1"/>
          <p:nvPr/>
        </p:nvSpPr>
        <p:spPr>
          <a:xfrm>
            <a:off x="2767106" y="4084156"/>
            <a:ext cx="1344600" cy="5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𝜈 beam</a:t>
            </a:r>
            <a:endParaRPr sz="10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358" name="Google Shape;358;p31"/>
          <p:cNvCxnSpPr/>
          <p:nvPr/>
        </p:nvCxnSpPr>
        <p:spPr>
          <a:xfrm rot="10800000">
            <a:off x="6550450" y="4434475"/>
            <a:ext cx="24102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oval"/>
          </a:ln>
          <a:effectLst>
            <a:outerShdw blurRad="57150" rotWithShape="0" algn="bl">
              <a:srgbClr val="000000">
                <a:alpha val="50000"/>
              </a:srgbClr>
            </a:outerShdw>
          </a:effectLst>
        </p:spPr>
      </p:cxnSp>
      <p:sp>
        <p:nvSpPr>
          <p:cNvPr id="359" name="Google Shape;359;p31"/>
          <p:cNvSpPr/>
          <p:nvPr/>
        </p:nvSpPr>
        <p:spPr>
          <a:xfrm>
            <a:off x="9285475" y="2922525"/>
            <a:ext cx="2085600" cy="1158600"/>
          </a:xfrm>
          <a:prstGeom prst="roundRect">
            <a:avLst>
              <a:gd fmla="val 2587" name="adj"/>
            </a:avLst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31"/>
          <p:cNvSpPr txBox="1"/>
          <p:nvPr/>
        </p:nvSpPr>
        <p:spPr>
          <a:xfrm>
            <a:off x="9285350" y="2925550"/>
            <a:ext cx="2085600" cy="10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22 000 PMTs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3.5 inch diameter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30% instrumentation coverage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2"/>
          <p:cNvSpPr txBox="1"/>
          <p:nvPr>
            <p:ph type="title"/>
          </p:nvPr>
        </p:nvSpPr>
        <p:spPr>
          <a:xfrm>
            <a:off x="1620000" y="188925"/>
            <a:ext cx="8820000" cy="1235100"/>
          </a:xfrm>
          <a:prstGeom prst="rect">
            <a:avLst/>
          </a:prstGeom>
        </p:spPr>
        <p:txBody>
          <a:bodyPr anchorCtr="0" anchor="b" bIns="28800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ESS𝜈SB near detector</a:t>
            </a:r>
            <a:endParaRPr sz="3000"/>
          </a:p>
        </p:txBody>
      </p:sp>
      <p:pic>
        <p:nvPicPr>
          <p:cNvPr id="367" name="Google Shape;36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1750" y="1174375"/>
            <a:ext cx="7115800" cy="49598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8" name="Google Shape;368;p32"/>
          <p:cNvCxnSpPr/>
          <p:nvPr/>
        </p:nvCxnSpPr>
        <p:spPr>
          <a:xfrm flipH="1">
            <a:off x="4560550" y="2513275"/>
            <a:ext cx="1779900" cy="18105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oval"/>
          </a:ln>
          <a:effectLst>
            <a:outerShdw blurRad="57150" rotWithShape="0" algn="bl">
              <a:srgbClr val="000000">
                <a:alpha val="50000"/>
              </a:srgbClr>
            </a:outerShdw>
          </a:effectLst>
        </p:spPr>
      </p:cxnSp>
      <p:pic>
        <p:nvPicPr>
          <p:cNvPr id="369" name="Google Shape;36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1550" y="1347825"/>
            <a:ext cx="2679273" cy="13169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>
              <a:srgbClr val="000000">
                <a:alpha val="50000"/>
              </a:srgbClr>
            </a:outerShdw>
          </a:effectLst>
        </p:spPr>
      </p:pic>
      <p:sp>
        <p:nvSpPr>
          <p:cNvPr id="370" name="Google Shape;370;p32"/>
          <p:cNvSpPr/>
          <p:nvPr/>
        </p:nvSpPr>
        <p:spPr>
          <a:xfrm>
            <a:off x="8960650" y="4163297"/>
            <a:ext cx="2410200" cy="603600"/>
          </a:xfrm>
          <a:prstGeom prst="roundRect">
            <a:avLst>
              <a:gd fmla="val 5065" name="adj"/>
            </a:avLst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32"/>
          <p:cNvSpPr txBox="1"/>
          <p:nvPr/>
        </p:nvSpPr>
        <p:spPr>
          <a:xfrm>
            <a:off x="8960650" y="4140325"/>
            <a:ext cx="2559000" cy="5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Near Water Cherenkov detector (0.77 kt fiducial)</a:t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372" name="Google Shape;372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12750" y="3857745"/>
            <a:ext cx="615650" cy="789075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2"/>
          <p:cNvSpPr txBox="1"/>
          <p:nvPr/>
        </p:nvSpPr>
        <p:spPr>
          <a:xfrm>
            <a:off x="2767106" y="4084156"/>
            <a:ext cx="1344600" cy="5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𝜈 beam</a:t>
            </a:r>
            <a:endParaRPr sz="10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74" name="Google Shape;374;p32"/>
          <p:cNvSpPr/>
          <p:nvPr/>
        </p:nvSpPr>
        <p:spPr>
          <a:xfrm>
            <a:off x="7615775" y="1353115"/>
            <a:ext cx="2410200" cy="603600"/>
          </a:xfrm>
          <a:prstGeom prst="roundRect">
            <a:avLst>
              <a:gd fmla="val 5065" name="adj"/>
            </a:avLst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32"/>
          <p:cNvSpPr txBox="1"/>
          <p:nvPr/>
        </p:nvSpPr>
        <p:spPr>
          <a:xfrm>
            <a:off x="7615775" y="1330143"/>
            <a:ext cx="2559000" cy="5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Super-FGD like detector</a:t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(1 t fiducial)</a:t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376" name="Google Shape;376;p32"/>
          <p:cNvCxnSpPr/>
          <p:nvPr/>
        </p:nvCxnSpPr>
        <p:spPr>
          <a:xfrm rot="10800000">
            <a:off x="6550450" y="4434475"/>
            <a:ext cx="24102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oval"/>
          </a:ln>
          <a:effectLst>
            <a:outerShdw blurRad="57150" rotWithShape="0" algn="bl">
              <a:srgbClr val="000000">
                <a:alpha val="50000"/>
              </a:srgbClr>
            </a:outerShdw>
          </a:effectLst>
        </p:spPr>
      </p:cxnSp>
      <p:sp>
        <p:nvSpPr>
          <p:cNvPr id="377" name="Google Shape;377;p32"/>
          <p:cNvSpPr/>
          <p:nvPr/>
        </p:nvSpPr>
        <p:spPr>
          <a:xfrm>
            <a:off x="10082600" y="1353125"/>
            <a:ext cx="2029200" cy="1158600"/>
          </a:xfrm>
          <a:prstGeom prst="roundRect">
            <a:avLst>
              <a:gd fmla="val 2587" name="adj"/>
            </a:avLst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32"/>
          <p:cNvSpPr txBox="1"/>
          <p:nvPr/>
        </p:nvSpPr>
        <p:spPr>
          <a:xfrm>
            <a:off x="10082476" y="1356150"/>
            <a:ext cx="2066700" cy="10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Reconstruct interaction topology</a:t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 T magnet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50 cm deep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LU-template 16:9">
  <a:themeElements>
    <a:clrScheme name="LU_2017-03-02">
      <a:dk1>
        <a:srgbClr val="000000"/>
      </a:dk1>
      <a:lt1>
        <a:srgbClr val="FFFFFF"/>
      </a:lt1>
      <a:dk2>
        <a:srgbClr val="2F2B28"/>
      </a:dk2>
      <a:lt2>
        <a:srgbClr val="D0CCB6"/>
      </a:lt2>
      <a:accent1>
        <a:srgbClr val="894E11"/>
      </a:accent1>
      <a:accent2>
        <a:srgbClr val="E3B6BB"/>
      </a:accent2>
      <a:accent3>
        <a:srgbClr val="ABC9D4"/>
      </a:accent3>
      <a:accent4>
        <a:srgbClr val="9EC0AA"/>
      </a:accent4>
      <a:accent5>
        <a:srgbClr val="D0CCB6"/>
      </a:accent5>
      <a:accent6>
        <a:srgbClr val="B1AA9F"/>
      </a:accent6>
      <a:hlink>
        <a:srgbClr val="00006D"/>
      </a:hlink>
      <a:folHlink>
        <a:srgbClr val="894E1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-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