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07" r:id="rId3"/>
    <p:sldId id="271" r:id="rId4"/>
    <p:sldId id="289" r:id="rId5"/>
    <p:sldId id="290" r:id="rId6"/>
    <p:sldId id="309" r:id="rId7"/>
    <p:sldId id="314" r:id="rId8"/>
    <p:sldId id="322" r:id="rId9"/>
    <p:sldId id="324" r:id="rId10"/>
    <p:sldId id="295" r:id="rId11"/>
    <p:sldId id="291" r:id="rId12"/>
    <p:sldId id="301" r:id="rId13"/>
    <p:sldId id="306" r:id="rId14"/>
    <p:sldId id="320" r:id="rId15"/>
    <p:sldId id="293" r:id="rId16"/>
    <p:sldId id="299" r:id="rId17"/>
    <p:sldId id="319" r:id="rId18"/>
    <p:sldId id="300" r:id="rId19"/>
    <p:sldId id="315" r:id="rId20"/>
    <p:sldId id="325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04"/>
    <p:restoredTop sz="94674"/>
  </p:normalViewPr>
  <p:slideViewPr>
    <p:cSldViewPr snapToGrid="0" snapToObjects="1">
      <p:cViewPr varScale="1">
        <p:scale>
          <a:sx n="142" d="100"/>
          <a:sy n="142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4" d="100"/>
          <a:sy n="104" d="100"/>
        </p:scale>
        <p:origin x="43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56F11-E459-EA48-90EA-08D52198199D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61E40-AA4B-1E49-89DF-F60EB51602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13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5B271B-C60A-BB40-9498-1E2B45181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0B4C81-DF27-5D4D-94BC-D94D6C345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pic>
        <p:nvPicPr>
          <p:cNvPr id="7" name="Image 4" descr="foster_aerial_overview_night_08.jpg">
            <a:extLst>
              <a:ext uri="{FF2B5EF4-FFF2-40B4-BE49-F238E27FC236}">
                <a16:creationId xmlns:a16="http://schemas.microsoft.com/office/drawing/2014/main" id="{40D5A297-5E5F-824C-BCE5-A2FC58B56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B405A040-CAB5-E24B-A8A0-CD24907D1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9CA3E3D-BEAF-C548-824C-114FEC36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E. Baussan - IPHC-IN2P3/CNRS/UNISTRA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66A315A-700D-8F48-B201-CF78D33E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D8DF63-54CC-D24F-94D2-DA30662D5190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98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92D8F3-29BB-A449-B841-B4EBC382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8168F3-785F-D040-97B0-27597825D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752264-E0FA-A343-B378-EFAEEA90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CFC57F-4BD4-5148-8A76-89148A513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Baussan - IPHC-IN2P3/CNRS/UNISTRA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A5757F-90B1-8E49-926A-C5DD1879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DF63-54CC-D24F-94D2-DA30662D51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78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2248DED-F832-6848-BD7E-9EF1035FA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D97112-E7D2-DD45-BA08-62AF1E852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0A7571-19BA-754D-A39A-F5D07B54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5F0BAC-BE47-1D42-AD85-2D0FFFFA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Baussan - IPHC-IN2P3/CNRS/UNISTRA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2C7530-039A-ED45-9717-A841A1DF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DF63-54CC-D24F-94D2-DA30662D51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5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C1A261-4071-7D4D-AEAC-0C57C02C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3" y="970887"/>
            <a:ext cx="12027884" cy="5312489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93152-0D5E-0146-B787-3AE46704D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303" y="6451352"/>
            <a:ext cx="4695702" cy="365125"/>
          </a:xfrm>
        </p:spPr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5839E8-0898-484A-871E-B6585FD0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9475"/>
            <a:ext cx="4114800" cy="365125"/>
          </a:xfrm>
        </p:spPr>
        <p:txBody>
          <a:bodyPr/>
          <a:lstStyle/>
          <a:p>
            <a:r>
              <a:rPr lang="en-GB"/>
              <a:t>E. Baussan - IPHC-IN2P3/CNRS/UNISTRA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CA656A-4E0C-5E4B-9B33-FA87E2D8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0987" y="6429147"/>
            <a:ext cx="2743200" cy="365125"/>
          </a:xfrm>
        </p:spPr>
        <p:txBody>
          <a:bodyPr/>
          <a:lstStyle/>
          <a:p>
            <a:fld id="{5AD8DF63-54CC-D24F-94D2-DA30662D5190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EF57A2-EE5F-5042-A06C-93DAEB8E116F}"/>
              </a:ext>
            </a:extLst>
          </p:cNvPr>
          <p:cNvSpPr/>
          <p:nvPr userDrawn="1"/>
        </p:nvSpPr>
        <p:spPr>
          <a:xfrm>
            <a:off x="1" y="10256"/>
            <a:ext cx="11082528" cy="89164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BAB62-5294-B146-9524-EDF781A1500F}"/>
              </a:ext>
            </a:extLst>
          </p:cNvPr>
          <p:cNvSpPr/>
          <p:nvPr userDrawn="1"/>
        </p:nvSpPr>
        <p:spPr>
          <a:xfrm>
            <a:off x="0" y="6380606"/>
            <a:ext cx="12192000" cy="47969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age 2">
            <a:extLst>
              <a:ext uri="{FF2B5EF4-FFF2-40B4-BE49-F238E27FC236}">
                <a16:creationId xmlns:a16="http://schemas.microsoft.com/office/drawing/2014/main" id="{9178027C-4B19-F544-9C29-CCC3A2E8B2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379" y="76004"/>
            <a:ext cx="1990808" cy="75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05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9E13B-9EA3-514E-BBEC-4596D4758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D6D6AD-F59E-AA48-BD18-8479E19F6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BCC1F3-B1D2-D64A-8702-790666F9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184608-25BE-8349-82F6-9F0DBBFE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E. Baussan - IPHC-IN2P3/CNRS/UNISTRA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B9BED-394B-A64F-AE7E-4DBF7D82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DF63-54CC-D24F-94D2-DA30662D51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27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C3EBFB-CD29-3341-9F90-1AECE4341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8638CB-8F41-5D4A-9E64-4717EA085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BBCAEF-D74F-6348-B5BC-F12342625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D166DF-F653-0845-9438-A9EA0B14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F66A13-D536-634E-A7A0-036D0597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Baussan -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64350B-7EC4-0A4F-B16F-4F67D79C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DF63-54CC-D24F-94D2-DA30662D51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74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5E9A7-CA5C-9647-AA15-AF1BE5CD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50ADBE-5180-5D40-B824-0F289D9EC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18BF18-E14D-AB40-B5E4-EE0874939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DE07-A5D1-EE41-AEB9-D2447B5FD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2712863-F3BE-6648-9B88-A97B4CC037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EA0E27-8238-C24A-ABE6-B7904E7D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F627DAB-0DE7-3E43-9B1A-1D3A28A9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Baussan - IPHC-IN2P3/CNRS/UNISTRA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6A45AD-358D-534A-A14C-5AE7E227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DF63-54CC-D24F-94D2-DA30662D51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62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8B00A-B4A2-5F48-BAE8-4EF56DDD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9EEEB7-BA88-BB4C-A4A3-3046C9E4B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0CECFD-A96C-104D-98F6-34B30E6FA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Baussan - IPHC-IN2P3/CNRS/UNISTRA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BCB462-D8B2-AC41-A538-B3AAFB4F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DF63-54CC-D24F-94D2-DA30662D51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6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A4EF7A-D95E-9B4D-A3FD-46486C77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0870A5-9FA7-EF43-9AF8-DCE3BFCF3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Baussan - IPHC-IN2P3/CNRS/UNISTRA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3B4DAC-9E54-0C47-AFD0-4DB3A13B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DF63-54CC-D24F-94D2-DA30662D51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53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263FBF-29E5-3447-9CA7-63C33D0E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07E850-43C9-1B45-A722-9AE07BDD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B2EDFD-6DD5-D145-A7BC-84D5C3075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F879D9-781F-5244-B83A-82D56E81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4CCA3-076E-C044-99E5-A371E503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Baussan -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34C92B-42E2-3B4B-A020-7865AB0F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DF63-54CC-D24F-94D2-DA30662D51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612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716B2C-A84C-1646-B39D-12E73430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CFD2B61-71B2-1E47-8A44-B402F5262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A01D02-BB57-7549-A8AE-6E21E525A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984026-7034-3347-9CA4-FB0EBF1A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D8F9F9-4518-AE4A-9F22-55CC4797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E. Baussan -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7CF66F-FA15-164E-86F6-87C4220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DF63-54CC-D24F-94D2-DA30662D51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31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A50F75C-B037-2A46-9CDE-CBB8866D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8E4D83-F51A-C344-B2AE-1D162EE58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FEE28E-EFCA-0B41-BE01-738B3C433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A54A82-47F1-E645-A54E-16AF07645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E. Baussan - IPHC-IN2P3/CNRS/UNISTRA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69922C-7C7E-F048-AA0D-FF418867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AD8DF63-54CC-D24F-94D2-DA30662D5190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38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hyperlink" Target="https://indico.ess.eu/event/648/attachments/5153/7015/essDocumentDownload_002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indico.ess.eu/event/648/attachments/5153/7015/essDocumentDownload_002.pdf" TargetMode="Externa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94354-5ABB-E741-83ED-602468537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426" y="304799"/>
            <a:ext cx="9144000" cy="931499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The Accumulator and Target Station Facility 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for the ESSnuSB experiment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412EB44-F9DE-6C4D-BDD0-A73D08106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6059" y="4782423"/>
            <a:ext cx="6879745" cy="696849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E. Baussan on behalf of ESS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2" charset="2"/>
              </a:rPr>
              <a:t>n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SB Collaboration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latin typeface="Times New Roman" charset="0"/>
              </a:rPr>
              <a:t>IPHC-IN2P3/CNRS Strasbourg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84A3B2-D6E7-AB45-A534-9527C0AC5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426" y="5767790"/>
            <a:ext cx="4931010" cy="79342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890ACC-DA74-7845-8FCC-8C53977EAC22}"/>
              </a:ext>
            </a:extLst>
          </p:cNvPr>
          <p:cNvSpPr txBox="1"/>
          <p:nvPr/>
        </p:nvSpPr>
        <p:spPr>
          <a:xfrm>
            <a:off x="2744025" y="1865649"/>
            <a:ext cx="6952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The Fundamental Nuclear and Particle Physics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at the ESS workshop</a:t>
            </a:r>
          </a:p>
        </p:txBody>
      </p:sp>
    </p:spTree>
    <p:extLst>
      <p:ext uri="{BB962C8B-B14F-4D97-AF65-F5344CB8AC3E}">
        <p14:creationId xmlns:p14="http://schemas.microsoft.com/office/powerpoint/2010/main" val="530546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2875B5-55B9-A148-844F-5B3A0CA9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D06854B-AF53-804C-87DB-2716215E8F5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179" y="958282"/>
            <a:ext cx="2478601" cy="199251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60B16B3-D28D-0B4A-89B3-CA825B6D58A8}"/>
              </a:ext>
            </a:extLst>
          </p:cNvPr>
          <p:cNvSpPr txBox="1"/>
          <p:nvPr/>
        </p:nvSpPr>
        <p:spPr>
          <a:xfrm>
            <a:off x="5274792" y="2955247"/>
            <a:ext cx="2546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Cross-section of the target-horn </a:t>
            </a:r>
          </a:p>
          <a:p>
            <a:pPr algn="ctr"/>
            <a:r>
              <a:rPr lang="en-GB" sz="1400" dirty="0"/>
              <a:t>integration system.</a:t>
            </a:r>
            <a:r>
              <a:rPr lang="fr-FR" sz="1400" dirty="0"/>
              <a:t>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4A35A8-B8EF-AD4F-8978-4B8544584A69}"/>
              </a:ext>
            </a:extLst>
          </p:cNvPr>
          <p:cNvSpPr txBox="1"/>
          <p:nvPr/>
        </p:nvSpPr>
        <p:spPr>
          <a:xfrm>
            <a:off x="7961082" y="2998045"/>
            <a:ext cx="386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7365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Simplified model of the granular target </a:t>
            </a:r>
          </a:p>
          <a:p>
            <a:pPr algn="ctr"/>
            <a:r>
              <a:rPr lang="en-GB" sz="1400" dirty="0">
                <a:solidFill>
                  <a:srgbClr val="17365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Cooled with He gas 10 bars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49B8051-7070-FB4D-BFC1-2F0C4C7ADD7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258" y="1202603"/>
            <a:ext cx="4282977" cy="1943769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5F9C3726-4104-754E-BF6D-80250F69FB87}"/>
              </a:ext>
            </a:extLst>
          </p:cNvPr>
          <p:cNvGrpSpPr/>
          <p:nvPr/>
        </p:nvGrpSpPr>
        <p:grpSpPr>
          <a:xfrm>
            <a:off x="148375" y="2297430"/>
            <a:ext cx="5126417" cy="3457911"/>
            <a:chOff x="94489" y="876573"/>
            <a:chExt cx="7704138" cy="5040313"/>
          </a:xfrm>
        </p:grpSpPr>
        <p:pic>
          <p:nvPicPr>
            <p:cNvPr id="22" name="Image 17">
              <a:extLst>
                <a:ext uri="{FF2B5EF4-FFF2-40B4-BE49-F238E27FC236}">
                  <a16:creationId xmlns:a16="http://schemas.microsoft.com/office/drawing/2014/main" id="{84A6E6DB-BA52-DA41-B7E0-0827A9AD6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25"/>
            <a:stretch>
              <a:fillRect/>
            </a:stretch>
          </p:blipFill>
          <p:spPr bwMode="auto">
            <a:xfrm>
              <a:off x="1318452" y="2532336"/>
              <a:ext cx="4133850" cy="140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à coins arrondis 22">
              <a:extLst>
                <a:ext uri="{FF2B5EF4-FFF2-40B4-BE49-F238E27FC236}">
                  <a16:creationId xmlns:a16="http://schemas.microsoft.com/office/drawing/2014/main" id="{A449A2DE-7927-9744-BC87-273B8CE82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89" y="3684861"/>
              <a:ext cx="1944688" cy="93503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lt1"/>
                  </a:solidFill>
                  <a:latin typeface="+mn-lt"/>
                  <a:ea typeface="+mn-ea"/>
                </a:rPr>
                <a:t>Geometrical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lt1"/>
                  </a:solidFill>
                  <a:latin typeface="+mn-lt"/>
                  <a:ea typeface="+mn-ea"/>
                </a:rPr>
                <a:t>Constraints</a:t>
              </a:r>
            </a:p>
          </p:txBody>
        </p:sp>
        <p:sp>
          <p:nvSpPr>
            <p:cNvPr id="24" name="Rectangle à coins arrondis 23">
              <a:extLst>
                <a:ext uri="{FF2B5EF4-FFF2-40B4-BE49-F238E27FC236}">
                  <a16:creationId xmlns:a16="http://schemas.microsoft.com/office/drawing/2014/main" id="{40CCEFB8-37CD-2848-9AFF-88EA3415D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89" y="1811612"/>
              <a:ext cx="2017713" cy="9366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Mechanical stresses</a:t>
              </a:r>
            </a:p>
          </p:txBody>
        </p:sp>
        <p:sp>
          <p:nvSpPr>
            <p:cNvPr id="25" name="Rectangle à coins arrondis 24">
              <a:extLst>
                <a:ext uri="{FF2B5EF4-FFF2-40B4-BE49-F238E27FC236}">
                  <a16:creationId xmlns:a16="http://schemas.microsoft.com/office/drawing/2014/main" id="{E4B47B04-1CDA-8341-AAD7-5362FEBF6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502" y="1811611"/>
              <a:ext cx="1944687" cy="93503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Radiation 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Damages</a:t>
              </a:r>
            </a:p>
          </p:txBody>
        </p:sp>
        <p:sp>
          <p:nvSpPr>
            <p:cNvPr id="26" name="Rectangle à coins arrondis 25">
              <a:extLst>
                <a:ext uri="{FF2B5EF4-FFF2-40B4-BE49-F238E27FC236}">
                  <a16:creationId xmlns:a16="http://schemas.microsoft.com/office/drawing/2014/main" id="{75FAB68A-69AC-9943-B3ED-4E5E96C69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3939" y="3683273"/>
              <a:ext cx="1944688" cy="9366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Remote 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Handling</a:t>
              </a:r>
            </a:p>
          </p:txBody>
        </p:sp>
        <p:sp>
          <p:nvSpPr>
            <p:cNvPr id="27" name="Rectangle à coins arrondis 26">
              <a:extLst>
                <a:ext uri="{FF2B5EF4-FFF2-40B4-BE49-F238E27FC236}">
                  <a16:creationId xmlns:a16="http://schemas.microsoft.com/office/drawing/2014/main" id="{B2BD0B71-4ABD-924B-9F50-7A5BBC128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889" y="4980261"/>
              <a:ext cx="1944688" cy="9366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Safe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Operations</a:t>
              </a:r>
            </a:p>
          </p:txBody>
        </p:sp>
        <p:sp>
          <p:nvSpPr>
            <p:cNvPr id="28" name="Rectangle à coins arrondis 27">
              <a:extLst>
                <a:ext uri="{FF2B5EF4-FFF2-40B4-BE49-F238E27FC236}">
                  <a16:creationId xmlns:a16="http://schemas.microsoft.com/office/drawing/2014/main" id="{F4B1F92F-6798-7A44-87B1-B89D52655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539" y="4980261"/>
              <a:ext cx="1944688" cy="9366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Improved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Lifetime</a:t>
              </a:r>
            </a:p>
          </p:txBody>
        </p:sp>
        <p:sp>
          <p:nvSpPr>
            <p:cNvPr id="29" name="Rectangle à coins arrondis 28">
              <a:extLst>
                <a:ext uri="{FF2B5EF4-FFF2-40B4-BE49-F238E27FC236}">
                  <a16:creationId xmlns:a16="http://schemas.microsoft.com/office/drawing/2014/main" id="{C84D9005-F8DC-7547-8641-642AAB40D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364" y="876573"/>
              <a:ext cx="1943100" cy="9350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Heat removal</a:t>
              </a:r>
            </a:p>
          </p:txBody>
        </p:sp>
        <p:sp>
          <p:nvSpPr>
            <p:cNvPr id="30" name="ZoneTexte 18">
              <a:extLst>
                <a:ext uri="{FF2B5EF4-FFF2-40B4-BE49-F238E27FC236}">
                  <a16:creationId xmlns:a16="http://schemas.microsoft.com/office/drawing/2014/main" id="{FCD82099-9CCA-AA4E-A2AE-881CEFF78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2777" y="3829323"/>
              <a:ext cx="2130425" cy="765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fr-FR" sz="1800" dirty="0"/>
                <a:t>Packed Bed Target</a:t>
              </a:r>
            </a:p>
          </p:txBody>
        </p:sp>
        <p:sp>
          <p:nvSpPr>
            <p:cNvPr id="31" name="Flèche vers le haut 30">
              <a:extLst>
                <a:ext uri="{FF2B5EF4-FFF2-40B4-BE49-F238E27FC236}">
                  <a16:creationId xmlns:a16="http://schemas.microsoft.com/office/drawing/2014/main" id="{AA95ED13-A050-D742-A9A0-61D4CD2FE2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0563">
              <a:off x="2645602" y="4269061"/>
              <a:ext cx="246062" cy="711200"/>
            </a:xfrm>
            <a:prstGeom prst="upArrow">
              <a:avLst>
                <a:gd name="adj1" fmla="val 50000"/>
                <a:gd name="adj2" fmla="val 50005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lèche vers le haut 31">
              <a:extLst>
                <a:ext uri="{FF2B5EF4-FFF2-40B4-BE49-F238E27FC236}">
                  <a16:creationId xmlns:a16="http://schemas.microsoft.com/office/drawing/2014/main" id="{986D6079-A0BC-464F-8710-EB230BCDBE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599437" flipH="1">
              <a:off x="5093527" y="4269061"/>
              <a:ext cx="246062" cy="711200"/>
            </a:xfrm>
            <a:prstGeom prst="upArrow">
              <a:avLst>
                <a:gd name="adj1" fmla="val 50000"/>
                <a:gd name="adj2" fmla="val 50005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lèche vers le haut 32">
              <a:extLst>
                <a:ext uri="{FF2B5EF4-FFF2-40B4-BE49-F238E27FC236}">
                  <a16:creationId xmlns:a16="http://schemas.microsoft.com/office/drawing/2014/main" id="{2F55940C-1EE8-E141-A57A-007FCCEF26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839402" y="1884636"/>
              <a:ext cx="215900" cy="709612"/>
            </a:xfrm>
            <a:prstGeom prst="upArrow">
              <a:avLst>
                <a:gd name="adj1" fmla="val 50000"/>
                <a:gd name="adj2" fmla="val 50001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lèche vers le haut 33">
              <a:extLst>
                <a:ext uri="{FF2B5EF4-FFF2-40B4-BE49-F238E27FC236}">
                  <a16:creationId xmlns:a16="http://schemas.microsoft.com/office/drawing/2014/main" id="{11ED2E62-BCB8-FC4D-AB8E-1301C2D809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7830" flipV="1">
              <a:off x="2329196" y="2058937"/>
              <a:ext cx="244522" cy="588962"/>
            </a:xfrm>
            <a:prstGeom prst="upArrow">
              <a:avLst>
                <a:gd name="adj1" fmla="val 50000"/>
                <a:gd name="adj2" fmla="val 49999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lèche vers le haut 34">
              <a:extLst>
                <a:ext uri="{FF2B5EF4-FFF2-40B4-BE49-F238E27FC236}">
                  <a16:creationId xmlns:a16="http://schemas.microsoft.com/office/drawing/2014/main" id="{CED6F5D8-69FF-AD43-ACFA-E46BB78D78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92170" flipH="1" flipV="1">
              <a:off x="5322127" y="2071960"/>
              <a:ext cx="274638" cy="588963"/>
            </a:xfrm>
            <a:prstGeom prst="upArrow">
              <a:avLst>
                <a:gd name="adj1" fmla="val 50000"/>
                <a:gd name="adj2" fmla="val 49999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Flèche vers le haut 35">
              <a:extLst>
                <a:ext uri="{FF2B5EF4-FFF2-40B4-BE49-F238E27FC236}">
                  <a16:creationId xmlns:a16="http://schemas.microsoft.com/office/drawing/2014/main" id="{2A0E33B3-542B-2340-99D5-4D13FC4D55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7830" flipH="1">
              <a:off x="5395152" y="3727723"/>
              <a:ext cx="273050" cy="590550"/>
            </a:xfrm>
            <a:prstGeom prst="upArrow">
              <a:avLst>
                <a:gd name="adj1" fmla="val 50000"/>
                <a:gd name="adj2" fmla="val 50005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lèche vers le haut 36">
              <a:extLst>
                <a:ext uri="{FF2B5EF4-FFF2-40B4-BE49-F238E27FC236}">
                  <a16:creationId xmlns:a16="http://schemas.microsoft.com/office/drawing/2014/main" id="{6E7FA092-65D9-8A4F-AD45-B2C280C04A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92170">
              <a:off x="2225708" y="3728517"/>
              <a:ext cx="273050" cy="588962"/>
            </a:xfrm>
            <a:prstGeom prst="up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AFE0AE76-05B0-EF4F-8568-06183128F3BA}"/>
              </a:ext>
            </a:extLst>
          </p:cNvPr>
          <p:cNvSpPr/>
          <p:nvPr/>
        </p:nvSpPr>
        <p:spPr>
          <a:xfrm>
            <a:off x="-6922" y="1872552"/>
            <a:ext cx="3847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 err="1"/>
              <a:t>Granular</a:t>
            </a:r>
            <a:r>
              <a:rPr lang="fr-FR" b="1" u="sng" dirty="0"/>
              <a:t> Target Concept:</a:t>
            </a:r>
          </a:p>
        </p:txBody>
      </p:sp>
      <p:sp>
        <p:nvSpPr>
          <p:cNvPr id="12" name="pole tekstowe 4">
            <a:extLst>
              <a:ext uri="{FF2B5EF4-FFF2-40B4-BE49-F238E27FC236}">
                <a16:creationId xmlns:a16="http://schemas.microsoft.com/office/drawing/2014/main" id="{427127DD-C83B-0942-AEB4-A8C432A9855D}"/>
              </a:ext>
            </a:extLst>
          </p:cNvPr>
          <p:cNvSpPr txBox="1"/>
          <p:nvPr/>
        </p:nvSpPr>
        <p:spPr>
          <a:xfrm>
            <a:off x="91852" y="6026341"/>
            <a:ext cx="9131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400" u="sng" dirty="0">
                <a:latin typeface="Arial" panose="020B0604020202020204" pitchFamily="34" charset="0"/>
                <a:cs typeface="Arial" panose="020B0604020202020204" pitchFamily="34" charset="0"/>
              </a:rPr>
              <a:t>Main conclusions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(P. Sievers „A Stationary Target for the CERN-Neutrino-Factory”, CERN-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NuFact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-Note 065):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7F074B-998A-0348-AC61-82C1DBB55FD2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</a:t>
            </a:r>
            <a:r>
              <a:rPr lang="fr-FR" b="1" dirty="0">
                <a:solidFill>
                  <a:schemeClr val="bg1"/>
                </a:solidFill>
              </a:rPr>
              <a:t> Target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E1B0D8F-4D6B-BC48-B4BB-409C20249CE4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6C454BE7-3C66-BA4F-9A67-B01C46E44D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603"/>
          <a:stretch/>
        </p:blipFill>
        <p:spPr>
          <a:xfrm>
            <a:off x="5456003" y="3609555"/>
            <a:ext cx="6547738" cy="2262737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E50DA91-905E-3844-9D08-233AABF52F63}"/>
              </a:ext>
            </a:extLst>
          </p:cNvPr>
          <p:cNvCxnSpPr>
            <a:cxnSpLocks/>
          </p:cNvCxnSpPr>
          <p:nvPr/>
        </p:nvCxnSpPr>
        <p:spPr>
          <a:xfrm>
            <a:off x="8729872" y="1130244"/>
            <a:ext cx="3106710" cy="9392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7FD4D2D-A2AF-FF48-A6F3-D06D72E8F93D}"/>
              </a:ext>
            </a:extLst>
          </p:cNvPr>
          <p:cNvSpPr txBox="1"/>
          <p:nvPr/>
        </p:nvSpPr>
        <p:spPr>
          <a:xfrm rot="965394">
            <a:off x="9930900" y="123438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78 cm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332B2B-C51D-8247-929B-AE59ACC737B0}"/>
              </a:ext>
            </a:extLst>
          </p:cNvPr>
          <p:cNvSpPr txBox="1"/>
          <p:nvPr/>
        </p:nvSpPr>
        <p:spPr>
          <a:xfrm>
            <a:off x="0" y="914026"/>
            <a:ext cx="5164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ESSnuSB Target</a:t>
            </a:r>
            <a:r>
              <a:rPr lang="en-GB" dirty="0"/>
              <a:t> : 78 cm X 3 cm diameter cylinder 	              filled with 3 mm titanium spheres.</a:t>
            </a:r>
          </a:p>
          <a:p>
            <a:r>
              <a:rPr lang="en-GB" dirty="0"/>
              <a:t>	              (66% packing fraction)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881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20B303-F411-C54E-A0A2-E97839ED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pic>
        <p:nvPicPr>
          <p:cNvPr id="5" name="Picture 42">
            <a:extLst>
              <a:ext uri="{FF2B5EF4-FFF2-40B4-BE49-F238E27FC236}">
                <a16:creationId xmlns:a16="http://schemas.microsoft.com/office/drawing/2014/main" id="{CEF18A72-3399-524D-9DE0-6FD2550EE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2" t="8353"/>
          <a:stretch/>
        </p:blipFill>
        <p:spPr>
          <a:xfrm>
            <a:off x="8870931" y="3760018"/>
            <a:ext cx="3064497" cy="2392559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BFD60205-D86D-2044-92AB-369AE14326C7}"/>
              </a:ext>
            </a:extLst>
          </p:cNvPr>
          <p:cNvGrpSpPr/>
          <p:nvPr/>
        </p:nvGrpSpPr>
        <p:grpSpPr>
          <a:xfrm rot="19783004">
            <a:off x="9609465" y="4000814"/>
            <a:ext cx="1816114" cy="1751354"/>
            <a:chOff x="9026410" y="1860390"/>
            <a:chExt cx="1816114" cy="1751354"/>
          </a:xfrm>
        </p:grpSpPr>
        <p:cxnSp>
          <p:nvCxnSpPr>
            <p:cNvPr id="7" name="Straight Arrow Connector 7">
              <a:extLst>
                <a:ext uri="{FF2B5EF4-FFF2-40B4-BE49-F238E27FC236}">
                  <a16:creationId xmlns:a16="http://schemas.microsoft.com/office/drawing/2014/main" id="{9C403D19-AA8F-2240-A33F-DBC8DDF1D6FE}"/>
                </a:ext>
              </a:extLst>
            </p:cNvPr>
            <p:cNvCxnSpPr/>
            <p:nvPr/>
          </p:nvCxnSpPr>
          <p:spPr>
            <a:xfrm>
              <a:off x="9045342" y="1869104"/>
              <a:ext cx="0" cy="24112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8">
              <a:extLst>
                <a:ext uri="{FF2B5EF4-FFF2-40B4-BE49-F238E27FC236}">
                  <a16:creationId xmlns:a16="http://schemas.microsoft.com/office/drawing/2014/main" id="{F778CBDF-92E8-054F-804F-D39C431B8E2F}"/>
                </a:ext>
              </a:extLst>
            </p:cNvPr>
            <p:cNvCxnSpPr/>
            <p:nvPr/>
          </p:nvCxnSpPr>
          <p:spPr>
            <a:xfrm>
              <a:off x="9026410" y="3370620"/>
              <a:ext cx="0" cy="2411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9">
              <a:extLst>
                <a:ext uri="{FF2B5EF4-FFF2-40B4-BE49-F238E27FC236}">
                  <a16:creationId xmlns:a16="http://schemas.microsoft.com/office/drawing/2014/main" id="{91CAC61E-BD6C-9D4F-AF55-C386F7E2A207}"/>
                </a:ext>
              </a:extLst>
            </p:cNvPr>
            <p:cNvCxnSpPr/>
            <p:nvPr/>
          </p:nvCxnSpPr>
          <p:spPr>
            <a:xfrm>
              <a:off x="9942277" y="1866568"/>
              <a:ext cx="0" cy="24112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10">
              <a:extLst>
                <a:ext uri="{FF2B5EF4-FFF2-40B4-BE49-F238E27FC236}">
                  <a16:creationId xmlns:a16="http://schemas.microsoft.com/office/drawing/2014/main" id="{D65FA5C0-B42A-754A-8A89-6EECF10B705E}"/>
                </a:ext>
              </a:extLst>
            </p:cNvPr>
            <p:cNvCxnSpPr/>
            <p:nvPr/>
          </p:nvCxnSpPr>
          <p:spPr>
            <a:xfrm>
              <a:off x="9923343" y="3368084"/>
              <a:ext cx="0" cy="2411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1">
              <a:extLst>
                <a:ext uri="{FF2B5EF4-FFF2-40B4-BE49-F238E27FC236}">
                  <a16:creationId xmlns:a16="http://schemas.microsoft.com/office/drawing/2014/main" id="{6D813EF2-FECE-5C4D-A01E-AB8A50594F4F}"/>
                </a:ext>
              </a:extLst>
            </p:cNvPr>
            <p:cNvCxnSpPr/>
            <p:nvPr/>
          </p:nvCxnSpPr>
          <p:spPr>
            <a:xfrm>
              <a:off x="10842524" y="1860390"/>
              <a:ext cx="0" cy="24112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2">
              <a:extLst>
                <a:ext uri="{FF2B5EF4-FFF2-40B4-BE49-F238E27FC236}">
                  <a16:creationId xmlns:a16="http://schemas.microsoft.com/office/drawing/2014/main" id="{79BE05EF-4BAA-C747-9C7A-FA9549C48CE7}"/>
                </a:ext>
              </a:extLst>
            </p:cNvPr>
            <p:cNvCxnSpPr/>
            <p:nvPr/>
          </p:nvCxnSpPr>
          <p:spPr>
            <a:xfrm>
              <a:off x="10823591" y="3361907"/>
              <a:ext cx="0" cy="2411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3">
            <a:extLst>
              <a:ext uri="{FF2B5EF4-FFF2-40B4-BE49-F238E27FC236}">
                <a16:creationId xmlns:a16="http://schemas.microsoft.com/office/drawing/2014/main" id="{77260D8D-AC08-EF4B-A111-C0A39D55A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872" y="2355863"/>
            <a:ext cx="1887579" cy="3172026"/>
          </a:xfrm>
          <a:prstGeom prst="rect">
            <a:avLst/>
          </a:prstGeom>
        </p:spPr>
      </p:pic>
      <p:sp>
        <p:nvSpPr>
          <p:cNvPr id="14" name="Oval 14">
            <a:extLst>
              <a:ext uri="{FF2B5EF4-FFF2-40B4-BE49-F238E27FC236}">
                <a16:creationId xmlns:a16="http://schemas.microsoft.com/office/drawing/2014/main" id="{E977A4EA-5287-BF40-AFD6-A1E6289CA2C9}"/>
              </a:ext>
            </a:extLst>
          </p:cNvPr>
          <p:cNvSpPr/>
          <p:nvPr/>
        </p:nvSpPr>
        <p:spPr>
          <a:xfrm>
            <a:off x="6997542" y="3895489"/>
            <a:ext cx="952834" cy="61394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36691AE-5253-9041-BF73-8FE3ABC66F96}"/>
              </a:ext>
            </a:extLst>
          </p:cNvPr>
          <p:cNvSpPr txBox="1"/>
          <p:nvPr/>
        </p:nvSpPr>
        <p:spPr>
          <a:xfrm>
            <a:off x="6850121" y="1851398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5B9BD5"/>
                </a:solidFill>
              </a:rPr>
              <a:t>Cooling </a:t>
            </a:r>
            <a:r>
              <a:rPr lang="en-US" sz="1400" b="1" dirty="0" err="1">
                <a:solidFill>
                  <a:srgbClr val="5B9BD5"/>
                </a:solidFill>
              </a:rPr>
              <a:t>He_In</a:t>
            </a:r>
            <a:endParaRPr lang="en-US" sz="1400" b="1" dirty="0">
              <a:solidFill>
                <a:srgbClr val="5B9BD5"/>
              </a:solidFill>
            </a:endParaRPr>
          </a:p>
        </p:txBody>
      </p:sp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64BE49A1-3720-284D-B958-B35DA2BA7D7D}"/>
              </a:ext>
            </a:extLst>
          </p:cNvPr>
          <p:cNvCxnSpPr/>
          <p:nvPr/>
        </p:nvCxnSpPr>
        <p:spPr>
          <a:xfrm>
            <a:off x="7482279" y="2158683"/>
            <a:ext cx="0" cy="44576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7">
            <a:extLst>
              <a:ext uri="{FF2B5EF4-FFF2-40B4-BE49-F238E27FC236}">
                <a16:creationId xmlns:a16="http://schemas.microsoft.com/office/drawing/2014/main" id="{0A965052-1FF6-1D47-9FD2-73E209955ADC}"/>
              </a:ext>
            </a:extLst>
          </p:cNvPr>
          <p:cNvCxnSpPr/>
          <p:nvPr/>
        </p:nvCxnSpPr>
        <p:spPr>
          <a:xfrm flipH="1">
            <a:off x="9641765" y="4197789"/>
            <a:ext cx="2188869" cy="136990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8">
            <a:extLst>
              <a:ext uri="{FF2B5EF4-FFF2-40B4-BE49-F238E27FC236}">
                <a16:creationId xmlns:a16="http://schemas.microsoft.com/office/drawing/2014/main" id="{B5B83995-0681-EE40-AC8F-24A0CF91E44C}"/>
              </a:ext>
            </a:extLst>
          </p:cNvPr>
          <p:cNvSpPr txBox="1"/>
          <p:nvPr/>
        </p:nvSpPr>
        <p:spPr>
          <a:xfrm rot="19692470">
            <a:off x="10391137" y="4835085"/>
            <a:ext cx="870986" cy="36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78 mm</a:t>
            </a:r>
          </a:p>
        </p:txBody>
      </p:sp>
      <p:cxnSp>
        <p:nvCxnSpPr>
          <p:cNvPr id="19" name="Straight Arrow Connector 19">
            <a:extLst>
              <a:ext uri="{FF2B5EF4-FFF2-40B4-BE49-F238E27FC236}">
                <a16:creationId xmlns:a16="http://schemas.microsoft.com/office/drawing/2014/main" id="{21291F13-1834-254B-8464-C19B07C6D362}"/>
              </a:ext>
            </a:extLst>
          </p:cNvPr>
          <p:cNvCxnSpPr>
            <a:cxnSpLocks/>
          </p:cNvCxnSpPr>
          <p:nvPr/>
        </p:nvCxnSpPr>
        <p:spPr>
          <a:xfrm flipH="1">
            <a:off x="11027305" y="3441598"/>
            <a:ext cx="526329" cy="637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0">
            <a:extLst>
              <a:ext uri="{FF2B5EF4-FFF2-40B4-BE49-F238E27FC236}">
                <a16:creationId xmlns:a16="http://schemas.microsoft.com/office/drawing/2014/main" id="{DE64E205-C820-D24A-8926-9505B50E7FDD}"/>
              </a:ext>
            </a:extLst>
          </p:cNvPr>
          <p:cNvSpPr txBox="1"/>
          <p:nvPr/>
        </p:nvSpPr>
        <p:spPr>
          <a:xfrm>
            <a:off x="10891258" y="2612376"/>
            <a:ext cx="1211550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Ti</a:t>
            </a:r>
            <a:r>
              <a:rPr lang="en-US" dirty="0"/>
              <a:t> pellets</a:t>
            </a:r>
          </a:p>
          <a:p>
            <a:r>
              <a:rPr lang="en-US" sz="1400" dirty="0"/>
              <a:t>(4000 pellets</a:t>
            </a:r>
          </a:p>
          <a:p>
            <a:r>
              <a:rPr lang="en-US" sz="1400" dirty="0" err="1"/>
              <a:t>D</a:t>
            </a:r>
            <a:r>
              <a:rPr lang="en-US" sz="1400" baseline="-25000" dirty="0" err="1"/>
              <a:t>pellet</a:t>
            </a:r>
            <a:r>
              <a:rPr lang="en-US" sz="1400" dirty="0"/>
              <a:t> = 3 mm)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0E2DC50-E266-C049-B648-D7A28558F35E}"/>
              </a:ext>
            </a:extLst>
          </p:cNvPr>
          <p:cNvSpPr txBox="1"/>
          <p:nvPr/>
        </p:nvSpPr>
        <p:spPr>
          <a:xfrm rot="19703051">
            <a:off x="9349736" y="3904662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5B9BD5"/>
                </a:solidFill>
              </a:rPr>
              <a:t>Cooling </a:t>
            </a:r>
            <a:r>
              <a:rPr lang="en-US" sz="1400" b="1" dirty="0" err="1">
                <a:solidFill>
                  <a:srgbClr val="5B9BD5"/>
                </a:solidFill>
              </a:rPr>
              <a:t>He_In</a:t>
            </a:r>
            <a:endParaRPr lang="en-US" sz="1400" b="1" dirty="0">
              <a:solidFill>
                <a:srgbClr val="5B9BD5"/>
              </a:solidFill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68846F94-98AE-754A-A266-914EFB2B0074}"/>
              </a:ext>
            </a:extLst>
          </p:cNvPr>
          <p:cNvSpPr txBox="1"/>
          <p:nvPr/>
        </p:nvSpPr>
        <p:spPr>
          <a:xfrm rot="19785639">
            <a:off x="10669730" y="5540192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He_Out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3">
            <a:extLst>
              <a:ext uri="{FF2B5EF4-FFF2-40B4-BE49-F238E27FC236}">
                <a16:creationId xmlns:a16="http://schemas.microsoft.com/office/drawing/2014/main" id="{FEFEF50A-7B93-024D-B6EF-65C680740C5F}"/>
              </a:ext>
            </a:extLst>
          </p:cNvPr>
          <p:cNvCxnSpPr/>
          <p:nvPr/>
        </p:nvCxnSpPr>
        <p:spPr>
          <a:xfrm>
            <a:off x="8935348" y="5137923"/>
            <a:ext cx="698485" cy="924911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4">
            <a:extLst>
              <a:ext uri="{FF2B5EF4-FFF2-40B4-BE49-F238E27FC236}">
                <a16:creationId xmlns:a16="http://schemas.microsoft.com/office/drawing/2014/main" id="{8852232E-16D0-604B-AD5C-B95568F71111}"/>
              </a:ext>
            </a:extLst>
          </p:cNvPr>
          <p:cNvSpPr txBox="1"/>
          <p:nvPr/>
        </p:nvSpPr>
        <p:spPr>
          <a:xfrm rot="14011215">
            <a:off x="9072165" y="5332545"/>
            <a:ext cx="585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30 mm</a:t>
            </a:r>
          </a:p>
        </p:txBody>
      </p:sp>
      <p:cxnSp>
        <p:nvCxnSpPr>
          <p:cNvPr id="25" name="Straight Arrow Connector 25">
            <a:extLst>
              <a:ext uri="{FF2B5EF4-FFF2-40B4-BE49-F238E27FC236}">
                <a16:creationId xmlns:a16="http://schemas.microsoft.com/office/drawing/2014/main" id="{FA69DE65-44FD-D140-9976-E7BB01646533}"/>
              </a:ext>
            </a:extLst>
          </p:cNvPr>
          <p:cNvCxnSpPr/>
          <p:nvPr/>
        </p:nvCxnSpPr>
        <p:spPr>
          <a:xfrm flipH="1" flipV="1">
            <a:off x="11251214" y="5302529"/>
            <a:ext cx="119779" cy="286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6">
            <a:extLst>
              <a:ext uri="{FF2B5EF4-FFF2-40B4-BE49-F238E27FC236}">
                <a16:creationId xmlns:a16="http://schemas.microsoft.com/office/drawing/2014/main" id="{A62B1252-0904-954C-883C-F4384574B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" y="931308"/>
            <a:ext cx="5406007" cy="3040879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C4DFBAA7-1950-2945-A1D0-04090B9B8C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27" y="3239922"/>
            <a:ext cx="1683201" cy="2992357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AA694533-4480-F043-B0C8-CB19E382F5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3" y="3236974"/>
            <a:ext cx="1676041" cy="2979629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cxnSp>
        <p:nvCxnSpPr>
          <p:cNvPr id="29" name="Straight Arrow Connector 30">
            <a:extLst>
              <a:ext uri="{FF2B5EF4-FFF2-40B4-BE49-F238E27FC236}">
                <a16:creationId xmlns:a16="http://schemas.microsoft.com/office/drawing/2014/main" id="{E5926793-5A67-C443-8FC5-E2DD4E408532}"/>
              </a:ext>
            </a:extLst>
          </p:cNvPr>
          <p:cNvCxnSpPr/>
          <p:nvPr/>
        </p:nvCxnSpPr>
        <p:spPr>
          <a:xfrm flipV="1">
            <a:off x="5370828" y="4131316"/>
            <a:ext cx="1479293" cy="52125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31">
            <a:extLst>
              <a:ext uri="{FF2B5EF4-FFF2-40B4-BE49-F238E27FC236}">
                <a16:creationId xmlns:a16="http://schemas.microsoft.com/office/drawing/2014/main" id="{A78D8D3B-ED48-3A47-A7D2-3049B9815314}"/>
              </a:ext>
            </a:extLst>
          </p:cNvPr>
          <p:cNvCxnSpPr>
            <a:stCxn id="14" idx="5"/>
          </p:cNvCxnSpPr>
          <p:nvPr/>
        </p:nvCxnSpPr>
        <p:spPr>
          <a:xfrm>
            <a:off x="7810837" y="4419520"/>
            <a:ext cx="1092233" cy="68680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2">
            <a:extLst>
              <a:ext uri="{FF2B5EF4-FFF2-40B4-BE49-F238E27FC236}">
                <a16:creationId xmlns:a16="http://schemas.microsoft.com/office/drawing/2014/main" id="{93508FB3-A1F1-2F41-BA1E-DB012E26F6F4}"/>
              </a:ext>
            </a:extLst>
          </p:cNvPr>
          <p:cNvSpPr txBox="1"/>
          <p:nvPr/>
        </p:nvSpPr>
        <p:spPr>
          <a:xfrm>
            <a:off x="110637" y="963771"/>
            <a:ext cx="283218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Mechanical Measurements Lab</a:t>
            </a:r>
          </a:p>
          <a:p>
            <a:r>
              <a:rPr lang="en-US" sz="1600" b="1" dirty="0"/>
              <a:t>(MML) @ESS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F2A561-E7D0-A140-89FF-E59867D97DF8}"/>
              </a:ext>
            </a:extLst>
          </p:cNvPr>
          <p:cNvSpPr/>
          <p:nvPr/>
        </p:nvSpPr>
        <p:spPr>
          <a:xfrm>
            <a:off x="1837104" y="4902261"/>
            <a:ext cx="2339174" cy="12157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ESS Target Helium</a:t>
            </a:r>
          </a:p>
          <a:p>
            <a:pPr algn="ctr"/>
            <a:r>
              <a:rPr lang="en-US" b="1" dirty="0"/>
              <a:t>Experiments at LTH</a:t>
            </a:r>
          </a:p>
          <a:p>
            <a:pPr algn="ctr"/>
            <a:r>
              <a:rPr lang="en-US" b="1" dirty="0"/>
              <a:t>(ETHEL) @LTH</a:t>
            </a:r>
          </a:p>
          <a:p>
            <a:r>
              <a:rPr lang="en-US" sz="900" dirty="0"/>
              <a:t>(</a:t>
            </a:r>
            <a:r>
              <a:rPr lang="en-US" sz="900" dirty="0">
                <a:hlinkClick r:id="rId7"/>
              </a:rPr>
              <a:t>https://indico.ess.eu/event/648/attachments/5153/7015/essDocumentDownload_002.pdf</a:t>
            </a:r>
            <a:r>
              <a:rPr lang="en-US" sz="1000" dirty="0"/>
              <a:t>)</a:t>
            </a:r>
          </a:p>
        </p:txBody>
      </p:sp>
      <p:cxnSp>
        <p:nvCxnSpPr>
          <p:cNvPr id="33" name="Straight Arrow Connector 34">
            <a:extLst>
              <a:ext uri="{FF2B5EF4-FFF2-40B4-BE49-F238E27FC236}">
                <a16:creationId xmlns:a16="http://schemas.microsoft.com/office/drawing/2014/main" id="{882E78C5-E0D8-D742-9C52-C9ECDF396F6B}"/>
              </a:ext>
            </a:extLst>
          </p:cNvPr>
          <p:cNvCxnSpPr/>
          <p:nvPr/>
        </p:nvCxnSpPr>
        <p:spPr>
          <a:xfrm flipV="1">
            <a:off x="3488587" y="4445567"/>
            <a:ext cx="693934" cy="4566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5">
            <a:extLst>
              <a:ext uri="{FF2B5EF4-FFF2-40B4-BE49-F238E27FC236}">
                <a16:creationId xmlns:a16="http://schemas.microsoft.com/office/drawing/2014/main" id="{B8D175D6-3E36-8347-BFA3-966904772CF1}"/>
              </a:ext>
            </a:extLst>
          </p:cNvPr>
          <p:cNvCxnSpPr/>
          <p:nvPr/>
        </p:nvCxnSpPr>
        <p:spPr>
          <a:xfrm flipH="1" flipV="1">
            <a:off x="1790854" y="4484246"/>
            <a:ext cx="692326" cy="41801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AB6F2F4-9F83-CC4B-81E5-17D692F2C417}"/>
              </a:ext>
            </a:extLst>
          </p:cNvPr>
          <p:cNvSpPr/>
          <p:nvPr/>
        </p:nvSpPr>
        <p:spPr>
          <a:xfrm>
            <a:off x="5488093" y="916418"/>
            <a:ext cx="6717298" cy="1186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ESSnuSB</a:t>
            </a:r>
            <a:r>
              <a:rPr lang="en-US" sz="1400" dirty="0"/>
              <a:t> adopts a granular target concept of 3 mm titanium spheres in 78 cm </a:t>
            </a:r>
            <a:r>
              <a:rPr lang="en-US" sz="1400" dirty="0" err="1"/>
              <a:t>Ti</a:t>
            </a:r>
            <a:r>
              <a:rPr lang="en-US" sz="1400" dirty="0"/>
              <a:t> Canister, cooled by transverse helium gas.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 A Prototype of 7.8 cm length and a 3 cm diameter will be tested in the ETHEL test facility in ESS.</a:t>
            </a:r>
          </a:p>
        </p:txBody>
      </p:sp>
      <p:cxnSp>
        <p:nvCxnSpPr>
          <p:cNvPr id="36" name="Straight Arrow Connector 37">
            <a:extLst>
              <a:ext uri="{FF2B5EF4-FFF2-40B4-BE49-F238E27FC236}">
                <a16:creationId xmlns:a16="http://schemas.microsoft.com/office/drawing/2014/main" id="{DC284E77-8920-A045-A623-E31184CA47A8}"/>
              </a:ext>
            </a:extLst>
          </p:cNvPr>
          <p:cNvCxnSpPr/>
          <p:nvPr/>
        </p:nvCxnSpPr>
        <p:spPr>
          <a:xfrm>
            <a:off x="7469487" y="5302529"/>
            <a:ext cx="0" cy="3835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8">
            <a:extLst>
              <a:ext uri="{FF2B5EF4-FFF2-40B4-BE49-F238E27FC236}">
                <a16:creationId xmlns:a16="http://schemas.microsoft.com/office/drawing/2014/main" id="{BDB6394D-8222-EF45-99F9-46C38CB34E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092" y="1790750"/>
            <a:ext cx="1221976" cy="1871645"/>
          </a:xfrm>
          <a:prstGeom prst="rect">
            <a:avLst/>
          </a:prstGeom>
        </p:spPr>
      </p:pic>
      <p:cxnSp>
        <p:nvCxnSpPr>
          <p:cNvPr id="38" name="Straight Arrow Connector 39">
            <a:extLst>
              <a:ext uri="{FF2B5EF4-FFF2-40B4-BE49-F238E27FC236}">
                <a16:creationId xmlns:a16="http://schemas.microsoft.com/office/drawing/2014/main" id="{3FE45453-9909-AA47-805E-FEE36F4A32D6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10489068" y="2839366"/>
            <a:ext cx="402190" cy="1731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0">
            <a:extLst>
              <a:ext uri="{FF2B5EF4-FFF2-40B4-BE49-F238E27FC236}">
                <a16:creationId xmlns:a16="http://schemas.microsoft.com/office/drawing/2014/main" id="{89DFA796-C0E8-344D-B552-1CDF8E10F1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43" r="74522" b="15942"/>
          <a:stretch/>
        </p:blipFill>
        <p:spPr>
          <a:xfrm>
            <a:off x="9276267" y="1778977"/>
            <a:ext cx="300056" cy="33366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EC2198A-29F3-2B44-BA8C-63623C351590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Target Prototype (ETTF)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CCB6353-117E-7544-A046-BC3B0EF5F52B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5FB37B6-D526-7042-9AF3-8B7835828A42}"/>
              </a:ext>
            </a:extLst>
          </p:cNvPr>
          <p:cNvSpPr/>
          <p:nvPr/>
        </p:nvSpPr>
        <p:spPr>
          <a:xfrm>
            <a:off x="7223683" y="5648703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</a:t>
            </a:r>
            <a:endParaRPr lang="en-GB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BAA34E1-6DE8-1D4A-AFD1-D32CBFEE78C1}"/>
              </a:ext>
            </a:extLst>
          </p:cNvPr>
          <p:cNvSpPr txBox="1"/>
          <p:nvPr/>
        </p:nvSpPr>
        <p:spPr>
          <a:xfrm>
            <a:off x="6502872" y="6028100"/>
            <a:ext cx="2088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UHH/ESS-Bilbao/ESS/IPHC</a:t>
            </a:r>
          </a:p>
        </p:txBody>
      </p:sp>
    </p:spTree>
    <p:extLst>
      <p:ext uri="{BB962C8B-B14F-4D97-AF65-F5344CB8AC3E}">
        <p14:creationId xmlns:p14="http://schemas.microsoft.com/office/powerpoint/2010/main" val="1005559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20B303-F411-C54E-A0A2-E97839ED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pic>
        <p:nvPicPr>
          <p:cNvPr id="26" name="Picture 26">
            <a:extLst>
              <a:ext uri="{FF2B5EF4-FFF2-40B4-BE49-F238E27FC236}">
                <a16:creationId xmlns:a16="http://schemas.microsoft.com/office/drawing/2014/main" id="{A62B1252-0904-954C-883C-F4384574B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" y="931308"/>
            <a:ext cx="5406007" cy="3040879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C4DFBAA7-1950-2945-A1D0-04090B9B8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27" y="3239922"/>
            <a:ext cx="1683201" cy="2992357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AA694533-4480-F043-B0C8-CB19E382F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3" y="3236974"/>
            <a:ext cx="1676041" cy="2979629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31" name="TextBox 32">
            <a:extLst>
              <a:ext uri="{FF2B5EF4-FFF2-40B4-BE49-F238E27FC236}">
                <a16:creationId xmlns:a16="http://schemas.microsoft.com/office/drawing/2014/main" id="{93508FB3-A1F1-2F41-BA1E-DB012E26F6F4}"/>
              </a:ext>
            </a:extLst>
          </p:cNvPr>
          <p:cNvSpPr txBox="1"/>
          <p:nvPr/>
        </p:nvSpPr>
        <p:spPr>
          <a:xfrm>
            <a:off x="110637" y="963771"/>
            <a:ext cx="283218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Mechanical Measurements Lab</a:t>
            </a:r>
          </a:p>
          <a:p>
            <a:r>
              <a:rPr lang="en-US" sz="1600" b="1" dirty="0"/>
              <a:t>(MML) @ESS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F2A561-E7D0-A140-89FF-E59867D97DF8}"/>
              </a:ext>
            </a:extLst>
          </p:cNvPr>
          <p:cNvSpPr/>
          <p:nvPr/>
        </p:nvSpPr>
        <p:spPr>
          <a:xfrm>
            <a:off x="1837104" y="4902261"/>
            <a:ext cx="2339174" cy="12157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ESS Target Helium</a:t>
            </a:r>
          </a:p>
          <a:p>
            <a:pPr algn="ctr"/>
            <a:r>
              <a:rPr lang="en-US" b="1" dirty="0"/>
              <a:t>Experiments at LTH</a:t>
            </a:r>
          </a:p>
          <a:p>
            <a:pPr algn="ctr"/>
            <a:r>
              <a:rPr lang="en-US" b="1" dirty="0"/>
              <a:t>(ETHEL) @LTH</a:t>
            </a:r>
          </a:p>
          <a:p>
            <a:r>
              <a:rPr lang="en-US" sz="900" dirty="0"/>
              <a:t>(</a:t>
            </a:r>
            <a:r>
              <a:rPr lang="en-US" sz="900" dirty="0">
                <a:hlinkClick r:id="rId5"/>
              </a:rPr>
              <a:t>https://indico.ess.eu/event/648/attachments/5153/7015/essDocumentDownload_002.pdf</a:t>
            </a:r>
            <a:r>
              <a:rPr lang="en-US" sz="1000" dirty="0"/>
              <a:t>)</a:t>
            </a:r>
          </a:p>
        </p:txBody>
      </p:sp>
      <p:cxnSp>
        <p:nvCxnSpPr>
          <p:cNvPr id="33" name="Straight Arrow Connector 34">
            <a:extLst>
              <a:ext uri="{FF2B5EF4-FFF2-40B4-BE49-F238E27FC236}">
                <a16:creationId xmlns:a16="http://schemas.microsoft.com/office/drawing/2014/main" id="{882E78C5-E0D8-D742-9C52-C9ECDF396F6B}"/>
              </a:ext>
            </a:extLst>
          </p:cNvPr>
          <p:cNvCxnSpPr/>
          <p:nvPr/>
        </p:nvCxnSpPr>
        <p:spPr>
          <a:xfrm flipV="1">
            <a:off x="3488587" y="4445567"/>
            <a:ext cx="693934" cy="4566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5">
            <a:extLst>
              <a:ext uri="{FF2B5EF4-FFF2-40B4-BE49-F238E27FC236}">
                <a16:creationId xmlns:a16="http://schemas.microsoft.com/office/drawing/2014/main" id="{B8D175D6-3E36-8347-BFA3-966904772CF1}"/>
              </a:ext>
            </a:extLst>
          </p:cNvPr>
          <p:cNvCxnSpPr/>
          <p:nvPr/>
        </p:nvCxnSpPr>
        <p:spPr>
          <a:xfrm flipH="1" flipV="1">
            <a:off x="1790854" y="4484246"/>
            <a:ext cx="692326" cy="41801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AB6F2F4-9F83-CC4B-81E5-17D692F2C417}"/>
              </a:ext>
            </a:extLst>
          </p:cNvPr>
          <p:cNvSpPr/>
          <p:nvPr/>
        </p:nvSpPr>
        <p:spPr>
          <a:xfrm>
            <a:off x="5488093" y="916418"/>
            <a:ext cx="6717298" cy="1186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ESSnuSB</a:t>
            </a:r>
            <a:r>
              <a:rPr lang="en-US" sz="1400" dirty="0"/>
              <a:t> adopts a granular target concept of 3 mm titanium spheres in 78 cm </a:t>
            </a:r>
            <a:r>
              <a:rPr lang="en-US" sz="1400" dirty="0" err="1"/>
              <a:t>Ti</a:t>
            </a:r>
            <a:r>
              <a:rPr lang="en-US" sz="1400" dirty="0"/>
              <a:t> Canister, cooled by transverse helium gas.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 A Prototype of 7.8 cm length and a 3 cm diameter will be tested in the ETHEL test facility in ESS.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EC2198A-29F3-2B44-BA8C-63623C351590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Target Prototype (ETTF)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CCB6353-117E-7544-A046-BC3B0EF5F52B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id="{57E561C2-F952-1343-9396-11B31E833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5935" y="2044728"/>
            <a:ext cx="3306066" cy="4207719"/>
          </a:xfrm>
          <a:prstGeom prst="rect">
            <a:avLst/>
          </a:prstGeom>
        </p:spPr>
      </p:pic>
      <p:pic>
        <p:nvPicPr>
          <p:cNvPr id="43" name="Picture 11">
            <a:extLst>
              <a:ext uri="{FF2B5EF4-FFF2-40B4-BE49-F238E27FC236}">
                <a16:creationId xmlns:a16="http://schemas.microsoft.com/office/drawing/2014/main" id="{757AEB79-FB0C-964B-BDB9-ECF2118B0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803" y="2424009"/>
            <a:ext cx="2849081" cy="295344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0748875-E525-5542-975E-B1B90FA95B0D}"/>
              </a:ext>
            </a:extLst>
          </p:cNvPr>
          <p:cNvSpPr txBox="1"/>
          <p:nvPr/>
        </p:nvSpPr>
        <p:spPr>
          <a:xfrm>
            <a:off x="6502872" y="6028100"/>
            <a:ext cx="2088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UHH/ESS-Bilbao/ESS/IPHC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F63B6A-BFE3-B343-A241-56F57FA7F77B}"/>
              </a:ext>
            </a:extLst>
          </p:cNvPr>
          <p:cNvSpPr txBox="1"/>
          <p:nvPr/>
        </p:nvSpPr>
        <p:spPr>
          <a:xfrm>
            <a:off x="6701928" y="5354465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Helium Chamber</a:t>
            </a:r>
          </a:p>
        </p:txBody>
      </p:sp>
    </p:spTree>
    <p:extLst>
      <p:ext uri="{BB962C8B-B14F-4D97-AF65-F5344CB8AC3E}">
        <p14:creationId xmlns:p14="http://schemas.microsoft.com/office/powerpoint/2010/main" val="32575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03079993-0EAE-9B40-88C6-E9E156ABCC9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90" y="2322038"/>
            <a:ext cx="4974194" cy="416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3">
            <a:extLst>
              <a:ext uri="{FF2B5EF4-FFF2-40B4-BE49-F238E27FC236}">
                <a16:creationId xmlns:a16="http://schemas.microsoft.com/office/drawing/2014/main" id="{45A41207-0ED5-C340-9633-EF180308A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305" y="2008251"/>
            <a:ext cx="3082879" cy="24874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F00374-9218-2D48-B652-776A901EC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72" y="1106025"/>
            <a:ext cx="6068271" cy="4941098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BF563D-7B96-724C-B555-32749CFE0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98186-B2F4-6049-BC86-BEA13DC48DD4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</a:t>
            </a:r>
            <a:r>
              <a:rPr lang="fr-FR" b="1" dirty="0">
                <a:solidFill>
                  <a:schemeClr val="bg1"/>
                </a:solidFill>
              </a:rPr>
              <a:t> Power </a:t>
            </a:r>
            <a:r>
              <a:rPr lang="fr-FR" b="1" dirty="0" err="1">
                <a:solidFill>
                  <a:schemeClr val="bg1"/>
                </a:solidFill>
              </a:rPr>
              <a:t>Supply</a:t>
            </a:r>
            <a:r>
              <a:rPr lang="fr-FR" b="1" dirty="0">
                <a:solidFill>
                  <a:schemeClr val="bg1"/>
                </a:solidFill>
              </a:rPr>
              <a:t> Unit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F9E3A4-384C-C74D-9978-8197AF0A8A66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cxnSp>
        <p:nvCxnSpPr>
          <p:cNvPr id="9" name="Line 128">
            <a:extLst>
              <a:ext uri="{FF2B5EF4-FFF2-40B4-BE49-F238E27FC236}">
                <a16:creationId xmlns:a16="http://schemas.microsoft.com/office/drawing/2014/main" id="{BE0ED74E-37D9-FD4F-A453-B6B7EF0FD52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722116" y="2834400"/>
            <a:ext cx="1214109" cy="196697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D36E48A-382C-F848-B1DF-2D47DEDBD26D}"/>
              </a:ext>
            </a:extLst>
          </p:cNvPr>
          <p:cNvSpPr txBox="1"/>
          <p:nvPr/>
        </p:nvSpPr>
        <p:spPr>
          <a:xfrm rot="18861909">
            <a:off x="8791507" y="4362390"/>
            <a:ext cx="1368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outputs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44kA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Line 128">
            <a:extLst>
              <a:ext uri="{FF2B5EF4-FFF2-40B4-BE49-F238E27FC236}">
                <a16:creationId xmlns:a16="http://schemas.microsoft.com/office/drawing/2014/main" id="{DFE9F8B3-196C-F64F-8D99-7EAE65AAB2F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474582" y="5032165"/>
            <a:ext cx="563527" cy="13784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035D5F98-CAD2-2C46-B6D7-DD706699D64C}"/>
              </a:ext>
            </a:extLst>
          </p:cNvPr>
          <p:cNvSpPr/>
          <p:nvPr/>
        </p:nvSpPr>
        <p:spPr>
          <a:xfrm>
            <a:off x="7907144" y="4709000"/>
            <a:ext cx="836111" cy="77776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Line 128">
            <a:extLst>
              <a:ext uri="{FF2B5EF4-FFF2-40B4-BE49-F238E27FC236}">
                <a16:creationId xmlns:a16="http://schemas.microsoft.com/office/drawing/2014/main" id="{28DE4D30-3C7B-984B-B1E9-78D12A888D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65135" y="5274819"/>
            <a:ext cx="431851" cy="39430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Line 128">
            <a:extLst>
              <a:ext uri="{FF2B5EF4-FFF2-40B4-BE49-F238E27FC236}">
                <a16:creationId xmlns:a16="http://schemas.microsoft.com/office/drawing/2014/main" id="{01EE12B5-D5CD-174E-988B-33C8AFB133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84113" y="1482866"/>
            <a:ext cx="406366" cy="47820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0CE017E-A282-B041-8B5A-21BB6D01FC6A}"/>
              </a:ext>
            </a:extLst>
          </p:cNvPr>
          <p:cNvSpPr txBox="1"/>
          <p:nvPr/>
        </p:nvSpPr>
        <p:spPr>
          <a:xfrm>
            <a:off x="8033661" y="1158242"/>
            <a:ext cx="136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striplines</a:t>
            </a:r>
            <a:endParaRPr lang="fr-FR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6E8F4B6B-6AE8-4B49-A557-5930AE91D50E}"/>
              </a:ext>
            </a:extLst>
          </p:cNvPr>
          <p:cNvSpPr/>
          <p:nvPr/>
        </p:nvSpPr>
        <p:spPr>
          <a:xfrm rot="18949191">
            <a:off x="6897230" y="2674977"/>
            <a:ext cx="2712137" cy="30432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11CFF7-3213-A24C-95EF-C95FEA06F12F}"/>
              </a:ext>
            </a:extLst>
          </p:cNvPr>
          <p:cNvSpPr/>
          <p:nvPr/>
        </p:nvSpPr>
        <p:spPr>
          <a:xfrm rot="19051995">
            <a:off x="6648150" y="2959592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fr-F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Horns</a:t>
            </a:r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PSU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806916F-FD82-114F-86EB-457ECCE87C02}"/>
              </a:ext>
            </a:extLst>
          </p:cNvPr>
          <p:cNvSpPr txBox="1"/>
          <p:nvPr/>
        </p:nvSpPr>
        <p:spPr>
          <a:xfrm>
            <a:off x="21478" y="852146"/>
            <a:ext cx="5427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u="sng" dirty="0"/>
              <a:t>Power Supply Unit (PSU)</a:t>
            </a:r>
            <a:r>
              <a:rPr lang="en-GB" sz="2400" dirty="0"/>
              <a:t>:</a:t>
            </a:r>
          </a:p>
          <a:p>
            <a:pPr algn="just"/>
            <a:r>
              <a:rPr lang="en-GB" sz="1400" dirty="0"/>
              <a:t>The modular concept for the PSU:</a:t>
            </a:r>
          </a:p>
          <a:p>
            <a:pPr marL="230188" lvl="1" indent="-166688" algn="just">
              <a:buFont typeface="Arial" panose="020B0604020202020204" pitchFamily="34" charset="0"/>
              <a:buChar char="•"/>
            </a:pPr>
            <a:r>
              <a:rPr lang="en-GB" sz="1400" dirty="0"/>
              <a:t>One modules deliver 44 kA half-</a:t>
            </a:r>
            <a:r>
              <a:rPr lang="en-GB" sz="1400" dirty="0" err="1"/>
              <a:t>sinusoïd</a:t>
            </a:r>
            <a:r>
              <a:rPr lang="en-GB" sz="1400" dirty="0"/>
              <a:t> pulses 100 </a:t>
            </a:r>
            <a:r>
              <a:rPr lang="en-GB" sz="1400" dirty="0" err="1">
                <a:latin typeface="Symbol" pitchFamily="2" charset="2"/>
              </a:rPr>
              <a:t>m</a:t>
            </a:r>
            <a:r>
              <a:rPr lang="en-GB" sz="1400" dirty="0" err="1"/>
              <a:t>s</a:t>
            </a:r>
            <a:r>
              <a:rPr lang="en-GB" sz="1400" dirty="0"/>
              <a:t>.</a:t>
            </a:r>
          </a:p>
          <a:p>
            <a:pPr marL="230188" lvl="1" indent="-166688" algn="just">
              <a:buFont typeface="Arial" panose="020B0604020202020204" pitchFamily="34" charset="0"/>
              <a:buChar char="•"/>
            </a:pPr>
            <a:r>
              <a:rPr lang="en-GB" sz="1400" dirty="0"/>
              <a:t>The design of the module depend on the electrical parameter of the horn. </a:t>
            </a:r>
          </a:p>
        </p:txBody>
      </p:sp>
      <p:pic>
        <p:nvPicPr>
          <p:cNvPr id="8" name="Image 7" descr="FourHorns">
            <a:extLst>
              <a:ext uri="{FF2B5EF4-FFF2-40B4-BE49-F238E27FC236}">
                <a16:creationId xmlns:a16="http://schemas.microsoft.com/office/drawing/2014/main" id="{7256A4D6-BE0C-AA4B-A1F3-BD539FDCDD9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1995" y="4688770"/>
            <a:ext cx="2050005" cy="156640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BF55C083-2DBD-3C43-83EA-0B99BFFF9BB2}"/>
              </a:ext>
            </a:extLst>
          </p:cNvPr>
          <p:cNvSpPr txBox="1"/>
          <p:nvPr/>
        </p:nvSpPr>
        <p:spPr>
          <a:xfrm>
            <a:off x="2335165" y="4566047"/>
            <a:ext cx="2247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Discharge</a:t>
            </a:r>
            <a:r>
              <a:rPr lang="fr-FR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fr-FR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r>
              <a:rPr lang="fr-FR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11DD287-1748-1843-93A4-D624B296387F}"/>
              </a:ext>
            </a:extLst>
          </p:cNvPr>
          <p:cNvSpPr txBox="1"/>
          <p:nvPr/>
        </p:nvSpPr>
        <p:spPr>
          <a:xfrm>
            <a:off x="3847364" y="5939755"/>
            <a:ext cx="118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Time (ms)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E30D0E3A-D41E-1147-B896-081F566CF2BA}"/>
              </a:ext>
            </a:extLst>
          </p:cNvPr>
          <p:cNvSpPr txBox="1"/>
          <p:nvPr/>
        </p:nvSpPr>
        <p:spPr>
          <a:xfrm rot="16200000">
            <a:off x="-125558" y="3825185"/>
            <a:ext cx="2440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Capacitor</a:t>
            </a:r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 err="1">
                <a:solidFill>
                  <a:srgbClr val="FF0000"/>
                </a:solidFill>
              </a:rPr>
              <a:t>current</a:t>
            </a:r>
            <a:r>
              <a:rPr lang="fr-FR" dirty="0">
                <a:solidFill>
                  <a:srgbClr val="FF0000"/>
                </a:solidFill>
              </a:rPr>
              <a:t> (A)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B23956B-3C8B-8A4E-9260-72F40A307803}"/>
              </a:ext>
            </a:extLst>
          </p:cNvPr>
          <p:cNvSpPr txBox="1"/>
          <p:nvPr/>
        </p:nvSpPr>
        <p:spPr>
          <a:xfrm>
            <a:off x="1840576" y="5114401"/>
            <a:ext cx="8680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22400A</a:t>
            </a:r>
            <a:endParaRPr lang="fr-FR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6C1EF769-D985-4943-9748-264A05CAB08F}"/>
              </a:ext>
            </a:extLst>
          </p:cNvPr>
          <p:cNvCxnSpPr>
            <a:cxnSpLocks/>
          </p:cNvCxnSpPr>
          <p:nvPr/>
        </p:nvCxnSpPr>
        <p:spPr>
          <a:xfrm flipH="1">
            <a:off x="910264" y="5433538"/>
            <a:ext cx="2476184" cy="4809"/>
          </a:xfrm>
          <a:prstGeom prst="line">
            <a:avLst/>
          </a:prstGeom>
          <a:ln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A51F5B76-8B91-A740-9827-2797E3E49EF4}"/>
              </a:ext>
            </a:extLst>
          </p:cNvPr>
          <p:cNvSpPr txBox="1"/>
          <p:nvPr/>
        </p:nvSpPr>
        <p:spPr>
          <a:xfrm>
            <a:off x="62504" y="5907341"/>
            <a:ext cx="866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BDC2EF8A-6799-DD43-A91A-27A8F7C945E1}"/>
              </a:ext>
            </a:extLst>
          </p:cNvPr>
          <p:cNvCxnSpPr>
            <a:cxnSpLocks/>
          </p:cNvCxnSpPr>
          <p:nvPr/>
        </p:nvCxnSpPr>
        <p:spPr>
          <a:xfrm>
            <a:off x="935346" y="2363383"/>
            <a:ext cx="0" cy="327186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102BCD0B-CC13-094D-8342-F002983CAE05}"/>
              </a:ext>
            </a:extLst>
          </p:cNvPr>
          <p:cNvSpPr txBox="1"/>
          <p:nvPr/>
        </p:nvSpPr>
        <p:spPr>
          <a:xfrm>
            <a:off x="1343337" y="2528814"/>
            <a:ext cx="10292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350kA</a:t>
            </a:r>
            <a:endParaRPr lang="fr-FR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FAC6285D-E900-9D4D-9EE3-BE47AEF7E708}"/>
              </a:ext>
            </a:extLst>
          </p:cNvPr>
          <p:cNvCxnSpPr>
            <a:cxnSpLocks/>
          </p:cNvCxnSpPr>
          <p:nvPr/>
        </p:nvCxnSpPr>
        <p:spPr>
          <a:xfrm flipH="1">
            <a:off x="1797070" y="2871721"/>
            <a:ext cx="121796" cy="7853"/>
          </a:xfrm>
          <a:prstGeom prst="line">
            <a:avLst/>
          </a:prstGeom>
          <a:ln w="95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B221BC86-3CEC-994A-B24A-CC8753FCC988}"/>
              </a:ext>
            </a:extLst>
          </p:cNvPr>
          <p:cNvSpPr/>
          <p:nvPr/>
        </p:nvSpPr>
        <p:spPr>
          <a:xfrm>
            <a:off x="959733" y="5888065"/>
            <a:ext cx="2660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fr-FR" sz="2000" i="1" dirty="0">
                <a:solidFill>
                  <a:srgbClr val="1F497D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PSU Current Pulse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3479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55C4B4-C739-594C-A931-7BBCCDA9D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E480EE-5D9E-7C42-B118-A324E69AB9C5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</a:t>
            </a:r>
            <a:r>
              <a:rPr lang="fr-FR" b="1" dirty="0">
                <a:solidFill>
                  <a:schemeClr val="bg1"/>
                </a:solidFill>
              </a:rPr>
              <a:t> Target Station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EB2561-6AA0-344F-9A1E-57FF364A5B52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E69FE4-AE08-1D4E-8615-A237A0352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06685" y="758121"/>
            <a:ext cx="8972550" cy="274320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E44A431B-F26A-0F41-B65C-1BAEDDF8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1556" r="1256" b="9801"/>
          <a:stretch/>
        </p:blipFill>
        <p:spPr>
          <a:xfrm>
            <a:off x="126827" y="3387565"/>
            <a:ext cx="6014205" cy="28415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903747-CCAB-614E-ADFB-EAD797606C49}"/>
              </a:ext>
            </a:extLst>
          </p:cNvPr>
          <p:cNvSpPr/>
          <p:nvPr/>
        </p:nvSpPr>
        <p:spPr>
          <a:xfrm>
            <a:off x="1159930" y="5587814"/>
            <a:ext cx="3435621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Total deposited power  = </a:t>
            </a:r>
            <a:r>
              <a:rPr lang="en-US"/>
              <a:t>4180 kW </a:t>
            </a:r>
            <a:endParaRPr lang="en-US" dirty="0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4662908F-727D-E34D-A7BB-A5DA734C75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11550" r="1078" b="9627"/>
          <a:stretch/>
        </p:blipFill>
        <p:spPr>
          <a:xfrm>
            <a:off x="6235239" y="3387564"/>
            <a:ext cx="5956761" cy="280434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69249AD-378D-6848-A17E-61D4F2C360FD}"/>
              </a:ext>
            </a:extLst>
          </p:cNvPr>
          <p:cNvSpPr/>
          <p:nvPr/>
        </p:nvSpPr>
        <p:spPr>
          <a:xfrm>
            <a:off x="6848003" y="5650973"/>
            <a:ext cx="47312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Residual equivalent-dose rate (1-months cooling time) </a:t>
            </a:r>
            <a:endParaRPr lang="en-GB" sz="1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7A4168F-3031-AD45-AA63-EA629D019FAC}"/>
              </a:ext>
            </a:extLst>
          </p:cNvPr>
          <p:cNvSpPr txBox="1"/>
          <p:nvPr/>
        </p:nvSpPr>
        <p:spPr>
          <a:xfrm>
            <a:off x="126827" y="969458"/>
            <a:ext cx="1033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/>
              <a:t>Safety</a:t>
            </a:r>
            <a:r>
              <a:rPr lang="en-GB" dirty="0"/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CBDAF45-1220-404C-9656-BD14B49D6EBB}"/>
              </a:ext>
            </a:extLst>
          </p:cNvPr>
          <p:cNvSpPr txBox="1"/>
          <p:nvPr/>
        </p:nvSpPr>
        <p:spPr>
          <a:xfrm>
            <a:off x="947135" y="2191591"/>
            <a:ext cx="1659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Proton Beam </a:t>
            </a:r>
          </a:p>
          <a:p>
            <a:pPr algn="ctr"/>
            <a:r>
              <a:rPr lang="en-GB" sz="1400" u="sng" dirty="0">
                <a:solidFill>
                  <a:srgbClr val="FF0000"/>
                </a:solidFill>
              </a:rPr>
              <a:t>(Ep=2.5 GeV, 14 Hz) </a:t>
            </a:r>
            <a:r>
              <a:rPr lang="en-GB" sz="1400" dirty="0">
                <a:solidFill>
                  <a:srgbClr val="FF0000"/>
                </a:solidFill>
              </a:rPr>
              <a:t>4 x 1.25 MW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AEED2C-A2DD-0843-B5CD-CA123D2C074A}"/>
              </a:ext>
            </a:extLst>
          </p:cNvPr>
          <p:cNvSpPr txBox="1"/>
          <p:nvPr/>
        </p:nvSpPr>
        <p:spPr>
          <a:xfrm>
            <a:off x="10201981" y="1095661"/>
            <a:ext cx="103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Concrete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DD6C074-7BFF-6D4B-AE3B-8A2ACFB480C9}"/>
              </a:ext>
            </a:extLst>
          </p:cNvPr>
          <p:cNvCxnSpPr/>
          <p:nvPr/>
        </p:nvCxnSpPr>
        <p:spPr>
          <a:xfrm flipH="1">
            <a:off x="10028114" y="1436823"/>
            <a:ext cx="215153" cy="29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FA6A75B-10EE-AD43-972D-0672A36A5A27}"/>
              </a:ext>
            </a:extLst>
          </p:cNvPr>
          <p:cNvCxnSpPr/>
          <p:nvPr/>
        </p:nvCxnSpPr>
        <p:spPr>
          <a:xfrm flipV="1">
            <a:off x="10243266" y="1411389"/>
            <a:ext cx="948160" cy="19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134BC4DA-F980-844B-9EB8-082BF8E49ABD}"/>
              </a:ext>
            </a:extLst>
          </p:cNvPr>
          <p:cNvSpPr txBox="1"/>
          <p:nvPr/>
        </p:nvSpPr>
        <p:spPr>
          <a:xfrm>
            <a:off x="7575176" y="1231682"/>
            <a:ext cx="1469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Iron Shielding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765990F-A199-E746-8B75-6E559164ED0D}"/>
              </a:ext>
            </a:extLst>
          </p:cNvPr>
          <p:cNvCxnSpPr>
            <a:cxnSpLocks/>
          </p:cNvCxnSpPr>
          <p:nvPr/>
        </p:nvCxnSpPr>
        <p:spPr>
          <a:xfrm flipH="1">
            <a:off x="6962411" y="1579441"/>
            <a:ext cx="698436" cy="621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35AA123-644D-ED4A-8CE5-13E58C957136}"/>
              </a:ext>
            </a:extLst>
          </p:cNvPr>
          <p:cNvCxnSpPr>
            <a:cxnSpLocks/>
          </p:cNvCxnSpPr>
          <p:nvPr/>
        </p:nvCxnSpPr>
        <p:spPr>
          <a:xfrm flipV="1">
            <a:off x="7660845" y="1559564"/>
            <a:ext cx="1276516" cy="14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69BE1D4-38E2-2249-B351-57EE920071B6}"/>
              </a:ext>
            </a:extLst>
          </p:cNvPr>
          <p:cNvSpPr txBox="1"/>
          <p:nvPr/>
        </p:nvSpPr>
        <p:spPr>
          <a:xfrm>
            <a:off x="9999233" y="299579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Helium 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F8BC122-A59A-B54F-B6CF-4F8A38F0E3B0}"/>
              </a:ext>
            </a:extLst>
          </p:cNvPr>
          <p:cNvCxnSpPr>
            <a:cxnSpLocks/>
          </p:cNvCxnSpPr>
          <p:nvPr/>
        </p:nvCxnSpPr>
        <p:spPr>
          <a:xfrm flipH="1" flipV="1">
            <a:off x="8794377" y="2510119"/>
            <a:ext cx="1204856" cy="806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EA30177-D9F8-0A44-A384-E0F4ECCA4568}"/>
              </a:ext>
            </a:extLst>
          </p:cNvPr>
          <p:cNvCxnSpPr/>
          <p:nvPr/>
        </p:nvCxnSpPr>
        <p:spPr>
          <a:xfrm>
            <a:off x="9999233" y="3316481"/>
            <a:ext cx="7181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C67253F6-9333-254E-8169-97C8E571FD7D}"/>
              </a:ext>
            </a:extLst>
          </p:cNvPr>
          <p:cNvSpPr txBox="1"/>
          <p:nvPr/>
        </p:nvSpPr>
        <p:spPr>
          <a:xfrm>
            <a:off x="1835519" y="964821"/>
            <a:ext cx="2417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PSU Location </a:t>
            </a:r>
          </a:p>
          <a:p>
            <a:r>
              <a:rPr lang="en-GB" dirty="0"/>
              <a:t>Out of Radioactive part </a:t>
            </a:r>
          </a:p>
        </p:txBody>
      </p:sp>
    </p:spTree>
    <p:extLst>
      <p:ext uri="{BB962C8B-B14F-4D97-AF65-F5344CB8AC3E}">
        <p14:creationId xmlns:p14="http://schemas.microsoft.com/office/powerpoint/2010/main" val="1174662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8BD8C4A-2462-8641-87EA-1D1E63A29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5C1E37C-393A-BD40-92CB-16C1CDBE8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56" y="1470771"/>
            <a:ext cx="5715826" cy="3071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7ACAC6B-7280-724C-B606-B482D13F0690}"/>
              </a:ext>
            </a:extLst>
          </p:cNvPr>
          <p:cNvSpPr txBox="1"/>
          <p:nvPr/>
        </p:nvSpPr>
        <p:spPr>
          <a:xfrm>
            <a:off x="8387758" y="942944"/>
            <a:ext cx="3706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u="sng" dirty="0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Produce </a:t>
            </a:r>
            <a:r>
              <a:rPr lang="en-GB" sz="1600" dirty="0">
                <a:latin typeface="Symbol" pitchFamily="2" charset="2"/>
              </a:rPr>
              <a:t>p</a:t>
            </a:r>
            <a:r>
              <a:rPr lang="en-GB" sz="1600" baseline="30000" dirty="0"/>
              <a:t>+</a:t>
            </a:r>
            <a:r>
              <a:rPr lang="en-GB" sz="1600" dirty="0"/>
              <a:t>/</a:t>
            </a:r>
            <a:r>
              <a:rPr lang="en-GB" sz="1600" dirty="0">
                <a:latin typeface="Symbol" pitchFamily="2" charset="2"/>
              </a:rPr>
              <a:t>p</a:t>
            </a:r>
            <a:r>
              <a:rPr lang="en-GB" sz="1600" baseline="30000" dirty="0">
                <a:latin typeface="Symbol" pitchFamily="2" charset="2"/>
              </a:rPr>
              <a:t>-</a:t>
            </a:r>
            <a:r>
              <a:rPr lang="en-GB" sz="1600" baseline="30000" dirty="0"/>
              <a:t> </a:t>
            </a:r>
            <a:r>
              <a:rPr lang="en-GB" sz="1600" dirty="0"/>
              <a:t> high intensity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Feed the </a:t>
            </a:r>
            <a:r>
              <a:rPr lang="en-GB" sz="1600" dirty="0" err="1"/>
              <a:t>LEnuSTORM</a:t>
            </a:r>
            <a:r>
              <a:rPr lang="en-GB" sz="1600" dirty="0"/>
              <a:t> ring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Withstand the energy deposition from </a:t>
            </a:r>
          </a:p>
          <a:p>
            <a:r>
              <a:rPr lang="en-GB" sz="1600" dirty="0"/>
              <a:t>      the 1.25 MW proton beam on the one </a:t>
            </a:r>
          </a:p>
          <a:p>
            <a:r>
              <a:rPr lang="en-GB" sz="1600" dirty="0"/>
              <a:t>      horn/target system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F26553A-45D3-5A40-BC05-B6A05CCF6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9" t="33009" r="8410" b="13241"/>
          <a:stretch/>
        </p:blipFill>
        <p:spPr>
          <a:xfrm>
            <a:off x="6547353" y="4642585"/>
            <a:ext cx="2032554" cy="14617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06FE58-258B-1348-94B4-0632CFDA6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42" t="33009" r="45970" b="13241"/>
          <a:stretch/>
        </p:blipFill>
        <p:spPr>
          <a:xfrm>
            <a:off x="3243905" y="5058594"/>
            <a:ext cx="1528947" cy="10533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13907B-C614-AD4F-90F5-1493D977EF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76" r="7280" b="14673"/>
          <a:stretch/>
        </p:blipFill>
        <p:spPr>
          <a:xfrm>
            <a:off x="559807" y="5040829"/>
            <a:ext cx="1515691" cy="1071158"/>
          </a:xfrm>
          <a:prstGeom prst="rect">
            <a:avLst/>
          </a:prstGeom>
        </p:spPr>
      </p:pic>
      <p:sp>
        <p:nvSpPr>
          <p:cNvPr id="14" name="Cadre 13">
            <a:extLst>
              <a:ext uri="{FF2B5EF4-FFF2-40B4-BE49-F238E27FC236}">
                <a16:creationId xmlns:a16="http://schemas.microsoft.com/office/drawing/2014/main" id="{36BB467C-8902-8243-9C5A-EDD56E8D1110}"/>
              </a:ext>
            </a:extLst>
          </p:cNvPr>
          <p:cNvSpPr/>
          <p:nvPr/>
        </p:nvSpPr>
        <p:spPr>
          <a:xfrm>
            <a:off x="398858" y="4506318"/>
            <a:ext cx="11709030" cy="1737215"/>
          </a:xfrm>
          <a:prstGeom prst="frame">
            <a:avLst>
              <a:gd name="adj1" fmla="val 1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9719A6E8-1DCD-354C-9256-BE971DA28635}"/>
              </a:ext>
            </a:extLst>
          </p:cNvPr>
          <p:cNvSpPr/>
          <p:nvPr/>
        </p:nvSpPr>
        <p:spPr>
          <a:xfrm>
            <a:off x="2337454" y="5405649"/>
            <a:ext cx="636610" cy="222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CDC51850-609A-FC42-B477-37F161C1E932}"/>
              </a:ext>
            </a:extLst>
          </p:cNvPr>
          <p:cNvSpPr/>
          <p:nvPr/>
        </p:nvSpPr>
        <p:spPr>
          <a:xfrm>
            <a:off x="5019160" y="5378118"/>
            <a:ext cx="1103733" cy="222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0006D3-C7B9-4B4A-8EA3-FC8225623CDC}"/>
              </a:ext>
            </a:extLst>
          </p:cNvPr>
          <p:cNvSpPr txBox="1"/>
          <p:nvPr/>
        </p:nvSpPr>
        <p:spPr>
          <a:xfrm>
            <a:off x="607409" y="4586117"/>
            <a:ext cx="478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Horn Optimisation using deep learning method </a:t>
            </a:r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27BAC4B1-C5B5-3B4E-BFDF-16794A85227A}"/>
              </a:ext>
            </a:extLst>
          </p:cNvPr>
          <p:cNvSpPr/>
          <p:nvPr/>
        </p:nvSpPr>
        <p:spPr>
          <a:xfrm>
            <a:off x="9138342" y="5170487"/>
            <a:ext cx="636610" cy="222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48824C8-7F4C-8A40-A305-F407E4FBF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261" y="4642585"/>
            <a:ext cx="1964350" cy="14184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FF849DA-0ED1-8D48-9566-806A99173E07}"/>
              </a:ext>
            </a:extLst>
          </p:cNvPr>
          <p:cNvSpPr txBox="1"/>
          <p:nvPr/>
        </p:nvSpPr>
        <p:spPr>
          <a:xfrm>
            <a:off x="8314838" y="2488776"/>
            <a:ext cx="38771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Requirements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Optimisation of the hadronic collector </a:t>
            </a:r>
          </a:p>
          <a:p>
            <a:r>
              <a:rPr lang="en-GB" sz="1600" dirty="0"/>
              <a:t>     for pion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Design the pion extraction and deviation </a:t>
            </a:r>
          </a:p>
          <a:p>
            <a:r>
              <a:rPr lang="en-GB" sz="1600" dirty="0"/>
              <a:t>     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Design the Power Supply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Radio safety studies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8EABCA-A3E6-1F4F-A42C-9F7CCBB4CD34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ESSnuSB+</a:t>
            </a:r>
            <a:r>
              <a:rPr lang="fr-FR" b="1" dirty="0">
                <a:solidFill>
                  <a:schemeClr val="bg1"/>
                </a:solidFill>
              </a:rPr>
              <a:t> Target Station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0B1B292-3CCB-3648-89DA-C5DDDE318491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5682768-62DF-F644-9B70-10836D0A9289}"/>
              </a:ext>
            </a:extLst>
          </p:cNvPr>
          <p:cNvSpPr txBox="1"/>
          <p:nvPr/>
        </p:nvSpPr>
        <p:spPr>
          <a:xfrm>
            <a:off x="996209" y="3113624"/>
            <a:ext cx="1659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Proton Beam </a:t>
            </a:r>
          </a:p>
          <a:p>
            <a:pPr algn="ctr"/>
            <a:r>
              <a:rPr lang="en-GB" sz="1400" u="sng" dirty="0">
                <a:solidFill>
                  <a:srgbClr val="FF0000"/>
                </a:solidFill>
              </a:rPr>
              <a:t>(Ep=2.5 GeV, 14 Hz) </a:t>
            </a:r>
            <a:r>
              <a:rPr lang="en-GB" sz="1400" dirty="0">
                <a:solidFill>
                  <a:srgbClr val="FF0000"/>
                </a:solidFill>
              </a:rPr>
              <a:t>1.25 MW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6ABB9E-0622-9B4C-82EF-21E0C0E1F82F}"/>
              </a:ext>
            </a:extLst>
          </p:cNvPr>
          <p:cNvSpPr/>
          <p:nvPr/>
        </p:nvSpPr>
        <p:spPr>
          <a:xfrm>
            <a:off x="228000" y="1202099"/>
            <a:ext cx="2924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Symbol" pitchFamily="2" charset="2"/>
              </a:rPr>
              <a:t>p</a:t>
            </a:r>
            <a:r>
              <a:rPr lang="en-GB" sz="1600" baseline="30000" dirty="0">
                <a:latin typeface="Helvetica" pitchFamily="2" charset="0"/>
              </a:rPr>
              <a:t>+</a:t>
            </a:r>
            <a:r>
              <a:rPr lang="en-GB" sz="1600" dirty="0">
                <a:latin typeface="Helvetica" pitchFamily="2" charset="0"/>
              </a:rPr>
              <a:t> -&gt; </a:t>
            </a:r>
            <a:r>
              <a:rPr lang="en-GB" sz="1600" dirty="0" err="1">
                <a:latin typeface="Helvetica" pitchFamily="2" charset="0"/>
              </a:rPr>
              <a:t>μ</a:t>
            </a:r>
            <a:r>
              <a:rPr lang="en-GB" sz="1600" baseline="30000" dirty="0">
                <a:latin typeface="Helvetica" pitchFamily="2" charset="0"/>
              </a:rPr>
              <a:t>+</a:t>
            </a:r>
            <a:r>
              <a:rPr lang="en-GB" sz="1600" dirty="0">
                <a:latin typeface="Helvetica" pitchFamily="2" charset="0"/>
              </a:rPr>
              <a:t> + </a:t>
            </a:r>
            <a:r>
              <a:rPr lang="en-GB" sz="1600" dirty="0" err="1">
                <a:latin typeface="Symbol" pitchFamily="2" charset="2"/>
              </a:rPr>
              <a:t>n</a:t>
            </a:r>
            <a:r>
              <a:rPr lang="en-GB" sz="1600" baseline="-25000" dirty="0" err="1">
                <a:latin typeface="Helvetica" pitchFamily="2" charset="0"/>
              </a:rPr>
              <a:t>μ</a:t>
            </a:r>
            <a:r>
              <a:rPr lang="en-GB" sz="1600" baseline="-25000" dirty="0">
                <a:latin typeface="Helvetica" pitchFamily="2" charset="0"/>
              </a:rPr>
              <a:t> </a:t>
            </a:r>
            <a:r>
              <a:rPr lang="en-GB" sz="1600" dirty="0">
                <a:latin typeface="Helvetica" pitchFamily="2" charset="0"/>
              </a:rPr>
              <a:t> (Positive  mode)</a:t>
            </a:r>
          </a:p>
          <a:p>
            <a:r>
              <a:rPr lang="en-GB" sz="1600" dirty="0">
                <a:latin typeface="Helvetica" pitchFamily="2" charset="0"/>
              </a:rPr>
              <a:t>	</a:t>
            </a:r>
          </a:p>
          <a:p>
            <a:r>
              <a:rPr lang="en-GB" sz="1600" dirty="0">
                <a:latin typeface="Helvetica" pitchFamily="2" charset="0"/>
              </a:rPr>
              <a:t>                    e</a:t>
            </a:r>
            <a:r>
              <a:rPr lang="en-GB" sz="1600" baseline="30000" dirty="0">
                <a:latin typeface="Helvetica" pitchFamily="2" charset="0"/>
              </a:rPr>
              <a:t>+</a:t>
            </a:r>
            <a:r>
              <a:rPr lang="en-GB" sz="1600" dirty="0">
                <a:latin typeface="Helvetica" pitchFamily="2" charset="0"/>
              </a:rPr>
              <a:t> + </a:t>
            </a:r>
            <a:r>
              <a:rPr lang="en-GB" sz="1600" dirty="0">
                <a:latin typeface="Symbol" pitchFamily="2" charset="2"/>
              </a:rPr>
              <a:t>n</a:t>
            </a:r>
            <a:r>
              <a:rPr lang="en-GB" sz="1600" baseline="-25000" dirty="0">
                <a:latin typeface="Helvetica" pitchFamily="2" charset="0"/>
              </a:rPr>
              <a:t>e </a:t>
            </a:r>
            <a:r>
              <a:rPr lang="en-GB" sz="1600" dirty="0">
                <a:latin typeface="Helvetica" pitchFamily="2" charset="0"/>
              </a:rPr>
              <a:t>+ </a:t>
            </a:r>
            <a:r>
              <a:rPr lang="en-GB" sz="1600" dirty="0" err="1">
                <a:latin typeface="Symbol" pitchFamily="2" charset="2"/>
              </a:rPr>
              <a:t>n</a:t>
            </a:r>
            <a:r>
              <a:rPr lang="en-GB" sz="1600" baseline="-25000" dirty="0" err="1">
                <a:latin typeface="Helvetica" pitchFamily="2" charset="0"/>
              </a:rPr>
              <a:t>μ</a:t>
            </a:r>
            <a:endParaRPr lang="en-GB" sz="1600" dirty="0">
              <a:latin typeface="Helvetica" pitchFamily="2" charset="0"/>
            </a:endParaRPr>
          </a:p>
          <a:p>
            <a:endParaRPr lang="en-GB" sz="1600" dirty="0">
              <a:latin typeface="Helvetica" pitchFamily="2" charset="0"/>
            </a:endParaRPr>
          </a:p>
          <a:p>
            <a:r>
              <a:rPr lang="en-GB" sz="1600" dirty="0">
                <a:latin typeface="Symbol" pitchFamily="2" charset="2"/>
              </a:rPr>
              <a:t>p</a:t>
            </a:r>
            <a:r>
              <a:rPr lang="en-GB" sz="1600" baseline="30000" dirty="0">
                <a:latin typeface="Helvetica" pitchFamily="2" charset="0"/>
              </a:rPr>
              <a:t>-  </a:t>
            </a:r>
            <a:r>
              <a:rPr lang="en-GB" sz="1600" dirty="0">
                <a:latin typeface="Helvetica" pitchFamily="2" charset="0"/>
              </a:rPr>
              <a:t>-&gt; </a:t>
            </a:r>
            <a:r>
              <a:rPr lang="en-GB" sz="1600" dirty="0" err="1">
                <a:latin typeface="Helvetica" pitchFamily="2" charset="0"/>
              </a:rPr>
              <a:t>μ</a:t>
            </a:r>
            <a:r>
              <a:rPr lang="en-GB" sz="1600" baseline="30000" dirty="0">
                <a:latin typeface="Helvetica" pitchFamily="2" charset="0"/>
              </a:rPr>
              <a:t>-</a:t>
            </a:r>
            <a:r>
              <a:rPr lang="en-GB" sz="1600" dirty="0">
                <a:latin typeface="Helvetica" pitchFamily="2" charset="0"/>
              </a:rPr>
              <a:t>  + </a:t>
            </a:r>
            <a:r>
              <a:rPr lang="en-GB" sz="1600" dirty="0" err="1">
                <a:latin typeface="Symbol" pitchFamily="2" charset="2"/>
              </a:rPr>
              <a:t>n</a:t>
            </a:r>
            <a:r>
              <a:rPr lang="en-GB" sz="1600" baseline="-25000" dirty="0" err="1">
                <a:latin typeface="Helvetica" pitchFamily="2" charset="0"/>
              </a:rPr>
              <a:t>μ</a:t>
            </a:r>
            <a:r>
              <a:rPr lang="en-GB" sz="1600" baseline="-25000" dirty="0">
                <a:latin typeface="Helvetica" pitchFamily="2" charset="0"/>
              </a:rPr>
              <a:t>  </a:t>
            </a:r>
            <a:r>
              <a:rPr lang="en-GB" sz="1600" dirty="0">
                <a:latin typeface="Helvetica" pitchFamily="2" charset="0"/>
              </a:rPr>
              <a:t>(Negative mode)</a:t>
            </a:r>
          </a:p>
          <a:p>
            <a:endParaRPr lang="en-GB" sz="1600" dirty="0">
              <a:latin typeface="Helvetica" pitchFamily="2" charset="0"/>
            </a:endParaRPr>
          </a:p>
          <a:p>
            <a:r>
              <a:rPr lang="en-GB" sz="1600" dirty="0">
                <a:latin typeface="Helvetica" pitchFamily="2" charset="0"/>
              </a:rPr>
              <a:t> 	    e</a:t>
            </a:r>
            <a:r>
              <a:rPr lang="en-GB" sz="1600" baseline="30000" dirty="0">
                <a:latin typeface="Helvetica" pitchFamily="2" charset="0"/>
              </a:rPr>
              <a:t>-</a:t>
            </a:r>
            <a:r>
              <a:rPr lang="en-GB" sz="1600" dirty="0">
                <a:latin typeface="Helvetica" pitchFamily="2" charset="0"/>
              </a:rPr>
              <a:t> + </a:t>
            </a:r>
            <a:r>
              <a:rPr lang="en-GB" sz="1600" dirty="0">
                <a:latin typeface="Symbol" pitchFamily="2" charset="2"/>
              </a:rPr>
              <a:t>n</a:t>
            </a:r>
            <a:r>
              <a:rPr lang="en-GB" sz="1600" baseline="-25000" dirty="0">
                <a:latin typeface="Helvetica" pitchFamily="2" charset="0"/>
              </a:rPr>
              <a:t>e </a:t>
            </a:r>
            <a:r>
              <a:rPr lang="en-GB" sz="1600" dirty="0">
                <a:latin typeface="Helvetica" pitchFamily="2" charset="0"/>
              </a:rPr>
              <a:t>+ </a:t>
            </a:r>
            <a:r>
              <a:rPr lang="en-GB" sz="1600" dirty="0" err="1">
                <a:latin typeface="Symbol" pitchFamily="2" charset="2"/>
              </a:rPr>
              <a:t>n</a:t>
            </a:r>
            <a:r>
              <a:rPr lang="en-GB" sz="1600" baseline="-25000" dirty="0" err="1">
                <a:latin typeface="Helvetica" pitchFamily="2" charset="0"/>
              </a:rPr>
              <a:t>μ</a:t>
            </a:r>
            <a:endParaRPr lang="en-GB" sz="1600" dirty="0">
              <a:latin typeface="Helvetica" pitchFamily="2" charset="0"/>
            </a:endParaRPr>
          </a:p>
        </p:txBody>
      </p:sp>
      <p:cxnSp>
        <p:nvCxnSpPr>
          <p:cNvPr id="38" name="Connecteur en angle 37">
            <a:extLst>
              <a:ext uri="{FF2B5EF4-FFF2-40B4-BE49-F238E27FC236}">
                <a16:creationId xmlns:a16="http://schemas.microsoft.com/office/drawing/2014/main" id="{C0AE82A8-58F6-504A-B7D2-32D0BA0ACC6B}"/>
              </a:ext>
            </a:extLst>
          </p:cNvPr>
          <p:cNvCxnSpPr>
            <a:cxnSpLocks/>
          </p:cNvCxnSpPr>
          <p:nvPr/>
        </p:nvCxnSpPr>
        <p:spPr>
          <a:xfrm>
            <a:off x="853233" y="1674189"/>
            <a:ext cx="457200" cy="217238"/>
          </a:xfrm>
          <a:prstGeom prst="bentConnector3">
            <a:avLst>
              <a:gd name="adj1" fmla="val 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en angle 47">
            <a:extLst>
              <a:ext uri="{FF2B5EF4-FFF2-40B4-BE49-F238E27FC236}">
                <a16:creationId xmlns:a16="http://schemas.microsoft.com/office/drawing/2014/main" id="{79CA8848-269D-B847-BC94-4E7CEC62A88E}"/>
              </a:ext>
            </a:extLst>
          </p:cNvPr>
          <p:cNvCxnSpPr>
            <a:cxnSpLocks/>
          </p:cNvCxnSpPr>
          <p:nvPr/>
        </p:nvCxnSpPr>
        <p:spPr>
          <a:xfrm>
            <a:off x="860452" y="2629131"/>
            <a:ext cx="457200" cy="217238"/>
          </a:xfrm>
          <a:prstGeom prst="bentConnector3">
            <a:avLst>
              <a:gd name="adj1" fmla="val 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FB1A2F99-6C35-3E47-85F8-1C4627008B4C}"/>
              </a:ext>
            </a:extLst>
          </p:cNvPr>
          <p:cNvCxnSpPr/>
          <p:nvPr/>
        </p:nvCxnSpPr>
        <p:spPr>
          <a:xfrm>
            <a:off x="2240482" y="1741776"/>
            <a:ext cx="217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5AC8AA2D-D967-D44D-AFD8-62A298422FBC}"/>
              </a:ext>
            </a:extLst>
          </p:cNvPr>
          <p:cNvCxnSpPr/>
          <p:nvPr/>
        </p:nvCxnSpPr>
        <p:spPr>
          <a:xfrm>
            <a:off x="1825984" y="2737750"/>
            <a:ext cx="217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A9F6611-8764-6042-B021-B2292EDEE5A4}"/>
              </a:ext>
            </a:extLst>
          </p:cNvPr>
          <p:cNvCxnSpPr/>
          <p:nvPr/>
        </p:nvCxnSpPr>
        <p:spPr>
          <a:xfrm>
            <a:off x="1209067" y="2228957"/>
            <a:ext cx="217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B7A442E-562D-F642-923E-6B4160C07C2C}"/>
              </a:ext>
            </a:extLst>
          </p:cNvPr>
          <p:cNvSpPr/>
          <p:nvPr/>
        </p:nvSpPr>
        <p:spPr>
          <a:xfrm>
            <a:off x="25734" y="852238"/>
            <a:ext cx="3847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>
                <a:latin typeface="Helvetica" pitchFamily="2" charset="0"/>
              </a:rPr>
              <a:t>Production of the neutrino </a:t>
            </a:r>
            <a:r>
              <a:rPr lang="fr-FR" b="1" u="sng" dirty="0" err="1">
                <a:latin typeface="Helvetica" pitchFamily="2" charset="0"/>
              </a:rPr>
              <a:t>beam</a:t>
            </a:r>
            <a:r>
              <a:rPr lang="fr-FR" b="1" u="sng" dirty="0">
                <a:latin typeface="Helvetica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91155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1D768B8-9712-BC4B-9553-0769A050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AEE98A0-8B1C-D541-87A0-3A878F269803}"/>
              </a:ext>
            </a:extLst>
          </p:cNvPr>
          <p:cNvSpPr txBox="1"/>
          <p:nvPr/>
        </p:nvSpPr>
        <p:spPr>
          <a:xfrm>
            <a:off x="272374" y="924659"/>
            <a:ext cx="11488365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The secondary-beam distribution, at a distance of 10 m from the target/horn system, shows a 2D-Gaussian distribution with </a:t>
            </a:r>
            <a:r>
              <a:rPr lang="el-GR" dirty="0"/>
              <a:t>σ ~ </a:t>
            </a:r>
            <a:r>
              <a:rPr lang="en-US" dirty="0"/>
              <a:t>0.</a:t>
            </a:r>
            <a:r>
              <a:rPr lang="el-GR" dirty="0"/>
              <a:t>3</a:t>
            </a:r>
            <a:r>
              <a:rPr lang="en-US" dirty="0"/>
              <a:t>8</a:t>
            </a:r>
            <a:r>
              <a:rPr lang="el-GR" dirty="0"/>
              <a:t> </a:t>
            </a:r>
            <a:r>
              <a:rPr lang="en-US" dirty="0"/>
              <a:t>m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AB511C7-C48F-5B44-800C-DF731EC09848}"/>
              </a:ext>
            </a:extLst>
          </p:cNvPr>
          <p:cNvSpPr txBox="1"/>
          <p:nvPr/>
        </p:nvSpPr>
        <p:spPr>
          <a:xfrm>
            <a:off x="1908090" y="1448185"/>
            <a:ext cx="424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 panose="05000000000000000000" pitchFamily="2" charset="2"/>
              </a:rPr>
              <a:t> Requires large-opening dipole magnet!</a:t>
            </a:r>
            <a:endParaRPr lang="en-US" b="1" dirty="0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E83744C2-2489-D348-B90A-5FB30C4BD830}"/>
              </a:ext>
            </a:extLst>
          </p:cNvPr>
          <p:cNvGrpSpPr/>
          <p:nvPr/>
        </p:nvGrpSpPr>
        <p:grpSpPr>
          <a:xfrm>
            <a:off x="5877697" y="1992450"/>
            <a:ext cx="5461028" cy="4101083"/>
            <a:chOff x="5706848" y="2665064"/>
            <a:chExt cx="5461028" cy="4101083"/>
          </a:xfrm>
        </p:grpSpPr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EEE604EC-7009-BD42-980B-514518567FB2}"/>
                </a:ext>
              </a:extLst>
            </p:cNvPr>
            <p:cNvGrpSpPr/>
            <p:nvPr/>
          </p:nvGrpSpPr>
          <p:grpSpPr>
            <a:xfrm>
              <a:off x="5745192" y="5511483"/>
              <a:ext cx="911134" cy="600306"/>
              <a:chOff x="7711116" y="3783087"/>
              <a:chExt cx="1534128" cy="1023441"/>
            </a:xfrm>
          </p:grpSpPr>
          <p:grpSp>
            <p:nvGrpSpPr>
              <p:cNvPr id="26" name="Group 27">
                <a:extLst>
                  <a:ext uri="{FF2B5EF4-FFF2-40B4-BE49-F238E27FC236}">
                    <a16:creationId xmlns:a16="http://schemas.microsoft.com/office/drawing/2014/main" id="{04A354C7-DC47-B64D-91DA-9AB74A03E30C}"/>
                  </a:ext>
                </a:extLst>
              </p:cNvPr>
              <p:cNvGrpSpPr/>
              <p:nvPr/>
            </p:nvGrpSpPr>
            <p:grpSpPr>
              <a:xfrm>
                <a:off x="7711116" y="3783087"/>
                <a:ext cx="1040342" cy="1023441"/>
                <a:chOff x="7711116" y="3783087"/>
                <a:chExt cx="1040342" cy="1023441"/>
              </a:xfrm>
            </p:grpSpPr>
            <p:cxnSp>
              <p:nvCxnSpPr>
                <p:cNvPr id="28" name="Straight Arrow Connector 29">
                  <a:extLst>
                    <a:ext uri="{FF2B5EF4-FFF2-40B4-BE49-F238E27FC236}">
                      <a16:creationId xmlns:a16="http://schemas.microsoft.com/office/drawing/2014/main" id="{68158836-0861-814F-BF7B-30CBF39C6F14}"/>
                    </a:ext>
                  </a:extLst>
                </p:cNvPr>
                <p:cNvCxnSpPr/>
                <p:nvPr/>
              </p:nvCxnSpPr>
              <p:spPr>
                <a:xfrm flipV="1">
                  <a:off x="7923263" y="4091200"/>
                  <a:ext cx="0" cy="524372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30">
                  <a:extLst>
                    <a:ext uri="{FF2B5EF4-FFF2-40B4-BE49-F238E27FC236}">
                      <a16:creationId xmlns:a16="http://schemas.microsoft.com/office/drawing/2014/main" id="{676F2BCF-4191-7540-A791-4BA5A480C706}"/>
                    </a:ext>
                  </a:extLst>
                </p:cNvPr>
                <p:cNvCxnSpPr/>
                <p:nvPr/>
              </p:nvCxnSpPr>
              <p:spPr>
                <a:xfrm rot="5400000" flipV="1">
                  <a:off x="8180425" y="4353386"/>
                  <a:ext cx="0" cy="52437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31">
                  <a:extLst>
                    <a:ext uri="{FF2B5EF4-FFF2-40B4-BE49-F238E27FC236}">
                      <a16:creationId xmlns:a16="http://schemas.microsoft.com/office/drawing/2014/main" id="{BE299677-F9A9-5341-8D6E-371B538DA54B}"/>
                    </a:ext>
                  </a:extLst>
                </p:cNvPr>
                <p:cNvSpPr txBox="1"/>
                <p:nvPr/>
              </p:nvSpPr>
              <p:spPr>
                <a:xfrm>
                  <a:off x="7711116" y="3783087"/>
                  <a:ext cx="424293" cy="419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solidFill>
                        <a:srgbClr val="00B050"/>
                      </a:solidFill>
                    </a:rPr>
                    <a:t>Y</a:t>
                  </a:r>
                  <a:endParaRPr lang="de-DE" sz="1000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31" name="TextBox 32">
                  <a:extLst>
                    <a:ext uri="{FF2B5EF4-FFF2-40B4-BE49-F238E27FC236}">
                      <a16:creationId xmlns:a16="http://schemas.microsoft.com/office/drawing/2014/main" id="{6E835EC8-661D-BE40-84AE-77C1D5904FA2}"/>
                    </a:ext>
                  </a:extLst>
                </p:cNvPr>
                <p:cNvSpPr txBox="1"/>
                <p:nvPr/>
              </p:nvSpPr>
              <p:spPr>
                <a:xfrm>
                  <a:off x="8321767" y="4386754"/>
                  <a:ext cx="429691" cy="419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solidFill>
                        <a:srgbClr val="FF0000"/>
                      </a:solidFill>
                    </a:rPr>
                    <a:t>X</a:t>
                  </a:r>
                  <a:endParaRPr lang="de-DE" sz="10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2" name="TextBox 33">
                  <a:extLst>
                    <a:ext uri="{FF2B5EF4-FFF2-40B4-BE49-F238E27FC236}">
                      <a16:creationId xmlns:a16="http://schemas.microsoft.com/office/drawing/2014/main" id="{75B1A685-A9CA-A544-952D-63A31CDFE76F}"/>
                    </a:ext>
                  </a:extLst>
                </p:cNvPr>
                <p:cNvSpPr txBox="1"/>
                <p:nvPr/>
              </p:nvSpPr>
              <p:spPr>
                <a:xfrm>
                  <a:off x="7947569" y="4170489"/>
                  <a:ext cx="413497" cy="419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solidFill>
                        <a:srgbClr val="00B0F0"/>
                      </a:solidFill>
                    </a:rPr>
                    <a:t>Z</a:t>
                  </a:r>
                  <a:endParaRPr lang="de-DE" sz="1000" b="1" dirty="0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27" name="TextBox 28">
                <a:extLst>
                  <a:ext uri="{FF2B5EF4-FFF2-40B4-BE49-F238E27FC236}">
                    <a16:creationId xmlns:a16="http://schemas.microsoft.com/office/drawing/2014/main" id="{17783346-F70B-B74E-AA0B-B57FBF350E92}"/>
                  </a:ext>
                </a:extLst>
              </p:cNvPr>
              <p:cNvSpPr txBox="1"/>
              <p:nvPr/>
            </p:nvSpPr>
            <p:spPr>
              <a:xfrm>
                <a:off x="8111099" y="4202861"/>
                <a:ext cx="1134145" cy="314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00B0F0"/>
                    </a:solidFill>
                  </a:rPr>
                  <a:t>Beam direction</a:t>
                </a:r>
                <a:endParaRPr lang="de-DE" sz="600" b="1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38EDAB5E-C98D-604E-A342-AF61D7324E66}"/>
                </a:ext>
              </a:extLst>
            </p:cNvPr>
            <p:cNvSpPr txBox="1"/>
            <p:nvPr/>
          </p:nvSpPr>
          <p:spPr>
            <a:xfrm>
              <a:off x="10501575" y="6264688"/>
              <a:ext cx="6043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x [cm]</a:t>
              </a:r>
              <a:endParaRPr lang="de-DE" sz="1200" dirty="0"/>
            </a:p>
          </p:txBody>
        </p:sp>
        <p:cxnSp>
          <p:nvCxnSpPr>
            <p:cNvPr id="10" name="Straight Arrow Connector 11">
              <a:extLst>
                <a:ext uri="{FF2B5EF4-FFF2-40B4-BE49-F238E27FC236}">
                  <a16:creationId xmlns:a16="http://schemas.microsoft.com/office/drawing/2014/main" id="{ED60566D-C59F-E745-9BA0-9AF2FDB793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1188" y="5876732"/>
              <a:ext cx="93645" cy="121666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F50B42C6-51D5-8F42-BE07-BDD17FC33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6848" y="2665064"/>
              <a:ext cx="5461028" cy="410108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C7474B-EC67-DA4A-B01F-B904C0491B44}"/>
                </a:ext>
              </a:extLst>
            </p:cNvPr>
            <p:cNvSpPr/>
            <p:nvPr/>
          </p:nvSpPr>
          <p:spPr>
            <a:xfrm>
              <a:off x="5760173" y="6348147"/>
              <a:ext cx="4555478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</a:rPr>
                <a:t>BGO-OD @ at the ELSA facility in Bonn </a:t>
              </a:r>
              <a:endParaRPr lang="en-US" b="1" dirty="0"/>
            </a:p>
          </p:txBody>
        </p:sp>
        <p:cxnSp>
          <p:nvCxnSpPr>
            <p:cNvPr id="13" name="Straight Arrow Connector 14">
              <a:extLst>
                <a:ext uri="{FF2B5EF4-FFF2-40B4-BE49-F238E27FC236}">
                  <a16:creationId xmlns:a16="http://schemas.microsoft.com/office/drawing/2014/main" id="{2A8A02F7-2382-134B-A0E5-833BF41B7E27}"/>
                </a:ext>
              </a:extLst>
            </p:cNvPr>
            <p:cNvCxnSpPr/>
            <p:nvPr/>
          </p:nvCxnSpPr>
          <p:spPr>
            <a:xfrm>
              <a:off x="9744696" y="3446760"/>
              <a:ext cx="0" cy="274883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5">
              <a:extLst>
                <a:ext uri="{FF2B5EF4-FFF2-40B4-BE49-F238E27FC236}">
                  <a16:creationId xmlns:a16="http://schemas.microsoft.com/office/drawing/2014/main" id="{352EB109-0AB6-2541-A750-768A712BB1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093" y="3457249"/>
              <a:ext cx="2784603" cy="564335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6">
              <a:extLst>
                <a:ext uri="{FF2B5EF4-FFF2-40B4-BE49-F238E27FC236}">
                  <a16:creationId xmlns:a16="http://schemas.microsoft.com/office/drawing/2014/main" id="{F64A1E8A-8D99-8248-97F5-497057B192CE}"/>
                </a:ext>
              </a:extLst>
            </p:cNvPr>
            <p:cNvCxnSpPr>
              <a:cxnSpLocks/>
            </p:cNvCxnSpPr>
            <p:nvPr/>
          </p:nvCxnSpPr>
          <p:spPr>
            <a:xfrm>
              <a:off x="9781127" y="3452916"/>
              <a:ext cx="534524" cy="33477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6063E05B-4B85-ED4E-9602-7D49C2BA74F3}"/>
                </a:ext>
              </a:extLst>
            </p:cNvPr>
            <p:cNvSpPr txBox="1"/>
            <p:nvPr/>
          </p:nvSpPr>
          <p:spPr>
            <a:xfrm rot="16200000">
              <a:off x="9329721" y="4545919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2.8 m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45FA5A1A-6F9E-4848-9CF7-82CDBA3CDEED}"/>
                </a:ext>
              </a:extLst>
            </p:cNvPr>
            <p:cNvSpPr txBox="1"/>
            <p:nvPr/>
          </p:nvSpPr>
          <p:spPr>
            <a:xfrm rot="1968601">
              <a:off x="9740442" y="3608224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1.5 m</a:t>
              </a: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22B00881-3BB0-664B-A634-C054C93DAA34}"/>
                </a:ext>
              </a:extLst>
            </p:cNvPr>
            <p:cNvSpPr txBox="1"/>
            <p:nvPr/>
          </p:nvSpPr>
          <p:spPr>
            <a:xfrm rot="20891453">
              <a:off x="7822382" y="3747367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3.9 m</a:t>
              </a:r>
            </a:p>
          </p:txBody>
        </p:sp>
        <p:cxnSp>
          <p:nvCxnSpPr>
            <p:cNvPr id="19" name="Straight Arrow Connector 20">
              <a:extLst>
                <a:ext uri="{FF2B5EF4-FFF2-40B4-BE49-F238E27FC236}">
                  <a16:creationId xmlns:a16="http://schemas.microsoft.com/office/drawing/2014/main" id="{D31D94B5-1C2E-2845-AB79-89956F7EF5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0641" y="4364301"/>
              <a:ext cx="0" cy="104220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745317B8-DBB7-0F40-9D77-783384FFA7DC}"/>
                </a:ext>
              </a:extLst>
            </p:cNvPr>
            <p:cNvSpPr txBox="1"/>
            <p:nvPr/>
          </p:nvSpPr>
          <p:spPr>
            <a:xfrm rot="16200000">
              <a:off x="7523998" y="468191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0.84 m</a:t>
              </a:r>
            </a:p>
          </p:txBody>
        </p:sp>
        <p:cxnSp>
          <p:nvCxnSpPr>
            <p:cNvPr id="21" name="Straight Arrow Connector 22">
              <a:extLst>
                <a:ext uri="{FF2B5EF4-FFF2-40B4-BE49-F238E27FC236}">
                  <a16:creationId xmlns:a16="http://schemas.microsoft.com/office/drawing/2014/main" id="{8BD96722-FDB3-2446-BD4B-FDF732ADC4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53805" y="5372406"/>
              <a:ext cx="1172946" cy="57437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A909086A-A9F8-2749-88B5-D01E39E8C622}"/>
                </a:ext>
              </a:extLst>
            </p:cNvPr>
            <p:cNvSpPr txBox="1"/>
            <p:nvPr/>
          </p:nvSpPr>
          <p:spPr>
            <a:xfrm>
              <a:off x="7855990" y="5348006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1.5 m</a:t>
              </a:r>
            </a:p>
          </p:txBody>
        </p:sp>
        <p:cxnSp>
          <p:nvCxnSpPr>
            <p:cNvPr id="23" name="Straight Arrow Connector 24">
              <a:extLst>
                <a:ext uri="{FF2B5EF4-FFF2-40B4-BE49-F238E27FC236}">
                  <a16:creationId xmlns:a16="http://schemas.microsoft.com/office/drawing/2014/main" id="{C6041942-5D56-FA47-BE24-04441E5FF9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0264" y="5241110"/>
              <a:ext cx="772034" cy="9721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B47020D2-04B9-1741-8748-D6255028A89D}"/>
                </a:ext>
              </a:extLst>
            </p:cNvPr>
            <p:cNvSpPr txBox="1"/>
            <p:nvPr/>
          </p:nvSpPr>
          <p:spPr>
            <a:xfrm rot="21186253">
              <a:off x="7903724" y="5052248"/>
              <a:ext cx="5084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1.5 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2AFA08C-C71F-4644-A7DD-5C493E1D288B}"/>
                </a:ext>
              </a:extLst>
            </p:cNvPr>
            <p:cNvSpPr/>
            <p:nvPr/>
          </p:nvSpPr>
          <p:spPr>
            <a:xfrm>
              <a:off x="5766581" y="2751869"/>
              <a:ext cx="3727669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400" dirty="0"/>
                <a:t>Operates @ I</a:t>
              </a:r>
              <a:r>
                <a:rPr lang="en-US" sz="1400" baseline="-25000" dirty="0"/>
                <a:t>max</a:t>
              </a:r>
              <a:r>
                <a:rPr lang="en-US" sz="1400" dirty="0"/>
                <a:t> = 1340 A and a central magnetic field strength of </a:t>
              </a:r>
              <a:r>
                <a:rPr lang="en-US" sz="1400" dirty="0" err="1"/>
                <a:t>B</a:t>
              </a:r>
              <a:r>
                <a:rPr lang="en-US" sz="1400" baseline="-25000" dirty="0" err="1"/>
                <a:t>max</a:t>
              </a:r>
              <a:r>
                <a:rPr lang="en-US" sz="1400" dirty="0"/>
                <a:t> = 0.54T (∫B dl ≈ 0.74Tm)</a:t>
              </a:r>
            </a:p>
          </p:txBody>
        </p:sp>
      </p:grpSp>
      <p:pic>
        <p:nvPicPr>
          <p:cNvPr id="33" name="Picture 34">
            <a:extLst>
              <a:ext uri="{FF2B5EF4-FFF2-40B4-BE49-F238E27FC236}">
                <a16:creationId xmlns:a16="http://schemas.microsoft.com/office/drawing/2014/main" id="{C80171A5-0646-C747-AF3A-8C48D7A00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" t="8214" b="2357"/>
          <a:stretch/>
        </p:blipFill>
        <p:spPr>
          <a:xfrm>
            <a:off x="611246" y="1996588"/>
            <a:ext cx="4833233" cy="4096945"/>
          </a:xfrm>
          <a:prstGeom prst="rect">
            <a:avLst/>
          </a:prstGeom>
        </p:spPr>
      </p:pic>
      <p:sp>
        <p:nvSpPr>
          <p:cNvPr id="34" name="TextBox 35">
            <a:extLst>
              <a:ext uri="{FF2B5EF4-FFF2-40B4-BE49-F238E27FC236}">
                <a16:creationId xmlns:a16="http://schemas.microsoft.com/office/drawing/2014/main" id="{DC2C2F3B-31DA-6846-B319-D8363C996D1D}"/>
              </a:ext>
            </a:extLst>
          </p:cNvPr>
          <p:cNvSpPr txBox="1"/>
          <p:nvPr/>
        </p:nvSpPr>
        <p:spPr>
          <a:xfrm>
            <a:off x="2709121" y="2092003"/>
            <a:ext cx="65594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10 m</a:t>
            </a:r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0C179E2E-1EDF-F54C-9A41-16DB392EE149}"/>
              </a:ext>
            </a:extLst>
          </p:cNvPr>
          <p:cNvSpPr txBox="1"/>
          <p:nvPr/>
        </p:nvSpPr>
        <p:spPr>
          <a:xfrm>
            <a:off x="2469848" y="2418867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σ</a:t>
            </a:r>
            <a:r>
              <a:rPr lang="en-US" b="1" baseline="-25000" dirty="0">
                <a:solidFill>
                  <a:schemeClr val="bg1"/>
                </a:solidFill>
              </a:rPr>
              <a:t>x/y</a:t>
            </a:r>
            <a:r>
              <a:rPr lang="en-US" b="1" dirty="0">
                <a:solidFill>
                  <a:schemeClr val="bg1"/>
                </a:solidFill>
              </a:rPr>
              <a:t> = 38 cm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7B0CE-96C4-FB4C-A8E0-53C17857EA45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ESSnuSB+</a:t>
            </a:r>
            <a:r>
              <a:rPr lang="fr-FR" b="1" dirty="0">
                <a:solidFill>
                  <a:schemeClr val="bg1"/>
                </a:solidFill>
              </a:rPr>
              <a:t> Dipôle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1CE11961-5140-1942-9B39-4A2B207E8AC7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77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9817D9-4CAF-E746-A2EB-90D34DF4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8F7BEE04-5FE9-FF42-B362-8BD32A617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12739" r="1007" b="9808"/>
          <a:stretch/>
        </p:blipFill>
        <p:spPr>
          <a:xfrm>
            <a:off x="579883" y="1387164"/>
            <a:ext cx="11397497" cy="4665521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EC8F9820-F065-9649-AD49-59050C440810}"/>
              </a:ext>
            </a:extLst>
          </p:cNvPr>
          <p:cNvSpPr txBox="1"/>
          <p:nvPr/>
        </p:nvSpPr>
        <p:spPr>
          <a:xfrm>
            <a:off x="4082403" y="2167483"/>
            <a:ext cx="352660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π</a:t>
            </a:r>
            <a:r>
              <a:rPr lang="en-US" baseline="30000" dirty="0"/>
              <a:t>+</a:t>
            </a:r>
            <a:r>
              <a:rPr lang="en-US" dirty="0"/>
              <a:t> beam only</a:t>
            </a:r>
          </a:p>
          <a:p>
            <a:pPr algn="ctr"/>
            <a:r>
              <a:rPr lang="en-US" dirty="0"/>
              <a:t>Assuming 1 Tesla magnetic strength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E54B6A11-6678-3E47-8D45-ECABF1B755D3}"/>
              </a:ext>
            </a:extLst>
          </p:cNvPr>
          <p:cNvSpPr txBox="1"/>
          <p:nvPr/>
        </p:nvSpPr>
        <p:spPr>
          <a:xfrm>
            <a:off x="9327664" y="5938508"/>
            <a:ext cx="15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axis [cm]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A79A114-2E7C-8A47-AC57-D845BEFB18BE}"/>
              </a:ext>
            </a:extLst>
          </p:cNvPr>
          <p:cNvSpPr txBox="1"/>
          <p:nvPr/>
        </p:nvSpPr>
        <p:spPr>
          <a:xfrm rot="16200000">
            <a:off x="-196997" y="2075287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axis [cm]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2D79CBDE-0F9C-9144-8CA9-6E31C9B0426B}"/>
              </a:ext>
            </a:extLst>
          </p:cNvPr>
          <p:cNvSpPr txBox="1"/>
          <p:nvPr/>
        </p:nvSpPr>
        <p:spPr>
          <a:xfrm>
            <a:off x="10798704" y="1509467"/>
            <a:ext cx="1295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Energy [GeV]/cm</a:t>
            </a:r>
            <a:r>
              <a:rPr lang="en-US" sz="1200" baseline="30000" dirty="0"/>
              <a:t>3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DECC5F-EE9F-574E-AE1C-5D0CEDC7402A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ESSnuSB+ Pion Deviation System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4B184D-8AEC-3E4E-87B5-0FF7A85227B6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02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152B176-ACE8-7641-BBF8-BE8B18F60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Race track ring (</a:t>
            </a:r>
            <a:r>
              <a:rPr lang="en-GB" dirty="0" err="1"/>
              <a:t>LENuSTORM</a:t>
            </a:r>
            <a:r>
              <a:rPr lang="en-GB" dirty="0"/>
              <a:t>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0897C45-1495-B444-AA6D-240DBCAA6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B1554E-3FA1-E345-8E99-331E4DA9D3E8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ESSnuSB+</a:t>
            </a:r>
            <a:r>
              <a:rPr lang="fr-FR" b="1" dirty="0">
                <a:solidFill>
                  <a:schemeClr val="bg1"/>
                </a:solidFill>
              </a:rPr>
              <a:t> Pion </a:t>
            </a:r>
            <a:r>
              <a:rPr lang="fr-FR" b="1" dirty="0" err="1">
                <a:solidFill>
                  <a:schemeClr val="bg1"/>
                </a:solidFill>
              </a:rPr>
              <a:t>Deviation</a:t>
            </a:r>
            <a:r>
              <a:rPr lang="fr-FR" b="1" dirty="0">
                <a:solidFill>
                  <a:schemeClr val="bg1"/>
                </a:solidFill>
              </a:rPr>
              <a:t> System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F16E24-1E53-324C-8207-A1E71CBBD38E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0273EC-E366-A64B-9823-D47C40E2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29" y="1357677"/>
            <a:ext cx="7328156" cy="30685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FDF2141-6E86-0241-91F6-0F8A1FDE6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" y="3511269"/>
            <a:ext cx="11946403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5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152B176-ACE8-7641-BBF8-BE8B18F60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Race track ring (</a:t>
            </a:r>
            <a:r>
              <a:rPr lang="en-GB" dirty="0" err="1"/>
              <a:t>LENuSTORM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0897C45-1495-B444-AA6D-240DBCAA6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F5B016-9046-3B47-9F95-F8EF1038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395"/>
            <a:ext cx="5767295" cy="43254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B1554E-3FA1-E345-8E99-331E4DA9D3E8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ESSnuSB+</a:t>
            </a:r>
            <a:r>
              <a:rPr lang="fr-FR" b="1" dirty="0">
                <a:solidFill>
                  <a:schemeClr val="bg1"/>
                </a:solidFill>
              </a:rPr>
              <a:t> Target Station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F16E24-1E53-324C-8207-A1E71CBBD38E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B0DDE1-15C0-5143-B090-BD62244E5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98" y="1464395"/>
            <a:ext cx="6137835" cy="43254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74DA18-35E1-6842-A658-71EE7F4B794D}"/>
              </a:ext>
            </a:extLst>
          </p:cNvPr>
          <p:cNvSpPr/>
          <p:nvPr/>
        </p:nvSpPr>
        <p:spPr>
          <a:xfrm>
            <a:off x="322728" y="5539586"/>
            <a:ext cx="5638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Trajectory of the selected secondaries (pion) along </a:t>
            </a:r>
          </a:p>
          <a:p>
            <a:pPr algn="just"/>
            <a:r>
              <a:rPr lang="en-GB" dirty="0"/>
              <a:t>the target to ring transfer line.</a:t>
            </a:r>
            <a:endParaRPr lang="en-GB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D81DEA-C1CC-3844-AAE4-E331C8583A99}"/>
              </a:ext>
            </a:extLst>
          </p:cNvPr>
          <p:cNvSpPr/>
          <p:nvPr/>
        </p:nvSpPr>
        <p:spPr>
          <a:xfrm>
            <a:off x="6096000" y="55395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dirty="0"/>
              <a:t>The trajectory of the non-interacted, primary proton beam.</a:t>
            </a:r>
          </a:p>
        </p:txBody>
      </p:sp>
    </p:spTree>
    <p:extLst>
      <p:ext uri="{BB962C8B-B14F-4D97-AF65-F5344CB8AC3E}">
        <p14:creationId xmlns:p14="http://schemas.microsoft.com/office/powerpoint/2010/main" val="239945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16A123-ABF5-8147-9601-0C9C2DC8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8A5B1C-A9C2-1940-98E4-62C41461A53F}"/>
              </a:ext>
            </a:extLst>
          </p:cNvPr>
          <p:cNvSpPr/>
          <p:nvPr/>
        </p:nvSpPr>
        <p:spPr>
          <a:xfrm>
            <a:off x="1020287" y="42613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Implementation  on ESS Site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2F1C3A-76C6-474C-9AB7-AB0542CB3FF5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B50E34-9E6F-A443-9CF4-65997EC49565}"/>
              </a:ext>
            </a:extLst>
          </p:cNvPr>
          <p:cNvGrpSpPr/>
          <p:nvPr/>
        </p:nvGrpSpPr>
        <p:grpSpPr>
          <a:xfrm>
            <a:off x="245805" y="1084729"/>
            <a:ext cx="10645554" cy="5198902"/>
            <a:chOff x="538639" y="1438102"/>
            <a:chExt cx="11114721" cy="5428026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5667E287-69AD-984F-905A-F17529FE8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 amt="5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639" y="1438102"/>
              <a:ext cx="11114721" cy="5219730"/>
            </a:xfrm>
            <a:prstGeom prst="rect">
              <a:avLst/>
            </a:prstGeom>
            <a:effectLst>
              <a:outerShdw dist="50800" dir="5400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13" name="Oval 2">
              <a:extLst>
                <a:ext uri="{FF2B5EF4-FFF2-40B4-BE49-F238E27FC236}">
                  <a16:creationId xmlns:a16="http://schemas.microsoft.com/office/drawing/2014/main" id="{2BC1BB85-49B1-244A-A947-A38D20695924}"/>
                </a:ext>
              </a:extLst>
            </p:cNvPr>
            <p:cNvSpPr/>
            <p:nvPr/>
          </p:nvSpPr>
          <p:spPr>
            <a:xfrm>
              <a:off x="4698460" y="3910519"/>
              <a:ext cx="48638" cy="4863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5">
              <a:extLst>
                <a:ext uri="{FF2B5EF4-FFF2-40B4-BE49-F238E27FC236}">
                  <a16:creationId xmlns:a16="http://schemas.microsoft.com/office/drawing/2014/main" id="{B3D14E64-2DF0-5F4B-9C4F-671015FA8874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4348264" y="3917642"/>
              <a:ext cx="357319" cy="1582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6">
              <a:extLst>
                <a:ext uri="{FF2B5EF4-FFF2-40B4-BE49-F238E27FC236}">
                  <a16:creationId xmlns:a16="http://schemas.microsoft.com/office/drawing/2014/main" id="{550E6AE9-9FDC-E34D-812E-1117B62DB3E8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V="1">
              <a:off x="4705583" y="3907468"/>
              <a:ext cx="622773" cy="101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BFA0A28F-84A7-FD43-B3C0-615F2E4A69DA}"/>
                </a:ext>
              </a:extLst>
            </p:cNvPr>
            <p:cNvSpPr txBox="1"/>
            <p:nvPr/>
          </p:nvSpPr>
          <p:spPr>
            <a:xfrm>
              <a:off x="4698460" y="3613173"/>
              <a:ext cx="685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23m</a:t>
              </a:r>
            </a:p>
          </p:txBody>
        </p:sp>
        <p:cxnSp>
          <p:nvCxnSpPr>
            <p:cNvPr id="17" name="Straight Arrow Connector 24">
              <a:extLst>
                <a:ext uri="{FF2B5EF4-FFF2-40B4-BE49-F238E27FC236}">
                  <a16:creationId xmlns:a16="http://schemas.microsoft.com/office/drawing/2014/main" id="{C14051DC-BCA1-8545-B56B-038CF8950BAF}"/>
                </a:ext>
              </a:extLst>
            </p:cNvPr>
            <p:cNvCxnSpPr>
              <a:cxnSpLocks/>
            </p:cNvCxnSpPr>
            <p:nvPr/>
          </p:nvCxnSpPr>
          <p:spPr>
            <a:xfrm>
              <a:off x="6485282" y="4081851"/>
              <a:ext cx="66100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6">
              <a:extLst>
                <a:ext uri="{FF2B5EF4-FFF2-40B4-BE49-F238E27FC236}">
                  <a16:creationId xmlns:a16="http://schemas.microsoft.com/office/drawing/2014/main" id="{EF7477F5-AFA7-E646-B8E4-CBD52A8A295F}"/>
                </a:ext>
              </a:extLst>
            </p:cNvPr>
            <p:cNvCxnSpPr>
              <a:cxnSpLocks/>
            </p:cNvCxnSpPr>
            <p:nvPr/>
          </p:nvCxnSpPr>
          <p:spPr>
            <a:xfrm>
              <a:off x="7146291" y="3892567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0">
              <a:extLst>
                <a:ext uri="{FF2B5EF4-FFF2-40B4-BE49-F238E27FC236}">
                  <a16:creationId xmlns:a16="http://schemas.microsoft.com/office/drawing/2014/main" id="{54D64B89-4AAA-6E45-9010-9703DF7144F6}"/>
                </a:ext>
              </a:extLst>
            </p:cNvPr>
            <p:cNvCxnSpPr>
              <a:cxnSpLocks/>
            </p:cNvCxnSpPr>
            <p:nvPr/>
          </p:nvCxnSpPr>
          <p:spPr>
            <a:xfrm>
              <a:off x="6491220" y="3892567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34">
              <a:extLst>
                <a:ext uri="{FF2B5EF4-FFF2-40B4-BE49-F238E27FC236}">
                  <a16:creationId xmlns:a16="http://schemas.microsoft.com/office/drawing/2014/main" id="{64D79DCE-DDD7-7E4B-A48C-53DC06BF0CEF}"/>
                </a:ext>
              </a:extLst>
            </p:cNvPr>
            <p:cNvSpPr txBox="1"/>
            <p:nvPr/>
          </p:nvSpPr>
          <p:spPr>
            <a:xfrm>
              <a:off x="6497159" y="3767486"/>
              <a:ext cx="649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50m</a:t>
              </a:r>
            </a:p>
          </p:txBody>
        </p:sp>
        <p:cxnSp>
          <p:nvCxnSpPr>
            <p:cNvPr id="21" name="Straight Arrow Connector 39">
              <a:extLst>
                <a:ext uri="{FF2B5EF4-FFF2-40B4-BE49-F238E27FC236}">
                  <a16:creationId xmlns:a16="http://schemas.microsoft.com/office/drawing/2014/main" id="{355C95C9-962E-8E42-8153-2A63F72468BA}"/>
                </a:ext>
              </a:extLst>
            </p:cNvPr>
            <p:cNvCxnSpPr>
              <a:cxnSpLocks/>
            </p:cNvCxnSpPr>
            <p:nvPr/>
          </p:nvCxnSpPr>
          <p:spPr>
            <a:xfrm>
              <a:off x="4570641" y="4623911"/>
              <a:ext cx="137723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40">
              <a:extLst>
                <a:ext uri="{FF2B5EF4-FFF2-40B4-BE49-F238E27FC236}">
                  <a16:creationId xmlns:a16="http://schemas.microsoft.com/office/drawing/2014/main" id="{0C92B21F-9498-BA4D-8CFE-DECA4D932334}"/>
                </a:ext>
              </a:extLst>
            </p:cNvPr>
            <p:cNvCxnSpPr>
              <a:cxnSpLocks/>
            </p:cNvCxnSpPr>
            <p:nvPr/>
          </p:nvCxnSpPr>
          <p:spPr>
            <a:xfrm>
              <a:off x="5947873" y="4434627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1">
              <a:extLst>
                <a:ext uri="{FF2B5EF4-FFF2-40B4-BE49-F238E27FC236}">
                  <a16:creationId xmlns:a16="http://schemas.microsoft.com/office/drawing/2014/main" id="{D2344871-8476-084D-A05C-DE886B24B025}"/>
                </a:ext>
              </a:extLst>
            </p:cNvPr>
            <p:cNvCxnSpPr>
              <a:cxnSpLocks/>
            </p:cNvCxnSpPr>
            <p:nvPr/>
          </p:nvCxnSpPr>
          <p:spPr>
            <a:xfrm>
              <a:off x="4570641" y="4434627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44">
              <a:extLst>
                <a:ext uri="{FF2B5EF4-FFF2-40B4-BE49-F238E27FC236}">
                  <a16:creationId xmlns:a16="http://schemas.microsoft.com/office/drawing/2014/main" id="{6496BCF3-0C85-A44B-A0D5-AFEA295C8C99}"/>
                </a:ext>
              </a:extLst>
            </p:cNvPr>
            <p:cNvSpPr txBox="1"/>
            <p:nvPr/>
          </p:nvSpPr>
          <p:spPr>
            <a:xfrm>
              <a:off x="4636697" y="4309546"/>
              <a:ext cx="1211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90m</a:t>
              </a:r>
            </a:p>
          </p:txBody>
        </p:sp>
        <p:cxnSp>
          <p:nvCxnSpPr>
            <p:cNvPr id="25" name="Straight Arrow Connector 46">
              <a:extLst>
                <a:ext uri="{FF2B5EF4-FFF2-40B4-BE49-F238E27FC236}">
                  <a16:creationId xmlns:a16="http://schemas.microsoft.com/office/drawing/2014/main" id="{73930AB7-B573-3844-A4C4-6A18B12E58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2211" y="4032656"/>
              <a:ext cx="691606" cy="133736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47">
              <a:extLst>
                <a:ext uri="{FF2B5EF4-FFF2-40B4-BE49-F238E27FC236}">
                  <a16:creationId xmlns:a16="http://schemas.microsoft.com/office/drawing/2014/main" id="{FC149DA4-444D-8F4B-BD52-EBA4C2B6A59D}"/>
                </a:ext>
              </a:extLst>
            </p:cNvPr>
            <p:cNvCxnSpPr>
              <a:cxnSpLocks/>
            </p:cNvCxnSpPr>
            <p:nvPr/>
          </p:nvCxnSpPr>
          <p:spPr>
            <a:xfrm rot="17868258">
              <a:off x="3773780" y="3872586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48">
              <a:extLst>
                <a:ext uri="{FF2B5EF4-FFF2-40B4-BE49-F238E27FC236}">
                  <a16:creationId xmlns:a16="http://schemas.microsoft.com/office/drawing/2014/main" id="{45EC5032-F19A-1747-B1CF-C911CEFF55DF}"/>
                </a:ext>
              </a:extLst>
            </p:cNvPr>
            <p:cNvCxnSpPr>
              <a:cxnSpLocks/>
            </p:cNvCxnSpPr>
            <p:nvPr/>
          </p:nvCxnSpPr>
          <p:spPr>
            <a:xfrm rot="17868258">
              <a:off x="3105632" y="5234290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58">
              <a:extLst>
                <a:ext uri="{FF2B5EF4-FFF2-40B4-BE49-F238E27FC236}">
                  <a16:creationId xmlns:a16="http://schemas.microsoft.com/office/drawing/2014/main" id="{8FCA52E1-24D5-564F-B5C2-1BA7DDAA9866}"/>
                </a:ext>
              </a:extLst>
            </p:cNvPr>
            <p:cNvSpPr txBox="1"/>
            <p:nvPr/>
          </p:nvSpPr>
          <p:spPr>
            <a:xfrm rot="17808686">
              <a:off x="2688266" y="4405210"/>
              <a:ext cx="1377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140m</a:t>
              </a:r>
            </a:p>
          </p:txBody>
        </p:sp>
        <p:cxnSp>
          <p:nvCxnSpPr>
            <p:cNvPr id="29" name="Straight Arrow Connector 63">
              <a:extLst>
                <a:ext uri="{FF2B5EF4-FFF2-40B4-BE49-F238E27FC236}">
                  <a16:creationId xmlns:a16="http://schemas.microsoft.com/office/drawing/2014/main" id="{82A2F8B3-BA93-B842-98FC-01F8CB22D1D7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15" y="6244514"/>
              <a:ext cx="1314455" cy="59335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4">
              <a:extLst>
                <a:ext uri="{FF2B5EF4-FFF2-40B4-BE49-F238E27FC236}">
                  <a16:creationId xmlns:a16="http://schemas.microsoft.com/office/drawing/2014/main" id="{E9921895-59B8-1240-BAA3-C45133B2D7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45465" y="6045455"/>
              <a:ext cx="184733" cy="2409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66">
              <a:extLst>
                <a:ext uri="{FF2B5EF4-FFF2-40B4-BE49-F238E27FC236}">
                  <a16:creationId xmlns:a16="http://schemas.microsoft.com/office/drawing/2014/main" id="{53367A4F-756C-EF40-A223-11AAAE55274A}"/>
                </a:ext>
              </a:extLst>
            </p:cNvPr>
            <p:cNvSpPr txBox="1"/>
            <p:nvPr/>
          </p:nvSpPr>
          <p:spPr>
            <a:xfrm rot="1439546">
              <a:off x="2665498" y="6238502"/>
              <a:ext cx="1377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115m</a:t>
              </a:r>
            </a:p>
          </p:txBody>
        </p:sp>
        <p:cxnSp>
          <p:nvCxnSpPr>
            <p:cNvPr id="32" name="Straight Connector 76">
              <a:extLst>
                <a:ext uri="{FF2B5EF4-FFF2-40B4-BE49-F238E27FC236}">
                  <a16:creationId xmlns:a16="http://schemas.microsoft.com/office/drawing/2014/main" id="{19CE84E9-6808-C144-96CA-6A3195AF8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2255" y="6657832"/>
              <a:ext cx="145245" cy="2082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78">
              <a:extLst>
                <a:ext uri="{FF2B5EF4-FFF2-40B4-BE49-F238E27FC236}">
                  <a16:creationId xmlns:a16="http://schemas.microsoft.com/office/drawing/2014/main" id="{CF1F5BE2-9B4F-CD42-8872-712D648D9429}"/>
                </a:ext>
              </a:extLst>
            </p:cNvPr>
            <p:cNvSpPr/>
            <p:nvPr/>
          </p:nvSpPr>
          <p:spPr>
            <a:xfrm>
              <a:off x="3414775" y="5835745"/>
              <a:ext cx="48638" cy="4863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79">
              <a:extLst>
                <a:ext uri="{FF2B5EF4-FFF2-40B4-BE49-F238E27FC236}">
                  <a16:creationId xmlns:a16="http://schemas.microsoft.com/office/drawing/2014/main" id="{3B4ACB66-5BF4-074F-A1F0-B2CDD6AE6AAF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>
              <a:off x="3064579" y="5842868"/>
              <a:ext cx="357319" cy="1582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80">
              <a:extLst>
                <a:ext uri="{FF2B5EF4-FFF2-40B4-BE49-F238E27FC236}">
                  <a16:creationId xmlns:a16="http://schemas.microsoft.com/office/drawing/2014/main" id="{9F055D7C-EB15-0141-9E88-2755757F19B0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>
              <a:off x="3421898" y="5842868"/>
              <a:ext cx="1136386" cy="92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83">
              <a:extLst>
                <a:ext uri="{FF2B5EF4-FFF2-40B4-BE49-F238E27FC236}">
                  <a16:creationId xmlns:a16="http://schemas.microsoft.com/office/drawing/2014/main" id="{D93437FC-0478-9F42-A949-66EBB3CA8F41}"/>
                </a:ext>
              </a:extLst>
            </p:cNvPr>
            <p:cNvSpPr txBox="1"/>
            <p:nvPr/>
          </p:nvSpPr>
          <p:spPr>
            <a:xfrm>
              <a:off x="3815529" y="5552584"/>
              <a:ext cx="821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22.5m</a:t>
              </a:r>
            </a:p>
          </p:txBody>
        </p:sp>
        <p:cxnSp>
          <p:nvCxnSpPr>
            <p:cNvPr id="37" name="Straight Connector 89">
              <a:extLst>
                <a:ext uri="{FF2B5EF4-FFF2-40B4-BE49-F238E27FC236}">
                  <a16:creationId xmlns:a16="http://schemas.microsoft.com/office/drawing/2014/main" id="{4D4AF1B8-5B29-B04D-ADFD-464D0A5A60C4}"/>
                </a:ext>
              </a:extLst>
            </p:cNvPr>
            <p:cNvCxnSpPr>
              <a:cxnSpLocks/>
            </p:cNvCxnSpPr>
            <p:nvPr/>
          </p:nvCxnSpPr>
          <p:spPr>
            <a:xfrm>
              <a:off x="5554236" y="5716934"/>
              <a:ext cx="207249" cy="1768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90">
              <a:extLst>
                <a:ext uri="{FF2B5EF4-FFF2-40B4-BE49-F238E27FC236}">
                  <a16:creationId xmlns:a16="http://schemas.microsoft.com/office/drawing/2014/main" id="{E28244AE-2955-AD41-96B2-582FA956D4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4363" y="5876078"/>
              <a:ext cx="284288" cy="3151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94">
              <a:extLst>
                <a:ext uri="{FF2B5EF4-FFF2-40B4-BE49-F238E27FC236}">
                  <a16:creationId xmlns:a16="http://schemas.microsoft.com/office/drawing/2014/main" id="{04BF6FC5-E895-9D48-A6C9-B2AE66E08315}"/>
                </a:ext>
              </a:extLst>
            </p:cNvPr>
            <p:cNvCxnSpPr>
              <a:cxnSpLocks/>
            </p:cNvCxnSpPr>
            <p:nvPr/>
          </p:nvCxnSpPr>
          <p:spPr>
            <a:xfrm>
              <a:off x="5237033" y="6058641"/>
              <a:ext cx="209591" cy="174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100">
              <a:extLst>
                <a:ext uri="{FF2B5EF4-FFF2-40B4-BE49-F238E27FC236}">
                  <a16:creationId xmlns:a16="http://schemas.microsoft.com/office/drawing/2014/main" id="{451D2F52-B872-2943-A4D0-4882CEE6C1DC}"/>
                </a:ext>
              </a:extLst>
            </p:cNvPr>
            <p:cNvSpPr txBox="1"/>
            <p:nvPr/>
          </p:nvSpPr>
          <p:spPr>
            <a:xfrm rot="18698630">
              <a:off x="5134185" y="5745311"/>
              <a:ext cx="649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43m</a:t>
              </a:r>
            </a:p>
          </p:txBody>
        </p:sp>
        <p:cxnSp>
          <p:nvCxnSpPr>
            <p:cNvPr id="41" name="Straight Connector 106">
              <a:extLst>
                <a:ext uri="{FF2B5EF4-FFF2-40B4-BE49-F238E27FC236}">
                  <a16:creationId xmlns:a16="http://schemas.microsoft.com/office/drawing/2014/main" id="{378F331F-B159-A549-AFC8-65770D8B47B3}"/>
                </a:ext>
              </a:extLst>
            </p:cNvPr>
            <p:cNvCxnSpPr>
              <a:cxnSpLocks/>
            </p:cNvCxnSpPr>
            <p:nvPr/>
          </p:nvCxnSpPr>
          <p:spPr>
            <a:xfrm>
              <a:off x="7093428" y="4854626"/>
              <a:ext cx="207249" cy="1768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107">
              <a:extLst>
                <a:ext uri="{FF2B5EF4-FFF2-40B4-BE49-F238E27FC236}">
                  <a16:creationId xmlns:a16="http://schemas.microsoft.com/office/drawing/2014/main" id="{B127B40E-053B-FA4C-8BCF-76B3784AE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0090" y="5000505"/>
              <a:ext cx="653895" cy="7263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108">
              <a:extLst>
                <a:ext uri="{FF2B5EF4-FFF2-40B4-BE49-F238E27FC236}">
                  <a16:creationId xmlns:a16="http://schemas.microsoft.com/office/drawing/2014/main" id="{E6CBA373-8852-2248-825C-576829093391}"/>
                </a:ext>
              </a:extLst>
            </p:cNvPr>
            <p:cNvCxnSpPr>
              <a:cxnSpLocks/>
            </p:cNvCxnSpPr>
            <p:nvPr/>
          </p:nvCxnSpPr>
          <p:spPr>
            <a:xfrm>
              <a:off x="6412760" y="5594231"/>
              <a:ext cx="209591" cy="174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111">
              <a:extLst>
                <a:ext uri="{FF2B5EF4-FFF2-40B4-BE49-F238E27FC236}">
                  <a16:creationId xmlns:a16="http://schemas.microsoft.com/office/drawing/2014/main" id="{C57AF0FD-A207-254F-88E6-FAE9A156D240}"/>
                </a:ext>
              </a:extLst>
            </p:cNvPr>
            <p:cNvSpPr txBox="1"/>
            <p:nvPr/>
          </p:nvSpPr>
          <p:spPr>
            <a:xfrm rot="18698630">
              <a:off x="6402591" y="5076226"/>
              <a:ext cx="827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76m</a:t>
              </a:r>
            </a:p>
          </p:txBody>
        </p:sp>
        <p:cxnSp>
          <p:nvCxnSpPr>
            <p:cNvPr id="45" name="Straight Connector 112">
              <a:extLst>
                <a:ext uri="{FF2B5EF4-FFF2-40B4-BE49-F238E27FC236}">
                  <a16:creationId xmlns:a16="http://schemas.microsoft.com/office/drawing/2014/main" id="{F3D4AD56-84F4-4244-A1D5-C8E2987F7AF4}"/>
                </a:ext>
              </a:extLst>
            </p:cNvPr>
            <p:cNvCxnSpPr>
              <a:cxnSpLocks/>
            </p:cNvCxnSpPr>
            <p:nvPr/>
          </p:nvCxnSpPr>
          <p:spPr>
            <a:xfrm>
              <a:off x="7772102" y="4589876"/>
              <a:ext cx="207249" cy="1768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113">
              <a:extLst>
                <a:ext uri="{FF2B5EF4-FFF2-40B4-BE49-F238E27FC236}">
                  <a16:creationId xmlns:a16="http://schemas.microsoft.com/office/drawing/2014/main" id="{E07F12BB-23E4-D44A-A1EB-8E3E6BCF90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7040" y="4753291"/>
              <a:ext cx="1069440" cy="120258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114">
              <a:extLst>
                <a:ext uri="{FF2B5EF4-FFF2-40B4-BE49-F238E27FC236}">
                  <a16:creationId xmlns:a16="http://schemas.microsoft.com/office/drawing/2014/main" id="{A718939C-AB9F-C84F-8055-B3C15ACD5ACB}"/>
                </a:ext>
              </a:extLst>
            </p:cNvPr>
            <p:cNvCxnSpPr>
              <a:cxnSpLocks/>
            </p:cNvCxnSpPr>
            <p:nvPr/>
          </p:nvCxnSpPr>
          <p:spPr>
            <a:xfrm>
              <a:off x="6689710" y="5823252"/>
              <a:ext cx="209591" cy="174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115">
              <a:extLst>
                <a:ext uri="{FF2B5EF4-FFF2-40B4-BE49-F238E27FC236}">
                  <a16:creationId xmlns:a16="http://schemas.microsoft.com/office/drawing/2014/main" id="{52380D71-700F-8142-9326-FDBA7B8108A7}"/>
                </a:ext>
              </a:extLst>
            </p:cNvPr>
            <p:cNvSpPr txBox="1"/>
            <p:nvPr/>
          </p:nvSpPr>
          <p:spPr>
            <a:xfrm rot="18698630">
              <a:off x="6573708" y="5069519"/>
              <a:ext cx="1458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160m</a:t>
              </a:r>
            </a:p>
          </p:txBody>
        </p:sp>
        <p:cxnSp>
          <p:nvCxnSpPr>
            <p:cNvPr id="49" name="Straight Connector 117">
              <a:extLst>
                <a:ext uri="{FF2B5EF4-FFF2-40B4-BE49-F238E27FC236}">
                  <a16:creationId xmlns:a16="http://schemas.microsoft.com/office/drawing/2014/main" id="{DCB32AA7-7235-1C4A-B22A-58C511799678}"/>
                </a:ext>
              </a:extLst>
            </p:cNvPr>
            <p:cNvCxnSpPr>
              <a:cxnSpLocks/>
            </p:cNvCxnSpPr>
            <p:nvPr/>
          </p:nvCxnSpPr>
          <p:spPr>
            <a:xfrm>
              <a:off x="8959192" y="2843229"/>
              <a:ext cx="886565" cy="5857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118">
              <a:extLst>
                <a:ext uri="{FF2B5EF4-FFF2-40B4-BE49-F238E27FC236}">
                  <a16:creationId xmlns:a16="http://schemas.microsoft.com/office/drawing/2014/main" id="{E6A19D38-0C2E-2D4A-971F-7BA83A5D08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8996" y="3362400"/>
              <a:ext cx="2559438" cy="286986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19">
              <a:extLst>
                <a:ext uri="{FF2B5EF4-FFF2-40B4-BE49-F238E27FC236}">
                  <a16:creationId xmlns:a16="http://schemas.microsoft.com/office/drawing/2014/main" id="{D9FAF155-BE8F-D146-9F91-807700DE4732}"/>
                </a:ext>
              </a:extLst>
            </p:cNvPr>
            <p:cNvCxnSpPr>
              <a:cxnSpLocks/>
            </p:cNvCxnSpPr>
            <p:nvPr/>
          </p:nvCxnSpPr>
          <p:spPr>
            <a:xfrm>
              <a:off x="7001666" y="6099642"/>
              <a:ext cx="209591" cy="174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120">
              <a:extLst>
                <a:ext uri="{FF2B5EF4-FFF2-40B4-BE49-F238E27FC236}">
                  <a16:creationId xmlns:a16="http://schemas.microsoft.com/office/drawing/2014/main" id="{7B74EEC4-AD96-F84D-8064-24C3DBE420C7}"/>
                </a:ext>
              </a:extLst>
            </p:cNvPr>
            <p:cNvSpPr txBox="1"/>
            <p:nvPr/>
          </p:nvSpPr>
          <p:spPr>
            <a:xfrm rot="18698630">
              <a:off x="6516679" y="4524039"/>
              <a:ext cx="3658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340m</a:t>
              </a:r>
            </a:p>
          </p:txBody>
        </p:sp>
      </p:grpSp>
      <p:sp>
        <p:nvSpPr>
          <p:cNvPr id="7" name="Cadre 6">
            <a:extLst>
              <a:ext uri="{FF2B5EF4-FFF2-40B4-BE49-F238E27FC236}">
                <a16:creationId xmlns:a16="http://schemas.microsoft.com/office/drawing/2014/main" id="{FDE9E008-BF0C-FC46-A91D-317709CAACE4}"/>
              </a:ext>
            </a:extLst>
          </p:cNvPr>
          <p:cNvSpPr/>
          <p:nvPr/>
        </p:nvSpPr>
        <p:spPr>
          <a:xfrm>
            <a:off x="2196353" y="4222331"/>
            <a:ext cx="3666703" cy="1937978"/>
          </a:xfrm>
          <a:prstGeom prst="frame">
            <a:avLst>
              <a:gd name="adj1" fmla="val 26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C3BAB076-CE5B-CA41-828B-2505CE0EC6D0}"/>
              </a:ext>
            </a:extLst>
          </p:cNvPr>
          <p:cNvSpPr/>
          <p:nvPr/>
        </p:nvSpPr>
        <p:spPr>
          <a:xfrm>
            <a:off x="7948649" y="4980603"/>
            <a:ext cx="3848904" cy="12648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u="sng" dirty="0"/>
              <a:t>MW Target Station Staging  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ESSnuSB    -&gt; 5 MW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ESSnuSB+  -&gt; 1.25 MW</a:t>
            </a: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DD43BEE1-5D22-BA4A-8B3E-EEC1368DA1C3}"/>
              </a:ext>
            </a:extLst>
          </p:cNvPr>
          <p:cNvSpPr/>
          <p:nvPr/>
        </p:nvSpPr>
        <p:spPr>
          <a:xfrm rot="562514">
            <a:off x="5814073" y="5309752"/>
            <a:ext cx="2155854" cy="199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3E57EE3-62D2-4E48-A858-2B7FAFCECF3C}"/>
              </a:ext>
            </a:extLst>
          </p:cNvPr>
          <p:cNvGrpSpPr/>
          <p:nvPr/>
        </p:nvGrpSpPr>
        <p:grpSpPr>
          <a:xfrm>
            <a:off x="2263699" y="2430544"/>
            <a:ext cx="6896358" cy="3853087"/>
            <a:chOff x="2645465" y="2843229"/>
            <a:chExt cx="7200292" cy="4022899"/>
          </a:xfrm>
        </p:grpSpPr>
        <p:pic>
          <p:nvPicPr>
            <p:cNvPr id="55" name="Picture 8">
              <a:extLst>
                <a:ext uri="{FF2B5EF4-FFF2-40B4-BE49-F238E27FC236}">
                  <a16:creationId xmlns:a16="http://schemas.microsoft.com/office/drawing/2014/main" id="{1BBD1717-6DC8-7B45-A8A1-D6B96C7C5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55" t="63892" r="47717" b="-1524"/>
            <a:stretch/>
          </p:blipFill>
          <p:spPr>
            <a:xfrm>
              <a:off x="2645465" y="4773055"/>
              <a:ext cx="3704312" cy="1964316"/>
            </a:xfrm>
            <a:prstGeom prst="rect">
              <a:avLst/>
            </a:prstGeom>
            <a:effectLst>
              <a:outerShdw dist="50800" dir="5400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56" name="Oval 2">
              <a:extLst>
                <a:ext uri="{FF2B5EF4-FFF2-40B4-BE49-F238E27FC236}">
                  <a16:creationId xmlns:a16="http://schemas.microsoft.com/office/drawing/2014/main" id="{C3056300-A338-1447-B399-B597C260AF17}"/>
                </a:ext>
              </a:extLst>
            </p:cNvPr>
            <p:cNvSpPr/>
            <p:nvPr/>
          </p:nvSpPr>
          <p:spPr>
            <a:xfrm>
              <a:off x="4698460" y="3910519"/>
              <a:ext cx="48638" cy="4863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">
              <a:extLst>
                <a:ext uri="{FF2B5EF4-FFF2-40B4-BE49-F238E27FC236}">
                  <a16:creationId xmlns:a16="http://schemas.microsoft.com/office/drawing/2014/main" id="{D241DE5F-7BD7-064C-B300-B05915EE8C91}"/>
                </a:ext>
              </a:extLst>
            </p:cNvPr>
            <p:cNvCxnSpPr>
              <a:cxnSpLocks/>
              <a:stCxn id="56" idx="1"/>
            </p:cNvCxnSpPr>
            <p:nvPr/>
          </p:nvCxnSpPr>
          <p:spPr>
            <a:xfrm flipH="1">
              <a:off x="4348264" y="3917642"/>
              <a:ext cx="357319" cy="1582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6">
              <a:extLst>
                <a:ext uri="{FF2B5EF4-FFF2-40B4-BE49-F238E27FC236}">
                  <a16:creationId xmlns:a16="http://schemas.microsoft.com/office/drawing/2014/main" id="{BB6F2478-BCC1-DD46-8CA4-A5024D470725}"/>
                </a:ext>
              </a:extLst>
            </p:cNvPr>
            <p:cNvCxnSpPr>
              <a:cxnSpLocks/>
              <a:stCxn id="56" idx="1"/>
            </p:cNvCxnSpPr>
            <p:nvPr/>
          </p:nvCxnSpPr>
          <p:spPr>
            <a:xfrm flipV="1">
              <a:off x="4705583" y="3907468"/>
              <a:ext cx="622773" cy="101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20">
              <a:extLst>
                <a:ext uri="{FF2B5EF4-FFF2-40B4-BE49-F238E27FC236}">
                  <a16:creationId xmlns:a16="http://schemas.microsoft.com/office/drawing/2014/main" id="{A8B6D9EC-E88A-7846-A6D6-5582E624C770}"/>
                </a:ext>
              </a:extLst>
            </p:cNvPr>
            <p:cNvSpPr txBox="1"/>
            <p:nvPr/>
          </p:nvSpPr>
          <p:spPr>
            <a:xfrm>
              <a:off x="4698460" y="3613173"/>
              <a:ext cx="685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23m</a:t>
              </a:r>
            </a:p>
          </p:txBody>
        </p:sp>
        <p:cxnSp>
          <p:nvCxnSpPr>
            <p:cNvPr id="60" name="Straight Arrow Connector 24">
              <a:extLst>
                <a:ext uri="{FF2B5EF4-FFF2-40B4-BE49-F238E27FC236}">
                  <a16:creationId xmlns:a16="http://schemas.microsoft.com/office/drawing/2014/main" id="{647D4739-A873-234C-BCA3-282A513EAF10}"/>
                </a:ext>
              </a:extLst>
            </p:cNvPr>
            <p:cNvCxnSpPr>
              <a:cxnSpLocks/>
            </p:cNvCxnSpPr>
            <p:nvPr/>
          </p:nvCxnSpPr>
          <p:spPr>
            <a:xfrm>
              <a:off x="6485282" y="4081851"/>
              <a:ext cx="66100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6">
              <a:extLst>
                <a:ext uri="{FF2B5EF4-FFF2-40B4-BE49-F238E27FC236}">
                  <a16:creationId xmlns:a16="http://schemas.microsoft.com/office/drawing/2014/main" id="{4A65B97C-0509-B844-89C5-1FEAECDF2734}"/>
                </a:ext>
              </a:extLst>
            </p:cNvPr>
            <p:cNvCxnSpPr>
              <a:cxnSpLocks/>
            </p:cNvCxnSpPr>
            <p:nvPr/>
          </p:nvCxnSpPr>
          <p:spPr>
            <a:xfrm>
              <a:off x="7146291" y="3892567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30">
              <a:extLst>
                <a:ext uri="{FF2B5EF4-FFF2-40B4-BE49-F238E27FC236}">
                  <a16:creationId xmlns:a16="http://schemas.microsoft.com/office/drawing/2014/main" id="{0E40423C-2110-E645-BABC-08385340ABFE}"/>
                </a:ext>
              </a:extLst>
            </p:cNvPr>
            <p:cNvCxnSpPr>
              <a:cxnSpLocks/>
            </p:cNvCxnSpPr>
            <p:nvPr/>
          </p:nvCxnSpPr>
          <p:spPr>
            <a:xfrm>
              <a:off x="6491220" y="3892567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34">
              <a:extLst>
                <a:ext uri="{FF2B5EF4-FFF2-40B4-BE49-F238E27FC236}">
                  <a16:creationId xmlns:a16="http://schemas.microsoft.com/office/drawing/2014/main" id="{CE860104-9B72-D648-96D1-6EFC17212FB0}"/>
                </a:ext>
              </a:extLst>
            </p:cNvPr>
            <p:cNvSpPr txBox="1"/>
            <p:nvPr/>
          </p:nvSpPr>
          <p:spPr>
            <a:xfrm>
              <a:off x="6497159" y="3767486"/>
              <a:ext cx="649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50m</a:t>
              </a:r>
            </a:p>
          </p:txBody>
        </p:sp>
        <p:cxnSp>
          <p:nvCxnSpPr>
            <p:cNvPr id="64" name="Straight Arrow Connector 39">
              <a:extLst>
                <a:ext uri="{FF2B5EF4-FFF2-40B4-BE49-F238E27FC236}">
                  <a16:creationId xmlns:a16="http://schemas.microsoft.com/office/drawing/2014/main" id="{6E3CBA76-1E3F-5249-9F7D-6613195F9ACC}"/>
                </a:ext>
              </a:extLst>
            </p:cNvPr>
            <p:cNvCxnSpPr>
              <a:cxnSpLocks/>
            </p:cNvCxnSpPr>
            <p:nvPr/>
          </p:nvCxnSpPr>
          <p:spPr>
            <a:xfrm>
              <a:off x="4570641" y="4623911"/>
              <a:ext cx="137723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40">
              <a:extLst>
                <a:ext uri="{FF2B5EF4-FFF2-40B4-BE49-F238E27FC236}">
                  <a16:creationId xmlns:a16="http://schemas.microsoft.com/office/drawing/2014/main" id="{FBD1E67A-77FE-F949-9911-0CBED98D9A20}"/>
                </a:ext>
              </a:extLst>
            </p:cNvPr>
            <p:cNvCxnSpPr>
              <a:cxnSpLocks/>
            </p:cNvCxnSpPr>
            <p:nvPr/>
          </p:nvCxnSpPr>
          <p:spPr>
            <a:xfrm>
              <a:off x="5947873" y="4434627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41">
              <a:extLst>
                <a:ext uri="{FF2B5EF4-FFF2-40B4-BE49-F238E27FC236}">
                  <a16:creationId xmlns:a16="http://schemas.microsoft.com/office/drawing/2014/main" id="{75C44C4F-7FCD-FD40-83B8-81506AEB8475}"/>
                </a:ext>
              </a:extLst>
            </p:cNvPr>
            <p:cNvCxnSpPr>
              <a:cxnSpLocks/>
            </p:cNvCxnSpPr>
            <p:nvPr/>
          </p:nvCxnSpPr>
          <p:spPr>
            <a:xfrm>
              <a:off x="4570641" y="4434627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44">
              <a:extLst>
                <a:ext uri="{FF2B5EF4-FFF2-40B4-BE49-F238E27FC236}">
                  <a16:creationId xmlns:a16="http://schemas.microsoft.com/office/drawing/2014/main" id="{DF8CC22A-A457-5148-B449-81155256201A}"/>
                </a:ext>
              </a:extLst>
            </p:cNvPr>
            <p:cNvSpPr txBox="1"/>
            <p:nvPr/>
          </p:nvSpPr>
          <p:spPr>
            <a:xfrm>
              <a:off x="4636697" y="4309546"/>
              <a:ext cx="1211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90m</a:t>
              </a:r>
            </a:p>
          </p:txBody>
        </p:sp>
        <p:cxnSp>
          <p:nvCxnSpPr>
            <p:cNvPr id="68" name="Straight Arrow Connector 46">
              <a:extLst>
                <a:ext uri="{FF2B5EF4-FFF2-40B4-BE49-F238E27FC236}">
                  <a16:creationId xmlns:a16="http://schemas.microsoft.com/office/drawing/2014/main" id="{51ABDC18-7C0B-6545-833A-1D8A6473E4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2211" y="4032656"/>
              <a:ext cx="691606" cy="133736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47">
              <a:extLst>
                <a:ext uri="{FF2B5EF4-FFF2-40B4-BE49-F238E27FC236}">
                  <a16:creationId xmlns:a16="http://schemas.microsoft.com/office/drawing/2014/main" id="{DA52855D-C6CA-E94F-92B3-92F21409DFA7}"/>
                </a:ext>
              </a:extLst>
            </p:cNvPr>
            <p:cNvCxnSpPr>
              <a:cxnSpLocks/>
            </p:cNvCxnSpPr>
            <p:nvPr/>
          </p:nvCxnSpPr>
          <p:spPr>
            <a:xfrm rot="17868258">
              <a:off x="3773780" y="3872586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48">
              <a:extLst>
                <a:ext uri="{FF2B5EF4-FFF2-40B4-BE49-F238E27FC236}">
                  <a16:creationId xmlns:a16="http://schemas.microsoft.com/office/drawing/2014/main" id="{30CE60CD-0E7B-914B-BB38-9C8FFF846C33}"/>
                </a:ext>
              </a:extLst>
            </p:cNvPr>
            <p:cNvCxnSpPr>
              <a:cxnSpLocks/>
            </p:cNvCxnSpPr>
            <p:nvPr/>
          </p:nvCxnSpPr>
          <p:spPr>
            <a:xfrm rot="17868258">
              <a:off x="3105632" y="5234290"/>
              <a:ext cx="0" cy="248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58">
              <a:extLst>
                <a:ext uri="{FF2B5EF4-FFF2-40B4-BE49-F238E27FC236}">
                  <a16:creationId xmlns:a16="http://schemas.microsoft.com/office/drawing/2014/main" id="{1A273AD5-3F3D-3240-8922-90821A6D725A}"/>
                </a:ext>
              </a:extLst>
            </p:cNvPr>
            <p:cNvSpPr txBox="1"/>
            <p:nvPr/>
          </p:nvSpPr>
          <p:spPr>
            <a:xfrm rot="17808686">
              <a:off x="2688266" y="4405210"/>
              <a:ext cx="1377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140m</a:t>
              </a:r>
            </a:p>
          </p:txBody>
        </p:sp>
        <p:cxnSp>
          <p:nvCxnSpPr>
            <p:cNvPr id="72" name="Straight Arrow Connector 63">
              <a:extLst>
                <a:ext uri="{FF2B5EF4-FFF2-40B4-BE49-F238E27FC236}">
                  <a16:creationId xmlns:a16="http://schemas.microsoft.com/office/drawing/2014/main" id="{B0A0D658-38FC-6840-8800-08704AFB1CE1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15" y="6244514"/>
              <a:ext cx="1314455" cy="59335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64">
              <a:extLst>
                <a:ext uri="{FF2B5EF4-FFF2-40B4-BE49-F238E27FC236}">
                  <a16:creationId xmlns:a16="http://schemas.microsoft.com/office/drawing/2014/main" id="{3D6A32BD-948B-644E-BE95-6E8E1B42C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45465" y="6045455"/>
              <a:ext cx="184733" cy="2409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66">
              <a:extLst>
                <a:ext uri="{FF2B5EF4-FFF2-40B4-BE49-F238E27FC236}">
                  <a16:creationId xmlns:a16="http://schemas.microsoft.com/office/drawing/2014/main" id="{44CC3139-2737-364E-8AD9-BA61455BD383}"/>
                </a:ext>
              </a:extLst>
            </p:cNvPr>
            <p:cNvSpPr txBox="1"/>
            <p:nvPr/>
          </p:nvSpPr>
          <p:spPr>
            <a:xfrm rot="1439546">
              <a:off x="2665498" y="6238502"/>
              <a:ext cx="1377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115m</a:t>
              </a:r>
            </a:p>
          </p:txBody>
        </p:sp>
        <p:cxnSp>
          <p:nvCxnSpPr>
            <p:cNvPr id="75" name="Straight Connector 76">
              <a:extLst>
                <a:ext uri="{FF2B5EF4-FFF2-40B4-BE49-F238E27FC236}">
                  <a16:creationId xmlns:a16="http://schemas.microsoft.com/office/drawing/2014/main" id="{DC8C93A3-6482-114C-B333-29F0EA70BD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2255" y="6657832"/>
              <a:ext cx="145245" cy="2082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FAE87A9-DFE8-8940-BC69-9D831A63A824}"/>
                </a:ext>
              </a:extLst>
            </p:cNvPr>
            <p:cNvSpPr/>
            <p:nvPr/>
          </p:nvSpPr>
          <p:spPr>
            <a:xfrm>
              <a:off x="3414775" y="5835745"/>
              <a:ext cx="48638" cy="4863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Arrow Connector 79">
              <a:extLst>
                <a:ext uri="{FF2B5EF4-FFF2-40B4-BE49-F238E27FC236}">
                  <a16:creationId xmlns:a16="http://schemas.microsoft.com/office/drawing/2014/main" id="{ACDB31BF-B3DD-194A-90E3-CD6798D1899A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>
              <a:off x="3064579" y="5842868"/>
              <a:ext cx="357319" cy="1582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>
              <a:extLst>
                <a:ext uri="{FF2B5EF4-FFF2-40B4-BE49-F238E27FC236}">
                  <a16:creationId xmlns:a16="http://schemas.microsoft.com/office/drawing/2014/main" id="{EC21FC40-66D8-634E-9980-C41345EAE0D6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>
              <a:off x="3421898" y="5842868"/>
              <a:ext cx="1136386" cy="92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83">
              <a:extLst>
                <a:ext uri="{FF2B5EF4-FFF2-40B4-BE49-F238E27FC236}">
                  <a16:creationId xmlns:a16="http://schemas.microsoft.com/office/drawing/2014/main" id="{188C8419-67A7-DC45-8EC6-67647CF4E869}"/>
                </a:ext>
              </a:extLst>
            </p:cNvPr>
            <p:cNvSpPr txBox="1"/>
            <p:nvPr/>
          </p:nvSpPr>
          <p:spPr>
            <a:xfrm>
              <a:off x="3815529" y="5552584"/>
              <a:ext cx="821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22.5m</a:t>
              </a:r>
            </a:p>
          </p:txBody>
        </p:sp>
        <p:cxnSp>
          <p:nvCxnSpPr>
            <p:cNvPr id="80" name="Straight Connector 89">
              <a:extLst>
                <a:ext uri="{FF2B5EF4-FFF2-40B4-BE49-F238E27FC236}">
                  <a16:creationId xmlns:a16="http://schemas.microsoft.com/office/drawing/2014/main" id="{087F184C-99AD-B945-B16C-72A8A6E1503F}"/>
                </a:ext>
              </a:extLst>
            </p:cNvPr>
            <p:cNvCxnSpPr>
              <a:cxnSpLocks/>
            </p:cNvCxnSpPr>
            <p:nvPr/>
          </p:nvCxnSpPr>
          <p:spPr>
            <a:xfrm>
              <a:off x="5554236" y="5716934"/>
              <a:ext cx="207249" cy="1768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90">
              <a:extLst>
                <a:ext uri="{FF2B5EF4-FFF2-40B4-BE49-F238E27FC236}">
                  <a16:creationId xmlns:a16="http://schemas.microsoft.com/office/drawing/2014/main" id="{A108EB75-6389-5846-AA22-7D90F6A32A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4363" y="5876078"/>
              <a:ext cx="284288" cy="3151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94">
              <a:extLst>
                <a:ext uri="{FF2B5EF4-FFF2-40B4-BE49-F238E27FC236}">
                  <a16:creationId xmlns:a16="http://schemas.microsoft.com/office/drawing/2014/main" id="{EA1E14F6-85BD-7B4A-823E-27FE647D7666}"/>
                </a:ext>
              </a:extLst>
            </p:cNvPr>
            <p:cNvCxnSpPr>
              <a:cxnSpLocks/>
            </p:cNvCxnSpPr>
            <p:nvPr/>
          </p:nvCxnSpPr>
          <p:spPr>
            <a:xfrm>
              <a:off x="5237033" y="6058641"/>
              <a:ext cx="209591" cy="174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100">
              <a:extLst>
                <a:ext uri="{FF2B5EF4-FFF2-40B4-BE49-F238E27FC236}">
                  <a16:creationId xmlns:a16="http://schemas.microsoft.com/office/drawing/2014/main" id="{908156C2-D563-B144-893B-742D00EB52DB}"/>
                </a:ext>
              </a:extLst>
            </p:cNvPr>
            <p:cNvSpPr txBox="1"/>
            <p:nvPr/>
          </p:nvSpPr>
          <p:spPr>
            <a:xfrm rot="18698630">
              <a:off x="5134185" y="5745311"/>
              <a:ext cx="649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43m</a:t>
              </a:r>
            </a:p>
          </p:txBody>
        </p:sp>
        <p:cxnSp>
          <p:nvCxnSpPr>
            <p:cNvPr id="84" name="Straight Connector 106">
              <a:extLst>
                <a:ext uri="{FF2B5EF4-FFF2-40B4-BE49-F238E27FC236}">
                  <a16:creationId xmlns:a16="http://schemas.microsoft.com/office/drawing/2014/main" id="{E0B0F7A9-EEDA-6A4C-9766-6DEC5E4C681E}"/>
                </a:ext>
              </a:extLst>
            </p:cNvPr>
            <p:cNvCxnSpPr>
              <a:cxnSpLocks/>
            </p:cNvCxnSpPr>
            <p:nvPr/>
          </p:nvCxnSpPr>
          <p:spPr>
            <a:xfrm>
              <a:off x="7093428" y="4854626"/>
              <a:ext cx="207249" cy="1768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107">
              <a:extLst>
                <a:ext uri="{FF2B5EF4-FFF2-40B4-BE49-F238E27FC236}">
                  <a16:creationId xmlns:a16="http://schemas.microsoft.com/office/drawing/2014/main" id="{85A9C0AD-3255-5F45-A13C-A898765DA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0090" y="5000505"/>
              <a:ext cx="653895" cy="7263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08">
              <a:extLst>
                <a:ext uri="{FF2B5EF4-FFF2-40B4-BE49-F238E27FC236}">
                  <a16:creationId xmlns:a16="http://schemas.microsoft.com/office/drawing/2014/main" id="{12D46C47-64BE-6242-911E-557B8D1D955B}"/>
                </a:ext>
              </a:extLst>
            </p:cNvPr>
            <p:cNvCxnSpPr>
              <a:cxnSpLocks/>
            </p:cNvCxnSpPr>
            <p:nvPr/>
          </p:nvCxnSpPr>
          <p:spPr>
            <a:xfrm>
              <a:off x="6412760" y="5594231"/>
              <a:ext cx="209591" cy="174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111">
              <a:extLst>
                <a:ext uri="{FF2B5EF4-FFF2-40B4-BE49-F238E27FC236}">
                  <a16:creationId xmlns:a16="http://schemas.microsoft.com/office/drawing/2014/main" id="{3308D628-C546-D846-80F3-670D9EF343A1}"/>
                </a:ext>
              </a:extLst>
            </p:cNvPr>
            <p:cNvSpPr txBox="1"/>
            <p:nvPr/>
          </p:nvSpPr>
          <p:spPr>
            <a:xfrm rot="18698630">
              <a:off x="6402591" y="5076226"/>
              <a:ext cx="827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76m</a:t>
              </a:r>
            </a:p>
          </p:txBody>
        </p:sp>
        <p:cxnSp>
          <p:nvCxnSpPr>
            <p:cNvPr id="88" name="Straight Connector 112">
              <a:extLst>
                <a:ext uri="{FF2B5EF4-FFF2-40B4-BE49-F238E27FC236}">
                  <a16:creationId xmlns:a16="http://schemas.microsoft.com/office/drawing/2014/main" id="{8DDCEEDA-8D95-EC4A-AC6D-A651CFA8BD69}"/>
                </a:ext>
              </a:extLst>
            </p:cNvPr>
            <p:cNvCxnSpPr>
              <a:cxnSpLocks/>
            </p:cNvCxnSpPr>
            <p:nvPr/>
          </p:nvCxnSpPr>
          <p:spPr>
            <a:xfrm>
              <a:off x="7772102" y="4589876"/>
              <a:ext cx="207249" cy="1768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113">
              <a:extLst>
                <a:ext uri="{FF2B5EF4-FFF2-40B4-BE49-F238E27FC236}">
                  <a16:creationId xmlns:a16="http://schemas.microsoft.com/office/drawing/2014/main" id="{3A6ECAD4-3CD8-DA41-822F-4ABE7E2EFC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7040" y="4753291"/>
              <a:ext cx="1069440" cy="120258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14">
              <a:extLst>
                <a:ext uri="{FF2B5EF4-FFF2-40B4-BE49-F238E27FC236}">
                  <a16:creationId xmlns:a16="http://schemas.microsoft.com/office/drawing/2014/main" id="{26FDECCE-349C-6C47-B4A9-1CF347551042}"/>
                </a:ext>
              </a:extLst>
            </p:cNvPr>
            <p:cNvCxnSpPr>
              <a:cxnSpLocks/>
            </p:cNvCxnSpPr>
            <p:nvPr/>
          </p:nvCxnSpPr>
          <p:spPr>
            <a:xfrm>
              <a:off x="6689710" y="5823252"/>
              <a:ext cx="209591" cy="174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115">
              <a:extLst>
                <a:ext uri="{FF2B5EF4-FFF2-40B4-BE49-F238E27FC236}">
                  <a16:creationId xmlns:a16="http://schemas.microsoft.com/office/drawing/2014/main" id="{2C3D74A9-97DA-EB45-B6E1-55208471E557}"/>
                </a:ext>
              </a:extLst>
            </p:cNvPr>
            <p:cNvSpPr txBox="1"/>
            <p:nvPr/>
          </p:nvSpPr>
          <p:spPr>
            <a:xfrm rot="18698630">
              <a:off x="6573708" y="5069519"/>
              <a:ext cx="1458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160m</a:t>
              </a:r>
            </a:p>
          </p:txBody>
        </p:sp>
        <p:cxnSp>
          <p:nvCxnSpPr>
            <p:cNvPr id="92" name="Straight Connector 117">
              <a:extLst>
                <a:ext uri="{FF2B5EF4-FFF2-40B4-BE49-F238E27FC236}">
                  <a16:creationId xmlns:a16="http://schemas.microsoft.com/office/drawing/2014/main" id="{E7264F5D-635B-294C-BA51-2E55F330E564}"/>
                </a:ext>
              </a:extLst>
            </p:cNvPr>
            <p:cNvCxnSpPr>
              <a:cxnSpLocks/>
            </p:cNvCxnSpPr>
            <p:nvPr/>
          </p:nvCxnSpPr>
          <p:spPr>
            <a:xfrm>
              <a:off x="8959192" y="2843229"/>
              <a:ext cx="886565" cy="5857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118">
              <a:extLst>
                <a:ext uri="{FF2B5EF4-FFF2-40B4-BE49-F238E27FC236}">
                  <a16:creationId xmlns:a16="http://schemas.microsoft.com/office/drawing/2014/main" id="{694C3DFD-59E7-9C49-8FB4-8BD887B38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8996" y="3362400"/>
              <a:ext cx="2559438" cy="286986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119">
              <a:extLst>
                <a:ext uri="{FF2B5EF4-FFF2-40B4-BE49-F238E27FC236}">
                  <a16:creationId xmlns:a16="http://schemas.microsoft.com/office/drawing/2014/main" id="{74F48BAA-02F6-AE4E-80C5-875E9ECEF714}"/>
                </a:ext>
              </a:extLst>
            </p:cNvPr>
            <p:cNvCxnSpPr>
              <a:cxnSpLocks/>
            </p:cNvCxnSpPr>
            <p:nvPr/>
          </p:nvCxnSpPr>
          <p:spPr>
            <a:xfrm>
              <a:off x="7001666" y="6099642"/>
              <a:ext cx="209591" cy="174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120">
              <a:extLst>
                <a:ext uri="{FF2B5EF4-FFF2-40B4-BE49-F238E27FC236}">
                  <a16:creationId xmlns:a16="http://schemas.microsoft.com/office/drawing/2014/main" id="{ED3308F2-DECB-F04C-90B6-BCD71D5AB5ED}"/>
                </a:ext>
              </a:extLst>
            </p:cNvPr>
            <p:cNvSpPr txBox="1"/>
            <p:nvPr/>
          </p:nvSpPr>
          <p:spPr>
            <a:xfrm rot="18698630">
              <a:off x="6516679" y="4524039"/>
              <a:ext cx="3658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340m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875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7F23801-40FF-344F-B037-EAB111B02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3" y="970887"/>
            <a:ext cx="11397987" cy="5312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/>
              <a:t>Conclusions</a:t>
            </a:r>
          </a:p>
          <a:p>
            <a:pPr marL="0" indent="0">
              <a:buNone/>
            </a:pPr>
            <a:endParaRPr lang="en-GB" sz="800" b="1" u="sng" dirty="0"/>
          </a:p>
          <a:p>
            <a:r>
              <a:rPr lang="en-GB" sz="2400" dirty="0"/>
              <a:t>A conceptual design report has been produced in the ESSnuSB project </a:t>
            </a:r>
            <a:r>
              <a:rPr lang="en-GB" sz="2400" b="1" dirty="0"/>
              <a:t>validating the concept of the MW target station facility.</a:t>
            </a:r>
          </a:p>
          <a:p>
            <a:endParaRPr lang="en-GB" sz="800" b="1" dirty="0"/>
          </a:p>
          <a:p>
            <a:r>
              <a:rPr lang="en-GB" sz="2400" dirty="0"/>
              <a:t>The </a:t>
            </a:r>
            <a:r>
              <a:rPr lang="en-GB" sz="2400" b="1" dirty="0"/>
              <a:t>granular target appears as a solution </a:t>
            </a:r>
            <a:r>
              <a:rPr lang="en-GB" sz="2400" dirty="0"/>
              <a:t>regarding the technical constrains.   R&amp;D is on going with </a:t>
            </a:r>
            <a:r>
              <a:rPr lang="en-GB" sz="2400" b="1" dirty="0"/>
              <a:t>ETTF project </a:t>
            </a:r>
            <a:r>
              <a:rPr lang="en-GB" sz="2400" dirty="0"/>
              <a:t>to investigate of the cooling efficiency.</a:t>
            </a:r>
          </a:p>
          <a:p>
            <a:endParaRPr lang="en-GB" sz="800" dirty="0"/>
          </a:p>
          <a:p>
            <a:pPr algn="just"/>
            <a:r>
              <a:rPr lang="en-GB" sz="2400" dirty="0"/>
              <a:t>New elements such </a:t>
            </a:r>
            <a:r>
              <a:rPr lang="en-GB" sz="2400" b="1" dirty="0"/>
              <a:t>Large Aperture Dipole </a:t>
            </a:r>
            <a:r>
              <a:rPr lang="en-GB" sz="2400" dirty="0"/>
              <a:t>and </a:t>
            </a:r>
            <a:r>
              <a:rPr lang="en-GB" sz="2400" b="1" dirty="0"/>
              <a:t>a muon racetrack ring </a:t>
            </a:r>
            <a:r>
              <a:rPr lang="en-GB" sz="2400" dirty="0"/>
              <a:t>are in development.</a:t>
            </a:r>
          </a:p>
          <a:p>
            <a:pPr algn="just"/>
            <a:endParaRPr lang="en-GB" sz="800" dirty="0"/>
          </a:p>
          <a:p>
            <a:r>
              <a:rPr lang="en-GB" sz="2400" dirty="0"/>
              <a:t>Synergies with other experiments are possible.</a:t>
            </a:r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741945F-4730-EA49-A28F-0F28AEC0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4729A-29EB-4046-BF91-3B1690C7EE6C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ESSnuSB/</a:t>
            </a:r>
            <a:r>
              <a:rPr lang="en-GB" b="1" dirty="0">
                <a:solidFill>
                  <a:schemeClr val="bg1"/>
                </a:solidFill>
              </a:rPr>
              <a:t>ESSnuSB+</a:t>
            </a:r>
            <a:r>
              <a:rPr lang="fr-FR" b="1" dirty="0">
                <a:solidFill>
                  <a:schemeClr val="bg1"/>
                </a:solidFill>
              </a:rPr>
              <a:t> Target Station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8A31C0-FB00-5341-A98D-3B6A1B203CB9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7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F4A2457C-8D08-9041-A082-D9D344F5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pic>
        <p:nvPicPr>
          <p:cNvPr id="32" name="Content Placeholder 8">
            <a:extLst>
              <a:ext uri="{FF2B5EF4-FFF2-40B4-BE49-F238E27FC236}">
                <a16:creationId xmlns:a16="http://schemas.microsoft.com/office/drawing/2014/main" id="{85BD093E-F5C0-B240-BA44-46EF736EF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8" y="905434"/>
            <a:ext cx="12056699" cy="5277600"/>
          </a:xfr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A68807-9282-4340-939B-5EBAFCF056BB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Accumulator Ring Design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D6BD6DC-002B-6545-8F32-57A7B148033A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7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33894162-CD52-9641-B9E8-D09D4D5D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575" y="931024"/>
            <a:ext cx="6675425" cy="53988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D4385A-6DED-E24B-99BD-27A098967742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Accumulator Ring Design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1E5F70-75BC-CA46-81DD-29FDC5F2E7AE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F4A2457C-8D08-9041-A082-D9D344F5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2955AA1-3BB0-C44D-8A29-4F885270F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3" y="1019011"/>
            <a:ext cx="5881287" cy="5310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Main challenges </a:t>
            </a:r>
          </a:p>
          <a:p>
            <a:r>
              <a:rPr lang="en-GB" sz="2000" dirty="0"/>
              <a:t>Beam loss control due to very high beam power </a:t>
            </a:r>
          </a:p>
          <a:p>
            <a:r>
              <a:rPr lang="en-GB" sz="2000" dirty="0"/>
              <a:t>Space-charge tune shift due to very high beam intensity</a:t>
            </a:r>
          </a:p>
          <a:p>
            <a:r>
              <a:rPr lang="en-GB" sz="2000" dirty="0"/>
              <a:t>Instabilities (e-p instability) </a:t>
            </a:r>
          </a:p>
          <a:p>
            <a:endParaRPr lang="en-GB" sz="2000" b="1" dirty="0"/>
          </a:p>
          <a:p>
            <a:pPr marL="0" indent="0">
              <a:buNone/>
            </a:pPr>
            <a:r>
              <a:rPr lang="en-GB" b="1" dirty="0"/>
              <a:t>Lattice design </a:t>
            </a:r>
          </a:p>
          <a:p>
            <a:r>
              <a:rPr lang="en-GB" sz="2000" dirty="0"/>
              <a:t>Developed by Horst </a:t>
            </a:r>
            <a:r>
              <a:rPr lang="en-GB" sz="2000" dirty="0" err="1"/>
              <a:t>Schönauer</a:t>
            </a:r>
            <a:r>
              <a:rPr lang="en-GB" sz="2000" dirty="0"/>
              <a:t> at CERN</a:t>
            </a:r>
          </a:p>
          <a:p>
            <a:r>
              <a:rPr lang="en-GB" sz="2000" dirty="0"/>
              <a:t>Circumference: 384 m</a:t>
            </a:r>
          </a:p>
          <a:p>
            <a:r>
              <a:rPr lang="en-GB" sz="2000" dirty="0"/>
              <a:t>4-fold symmetry </a:t>
            </a:r>
          </a:p>
          <a:p>
            <a:r>
              <a:rPr lang="en-GB" sz="2000" dirty="0"/>
              <a:t>4 straight sections (SS1~SS4) and 4 arc sections (Arc) </a:t>
            </a:r>
          </a:p>
          <a:p>
            <a:r>
              <a:rPr lang="en-GB" sz="2000" dirty="0"/>
              <a:t>Fixed injection chicane and fast programmable bump for injection painting 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6978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C76181-832D-CA4E-BE1A-727FD8B0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0E8470-ADE0-A641-BCA7-ACA6A3741AB5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Accumulator Ring Design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9DAECB-B759-0C49-9273-FBF85342A42F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075CFE5-1583-F84E-9DF6-72E9A13F8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48" y="945901"/>
            <a:ext cx="4993785" cy="5407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Injection</a:t>
            </a:r>
          </a:p>
          <a:p>
            <a:r>
              <a:rPr lang="en-GB" sz="2000" b="1" dirty="0"/>
              <a:t>Foil stripping:</a:t>
            </a:r>
            <a:r>
              <a:rPr lang="en-GB" sz="2000" dirty="0"/>
              <a:t> widely used in proton synchrotrons or accumulators, very challenging due to high power.</a:t>
            </a:r>
          </a:p>
          <a:p>
            <a:r>
              <a:rPr lang="en-GB" sz="2000" b="1" dirty="0"/>
              <a:t>Laser stripping:</a:t>
            </a:r>
            <a:r>
              <a:rPr lang="en-GB" sz="2000" dirty="0"/>
              <a:t> a promising alternative method (ongoing development at SNS).</a:t>
            </a:r>
          </a:p>
          <a:p>
            <a:r>
              <a:rPr lang="en-GB" sz="2000" b="1" dirty="0"/>
              <a:t>Direct proton Injection: </a:t>
            </a:r>
            <a:r>
              <a:rPr lang="en-GB" sz="2000" dirty="0"/>
              <a:t>under study at ESS.</a:t>
            </a:r>
            <a:endParaRPr lang="en-GB" sz="2000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D19CE663-233E-B34C-82E1-4C476D9BC389}"/>
              </a:ext>
            </a:extLst>
          </p:cNvPr>
          <p:cNvSpPr txBox="1"/>
          <p:nvPr/>
        </p:nvSpPr>
        <p:spPr>
          <a:xfrm>
            <a:off x="383830" y="5937163"/>
            <a:ext cx="2585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Y. </a:t>
            </a:r>
            <a:r>
              <a:rPr lang="sv-SE" dirty="0" err="1">
                <a:solidFill>
                  <a:srgbClr val="FF0000"/>
                </a:solidFill>
              </a:rPr>
              <a:t>Zou</a:t>
            </a:r>
            <a:r>
              <a:rPr lang="sv-SE" dirty="0">
                <a:solidFill>
                  <a:srgbClr val="FF0000"/>
                </a:solidFill>
              </a:rPr>
              <a:t>, Uppsala University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CD8BCED-9676-B34D-856E-75EDC59DCE94}"/>
              </a:ext>
            </a:extLst>
          </p:cNvPr>
          <p:cNvSpPr txBox="1">
            <a:spLocks/>
          </p:cNvSpPr>
          <p:nvPr/>
        </p:nvSpPr>
        <p:spPr>
          <a:xfrm>
            <a:off x="6266704" y="922712"/>
            <a:ext cx="4993785" cy="5407750"/>
          </a:xfrm>
          <a:prstGeom prst="rect">
            <a:avLst/>
          </a:prstGeom>
        </p:spPr>
        <p:txBody>
          <a:bodyPr vert="horz" lIns="0" tIns="45720" rIns="1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/>
              <a:t>Switchyard for beam delivery on the targets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AC379DBF-2B31-894E-8ACD-62BFF1D5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30" y="3435076"/>
            <a:ext cx="5642405" cy="2509864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247BBD4-C7A6-4E45-823C-3D18E63B4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540" y="1410867"/>
            <a:ext cx="5186106" cy="25253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65042C-7F36-7F44-8084-B5C6816C38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23" r="15321" b="37927"/>
          <a:stretch/>
        </p:blipFill>
        <p:spPr>
          <a:xfrm>
            <a:off x="6518407" y="4057836"/>
            <a:ext cx="3894321" cy="207213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01E2FA3-A5E6-2944-A500-0D874275DDBA}"/>
              </a:ext>
            </a:extLst>
          </p:cNvPr>
          <p:cNvSpPr txBox="1"/>
          <p:nvPr/>
        </p:nvSpPr>
        <p:spPr>
          <a:xfrm>
            <a:off x="9967749" y="5093905"/>
            <a:ext cx="19936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/>
              <a:t>Beam Switchyard</a:t>
            </a:r>
          </a:p>
          <a:p>
            <a:pPr algn="ctr"/>
            <a:r>
              <a:rPr lang="en-GB" sz="1400"/>
              <a:t>Share the beam over </a:t>
            </a:r>
          </a:p>
          <a:p>
            <a:pPr algn="ctr"/>
            <a:r>
              <a:rPr lang="en-GB" sz="1400"/>
              <a:t>Four packed bed targets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9F908EE-45EC-EF42-8718-41C20BCFD573}"/>
              </a:ext>
            </a:extLst>
          </p:cNvPr>
          <p:cNvSpPr txBox="1"/>
          <p:nvPr/>
        </p:nvSpPr>
        <p:spPr>
          <a:xfrm>
            <a:off x="8883898" y="5937163"/>
            <a:ext cx="299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E. </a:t>
            </a:r>
            <a:r>
              <a:rPr lang="sv-SE" dirty="0" err="1">
                <a:solidFill>
                  <a:srgbClr val="FF0000"/>
                </a:solidFill>
              </a:rPr>
              <a:t>Bouquerel</a:t>
            </a:r>
            <a:r>
              <a:rPr lang="sv-SE" dirty="0">
                <a:solidFill>
                  <a:srgbClr val="FF0000"/>
                </a:solidFill>
              </a:rPr>
              <a:t>, IPHC Strasbourg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D788AE0B-947E-6845-8E54-CB26694A5FE1}"/>
              </a:ext>
            </a:extLst>
          </p:cNvPr>
          <p:cNvSpPr/>
          <p:nvPr/>
        </p:nvSpPr>
        <p:spPr>
          <a:xfrm>
            <a:off x="5655403" y="2223247"/>
            <a:ext cx="535565" cy="161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E4E84E8-900F-3948-9D35-59C0DC909156}"/>
              </a:ext>
            </a:extLst>
          </p:cNvPr>
          <p:cNvSpPr txBox="1"/>
          <p:nvPr/>
        </p:nvSpPr>
        <p:spPr>
          <a:xfrm>
            <a:off x="5471898" y="1853915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 MW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96360F2-1843-0B40-99B4-518D64E1A8F3}"/>
              </a:ext>
            </a:extLst>
          </p:cNvPr>
          <p:cNvSpPr txBox="1"/>
          <p:nvPr/>
        </p:nvSpPr>
        <p:spPr>
          <a:xfrm>
            <a:off x="11447168" y="1581998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1.25 MW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B58286E-EFEE-BE46-B3D4-A16CAAA6451A}"/>
              </a:ext>
            </a:extLst>
          </p:cNvPr>
          <p:cNvSpPr txBox="1"/>
          <p:nvPr/>
        </p:nvSpPr>
        <p:spPr>
          <a:xfrm>
            <a:off x="11469706" y="2160866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1.25 MW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9C256C2-946B-DA48-9CA9-6144F1815D78}"/>
              </a:ext>
            </a:extLst>
          </p:cNvPr>
          <p:cNvSpPr txBox="1"/>
          <p:nvPr/>
        </p:nvSpPr>
        <p:spPr>
          <a:xfrm>
            <a:off x="11447168" y="2699115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1.25 MW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386D225-1122-B845-A5BA-9B0492B462A5}"/>
              </a:ext>
            </a:extLst>
          </p:cNvPr>
          <p:cNvSpPr txBox="1"/>
          <p:nvPr/>
        </p:nvSpPr>
        <p:spPr>
          <a:xfrm>
            <a:off x="11468691" y="3270736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1.25 MW</a:t>
            </a:r>
          </a:p>
        </p:txBody>
      </p:sp>
    </p:spTree>
    <p:extLst>
      <p:ext uri="{BB962C8B-B14F-4D97-AF65-F5344CB8AC3E}">
        <p14:creationId xmlns:p14="http://schemas.microsoft.com/office/powerpoint/2010/main" val="2560466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4BA21D-6DEC-0A41-A425-597457F7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02" y="2166467"/>
            <a:ext cx="2118000" cy="18474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9E03EB-90FB-8148-B25A-4DDAF903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979" y="1787583"/>
            <a:ext cx="4504023" cy="24948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E12DBD1-5879-9143-BEA1-26D1805CFBC3}"/>
              </a:ext>
            </a:extLst>
          </p:cNvPr>
          <p:cNvSpPr txBox="1"/>
          <p:nvPr/>
        </p:nvSpPr>
        <p:spPr>
          <a:xfrm>
            <a:off x="4239528" y="912040"/>
            <a:ext cx="46610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/>
              <a:t>Hot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Able to manipulate/repair hadronic collector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Work under Radioactive Environment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235ACCE-4CD9-F64F-8AEB-82E5E051FE52}"/>
              </a:ext>
            </a:extLst>
          </p:cNvPr>
          <p:cNvSpPr txBox="1"/>
          <p:nvPr/>
        </p:nvSpPr>
        <p:spPr>
          <a:xfrm>
            <a:off x="230135" y="912040"/>
            <a:ext cx="27796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Power Supply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16 modules  (350 kA, 1.3 </a:t>
            </a:r>
            <a:r>
              <a:rPr lang="en-GB" sz="1400" dirty="0" err="1">
                <a:latin typeface="Symbol" pitchFamily="2" charset="2"/>
              </a:rPr>
              <a:t>m</a:t>
            </a:r>
            <a:r>
              <a:rPr lang="en-GB" sz="1400" dirty="0" err="1"/>
              <a:t>s</a:t>
            </a:r>
            <a:r>
              <a:rPr lang="en-GB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Located above the switchyard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Outside of radioactive part of Facility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6FA37F5-92A1-C84F-A6F5-29D747EE4C9D}"/>
              </a:ext>
            </a:extLst>
          </p:cNvPr>
          <p:cNvSpPr txBox="1"/>
          <p:nvPr/>
        </p:nvSpPr>
        <p:spPr>
          <a:xfrm>
            <a:off x="5080165" y="1630084"/>
            <a:ext cx="24829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Morgue</a:t>
            </a:r>
          </a:p>
          <a:p>
            <a:pPr algn="ctr"/>
            <a:r>
              <a:rPr lang="en-GB" sz="1400" dirty="0"/>
              <a:t>To Store radioactive </a:t>
            </a:r>
          </a:p>
          <a:p>
            <a:pPr algn="ctr"/>
            <a:r>
              <a:rPr lang="en-GB" sz="1400" dirty="0"/>
              <a:t>wastes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694B4E-63FD-7F49-A531-A7EA6ECA6733}"/>
              </a:ext>
            </a:extLst>
          </p:cNvPr>
          <p:cNvSpPr txBox="1"/>
          <p:nvPr/>
        </p:nvSpPr>
        <p:spPr>
          <a:xfrm>
            <a:off x="8816302" y="931177"/>
            <a:ext cx="163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/>
              <a:t>Beam dump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4D29C12-4505-D742-B9CF-E15372053A05}"/>
              </a:ext>
            </a:extLst>
          </p:cNvPr>
          <p:cNvCxnSpPr>
            <a:cxnSpLocks/>
          </p:cNvCxnSpPr>
          <p:nvPr/>
        </p:nvCxnSpPr>
        <p:spPr>
          <a:xfrm flipH="1">
            <a:off x="4592758" y="1778313"/>
            <a:ext cx="714608" cy="640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E02D3AF-7C3A-E940-99B7-08E45B7CE5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903502" y="3090200"/>
            <a:ext cx="707277" cy="420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40AA8AD-63B4-9B45-9E46-A701ED121E9E}"/>
              </a:ext>
            </a:extLst>
          </p:cNvPr>
          <p:cNvCxnSpPr>
            <a:cxnSpLocks/>
          </p:cNvCxnSpPr>
          <p:nvPr/>
        </p:nvCxnSpPr>
        <p:spPr>
          <a:xfrm flipH="1">
            <a:off x="5026222" y="2269512"/>
            <a:ext cx="1170451" cy="416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7919C4C-88A9-464D-9039-C89F2785EF62}"/>
              </a:ext>
            </a:extLst>
          </p:cNvPr>
          <p:cNvCxnSpPr>
            <a:cxnSpLocks/>
          </p:cNvCxnSpPr>
          <p:nvPr/>
        </p:nvCxnSpPr>
        <p:spPr>
          <a:xfrm flipH="1">
            <a:off x="7590923" y="1464249"/>
            <a:ext cx="1887547" cy="954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EBB4FA26-3CD1-2B48-B059-50B29038C5E5}"/>
              </a:ext>
            </a:extLst>
          </p:cNvPr>
          <p:cNvSpPr/>
          <p:nvPr/>
        </p:nvSpPr>
        <p:spPr>
          <a:xfrm rot="20332736">
            <a:off x="3000194" y="4049728"/>
            <a:ext cx="745417" cy="95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94C1196-F018-7F40-8DE8-97A00A928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38" t="56792" r="59829" b="30432"/>
          <a:stretch/>
        </p:blipFill>
        <p:spPr>
          <a:xfrm>
            <a:off x="9366734" y="2229469"/>
            <a:ext cx="1736231" cy="188559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A4F5F14-14B3-3542-A27C-331455B2A96E}"/>
              </a:ext>
            </a:extLst>
          </p:cNvPr>
          <p:cNvSpPr txBox="1"/>
          <p:nvPr/>
        </p:nvSpPr>
        <p:spPr>
          <a:xfrm>
            <a:off x="9307259" y="4177858"/>
            <a:ext cx="199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/>
              <a:t>Hadronic</a:t>
            </a:r>
            <a:r>
              <a:rPr lang="en-GB" sz="1600" b="1" u="sng"/>
              <a:t> Collector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72FC901-6099-ED4A-9E3B-52BA2D7A2136}"/>
              </a:ext>
            </a:extLst>
          </p:cNvPr>
          <p:cNvSpPr txBox="1"/>
          <p:nvPr/>
        </p:nvSpPr>
        <p:spPr>
          <a:xfrm rot="20371140">
            <a:off x="4817196" y="3653516"/>
            <a:ext cx="143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Beam Switchyard</a:t>
            </a:r>
          </a:p>
          <a:p>
            <a:pPr algn="ctr"/>
            <a:r>
              <a:rPr lang="en-GB" sz="1400" dirty="0"/>
              <a:t> Tunnel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843AEAD-3E76-3548-98DA-C65F757C7E6C}"/>
              </a:ext>
            </a:extLst>
          </p:cNvPr>
          <p:cNvSpPr txBox="1"/>
          <p:nvPr/>
        </p:nvSpPr>
        <p:spPr>
          <a:xfrm rot="20434663">
            <a:off x="6236848" y="3027072"/>
            <a:ext cx="194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Decay tunnel</a:t>
            </a:r>
          </a:p>
        </p:txBody>
      </p:sp>
      <p:sp>
        <p:nvSpPr>
          <p:cNvPr id="23" name="Flèche vers la droite 22">
            <a:extLst>
              <a:ext uri="{FF2B5EF4-FFF2-40B4-BE49-F238E27FC236}">
                <a16:creationId xmlns:a16="http://schemas.microsoft.com/office/drawing/2014/main" id="{0A497737-1A2A-5E44-8B34-F68FEF130267}"/>
              </a:ext>
            </a:extLst>
          </p:cNvPr>
          <p:cNvSpPr/>
          <p:nvPr/>
        </p:nvSpPr>
        <p:spPr>
          <a:xfrm rot="785993">
            <a:off x="5501938" y="3424910"/>
            <a:ext cx="3418230" cy="308625"/>
          </a:xfrm>
          <a:prstGeom prst="rightArrow">
            <a:avLst>
              <a:gd name="adj1" fmla="val 3819"/>
              <a:gd name="adj2" fmla="val 75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13698EF-FD09-0449-930F-B25429BD1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76" r="7280" b="14673"/>
          <a:stretch/>
        </p:blipFill>
        <p:spPr>
          <a:xfrm>
            <a:off x="9294019" y="4476983"/>
            <a:ext cx="1784191" cy="126091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DFF19FF-FFD9-AB42-98CD-FAF49E81C217}"/>
              </a:ext>
            </a:extLst>
          </p:cNvPr>
          <p:cNvSpPr txBox="1"/>
          <p:nvPr/>
        </p:nvSpPr>
        <p:spPr>
          <a:xfrm>
            <a:off x="8628061" y="5618204"/>
            <a:ext cx="311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/>
              <a:t>MiniBOONE-like horn</a:t>
            </a:r>
          </a:p>
          <a:p>
            <a:pPr algn="ctr"/>
            <a:r>
              <a:rPr lang="en-GB" sz="1400"/>
              <a:t>Shape optimized with genetic algorithm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FDED215-26CD-0045-A674-F6FB16134CDD}"/>
              </a:ext>
            </a:extLst>
          </p:cNvPr>
          <p:cNvSpPr txBox="1"/>
          <p:nvPr/>
        </p:nvSpPr>
        <p:spPr>
          <a:xfrm rot="20152314">
            <a:off x="1964159" y="5419092"/>
            <a:ext cx="2493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WP3 (</a:t>
            </a:r>
            <a:r>
              <a:rPr lang="en-GB" sz="1400" err="1">
                <a:solidFill>
                  <a:schemeClr val="bg1"/>
                </a:solidFill>
              </a:rPr>
              <a:t>Accumulator+Switchyard</a:t>
            </a:r>
            <a:r>
              <a:rPr lang="en-GB" sz="140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3DE985-6E9E-F04B-BB78-9E435761FF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23" r="15321" b="37927"/>
          <a:stretch/>
        </p:blipFill>
        <p:spPr>
          <a:xfrm>
            <a:off x="1294879" y="4245296"/>
            <a:ext cx="3894321" cy="20721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7EE9EEA-F4A4-AC4C-8AF6-144409CF257B}"/>
              </a:ext>
            </a:extLst>
          </p:cNvPr>
          <p:cNvSpPr txBox="1"/>
          <p:nvPr/>
        </p:nvSpPr>
        <p:spPr>
          <a:xfrm>
            <a:off x="1353488" y="3954637"/>
            <a:ext cx="1659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Proton Beam </a:t>
            </a:r>
          </a:p>
          <a:p>
            <a:pPr algn="ctr"/>
            <a:r>
              <a:rPr lang="en-GB" sz="1400" u="sng" dirty="0">
                <a:solidFill>
                  <a:srgbClr val="FF0000"/>
                </a:solidFill>
              </a:rPr>
              <a:t>(Ep=2.5 GeV, 14 Hz) </a:t>
            </a:r>
            <a:r>
              <a:rPr lang="en-GB" sz="1400" dirty="0">
                <a:solidFill>
                  <a:srgbClr val="FF0000"/>
                </a:solidFill>
              </a:rPr>
              <a:t>4 x 1.25 MW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A1E5457-7340-4946-9D97-B1973DD64ACE}"/>
              </a:ext>
            </a:extLst>
          </p:cNvPr>
          <p:cNvSpPr txBox="1"/>
          <p:nvPr/>
        </p:nvSpPr>
        <p:spPr>
          <a:xfrm>
            <a:off x="4405645" y="5374948"/>
            <a:ext cx="19936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Beam Switchyard</a:t>
            </a:r>
          </a:p>
          <a:p>
            <a:pPr algn="ctr"/>
            <a:r>
              <a:rPr lang="en-GB" sz="1400" dirty="0"/>
              <a:t>Share the beam over </a:t>
            </a:r>
          </a:p>
          <a:p>
            <a:pPr algn="ctr"/>
            <a:r>
              <a:rPr lang="en-GB" sz="1400" dirty="0"/>
              <a:t>Four packed bed targets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FF687FB-6FEB-9A48-8898-9AD45FAF6232}"/>
              </a:ext>
            </a:extLst>
          </p:cNvPr>
          <p:cNvSpPr txBox="1"/>
          <p:nvPr/>
        </p:nvSpPr>
        <p:spPr>
          <a:xfrm rot="20181381">
            <a:off x="2038363" y="5515768"/>
            <a:ext cx="194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Beam Switchyard</a:t>
            </a:r>
          </a:p>
        </p:txBody>
      </p:sp>
      <p:sp>
        <p:nvSpPr>
          <p:cNvPr id="34" name="Espace réservé de la date 33">
            <a:extLst>
              <a:ext uri="{FF2B5EF4-FFF2-40B4-BE49-F238E27FC236}">
                <a16:creationId xmlns:a16="http://schemas.microsoft.com/office/drawing/2014/main" id="{8B75D614-982F-5B40-AE60-DAE51D3F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70F790-889F-F446-B5C3-E62E6E89E489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</a:t>
            </a:r>
            <a:r>
              <a:rPr lang="fr-FR" b="1" dirty="0">
                <a:solidFill>
                  <a:schemeClr val="bg1"/>
                </a:solidFill>
              </a:rPr>
              <a:t> Target Station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571AE35-3864-104A-A1C0-941E6EB7AEF1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12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7C470CBB-969E-344E-A929-298B0B2BF350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2" y="4593259"/>
            <a:ext cx="3019240" cy="1126043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5B3AAD-7838-7346-A554-F94EB3628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883644-5E88-4448-AE4C-E3D31FF91D51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Hadronic</a:t>
            </a:r>
            <a:r>
              <a:rPr lang="fr-FR" b="1" dirty="0">
                <a:solidFill>
                  <a:schemeClr val="bg1"/>
                </a:solidFill>
              </a:rPr>
              <a:t> Collector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CA9276A-A598-334F-A226-1D3E33CC9956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33DDA7-108F-C64C-A97C-721C3C9D05B7}"/>
              </a:ext>
            </a:extLst>
          </p:cNvPr>
          <p:cNvSpPr/>
          <p:nvPr/>
        </p:nvSpPr>
        <p:spPr>
          <a:xfrm>
            <a:off x="6256900" y="5531040"/>
            <a:ext cx="56656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/>
              <a:t>Magnetic flux density T inside a horn and surrounding space, at time 50 </a:t>
            </a:r>
            <a:r>
              <a:rPr lang="en-GB" sz="1400" dirty="0" err="1">
                <a:latin typeface="Symbol" pitchFamily="2" charset="2"/>
              </a:rPr>
              <a:t>m</a:t>
            </a:r>
            <a:r>
              <a:rPr lang="en-GB" sz="1400" dirty="0" err="1"/>
              <a:t>s</a:t>
            </a:r>
            <a:r>
              <a:rPr lang="en-GB" sz="1400" dirty="0"/>
              <a:t>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66A6A7-5E15-D34D-B37D-75D6E427C716}"/>
              </a:ext>
            </a:extLst>
          </p:cNvPr>
          <p:cNvSpPr txBox="1"/>
          <p:nvPr/>
        </p:nvSpPr>
        <p:spPr>
          <a:xfrm>
            <a:off x="3001206" y="5864519"/>
            <a:ext cx="2234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Transverse view of one horn</a:t>
            </a:r>
          </a:p>
        </p:txBody>
      </p:sp>
      <p:pic>
        <p:nvPicPr>
          <p:cNvPr id="19" name="Image 2">
            <a:extLst>
              <a:ext uri="{FF2B5EF4-FFF2-40B4-BE49-F238E27FC236}">
                <a16:creationId xmlns:a16="http://schemas.microsoft.com/office/drawing/2014/main" id="{B01187DC-E0A4-DA43-968D-1410E19C6D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024" y="3450962"/>
            <a:ext cx="2859294" cy="250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C:\work\ESSnuSB\HORIZON-EU_Appliaction\WP3_Parts\Particle_ID.jpg">
            <a:extLst>
              <a:ext uri="{FF2B5EF4-FFF2-40B4-BE49-F238E27FC236}">
                <a16:creationId xmlns:a16="http://schemas.microsoft.com/office/drawing/2014/main" id="{4D666C96-EF32-DE4C-8853-29B1C5F599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" y="1275037"/>
            <a:ext cx="2843595" cy="1968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adre 20">
            <a:extLst>
              <a:ext uri="{FF2B5EF4-FFF2-40B4-BE49-F238E27FC236}">
                <a16:creationId xmlns:a16="http://schemas.microsoft.com/office/drawing/2014/main" id="{F79D3F22-6F5C-2346-A47D-1257E56B2CE1}"/>
              </a:ext>
            </a:extLst>
          </p:cNvPr>
          <p:cNvSpPr/>
          <p:nvPr/>
        </p:nvSpPr>
        <p:spPr>
          <a:xfrm>
            <a:off x="1397363" y="1620564"/>
            <a:ext cx="406191" cy="1609974"/>
          </a:xfrm>
          <a:prstGeom prst="frame">
            <a:avLst>
              <a:gd name="adj1" fmla="val 58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762DD06-8FF7-BF41-BB7F-978AEA32DD4C}"/>
              </a:ext>
            </a:extLst>
          </p:cNvPr>
          <p:cNvSpPr txBox="1"/>
          <p:nvPr/>
        </p:nvSpPr>
        <p:spPr>
          <a:xfrm>
            <a:off x="2128412" y="1544941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Pions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34F3B87-18D8-9A49-A730-08E2AEB225FB}"/>
              </a:ext>
            </a:extLst>
          </p:cNvPr>
          <p:cNvCxnSpPr>
            <a:cxnSpLocks/>
          </p:cNvCxnSpPr>
          <p:nvPr/>
        </p:nvCxnSpPr>
        <p:spPr>
          <a:xfrm flipH="1">
            <a:off x="1814984" y="1907482"/>
            <a:ext cx="480816" cy="235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297D801-06AF-684B-AF54-A8D75AE71040}"/>
              </a:ext>
            </a:extLst>
          </p:cNvPr>
          <p:cNvSpPr/>
          <p:nvPr/>
        </p:nvSpPr>
        <p:spPr>
          <a:xfrm>
            <a:off x="2961466" y="1439022"/>
            <a:ext cx="2924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Symbol" pitchFamily="2" charset="2"/>
              </a:rPr>
              <a:t>p</a:t>
            </a:r>
            <a:r>
              <a:rPr lang="en-GB" sz="1600" baseline="30000" dirty="0">
                <a:latin typeface="Helvetica" pitchFamily="2" charset="0"/>
              </a:rPr>
              <a:t>+</a:t>
            </a:r>
            <a:r>
              <a:rPr lang="en-GB" sz="1600" dirty="0">
                <a:latin typeface="Helvetica" pitchFamily="2" charset="0"/>
              </a:rPr>
              <a:t> -&gt; </a:t>
            </a:r>
            <a:r>
              <a:rPr lang="en-GB" sz="1600" dirty="0" err="1">
                <a:latin typeface="Helvetica" pitchFamily="2" charset="0"/>
              </a:rPr>
              <a:t>μ</a:t>
            </a:r>
            <a:r>
              <a:rPr lang="en-GB" sz="1600" baseline="30000" dirty="0">
                <a:latin typeface="Helvetica" pitchFamily="2" charset="0"/>
              </a:rPr>
              <a:t>+</a:t>
            </a:r>
            <a:r>
              <a:rPr lang="en-GB" sz="1600" dirty="0">
                <a:latin typeface="Helvetica" pitchFamily="2" charset="0"/>
              </a:rPr>
              <a:t> + </a:t>
            </a:r>
            <a:r>
              <a:rPr lang="en-GB" sz="1600" dirty="0" err="1">
                <a:latin typeface="Symbol" pitchFamily="2" charset="2"/>
              </a:rPr>
              <a:t>n</a:t>
            </a:r>
            <a:r>
              <a:rPr lang="en-GB" sz="1600" baseline="-25000" dirty="0" err="1">
                <a:latin typeface="Helvetica" pitchFamily="2" charset="0"/>
              </a:rPr>
              <a:t>μ</a:t>
            </a:r>
            <a:r>
              <a:rPr lang="en-GB" sz="1600" baseline="-25000" dirty="0">
                <a:latin typeface="Helvetica" pitchFamily="2" charset="0"/>
              </a:rPr>
              <a:t> </a:t>
            </a:r>
            <a:r>
              <a:rPr lang="en-GB" sz="1600" dirty="0">
                <a:latin typeface="Helvetica" pitchFamily="2" charset="0"/>
              </a:rPr>
              <a:t> (Positive  mode)</a:t>
            </a:r>
          </a:p>
          <a:p>
            <a:r>
              <a:rPr lang="en-GB" sz="1600" dirty="0">
                <a:latin typeface="Symbol" pitchFamily="2" charset="2"/>
              </a:rPr>
              <a:t>p</a:t>
            </a:r>
            <a:r>
              <a:rPr lang="en-GB" sz="1600" baseline="30000" dirty="0">
                <a:latin typeface="Helvetica" pitchFamily="2" charset="0"/>
              </a:rPr>
              <a:t>-  </a:t>
            </a:r>
            <a:r>
              <a:rPr lang="en-GB" sz="1600" dirty="0">
                <a:latin typeface="Helvetica" pitchFamily="2" charset="0"/>
              </a:rPr>
              <a:t>-&gt; </a:t>
            </a:r>
            <a:r>
              <a:rPr lang="en-GB" sz="1600" dirty="0" err="1">
                <a:latin typeface="Helvetica" pitchFamily="2" charset="0"/>
              </a:rPr>
              <a:t>μ</a:t>
            </a:r>
            <a:r>
              <a:rPr lang="en-GB" sz="1600" baseline="30000" dirty="0">
                <a:latin typeface="Helvetica" pitchFamily="2" charset="0"/>
              </a:rPr>
              <a:t>-</a:t>
            </a:r>
            <a:r>
              <a:rPr lang="en-GB" sz="1600" dirty="0">
                <a:latin typeface="Helvetica" pitchFamily="2" charset="0"/>
              </a:rPr>
              <a:t>  + </a:t>
            </a:r>
            <a:r>
              <a:rPr lang="en-GB" sz="1600" dirty="0" err="1">
                <a:latin typeface="Symbol" pitchFamily="2" charset="2"/>
              </a:rPr>
              <a:t>n</a:t>
            </a:r>
            <a:r>
              <a:rPr lang="en-GB" sz="1600" baseline="-25000" dirty="0" err="1">
                <a:latin typeface="Helvetica" pitchFamily="2" charset="0"/>
              </a:rPr>
              <a:t>μ</a:t>
            </a:r>
            <a:r>
              <a:rPr lang="en-GB" sz="1600" baseline="-25000" dirty="0">
                <a:latin typeface="Helvetica" pitchFamily="2" charset="0"/>
              </a:rPr>
              <a:t>  </a:t>
            </a:r>
            <a:r>
              <a:rPr lang="en-GB" sz="1600" dirty="0">
                <a:latin typeface="Helvetica" pitchFamily="2" charset="0"/>
              </a:rPr>
              <a:t>(Negative mode)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5219F-19CE-AC45-8309-C4897AFF823A}"/>
              </a:ext>
            </a:extLst>
          </p:cNvPr>
          <p:cNvSpPr/>
          <p:nvPr/>
        </p:nvSpPr>
        <p:spPr>
          <a:xfrm>
            <a:off x="25734" y="852238"/>
            <a:ext cx="3847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>
                <a:latin typeface="Helvetica" pitchFamily="2" charset="0"/>
              </a:rPr>
              <a:t>Production of the neutrino </a:t>
            </a:r>
            <a:r>
              <a:rPr lang="fr-FR" b="1" u="sng" dirty="0" err="1">
                <a:latin typeface="Helvetica" pitchFamily="2" charset="0"/>
              </a:rPr>
              <a:t>beam</a:t>
            </a:r>
            <a:r>
              <a:rPr lang="fr-FR" b="1" u="sng" dirty="0">
                <a:latin typeface="Helvetica" pitchFamily="2" charset="0"/>
              </a:rPr>
              <a:t>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A9E25E-ABC1-1746-BE0F-FFC17B4A121B}"/>
              </a:ext>
            </a:extLst>
          </p:cNvPr>
          <p:cNvSpPr txBox="1"/>
          <p:nvPr/>
        </p:nvSpPr>
        <p:spPr>
          <a:xfrm>
            <a:off x="181160" y="3298299"/>
            <a:ext cx="294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Particle production at target level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19B524C-A40E-9E4F-973A-C4B276ADE016}"/>
              </a:ext>
            </a:extLst>
          </p:cNvPr>
          <p:cNvCxnSpPr>
            <a:cxnSpLocks/>
          </p:cNvCxnSpPr>
          <p:nvPr/>
        </p:nvCxnSpPr>
        <p:spPr>
          <a:xfrm flipV="1">
            <a:off x="2414154" y="4581649"/>
            <a:ext cx="1311694" cy="37651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657823F2-C356-354F-901B-6532C175A60A}"/>
              </a:ext>
            </a:extLst>
          </p:cNvPr>
          <p:cNvSpPr/>
          <p:nvPr/>
        </p:nvSpPr>
        <p:spPr>
          <a:xfrm rot="16200000">
            <a:off x="1072985" y="4024912"/>
            <a:ext cx="967552" cy="22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75C41AB-4B34-574D-A059-24D11958F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560" y="1439022"/>
            <a:ext cx="6161440" cy="4024129"/>
          </a:xfrm>
          <a:prstGeom prst="rect">
            <a:avLst/>
          </a:prstGeom>
        </p:spPr>
      </p:pic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6DEDB04F-FC16-324B-9A14-F3CAFF9E5179}"/>
              </a:ext>
            </a:extLst>
          </p:cNvPr>
          <p:cNvSpPr/>
          <p:nvPr/>
        </p:nvSpPr>
        <p:spPr>
          <a:xfrm flipV="1">
            <a:off x="8223791" y="2091608"/>
            <a:ext cx="371192" cy="1337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lèche vers la droite 31">
            <a:extLst>
              <a:ext uri="{FF2B5EF4-FFF2-40B4-BE49-F238E27FC236}">
                <a16:creationId xmlns:a16="http://schemas.microsoft.com/office/drawing/2014/main" id="{BF61B259-1CF6-B049-AFD0-6D615A5C95D0}"/>
              </a:ext>
            </a:extLst>
          </p:cNvPr>
          <p:cNvSpPr/>
          <p:nvPr/>
        </p:nvSpPr>
        <p:spPr>
          <a:xfrm rot="10800000" flipV="1">
            <a:off x="8223791" y="2851911"/>
            <a:ext cx="371192" cy="1337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305B963-414E-4247-A7E3-D47BC7C7915C}"/>
              </a:ext>
            </a:extLst>
          </p:cNvPr>
          <p:cNvSpPr txBox="1"/>
          <p:nvPr/>
        </p:nvSpPr>
        <p:spPr>
          <a:xfrm>
            <a:off x="7236293" y="954027"/>
            <a:ext cx="3260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(Current pulse I = 350 kA, 14 Hz)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3AF3B4EF-5A8C-8745-937E-A9C3DEE74066}"/>
              </a:ext>
            </a:extLst>
          </p:cNvPr>
          <p:cNvGrpSpPr/>
          <p:nvPr/>
        </p:nvGrpSpPr>
        <p:grpSpPr>
          <a:xfrm rot="2643314">
            <a:off x="6847727" y="2541445"/>
            <a:ext cx="389299" cy="402627"/>
            <a:chOff x="5813134" y="4250347"/>
            <a:chExt cx="778598" cy="805253"/>
          </a:xfrm>
        </p:grpSpPr>
        <p:sp>
          <p:nvSpPr>
            <p:cNvPr id="36" name="Croix 35">
              <a:extLst>
                <a:ext uri="{FF2B5EF4-FFF2-40B4-BE49-F238E27FC236}">
                  <a16:creationId xmlns:a16="http://schemas.microsoft.com/office/drawing/2014/main" id="{8CE95CFF-ADD7-D448-844E-0AB6D68EBB00}"/>
                </a:ext>
              </a:extLst>
            </p:cNvPr>
            <p:cNvSpPr/>
            <p:nvPr/>
          </p:nvSpPr>
          <p:spPr>
            <a:xfrm>
              <a:off x="5824843" y="4271624"/>
              <a:ext cx="765288" cy="765288"/>
            </a:xfrm>
            <a:prstGeom prst="plus">
              <a:avLst>
                <a:gd name="adj" fmla="val 46369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Bouée 36">
              <a:extLst>
                <a:ext uri="{FF2B5EF4-FFF2-40B4-BE49-F238E27FC236}">
                  <a16:creationId xmlns:a16="http://schemas.microsoft.com/office/drawing/2014/main" id="{2875D272-7BF4-B84E-BA96-79E40BC2CB43}"/>
                </a:ext>
              </a:extLst>
            </p:cNvPr>
            <p:cNvSpPr/>
            <p:nvPr/>
          </p:nvSpPr>
          <p:spPr>
            <a:xfrm>
              <a:off x="5813134" y="4250347"/>
              <a:ext cx="778598" cy="805253"/>
            </a:xfrm>
            <a:prstGeom prst="donut">
              <a:avLst>
                <a:gd name="adj" fmla="val 5551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EA64012D-FE8E-5B4E-9616-9FDD0A8F391D}"/>
              </a:ext>
            </a:extLst>
          </p:cNvPr>
          <p:cNvSpPr txBox="1"/>
          <p:nvPr/>
        </p:nvSpPr>
        <p:spPr>
          <a:xfrm>
            <a:off x="6388757" y="3944630"/>
            <a:ext cx="27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0" name="Flèche vers la droite 39">
            <a:extLst>
              <a:ext uri="{FF2B5EF4-FFF2-40B4-BE49-F238E27FC236}">
                <a16:creationId xmlns:a16="http://schemas.microsoft.com/office/drawing/2014/main" id="{C6E468C2-9DFC-5546-8198-931AA47B11A8}"/>
              </a:ext>
            </a:extLst>
          </p:cNvPr>
          <p:cNvSpPr/>
          <p:nvPr/>
        </p:nvSpPr>
        <p:spPr>
          <a:xfrm rot="16200000" flipV="1">
            <a:off x="5972042" y="2680753"/>
            <a:ext cx="371192" cy="1337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11CD477-7B96-5649-97F6-FAC9FF250DCA}"/>
              </a:ext>
            </a:extLst>
          </p:cNvPr>
          <p:cNvSpPr txBox="1"/>
          <p:nvPr/>
        </p:nvSpPr>
        <p:spPr>
          <a:xfrm>
            <a:off x="6460381" y="2616371"/>
            <a:ext cx="27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6838B96-848C-804F-9930-63C428DD48B2}"/>
              </a:ext>
            </a:extLst>
          </p:cNvPr>
          <p:cNvCxnSpPr>
            <a:cxnSpLocks/>
          </p:cNvCxnSpPr>
          <p:nvPr/>
        </p:nvCxnSpPr>
        <p:spPr>
          <a:xfrm>
            <a:off x="6468485" y="2630679"/>
            <a:ext cx="24620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FD42D039-D071-1847-9DD3-EAF6BB78AFA2}"/>
              </a:ext>
            </a:extLst>
          </p:cNvPr>
          <p:cNvGrpSpPr/>
          <p:nvPr/>
        </p:nvGrpSpPr>
        <p:grpSpPr>
          <a:xfrm>
            <a:off x="6799023" y="3865305"/>
            <a:ext cx="369458" cy="382106"/>
            <a:chOff x="6545655" y="3147314"/>
            <a:chExt cx="778598" cy="805253"/>
          </a:xfrm>
        </p:grpSpPr>
        <p:sp>
          <p:nvSpPr>
            <p:cNvPr id="47" name="Bouée 46">
              <a:extLst>
                <a:ext uri="{FF2B5EF4-FFF2-40B4-BE49-F238E27FC236}">
                  <a16:creationId xmlns:a16="http://schemas.microsoft.com/office/drawing/2014/main" id="{3BD1BDE5-7644-8843-BFEF-722FE5EA0E62}"/>
                </a:ext>
              </a:extLst>
            </p:cNvPr>
            <p:cNvSpPr/>
            <p:nvPr/>
          </p:nvSpPr>
          <p:spPr>
            <a:xfrm>
              <a:off x="6545655" y="3147314"/>
              <a:ext cx="778598" cy="805253"/>
            </a:xfrm>
            <a:prstGeom prst="donut">
              <a:avLst>
                <a:gd name="adj" fmla="val 5551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472DE8EB-2EBB-624F-A694-75A571E65ECB}"/>
                </a:ext>
              </a:extLst>
            </p:cNvPr>
            <p:cNvSpPr/>
            <p:nvPr/>
          </p:nvSpPr>
          <p:spPr>
            <a:xfrm>
              <a:off x="6837063" y="3471921"/>
              <a:ext cx="195781" cy="1957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BE080B7C-8EDB-034E-9B90-08E86105BCE3}"/>
              </a:ext>
            </a:extLst>
          </p:cNvPr>
          <p:cNvCxnSpPr>
            <a:cxnSpLocks/>
          </p:cNvCxnSpPr>
          <p:nvPr/>
        </p:nvCxnSpPr>
        <p:spPr>
          <a:xfrm>
            <a:off x="6414967" y="3949886"/>
            <a:ext cx="24620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368FF950-E0B3-5C4D-8D05-D8284E7C267E}"/>
              </a:ext>
            </a:extLst>
          </p:cNvPr>
          <p:cNvSpPr txBox="1"/>
          <p:nvPr/>
        </p:nvSpPr>
        <p:spPr>
          <a:xfrm>
            <a:off x="2961466" y="2225400"/>
            <a:ext cx="2924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Neutrino/antineutrino mode selected by the polarity of the current.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E63ABE53-1FEC-BD45-BBB3-D5435E890B8E}"/>
              </a:ext>
            </a:extLst>
          </p:cNvPr>
          <p:cNvCxnSpPr>
            <a:cxnSpLocks/>
          </p:cNvCxnSpPr>
          <p:nvPr/>
        </p:nvCxnSpPr>
        <p:spPr>
          <a:xfrm>
            <a:off x="3933730" y="1791196"/>
            <a:ext cx="2137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550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7C470CBB-969E-344E-A929-298B0B2BF350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2" y="4593259"/>
            <a:ext cx="3019240" cy="1126043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5B3AAD-7838-7346-A554-F94EB3628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883644-5E88-4448-AE4C-E3D31FF91D51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Hadronic</a:t>
            </a:r>
            <a:r>
              <a:rPr lang="fr-FR" b="1" dirty="0">
                <a:solidFill>
                  <a:schemeClr val="bg1"/>
                </a:solidFill>
              </a:rPr>
              <a:t> Collector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CA9276A-A598-334F-A226-1D3E33CC9956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33DDA7-108F-C64C-A97C-721C3C9D05B7}"/>
              </a:ext>
            </a:extLst>
          </p:cNvPr>
          <p:cNvSpPr/>
          <p:nvPr/>
        </p:nvSpPr>
        <p:spPr>
          <a:xfrm>
            <a:off x="6256900" y="5531040"/>
            <a:ext cx="56656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/>
              <a:t>Magnetic flux density T inside a horn and surrounding space, at time 50 </a:t>
            </a:r>
            <a:r>
              <a:rPr lang="en-GB" sz="1400" dirty="0" err="1">
                <a:latin typeface="Symbol" pitchFamily="2" charset="2"/>
              </a:rPr>
              <a:t>m</a:t>
            </a:r>
            <a:r>
              <a:rPr lang="en-GB" sz="1400" dirty="0" err="1"/>
              <a:t>s</a:t>
            </a:r>
            <a:r>
              <a:rPr lang="en-GB" sz="1400" dirty="0"/>
              <a:t>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66A6A7-5E15-D34D-B37D-75D6E427C716}"/>
              </a:ext>
            </a:extLst>
          </p:cNvPr>
          <p:cNvSpPr txBox="1"/>
          <p:nvPr/>
        </p:nvSpPr>
        <p:spPr>
          <a:xfrm>
            <a:off x="3001206" y="5864519"/>
            <a:ext cx="2234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Transverse view of one horn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35E33ABE-AA03-5D4F-87B3-C98F64844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212" y="1439022"/>
            <a:ext cx="6149788" cy="4024129"/>
          </a:xfrm>
          <a:prstGeom prst="rect">
            <a:avLst/>
          </a:prstGeom>
        </p:spPr>
      </p:pic>
      <p:pic>
        <p:nvPicPr>
          <p:cNvPr id="19" name="Image 2">
            <a:extLst>
              <a:ext uri="{FF2B5EF4-FFF2-40B4-BE49-F238E27FC236}">
                <a16:creationId xmlns:a16="http://schemas.microsoft.com/office/drawing/2014/main" id="{B01187DC-E0A4-DA43-968D-1410E19C6D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024" y="3450962"/>
            <a:ext cx="2859294" cy="250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C:\work\ESSnuSB\HORIZON-EU_Appliaction\WP3_Parts\Particle_ID.jpg">
            <a:extLst>
              <a:ext uri="{FF2B5EF4-FFF2-40B4-BE49-F238E27FC236}">
                <a16:creationId xmlns:a16="http://schemas.microsoft.com/office/drawing/2014/main" id="{4D666C96-EF32-DE4C-8853-29B1C5F599B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" y="1275037"/>
            <a:ext cx="2843595" cy="1968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adre 20">
            <a:extLst>
              <a:ext uri="{FF2B5EF4-FFF2-40B4-BE49-F238E27FC236}">
                <a16:creationId xmlns:a16="http://schemas.microsoft.com/office/drawing/2014/main" id="{F79D3F22-6F5C-2346-A47D-1257E56B2CE1}"/>
              </a:ext>
            </a:extLst>
          </p:cNvPr>
          <p:cNvSpPr/>
          <p:nvPr/>
        </p:nvSpPr>
        <p:spPr>
          <a:xfrm>
            <a:off x="1397363" y="1620564"/>
            <a:ext cx="406191" cy="1609974"/>
          </a:xfrm>
          <a:prstGeom prst="frame">
            <a:avLst>
              <a:gd name="adj1" fmla="val 58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762DD06-8FF7-BF41-BB7F-978AEA32DD4C}"/>
              </a:ext>
            </a:extLst>
          </p:cNvPr>
          <p:cNvSpPr txBox="1"/>
          <p:nvPr/>
        </p:nvSpPr>
        <p:spPr>
          <a:xfrm>
            <a:off x="2128412" y="1544941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Pions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34F3B87-18D8-9A49-A730-08E2AEB225FB}"/>
              </a:ext>
            </a:extLst>
          </p:cNvPr>
          <p:cNvCxnSpPr>
            <a:cxnSpLocks/>
          </p:cNvCxnSpPr>
          <p:nvPr/>
        </p:nvCxnSpPr>
        <p:spPr>
          <a:xfrm flipH="1">
            <a:off x="1814984" y="1907482"/>
            <a:ext cx="480816" cy="235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297D801-06AF-684B-AF54-A8D75AE71040}"/>
              </a:ext>
            </a:extLst>
          </p:cNvPr>
          <p:cNvSpPr/>
          <p:nvPr/>
        </p:nvSpPr>
        <p:spPr>
          <a:xfrm>
            <a:off x="2961466" y="1439022"/>
            <a:ext cx="2924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Symbol" pitchFamily="2" charset="2"/>
              </a:rPr>
              <a:t>p</a:t>
            </a:r>
            <a:r>
              <a:rPr lang="en-GB" sz="1600" baseline="30000" dirty="0">
                <a:latin typeface="Helvetica" pitchFamily="2" charset="0"/>
              </a:rPr>
              <a:t>+</a:t>
            </a:r>
            <a:r>
              <a:rPr lang="en-GB" sz="1600" dirty="0">
                <a:latin typeface="Helvetica" pitchFamily="2" charset="0"/>
              </a:rPr>
              <a:t> -&gt; </a:t>
            </a:r>
            <a:r>
              <a:rPr lang="en-GB" sz="1600" dirty="0" err="1">
                <a:latin typeface="Helvetica" pitchFamily="2" charset="0"/>
              </a:rPr>
              <a:t>μ</a:t>
            </a:r>
            <a:r>
              <a:rPr lang="en-GB" sz="1600" baseline="30000" dirty="0">
                <a:latin typeface="Helvetica" pitchFamily="2" charset="0"/>
              </a:rPr>
              <a:t>+</a:t>
            </a:r>
            <a:r>
              <a:rPr lang="en-GB" sz="1600" dirty="0">
                <a:latin typeface="Helvetica" pitchFamily="2" charset="0"/>
              </a:rPr>
              <a:t> + </a:t>
            </a:r>
            <a:r>
              <a:rPr lang="en-GB" sz="1600" dirty="0" err="1">
                <a:latin typeface="Symbol" pitchFamily="2" charset="2"/>
              </a:rPr>
              <a:t>n</a:t>
            </a:r>
            <a:r>
              <a:rPr lang="en-GB" sz="1600" baseline="-25000" dirty="0" err="1">
                <a:latin typeface="Helvetica" pitchFamily="2" charset="0"/>
              </a:rPr>
              <a:t>μ</a:t>
            </a:r>
            <a:r>
              <a:rPr lang="en-GB" sz="1600" baseline="-25000" dirty="0">
                <a:latin typeface="Helvetica" pitchFamily="2" charset="0"/>
              </a:rPr>
              <a:t> </a:t>
            </a:r>
            <a:r>
              <a:rPr lang="en-GB" sz="1600" dirty="0">
                <a:latin typeface="Helvetica" pitchFamily="2" charset="0"/>
              </a:rPr>
              <a:t> (Positive  mode)</a:t>
            </a:r>
          </a:p>
          <a:p>
            <a:r>
              <a:rPr lang="en-GB" sz="1600" dirty="0">
                <a:latin typeface="Symbol" pitchFamily="2" charset="2"/>
              </a:rPr>
              <a:t>p</a:t>
            </a:r>
            <a:r>
              <a:rPr lang="en-GB" sz="1600" baseline="30000" dirty="0">
                <a:latin typeface="Helvetica" pitchFamily="2" charset="0"/>
              </a:rPr>
              <a:t>-  </a:t>
            </a:r>
            <a:r>
              <a:rPr lang="en-GB" sz="1600" dirty="0">
                <a:latin typeface="Helvetica" pitchFamily="2" charset="0"/>
              </a:rPr>
              <a:t>-&gt; </a:t>
            </a:r>
            <a:r>
              <a:rPr lang="en-GB" sz="1600" dirty="0" err="1">
                <a:latin typeface="Helvetica" pitchFamily="2" charset="0"/>
              </a:rPr>
              <a:t>μ</a:t>
            </a:r>
            <a:r>
              <a:rPr lang="en-GB" sz="1600" baseline="30000" dirty="0">
                <a:latin typeface="Helvetica" pitchFamily="2" charset="0"/>
              </a:rPr>
              <a:t>-</a:t>
            </a:r>
            <a:r>
              <a:rPr lang="en-GB" sz="1600" dirty="0">
                <a:latin typeface="Helvetica" pitchFamily="2" charset="0"/>
              </a:rPr>
              <a:t>  + </a:t>
            </a:r>
            <a:r>
              <a:rPr lang="en-GB" sz="1600" dirty="0" err="1">
                <a:latin typeface="Symbol" pitchFamily="2" charset="2"/>
              </a:rPr>
              <a:t>n</a:t>
            </a:r>
            <a:r>
              <a:rPr lang="en-GB" sz="1600" baseline="-25000" dirty="0" err="1">
                <a:latin typeface="Helvetica" pitchFamily="2" charset="0"/>
              </a:rPr>
              <a:t>μ</a:t>
            </a:r>
            <a:r>
              <a:rPr lang="en-GB" sz="1600" baseline="-25000" dirty="0">
                <a:latin typeface="Helvetica" pitchFamily="2" charset="0"/>
              </a:rPr>
              <a:t>  </a:t>
            </a:r>
            <a:r>
              <a:rPr lang="en-GB" sz="1600" dirty="0">
                <a:latin typeface="Helvetica" pitchFamily="2" charset="0"/>
              </a:rPr>
              <a:t>(Negative mode)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5219F-19CE-AC45-8309-C4897AFF823A}"/>
              </a:ext>
            </a:extLst>
          </p:cNvPr>
          <p:cNvSpPr/>
          <p:nvPr/>
        </p:nvSpPr>
        <p:spPr>
          <a:xfrm>
            <a:off x="25734" y="852238"/>
            <a:ext cx="3847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>
                <a:latin typeface="Helvetica" pitchFamily="2" charset="0"/>
              </a:rPr>
              <a:t>Production of the neutrino </a:t>
            </a:r>
            <a:r>
              <a:rPr lang="fr-FR" b="1" u="sng" dirty="0" err="1">
                <a:latin typeface="Helvetica" pitchFamily="2" charset="0"/>
              </a:rPr>
              <a:t>beam</a:t>
            </a:r>
            <a:r>
              <a:rPr lang="fr-FR" b="1" u="sng" dirty="0">
                <a:latin typeface="Helvetica" pitchFamily="2" charset="0"/>
              </a:rPr>
              <a:t>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A9E25E-ABC1-1746-BE0F-FFC17B4A121B}"/>
              </a:ext>
            </a:extLst>
          </p:cNvPr>
          <p:cNvSpPr txBox="1"/>
          <p:nvPr/>
        </p:nvSpPr>
        <p:spPr>
          <a:xfrm>
            <a:off x="181160" y="3298299"/>
            <a:ext cx="294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Particle production at target level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19B524C-A40E-9E4F-973A-C4B276ADE016}"/>
              </a:ext>
            </a:extLst>
          </p:cNvPr>
          <p:cNvCxnSpPr>
            <a:cxnSpLocks/>
          </p:cNvCxnSpPr>
          <p:nvPr/>
        </p:nvCxnSpPr>
        <p:spPr>
          <a:xfrm flipV="1">
            <a:off x="2414154" y="4581649"/>
            <a:ext cx="1311694" cy="37651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657823F2-C356-354F-901B-6532C175A60A}"/>
              </a:ext>
            </a:extLst>
          </p:cNvPr>
          <p:cNvSpPr/>
          <p:nvPr/>
        </p:nvSpPr>
        <p:spPr>
          <a:xfrm rot="16200000">
            <a:off x="1072985" y="4024912"/>
            <a:ext cx="967552" cy="22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38C8846-4A2F-E34E-9DB1-8AF792CE6D58}"/>
              </a:ext>
            </a:extLst>
          </p:cNvPr>
          <p:cNvSpPr txBox="1"/>
          <p:nvPr/>
        </p:nvSpPr>
        <p:spPr>
          <a:xfrm>
            <a:off x="7236293" y="954027"/>
            <a:ext cx="3202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(Current pulse I = 350 kA, 14 Hz)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C6F75D0-DE23-3F45-A107-97EB7D83D63F}"/>
              </a:ext>
            </a:extLst>
          </p:cNvPr>
          <p:cNvSpPr txBox="1"/>
          <p:nvPr/>
        </p:nvSpPr>
        <p:spPr>
          <a:xfrm>
            <a:off x="2961466" y="2225400"/>
            <a:ext cx="2924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Neutrino/antineutrino mode selected by the polarity of the current.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AEC336E-4AE9-584A-8C61-3E4DB461B1F7}"/>
              </a:ext>
            </a:extLst>
          </p:cNvPr>
          <p:cNvCxnSpPr>
            <a:cxnSpLocks/>
          </p:cNvCxnSpPr>
          <p:nvPr/>
        </p:nvCxnSpPr>
        <p:spPr>
          <a:xfrm>
            <a:off x="3933730" y="1791196"/>
            <a:ext cx="2137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118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5B3AAD-7838-7346-A554-F94EB3628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17th of January 2025</a:t>
            </a: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883644-5E88-4448-AE4C-E3D31FF91D51}"/>
              </a:ext>
            </a:extLst>
          </p:cNvPr>
          <p:cNvSpPr/>
          <p:nvPr/>
        </p:nvSpPr>
        <p:spPr>
          <a:xfrm>
            <a:off x="818671" y="4317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ESSnuSB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Hadronic</a:t>
            </a:r>
            <a:r>
              <a:rPr lang="fr-FR" b="1" dirty="0">
                <a:solidFill>
                  <a:schemeClr val="bg1"/>
                </a:solidFill>
              </a:rPr>
              <a:t> Collector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CA9276A-A598-334F-A226-1D3E33CC9956}"/>
              </a:ext>
            </a:extLst>
          </p:cNvPr>
          <p:cNvSpPr txBox="1">
            <a:spLocks/>
          </p:cNvSpPr>
          <p:nvPr/>
        </p:nvSpPr>
        <p:spPr>
          <a:xfrm>
            <a:off x="322727" y="46569"/>
            <a:ext cx="8331853" cy="36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The Accumulator and Target Station Facility for the ESSnuSB experiment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F0E181-10D9-204A-A9FE-CFFDA275B461}"/>
              </a:ext>
            </a:extLst>
          </p:cNvPr>
          <p:cNvSpPr/>
          <p:nvPr/>
        </p:nvSpPr>
        <p:spPr>
          <a:xfrm>
            <a:off x="0" y="1004235"/>
            <a:ext cx="5812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The shape of the horn has been optimized using </a:t>
            </a:r>
            <a:r>
              <a:rPr lang="en-GB" b="1" dirty="0"/>
              <a:t>Deep Learning Method (Genetic Algorithm) </a:t>
            </a:r>
            <a:r>
              <a:rPr lang="en-GB" dirty="0"/>
              <a:t>with different configurations of the magnetic horn conductors and decay tunnel geometry.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D50A876-06C8-C347-A4C1-E38242F86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07" r="54646"/>
          <a:stretch/>
        </p:blipFill>
        <p:spPr>
          <a:xfrm>
            <a:off x="116622" y="2407755"/>
            <a:ext cx="2894135" cy="159856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E7432A6-CE3B-3740-AE92-721B051A4F8F}"/>
              </a:ext>
            </a:extLst>
          </p:cNvPr>
          <p:cNvSpPr txBox="1"/>
          <p:nvPr/>
        </p:nvSpPr>
        <p:spPr>
          <a:xfrm>
            <a:off x="116622" y="3935898"/>
            <a:ext cx="2766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Parametrisation of the horn  shape </a:t>
            </a:r>
          </a:p>
        </p:txBody>
      </p:sp>
      <p:pic>
        <p:nvPicPr>
          <p:cNvPr id="25" name="Picture 38">
            <a:extLst>
              <a:ext uri="{FF2B5EF4-FFF2-40B4-BE49-F238E27FC236}">
                <a16:creationId xmlns:a16="http://schemas.microsoft.com/office/drawing/2014/main" id="{4DDB58CA-36F0-E845-8953-B202C3F53B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573" y="4470684"/>
            <a:ext cx="2921225" cy="1851350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9A30B57E-8EA6-3D43-B8BC-EFEC8AC6C776}"/>
              </a:ext>
            </a:extLst>
          </p:cNvPr>
          <p:cNvSpPr txBox="1"/>
          <p:nvPr/>
        </p:nvSpPr>
        <p:spPr>
          <a:xfrm>
            <a:off x="3387799" y="5415745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"old"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8FF65371-B6DF-9346-838C-E00DD52EB439}"/>
              </a:ext>
            </a:extLst>
          </p:cNvPr>
          <p:cNvSpPr txBox="1"/>
          <p:nvPr/>
        </p:nvSpPr>
        <p:spPr>
          <a:xfrm>
            <a:off x="3139146" y="4557492"/>
            <a:ext cx="77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432FF"/>
                </a:solidFill>
              </a:rPr>
              <a:t>"new"</a:t>
            </a:r>
          </a:p>
        </p:txBody>
      </p:sp>
      <p:pic>
        <p:nvPicPr>
          <p:cNvPr id="31" name="Image 4">
            <a:extLst>
              <a:ext uri="{FF2B5EF4-FFF2-40B4-BE49-F238E27FC236}">
                <a16:creationId xmlns:a16="http://schemas.microsoft.com/office/drawing/2014/main" id="{2195613B-4D70-8947-869C-35F35A0D0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11" y="1042776"/>
            <a:ext cx="3286017" cy="20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">
            <a:extLst>
              <a:ext uri="{FF2B5EF4-FFF2-40B4-BE49-F238E27FC236}">
                <a16:creationId xmlns:a16="http://schemas.microsoft.com/office/drawing/2014/main" id="{76D90890-EFBD-A247-BF11-953709E29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189" y="1029370"/>
            <a:ext cx="3286017" cy="20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F9764A3A-80D3-CA48-81B7-FDB35E50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907" y="3664212"/>
            <a:ext cx="3286017" cy="20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9">
            <a:extLst>
              <a:ext uri="{FF2B5EF4-FFF2-40B4-BE49-F238E27FC236}">
                <a16:creationId xmlns:a16="http://schemas.microsoft.com/office/drawing/2014/main" id="{E9878C81-37FD-DD42-A199-95CEDA91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59" y="3673457"/>
            <a:ext cx="3286017" cy="20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DA39CE-96A4-644F-B65D-2EAE67DCE54E}"/>
              </a:ext>
            </a:extLst>
          </p:cNvPr>
          <p:cNvSpPr/>
          <p:nvPr/>
        </p:nvSpPr>
        <p:spPr>
          <a:xfrm>
            <a:off x="6455387" y="3115486"/>
            <a:ext cx="579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Pion Momentum vs angle distribution</a:t>
            </a:r>
            <a:endParaRPr lang="en-GB" sz="1400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3E79CA1-D880-1140-83D5-DA6752077B82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2" t="26082" r="42281" b="33167"/>
          <a:stretch/>
        </p:blipFill>
        <p:spPr bwMode="auto">
          <a:xfrm>
            <a:off x="3124855" y="2029659"/>
            <a:ext cx="2562937" cy="21234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7BD0BD-0B44-DC44-8F83-215D2930DC07}"/>
              </a:ext>
            </a:extLst>
          </p:cNvPr>
          <p:cNvSpPr txBox="1"/>
          <p:nvPr/>
        </p:nvSpPr>
        <p:spPr>
          <a:xfrm>
            <a:off x="7034760" y="1433744"/>
            <a:ext cx="126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chemeClr val="bg1"/>
                </a:solidFill>
              </a:rPr>
              <a:t>+  </a:t>
            </a:r>
            <a:r>
              <a:rPr lang="en-GB" dirty="0">
                <a:solidFill>
                  <a:schemeClr val="bg1"/>
                </a:solidFill>
              </a:rPr>
              <a:t>at target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98078E-1496-394F-A83F-BD03CA7EB5B2}"/>
              </a:ext>
            </a:extLst>
          </p:cNvPr>
          <p:cNvSpPr txBox="1"/>
          <p:nvPr/>
        </p:nvSpPr>
        <p:spPr>
          <a:xfrm>
            <a:off x="9604248" y="1479910"/>
            <a:ext cx="1892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chemeClr val="bg1"/>
                </a:solidFill>
              </a:rPr>
              <a:t>+ </a:t>
            </a:r>
            <a:r>
              <a:rPr lang="en-GB" dirty="0">
                <a:solidFill>
                  <a:schemeClr val="bg1"/>
                </a:solidFill>
              </a:rPr>
              <a:t>at the entrance of decay tunnel 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5776855-5F03-2D49-AC2F-5BC03CDDD1DC}"/>
              </a:ext>
            </a:extLst>
          </p:cNvPr>
          <p:cNvSpPr txBox="1"/>
          <p:nvPr/>
        </p:nvSpPr>
        <p:spPr>
          <a:xfrm>
            <a:off x="7034760" y="3982888"/>
            <a:ext cx="135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chemeClr val="bg1"/>
                </a:solidFill>
              </a:rPr>
              <a:t>- </a:t>
            </a:r>
            <a:r>
              <a:rPr lang="en-GB" dirty="0">
                <a:solidFill>
                  <a:schemeClr val="bg1"/>
                </a:solidFill>
              </a:rPr>
              <a:t>at target 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B236FA5-399B-8643-B243-9EC29F32B8EC}"/>
              </a:ext>
            </a:extLst>
          </p:cNvPr>
          <p:cNvSpPr txBox="1"/>
          <p:nvPr/>
        </p:nvSpPr>
        <p:spPr>
          <a:xfrm>
            <a:off x="9604248" y="4006592"/>
            <a:ext cx="229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chemeClr val="bg1"/>
                </a:solidFill>
              </a:rPr>
              <a:t>- </a:t>
            </a:r>
            <a:r>
              <a:rPr lang="en-GB" dirty="0">
                <a:solidFill>
                  <a:schemeClr val="bg1"/>
                </a:solidFill>
              </a:rPr>
              <a:t>at the entrance of decay tunnel 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268FAB-6349-BE49-88C6-FD3D5AFC5C4A}"/>
              </a:ext>
            </a:extLst>
          </p:cNvPr>
          <p:cNvSpPr/>
          <p:nvPr/>
        </p:nvSpPr>
        <p:spPr>
          <a:xfrm>
            <a:off x="6483076" y="5762647"/>
            <a:ext cx="579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Pion Momentum vs angle distribution</a:t>
            </a:r>
            <a:endParaRPr lang="en-GB" sz="1400" dirty="0"/>
          </a:p>
        </p:txBody>
      </p:sp>
      <p:cxnSp>
        <p:nvCxnSpPr>
          <p:cNvPr id="10" name="Connecteur en angle 9">
            <a:extLst>
              <a:ext uri="{FF2B5EF4-FFF2-40B4-BE49-F238E27FC236}">
                <a16:creationId xmlns:a16="http://schemas.microsoft.com/office/drawing/2014/main" id="{F3B928F8-4A1C-B64B-B9D0-53BBA6E64A2E}"/>
              </a:ext>
            </a:extLst>
          </p:cNvPr>
          <p:cNvCxnSpPr>
            <a:cxnSpLocks/>
          </p:cNvCxnSpPr>
          <p:nvPr/>
        </p:nvCxnSpPr>
        <p:spPr>
          <a:xfrm>
            <a:off x="322727" y="4352220"/>
            <a:ext cx="2440310" cy="1182244"/>
          </a:xfrm>
          <a:prstGeom prst="bentConnector3">
            <a:avLst>
              <a:gd name="adj1" fmla="val -117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B197B15-5B5F-C349-8095-D7BE6EDEB30D}"/>
              </a:ext>
            </a:extLst>
          </p:cNvPr>
          <p:cNvSpPr txBox="1"/>
          <p:nvPr/>
        </p:nvSpPr>
        <p:spPr>
          <a:xfrm>
            <a:off x="449501" y="4742158"/>
            <a:ext cx="2100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Optimisation of the  </a:t>
            </a:r>
          </a:p>
          <a:p>
            <a:pPr algn="ctr"/>
            <a:r>
              <a:rPr lang="en-GB" i="1" dirty="0" err="1">
                <a:latin typeface="Symbol" pitchFamily="2" charset="2"/>
                <a:ea typeface="SimSun" panose="02010600030101010101" pitchFamily="2" charset="-122"/>
              </a:rPr>
              <a:t>d</a:t>
            </a:r>
            <a:r>
              <a:rPr lang="en-GB" i="1" baseline="-25000" dirty="0" err="1"/>
              <a:t>C</a:t>
            </a:r>
            <a:r>
              <a:rPr lang="en-GB" baseline="-25000" dirty="0" err="1"/>
              <a:t>P</a:t>
            </a:r>
            <a:r>
              <a:rPr lang="en-GB" dirty="0"/>
              <a:t> Sensitivity</a:t>
            </a:r>
          </a:p>
        </p:txBody>
      </p:sp>
    </p:spTree>
    <p:extLst>
      <p:ext uri="{BB962C8B-B14F-4D97-AF65-F5344CB8AC3E}">
        <p14:creationId xmlns:p14="http://schemas.microsoft.com/office/powerpoint/2010/main" val="34308461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5860</TotalTime>
  <Words>1644</Words>
  <Application>Microsoft Macintosh PowerPoint</Application>
  <PresentationFormat>Grand écran</PresentationFormat>
  <Paragraphs>302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ＭＳ Ｐゴシック</vt:lpstr>
      <vt:lpstr>SimSun</vt:lpstr>
      <vt:lpstr>Arial</vt:lpstr>
      <vt:lpstr>Calibri</vt:lpstr>
      <vt:lpstr>Calibri Light</vt:lpstr>
      <vt:lpstr>Cambria</vt:lpstr>
      <vt:lpstr>Helvetica</vt:lpstr>
      <vt:lpstr>Symbol</vt:lpstr>
      <vt:lpstr>Times New Roman</vt:lpstr>
      <vt:lpstr>Wingdings</vt:lpstr>
      <vt:lpstr>Thème Office</vt:lpstr>
      <vt:lpstr>The Accumulator and Target Station Facility  for the ESSnuSB experiment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Baussan</dc:creator>
  <cp:lastModifiedBy>Baussan</cp:lastModifiedBy>
  <cp:revision>268</cp:revision>
  <cp:lastPrinted>2025-01-16T09:12:55Z</cp:lastPrinted>
  <dcterms:created xsi:type="dcterms:W3CDTF">2021-05-14T20:13:39Z</dcterms:created>
  <dcterms:modified xsi:type="dcterms:W3CDTF">2025-01-17T16:13:14Z</dcterms:modified>
</cp:coreProperties>
</file>