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835" r:id="rId3"/>
    <p:sldId id="364" r:id="rId4"/>
    <p:sldId id="264" r:id="rId5"/>
    <p:sldId id="389" r:id="rId6"/>
    <p:sldId id="392" r:id="rId7"/>
    <p:sldId id="833" r:id="rId8"/>
    <p:sldId id="401" r:id="rId9"/>
    <p:sldId id="400" r:id="rId10"/>
    <p:sldId id="330" r:id="rId11"/>
    <p:sldId id="836" r:id="rId12"/>
    <p:sldId id="399" r:id="rId13"/>
    <p:sldId id="312" r:id="rId14"/>
    <p:sldId id="832" r:id="rId15"/>
    <p:sldId id="837" r:id="rId16"/>
    <p:sldId id="395" r:id="rId17"/>
    <p:sldId id="259" r:id="rId18"/>
    <p:sldId id="391" r:id="rId19"/>
    <p:sldId id="272" r:id="rId20"/>
    <p:sldId id="270" r:id="rId21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2C2"/>
    <a:srgbClr val="D2D2D2"/>
    <a:srgbClr val="E3E1E1"/>
    <a:srgbClr val="990100"/>
    <a:srgbClr val="818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4" autoAdjust="0"/>
    <p:restoredTop sz="96136"/>
  </p:normalViewPr>
  <p:slideViewPr>
    <p:cSldViewPr snapToGrid="0" snapToObjects="1" showGuides="1">
      <p:cViewPr varScale="1">
        <p:scale>
          <a:sx n="111" d="100"/>
          <a:sy n="111" d="100"/>
        </p:scale>
        <p:origin x="224" y="10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43736-8DD5-3B43-B536-FB33FE5D2FB6}" type="datetimeFigureOut">
              <a:rPr lang="sv-SE" smtClean="0"/>
              <a:t>2025-01-17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BF70-B78B-ED49-9D2D-4C39D288CF6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558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Muon decay length = 6 P</a:t>
            </a:r>
            <a:r>
              <a:rPr lang="en-SE" dirty="0"/>
              <a:t>ulse length =  3 circumference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6138D-9E66-3141-AD6A-76EBC128E8CF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0999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E" dirty="0"/>
              <a:t>A decay  plot in here,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0396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12121"/>
                </a:solidFill>
                <a:effectLst/>
                <a:latin typeface="wf_segoe-ui_normal"/>
              </a:rPr>
              <a:t>The reason we need a short pulse for neutrino experiments is not to be</a:t>
            </a:r>
            <a:br>
              <a:rPr lang="en-GB" dirty="0"/>
            </a:br>
            <a:r>
              <a:rPr lang="en-GB" b="0" i="0" dirty="0">
                <a:solidFill>
                  <a:srgbClr val="212121"/>
                </a:solidFill>
                <a:effectLst/>
                <a:latin typeface="wf_segoe-ui_normal"/>
              </a:rPr>
              <a:t>overwhelmed with cosmic ray events during the neutrino spill.</a:t>
            </a:r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1152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DBBF70-B78B-ED49-9D2D-4C39D288CF64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343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7806292-F0D0-304C-908F-DFF24CAF79F6}" type="slidenum">
              <a:rPr lang="en-GB" sz="1200" b="1">
                <a:solidFill>
                  <a:prstClr val="black"/>
                </a:solidFill>
                <a:latin typeface="Arial" charset="0"/>
              </a:rPr>
              <a:pPr eaLnBrk="1" hangingPunct="1"/>
              <a:t>14</a:t>
            </a:fld>
            <a:endParaRPr lang="en-GB" sz="1200" b="1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94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U_White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7CC7-C518-2744-AE0D-462C07461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693B9-6AA9-3848-98BE-636D099812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34267"/>
            <a:ext cx="9144000" cy="1655762"/>
          </a:xfrm>
        </p:spPr>
        <p:txBody>
          <a:bodyPr/>
          <a:lstStyle>
            <a:lvl1pPr marL="0" indent="0" algn="ctr">
              <a:buNone/>
              <a:defRPr sz="1800" spc="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CLICK HERE TO CHANGE SUBHEADING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ED974-D866-D413-3CB3-B302061630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7C44-C70B-9B43-AD91-8A5FC36685C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86117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U_White_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A2D5DCA-C7EF-D847-BF31-7756142E39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2265681"/>
            <a:ext cx="9144000" cy="31089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/>
              <a:t>Click on the icon to add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B7CC7-C518-2744-AE0D-462C074619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61963"/>
            <a:ext cx="9144000" cy="1417637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7693B9-6AA9-3848-98BE-636D099812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760722"/>
            <a:ext cx="9144000" cy="259080"/>
          </a:xfrm>
        </p:spPr>
        <p:txBody>
          <a:bodyPr>
            <a:noAutofit/>
          </a:bodyPr>
          <a:lstStyle>
            <a:lvl1pPr marL="0" indent="0" algn="ctr">
              <a:buNone/>
              <a:defRPr sz="1500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dirty="0"/>
              <a:t>CLICK HERE TO CHANGE SUBHEADING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70593-9DB4-DDA1-6B8E-E3069D5493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C67C44-C70B-9B43-AD91-8A5FC36685C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2187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UU_White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3C56-2D27-904E-B863-86215E420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5"/>
            <a:ext cx="8852852" cy="4451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E3859-1AB0-1842-A6D1-C215EC618BF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778001"/>
            <a:ext cx="3596640" cy="40830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/>
              <a:t>Click in the icon to add an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0CE97-22F3-D54E-97F1-698A9CC7BC2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85939"/>
            <a:ext cx="4900612" cy="4083050"/>
          </a:xfrm>
        </p:spPr>
        <p:txBody>
          <a:bodyPr/>
          <a:lstStyle>
            <a:lvl1pPr marL="0" indent="0">
              <a:buNone/>
              <a:defRPr sz="17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Click here to add text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B603E-207C-A02F-2630-C6E01A5501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7C44-C70B-9B43-AD91-8A5FC36685C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0696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U_white_text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D0E896C-B616-284C-8503-5E9C1C31C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87425"/>
            <a:ext cx="8852852" cy="44513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0139FF6-A53E-FE44-979A-D0660354337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9788" y="1785938"/>
            <a:ext cx="8853487" cy="4084637"/>
          </a:xfrm>
        </p:spPr>
        <p:txBody>
          <a:bodyPr/>
          <a:lstStyle/>
          <a:p>
            <a:pPr lvl="0"/>
            <a:r>
              <a:rPr lang="sv-SE"/>
              <a:t>Click here to add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22B279-761F-E7A1-26AC-EA7304BE97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C67C44-C70B-9B43-AD91-8A5FC36685C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766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U_White_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0E3859-1AB0-1842-A6D1-C215EC618BF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Click on the icon to add an image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85032D-FE7C-83D0-7E6F-749B93895F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7C44-C70B-9B43-AD91-8A5FC36685C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3341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05093-B816-03E9-DD38-97ADCA3ED4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7C44-C70B-9B43-AD91-8A5FC36685C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03391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46" y="372188"/>
            <a:ext cx="9150029" cy="632481"/>
          </a:xfrm>
        </p:spPr>
        <p:txBody>
          <a:bodyPr wrap="square" anchor="ctr" anchorCtr="0">
            <a:spAutoFit/>
          </a:bodyPr>
          <a:lstStyle>
            <a:lvl1pPr>
              <a:defRPr>
                <a:effectLst>
                  <a:outerShdw blurRad="50800" dist="76200" dir="8100000" algn="tr" rotWithShape="0">
                    <a:prstClr val="black">
                      <a:alpha val="1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" y="6659218"/>
            <a:ext cx="2472271" cy="198783"/>
          </a:xfrm>
        </p:spPr>
        <p:txBody>
          <a:bodyPr/>
          <a:lstStyle/>
          <a:p>
            <a:r>
              <a:rPr lang="fr-FR"/>
              <a:t>Venice, 29/05/2023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6186" y="6659217"/>
            <a:ext cx="4822804" cy="198782"/>
          </a:xfrm>
        </p:spPr>
        <p:txBody>
          <a:bodyPr/>
          <a:lstStyle/>
          <a:p>
            <a:r>
              <a:rPr lang="en-US"/>
              <a:t>M. Dracos, IPHC-IN2P3/CNRS/UNISTRA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79976" y="6659218"/>
            <a:ext cx="1312025" cy="198781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0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8">
            <a:extLst>
              <a:ext uri="{FF2B5EF4-FFF2-40B4-BE49-F238E27FC236}">
                <a16:creationId xmlns:a16="http://schemas.microsoft.com/office/drawing/2014/main" id="{FE0BBA05-D59A-5B4F-8075-7C06E6BD2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3494" y="0"/>
            <a:ext cx="2268506" cy="251615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DCFECD-146F-0548-9477-8E29FF567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HERE TO CHANGE HEADING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3B5D4-0A8F-2C48-8AF0-A81A2EDA2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Click here to add 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B212250-8F3F-88F7-592F-66B2035B41E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736580" y="5456555"/>
            <a:ext cx="1036320" cy="1036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329F1-C89D-96A6-8EF3-5E38A40CA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67C44-C70B-9B43-AD91-8A5FC36685C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5164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65" r:id="rId4"/>
    <p:sldLayoutId id="2147483663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kern="1200" spc="300">
          <a:solidFill>
            <a:schemeClr val="tx2">
              <a:alpha val="7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8181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81818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181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8181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837890/attachments/1921676/3196005/2019-10-21-nuSTORM-at-CERN_Feasibility-study-d1.pdf" TargetMode="External"/><Relationship Id="rId2" Type="http://schemas.openxmlformats.org/officeDocument/2006/relationships/hyperlink" Target="https://journals.aps.org/prd/abstract/10.1103/PhysRevD.103.075009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oi.org/10.1103/RevModPhys.84.1307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1335AC1-480C-FF48-9F33-8244987F0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80" y="1664975"/>
            <a:ext cx="11468518" cy="23876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en-GB" b="1" i="0" dirty="0">
                <a:solidFill>
                  <a:srgbClr val="202020"/>
                </a:solidFill>
                <a:effectLst/>
                <a:latin typeface="Liberation Sans"/>
              </a:rPr>
              <a:t>A Low Energy </a:t>
            </a:r>
            <a:br>
              <a:rPr lang="en-GB" b="1" i="0" dirty="0">
                <a:solidFill>
                  <a:srgbClr val="202020"/>
                </a:solidFill>
                <a:effectLst/>
                <a:latin typeface="Liberation Sans"/>
              </a:rPr>
            </a:br>
            <a:r>
              <a:rPr lang="en-GB" b="1" i="0" dirty="0">
                <a:solidFill>
                  <a:srgbClr val="202020"/>
                </a:solidFill>
                <a:effectLst/>
                <a:latin typeface="Liberation Sans"/>
              </a:rPr>
              <a:t>Muon Storage Ring at ESS </a:t>
            </a:r>
            <a:br>
              <a:rPr lang="en-GB" b="1" i="0" dirty="0">
                <a:solidFill>
                  <a:srgbClr val="202020"/>
                </a:solidFill>
                <a:effectLst/>
                <a:latin typeface="Liberation Sans"/>
              </a:rPr>
            </a:br>
            <a:r>
              <a:rPr lang="en-GB" b="1" i="0" dirty="0">
                <a:solidFill>
                  <a:srgbClr val="202020"/>
                </a:solidFill>
                <a:effectLst/>
                <a:latin typeface="Liberation Sans"/>
              </a:rPr>
              <a:t>for neutrino cross-section measurements</a:t>
            </a:r>
            <a:endParaRPr lang="en-GB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21D00AD-36C6-8445-A954-264D9BC02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339" y="4738619"/>
            <a:ext cx="9144000" cy="1655762"/>
          </a:xfrm>
        </p:spPr>
        <p:txBody>
          <a:bodyPr/>
          <a:lstStyle/>
          <a:p>
            <a:r>
              <a:rPr lang="en-GB"/>
              <a:t>Ting </a:t>
            </a:r>
            <a:r>
              <a:rPr lang="en-GB" dirty="0"/>
              <a:t>Wing CHOI</a:t>
            </a:r>
          </a:p>
          <a:p>
            <a:r>
              <a:rPr lang="en-GB" dirty="0"/>
              <a:t>Uppsala University, Sweden</a:t>
            </a:r>
          </a:p>
        </p:txBody>
      </p:sp>
      <p:pic>
        <p:nvPicPr>
          <p:cNvPr id="3" name="Picture 2" descr="Blue and white letters on a black background&#10;&#10;AI-generated content may be incorrect.">
            <a:extLst>
              <a:ext uri="{FF2B5EF4-FFF2-40B4-BE49-F238E27FC236}">
                <a16:creationId xmlns:a16="http://schemas.microsoft.com/office/drawing/2014/main" id="{21AFA046-41D7-EE7D-F7F1-B845327F8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77" y="396034"/>
            <a:ext cx="2394788" cy="126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050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E3867-D3C2-BC59-CC1B-801135CAD0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5204B-8C26-48B1-AC48-D59136954BDC}" type="slidenum">
              <a:rPr lang="en-GB" smtClean="0"/>
              <a:t>10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6762B-3312-5FCC-2684-BE295A92E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10" y="1974261"/>
            <a:ext cx="6169128" cy="48021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001CB4-9555-6740-2283-8C153D4688B5}"/>
              </a:ext>
            </a:extLst>
          </p:cNvPr>
          <p:cNvSpPr/>
          <p:nvPr/>
        </p:nvSpPr>
        <p:spPr>
          <a:xfrm>
            <a:off x="3136850" y="4055062"/>
            <a:ext cx="946355" cy="81607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5E8A84-E556-617E-05F5-FDE579C84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365125"/>
            <a:ext cx="11944952" cy="1325563"/>
          </a:xfrm>
        </p:spPr>
        <p:txBody>
          <a:bodyPr/>
          <a:lstStyle/>
          <a:p>
            <a:r>
              <a:rPr lang="en-SE" dirty="0"/>
              <a:t>LEnuSTORM challenge and progress at ESS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4DA1EB-165D-187A-8D0D-1EE047D764E4}"/>
              </a:ext>
            </a:extLst>
          </p:cNvPr>
          <p:cNvSpPr txBox="1">
            <a:spLocks/>
          </p:cNvSpPr>
          <p:nvPr/>
        </p:nvSpPr>
        <p:spPr>
          <a:xfrm>
            <a:off x="6434254" y="1908416"/>
            <a:ext cx="5260440" cy="26970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Different pion/muon momentum combinations can have different injection schemes</a:t>
            </a:r>
          </a:p>
          <a:p>
            <a:endParaRPr lang="en-GB" sz="2000" dirty="0"/>
          </a:p>
          <a:p>
            <a:r>
              <a:rPr lang="en-GB" sz="2000" dirty="0"/>
              <a:t>Small spacing to install magnets</a:t>
            </a:r>
          </a:p>
          <a:p>
            <a:endParaRPr lang="en-GB" sz="2000" dirty="0"/>
          </a:p>
          <a:p>
            <a:r>
              <a:rPr lang="en-US" sz="2000" dirty="0"/>
              <a:t>Easier for a larger momentum difference between </a:t>
            </a:r>
            <a:r>
              <a:rPr lang="en-US" sz="2000" dirty="0" err="1"/>
              <a:t>pions</a:t>
            </a:r>
            <a:r>
              <a:rPr lang="en-US" sz="2000" dirty="0"/>
              <a:t> and muons.</a:t>
            </a:r>
            <a:endParaRPr lang="en-GB" sz="2000" dirty="0"/>
          </a:p>
          <a:p>
            <a:endParaRPr lang="en-GB" sz="2000" dirty="0"/>
          </a:p>
          <a:p>
            <a:endParaRPr lang="en-CH" sz="2000" dirty="0"/>
          </a:p>
        </p:txBody>
      </p:sp>
      <p:pic>
        <p:nvPicPr>
          <p:cNvPr id="2" name="Content Placeholder 18">
            <a:extLst>
              <a:ext uri="{FF2B5EF4-FFF2-40B4-BE49-F238E27FC236}">
                <a16:creationId xmlns:a16="http://schemas.microsoft.com/office/drawing/2014/main" id="{1D6C8A02-B2E2-23AD-771D-84A734C32D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47"/>
          <a:stretch/>
        </p:blipFill>
        <p:spPr>
          <a:xfrm>
            <a:off x="72044" y="2696070"/>
            <a:ext cx="596087" cy="523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660E8F-A6A7-7979-465B-7487AB92C0B5}"/>
              </a:ext>
            </a:extLst>
          </p:cNvPr>
          <p:cNvSpPr txBox="1"/>
          <p:nvPr/>
        </p:nvSpPr>
        <p:spPr>
          <a:xfrm>
            <a:off x="246110" y="1570865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800" b="1" dirty="0"/>
              <a:t>Injection of pions</a:t>
            </a:r>
          </a:p>
        </p:txBody>
      </p:sp>
    </p:spTree>
    <p:extLst>
      <p:ext uri="{BB962C8B-B14F-4D97-AF65-F5344CB8AC3E}">
        <p14:creationId xmlns:p14="http://schemas.microsoft.com/office/powerpoint/2010/main" val="56530113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15095-7F8E-86EB-4C44-DC58FB4B8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62" y="3886266"/>
            <a:ext cx="10515600" cy="2286337"/>
          </a:xfrm>
        </p:spPr>
        <p:txBody>
          <a:bodyPr>
            <a:normAutofit/>
          </a:bodyPr>
          <a:lstStyle/>
          <a:p>
            <a:r>
              <a:rPr lang="en-SE" sz="2800" dirty="0"/>
              <a:t>Huge muon beam!</a:t>
            </a:r>
          </a:p>
          <a:p>
            <a:pPr lvl="1"/>
            <a:r>
              <a:rPr lang="en-SE" sz="2400" dirty="0"/>
              <a:t>20 cm beam width from source.</a:t>
            </a:r>
          </a:p>
          <a:p>
            <a:pPr lvl="1"/>
            <a:r>
              <a:rPr lang="en-SE" sz="2400" dirty="0"/>
              <a:t>High beam divergence from decay.   </a:t>
            </a:r>
          </a:p>
          <a:p>
            <a:endParaRPr lang="en-S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0ED248-2B05-43B1-BE87-607B04CB1E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7C44-C70B-9B43-AD91-8A5FC36685C6}" type="slidenum">
              <a:rPr lang="en-SE" smtClean="0"/>
              <a:t>11</a:t>
            </a:fld>
            <a:endParaRPr lang="en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31704-4DCB-0D84-B33A-333D1DFE5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70075"/>
            <a:ext cx="5716704" cy="41187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FD253C-6247-4771-52AF-3C04DFFA4DB7}"/>
              </a:ext>
            </a:extLst>
          </p:cNvPr>
          <p:cNvSpPr txBox="1"/>
          <p:nvPr/>
        </p:nvSpPr>
        <p:spPr>
          <a:xfrm>
            <a:off x="6096000" y="6136314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</a:t>
            </a:r>
            <a:r>
              <a:rPr lang="en-SE" dirty="0"/>
              <a:t>uon distribution from pion decay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074FB0-4714-3926-E43F-4220FA696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365125"/>
            <a:ext cx="11944952" cy="1325563"/>
          </a:xfrm>
        </p:spPr>
        <p:txBody>
          <a:bodyPr/>
          <a:lstStyle/>
          <a:p>
            <a:r>
              <a:rPr lang="en-SE" dirty="0"/>
              <a:t>LEnuSTORM challenge and progress at 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5455E-12E6-ADA8-8BB6-E4C3B6DAA5FA}"/>
              </a:ext>
            </a:extLst>
          </p:cNvPr>
          <p:cNvSpPr txBox="1"/>
          <p:nvPr/>
        </p:nvSpPr>
        <p:spPr>
          <a:xfrm>
            <a:off x="6864867" y="3149442"/>
            <a:ext cx="4004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cf. LHC beam divergence: O(µ rad)</a:t>
            </a:r>
            <a:endParaRPr lang="en-SE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A69EA5-AA0E-D3B7-34F0-AA8A7C96ED00}"/>
              </a:ext>
            </a:extLst>
          </p:cNvPr>
          <p:cNvGrpSpPr/>
          <p:nvPr/>
        </p:nvGrpSpPr>
        <p:grpSpPr>
          <a:xfrm>
            <a:off x="1085687" y="2175965"/>
            <a:ext cx="3596498" cy="1225023"/>
            <a:chOff x="7204130" y="4311142"/>
            <a:chExt cx="5183584" cy="1811868"/>
          </a:xfrm>
        </p:grpSpPr>
        <p:sp>
          <p:nvSpPr>
            <p:cNvPr id="10" name="Block Arc 9">
              <a:extLst>
                <a:ext uri="{FF2B5EF4-FFF2-40B4-BE49-F238E27FC236}">
                  <a16:creationId xmlns:a16="http://schemas.microsoft.com/office/drawing/2014/main" id="{2DF67282-EC1D-2A76-58F8-C9703CEAD858}"/>
                </a:ext>
              </a:extLst>
            </p:cNvPr>
            <p:cNvSpPr/>
            <p:nvPr/>
          </p:nvSpPr>
          <p:spPr>
            <a:xfrm rot="16200000">
              <a:off x="7149096" y="4366176"/>
              <a:ext cx="1811867" cy="1701800"/>
            </a:xfrm>
            <a:prstGeom prst="blockArc">
              <a:avLst>
                <a:gd name="adj1" fmla="val 10800000"/>
                <a:gd name="adj2" fmla="val 0"/>
                <a:gd name="adj3" fmla="val 1505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>
                <a:solidFill>
                  <a:schemeClr val="tx1"/>
                </a:solidFill>
              </a:endParaRPr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4CCF9D62-AB2A-E331-C88C-267BCED6A485}"/>
                </a:ext>
              </a:extLst>
            </p:cNvPr>
            <p:cNvSpPr/>
            <p:nvPr/>
          </p:nvSpPr>
          <p:spPr>
            <a:xfrm rot="5400000">
              <a:off x="10562353" y="4297649"/>
              <a:ext cx="1811867" cy="1838855"/>
            </a:xfrm>
            <a:prstGeom prst="blockArc">
              <a:avLst>
                <a:gd name="adj1" fmla="val 10800000"/>
                <a:gd name="adj2" fmla="val 0"/>
                <a:gd name="adj3" fmla="val 1505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066070-0BC6-2992-3571-CB3EA07AF5A6}"/>
                </a:ext>
              </a:extLst>
            </p:cNvPr>
            <p:cNvSpPr/>
            <p:nvPr/>
          </p:nvSpPr>
          <p:spPr>
            <a:xfrm>
              <a:off x="8030821" y="4311142"/>
              <a:ext cx="3437466" cy="26114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>
                <a:highlight>
                  <a:srgbClr val="00FFFF"/>
                </a:highlight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D9A15A9-614F-AB52-D88D-131927B2A9BF}"/>
                </a:ext>
              </a:extLst>
            </p:cNvPr>
            <p:cNvSpPr/>
            <p:nvPr/>
          </p:nvSpPr>
          <p:spPr>
            <a:xfrm>
              <a:off x="8055029" y="5861864"/>
              <a:ext cx="3437466" cy="26114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</p:spTree>
    <p:extLst>
      <p:ext uri="{BB962C8B-B14F-4D97-AF65-F5344CB8AC3E}">
        <p14:creationId xmlns:p14="http://schemas.microsoft.com/office/powerpoint/2010/main" val="253687299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4D16B-AF77-3893-755D-372AA7A44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61" y="1477351"/>
            <a:ext cx="5500839" cy="1997782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SE" sz="2800" dirty="0"/>
              <a:t>Simpler design, strong B</a:t>
            </a:r>
          </a:p>
          <a:p>
            <a:pPr marL="742950" lvl="1" indent="-285750"/>
            <a:r>
              <a:rPr lang="en-GB" sz="2000" dirty="0"/>
              <a:t>N</a:t>
            </a:r>
            <a:r>
              <a:rPr lang="en-SE" sz="2000" dirty="0"/>
              <a:t>ormal conducting magnet, balance cost</a:t>
            </a:r>
          </a:p>
          <a:p>
            <a:pPr marL="742950" lvl="1" indent="-285750"/>
            <a:r>
              <a:rPr lang="en-SE" sz="2000" dirty="0"/>
              <a:t>15 m/arc</a:t>
            </a:r>
          </a:p>
          <a:p>
            <a:pPr marL="742950" lvl="1" indent="-285750"/>
            <a:r>
              <a:rPr lang="en-SE" sz="2000" dirty="0"/>
              <a:t>75m/straight</a:t>
            </a:r>
          </a:p>
          <a:p>
            <a:pPr marL="742950" lvl="1" indent="-285750"/>
            <a:r>
              <a:rPr lang="en-SE" sz="2000" dirty="0"/>
              <a:t>180 m in total</a:t>
            </a:r>
          </a:p>
          <a:p>
            <a:pPr marL="742950" lvl="1" indent="-285750"/>
            <a:endParaRPr lang="en-S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D5EB3-B745-DDAF-10D1-D138069731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F38AD-B2AF-C251-E0C6-284FD64B0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585" y="3617396"/>
            <a:ext cx="6328029" cy="32592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AB4655-C4DA-9D47-8B70-D33978C4D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368" y="3617396"/>
            <a:ext cx="4162526" cy="32171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7F89EA-AB2D-3D43-B414-4350348A8A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9672"/>
          <a:stretch/>
        </p:blipFill>
        <p:spPr>
          <a:xfrm>
            <a:off x="6507363" y="1877211"/>
            <a:ext cx="4471640" cy="177157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155509B-ABDB-5C23-ED21-4301A081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365125"/>
            <a:ext cx="11944952" cy="1325563"/>
          </a:xfrm>
        </p:spPr>
        <p:txBody>
          <a:bodyPr/>
          <a:lstStyle/>
          <a:p>
            <a:r>
              <a:rPr lang="en-SE" dirty="0"/>
              <a:t>LEnuSTORM challenge and progress at 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FF32A-77DF-19A0-F2B8-123DBE31B1F7}"/>
              </a:ext>
            </a:extLst>
          </p:cNvPr>
          <p:cNvSpPr txBox="1"/>
          <p:nvPr/>
        </p:nvSpPr>
        <p:spPr>
          <a:xfrm>
            <a:off x="7203837" y="1711191"/>
            <a:ext cx="12173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straight</a:t>
            </a:r>
            <a:endParaRPr lang="en-SE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3C9B1-3110-4908-464F-E2BE71D278CD}"/>
              </a:ext>
            </a:extLst>
          </p:cNvPr>
          <p:cNvSpPr txBox="1"/>
          <p:nvPr/>
        </p:nvSpPr>
        <p:spPr>
          <a:xfrm>
            <a:off x="521113" y="5115792"/>
            <a:ext cx="519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arc</a:t>
            </a:r>
            <a:endParaRPr lang="en-SE" b="1" dirty="0"/>
          </a:p>
        </p:txBody>
      </p:sp>
    </p:spTree>
    <p:extLst>
      <p:ext uri="{BB962C8B-B14F-4D97-AF65-F5344CB8AC3E}">
        <p14:creationId xmlns:p14="http://schemas.microsoft.com/office/powerpoint/2010/main" val="3740632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AC83-12D2-321B-94CD-328B251F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Other opportunities</a:t>
            </a:r>
            <a:br>
              <a:rPr lang="en-SE" dirty="0"/>
            </a:br>
            <a:r>
              <a:rPr lang="en-SE" dirty="0"/>
              <a:t>	</a:t>
            </a:r>
            <a:r>
              <a:rPr lang="en-SE" sz="2400" dirty="0"/>
              <a:t>besides cross-section …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A7F43-2728-55F4-06C6-4CBD6C0D9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046" y="2658636"/>
            <a:ext cx="10862711" cy="1540727"/>
          </a:xfrm>
        </p:spPr>
        <p:txBody>
          <a:bodyPr>
            <a:normAutofit/>
          </a:bodyPr>
          <a:lstStyle/>
          <a:p>
            <a:r>
              <a:rPr lang="en-SE" sz="2800" dirty="0"/>
              <a:t>Searches for ste</a:t>
            </a:r>
            <a:r>
              <a:rPr lang="en-GB" sz="2800" dirty="0"/>
              <a:t>r</a:t>
            </a:r>
            <a:r>
              <a:rPr lang="en-SE" sz="2800" dirty="0"/>
              <a:t>ile neutrino</a:t>
            </a:r>
          </a:p>
          <a:p>
            <a:pPr lvl="1"/>
            <a:r>
              <a:rPr lang="en-GB" sz="1600" dirty="0"/>
              <a:t>New physics at </a:t>
            </a:r>
            <a:r>
              <a:rPr lang="en-GB" sz="1600" dirty="0" err="1"/>
              <a:t>nuSTORM</a:t>
            </a:r>
            <a:r>
              <a:rPr lang="en-GB" sz="1600" dirty="0"/>
              <a:t>, </a:t>
            </a:r>
            <a:r>
              <a:rPr lang="en-GB" sz="1600" dirty="0">
                <a:hlinkClick r:id="rId2"/>
              </a:rPr>
              <a:t>https://journals.aps.org/prd/abstract/10.1103/PhysRevD.103.075009</a:t>
            </a:r>
            <a:r>
              <a:rPr lang="en-GB" sz="1600" dirty="0"/>
              <a:t> </a:t>
            </a:r>
            <a:endParaRPr lang="en-SE" sz="1600" dirty="0"/>
          </a:p>
          <a:p>
            <a:pPr lvl="1"/>
            <a:r>
              <a:rPr lang="en-GB" sz="1600" dirty="0" err="1"/>
              <a:t>nuSTORM</a:t>
            </a:r>
            <a:r>
              <a:rPr lang="en-GB" sz="1600" dirty="0"/>
              <a:t> at CERN: Feasibility Study, </a:t>
            </a:r>
            <a:r>
              <a:rPr lang="en-GB" sz="1600" dirty="0">
                <a:hlinkClick r:id="rId3"/>
              </a:rPr>
              <a:t>https://indico.cern.ch/event/837890/attachments/1921676/3196005/2019-10-21-nuSTORM-at-CERN_Feasibility-study-d1.pdf</a:t>
            </a:r>
            <a:endParaRPr lang="en-GB" sz="1600" dirty="0"/>
          </a:p>
          <a:p>
            <a:pPr marL="457200" lvl="1" indent="0">
              <a:buNone/>
            </a:pPr>
            <a:endParaRPr lang="en-SE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52D6F-8C96-AF06-1937-F44AAEE4F4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6078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2BA5A1-0C7E-454B-8084-E0254A909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725" y="2526606"/>
            <a:ext cx="4651289" cy="8926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38BBF2-DBCE-6A4D-9E41-A72B6020DB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053" y="2031688"/>
            <a:ext cx="2967273" cy="21418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DAD2458-4FAF-3C4E-AE96-9C4687452157}"/>
              </a:ext>
            </a:extLst>
          </p:cNvPr>
          <p:cNvSpPr txBox="1"/>
          <p:nvPr/>
        </p:nvSpPr>
        <p:spPr>
          <a:xfrm rot="16200000">
            <a:off x="766621" y="2902550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Super Beam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684A9C-D1DA-0448-9C40-389BF917B28E}"/>
              </a:ext>
            </a:extLst>
          </p:cNvPr>
          <p:cNvSpPr txBox="1"/>
          <p:nvPr/>
        </p:nvSpPr>
        <p:spPr>
          <a:xfrm>
            <a:off x="7048030" y="2909702"/>
            <a:ext cx="127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solidFill>
                  <a:srgbClr val="0432FF"/>
                </a:solidFill>
              </a:rPr>
              <a:t>nuSTORM</a:t>
            </a:r>
            <a:endParaRPr lang="fr-FR" dirty="0">
              <a:solidFill>
                <a:srgbClr val="0432FF"/>
              </a:solidFill>
            </a:endParaRP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0F8C8C63-9486-1A48-82A4-0A7D82EAD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418" y="2138428"/>
            <a:ext cx="1174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b="1" dirty="0">
                <a:solidFill>
                  <a:srgbClr val="00B050"/>
                </a:solidFill>
                <a:latin typeface="Symbol" charset="2"/>
              </a:rPr>
              <a:t>n</a:t>
            </a:r>
            <a:r>
              <a:rPr lang="en-GB" altLang="en-US" b="1" i="1" baseline="-25000" dirty="0">
                <a:solidFill>
                  <a:srgbClr val="00B050"/>
                </a:solidFill>
                <a:latin typeface="Symbol" charset="2"/>
                <a:sym typeface="Symbol" charset="2"/>
              </a:rPr>
              <a:t>m</a:t>
            </a:r>
            <a:r>
              <a:rPr lang="en-GB" altLang="en-US" b="1" dirty="0">
                <a:solidFill>
                  <a:srgbClr val="00B050"/>
                </a:solidFill>
              </a:rPr>
              <a:t> or </a:t>
            </a:r>
            <a:r>
              <a:rPr lang="en-GB" altLang="en-US" b="1" dirty="0">
                <a:solidFill>
                  <a:srgbClr val="00B050"/>
                </a:solidFill>
                <a:sym typeface="Symbol" charset="2"/>
              </a:rPr>
              <a:t></a:t>
            </a:r>
            <a:r>
              <a:rPr lang="en-GB" altLang="en-US" b="1" dirty="0">
                <a:solidFill>
                  <a:srgbClr val="00B050"/>
                </a:solidFill>
                <a:latin typeface="Symbol" charset="2"/>
              </a:rPr>
              <a:t>n</a:t>
            </a:r>
            <a:r>
              <a:rPr lang="en-GB" altLang="en-US" b="1" i="1" baseline="-25000" dirty="0">
                <a:solidFill>
                  <a:srgbClr val="00B050"/>
                </a:solidFill>
                <a:latin typeface="Symbol" charset="2"/>
                <a:sym typeface="Symbol" charset="2"/>
              </a:rPr>
              <a:t>m</a:t>
            </a:r>
            <a:endParaRPr lang="en-GB" altLang="en-US" b="1" dirty="0">
              <a:solidFill>
                <a:srgbClr val="00B05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6C3C92-88C4-5949-92B8-DBACD0340AA4}"/>
              </a:ext>
            </a:extLst>
          </p:cNvPr>
          <p:cNvSpPr/>
          <p:nvPr/>
        </p:nvSpPr>
        <p:spPr>
          <a:xfrm>
            <a:off x="8722868" y="1953355"/>
            <a:ext cx="10842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0000"/>
                </a:solidFill>
                <a:latin typeface="Symbol" panose="05050102010706020507" pitchFamily="18" charset="2"/>
                <a:cs typeface="Arial" pitchFamily="34" charset="0"/>
              </a:rPr>
              <a:t>n</a:t>
            </a:r>
            <a:r>
              <a:rPr lang="en-GB" b="1" i="1" baseline="-25000" dirty="0">
                <a:solidFill>
                  <a:srgbClr val="FF0000"/>
                </a:solidFill>
                <a:latin typeface="Symbol" panose="05050102010706020507" pitchFamily="18" charset="2"/>
                <a:cs typeface="Arial" pitchFamily="34" charset="0"/>
                <a:sym typeface="Symbol"/>
              </a:rPr>
              <a:t>m</a:t>
            </a:r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 + </a:t>
            </a:r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/>
              </a:rPr>
              <a:t></a:t>
            </a:r>
            <a:r>
              <a:rPr lang="en-GB" b="1" dirty="0">
                <a:solidFill>
                  <a:srgbClr val="FF0000"/>
                </a:solidFill>
                <a:latin typeface="Symbol" panose="05050102010706020507" pitchFamily="18" charset="2"/>
                <a:cs typeface="Arial" pitchFamily="34" charset="0"/>
              </a:rPr>
              <a:t>n</a:t>
            </a:r>
            <a:r>
              <a:rPr lang="en-GB" b="1" i="1" baseline="-25000" dirty="0">
                <a:solidFill>
                  <a:srgbClr val="FF0000"/>
                </a:solidFill>
                <a:latin typeface="+mj-lt"/>
                <a:cs typeface="Arial" pitchFamily="34" charset="0"/>
                <a:sym typeface="Symbol"/>
              </a:rPr>
              <a:t>e</a:t>
            </a:r>
            <a:r>
              <a:rPr lang="en-GB" b="1" baseline="-250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en-GB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8F14F3-1412-5F40-85AA-4E501F1A645F}"/>
              </a:ext>
            </a:extLst>
          </p:cNvPr>
          <p:cNvSpPr/>
          <p:nvPr/>
        </p:nvSpPr>
        <p:spPr>
          <a:xfrm>
            <a:off x="8710168" y="2297842"/>
            <a:ext cx="10842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FF0000"/>
                </a:solidFill>
                <a:latin typeface="Symbol" panose="05050102010706020507" pitchFamily="18" charset="2"/>
                <a:cs typeface="Arial" pitchFamily="34" charset="0"/>
              </a:rPr>
              <a:t>n</a:t>
            </a:r>
            <a:r>
              <a:rPr lang="en-GB" b="1" i="1" baseline="-25000" dirty="0">
                <a:solidFill>
                  <a:srgbClr val="FF0000"/>
                </a:solidFill>
                <a:latin typeface="+mj-lt"/>
                <a:cs typeface="Arial" pitchFamily="34" charset="0"/>
                <a:sym typeface="Symbol"/>
              </a:rPr>
              <a:t>e</a:t>
            </a:r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 + </a:t>
            </a:r>
            <a:r>
              <a:rPr lang="en-GB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  <a:sym typeface="Symbol"/>
              </a:rPr>
              <a:t></a:t>
            </a:r>
            <a:r>
              <a:rPr lang="en-GB" b="1" dirty="0">
                <a:solidFill>
                  <a:srgbClr val="FF0000"/>
                </a:solidFill>
                <a:latin typeface="Symbol" panose="05050102010706020507" pitchFamily="18" charset="2"/>
                <a:cs typeface="Arial" pitchFamily="34" charset="0"/>
              </a:rPr>
              <a:t>n</a:t>
            </a:r>
            <a:r>
              <a:rPr lang="en-GB" b="1" i="1" baseline="-25000" dirty="0">
                <a:solidFill>
                  <a:srgbClr val="FF0000"/>
                </a:solidFill>
                <a:latin typeface="Symbol" panose="05050102010706020507" pitchFamily="18" charset="2"/>
                <a:cs typeface="Arial" pitchFamily="34" charset="0"/>
                <a:sym typeface="Symbol"/>
              </a:rPr>
              <a:t>m</a:t>
            </a:r>
            <a:r>
              <a:rPr lang="en-GB" b="1" baseline="-250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en-GB" dirty="0"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D5081F-23D6-5C78-1358-D4EF6ED5B7F9}"/>
              </a:ext>
            </a:extLst>
          </p:cNvPr>
          <p:cNvGrpSpPr/>
          <p:nvPr/>
        </p:nvGrpSpPr>
        <p:grpSpPr>
          <a:xfrm>
            <a:off x="1294828" y="4395233"/>
            <a:ext cx="9079105" cy="2076118"/>
            <a:chOff x="2018606" y="3039050"/>
            <a:chExt cx="9079105" cy="20761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3B0C87-2014-224D-8AF3-40871D832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21459" y="3046105"/>
              <a:ext cx="8276252" cy="206906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7FC7B7-2D2A-8646-933B-6E4F89CC4B50}"/>
                </a:ext>
              </a:extLst>
            </p:cNvPr>
            <p:cNvSpPr txBox="1"/>
            <p:nvPr/>
          </p:nvSpPr>
          <p:spPr>
            <a:xfrm rot="16200000">
              <a:off x="1334444" y="3723212"/>
              <a:ext cx="17684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>
                  <a:solidFill>
                    <a:srgbClr val="FF0000"/>
                  </a:solidFill>
                </a:rPr>
                <a:t>Muon Collider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578E45C-C47D-5B49-9D02-4BA845C1B653}"/>
              </a:ext>
            </a:extLst>
          </p:cNvPr>
          <p:cNvSpPr/>
          <p:nvPr/>
        </p:nvSpPr>
        <p:spPr>
          <a:xfrm rot="16200000">
            <a:off x="1462329" y="2934323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ESS</a:t>
            </a:r>
            <a:r>
              <a:rPr lang="el-GR" dirty="0">
                <a:solidFill>
                  <a:srgbClr val="0432FF"/>
                </a:solidFill>
                <a:latin typeface="Times New Roman" charset="0"/>
                <a:cs typeface="Times New Roman" charset="0"/>
              </a:rPr>
              <a:t>ν</a:t>
            </a:r>
            <a:r>
              <a:rPr lang="en-GB" dirty="0">
                <a:solidFill>
                  <a:srgbClr val="FF6600"/>
                </a:solidFill>
                <a:latin typeface="Times New Roman" charset="0"/>
                <a:cs typeface="Times New Roman" charset="0"/>
              </a:rPr>
              <a:t>SB</a:t>
            </a:r>
            <a:endParaRPr lang="en-FR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4E28FAE-D1D7-FA80-61FB-D8AC31E7B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SE" dirty="0"/>
              <a:t>Other opportunities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0B16A-E611-00B0-3102-D6C9D770A85B}"/>
              </a:ext>
            </a:extLst>
          </p:cNvPr>
          <p:cNvSpPr txBox="1"/>
          <p:nvPr/>
        </p:nvSpPr>
        <p:spPr>
          <a:xfrm>
            <a:off x="872094" y="1528204"/>
            <a:ext cx="11285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Possibility to serve as a testbed for technologies essential for the Muon Collider</a:t>
            </a:r>
            <a:endParaRPr lang="en-SE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61FAC4-B710-ABC4-6DDC-9FCF3BAC9ABE}"/>
              </a:ext>
            </a:extLst>
          </p:cNvPr>
          <p:cNvSpPr txBox="1"/>
          <p:nvPr/>
        </p:nvSpPr>
        <p:spPr>
          <a:xfrm>
            <a:off x="5404840" y="4149368"/>
            <a:ext cx="609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sz="1400" dirty="0"/>
              <a:t>https://accelconf.web.cern.ch/IPAC2014/papers/tupme012.pdf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2F08EC-C09F-0333-4966-0170C783F91B}"/>
              </a:ext>
            </a:extLst>
          </p:cNvPr>
          <p:cNvSpPr txBox="1"/>
          <p:nvPr/>
        </p:nvSpPr>
        <p:spPr>
          <a:xfrm>
            <a:off x="0" y="6451372"/>
            <a:ext cx="1236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2000" b="1" dirty="0"/>
              <a:t>ESS is the work-package leader of </a:t>
            </a:r>
            <a:r>
              <a:rPr lang="en-GB" sz="2000" b="1" dirty="0"/>
              <a:t>the international </a:t>
            </a:r>
            <a:r>
              <a:rPr lang="en-SE" sz="2000" b="1" dirty="0"/>
              <a:t>Muon collider coll</a:t>
            </a:r>
            <a:r>
              <a:rPr lang="en-GB" sz="2000" b="1" dirty="0"/>
              <a:t>ab</a:t>
            </a:r>
            <a:r>
              <a:rPr lang="en-SE" sz="2000" b="1" dirty="0"/>
              <a:t>oration WP3 proton driver !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E708D3-AAEC-64EC-EE5F-55058654E735}"/>
              </a:ext>
            </a:extLst>
          </p:cNvPr>
          <p:cNvSpPr txBox="1"/>
          <p:nvPr/>
        </p:nvSpPr>
        <p:spPr>
          <a:xfrm>
            <a:off x="6717447" y="3343375"/>
            <a:ext cx="2005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C</a:t>
            </a:r>
            <a:r>
              <a:rPr lang="en-SE" sz="1400" dirty="0"/>
              <a:t>an be a FFAG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9772DE-2EC3-F9A9-2CC4-3AC9F027D242}"/>
              </a:ext>
            </a:extLst>
          </p:cNvPr>
          <p:cNvSpPr/>
          <p:nvPr/>
        </p:nvSpPr>
        <p:spPr>
          <a:xfrm>
            <a:off x="2244569" y="5329796"/>
            <a:ext cx="1017377" cy="92153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0E3DA6-00A4-FDAD-42C7-31247F149A00}"/>
              </a:ext>
            </a:extLst>
          </p:cNvPr>
          <p:cNvSpPr/>
          <p:nvPr/>
        </p:nvSpPr>
        <p:spPr>
          <a:xfrm>
            <a:off x="4107157" y="5136710"/>
            <a:ext cx="517597" cy="1255720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A6C0BA-E61D-03F6-6429-1AC6FDF03655}"/>
              </a:ext>
            </a:extLst>
          </p:cNvPr>
          <p:cNvSpPr/>
          <p:nvPr/>
        </p:nvSpPr>
        <p:spPr>
          <a:xfrm>
            <a:off x="7869115" y="6163667"/>
            <a:ext cx="584527" cy="25800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239723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2B82F-6291-E9E1-999F-D085E1BBF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19C12-A35A-140E-AFE4-12D8A38C8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88" y="368333"/>
            <a:ext cx="10515600" cy="1325563"/>
          </a:xfrm>
        </p:spPr>
        <p:txBody>
          <a:bodyPr/>
          <a:lstStyle/>
          <a:p>
            <a:r>
              <a:rPr lang="en-US" sz="4000" dirty="0"/>
              <a:t>European Strategy for PP update 2020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D0BCC-83E7-269F-9BF5-AE864BBB7A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7C44-C70B-9B43-AD91-8A5FC36685C6}" type="slidenum">
              <a:rPr lang="en-SE" smtClean="0"/>
              <a:t>15</a:t>
            </a:fld>
            <a:endParaRPr lang="en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3C072-406A-F76E-0337-CA04A1818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9" r="4941" b="17300"/>
          <a:stretch/>
        </p:blipFill>
        <p:spPr>
          <a:xfrm>
            <a:off x="711042" y="2670162"/>
            <a:ext cx="10769916" cy="207325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3C522B-CE70-FB3C-EEA6-AD4ECBBD9A3C}"/>
              </a:ext>
            </a:extLst>
          </p:cNvPr>
          <p:cNvSpPr txBox="1"/>
          <p:nvPr/>
        </p:nvSpPr>
        <p:spPr>
          <a:xfrm>
            <a:off x="5238436" y="4743421"/>
            <a:ext cx="8020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dirty="0"/>
              <a:t>https://cds.cern.ch/record/2720129/files/CERN-ESU-013.pdf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F32444-366C-D46F-3111-A69271AEB037}"/>
              </a:ext>
            </a:extLst>
          </p:cNvPr>
          <p:cNvSpPr txBox="1"/>
          <p:nvPr/>
        </p:nvSpPr>
        <p:spPr>
          <a:xfrm>
            <a:off x="574288" y="2063228"/>
            <a:ext cx="6099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3. High-priority future initiative</a:t>
            </a:r>
            <a:endParaRPr lang="en-SE" sz="2800" b="1" dirty="0"/>
          </a:p>
        </p:txBody>
      </p:sp>
    </p:spTree>
    <p:extLst>
      <p:ext uri="{BB962C8B-B14F-4D97-AF65-F5344CB8AC3E}">
        <p14:creationId xmlns:p14="http://schemas.microsoft.com/office/powerpoint/2010/main" val="173651943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32B7C-A69A-FE7F-A7B7-CB00D0E18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6E2F7-2781-CB7B-6507-F2FD52D44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9361" cy="4787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E" sz="2400" dirty="0"/>
              <a:t>Goal</a:t>
            </a:r>
            <a:endParaRPr lang="en-SE" sz="2000" dirty="0"/>
          </a:p>
          <a:p>
            <a:pPr>
              <a:buFont typeface="Wingdings" pitchFamily="2" charset="2"/>
              <a:buChar char="ü"/>
            </a:pPr>
            <a:r>
              <a:rPr lang="en-SE" sz="2000" dirty="0"/>
              <a:t>Neutrinos cross-section measurement in the range of 0.2 – 0.8 GeV</a:t>
            </a:r>
          </a:p>
          <a:p>
            <a:pPr marL="0" indent="0">
              <a:buNone/>
            </a:pPr>
            <a:endParaRPr lang="en-SE" sz="2000" dirty="0"/>
          </a:p>
          <a:p>
            <a:pPr marL="0" indent="0">
              <a:buNone/>
            </a:pPr>
            <a:r>
              <a:rPr lang="en-SE" sz="2400" dirty="0"/>
              <a:t>LEnuSTORM: Good design progress at ESS</a:t>
            </a:r>
          </a:p>
          <a:p>
            <a:pPr>
              <a:buFont typeface="Wingdings" pitchFamily="2" charset="2"/>
              <a:buChar char="ü"/>
            </a:pPr>
            <a:r>
              <a:rPr lang="en-SE" sz="2100" dirty="0"/>
              <a:t>MW Target and Horn</a:t>
            </a:r>
          </a:p>
          <a:p>
            <a:pPr>
              <a:buFont typeface="Wingdings" pitchFamily="2" charset="2"/>
              <a:buChar char="ü"/>
            </a:pPr>
            <a:r>
              <a:rPr lang="en-SE" sz="2100" dirty="0"/>
              <a:t>Pion transfer line</a:t>
            </a:r>
          </a:p>
          <a:p>
            <a:pPr>
              <a:buFont typeface="Wingdings" pitchFamily="2" charset="2"/>
              <a:buChar char="ü"/>
            </a:pPr>
            <a:r>
              <a:rPr lang="en-SE" sz="2100" dirty="0"/>
              <a:t>Muon storage ring</a:t>
            </a:r>
            <a:endParaRPr lang="en-SE" sz="21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n-SE" sz="21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SE" sz="2400" dirty="0"/>
              <a:t>Other opportunities</a:t>
            </a:r>
            <a:endParaRPr lang="en-SE" sz="21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SE" sz="2000" dirty="0"/>
              <a:t>Searches for ste</a:t>
            </a:r>
            <a:r>
              <a:rPr lang="en-GB" sz="2000" dirty="0"/>
              <a:t>r</a:t>
            </a:r>
            <a:r>
              <a:rPr lang="en-SE" sz="2000" dirty="0"/>
              <a:t>ile neutrino</a:t>
            </a:r>
          </a:p>
          <a:p>
            <a:pPr>
              <a:buFont typeface="Wingdings" pitchFamily="2" charset="2"/>
              <a:buChar char="ü"/>
            </a:pPr>
            <a:r>
              <a:rPr lang="en-SE" sz="2000" dirty="0"/>
              <a:t>Testbed for Muon Collider</a:t>
            </a:r>
            <a:endParaRPr lang="en-SE" sz="1800" dirty="0"/>
          </a:p>
          <a:p>
            <a:pPr>
              <a:buFont typeface="Wingdings" pitchFamily="2" charset="2"/>
              <a:buChar char="ü"/>
            </a:pPr>
            <a:endParaRPr lang="en-SE" sz="2000" dirty="0"/>
          </a:p>
          <a:p>
            <a:endParaRPr lang="en-SE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6A783-EBBF-B12B-766E-9166F47F93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4099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E16F0-EC25-B3C3-5D26-6D48FB8A9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</a:t>
            </a:r>
            <a:r>
              <a:rPr lang="en-SE" dirty="0"/>
              <a:t>ack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162F-0BF1-8E53-FF5B-E29C44FCE6E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4798333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CA7B4-D3D4-96FC-3DFA-6E52D56C8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BD2A-92C5-4DA9-63E4-F13905994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Other nuSTORM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E14CD-2866-F4D1-659A-DBD67DAA0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912659"/>
            <a:ext cx="9601200" cy="1540727"/>
          </a:xfrm>
        </p:spPr>
        <p:txBody>
          <a:bodyPr/>
          <a:lstStyle/>
          <a:p>
            <a:endParaRPr lang="en-SE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AF71345-2B59-7E64-F9A0-61F42C8563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036080"/>
              </p:ext>
            </p:extLst>
          </p:nvPr>
        </p:nvGraphicFramePr>
        <p:xfrm>
          <a:off x="1136984" y="1915660"/>
          <a:ext cx="10465884" cy="183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4984">
                  <a:extLst>
                    <a:ext uri="{9D8B030D-6E8A-4147-A177-3AD203B41FA5}">
                      <a16:colId xmlns:a16="http://schemas.microsoft.com/office/drawing/2014/main" val="84162029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1373405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38615533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41492869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SE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SE" sz="2000" dirty="0">
                          <a:solidFill>
                            <a:schemeClr val="tx1"/>
                          </a:solidFill>
                          <a:effectLst/>
                        </a:rPr>
                        <a:t>FNAL</a:t>
                      </a:r>
                      <a:endParaRPr lang="en-SE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SE" sz="2000" dirty="0">
                          <a:solidFill>
                            <a:schemeClr val="tx1"/>
                          </a:solidFill>
                          <a:effectLst/>
                        </a:rPr>
                        <a:t>CERN</a:t>
                      </a:r>
                      <a:endParaRPr lang="en-SE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SE" sz="2000" dirty="0">
                          <a:solidFill>
                            <a:schemeClr val="tx1"/>
                          </a:solidFill>
                          <a:effectLst/>
                        </a:rPr>
                        <a:t>ESS </a:t>
                      </a:r>
                      <a:endParaRPr lang="en-SE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6881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SE" sz="2000" dirty="0">
                          <a:solidFill>
                            <a:schemeClr val="tx1"/>
                          </a:solidFill>
                          <a:effectLst/>
                        </a:rPr>
                        <a:t>Proton beam Power (</a:t>
                      </a: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MW</a:t>
                      </a:r>
                      <a:r>
                        <a:rPr lang="en-SE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SE" sz="20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SE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1.25 MW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1705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SE" sz="2000" dirty="0">
                          <a:solidFill>
                            <a:schemeClr val="tx1"/>
                          </a:solidFill>
                          <a:effectLst/>
                        </a:rPr>
                        <a:t>Proton energy </a:t>
                      </a:r>
                      <a:endParaRPr lang="en-SE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SE" sz="2000" dirty="0">
                          <a:solidFill>
                            <a:schemeClr val="tx1"/>
                          </a:solidFill>
                          <a:effectLst/>
                        </a:rPr>
                        <a:t>120 GeV </a:t>
                      </a:r>
                      <a:endParaRPr lang="en-SE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SE" sz="2000" dirty="0">
                          <a:solidFill>
                            <a:schemeClr val="tx1"/>
                          </a:solidFill>
                          <a:effectLst/>
                        </a:rPr>
                        <a:t>100 GeV </a:t>
                      </a:r>
                      <a:endParaRPr lang="en-SE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SE" sz="2000" dirty="0">
                          <a:solidFill>
                            <a:schemeClr val="tx1"/>
                          </a:solidFill>
                          <a:effectLst/>
                        </a:rPr>
                        <a:t>2.5 GeV </a:t>
                      </a:r>
                      <a:endParaRPr lang="en-SE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5508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SE" sz="2000">
                          <a:solidFill>
                            <a:schemeClr val="tx1"/>
                          </a:solidFill>
                          <a:effectLst/>
                        </a:rPr>
                        <a:t>Pion </a:t>
                      </a: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momentum</a:t>
                      </a:r>
                      <a:endParaRPr lang="en-SE" sz="16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SE" sz="2000">
                          <a:solidFill>
                            <a:schemeClr val="tx1"/>
                          </a:solidFill>
                          <a:effectLst/>
                        </a:rPr>
                        <a:t>5 GeV</a:t>
                      </a:r>
                      <a:endParaRPr lang="en-SE" sz="16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SE" sz="2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effectLst/>
                        </a:rPr>
                        <a:t>？</a:t>
                      </a:r>
                      <a:r>
                        <a:rPr lang="en-SE" sz="2000" dirty="0">
                          <a:solidFill>
                            <a:schemeClr val="tx1"/>
                          </a:solidFill>
                          <a:effectLst/>
                        </a:rPr>
                        <a:t> GeV </a:t>
                      </a:r>
                      <a:endParaRPr lang="en-SE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SE" sz="2000" dirty="0">
                          <a:solidFill>
                            <a:schemeClr val="tx1"/>
                          </a:solidFill>
                          <a:effectLst/>
                        </a:rPr>
                        <a:t>~ 0.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en-SE" sz="2000" dirty="0">
                          <a:solidFill>
                            <a:schemeClr val="tx1"/>
                          </a:solidFill>
                          <a:effectLst/>
                        </a:rPr>
                        <a:t> GeV </a:t>
                      </a:r>
                      <a:endParaRPr lang="en-SE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3416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SE" sz="2000">
                          <a:solidFill>
                            <a:schemeClr val="tx1"/>
                          </a:solidFill>
                          <a:effectLst/>
                        </a:rPr>
                        <a:t>Muon </a:t>
                      </a:r>
                      <a:r>
                        <a:rPr lang="en-GB" sz="2000">
                          <a:solidFill>
                            <a:schemeClr val="tx1"/>
                          </a:solidFill>
                          <a:effectLst/>
                        </a:rPr>
                        <a:t>momentum</a:t>
                      </a:r>
                      <a:endParaRPr lang="en-SE" sz="16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SE" sz="2000">
                          <a:solidFill>
                            <a:schemeClr val="tx1"/>
                          </a:solidFill>
                          <a:effectLst/>
                        </a:rPr>
                        <a:t>3.8 GeV</a:t>
                      </a:r>
                      <a:endParaRPr lang="en-SE" sz="16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SE" sz="2000" dirty="0">
                          <a:solidFill>
                            <a:schemeClr val="tx1"/>
                          </a:solidFill>
                          <a:effectLst/>
                        </a:rPr>
                        <a:t>5.2 GeV</a:t>
                      </a:r>
                      <a:endParaRPr lang="en-SE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SE" sz="2000" dirty="0">
                          <a:solidFill>
                            <a:schemeClr val="tx1"/>
                          </a:solidFill>
                          <a:effectLst/>
                        </a:rPr>
                        <a:t>~ 0.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SE" sz="2000" dirty="0">
                          <a:solidFill>
                            <a:schemeClr val="tx1"/>
                          </a:solidFill>
                          <a:effectLst/>
                        </a:rPr>
                        <a:t> GeV </a:t>
                      </a:r>
                      <a:endParaRPr lang="en-SE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751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Neutrinos (peak) energy</a:t>
                      </a:r>
                      <a:endParaRPr lang="en-SE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SE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0.3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- 5.5</a:t>
                      </a:r>
                      <a:endParaRPr lang="en-SE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100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0.2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 ?</a:t>
                      </a:r>
                      <a:endParaRPr lang="en-SE" sz="16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252796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2DDAD60F-7FDD-3681-C7A7-1B23FB89C627}"/>
              </a:ext>
            </a:extLst>
          </p:cNvPr>
          <p:cNvGrpSpPr/>
          <p:nvPr/>
        </p:nvGrpSpPr>
        <p:grpSpPr>
          <a:xfrm>
            <a:off x="4309946" y="4132303"/>
            <a:ext cx="8564136" cy="553998"/>
            <a:chOff x="4298795" y="1543010"/>
            <a:chExt cx="8564136" cy="5539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79392C-F5D3-15DB-FC33-B9FCCEF3E6F8}"/>
                </a:ext>
              </a:extLst>
            </p:cNvPr>
            <p:cNvSpPr txBox="1"/>
            <p:nvPr/>
          </p:nvSpPr>
          <p:spPr>
            <a:xfrm>
              <a:off x="6763215" y="1668442"/>
              <a:ext cx="609971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b="0" dirty="0" err="1">
                  <a:effectLst/>
                  <a:latin typeface="NimbusRomNo9L"/>
                </a:rPr>
                <a:t>nuSTORM</a:t>
              </a:r>
              <a:r>
                <a:rPr lang="en-GB" sz="1000" b="0" dirty="0">
                  <a:effectLst/>
                  <a:latin typeface="NimbusRomNo9L"/>
                </a:rPr>
                <a:t> at CERN Feasibility Study</a:t>
              </a:r>
            </a:p>
            <a:p>
              <a:r>
                <a:rPr lang="en-GB" sz="1000" b="0" dirty="0">
                  <a:effectLst/>
                  <a:latin typeface="NimbusRomNo9L"/>
                </a:rPr>
                <a:t>https://</a:t>
              </a:r>
              <a:r>
                <a:rPr lang="en-GB" sz="1000" b="0" dirty="0" err="1">
                  <a:effectLst/>
                  <a:latin typeface="NimbusRomNo9L"/>
                </a:rPr>
                <a:t>cds.cern.ch</a:t>
              </a:r>
              <a:r>
                <a:rPr lang="en-GB" sz="1000" b="0" dirty="0">
                  <a:effectLst/>
                  <a:latin typeface="NimbusRomNo9L"/>
                </a:rPr>
                <a:t>/record/2654649?ln=</a:t>
              </a:r>
              <a:r>
                <a:rPr lang="en-GB" sz="1000" b="0" dirty="0" err="1">
                  <a:effectLst/>
                  <a:latin typeface="NimbusRomNo9L"/>
                </a:rPr>
                <a:t>en</a:t>
              </a:r>
              <a:r>
                <a:rPr lang="en-GB" sz="1000" b="0" dirty="0">
                  <a:effectLst/>
                  <a:latin typeface="NimbusRomNo9L"/>
                </a:rPr>
                <a:t> </a:t>
              </a:r>
              <a:endParaRPr lang="en-GB" sz="1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DEDE1B-4E76-CAB6-D311-68BAD17CB55B}"/>
                </a:ext>
              </a:extLst>
            </p:cNvPr>
            <p:cNvSpPr txBox="1"/>
            <p:nvPr/>
          </p:nvSpPr>
          <p:spPr>
            <a:xfrm>
              <a:off x="9262946" y="1543010"/>
              <a:ext cx="3114907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000" b="0" i="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Alekou</a:t>
              </a:r>
              <a:r>
                <a:rPr lang="en-GB" sz="10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, A., et al. "The </a:t>
              </a:r>
              <a:r>
                <a:rPr lang="en-GB" sz="1000" b="0" i="0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ESSnuSB</a:t>
              </a:r>
              <a:r>
                <a:rPr lang="en-GB" sz="10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 design study: overview and future prospects." </a:t>
              </a:r>
              <a:r>
                <a:rPr lang="en-GB" sz="1000" b="0" i="1" dirty="0" err="1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arXiv</a:t>
              </a:r>
              <a:r>
                <a:rPr lang="en-GB" sz="1000" b="0" i="1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 preprint arXiv:2303.17356</a:t>
              </a:r>
              <a:r>
                <a:rPr lang="en-GB" sz="1000" b="0" i="0" dirty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 (2023).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BA4B49-0704-2E11-4F27-8895D793A073}"/>
                </a:ext>
              </a:extLst>
            </p:cNvPr>
            <p:cNvSpPr txBox="1"/>
            <p:nvPr/>
          </p:nvSpPr>
          <p:spPr>
            <a:xfrm>
              <a:off x="4298795" y="1663995"/>
              <a:ext cx="238078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SE" sz="1000" dirty="0"/>
                <a:t>https://lss.fnal.gov/archive/thesis/2000/fermilab-thesis-2015-04.pdf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BD4BF-00BD-00E7-8864-8B6C2D2E7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4682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90335-DB80-06A4-5AF9-1AC21272B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98" y="685798"/>
            <a:ext cx="1658937" cy="1521273"/>
          </a:xfrm>
        </p:spPr>
        <p:txBody>
          <a:bodyPr/>
          <a:lstStyle/>
          <a:p>
            <a:r>
              <a:rPr lang="en-SE" dirty="0"/>
              <a:t>Muons from pion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14BAFA-899F-95F7-434B-3688C244C74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" y="2669993"/>
                <a:ext cx="2656568" cy="4084637"/>
              </a:xfrm>
            </p:spPr>
            <p:txBody>
              <a:bodyPr/>
              <a:lstStyle/>
              <a:p>
                <a:r>
                  <a:rPr lang="en-SE" dirty="0"/>
                  <a:t>But, due to technical limit</a:t>
                </a:r>
                <a:r>
                  <a:rPr lang="en-GB" dirty="0"/>
                  <a:t>s</a:t>
                </a:r>
                <a:r>
                  <a:rPr lang="en-SE" dirty="0"/>
                  <a:t>, our ring can only accept muons within a small phase space area</a:t>
                </a:r>
              </a:p>
              <a:p>
                <a:r>
                  <a:rPr lang="en-GB" dirty="0">
                    <a:ea typeface="Cambria Math" panose="02040503050406030204" pitchFamily="18" charset="0"/>
                  </a:rPr>
                  <a:t>C</a:t>
                </a:r>
                <a:r>
                  <a:rPr lang="en-SE" dirty="0">
                    <a:ea typeface="Cambria Math" panose="02040503050406030204" pitchFamily="18" charset="0"/>
                  </a:rPr>
                  <a:t>ut: </a:t>
                </a:r>
                <a14:m>
                  <m:oMath xmlns:m="http://schemas.openxmlformats.org/officeDocument/2006/math">
                    <m:r>
                      <a:rPr lang="en-S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10%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0.05</m:t>
                    </m:r>
                  </m:oMath>
                </a14:m>
                <a:r>
                  <a:rPr lang="en-SE" dirty="0"/>
                  <a:t> rad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14BAFA-899F-95F7-434B-3688C244C7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" y="2669993"/>
                <a:ext cx="2656568" cy="4084637"/>
              </a:xfrm>
              <a:blipFill>
                <a:blip r:embed="rId2"/>
                <a:stretch>
                  <a:fillRect l="-1429" t="-1553" r="-2381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0E6C86A-878C-A4F8-DFC2-94ABAC6F5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6568" y="0"/>
            <a:ext cx="9535432" cy="67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139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991CE-EB97-1757-4B6D-D6A8CB7BD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288" y="368333"/>
            <a:ext cx="10515600" cy="1325563"/>
          </a:xfrm>
        </p:spPr>
        <p:txBody>
          <a:bodyPr/>
          <a:lstStyle/>
          <a:p>
            <a:r>
              <a:rPr lang="en-US" sz="4000" dirty="0"/>
              <a:t>European Strategy for PP update 2020</a:t>
            </a:r>
            <a:endParaRPr lang="en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6D78C-F921-6AB0-5F16-E75796E384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7C44-C70B-9B43-AD91-8A5FC36685C6}" type="slidenum">
              <a:rPr lang="en-SE" smtClean="0"/>
              <a:t>2</a:t>
            </a:fld>
            <a:endParaRPr lang="en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D5DA82-4F0F-47DC-6688-A0C465FD27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9" r="4941" b="17300"/>
          <a:stretch/>
        </p:blipFill>
        <p:spPr>
          <a:xfrm>
            <a:off x="711042" y="2670162"/>
            <a:ext cx="10769916" cy="207325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5F537A-0A33-50B5-F31A-31B1E40EB97F}"/>
              </a:ext>
            </a:extLst>
          </p:cNvPr>
          <p:cNvSpPr txBox="1"/>
          <p:nvPr/>
        </p:nvSpPr>
        <p:spPr>
          <a:xfrm>
            <a:off x="5238436" y="4743421"/>
            <a:ext cx="8020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E" dirty="0"/>
              <a:t>https://cds.cern.ch/record/2720129/files/CERN-ESU-013.pdf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155A13-732A-AED6-1DEA-F01561A0E92F}"/>
              </a:ext>
            </a:extLst>
          </p:cNvPr>
          <p:cNvSpPr txBox="1"/>
          <p:nvPr/>
        </p:nvSpPr>
        <p:spPr>
          <a:xfrm>
            <a:off x="574288" y="2063228"/>
            <a:ext cx="6099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/>
              <a:t>3. High-priority future initiative</a:t>
            </a:r>
            <a:endParaRPr lang="en-SE" sz="2800" b="1" dirty="0"/>
          </a:p>
        </p:txBody>
      </p:sp>
    </p:spTree>
    <p:extLst>
      <p:ext uri="{BB962C8B-B14F-4D97-AF65-F5344CB8AC3E}">
        <p14:creationId xmlns:p14="http://schemas.microsoft.com/office/powerpoint/2010/main" val="4682442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F2E3-DDBC-9DFF-95AA-2BD250B76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How many muons can we get?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5277E-EDB2-A839-7AEB-661A244ECBF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SE" sz="2400" dirty="0"/>
              <a:t>Relative Intensity </a:t>
            </a:r>
          </a:p>
          <a:p>
            <a:pPr lvl="1"/>
            <a:r>
              <a:rPr lang="en-GB" sz="2000" dirty="0"/>
              <a:t>Selected with the beamline acceptances.</a:t>
            </a:r>
          </a:p>
          <a:p>
            <a:pPr lvl="1"/>
            <a:r>
              <a:rPr lang="en-GB" sz="2000" dirty="0"/>
              <a:t>N</a:t>
            </a:r>
            <a:r>
              <a:rPr lang="en-SE" sz="2000" dirty="0"/>
              <a:t>ormalis</a:t>
            </a:r>
            <a:r>
              <a:rPr lang="en-GB" sz="2000" dirty="0"/>
              <a:t>e</a:t>
            </a:r>
            <a:r>
              <a:rPr lang="en-SE" sz="2000" dirty="0"/>
              <a:t>d to the case of 400MeV/c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07865-7625-8740-665A-BEBB1A83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66" y="3083373"/>
            <a:ext cx="8039974" cy="25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363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EFE5-4310-A1EA-74E7-DBA84BEE8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E" sz="2800" dirty="0"/>
              <a:t>Why </a:t>
            </a:r>
            <a:r>
              <a:rPr lang="en-GB" sz="2800" b="1" i="0" dirty="0">
                <a:solidFill>
                  <a:srgbClr val="202020"/>
                </a:solidFill>
                <a:effectLst/>
                <a:latin typeface="Liberation Sans"/>
              </a:rPr>
              <a:t>A Low Energy Muon Storage Ring at ESS? </a:t>
            </a:r>
            <a:endParaRPr lang="en-S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A80A6-0FD3-B9F8-396F-13427DAB5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613"/>
            <a:ext cx="10808368" cy="33101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SE" sz="1800" b="1" dirty="0"/>
          </a:p>
          <a:p>
            <a:r>
              <a:rPr lang="en-SE" sz="2400" dirty="0"/>
              <a:t>neutrinos cross section measurement in the MeV range</a:t>
            </a:r>
          </a:p>
          <a:p>
            <a:pPr lvl="1"/>
            <a:r>
              <a:rPr lang="en-GB" sz="2400" dirty="0">
                <a:solidFill>
                  <a:schemeClr val="tx1"/>
                </a:solidFill>
                <a:latin typeface="CMR10"/>
              </a:rPr>
              <a:t>t</a:t>
            </a:r>
            <a:r>
              <a:rPr lang="en-GB" sz="2400" dirty="0">
                <a:solidFill>
                  <a:schemeClr val="tx1"/>
                </a:solidFill>
                <a:effectLst/>
                <a:latin typeface="CMR10"/>
              </a:rPr>
              <a:t>o reduce the systematic error in the </a:t>
            </a:r>
            <a:r>
              <a:rPr lang="en-GB" sz="2400" dirty="0" err="1">
                <a:solidFill>
                  <a:schemeClr val="tx1"/>
                </a:solidFill>
                <a:effectLst/>
                <a:latin typeface="CMR10"/>
              </a:rPr>
              <a:t>ESSnuSB</a:t>
            </a:r>
            <a:r>
              <a:rPr lang="en-GB" sz="2400" dirty="0">
                <a:solidFill>
                  <a:schemeClr val="tx1"/>
                </a:solidFill>
                <a:effectLst/>
                <a:latin typeface="CMR10"/>
              </a:rPr>
              <a:t> long baseline experiment</a:t>
            </a:r>
            <a:endParaRPr lang="en-GB" sz="1800" dirty="0">
              <a:solidFill>
                <a:schemeClr val="tx1"/>
              </a:solidFill>
            </a:endParaRPr>
          </a:p>
          <a:p>
            <a:endParaRPr lang="en-SE" sz="1800" dirty="0"/>
          </a:p>
          <a:p>
            <a:endParaRPr lang="en-SE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7398F-C214-82A6-3FE2-34D593C7A9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2C39919-0E62-C3ED-0AA6-E2D6BB82DD13}"/>
              </a:ext>
            </a:extLst>
          </p:cNvPr>
          <p:cNvSpPr txBox="1">
            <a:spLocks/>
          </p:cNvSpPr>
          <p:nvPr/>
        </p:nvSpPr>
        <p:spPr>
          <a:xfrm>
            <a:off x="1499285" y="3655289"/>
            <a:ext cx="9601200" cy="1540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1818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SE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FD691F-9CEF-7914-D7CB-12E3FE2D45C0}"/>
              </a:ext>
            </a:extLst>
          </p:cNvPr>
          <p:cNvSpPr txBox="1"/>
          <p:nvPr/>
        </p:nvSpPr>
        <p:spPr>
          <a:xfrm>
            <a:off x="1260574" y="6259810"/>
            <a:ext cx="91988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200" dirty="0">
                <a:solidFill>
                  <a:schemeClr val="accent3"/>
                </a:solidFill>
                <a:effectLst/>
              </a:rPr>
              <a:t>J. A. </a:t>
            </a:r>
            <a:r>
              <a:rPr lang="en-GB" sz="1200" dirty="0" err="1">
                <a:solidFill>
                  <a:schemeClr val="accent3"/>
                </a:solidFill>
                <a:effectLst/>
              </a:rPr>
              <a:t>Formaggio</a:t>
            </a:r>
            <a:r>
              <a:rPr lang="en-GB" sz="1200" dirty="0">
                <a:solidFill>
                  <a:schemeClr val="accent3"/>
                </a:solidFill>
                <a:effectLst/>
              </a:rPr>
              <a:t> and G. P. Zeller, “From eV to </a:t>
            </a:r>
            <a:r>
              <a:rPr lang="en-GB" sz="1200" dirty="0" err="1">
                <a:solidFill>
                  <a:schemeClr val="accent3"/>
                </a:solidFill>
                <a:effectLst/>
              </a:rPr>
              <a:t>EeV</a:t>
            </a:r>
            <a:r>
              <a:rPr lang="en-GB" sz="1200" dirty="0">
                <a:solidFill>
                  <a:schemeClr val="accent3"/>
                </a:solidFill>
                <a:effectLst/>
              </a:rPr>
              <a:t>: Neutrino cross sections across energy scales,” </a:t>
            </a:r>
            <a:r>
              <a:rPr lang="en-GB" sz="1200" i="1" dirty="0">
                <a:solidFill>
                  <a:schemeClr val="accent3"/>
                </a:solidFill>
                <a:effectLst/>
              </a:rPr>
              <a:t>Rev. Mod. Phys.</a:t>
            </a:r>
            <a:r>
              <a:rPr lang="en-GB" sz="1200" dirty="0">
                <a:solidFill>
                  <a:schemeClr val="accent3"/>
                </a:solidFill>
                <a:effectLst/>
              </a:rPr>
              <a:t>, vol. 84, no. 3, pp. 1307–1341, Sep. 2012, </a:t>
            </a:r>
            <a:r>
              <a:rPr lang="en-GB" sz="1200" dirty="0" err="1">
                <a:solidFill>
                  <a:schemeClr val="accent3"/>
                </a:solidFill>
                <a:effectLst/>
              </a:rPr>
              <a:t>doi</a:t>
            </a:r>
            <a:r>
              <a:rPr lang="en-GB" sz="1200" dirty="0">
                <a:solidFill>
                  <a:schemeClr val="accent3"/>
                </a:solidFill>
                <a:effectLst/>
              </a:rPr>
              <a:t>: </a:t>
            </a:r>
            <a:r>
              <a:rPr lang="en-GB" sz="1200" dirty="0">
                <a:solidFill>
                  <a:schemeClr val="accent3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10.1103/RevModPhys.84.1307</a:t>
            </a:r>
            <a:r>
              <a:rPr lang="en-GB" sz="1200" dirty="0">
                <a:solidFill>
                  <a:schemeClr val="accent3"/>
                </a:solidFill>
                <a:effectLst/>
              </a:rPr>
              <a:t>.</a:t>
            </a: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F3AA1ED8-61A7-9374-C432-04A7282F09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17"/>
          <a:stretch/>
        </p:blipFill>
        <p:spPr>
          <a:xfrm>
            <a:off x="5979368" y="2795763"/>
            <a:ext cx="4480083" cy="3271739"/>
          </a:xfrm>
          <a:prstGeom prst="rect">
            <a:avLst/>
          </a:prstGeom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1376918A-C392-2438-F2F3-456FC875D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119"/>
          <a:stretch/>
        </p:blipFill>
        <p:spPr>
          <a:xfrm>
            <a:off x="1384283" y="2795764"/>
            <a:ext cx="4480084" cy="32445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034C4F-C54F-449B-8E8F-018B8A6EF71A}"/>
              </a:ext>
            </a:extLst>
          </p:cNvPr>
          <p:cNvSpPr txBox="1"/>
          <p:nvPr/>
        </p:nvSpPr>
        <p:spPr>
          <a:xfrm>
            <a:off x="1293874" y="5965676"/>
            <a:ext cx="93709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Total neutrino and antineutrino per nucleon CC cross sections (for an </a:t>
            </a:r>
            <a:r>
              <a:rPr lang="en-GB" sz="1400" dirty="0" err="1"/>
              <a:t>isoscalar</a:t>
            </a:r>
            <a:r>
              <a:rPr lang="en-GB" sz="1400" dirty="0"/>
              <a:t> target) /neutrino energy</a:t>
            </a:r>
            <a:endParaRPr lang="en-SE" sz="1400" dirty="0"/>
          </a:p>
        </p:txBody>
      </p:sp>
    </p:spTree>
    <p:extLst>
      <p:ext uri="{BB962C8B-B14F-4D97-AF65-F5344CB8AC3E}">
        <p14:creationId xmlns:p14="http://schemas.microsoft.com/office/powerpoint/2010/main" val="938893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069B-A80A-A33D-96A3-95619697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7126" cy="1325563"/>
          </a:xfrm>
        </p:spPr>
        <p:txBody>
          <a:bodyPr/>
          <a:lstStyle/>
          <a:p>
            <a:r>
              <a:rPr lang="en-SE" b="1" dirty="0"/>
              <a:t>nuSTORM</a:t>
            </a:r>
            <a:r>
              <a:rPr lang="en-SE" dirty="0"/>
              <a:t> </a:t>
            </a:r>
            <a:r>
              <a:rPr lang="en-GB" sz="4000" dirty="0"/>
              <a:t>(Neutrinos from Stored Muons) 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ABD26-F9CB-FD40-D237-BFEAF473F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92922"/>
            <a:ext cx="10398894" cy="1372544"/>
          </a:xfrm>
        </p:spPr>
        <p:txBody>
          <a:bodyPr>
            <a:normAutofit/>
          </a:bodyPr>
          <a:lstStyle/>
          <a:p>
            <a:r>
              <a:rPr lang="en-GB" sz="2400" dirty="0" err="1"/>
              <a:t>nuSTORM</a:t>
            </a:r>
            <a:r>
              <a:rPr lang="en-GB" sz="2400" dirty="0"/>
              <a:t> is a facility based on a muon decay ring.</a:t>
            </a:r>
          </a:p>
          <a:p>
            <a:r>
              <a:rPr lang="en-GB" sz="2400" dirty="0"/>
              <a:t>Capture and transfer </a:t>
            </a:r>
            <a:r>
              <a:rPr lang="en-GB" sz="2400" dirty="0" err="1"/>
              <a:t>pions</a:t>
            </a:r>
            <a:r>
              <a:rPr lang="en-GB" sz="2400" dirty="0"/>
              <a:t>, and store muons</a:t>
            </a:r>
          </a:p>
          <a:p>
            <a:endParaRPr lang="en-GB" sz="24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b="0" i="0" dirty="0">
              <a:effectLst/>
              <a:latin typeface="Arial" panose="020B0604020202020204" pitchFamily="34" charset="0"/>
            </a:endParaRPr>
          </a:p>
          <a:p>
            <a:endParaRPr lang="en-GB" sz="1600" b="0" i="0" dirty="0">
              <a:effectLst/>
              <a:latin typeface="Arial" panose="020B0604020202020204" pitchFamily="34" charset="0"/>
            </a:endParaRPr>
          </a:p>
          <a:p>
            <a:endParaRPr lang="en-GB" sz="1600" b="0" i="0" dirty="0">
              <a:effectLst/>
              <a:latin typeface="Arial" panose="020B0604020202020204" pitchFamily="34" charset="0"/>
            </a:endParaRPr>
          </a:p>
          <a:p>
            <a:endParaRPr lang="en-GB" sz="1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424200-4D09-B1F1-075B-3C2C8FC5321A}"/>
              </a:ext>
            </a:extLst>
          </p:cNvPr>
          <p:cNvGrpSpPr/>
          <p:nvPr/>
        </p:nvGrpSpPr>
        <p:grpSpPr>
          <a:xfrm>
            <a:off x="3831288" y="4927237"/>
            <a:ext cx="3214564" cy="441990"/>
            <a:chOff x="5697828" y="6879386"/>
            <a:chExt cx="3214564" cy="4419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3D4F808-E46B-219F-AA21-2D963AAF7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41593"/>
            <a:stretch/>
          </p:blipFill>
          <p:spPr>
            <a:xfrm>
              <a:off x="7325966" y="6879386"/>
              <a:ext cx="1586426" cy="44199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E42A53-4EB5-BA21-7237-07052E249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0000"/>
            <a:stretch/>
          </p:blipFill>
          <p:spPr>
            <a:xfrm>
              <a:off x="5697828" y="6910147"/>
              <a:ext cx="1317914" cy="411229"/>
            </a:xfrm>
            <a:prstGeom prst="rect">
              <a:avLst/>
            </a:prstGeom>
          </p:spPr>
        </p:pic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C17DF80-E13A-3112-F919-505083E5EE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27294" y="6382401"/>
            <a:ext cx="2743200" cy="365125"/>
          </a:xfrm>
        </p:spPr>
        <p:txBody>
          <a:bodyPr/>
          <a:lstStyle/>
          <a:p>
            <a:fld id="{28844951-7827-47D4-8276-7DDE1FA7D85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Content Placeholder 18">
            <a:extLst>
              <a:ext uri="{FF2B5EF4-FFF2-40B4-BE49-F238E27FC236}">
                <a16:creationId xmlns:a16="http://schemas.microsoft.com/office/drawing/2014/main" id="{64FDD094-C8DF-D27E-9ED4-3420A270A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15" y="2730072"/>
            <a:ext cx="1401684" cy="107843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EB4D6B-8458-97E4-D72B-FF6BCC74AAC0}"/>
              </a:ext>
            </a:extLst>
          </p:cNvPr>
          <p:cNvGrpSpPr/>
          <p:nvPr/>
        </p:nvGrpSpPr>
        <p:grpSpPr>
          <a:xfrm>
            <a:off x="1371600" y="3037692"/>
            <a:ext cx="6734611" cy="3368041"/>
            <a:chOff x="2322474" y="2077348"/>
            <a:chExt cx="6734611" cy="336804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E4AD767-3584-9AAE-385F-E6E1FB57CC11}"/>
                </a:ext>
              </a:extLst>
            </p:cNvPr>
            <p:cNvGrpSpPr/>
            <p:nvPr/>
          </p:nvGrpSpPr>
          <p:grpSpPr>
            <a:xfrm>
              <a:off x="3873501" y="3633521"/>
              <a:ext cx="5183584" cy="1811868"/>
              <a:chOff x="3949701" y="2922321"/>
              <a:chExt cx="5183584" cy="1811868"/>
            </a:xfrm>
          </p:grpSpPr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02618051-C3D9-2B71-403B-59D26CCD52B1}"/>
                  </a:ext>
                </a:extLst>
              </p:cNvPr>
              <p:cNvSpPr/>
              <p:nvPr/>
            </p:nvSpPr>
            <p:spPr>
              <a:xfrm rot="16200000">
                <a:off x="3894667" y="2977355"/>
                <a:ext cx="1811867" cy="1701800"/>
              </a:xfrm>
              <a:prstGeom prst="blockArc">
                <a:avLst>
                  <a:gd name="adj1" fmla="val 10800000"/>
                  <a:gd name="adj2" fmla="val 0"/>
                  <a:gd name="adj3" fmla="val 1505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Block Arc 20">
                <a:extLst>
                  <a:ext uri="{FF2B5EF4-FFF2-40B4-BE49-F238E27FC236}">
                    <a16:creationId xmlns:a16="http://schemas.microsoft.com/office/drawing/2014/main" id="{803E5A4E-5E65-1C3F-7A37-6187C709BBA4}"/>
                  </a:ext>
                </a:extLst>
              </p:cNvPr>
              <p:cNvSpPr/>
              <p:nvPr/>
            </p:nvSpPr>
            <p:spPr>
              <a:xfrm rot="5400000">
                <a:off x="7307924" y="2908828"/>
                <a:ext cx="1811867" cy="1838855"/>
              </a:xfrm>
              <a:prstGeom prst="blockArc">
                <a:avLst>
                  <a:gd name="adj1" fmla="val 10800000"/>
                  <a:gd name="adj2" fmla="val 0"/>
                  <a:gd name="adj3" fmla="val 15050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D29F731-F6EC-2136-56FC-6729CFB581A8}"/>
                  </a:ext>
                </a:extLst>
              </p:cNvPr>
              <p:cNvSpPr/>
              <p:nvPr/>
            </p:nvSpPr>
            <p:spPr>
              <a:xfrm>
                <a:off x="4776392" y="2922321"/>
                <a:ext cx="3437466" cy="26114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>
                  <a:highlight>
                    <a:srgbClr val="00FFFF"/>
                  </a:highlight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D677341-15EA-B886-59B8-81D2AC0AC013}"/>
                  </a:ext>
                </a:extLst>
              </p:cNvPr>
              <p:cNvSpPr/>
              <p:nvPr/>
            </p:nvSpPr>
            <p:spPr>
              <a:xfrm>
                <a:off x="4800600" y="4473043"/>
                <a:ext cx="3437466" cy="26114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4E7049C-8DDC-D262-9892-D37CB51AB6DF}"/>
                </a:ext>
              </a:extLst>
            </p:cNvPr>
            <p:cNvGrpSpPr/>
            <p:nvPr/>
          </p:nvGrpSpPr>
          <p:grpSpPr>
            <a:xfrm>
              <a:off x="2322474" y="2077348"/>
              <a:ext cx="3253106" cy="1905799"/>
              <a:chOff x="2322474" y="2077348"/>
              <a:chExt cx="3253106" cy="1905799"/>
            </a:xfrm>
          </p:grpSpPr>
          <p:sp>
            <p:nvSpPr>
              <p:cNvPr id="18" name="Block Arc 17">
                <a:extLst>
                  <a:ext uri="{FF2B5EF4-FFF2-40B4-BE49-F238E27FC236}">
                    <a16:creationId xmlns:a16="http://schemas.microsoft.com/office/drawing/2014/main" id="{CC039CA1-94E8-1169-6392-7B194C1295AF}"/>
                  </a:ext>
                </a:extLst>
              </p:cNvPr>
              <p:cNvSpPr/>
              <p:nvPr/>
            </p:nvSpPr>
            <p:spPr>
              <a:xfrm rot="5400000">
                <a:off x="2291927" y="2201827"/>
                <a:ext cx="1811867" cy="1750774"/>
              </a:xfrm>
              <a:prstGeom prst="blockArc">
                <a:avLst>
                  <a:gd name="adj1" fmla="val 10800000"/>
                  <a:gd name="adj2" fmla="val 16183775"/>
                  <a:gd name="adj3" fmla="val 14040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Block Arc 18">
                <a:extLst>
                  <a:ext uri="{FF2B5EF4-FFF2-40B4-BE49-F238E27FC236}">
                    <a16:creationId xmlns:a16="http://schemas.microsoft.com/office/drawing/2014/main" id="{0C56C077-597C-4DAA-BFF1-7406E72FED6D}"/>
                  </a:ext>
                </a:extLst>
              </p:cNvPr>
              <p:cNvSpPr/>
              <p:nvPr/>
            </p:nvSpPr>
            <p:spPr>
              <a:xfrm rot="16200000">
                <a:off x="3794259" y="2107895"/>
                <a:ext cx="1811867" cy="1750774"/>
              </a:xfrm>
              <a:prstGeom prst="blockArc">
                <a:avLst>
                  <a:gd name="adj1" fmla="val 10800000"/>
                  <a:gd name="adj2" fmla="val 16089870"/>
                  <a:gd name="adj3" fmla="val 14506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7054AC8-3928-A1C6-2B85-A09AED7193B0}"/>
              </a:ext>
            </a:extLst>
          </p:cNvPr>
          <p:cNvSpPr txBox="1"/>
          <p:nvPr/>
        </p:nvSpPr>
        <p:spPr>
          <a:xfrm rot="2394914">
            <a:off x="2318329" y="3469373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Pion transfer line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0309BB-B2F2-41AF-ADB3-B6A45958BE40}"/>
              </a:ext>
            </a:extLst>
          </p:cNvPr>
          <p:cNvSpPr txBox="1"/>
          <p:nvPr/>
        </p:nvSpPr>
        <p:spPr>
          <a:xfrm>
            <a:off x="4426350" y="6405732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Muon storage ring</a:t>
            </a:r>
            <a:endParaRPr lang="en-S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E1BA60D-B379-DA35-B1A8-72D7D56DED2C}"/>
                  </a:ext>
                </a:extLst>
              </p:cNvPr>
              <p:cNvSpPr txBox="1"/>
              <p:nvPr/>
            </p:nvSpPr>
            <p:spPr>
              <a:xfrm>
                <a:off x="5057663" y="3166483"/>
                <a:ext cx="7019514" cy="1109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b="0" i="0" dirty="0">
                    <a:effectLst/>
                    <a:latin typeface="Arial" panose="020B0604020202020204" pitchFamily="34" charset="0"/>
                  </a:rPr>
                  <a:t>Known flux and equal fluxes of (anti-)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sv-SE" sz="2400" b="0" i="1" smtClean="0">
                            <a:effectLst/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sz="2400" b="0" i="0" dirty="0">
                    <a:effectLst/>
                    <a:latin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µ</m:t>
                        </m:r>
                      </m:sub>
                    </m:sSub>
                  </m:oMath>
                </a14:m>
                <a:endParaRPr lang="en-GB" sz="2400" b="0" i="0" dirty="0">
                  <a:effectLst/>
                  <a:latin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Arial" panose="020B0604020202020204" pitchFamily="34" charset="0"/>
                  </a:rPr>
                  <a:t>Their </a:t>
                </a:r>
                <a:r>
                  <a:rPr lang="en-GB" sz="2000" b="0" i="0" dirty="0">
                    <a:effectLst/>
                    <a:latin typeface="Arial" panose="020B0604020202020204" pitchFamily="34" charset="0"/>
                  </a:rPr>
                  <a:t>energy spectrum can be calculated precisely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GB" sz="2000" i="0" dirty="0">
                    <a:latin typeface="Arial" panose="020B0604020202020204" pitchFamily="34" charset="0"/>
                  </a:rPr>
                  <a:t>Make precise cross-section measurements possible</a:t>
                </a:r>
                <a:endParaRPr lang="en-GB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E1BA60D-B379-DA35-B1A8-72D7D56DE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663" y="3166483"/>
                <a:ext cx="7019514" cy="1109022"/>
              </a:xfrm>
              <a:prstGeom prst="rect">
                <a:avLst/>
              </a:prstGeom>
              <a:blipFill>
                <a:blip r:embed="rId6"/>
                <a:stretch>
                  <a:fillRect l="-1447" t="-4545" b="-10227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705196DA-43E3-D260-C0ED-9A0D6AAF8A57}"/>
              </a:ext>
            </a:extLst>
          </p:cNvPr>
          <p:cNvSpPr txBox="1"/>
          <p:nvPr/>
        </p:nvSpPr>
        <p:spPr>
          <a:xfrm>
            <a:off x="575588" y="3736954"/>
            <a:ext cx="1821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Beam target and </a:t>
            </a:r>
          </a:p>
          <a:p>
            <a:r>
              <a:rPr lang="en-GB" b="1" i="0" dirty="0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magnetic horn</a:t>
            </a:r>
            <a:endParaRPr lang="en-SE" b="1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DC6DC6F-6AF4-76D0-985E-0244132E69AF}"/>
              </a:ext>
            </a:extLst>
          </p:cNvPr>
          <p:cNvCxnSpPr>
            <a:cxnSpLocks/>
          </p:cNvCxnSpPr>
          <p:nvPr/>
        </p:nvCxnSpPr>
        <p:spPr>
          <a:xfrm>
            <a:off x="8074390" y="4739742"/>
            <a:ext cx="290172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59A4D83-DD84-D19A-99D1-BB43F1DADD97}"/>
              </a:ext>
            </a:extLst>
          </p:cNvPr>
          <p:cNvSpPr txBox="1"/>
          <p:nvPr/>
        </p:nvSpPr>
        <p:spPr>
          <a:xfrm>
            <a:off x="8136871" y="4773332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Neutrino beam direction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B7769B-70A6-B0B3-C76F-7107CCB5D0F3}"/>
              </a:ext>
            </a:extLst>
          </p:cNvPr>
          <p:cNvSpPr txBox="1"/>
          <p:nvPr/>
        </p:nvSpPr>
        <p:spPr>
          <a:xfrm>
            <a:off x="3980431" y="4547017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Production straight section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E1E3A0-1909-CCD8-FCF8-A1DDF0EE078E}"/>
              </a:ext>
            </a:extLst>
          </p:cNvPr>
          <p:cNvSpPr txBox="1"/>
          <p:nvPr/>
        </p:nvSpPr>
        <p:spPr>
          <a:xfrm>
            <a:off x="4477360" y="5339773"/>
            <a:ext cx="2191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(A</a:t>
            </a:r>
            <a:r>
              <a:rPr lang="en-SE" sz="1400" b="1" dirty="0"/>
              <a:t>nd their antiparticles)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3BC83-6A6E-D5DE-6F0B-11B086775C8C}"/>
              </a:ext>
            </a:extLst>
          </p:cNvPr>
          <p:cNvSpPr txBox="1"/>
          <p:nvPr/>
        </p:nvSpPr>
        <p:spPr>
          <a:xfrm>
            <a:off x="10976110" y="454701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3819067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167A8-BB0A-F871-9CC1-31FB95308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A5566-E40C-69E1-487F-7A351DC02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1" y="693283"/>
            <a:ext cx="11972558" cy="60986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F3AB5D-5445-FD81-7193-54D73228AB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10148369" y="4570509"/>
            <a:ext cx="1420744" cy="44331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C4955FF-B1F3-765B-C639-D76E1D6C6143}"/>
              </a:ext>
            </a:extLst>
          </p:cNvPr>
          <p:cNvCxnSpPr>
            <a:cxnSpLocks/>
          </p:cNvCxnSpPr>
          <p:nvPr/>
        </p:nvCxnSpPr>
        <p:spPr>
          <a:xfrm flipH="1" flipV="1">
            <a:off x="6348398" y="4689459"/>
            <a:ext cx="1747432" cy="23560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F9D158-3803-A6D4-64FE-F592C9AF47A5}"/>
              </a:ext>
            </a:extLst>
          </p:cNvPr>
          <p:cNvSpPr txBox="1"/>
          <p:nvPr/>
        </p:nvSpPr>
        <p:spPr>
          <a:xfrm>
            <a:off x="8026789" y="476344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</a:t>
            </a:r>
            <a:r>
              <a:rPr lang="en-SE" dirty="0"/>
              <a:t>roduction straight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B15C0C-6C14-5D01-70D9-757ED7BA4498}"/>
              </a:ext>
            </a:extLst>
          </p:cNvPr>
          <p:cNvCxnSpPr>
            <a:cxnSpLocks/>
          </p:cNvCxnSpPr>
          <p:nvPr/>
        </p:nvCxnSpPr>
        <p:spPr>
          <a:xfrm flipH="1" flipV="1">
            <a:off x="6348398" y="5151562"/>
            <a:ext cx="1047542" cy="37705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2E3070C-B5DA-EA60-F806-912DA169EABE}"/>
              </a:ext>
            </a:extLst>
          </p:cNvPr>
          <p:cNvSpPr txBox="1"/>
          <p:nvPr/>
        </p:nvSpPr>
        <p:spPr>
          <a:xfrm>
            <a:off x="6598822" y="5510730"/>
            <a:ext cx="2609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return</a:t>
            </a:r>
            <a:r>
              <a:rPr lang="en-SE" dirty="0"/>
              <a:t> straight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84F78E-BC33-4D53-1D8A-E041E00A638D}"/>
              </a:ext>
            </a:extLst>
          </p:cNvPr>
          <p:cNvCxnSpPr>
            <a:cxnSpLocks/>
          </p:cNvCxnSpPr>
          <p:nvPr/>
        </p:nvCxnSpPr>
        <p:spPr>
          <a:xfrm flipV="1">
            <a:off x="5760155" y="4517716"/>
            <a:ext cx="551145" cy="57909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9135DC6-93BD-6031-B104-173115B0273C}"/>
              </a:ext>
            </a:extLst>
          </p:cNvPr>
          <p:cNvSpPr txBox="1"/>
          <p:nvPr/>
        </p:nvSpPr>
        <p:spPr>
          <a:xfrm>
            <a:off x="10157983" y="5420585"/>
            <a:ext cx="19127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(A</a:t>
            </a:r>
            <a:r>
              <a:rPr lang="en-SE" sz="1200" b="1" dirty="0"/>
              <a:t>nd their antiparticles)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EED3F5-75E2-D420-0C8D-1FE02E00724D}"/>
              </a:ext>
            </a:extLst>
          </p:cNvPr>
          <p:cNvSpPr txBox="1"/>
          <p:nvPr/>
        </p:nvSpPr>
        <p:spPr>
          <a:xfrm>
            <a:off x="4509204" y="4273504"/>
            <a:ext cx="1802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B050"/>
                </a:solidFill>
              </a:rPr>
              <a:t>P</a:t>
            </a:r>
            <a:r>
              <a:rPr lang="en-SE" sz="1600" dirty="0">
                <a:solidFill>
                  <a:srgbClr val="00B050"/>
                </a:solidFill>
              </a:rPr>
              <a:t>articles direction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5E38D40-9996-362B-C437-EB04BBC407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7562"/>
          <a:stretch/>
        </p:blipFill>
        <p:spPr>
          <a:xfrm>
            <a:off x="10193444" y="4981144"/>
            <a:ext cx="1772292" cy="44331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626AE38-C711-870B-8D17-8822AB21FE92}"/>
              </a:ext>
            </a:extLst>
          </p:cNvPr>
          <p:cNvSpPr txBox="1"/>
          <p:nvPr/>
        </p:nvSpPr>
        <p:spPr>
          <a:xfrm>
            <a:off x="7091713" y="3767996"/>
            <a:ext cx="1164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134"/>
                </a:solidFill>
              </a:rPr>
              <a:t>LEMMOND</a:t>
            </a:r>
            <a:endParaRPr lang="en-SE" sz="1400" dirty="0">
              <a:solidFill>
                <a:srgbClr val="007134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07FBA94-0752-2856-B508-4A8457804781}"/>
              </a:ext>
            </a:extLst>
          </p:cNvPr>
          <p:cNvCxnSpPr>
            <a:cxnSpLocks/>
          </p:cNvCxnSpPr>
          <p:nvPr/>
        </p:nvCxnSpPr>
        <p:spPr>
          <a:xfrm flipV="1">
            <a:off x="5330926" y="5406642"/>
            <a:ext cx="106485" cy="3450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2D5FD8F-B498-0718-DA9D-C7B27DD9F57C}"/>
              </a:ext>
            </a:extLst>
          </p:cNvPr>
          <p:cNvSpPr txBox="1"/>
          <p:nvPr/>
        </p:nvSpPr>
        <p:spPr>
          <a:xfrm>
            <a:off x="4500161" y="574495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Pion transfer 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4C13A4-9BEB-1DB1-B0A3-CBD6F2A08178}"/>
              </a:ext>
            </a:extLst>
          </p:cNvPr>
          <p:cNvSpPr txBox="1"/>
          <p:nvPr/>
        </p:nvSpPr>
        <p:spPr>
          <a:xfrm>
            <a:off x="7383007" y="1315954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ESSnuSB</a:t>
            </a:r>
            <a:r>
              <a:rPr lang="en-GB" dirty="0"/>
              <a:t> N</a:t>
            </a:r>
            <a:r>
              <a:rPr lang="en-SE" dirty="0"/>
              <a:t>ear Detector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D49FD-6A8E-6939-E828-B4243F36F573}"/>
              </a:ext>
            </a:extLst>
          </p:cNvPr>
          <p:cNvSpPr txBox="1"/>
          <p:nvPr/>
        </p:nvSpPr>
        <p:spPr>
          <a:xfrm>
            <a:off x="109721" y="6068117"/>
            <a:ext cx="214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Accumulator ring</a:t>
            </a:r>
            <a:r>
              <a:rPr lang="en-SE" dirty="0"/>
              <a:t>,</a:t>
            </a:r>
          </a:p>
          <a:p>
            <a:r>
              <a:rPr lang="en-SE" dirty="0"/>
              <a:t>1.2 µs pulse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8C0A35-2F0A-72F8-49F7-C968DB8436AC}"/>
              </a:ext>
            </a:extLst>
          </p:cNvPr>
          <p:cNvSpPr txBox="1"/>
          <p:nvPr/>
        </p:nvSpPr>
        <p:spPr>
          <a:xfrm>
            <a:off x="3537055" y="4468997"/>
            <a:ext cx="1016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Target station</a:t>
            </a:r>
            <a:endParaRPr lang="en-S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CDD113-1340-8F4E-4B58-B532F5CF9809}"/>
              </a:ext>
            </a:extLst>
          </p:cNvPr>
          <p:cNvSpPr txBox="1"/>
          <p:nvPr/>
        </p:nvSpPr>
        <p:spPr>
          <a:xfrm>
            <a:off x="292796" y="4194550"/>
            <a:ext cx="2449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ESS H- 3ms pulses,</a:t>
            </a:r>
          </a:p>
          <a:p>
            <a:endParaRPr lang="en-SE" dirty="0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02E31026-F677-8980-028C-F4EF19990729}"/>
              </a:ext>
            </a:extLst>
          </p:cNvPr>
          <p:cNvSpPr/>
          <p:nvPr/>
        </p:nvSpPr>
        <p:spPr>
          <a:xfrm rot="1562364">
            <a:off x="2413688" y="3883026"/>
            <a:ext cx="159974" cy="13716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DC8510-2DBF-9999-148D-78DE2F03D15A}"/>
              </a:ext>
            </a:extLst>
          </p:cNvPr>
          <p:cNvSpPr txBox="1"/>
          <p:nvPr/>
        </p:nvSpPr>
        <p:spPr>
          <a:xfrm>
            <a:off x="9536785" y="2036727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ESS linear accelerator</a:t>
            </a:r>
            <a:endParaRPr lang="en-SE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CB605F52-B402-9623-8FAD-AF24D5C06C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913E78E-5800-1EEA-C662-0F8882EBCEA1}"/>
              </a:ext>
            </a:extLst>
          </p:cNvPr>
          <p:cNvSpPr txBox="1">
            <a:spLocks/>
          </p:cNvSpPr>
          <p:nvPr/>
        </p:nvSpPr>
        <p:spPr>
          <a:xfrm>
            <a:off x="261268" y="-2620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00" kern="1200" spc="300">
                <a:solidFill>
                  <a:schemeClr val="tx2">
                    <a:alpha val="7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E" sz="3600" b="1" dirty="0"/>
              <a:t>L</a:t>
            </a:r>
            <a:r>
              <a:rPr lang="en-SE" sz="3600" dirty="0"/>
              <a:t>ow </a:t>
            </a:r>
            <a:r>
              <a:rPr lang="en-SE" sz="3600" b="1" dirty="0"/>
              <a:t>E</a:t>
            </a:r>
            <a:r>
              <a:rPr lang="en-SE" sz="3600" dirty="0"/>
              <a:t>nergy </a:t>
            </a:r>
            <a:r>
              <a:rPr lang="en-SE" sz="3600" b="1" dirty="0"/>
              <a:t>nuSTORM</a:t>
            </a:r>
            <a:r>
              <a:rPr lang="en-SE" sz="3600" dirty="0"/>
              <a:t> at 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349B80-6F77-8986-5310-51F15FB4FD72}"/>
              </a:ext>
            </a:extLst>
          </p:cNvPr>
          <p:cNvSpPr txBox="1"/>
          <p:nvPr/>
        </p:nvSpPr>
        <p:spPr>
          <a:xfrm>
            <a:off x="5538151" y="6422648"/>
            <a:ext cx="32003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Muon storage ring, 180 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66445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27" grpId="0"/>
      <p:bldP spid="29" grpId="0"/>
      <p:bldP spid="33" grpId="0"/>
      <p:bldP spid="16" grpId="0"/>
      <p:bldP spid="5" grpId="0"/>
      <p:bldP spid="7" grpId="0"/>
      <p:bldP spid="14" grpId="0"/>
      <p:bldP spid="18" grpId="0"/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2D203-C375-1945-F2A6-66C9CF8CA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LEnuSTORM progress at 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B101D-3505-79E0-C19D-3F43E12C4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Parameters range</a:t>
            </a:r>
          </a:p>
          <a:p>
            <a:r>
              <a:rPr lang="en-GB" sz="1800" dirty="0"/>
              <a:t>N</a:t>
            </a:r>
            <a:r>
              <a:rPr lang="en-SE" sz="1800" dirty="0"/>
              <a:t>eutrino energy : 200 – 400 (800) MeV</a:t>
            </a:r>
          </a:p>
          <a:p>
            <a:r>
              <a:rPr lang="en-GB" sz="1800" dirty="0"/>
              <a:t>M</a:t>
            </a:r>
            <a:r>
              <a:rPr lang="en-SE" sz="1800" dirty="0"/>
              <a:t>uon reference energy: 400 - 800 MeV/c</a:t>
            </a:r>
          </a:p>
          <a:p>
            <a:r>
              <a:rPr lang="en-SE" sz="1800" dirty="0"/>
              <a:t>Pion reference energy: 700 - 900 MeV/c</a:t>
            </a:r>
          </a:p>
          <a:p>
            <a:endParaRPr lang="en-SE" sz="1800" dirty="0"/>
          </a:p>
          <a:p>
            <a:r>
              <a:rPr lang="en-GB" sz="1800" dirty="0"/>
              <a:t>L</a:t>
            </a:r>
            <a:r>
              <a:rPr lang="en-SE" sz="1800" dirty="0"/>
              <a:t>ength of pion transfer line: &lt; 20 m</a:t>
            </a:r>
          </a:p>
          <a:p>
            <a:r>
              <a:rPr lang="en-GB" sz="1800" dirty="0"/>
              <a:t>L</a:t>
            </a:r>
            <a:r>
              <a:rPr lang="en-SE" sz="1800" dirty="0"/>
              <a:t>ength of straight: 75 m</a:t>
            </a:r>
          </a:p>
          <a:p>
            <a:r>
              <a:rPr lang="en-SE" sz="1800" dirty="0"/>
              <a:t>Length of arc: &lt; Ls/3 ~ 25 m </a:t>
            </a:r>
          </a:p>
          <a:p>
            <a:r>
              <a:rPr lang="en-GB" sz="1800" dirty="0"/>
              <a:t>A</a:t>
            </a:r>
            <a:r>
              <a:rPr lang="en-SE" sz="1800" dirty="0"/>
              <a:t>perture radius of beamline : 0.2 m</a:t>
            </a:r>
          </a:p>
          <a:p>
            <a:endParaRPr lang="en-SE" sz="1800" dirty="0"/>
          </a:p>
          <a:p>
            <a:endParaRPr lang="en-SE" sz="1800" dirty="0"/>
          </a:p>
          <a:p>
            <a:endParaRPr lang="en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19B9C2-4112-4DC5-A201-F51F67763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9B1EE-EC67-180D-1411-96E8A7D9D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5426519" cy="4501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913A91-0069-C54E-DAA1-B8B4347EE5EB}"/>
              </a:ext>
            </a:extLst>
          </p:cNvPr>
          <p:cNvSpPr txBox="1"/>
          <p:nvPr/>
        </p:nvSpPr>
        <p:spPr>
          <a:xfrm rot="16200000">
            <a:off x="5692594" y="2846973"/>
            <a:ext cx="954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E" sz="1600" strike="sngStrike" dirty="0"/>
              <a:t>    </a:t>
            </a:r>
            <a:r>
              <a:rPr lang="en-SE" sz="1600" dirty="0"/>
              <a:t> ratio</a:t>
            </a:r>
          </a:p>
        </p:txBody>
      </p:sp>
    </p:spTree>
    <p:extLst>
      <p:ext uri="{BB962C8B-B14F-4D97-AF65-F5344CB8AC3E}">
        <p14:creationId xmlns:p14="http://schemas.microsoft.com/office/powerpoint/2010/main" val="40592196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6B2D-03F6-3202-5BCF-F463E0F7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LEnuSTORM progress at 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FE13E-6CDE-F0B8-0B05-6CEA09239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80558" cy="5032376"/>
          </a:xfrm>
        </p:spPr>
        <p:txBody>
          <a:bodyPr>
            <a:normAutofit/>
          </a:bodyPr>
          <a:lstStyle/>
          <a:p>
            <a:r>
              <a:rPr lang="en-GB" altLang="en-SE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We will use one out of four sub-pulses produced for </a:t>
            </a:r>
            <a:r>
              <a:rPr lang="en-GB" altLang="en-SE" sz="22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ESSnuSB</a:t>
            </a:r>
            <a:r>
              <a:rPr lang="en-GB" altLang="en-SE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 (1/4 of 5 MW)</a:t>
            </a:r>
          </a:p>
          <a:p>
            <a:pPr marL="0" indent="0">
              <a:buNone/>
            </a:pPr>
            <a:endParaRPr lang="en-GB" altLang="en-SE" sz="2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altLang="en-SE" sz="2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altLang="en-SE" sz="2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altLang="en-SE" sz="2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altLang="en-SE" sz="2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altLang="en-SE" sz="2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altLang="en-SE" sz="22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kumimoji="0" lang="en-GB" altLang="en-SE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GB" altLang="en-SE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14 Hz to the horn </a:t>
            </a:r>
          </a:p>
          <a:p>
            <a:endParaRPr kumimoji="0" lang="en-GB" altLang="en-SE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5AA9F-6DA2-6FDC-D5B3-7A5F15FAB8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67C44-C70B-9B43-AD91-8A5FC36685C6}" type="slidenum">
              <a:rPr lang="en-SE" smtClean="0"/>
              <a:t>7</a:t>
            </a:fld>
            <a:endParaRPr lang="en-S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329CCCA-3949-DB04-4C53-4ACA9EC8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87" y="2237383"/>
            <a:ext cx="6396455" cy="325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CCBDEC-76E6-B84D-B87E-533880068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96" y="4190568"/>
            <a:ext cx="2888762" cy="12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155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640188-82E8-8935-932A-19AB309D2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12D46-0390-2E29-C0EB-B9989234D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365125"/>
            <a:ext cx="11944952" cy="1325563"/>
          </a:xfrm>
        </p:spPr>
        <p:txBody>
          <a:bodyPr/>
          <a:lstStyle/>
          <a:p>
            <a:r>
              <a:rPr lang="en-SE" dirty="0"/>
              <a:t>LEnuSTORM challenge and progress at 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593B0-8AF4-C7CB-D514-C86783690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339"/>
            <a:ext cx="10515600" cy="4351338"/>
          </a:xfrm>
        </p:spPr>
        <p:txBody>
          <a:bodyPr>
            <a:normAutofit/>
          </a:bodyPr>
          <a:lstStyle/>
          <a:p>
            <a:r>
              <a:rPr lang="en-SE" sz="2400" dirty="0"/>
              <a:t>Huge pion beam, hard to capture all</a:t>
            </a:r>
          </a:p>
          <a:p>
            <a:r>
              <a:rPr lang="en-SE" sz="2400" dirty="0"/>
              <a:t>Optimized from the ESSnuSB Horn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F62DD-7B66-3A26-FFBC-0ACC7E8D13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A88297D9-BD50-DF29-BCD7-E77B094057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47"/>
          <a:stretch/>
        </p:blipFill>
        <p:spPr>
          <a:xfrm>
            <a:off x="327482" y="2452388"/>
            <a:ext cx="4423151" cy="38824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6F7026-8352-8436-5C21-0010955119DD}"/>
              </a:ext>
            </a:extLst>
          </p:cNvPr>
          <p:cNvSpPr txBox="1"/>
          <p:nvPr/>
        </p:nvSpPr>
        <p:spPr>
          <a:xfrm>
            <a:off x="1200822" y="6385023"/>
            <a:ext cx="61646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1" dirty="0">
                <a:solidFill>
                  <a:srgbClr val="202020"/>
                </a:solidFill>
                <a:effectLst/>
                <a:latin typeface="Liberation Sans"/>
              </a:rPr>
              <a:t>Eric </a:t>
            </a:r>
            <a:r>
              <a:rPr lang="en-GB" sz="1400" b="0" i="1" dirty="0" err="1">
                <a:solidFill>
                  <a:srgbClr val="202020"/>
                </a:solidFill>
                <a:effectLst/>
                <a:latin typeface="Liberation Sans"/>
              </a:rPr>
              <a:t>Baussan</a:t>
            </a:r>
            <a:r>
              <a:rPr lang="en-GB" sz="1400" b="0" i="1" dirty="0">
                <a:solidFill>
                  <a:srgbClr val="202020"/>
                </a:solidFill>
                <a:effectLst/>
                <a:latin typeface="Liberation Sans"/>
              </a:rPr>
              <a:t> &amp; Tamer </a:t>
            </a:r>
            <a:r>
              <a:rPr lang="en-GB" sz="1400" b="0" i="1" dirty="0" err="1">
                <a:solidFill>
                  <a:srgbClr val="202020"/>
                </a:solidFill>
                <a:effectLst/>
                <a:latin typeface="Liberation Sans"/>
              </a:rPr>
              <a:t>Tolba</a:t>
            </a:r>
            <a:endParaRPr lang="en-SE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D2CB9D-1B20-6C14-3930-F5E3F3B11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154" y="2672151"/>
            <a:ext cx="7772400" cy="35580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C36F1A-BCF7-7121-B1A0-C80C143B5555}"/>
              </a:ext>
            </a:extLst>
          </p:cNvPr>
          <p:cNvSpPr txBox="1"/>
          <p:nvPr/>
        </p:nvSpPr>
        <p:spPr>
          <a:xfrm>
            <a:off x="6142462" y="2254458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cf. LHC beam size:  O(µm)</a:t>
            </a:r>
            <a:endParaRPr lang="en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F5CDE3-086F-D393-160A-17B778F36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462" y="2254458"/>
            <a:ext cx="5481035" cy="41045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BDB208-AD91-6EA1-E8CD-2D4F70049AB6}"/>
              </a:ext>
            </a:extLst>
          </p:cNvPr>
          <p:cNvSpPr txBox="1"/>
          <p:nvPr/>
        </p:nvSpPr>
        <p:spPr>
          <a:xfrm>
            <a:off x="659423" y="2004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6385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23FFC-8F2E-0A1A-A96A-D96BB21FA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15" y="1529065"/>
            <a:ext cx="3934262" cy="1844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E" sz="2000" b="1" dirty="0"/>
              <a:t>A pion transfer line</a:t>
            </a:r>
          </a:p>
          <a:p>
            <a:r>
              <a:rPr lang="en-GB" sz="2000" dirty="0"/>
              <a:t>Length &lt;~20 m to balance cost final pion flux with cost/technical difficulties.</a:t>
            </a:r>
            <a:endParaRPr lang="en-S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A264A-01A9-3191-D1C6-6BE8026F06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03573C-6D6C-37F3-CF9B-67CCC7E38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76" y="3369274"/>
            <a:ext cx="5613625" cy="3452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037191-46EA-6792-D68B-0EFDBE6B9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5537779" y="1897309"/>
            <a:ext cx="4089043" cy="3352555"/>
          </a:xfrm>
          <a:prstGeom prst="rect">
            <a:avLst/>
          </a:prstGeom>
        </p:spPr>
      </p:pic>
      <p:pic>
        <p:nvPicPr>
          <p:cNvPr id="8" name="Content Placeholder 18">
            <a:extLst>
              <a:ext uri="{FF2B5EF4-FFF2-40B4-BE49-F238E27FC236}">
                <a16:creationId xmlns:a16="http://schemas.microsoft.com/office/drawing/2014/main" id="{6841E723-B703-938C-047E-74FA5CDF03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317" y="1296367"/>
            <a:ext cx="1221320" cy="9396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D40C55F-F88B-3F22-5EFE-B81BE75F73BC}"/>
              </a:ext>
            </a:extLst>
          </p:cNvPr>
          <p:cNvSpPr txBox="1"/>
          <p:nvPr/>
        </p:nvSpPr>
        <p:spPr>
          <a:xfrm>
            <a:off x="5729302" y="6469374"/>
            <a:ext cx="61646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Max Topp-</a:t>
            </a:r>
            <a:r>
              <a:rPr lang="en-GB" sz="1400" dirty="0" err="1"/>
              <a:t>Mugglestone</a:t>
            </a:r>
            <a:r>
              <a:rPr lang="en-GB" sz="1400" dirty="0"/>
              <a:t> &amp; Ilias </a:t>
            </a:r>
            <a:r>
              <a:rPr lang="en-GB" sz="1400" dirty="0" err="1"/>
              <a:t>Efthymiopoulos</a:t>
            </a:r>
            <a:endParaRPr lang="en-SE" sz="14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D0C69B-02DE-A963-31A2-1351FC9C3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2" y="365125"/>
            <a:ext cx="11944952" cy="1325563"/>
          </a:xfrm>
        </p:spPr>
        <p:txBody>
          <a:bodyPr/>
          <a:lstStyle/>
          <a:p>
            <a:r>
              <a:rPr lang="en-SE" dirty="0"/>
              <a:t>LEnuSTORM challenge and progress at ESS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0BDA51-CCCE-157B-58A3-5FB1F2EF0C42}"/>
              </a:ext>
            </a:extLst>
          </p:cNvPr>
          <p:cNvGrpSpPr/>
          <p:nvPr/>
        </p:nvGrpSpPr>
        <p:grpSpPr>
          <a:xfrm>
            <a:off x="8441472" y="4962292"/>
            <a:ext cx="3596498" cy="1225023"/>
            <a:chOff x="7204130" y="4311142"/>
            <a:chExt cx="5183584" cy="1811868"/>
          </a:xfrm>
        </p:grpSpPr>
        <p:sp>
          <p:nvSpPr>
            <p:cNvPr id="2" name="Block Arc 1">
              <a:extLst>
                <a:ext uri="{FF2B5EF4-FFF2-40B4-BE49-F238E27FC236}">
                  <a16:creationId xmlns:a16="http://schemas.microsoft.com/office/drawing/2014/main" id="{D9660A15-1A4F-8AD8-9484-7423D1CA9EC7}"/>
                </a:ext>
              </a:extLst>
            </p:cNvPr>
            <p:cNvSpPr/>
            <p:nvPr/>
          </p:nvSpPr>
          <p:spPr>
            <a:xfrm rot="16200000">
              <a:off x="7149096" y="4366176"/>
              <a:ext cx="1811867" cy="1701800"/>
            </a:xfrm>
            <a:prstGeom prst="blockArc">
              <a:avLst>
                <a:gd name="adj1" fmla="val 10800000"/>
                <a:gd name="adj2" fmla="val 0"/>
                <a:gd name="adj3" fmla="val 1505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>
                <a:solidFill>
                  <a:schemeClr val="tx1"/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CF81227F-4D81-8EA7-2FE9-BB29048124BB}"/>
                </a:ext>
              </a:extLst>
            </p:cNvPr>
            <p:cNvSpPr/>
            <p:nvPr/>
          </p:nvSpPr>
          <p:spPr>
            <a:xfrm rot="5400000">
              <a:off x="10562353" y="4297649"/>
              <a:ext cx="1811867" cy="1838855"/>
            </a:xfrm>
            <a:prstGeom prst="blockArc">
              <a:avLst>
                <a:gd name="adj1" fmla="val 10800000"/>
                <a:gd name="adj2" fmla="val 0"/>
                <a:gd name="adj3" fmla="val 1505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1BAC258-B40E-427E-C3A1-02FBBFFE214F}"/>
                </a:ext>
              </a:extLst>
            </p:cNvPr>
            <p:cNvSpPr/>
            <p:nvPr/>
          </p:nvSpPr>
          <p:spPr>
            <a:xfrm>
              <a:off x="8030821" y="4311142"/>
              <a:ext cx="3437466" cy="26114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>
                <a:highlight>
                  <a:srgbClr val="00FFFF"/>
                </a:highligh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5ED0C6-0407-05FD-A6EC-35603C6A4291}"/>
                </a:ext>
              </a:extLst>
            </p:cNvPr>
            <p:cNvSpPr/>
            <p:nvPr/>
          </p:nvSpPr>
          <p:spPr>
            <a:xfrm>
              <a:off x="8055029" y="5861864"/>
              <a:ext cx="3437466" cy="26114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</p:spTree>
    <p:extLst>
      <p:ext uri="{BB962C8B-B14F-4D97-AF65-F5344CB8AC3E}">
        <p14:creationId xmlns:p14="http://schemas.microsoft.com/office/powerpoint/2010/main" val="3998482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U_whit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906F05FD-3FED-B642-9D7B-2C61ED3652B0}" vid="{E8D51924-2F1D-E643-871F-A6C86CF1DA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UU_white</Template>
  <TotalTime>2430</TotalTime>
  <Words>1002</Words>
  <Application>Microsoft Macintosh PowerPoint</Application>
  <PresentationFormat>Widescreen</PresentationFormat>
  <Paragraphs>191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CMR10</vt:lpstr>
      <vt:lpstr>Liberation Sans</vt:lpstr>
      <vt:lpstr>NimbusRomNo9L</vt:lpstr>
      <vt:lpstr>wf_segoe-ui_normal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UU_white</vt:lpstr>
      <vt:lpstr>A Low Energy  Muon Storage Ring at ESS  for neutrino cross-section measurements</vt:lpstr>
      <vt:lpstr>European Strategy for PP update 2020</vt:lpstr>
      <vt:lpstr>Why A Low Energy Muon Storage Ring at ESS? </vt:lpstr>
      <vt:lpstr>nuSTORM (Neutrinos from Stored Muons) </vt:lpstr>
      <vt:lpstr>PowerPoint Presentation</vt:lpstr>
      <vt:lpstr>LEnuSTORM progress at ESS</vt:lpstr>
      <vt:lpstr>LEnuSTORM progress at ESS</vt:lpstr>
      <vt:lpstr>LEnuSTORM challenge and progress at ESS</vt:lpstr>
      <vt:lpstr>LEnuSTORM challenge and progress at ESS</vt:lpstr>
      <vt:lpstr>LEnuSTORM challenge and progress at ESS</vt:lpstr>
      <vt:lpstr>LEnuSTORM challenge and progress at ESS</vt:lpstr>
      <vt:lpstr>LEnuSTORM challenge and progress at ESS</vt:lpstr>
      <vt:lpstr>Other opportunities  besides cross-section …</vt:lpstr>
      <vt:lpstr>Other opportunities</vt:lpstr>
      <vt:lpstr>European Strategy for PP update 2020</vt:lpstr>
      <vt:lpstr>Summary</vt:lpstr>
      <vt:lpstr>Back up</vt:lpstr>
      <vt:lpstr>Other nuSTORM</vt:lpstr>
      <vt:lpstr>Muons from pion decay</vt:lpstr>
      <vt:lpstr>How many muons can we get?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Ting Wing Choi</dc:creator>
  <cp:lastModifiedBy>Ting Wing Choi</cp:lastModifiedBy>
  <cp:revision>220</cp:revision>
  <cp:lastPrinted>2025-01-13T21:58:44Z</cp:lastPrinted>
  <dcterms:created xsi:type="dcterms:W3CDTF">2024-01-31T15:46:07Z</dcterms:created>
  <dcterms:modified xsi:type="dcterms:W3CDTF">2025-01-17T09:11:04Z</dcterms:modified>
</cp:coreProperties>
</file>