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25"/>
  </p:notesMasterIdLst>
  <p:handoutMasterIdLst>
    <p:handoutMasterId r:id="rId26"/>
  </p:handoutMasterIdLst>
  <p:sldIdLst>
    <p:sldId id="2147469121" r:id="rId2"/>
    <p:sldId id="2147469131" r:id="rId3"/>
    <p:sldId id="2147469125" r:id="rId4"/>
    <p:sldId id="2147469123" r:id="rId5"/>
    <p:sldId id="2147469124" r:id="rId6"/>
    <p:sldId id="2147469126" r:id="rId7"/>
    <p:sldId id="2147469127" r:id="rId8"/>
    <p:sldId id="2147469128" r:id="rId9"/>
    <p:sldId id="2147469129" r:id="rId10"/>
    <p:sldId id="2147469130" r:id="rId11"/>
    <p:sldId id="2147469133" r:id="rId12"/>
    <p:sldId id="2147469134" r:id="rId13"/>
    <p:sldId id="2147469135" r:id="rId14"/>
    <p:sldId id="2147469136" r:id="rId15"/>
    <p:sldId id="2147469137" r:id="rId16"/>
    <p:sldId id="2147469138" r:id="rId17"/>
    <p:sldId id="2147469139" r:id="rId18"/>
    <p:sldId id="2147469144" r:id="rId19"/>
    <p:sldId id="2147469140" r:id="rId20"/>
    <p:sldId id="2147469141" r:id="rId21"/>
    <p:sldId id="2147469142" r:id="rId22"/>
    <p:sldId id="2147469132" r:id="rId23"/>
    <p:sldId id="214746914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6094"/>
    <a:srgbClr val="ECECEC"/>
    <a:srgbClr val="30342E"/>
    <a:srgbClr val="1B4C67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5228C-28FD-47B5-8CD0-0B884370AB6D}" v="106" dt="2025-01-17T09:37:34.356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6291"/>
  </p:normalViewPr>
  <p:slideViewPr>
    <p:cSldViewPr snapToGrid="0">
      <p:cViewPr varScale="1">
        <p:scale>
          <a:sx n="92" d="100"/>
          <a:sy n="92" d="100"/>
        </p:scale>
        <p:origin x="3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CBB80AF-E7F0-19C3-A1C2-581346E629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4C80E78-2562-B8ED-171A-55592F6B5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4A84B6E-E447-9286-A517-CD3DFC474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  <a:solidFill>
            <a:schemeClr val="accent1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8BDDCA9-952A-F2A8-8772-1C0FCFEA87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6877D5-72C7-4D85-028F-092E70AE0E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ADB2E29-7156-045C-5AF7-96DCA2797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444F986-C72B-21EC-6CCC-E370D9F24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80C5ECF3-1A9B-DC38-32B9-FB4AE19894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  <a:solidFill>
            <a:schemeClr val="accent6">
              <a:lumMod val="75000"/>
            </a:schemeClr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64681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DE9FF4CE-1AF4-3143-A6DB-00045458C34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735015"/>
            <a:ext cx="11492431" cy="440787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30701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4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0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41F9B8EB-EA8B-7B42-D70A-72CFAD42EB2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430338"/>
            <a:ext cx="11493133" cy="485298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06356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014F-170A-1CDB-6DE9-FDCBAE17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5458-C312-32FC-B42E-BA5941F7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9821F-B303-691C-C83B-FE06C1F7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E597-BE1A-4683-A3B8-2EC7DD31C74B}" type="datetimeFigureOut">
              <a:rPr lang="en-CA" smtClean="0"/>
              <a:t>2025-01-17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70C6-F99F-29FD-388A-4EB73B593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D34B1-6F9E-B276-6AF2-F208DEF4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D6CB-8B5C-451F-AF31-44EDB584E2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957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B6A6669-2B8D-5075-F3AA-557D6B4A002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325" y="1444752"/>
            <a:ext cx="11493500" cy="3465386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60413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  <a:solidFill>
            <a:schemeClr val="bg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819AA943-F9C0-62F6-AD0F-1C796C343A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12024F7-BA41-30D2-A938-2201148CA3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D026B5B-98A9-8710-531C-FA344F78CB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B8AD8E0-B5B6-0AAA-CA65-C316CF6FD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23864C2B-0584-AB93-B844-771C2C9B8A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576DEBE-70E8-51FB-0278-32F5D3BBB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52" r:id="rId7"/>
    <p:sldLayoutId id="2147483937" r:id="rId8"/>
    <p:sldLayoutId id="2147483942" r:id="rId9"/>
    <p:sldLayoutId id="2147483945" r:id="rId10"/>
    <p:sldLayoutId id="2147483944" r:id="rId11"/>
    <p:sldLayoutId id="2147483897" r:id="rId12"/>
    <p:sldLayoutId id="2147483894" r:id="rId13"/>
    <p:sldLayoutId id="2147483827" r:id="rId14"/>
    <p:sldLayoutId id="2147483861" r:id="rId15"/>
    <p:sldLayoutId id="2147483934" r:id="rId16"/>
    <p:sldLayoutId id="2147483831" r:id="rId17"/>
    <p:sldLayoutId id="2147483832" r:id="rId18"/>
    <p:sldLayoutId id="2147483833" r:id="rId19"/>
    <p:sldLayoutId id="2147483834" r:id="rId20"/>
    <p:sldLayoutId id="2147483940" r:id="rId21"/>
    <p:sldLayoutId id="2147483905" r:id="rId22"/>
    <p:sldLayoutId id="2147483835" r:id="rId23"/>
    <p:sldLayoutId id="2147483947" r:id="rId24"/>
    <p:sldLayoutId id="2147483948" r:id="rId25"/>
    <p:sldLayoutId id="2147483949" r:id="rId26"/>
    <p:sldLayoutId id="2147483951" r:id="rId27"/>
    <p:sldLayoutId id="2147483950" r:id="rId28"/>
    <p:sldLayoutId id="2147483868" r:id="rId29"/>
    <p:sldLayoutId id="2147483930" r:id="rId30"/>
    <p:sldLayoutId id="2147483906" r:id="rId31"/>
    <p:sldLayoutId id="2147483829" r:id="rId32"/>
    <p:sldLayoutId id="2147483849" r:id="rId33"/>
    <p:sldLayoutId id="2147483953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doi.org/10.1051/epjconf/202328201015" TargetMode="External"/><Relationship Id="rId4" Type="http://schemas.openxmlformats.org/officeDocument/2006/relationships/hyperlink" Target="https://doi.org/10.1016/j.nima.2020.16352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doi.org/10.1063/1.510987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doi.org/10.1051/epjconf/202328201015" TargetMode="External"/><Relationship Id="rId4" Type="http://schemas.openxmlformats.org/officeDocument/2006/relationships/hyperlink" Target="https://doi.org/10.1016/j.nima.2020.16352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09.07.085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doi.org/10.1016/S0375-9601(02)01052-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36381"/>
            <a:ext cx="4517136" cy="997196"/>
          </a:xfrm>
        </p:spPr>
        <p:txBody>
          <a:bodyPr/>
          <a:lstStyle/>
          <a:p>
            <a:r>
              <a:rPr lang="en-US" sz="2800" dirty="0"/>
              <a:t>Moderator </a:t>
            </a:r>
            <a:r>
              <a:rPr lang="en-US" sz="2800" dirty="0" err="1"/>
              <a:t>optimisation</a:t>
            </a:r>
            <a:r>
              <a:rPr lang="en-US" sz="2800" dirty="0"/>
              <a:t> for a spallation-driven ultracold-neutron source using superfluid helium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A09B5E-ED3D-E267-C2B3-397E9F931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3B72BE-DF92-8C37-10D1-23ABA95F1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5450" y="1773306"/>
            <a:ext cx="4517136" cy="193899"/>
          </a:xfrm>
        </p:spPr>
        <p:txBody>
          <a:bodyPr/>
          <a:lstStyle/>
          <a:p>
            <a:r>
              <a:rPr lang="en-US" dirty="0"/>
              <a:t>January 17, 2025 – The Fundamental Nuclear and Particle Physics at the ESS workshop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Wolfgang Schreyer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Oak Ridge National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E99FC-7166-AF0C-2D2A-394405495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325" y="2063442"/>
            <a:ext cx="3727230" cy="127202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792A820-15E8-DD08-9265-25855ED3A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89916" l="2886" r="99089">
                        <a14:foregroundMark x1="11000" y1="13565" x2="11000" y2="13565"/>
                        <a14:foregroundMark x1="4578" y1="20648" x2="4578" y2="20648"/>
                        <a14:foregroundMark x1="2929" y1="56182" x2="2929" y2="56182"/>
                        <a14:foregroundMark x1="8266" y1="85714" x2="8266" y2="85714"/>
                        <a14:foregroundMark x1="15773" y1="76471" x2="15773" y2="76471"/>
                        <a14:foregroundMark x1="16511" y1="36975" x2="16511" y2="36975"/>
                        <a14:foregroundMark x1="28987" y1="42017" x2="28987" y2="42017"/>
                        <a14:foregroundMark x1="37058" y1="42017" x2="37058" y2="42017"/>
                        <a14:foregroundMark x1="52289" y1="42017" x2="52289" y2="42017"/>
                        <a14:foregroundMark x1="67715" y1="69388" x2="67715" y2="69388"/>
                        <a14:foregroundMark x1="90822" y1="63385" x2="90822" y2="63385"/>
                        <a14:foregroundMark x1="92840" y1="54142" x2="92840" y2="54142"/>
                        <a14:foregroundMark x1="96138" y1="51140" x2="96138" y2="51140"/>
                        <a14:foregroundMark x1="99089" y1="19688" x2="99089" y2="1968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530389" y="1647714"/>
            <a:ext cx="3257102" cy="5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7EBBE-E592-F709-9319-D8CBB4A6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 moderator geometry was refined over many iterations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361850-5579-7B3A-61C5-61FD3820B9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Vertical extraction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5B58F2-6433-CF96-5646-67B6E96EA0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Horizontal extraction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1E294DB-D444-A48B-4F99-E631F4C87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4325" y="2429387"/>
            <a:ext cx="5529263" cy="3248588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41CA575-DBCA-5F06-ACA9-89B997C585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7288" y="2482050"/>
            <a:ext cx="5534025" cy="31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7EBBE-E592-F709-9319-D8CBB4A6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 moderator geometry was refined over many iterations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ADDD7F-5FA9-6089-2020-850D21AC59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4325" y="2736745"/>
            <a:ext cx="5529263" cy="263387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51E0068-D487-8B69-3627-1F1C1477B5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7288" y="3119706"/>
            <a:ext cx="5534025" cy="186795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847528-770C-0D03-7587-A008BB35F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Effect of superfluid vessel material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E0AD2D-7998-E0E1-C974-368360C7F2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Effect of cold moderator (individually optimized)</a:t>
            </a:r>
          </a:p>
        </p:txBody>
      </p:sp>
    </p:spTree>
    <p:extLst>
      <p:ext uri="{BB962C8B-B14F-4D97-AF65-F5344CB8AC3E}">
        <p14:creationId xmlns:p14="http://schemas.microsoft.com/office/powerpoint/2010/main" val="3725151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7EBBE-E592-F709-9319-D8CBB4A6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 moderator geometry was refined over many iterations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518DF74-103F-292C-F443-748B3C9FB1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9892" y="2151063"/>
            <a:ext cx="5228817" cy="380523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2E2D8B-DDD5-67C4-B94A-55AA2C5F1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Fully optimized model maximizing P</a:t>
            </a:r>
            <a:r>
              <a:rPr lang="el-GR" dirty="0"/>
              <a:t>τ</a:t>
            </a:r>
            <a:r>
              <a:rPr lang="en-US" baseline="-25000" dirty="0" err="1"/>
              <a:t>src</a:t>
            </a:r>
            <a:r>
              <a:rPr lang="en-US" dirty="0"/>
              <a:t>/</a:t>
            </a:r>
            <a:r>
              <a:rPr lang="en-US" dirty="0" err="1"/>
              <a:t>V</a:t>
            </a:r>
            <a:r>
              <a:rPr lang="en-US" baseline="-25000" dirty="0" err="1"/>
              <a:t>tot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A8712-2A12-4C78-AC3A-511E0EA9ED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With engineering constraints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E294DB-D444-A48B-4F99-E631F4C87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805210" y="2151063"/>
            <a:ext cx="4547493" cy="3805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7AE2C6-6E90-B614-847E-2A42BB7F1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380" y="5221328"/>
            <a:ext cx="4779410" cy="149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FB89A-3D7A-74A7-E844-C11EDD30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cool large volume of superfluid helium to ~1K at heat load of ~10W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70E07B-ECEA-857F-DCDA-21833BE64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Direct pumping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45CF36-C60B-1716-0B7F-BEBD43509F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3He fridge</a:t>
            </a: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E542E2D6-2E11-C8E9-1F89-FF55120AA1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8429" y="2455787"/>
            <a:ext cx="5534025" cy="2501682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C783B1B-C0CE-F106-C50E-C36B2E6BA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4691" y="2455869"/>
            <a:ext cx="5529263" cy="249564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4E6778-B3C2-BEA1-1149-E6CB8AD6AB9D}"/>
              </a:ext>
            </a:extLst>
          </p:cNvPr>
          <p:cNvSpPr txBox="1"/>
          <p:nvPr/>
        </p:nvSpPr>
        <p:spPr>
          <a:xfrm>
            <a:off x="6566262" y="4738549"/>
            <a:ext cx="52061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src</a:t>
            </a:r>
            <a:r>
              <a:rPr lang="en-US" baseline="30000" dirty="0"/>
              <a:t>-1</a:t>
            </a:r>
            <a:r>
              <a:rPr lang="en-US" dirty="0"/>
              <a:t> ≈ </a:t>
            </a:r>
            <a:r>
              <a:rPr lang="el-GR" dirty="0"/>
              <a:t>τ</a:t>
            </a:r>
            <a:r>
              <a:rPr lang="en-US" baseline="-25000" dirty="0"/>
              <a:t>He</a:t>
            </a:r>
            <a:r>
              <a:rPr lang="en-US" baseline="30000" dirty="0"/>
              <a:t>-1</a:t>
            </a:r>
            <a:r>
              <a:rPr lang="en-US" dirty="0"/>
              <a:t> + </a:t>
            </a:r>
            <a:r>
              <a:rPr lang="el-GR" dirty="0"/>
              <a:t>τ</a:t>
            </a:r>
            <a:r>
              <a:rPr lang="en-US" baseline="-25000" dirty="0"/>
              <a:t>wall</a:t>
            </a:r>
            <a:r>
              <a:rPr lang="en-US" baseline="30000" dirty="0"/>
              <a:t>-1</a:t>
            </a:r>
            <a:r>
              <a:rPr lang="en-US" dirty="0"/>
              <a:t> + </a:t>
            </a:r>
            <a:r>
              <a:rPr lang="el-GR" dirty="0"/>
              <a:t>τ</a:t>
            </a:r>
            <a:r>
              <a:rPr lang="en-US" baseline="-25000" dirty="0"/>
              <a:t>3He</a:t>
            </a:r>
            <a:r>
              <a:rPr lang="en-US" baseline="30000" dirty="0"/>
              <a:t>-1</a:t>
            </a:r>
            <a:r>
              <a:rPr lang="en-US" dirty="0"/>
              <a:t> + </a:t>
            </a:r>
            <a:r>
              <a:rPr lang="el-GR" dirty="0"/>
              <a:t>τ</a:t>
            </a:r>
            <a:r>
              <a:rPr lang="en-US" baseline="-25000" dirty="0"/>
              <a:t>β</a:t>
            </a:r>
            <a:r>
              <a:rPr lang="en-US" baseline="30000" dirty="0"/>
              <a:t>-1</a:t>
            </a:r>
          </a:p>
          <a:p>
            <a:r>
              <a:rPr lang="el-GR" dirty="0"/>
              <a:t>τ</a:t>
            </a:r>
            <a:r>
              <a:rPr lang="en-US" baseline="-25000" dirty="0"/>
              <a:t>He</a:t>
            </a:r>
            <a:r>
              <a:rPr lang="en-US" dirty="0">
                <a:sym typeface="Wingdings" panose="05000000000000000000" pitchFamily="2" charset="2"/>
              </a:rPr>
              <a:t> ~ Q</a:t>
            </a:r>
            <a:r>
              <a:rPr lang="en-US" baseline="30000" dirty="0">
                <a:sym typeface="Wingdings" panose="05000000000000000000" pitchFamily="2" charset="2"/>
              </a:rPr>
              <a:t>-1..-1.5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</a:t>
            </a:r>
            <a:r>
              <a:rPr lang="en-US" baseline="-25000" dirty="0"/>
              <a:t>He</a:t>
            </a:r>
            <a:r>
              <a:rPr lang="en-US" baseline="30000" dirty="0"/>
              <a:t>-1</a:t>
            </a:r>
            <a:r>
              <a:rPr lang="en-US" dirty="0"/>
              <a:t> ≈ 0.016 T</a:t>
            </a:r>
            <a:r>
              <a:rPr lang="en-US" baseline="30000" dirty="0"/>
              <a:t>7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 transport in He-II (</a:t>
            </a:r>
            <a:r>
              <a:rPr lang="en-US" dirty="0" err="1"/>
              <a:t>Gorter-Mellink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 resistance at heat exchanger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Pumping speed</a:t>
            </a:r>
          </a:p>
        </p:txBody>
      </p:sp>
    </p:spTree>
    <p:extLst>
      <p:ext uri="{BB962C8B-B14F-4D97-AF65-F5344CB8AC3E}">
        <p14:creationId xmlns:p14="http://schemas.microsoft.com/office/powerpoint/2010/main" val="58066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A81832-4F99-0F6B-B87A-C1D1CF1016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3673" y="873061"/>
            <a:ext cx="4266581" cy="577423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9F69BB8-C8B9-09BF-69FE-1DC8281C4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3He cryostat built in Japan</a:t>
            </a:r>
          </a:p>
        </p:txBody>
      </p:sp>
      <p:pic>
        <p:nvPicPr>
          <p:cNvPr id="12" name="Content Placeholder 6" descr="A picture containing indoor, old, dirty, several&#10;&#10;Description automatically generated">
            <a:extLst>
              <a:ext uri="{FF2B5EF4-FFF2-40B4-BE49-F238E27FC236}">
                <a16:creationId xmlns:a16="http://schemas.microsoft.com/office/drawing/2014/main" id="{C3B45769-EEF2-E8F9-8894-AC3BB969B9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5770344" y="1661477"/>
            <a:ext cx="5870582" cy="4402936"/>
          </a:xfrm>
        </p:spPr>
      </p:pic>
    </p:spTree>
    <p:extLst>
      <p:ext uri="{BB962C8B-B14F-4D97-AF65-F5344CB8AC3E}">
        <p14:creationId xmlns:p14="http://schemas.microsoft.com/office/powerpoint/2010/main" val="401817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74">
            <a:extLst>
              <a:ext uri="{FF2B5EF4-FFF2-40B4-BE49-F238E27FC236}">
                <a16:creationId xmlns:a16="http://schemas.microsoft.com/office/drawing/2014/main" id="{FC44CBC2-4116-4144-57C0-16D82A512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" name="Content Placeholder 4" descr="A picture containing miller&#10;&#10;Description automatically generated">
            <a:extLst>
              <a:ext uri="{FF2B5EF4-FFF2-40B4-BE49-F238E27FC236}">
                <a16:creationId xmlns:a16="http://schemas.microsoft.com/office/drawing/2014/main" id="{37473B7B-CAC6-23AA-4B0E-ADE035F2C06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22" y="650471"/>
            <a:ext cx="8592425" cy="5557058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1CCAA888-6D65-9E3A-3531-39FEE03F11C0}"/>
              </a:ext>
            </a:extLst>
          </p:cNvPr>
          <p:cNvSpPr txBox="1"/>
          <p:nvPr/>
        </p:nvSpPr>
        <p:spPr>
          <a:xfrm>
            <a:off x="10065641" y="3697333"/>
            <a:ext cx="227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B</a:t>
            </a:r>
            <a:r>
              <a:rPr lang="en-CA" baseline="-25000"/>
              <a:t>4</a:t>
            </a:r>
            <a:r>
              <a:rPr lang="en-CA"/>
              <a:t>C-filled panels</a:t>
            </a:r>
          </a:p>
          <a:p>
            <a:r>
              <a:rPr lang="en-CA"/>
              <a:t>Graphite</a:t>
            </a:r>
          </a:p>
          <a:p>
            <a:r>
              <a:rPr lang="en-CA"/>
              <a:t>D</a:t>
            </a:r>
            <a:r>
              <a:rPr lang="en-CA" baseline="-25000"/>
              <a:t>2</a:t>
            </a:r>
            <a:r>
              <a:rPr lang="en-CA"/>
              <a:t>O</a:t>
            </a:r>
          </a:p>
          <a:p>
            <a:r>
              <a:rPr lang="en-CA"/>
              <a:t>LD</a:t>
            </a:r>
            <a:r>
              <a:rPr lang="en-CA" baseline="-25000"/>
              <a:t>2</a:t>
            </a:r>
          </a:p>
          <a:p>
            <a:r>
              <a:rPr lang="en-CA"/>
              <a:t>He-II</a:t>
            </a:r>
          </a:p>
          <a:p>
            <a:r>
              <a:rPr lang="en-CA"/>
              <a:t>Target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B227101-F8B0-CA76-2BB7-EF01C2896A20}"/>
              </a:ext>
            </a:extLst>
          </p:cNvPr>
          <p:cNvCxnSpPr>
            <a:cxnSpLocks/>
          </p:cNvCxnSpPr>
          <p:nvPr/>
        </p:nvCxnSpPr>
        <p:spPr>
          <a:xfrm flipH="1">
            <a:off x="8565194" y="3888525"/>
            <a:ext cx="1500447" cy="103910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3D8DBD2-E480-3A47-6DED-9F5279C5F0F2}"/>
              </a:ext>
            </a:extLst>
          </p:cNvPr>
          <p:cNvCxnSpPr>
            <a:cxnSpLocks/>
          </p:cNvCxnSpPr>
          <p:nvPr/>
        </p:nvCxnSpPr>
        <p:spPr>
          <a:xfrm flipH="1" flipV="1">
            <a:off x="8033179" y="4891165"/>
            <a:ext cx="2032462" cy="343421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E6B7C0-7FD8-284F-A4E2-7B1F3FF705C6}"/>
              </a:ext>
            </a:extLst>
          </p:cNvPr>
          <p:cNvCxnSpPr>
            <a:cxnSpLocks/>
          </p:cNvCxnSpPr>
          <p:nvPr/>
        </p:nvCxnSpPr>
        <p:spPr>
          <a:xfrm flipH="1" flipV="1">
            <a:off x="8465441" y="4092187"/>
            <a:ext cx="1600200" cy="52648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45A8328-1FFB-A069-F992-00187E808109}"/>
              </a:ext>
            </a:extLst>
          </p:cNvPr>
          <p:cNvCxnSpPr>
            <a:cxnSpLocks/>
          </p:cNvCxnSpPr>
          <p:nvPr/>
        </p:nvCxnSpPr>
        <p:spPr>
          <a:xfrm flipH="1" flipV="1">
            <a:off x="8303343" y="4144835"/>
            <a:ext cx="1724892" cy="263236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470886A-9503-1F69-E9E4-1BE7557998B7}"/>
              </a:ext>
            </a:extLst>
          </p:cNvPr>
          <p:cNvCxnSpPr>
            <a:cxnSpLocks/>
          </p:cNvCxnSpPr>
          <p:nvPr/>
        </p:nvCxnSpPr>
        <p:spPr>
          <a:xfrm flipH="1" flipV="1">
            <a:off x="8199434" y="4408071"/>
            <a:ext cx="1828801" cy="289861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2ECFFE-2E6F-393C-69ED-09AAED54B959}"/>
              </a:ext>
            </a:extLst>
          </p:cNvPr>
          <p:cNvCxnSpPr>
            <a:cxnSpLocks/>
          </p:cNvCxnSpPr>
          <p:nvPr/>
        </p:nvCxnSpPr>
        <p:spPr>
          <a:xfrm flipH="1" flipV="1">
            <a:off x="7929270" y="4402830"/>
            <a:ext cx="2136372" cy="551465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32">
            <a:extLst>
              <a:ext uri="{FF2B5EF4-FFF2-40B4-BE49-F238E27FC236}">
                <a16:creationId xmlns:a16="http://schemas.microsoft.com/office/drawing/2014/main" id="{0DB6DEE7-5C34-7C30-F8F1-646500C7C4AE}"/>
              </a:ext>
            </a:extLst>
          </p:cNvPr>
          <p:cNvSpPr txBox="1"/>
          <p:nvPr/>
        </p:nvSpPr>
        <p:spPr>
          <a:xfrm>
            <a:off x="6815364" y="3271268"/>
            <a:ext cx="168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Steel shielding</a:t>
            </a:r>
          </a:p>
        </p:txBody>
      </p:sp>
      <p:sp>
        <p:nvSpPr>
          <p:cNvPr id="50" name="TextBox 33">
            <a:extLst>
              <a:ext uri="{FF2B5EF4-FFF2-40B4-BE49-F238E27FC236}">
                <a16:creationId xmlns:a16="http://schemas.microsoft.com/office/drawing/2014/main" id="{B5796156-55EE-1368-0F55-89AABEF8409D}"/>
              </a:ext>
            </a:extLst>
          </p:cNvPr>
          <p:cNvSpPr txBox="1"/>
          <p:nvPr/>
        </p:nvSpPr>
        <p:spPr>
          <a:xfrm>
            <a:off x="2541237" y="4028428"/>
            <a:ext cx="109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Steel</a:t>
            </a:r>
          </a:p>
          <a:p>
            <a:r>
              <a:rPr lang="en-CA"/>
              <a:t>shielding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D613285-5C78-23AA-F8FE-F8A3CA7B7710}"/>
              </a:ext>
            </a:extLst>
          </p:cNvPr>
          <p:cNvCxnSpPr>
            <a:cxnSpLocks/>
          </p:cNvCxnSpPr>
          <p:nvPr/>
        </p:nvCxnSpPr>
        <p:spPr>
          <a:xfrm flipH="1" flipV="1">
            <a:off x="1633353" y="3807814"/>
            <a:ext cx="622569" cy="46576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41">
            <a:extLst>
              <a:ext uri="{FF2B5EF4-FFF2-40B4-BE49-F238E27FC236}">
                <a16:creationId xmlns:a16="http://schemas.microsoft.com/office/drawing/2014/main" id="{45E7A2C9-CAB2-DBCD-514F-0E5AC916C2EB}"/>
              </a:ext>
            </a:extLst>
          </p:cNvPr>
          <p:cNvSpPr txBox="1"/>
          <p:nvPr/>
        </p:nvSpPr>
        <p:spPr>
          <a:xfrm>
            <a:off x="1444923" y="3406916"/>
            <a:ext cx="113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To </a:t>
            </a:r>
            <a:r>
              <a:rPr lang="en-CA" err="1"/>
              <a:t>nEDM</a:t>
            </a:r>
            <a:endParaRPr lang="en-CA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57AF318-D0C9-C772-08C5-A60E94DE1BB7}"/>
              </a:ext>
            </a:extLst>
          </p:cNvPr>
          <p:cNvCxnSpPr>
            <a:cxnSpLocks/>
          </p:cNvCxnSpPr>
          <p:nvPr/>
        </p:nvCxnSpPr>
        <p:spPr>
          <a:xfrm flipH="1">
            <a:off x="1258837" y="4713860"/>
            <a:ext cx="952357" cy="463298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44">
            <a:extLst>
              <a:ext uri="{FF2B5EF4-FFF2-40B4-BE49-F238E27FC236}">
                <a16:creationId xmlns:a16="http://schemas.microsoft.com/office/drawing/2014/main" id="{A1B108A6-3D67-8C4F-61CC-3D55C332E5DD}"/>
              </a:ext>
            </a:extLst>
          </p:cNvPr>
          <p:cNvSpPr txBox="1"/>
          <p:nvPr/>
        </p:nvSpPr>
        <p:spPr>
          <a:xfrm rot="20029917">
            <a:off x="1397325" y="4822811"/>
            <a:ext cx="113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b="1" dirty="0">
                <a:solidFill>
                  <a:srgbClr val="FF0000"/>
                </a:solidFill>
              </a:rPr>
              <a:t>2</a:t>
            </a:r>
            <a:r>
              <a:rPr lang="en-CA" b="1" baseline="30000" dirty="0">
                <a:solidFill>
                  <a:srgbClr val="FF0000"/>
                </a:solidFill>
              </a:rPr>
              <a:t>nd </a:t>
            </a:r>
            <a:r>
              <a:rPr lang="en-CA" b="1" dirty="0">
                <a:solidFill>
                  <a:srgbClr val="FF0000"/>
                </a:solidFill>
              </a:rPr>
              <a:t>UCN port</a:t>
            </a:r>
          </a:p>
        </p:txBody>
      </p:sp>
      <p:sp>
        <p:nvSpPr>
          <p:cNvPr id="55" name="TextBox 48">
            <a:extLst>
              <a:ext uri="{FF2B5EF4-FFF2-40B4-BE49-F238E27FC236}">
                <a16:creationId xmlns:a16="http://schemas.microsoft.com/office/drawing/2014/main" id="{94C325BE-708B-E206-E270-063D308F0B1B}"/>
              </a:ext>
            </a:extLst>
          </p:cNvPr>
          <p:cNvSpPr txBox="1"/>
          <p:nvPr/>
        </p:nvSpPr>
        <p:spPr>
          <a:xfrm>
            <a:off x="6767571" y="2301148"/>
            <a:ext cx="209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Concrete shielding</a:t>
            </a:r>
          </a:p>
        </p:txBody>
      </p:sp>
      <p:sp>
        <p:nvSpPr>
          <p:cNvPr id="56" name="TextBox 49">
            <a:extLst>
              <a:ext uri="{FF2B5EF4-FFF2-40B4-BE49-F238E27FC236}">
                <a16:creationId xmlns:a16="http://schemas.microsoft.com/office/drawing/2014/main" id="{AF0C39AE-65D4-ADE6-D0C8-A3E6BEF52FDC}"/>
              </a:ext>
            </a:extLst>
          </p:cNvPr>
          <p:cNvSpPr txBox="1"/>
          <p:nvPr/>
        </p:nvSpPr>
        <p:spPr>
          <a:xfrm>
            <a:off x="1735015" y="1019579"/>
            <a:ext cx="112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Concrete</a:t>
            </a:r>
            <a:br>
              <a:rPr lang="en-CA"/>
            </a:br>
            <a:r>
              <a:rPr lang="en-CA"/>
              <a:t>shielding</a:t>
            </a:r>
          </a:p>
        </p:txBody>
      </p:sp>
      <p:sp>
        <p:nvSpPr>
          <p:cNvPr id="57" name="TextBox 50">
            <a:extLst>
              <a:ext uri="{FF2B5EF4-FFF2-40B4-BE49-F238E27FC236}">
                <a16:creationId xmlns:a16="http://schemas.microsoft.com/office/drawing/2014/main" id="{89B536C0-E6A8-4A6C-2C5B-4EBB67DA9745}"/>
              </a:ext>
            </a:extLst>
          </p:cNvPr>
          <p:cNvSpPr txBox="1"/>
          <p:nvPr/>
        </p:nvSpPr>
        <p:spPr>
          <a:xfrm>
            <a:off x="6454849" y="678022"/>
            <a:ext cx="1479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aseline="30000"/>
              <a:t>3</a:t>
            </a:r>
            <a:r>
              <a:rPr lang="en-CA"/>
              <a:t>He cryostat</a:t>
            </a:r>
          </a:p>
          <a:p>
            <a:endParaRPr lang="en-CA"/>
          </a:p>
          <a:p>
            <a:r>
              <a:rPr lang="en-CA"/>
              <a:t>LD</a:t>
            </a:r>
            <a:r>
              <a:rPr lang="en-CA" baseline="-25000"/>
              <a:t>2</a:t>
            </a:r>
            <a:r>
              <a:rPr lang="en-CA"/>
              <a:t> cryostat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67A339D-F891-3DA8-A0F3-0BDDD68BD36D}"/>
              </a:ext>
            </a:extLst>
          </p:cNvPr>
          <p:cNvCxnSpPr>
            <a:cxnSpLocks/>
          </p:cNvCxnSpPr>
          <p:nvPr/>
        </p:nvCxnSpPr>
        <p:spPr>
          <a:xfrm flipH="1">
            <a:off x="5568191" y="876137"/>
            <a:ext cx="886658" cy="1247212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BC3EDCA-8CF6-78A4-3009-18225CD2EF41}"/>
              </a:ext>
            </a:extLst>
          </p:cNvPr>
          <p:cNvCxnSpPr>
            <a:cxnSpLocks/>
          </p:cNvCxnSpPr>
          <p:nvPr/>
        </p:nvCxnSpPr>
        <p:spPr>
          <a:xfrm flipH="1">
            <a:off x="6117292" y="1558510"/>
            <a:ext cx="439611" cy="1298238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62">
            <a:extLst>
              <a:ext uri="{FF2B5EF4-FFF2-40B4-BE49-F238E27FC236}">
                <a16:creationId xmlns:a16="http://schemas.microsoft.com/office/drawing/2014/main" id="{AC31B7C1-A895-F4F4-AB02-8ACB620B5E26}"/>
              </a:ext>
            </a:extLst>
          </p:cNvPr>
          <p:cNvSpPr txBox="1"/>
          <p:nvPr/>
        </p:nvSpPr>
        <p:spPr>
          <a:xfrm>
            <a:off x="4548989" y="5303751"/>
            <a:ext cx="153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aseline="30000"/>
              <a:t>3</a:t>
            </a:r>
            <a:r>
              <a:rPr lang="en-CA"/>
              <a:t>He-</a:t>
            </a:r>
            <a:r>
              <a:rPr lang="en-CA" baseline="30000"/>
              <a:t>4</a:t>
            </a:r>
            <a:r>
              <a:rPr lang="en-CA"/>
              <a:t>He heat</a:t>
            </a:r>
            <a:br>
              <a:rPr lang="en-CA"/>
            </a:br>
            <a:r>
              <a:rPr lang="en-CA"/>
              <a:t>exchanger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7062195-7E20-692E-7AB8-C104BA9EF985}"/>
              </a:ext>
            </a:extLst>
          </p:cNvPr>
          <p:cNvCxnSpPr>
            <a:cxnSpLocks/>
            <a:stCxn id="60" idx="0"/>
          </p:cNvCxnSpPr>
          <p:nvPr/>
        </p:nvCxnSpPr>
        <p:spPr>
          <a:xfrm flipV="1">
            <a:off x="5316186" y="4402046"/>
            <a:ext cx="291576" cy="944634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66">
            <a:extLst>
              <a:ext uri="{FF2B5EF4-FFF2-40B4-BE49-F238E27FC236}">
                <a16:creationId xmlns:a16="http://schemas.microsoft.com/office/drawing/2014/main" id="{9D402B1C-735B-B5F3-FF50-659E9570D7C5}"/>
              </a:ext>
            </a:extLst>
          </p:cNvPr>
          <p:cNvSpPr txBox="1"/>
          <p:nvPr/>
        </p:nvSpPr>
        <p:spPr>
          <a:xfrm>
            <a:off x="2383844" y="5408683"/>
            <a:ext cx="177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Superconducting</a:t>
            </a:r>
            <a:br>
              <a:rPr lang="en-CA" dirty="0"/>
            </a:br>
            <a:r>
              <a:rPr lang="en-CA" dirty="0"/>
              <a:t>polarizer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77FC298-AC7E-1AE0-14A5-DC3CF851F0BA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3273428" y="4258089"/>
            <a:ext cx="795558" cy="1150594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20C335-921F-DE31-411C-11AF8E5FD184}"/>
              </a:ext>
            </a:extLst>
          </p:cNvPr>
          <p:cNvGrpSpPr/>
          <p:nvPr/>
        </p:nvGrpSpPr>
        <p:grpSpPr>
          <a:xfrm>
            <a:off x="7052875" y="5170301"/>
            <a:ext cx="1412566" cy="649170"/>
            <a:chOff x="3940832" y="24176703"/>
            <a:chExt cx="3631375" cy="140581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13D770E-7FBE-CF24-5507-67E3C2887C18}"/>
                </a:ext>
              </a:extLst>
            </p:cNvPr>
            <p:cNvSpPr/>
            <p:nvPr/>
          </p:nvSpPr>
          <p:spPr>
            <a:xfrm>
              <a:off x="4389120" y="24813928"/>
              <a:ext cx="684802" cy="1379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A7513FA-BCF6-5A71-A3C2-F08575CD76D3}"/>
                </a:ext>
              </a:extLst>
            </p:cNvPr>
            <p:cNvSpPr/>
            <p:nvPr/>
          </p:nvSpPr>
          <p:spPr>
            <a:xfrm>
              <a:off x="5073922" y="24813924"/>
              <a:ext cx="684802" cy="1379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C63F96D-E1DF-92D7-3139-A7FD7F6AFA4E}"/>
                </a:ext>
              </a:extLst>
            </p:cNvPr>
            <p:cNvSpPr/>
            <p:nvPr/>
          </p:nvSpPr>
          <p:spPr>
            <a:xfrm>
              <a:off x="5758724" y="24813928"/>
              <a:ext cx="684802" cy="1379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C4CC5E7-6184-9B3D-2F8F-A501A6431964}"/>
                </a:ext>
              </a:extLst>
            </p:cNvPr>
            <p:cNvSpPr/>
            <p:nvPr/>
          </p:nvSpPr>
          <p:spPr>
            <a:xfrm>
              <a:off x="6443525" y="24813928"/>
              <a:ext cx="684802" cy="1379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AE96850-3C10-D7C6-EABD-B67172DD5314}"/>
                </a:ext>
              </a:extLst>
            </p:cNvPr>
            <p:cNvCxnSpPr>
              <a:cxnSpLocks/>
              <a:endCxn id="65" idx="1"/>
            </p:cNvCxnSpPr>
            <p:nvPr/>
          </p:nvCxnSpPr>
          <p:spPr>
            <a:xfrm>
              <a:off x="4389120" y="24720550"/>
              <a:ext cx="0" cy="1623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1AE76FC-C02A-BEF1-9133-28917F13EDA2}"/>
                </a:ext>
              </a:extLst>
            </p:cNvPr>
            <p:cNvCxnSpPr>
              <a:cxnSpLocks/>
              <a:endCxn id="68" idx="3"/>
            </p:cNvCxnSpPr>
            <p:nvPr/>
          </p:nvCxnSpPr>
          <p:spPr>
            <a:xfrm>
              <a:off x="7128009" y="24720545"/>
              <a:ext cx="318" cy="1623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67">
              <a:extLst>
                <a:ext uri="{FF2B5EF4-FFF2-40B4-BE49-F238E27FC236}">
                  <a16:creationId xmlns:a16="http://schemas.microsoft.com/office/drawing/2014/main" id="{E3D24434-D28F-7D72-60A3-295FBA0D14BE}"/>
                </a:ext>
              </a:extLst>
            </p:cNvPr>
            <p:cNvSpPr txBox="1"/>
            <p:nvPr/>
          </p:nvSpPr>
          <p:spPr>
            <a:xfrm>
              <a:off x="3940832" y="24178533"/>
              <a:ext cx="896567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68">
              <a:extLst>
                <a:ext uri="{FF2B5EF4-FFF2-40B4-BE49-F238E27FC236}">
                  <a16:creationId xmlns:a16="http://schemas.microsoft.com/office/drawing/2014/main" id="{795CDD18-517D-ACD5-B96A-B01713EE822E}"/>
                </a:ext>
              </a:extLst>
            </p:cNvPr>
            <p:cNvSpPr txBox="1"/>
            <p:nvPr/>
          </p:nvSpPr>
          <p:spPr>
            <a:xfrm>
              <a:off x="6675640" y="24176703"/>
              <a:ext cx="896567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69">
              <a:extLst>
                <a:ext uri="{FF2B5EF4-FFF2-40B4-BE49-F238E27FC236}">
                  <a16:creationId xmlns:a16="http://schemas.microsoft.com/office/drawing/2014/main" id="{AE13C523-1F20-4C63-43B1-4E503F36D8C6}"/>
                </a:ext>
              </a:extLst>
            </p:cNvPr>
            <p:cNvSpPr txBox="1"/>
            <p:nvPr/>
          </p:nvSpPr>
          <p:spPr>
            <a:xfrm>
              <a:off x="5219450" y="24849362"/>
              <a:ext cx="1069909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66">
            <a:extLst>
              <a:ext uri="{FF2B5EF4-FFF2-40B4-BE49-F238E27FC236}">
                <a16:creationId xmlns:a16="http://schemas.microsoft.com/office/drawing/2014/main" id="{1241FC67-5552-FAE5-DD79-0907D32736A9}"/>
              </a:ext>
            </a:extLst>
          </p:cNvPr>
          <p:cNvSpPr txBox="1"/>
          <p:nvPr/>
        </p:nvSpPr>
        <p:spPr>
          <a:xfrm>
            <a:off x="2704510" y="3550109"/>
            <a:ext cx="13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105557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AAE7-87B4-C067-1F57-C881BC3A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3He heat exchanger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189DC-1E18-93B3-022E-8ACADE16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889"/>
            <a:ext cx="12192000" cy="45782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75A222-7CE6-C48E-DF72-17E3B9F66D84}"/>
              </a:ext>
            </a:extLst>
          </p:cNvPr>
          <p:cNvCxnSpPr>
            <a:cxnSpLocks/>
          </p:cNvCxnSpPr>
          <p:nvPr/>
        </p:nvCxnSpPr>
        <p:spPr>
          <a:xfrm flipV="1">
            <a:off x="1192695" y="1606163"/>
            <a:ext cx="3236182" cy="140738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16B70D-686B-9A49-47E9-91E4B535DA24}"/>
              </a:ext>
            </a:extLst>
          </p:cNvPr>
          <p:cNvSpPr txBox="1"/>
          <p:nvPr/>
        </p:nvSpPr>
        <p:spPr>
          <a:xfrm>
            <a:off x="2321782" y="1873424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60cm</a:t>
            </a:r>
          </a:p>
        </p:txBody>
      </p:sp>
    </p:spTree>
    <p:extLst>
      <p:ext uri="{BB962C8B-B14F-4D97-AF65-F5344CB8AC3E}">
        <p14:creationId xmlns:p14="http://schemas.microsoft.com/office/powerpoint/2010/main" val="4227985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1F8AF-2D80-536B-1104-03A3B7C3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moderator vessels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05EC3-0330-2B98-8F81-79CB9A975D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5940453" y="-1195015"/>
            <a:ext cx="6175021" cy="4244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F9AA5-9683-A087-4465-5C2C69538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134" y="3171985"/>
            <a:ext cx="8150578" cy="3476978"/>
          </a:xfrm>
          <a:prstGeom prst="rect">
            <a:avLst/>
          </a:prstGeom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AAB7F009-1BEA-7142-CB3C-1E14A57B1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270" y="927296"/>
            <a:ext cx="2955153" cy="21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1FBE-EF08-F0E4-42A6-6006A885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exchanger and cryogenic UCN guide installed in cryostat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A5D3A-99ED-A65C-10CA-7343B07FF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772"/>
            <a:ext cx="12192000" cy="548822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8D7C51-A89E-450F-A87D-E05B75E5FD2A}"/>
              </a:ext>
            </a:extLst>
          </p:cNvPr>
          <p:cNvCxnSpPr>
            <a:cxnSpLocks/>
          </p:cNvCxnSpPr>
          <p:nvPr/>
        </p:nvCxnSpPr>
        <p:spPr>
          <a:xfrm flipH="1" flipV="1">
            <a:off x="795130" y="5488228"/>
            <a:ext cx="811033" cy="127221"/>
          </a:xfrm>
          <a:prstGeom prst="straightConnector1">
            <a:avLst/>
          </a:prstGeom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32D359-9C13-E37A-3D2E-CF7C24FC3129}"/>
              </a:ext>
            </a:extLst>
          </p:cNvPr>
          <p:cNvSpPr txBox="1"/>
          <p:nvPr/>
        </p:nvSpPr>
        <p:spPr>
          <a:xfrm>
            <a:off x="163628" y="566022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Moderators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E94748-F79E-7474-37A1-41F9F2C559E9}"/>
              </a:ext>
            </a:extLst>
          </p:cNvPr>
          <p:cNvSpPr txBox="1"/>
          <p:nvPr/>
        </p:nvSpPr>
        <p:spPr>
          <a:xfrm>
            <a:off x="1916229" y="4841073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3He heat exchanger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4667D5-477C-22FF-C3A2-62ACDD6F5683}"/>
              </a:ext>
            </a:extLst>
          </p:cNvPr>
          <p:cNvCxnSpPr>
            <a:cxnSpLocks/>
          </p:cNvCxnSpPr>
          <p:nvPr/>
        </p:nvCxnSpPr>
        <p:spPr>
          <a:xfrm>
            <a:off x="9486900" y="3853543"/>
            <a:ext cx="1143000" cy="57150"/>
          </a:xfrm>
          <a:prstGeom prst="straightConnector1">
            <a:avLst/>
          </a:prstGeom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E611D0E-2E73-FB2F-8EB1-A9EA40DBFB45}"/>
              </a:ext>
            </a:extLst>
          </p:cNvPr>
          <p:cNvSpPr txBox="1"/>
          <p:nvPr/>
        </p:nvSpPr>
        <p:spPr>
          <a:xfrm>
            <a:off x="10058400" y="4028943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578988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2740-1805-3D8B-32E7-0D064475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Nearly completed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D0966-F6AF-3335-2D7E-E7BD9F5C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522"/>
            <a:ext cx="12192000" cy="49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7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0B8A39-ADA1-EB03-1EE4-95E472E5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dedicated spallation target at TRIUMF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ADBDCC-B5A0-3CA8-0FBF-0FC545D7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07" y="2186406"/>
            <a:ext cx="9954677" cy="3095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AD9BCF-56B0-BAE7-82E1-CBEDFAD714AB}"/>
              </a:ext>
            </a:extLst>
          </p:cNvPr>
          <p:cNvCxnSpPr/>
          <p:nvPr/>
        </p:nvCxnSpPr>
        <p:spPr>
          <a:xfrm flipH="1" flipV="1">
            <a:off x="7424418" y="4099369"/>
            <a:ext cx="75501" cy="251670"/>
          </a:xfrm>
          <a:prstGeom prst="line">
            <a:avLst/>
          </a:prstGeom>
          <a:ln w="19050">
            <a:solidFill>
              <a:srgbClr val="E17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4004E-ABB5-8232-FB62-B4DA055AF179}"/>
              </a:ext>
            </a:extLst>
          </p:cNvPr>
          <p:cNvCxnSpPr>
            <a:cxnSpLocks/>
          </p:cNvCxnSpPr>
          <p:nvPr/>
        </p:nvCxnSpPr>
        <p:spPr>
          <a:xfrm flipH="1" flipV="1">
            <a:off x="7424418" y="3766158"/>
            <a:ext cx="1" cy="333211"/>
          </a:xfrm>
          <a:prstGeom prst="line">
            <a:avLst/>
          </a:prstGeom>
          <a:ln w="19050">
            <a:solidFill>
              <a:srgbClr val="E17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2F596B-4563-2644-D92C-A05FFB4ED92B}"/>
              </a:ext>
            </a:extLst>
          </p:cNvPr>
          <p:cNvCxnSpPr>
            <a:cxnSpLocks/>
          </p:cNvCxnSpPr>
          <p:nvPr/>
        </p:nvCxnSpPr>
        <p:spPr>
          <a:xfrm flipH="1" flipV="1">
            <a:off x="7237619" y="3795418"/>
            <a:ext cx="186798" cy="303951"/>
          </a:xfrm>
          <a:prstGeom prst="line">
            <a:avLst/>
          </a:prstGeom>
          <a:ln w="19050">
            <a:solidFill>
              <a:srgbClr val="E17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F403B95-B601-B57B-9F37-B6FD3635FA8F}"/>
              </a:ext>
            </a:extLst>
          </p:cNvPr>
          <p:cNvSpPr txBox="1"/>
          <p:nvPr/>
        </p:nvSpPr>
        <p:spPr>
          <a:xfrm>
            <a:off x="8175046" y="464324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Beamline 1A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F21BF8-44E2-E6AA-3408-2832F1E469B2}"/>
              </a:ext>
            </a:extLst>
          </p:cNvPr>
          <p:cNvSpPr txBox="1"/>
          <p:nvPr/>
        </p:nvSpPr>
        <p:spPr>
          <a:xfrm>
            <a:off x="4564047" y="5557962"/>
            <a:ext cx="2138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kicker magnet</a:t>
            </a:r>
          </a:p>
          <a:p>
            <a:r>
              <a:rPr lang="en-US" dirty="0"/>
              <a:t>0 – 40μA for UCN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620CE3-FADF-E7EA-4D8A-8CE6D2E34374}"/>
              </a:ext>
            </a:extLst>
          </p:cNvPr>
          <p:cNvSpPr txBox="1"/>
          <p:nvPr/>
        </p:nvSpPr>
        <p:spPr>
          <a:xfrm>
            <a:off x="3919993" y="1781485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483MeV cyclotron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02DF81-E18B-81F1-154F-B5C99985E20B}"/>
              </a:ext>
            </a:extLst>
          </p:cNvPr>
          <p:cNvCxnSpPr>
            <a:stCxn id="18" idx="2"/>
          </p:cNvCxnSpPr>
          <p:nvPr/>
        </p:nvCxnSpPr>
        <p:spPr>
          <a:xfrm flipH="1">
            <a:off x="4786685" y="2150817"/>
            <a:ext cx="159391" cy="850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F15C42-12CB-5C64-0EAE-E66B55E64516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633411" y="4723075"/>
            <a:ext cx="220321" cy="8348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F537567-3DD7-55CA-AC9F-EFE61A9AADF4}"/>
              </a:ext>
            </a:extLst>
          </p:cNvPr>
          <p:cNvSpPr txBox="1"/>
          <p:nvPr/>
        </p:nvSpPr>
        <p:spPr>
          <a:xfrm>
            <a:off x="7082210" y="5552286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Spallation</a:t>
            </a:r>
            <a:br>
              <a:rPr lang="en-US" dirty="0"/>
            </a:br>
            <a:r>
              <a:rPr lang="en-US" dirty="0"/>
              <a:t>target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B417597-E4B9-9442-03CD-66762809B20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7499919" y="4432580"/>
            <a:ext cx="183578" cy="11197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1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528581-65E4-889D-0334-1F022830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TUCAN source commissioning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69884B-8AC1-DFA4-C478-7383B2BC14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898822"/>
              </p:ext>
            </p:extLst>
          </p:nvPr>
        </p:nvGraphicFramePr>
        <p:xfrm>
          <a:off x="314325" y="1825625"/>
          <a:ext cx="11315700" cy="3708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1482670">
                  <a:extLst>
                    <a:ext uri="{9D8B030D-6E8A-4147-A177-3AD203B41FA5}">
                      <a16:colId xmlns:a16="http://schemas.microsoft.com/office/drawing/2014/main" val="3186543420"/>
                    </a:ext>
                  </a:extLst>
                </a:gridCol>
                <a:gridCol w="7410615">
                  <a:extLst>
                    <a:ext uri="{9D8B030D-6E8A-4147-A177-3AD203B41FA5}">
                      <a16:colId xmlns:a16="http://schemas.microsoft.com/office/drawing/2014/main" val="2152473484"/>
                    </a:ext>
                  </a:extLst>
                </a:gridCol>
                <a:gridCol w="2422415">
                  <a:extLst>
                    <a:ext uri="{9D8B030D-6E8A-4147-A177-3AD203B41FA5}">
                      <a16:colId xmlns:a16="http://schemas.microsoft.com/office/drawing/2014/main" val="2268073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Performance test of pumps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 </a:t>
                      </a:r>
                      <a:r>
                        <a:rPr lang="en-US" sz="1800" b="1" i="0" kern="1200" dirty="0">
                          <a:solidFill>
                            <a:srgbClr val="28A35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b="1" dirty="0">
                        <a:solidFill>
                          <a:srgbClr val="28A35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54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4K cooldown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2023 </a:t>
                      </a:r>
                      <a:r>
                        <a:rPr lang="en-US" sz="1800" b="1" i="0" kern="1200" dirty="0">
                          <a:solidFill>
                            <a:srgbClr val="28A35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46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1K cooldown (natural helium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Winter 2023 </a:t>
                      </a:r>
                      <a:r>
                        <a:rPr lang="en-US" sz="1800" b="1" i="0" kern="1200" dirty="0">
                          <a:solidFill>
                            <a:srgbClr val="28A35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081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3He system filled with natural 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2024 </a:t>
                      </a:r>
                      <a:r>
                        <a:rPr lang="en-US" sz="1800" b="1" i="0" kern="1200" dirty="0">
                          <a:solidFill>
                            <a:srgbClr val="28A35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72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cooldown with 3He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2024 </a:t>
                      </a:r>
                      <a:r>
                        <a:rPr lang="en-US" sz="1800" b="1" i="0" kern="1200" dirty="0">
                          <a:solidFill>
                            <a:srgbClr val="28A35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471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Condensation of 4He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October 2024 </a:t>
                      </a:r>
                      <a:r>
                        <a:rPr lang="en-US" sz="1800" b="1" i="0" kern="1200" dirty="0">
                          <a:solidFill>
                            <a:srgbClr val="28A35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74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UCN production without LD2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November 2024 </a:t>
                      </a:r>
                      <a:r>
                        <a:rPr lang="en-US" sz="18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2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LD2 condensation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Spring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61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6B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UCN production with LD2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5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UCN production and extraction into experimental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61723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AE31CFB-2B20-6973-66EC-86A58C96C465}"/>
              </a:ext>
            </a:extLst>
          </p:cNvPr>
          <p:cNvSpPr/>
          <p:nvPr/>
        </p:nvSpPr>
        <p:spPr>
          <a:xfrm>
            <a:off x="3224122" y="3237922"/>
            <a:ext cx="48703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0.85K @ 10W!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52A3C0-B3B7-D014-5E81-3499F7EDA095}"/>
              </a:ext>
            </a:extLst>
          </p:cNvPr>
          <p:cNvSpPr/>
          <p:nvPr/>
        </p:nvSpPr>
        <p:spPr>
          <a:xfrm>
            <a:off x="3224122" y="3636812"/>
            <a:ext cx="48703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No </a:t>
            </a:r>
            <a:r>
              <a:rPr lang="en-US" sz="2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superleaks</a:t>
            </a:r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8974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A21E2-8EB2-6F33-CF25-2B8AACE369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Production rate: </a:t>
            </a:r>
            <a:r>
              <a:rPr lang="en-US" sz="1800" dirty="0"/>
              <a:t>1.5∙10</a:t>
            </a:r>
            <a:r>
              <a:rPr lang="en-US" baseline="30000" dirty="0"/>
              <a:t>7</a:t>
            </a:r>
            <a:r>
              <a:rPr lang="en-US" dirty="0"/>
              <a:t> UCN/s @ 8.1W</a:t>
            </a:r>
          </a:p>
          <a:p>
            <a:r>
              <a:rPr lang="en-US" dirty="0"/>
              <a:t>Storage lifetime: ~20 s</a:t>
            </a:r>
          </a:p>
          <a:p>
            <a:r>
              <a:rPr lang="en-US" dirty="0"/>
              <a:t>Filled into </a:t>
            </a:r>
            <a:r>
              <a:rPr lang="en-US" dirty="0" err="1"/>
              <a:t>nEDM</a:t>
            </a:r>
            <a:r>
              <a:rPr lang="en-US" dirty="0"/>
              <a:t> cells: 14,000,000 (230/cm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dirty="0"/>
              <a:t>Detected after </a:t>
            </a:r>
            <a:r>
              <a:rPr lang="en-US" dirty="0" err="1"/>
              <a:t>nEDM</a:t>
            </a:r>
            <a:r>
              <a:rPr lang="en-US" dirty="0"/>
              <a:t> cycle: 1,400,000 (23/cm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dirty="0" err="1"/>
              <a:t>nEDM</a:t>
            </a:r>
            <a:r>
              <a:rPr lang="en-US" dirty="0"/>
              <a:t> sensitivity 10</a:t>
            </a:r>
            <a:r>
              <a:rPr lang="en-US" baseline="30000" dirty="0"/>
              <a:t>-27</a:t>
            </a:r>
            <a:r>
              <a:rPr lang="en-US" dirty="0"/>
              <a:t> </a:t>
            </a:r>
            <a:r>
              <a:rPr lang="en-US" dirty="0" err="1"/>
              <a:t>ecm</a:t>
            </a:r>
            <a:r>
              <a:rPr lang="en-US" dirty="0"/>
              <a:t> achievable in 400 days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24857-DA4F-91CC-D6A9-0871F9EC6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 source will be the strongest source in the world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03569B3-BD62-B4D2-E636-1E27541FF0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3638" y="1866313"/>
            <a:ext cx="5564187" cy="40492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5FEB8-7564-CBD0-CE90-84BEF6A57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6" y="4192268"/>
            <a:ext cx="6096390" cy="1556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93CF4B-15B9-753F-6502-61EDDA73EBFF}"/>
              </a:ext>
            </a:extLst>
          </p:cNvPr>
          <p:cNvSpPr txBox="1"/>
          <p:nvPr/>
        </p:nvSpPr>
        <p:spPr>
          <a:xfrm>
            <a:off x="2045474" y="6085586"/>
            <a:ext cx="609467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W. Schreyer et al, </a:t>
            </a:r>
            <a:r>
              <a:rPr lang="en-US" sz="1050" dirty="0" err="1">
                <a:hlinkClick r:id="rId4"/>
              </a:rPr>
              <a:t>Nucl</a:t>
            </a:r>
            <a:r>
              <a:rPr lang="en-US" sz="1050" dirty="0">
                <a:hlinkClick r:id="rId4"/>
              </a:rPr>
              <a:t>. </a:t>
            </a:r>
            <a:r>
              <a:rPr lang="en-US" sz="1050" dirty="0" err="1">
                <a:hlinkClick r:id="rId4"/>
              </a:rPr>
              <a:t>Instrum</a:t>
            </a:r>
            <a:r>
              <a:rPr lang="en-US" sz="1050" dirty="0">
                <a:hlinkClick r:id="rId4"/>
              </a:rPr>
              <a:t>. Meth. Phys. Res. A 927, 101-108 (2019)</a:t>
            </a:r>
            <a:endParaRPr lang="en-US" sz="1050" dirty="0"/>
          </a:p>
          <a:p>
            <a:r>
              <a:rPr lang="en-US" sz="1050" dirty="0">
                <a:hlinkClick r:id="rId5"/>
              </a:rPr>
              <a:t>S. Sidhu, W. Schreyer, et al, EPJ Web of Conferences 282, 01015 (2023)</a:t>
            </a:r>
            <a:endParaRPr lang="en-US" sz="1050" dirty="0"/>
          </a:p>
          <a:p>
            <a:r>
              <a:rPr lang="en-US" sz="1050" dirty="0"/>
              <a:t>C. M. Lavelle: Cryogenic Liquid He4 and Deuterated PMMA Scattering Laws for MCNP, AOS-20-0265</a:t>
            </a:r>
          </a:p>
        </p:txBody>
      </p:sp>
    </p:spTree>
    <p:extLst>
      <p:ext uri="{BB962C8B-B14F-4D97-AF65-F5344CB8AC3E}">
        <p14:creationId xmlns:p14="http://schemas.microsoft.com/office/powerpoint/2010/main" val="421032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E655D-46DB-2BCE-E325-80C7C045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moderator concepts and improved cooling techniques are needed to scale further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FE8E166-A762-3AA9-1AE8-01D0B45B56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4691" y="2143780"/>
            <a:ext cx="5529263" cy="25704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CC092-E9CF-D6EE-1E3C-38C1C5E1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7271" y="2151529"/>
            <a:ext cx="3574747" cy="3805518"/>
          </a:xfrm>
        </p:spPr>
        <p:txBody>
          <a:bodyPr/>
          <a:lstStyle/>
          <a:p>
            <a:r>
              <a:rPr lang="en-US" dirty="0"/>
              <a:t>Scaled 3He fridge?</a:t>
            </a:r>
          </a:p>
          <a:p>
            <a:r>
              <a:rPr lang="en-US" dirty="0"/>
              <a:t>Direct pumping</a:t>
            </a:r>
          </a:p>
          <a:p>
            <a:r>
              <a:rPr lang="en-US" dirty="0" err="1"/>
              <a:t>Cryocompressors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56DC6-D0F3-AF4E-54A0-10FC32F6CF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691" y="1636713"/>
            <a:ext cx="7485539" cy="433965"/>
          </a:xfrm>
        </p:spPr>
        <p:txBody>
          <a:bodyPr/>
          <a:lstStyle/>
          <a:p>
            <a:r>
              <a:rPr lang="en-US" dirty="0"/>
              <a:t>New moderator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51D274-5148-7FBE-2E63-D440A8B666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97795" y="1636672"/>
            <a:ext cx="3574747" cy="433965"/>
          </a:xfrm>
        </p:spPr>
        <p:txBody>
          <a:bodyPr/>
          <a:lstStyle/>
          <a:p>
            <a:r>
              <a:rPr lang="en-US" dirty="0"/>
              <a:t>Improved cooling technologies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C2B3FB-57F6-38D0-E464-D752C12C5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580" y="4699673"/>
            <a:ext cx="3167650" cy="2514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2244EA-FCD6-84F7-5EF9-1B358B3377D0}"/>
              </a:ext>
            </a:extLst>
          </p:cNvPr>
          <p:cNvSpPr txBox="1"/>
          <p:nvPr/>
        </p:nvSpPr>
        <p:spPr>
          <a:xfrm>
            <a:off x="419982" y="4515007"/>
            <a:ext cx="33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sz="1800" dirty="0"/>
              <a:t>∙10</a:t>
            </a:r>
            <a:r>
              <a:rPr lang="en-US" sz="1800" baseline="30000" dirty="0"/>
              <a:t>9</a:t>
            </a:r>
            <a:r>
              <a:rPr lang="en-US" dirty="0"/>
              <a:t> UCN/s, 100W @ 1.6K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64D963-4489-C42F-AFE8-A8E78981BB9A}"/>
              </a:ext>
            </a:extLst>
          </p:cNvPr>
          <p:cNvSpPr txBox="1"/>
          <p:nvPr/>
        </p:nvSpPr>
        <p:spPr>
          <a:xfrm>
            <a:off x="419982" y="4846970"/>
            <a:ext cx="3459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4"/>
              </a:rPr>
              <a:t>K.K.H. Leung et al, J. Appl. Phys. 126, 224901 (2019)</a:t>
            </a:r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48EA8F-3BC8-ACFA-3FFC-1553D422F640}"/>
              </a:ext>
            </a:extLst>
          </p:cNvPr>
          <p:cNvSpPr txBox="1"/>
          <p:nvPr/>
        </p:nvSpPr>
        <p:spPr>
          <a:xfrm>
            <a:off x="2811764" y="5934670"/>
            <a:ext cx="1914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filter</a:t>
            </a:r>
          </a:p>
          <a:p>
            <a:r>
              <a:rPr lang="en-US" dirty="0"/>
              <a:t>Heat load -46%</a:t>
            </a:r>
          </a:p>
          <a:p>
            <a:r>
              <a:rPr lang="en-US" dirty="0"/>
              <a:t>Production -36%</a:t>
            </a:r>
          </a:p>
        </p:txBody>
      </p:sp>
    </p:spTree>
    <p:extLst>
      <p:ext uri="{BB962C8B-B14F-4D97-AF65-F5344CB8AC3E}">
        <p14:creationId xmlns:p14="http://schemas.microsoft.com/office/powerpoint/2010/main" val="677661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A21E2-8EB2-6F33-CF25-2B8AACE369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Production rate: </a:t>
            </a:r>
            <a:r>
              <a:rPr lang="en-US" sz="1800" dirty="0"/>
              <a:t>1.5∙10</a:t>
            </a:r>
            <a:r>
              <a:rPr lang="en-US" baseline="30000" dirty="0"/>
              <a:t>7</a:t>
            </a:r>
            <a:r>
              <a:rPr lang="en-US" dirty="0"/>
              <a:t> UCN</a:t>
            </a:r>
            <a:r>
              <a:rPr lang="en-US"/>
              <a:t>/s @ 8.1W</a:t>
            </a:r>
            <a:endParaRPr lang="en-US" dirty="0"/>
          </a:p>
          <a:p>
            <a:r>
              <a:rPr lang="en-US" dirty="0"/>
              <a:t>Storage lifetime: ~20 s</a:t>
            </a:r>
          </a:p>
          <a:p>
            <a:r>
              <a:rPr lang="en-US" dirty="0"/>
              <a:t>Filled into </a:t>
            </a:r>
            <a:r>
              <a:rPr lang="en-US" dirty="0" err="1"/>
              <a:t>nEDM</a:t>
            </a:r>
            <a:r>
              <a:rPr lang="en-US" dirty="0"/>
              <a:t> cells: 14,000,000 (230/cm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dirty="0"/>
              <a:t>Detected after </a:t>
            </a:r>
            <a:r>
              <a:rPr lang="en-US" dirty="0" err="1"/>
              <a:t>nEDM</a:t>
            </a:r>
            <a:r>
              <a:rPr lang="en-US" dirty="0"/>
              <a:t> cycle: 1,400,000 (23/cm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dirty="0" err="1"/>
              <a:t>nEDM</a:t>
            </a:r>
            <a:r>
              <a:rPr lang="en-US" dirty="0"/>
              <a:t> sensitivity 10</a:t>
            </a:r>
            <a:r>
              <a:rPr lang="en-US" baseline="30000" dirty="0"/>
              <a:t>-27</a:t>
            </a:r>
            <a:r>
              <a:rPr lang="en-US" dirty="0"/>
              <a:t> </a:t>
            </a:r>
            <a:r>
              <a:rPr lang="en-US" dirty="0" err="1"/>
              <a:t>ecm</a:t>
            </a:r>
            <a:r>
              <a:rPr lang="en-US" dirty="0"/>
              <a:t> achievable in 400 days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24857-DA4F-91CC-D6A9-0871F9EC6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 source will be the strongest source in the world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03569B3-BD62-B4D2-E636-1E27541FF0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3638" y="1866313"/>
            <a:ext cx="5564187" cy="40492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5FEB8-7564-CBD0-CE90-84BEF6A57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6" y="4192268"/>
            <a:ext cx="6096390" cy="1556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93CF4B-15B9-753F-6502-61EDDA73EBFF}"/>
              </a:ext>
            </a:extLst>
          </p:cNvPr>
          <p:cNvSpPr txBox="1"/>
          <p:nvPr/>
        </p:nvSpPr>
        <p:spPr>
          <a:xfrm>
            <a:off x="2045474" y="6085586"/>
            <a:ext cx="609467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W. Schreyer et al, </a:t>
            </a:r>
            <a:r>
              <a:rPr lang="en-US" sz="1050" dirty="0" err="1">
                <a:hlinkClick r:id="rId4"/>
              </a:rPr>
              <a:t>Nucl</a:t>
            </a:r>
            <a:r>
              <a:rPr lang="en-US" sz="1050" dirty="0">
                <a:hlinkClick r:id="rId4"/>
              </a:rPr>
              <a:t>. </a:t>
            </a:r>
            <a:r>
              <a:rPr lang="en-US" sz="1050" dirty="0" err="1">
                <a:hlinkClick r:id="rId4"/>
              </a:rPr>
              <a:t>Instrum</a:t>
            </a:r>
            <a:r>
              <a:rPr lang="en-US" sz="1050" dirty="0">
                <a:hlinkClick r:id="rId4"/>
              </a:rPr>
              <a:t>. Meth. Phys. Res. A 927, 101-108 (2019)</a:t>
            </a:r>
            <a:endParaRPr lang="en-US" sz="1050" dirty="0"/>
          </a:p>
          <a:p>
            <a:r>
              <a:rPr lang="en-US" sz="1050" dirty="0">
                <a:hlinkClick r:id="rId5"/>
              </a:rPr>
              <a:t>S. Sidhu, W. Schreyer, et al, EPJ Web of Conferences 282, 01015 (2023)</a:t>
            </a:r>
            <a:endParaRPr lang="en-US" sz="1050" dirty="0"/>
          </a:p>
          <a:p>
            <a:r>
              <a:rPr lang="en-US" sz="1050" dirty="0"/>
              <a:t>C. M. Lavelle: Cryogenic Liquid He4 and Deuterated PMMA Scattering Laws for MCNP, AOS-20-0265</a:t>
            </a:r>
          </a:p>
        </p:txBody>
      </p:sp>
    </p:spTree>
    <p:extLst>
      <p:ext uri="{BB962C8B-B14F-4D97-AF65-F5344CB8AC3E}">
        <p14:creationId xmlns:p14="http://schemas.microsoft.com/office/powerpoint/2010/main" val="2132977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673ECAA-3D65-522E-C9CB-09A19077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25124C7-7F41-F813-CD9A-D7EEF21256A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62" r="362"/>
          <a:stretch>
            <a:fillRect/>
          </a:stretch>
        </p:blipFill>
        <p:spPr>
          <a:xfrm>
            <a:off x="3706813" y="1371600"/>
            <a:ext cx="3219450" cy="14859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880887-0EB4-D62D-9FF5-CBB6C21359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What to optimize:</a:t>
            </a:r>
            <a:br>
              <a:rPr lang="en-US" dirty="0"/>
            </a:br>
            <a:r>
              <a:rPr lang="en-US" dirty="0"/>
              <a:t>UCN source parameters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6270A2-DD4B-9E62-9916-E7B2ECC2A7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TUCAN source optimization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14ADAE-CBEA-5662-2DE7-92E0104158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51474" y="4708229"/>
            <a:ext cx="1816018" cy="1485900"/>
          </a:xfrm>
        </p:spPr>
        <p:txBody>
          <a:bodyPr/>
          <a:lstStyle/>
          <a:p>
            <a:r>
              <a:rPr lang="en-US" dirty="0"/>
              <a:t>TUCAN source cryostat and commissioning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E0D4F606-AFEB-9638-7705-DB83883C42F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21126" b="21126"/>
          <a:stretch/>
        </p:blipFill>
        <p:spPr>
          <a:xfrm>
            <a:off x="5451475" y="3038475"/>
            <a:ext cx="3074988" cy="1485900"/>
          </a:xfrm>
          <a:prstGeom prst="rect">
            <a:avLst/>
          </a:prstGeom>
        </p:spPr>
      </p:pic>
      <p:pic>
        <p:nvPicPr>
          <p:cNvPr id="2" name="Content Placeholder 4" descr="A picture containing miller&#10;&#10;Description automatically generated">
            <a:extLst>
              <a:ext uri="{FF2B5EF4-FFF2-40B4-BE49-F238E27FC236}">
                <a16:creationId xmlns:a16="http://schemas.microsoft.com/office/drawing/2014/main" id="{8C0C5AE9-28C6-BBE5-BD8E-D2B58E2CDBB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t="12682" b="12682"/>
          <a:stretch>
            <a:fillRect/>
          </a:stretch>
        </p:blipFill>
        <p:spPr>
          <a:xfrm>
            <a:off x="7196138" y="4708525"/>
            <a:ext cx="3074987" cy="14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4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430D25-FDF8-B7A9-FC6E-361AFF13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load and production rate need to be carefully balanced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D6C11D-5954-5CD4-83A5-11117ED61ADA}"/>
              </a:ext>
            </a:extLst>
          </p:cNvPr>
          <p:cNvCxnSpPr>
            <a:cxnSpLocks/>
          </p:cNvCxnSpPr>
          <p:nvPr/>
        </p:nvCxnSpPr>
        <p:spPr>
          <a:xfrm>
            <a:off x="1858136" y="4990203"/>
            <a:ext cx="6012330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67A1C4-5496-C70F-5C85-EE85721A7EC9}"/>
              </a:ext>
            </a:extLst>
          </p:cNvPr>
          <p:cNvSpPr txBox="1"/>
          <p:nvPr/>
        </p:nvSpPr>
        <p:spPr>
          <a:xfrm>
            <a:off x="7870466" y="4805537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 load Q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640C5A-9D7F-5940-CA7B-B817243B6555}"/>
              </a:ext>
            </a:extLst>
          </p:cNvPr>
          <p:cNvSpPr/>
          <p:nvPr/>
        </p:nvSpPr>
        <p:spPr>
          <a:xfrm>
            <a:off x="2165925" y="2119615"/>
            <a:ext cx="5396752" cy="2758475"/>
          </a:xfrm>
          <a:custGeom>
            <a:avLst/>
            <a:gdLst>
              <a:gd name="connsiteX0" fmla="*/ 0 w 4500282"/>
              <a:gd name="connsiteY0" fmla="*/ 1661459 h 1661459"/>
              <a:gd name="connsiteX1" fmla="*/ 4500282 w 4500282"/>
              <a:gd name="connsiteY1" fmla="*/ 0 h 166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0282" h="1661459">
                <a:moveTo>
                  <a:pt x="0" y="1661459"/>
                </a:moveTo>
                <a:lnTo>
                  <a:pt x="4500282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A6DAD7C-5A8B-A4FC-3689-3590972A6CD5}"/>
              </a:ext>
            </a:extLst>
          </p:cNvPr>
          <p:cNvSpPr/>
          <p:nvPr/>
        </p:nvSpPr>
        <p:spPr>
          <a:xfrm>
            <a:off x="2124090" y="2087077"/>
            <a:ext cx="5438587" cy="2856752"/>
          </a:xfrm>
          <a:custGeom>
            <a:avLst/>
            <a:gdLst>
              <a:gd name="connsiteX0" fmla="*/ 0 w 5199530"/>
              <a:gd name="connsiteY0" fmla="*/ 0 h 2701365"/>
              <a:gd name="connsiteX1" fmla="*/ 1195294 w 5199530"/>
              <a:gd name="connsiteY1" fmla="*/ 1798918 h 2701365"/>
              <a:gd name="connsiteX2" fmla="*/ 5199530 w 5199530"/>
              <a:gd name="connsiteY2" fmla="*/ 2701365 h 270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9530" h="2701365">
                <a:moveTo>
                  <a:pt x="0" y="0"/>
                </a:moveTo>
                <a:cubicBezTo>
                  <a:pt x="164353" y="674345"/>
                  <a:pt x="328706" y="1348691"/>
                  <a:pt x="1195294" y="1798918"/>
                </a:cubicBezTo>
                <a:cubicBezTo>
                  <a:pt x="2061882" y="2249145"/>
                  <a:pt x="3630706" y="2475255"/>
                  <a:pt x="5199530" y="2701365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297E5-EA8B-84E2-8EA8-E09E742A1E6E}"/>
              </a:ext>
            </a:extLst>
          </p:cNvPr>
          <p:cNvSpPr txBox="1"/>
          <p:nvPr/>
        </p:nvSpPr>
        <p:spPr>
          <a:xfrm>
            <a:off x="6023017" y="1934950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DBA00"/>
                </a:solidFill>
              </a:rPr>
              <a:t>Production</a:t>
            </a:r>
          </a:p>
          <a:p>
            <a:r>
              <a:rPr lang="en-US" dirty="0">
                <a:solidFill>
                  <a:srgbClr val="7DBA00"/>
                </a:solidFill>
              </a:rPr>
              <a:t>Rate 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33CFB9-200F-C238-23CF-EF186ED50EFD}"/>
              </a:ext>
            </a:extLst>
          </p:cNvPr>
          <p:cNvSpPr txBox="1"/>
          <p:nvPr/>
        </p:nvSpPr>
        <p:spPr>
          <a:xfrm>
            <a:off x="2327290" y="1892077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A6094"/>
                </a:solidFill>
              </a:rPr>
              <a:t>Storage</a:t>
            </a:r>
            <a:br>
              <a:rPr lang="en-US" dirty="0">
                <a:solidFill>
                  <a:srgbClr val="1A6094"/>
                </a:solidFill>
              </a:rPr>
            </a:br>
            <a:r>
              <a:rPr lang="en-US" dirty="0">
                <a:solidFill>
                  <a:srgbClr val="1A6094"/>
                </a:solidFill>
              </a:rPr>
              <a:t>lifetime </a:t>
            </a:r>
            <a:r>
              <a:rPr lang="el-GR" dirty="0">
                <a:solidFill>
                  <a:srgbClr val="1A6094"/>
                </a:solidFill>
              </a:rPr>
              <a:t>τ</a:t>
            </a:r>
            <a:endParaRPr lang="en-US" dirty="0">
              <a:solidFill>
                <a:srgbClr val="1A609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889AD-010F-1154-5980-57790F379161}"/>
              </a:ext>
            </a:extLst>
          </p:cNvPr>
          <p:cNvSpPr txBox="1"/>
          <p:nvPr/>
        </p:nvSpPr>
        <p:spPr>
          <a:xfrm>
            <a:off x="506718" y="1236963"/>
            <a:ext cx="8109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ultracold neutrons ~ Production rate P x Storage lifetime </a:t>
            </a:r>
            <a:r>
              <a:rPr lang="el-GR" sz="2000" dirty="0"/>
              <a:t>τ</a:t>
            </a:r>
            <a:endParaRPr lang="en-US" sz="20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A705A3-DE87-3AD2-6659-99952F69692B}"/>
              </a:ext>
            </a:extLst>
          </p:cNvPr>
          <p:cNvCxnSpPr>
            <a:cxnSpLocks/>
          </p:cNvCxnSpPr>
          <p:nvPr/>
        </p:nvCxnSpPr>
        <p:spPr>
          <a:xfrm>
            <a:off x="2225690" y="2302230"/>
            <a:ext cx="0" cy="2687973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DF9537C-3BAF-B114-D67A-35A15CE0734D}"/>
              </a:ext>
            </a:extLst>
          </p:cNvPr>
          <p:cNvSpPr txBox="1"/>
          <p:nvPr/>
        </p:nvSpPr>
        <p:spPr>
          <a:xfrm>
            <a:off x="875641" y="3065779"/>
            <a:ext cx="13500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CN-beam</a:t>
            </a:r>
            <a:br>
              <a:rPr lang="en-US" dirty="0"/>
            </a:br>
            <a:r>
              <a:rPr lang="en-US" dirty="0" err="1"/>
              <a:t>LHe</a:t>
            </a:r>
            <a:r>
              <a:rPr lang="en-US" dirty="0"/>
              <a:t> source</a:t>
            </a:r>
            <a:br>
              <a:rPr lang="en-US" dirty="0"/>
            </a:br>
            <a:r>
              <a:rPr lang="el-GR" dirty="0"/>
              <a:t>τ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l-GR" dirty="0"/>
              <a:t>τ</a:t>
            </a:r>
            <a:r>
              <a:rPr lang="el-GR" baseline="-25000" dirty="0"/>
              <a:t>β</a:t>
            </a:r>
            <a:endParaRPr lang="en-US" baseline="-25000" dirty="0"/>
          </a:p>
          <a:p>
            <a:pPr algn="r"/>
            <a:r>
              <a:rPr lang="en-US" dirty="0"/>
              <a:t>Q ~ </a:t>
            </a:r>
            <a:r>
              <a:rPr lang="en-US" dirty="0" err="1"/>
              <a:t>mW</a:t>
            </a:r>
            <a:endParaRPr lang="en-US" dirty="0"/>
          </a:p>
          <a:p>
            <a:pPr algn="r"/>
            <a:r>
              <a:rPr lang="en-US" dirty="0"/>
              <a:t>(ILL)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8C8440-A960-C27F-D6C9-CFF5F1F60C92}"/>
              </a:ext>
            </a:extLst>
          </p:cNvPr>
          <p:cNvCxnSpPr>
            <a:cxnSpLocks/>
          </p:cNvCxnSpPr>
          <p:nvPr/>
        </p:nvCxnSpPr>
        <p:spPr>
          <a:xfrm>
            <a:off x="3494874" y="3868065"/>
            <a:ext cx="0" cy="1114441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D25C0EA-3D82-5FA9-34FC-F919D70CD63C}"/>
              </a:ext>
            </a:extLst>
          </p:cNvPr>
          <p:cNvSpPr txBox="1"/>
          <p:nvPr/>
        </p:nvSpPr>
        <p:spPr>
          <a:xfrm>
            <a:off x="2819849" y="5015547"/>
            <a:ext cx="13500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Spallation</a:t>
            </a:r>
            <a:br>
              <a:rPr lang="en-US" dirty="0"/>
            </a:br>
            <a:r>
              <a:rPr lang="en-US" dirty="0" err="1"/>
              <a:t>LHe</a:t>
            </a:r>
            <a:r>
              <a:rPr lang="en-US" dirty="0"/>
              <a:t> source</a:t>
            </a:r>
            <a:br>
              <a:rPr lang="en-US" dirty="0"/>
            </a:br>
            <a:r>
              <a:rPr lang="el-GR" dirty="0"/>
              <a:t>τ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~ 20s</a:t>
            </a:r>
            <a:endParaRPr lang="en-US" baseline="-25000" dirty="0"/>
          </a:p>
          <a:p>
            <a:r>
              <a:rPr lang="en-US" dirty="0"/>
              <a:t>Q ~ 10W</a:t>
            </a:r>
          </a:p>
          <a:p>
            <a:r>
              <a:rPr lang="en-US" dirty="0"/>
              <a:t>(TUCAN)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D38621-F23A-79AE-549A-DAB3C59C8403}"/>
              </a:ext>
            </a:extLst>
          </p:cNvPr>
          <p:cNvCxnSpPr>
            <a:cxnSpLocks/>
          </p:cNvCxnSpPr>
          <p:nvPr/>
        </p:nvCxnSpPr>
        <p:spPr>
          <a:xfrm>
            <a:off x="7508889" y="2015359"/>
            <a:ext cx="0" cy="2974843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791761E-5CBA-4F8F-8CB2-D83AFBABCED7}"/>
              </a:ext>
            </a:extLst>
          </p:cNvPr>
          <p:cNvSpPr txBox="1"/>
          <p:nvPr/>
        </p:nvSpPr>
        <p:spPr>
          <a:xfrm>
            <a:off x="7508888" y="2848071"/>
            <a:ext cx="1635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</a:t>
            </a:r>
            <a:r>
              <a:rPr lang="en-US" baseline="-25000" dirty="0"/>
              <a:t>2</a:t>
            </a:r>
            <a:r>
              <a:rPr lang="en-US" dirty="0"/>
              <a:t> source</a:t>
            </a:r>
            <a:br>
              <a:rPr lang="en-US" dirty="0"/>
            </a:br>
            <a:r>
              <a:rPr lang="el-GR" dirty="0"/>
              <a:t>τ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~ 100ms</a:t>
            </a:r>
            <a:endParaRPr lang="en-US" baseline="-25000" dirty="0"/>
          </a:p>
          <a:p>
            <a:r>
              <a:rPr lang="en-US" dirty="0"/>
              <a:t>(PSI, LANL,</a:t>
            </a:r>
            <a:br>
              <a:rPr lang="en-US" dirty="0"/>
            </a:br>
            <a:r>
              <a:rPr lang="en-US" dirty="0"/>
              <a:t>NCSU, FRM-2)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73A1EE-3339-BE7B-11A8-F39D4C039B1B}"/>
              </a:ext>
            </a:extLst>
          </p:cNvPr>
          <p:cNvSpPr txBox="1"/>
          <p:nvPr/>
        </p:nvSpPr>
        <p:spPr>
          <a:xfrm>
            <a:off x="4264749" y="5015547"/>
            <a:ext cx="13500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Reactor</a:t>
            </a:r>
            <a:br>
              <a:rPr lang="en-US" dirty="0"/>
            </a:br>
            <a:r>
              <a:rPr lang="en-US" dirty="0" err="1"/>
              <a:t>LHe</a:t>
            </a:r>
            <a:r>
              <a:rPr lang="en-US" dirty="0"/>
              <a:t> source</a:t>
            </a:r>
            <a:br>
              <a:rPr lang="en-US" dirty="0"/>
            </a:br>
            <a:r>
              <a:rPr lang="el-GR" dirty="0"/>
              <a:t>τ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~ 10s</a:t>
            </a:r>
            <a:endParaRPr lang="en-US" baseline="-25000" dirty="0"/>
          </a:p>
          <a:p>
            <a:r>
              <a:rPr lang="en-US" dirty="0"/>
              <a:t>Q ~ 35W</a:t>
            </a:r>
          </a:p>
          <a:p>
            <a:r>
              <a:rPr lang="en-US" dirty="0"/>
              <a:t>(PNPI)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F3B0BA-AC07-0842-01B6-177CBF0253EC}"/>
              </a:ext>
            </a:extLst>
          </p:cNvPr>
          <p:cNvCxnSpPr>
            <a:cxnSpLocks/>
          </p:cNvCxnSpPr>
          <p:nvPr/>
        </p:nvCxnSpPr>
        <p:spPr>
          <a:xfrm>
            <a:off x="4561674" y="3587171"/>
            <a:ext cx="0" cy="1403031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EDFDA938-17FA-AC64-5085-80863CC4D68E}"/>
              </a:ext>
            </a:extLst>
          </p:cNvPr>
          <p:cNvSpPr/>
          <p:nvPr/>
        </p:nvSpPr>
        <p:spPr>
          <a:xfrm>
            <a:off x="2885276" y="3296466"/>
            <a:ext cx="609598" cy="28997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E52F76-79A3-4847-E1E9-F14F79AA7979}"/>
              </a:ext>
            </a:extLst>
          </p:cNvPr>
          <p:cNvSpPr txBox="1"/>
          <p:nvPr/>
        </p:nvSpPr>
        <p:spPr>
          <a:xfrm>
            <a:off x="2600644" y="2707924"/>
            <a:ext cx="115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A6094"/>
                </a:solidFill>
              </a:rPr>
              <a:t>Improved</a:t>
            </a:r>
            <a:br>
              <a:rPr lang="en-US" dirty="0">
                <a:solidFill>
                  <a:srgbClr val="1A6094"/>
                </a:solidFill>
              </a:rPr>
            </a:br>
            <a:r>
              <a:rPr lang="en-US" dirty="0">
                <a:solidFill>
                  <a:srgbClr val="1A6094"/>
                </a:solidFill>
              </a:rPr>
              <a:t>cooling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E7772061-7836-55D1-336D-540F587CBB44}"/>
              </a:ext>
            </a:extLst>
          </p:cNvPr>
          <p:cNvSpPr/>
          <p:nvPr/>
        </p:nvSpPr>
        <p:spPr>
          <a:xfrm rot="16200000">
            <a:off x="4865934" y="2741094"/>
            <a:ext cx="609598" cy="28997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ECB8E4-4ADC-46D2-CCA1-DF7158F5AD16}"/>
              </a:ext>
            </a:extLst>
          </p:cNvPr>
          <p:cNvSpPr txBox="1"/>
          <p:nvPr/>
        </p:nvSpPr>
        <p:spPr>
          <a:xfrm>
            <a:off x="4330902" y="1936992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DBA00"/>
                </a:solidFill>
              </a:rPr>
              <a:t>Optimized</a:t>
            </a:r>
            <a:br>
              <a:rPr lang="en-US" dirty="0">
                <a:solidFill>
                  <a:srgbClr val="7DBA00"/>
                </a:solidFill>
              </a:rPr>
            </a:br>
            <a:r>
              <a:rPr lang="en-US" dirty="0">
                <a:solidFill>
                  <a:srgbClr val="7DBA00"/>
                </a:solidFill>
              </a:rPr>
              <a:t>moderators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45C8EE-996E-2A41-6E1E-0BE35D6E711F}"/>
              </a:ext>
            </a:extLst>
          </p:cNvPr>
          <p:cNvSpPr/>
          <p:nvPr/>
        </p:nvSpPr>
        <p:spPr>
          <a:xfrm>
            <a:off x="9621568" y="2848071"/>
            <a:ext cx="1275875" cy="83500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UCN converter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545C1E-9F00-9967-5D9F-72D74D41FC68}"/>
              </a:ext>
            </a:extLst>
          </p:cNvPr>
          <p:cNvSpPr/>
          <p:nvPr/>
        </p:nvSpPr>
        <p:spPr>
          <a:xfrm>
            <a:off x="9566336" y="3804443"/>
            <a:ext cx="1386337" cy="369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 source</a:t>
            </a:r>
          </a:p>
        </p:txBody>
      </p:sp>
    </p:spTree>
    <p:extLst>
      <p:ext uri="{BB962C8B-B14F-4D97-AF65-F5344CB8AC3E}">
        <p14:creationId xmlns:p14="http://schemas.microsoft.com/office/powerpoint/2010/main" val="41838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4" grpId="0"/>
      <p:bldP spid="38" grpId="0"/>
      <p:bldP spid="41" grpId="0" animBg="1"/>
      <p:bldP spid="42" grpId="0"/>
      <p:bldP spid="43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F4AF-A31B-C9AF-741E-F062408B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UCN density must be extracted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AF9624-697E-B294-CC73-BEA73F25F739}"/>
              </a:ext>
            </a:extLst>
          </p:cNvPr>
          <p:cNvCxnSpPr>
            <a:cxnSpLocks/>
          </p:cNvCxnSpPr>
          <p:nvPr/>
        </p:nvCxnSpPr>
        <p:spPr>
          <a:xfrm>
            <a:off x="1891552" y="5168209"/>
            <a:ext cx="53459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EB30540-3246-10D8-404E-F163102A1764}"/>
              </a:ext>
            </a:extLst>
          </p:cNvPr>
          <p:cNvSpPr/>
          <p:nvPr/>
        </p:nvSpPr>
        <p:spPr>
          <a:xfrm>
            <a:off x="2002117" y="2634186"/>
            <a:ext cx="3006165" cy="2534023"/>
          </a:xfrm>
          <a:custGeom>
            <a:avLst/>
            <a:gdLst>
              <a:gd name="connsiteX0" fmla="*/ 0 w 2426447"/>
              <a:gd name="connsiteY0" fmla="*/ 1667436 h 1667436"/>
              <a:gd name="connsiteX1" fmla="*/ 519953 w 2426447"/>
              <a:gd name="connsiteY1" fmla="*/ 322730 h 1667436"/>
              <a:gd name="connsiteX2" fmla="*/ 2426447 w 2426447"/>
              <a:gd name="connsiteY2" fmla="*/ 0 h 1667436"/>
              <a:gd name="connsiteX0" fmla="*/ 0 w 2426447"/>
              <a:gd name="connsiteY0" fmla="*/ 1667436 h 1667436"/>
              <a:gd name="connsiteX1" fmla="*/ 812800 w 2426447"/>
              <a:gd name="connsiteY1" fmla="*/ 314865 h 1667436"/>
              <a:gd name="connsiteX2" fmla="*/ 2426447 w 2426447"/>
              <a:gd name="connsiteY2" fmla="*/ 0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6447" h="1667436">
                <a:moveTo>
                  <a:pt x="0" y="1667436"/>
                </a:moveTo>
                <a:cubicBezTo>
                  <a:pt x="57772" y="1134036"/>
                  <a:pt x="408392" y="592771"/>
                  <a:pt x="812800" y="314865"/>
                </a:cubicBezTo>
                <a:cubicBezTo>
                  <a:pt x="1217208" y="36959"/>
                  <a:pt x="1675404" y="22412"/>
                  <a:pt x="2426447" y="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FC6784-69BA-FDA6-9969-475FD8FE7393}"/>
              </a:ext>
            </a:extLst>
          </p:cNvPr>
          <p:cNvCxnSpPr>
            <a:cxnSpLocks/>
          </p:cNvCxnSpPr>
          <p:nvPr/>
        </p:nvCxnSpPr>
        <p:spPr>
          <a:xfrm flipH="1" flipV="1">
            <a:off x="1891551" y="2348754"/>
            <a:ext cx="1" cy="2819455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8D4FBC-500E-8536-6EE2-C39B970F371C}"/>
              </a:ext>
            </a:extLst>
          </p:cNvPr>
          <p:cNvSpPr txBox="1"/>
          <p:nvPr/>
        </p:nvSpPr>
        <p:spPr>
          <a:xfrm>
            <a:off x="7183720" y="498354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D4DCE-8773-84CB-838F-848D8759B163}"/>
              </a:ext>
            </a:extLst>
          </p:cNvPr>
          <p:cNvSpPr txBox="1"/>
          <p:nvPr/>
        </p:nvSpPr>
        <p:spPr>
          <a:xfrm>
            <a:off x="1430527" y="1662289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UCN</a:t>
            </a:r>
            <a:br>
              <a:rPr lang="en-US" dirty="0"/>
            </a:br>
            <a:r>
              <a:rPr lang="en-US" dirty="0"/>
              <a:t>density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A380AC-116E-75FF-5C61-73DBE8F840A2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1891551" y="2607500"/>
            <a:ext cx="3095811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5E98057-0CE5-5449-CDF2-893BA24F7EFF}"/>
              </a:ext>
            </a:extLst>
          </p:cNvPr>
          <p:cNvSpPr txBox="1"/>
          <p:nvPr/>
        </p:nvSpPr>
        <p:spPr>
          <a:xfrm>
            <a:off x="775540" y="2422834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l-GR" dirty="0"/>
              <a:t>τ</a:t>
            </a:r>
            <a:r>
              <a:rPr lang="en-US" baseline="-25000" dirty="0" err="1"/>
              <a:t>src</a:t>
            </a:r>
            <a:r>
              <a:rPr lang="en-US" dirty="0"/>
              <a:t>/</a:t>
            </a:r>
            <a:r>
              <a:rPr lang="en-US" dirty="0" err="1"/>
              <a:t>V</a:t>
            </a:r>
            <a:r>
              <a:rPr lang="en-US" baseline="-25000" dirty="0" err="1"/>
              <a:t>src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4BA9A88-2065-DCBF-002E-FE009F818B73}"/>
              </a:ext>
            </a:extLst>
          </p:cNvPr>
          <p:cNvSpPr/>
          <p:nvPr/>
        </p:nvSpPr>
        <p:spPr>
          <a:xfrm>
            <a:off x="5002306" y="2635624"/>
            <a:ext cx="1414398" cy="2025757"/>
          </a:xfrm>
          <a:custGeom>
            <a:avLst/>
            <a:gdLst>
              <a:gd name="connsiteX0" fmla="*/ 0 w 1625600"/>
              <a:gd name="connsiteY0" fmla="*/ 0 h 1655483"/>
              <a:gd name="connsiteX1" fmla="*/ 376517 w 1625600"/>
              <a:gd name="connsiteY1" fmla="*/ 1374589 h 1655483"/>
              <a:gd name="connsiteX2" fmla="*/ 1625600 w 1625600"/>
              <a:gd name="connsiteY2" fmla="*/ 1655483 h 165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1655483">
                <a:moveTo>
                  <a:pt x="0" y="0"/>
                </a:moveTo>
                <a:cubicBezTo>
                  <a:pt x="52792" y="549337"/>
                  <a:pt x="105584" y="1098675"/>
                  <a:pt x="376517" y="1374589"/>
                </a:cubicBezTo>
                <a:cubicBezTo>
                  <a:pt x="647450" y="1650503"/>
                  <a:pt x="1136525" y="1652993"/>
                  <a:pt x="1625600" y="1655483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0BAC4F-F86F-1415-EFAC-C5B027642364}"/>
              </a:ext>
            </a:extLst>
          </p:cNvPr>
          <p:cNvCxnSpPr>
            <a:cxnSpLocks/>
          </p:cNvCxnSpPr>
          <p:nvPr/>
        </p:nvCxnSpPr>
        <p:spPr>
          <a:xfrm flipH="1">
            <a:off x="1891552" y="4691264"/>
            <a:ext cx="5154706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67C6E1-04F1-0C15-80E6-AF4F81E1E3B0}"/>
              </a:ext>
            </a:extLst>
          </p:cNvPr>
          <p:cNvSpPr txBox="1"/>
          <p:nvPr/>
        </p:nvSpPr>
        <p:spPr>
          <a:xfrm>
            <a:off x="733863" y="4506598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l-GR" dirty="0"/>
              <a:t>τ</a:t>
            </a:r>
            <a:r>
              <a:rPr lang="en-US" baseline="-25000" dirty="0"/>
              <a:t>tot</a:t>
            </a:r>
            <a:r>
              <a:rPr lang="en-US" dirty="0"/>
              <a:t>/</a:t>
            </a:r>
            <a:r>
              <a:rPr lang="en-US" dirty="0" err="1"/>
              <a:t>V</a:t>
            </a:r>
            <a:r>
              <a:rPr lang="en-US" baseline="-25000" dirty="0" err="1"/>
              <a:t>tot</a:t>
            </a:r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FECD7C9-6B2E-C8EA-9AAC-084EC73B1157}"/>
              </a:ext>
            </a:extLst>
          </p:cNvPr>
          <p:cNvSpPr/>
          <p:nvPr/>
        </p:nvSpPr>
        <p:spPr>
          <a:xfrm>
            <a:off x="8083177" y="3542761"/>
            <a:ext cx="1189316" cy="83500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</a:t>
            </a:r>
            <a:r>
              <a:rPr lang="en-US" baseline="-25000" dirty="0" err="1"/>
              <a:t>src</a:t>
            </a:r>
            <a:endParaRPr lang="en-US" dirty="0"/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2EDFE38B-CF12-C3EB-4B44-A01D25CC681E}"/>
              </a:ext>
            </a:extLst>
          </p:cNvPr>
          <p:cNvSpPr/>
          <p:nvPr/>
        </p:nvSpPr>
        <p:spPr>
          <a:xfrm rot="5400000">
            <a:off x="8996083" y="2234039"/>
            <a:ext cx="908424" cy="1700307"/>
          </a:xfrm>
          <a:prstGeom prst="corner">
            <a:avLst>
              <a:gd name="adj1" fmla="val 17763"/>
              <a:gd name="adj2" fmla="val 184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 err="1"/>
              <a:t>V</a:t>
            </a:r>
            <a:r>
              <a:rPr lang="en-US" sz="1100" baseline="-25000" dirty="0" err="1"/>
              <a:t>guide</a:t>
            </a:r>
            <a:endParaRPr lang="en-US" sz="11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5DFBA14-1B9E-F357-0189-055A5BAC7587}"/>
              </a:ext>
            </a:extLst>
          </p:cNvPr>
          <p:cNvSpPr/>
          <p:nvPr/>
        </p:nvSpPr>
        <p:spPr>
          <a:xfrm>
            <a:off x="10300449" y="2308620"/>
            <a:ext cx="1189316" cy="835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V</a:t>
            </a:r>
            <a:r>
              <a:rPr lang="en-US" baseline="-25000" dirty="0" err="1"/>
              <a:t>exp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C04AF8-F7DE-EB10-5E04-D785A136A395}"/>
              </a:ext>
            </a:extLst>
          </p:cNvPr>
          <p:cNvSpPr/>
          <p:nvPr/>
        </p:nvSpPr>
        <p:spPr>
          <a:xfrm>
            <a:off x="8465675" y="3230385"/>
            <a:ext cx="4004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5E7EF9-B5B3-8783-1F64-5F488C2606A7}"/>
              </a:ext>
            </a:extLst>
          </p:cNvPr>
          <p:cNvSpPr txBox="1"/>
          <p:nvPr/>
        </p:nvSpPr>
        <p:spPr>
          <a:xfrm>
            <a:off x="8835951" y="306857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Valve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031C1A5-70EB-0691-55A3-8E18D49778DE}"/>
              </a:ext>
            </a:extLst>
          </p:cNvPr>
          <p:cNvCxnSpPr/>
          <p:nvPr/>
        </p:nvCxnSpPr>
        <p:spPr>
          <a:xfrm flipV="1">
            <a:off x="4996324" y="5168209"/>
            <a:ext cx="0" cy="1180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FDCE912-8DC9-7642-C747-A6DEAE70FF4B}"/>
              </a:ext>
            </a:extLst>
          </p:cNvPr>
          <p:cNvSpPr txBox="1"/>
          <p:nvPr/>
        </p:nvSpPr>
        <p:spPr>
          <a:xfrm>
            <a:off x="4564529" y="5227254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Valve</a:t>
            </a:r>
            <a:br>
              <a:rPr lang="en-US" dirty="0"/>
            </a:br>
            <a:r>
              <a:rPr lang="en-US" dirty="0"/>
              <a:t>opened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BDA6DD-B7F1-D4BE-7022-AFDD0B1CAC2A}"/>
              </a:ext>
            </a:extLst>
          </p:cNvPr>
          <p:cNvSpPr/>
          <p:nvPr/>
        </p:nvSpPr>
        <p:spPr>
          <a:xfrm>
            <a:off x="7972715" y="4506598"/>
            <a:ext cx="1386337" cy="369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 source</a:t>
            </a:r>
          </a:p>
        </p:txBody>
      </p:sp>
    </p:spTree>
    <p:extLst>
      <p:ext uri="{BB962C8B-B14F-4D97-AF65-F5344CB8AC3E}">
        <p14:creationId xmlns:p14="http://schemas.microsoft.com/office/powerpoint/2010/main" val="35440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8C52F3-0777-3484-E73B-66C560174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production intervals to UCN experiment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3F4815D-2046-3079-7DAB-5E51A2BE25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NCSU, FRM-2, PNPI</a:t>
            </a:r>
          </a:p>
          <a:p>
            <a:r>
              <a:rPr lang="en-US" dirty="0"/>
              <a:t>Continuous UCN production and full heat load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F0B78F1-7A2C-D277-15D0-94C94B3F130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TUCAN, ILL</a:t>
            </a:r>
          </a:p>
          <a:p>
            <a:r>
              <a:rPr lang="en-US" dirty="0"/>
              <a:t>Continuous UCN production during experiment fill, minimal heat load otherwise</a:t>
            </a:r>
          </a:p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0E3B054-FF6D-CAA5-5ED3-93A028A0ABD6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/>
              <a:t>PSI, LANL</a:t>
            </a:r>
          </a:p>
          <a:p>
            <a:r>
              <a:rPr lang="en-US" dirty="0"/>
              <a:t>Intermittent UCN production during experiment fill (Beam cycle time &gt; </a:t>
            </a:r>
            <a:r>
              <a:rPr lang="el-GR" dirty="0"/>
              <a:t>τ</a:t>
            </a:r>
            <a:r>
              <a:rPr lang="en-US" baseline="-25000" dirty="0" err="1"/>
              <a:t>src</a:t>
            </a:r>
            <a:r>
              <a:rPr lang="en-US" dirty="0"/>
              <a:t>), minimal heat load otherwise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9EC1E4-828C-CBBD-C3AD-7B6D3ACBA3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Continuous (reactor) source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4153AC9-1536-29FF-8631-C56F1A6F71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On-demand source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0BC816E-184B-0028-D0F3-6D0A2A18A3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Intermittent (spallation) source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62F9D8-EF35-9F1A-061A-C33D27B21F89}"/>
              </a:ext>
            </a:extLst>
          </p:cNvPr>
          <p:cNvCxnSpPr>
            <a:cxnSpLocks/>
          </p:cNvCxnSpPr>
          <p:nvPr/>
        </p:nvCxnSpPr>
        <p:spPr>
          <a:xfrm>
            <a:off x="809811" y="5624463"/>
            <a:ext cx="18915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4A3F0E-FEFA-A309-386A-313E5350A267}"/>
              </a:ext>
            </a:extLst>
          </p:cNvPr>
          <p:cNvCxnSpPr>
            <a:cxnSpLocks/>
          </p:cNvCxnSpPr>
          <p:nvPr/>
        </p:nvCxnSpPr>
        <p:spPr>
          <a:xfrm flipV="1">
            <a:off x="809811" y="4418654"/>
            <a:ext cx="0" cy="1205809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61EACDA-591E-3A43-9DD1-2AEE3BC62736}"/>
              </a:ext>
            </a:extLst>
          </p:cNvPr>
          <p:cNvSpPr txBox="1"/>
          <p:nvPr/>
        </p:nvSpPr>
        <p:spPr>
          <a:xfrm>
            <a:off x="2701365" y="5439797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1AC965-8469-4159-4BF6-ADE2DDC2C343}"/>
              </a:ext>
            </a:extLst>
          </p:cNvPr>
          <p:cNvSpPr txBox="1"/>
          <p:nvPr/>
        </p:nvSpPr>
        <p:spPr>
          <a:xfrm>
            <a:off x="459353" y="3772322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</a:t>
            </a:r>
            <a:br>
              <a:rPr lang="en-US" dirty="0"/>
            </a:br>
            <a:r>
              <a:rPr lang="en-US" dirty="0"/>
              <a:t>load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66B0CB4-0B72-9F5C-C977-BBD1FC3B4153}"/>
              </a:ext>
            </a:extLst>
          </p:cNvPr>
          <p:cNvCxnSpPr>
            <a:cxnSpLocks/>
          </p:cNvCxnSpPr>
          <p:nvPr/>
        </p:nvCxnSpPr>
        <p:spPr>
          <a:xfrm>
            <a:off x="4757270" y="5624463"/>
            <a:ext cx="18915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A1783B-BD73-D88F-D7CA-4DA5D14E9FEF}"/>
              </a:ext>
            </a:extLst>
          </p:cNvPr>
          <p:cNvCxnSpPr>
            <a:cxnSpLocks/>
          </p:cNvCxnSpPr>
          <p:nvPr/>
        </p:nvCxnSpPr>
        <p:spPr>
          <a:xfrm flipV="1">
            <a:off x="4757270" y="4418654"/>
            <a:ext cx="0" cy="1205809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5D7C064-7703-799F-8963-87A40DE75D16}"/>
              </a:ext>
            </a:extLst>
          </p:cNvPr>
          <p:cNvSpPr txBox="1"/>
          <p:nvPr/>
        </p:nvSpPr>
        <p:spPr>
          <a:xfrm>
            <a:off x="6648824" y="5439797"/>
            <a:ext cx="70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AB5F9A-2C43-3462-F5D0-D095FD196B4E}"/>
              </a:ext>
            </a:extLst>
          </p:cNvPr>
          <p:cNvSpPr txBox="1"/>
          <p:nvPr/>
        </p:nvSpPr>
        <p:spPr>
          <a:xfrm>
            <a:off x="4406812" y="3772322"/>
            <a:ext cx="92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 load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DF13ABD-7309-4F06-FD98-5AEB39F530A4}"/>
              </a:ext>
            </a:extLst>
          </p:cNvPr>
          <p:cNvCxnSpPr>
            <a:cxnSpLocks/>
          </p:cNvCxnSpPr>
          <p:nvPr/>
        </p:nvCxnSpPr>
        <p:spPr>
          <a:xfrm>
            <a:off x="8766096" y="5622408"/>
            <a:ext cx="18915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F3BB8E-BE18-1E13-C48C-6DBD63A55D1E}"/>
              </a:ext>
            </a:extLst>
          </p:cNvPr>
          <p:cNvCxnSpPr>
            <a:cxnSpLocks/>
          </p:cNvCxnSpPr>
          <p:nvPr/>
        </p:nvCxnSpPr>
        <p:spPr>
          <a:xfrm flipV="1">
            <a:off x="8766096" y="4416599"/>
            <a:ext cx="0" cy="1205809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149F496-3D7D-EB5E-CECE-F0B8E0F3F641}"/>
              </a:ext>
            </a:extLst>
          </p:cNvPr>
          <p:cNvSpPr txBox="1"/>
          <p:nvPr/>
        </p:nvSpPr>
        <p:spPr>
          <a:xfrm>
            <a:off x="10657650" y="5437742"/>
            <a:ext cx="70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2DC517-F5EB-88DA-D57E-19D2AAAC57D7}"/>
              </a:ext>
            </a:extLst>
          </p:cNvPr>
          <p:cNvSpPr txBox="1"/>
          <p:nvPr/>
        </p:nvSpPr>
        <p:spPr>
          <a:xfrm>
            <a:off x="8415638" y="3770267"/>
            <a:ext cx="92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 load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3FC4AF-D1A5-36C9-9BC4-CD1E610F3724}"/>
              </a:ext>
            </a:extLst>
          </p:cNvPr>
          <p:cNvCxnSpPr/>
          <p:nvPr/>
        </p:nvCxnSpPr>
        <p:spPr>
          <a:xfrm>
            <a:off x="809811" y="4683318"/>
            <a:ext cx="1655093" cy="0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9345F75-051A-5462-6937-F3F917DA9E05}"/>
              </a:ext>
            </a:extLst>
          </p:cNvPr>
          <p:cNvSpPr/>
          <p:nvPr/>
        </p:nvSpPr>
        <p:spPr>
          <a:xfrm>
            <a:off x="985962" y="4550505"/>
            <a:ext cx="268755" cy="10718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Fill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05B04-23C8-6C84-DA32-E17B4D50F4FB}"/>
              </a:ext>
            </a:extLst>
          </p:cNvPr>
          <p:cNvSpPr/>
          <p:nvPr/>
        </p:nvSpPr>
        <p:spPr>
          <a:xfrm>
            <a:off x="1884377" y="4551536"/>
            <a:ext cx="268755" cy="10718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Fill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CBD4ED-A58D-979F-1365-6659C0E7EEBA}"/>
              </a:ext>
            </a:extLst>
          </p:cNvPr>
          <p:cNvCxnSpPr>
            <a:cxnSpLocks/>
          </p:cNvCxnSpPr>
          <p:nvPr/>
        </p:nvCxnSpPr>
        <p:spPr>
          <a:xfrm>
            <a:off x="5090320" y="4681317"/>
            <a:ext cx="399354" cy="0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7A8C351-7B2B-8683-8E38-6BEF60D1C3AF}"/>
              </a:ext>
            </a:extLst>
          </p:cNvPr>
          <p:cNvSpPr/>
          <p:nvPr/>
        </p:nvSpPr>
        <p:spPr>
          <a:xfrm>
            <a:off x="5211483" y="4549771"/>
            <a:ext cx="268755" cy="10718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Fill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B51ADC-0E26-0C70-C8C9-92C07ACAF95A}"/>
              </a:ext>
            </a:extLst>
          </p:cNvPr>
          <p:cNvCxnSpPr>
            <a:cxnSpLocks/>
          </p:cNvCxnSpPr>
          <p:nvPr/>
        </p:nvCxnSpPr>
        <p:spPr>
          <a:xfrm>
            <a:off x="5090320" y="4681317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5D0963-64DF-C069-4014-AACE9EE2DFE6}"/>
              </a:ext>
            </a:extLst>
          </p:cNvPr>
          <p:cNvCxnSpPr>
            <a:cxnSpLocks/>
          </p:cNvCxnSpPr>
          <p:nvPr/>
        </p:nvCxnSpPr>
        <p:spPr>
          <a:xfrm>
            <a:off x="5489674" y="4681317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E49F0E3-5563-DFBB-B9C8-44A60FFCC591}"/>
              </a:ext>
            </a:extLst>
          </p:cNvPr>
          <p:cNvCxnSpPr>
            <a:cxnSpLocks/>
          </p:cNvCxnSpPr>
          <p:nvPr/>
        </p:nvCxnSpPr>
        <p:spPr>
          <a:xfrm>
            <a:off x="6060233" y="4682715"/>
            <a:ext cx="399354" cy="0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DDBB2847-F1F1-CA36-7AB5-60C0D5C66C4B}"/>
              </a:ext>
            </a:extLst>
          </p:cNvPr>
          <p:cNvSpPr/>
          <p:nvPr/>
        </p:nvSpPr>
        <p:spPr>
          <a:xfrm>
            <a:off x="6181396" y="4551169"/>
            <a:ext cx="268755" cy="10718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Fill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6E16C14-17CA-CFB5-A8D4-BE9188952E72}"/>
              </a:ext>
            </a:extLst>
          </p:cNvPr>
          <p:cNvCxnSpPr>
            <a:cxnSpLocks/>
          </p:cNvCxnSpPr>
          <p:nvPr/>
        </p:nvCxnSpPr>
        <p:spPr>
          <a:xfrm>
            <a:off x="6060233" y="4682715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043CED4-F73E-C677-766B-56C2B346488B}"/>
              </a:ext>
            </a:extLst>
          </p:cNvPr>
          <p:cNvCxnSpPr>
            <a:cxnSpLocks/>
          </p:cNvCxnSpPr>
          <p:nvPr/>
        </p:nvCxnSpPr>
        <p:spPr>
          <a:xfrm>
            <a:off x="6459587" y="4682715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4FC5BA7-03D2-F19F-9B76-7EE97C034E9C}"/>
              </a:ext>
            </a:extLst>
          </p:cNvPr>
          <p:cNvCxnSpPr>
            <a:cxnSpLocks/>
          </p:cNvCxnSpPr>
          <p:nvPr/>
        </p:nvCxnSpPr>
        <p:spPr>
          <a:xfrm>
            <a:off x="8971735" y="4681317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80B2BB3-9EF8-CB55-976D-94C038224D33}"/>
              </a:ext>
            </a:extLst>
          </p:cNvPr>
          <p:cNvCxnSpPr>
            <a:cxnSpLocks/>
          </p:cNvCxnSpPr>
          <p:nvPr/>
        </p:nvCxnSpPr>
        <p:spPr>
          <a:xfrm>
            <a:off x="9146665" y="4681317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5A3C84D-8B55-656E-BF6F-1A6C8E0B36C3}"/>
              </a:ext>
            </a:extLst>
          </p:cNvPr>
          <p:cNvCxnSpPr>
            <a:cxnSpLocks/>
          </p:cNvCxnSpPr>
          <p:nvPr/>
        </p:nvCxnSpPr>
        <p:spPr>
          <a:xfrm>
            <a:off x="9337685" y="4681317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B62D382D-283C-8870-F851-0259E4A3B0F5}"/>
              </a:ext>
            </a:extLst>
          </p:cNvPr>
          <p:cNvSpPr/>
          <p:nvPr/>
        </p:nvSpPr>
        <p:spPr>
          <a:xfrm>
            <a:off x="9161208" y="4549770"/>
            <a:ext cx="268755" cy="10718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Fill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4C9764A-2B75-B1F7-FF62-310568D7DB03}"/>
              </a:ext>
            </a:extLst>
          </p:cNvPr>
          <p:cNvCxnSpPr>
            <a:cxnSpLocks/>
          </p:cNvCxnSpPr>
          <p:nvPr/>
        </p:nvCxnSpPr>
        <p:spPr>
          <a:xfrm>
            <a:off x="9841169" y="4681688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55A48F3-877C-91BF-F14F-D9BF2B5EE679}"/>
              </a:ext>
            </a:extLst>
          </p:cNvPr>
          <p:cNvCxnSpPr>
            <a:cxnSpLocks/>
          </p:cNvCxnSpPr>
          <p:nvPr/>
        </p:nvCxnSpPr>
        <p:spPr>
          <a:xfrm>
            <a:off x="10016099" y="4681688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AFB65BE-B71E-43B0-E7CF-996414826731}"/>
              </a:ext>
            </a:extLst>
          </p:cNvPr>
          <p:cNvCxnSpPr>
            <a:cxnSpLocks/>
          </p:cNvCxnSpPr>
          <p:nvPr/>
        </p:nvCxnSpPr>
        <p:spPr>
          <a:xfrm>
            <a:off x="10207119" y="4681688"/>
            <a:ext cx="0" cy="94034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2AFCC660-0AD2-005B-D400-79D25396C2E6}"/>
              </a:ext>
            </a:extLst>
          </p:cNvPr>
          <p:cNvSpPr/>
          <p:nvPr/>
        </p:nvSpPr>
        <p:spPr>
          <a:xfrm>
            <a:off x="10048700" y="4549769"/>
            <a:ext cx="268755" cy="10718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Fill</a:t>
            </a:r>
          </a:p>
        </p:txBody>
      </p:sp>
    </p:spTree>
    <p:extLst>
      <p:ext uri="{BB962C8B-B14F-4D97-AF65-F5344CB8AC3E}">
        <p14:creationId xmlns:p14="http://schemas.microsoft.com/office/powerpoint/2010/main" val="401091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8D44-06AF-547E-B5CD-650AEE9C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Ultimate goal: maximize number of UCN that can be detected after experiment cycle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53104-8E57-C60E-5CD6-63089E4519FF}"/>
              </a:ext>
            </a:extLst>
          </p:cNvPr>
          <p:cNvSpPr txBox="1"/>
          <p:nvPr/>
        </p:nvSpPr>
        <p:spPr>
          <a:xfrm>
            <a:off x="1192661" y="2526724"/>
            <a:ext cx="46602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N</a:t>
            </a:r>
            <a:r>
              <a:rPr lang="en-US" sz="2000" baseline="-25000" dirty="0" err="1"/>
              <a:t>det</a:t>
            </a:r>
            <a:r>
              <a:rPr lang="en-US" sz="2000" dirty="0"/>
              <a:t> ~ P(E)</a:t>
            </a:r>
            <a:r>
              <a:rPr lang="el-GR" sz="2000" dirty="0"/>
              <a:t>τ</a:t>
            </a:r>
            <a:r>
              <a:rPr lang="en-US" sz="2000" baseline="-25000" dirty="0"/>
              <a:t>tot</a:t>
            </a:r>
            <a:r>
              <a:rPr lang="en-US" sz="2000" dirty="0"/>
              <a:t>(E) </a:t>
            </a:r>
            <a:r>
              <a:rPr lang="en-US" sz="2000" dirty="0" err="1"/>
              <a:t>V</a:t>
            </a:r>
            <a:r>
              <a:rPr lang="en-US" sz="2000" baseline="-25000" dirty="0" err="1"/>
              <a:t>exp</a:t>
            </a:r>
            <a:r>
              <a:rPr lang="en-US" sz="2000" dirty="0"/>
              <a:t>/</a:t>
            </a:r>
            <a:r>
              <a:rPr lang="en-US" sz="2000" dirty="0" err="1"/>
              <a:t>V</a:t>
            </a:r>
            <a:r>
              <a:rPr lang="en-US" sz="2000" baseline="-25000" dirty="0" err="1"/>
              <a:t>tot</a:t>
            </a:r>
            <a:r>
              <a:rPr lang="en-US" sz="2000" dirty="0"/>
              <a:t> </a:t>
            </a:r>
            <a:r>
              <a:rPr lang="el-GR" sz="2000" dirty="0"/>
              <a:t>ε</a:t>
            </a:r>
            <a:r>
              <a:rPr lang="en-US" sz="2000" dirty="0"/>
              <a:t>(E)</a:t>
            </a:r>
          </a:p>
          <a:p>
            <a:endParaRPr lang="en-US" sz="2000" dirty="0"/>
          </a:p>
          <a:p>
            <a:r>
              <a:rPr lang="en-US" sz="2000" dirty="0"/>
              <a:t>Deuterium sources: E &gt; 108 </a:t>
            </a:r>
            <a:r>
              <a:rPr lang="en-US" sz="2000" dirty="0" err="1"/>
              <a:t>neV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Vertical extraction: </a:t>
            </a:r>
            <a:r>
              <a:rPr lang="el-GR" sz="2000" dirty="0"/>
              <a:t>ε</a:t>
            </a:r>
            <a:r>
              <a:rPr lang="en-US" sz="2000" dirty="0"/>
              <a:t>(E) ~ √E/(E + </a:t>
            </a:r>
            <a:r>
              <a:rPr lang="en-US" sz="2000" dirty="0" err="1"/>
              <a:t>mgh</a:t>
            </a:r>
            <a:r>
              <a:rPr lang="en-US" sz="2000" dirty="0"/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1E8E67-068B-BF98-CF39-BE309F26AB96}"/>
              </a:ext>
            </a:extLst>
          </p:cNvPr>
          <p:cNvSpPr/>
          <p:nvPr/>
        </p:nvSpPr>
        <p:spPr>
          <a:xfrm>
            <a:off x="8083177" y="3542761"/>
            <a:ext cx="1189316" cy="83500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</a:t>
            </a:r>
            <a:r>
              <a:rPr lang="en-US" baseline="-25000" dirty="0" err="1"/>
              <a:t>src</a:t>
            </a:r>
            <a:endParaRPr lang="en-US" dirty="0"/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C098861B-19E5-A10A-A06F-907E029E7CDD}"/>
              </a:ext>
            </a:extLst>
          </p:cNvPr>
          <p:cNvSpPr/>
          <p:nvPr/>
        </p:nvSpPr>
        <p:spPr>
          <a:xfrm rot="5400000">
            <a:off x="8996083" y="2234039"/>
            <a:ext cx="908424" cy="1700307"/>
          </a:xfrm>
          <a:prstGeom prst="corner">
            <a:avLst>
              <a:gd name="adj1" fmla="val 17763"/>
              <a:gd name="adj2" fmla="val 184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 err="1"/>
              <a:t>V</a:t>
            </a:r>
            <a:r>
              <a:rPr lang="en-US" sz="1100" baseline="-25000" dirty="0" err="1"/>
              <a:t>guide</a:t>
            </a:r>
            <a:endParaRPr lang="en-US" sz="11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E1CE28-8ED1-899C-C002-E92E937FD6FB}"/>
              </a:ext>
            </a:extLst>
          </p:cNvPr>
          <p:cNvSpPr/>
          <p:nvPr/>
        </p:nvSpPr>
        <p:spPr>
          <a:xfrm>
            <a:off x="10300449" y="2308620"/>
            <a:ext cx="1189316" cy="835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V</a:t>
            </a:r>
            <a:r>
              <a:rPr lang="en-US" baseline="-25000" dirty="0" err="1"/>
              <a:t>exp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C7A8F2-496B-59C8-7E62-06DF8BA0AA2A}"/>
              </a:ext>
            </a:extLst>
          </p:cNvPr>
          <p:cNvSpPr/>
          <p:nvPr/>
        </p:nvSpPr>
        <p:spPr>
          <a:xfrm>
            <a:off x="8465675" y="3230385"/>
            <a:ext cx="4004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9C4BAB-588B-D992-99E9-D53ECFFA9F80}"/>
              </a:ext>
            </a:extLst>
          </p:cNvPr>
          <p:cNvSpPr txBox="1"/>
          <p:nvPr/>
        </p:nvSpPr>
        <p:spPr>
          <a:xfrm>
            <a:off x="8835951" y="306857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Valve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13499C-7313-53C9-9D9C-10EC81699383}"/>
              </a:ext>
            </a:extLst>
          </p:cNvPr>
          <p:cNvCxnSpPr>
            <a:cxnSpLocks/>
          </p:cNvCxnSpPr>
          <p:nvPr/>
        </p:nvCxnSpPr>
        <p:spPr>
          <a:xfrm>
            <a:off x="7816132" y="2629980"/>
            <a:ext cx="0" cy="160806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AF07AC-B78E-1526-4600-1F0275989FB2}"/>
              </a:ext>
            </a:extLst>
          </p:cNvPr>
          <p:cNvSpPr txBox="1"/>
          <p:nvPr/>
        </p:nvSpPr>
        <p:spPr>
          <a:xfrm>
            <a:off x="7510185" y="325232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DD7E07-D53F-659E-1031-4A089927BC7C}"/>
              </a:ext>
            </a:extLst>
          </p:cNvPr>
          <p:cNvSpPr/>
          <p:nvPr/>
        </p:nvSpPr>
        <p:spPr>
          <a:xfrm>
            <a:off x="7972715" y="4506598"/>
            <a:ext cx="1386337" cy="369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 source</a:t>
            </a:r>
          </a:p>
        </p:txBody>
      </p:sp>
    </p:spTree>
    <p:extLst>
      <p:ext uri="{BB962C8B-B14F-4D97-AF65-F5344CB8AC3E}">
        <p14:creationId xmlns:p14="http://schemas.microsoft.com/office/powerpoint/2010/main" val="421079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8D92-BEF5-6E40-4D03-9D54B596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neutron temperature for a superfluid helium converter is 7.7K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7C3E9-67D5-7139-6E87-FDE362627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05" y="1910717"/>
            <a:ext cx="5729374" cy="3545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526E-AD07-AA5A-D1D4-CEEA43E0EE6B}"/>
              </a:ext>
            </a:extLst>
          </p:cNvPr>
          <p:cNvSpPr txBox="1"/>
          <p:nvPr/>
        </p:nvSpPr>
        <p:spPr>
          <a:xfrm>
            <a:off x="6909683" y="2551837"/>
            <a:ext cx="47708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Cold moderators considered for TUCAN: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Heavy water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Liquid deuterium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Liquid 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(Deuterated) solid methane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(Deuterated) solid mesitylene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5C1F2-726D-D42F-F1C2-A21A73EB785D}"/>
              </a:ext>
            </a:extLst>
          </p:cNvPr>
          <p:cNvSpPr txBox="1"/>
          <p:nvPr/>
        </p:nvSpPr>
        <p:spPr>
          <a:xfrm>
            <a:off x="1805176" y="6308209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>
                <a:hlinkClick r:id="rId3"/>
              </a:rPr>
              <a:t>P. Schmidt-</a:t>
            </a:r>
            <a:r>
              <a:rPr lang="en-CA" sz="900" dirty="0" err="1">
                <a:hlinkClick r:id="rId3"/>
              </a:rPr>
              <a:t>Wellenburg</a:t>
            </a:r>
            <a:r>
              <a:rPr lang="en-CA" sz="900" dirty="0">
                <a:hlinkClick r:id="rId3"/>
              </a:rPr>
              <a:t> et al, </a:t>
            </a:r>
            <a:r>
              <a:rPr lang="en-CA" sz="900" dirty="0" err="1">
                <a:hlinkClick r:id="rId3"/>
              </a:rPr>
              <a:t>Nucl</a:t>
            </a:r>
            <a:r>
              <a:rPr lang="en-CA" sz="900" dirty="0">
                <a:hlinkClick r:id="rId3"/>
              </a:rPr>
              <a:t>. Instr. Meth. Phys. Res. A, 611, 259-262 (2009)</a:t>
            </a:r>
            <a:endParaRPr lang="en-CA" sz="900" dirty="0"/>
          </a:p>
          <a:p>
            <a:r>
              <a:rPr lang="en-CA" sz="900" dirty="0">
                <a:hlinkClick r:id="rId4"/>
              </a:rPr>
              <a:t>E. Korobkina et al, Phys. Lett. A, 301, 462-469 (2002)</a:t>
            </a:r>
            <a:endParaRPr lang="en-CA" sz="900" dirty="0"/>
          </a:p>
        </p:txBody>
      </p:sp>
    </p:spTree>
    <p:extLst>
      <p:ext uri="{BB962C8B-B14F-4D97-AF65-F5344CB8AC3E}">
        <p14:creationId xmlns:p14="http://schemas.microsoft.com/office/powerpoint/2010/main" val="3823111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7EBBE-E592-F709-9319-D8CBB4A6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TUCAN moderator geometry was refined over many iterations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9AE85-2087-D3FB-1CE4-5ABBC097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92" y="1686797"/>
            <a:ext cx="9250727" cy="3910920"/>
          </a:xfrm>
          <a:prstGeom prst="rect">
            <a:avLst/>
          </a:prstGeo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CF3C406A-FF31-94CA-A0A9-9EF941897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1572407"/>
            <a:ext cx="6313998" cy="41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92746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C32312AB-8576-4A4F-B2E9-D6DA3B029C0E}" vid="{FC0E36EA-FF8D-7D46-8A92-B163893E55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899</TotalTime>
  <Words>1006</Words>
  <Application>Microsoft Office PowerPoint</Application>
  <PresentationFormat>Widescreen</PresentationFormat>
  <Paragraphs>200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ORNL Presentation</vt:lpstr>
      <vt:lpstr>Moderator optimisation for a spallation-driven ultracold-neutron source using superfluid helium</vt:lpstr>
      <vt:lpstr>A dedicated spallation target at TRIUMF</vt:lpstr>
      <vt:lpstr>PowerPoint Presentation</vt:lpstr>
      <vt:lpstr>Heat load and production rate need to be carefully balanced</vt:lpstr>
      <vt:lpstr>UCN density must be extracted</vt:lpstr>
      <vt:lpstr>Match production intervals to UCN experiment</vt:lpstr>
      <vt:lpstr>Ultimate goal: maximize number of UCN that can be detected after experiment cycle</vt:lpstr>
      <vt:lpstr>Optimal neutron temperature for a superfluid helium converter is 7.7K</vt:lpstr>
      <vt:lpstr>TUCAN moderator geometry was refined over many iterations</vt:lpstr>
      <vt:lpstr>TUCAN moderator geometry was refined over many iterations</vt:lpstr>
      <vt:lpstr>TUCAN moderator geometry was refined over many iterations</vt:lpstr>
      <vt:lpstr>TUCAN moderator geometry was refined over many iterations</vt:lpstr>
      <vt:lpstr>Need to cool large volume of superfluid helium to ~1K at heat load of ~10W</vt:lpstr>
      <vt:lpstr>3He cryostat built in Japan</vt:lpstr>
      <vt:lpstr>PowerPoint Presentation</vt:lpstr>
      <vt:lpstr>3He heat exchanger</vt:lpstr>
      <vt:lpstr>Multi-layer moderator vessels</vt:lpstr>
      <vt:lpstr>Heat exchanger and cryogenic UCN guide installed in cryostat</vt:lpstr>
      <vt:lpstr>Nearly completed installation</vt:lpstr>
      <vt:lpstr>Successful TUCAN source commissioning</vt:lpstr>
      <vt:lpstr>TUCAN source will be the strongest source in the world</vt:lpstr>
      <vt:lpstr>New moderator concepts and improved cooling techniques are needed to scale further</vt:lpstr>
      <vt:lpstr>TUCAN source will be the strongest source in the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Moderator optimisation for a spallation-driven ultracold-neutron source using superfluid helium</dc:title>
  <dc:creator>Schreyer, Wolfgang</dc:creator>
  <cp:lastModifiedBy>Schreyer, Wolfgang</cp:lastModifiedBy>
  <cp:revision>2</cp:revision>
  <dcterms:created xsi:type="dcterms:W3CDTF">2025-01-13T16:34:51Z</dcterms:created>
  <dcterms:modified xsi:type="dcterms:W3CDTF">2025-01-17T11:24:21Z</dcterms:modified>
</cp:coreProperties>
</file>