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6.xml" ContentType="application/vnd.openxmlformats-officedocument.presentationml.tags+xml"/>
  <Override PartName="/ppt/notesSlides/notesSlide17.xml" ContentType="application/vnd.openxmlformats-officedocument.presentationml.notesSlide+xml"/>
  <Override PartName="/ppt/ink/ink12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31" r:id="rId1"/>
  </p:sldMasterIdLst>
  <p:notesMasterIdLst>
    <p:notesMasterId r:id="rId46"/>
  </p:notesMasterIdLst>
  <p:handoutMasterIdLst>
    <p:handoutMasterId r:id="rId47"/>
  </p:handoutMasterIdLst>
  <p:sldIdLst>
    <p:sldId id="596" r:id="rId2"/>
    <p:sldId id="441" r:id="rId3"/>
    <p:sldId id="545" r:id="rId4"/>
    <p:sldId id="464" r:id="rId5"/>
    <p:sldId id="501" r:id="rId6"/>
    <p:sldId id="288" r:id="rId7"/>
    <p:sldId id="466" r:id="rId8"/>
    <p:sldId id="324" r:id="rId9"/>
    <p:sldId id="338" r:id="rId10"/>
    <p:sldId id="537" r:id="rId11"/>
    <p:sldId id="510" r:id="rId12"/>
    <p:sldId id="597" r:id="rId13"/>
    <p:sldId id="684" r:id="rId14"/>
    <p:sldId id="686" r:id="rId15"/>
    <p:sldId id="584" r:id="rId16"/>
    <p:sldId id="550" r:id="rId17"/>
    <p:sldId id="554" r:id="rId18"/>
    <p:sldId id="521" r:id="rId19"/>
    <p:sldId id="525" r:id="rId20"/>
    <p:sldId id="460" r:id="rId21"/>
    <p:sldId id="420" r:id="rId22"/>
    <p:sldId id="435" r:id="rId23"/>
    <p:sldId id="447" r:id="rId24"/>
    <p:sldId id="551" r:id="rId25"/>
    <p:sldId id="542" r:id="rId26"/>
    <p:sldId id="544" r:id="rId27"/>
    <p:sldId id="566" r:id="rId28"/>
    <p:sldId id="506" r:id="rId29"/>
    <p:sldId id="283" r:id="rId30"/>
    <p:sldId id="286" r:id="rId31"/>
    <p:sldId id="413" r:id="rId32"/>
    <p:sldId id="555" r:id="rId33"/>
    <p:sldId id="411" r:id="rId34"/>
    <p:sldId id="688" r:id="rId35"/>
    <p:sldId id="687" r:id="rId36"/>
    <p:sldId id="256" r:id="rId37"/>
    <p:sldId id="610" r:id="rId38"/>
    <p:sldId id="546" r:id="rId39"/>
    <p:sldId id="567" r:id="rId40"/>
    <p:sldId id="574" r:id="rId41"/>
    <p:sldId id="540" r:id="rId42"/>
    <p:sldId id="573" r:id="rId43"/>
    <p:sldId id="538" r:id="rId44"/>
    <p:sldId id="412" r:id="rId45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A9B187A-9904-AE44-B98B-4722B6FD26CE}">
          <p14:sldIdLst>
            <p14:sldId id="596"/>
            <p14:sldId id="441"/>
          </p14:sldIdLst>
        </p14:section>
        <p14:section name="Theory" id="{F3448F2A-0D99-4400-9D79-08D2C26B3C43}">
          <p14:sldIdLst>
            <p14:sldId id="545"/>
            <p14:sldId id="464"/>
            <p14:sldId id="501"/>
            <p14:sldId id="288"/>
            <p14:sldId id="466"/>
            <p14:sldId id="324"/>
            <p14:sldId id="338"/>
            <p14:sldId id="537"/>
            <p14:sldId id="510"/>
            <p14:sldId id="597"/>
          </p14:sldIdLst>
        </p14:section>
        <p14:section name="ESS" id="{58DE3D24-1EA5-41BF-91D0-7573AF581318}">
          <p14:sldIdLst>
            <p14:sldId id="684"/>
            <p14:sldId id="686"/>
          </p14:sldIdLst>
        </p14:section>
        <p14:section name="n3He" id="{F996DB50-1E91-4E10-AC95-28F40E2C0D9E}">
          <p14:sldIdLst>
            <p14:sldId id="584"/>
            <p14:sldId id="550"/>
            <p14:sldId id="554"/>
            <p14:sldId id="521"/>
            <p14:sldId id="525"/>
            <p14:sldId id="460"/>
            <p14:sldId id="420"/>
            <p14:sldId id="435"/>
            <p14:sldId id="447"/>
            <p14:sldId id="551"/>
            <p14:sldId id="542"/>
            <p14:sldId id="544"/>
            <p14:sldId id="566"/>
          </p14:sldIdLst>
        </p14:section>
        <p14:section name="NPDGamma" id="{E6A60763-9EEE-4AE7-8D04-579E166DE217}">
          <p14:sldIdLst>
            <p14:sldId id="506"/>
            <p14:sldId id="283"/>
            <p14:sldId id="286"/>
            <p14:sldId id="413"/>
            <p14:sldId id="555"/>
            <p14:sldId id="411"/>
          </p14:sldIdLst>
        </p14:section>
        <p14:section name="NSR" id="{3B17AA78-5312-4D51-9263-9E093F57EFAD}">
          <p14:sldIdLst>
            <p14:sldId id="688"/>
            <p14:sldId id="687"/>
            <p14:sldId id="256"/>
          </p14:sldIdLst>
        </p14:section>
        <p14:section name="NDTGamma" id="{786B3215-EEBD-4911-9388-493D4F55F860}">
          <p14:sldIdLst>
            <p14:sldId id="610"/>
            <p14:sldId id="546"/>
            <p14:sldId id="567"/>
            <p14:sldId id="574"/>
            <p14:sldId id="540"/>
            <p14:sldId id="573"/>
            <p14:sldId id="538"/>
          </p14:sldIdLst>
        </p14:section>
        <p14:section name="Comclusion" id="{57EB8ECB-BF5A-4536-BA12-6CE98461787E}">
          <p14:sldIdLst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2503"/>
    <a:srgbClr val="0332FF"/>
    <a:srgbClr val="00E500"/>
    <a:srgbClr val="E57200"/>
    <a:srgbClr val="FF0000"/>
    <a:srgbClr val="0000E5"/>
    <a:srgbClr val="C0504D"/>
    <a:srgbClr val="FFCC00"/>
    <a:srgbClr val="8982F5"/>
    <a:srgbClr val="1D4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6" autoAdjust="0"/>
    <p:restoredTop sz="95033" autoAdjust="0"/>
  </p:normalViewPr>
  <p:slideViewPr>
    <p:cSldViewPr snapToGrid="0" snapToObjects="1">
      <p:cViewPr>
        <p:scale>
          <a:sx n="82" d="100"/>
          <a:sy n="82" d="100"/>
        </p:scale>
        <p:origin x="163" y="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582"/>
    </p:cViewPr>
  </p:sorterViewPr>
  <p:notesViewPr>
    <p:cSldViewPr snapToGrid="0" snapToObjects="1">
      <p:cViewPr varScale="1">
        <p:scale>
          <a:sx n="85" d="100"/>
          <a:sy n="85" d="100"/>
        </p:scale>
        <p:origin x="2424" y="6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67A20-E0DF-834C-9843-F8B34008D9EA}" type="datetimeFigureOut">
              <a:rPr lang="en-US" smtClean="0"/>
              <a:t>2025-01-15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06F59-0146-AC4B-A7B4-88BCA886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59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7200" units="cm"/>
          <inkml:channel name="Y" type="integer" max="96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78.54889" units="1/cm"/>
          <inkml:channelProperty channel="Y" name="resolution" value="336.4879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6-10T21:26:33.218"/>
    </inkml:context>
    <inkml:brush xml:id="br0">
      <inkml:brushProperty name="width" value="0.05292" units="cm"/>
      <inkml:brushProperty name="height" value="0.05292" units="cm"/>
      <inkml:brushProperty name="color" value="#449241"/>
      <inkml:brushProperty name="fitToCurve" value="1"/>
    </inkml:brush>
  </inkml:definitions>
  <inkml:trace contextRef="#ctx0" brushRef="#br0">289 220 212 0,'17'-10'79'0,"-17"5"-42"0,13-10-21 15,-9 10 22-15,1-4 2 16,3-1 3-16,-4-5-1 16,1 1-2-16,-5-6-21 15,0 6-3-15,-9-6-1 0,-4 1 0 0,-4-1 1 16,-9 1-2-16,-9 4-1 15,-4 5-7-15,0 10-2 16,5 10 0-16,-1 10 2 16,5 4-3-16,4 5-2 15,4 5 2-15,9-4 0 16,9-1 1-16,4-5 0 16,13-4-2-16,4-1-2 15,9-4 1-15,4-10 1 16,9-5-1-16,0-5 2 15,-4-5-2-15,-5-10-1 16,1 1 1-16,-10-5-1 16,-3-6 0-16,-5 1 0 15,0 5 0-15,-9 4 0 0,4 6 0 16,-3 4 0-16,-1 29-3 16,0 16 2-1,1 4 1-15,-1 4 0 16,5 6 2-16,4 9-1 15,-9 1-1-15,5 4-2 16,-9-9 1-16,8-1 1 16,-8-9 0-16,9 0 0 15,-9-10 2-15,-9-10-1 16,1 1 2-16,8-6-4 16,-22-4 0-1,-8-15 1-15,-5 0 0 16,-4-10 2-16,0-4-1 0,0 4-1 15,13-15 1-15,5 1 1 16,3 9-3-16,5-4-2 16,5-5 2-16,16 4 0 15,1-9-2-15,4-5 2 16,17 0 1-16,-4 5 2 16,5 9-3-16,-1-9-2 15,-4 9-9-15,-4 1-5 16,-5-1-18-16,0 6-5 15,-4-1-14-15,4 5-4 16,1 1-90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7:55.417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  <inkml:brush xml:id="br1">
      <inkml:brushProperty name="width" value="0.03333" units="cm"/>
      <inkml:brushProperty name="height" value="0.03333" units="cm"/>
      <inkml:brushProperty name="fitToCurve" value="1"/>
    </inkml:brush>
  </inkml:definitions>
  <inkml:trace contextRef="#ctx0" brushRef="#br0">1570 2449 89,'0'0'110,"0"0"-16,0 0-10,0 0-6,0 0-9,0 0-3,0 0-5,0 0-8,0 0-8,0-11-8,0 11-6,0 0-3,5-13-4,-5 0-4,0 13 1,0-25-10,0 11 5,0-2-9,0 1 5,-3-2-8,3 2 6,-1-3-6,1 4 1,-1 0 2,1 1-2,-3 0 1,2-1-3,1 2 2,-3-1-2,2-1 1,-3 4-2,4 10 1,-4-20-1,4 20-1,-4-15 0,4 15 1,-4-13-2,4 13 0,-2-11 0,2 11 0,0 0 0,0-12 0,0 12 0,0 0 0,0 0 0,0-13 0,0 13 0,0 0 0,0 0 0,0 0 0,0-14 0,0 14 0,0 0-2,0 0 2,0 0-1,5-13 1,-5 13 0,0 0 0,0 0-1,14-9 1,-14 9-1,0 0 1,14-9 0,-14 9-1,15-4 1,-15 4-1,13-1 1,-13 1 0,15 0 0,-15 0 0,18 0 0,-18 0 0,21 0 0,-9 0 0,-2 1 0,3-1 0,-13 0 0,19 4 0,-19-4 0,21 4 0,-21-4 0,17 4 1,-17-4-1,19 1 0,-19-1 0,20 3 0,-20-3 1,19 0-1,-8 0-1,-11 0 1,23 0 0,-23 0 0,18 0-1,-6 0 1,-2 0 0,-10 0 1,19 0-1,-19 0 0,20 0 0,-20 0 0,18 0 0,-18 0 0,17 0-1,-17 0 0,19 0 1,-7 0 0,-12 0 0,22 0 0,-22 0 0,19 0 0,-19 0 1,20 0-1,-20 0 0,18 0 1,-18 0-2,14 0 1,-14 0 0,14 0 0,-14 0 0,16 0 0,-16 0 0,13 0-1,-13 0 1,10 0 0,-10 0 0,0 0 0,12 0 0,-12 0 0,0 0 0,0 0 0,0 0-1,0 0 1,11 1 0,-11-1 0,0 0-1,0 0 0,0 0 1,0 0 0,0 0 0,0 0-1,11 9 2,-11-9-1,0 0 0,0 0 1,0 0-2,0 0 1,0 0 0,10 13 0,-10-13-1,0 0 1,1 14 0,-1-14-1,2 20 2,-2-8-2,1 0 1,3-2 0,-4 4 0,0-3 0,0 0 0,1 3-1,2-3 2,-3-11-2,0 19 2,0-19-2,2 18 2,-2-18-1,2 18 0,-2-18 0,0 14 0,0-14-1,0 13 1,0-13 0,0 14 0,0-14 0,0 12 0,0-12 0,1 10 0,-1-10 0,0 14-3,0-14 8,1 9-9,-1-9 10,0 0-8,3 18 6,-3-18-6,0 0 7,0 9-4,0-9-1,0 0 2,0 0-3,1 13 1,-1-13 0,0 0 0,0 0 0,4 12 0,-4-12 0,0 0-1,0 0 1,0 0 0,0 0 0,5 11 0,-5-11 0,0 0 0,0 0 0,0 0 0,13 4 1,-13-4-1,0 0 1,17 5 1,-17-5-2,17 0 0,-17 0 0,17 0 0,-17 0-2,11 0-17,6 7-63,-17-7-95,12 1-9,-12-1-14,0 0-19</inkml:trace>
  <inkml:trace contextRef="#ctx0" brushRef="#br0" timeOffset="81256.89">299 3615 124,'0'0'92,"0"0"-16,0 0-4,0 0-7,0 0-7,0 0-6,0 0-2,0 0-1,0 0-2,0 0-3,0 0-5,0 0-7,0 0-6,-6-7-5,6 7-5,0 0-7,0 0 0,-1-13-4,1 13 1,0-15-4,0 15 2,0-17-2,0 17 3,0-24 3,0 12-2,0-1 2,4-1-1,-4 0 2,1 1-3,-1 0 1,2 2-3,-2-1 0,0 1-1,0-1 1,2-1-2,-2 3 0,0 10 0,4-22 1,-4 13-2,0 9 0,0-21 0,0 21 0,3-16-1,-3 16 2,5-16-2,-5 16 1,2-15-1,-2 15 1,3-13-1,-3 13 0,3-12 0,-3 12 0,0 0 0,7-14 0,-7 14 0,0 0-1,0 0 0,0 0 0,0 0 0,0 0 1,0 0 0,0 0-1,12-9 1,-12 9 0,0 0 1,0 0-1,0 0 0,0 0 0,10-6 0,-10 6 1,0 0-2,0 0 1,0 0-1,0 0 0,0 0 1,0 0-1,0 0 0,12-7-1,-12 7 1,0 0 0,0 0-1,0 7 1,0-7 1,4 15-1,-4-4 1,1 3 0,2 2 2,-3-1-3,4 4 2,-4-2-2,3 2 1,-1-2-1,-1 2 2,1-2-2,0-2 2,-2 0-2,1 0 1,2-1-1,-3-1 2,0 1-1,0-3 0,0 1-1,0 1 2,0-3-2,0-10 2,0 23-2,0-23-1,-3 20 5,3-20-5,-1 19 6,1-19-6,-5 20 5,5-20-5,0 21 5,0-21-2,0 21-1,0-10 0,0-11-1,0 19 2,0-7-1,0-12 0,0 18-1,0-18 2,0 21-2,0-21 2,0 18-2,0-18 2,0 17-2,0-17 1,0 13 0,0-13 1,0 14-1,0-14 0,0 12 0,0-12 0,0 0 0,0 15 0,0-15 0,0 0 0,1 11 0,-1-11 0,0 0 0,0 0-1,0 0 1,5 10 0,-5-10-1,0 0 0,0 0 0,0 0 1,0 0 0,0 0-1,11-8 2,-11 8-1,8-15 2,-5 3-1,1-3 1,0-3-1,-3 0 1,0-5-1,-1 1 1,0-2-2,0-1-2,0 0 4,-2 1-5,-1 0 6,1 3-6,-1 3 5,2-5-4,1 5 4,-2 0 0,2 0-3,-1 0 4,1 1-3,0-2 2,0 5-1,-1-3 1,1 3-2,0-1 2,0 2-2,0 1 1,0 1-1,0 0 1,0 11-2,0-18 1,0 18 0,4-18 0,-4 18 0,4-13 0,-4 13 1,0 0-1,5-15-1,-5 15 2,0 0-2,8-12 1,-8 12 0,0 0 0,6-9 0,-6 9 0,0 0-1,0 0 1,0 0 0,0 0-1,0 0 1,0 0-1,0 0 1,0 0-2,0 0 2,0 0-1,11-5 0,-11 5-1,0 0 2,0 0-1,0 0 1,11 0-1,-11 0 1,0 0 0,11 12 0,-11-12 1,6 14-2,-4-1 2,0-2-1,2 2 0,-3 3 1,3 0-2,-4 1 2,4 2-2,-4-3 2,1-1-2,2 2 2,-3 1-2,1-4 2,-1 2-2,0-1 1,2-1 0,-2-1 0,0 0 0,0-3 0,0 2-1,0-2 2,0-10 1,0 22-5,0-12 6,0 2-5,0-3 5,0-9-5,-2 23 5,2-23-5,-1 18 2,1-18 2,0 18-3,0-18 2,0 16-1,0-16 0,0 15-1,0-15 2,0 17-1,0-17 0,0 15 0,0-15 0,0 16 0,0-16 0,0 16 0,0-16-1,0 16 1,0-16 0,0 14 0,0-14 0,0 14 0,0-14 0,1 12 0,-1-12 0,0 0 0,2 15 1,-2-15-1,0 0 0,6 17 0,-6-17 0,0 0 0,2 11 0,-2-11-1,0 0 1,0 0-1,8 12 1,-8-12 0,0 0-1,0 0 1,0 0 0,0 0-1,0 0 1,0 0 1,12 0-1,-12 0 1,3-9 0,-3 9 1,6-21-1,-1 4 1,-3 0-2,1-3 2,0-3-1,-2 1 1,1-1-2,-2 0 1,0 1 1,0 0-3,0 0 3,0 1-4,0 0 5,0 0-5,0-2 4,0 1-3,0 2 3,0-1 1,0-1-2,0 2 2,-2-1-1,1 3 0,1 1-1,0-2 2,0 6-3,0-1 1,0 1-1,0 3 1,0-2-2,0 12 2,3-18-2,-3 18 1,6-18-1,-6 18 2,5-14-2,-5 14 1,8-10-1,-8 10 1,0 0 0,10-16 0,-10 16 0,0 0 0,13-11 0,-13 11 0,0 0 0,0 0-1,10-9 2,-10 9-2,0 0 1,0 0-1,0 0 0,0 0 0,0 0 1,6 6 0,-6-6 0,5 23-1,-2-7 1,0 2 1,1 2-1,-1 2-1,2 1 2,-4 1-2,2 0 2,0-1-2,-1-2 2,-1-2-3,2-1 4,-3 0-4,3-1 2,-3-2-1,2 0 2,-2-1-3,3 2-1,-3-2 6,0-1-5,0 1 5,0-1-6,0 1 7,0-4-7,0 1 7,0-11-2,0 18-3,0-18 2,0 21-2,0-21 3,0 19-3,0-19 2,0 18-2,0-18 1,0 19-1,0-19 2,0 18-2,0-18 1,0 18 0,0-18 0,0 18 1,0-18-1,0 13 0,0-13 1,1 14-1,-1-14 0,0 0 0,5 13 0,-5-13 0,0 0 0,0 0-1,0 0 0,11 8 0,-11-8 0,0 0 2,0 0-2,0 0 0,14 0 1,-14 0-1,0 0 1,0 0 0,11-8 0,-11 8-1,7-13 2,-7 13-1,9-19 0,-6 6 1,0 2 0,-1-5 0,0 2-1,1-5 1,-2-1-1,-1-3-2,0 0 4,0-1-4,0-2 4,-1-1-4,-3 2 4,1 0-3,0 0 3,0 0 1,-1-1-4,0 0 3,0 2-2,3 0 2,-2 0-3,1 3 4,0 1-5,1 1 4,0 1-4,1 3 4,0 3-2,0 12 0,0-20 0,0 20 0,0-13 0,0 13 0,0 0 0,0 0-2,2-11 2,-2 11-1,0 0 0,0 0 0,15-7 0,-15 7 1,0 0-1,14 0 2,-14 0-2,13 0 1,-13 0-1,11 4 2,-11-4-1,12 5-1,-12-5 2,12 12-1,-12-12 0,13 15 0,-13-15 1,8 21-2,-3-8 1,0 0 1,-1 0 0,1 1-2,-3-1 2,0 1 0,2-3-1,-3 3 0,3-1 1,-4-2-2,0-11 2,4 19-1,-4-6 0,0-13-1,1 18 2,-1-18-1,1 18 0,-1-18 0,2 19 1,-2-19-2,0 17 2,0-17-2,0 15 2,0-15-1,1 13 2,-1-13-2,0 10 0,0-10 0,0 0 0,2 16 0,-2-16 0,0 0 0,0 9 0,0-9 0,0 0 0,0 12 0,0-12 0,0 0 0,0 14 0,0-14 0,0 0-2,0 12 2,0-12-4,0 0 4,0 0-3,3 11 3,-3-11 1,0 0-1,0 0 0,0 0 0,0 0 0,12 2-1,-12-2 2,0 0-1,0 0-2,14 0 1,-14 0-10,13 3-54,-13-3-110,0 0-5,0-13-20,0 13-11</inkml:trace>
  <inkml:trace contextRef="#ctx0" brushRef="#br0" timeOffset="83663.27">907 3581 156,'0'0'151,"0"0"-5,0 0-58,0 0-22,0 0-13,0 0-10,0 0-13,8 0-2,-8 0-7,0 0 0,0 0-9,16-3 0,-16 3-7,12-3 3,-12 3-2,17-1-1,-17 1-3,13-2 2,-13 2-1,14 0-1,-14 0 1,16-2 0,-16 2-1,15 0 1,-15 0-1,13 0 0,-13 0-1,16 0 1,-16 0-1,14 0 1,-14 0 0,13 0 0,-13 0 1,18-2-1,-18 2 1,13-2 0,-13 2 0,12-3 0,-12 3-1,11-2-1,-11 2 0,0 0 1,16 0-1,-16 0-1,0 0 1,13 0-1,-13 0 1,0 0 0,13 0-1,-13 0 1,14 0-1,-14 0 1,13-1-1,-13 1 0,15-2 1,-15 2-1,16-1 0,-16 1 0,10 0 0,-10 0 0,11 0 1,-11 0-1,0 0 0,16 0 0,-16 0 0,15 0 0,-15 0 0,9 0 1,-9 0-1,13-3 1,-13 3-1,0 0 0,13 0 0,-13 0 0,0 0 0,0 0 0,10 0-1,-10 0 1,0 0 0,0 0 0,15 4 1,-15-4-1,0 0 0,14 0 0,-14 0 1,0 0-1,14 2 0,-14-2 1,0 0-1,0 0 0,0 0 0,13 5-1,-13-5 1,0 0 0,0 0 0,10 3-1,-10-3 1,0 0 0,0 0 1,14 4-1,-14-4 0,0 0 0,0 0 0,13 3 0,-13-3 1,0 0-1,10 0 0,-10 0 0,0 0 1,0 0-2,0 0 2,0 0-1,11 0 0,-11 0 0,0 0 0,0 0-1,0 0 2,0 0-1,0 0 0,0 0 0,0 0 0,0 0-2,13 0-1,-13 0-5,0 0-14,0 0-53,0 0-86,0 0-16,0 0-8,0-12-17</inkml:trace>
  <inkml:trace contextRef="#ctx0" brushRef="#br0" timeOffset="88679.06">1509 3585 152,'0'0'112,"0"0"-8,0 0-14,0 0-12,0 0-9,-8 0-11,8 0-10,0 0-9,0 0-3,0 0-6,0 0 2,0 0-8,0 0-1,0 0-7,0 0 0,-1-10-8,1 10 1,0-18 0,0 6-5,0-2 0,0-3-2,0-2 2,1 4-1,0-5 1,1 4-1,3-1 0,-3 0-1,0 2 2,3 1-3,-1-3 2,-2 4-2,1-1 1,1 2-1,1 3 0,-2-2 0,-3 11 0,5-16 0,-5 16-1,5-11 0,-5 11 1,0 0-1,8-13 0,-8 13 0,0 0-1,10-12 1,-10 12 1,0 0-1,12-13 1,-12 13-1,0 0 2,0 0-3,0 0 3,0 0-1,0 0-1,0 0 0,0 0 0,13 0 0,-13 0 0,2 13 1,1-1-1,2 2 0,-4 1 0,1 0 1,-1 1-1,0 4 0,-1-4 0,0 1 1,0 1-2,0 0 1,0 0-1,0-1 2,0-2-2,0 3 1,0-2-1,0-1 1,0-2 0,0 0 0,0 1-1,0-1-2,0 1 6,0-4-5,0 2 5,3-3-6,-3 4 7,0-3-6,0-10 5,0 18-2,0-18-1,0 18 1,0-18-1,0 19 0,0-19 0,0 17 1,0-17-2,0 17 1,0-17 0,0 15 0,0-15 0,0 16 0,0-16 0,0 15-1,0-15 1,0 13 0,0-13 0,0 12 0,0-12 0,0 11 0,0-11 0,0 0 0,4 12 0,-4-12 0,0 0-1,5 12 2,-5-12-1,0 0-1,0 0 0,5 14 1,-5-14 0,0 0 0,0 0 0,0 0-1,0 0 0,0 0 1,0 0-1,12 3 0,-12-3 0,5-7 1,-5 7 1,8-18-1,-3 5 1,-1-3-1,-2-2 2,2-1-2,-3-3 3,-1 2-3,0-4-2,0 5 1,-1-4 0,-3 1 4,2 2-5,-2 0 4,0 0-4,3 0 4,-2 2-1,1-2 2,2 6-2,0-2-1,0 1 0,0 0 0,0 0 2,2 1-3,-1 1 2,1-4 0,-1 2 0,3-2 0,-4 3 0,1-3 0,2 2 0,-2 2-1,0-1 1,-1 14-1,4-16 0,-4 16 0,4-10 0,-4 10 0,0 0 0,0 0-1,0 0 0,0 0 0,0 0 1,0 0-1,0 0 0,0 0 0,0 0 1,13-6-1,-13 6 1,0 0 0,14 0 0,-14 0 1,0 0-1,13 2-1,-13-2 1,0 0 0,0 0 0,8 14 0,-8-14 0,5 18 0,-5-5-1,3 5 2,-2 0-2,0-1 2,2 5-2,1-2 1,-4 1-1,1 2 2,2-1-4,-3-4 4,2 0-3,-1 3 3,0-3-3,-1 1 2,1-2 3,-1-2-5,0 2 6,0-2-6,1 0 5,-1 0-4,0-1 4,0-5-5,0 4 2,0-13 0,0 18 0,0-18 1,0 19-3,0-19 3,0 18-2,0-18 2,0 17-2,0-17 1,-1 17 0,1-17 0,0 13 0,0-13 0,0 14 0,0-14 0,0 0 0,0 15 0,0-15 0,0 0-1,4 12 1,-4-12 1,0 0-1,0 0-1,5 10 0,-5-10 1,0 0-1,0 0 0,0 0 0,10 5-1,-10-5 1,0 0-1,0 0 2,12-7-1,-12 7 0,9-13 1,-9 13 0,8-20 0,-3 6 1,-1 1 0,-3-5 0,3 2-1,-1-4 1,-2 1-2,0-3-1,2 0 4,-3-3-4,0 1 3,0 0-2,0-2 3,0 1-4,0 1 4,0 2 0,0 2-3,0-2 3,1 4-2,0 1 1,2 2-2,-3-1 2,3 1-2,-3 2 2,3 1-1,0-2 1,0 1-1,-2-1 0,3 4 0,-3-2 1,-1 12-1,4-19 0,-4 19 0,4-13 0,-4 13 0,0 0 0,0 0 0,0 0-1,0 0 1,0 0-1,0 0 0,0 0 0,10-4-1,-10 4 2,0 0-1,12 4 1,-12-4-1,8 14 0,-3-2 1,-3 1 0,2 2 1,0 6-2,-1-1 2,1 2-3,-4 0 4,2 0-3,-1 1 2,-1-2-3,0-2 3,0 0-2,0-2 2,0-1-2,0 0 2,0-3-2,0 3-2,0-1 6,0-2-5,0 1 5,0-1-4,0 1 4,0-4-5,-1 2 5,1-12-1,0 18-3,0-18 1,-2 17 1,2-17-1,0 15-1,0-15 1,0 18 1,0-18-1,-3 18 0,3-18 1,0 18-3,0-18 3,0 18-1,0-18 0,0 17-1,0-17 2,0 13-2,0-13 1,0 0 0,0 0 0,8 11-1,-8-11 1,0 0-1,0 0 0,0 0 1,10 0-1,-10 0 1,0 0 0,9-9 0,-9 9 0,8-18 0,-3 7 1,2-3 0,-2 1-1,0-3 1,1 0-1,-3-2 2,2 2-3,2-4-1,-6-1 4,0 2-4,2-2 4,-3-1-4,0-2 4,0 2-4,0-4 4,0 2 0,0 2-1,0-1 1,0 1-3,0 1 3,0 3-2,0-1 1,0 6-1,0-1 1,0 5-1,0 9 1,0-19-1,0 19 0,5-12 0,-5 12 0,0 0-1,8-14 1,-8 14 0,0 0 0,13-9-1,-13 9 1,0 0 0,14-12 0,-14 12-1,0 0 1,0 0-1,13 0 1,-13 0-1,1 5 1,-1-5-1,7 21 0,-5-8 2,2 2-2,1 3 2,-1-1-2,0 1 2,-1 3-2,-1-1 2,0-2-2,-2 3 1,2-3-1,-2 1 1,0-1 0,0 0 0,0-1 0,0 1-3,-2-3 6,2 1-4,0 0 4,0 0-5,0-1 4,0 1-3,0-2 4,0-2-2,0 0-3,0 0 3,0-12-1,0 19 0,0-19-1,0 18 1,0-18 0,0 13 1,0-13-2,0 12 2,0-12-2,0 0 1,2 15 0,-2-15 0,0 0 0,0 0 0,7 11 0,-7-11 0,0 0 0,0 0-1,0 0 0,11 6-1,-11-6 1,0 0 1,0 0-1,0 0 0,13 0 0,-13 0 1,0 0 0,12-14 1,-12 14-1,8-19 0,-6 6 1,2 0 0,-1-5 0,-2 1-1,0-5-2,2 0 4,-3-1-4,0 0 4,0-1-4,0 0 4,0-3-4,-3 4 4,1-1 0,2 2-2,-3 0 1,3 4-1,0 1 2,0 2-2,-1 1 1,1 2-2,0 12 2,0-18-2,0 18 2,0-14-2,0 14 1,0-13 0,0 13 1,0 0-2,4-14 1,-4 14 0,0 0 0,5-13 0,-5 13 0,0 0 0,0 0-2,0 0 2,0 0-1,0 0 0,0 0 0,0 0 0,0 0 0,0 0 0,10-1 0,-10 1 1,0 0 0,0 0 1,0 0-1,0 0 1,0 0 0,0 0-1,0 0 1,0 0-1,0 0 0,0 0 0,0 0 0,0 0-1,0 0 1,7 7 0,-7-7-1,0 0 1,5 16-1,-5-16 2,6 20-2,-3-8 2,0 1-2,-2 1 2,3 1-2,-4 2 1,1 0 0,0 1 0,-1-1-2,0 1 3,0 0-2,0-3 1,0-1-1,0 0 1,0-2 0,0-12 0,2 19 0,-2-19 0,1 15 3,-1-15-5,0 14 6,0-14-6,4 10 5,-4-10-5,0 0 5,1 13-5,-1-13 2,0 0 0,0 0 0,0 0 0,0 0 0,0 0 0,0 0 1,0 0-1,3 10-1,-3-10 2,0 0-1,0 0 0,0 0-1,0 0 2,0 0-1,0 0 0,0 0 0,0 0-1,0 0-1,0 0-2,0 0-4,0 0-5,0 0-8,0 0-21,0 0-63,0 0-69,0 0-15,0 0-6,1-5-12</inkml:trace>
  <inkml:trace contextRef="#ctx0" brushRef="#br1" timeOffset="25707.59">78 3193 72,'0'0'150,"2"-5"-6,-2 5-49,0 0-19,0 0-3,-6-7-10,6 7-13,0 0-15,0 0-10,0 0-7,0 0-7,0 0-3,-9 6-1,9-6-3,-2 10 1,0-3-3,2 1 3,-1 2-3,1 3 1,0-1 3,0 3-5,0-1 5,0 1-7,0 1 6,0-1-6,0 1 5,0-1-5,0 0 0,0 0 2,0 0-3,0 0 2,0-2-1,0 1 2,0-1-2,0-1 3,0-1-3,1-1 4,-1-2-3,0 2 4,0-3-3,0 1 3,0-1-2,0-1 1,0 1-3,0-2 3,0 0-4,-1 1 3,-2-1-3,3-5 2,-1 10-2,1-10 3,-4 8 4,4-8-4,-3 6 5,3-6-4,0 0 6,0 6-7,0-6 7,0 0-9,0 0 2,-3 7-3,3-7 2,0 0-3,0 0 3,0 6-3,0-6 3,0 0 1,0 0-1,0 0 0,0 0 0,0 0 1,0 0-1,0 0 0,0 0 1,0 0-1,0 0 1,0 0-1,0 0 1,0 0 0,0 0 0,0 0-1,0 0 1,6 2 0,-6-2 0,0 0 0,16 0 0,-16 0 0,17 0-1,-3 0 0,-1 0 0,4 0 0,2 0-1,0 0 0,5 0 0,-2 0-1,2 0 1,0 0 0,3 0 0,0 0 0,0 0 1,2 0-1,2 0 1,-4 0 0,4 0-1,-3 0 1,2 0-1,-1 0 1,0 0 0,-1 0 0,0 0 1,2 0 0,4-3-5,1 2 5,-2 0-5,3-1 7,1 1-8,0 1 5,0-2-5,-1 2 7,-1 0-3,-2 0 3,0 0-3,-3 0 1,2 0-2,-2 0 4,0 0-2,-3 0-1,4 0 5,-6 0-7,4 0 2,0 0 0,-1-1 1,3 0-1,-1 1 1,0-1-1,0 0-4,1 1 7,1-1-2,-5 0-1,3 1 1,-1-1 0,-1 0 0,3 1-1,-5-1 1,1 1-1,-1-1 0,4 1 1,-4-1-1,1 1 0,-3 0 0,1 0 0,1 0 0,1 0 0,3 0 1,-3 0 0,2 0-1,1 0 1,-1 0 0,2 0-1,-4 1 1,2-1-3,-6 0 2,0 0 1,-3 1-1,-3-1 1,-4 0 0,-13 0-1,16 0 0,-16 0 3,0 0-4,0 0-8,12 3-17,-17-4-113,5 1-36,0 0-15,-12-4-8,12 4-22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095" units="cm"/>
          <inkml:channel name="Y" type="integer" max="4095" units="cm"/>
        </inkml:traceFormat>
        <inkml:channelProperties>
          <inkml:channelProperty channel="X" name="resolution" value="159.33852" units="1/cm"/>
          <inkml:channelProperty channel="Y" name="resolution" value="284.375" units="1/cm"/>
        </inkml:channelProperties>
      </inkml:inkSource>
      <inkml:timestamp xml:id="ts0" timeString="2014-03-06T20:40:11.471"/>
    </inkml:context>
    <inkml:brush xml:id="br0">
      <inkml:brushProperty name="width" value="0.03333" units="cm"/>
      <inkml:brushProperty name="height" value="0.03333" units="cm"/>
      <inkml:brushProperty name="fitToCurve" value="1"/>
    </inkml:brush>
  </inkml:definitions>
  <inkml:trace contextRef="#ctx0" brushRef="#br0">0 0,'0'0,"0"0,0 0,0 0,0 0,0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T" name="resolution" value="1" units="1/dev"/>
        </inkml:channelProperties>
      </inkml:inkSource>
      <inkml:timestamp xml:id="ts0" timeString="2018-06-11T10:23:18.824"/>
    </inkml:context>
    <inkml:brush xml:id="br0">
      <inkml:brushProperty name="width" value="0.02646" units="cm"/>
      <inkml:brushProperty name="height" value="0.02646" units="cm"/>
      <inkml:brushProperty name="fitToCurve" value="1"/>
    </inkml:brush>
  </inkml:definitions>
  <inkml:trace contextRef="#ctx0" brushRef="#br0">0 0 0,'0'0'0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7200" units="cm"/>
          <inkml:channel name="Y" type="integer" max="96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78.54889" units="1/cm"/>
          <inkml:channelProperty channel="Y" name="resolution" value="336.4879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6-10T21:25:54.332"/>
    </inkml:context>
    <inkml:brush xml:id="br0">
      <inkml:brushProperty name="width" value="0.05292" units="cm"/>
      <inkml:brushProperty name="height" value="0.05292" units="cm"/>
      <inkml:brushProperty name="color" value="#449241"/>
      <inkml:brushProperty name="fitToCurve" value="1"/>
    </inkml:brush>
  </inkml:definitions>
  <inkml:trace contextRef="#ctx0" brushRef="#br0">308 118 256 0,'0'-15'96'0,"-4"30"-52"0,8-25-27 16,-4 10 25-16,0-5-7 15,0-4 2-15,0-1-8 16,0 0-1-16,0 0-15 16,0 1 3-16,-8-1 4 0,-1 0-2 15,-4 0-1-15,0 1-5 16,-4-1 0-16,-1 5-5 15,-3 5-2-15,-5 5-5 0,0 5 0 16,-4 9 0-16,-5 6 0 16,5 4 2-16,8 5 3 15,5 0-2-15,4 0 0 16,4-5 1-16,9 0 0 16,4-4-5-16,9-1 1 15,5-19 0-15,8 0 2 16,4-10-3-16,5-5 0 15,-1 1 1-15,-3-6 2 16,-10-9 1-16,-8 4 1 16,0 1-5-16,-4-6-1 15,-1 1 3-15,1 0 1 16,0 9 0-16,-5 5 1 16,0 5 0-16,1 10 1 15,-5 10 2-15,0 9 1 16,0 10 3-16,-5 15 4 0,1-10-8 15,0 5-3-15,-1-5-2 16,5 14-1-16,0 1 0 16,0-5 2-16,0-6-3 15,5-4 0-15,-1-5-6 16,0-9-3-16,-4-6-8 16,0-9-1-16,0-5-12 15,0-5-5-15,0 0-19 16,-4-15-7-16,0 6-25 15,-1 4-7-15,1-5-34 16</inkml:trace>
  <inkml:trace contextRef="#ctx0" brushRef="#br0" timeOffset="587.41">83 488 260 0,'-4'0'99'0,"0"-5"-54"0,8 5-26 0,0 0 26 15,1-5-3-15,8-4-1 16,4 9-5-16,5 0-2 15,4-5-19-15,-5 5 2 0,5-5 3 16,-4 5-2-16,-1-5-1 16,-3 5-9-16,-1 0-5 15,0 0-5-15,1 0-1 16,-5 0-25-16,0 0-9 16,-5-10-34-16,5 1-15 15,0-1-71-15</inkml:trace>
  <inkml:trace contextRef="#ctx0" brushRef="#br0" timeOffset="18617.4">978 28 176 0,'0'-39'68'0,"-8"29"-36"0,12-9 2 0,-4 9 31 16,0-5-7-16,0 10-1 16,-4 0-17-16,4 5-5 15,-4 10-11-15,-1 15-5 16,1 9 4-16,4 14 5 15,0 6-4-15,4 4-2 16,1-9-4-16,3 0-1 16,5-10-7-16,0-5-4 15,4-5-1-15,1-5-1 16,-1-4-2-16,5-6 1 16,-1-4-2-16,-3-5 2 15,3-5-2-15,-8 0 2 16,9-10-4-16,-5 1 0 0,-4-11 1 15,-4 1 2-15,-9-6-1 16,9-4-1-16,-5-10 1 16,-4 5-1-16,9-5-3 15,-5 10 0-15,-4 4 2 16,0 6 2-16,4 14-2 16,1 5 0-1,-5 10 1-15,8 14 2 0,-8 5-3 16,5 5 0-16,8 5-1 15,-1-4 0-15,1-6 4 16,5-5 1-16,-14 0-1 16,18-4-2-16,-9-5-2 0,4-6 1 15,5-4 1-15,4-5 2 16,-5 0-1-16,-8-10-1 16,13-4 3-16,-8-6 0 15,-1-9 1-15,-17-10 0 16,13-10-5-16,-13-9-1 15,0-5 1-15,-13-1 0 16,0 6 1-16,9 9 2 16,4 5-3-16,-9 10-2 15,0 10-3-15,9 5-1 16,0-1-1-16,-4 5 0 16,4 6-6-16,-4-1-4 15,4 0-17-15,0 5-5 16,0 5-28-16,0 0-9 0</inkml:trace>
  <inkml:trace contextRef="#ctx0" brushRef="#br0" timeOffset="53236.31">1659 442 228 0,'13'0'88'0,"-13"0"-48"0,0 0-20 0,8-5 27 15,-8 5-3-15,0 0 4 16,0 0-12-16,0 0-2 16,5 0-19-16,-5 0 2 0,8 0 3 15,1 5 0-15,-5-1 3 16,9 1-4-16,-4 0-2 0,-5 5-3 15,5 0 1-15,-1 4-4 16,1 1-1-16,-9 9 0 16,-9-4 1-16,1-1-1 15,-1-4-1-15,-4 9-8 16,0-14 0-16,-8 9-6 16,16-14-1-16,-16 5-30 15,16 0-14-15,-3-10-49 16,16-10-20-16,-8 0-47 15</inkml:trace>
  <inkml:trace contextRef="#ctx0" brushRef="#br0" timeOffset="20177.23">1697-162 244 0,'-4'0'90'0,"-1"-5"-48"0,5 5-25 0,0 0 27 0,0 0-3 15,5 0 0-15,8-5-11 16,4 0-4-16,0 0-15 16,18 0-2-16,4 1 1 0,4-1-4 15,-4 5-1-15,9 0 2 16,-5 5 2-16,-13-1 0 15,5 1 0-15,-9 5-1 16,0 5 0-16,-17-1-2 16,-1 6 1-16,-16 4-2 15,-5 5 2-15,-9 10 2 16,-4-5 2-16,-9 5-1 16,14 5-1-16,-10 0-3 0,1 0 1 15,4 0-2-15,0-5 0 16,13-5-3-16,0-5 1 15,5 0-2-15,8-5 2 16,8-4 0-16,5-1 1 16,-4-4-2-16,21-5 1 15,-4-5-4-15,4-5 0 16,9 0 1-16,0 0 2 16,-4-5-3-16,8 0 0 15,-12 0-1-15,3 0 0 16,-12 0 2-16,4 0 2 15,-13 1-3-15,8-1-2 16,-8 5-23-16,-4 0-7 16,-5-5-15-16,9 0-5 0,-4 0-18 15,-5-5-5-15,14 1-69 16</inkml:trace>
  <inkml:trace contextRef="#ctx0" brushRef="#br0" timeOffset="20672.9">1849 37 216 0,'0'-9'82'0,"0"9"-44"0,0 0-44 16,0 5 67-16,0-1-19 0,0 1 1 15,8 0-4-15,-3 0-23 16,3-5 4-16,1 10 3 0,-5-5 1 16,9 0 3-16,9-1-6 15,4 1-3-15,0-5-8 16,8-5-2-16,5 5-4 15,-17-4-1-15,13-1-6 16,-14 0 0-16,-3-5-34 16,-5 5-16-16,4-5-23 15,-13 1-8-15,9 9-56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4:34.451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</inkml:definitions>
  <inkml:trace contextRef="#ctx0" brushRef="#br0">1492 809 241,'0'0'162,"0"0"-35,0 0-44,0 0-11,-5-7-19,5 7-7,0 0-15,0 0-6,-4-20-7,4 20 1,-1-17-2,1 17-5,0-27 2,0 13-5,-3-8 1,3-1-5,0-4 3,0 0-5,0-3 1,3 0-3,2 3 1,-1 3-3,0 3 2,2 1-1,-3 4 0,2 3 0,0 3 0,-5 10-1,7-16 2,-7 16-2,7-14 2,-7 14-1,6-14 0,-6 14 0,6-12 1,-6 12 0,8-12-1,-8 12-1,0 0 1,0 0-2,9-11 1,-9 11-1,0 0 0,0 0 0,0 0-1,0 0 0,0 0 2,0 0 0,9 10-1,-9-10 2,4 14 0,-4-14 1,6 17-1,-3-5 1,-3-1-1,5 3 0,-5-1-1,0 3 1,1 1-1,-1 2 1,0 0-1,0 0 2,0 1-2,0 0 1,0 0 0,0 0 0,0-2-1,0 0 2,0-1-3,0-2 3,0 2-2,0-3 2,0-1-2,0-1 2,0-12-2,2 20 2,-2-20-2,0 15 1,0-15 0,1 11 0,-1-11-2,1 13 1,-1-13-1,0 0-1,3 17 3,-3-17-6,0 0 0,0 0-5,5 16-1,-5-16-15,0 0-15,0 0-40,0 0-86,0 0-9,0 0-12,0 0-3</inkml:trace>
  <inkml:trace contextRef="#ctx0" brushRef="#br0" timeOffset="2437.61">2072 822 57,'0'0'128,"0"0"4,0 0-56,0 0-10,0-11-9,0 11-10,4-12-10,-4 12 4,0-19-8,0 19-2,0-25-5,4 12-3,-4-11-5,0 7 0,-3-9-3,3 3-4,-1-1-1,1-1-4,0 2 1,0 1-4,0 2 2,0 3-4,0 0 2,1 3-2,2 1 1,-2 0 0,1 1 0,-2 12-1,3-19 1,-3 19 0,3-18 0,-3 18-2,3-16 2,-3 16-1,5-11-1,-5 11 1,0 0 0,5-11-2,-5 11 1,0 0 0,0 0-1,0 0 0,0 0 0,11-11 1,-11 11-1,0 0 0,0 0 0,0 0-1,0 0 0,0 0 0,0 0 0,12 0 1,-12 0 0,0 0 0,8 13 0,-8-13 2,4 14 0,-4-14 0,6 20 0,-3-7 0,1 1 0,-3 1 0,0-1-1,2 4 2,-3-1-3,4 2 2,-4 0-1,2-1 0,0-2-1,-1 3 2,0-2-2,1-1 2,-2-1-2,1-1 2,0-1-2,-1 1 2,3-4-2,-3-10 2,1 19-2,-1-19 2,1 16-2,-1-16 2,2 15-1,-2-15 1,0 15-2,0-15 2,0 13-1,0-13 0,0 12-1,0-12 1,2 14 5,-2-14-4,3 12 3,-3-12-3,0 0 4,7 13-3,-7-13 3,0 0-4,6 11 0,-6-11-1,0 0-2,0 0-6,0 0-12,0 0-15,9 14-31,-9-14-40,0 0-64,0 0-11,0 0-8</inkml:trace>
  <inkml:trace contextRef="#ctx0" brushRef="#br0" timeOffset="48705.48">909 819 57,'0'0'128,"0"0"4,0 0-56,0 0-10,0-11-9,0 11-10,3-12-10,-3 12 4,0-18-8,0 18-2,0-25-5,5 12-3,-5-12-5,0 9 0,-3-10-3,3 2-4,-1 0-1,1 0-4,0 0 1,0 3-4,0 1 2,0 2-4,0 2 2,1 2-2,2 1 1,-2-1 0,1 3 0,-2 11-1,3-19 1,-3 19 0,2-19 0,-2 19-2,4-15 2,-4 15-1,5-12-1,-5 12 1,0 0 0,4-11-2,-4 11 1,0 0 0,0 0-1,0 0 0,0 0 0,12-10 1,-12 10-1,0 0 0,0 0 0,0 0-1,0 0 0,0 0 0,0 0 0,12 0 1,-12 0 0,0 0 0,8 13 0,-8-13 2,4 14 0,-4-14 0,6 20 0,-3-7 0,1 0 0,-3 2 0,0-1-1,1 4 2,-1 0-3,3 0 2,-4 1-1,1-1 0,2-1-1,-2 2 2,0-3-2,1 1 2,-2-2-2,1-1 2,0-1-2,-1 0 2,3-2-2,-3-11 2,1 18-2,-1-18 2,0 17-2,0-17 2,3 14-1,-3-14 1,0 15-2,0-15 2,0 13-1,0-13 0,0 12-1,0-12 1,2 14 5,-2-14-4,2 12 3,-2-12-3,0 0 4,7 13-3,-7-13 3,0 0-4,6 12 0,-6-12-1,0 0-2,0 0-6,0 0-12,0 0-15,10 14-31,-10-14-40,0 0-64,0 0-11,0 0-8</inkml:trace>
  <inkml:trace contextRef="#ctx0" brushRef="#br0" timeOffset="20345">2072 822 57,'0'0'128,"0"0"4,0 0-56,0 0-10,0-11-9,0 11-10,4-12-10,-4 12 4,0-19-8,0 19-2,0-25-5,4 12-3,-4-11-5,0 7 0,-3-9-3,3 3-4,-1-1-1,1-1-4,0 2 1,0 1-4,0 2 2,0 3-4,0 0 2,1 3-2,2 1 1,-2 0 0,1 1 0,-2 12-1,3-19 1,-3 19 0,3-18 0,-3 18-2,3-16 2,-3 16-1,5-11-1,-5 11 1,0 0 0,5-11-2,-5 11 1,0 0 0,0 0-1,0 0 0,0 0 0,11-11 1,-11 11-1,0 0 0,0 0 0,0 0-1,0 0 0,0 0 0,0 0 0,12 0 1,-12 0 0,0 0 0,8 13 0,-8-13 2,4 14 0,-4-14 0,6 20 0,-3-7 0,1 1 0,-3 1 0,0-1-1,2 4 2,-3-1-3,4 2 2,-4 0-1,2-1 0,0-2-1,-1 3 2,0-2-2,1-1 2,-2-1-2,1-1 2,0-1-2,-1 1 2,3-4-2,-3-10 2,1 19-2,-1-19 2,1 16-2,-1-16 2,2 15-1,-2-15 1,0 15-2,0-15 2,0 13-1,0-13 0,0 12-1,0-12 1,2 14 5,-2-14-4,3 12 3,-3-12-3,0 0 4,7 13-3,-7-13 3,0 0-4,6 11 0,-6-11-1,0 0-2,0 0-6,0 0-12,0 0-15,9 14-31,-9-14-40,0 0-64,0 0-11,0 0-8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3:46.650"/>
    </inkml:context>
    <inkml:brush xml:id="br0">
      <inkml:brushProperty name="width" value="0.03333" units="cm"/>
      <inkml:brushProperty name="height" value="0.03333" units="cm"/>
      <inkml:brushProperty name="fitToCurve" value="1"/>
    </inkml:brush>
  </inkml:definitions>
  <inkml:trace contextRef="#ctx0" brushRef="#br0">32 23 72,'0'0'150,"2"-11"-6,-2 11-49,0 0-19,0 0-3,-6-13-10,6 13-13,0 0-15,0 0-10,0 0-7,0 0-7,0 0-3,-9 12-1,9-12-3,-2 19 1,0-5-3,2 4 3,-1 0-3,1 8 1,0-1 3,0 4-5,0-2 5,0 4-7,0 0 6,0 0-6,0 1 5,0-3-5,0 2 0,0-1 2,0 0-3,0-2 2,0-1-1,0 0 2,0-1-2,0-1 3,0-3-3,1-2 4,-1-4-3,0 4 4,0-6-3,0 2 3,0-3-2,0 0 1,0 0-3,0-3 3,0 1-4,-1 1 3,-2-2-3,3-10 2,-1 19-2,1-19 3,-4 16 4,4-16-4,-3 13 5,3-13-4,0 0 6,0 11-7,0-11 7,0 0-9,0 0 2,-3 14-3,3-14 2,0 0-3,0 0 3,0 13-3,0-13 3,0 0 1,0 0-1,0 0 0,0 0 0,0 0 1,0 0-1,0 0 0,0 0 1,0 0-1,0 0 1,0 0-1,0 0 1,0 0 0,0 0 0,0 0-1,0 0 1,6 5 0,-6-5 0,0 0 0,16 0 0,-16 0 0,17 0-1,-3 0 0,-1-2 0,4 2 0,2 0-1,-1-1 0,6 1 0,-2 0-1,2 0 1,0 0 0,3 0 0,0 0 0,0 0 1,2 0-1,1 0 1,-3 0 0,4 0-1,-3 0 1,2 0-1,-1 0 1,0 0 0,-1 0 0,-1 0 1,3 0 0,4-5-5,1 4 5,-3-2-5,5 0 7,-1 1-8,1 2 5,0-4-5,-1 3 7,-1 1-3,-2 0 3,0 0-3,-4 0 1,3 0-2,-2 0 4,0 0-2,-3 0-1,3 0 5,-4 0-7,1 0 2,3 0 0,-2-1 1,3-2-1,-2 3 1,2-1-1,-1-1-4,1 1 7,-1-1-2,-2-1-1,2 3 1,-1 0 0,-1-2 0,2 2-1,-4-2 1,1 2-1,-1-2 0,4 1 1,-4 0-1,1 1 0,-3 0 0,1 0 0,1 0 0,1 0 0,1 0 1,-1 0 0,3 0-1,-1 0 1,1 0 0,0 0-1,-2 1 1,0 0-3,-5-1 2,-1 0 1,-2 2-1,-2-2 1,-5 0 0,-13 0-1,15 0 0,-15 0 3,0 0-4,0 0-8,13 4-17,-19-4-113,6 0-36,0 0-15,-12-8-8,12 8-22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7:16.100"/>
    </inkml:context>
    <inkml:brush xml:id="br0">
      <inkml:brushProperty name="width" value="0.03333" units="cm"/>
      <inkml:brushProperty name="height" value="0.03333" units="cm"/>
      <inkml:brushProperty name="fitToCurve" value="1"/>
    </inkml:brush>
  </inkml:definitions>
  <inkml:trace contextRef="#ctx0" brushRef="#br0">32 23 72,'0'0'150,"2"-11"-6,-2 11-49,0 0-19,0 0-3,-6-13-10,6 13-13,0 0-15,0 0-10,0 0-7,0 0-7,0 0-3,-9 12-1,9-12-3,-2 19 1,0-5-3,2 4 3,-1 0-3,1 8 1,0-1 3,0 4-5,0-2 5,0 4-7,0 0 6,0 0-6,0 1 5,0-3-5,0 2 0,0-1 2,0 0-3,0-2 2,0-1-1,0 0 2,0-1-2,0-1 3,0-3-3,1-2 4,-1-4-3,0 4 4,0-6-3,0 2 3,0-3-2,0 0 1,0 0-3,0-3 3,0 1-4,-1 1 3,-2-2-3,3-10 2,-1 19-2,1-19 3,-4 16 4,4-16-4,-3 13 5,3-13-4,0 0 6,0 11-7,0-11 7,0 0-9,0 0 2,-3 14-3,3-14 2,0 0-3,0 0 3,0 13-3,0-13 3,0 0 1,0 0-1,0 0 0,0 0 0,0 0 1,0 0-1,0 0 0,0 0 1,0 0-1,0 0 1,0 0-1,0 0 1,0 0 0,0 0 0,0 0-1,0 0 1,6 5 0,-6-5 0,0 0 0,16 0 0,-16 0 0,17 0-1,-3 0 0,-1-2 0,4 2 0,2 0-1,-1-1 0,6 1 0,-2 0-1,2 0 1,0 0 0,3 0 0,0 0 0,0 0 1,2 0-1,1 0 1,-3 0 0,4 0-1,-3 0 1,2 0-1,-1 0 1,0 0 0,-1 0 0,-1 0 1,3 0 0,4-5-5,1 4 5,-3-2-5,5 0 7,-1 1-8,1 2 5,0-4-5,-1 3 7,-1 1-3,-2 0 3,0 0-3,-4 0 1,3 0-2,-2 0 4,0 0-2,-3 0-1,3 0 5,-4 0-7,1 0 2,3 0 0,-2-1 1,3-2-1,-2 3 1,2-1-1,-1-1-4,1 1 7,-1-1-2,-2-1-1,2 3 1,-1 0 0,-1-2 0,2 2-1,-4-2 1,1 2-1,-1-2 0,4 1 1,-4 0-1,1 1 0,-3 0 0,1 0 0,1 0 0,1 0 0,1 0 1,-1 0 0,3 0-1,-1 0 1,1 0 0,0 0-1,-2 1 1,0 0-3,-5-1 2,-1 0 1,-2 2-1,-2-2 1,-5 0 0,-13 0-1,15 0 0,-15 0 3,0 0-4,0 0-8,13 4-17,-19-4-113,6 0-36,0 0-15,-12-8-8,12 8-22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7:52.605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</inkml:definitions>
  <inkml:trace contextRef="#ctx0" brushRef="#br0">323 2470 152,'0'0'82,"0"0"0,0 0-10,0 0-5,0 0-12,0 0-6,0 0-5,0-3-2,0 3-5,0 0-3,0 0-5,2-12-3,-2 12-4,5-10-2,-5 10-1,3-13-2,-3 13 1,4-16-1,-4 16 2,1-21-10,-1 11 7,0-3-10,0 3 7,0-5-7,0 4 6,0-2-6,0 3 1,0 0 2,0-1-2,-1-1 1,1 1-3,0-1 0,0 3-2,0-2-1,0 2 0,0 9 0,-3-16 0,3 16-2,-2-14 0,2 14 0,0-12 0,0 12 0,-2-11 0,2 11 0,0 0 0,-3-13 0,3 13 0,0 0 0,-1-14 0,1 14 0,0 0 0,-1-13 0,1 13 0,0-10 0,0 10 0,0 0 0,0-11 0,0 11 0,0 0 0,0 0 0,0-8 0,0 8 0,0 0 0,0 0 0,0 0 0,0 0 0,0 0 0,0 0 0,0 0-2,0 0 1,0 0 0,7-4-1,-7 4 0,9 0 1,-9 0 1,14 0-1,-14 0 0,17 0 1,-8 0-1,1 0 1,1 0 0,-3 0 0,2 0 0,-1 0 1,-1 0-1,2-1 0,-10 1 0,16-3 0,-16 3 1,14 0-1,-14 0 0,13 0 0,-13 0-1,13 0 1,-13 0-1,14 0 1,-14 0-1,14 0 2,-14 0-2,15 0 1,-15 0 1,17 0-1,-17 0 1,16 0-1,-16 0 1,17 0-1,-17 0 0,14 0 0,-14 0 0,14-2 0,-14 2-1,15 0 1,-15 0-1,14 0 1,-14 0 1,15 0-1,-15 0 0,17 0 0,-17 0 0,12 0 0,-12 0 0,13 0 1,-13 0-2,11 0 1,-11 0 0,8 0 0,-8 0 0,0 0-1,12 0 2,-12 0-1,11 0-1,-11 0 2,12 2-1,-12-2 0,13 0 0,-13 0 0,12 1 0,-12-1 0,12 0 1,-12 0-1,11 0 0,-11 0 0,11 0 0,-11 0 0,8 0 0,-8 0 1,0 0-2,12 2 0,-12-2 2,0 0-1,12 0 0,-12 0 0,0 0 0,0 0 0,7 0 0,-7 0 0,0 0-1,0 0 2,0 0-1,0 0 0,0 0 0,0 0-1,0 0 1,11 0 0,-11 0 0,0 0 0,0 0 0,0 0 0,0 0 0,0 0 0,0 0-1,0 0 0,0 0 1,4 8 0,-4-8 0,0 0-1,0 0 1,3 12-1,-3-12 1,1 11 0,-1-11 0,0 13 0,0-13 0,1 15 0,-1-15 0,0 15 0,0-15 1,0 16-1,0-16 0,1 15 0,-1-15 1,0 16-1,0-16 0,0 14 0,0-14 0,0 13 0,0-13 0,0 14-1,0-14 1,0 12-1,0-12 1,0 11 0,0-11 1,0 10-2,0-10 2,0 10-1,0-10 0,0 10-1,0-10 2,0 11-2,0-11 2,0 11-2,0-11 1,2 17 0,-2-17-2,1 14 6,-1-14-6,0 16 6,0-16-6,2 14 6,-2-14-5,0 11 5,0-11-3,0 0-1,0 12 0,0-12 0,0 0 1,0 10-1,0-10-1,0 0 1,0 0 0,1 11 0,-1-11-1,0 0 1,0 0 0,0 0 0,6 12 0,-6-12 0,0 0 0,11 4 0,-11-4 0,9 4-3,-9-4-12,16 4-34,-16-4-123,10 0-10,1-6-11,0 0-21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9:41.660"/>
    </inkml:context>
    <inkml:brush xml:id="br0">
      <inkml:brushProperty name="width" value="0.03333" units="cm"/>
      <inkml:brushProperty name="height" value="0.03333" units="cm"/>
      <inkml:brushProperty name="color" value="#ED1C24"/>
      <inkml:brushProperty name="fitToCurve" value="1"/>
    </inkml:brush>
  </inkml:definitions>
  <inkml:trace contextRef="#ctx0" brushRef="#br0">734 3 160,'6'1'138,"-6"-1"-40,0 0-23,0 0-5,0 0-12,0 0-6,0 0-11,0 0-6,0 0-4,0 0-4,0 0-6,0 0-7,0 0-2,0 0-4,0 0-1,0 0-3,0 0 0,-2 10 0,2-10-1,0 0 1,0 0-2,0 0 0,0 0-1,0 0 0,0 0 0,0 12 0,0-12 0,0 0 1,0 0 1,0 0 1,0 0 1,0 0 0,0 0 0,0 0-1,0 0 1,0 0 2,0 0 0,0 0 1,0 0 0,0 0 0,0 0 1,0 0 0,0 0 0,0 0-3,-9 0-1,9 0-2,0 0 0,-13-4-2,13 4 0,-14-3-1,14 3 0,-13-2 0,13 2 0,-16-1 0,16 1 0,-13-3 0,13 3 1,-16 0-1,16 0 0,-13 0 1,13 0 0,-12-1 0,12 1 0,-12-3 0,12 3-1,-12-1 1,12 1 0,-10 0-1,10 0 0,-12-2 0,12 2 0,-11-2 1,11 2-1,-11 0 0,11 0 0,-11-1 0,11 1 0,-17-2 0,17 2 0,-18-2 0,18 2-1,-18 0 2,18 0-2,-23 0 2,13 0-2,10 0 1,-21 0 0,21 0 0,-19 0 0,19 0 0,-16 2-1,16-2 1,-19 3 0,19-3 0,-17 4 0,17-4-1,-20 4 1,20-4 0,-21 2 0,9 1 0,2-1-1,-2 2 2,12-4-2,-18 5 2,18-5-2,-19 7 1,19-7 0,-16 5 0,16-5 0,-15 6 0,15-6 0,-16 7 0,16-7-1,-17 9 1,17-9-1,-18 9 1,18-9-1,-16 8 3,16-8-3,-14 6 1,14-6-1,-12 8 2,12-8-1,-12 5 0,12-5-1,-12 9 0,12-9 1,-10 8 0,10-8 1,-12 10-2,12-10 1,-11 9 0,11-9 0,-9 13-3,9-13 8,-6 9-8,6-9 6,-7 13-6,7-13 7,-4 10-7,4-10 7,-2 13-3,2-13-2,0 9 1,0-9-1,-2 13 1,2-13 0,0 14 0,0-14-1,0 15 1,0-15-2,0 15 3,0-15-2,2 16 1,-2-16-1,10 11 1,-10-11 0,16 10 0,-16-10 0,19 10 1,-10-4-1,4-2 0,0 2 1,1-1-1,3-2 0,-2 0 0,2 1 0,2-1 1,-1 0-1,4-1 1,0 2-1,0-3 0,3 0 0,0 4 0,0-4 0,3 0 1,-4-1-1,4 5 0,-5-4 0,4-1 0,-2 1 1,0-1-1,1 0 1,1 0-1,-2 0 1,2 0-1,0 0 0,2 0 1,1 0-1,0 0 0,-1 0 0,1-1 0,3 1 0,-1 0 0,2-1 1,-2-2-1,2 3 1,-4-2-1,3 2 1,-3-2-1,1 2 1,-4-2-1,0-1 0,2 2 1,-4-2-2,2 1 1,-1 2 0,-2-3 1,1 3-1,-3-5-1,4 4 2,-5-4-2,5 3 1,-6-2 1,4 1 0,1-3-2,-2 2 2,-1-2-1,2 2 2,-2-2-2,1-1 1,-3 1-1,0 1 0,-3 0 0,-2-2 1,0 1-1,-4 2-1,0-1 2,-11 5 0,16-9-1,-16 9 1,12-9-1,-12 9 1,8-13 1,-8 13-1,6-9 0,-6 9 0,2-14 0,-2 14-5,0 0 5,0-17-4,0 17 6,-4-13-7,4 13 6,-12-17-6,12 17 6,-17-16-1,6 8 1,-2-1-3,-2 4 1,0-3 0,-2 3-1,-4 1 1,-1-2 0,0 5-1,-2-2 1,0 1 0,1 0-1,-2 2 1,-1-1 0,2-2 0,3 3 0,-6-1 0,4 1 0,-3 0 1,2-2-1,-1 2 0,-1 0 1,-1 0-1,0 0 0,-2 0 0,-4 0 0,4 0 0,-8 0 1,0 0-1,-1 2 0,1-1-1,-2 3 1,1-2 0,-1 1 0,5-1 0,-2-1-1,6 0 1,-3 4 1,3-5-1,-1 3 0,6-2 0,-3 3 0,4-3 0,0 3 1,-2 0-1,4-1 0,0 3-1,0-4 1,-1 3 0,3 1-1,-2-1 0,-2-1-2,2 5 7,0-4-6,2 4 6,-3-5-6,3 6 5,0-4-5,0 2 7,1-1-5,2-1-1,1 2 1,-1 1 0,1-2 0,0 2 0,0 0 0,3 1-1,0-1 1,1-1 0,0 2 0,3-1-1,9-9 1,-20 18-1,20-18 2,-12 17-2,12-17 1,-10 19-1,10-19 2,-4 15-2,4-15 0,-7 19 1,7-19 0,0 14-1,0-14 1,0 15 0,0-15 0,0 16-1,0-16 1,8 17-1,-8-17 1,12 17-1,-12-17 1,13 18-1,-13-18 1,20 17 0,-9-10 0,2 4 0,1 0 0,0-3 0,0 0 0,4-2-1,0 3 2,1 0-2,4-3 2,3 2-1,1-3 0,4 3 0,1-2 0,0 1 0,4-2 0,0 2 0,-2 0-1,0-3 1,1 1 0,0 0 0,-1 1 0,0-1-1,0 0 1,0-2 0,1-1 0,2 2 0,-3 0 0,2-1 0,2-2 0,0 0 1,1 2 0,-1-3-1,1 0 0,0 0 0,0 0 1,-3 0-1,2 0-1,-1 0 0,-3 0 0,0 0 2,2-3-2,-4 1 2,3 0-1,1-3 0,-5 5 2,1-5-1,-1 4-1,3-2 0,-4 0 0,0-2 1,0 1-1,-2 0 0,-3-1 0,-1-1 1,-2 3-1,-4-4 2,0 0-2,-5-2 2,0 5 0,-13 4 3,16-15-5,-16 15 0,10-17 0,-6 5 0,-4 12 0,3-23 0,-3 10 0,1-2 0,-1 2 0,0-2 0,0-1 0,-1 3 0,-2-1 0,-3 3 0,0 0 0,-3-2 0,0 1 0,-5 3 0,1-3 0,-2 2 0,-2-1 0,-2 1 0,-1 0 0,0 3 0,-2 0 0,-2 0 0,-3-2 0,2 4 0,-3 0 0,-1 0 0,0 2 0,1-1 0,-3 2 0,5-1 0,-5 2 0,0-2 0,0 1 0,0 2 0,-1-1 0,2-2 0,-2 3 0,-2-1 0,-1 1 0,1-2 0,0 2 0,-1 0 0,-2 0 0,1 0 0,0 0 0,3 3 0,0 0 0,3 0 0,-2 1 0,6-1 0,1 3 0,1-3 0,0 4 0,0-3 0,0 3 0,-1-1 0,0 2 0,-3 0 0,4 3 0,-4-3 0,-1 0 0,0 3 0,1-2 0,0 3 0,1-4 0,1 3 0,-1 1 0,5-2 0,-2 3 0,4-1 0,0 0 0,2 0 0,3 1 0,0 1 0,1-4 0,2 3 0,1-2 0,2 0 0,1 1 0,-1-3 0,9-9 0,-12 23 0,12-23 0,-9 16 0,9-16 0,-6 19 0,6-19 0,-5 15 0,5-15 0,-3 17 0,3-17 0,-2 14 0,2-14 0,-4 14 0,4-14 0,0 13 0,0-13 0,0 13 0,0-13 0,0 0 0,9 18 0,-9-18 0,11 9 0,-11-9 0,17 13 0,-4-8 0,-2 2 0,6-1 0,0-1 0,4-1 0,2 4 0,4-6 0,6 3-2,0 3 4,3-5-2,6-1 0,-2 2 0,7 1 0,-3-3 0,-1 3 0,1-4 0,2 4 0,-1-5 0,-4 4 0,5 0 0,-1-4 0,-1 1 0,0 2 0,-1-2 0,-1-1 0,0 0 0,-1 0 0,-5 0 0,-1 0 0,1 0 0,-6 0 0,1 0 0,-2 0 0,-3 0 0,2 0 0,-3-4 0,1 3 0,-3-2 0,1-2 0,-3 5 0,0-6 0,0 3 0,1-2 0,-3 0 0,0-2-2,-2 1 4,0 2-2,0-1 0,-1 0 0,-2-3 0,-3 3 0,3-4 0,-4 1 0,1 3 0,-11 5 0,19-18 0,-19 18 0,18-19 0,-18 19 0,9-22 0,-3 10 0,-3 2 0,0-2 0,1-1 0,-2 4 0,-1-5 0,-1 4 0,1-2 0,-1 3 0,0-4 0,-1 3 0,1 10 0,-12-20 0,5 9 0,7 11 0,-18-19 0,5 7 0,-2 3 0,0 0 0,-4 2 0,-1-1 0,-3 1 0,-3 0 0,-1 0 0,-3 2 0,-3 4 0,1-3 0,-4 1 0,1 3 0,-2-2 0,0 2 0,0 0 0,1 0 0,1 0 0,-3 0 0,2 0 0,0 0 0,-1 4 0,2-2 0,-2 2 0,2 1 0,0 2 0,1-2 0,0 0 0,4 4 0,-2-3 0,2 1 0,4 1 0,-4-1 0,4 1 0,0-1 0,3 0 0,-5 2 0,3-4 0,-1 3 0,2 0 0,0 2 0,-2-3 0,-1 3 0,0 0 0,0-1 0,0 0 0,2 1 0,1 1 0,-2-1 0,3 0 0,0-1 0,3 3 0,1-3 0,0 4 0,1-3 0,2 2 0,0-3 0,2 3 0,-1-1 0,3 1 0,1-2 0,0 3 0,3-3 0,1 2 0,3-2 0,-1 2 0,5-12 0,-2 18 0,2-18 0,0 19 0,0-19 0,7 18 0,-7-18 0,11 19 0,-11-19 0,19 17 0,-5-8 0,-1-4 0,5 3 0,3-2 0,2 1 0,8-2 0,1 0 0,7 0 0,2 2 0,1-1 0,3-2 0,4 2 0,2-2 0,-2 4 0,-2-3 0,3 2 0,-2-2 0,-1 0 0,0 0 0,3-1 0,-3-3 0,3 1 0,-1-1 0,2-1 0,-2 0 0,0 1 0,-2-1 0,-1 0 0,-2 0 0,-3-1 0,0-2 0,-2-1 0,-1-1 0,-1 0 0,0 1 0,-1-5 0,-2 3 0,0-2 0,-1 0 0,-2-1 0,-2 0 0,-3 2 0,-3-1 0,-1 0 0,-7-1 0,2 0 0,-2 0 0,-5 0 0,-10 9 0,16-15 0,-16 15 0,9-19 0,-9 19 0,0-20 0,0 7 0,0 0 0,-7 0 0,-1 0 0,-2 1 0,-2 0 0,-4-1 0,0 0 0,-6 3 0,-4 1 0,-1-3 0,-2 2 0,-4 1 0,1 0 0,-1-1 0,-2 2 0,-2-1 0,2 2 0,1 0 0,-2 0 0,-3 3 0,3 2 0,-1-2 0,0 4 0,0-2 0,2 2 0,1 0 0,-1 0 0,2 0 0,-1 0 0,0 2 0,2 2 0,-1-2 0,2 2 0,0 0 0,0 0 0,2 2 0,1 1 0,2-2 0,0 3 0,-1-2 0,-4 2 0,3 1 0,2 0 0,-2 0 0,0 0 0,0 0 0,1 0 0,0 0 0,0 4 0,0-5 0,2 2 0,0 2 0,0-5 0,0 6 0,3-4 0,2-1 0,1 0 0,3 2 0,1-4 0,2 5 0,0-1 0,13-10 0,-20 17 0,20-17 0,-17 20 0,10-8 0,7-12 0,-12 19 0,12-19 0,-11 22 0,9-12 0,2-10 0,-3 21 0,3-21 0,0 18 0,0-18 0,0 21 0,0-21 0,0 15 0,0-15 0,5 18 0,-5-18 0,7 14 0,-7-14 0,10 17 0,-10-17 0,14 17 0,-14-17 0,15 14 0,-3-5 0,0 0 0,4-3 0,0 2 0,4-3 0,2 1 0,2 1 0,3-3 0,5 1 0,-2 0 0,1-1 0,6 0 0,0 1 0,0-4 0,1 2 0,-1-3 0,3 2 0,-3 1 0,1-3 0,-1 2 0,-2 1 0,2-1 0,-1 0 0,1 0 0,-1 0 0,1-2 0,1 0 0,-3 0 0,-1 0 0,1 0 0,1 0 0,-2 0 0,-2 0 0,2-1 0,-1 0 0,-2-3 0,2 2 0,-3 1 0,-1-1 0,-1-1 0,2-1 0,-2 1 0,-1-1 0,-1 2 0,-1-4 0,1 1 0,-6 0 0,-1-1 0,-3 1 0,0-4 0,-4 2 0,-1 1 0,-11 6 0,19-18 0,-11 5 0,-1 3 0,-7 10 0,13-22 0,-13 22 0,11-22 0,-11 22 0,8-19 0,-8 19 0,4-19 0,-4 19 0,0-19 0,0 19 0,0-19 0,0 19 0,-5-17 0,5 17 0,-7-15 0,7 15 0,-7-13 0,7 13 0,-9-13 0,9 13 0,-15-10 0,15 10 0,-13-12 0,13 12 0,-16-10 0,4 6 0,2 0 0,-5-1 0,2 3 0,-2-1 0,-1-1 0,0 3 0,-1-3 0,-2 0 0,3 1 0,-5 2 0,2-5 0,-2 6 0,1-4 0,1 1 0,0 2 0,-3 0 0,1-2 0,-2 2 0,3 1 0,-6 0 0,4 0 0,-2 0 0,1 0 0,-1 0 0,0 0 0,0 0 0,2 0 0,0 0 0,0 0 0,0 0 0,2 0 0,-2 0 0,1 0 0,-4 4 0,3-3 0,-3-1 0,2 4 0,-2-3 0,1 2 0,2-2 0,1 4 0,0-4 0,2 2 0,0 1 0,3 0 0,-1-2 0,0 2 0,1-1 0,2 3 0,-3-3 0,2 2 0,-1 0 0,0-1 0,2 0 0,0 1 0,-2-1 0,5 1 0,-3-1 0,0 1 0,14-5 0,-22 9 0,22-9 0,-18 10 0,18-10 0,-21 12 0,21-12 0,-21 10 0,21-10 0,-21 13 0,9-8 0,-2 3 0,1-2 0,2 1 0,-2-1 0,2 1 0,0-1 0,11-6 0,-19 13 0,19-13 0,-18 9 0,18-9 0,-16 13 0,16-13 0,-16 14 0,16-14 0,-19 17 0,19-17 0,-17 15 0,17-15 0,-16 18 0,16-18 0,-17 17 0,17-17 0,-12 16 0,12-16 0,-10 15 0,10-15 0,-9 18 0,9-18 0,-8 16 0,8-16 0,-6 13 0,6-13 0,-4 12 0,4-12 0,-4 12 0,4-12 0,0 0 0,0 14 0,0-14 0,0 0 0,0 10 0,0-10 0,0 0 0,0 0 0,1 13 0,-1-13 0,0 0 0,0 0 0,9 11 0,-9-11 0,0 0 0,0 0 0,12 9 0,-12-9 0,0 0 0,15 2 0,-15-2 0,13 0 0,-13 0 0,14 0 0,-14 0 0,14 0 0,-14 0 0,14 0 0,-14 0 0,14 0 0,-14 0 0,11 0 0,-11 0 0,0 0 0,13 0 0,-13 0 0,0 0 0,0 0 0,0 0 0,0 0 0,0 0 0,0 0 0,0 0 0,0 0 0,0 0 0,0 0 0,0 0-10,0 0-173,0 0-3,0 0-18,-3-14-12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6:42.215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  <inkml:brush xml:id="br1">
      <inkml:brushProperty name="width" value="0.03333" units="cm"/>
      <inkml:brushProperty name="height" value="0.03333" units="cm"/>
      <inkml:brushProperty name="fitToCurve" value="1"/>
    </inkml:brush>
  </inkml:definitions>
  <inkml:trace contextRef="#ctx0" brushRef="#br0">2742 772 57,'0'0'128,"0"0"4,0 0-56,0 0-10,0-11-9,0 11-10,3-12-10,-3 12 4,0-18-8,0 18-2,0-25-5,4 12-3,-4-12-5,0 9 0,-2-10-3,2 2-4,-1 0-1,1 0-4,0 0 1,0 3-4,0 1 2,0 2-4,0 2 2,1 2-2,1 1 1,-1-1 0,2 3 0,-3 11-1,2-19 1,-2 19 0,3-19 0,-3 19-2,3-15 2,-3 15-1,6-12-1,-6 12 1,0 0 0,4-11-2,-4 11 1,0 0 0,0 0-1,0 0 0,0 0 0,11-10 1,-11 10-1,0 0 0,0 0 0,0 0-1,0 0 0,0 0 0,0 0 0,12 0 1,-12 0 0,0 0 0,8 13 0,-8-13 2,5 14 0,-5-14 0,6 20 0,-4-7 0,3 1 0,-5 0 0,1 0-1,2 4 2,-2 0-3,2 0 2,-3 1-1,2-1 0,1-1-1,-3 2 2,1-3-2,1 1 2,-2-2-2,2-2 2,-1 0-2,-1 1 2,2-3-2,-2-11 2,1 18-2,-1-18 2,1 17-2,-1-17 2,3 14-1,-3-14 1,0 15-2,0-15 2,0 13-1,0-13 0,0 12-1,0-12 1,1 14 5,-1-14-4,3 12 3,-3-12-3,0 0 4,7 13-3,-7-13 3,0 0-4,6 12 0,-6-12-1,0 0-2,0 0-6,0 0-12,0 0-15,10 13-31,-10-13-40,0 0-64,0 0-11,0 0-8</inkml:trace>
  <inkml:trace contextRef="#ctx0" brushRef="#br0" timeOffset="-3">3322 762 241,'0'0'162,"0"0"-35,0 0-44,0 0-11,-5-7-19,5 7-7,0 0-15,0 0-6,-3-20-7,3 20 1,-1-17-2,1 17-5,0-27 2,0 13-5,-4-8 1,4-1-5,0-4 3,0 0-5,0-3 1,4 0-3,0 3 1,1 3-3,-1 3 2,1 1-1,-1 4 0,1 3 0,-1 3 0,-4 10-1,7-16 2,-7 16-2,8-14 2,-8 14-1,6-14 0,-6 14 0,6-12 1,-6 12 0,8-12-1,-8 12-1,0 0 1,0 0-2,9-11 1,-9 11-1,0 0 0,0 0 0,0 0-1,0 0 0,0 0 2,0 0 0,8 10-1,-8-10 2,5 14 0,-5-14 1,6 17-1,-5-5 1,0-1-1,3 3 0,-4-1-1,0 3 1,1 1-1,-1 2 1,0 0-1,0 0 2,0 1-2,0 0 1,0 0 0,0 0 0,0-2-1,0 0 2,0-1-3,0-2 3,0 2-2,0-3 2,0-1-2,0-1 2,0-12-2,3 19 2,-3-19-2,0 16 1,0-16 0,1 11 0,-1-11-2,1 13 1,-1-13-1,0 0-1,3 17 3,-3-17-6,0 0 0,0 0-5,4 16-1,-4-16-15,0 0-15,0 0-40,0 0-86,0 0-9,0 0-12,0 0-3</inkml:trace>
  <inkml:trace contextRef="#ctx0" brushRef="#br0" timeOffset="-1">3900 775 57,'0'0'128,"0"0"4,0 0-56,0 0-10,0-11-9,0 11-10,3-12-10,-3 12 4,0-19-8,0 19-2,0-25-5,5 12-3,-5-11-5,0 7 0,-3-9-3,3 3-4,-1-1-1,1-1-4,0 2 1,0 1-4,0 2 2,0 3-4,0 0 2,1 3-2,2 1 1,-3 0 0,3 1 0,-3 12-1,3-19 1,-3 19 0,2-18 0,-2 18-2,4-16 2,-4 16-1,5-11-1,-5 11 1,0 0 0,4-11-2,-4 11 1,0 0 0,0 0-1,0 0 0,0 0 0,12-11 1,-12 11-1,0 0 0,0 0 0,0 0-1,0 0 0,0 0 0,0 0 0,12 0 1,-12 0 0,0 0 0,8 13 0,-8-13 2,4 14 0,-4-14 0,6 20 0,-3-7 0,1 1 0,-3 1 0,0-1-1,1 4 2,-1-1-3,3 2 2,-4 0-1,1-1 0,2-2-1,-2 3 2,0-2-2,0-1 2,-1-1-2,2-1 2,-1-1-2,-1 1 2,3-4-2,-3-10 2,0 19-2,0-19 2,1 16-2,-1-16 2,3 15-1,-3-15 1,0 15-2,0-15 2,0 13-1,0-13 0,0 12-1,0-12 1,2 14 5,-2-14-4,2 12 3,-2-12-3,0 0 4,7 13-3,-7-13 3,0 0-4,6 11 0,-6-11-1,0 0-2,0 0-6,0 0-12,0 0-15,10 14-31,-10-14-40,0 0-64,0 0-11,0 0-8</inkml:trace>
  <inkml:trace contextRef="#ctx0" brushRef="#br0" timeOffset="-2">3900 775 57,'0'0'128,"0"0"4,0 0-56,0 0-10,0-11-9,0 11-10,3-12-10,-3 12 4,0-19-8,0 19-2,0-25-5,5 12-3,-5-11-5,0 7 0,-3-9-3,3 3-4,-1-1-1,1-1-4,0 2 1,0 1-4,0 2 2,0 3-4,0 0 2,1 3-2,2 1 1,-3 0 0,3 1 0,-3 12-1,3-19 1,-3 19 0,2-18 0,-2 18-2,4-16 2,-4 16-1,5-11-1,-5 11 1,0 0 0,4-11-2,-4 11 1,0 0 0,0 0-1,0 0 0,0 0 0,12-11 1,-12 11-1,0 0 0,0 0 0,0 0-1,0 0 0,0 0 0,0 0 0,12 0 1,-12 0 0,0 0 0,8 13 0,-8-13 2,4 14 0,-4-14 0,6 20 0,-3-7 0,1 1 0,-3 1 0,0-1-1,1 4 2,-1-1-3,3 2 2,-4 0-1,1-1 0,2-2-1,-2 3 2,0-2-2,0-1 2,-1-1-2,2-1 2,-1-1-2,-1 1 2,3-4-2,-3-10 2,0 19-2,0-19 2,1 16-2,-1-16 2,3 15-1,-3-15 1,0 15-2,0-15 2,0 13-1,0-13 0,0 12-1,0-12 1,2 14 5,-2-14-4,2 12 3,-2-12-3,0 0 4,7 13-3,-7-13 3,0 0-4,6 11 0,-6-11-1,0 0-2,0 0-6,0 0-12,0 0-15,10 14-31,-10-14-40,0 0-64,0 0-11,0 0-8</inkml:trace>
  <inkml:trace contextRef="#ctx0" brushRef="#br1" timeOffset="-4">1989 23 72,'0'0'150,"2"-11"-6,-2 11-49,0 0-19,0 0-3,-6-13-10,6 13-13,0 0-15,0 0-10,0 0-7,0 0-7,0 0-3,-9 12-1,9-12-3,-2 19 1,0-5-3,2 4 3,-1 0-3,1 8 1,0-1 3,0 4-5,0-2 5,0 4-7,0 0 6,0 0-6,0 1 5,0-3-5,0 2 0,0-1 2,0 0-3,0-2 2,0-1-1,0 0 2,0-1-2,0-1 3,0-3-3,1-2 4,-1-4-3,0 4 4,0-6-3,0 2 3,0-3-2,0 0 1,0 0-3,0-3 3,0 1-4,-1 1 3,-2-2-3,3-10 2,-1 19-2,1-19 3,-4 16 4,4-16-4,-3 13 5,3-13-4,0 0 6,0 11-7,0-11 7,0 0-9,0 0 2,-3 14-3,3-14 2,0 0-3,0 0 3,0 13-3,0-13 3,0 0 1,0 0-1,0 0 0,0 0 0,0 0 1,0 0-1,0 0 0,0 0 1,0 0-1,0 0 1,0 0-1,0 0 1,0 0 0,0 0 0,0 0-1,0 0 1,6 5 0,-6-5 0,0 0 0,16 0 0,-16 0 0,17 0-1,-3 0 0,-1-2 0,4 2 0,2 0-1,-1-1 0,6 1 0,-2 0-1,2 0 1,0 0 0,3 0 0,0 0 0,0 0 1,2 0-1,1 0 1,-3 0 0,4 0-1,-3 0 1,2 0-1,-1 0 1,0 0 0,-1 0 0,-1 0 1,3 0 0,4-5-5,1 4 5,-3-2-5,5 0 7,-1 1-8,1 2 5,0-4-5,-1 3 7,-1 1-3,-2 0 3,0 0-3,-4 0 1,3 0-2,-2 0 4,0 0-2,-3 0-1,3 0 5,-4 0-7,1 0 2,3 0 0,-2-1 1,3-2-1,-2 3 1,2-1-1,-1-1-4,1 1 7,-1-1-2,-2-1-1,2 3 1,-1 0 0,-1-2 0,2 2-1,-4-2 1,1 2-1,-1-2 0,4 1 1,-4 0-1,1 1 0,-3 0 0,1 0 0,1 0 0,1 0 0,1 0 1,-1 0 0,3 0-1,-1 0 1,1 0 0,0 0-1,-2 1 1,0 0-3,-5-1 2,-1 0 1,-2 2-1,-2-2 1,-5 0 0,-13 0-1,15 0 0,-15 0 3,0 0-4,0 0-8,13 4-17,-19-4-113,6 0-36,0 0-15,-12-8-8,12 8-22</inkml:trace>
  <inkml:trace contextRef="#ctx0" brushRef="#br0" timeOffset="1">2210 775 57,'0'0'128,"0"0"4,0 0-56,0 0-10,0-11-9,0 11-10,4-12-10,-4 12 4,0-19-8,0 19-2,0-25-5,4 12-3,-4-11-5,0 7 0,-3-9-3,3 3-4,0-1-1,0-1-4,0 2 1,0 1-4,0 2 2,0 3-4,0 0 2,0 3-2,3 1 1,-2 0 0,1 1 0,-2 12-1,3-19 1,-3 19 0,3-18 0,-3 18-2,3-16 2,-3 16-1,5-11-1,-5 11 1,0 0 0,5-11-2,-5 11 1,0 0 0,0 0-1,0 0 0,0 0 0,11-11 1,-11 11-1,0 0 0,0 0 0,0 0-1,0 0 0,0 0 0,0 0 0,12 0 1,-12 0 0,0 0 0,8 13 0,-8-13 2,4 14 0,-4-14 0,6 20 0,-3-7 0,1 1 0,-3 1 0,0-1-1,1 4 2,-2-1-3,4 2 2,-4 0-1,2-1 0,0-2-1,-1 3 2,0-2-2,1-1 2,-2-1-2,1-1 2,0-1-2,-1 1 2,3-4-2,-3-10 2,1 19-2,-1-19 2,1 16-2,-1-16 2,2 15-1,-2-15 1,0 15-2,0-15 2,0 13-1,0-13 0,0 12-1,0-12 1,2 14 5,-2-14-4,3 12 3,-3-12-3,0 0 4,7 13-3,-7-13 3,0 0-4,6 11 0,-6-11-1,0 0-2,0 0-6,0 0-12,0 0-15,9 14-31,-9-14-40,0 0-64,0 0-11,0 0-8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v"/>
        </inkml:traceFormat>
        <inkml:channelProperties>
          <inkml:channelProperty channel="X" name="resolution" value="1278.46277" units="1/cm"/>
          <inkml:channelProperty channel="Y" name="resolution" value="2273.90698" units="1/cm"/>
          <inkml:channelProperty channel="F" name="resolution" value="7.0953E-7" units="1/dev"/>
        </inkml:channelProperties>
      </inkml:inkSource>
      <inkml:timestamp xml:id="ts0" timeString="2014-03-06T20:35:59.318"/>
    </inkml:context>
    <inkml:brush xml:id="br0">
      <inkml:brushProperty name="width" value="0.03333" units="cm"/>
      <inkml:brushProperty name="height" value="0.03333" units="cm"/>
      <inkml:brushProperty name="color" value="#177D36"/>
      <inkml:brushProperty name="fitToCurve" value="1"/>
    </inkml:brush>
  </inkml:definitions>
  <inkml:trace contextRef="#ctx0" brushRef="#br0">293 823 57,'0'0'128,"0"0"4,0 0-56,0 0-10,0-11-9,0 11-10,3-12-10,-3 12 4,0-18-8,0 18-2,0-26-5,5 13-3,-5-11-5,0 8 0,-3-10-3,3 2-4,-1 0-1,1 0-4,0 0 1,0 3-4,0 1 2,0 2-4,0 2 2,1 2-2,2 1 1,-2-1 0,1 3 0,-2 11-1,3-19 1,-3 19 0,3-18 0,-3 18-2,3-16 2,-3 16-1,5-11-1,-5 11 1,0 0 0,5-12-2,-5 12 1,0 0 0,0 0-1,0 0 0,0 0 0,11-10 1,-11 10-1,0 0 0,0 0 0,0 0-1,0 0 0,0 0 0,0 0 0,12 0 1,-12 0 0,0 0 0,8 13 0,-8-13 2,4 14 0,-4-14 0,6 20 0,-3-7 0,1 1 0,-3 0 0,0 0-1,2 4 2,-3 0-3,4 0 2,-4 1-1,2-1 0,0-1-1,-1 2 2,0-3-2,1 1 2,-2-2-2,1-2 2,0 0-2,-1 1 2,3-3-2,-3-11 2,1 18-2,-1-18 2,1 16-2,-1-16 2,2 15-1,-2-15 1,0 15-2,0-15 2,0 13-1,0-13 0,0 12-1,0-12 1,2 14 5,-2-14-4,3 12 3,-3-12-3,0 0 4,6 13-3,-6-13 3,0 0-4,7 11 0,-7-11-1,0 0-2,0 0-6,0 0-12,0 0-15,9 14-31,-9-14-40,0 0-64,0 0-11,0 0-8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FACCA-BADC-824E-9545-E170386866A0}" type="datetimeFigureOut">
              <a:rPr lang="en-US" smtClean="0"/>
              <a:t>2025-01-15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BC07C-70AE-0445-A6E6-F50C364C7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68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09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1D94917-9EFE-2A40-936B-8A6369B54265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4213"/>
            <a:ext cx="6096000" cy="3429000"/>
          </a:xfrm>
          <a:solidFill>
            <a:srgbClr val="FFFFFF"/>
          </a:solidFill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571" tIns="45286" rIns="90571" bIns="45286"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293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DA8C80-D931-3844-99F5-A10EDD5C088C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29D7EA9-625D-C541-A4F6-D0F5F8E29B80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4213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560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430B08-BB06-494F-B32C-CC77B6BD8B3E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neutron captures here, and we want to measure the proton asymmetry, or the proton angle as a function of spin.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But the event rate is too large to reconstruct tracks, so we must measure spin asymmetries on each wire.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opposite triton dilutes the proton asymmetry, and also protons coming from decays downstream, but most decays happen at the front of the chamber.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46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2338AE-843A-8546-9FC3-2CB4A8FFA8EA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4213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48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C200F1-8CB8-6448-90B0-D0262D415022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4213"/>
            <a:ext cx="6096000" cy="3429000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10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2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02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6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5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1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7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594931-51A5-D340-B561-CF99F380AF15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130145-02FC-AA41-82F1-B16E298DCB34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4213"/>
            <a:ext cx="6096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571" tIns="45286" rIns="90571" bIns="45286"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BC07C-70AE-0445-A6E6-F50C364C70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54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748139-68F0-714B-9826-559C048F76C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130145-02FC-AA41-82F1-B16E298DCB34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4213"/>
            <a:ext cx="6096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571" tIns="45286" rIns="90571" bIns="45286"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90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r>
              <a:rPr lang="en-US" dirty="0"/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23568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93" y="6409711"/>
            <a:ext cx="8069588" cy="365125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9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45572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884351"/>
            <a:ext cx="53848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84351"/>
            <a:ext cx="5384800" cy="54764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3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14639"/>
            <a:ext cx="5386917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399055"/>
            <a:ext cx="5386917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14639"/>
            <a:ext cx="5389033" cy="4369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399055"/>
            <a:ext cx="5389033" cy="47810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3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7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"/>
            <a:ext cx="11176000" cy="557213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893763"/>
            <a:ext cx="5486400" cy="533241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096000" y="893763"/>
            <a:ext cx="5486400" cy="53324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9598565" y="6409711"/>
            <a:ext cx="1294057" cy="365125"/>
          </a:xfrm>
        </p:spPr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903949" y="6409711"/>
            <a:ext cx="4561056" cy="365125"/>
          </a:xfrm>
        </p:spPr>
        <p:txBody>
          <a:bodyPr/>
          <a:lstStyle/>
          <a:p>
            <a:r>
              <a:rPr lang="en-US"/>
              <a:t>FNPP @ ESS Workshop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01072" y="6409711"/>
            <a:ext cx="908248" cy="365125"/>
          </a:xfrm>
        </p:spPr>
        <p:txBody>
          <a:bodyPr/>
          <a:lstStyle/>
          <a:p>
            <a:fld id="{89BA9E80-DA99-844D-986A-8D691D11CF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3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68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68947"/>
            <a:ext cx="10972800" cy="525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98565" y="6409711"/>
            <a:ext cx="1294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09711"/>
            <a:ext cx="885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FNPP @ ESS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1072" y="6409711"/>
            <a:ext cx="908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A9E80-DA99-844D-986A-8D691D11CFE6}" type="slidenum">
              <a:rPr lang="en-US" smtClean="0"/>
              <a:pPr/>
              <a:t>‹#›</a:t>
            </a:fld>
            <a:r>
              <a:rPr lang="en-US" dirty="0"/>
              <a:t>/22</a:t>
            </a:r>
          </a:p>
        </p:txBody>
      </p:sp>
    </p:spTree>
    <p:extLst>
      <p:ext uri="{BB962C8B-B14F-4D97-AF65-F5344CB8AC3E}">
        <p14:creationId xmlns:p14="http://schemas.microsoft.com/office/powerpoint/2010/main" val="28831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C0504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92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91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90.png"/><Relationship Id="rId5" Type="http://schemas.openxmlformats.org/officeDocument/2006/relationships/tags" Target="../tags/tag41.xml"/><Relationship Id="rId10" Type="http://schemas.openxmlformats.org/officeDocument/2006/relationships/image" Target="../media/image89.png"/><Relationship Id="rId4" Type="http://schemas.openxmlformats.org/officeDocument/2006/relationships/tags" Target="../tags/tag40.xml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tiff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image" Target="../media/image107.jpeg"/><Relationship Id="rId7" Type="http://schemas.openxmlformats.org/officeDocument/2006/relationships/image" Target="../media/image111.emf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14.png"/><Relationship Id="rId11" Type="http://schemas.openxmlformats.org/officeDocument/2006/relationships/image" Target="../media/image118.emf"/><Relationship Id="rId5" Type="http://schemas.openxmlformats.org/officeDocument/2006/relationships/image" Target="../media/image113.emf"/><Relationship Id="rId10" Type="http://schemas.openxmlformats.org/officeDocument/2006/relationships/image" Target="../media/image1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8.xml"/><Relationship Id="rId18" Type="http://schemas.openxmlformats.org/officeDocument/2006/relationships/image" Target="../media/image900.png"/><Relationship Id="rId3" Type="http://schemas.openxmlformats.org/officeDocument/2006/relationships/image" Target="../media/image122.jpeg"/><Relationship Id="rId7" Type="http://schemas.openxmlformats.org/officeDocument/2006/relationships/image" Target="../media/image410.png"/><Relationship Id="rId12" Type="http://schemas.openxmlformats.org/officeDocument/2006/relationships/image" Target="../media/image620.png"/><Relationship Id="rId17" Type="http://schemas.openxmlformats.org/officeDocument/2006/relationships/customXml" Target="../ink/ink10.xml"/><Relationship Id="rId2" Type="http://schemas.openxmlformats.org/officeDocument/2006/relationships/image" Target="../media/image121.jpeg"/><Relationship Id="rId16" Type="http://schemas.openxmlformats.org/officeDocument/2006/relationships/image" Target="../media/image83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customXml" Target="../ink/ink7.xml"/><Relationship Id="rId5" Type="http://schemas.openxmlformats.org/officeDocument/2006/relationships/image" Target="../media/image360.png"/><Relationship Id="rId15" Type="http://schemas.openxmlformats.org/officeDocument/2006/relationships/customXml" Target="../ink/ink9.xml"/><Relationship Id="rId10" Type="http://schemas.openxmlformats.org/officeDocument/2006/relationships/image" Target="../media/image510.png"/><Relationship Id="rId19" Type="http://schemas.openxmlformats.org/officeDocument/2006/relationships/customXml" Target="../ink/ink11.xml"/><Relationship Id="rId4" Type="http://schemas.openxmlformats.org/officeDocument/2006/relationships/customXml" Target="../ink/ink3.xml"/><Relationship Id="rId9" Type="http://schemas.openxmlformats.org/officeDocument/2006/relationships/customXml" Target="../ink/ink6.xml"/><Relationship Id="rId14" Type="http://schemas.openxmlformats.org/officeDocument/2006/relationships/image" Target="../media/image110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png"/><Relationship Id="rId5" Type="http://schemas.openxmlformats.org/officeDocument/2006/relationships/image" Target="../media/image132.tiff"/><Relationship Id="rId4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1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13" Type="http://schemas.openxmlformats.org/officeDocument/2006/relationships/image" Target="../media/image139.tif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30.png"/><Relationship Id="rId12" Type="http://schemas.openxmlformats.org/officeDocument/2006/relationships/image" Target="../media/image33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10.png"/><Relationship Id="rId1" Type="http://schemas.openxmlformats.org/officeDocument/2006/relationships/tags" Target="../tags/tag46.xml"/><Relationship Id="rId6" Type="http://schemas.openxmlformats.org/officeDocument/2006/relationships/image" Target="../media/image920.png"/><Relationship Id="rId11" Type="http://schemas.openxmlformats.org/officeDocument/2006/relationships/image" Target="../media/image96.emf"/><Relationship Id="rId5" Type="http://schemas.openxmlformats.org/officeDocument/2006/relationships/image" Target="../media/image138.png"/><Relationship Id="rId15" Type="http://schemas.openxmlformats.org/officeDocument/2006/relationships/image" Target="../media/image140.tiff"/><Relationship Id="rId10" Type="http://schemas.openxmlformats.org/officeDocument/2006/relationships/customXml" Target="../ink/ink12.xml"/><Relationship Id="rId4" Type="http://schemas.openxmlformats.org/officeDocument/2006/relationships/image" Target="../media/image330.png"/><Relationship Id="rId9" Type="http://schemas.openxmlformats.org/officeDocument/2006/relationships/image" Target="../media/image950.png"/><Relationship Id="rId14" Type="http://schemas.openxmlformats.org/officeDocument/2006/relationships/image" Target="../media/image9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llaborations.fz-juelich.de/ikp/wasa/data/WaC_Proposal.pdf" TargetMode="External"/><Relationship Id="rId4" Type="http://schemas.openxmlformats.org/officeDocument/2006/relationships/image" Target="../media/image1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tags" Target="../tags/tag4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9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notesSlide" Target="../notesSlides/notesSlide5.xml"/><Relationship Id="rId39" Type="http://schemas.openxmlformats.org/officeDocument/2006/relationships/image" Target="../media/image36.png"/><Relationship Id="rId21" Type="http://schemas.openxmlformats.org/officeDocument/2006/relationships/tags" Target="../tags/tag25.xml"/><Relationship Id="rId34" Type="http://schemas.openxmlformats.org/officeDocument/2006/relationships/image" Target="../media/image31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tags" Target="../tags/tag1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9" Type="http://schemas.openxmlformats.org/officeDocument/2006/relationships/image" Target="../media/image25.png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image" Target="../media/image28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4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image" Target="../media/image24.png"/><Relationship Id="rId36" Type="http://schemas.openxmlformats.org/officeDocument/2006/relationships/image" Target="../media/image33.png"/><Relationship Id="rId49" Type="http://schemas.openxmlformats.org/officeDocument/2006/relationships/image" Target="../media/image48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image" Target="../media/image27.png"/><Relationship Id="rId44" Type="http://schemas.openxmlformats.org/officeDocument/2006/relationships/image" Target="../media/image43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2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tags" Target="../tags/tag12.xml"/><Relationship Id="rId51" Type="http://schemas.openxmlformats.org/officeDocument/2006/relationships/image" Target="../media/image50.png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slideLayout" Target="../slideLayouts/slideLayout6.xml"/><Relationship Id="rId33" Type="http://schemas.openxmlformats.org/officeDocument/2006/relationships/image" Target="../media/image29.png"/><Relationship Id="rId38" Type="http://schemas.openxmlformats.org/officeDocument/2006/relationships/image" Target="../media/image35.png"/><Relationship Id="rId46" Type="http://schemas.openxmlformats.org/officeDocument/2006/relationships/image" Target="../media/image45.png"/><Relationship Id="rId20" Type="http://schemas.openxmlformats.org/officeDocument/2006/relationships/tags" Target="../tags/tag24.xml"/><Relationship Id="rId41" Type="http://schemas.openxmlformats.org/officeDocument/2006/relationships/image" Target="../media/image40.png"/><Relationship Id="rId1" Type="http://schemas.openxmlformats.org/officeDocument/2006/relationships/tags" Target="../tags/tag5.xml"/><Relationship Id="rId6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3" Type="http://schemas.openxmlformats.org/officeDocument/2006/relationships/image" Target="../media/image52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355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61.png"/><Relationship Id="rId18" Type="http://schemas.openxmlformats.org/officeDocument/2006/relationships/image" Target="../media/image67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image" Target="../media/image60.png"/><Relationship Id="rId17" Type="http://schemas.openxmlformats.org/officeDocument/2006/relationships/image" Target="../media/image66.png"/><Relationship Id="rId2" Type="http://schemas.openxmlformats.org/officeDocument/2006/relationships/tags" Target="../tags/tag30.xml"/><Relationship Id="rId16" Type="http://schemas.openxmlformats.org/officeDocument/2006/relationships/image" Target="../media/image64.pn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59.png"/><Relationship Id="rId5" Type="http://schemas.openxmlformats.org/officeDocument/2006/relationships/tags" Target="../tags/tag33.xml"/><Relationship Id="rId15" Type="http://schemas.openxmlformats.org/officeDocument/2006/relationships/image" Target="../media/image63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68.png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87010FE-A383-4F97-A655-DC4E24727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4"/>
          <a:stretch/>
        </p:blipFill>
        <p:spPr>
          <a:xfrm>
            <a:off x="1524000" y="0"/>
            <a:ext cx="9103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282" y="0"/>
            <a:ext cx="6543708" cy="3475868"/>
          </a:xfrm>
        </p:spPr>
        <p:txBody>
          <a:bodyPr>
            <a:normAutofit/>
          </a:bodyPr>
          <a:lstStyle/>
          <a:p>
            <a:r>
              <a:rPr lang="en-US" dirty="0"/>
              <a:t>    Hadronic </a:t>
            </a:r>
            <a:br>
              <a:rPr lang="en-US" dirty="0"/>
            </a:br>
            <a:r>
              <a:rPr lang="en-US" dirty="0"/>
              <a:t>Parity Violation </a:t>
            </a:r>
            <a:br>
              <a:rPr lang="en-US" dirty="0"/>
            </a:br>
            <a:r>
              <a:rPr lang="en-US" dirty="0"/>
              <a:t>  at the 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5087" y="3939097"/>
            <a:ext cx="7455310" cy="2387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Christopher Crawford</a:t>
            </a:r>
          </a:p>
          <a:p>
            <a:pPr marL="0" indent="0">
              <a:buNone/>
            </a:pPr>
            <a:r>
              <a:rPr lang="en-US" dirty="0"/>
              <a:t>    University of Kentucky</a:t>
            </a:r>
          </a:p>
          <a:p>
            <a:pPr marL="0" indent="0">
              <a:buNone/>
            </a:pPr>
            <a:r>
              <a:rPr lang="en-US"/>
              <a:t>   </a:t>
            </a:r>
            <a:r>
              <a:rPr lang="en-US" b="0" i="0">
                <a:solidFill>
                  <a:srgbClr val="3C4043"/>
                </a:solidFill>
                <a:effectLst/>
                <a:latin typeface="Google Sans"/>
              </a:rPr>
              <a:t>ESS </a:t>
            </a:r>
            <a:r>
              <a:rPr lang="en-US" b="0" i="0" dirty="0">
                <a:solidFill>
                  <a:srgbClr val="3C4043"/>
                </a:solidFill>
                <a:effectLst/>
                <a:latin typeface="Google Sans"/>
              </a:rPr>
              <a:t>Fundamental Physics </a:t>
            </a:r>
            <a:br>
              <a:rPr lang="en-US" b="0" i="0" dirty="0">
                <a:solidFill>
                  <a:srgbClr val="3C4043"/>
                </a:solidFill>
                <a:effectLst/>
                <a:latin typeface="Google Sans"/>
              </a:rPr>
            </a:br>
            <a:r>
              <a:rPr lang="en-US" b="0" i="0" dirty="0">
                <a:solidFill>
                  <a:srgbClr val="3C4043"/>
                </a:solidFill>
                <a:effectLst/>
                <a:latin typeface="Google Sans"/>
              </a:rPr>
              <a:t>    Workshop,  Lund, Sweden</a:t>
            </a:r>
          </a:p>
          <a:p>
            <a:pPr marL="0" indent="0">
              <a:buNone/>
            </a:pPr>
            <a:r>
              <a:rPr lang="en-US" dirty="0">
                <a:solidFill>
                  <a:srgbClr val="3C4043"/>
                </a:solidFill>
                <a:latin typeface="Google Sans"/>
              </a:rPr>
              <a:t>       2025-01-16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6AC218-3D4E-4FE5-A854-7544C134DEA6}"/>
              </a:ext>
            </a:extLst>
          </p:cNvPr>
          <p:cNvSpPr txBox="1"/>
          <p:nvPr/>
        </p:nvSpPr>
        <p:spPr>
          <a:xfrm>
            <a:off x="5955304" y="6390444"/>
            <a:ext cx="457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F1111"/>
                </a:solidFill>
                <a:latin typeface="Amazon Ember"/>
              </a:rPr>
              <a:t>M.C. Escher (Drawing Hands)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BF0F3A-70C4-9569-E253-1279E0AF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4EFC6-2C85-060B-810A-0FFB351F8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7F1A9-6148-86D1-9224-9F4D0E0B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03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  Large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expansion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0083" y="868947"/>
            <a:ext cx="8305800" cy="5257219"/>
          </a:xfrm>
        </p:spPr>
        <p:txBody>
          <a:bodyPr/>
          <a:lstStyle/>
          <a:p>
            <a:r>
              <a:rPr lang="en-US" dirty="0"/>
              <a:t>Two leading order amplitudes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Others suppressed by N</a:t>
            </a:r>
            <a:r>
              <a:rPr lang="en-US" baseline="-25000" dirty="0"/>
              <a:t>c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-25000" dirty="0"/>
          </a:p>
          <a:p>
            <a:r>
              <a:rPr lang="en-US" dirty="0"/>
              <a:t>New paradigm for experiments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NPDG tests the smallness of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</a:t>
            </a:r>
            <a:r>
              <a:rPr lang="en-US" baseline="30000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He an orthogonal constraint on          ,                   .</a:t>
            </a:r>
          </a:p>
        </p:txBody>
      </p:sp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4757528" y="5799562"/>
            <a:ext cx="32582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84807"/>
                </a:solidFill>
              </a:rPr>
              <a:t>Schindler, Springer, Vanasse, </a:t>
            </a:r>
          </a:p>
          <a:p>
            <a:r>
              <a:rPr lang="en-US" sz="1800" dirty="0">
                <a:solidFill>
                  <a:srgbClr val="984807"/>
                </a:solidFill>
              </a:rPr>
              <a:t>PRC </a:t>
            </a:r>
            <a:r>
              <a:rPr lang="en-US" sz="1800" b="1" dirty="0">
                <a:solidFill>
                  <a:srgbClr val="984807"/>
                </a:solidFill>
              </a:rPr>
              <a:t>93</a:t>
            </a:r>
            <a:r>
              <a:rPr lang="en-US" sz="1800" dirty="0">
                <a:solidFill>
                  <a:srgbClr val="984807"/>
                </a:solidFill>
              </a:rPr>
              <a:t>, 025502 (2016)</a:t>
            </a: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1050784" y="5799562"/>
            <a:ext cx="2689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84807"/>
                </a:solidFill>
              </a:rPr>
              <a:t>Phillips, </a:t>
            </a:r>
            <a:r>
              <a:rPr lang="en-US" sz="1800" dirty="0" err="1">
                <a:solidFill>
                  <a:srgbClr val="984807"/>
                </a:solidFill>
              </a:rPr>
              <a:t>Samart</a:t>
            </a:r>
            <a:r>
              <a:rPr lang="en-US" sz="1800" dirty="0">
                <a:solidFill>
                  <a:srgbClr val="984807"/>
                </a:solidFill>
              </a:rPr>
              <a:t>, </a:t>
            </a:r>
            <a:r>
              <a:rPr lang="en-US" sz="1800" dirty="0" err="1">
                <a:solidFill>
                  <a:srgbClr val="984807"/>
                </a:solidFill>
              </a:rPr>
              <a:t>Schat</a:t>
            </a:r>
            <a:r>
              <a:rPr lang="en-US" sz="1800" dirty="0">
                <a:solidFill>
                  <a:srgbClr val="984807"/>
                </a:solidFill>
              </a:rPr>
              <a:t>,</a:t>
            </a:r>
          </a:p>
          <a:p>
            <a:r>
              <a:rPr lang="en-US" sz="1800" dirty="0">
                <a:solidFill>
                  <a:srgbClr val="984807"/>
                </a:solidFill>
              </a:rPr>
              <a:t>PRL </a:t>
            </a:r>
            <a:r>
              <a:rPr lang="en-US" sz="1800" b="1" dirty="0">
                <a:solidFill>
                  <a:srgbClr val="984807"/>
                </a:solidFill>
              </a:rPr>
              <a:t>114</a:t>
            </a:r>
            <a:r>
              <a:rPr lang="en-US" sz="1800" dirty="0">
                <a:solidFill>
                  <a:srgbClr val="984807"/>
                </a:solidFill>
              </a:rPr>
              <a:t>, 062301 (2015)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8699799" y="5797482"/>
            <a:ext cx="2967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804000"/>
                </a:solidFill>
              </a:rPr>
              <a:t>Gardner, Haxton, Holstein, </a:t>
            </a:r>
            <a:br>
              <a:rPr lang="en-US" sz="1800" dirty="0">
                <a:solidFill>
                  <a:srgbClr val="804000"/>
                </a:solidFill>
              </a:rPr>
            </a:br>
            <a:r>
              <a:rPr lang="en-US" sz="1800" dirty="0">
                <a:solidFill>
                  <a:srgbClr val="804000"/>
                </a:solidFill>
              </a:rPr>
              <a:t>      ARNPS </a:t>
            </a:r>
            <a:r>
              <a:rPr lang="en-US" sz="1800" b="1" dirty="0">
                <a:solidFill>
                  <a:srgbClr val="804000"/>
                </a:solidFill>
              </a:rPr>
              <a:t>67</a:t>
            </a:r>
            <a:r>
              <a:rPr lang="en-US" sz="1800" dirty="0">
                <a:solidFill>
                  <a:srgbClr val="804000"/>
                </a:solidFill>
              </a:rPr>
              <a:t>, 69 (2017)</a:t>
            </a:r>
          </a:p>
        </p:txBody>
      </p:sp>
      <p:pic>
        <p:nvPicPr>
          <p:cNvPr id="3075" name="Picture 3" descr="Machine generated alternative text:&#10;4 &#10;PI &#10;—Also &#10;4 &#10;Also— &#10;A3Sl &#10;I/Nc &#10;sin2 Ow &#10;sin2 Ow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6"/>
          <a:stretch/>
        </p:blipFill>
        <p:spPr bwMode="auto">
          <a:xfrm>
            <a:off x="1050784" y="3098910"/>
            <a:ext cx="4575875" cy="137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chine generated alternative text:&#10;A + — 3A3Sl-lPl + -A ISO-3P0 &#10;Also-3po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84" y="1450828"/>
            <a:ext cx="4269291" cy="10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Machine generated alternative text:&#10;4 &#10;PI &#10;—Also &#10;4 &#10;Also— &#10;A3Sl &#10;I/Nc &#10;sin2 Ow &#10;sin2 Ow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t="40201" r="28701" b="26174"/>
          <a:stretch/>
        </p:blipFill>
        <p:spPr bwMode="auto">
          <a:xfrm>
            <a:off x="5422795" y="4893635"/>
            <a:ext cx="1043941" cy="4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chine generated alternative text:&#10;A + — 3A3Sl-lPl + -A ISO-3P0 &#10;Also-3po 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11617" r="90512" b="43603"/>
          <a:stretch/>
        </p:blipFill>
        <p:spPr bwMode="auto">
          <a:xfrm>
            <a:off x="5455966" y="5281205"/>
            <a:ext cx="381001" cy="4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chine generated alternative text:&#10;A + — 3A3Sl-lPl + -A ISO-3P0 &#10;Also-3po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9" t="55696" r="24295" b="1"/>
          <a:stretch/>
        </p:blipFill>
        <p:spPr bwMode="auto">
          <a:xfrm>
            <a:off x="6069003" y="5250528"/>
            <a:ext cx="975361" cy="4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C5F939-2E80-4438-973C-AD803A5CC4BF}"/>
              </a:ext>
            </a:extLst>
          </p:cNvPr>
          <p:cNvGrpSpPr/>
          <p:nvPr/>
        </p:nvGrpSpPr>
        <p:grpSpPr>
          <a:xfrm>
            <a:off x="6282224" y="868485"/>
            <a:ext cx="5487011" cy="4716064"/>
            <a:chOff x="6495253" y="905175"/>
            <a:chExt cx="4147981" cy="3565173"/>
          </a:xfrm>
        </p:grpSpPr>
        <p:grpSp>
          <p:nvGrpSpPr>
            <p:cNvPr id="3" name="Group 2"/>
            <p:cNvGrpSpPr/>
            <p:nvPr/>
          </p:nvGrpSpPr>
          <p:grpSpPr>
            <a:xfrm>
              <a:off x="6495253" y="905175"/>
              <a:ext cx="4147981" cy="3565173"/>
              <a:chOff x="4859009" y="1498051"/>
              <a:chExt cx="4147981" cy="356517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/>
              <a:srcRect b="11337"/>
              <a:stretch/>
            </p:blipFill>
            <p:spPr>
              <a:xfrm>
                <a:off x="5235682" y="1498051"/>
                <a:ext cx="3771308" cy="3201715"/>
              </a:xfrm>
              <a:prstGeom prst="rect">
                <a:avLst/>
              </a:prstGeom>
            </p:spPr>
          </p:pic>
          <p:pic>
            <p:nvPicPr>
              <p:cNvPr id="14" name="Picture 2" descr="Machine generated alternative text:&#10;A + — 3A3Sl-lPl + -A ISO-3P0 &#10;Also-3po 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5696" r="24295" b="1"/>
              <a:stretch/>
            </p:blipFill>
            <p:spPr bwMode="auto">
              <a:xfrm>
                <a:off x="7040176" y="4580738"/>
                <a:ext cx="975361" cy="482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Machine generated alternative text:&#10;A + — 3A3Sl-lPl + -A ISO-3P0 &#10;Also-3po 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" t="11617" r="90512" b="43603"/>
              <a:stretch/>
            </p:blipFill>
            <p:spPr bwMode="auto">
              <a:xfrm>
                <a:off x="4859009" y="3196683"/>
                <a:ext cx="381001" cy="487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8360984" y="1127938"/>
              <a:ext cx="184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pp   (220 MeV)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65572" y="1453338"/>
              <a:ext cx="184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E5"/>
                  </a:solidFill>
                </a:rPr>
                <a:t>pp   (15, 45MeV)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13948" y="1721863"/>
              <a:ext cx="567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E57200"/>
                  </a:solidFill>
                </a:rPr>
                <a:t>p</a:t>
              </a:r>
              <a:r>
                <a:rPr lang="en-US" b="1" dirty="0">
                  <a:solidFill>
                    <a:srgbClr val="E57200"/>
                  </a:solidFill>
                  <a:sym typeface="Symbol" panose="05050102010706020507" pitchFamily="18" charset="2"/>
                </a:rPr>
                <a:t></a:t>
              </a:r>
              <a:endParaRPr lang="en-US" b="1" dirty="0">
                <a:solidFill>
                  <a:srgbClr val="E572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299363" y="2092185"/>
              <a:ext cx="567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rgbClr val="00E500"/>
                  </a:solidFill>
                </a:rPr>
                <a:t>19</a:t>
              </a:r>
              <a:r>
                <a:rPr lang="en-US" b="1" dirty="0">
                  <a:solidFill>
                    <a:srgbClr val="00E500"/>
                  </a:solidFill>
                </a:rPr>
                <a:t>F</a:t>
              </a:r>
              <a:endParaRPr lang="en-US" b="1" baseline="30000" dirty="0">
                <a:solidFill>
                  <a:srgbClr val="00E5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695" y="2152038"/>
            <a:ext cx="802227" cy="34451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D6B736-815A-8571-355E-15712715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D2FAEFB-575C-A3DA-A6D4-6AD729EDE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EFD7BB-AD40-0BA7-0FF0-4922EDEF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7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D3CAEEE-5A46-40D8-B25C-6BB435662DA4}"/>
              </a:ext>
            </a:extLst>
          </p:cNvPr>
          <p:cNvGrpSpPr/>
          <p:nvPr/>
        </p:nvGrpSpPr>
        <p:grpSpPr>
          <a:xfrm>
            <a:off x="5732689" y="661110"/>
            <a:ext cx="4076185" cy="4568240"/>
            <a:chOff x="6585342" y="1127938"/>
            <a:chExt cx="3625458" cy="334241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936ABD2-5B9B-4E37-85E7-8CD57F1F6989}"/>
                </a:ext>
              </a:extLst>
            </p:cNvPr>
            <p:cNvGrpSpPr/>
            <p:nvPr/>
          </p:nvGrpSpPr>
          <p:grpSpPr>
            <a:xfrm>
              <a:off x="6585342" y="1321088"/>
              <a:ext cx="3391769" cy="3149260"/>
              <a:chOff x="4949098" y="1913964"/>
              <a:chExt cx="3391769" cy="314926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30A96F6-04F1-4E73-BB37-A732D5E55F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11337"/>
              <a:stretch/>
            </p:blipFill>
            <p:spPr>
              <a:xfrm>
                <a:off x="5404047" y="1913964"/>
                <a:ext cx="2936820" cy="2493261"/>
              </a:xfrm>
              <a:prstGeom prst="rect">
                <a:avLst/>
              </a:prstGeom>
            </p:spPr>
          </p:pic>
          <p:pic>
            <p:nvPicPr>
              <p:cNvPr id="37" name="Picture 2" descr="Machine generated alternative text:&#10;A + — 3A3Sl-lPl + -A ISO-3P0 &#10;Also-3po ">
                <a:extLst>
                  <a:ext uri="{FF2B5EF4-FFF2-40B4-BE49-F238E27FC236}">
                    <a16:creationId xmlns:a16="http://schemas.microsoft.com/office/drawing/2014/main" id="{AC0D88BD-4F03-4504-9C56-3E22D2E96F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59" t="55696" r="24295" b="1"/>
              <a:stretch/>
            </p:blipFill>
            <p:spPr bwMode="auto">
              <a:xfrm>
                <a:off x="7040176" y="4580738"/>
                <a:ext cx="975361" cy="482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Machine generated alternative text:&#10;A + — 3A3Sl-lPl + -A ISO-3P0 &#10;Also-3po ">
                <a:extLst>
                  <a:ext uri="{FF2B5EF4-FFF2-40B4-BE49-F238E27FC236}">
                    <a16:creationId xmlns:a16="http://schemas.microsoft.com/office/drawing/2014/main" id="{2C5F6095-0F17-4F4A-B7CA-0C12BD91E6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" t="11617" r="90512" b="43603"/>
              <a:stretch/>
            </p:blipFill>
            <p:spPr bwMode="auto">
              <a:xfrm>
                <a:off x="4949098" y="2239750"/>
                <a:ext cx="381001" cy="487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761688-3FB6-4C64-B8FD-0F8A13043889}"/>
                </a:ext>
              </a:extLst>
            </p:cNvPr>
            <p:cNvSpPr txBox="1"/>
            <p:nvPr/>
          </p:nvSpPr>
          <p:spPr>
            <a:xfrm>
              <a:off x="8360984" y="1127938"/>
              <a:ext cx="184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pp   (220 MeV)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C4E8E3-D405-490D-8502-67D4F2CE94E5}"/>
                </a:ext>
              </a:extLst>
            </p:cNvPr>
            <p:cNvSpPr txBox="1"/>
            <p:nvPr/>
          </p:nvSpPr>
          <p:spPr>
            <a:xfrm>
              <a:off x="7365572" y="1453338"/>
              <a:ext cx="184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E5"/>
                  </a:solidFill>
                </a:rPr>
                <a:t>pp   (15, 45MeV)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9D5DBF-A95B-48CE-A817-51266F4711D2}"/>
                </a:ext>
              </a:extLst>
            </p:cNvPr>
            <p:cNvSpPr txBox="1"/>
            <p:nvPr/>
          </p:nvSpPr>
          <p:spPr>
            <a:xfrm>
              <a:off x="9213948" y="1721863"/>
              <a:ext cx="567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E57200"/>
                  </a:solidFill>
                </a:rPr>
                <a:t>p</a:t>
              </a:r>
              <a:r>
                <a:rPr lang="en-US" b="1" dirty="0">
                  <a:solidFill>
                    <a:srgbClr val="E57200"/>
                  </a:solidFill>
                  <a:sym typeface="Symbol" panose="05050102010706020507" pitchFamily="18" charset="2"/>
                </a:rPr>
                <a:t></a:t>
              </a:r>
              <a:endParaRPr lang="en-US" b="1" dirty="0">
                <a:solidFill>
                  <a:srgbClr val="E5720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CDFA37-CEF6-431D-999B-F7D582F13D6E}"/>
                </a:ext>
              </a:extLst>
            </p:cNvPr>
            <p:cNvSpPr txBox="1"/>
            <p:nvPr/>
          </p:nvSpPr>
          <p:spPr>
            <a:xfrm>
              <a:off x="9299363" y="2092185"/>
              <a:ext cx="567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rgbClr val="00E500"/>
                  </a:solidFill>
                </a:rPr>
                <a:t>19</a:t>
              </a:r>
              <a:r>
                <a:rPr lang="en-US" b="1" dirty="0">
                  <a:solidFill>
                    <a:srgbClr val="00E500"/>
                  </a:solidFill>
                </a:rPr>
                <a:t>F</a:t>
              </a:r>
              <a:endParaRPr lang="en-US" b="1" baseline="30000" dirty="0">
                <a:solidFill>
                  <a:srgbClr val="00E50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AFBD94-E1A8-4529-9CA1-6EF2736A603F}"/>
              </a:ext>
            </a:extLst>
          </p:cNvPr>
          <p:cNvGrpSpPr/>
          <p:nvPr/>
        </p:nvGrpSpPr>
        <p:grpSpPr>
          <a:xfrm>
            <a:off x="6101484" y="729608"/>
            <a:ext cx="5236768" cy="6045227"/>
            <a:chOff x="4795254" y="729608"/>
            <a:chExt cx="5236768" cy="6045227"/>
          </a:xfrm>
        </p:grpSpPr>
        <p:pic>
          <p:nvPicPr>
            <p:cNvPr id="39" name="Picture 38" descr="A close up of a map&#10;&#10;Description automatically generated">
              <a:extLst>
                <a:ext uri="{FF2B5EF4-FFF2-40B4-BE49-F238E27FC236}">
                  <a16:creationId xmlns:a16="http://schemas.microsoft.com/office/drawing/2014/main" id="{2F341E1F-6FA4-42EF-B3A3-CEDD2709E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499" b="9808"/>
            <a:stretch/>
          </p:blipFill>
          <p:spPr>
            <a:xfrm>
              <a:off x="4795254" y="729608"/>
              <a:ext cx="5236768" cy="6045227"/>
            </a:xfrm>
            <a:prstGeom prst="rect">
              <a:avLst/>
            </a:prstGeom>
          </p:spPr>
        </p:pic>
        <p:pic>
          <p:nvPicPr>
            <p:cNvPr id="40" name="Picture 2" descr="Machine generated alternative text:&#10;A + — 3A3Sl-lPl + -A ISO-3P0 &#10;Also-3po ">
              <a:extLst>
                <a:ext uri="{FF2B5EF4-FFF2-40B4-BE49-F238E27FC236}">
                  <a16:creationId xmlns:a16="http://schemas.microsoft.com/office/drawing/2014/main" id="{D512019B-D4B6-4C5C-B844-16F42B1DE9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59" t="55696" r="24295" b="1"/>
            <a:stretch/>
          </p:blipFill>
          <p:spPr bwMode="auto">
            <a:xfrm>
              <a:off x="7950944" y="5603437"/>
              <a:ext cx="1290222" cy="638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Interpretation of results in EFT/large N</a:t>
            </a:r>
            <a:r>
              <a:rPr lang="en-US" baseline="-25000" dirty="0"/>
              <a:t>c</a:t>
            </a:r>
            <a:r>
              <a:rPr lang="en-US" dirty="0"/>
              <a:t> formalism</a:t>
            </a:r>
          </a:p>
        </p:txBody>
      </p:sp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16F0DB9F-24F3-4D41-AB6D-A17E9C1B6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432" y="3222181"/>
            <a:ext cx="4373768" cy="25109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0B858F-5BD9-4927-9D99-4F42C7BE1AB5}"/>
              </a:ext>
            </a:extLst>
          </p:cNvPr>
          <p:cNvSpPr txBox="1"/>
          <p:nvPr/>
        </p:nvSpPr>
        <p:spPr>
          <a:xfrm>
            <a:off x="2278987" y="331494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E5"/>
                </a:solidFill>
              </a:rPr>
              <a:t>18</a:t>
            </a:r>
            <a:r>
              <a:rPr lang="en-US" dirty="0">
                <a:solidFill>
                  <a:srgbClr val="0000E5"/>
                </a:solidFill>
              </a:rPr>
              <a:t>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53AFC4-4932-45A7-AE25-77AD0106B262}"/>
              </a:ext>
            </a:extLst>
          </p:cNvPr>
          <p:cNvSpPr txBox="1"/>
          <p:nvPr/>
        </p:nvSpPr>
        <p:spPr>
          <a:xfrm>
            <a:off x="4131502" y="3649749"/>
            <a:ext cx="133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8000"/>
                </a:solidFill>
              </a:rPr>
              <a:t>NPDGamma</a:t>
            </a:r>
          </a:p>
          <a:p>
            <a:r>
              <a:rPr lang="en-US" dirty="0">
                <a:solidFill>
                  <a:srgbClr val="FF8000"/>
                </a:solidFill>
              </a:rPr>
              <a:t> projected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4C472D-8544-40E2-A5D7-75C53A6D0721}"/>
              </a:ext>
            </a:extLst>
          </p:cNvPr>
          <p:cNvGrpSpPr/>
          <p:nvPr/>
        </p:nvGrpSpPr>
        <p:grpSpPr>
          <a:xfrm>
            <a:off x="759334" y="1148242"/>
            <a:ext cx="4229378" cy="4245736"/>
            <a:chOff x="4264927" y="1397297"/>
            <a:chExt cx="4229378" cy="424573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685F09-0B26-4449-9C61-76323558573E}"/>
                </a:ext>
              </a:extLst>
            </p:cNvPr>
            <p:cNvCxnSpPr/>
            <p:nvPr/>
          </p:nvCxnSpPr>
          <p:spPr>
            <a:xfrm flipH="1" flipV="1">
              <a:off x="5433605" y="1397297"/>
              <a:ext cx="3060700" cy="4245736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0103DDA-6BE4-486C-AEC9-1E4C91984F44}"/>
                </a:ext>
              </a:extLst>
            </p:cNvPr>
            <p:cNvCxnSpPr/>
            <p:nvPr/>
          </p:nvCxnSpPr>
          <p:spPr>
            <a:xfrm flipH="1" flipV="1">
              <a:off x="4473336" y="1838163"/>
              <a:ext cx="2742885" cy="380487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213ECC3-6CCE-4B03-9F9D-11E708D910BA}"/>
                </a:ext>
              </a:extLst>
            </p:cNvPr>
            <p:cNvGrpSpPr/>
            <p:nvPr/>
          </p:nvGrpSpPr>
          <p:grpSpPr>
            <a:xfrm>
              <a:off x="4264927" y="1510011"/>
              <a:ext cx="3911564" cy="1961225"/>
              <a:chOff x="4264927" y="1510011"/>
              <a:chExt cx="3911564" cy="196122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D3A5509-39BC-4EC7-8E0C-869FFAE40952}"/>
                  </a:ext>
                </a:extLst>
              </p:cNvPr>
              <p:cNvSpPr/>
              <p:nvPr/>
            </p:nvSpPr>
            <p:spPr>
              <a:xfrm rot="18800556">
                <a:off x="5142384" y="1170020"/>
                <a:ext cx="909437" cy="266435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DBAF38F-C613-4D49-9F45-EECC51AD45CA}"/>
                  </a:ext>
                </a:extLst>
              </p:cNvPr>
              <p:cNvSpPr txBox="1"/>
              <p:nvPr/>
            </p:nvSpPr>
            <p:spPr>
              <a:xfrm>
                <a:off x="6673919" y="2244296"/>
                <a:ext cx="1356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accent2"/>
                    </a:solidFill>
                  </a:rPr>
                  <a:t>NPDGamma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E45FAE-2FFD-47CA-99DE-BF2772292F6B}"/>
                  </a:ext>
                </a:extLst>
              </p:cNvPr>
              <p:cNvSpPr/>
              <p:nvPr/>
            </p:nvSpPr>
            <p:spPr>
              <a:xfrm>
                <a:off x="4506505" y="1510011"/>
                <a:ext cx="3669986" cy="1961225"/>
              </a:xfrm>
              <a:prstGeom prst="rect">
                <a:avLst/>
              </a:prstGeom>
              <a:solidFill>
                <a:schemeClr val="accent2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CCF0D00-F8CF-44A2-BAC6-8675CE66E48C}"/>
                  </a:ext>
                </a:extLst>
              </p:cNvPr>
              <p:cNvCxnSpPr/>
              <p:nvPr/>
            </p:nvCxnSpPr>
            <p:spPr>
              <a:xfrm>
                <a:off x="4494663" y="1510011"/>
                <a:ext cx="3681828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C3E0ACD-7599-4AE8-9C3F-9CE8A7CB6AFD}"/>
                  </a:ext>
                </a:extLst>
              </p:cNvPr>
              <p:cNvCxnSpPr/>
              <p:nvPr/>
            </p:nvCxnSpPr>
            <p:spPr>
              <a:xfrm>
                <a:off x="4494663" y="3471236"/>
                <a:ext cx="3681828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 Box 26">
            <a:extLst>
              <a:ext uri="{FF2B5EF4-FFF2-40B4-BE49-F238E27FC236}">
                <a16:creationId xmlns:a16="http://schemas.microsoft.com/office/drawing/2014/main" id="{C0E133DB-2221-4CA1-9E72-DD9F02929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005" y="5824983"/>
            <a:ext cx="40530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804000"/>
                </a:solidFill>
              </a:rPr>
              <a:t>Gardner, Haxton, Holstein, ARNPS </a:t>
            </a:r>
            <a:r>
              <a:rPr lang="en-US" sz="1400" b="1" dirty="0">
                <a:solidFill>
                  <a:srgbClr val="804000"/>
                </a:solidFill>
              </a:rPr>
              <a:t>67</a:t>
            </a:r>
            <a:r>
              <a:rPr lang="en-US" sz="1400" dirty="0">
                <a:solidFill>
                  <a:srgbClr val="804000"/>
                </a:solidFill>
              </a:rPr>
              <a:t>, 69 (2017)</a:t>
            </a: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43FCCE55-F2FE-4CF6-B46C-F2312B3A4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540" y="5220145"/>
            <a:ext cx="47956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kern="0" dirty="0">
                <a:solidFill>
                  <a:srgbClr val="804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Gardner, Haxton, Holstein, ARNPS </a:t>
            </a:r>
            <a:r>
              <a:rPr lang="en-US" sz="1400" b="1" kern="0" dirty="0">
                <a:solidFill>
                  <a:srgbClr val="804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US" sz="1400" kern="0" dirty="0">
                <a:solidFill>
                  <a:srgbClr val="804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69 (2017)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C7AAB-0AE7-8753-84EE-12FA0003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4856F-9C83-CE75-B675-4EFB5767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2D513-1932-C62F-8A51-F7D67E97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3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839550D-1589-7616-CAC5-4572C995FF26}"/>
              </a:ext>
            </a:extLst>
          </p:cNvPr>
          <p:cNvGrpSpPr/>
          <p:nvPr/>
        </p:nvGrpSpPr>
        <p:grpSpPr>
          <a:xfrm>
            <a:off x="12152" y="432849"/>
            <a:ext cx="6029052" cy="4375543"/>
            <a:chOff x="276070" y="1098191"/>
            <a:chExt cx="6029052" cy="43755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6D1F2C5-3806-F484-8633-9EBF9D0E3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349"/>
            <a:stretch/>
          </p:blipFill>
          <p:spPr>
            <a:xfrm>
              <a:off x="276070" y="1123617"/>
              <a:ext cx="5603254" cy="435011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A0E390-0907-7F5F-53CD-AA4B7B1D1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8905" y="3737281"/>
              <a:ext cx="2580419" cy="33708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D189F3D-6673-C937-C924-0F21F5794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687" t="36669"/>
            <a:stretch/>
          </p:blipFill>
          <p:spPr>
            <a:xfrm>
              <a:off x="1317362" y="1647671"/>
              <a:ext cx="4366048" cy="27942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04124B6-6103-BE54-6A53-14C6E766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3105" y="4334589"/>
              <a:ext cx="3432017" cy="256415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105C2BB-ED58-4C4D-9296-9D9A90ED7D33}"/>
                </a:ext>
              </a:extLst>
            </p:cNvPr>
            <p:cNvSpPr/>
            <p:nvPr/>
          </p:nvSpPr>
          <p:spPr>
            <a:xfrm>
              <a:off x="1788607" y="1098191"/>
              <a:ext cx="4112691" cy="5494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BF9C44-C222-02A7-F58B-D3E8CD25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EFT+QCD analysis of ΔS = 0 HPV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DB9238-FE34-12E4-D3C1-F5BE716320F9}"/>
              </a:ext>
            </a:extLst>
          </p:cNvPr>
          <p:cNvGrpSpPr/>
          <p:nvPr/>
        </p:nvGrpSpPr>
        <p:grpSpPr>
          <a:xfrm>
            <a:off x="12612925" y="1047194"/>
            <a:ext cx="8330408" cy="3782027"/>
            <a:chOff x="430184" y="2140916"/>
            <a:chExt cx="9352222" cy="42459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EA732E-75AA-3D00-D3C9-953282653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3768" b="4744"/>
            <a:stretch/>
          </p:blipFill>
          <p:spPr>
            <a:xfrm>
              <a:off x="971357" y="2140916"/>
              <a:ext cx="3902094" cy="49909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994AFB-E6C9-508E-51CA-B23263D3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184" y="2724512"/>
              <a:ext cx="8954750" cy="30770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E7CD1F-579E-C58E-6C23-416450F1D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52456"/>
            <a:stretch/>
          </p:blipFill>
          <p:spPr>
            <a:xfrm>
              <a:off x="452018" y="5910533"/>
              <a:ext cx="4089838" cy="4763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C5355A-3BDF-DE3A-F4A5-E58727966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8595" r="-2430"/>
            <a:stretch/>
          </p:blipFill>
          <p:spPr>
            <a:xfrm>
              <a:off x="5151456" y="5910533"/>
              <a:ext cx="4630950" cy="47631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FB2B97-67C1-D5B8-CCAF-031E97017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6233" r="34" b="4744"/>
            <a:stretch/>
          </p:blipFill>
          <p:spPr>
            <a:xfrm>
              <a:off x="5151456" y="2140917"/>
              <a:ext cx="4535154" cy="499094"/>
            </a:xfrm>
            <a:prstGeom prst="rect">
              <a:avLst/>
            </a:prstGeom>
          </p:spPr>
        </p:pic>
      </p:grp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7A495FA-661C-CED4-CE38-00829EE4D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58" y="5056652"/>
            <a:ext cx="6118197" cy="1269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Muralidhara &amp; Gardner, </a:t>
            </a:r>
            <a:r>
              <a:rPr lang="en-US" sz="2000" b="0" i="1" dirty="0">
                <a:solidFill>
                  <a:schemeClr val="accent2"/>
                </a:solidFill>
                <a:effectLst/>
                <a:latin typeface="-apple-system"/>
              </a:rPr>
              <a:t>Phys. Lett. B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-apple-system"/>
              </a:rPr>
              <a:t> 849 (2024)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Gardner &amp; Muralidhara, </a:t>
            </a:r>
            <a:r>
              <a:rPr lang="en-US" sz="2000" b="0" i="1" dirty="0" err="1">
                <a:solidFill>
                  <a:schemeClr val="accent2"/>
                </a:solidFill>
                <a:effectLst/>
                <a:latin typeface="-apple-system"/>
              </a:rPr>
              <a:t>Phys.Rev.C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-apple-system"/>
              </a:rPr>
              <a:t> 107 (2023) 5, 055501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/>
                </a:solidFill>
              </a:rPr>
              <a:t>Gardner &amp; Muralidhara,</a:t>
            </a:r>
            <a:r>
              <a:rPr lang="en-US" sz="2000" b="0" i="1" dirty="0">
                <a:solidFill>
                  <a:schemeClr val="accent2"/>
                </a:solidFill>
                <a:effectLst/>
                <a:latin typeface="-apple-system"/>
              </a:rPr>
              <a:t> </a:t>
            </a:r>
            <a:r>
              <a:rPr lang="en-US" sz="2000" b="0" i="1" dirty="0" err="1">
                <a:solidFill>
                  <a:schemeClr val="accent2"/>
                </a:solidFill>
                <a:effectLst/>
                <a:latin typeface="-apple-system"/>
              </a:rPr>
              <a:t>Phys.Lett.B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-apple-system"/>
              </a:rPr>
              <a:t> 833 (2022) 137372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523CF4D-97A7-7194-B6B7-B8629EDED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9123" y="1841839"/>
            <a:ext cx="4455779" cy="4167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3B987-4A3B-821D-5D68-98D0B5D45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3239" y="952110"/>
            <a:ext cx="5916584" cy="5518239"/>
          </a:xfrm>
          <a:prstGeom prst="rect">
            <a:avLst/>
          </a:prstGeom>
        </p:spPr>
      </p:pic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693CD27C-0CC2-1F32-8D00-6F865E7B5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0DA30E42-EC0B-88C9-72B8-337028C6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2960AF69-59FE-2121-0940-740AE9CF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6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CB9F4-00B0-EF98-2679-1DC27CB3B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8ED833-9FA2-9309-1DE5-37F815D08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NPDG/n</a:t>
            </a:r>
            <a:r>
              <a:rPr lang="en-US" baseline="30000" dirty="0"/>
              <a:t>3</a:t>
            </a:r>
            <a:r>
              <a:rPr lang="en-US" dirty="0"/>
              <a:t>He are done—what next?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1682806-C373-CD0E-66C9-2FEA4B13AB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81200" y="868947"/>
                <a:ext cx="8229600" cy="525721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Few-body observables: 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Haxton &amp; Holstein, PPNP 71, 195 (2013)</a:t>
                </a:r>
              </a:p>
              <a:p>
                <a:r>
                  <a:rPr lang="en-US" dirty="0"/>
                  <a:t>A=2: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dirty="0"/>
                  <a:t>     A=4: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3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A=3: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dirty="0"/>
                  <a:t>,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 </m:t>
                    </m:r>
                  </m:oMath>
                </a14:m>
                <a:r>
                  <a:rPr lang="en-US" dirty="0"/>
                  <a:t>A=5: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br>
                  <a:rPr lang="en-US" dirty="0">
                    <a:solidFill>
                      <a:schemeClr val="tx1"/>
                    </a:solidFill>
                  </a:rPr>
                </a:b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ABFA7622-98A4-4990-BCFE-147B85F22B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868947"/>
                <a:ext cx="8229600" cy="5257218"/>
              </a:xfrm>
              <a:blipFill>
                <a:blip r:embed="rId2"/>
                <a:stretch>
                  <a:fillRect l="-1111" t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4461FE7-C676-D1DF-5BF3-EE9F8870A8A8}"/>
              </a:ext>
            </a:extLst>
          </p:cNvPr>
          <p:cNvSpPr txBox="1"/>
          <p:nvPr/>
        </p:nvSpPr>
        <p:spPr>
          <a:xfrm flipH="1">
            <a:off x="3549905" y="1208381"/>
            <a:ext cx="354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8A6821-1FD1-F9A5-62C7-C3991D23804B}"/>
              </a:ext>
            </a:extLst>
          </p:cNvPr>
          <p:cNvSpPr txBox="1"/>
          <p:nvPr/>
        </p:nvSpPr>
        <p:spPr>
          <a:xfrm flipH="1">
            <a:off x="3002430" y="1460901"/>
            <a:ext cx="32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7B0337-8929-6FB9-AE67-146646D0EF23}"/>
              </a:ext>
            </a:extLst>
          </p:cNvPr>
          <p:cNvSpPr txBox="1"/>
          <p:nvPr/>
        </p:nvSpPr>
        <p:spPr>
          <a:xfrm flipH="1">
            <a:off x="3006782" y="2076279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778042-404C-A190-1D90-BB0D80725CBB}"/>
              </a:ext>
            </a:extLst>
          </p:cNvPr>
          <p:cNvSpPr txBox="1"/>
          <p:nvPr/>
        </p:nvSpPr>
        <p:spPr>
          <a:xfrm flipH="1">
            <a:off x="7194663" y="1978089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BF6364-9C52-9F08-100A-92C9B8E0ECA9}"/>
              </a:ext>
            </a:extLst>
          </p:cNvPr>
          <p:cNvSpPr txBox="1"/>
          <p:nvPr/>
        </p:nvSpPr>
        <p:spPr>
          <a:xfrm flipH="1">
            <a:off x="7255452" y="1170856"/>
            <a:ext cx="324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E86953-EEE1-E56D-E8E9-2453B2E430B9}"/>
              </a:ext>
            </a:extLst>
          </p:cNvPr>
          <p:cNvSpPr txBox="1"/>
          <p:nvPr/>
        </p:nvSpPr>
        <p:spPr>
          <a:xfrm flipH="1">
            <a:off x="4970564" y="1945783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12F460-433C-B8EF-A2CE-F2FD10CE51D3}"/>
              </a:ext>
            </a:extLst>
          </p:cNvPr>
          <p:cNvSpPr txBox="1"/>
          <p:nvPr/>
        </p:nvSpPr>
        <p:spPr>
          <a:xfrm flipH="1">
            <a:off x="5582495" y="1352287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D48751-DE22-551B-EC55-B98F3B2DEDC9}"/>
              </a:ext>
            </a:extLst>
          </p:cNvPr>
          <p:cNvSpPr txBox="1"/>
          <p:nvPr/>
        </p:nvSpPr>
        <p:spPr>
          <a:xfrm flipH="1">
            <a:off x="4377217" y="1988828"/>
            <a:ext cx="3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58D1AF-3ECD-1604-82A9-55FCF1DFD66D}"/>
              </a:ext>
            </a:extLst>
          </p:cNvPr>
          <p:cNvSpPr/>
          <p:nvPr/>
        </p:nvSpPr>
        <p:spPr>
          <a:xfrm>
            <a:off x="7823560" y="1952512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4" name="Content Placeholder 6">
                <a:extLst>
                  <a:ext uri="{FF2B5EF4-FFF2-40B4-BE49-F238E27FC236}">
                    <a16:creationId xmlns:a16="http://schemas.microsoft.com/office/drawing/2014/main" id="{D3F8B4CD-36FE-D169-6A1A-28F3B6A878B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32325393"/>
                  </p:ext>
                </p:extLst>
              </p:nvPr>
            </p:nvGraphicFramePr>
            <p:xfrm>
              <a:off x="1136375" y="2643118"/>
              <a:ext cx="9919250" cy="37280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2917">
                      <a:extLst>
                        <a:ext uri="{9D8B030D-6E8A-4147-A177-3AD203B41FA5}">
                          <a16:colId xmlns:a16="http://schemas.microsoft.com/office/drawing/2014/main" val="2583531503"/>
                        </a:ext>
                      </a:extLst>
                    </a:gridCol>
                    <a:gridCol w="985281">
                      <a:extLst>
                        <a:ext uri="{9D8B030D-6E8A-4147-A177-3AD203B41FA5}">
                          <a16:colId xmlns:a16="http://schemas.microsoft.com/office/drawing/2014/main" val="1103356850"/>
                        </a:ext>
                      </a:extLst>
                    </a:gridCol>
                    <a:gridCol w="619319">
                      <a:extLst>
                        <a:ext uri="{9D8B030D-6E8A-4147-A177-3AD203B41FA5}">
                          <a16:colId xmlns:a16="http://schemas.microsoft.com/office/drawing/2014/main" val="1082654867"/>
                        </a:ext>
                      </a:extLst>
                    </a:gridCol>
                    <a:gridCol w="919595">
                      <a:extLst>
                        <a:ext uri="{9D8B030D-6E8A-4147-A177-3AD203B41FA5}">
                          <a16:colId xmlns:a16="http://schemas.microsoft.com/office/drawing/2014/main" val="1410987760"/>
                        </a:ext>
                      </a:extLst>
                    </a:gridCol>
                    <a:gridCol w="1088501">
                      <a:extLst>
                        <a:ext uri="{9D8B030D-6E8A-4147-A177-3AD203B41FA5}">
                          <a16:colId xmlns:a16="http://schemas.microsoft.com/office/drawing/2014/main" val="49786"/>
                        </a:ext>
                      </a:extLst>
                    </a:gridCol>
                    <a:gridCol w="910212">
                      <a:extLst>
                        <a:ext uri="{9D8B030D-6E8A-4147-A177-3AD203B41FA5}">
                          <a16:colId xmlns:a16="http://schemas.microsoft.com/office/drawing/2014/main" val="182898931"/>
                        </a:ext>
                      </a:extLst>
                    </a:gridCol>
                    <a:gridCol w="938363">
                      <a:extLst>
                        <a:ext uri="{9D8B030D-6E8A-4147-A177-3AD203B41FA5}">
                          <a16:colId xmlns:a16="http://schemas.microsoft.com/office/drawing/2014/main" val="389093351"/>
                        </a:ext>
                      </a:extLst>
                    </a:gridCol>
                    <a:gridCol w="1050966">
                      <a:extLst>
                        <a:ext uri="{9D8B030D-6E8A-4147-A177-3AD203B41FA5}">
                          <a16:colId xmlns:a16="http://schemas.microsoft.com/office/drawing/2014/main" val="2244161894"/>
                        </a:ext>
                      </a:extLst>
                    </a:gridCol>
                    <a:gridCol w="966513">
                      <a:extLst>
                        <a:ext uri="{9D8B030D-6E8A-4147-A177-3AD203B41FA5}">
                          <a16:colId xmlns:a16="http://schemas.microsoft.com/office/drawing/2014/main" val="3308881611"/>
                        </a:ext>
                      </a:extLst>
                    </a:gridCol>
                    <a:gridCol w="872677">
                      <a:extLst>
                        <a:ext uri="{9D8B030D-6E8A-4147-A177-3AD203B41FA5}">
                          <a16:colId xmlns:a16="http://schemas.microsoft.com/office/drawing/2014/main" val="1050954332"/>
                        </a:ext>
                      </a:extLst>
                    </a:gridCol>
                    <a:gridCol w="1244906">
                      <a:extLst>
                        <a:ext uri="{9D8B030D-6E8A-4147-A177-3AD203B41FA5}">
                          <a16:colId xmlns:a16="http://schemas.microsoft.com/office/drawing/2014/main" val="385822372"/>
                        </a:ext>
                      </a:extLst>
                    </a:gridCol>
                  </a:tblGrid>
                  <a:tr h="4665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u="none" strike="noStrike" dirty="0">
                              <a:effectLst/>
                            </a:rPr>
                            <a:t>A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u="none" strike="noStrike" dirty="0" err="1">
                              <a:effectLst/>
                            </a:rPr>
                            <a:t>Obs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u="none" strike="noStrike" dirty="0">
                              <a:effectLst/>
                            </a:rPr>
                            <a:t>Result (10</a:t>
                          </a:r>
                          <a:r>
                            <a:rPr lang="en-US" sz="2000" u="none" strike="noStrike" baseline="30000" dirty="0">
                              <a:effectLst/>
                            </a:rPr>
                            <a:t>-7</a:t>
                          </a:r>
                          <a:r>
                            <a:rPr lang="en-US" sz="2000" u="none" strike="noStrike" baseline="0" dirty="0">
                              <a:effectLst/>
                            </a:rPr>
                            <a:t>)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bSup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bSup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bSup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1" i="0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𝚲</m:t>
                                    </m:r>
                                  </m:e>
                                  <m:sub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𝑺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  <m:r>
                                      <a:rPr lang="en-US" sz="2000" b="1" i="1" u="none" strike="noStrike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𝑷</m:t>
                                        </m:r>
                                      </m:e>
                                      <m:sub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  <m:sup>
                                        <m:r>
                                          <a:rPr lang="en-US" sz="2000" b="1" i="1" u="none" strike="noStrike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bSup>
                                  </m:sup>
                                </m:sSubSup>
                              </m:oMath>
                            </m:oMathPara>
                          </a14:m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u="none" strike="noStrike" dirty="0">
                              <a:effectLst/>
                            </a:rPr>
                            <a:t>Improvement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02282" marR="102282" marT="51141" marB="51141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4985680"/>
                      </a:ext>
                    </a:extLst>
                  </a:tr>
                  <a:tr h="281339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2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419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43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1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1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0.4088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2306299117"/>
                      </a:ext>
                    </a:extLst>
                  </a:tr>
                  <a:tr h="32918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baseline="0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0.14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-3.70E-04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fontAlgn="b" latinLnBrk="0" hangingPunct="1"/>
                          <a:r>
                            <a:rPr lang="en-US" sz="1800" b="1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ESS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2701343889"/>
                      </a:ext>
                    </a:extLst>
                  </a:tr>
                  <a:tr h="281339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1.8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1.8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-0.00012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0.00154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0.00105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thermal</a:t>
                          </a: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3875611147"/>
                      </a:ext>
                    </a:extLst>
                  </a:tr>
                  <a:tr h="281339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b="1" u="none" strike="noStrike" dirty="0">
                              <a:effectLst/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sz="15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en-US" sz="15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5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sSup>
                                <m:sSupPr>
                                  <m:ctrlPr>
                                    <a:rPr lang="en-US" sz="15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p>
                                  <m:r>
                                    <a:rPr lang="en-US" sz="15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𝒏𝒑</m:t>
                                  </m:r>
                                </m:sup>
                              </m:sSup>
                            </m:oMath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0.015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0.016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-0.011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∞</a:t>
                          </a: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ESS/NG-C</a:t>
                          </a: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1018891141"/>
                      </a:ext>
                    </a:extLst>
                  </a:tr>
                  <a:tr h="284891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>
                              <a:effectLst/>
                            </a:rPr>
                            <a:t>3</a:t>
                          </a:r>
                          <a:endParaRPr lang="en-US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𝒑𝒅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-0.35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0.85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-0.001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-0.0007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-0.0002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-0.0008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3609678246"/>
                      </a:ext>
                    </a:extLst>
                  </a:tr>
                  <a:tr h="32918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𝒏𝒅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78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34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0.0139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-0.0055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-0.0035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0.0037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0.0024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39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ESS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1352004604"/>
                      </a:ext>
                    </a:extLst>
                  </a:tr>
                  <a:tr h="32918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4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sz="15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5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e>
                                      <m:sup>
                                        <m:r>
                                          <a:rPr lang="en-US" sz="1500" b="1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p>
                                    </m:s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𝑯𝒆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0.117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0.093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7.18E-04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-2.25E-03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6.26E-05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-4.68E-04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-6.24E-04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ESS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2354519196"/>
                      </a:ext>
                    </a:extLst>
                  </a:tr>
                  <a:tr h="281339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5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b>
                                  <m: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-3.3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0.9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-0.00355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-0.00317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-0.00268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-0.00114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2584576497"/>
                      </a:ext>
                    </a:extLst>
                  </a:tr>
                  <a:tr h="281339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1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sz="1500" b="1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𝝓</m:t>
                                </m:r>
                                <m:r>
                                  <a:rPr lang="en-US" sz="1500" b="1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500" b="1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sSup>
                                  <m:s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</m:e>
                                  <m: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1.7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9.1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0.0138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-0.0087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0.0033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-0.0033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u="none" strike="noStrike" dirty="0">
                              <a:effectLst/>
                            </a:rPr>
                            <a:t>9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NG-C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1212956010"/>
                      </a:ext>
                    </a:extLst>
                  </a:tr>
                  <a:tr h="281339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18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e>
                                  <m:sub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𝟏𝟖</m:t>
                                    </m:r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5100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36.3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15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3933460343"/>
                      </a:ext>
                    </a:extLst>
                  </a:tr>
                  <a:tr h="281339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19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b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sub>
                                  <m:sup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𝟏𝟗</m:t>
                                    </m:r>
                                    <m:r>
                                      <a:rPr lang="en-US" sz="15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-740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± </m:t>
                              </m:r>
                            </m:oMath>
                          </a14:m>
                          <a:r>
                            <a:rPr lang="en-US" sz="1500" u="none" strike="noStrike" dirty="0">
                              <a:effectLst/>
                            </a:rPr>
                            <a:t>190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-1.12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-0.75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-0.48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-0.32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119147696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4" name="Content Placeholder 6">
                <a:extLst>
                  <a:ext uri="{FF2B5EF4-FFF2-40B4-BE49-F238E27FC236}">
                    <a16:creationId xmlns:a16="http://schemas.microsoft.com/office/drawing/2014/main" id="{D3F8B4CD-36FE-D169-6A1A-28F3B6A878B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32325393"/>
                  </p:ext>
                </p:extLst>
              </p:nvPr>
            </p:nvGraphicFramePr>
            <p:xfrm>
              <a:off x="1136375" y="2643118"/>
              <a:ext cx="9919250" cy="37280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2917">
                      <a:extLst>
                        <a:ext uri="{9D8B030D-6E8A-4147-A177-3AD203B41FA5}">
                          <a16:colId xmlns:a16="http://schemas.microsoft.com/office/drawing/2014/main" val="2583531503"/>
                        </a:ext>
                      </a:extLst>
                    </a:gridCol>
                    <a:gridCol w="985281">
                      <a:extLst>
                        <a:ext uri="{9D8B030D-6E8A-4147-A177-3AD203B41FA5}">
                          <a16:colId xmlns:a16="http://schemas.microsoft.com/office/drawing/2014/main" val="1103356850"/>
                        </a:ext>
                      </a:extLst>
                    </a:gridCol>
                    <a:gridCol w="619319">
                      <a:extLst>
                        <a:ext uri="{9D8B030D-6E8A-4147-A177-3AD203B41FA5}">
                          <a16:colId xmlns:a16="http://schemas.microsoft.com/office/drawing/2014/main" val="1082654867"/>
                        </a:ext>
                      </a:extLst>
                    </a:gridCol>
                    <a:gridCol w="919595">
                      <a:extLst>
                        <a:ext uri="{9D8B030D-6E8A-4147-A177-3AD203B41FA5}">
                          <a16:colId xmlns:a16="http://schemas.microsoft.com/office/drawing/2014/main" val="1410987760"/>
                        </a:ext>
                      </a:extLst>
                    </a:gridCol>
                    <a:gridCol w="1088501">
                      <a:extLst>
                        <a:ext uri="{9D8B030D-6E8A-4147-A177-3AD203B41FA5}">
                          <a16:colId xmlns:a16="http://schemas.microsoft.com/office/drawing/2014/main" val="49786"/>
                        </a:ext>
                      </a:extLst>
                    </a:gridCol>
                    <a:gridCol w="910212">
                      <a:extLst>
                        <a:ext uri="{9D8B030D-6E8A-4147-A177-3AD203B41FA5}">
                          <a16:colId xmlns:a16="http://schemas.microsoft.com/office/drawing/2014/main" val="182898931"/>
                        </a:ext>
                      </a:extLst>
                    </a:gridCol>
                    <a:gridCol w="938363">
                      <a:extLst>
                        <a:ext uri="{9D8B030D-6E8A-4147-A177-3AD203B41FA5}">
                          <a16:colId xmlns:a16="http://schemas.microsoft.com/office/drawing/2014/main" val="389093351"/>
                        </a:ext>
                      </a:extLst>
                    </a:gridCol>
                    <a:gridCol w="1050966">
                      <a:extLst>
                        <a:ext uri="{9D8B030D-6E8A-4147-A177-3AD203B41FA5}">
                          <a16:colId xmlns:a16="http://schemas.microsoft.com/office/drawing/2014/main" val="2244161894"/>
                        </a:ext>
                      </a:extLst>
                    </a:gridCol>
                    <a:gridCol w="966513">
                      <a:extLst>
                        <a:ext uri="{9D8B030D-6E8A-4147-A177-3AD203B41FA5}">
                          <a16:colId xmlns:a16="http://schemas.microsoft.com/office/drawing/2014/main" val="3308881611"/>
                        </a:ext>
                      </a:extLst>
                    </a:gridCol>
                    <a:gridCol w="872677">
                      <a:extLst>
                        <a:ext uri="{9D8B030D-6E8A-4147-A177-3AD203B41FA5}">
                          <a16:colId xmlns:a16="http://schemas.microsoft.com/office/drawing/2014/main" val="1050954332"/>
                        </a:ext>
                      </a:extLst>
                    </a:gridCol>
                    <a:gridCol w="1244906">
                      <a:extLst>
                        <a:ext uri="{9D8B030D-6E8A-4147-A177-3AD203B41FA5}">
                          <a16:colId xmlns:a16="http://schemas.microsoft.com/office/drawing/2014/main" val="385822372"/>
                        </a:ext>
                      </a:extLst>
                    </a:gridCol>
                  </a:tblGrid>
                  <a:tr h="4665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u="none" strike="noStrike" dirty="0">
                              <a:effectLst/>
                            </a:rPr>
                            <a:t>A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u="none" strike="noStrike" dirty="0" err="1">
                              <a:effectLst/>
                            </a:rPr>
                            <a:t>Obs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u="none" strike="noStrike" dirty="0">
                              <a:effectLst/>
                            </a:rPr>
                            <a:t>Result (10</a:t>
                          </a:r>
                          <a:r>
                            <a:rPr lang="en-US" sz="2000" u="none" strike="noStrike" baseline="30000" dirty="0">
                              <a:effectLst/>
                            </a:rPr>
                            <a:t>-7</a:t>
                          </a:r>
                          <a:r>
                            <a:rPr lang="en-US" sz="2000" u="none" strike="noStrike" baseline="0" dirty="0">
                              <a:effectLst/>
                            </a:rPr>
                            <a:t>)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 hMerge="1">
                      <a:txBody>
                        <a:bodyPr/>
                        <a:lstStyle/>
                        <a:p>
                          <a:pPr algn="ctr" fontAlgn="b"/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78" marR="7678" marT="767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61453" t="-1299" r="-550838" b="-725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434228" t="-1299" r="-561745" b="-725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516883" t="-1299" r="-443506" b="-725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549133" t="-1299" r="-294798" b="-7259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710759" t="-1299" r="-222785" b="-72597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u="none" strike="noStrike" dirty="0">
                              <a:effectLst/>
                            </a:rPr>
                            <a:t>Improvement</a:t>
                          </a:r>
                          <a:endParaRPr lang="en-US" sz="2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102282" marR="102282" marT="51141" marB="51141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4985680"/>
                      </a:ext>
                    </a:extLst>
                  </a:tr>
                  <a:tr h="28290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2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169565" r="-874691" b="-1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419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169565" r="-771523" b="-1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1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1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0.4088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2306299117"/>
                      </a:ext>
                    </a:extLst>
                  </a:tr>
                  <a:tr h="32918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229630" r="-874691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229630" r="-771523" b="-8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-3.70E-04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fontAlgn="b" latinLnBrk="0" hangingPunct="1"/>
                          <a:r>
                            <a:rPr lang="en-US" sz="1800" b="1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ESS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2701343889"/>
                      </a:ext>
                    </a:extLst>
                  </a:tr>
                  <a:tr h="28290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378723" r="-874691" b="-8765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1.8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378723" r="-771523" b="-8765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-0.00012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0.00154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0.00105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thermal</a:t>
                          </a: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3875611147"/>
                      </a:ext>
                    </a:extLst>
                  </a:tr>
                  <a:tr h="28290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489130" r="-874691" b="-79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0.015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0.016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-0.011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∞</a:t>
                          </a: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ESS/NG-C</a:t>
                          </a: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1018891141"/>
                      </a:ext>
                    </a:extLst>
                  </a:tr>
                  <a:tr h="293513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>
                              <a:effectLst/>
                            </a:rPr>
                            <a:t>3</a:t>
                          </a:r>
                          <a:endParaRPr lang="en-US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553061" r="-874691" b="-646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-0.35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553061" r="-771523" b="-6469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-0.001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-0.0007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-0.0002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-0.0008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3609678246"/>
                      </a:ext>
                    </a:extLst>
                  </a:tr>
                  <a:tr h="32918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592593" r="-874691" b="-48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78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592593" r="-771523" b="-48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0.0139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-0.0055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-0.0035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0.0037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0.0024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>
                              <a:effectLst/>
                            </a:rPr>
                            <a:t>39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ESS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1352004604"/>
                      </a:ext>
                    </a:extLst>
                  </a:tr>
                  <a:tr h="32918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4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692593" r="-874691" b="-38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0.117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692593" r="-771523" b="-38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7.18E-04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-2.25E-03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6.26E-05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-4.68E-04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-6.24E-04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ESS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2354519196"/>
                      </a:ext>
                    </a:extLst>
                  </a:tr>
                  <a:tr h="28290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5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930435" r="-874691" b="-35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-3.3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930435" r="-771523" b="-35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>
                              <a:effectLst/>
                            </a:rPr>
                            <a:t>-0.00355</a:t>
                          </a:r>
                          <a:endParaRPr lang="en-US" sz="15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-0.00317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-0.00268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-0.00114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2584576497"/>
                      </a:ext>
                    </a:extLst>
                  </a:tr>
                  <a:tr h="282908"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1008511" r="-874691" b="-2468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1.7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1008511" r="-771523" b="-2468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0.0138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-0.0087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0.0033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-0.0033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u="none" strike="noStrike" dirty="0">
                              <a:effectLst/>
                            </a:rPr>
                            <a:t>9</a:t>
                          </a:r>
                          <a:endParaRPr lang="en-US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500" u="none" strike="noStrike" dirty="0">
                              <a:effectLst/>
                            </a:rPr>
                            <a:t>NG-C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1212956010"/>
                      </a:ext>
                    </a:extLst>
                  </a:tr>
                  <a:tr h="28290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18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1132609" r="-874691" b="-15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1132609" r="-771523" b="-15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36.3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15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3933460343"/>
                      </a:ext>
                    </a:extLst>
                  </a:tr>
                  <a:tr h="282908"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800" b="1" u="none" strike="noStrike" dirty="0">
                              <a:effectLst/>
                            </a:rPr>
                            <a:t>19</a:t>
                          </a:r>
                          <a:endParaRPr lang="en-US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33333" t="-1206383" r="-874691" b="-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-740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588" marR="8588" marT="8588" marB="0" anchor="b">
                        <a:blipFill>
                          <a:blip r:embed="rId3"/>
                          <a:stretch>
                            <a:fillRect l="-209934" t="-1206383" r="-771523" b="-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-1.12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-0.75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-0.48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500" u="none" strike="noStrike" dirty="0">
                              <a:effectLst/>
                            </a:rPr>
                            <a:t>-0.32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8588" marR="8588" marT="8588" marB="0" anchor="b"/>
                    </a:tc>
                    <a:extLst>
                      <a:ext uri="{0D108BD9-81ED-4DB2-BD59-A6C34878D82A}">
                        <a16:rowId xmlns:a16="http://schemas.microsoft.com/office/drawing/2014/main" val="11914769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DDD1374D-53A0-8C70-7B67-A07A82EF4E11}"/>
              </a:ext>
            </a:extLst>
          </p:cNvPr>
          <p:cNvSpPr/>
          <p:nvPr/>
        </p:nvSpPr>
        <p:spPr>
          <a:xfrm>
            <a:off x="4990704" y="1364334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C9A808-A8D5-A197-7768-A86F449E5F43}"/>
              </a:ext>
            </a:extLst>
          </p:cNvPr>
          <p:cNvSpPr/>
          <p:nvPr/>
        </p:nvSpPr>
        <p:spPr>
          <a:xfrm>
            <a:off x="3713120" y="1952512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44504D-65F7-2466-81EB-F42765F66360}"/>
              </a:ext>
            </a:extLst>
          </p:cNvPr>
          <p:cNvSpPr/>
          <p:nvPr/>
        </p:nvSpPr>
        <p:spPr>
          <a:xfrm>
            <a:off x="4326993" y="1364334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2565F5-213D-18EC-832F-B9701B60C360}"/>
              </a:ext>
            </a:extLst>
          </p:cNvPr>
          <p:cNvSpPr/>
          <p:nvPr/>
        </p:nvSpPr>
        <p:spPr>
          <a:xfrm>
            <a:off x="9092523" y="5377229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DDCB10-18FC-B908-559C-57BC53DC2B45}"/>
              </a:ext>
            </a:extLst>
          </p:cNvPr>
          <p:cNvSpPr/>
          <p:nvPr/>
        </p:nvSpPr>
        <p:spPr>
          <a:xfrm>
            <a:off x="9092523" y="3856339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ABA43F-7FDC-BDEA-9182-8D70B5E6E02A}"/>
              </a:ext>
            </a:extLst>
          </p:cNvPr>
          <p:cNvSpPr/>
          <p:nvPr/>
        </p:nvSpPr>
        <p:spPr>
          <a:xfrm>
            <a:off x="9092523" y="3350022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07D38A-752B-211D-724F-0F7C59DB206C}"/>
              </a:ext>
            </a:extLst>
          </p:cNvPr>
          <p:cNvSpPr/>
          <p:nvPr/>
        </p:nvSpPr>
        <p:spPr>
          <a:xfrm>
            <a:off x="9092523" y="4370463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A52D8C8-8442-CBD6-7F29-211B92E65D30}"/>
              </a:ext>
            </a:extLst>
          </p:cNvPr>
          <p:cNvSpPr/>
          <p:nvPr/>
        </p:nvSpPr>
        <p:spPr>
          <a:xfrm>
            <a:off x="9092523" y="4881973"/>
            <a:ext cx="580947" cy="580947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9D506378-1719-1805-B6A5-EEB83F7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7C453C71-0F79-8810-9F21-0E761268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FDCA682B-8327-5C2A-B0D2-BDA046ED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6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 animBg="1"/>
      <p:bldP spid="25" grpId="0" animBg="1"/>
      <p:bldP spid="2" grpId="0" animBg="1"/>
      <p:bldP spid="6" grpId="0" animBg="1"/>
      <p:bldP spid="9" grpId="0" animBg="1"/>
      <p:bldP spid="18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86D0-F903-44B1-490A-63EC2589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ANNI neutron guide</a:t>
            </a:r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D3AE607D-D3BD-04D1-802F-323051741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582" y="3729166"/>
            <a:ext cx="7080738" cy="2462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55AA19-1F7E-EE6D-9D8E-E5D5C0703B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7501" y="1283067"/>
            <a:ext cx="6975599" cy="2356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EAD7C1-FEC5-C6BC-C38C-CC9363C39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868946"/>
            <a:ext cx="4775855" cy="2895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0CF5AF-F416-7264-CA08-A8151904B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76" y="3662802"/>
            <a:ext cx="4720536" cy="2876577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E6DCA34-F4C1-C7FF-DF66-2BC135C8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144" y="1086626"/>
            <a:ext cx="2519916" cy="2018081"/>
          </a:xfrm>
        </p:spPr>
        <p:txBody>
          <a:bodyPr/>
          <a:lstStyle/>
          <a:p>
            <a:r>
              <a:rPr lang="en-US" dirty="0"/>
              <a:t>Neutron flux</a:t>
            </a:r>
          </a:p>
          <a:p>
            <a:pPr marL="457200" lvl="1" indent="0">
              <a:buNone/>
            </a:pPr>
            <a:r>
              <a:rPr lang="en-US" dirty="0"/>
              <a:t>11 × 7 cm</a:t>
            </a:r>
            <a:r>
              <a:rPr lang="en-US" baseline="30000" dirty="0"/>
              <a:t>2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2.0 × 10</a:t>
            </a:r>
            <a:r>
              <a:rPr lang="en-US" baseline="30000" dirty="0"/>
              <a:t>10</a:t>
            </a:r>
            <a:r>
              <a:rPr lang="en-US" dirty="0"/>
              <a:t> n/s cm</a:t>
            </a:r>
            <a:r>
              <a:rPr lang="en-US" baseline="30000" dirty="0"/>
              <a:t>2</a:t>
            </a:r>
            <a:br>
              <a:rPr lang="en-US" dirty="0"/>
            </a:br>
            <a:r>
              <a:rPr lang="en-US" dirty="0"/>
              <a:t>× 0.5 (polarized)</a:t>
            </a:r>
          </a:p>
          <a:p>
            <a:pPr marL="457200" lvl="1" indent="0">
              <a:buNone/>
            </a:pPr>
            <a:r>
              <a:rPr lang="en-US" dirty="0"/>
              <a:t>× 0.62 (HIBEAM)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650C45-8580-6796-C8B8-1C50A5C83573}"/>
              </a:ext>
            </a:extLst>
          </p:cNvPr>
          <p:cNvSpPr txBox="1"/>
          <p:nvPr/>
        </p:nvSpPr>
        <p:spPr>
          <a:xfrm>
            <a:off x="4953655" y="908021"/>
            <a:ext cx="545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Soldner et al, EPJ Web of Conferences 219, 10003 (2019) 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CB44CF52-CEA5-5752-6D23-471EE0570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A2426DA-91B0-74E0-1346-06D9F06B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1EF0BC7-4BE3-8066-3CCF-870EB84E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77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6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n-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He </a:t>
            </a:r>
            <a:r>
              <a:rPr lang="en-US" dirty="0">
                <a:ea typeface="ＭＳ Ｐゴシック" charset="0"/>
                <a:cs typeface="ＭＳ Ｐゴシック" charset="0"/>
              </a:rPr>
              <a:t>Experimental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setup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F11A57-4F6D-41A8-B2DF-BB79A201F5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84101"/>
            <a:ext cx="12192000" cy="4873899"/>
          </a:xfrm>
          <a:prstGeom prst="rect">
            <a:avLst/>
          </a:prstGeom>
        </p:spPr>
      </p:pic>
      <p:pic>
        <p:nvPicPr>
          <p:cNvPr id="2" name="Picture 1" descr="TP_tmp.png">
            <a:extLst>
              <a:ext uri="{FF2B5EF4-FFF2-40B4-BE49-F238E27FC236}">
                <a16:creationId xmlns:a16="http://schemas.microsoft.com/office/drawing/2014/main" id="{51408F05-28D8-309E-C84F-53928F7A90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6289" y="2261390"/>
            <a:ext cx="2565400" cy="609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 xmlns="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58F8C74-8219-2D98-0890-4296393307BB}"/>
              </a:ext>
            </a:extLst>
          </p:cNvPr>
          <p:cNvGrpSpPr/>
          <p:nvPr/>
        </p:nvGrpSpPr>
        <p:grpSpPr>
          <a:xfrm>
            <a:off x="706289" y="1057345"/>
            <a:ext cx="6469690" cy="788111"/>
            <a:chOff x="499802" y="848020"/>
            <a:chExt cx="6469690" cy="788111"/>
          </a:xfrm>
        </p:grpSpPr>
        <p:pic>
          <p:nvPicPr>
            <p:cNvPr id="5" name="Picture 4" descr="TP_tmp.png">
              <a:extLst>
                <a:ext uri="{FF2B5EF4-FFF2-40B4-BE49-F238E27FC236}">
                  <a16:creationId xmlns:a16="http://schemas.microsoft.com/office/drawing/2014/main" id="{8B534EDC-6E60-1FD3-0C4E-B6320938B13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2184"/>
            <a:stretch/>
          </p:blipFill>
          <p:spPr bwMode="auto">
            <a:xfrm>
              <a:off x="499802" y="854872"/>
              <a:ext cx="3860800" cy="35221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6" name="AutoShape 162">
              <a:extLst>
                <a:ext uri="{FF2B5EF4-FFF2-40B4-BE49-F238E27FC236}">
                  <a16:creationId xmlns:a16="http://schemas.microsoft.com/office/drawing/2014/main" id="{0D8B2CE1-B51B-9A67-4A46-14A2EC421C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53007" y="684933"/>
              <a:ext cx="152400" cy="1216025"/>
            </a:xfrm>
            <a:prstGeom prst="leftBrace">
              <a:avLst>
                <a:gd name="adj1" fmla="val 76282"/>
                <a:gd name="adj2" fmla="val 50000"/>
              </a:avLst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dirty="0"/>
            </a:p>
          </p:txBody>
        </p:sp>
        <p:pic>
          <p:nvPicPr>
            <p:cNvPr id="8" name="Picture 7" descr="TP_tmp.png">
              <a:extLst>
                <a:ext uri="{FF2B5EF4-FFF2-40B4-BE49-F238E27FC236}">
                  <a16:creationId xmlns:a16="http://schemas.microsoft.com/office/drawing/2014/main" id="{5DEDA4F7-315B-EB09-9E36-FB02158236E5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6226"/>
            <a:stretch/>
          </p:blipFill>
          <p:spPr bwMode="auto">
            <a:xfrm>
              <a:off x="3568600" y="1393151"/>
              <a:ext cx="457200" cy="24298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1" name="Picture 10" descr="TP_tmp.png">
              <a:extLst>
                <a:ext uri="{FF2B5EF4-FFF2-40B4-BE49-F238E27FC236}">
                  <a16:creationId xmlns:a16="http://schemas.microsoft.com/office/drawing/2014/main" id="{F306C105-6812-5D21-E387-E59C6B8F21E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612" t="55453"/>
            <a:stretch/>
          </p:blipFill>
          <p:spPr bwMode="auto">
            <a:xfrm>
              <a:off x="4136138" y="848020"/>
              <a:ext cx="2833354" cy="32813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2" name="AutoShape 162">
              <a:extLst>
                <a:ext uri="{FF2B5EF4-FFF2-40B4-BE49-F238E27FC236}">
                  <a16:creationId xmlns:a16="http://schemas.microsoft.com/office/drawing/2014/main" id="{CA0DAC56-3086-521B-906F-4CDDA262A18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31923" y="684933"/>
              <a:ext cx="152400" cy="1216025"/>
            </a:xfrm>
            <a:prstGeom prst="leftBrace">
              <a:avLst>
                <a:gd name="adj1" fmla="val 76282"/>
                <a:gd name="adj2" fmla="val 50000"/>
              </a:avLst>
            </a:prstGeom>
            <a:noFill/>
            <a:ln w="28575">
              <a:solidFill>
                <a:schemeClr val="accent2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en-US" dirty="0"/>
            </a:p>
          </p:txBody>
        </p:sp>
        <p:pic>
          <p:nvPicPr>
            <p:cNvPr id="13" name="Picture 12" descr="TP_tmp.png">
              <a:extLst>
                <a:ext uri="{FF2B5EF4-FFF2-40B4-BE49-F238E27FC236}">
                  <a16:creationId xmlns:a16="http://schemas.microsoft.com/office/drawing/2014/main" id="{24A99B9D-CDF6-523F-18E2-95157272DA9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068" b="40001"/>
            <a:stretch/>
          </p:blipFill>
          <p:spPr bwMode="auto">
            <a:xfrm>
              <a:off x="5695479" y="1393151"/>
              <a:ext cx="397453" cy="22859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4" name="Picture 13" descr="TP_tmp.png">
              <a:extLst>
                <a:ext uri="{FF2B5EF4-FFF2-40B4-BE49-F238E27FC236}">
                  <a16:creationId xmlns:a16="http://schemas.microsoft.com/office/drawing/2014/main" id="{5B1F7E1E-F447-1D69-4915-9B209045B5A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764" t="60000"/>
            <a:stretch/>
          </p:blipFill>
          <p:spPr bwMode="auto">
            <a:xfrm>
              <a:off x="5864105" y="1456986"/>
              <a:ext cx="293687" cy="15240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 xmlns="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 xmlns="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xmlns="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15" name="Picture 14" descr="TP_tmp.png">
            <a:extLst>
              <a:ext uri="{FF2B5EF4-FFF2-40B4-BE49-F238E27FC236}">
                <a16:creationId xmlns:a16="http://schemas.microsoft.com/office/drawing/2014/main" id="{20985254-4D8C-1650-0556-643B374D51E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7704" y="1741528"/>
            <a:ext cx="2599888" cy="264803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49C183E-D38A-7CF1-5D06-3BA89710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97CD7A9-81AF-4AAF-0EB4-00AFD7B9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2D5E988-5C65-A08F-68FA-3B18850C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6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</a:t>
            </a:r>
            <a:r>
              <a:rPr lang="en-US" baseline="30000" dirty="0"/>
              <a:t>3</a:t>
            </a:r>
            <a:r>
              <a:rPr lang="en-US" dirty="0"/>
              <a:t>He Apparatus in the FnPB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11" y="777074"/>
            <a:ext cx="10013577" cy="563263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8B77E-15EE-EBBA-11B9-759805F9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35653E-402A-DA3A-5E74-C22C6E4F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1A2DC8-A79A-6CE2-F843-1669FB96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1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Supermirror polarizer </a:t>
            </a:r>
          </a:p>
        </p:txBody>
      </p:sp>
      <p:pic>
        <p:nvPicPr>
          <p:cNvPr id="23554" name="Picture 8" descr="tx_lamb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65" r="7193"/>
          <a:stretch>
            <a:fillRect/>
          </a:stretch>
        </p:blipFill>
        <p:spPr bwMode="auto">
          <a:xfrm>
            <a:off x="6450013" y="739776"/>
            <a:ext cx="4017962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555" name="Text Box 9"/>
              <p:cNvSpPr txBox="1">
                <a:spLocks noChangeArrowheads="1"/>
              </p:cNvSpPr>
              <p:nvPr/>
            </p:nvSpPr>
            <p:spPr bwMode="auto">
              <a:xfrm>
                <a:off x="496958" y="868947"/>
                <a:ext cx="4929808" cy="307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rgbClr val="C0504D"/>
                    </a:solidFill>
                    <a:latin typeface="Times" charset="0"/>
                  </a:rPr>
                  <a:t>T=25.8%</a:t>
                </a:r>
                <a:r>
                  <a:rPr lang="en-US" sz="1800" dirty="0">
                    <a:latin typeface="Times" charset="0"/>
                  </a:rPr>
                  <a:t>				transmission</a:t>
                </a:r>
              </a:p>
              <a:p>
                <a:r>
                  <a:rPr lang="en-US" sz="1800" dirty="0">
                    <a:solidFill>
                      <a:srgbClr val="C0504D"/>
                    </a:solidFill>
                    <a:latin typeface="Times" charset="0"/>
                  </a:rPr>
                  <a:t>P=95.3%</a:t>
                </a:r>
                <a:r>
                  <a:rPr lang="en-US" sz="1800" dirty="0">
                    <a:latin typeface="Times" charset="0"/>
                  </a:rPr>
                  <a:t>				polarization</a:t>
                </a:r>
              </a:p>
              <a:p>
                <a:r>
                  <a:rPr lang="en-US" sz="1800" dirty="0">
                    <a:solidFill>
                      <a:srgbClr val="C0504D"/>
                    </a:solidFill>
                    <a:latin typeface="Times" charset="0"/>
                  </a:rPr>
                  <a:t>N=2.2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C0504D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800" dirty="0">
                    <a:solidFill>
                      <a:srgbClr val="C0504D"/>
                    </a:solidFill>
                    <a:latin typeface="Times" charset="0"/>
                  </a:rPr>
                  <a:t>10</a:t>
                </a:r>
                <a:r>
                  <a:rPr lang="en-US" sz="1800" baseline="30000" dirty="0">
                    <a:solidFill>
                      <a:srgbClr val="C0504D"/>
                    </a:solidFill>
                    <a:latin typeface="Times" charset="0"/>
                  </a:rPr>
                  <a:t>10 </a:t>
                </a:r>
                <a:r>
                  <a:rPr lang="en-US" sz="1800" dirty="0">
                    <a:solidFill>
                      <a:srgbClr val="C0504D"/>
                    </a:solidFill>
                    <a:latin typeface="Times" charset="0"/>
                  </a:rPr>
                  <a:t>n/s</a:t>
                </a:r>
                <a:r>
                  <a:rPr lang="en-US" sz="1800" dirty="0">
                    <a:latin typeface="Times" charset="0"/>
                  </a:rPr>
                  <a:t>		output flux (chopped)</a:t>
                </a:r>
              </a:p>
              <a:p>
                <a:endParaRPr lang="en-US" sz="1800" dirty="0">
                  <a:latin typeface="Times" charset="0"/>
                </a:endParaRPr>
              </a:p>
              <a:p>
                <a:endParaRPr lang="en-US" sz="1800" dirty="0">
                  <a:latin typeface="Times" charset="0"/>
                </a:endParaRPr>
              </a:p>
              <a:p>
                <a:endParaRPr lang="en-US" sz="1800" dirty="0">
                  <a:latin typeface="Times" charset="0"/>
                </a:endParaRPr>
              </a:p>
              <a:p>
                <a:endParaRPr lang="en-US" sz="1800" dirty="0">
                  <a:latin typeface="Times" charset="0"/>
                </a:endParaRPr>
              </a:p>
              <a:p>
                <a:endParaRPr lang="en-US" sz="1800" dirty="0">
                  <a:latin typeface="Times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𝐹𝑂𝑀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Times" charset="0"/>
                  </a:rPr>
                  <a:t> </a:t>
                </a:r>
                <a:endParaRPr lang="en-US" sz="2000" dirty="0">
                  <a:solidFill>
                    <a:srgbClr val="C00000"/>
                  </a:solidFill>
                  <a:latin typeface="Times" charset="0"/>
                </a:endParaRPr>
              </a:p>
              <a:p>
                <a:endParaRPr lang="en-US" sz="1800" dirty="0">
                  <a:solidFill>
                    <a:srgbClr val="CC0000"/>
                  </a:solidFill>
                  <a:latin typeface="Times" charset="0"/>
                </a:endParaRPr>
              </a:p>
            </p:txBody>
          </p:sp>
        </mc:Choice>
        <mc:Fallback>
          <p:sp>
            <p:nvSpPr>
              <p:cNvPr id="2355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958" y="868947"/>
                <a:ext cx="4929808" cy="3077766"/>
              </a:xfrm>
              <a:prstGeom prst="rect">
                <a:avLst/>
              </a:prstGeom>
              <a:blipFill>
                <a:blip r:embed="rId4"/>
                <a:stretch>
                  <a:fillRect l="-1114" t="-119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7" name="Picture 12" descr="pol_lambd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65" r="7535"/>
          <a:stretch>
            <a:fillRect/>
          </a:stretch>
        </p:blipFill>
        <p:spPr bwMode="auto">
          <a:xfrm>
            <a:off x="6461125" y="3416018"/>
            <a:ext cx="40322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8194676" y="5167314"/>
            <a:ext cx="20304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600" i="1">
                <a:latin typeface="Times" charset="0"/>
              </a:rPr>
              <a:t>simulations using </a:t>
            </a:r>
          </a:p>
          <a:p>
            <a:pPr algn="r"/>
            <a:r>
              <a:rPr lang="en-US" sz="1600" i="1">
                <a:latin typeface="Times" charset="0"/>
              </a:rPr>
              <a:t>McStas / ROOT ntuple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4136" y="6187133"/>
            <a:ext cx="4671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S. Balascuta </a:t>
            </a:r>
            <a:r>
              <a:rPr lang="en-US" sz="1600" i="1" dirty="0"/>
              <a:t>et al.,</a:t>
            </a:r>
            <a:r>
              <a:rPr lang="en-US" sz="1600" dirty="0"/>
              <a:t> Nucl. Instr. Meth. </a:t>
            </a:r>
            <a:r>
              <a:rPr lang="en-US" sz="1600" b="1" dirty="0"/>
              <a:t>A671</a:t>
            </a:r>
            <a:r>
              <a:rPr lang="en-US" sz="1600" dirty="0"/>
              <a:t> 137 (</a:t>
            </a:r>
            <a:r>
              <a:rPr lang="en-US" sz="1600" dirty="0">
                <a:solidFill>
                  <a:srgbClr val="C0504D"/>
                </a:solidFill>
              </a:rPr>
              <a:t>2012</a:t>
            </a:r>
            <a:r>
              <a:rPr lang="en-US" sz="1600" dirty="0"/>
              <a:t>)</a:t>
            </a:r>
          </a:p>
        </p:txBody>
      </p:sp>
      <p:pic>
        <p:nvPicPr>
          <p:cNvPr id="3" name="Picture 2" descr="Picture 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792630"/>
            <a:ext cx="4032250" cy="2268642"/>
          </a:xfrm>
          <a:prstGeom prst="rect">
            <a:avLst/>
          </a:prstGeom>
        </p:spPr>
      </p:pic>
      <p:pic>
        <p:nvPicPr>
          <p:cNvPr id="12" name="Picture 11" descr="Musgrave_APS201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91" y="1898321"/>
            <a:ext cx="3107672" cy="2176098"/>
          </a:xfrm>
          <a:prstGeom prst="rect">
            <a:avLst/>
          </a:prstGeom>
        </p:spPr>
      </p:pic>
      <p:pic>
        <p:nvPicPr>
          <p:cNvPr id="13" name="Picture 12" descr="Fomin_cipanp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413" y="3365012"/>
            <a:ext cx="4440857" cy="313471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8D69F-9DC8-CFB2-2EC0-99BE0DEF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1D1AA4-53A0-C087-0750-31B297FF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3E03F-044E-B8C8-6483-DFE51654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60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Resonant RF spin rotator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Resonant RF spin rotator, </a:t>
            </a:r>
          </a:p>
          <a:p>
            <a:pPr lvl="1"/>
            <a:r>
              <a:rPr lang="en-US" sz="1800" dirty="0"/>
              <a:t>1/t RF amplitude tuned to velocity of neutrons</a:t>
            </a:r>
          </a:p>
          <a:p>
            <a:pPr lvl="1"/>
            <a:r>
              <a:rPr lang="en-US" sz="1800" dirty="0"/>
              <a:t>Affects spin only–NOT velocity (no static gradient)</a:t>
            </a:r>
          </a:p>
          <a:p>
            <a:r>
              <a:rPr lang="en-US" sz="2000" dirty="0"/>
              <a:t>essential to reduce instrumental systematics</a:t>
            </a:r>
          </a:p>
          <a:p>
            <a:pPr lvl="1"/>
            <a:r>
              <a:rPr lang="en-US" sz="1800" dirty="0">
                <a:sym typeface="Symbol" charset="0"/>
              </a:rPr>
              <a:t>danger: must isolate RF field from the detector</a:t>
            </a:r>
            <a:endParaRPr lang="en-US" sz="1800" dirty="0"/>
          </a:p>
          <a:p>
            <a:pPr lvl="1"/>
            <a:r>
              <a:rPr lang="en-US" sz="1800" dirty="0"/>
              <a:t>false asymmetries: additive &amp; multiplicave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72031" y="5898139"/>
            <a:ext cx="539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 Neo-Seo, </a:t>
            </a:r>
            <a:r>
              <a:rPr lang="en-US" sz="1600" i="1" dirty="0"/>
              <a:t>et al. </a:t>
            </a:r>
            <a:r>
              <a:rPr lang="en-US" sz="1600" dirty="0"/>
              <a:t>Phys. Rev. ST </a:t>
            </a:r>
            <a:r>
              <a:rPr lang="en-US" sz="1600" dirty="0" err="1"/>
              <a:t>Accel</a:t>
            </a:r>
            <a:r>
              <a:rPr lang="en-US" sz="1600" dirty="0"/>
              <a:t>. Beams </a:t>
            </a:r>
            <a:r>
              <a:rPr lang="en-US" sz="1600" b="1" dirty="0"/>
              <a:t>11</a:t>
            </a:r>
            <a:r>
              <a:rPr lang="en-US" sz="1600" dirty="0"/>
              <a:t> 084701 (</a:t>
            </a:r>
            <a:r>
              <a:rPr lang="en-US" sz="1600" dirty="0">
                <a:solidFill>
                  <a:srgbClr val="C0504D"/>
                </a:solidFill>
              </a:rPr>
              <a:t>2008</a:t>
            </a:r>
            <a:r>
              <a:rPr lang="en-US" sz="1600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728" y="3188809"/>
            <a:ext cx="4842670" cy="25475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Box 9">
                <a:extLst>
                  <a:ext uri="{FF2B5EF4-FFF2-40B4-BE49-F238E27FC236}">
                    <a16:creationId xmlns:a16="http://schemas.microsoft.com/office/drawing/2014/main" id="{9741C5B7-8FDE-DA37-6E8A-C1C0871D99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958" y="3090957"/>
                <a:ext cx="4929808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𝑇𝑂𝐹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Times" charset="0"/>
                  </a:rPr>
                  <a:t> </a:t>
                </a:r>
              </a:p>
              <a:p>
                <a:endParaRPr lang="en-US" sz="1800" dirty="0">
                  <a:solidFill>
                    <a:srgbClr val="CC0000"/>
                  </a:solidFill>
                  <a:latin typeface="Times" charset="0"/>
                </a:endParaRPr>
              </a:p>
            </p:txBody>
          </p:sp>
        </mc:Choice>
        <mc:Fallback>
          <p:sp>
            <p:nvSpPr>
              <p:cNvPr id="3" name="Text Box 9">
                <a:extLst>
                  <a:ext uri="{FF2B5EF4-FFF2-40B4-BE49-F238E27FC236}">
                    <a16:creationId xmlns:a16="http://schemas.microsoft.com/office/drawing/2014/main" id="{9741C5B7-8FDE-DA37-6E8A-C1C0871D9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958" y="3090957"/>
                <a:ext cx="4929808" cy="861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:\Users\Chris\Pictures\SF01.jpg">
            <a:extLst>
              <a:ext uri="{FF2B5EF4-FFF2-40B4-BE49-F238E27FC236}">
                <a16:creationId xmlns:a16="http://schemas.microsoft.com/office/drawing/2014/main" id="{F04BAD0B-762F-8D8B-23E7-0DE8AEE44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0124" y="996738"/>
            <a:ext cx="4837076" cy="5129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F3115A-24BD-6C9D-E80E-439D0DBF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549179B-3187-BF90-0402-8B5B0BDCF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3CF3A60-FBF6-91B5-4922-6449B1B3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75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He analyzer cell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551709"/>
            <a:ext cx="10972800" cy="6449438"/>
          </a:xfrm>
        </p:spPr>
        <p:txBody>
          <a:bodyPr/>
          <a:lstStyle/>
          <a:p>
            <a:r>
              <a:rPr lang="en-US" dirty="0"/>
              <a:t>externally </a:t>
            </a:r>
            <a:br>
              <a:rPr lang="en-US" dirty="0"/>
            </a:br>
            <a:r>
              <a:rPr lang="en-US" dirty="0"/>
              <a:t>polarized</a:t>
            </a:r>
            <a:br>
              <a:rPr lang="en-US" dirty="0"/>
            </a:br>
            <a:r>
              <a:rPr lang="en-US" dirty="0"/>
              <a:t>(SEOP) </a:t>
            </a:r>
            <a:r>
              <a:rPr lang="en-US" baseline="30000" dirty="0"/>
              <a:t>3</a:t>
            </a:r>
            <a:r>
              <a:rPr lang="en-US" dirty="0"/>
              <a:t>He cell</a:t>
            </a:r>
          </a:p>
          <a:p>
            <a:r>
              <a:rPr lang="en-US" dirty="0"/>
              <a:t>AFP spin </a:t>
            </a:r>
            <a:br>
              <a:rPr lang="en-US" dirty="0"/>
            </a:br>
            <a:r>
              <a:rPr lang="en-US" dirty="0"/>
              <a:t>reversal of </a:t>
            </a:r>
            <a:r>
              <a:rPr lang="en-US" baseline="30000" dirty="0"/>
              <a:t>3</a:t>
            </a:r>
            <a:r>
              <a:rPr lang="en-US" dirty="0"/>
              <a:t>He</a:t>
            </a:r>
          </a:p>
          <a:p>
            <a:r>
              <a:rPr lang="en-US" dirty="0"/>
              <a:t>Measures </a:t>
            </a:r>
            <a:br>
              <a:rPr lang="en-US" dirty="0"/>
            </a:br>
            <a:r>
              <a:rPr lang="en-US" dirty="0"/>
              <a:t>both neutron</a:t>
            </a:r>
            <a:br>
              <a:rPr lang="en-US" dirty="0"/>
            </a:br>
            <a:r>
              <a:rPr lang="en-US" dirty="0"/>
              <a:t>polarization +</a:t>
            </a:r>
            <a:br>
              <a:rPr lang="en-US" dirty="0"/>
            </a:br>
            <a:r>
              <a:rPr lang="en-US" dirty="0"/>
              <a:t>RFSF efficiency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172025" y="5183400"/>
            <a:ext cx="2171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U. Tennessee / ORNL</a:t>
            </a:r>
            <a:endParaRPr lang="en-US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22782"/>
          <a:stretch/>
        </p:blipFill>
        <p:spPr>
          <a:xfrm rot="5400000">
            <a:off x="1861174" y="1456535"/>
            <a:ext cx="5168655" cy="4141274"/>
          </a:xfrm>
          <a:prstGeom prst="rect">
            <a:avLst/>
          </a:prstGeom>
        </p:spPr>
      </p:pic>
      <p:pic>
        <p:nvPicPr>
          <p:cNvPr id="9" name="Picture 8" descr="IMG_0647.JPG">
            <a:extLst>
              <a:ext uri="{FF2B5EF4-FFF2-40B4-BE49-F238E27FC236}">
                <a16:creationId xmlns:a16="http://schemas.microsoft.com/office/drawing/2014/main" id="{F8A562E7-C56E-4779-A004-5B0C0A7872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4" r="13567"/>
          <a:stretch/>
        </p:blipFill>
        <p:spPr>
          <a:xfrm>
            <a:off x="6644411" y="942837"/>
            <a:ext cx="5375564" cy="516865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DA12D-C772-7722-92EB-894C7D5D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1164FAB-1FF9-31DE-F710-2D4099F44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B8990E-69E9-9263-FE47-174D92E0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1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858363" y="1948626"/>
            <a:ext cx="6294320" cy="4461085"/>
            <a:chOff x="4800600" y="3429000"/>
            <a:chExt cx="4011613" cy="3008313"/>
          </a:xfrm>
        </p:grpSpPr>
        <p:pic>
          <p:nvPicPr>
            <p:cNvPr id="13" name="Picture 5" descr="IMG_1362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429000"/>
              <a:ext cx="4011613" cy="30083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32"/>
            <p:cNvSpPr txBox="1">
              <a:spLocks noChangeArrowheads="1"/>
            </p:cNvSpPr>
            <p:nvPr/>
          </p:nvSpPr>
          <p:spPr bwMode="auto">
            <a:xfrm>
              <a:off x="5209701" y="6084888"/>
              <a:ext cx="900263" cy="34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Madison</a:t>
              </a:r>
            </a:p>
          </p:txBody>
        </p:sp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7696200" y="6084888"/>
              <a:ext cx="848341" cy="34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Spencer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2893" y="800907"/>
            <a:ext cx="7481023" cy="3825254"/>
          </a:xfrm>
        </p:spPr>
        <p:txBody>
          <a:bodyPr>
            <a:normAutofit/>
          </a:bodyPr>
          <a:lstStyle/>
          <a:p>
            <a:r>
              <a:rPr lang="en-US" sz="2800" dirty="0"/>
              <a:t>Hadronic Parity Violation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uniquely sensitive to the Hadronic Weak Interaction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signal-to-noise ratio of 1:10</a:t>
            </a:r>
            <a:r>
              <a:rPr lang="en-US" sz="2400" baseline="30000" dirty="0">
                <a:solidFill>
                  <a:schemeClr val="accent1"/>
                </a:solidFill>
              </a:rPr>
              <a:t>7</a:t>
            </a:r>
            <a:r>
              <a:rPr lang="en-US" sz="2400" dirty="0">
                <a:solidFill>
                  <a:schemeClr val="accent1"/>
                </a:solidFill>
              </a:rPr>
              <a:t> !</a:t>
            </a:r>
            <a:endParaRPr lang="en-US" sz="2400" dirty="0"/>
          </a:p>
        </p:txBody>
      </p:sp>
      <p:pic>
        <p:nvPicPr>
          <p:cNvPr id="24" name="Picture 7" descr="n3He-ReactionDiagram-k_n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677" y="1669854"/>
            <a:ext cx="5562493" cy="417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726D67A-B856-D673-DEE7-21F1D341B0C0}"/>
              </a:ext>
            </a:extLst>
          </p:cNvPr>
          <p:cNvGrpSpPr/>
          <p:nvPr/>
        </p:nvGrpSpPr>
        <p:grpSpPr>
          <a:xfrm>
            <a:off x="7769425" y="528357"/>
            <a:ext cx="3564829" cy="1139620"/>
            <a:chOff x="7769425" y="528357"/>
            <a:chExt cx="3564829" cy="1139620"/>
          </a:xfrm>
        </p:grpSpPr>
        <p:grpSp>
          <p:nvGrpSpPr>
            <p:cNvPr id="9" name="Group 8"/>
            <p:cNvGrpSpPr/>
            <p:nvPr/>
          </p:nvGrpSpPr>
          <p:grpSpPr>
            <a:xfrm>
              <a:off x="7769425" y="528357"/>
              <a:ext cx="3564829" cy="1139620"/>
              <a:chOff x="5165073" y="5213670"/>
              <a:chExt cx="3564829" cy="1139620"/>
            </a:xfrm>
          </p:grpSpPr>
          <p:sp>
            <p:nvSpPr>
              <p:cNvPr id="7" name="Oval Callout 6"/>
              <p:cNvSpPr/>
              <p:nvPr/>
            </p:nvSpPr>
            <p:spPr>
              <a:xfrm rot="10800000">
                <a:off x="5165073" y="5213670"/>
                <a:ext cx="3564829" cy="1139620"/>
              </a:xfrm>
              <a:prstGeom prst="wedgeEllipseCallout">
                <a:avLst>
                  <a:gd name="adj1" fmla="val 31694"/>
                  <a:gd name="adj2" fmla="val -11114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538658" y="5806985"/>
                <a:ext cx="28721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Is a parity odd pseudoscalar!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/>
                <p:cNvSpPr txBox="1"/>
                <p:nvPr/>
              </p:nvSpPr>
              <p:spPr>
                <a:xfrm>
                  <a:off x="8481059" y="603305"/>
                  <a:ext cx="2122376" cy="630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250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solidFill>
                                      <a:srgbClr val="FF250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FF2503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i="1">
                                <a:solidFill>
                                  <a:srgbClr val="FF250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3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solidFill>
                                      <a:srgbClr val="03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i="1">
                                    <a:solidFill>
                                      <a:srgbClr val="0332FF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i="1">
                                <a:solidFill>
                                  <a:srgbClr val="0332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1059" y="603305"/>
                  <a:ext cx="2122376" cy="6300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4D37328-E37F-05FC-74B1-DB10A598754E}"/>
              </a:ext>
            </a:extLst>
          </p:cNvPr>
          <p:cNvSpPr/>
          <p:nvPr/>
        </p:nvSpPr>
        <p:spPr>
          <a:xfrm>
            <a:off x="2769326" y="4526280"/>
            <a:ext cx="613954" cy="502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7" descr="n3He-ReactionDiagram-k_n.png">
            <a:extLst>
              <a:ext uri="{FF2B5EF4-FFF2-40B4-BE49-F238E27FC236}">
                <a16:creationId xmlns:a16="http://schemas.microsoft.com/office/drawing/2014/main" id="{4F15573C-0BEA-6D16-423D-74C22C0FF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31" t="67505" r="38332" b="19372"/>
          <a:stretch/>
        </p:blipFill>
        <p:spPr bwMode="auto">
          <a:xfrm>
            <a:off x="1750803" y="4117156"/>
            <a:ext cx="613954" cy="54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5C6F27A-2B95-FBFE-B61F-3B5697DA2FD4}"/>
              </a:ext>
            </a:extLst>
          </p:cNvPr>
          <p:cNvSpPr txBox="1">
            <a:spLocks/>
          </p:cNvSpPr>
          <p:nvPr/>
        </p:nvSpPr>
        <p:spPr>
          <a:xfrm>
            <a:off x="2650750" y="4907047"/>
            <a:ext cx="3251289" cy="1719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C050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HPV overview</a:t>
            </a:r>
          </a:p>
          <a:p>
            <a:r>
              <a:rPr lang="en-US" sz="2800" dirty="0"/>
              <a:t>Potential at the ESS</a:t>
            </a:r>
          </a:p>
          <a:p>
            <a:r>
              <a:rPr lang="en-US" sz="2800" dirty="0"/>
              <a:t>n3He/NPDGamma</a:t>
            </a:r>
          </a:p>
          <a:p>
            <a:r>
              <a:rPr lang="en-US" sz="2800" dirty="0"/>
              <a:t>NSR/NDTGamma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9803A3BB-4F44-1241-D867-560E70D5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05B01D97-3166-B0A9-D1FF-B96DD4E3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B1F43F6-FB3F-BD79-6541-73711481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1" y="868947"/>
            <a:ext cx="4282079" cy="2788653"/>
          </a:xfrm>
          <a:prstGeom prst="rect">
            <a:avLst/>
          </a:prstGeom>
          <a:solidFill>
            <a:srgbClr val="8982F5"/>
          </a:solidFill>
          <a:ln>
            <a:solidFill>
              <a:srgbClr val="FFFF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/>
              <a:t>3</a:t>
            </a:r>
            <a:r>
              <a:rPr lang="en-US" dirty="0"/>
              <a:t>He transmission polarimetry</a:t>
            </a:r>
          </a:p>
        </p:txBody>
      </p:sp>
      <p:pic>
        <p:nvPicPr>
          <p:cNvPr id="9" name="Picture 8" descr="Polarimetry 5-20-2015_beam_p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342" y="3571931"/>
            <a:ext cx="4243845" cy="27029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0C38CA0-16C7-46E9-8373-83C0437BACAD}"/>
              </a:ext>
            </a:extLst>
          </p:cNvPr>
          <p:cNvGrpSpPr/>
          <p:nvPr/>
        </p:nvGrpSpPr>
        <p:grpSpPr>
          <a:xfrm>
            <a:off x="2227811" y="1080570"/>
            <a:ext cx="4078328" cy="2288954"/>
            <a:chOff x="2092193" y="1080570"/>
            <a:chExt cx="4213946" cy="2288954"/>
          </a:xfrm>
        </p:grpSpPr>
        <p:pic>
          <p:nvPicPr>
            <p:cNvPr id="12" name="Picture 11" descr="Polarimetry 1-28-2015_larmor_scan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2193" y="1080570"/>
              <a:ext cx="2091212" cy="2288954"/>
            </a:xfrm>
            <a:prstGeom prst="rect">
              <a:avLst/>
            </a:prstGeom>
          </p:spPr>
        </p:pic>
        <p:pic>
          <p:nvPicPr>
            <p:cNvPr id="13" name="Picture 12" descr="Polarimetry 1-28-2015_rabi_sca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3406" y="1080571"/>
              <a:ext cx="2122733" cy="2288953"/>
            </a:xfrm>
            <a:prstGeom prst="rect">
              <a:avLst/>
            </a:prstGeom>
          </p:spPr>
        </p:pic>
      </p:grpSp>
      <p:pic>
        <p:nvPicPr>
          <p:cNvPr id="8" name="Picture 7" descr="Polarimetry 5-20-2015_cell_po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531" y="879531"/>
            <a:ext cx="4243845" cy="2702983"/>
          </a:xfrm>
          <a:prstGeom prst="rect">
            <a:avLst/>
          </a:prstGeom>
        </p:spPr>
      </p:pic>
      <p:pic>
        <p:nvPicPr>
          <p:cNvPr id="7" name="Picture 6" descr="Polarimetry 5-20-2015_sf_ef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531" y="3571931"/>
            <a:ext cx="4243845" cy="27029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3217" y="1804673"/>
            <a:ext cx="154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Larmor 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Resonance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2807" y="1804673"/>
            <a:ext cx="1493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Rabi</a:t>
            </a: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Oscillation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303" y="2176597"/>
            <a:ext cx="3038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Polarization of </a:t>
            </a:r>
            <a:r>
              <a:rPr lang="en-US" sz="2400" baseline="30000" dirty="0">
                <a:solidFill>
                  <a:schemeClr val="accent4"/>
                </a:solidFill>
              </a:rPr>
              <a:t>3</a:t>
            </a:r>
            <a:r>
              <a:rPr lang="en-US" sz="2400" dirty="0">
                <a:solidFill>
                  <a:schemeClr val="accent4"/>
                </a:solidFill>
              </a:rPr>
              <a:t>He Cell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32560" y="4602670"/>
            <a:ext cx="244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Beam Polarization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6814" y="4591002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Spin Flip Efficiency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316" t="2304" r="-1316" b="14231"/>
          <a:stretch/>
        </p:blipFill>
        <p:spPr>
          <a:xfrm>
            <a:off x="3191737" y="5176512"/>
            <a:ext cx="2193496" cy="348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093" y="5180691"/>
            <a:ext cx="2294012" cy="3156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43BCE41-0FD2-4B3C-B839-ABE3E45F958C}"/>
              </a:ext>
            </a:extLst>
          </p:cNvPr>
          <p:cNvSpPr/>
          <p:nvPr/>
        </p:nvSpPr>
        <p:spPr>
          <a:xfrm>
            <a:off x="285270" y="5496340"/>
            <a:ext cx="1431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C. Hayes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U. Tennessee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9BF9BE2-2D10-D890-33BA-6C52905D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EF11B457-79CC-09ED-A04C-F55C2B9A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8C4BD1B-79CA-BED7-D7C7-DFD852A4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245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889" y="3279833"/>
            <a:ext cx="5917762" cy="3154676"/>
          </a:xfrm>
          <a:prstGeom prst="rect">
            <a:avLst/>
          </a:prstGeom>
        </p:spPr>
      </p:pic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Asymmetry extraction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PV physics asymmetry</a:t>
            </a:r>
          </a:p>
          <a:p>
            <a:pPr lvl="1"/>
            <a:r>
              <a:rPr lang="en-US" sz="1800" dirty="0"/>
              <a:t>Extracted from weighted average </a:t>
            </a:r>
            <a:br>
              <a:rPr lang="en-US" sz="1800" dirty="0"/>
            </a:br>
            <a:r>
              <a:rPr lang="en-US" sz="1800" dirty="0"/>
              <a:t>of single-wire spin asymmetries</a:t>
            </a:r>
          </a:p>
        </p:txBody>
      </p:sp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07" r="8131"/>
          <a:stretch>
            <a:fillRect/>
          </a:stretch>
        </p:blipFill>
        <p:spPr bwMode="auto">
          <a:xfrm>
            <a:off x="7104365" y="3847538"/>
            <a:ext cx="3755710" cy="256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Picture 1" descr="Screen Shot 2015-01-07 at 10.34.42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2791" y="813212"/>
            <a:ext cx="3053102" cy="28141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156285" y="4672505"/>
                <a:ext cx="3229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Geometry Factors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=〈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285" y="4672505"/>
                <a:ext cx="3229923" cy="369332"/>
              </a:xfrm>
              <a:prstGeom prst="rect">
                <a:avLst/>
              </a:prstGeom>
              <a:blipFill>
                <a:blip r:embed="rId8"/>
                <a:stretch>
                  <a:fillRect l="-169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58252" y="2081667"/>
            <a:ext cx="3083619" cy="31407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Picture 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69107" y="2537721"/>
            <a:ext cx="3083619" cy="725557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4690" y="3781530"/>
            <a:ext cx="4009304" cy="2723968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E0A4EB3-E661-37D7-C739-05766788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1F0D867-35F7-EAE8-121F-D78FFCA6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17F5649-3A12-59C9-DE5B-733E7A52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46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Active target / ion chamber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495800" y="5257800"/>
            <a:ext cx="381000" cy="914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" name="Picture 1" descr="IonChamber -assembled top side no shieldin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421762" y="116979"/>
            <a:ext cx="4684204" cy="6188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51D742-2A15-4C96-97E6-FD1E02561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04"/>
          <a:stretch/>
        </p:blipFill>
        <p:spPr>
          <a:xfrm>
            <a:off x="380030" y="868948"/>
            <a:ext cx="4909732" cy="4686573"/>
          </a:xfrm>
          <a:prstGeom prst="rect">
            <a:avLst/>
          </a:prstGeom>
        </p:spPr>
      </p:pic>
      <p:sp>
        <p:nvSpPr>
          <p:cNvPr id="38915" name="Content Placeholder 5"/>
          <p:cNvSpPr>
            <a:spLocks noGrp="1"/>
          </p:cNvSpPr>
          <p:nvPr>
            <p:ph idx="1"/>
          </p:nvPr>
        </p:nvSpPr>
        <p:spPr>
          <a:xfrm>
            <a:off x="6071030" y="5553152"/>
            <a:ext cx="6680033" cy="1051485"/>
          </a:xfrm>
        </p:spPr>
        <p:txBody>
          <a:bodyPr>
            <a:normAutofit/>
          </a:bodyPr>
          <a:lstStyle/>
          <a:p>
            <a:pPr lvl="1"/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Macor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 frames with 9 x 16 sense wires, 8 x 17 HV wires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12” x 0.9 mm CF aluminum windows 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All aluminum chamber except for knife edges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E5A261A-9D62-465D-848F-101CEAC74836}"/>
              </a:ext>
            </a:extLst>
          </p:cNvPr>
          <p:cNvSpPr txBox="1">
            <a:spLocks/>
          </p:cNvSpPr>
          <p:nvPr/>
        </p:nvSpPr>
        <p:spPr>
          <a:xfrm>
            <a:off x="250302" y="5585166"/>
            <a:ext cx="5913320" cy="1019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C050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baseline="30000" dirty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He serves as both target and ionization gas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16 </a:t>
            </a:r>
            <a:r>
              <a:rPr lang="en-US" sz="1600" dirty="0" err="1">
                <a:latin typeface="Arial" charset="0"/>
                <a:ea typeface="ＭＳ Ｐゴシック" charset="0"/>
              </a:rPr>
              <a:t>mCi</a:t>
            </a:r>
            <a:r>
              <a:rPr lang="en-US" sz="1600" dirty="0">
                <a:latin typeface="Arial" charset="0"/>
                <a:ea typeface="ＭＳ Ｐゴシック" charset="0"/>
              </a:rPr>
              <a:t> tritium over life of experiment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                        University of Manitoba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FA20AD-8864-7DF8-D54A-61751841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25178B5-D39C-7FE5-1C7E-941A4408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9827888-73F6-45C1-2985-01877DE1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50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8325804" cy="868947"/>
          </a:xfrm>
        </p:spPr>
        <p:txBody>
          <a:bodyPr/>
          <a:lstStyle/>
          <a:p>
            <a:r>
              <a:rPr lang="en-US" dirty="0"/>
              <a:t>Readout electronics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Ionization read out in current mode</a:t>
            </a:r>
          </a:p>
          <a:p>
            <a:pPr lvl="1"/>
            <a:r>
              <a:rPr lang="en-US" dirty="0"/>
              <a:t>144 channels read out simultaneously</a:t>
            </a:r>
          </a:p>
          <a:p>
            <a:pPr lvl="1"/>
            <a:r>
              <a:rPr lang="en-US" dirty="0"/>
              <a:t>Low-noise I-V preamplifiers mounted on chamber</a:t>
            </a:r>
          </a:p>
          <a:p>
            <a:pPr lvl="1"/>
            <a:r>
              <a:rPr lang="en-US" dirty="0"/>
              <a:t>24-bit, 100 </a:t>
            </a:r>
            <a:r>
              <a:rPr lang="en-US" dirty="0" err="1"/>
              <a:t>kS</a:t>
            </a:r>
            <a:r>
              <a:rPr lang="en-US" dirty="0"/>
              <a:t>/s, 48 channel   Δ-Σ ADC   FMC modules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     Oak Ridge National Lab, Univ. Kentucky, Univ. Tennessee</a:t>
            </a:r>
            <a:endParaRPr lang="en-US" sz="1800" dirty="0"/>
          </a:p>
        </p:txBody>
      </p:sp>
      <p:pic>
        <p:nvPicPr>
          <p:cNvPr id="7" name="Picture 6" descr="DNP 2014 - pream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7892" y="2819400"/>
            <a:ext cx="4564309" cy="3538976"/>
          </a:xfrm>
          <a:prstGeom prst="rect">
            <a:avLst/>
          </a:prstGeom>
        </p:spPr>
      </p:pic>
      <p:pic>
        <p:nvPicPr>
          <p:cNvPr id="8" name="Picture 7" descr="DNP 2014 - DAQ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252" y="4652104"/>
            <a:ext cx="4391748" cy="170627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070653" y="2993462"/>
            <a:ext cx="2186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Electronic Tests:</a:t>
            </a:r>
          </a:p>
          <a:p>
            <a:pPr algn="r"/>
            <a:r>
              <a:rPr lang="en-US" dirty="0">
                <a:solidFill>
                  <a:srgbClr val="4F81BD"/>
                </a:solidFill>
              </a:rPr>
              <a:t>Instrumental</a:t>
            </a:r>
          </a:p>
          <a:p>
            <a:pPr algn="r"/>
            <a:r>
              <a:rPr lang="en-US" dirty="0">
                <a:solidFill>
                  <a:srgbClr val="4F81BD"/>
                </a:solidFill>
              </a:rPr>
              <a:t>false asymmetry</a:t>
            </a:r>
          </a:p>
          <a:p>
            <a:pPr algn="r"/>
            <a:r>
              <a:rPr lang="en-US" dirty="0">
                <a:solidFill>
                  <a:srgbClr val="4F81BD"/>
                </a:solidFill>
              </a:rPr>
              <a:t>measurements:</a:t>
            </a:r>
          </a:p>
          <a:p>
            <a:pPr algn="r"/>
            <a:r>
              <a:rPr lang="en-US" dirty="0" err="1">
                <a:solidFill>
                  <a:srgbClr val="4F81BD"/>
                </a:solidFill>
              </a:rPr>
              <a:t>δA</a:t>
            </a:r>
            <a:r>
              <a:rPr lang="en-US" baseline="-25000" dirty="0" err="1">
                <a:solidFill>
                  <a:srgbClr val="4F81BD"/>
                </a:solidFill>
              </a:rPr>
              <a:t>in</a:t>
            </a:r>
            <a:r>
              <a:rPr lang="en-US" dirty="0">
                <a:solidFill>
                  <a:srgbClr val="4F81BD"/>
                </a:solidFill>
              </a:rPr>
              <a:t>&lt; 10</a:t>
            </a:r>
            <a:r>
              <a:rPr lang="en-US" baseline="30000" dirty="0">
                <a:solidFill>
                  <a:srgbClr val="4F81BD"/>
                </a:solidFill>
              </a:rPr>
              <a:t>-9</a:t>
            </a:r>
            <a:endParaRPr lang="en-US" dirty="0">
              <a:solidFill>
                <a:srgbClr val="4F81BD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41554" y="487138"/>
            <a:ext cx="2103385" cy="4072894"/>
            <a:chOff x="3805998" y="1071486"/>
            <a:chExt cx="2424401" cy="4694491"/>
          </a:xfrm>
        </p:grpSpPr>
        <p:sp>
          <p:nvSpPr>
            <p:cNvPr id="11" name="Hexagon 10"/>
            <p:cNvSpPr/>
            <p:nvPr/>
          </p:nvSpPr>
          <p:spPr>
            <a:xfrm>
              <a:off x="5011871" y="3944608"/>
              <a:ext cx="849526" cy="538088"/>
            </a:xfrm>
            <a:prstGeom prst="hexago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893847" y="1179074"/>
              <a:ext cx="1987927" cy="4216749"/>
              <a:chOff x="937058" y="711999"/>
              <a:chExt cx="1987927" cy="421674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937058" y="711999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T</a:t>
                </a:r>
                <a:r>
                  <a:rPr lang="en-US" sz="1600" baseline="-25000" dirty="0"/>
                  <a:t>0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37058" y="1308899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Divider</a:t>
                </a:r>
                <a:endParaRPr lang="en-US" sz="1600" baseline="-25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37058" y="1898933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Sig.Gen</a:t>
                </a:r>
                <a:endParaRPr lang="en-US" sz="1600" baseline="-25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37058" y="2492862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Amp.</a:t>
                </a:r>
                <a:endParaRPr lang="en-US" sz="1600" baseline="-250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37058" y="3922060"/>
                <a:ext cx="1006319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Preamp</a:t>
                </a:r>
                <a:endParaRPr lang="en-US" sz="1600" baseline="-25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37058" y="4538525"/>
                <a:ext cx="942545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ADC</a:t>
                </a:r>
                <a:endParaRPr lang="en-US" sz="1600" baseline="-25000" dirty="0"/>
              </a:p>
            </p:txBody>
          </p:sp>
          <p:cxnSp>
            <p:nvCxnSpPr>
              <p:cNvPr id="19" name="Straight Arrow Connector 18"/>
              <p:cNvCxnSpPr>
                <a:stCxn id="13" idx="2"/>
                <a:endCxn id="14" idx="0"/>
              </p:cNvCxnSpPr>
              <p:nvPr/>
            </p:nvCxnSpPr>
            <p:spPr>
              <a:xfrm>
                <a:off x="1440217" y="1102222"/>
                <a:ext cx="0" cy="20667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1408329" y="1678231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1408329" y="2265294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1408329" y="2874894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1408329" y="4309853"/>
                <a:ext cx="0" cy="2275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23"/>
              <p:cNvCxnSpPr>
                <a:stCxn id="14" idx="3"/>
                <a:endCxn id="17" idx="3"/>
              </p:cNvCxnSpPr>
              <p:nvPr/>
            </p:nvCxnSpPr>
            <p:spPr>
              <a:xfrm>
                <a:off x="1943377" y="1504011"/>
                <a:ext cx="14638" cy="2613160"/>
              </a:xfrm>
              <a:prstGeom prst="bentConnector3">
                <a:avLst>
                  <a:gd name="adj1" fmla="val 1800000"/>
                </a:avLst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25" name="Ink 24"/>
                  <p14:cNvContentPartPr/>
                  <p14:nvPr/>
                </p14:nvContentPartPr>
                <p14:xfrm>
                  <a:off x="2294760" y="1123020"/>
                  <a:ext cx="537345" cy="204840"/>
                </p14:xfrm>
              </p:contentPart>
            </mc:Choice>
            <mc:Fallback xmlns="">
              <p:pic>
                <p:nvPicPr>
                  <p:cNvPr id="24" name="Ink 23"/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294760" y="1123020"/>
                    <a:ext cx="537345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6" name="Ink 25"/>
                  <p14:cNvContentPartPr/>
                  <p14:nvPr/>
                </p14:nvContentPartPr>
                <p14:xfrm>
                  <a:off x="1967385" y="995220"/>
                  <a:ext cx="926280" cy="351360"/>
                </p14:xfrm>
              </p:contentPart>
            </mc:Choice>
            <mc:Fallback xmlns="">
              <p:pic>
                <p:nvPicPr>
                  <p:cNvPr id="25" name="Ink 24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967385" y="995220"/>
                    <a:ext cx="92628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7" name="Ink 26"/>
                  <p14:cNvContentPartPr/>
                  <p14:nvPr/>
                </p14:nvContentPartPr>
                <p14:xfrm>
                  <a:off x="1967385" y="1574104"/>
                  <a:ext cx="926280" cy="351360"/>
                </p14:xfrm>
              </p:contentPart>
            </mc:Choice>
            <mc:Fallback xmlns="">
              <p:pic>
                <p:nvPicPr>
                  <p:cNvPr id="26" name="Ink 25"/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967385" y="1574104"/>
                    <a:ext cx="92628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8" name="Ink 27"/>
                  <p14:cNvContentPartPr/>
                  <p14:nvPr/>
                </p14:nvContentPartPr>
                <p14:xfrm>
                  <a:off x="2083440" y="1749780"/>
                  <a:ext cx="266265" cy="155160"/>
                </p14:xfrm>
              </p:contentPart>
            </mc:Choice>
            <mc:Fallback xmlns="">
              <p:pic>
                <p:nvPicPr>
                  <p:cNvPr id="27" name="Ink 26"/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083440" y="1749780"/>
                    <a:ext cx="266265" cy="15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9" name="Ink 28"/>
                  <p14:cNvContentPartPr/>
                  <p14:nvPr/>
                </p14:nvContentPartPr>
                <p14:xfrm>
                  <a:off x="1023129" y="3065910"/>
                  <a:ext cx="770400" cy="545760"/>
                </p14:xfrm>
              </p:contentPart>
            </mc:Choice>
            <mc:Fallback xmlns="">
              <p:pic>
                <p:nvPicPr>
                  <p:cNvPr id="28" name="Ink 27"/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023129" y="3065910"/>
                    <a:ext cx="770400" cy="54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0" name="Ink 29"/>
                  <p14:cNvContentPartPr/>
                  <p14:nvPr/>
                </p14:nvContentPartPr>
                <p14:xfrm>
                  <a:off x="1984040" y="4229495"/>
                  <a:ext cx="926280" cy="351360"/>
                </p14:xfrm>
              </p:contentPart>
            </mc:Choice>
            <mc:Fallback xmlns="">
              <p:pic>
                <p:nvPicPr>
                  <p:cNvPr id="24" name="Ink 23"/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984040" y="4229495"/>
                    <a:ext cx="926280" cy="35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1" name="Ink 30"/>
                  <p14:cNvContentPartPr/>
                  <p14:nvPr/>
                </p14:nvContentPartPr>
                <p14:xfrm>
                  <a:off x="2073000" y="1127700"/>
                  <a:ext cx="54585" cy="200160"/>
                </p14:xfrm>
              </p:contentPart>
            </mc:Choice>
            <mc:Fallback xmlns="">
              <p:pic>
                <p:nvPicPr>
                  <p:cNvPr id="30" name="Ink 29"/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073000" y="1127700"/>
                    <a:ext cx="54585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2" name="Ink 31"/>
                  <p14:cNvContentPartPr/>
                  <p14:nvPr/>
                </p14:nvContentPartPr>
                <p14:xfrm>
                  <a:off x="1984040" y="1729260"/>
                  <a:ext cx="940945" cy="762480"/>
                </p14:xfrm>
              </p:contentPart>
            </mc:Choice>
            <mc:Fallback xmlns="">
              <p:pic>
                <p:nvPicPr>
                  <p:cNvPr id="31" name="Ink 30"/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984040" y="1729260"/>
                    <a:ext cx="940945" cy="76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3" name="Ink 32"/>
                  <p14:cNvContentPartPr/>
                  <p14:nvPr/>
                </p14:nvContentPartPr>
                <p14:xfrm>
                  <a:off x="1598745" y="4015620"/>
                  <a:ext cx="360" cy="360"/>
                </p14:xfrm>
              </p:contentPart>
            </mc:Choice>
            <mc:Fallback xmlns="">
              <p:pic>
                <p:nvPicPr>
                  <p:cNvPr id="32" name="Ink 31"/>
                  <p:cNvPicPr/>
                  <p:nvPr/>
                </p:nvPicPr>
                <p:blipFill/>
                <p:spPr/>
              </p:pic>
            </mc:Fallback>
          </mc:AlternateContent>
          <p:sp>
            <p:nvSpPr>
              <p:cNvPr id="34" name="TextBox 33"/>
              <p:cNvSpPr txBox="1"/>
              <p:nvPr/>
            </p:nvSpPr>
            <p:spPr>
              <a:xfrm>
                <a:off x="1041497" y="3154124"/>
                <a:ext cx="942545" cy="390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RFSR</a:t>
                </a:r>
                <a:endParaRPr lang="en-US" sz="1600" baseline="-25000" dirty="0"/>
              </a:p>
            </p:txBody>
          </p:sp>
          <p:sp>
            <p:nvSpPr>
              <p:cNvPr id="35" name="Lightning Bolt 34"/>
              <p:cNvSpPr/>
              <p:nvPr/>
            </p:nvSpPr>
            <p:spPr>
              <a:xfrm>
                <a:off x="2294760" y="3536115"/>
                <a:ext cx="406400" cy="382032"/>
              </a:xfrm>
              <a:prstGeom prst="lightningBol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3805998" y="1096027"/>
              <a:ext cx="2293544" cy="3060096"/>
            </a:xfrm>
            <a:prstGeom prst="rect">
              <a:avLst/>
            </a:prstGeom>
            <a:noFill/>
            <a:ln>
              <a:solidFill>
                <a:srgbClr val="4F6228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05998" y="4295196"/>
              <a:ext cx="2293544" cy="1143550"/>
            </a:xfrm>
            <a:prstGeom prst="rect">
              <a:avLst/>
            </a:prstGeom>
            <a:noFill/>
            <a:ln>
              <a:solidFill>
                <a:srgbClr val="4F6228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914855" y="4131483"/>
              <a:ext cx="991810" cy="1853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70566" y="3879989"/>
              <a:ext cx="938283" cy="674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optical</a:t>
              </a:r>
              <a:br>
                <a:rPr lang="en-US" sz="1600" dirty="0"/>
              </a:br>
              <a:r>
                <a:rPr lang="en-US" sz="1600" dirty="0"/>
                <a:t>isolator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10823" y="1071486"/>
              <a:ext cx="1404815" cy="390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3">
                      <a:lumMod val="50000"/>
                    </a:schemeClr>
                  </a:solidFill>
                </a:rPr>
                <a:t>dirty ground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63342" y="5069475"/>
              <a:ext cx="1467057" cy="390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3">
                      <a:lumMod val="50000"/>
                    </a:schemeClr>
                  </a:solidFill>
                </a:rPr>
                <a:t>clean ground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9918" y="5375754"/>
              <a:ext cx="2234406" cy="390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3">
                      <a:lumMod val="50000"/>
                    </a:schemeClr>
                  </a:solidFill>
                </a:rPr>
                <a:t>Ion chamber ground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04ACCF4-7EB9-F7AC-9A0D-C88FD58B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48122AC0-F4C5-4697-F613-AA7C85A7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A4F30F30-ADC1-9BE6-E7A2-CEEEB5AA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95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wire asymmetries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261" y="1424423"/>
            <a:ext cx="6761935" cy="46882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8162" y="1232519"/>
            <a:ext cx="39076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Timeline</a:t>
            </a:r>
          </a:p>
          <a:p>
            <a:r>
              <a:rPr lang="en-US" dirty="0">
                <a:solidFill>
                  <a:schemeClr val="accent1"/>
                </a:solidFill>
              </a:rPr>
              <a:t>2008       </a:t>
            </a:r>
            <a:r>
              <a:rPr lang="en-US" dirty="0"/>
              <a:t>—proposal</a:t>
            </a:r>
          </a:p>
          <a:p>
            <a:r>
              <a:rPr lang="en-US" dirty="0">
                <a:solidFill>
                  <a:schemeClr val="accent1"/>
                </a:solidFill>
              </a:rPr>
              <a:t>Fall 2014</a:t>
            </a:r>
            <a:r>
              <a:rPr lang="en-US" dirty="0"/>
              <a:t>—installation &amp; commissioning</a:t>
            </a:r>
          </a:p>
          <a:p>
            <a:r>
              <a:rPr lang="en-US" dirty="0">
                <a:solidFill>
                  <a:schemeClr val="accent1"/>
                </a:solidFill>
              </a:rPr>
              <a:t>Feb-Dec 2015</a:t>
            </a:r>
            <a:r>
              <a:rPr lang="en-US" dirty="0"/>
              <a:t> — Data collection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PV asymmetry</a:t>
            </a:r>
          </a:p>
          <a:p>
            <a:r>
              <a:rPr lang="en-US" dirty="0"/>
              <a:t>31854 runs    (~8 minute long)</a:t>
            </a:r>
          </a:p>
          <a:p>
            <a:r>
              <a:rPr lang="en-US" dirty="0"/>
              <a:t># good pulses:    690937760</a:t>
            </a:r>
          </a:p>
          <a:p>
            <a:r>
              <a:rPr lang="en-US" dirty="0"/>
              <a:t># pulses cut:       78335992 (10%)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PC asymmetry</a:t>
            </a:r>
          </a:p>
          <a:p>
            <a:r>
              <a:rPr lang="en-US" dirty="0"/>
              <a:t>1110 runs </a:t>
            </a:r>
          </a:p>
          <a:p>
            <a:r>
              <a:rPr lang="en-US" dirty="0"/>
              <a:t># good pulses:     22529520</a:t>
            </a:r>
          </a:p>
          <a:p>
            <a:r>
              <a:rPr lang="en-US" dirty="0"/>
              <a:t># pulses cut:        4468923 (17%)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3937" y="975405"/>
            <a:ext cx="485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Typical histogram of individual wire asymmetries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A4C8E-E34F-8932-F5EC-B1032136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C0098-0E69-BAFF-4C24-3CDB45CB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7DBE74-8CDD-14F9-9EEA-20EB3014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786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8C3AB-FFB7-4142-A27A-E18862024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17" y="692727"/>
            <a:ext cx="11101072" cy="61652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59975" y="970547"/>
                <a:ext cx="7562208" cy="10033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𝑃𝑉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 15.5±9.7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stat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±2.4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sys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ppb</m:t>
                    </m:r>
                  </m:oMath>
                </a14:m>
                <a:r>
                  <a:rPr lang="en-US" dirty="0"/>
                  <a:t>     </a:t>
                </a:r>
                <a:r>
                  <a:rPr lang="en-US" dirty="0">
                    <a:solidFill>
                      <a:schemeClr val="accent1"/>
                    </a:solidFill>
                  </a:rPr>
                  <a:t>(goal: 20 ppb)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−437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±59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stat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±4.3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sys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ppb</m:t>
                    </m:r>
                  </m:oMath>
                </a14:m>
                <a:r>
                  <a:rPr lang="en-US" dirty="0"/>
                  <a:t>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9975" y="970547"/>
                <a:ext cx="7562208" cy="1003396"/>
              </a:xfrm>
              <a:blipFill>
                <a:blip r:embed="rId3"/>
                <a:stretch>
                  <a:fillRect l="-161" t="-4848" r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02747EA-F238-4FBA-AC98-232BAB295773}"/>
              </a:ext>
            </a:extLst>
          </p:cNvPr>
          <p:cNvSpPr txBox="1"/>
          <p:nvPr/>
        </p:nvSpPr>
        <p:spPr>
          <a:xfrm>
            <a:off x="3782423" y="4981548"/>
            <a:ext cx="3851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M.T. Gericke et al. (n3He Collaboration)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Phys. Rev. Lett. 125, 131803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DF55D-04B4-3A52-0887-47BB2602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4C0F6-8B98-54C8-E8AC-328C2355E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9C1D30-8C80-38E1-89B4-64F481BCC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42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68947"/>
          </a:xfrm>
        </p:spPr>
        <p:txBody>
          <a:bodyPr/>
          <a:lstStyle/>
          <a:p>
            <a:r>
              <a:rPr lang="en-US"/>
              <a:t>Systematic Corrections and Errors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8B2F6C-17C1-4D9B-B881-3D6912B6209D}"/>
              </a:ext>
            </a:extLst>
          </p:cNvPr>
          <p:cNvSpPr txBox="1"/>
          <p:nvPr/>
        </p:nvSpPr>
        <p:spPr>
          <a:xfrm>
            <a:off x="2951149" y="5882351"/>
            <a:ext cx="7318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M.T. Gericke et al. (n3He Collaboration)  Phys. Rev. Lett. 125, 131803 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C818663B-3CA2-404E-8CDB-DD4AA183C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095109"/>
            <a:ext cx="10972800" cy="480430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501E3-ABBD-453E-3471-A87C9C49D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034B9-2237-9CEC-8D09-83BA1487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29F4-4349-B18C-F1E2-BA42C2D8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3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5954-5BE5-4024-BD30-18A3AB90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TOF: PC Asymmetry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3C7CE30-4CE3-4746-BCD8-4E1B554CA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307" y="1094866"/>
            <a:ext cx="7595241" cy="525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891ED7-8440-47FC-9A3D-40BB2165B0BA}"/>
                  </a:ext>
                </a:extLst>
              </p:cNvPr>
              <p:cNvSpPr txBox="1"/>
              <p:nvPr/>
            </p:nvSpPr>
            <p:spPr>
              <a:xfrm>
                <a:off x="10117759" y="5944414"/>
                <a:ext cx="914400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          </m:t>
                        </m:r>
                      </m:e>
                    </m:rad>
                  </m:oMath>
                </a14:m>
                <a:r>
                  <a:rPr lang="en-US" dirty="0"/>
                  <a:t>                          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891ED7-8440-47FC-9A3D-40BB2165B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7759" y="5944414"/>
                <a:ext cx="914400" cy="4082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546E177-AF64-47ED-84A7-CE849AB4B070}"/>
              </a:ext>
            </a:extLst>
          </p:cNvPr>
          <p:cNvSpPr txBox="1"/>
          <p:nvPr/>
        </p:nvSpPr>
        <p:spPr>
          <a:xfrm>
            <a:off x="5537368" y="901811"/>
            <a:ext cx="606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Energy dependence of parity-allowed n+</a:t>
            </a:r>
            <a:r>
              <a:rPr lang="en-US" sz="2000" baseline="30000" dirty="0"/>
              <a:t>3</a:t>
            </a:r>
            <a:r>
              <a:rPr lang="en-US" sz="2000" dirty="0"/>
              <a:t>He asymmetry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E87F72-3D35-42E0-9D07-A6E38EC74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72" y="1101866"/>
            <a:ext cx="3749580" cy="3739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26BDBA-FF94-48B7-955F-F8DAB06F49F7}"/>
              </a:ext>
            </a:extLst>
          </p:cNvPr>
          <p:cNvSpPr txBox="1"/>
          <p:nvPr/>
        </p:nvSpPr>
        <p:spPr>
          <a:xfrm>
            <a:off x="666048" y="5021084"/>
            <a:ext cx="3790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G. Hale, private comm.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Viviani et al, Phys. Rev. C 110, L061001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7B3975-AAD9-CF69-91E6-746268A2B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872" y="5319568"/>
            <a:ext cx="6107607" cy="326361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5E5FD72-0FCE-E630-31FB-1564E3D7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2DE5E53-2924-5E0F-9E76-575B26B6C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26CD0F4-681B-1FF7-4C48-72B344EA2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5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NPDGamma – Experimental Layout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225"/>
          <a:stretch/>
        </p:blipFill>
        <p:spPr>
          <a:xfrm>
            <a:off x="2326478" y="732097"/>
            <a:ext cx="7924591" cy="572164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24648F-5A9A-E94C-0B32-B55E97D2D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CB70A5-7AD9-F0AA-5640-FDD9ABB3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408349-6F6B-213F-FE85-8E87D820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905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NPDGamma - 16L liquid para-hydrogen target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2" t="22223" r="10233" b="6560"/>
          <a:stretch>
            <a:fillRect/>
          </a:stretch>
        </p:blipFill>
        <p:spPr bwMode="auto">
          <a:xfrm>
            <a:off x="7457504" y="3327401"/>
            <a:ext cx="4648200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0" name="Line 5"/>
          <p:cNvSpPr>
            <a:spLocks noChangeShapeType="1"/>
          </p:cNvSpPr>
          <p:nvPr/>
        </p:nvSpPr>
        <p:spPr bwMode="auto">
          <a:xfrm>
            <a:off x="10434067" y="3651250"/>
            <a:ext cx="0" cy="2057400"/>
          </a:xfrm>
          <a:prstGeom prst="line">
            <a:avLst/>
          </a:prstGeom>
          <a:noFill/>
          <a:ln w="9525">
            <a:solidFill>
              <a:srgbClr val="B90007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 rot="-5400000">
            <a:off x="9826848" y="4258469"/>
            <a:ext cx="97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B90007"/>
                </a:solidFill>
              </a:rPr>
              <a:t>15 meV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8565579" y="3797300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2"/>
                </a:solidFill>
              </a:rPr>
              <a:t>ortho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8711629" y="4413250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2"/>
                </a:solidFill>
              </a:rPr>
              <a:t>para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8670355" y="5175250"/>
            <a:ext cx="862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accent2"/>
                </a:solidFill>
              </a:rPr>
              <a:t>capture</a:t>
            </a: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8638604" y="6075363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/>
              <a:t>E</a:t>
            </a:r>
            <a:r>
              <a:rPr lang="en-US" sz="1600" baseline="-25000"/>
              <a:t>n</a:t>
            </a:r>
            <a:r>
              <a:rPr lang="en-US" sz="1600"/>
              <a:t> (meV)</a:t>
            </a:r>
          </a:p>
        </p:txBody>
      </p:sp>
      <p:sp>
        <p:nvSpPr>
          <p:cNvPr id="29706" name="Rectangle 11"/>
          <p:cNvSpPr>
            <a:spLocks noChangeArrowheads="1"/>
          </p:cNvSpPr>
          <p:nvPr/>
        </p:nvSpPr>
        <p:spPr bwMode="auto">
          <a:xfrm>
            <a:off x="7576568" y="4441826"/>
            <a:ext cx="339725" cy="561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 rot="-5400000">
            <a:off x="7395592" y="4814888"/>
            <a:ext cx="682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Symbol" charset="0"/>
                <a:sym typeface="Symbol" charset="0"/>
              </a:rPr>
              <a:t></a:t>
            </a:r>
            <a:r>
              <a:rPr lang="en-US" sz="1600"/>
              <a:t> (b)</a:t>
            </a:r>
          </a:p>
        </p:txBody>
      </p:sp>
      <p:sp>
        <p:nvSpPr>
          <p:cNvPr id="29708" name="Rectangle 14"/>
          <p:cNvSpPr>
            <a:spLocks noChangeArrowheads="1"/>
          </p:cNvSpPr>
          <p:nvPr/>
        </p:nvSpPr>
        <p:spPr bwMode="auto">
          <a:xfrm>
            <a:off x="7644829" y="838200"/>
            <a:ext cx="4572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>
                <a:solidFill>
                  <a:srgbClr val="000000"/>
                </a:solidFill>
              </a:rPr>
              <a:t>30 cm long 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</a:t>
            </a:r>
            <a:r>
              <a:rPr lang="en-US" dirty="0">
                <a:solidFill>
                  <a:srgbClr val="000000"/>
                </a:solidFill>
              </a:rPr>
              <a:t> 1 interaction length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>
                <a:solidFill>
                  <a:srgbClr val="000000"/>
                </a:solidFill>
              </a:rPr>
              <a:t>99.97% </a:t>
            </a:r>
            <a:r>
              <a:rPr lang="en-US" dirty="0" err="1">
                <a:solidFill>
                  <a:srgbClr val="000000"/>
                </a:solidFill>
              </a:rPr>
              <a:t>para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 1% depolarization</a:t>
            </a:r>
          </a:p>
          <a:p>
            <a:pPr marL="342900" indent="-342900">
              <a:lnSpc>
                <a:spcPct val="9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>
                <a:solidFill>
                  <a:schemeClr val="accent2"/>
                </a:solidFill>
                <a:sym typeface="Symbol" charset="0"/>
              </a:rPr>
              <a:t>Improvements</a:t>
            </a:r>
            <a:r>
              <a:rPr lang="en-US" dirty="0">
                <a:solidFill>
                  <a:srgbClr val="000000"/>
                </a:solidFill>
                <a:sym typeface="Symbol" charset="0"/>
              </a:rPr>
              <a:t>: pressure-stamped vessel</a:t>
            </a:r>
            <a:br>
              <a:rPr lang="en-US" dirty="0">
                <a:solidFill>
                  <a:srgbClr val="000000"/>
                </a:solidFill>
                <a:sym typeface="Symbol" charset="0"/>
              </a:rPr>
            </a:br>
            <a:r>
              <a:rPr lang="en-US" dirty="0">
                <a:solidFill>
                  <a:srgbClr val="000000"/>
                </a:solidFill>
                <a:sym typeface="Symbol" charset="0"/>
              </a:rPr>
              <a:t>				thinner windows</a:t>
            </a:r>
          </a:p>
        </p:txBody>
      </p:sp>
      <p:grpSp>
        <p:nvGrpSpPr>
          <p:cNvPr id="29709" name="Group 15"/>
          <p:cNvGrpSpPr>
            <a:grpSpLocks/>
          </p:cNvGrpSpPr>
          <p:nvPr/>
        </p:nvGrpSpPr>
        <p:grpSpPr bwMode="auto">
          <a:xfrm>
            <a:off x="8254429" y="2292860"/>
            <a:ext cx="882650" cy="1098550"/>
            <a:chOff x="3264" y="1440"/>
            <a:chExt cx="556" cy="692"/>
          </a:xfrm>
        </p:grpSpPr>
        <p:sp>
          <p:nvSpPr>
            <p:cNvPr id="29717" name="Line 16"/>
            <p:cNvSpPr>
              <a:spLocks noChangeShapeType="1"/>
            </p:cNvSpPr>
            <p:nvPr/>
          </p:nvSpPr>
          <p:spPr bwMode="auto">
            <a:xfrm>
              <a:off x="3360" y="1680"/>
              <a:ext cx="288" cy="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8" name="Line 17"/>
            <p:cNvSpPr>
              <a:spLocks noChangeShapeType="1"/>
            </p:cNvSpPr>
            <p:nvPr/>
          </p:nvSpPr>
          <p:spPr bwMode="auto">
            <a:xfrm>
              <a:off x="3360" y="1440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Oval 18"/>
            <p:cNvSpPr>
              <a:spLocks noChangeArrowheads="1"/>
            </p:cNvSpPr>
            <p:nvPr/>
          </p:nvSpPr>
          <p:spPr bwMode="auto">
            <a:xfrm>
              <a:off x="3264" y="1584"/>
              <a:ext cx="192" cy="192"/>
            </a:xfrm>
            <a:prstGeom prst="ellipse">
              <a:avLst/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600"/>
                <a:t>p</a:t>
              </a:r>
            </a:p>
          </p:txBody>
        </p:sp>
        <p:sp>
          <p:nvSpPr>
            <p:cNvPr id="29720" name="Line 19"/>
            <p:cNvSpPr>
              <a:spLocks noChangeShapeType="1"/>
            </p:cNvSpPr>
            <p:nvPr/>
          </p:nvSpPr>
          <p:spPr bwMode="auto">
            <a:xfrm>
              <a:off x="3696" y="1488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Oval 20"/>
            <p:cNvSpPr>
              <a:spLocks noChangeArrowheads="1"/>
            </p:cNvSpPr>
            <p:nvPr/>
          </p:nvSpPr>
          <p:spPr bwMode="auto">
            <a:xfrm>
              <a:off x="3600" y="1584"/>
              <a:ext cx="192" cy="192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63500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600"/>
                <a:t>p</a:t>
              </a:r>
            </a:p>
          </p:txBody>
        </p:sp>
        <p:sp>
          <p:nvSpPr>
            <p:cNvPr id="29722" name="Text Box 21"/>
            <p:cNvSpPr txBox="1">
              <a:spLocks noChangeArrowheads="1"/>
            </p:cNvSpPr>
            <p:nvPr/>
          </p:nvSpPr>
          <p:spPr bwMode="auto">
            <a:xfrm>
              <a:off x="3264" y="1920"/>
              <a:ext cx="55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para-H</a:t>
              </a:r>
              <a:r>
                <a:rPr lang="en-US" sz="1600" baseline="-25000"/>
                <a:t>2</a:t>
              </a:r>
              <a:endParaRPr lang="en-US" sz="1600"/>
            </a:p>
          </p:txBody>
        </p:sp>
      </p:grpSp>
      <p:sp>
        <p:nvSpPr>
          <p:cNvPr id="29710" name="Line 22"/>
          <p:cNvSpPr>
            <a:spLocks noChangeShapeType="1"/>
          </p:cNvSpPr>
          <p:nvPr/>
        </p:nvSpPr>
        <p:spPr bwMode="auto">
          <a:xfrm>
            <a:off x="10845229" y="2673860"/>
            <a:ext cx="5334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Line 23"/>
          <p:cNvSpPr>
            <a:spLocks noChangeShapeType="1"/>
          </p:cNvSpPr>
          <p:nvPr/>
        </p:nvSpPr>
        <p:spPr bwMode="auto">
          <a:xfrm>
            <a:off x="10845229" y="229286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Oval 24"/>
          <p:cNvSpPr>
            <a:spLocks noChangeArrowheads="1"/>
          </p:cNvSpPr>
          <p:nvPr/>
        </p:nvSpPr>
        <p:spPr bwMode="auto">
          <a:xfrm>
            <a:off x="10692829" y="2521460"/>
            <a:ext cx="304800" cy="304800"/>
          </a:xfrm>
          <a:prstGeom prst="ellipse">
            <a:avLst/>
          </a:prstGeom>
          <a:solidFill>
            <a:srgbClr val="9BBB5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63500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/>
              <a:t>p</a:t>
            </a:r>
          </a:p>
        </p:txBody>
      </p:sp>
      <p:sp>
        <p:nvSpPr>
          <p:cNvPr id="29713" name="Line 25"/>
          <p:cNvSpPr>
            <a:spLocks noChangeShapeType="1"/>
          </p:cNvSpPr>
          <p:nvPr/>
        </p:nvSpPr>
        <p:spPr bwMode="auto">
          <a:xfrm>
            <a:off x="11378629" y="229286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30" name="Oval 26"/>
          <p:cNvSpPr>
            <a:spLocks noChangeArrowheads="1"/>
          </p:cNvSpPr>
          <p:nvPr/>
        </p:nvSpPr>
        <p:spPr bwMode="auto">
          <a:xfrm>
            <a:off x="11226229" y="2521460"/>
            <a:ext cx="304800" cy="304800"/>
          </a:xfrm>
          <a:prstGeom prst="ellipse">
            <a:avLst/>
          </a:prstGeom>
          <a:solidFill>
            <a:srgbClr val="9BBB59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63500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1600"/>
              <a:t>p</a:t>
            </a:r>
          </a:p>
        </p:txBody>
      </p:sp>
      <p:sp>
        <p:nvSpPr>
          <p:cNvPr id="29715" name="Text Box 27"/>
          <p:cNvSpPr txBox="1">
            <a:spLocks noChangeArrowheads="1"/>
          </p:cNvSpPr>
          <p:nvPr/>
        </p:nvSpPr>
        <p:spPr bwMode="auto">
          <a:xfrm>
            <a:off x="10692829" y="3054860"/>
            <a:ext cx="939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ortho-H</a:t>
            </a:r>
            <a:r>
              <a:rPr lang="en-US" sz="1600" baseline="-25000"/>
              <a:t>2</a:t>
            </a:r>
            <a:endParaRPr lang="en-US" sz="1600"/>
          </a:p>
        </p:txBody>
      </p:sp>
      <p:sp>
        <p:nvSpPr>
          <p:cNvPr id="29716" name="Text Box 28"/>
          <p:cNvSpPr txBox="1">
            <a:spLocks noChangeArrowheads="1"/>
          </p:cNvSpPr>
          <p:nvPr/>
        </p:nvSpPr>
        <p:spPr bwMode="auto">
          <a:xfrm>
            <a:off x="9397429" y="2445261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Symbol" charset="0"/>
                <a:sym typeface="Symbol" charset="0"/>
              </a:rPr>
              <a:t></a:t>
            </a:r>
            <a:r>
              <a:rPr lang="en-US" sz="1600" b="1"/>
              <a:t>E = </a:t>
            </a:r>
            <a:br>
              <a:rPr lang="en-US" sz="1600" b="1"/>
            </a:br>
            <a:r>
              <a:rPr lang="en-US" sz="1600" b="1"/>
              <a:t>15 meV</a:t>
            </a:r>
          </a:p>
        </p:txBody>
      </p:sp>
      <p:pic>
        <p:nvPicPr>
          <p:cNvPr id="31" name="Picture 30" descr="DSC0161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864" y="873517"/>
            <a:ext cx="3950727" cy="5377567"/>
          </a:xfrm>
          <a:prstGeom prst="rect">
            <a:avLst/>
          </a:prstGeom>
        </p:spPr>
      </p:pic>
      <p:pic>
        <p:nvPicPr>
          <p:cNvPr id="29" name="Picture 28" descr="Fomin_cipanp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0" t="7932" r="52810" b="10058"/>
          <a:stretch/>
        </p:blipFill>
        <p:spPr>
          <a:xfrm>
            <a:off x="7574636" y="2153923"/>
            <a:ext cx="4505134" cy="4357382"/>
          </a:xfrm>
          <a:prstGeom prst="rect">
            <a:avLst/>
          </a:prstGeom>
        </p:spPr>
      </p:pic>
      <p:pic>
        <p:nvPicPr>
          <p:cNvPr id="30" name="Picture 29" descr="Fomin_cipanp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44" t="7932" r="4104" b="10058"/>
          <a:stretch/>
        </p:blipFill>
        <p:spPr>
          <a:xfrm>
            <a:off x="7830331" y="2153923"/>
            <a:ext cx="4227162" cy="4357382"/>
          </a:xfrm>
          <a:prstGeom prst="rect">
            <a:avLst/>
          </a:prstGeom>
        </p:spPr>
      </p:pic>
      <p:pic>
        <p:nvPicPr>
          <p:cNvPr id="8" name="Picture 7" descr="A large machine in a room&#10;&#10;Description automatically generated">
            <a:extLst>
              <a:ext uri="{FF2B5EF4-FFF2-40B4-BE49-F238E27FC236}">
                <a16:creationId xmlns:a16="http://schemas.microsoft.com/office/drawing/2014/main" id="{253F1B4D-2630-814E-E1CB-AC6CCFA767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131" r="16860"/>
          <a:stretch/>
        </p:blipFill>
        <p:spPr>
          <a:xfrm>
            <a:off x="370867" y="873517"/>
            <a:ext cx="2725822" cy="538440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B71BF9-3490-8742-539F-D4CF5B9B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C6DF72D-004E-6698-6D41-257FB1B7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457057-DC54-33BB-C54A-AD4DC0A0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07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184" y="-1"/>
            <a:ext cx="11766684" cy="868947"/>
          </a:xfrm>
        </p:spPr>
        <p:txBody>
          <a:bodyPr>
            <a:noAutofit/>
          </a:bodyPr>
          <a:lstStyle/>
          <a:p>
            <a:r>
              <a:rPr lang="en-US" dirty="0"/>
              <a:t>The Hadronic Weak Interaction (HWI) </a:t>
            </a:r>
            <a:r>
              <a:rPr lang="en-US" sz="4000" dirty="0"/>
              <a:t>in a</a:t>
            </a:r>
            <a:r>
              <a:rPr lang="en-US" dirty="0"/>
              <a:t> nutshell</a:t>
            </a:r>
          </a:p>
        </p:txBody>
      </p:sp>
      <p:sp>
        <p:nvSpPr>
          <p:cNvPr id="164" name="Oval 89"/>
          <p:cNvSpPr>
            <a:spLocks noChangeArrowheads="1"/>
          </p:cNvSpPr>
          <p:nvPr/>
        </p:nvSpPr>
        <p:spPr bwMode="auto">
          <a:xfrm rot="20704215">
            <a:off x="5068889" y="1873250"/>
            <a:ext cx="663575" cy="541338"/>
          </a:xfrm>
          <a:prstGeom prst="ellipse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5" name="Picture 1" descr="Picture 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739" y="762001"/>
            <a:ext cx="39211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6" name="Group 165"/>
          <p:cNvGrpSpPr>
            <a:grpSpLocks/>
          </p:cNvGrpSpPr>
          <p:nvPr/>
        </p:nvGrpSpPr>
        <p:grpSpPr bwMode="auto">
          <a:xfrm>
            <a:off x="4772025" y="1887539"/>
            <a:ext cx="2382838" cy="2308225"/>
            <a:chOff x="3394044" y="1887050"/>
            <a:chExt cx="2382866" cy="2309445"/>
          </a:xfrm>
        </p:grpSpPr>
        <p:sp>
          <p:nvSpPr>
            <p:cNvPr id="167" name="Oval 5"/>
            <p:cNvSpPr>
              <a:spLocks noChangeArrowheads="1"/>
            </p:cNvSpPr>
            <p:nvPr/>
          </p:nvSpPr>
          <p:spPr bwMode="auto">
            <a:xfrm rot="-895785">
              <a:off x="3487992" y="2772428"/>
              <a:ext cx="2176379" cy="1334661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68" name="Picture 1" descr="Picture 1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044" y="1887050"/>
              <a:ext cx="2382866" cy="2309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9" name="Group 168"/>
          <p:cNvGrpSpPr>
            <a:grpSpLocks/>
          </p:cNvGrpSpPr>
          <p:nvPr/>
        </p:nvGrpSpPr>
        <p:grpSpPr bwMode="auto">
          <a:xfrm>
            <a:off x="5124451" y="3352801"/>
            <a:ext cx="3070225" cy="3376613"/>
            <a:chOff x="3810000" y="3352800"/>
            <a:chExt cx="3070361" cy="3377397"/>
          </a:xfrm>
        </p:grpSpPr>
        <p:sp>
          <p:nvSpPr>
            <p:cNvPr id="170" name="Oval 9"/>
            <p:cNvSpPr>
              <a:spLocks noChangeArrowheads="1"/>
            </p:cNvSpPr>
            <p:nvPr/>
          </p:nvSpPr>
          <p:spPr bwMode="auto">
            <a:xfrm rot="-895785">
              <a:off x="3905507" y="4708824"/>
              <a:ext cx="2583155" cy="1526671"/>
            </a:xfrm>
            <a:prstGeom prst="ellipse">
              <a:avLst/>
            </a:prstGeom>
            <a:solidFill>
              <a:srgbClr val="BBE0E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71" name="Picture 2" descr="Picture 2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3352800"/>
              <a:ext cx="3070361" cy="3377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2" name="Picture 8" descr="Picture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0" y="1204913"/>
            <a:ext cx="279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" name="Group 173"/>
          <p:cNvGrpSpPr>
            <a:grpSpLocks/>
          </p:cNvGrpSpPr>
          <p:nvPr/>
        </p:nvGrpSpPr>
        <p:grpSpPr bwMode="auto">
          <a:xfrm>
            <a:off x="6483349" y="1502205"/>
            <a:ext cx="1846266" cy="3074514"/>
            <a:chOff x="5105400" y="1502200"/>
            <a:chExt cx="1846909" cy="3074221"/>
          </a:xfrm>
        </p:grpSpPr>
        <p:sp>
          <p:nvSpPr>
            <p:cNvPr id="175" name="TextBox 17"/>
            <p:cNvSpPr txBox="1">
              <a:spLocks noChangeArrowheads="1"/>
            </p:cNvSpPr>
            <p:nvPr/>
          </p:nvSpPr>
          <p:spPr bwMode="auto">
            <a:xfrm>
              <a:off x="5638800" y="2667000"/>
              <a:ext cx="1313509" cy="46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Cala"/>
                  <a:cs typeface="Cala"/>
                </a:rPr>
                <a:t>Hadronic</a:t>
              </a:r>
            </a:p>
          </p:txBody>
        </p:sp>
        <p:sp>
          <p:nvSpPr>
            <p:cNvPr id="176" name="TextBox 18"/>
            <p:cNvSpPr txBox="1">
              <a:spLocks noChangeArrowheads="1"/>
            </p:cNvSpPr>
            <p:nvPr/>
          </p:nvSpPr>
          <p:spPr bwMode="auto">
            <a:xfrm>
              <a:off x="5406518" y="1502200"/>
              <a:ext cx="1154885" cy="46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Cala"/>
                  <a:cs typeface="Cala"/>
                </a:rPr>
                <a:t>Nuclear</a:t>
              </a:r>
            </a:p>
          </p:txBody>
        </p:sp>
        <p:sp>
          <p:nvSpPr>
            <p:cNvPr id="177" name="TextBox 19"/>
            <p:cNvSpPr txBox="1">
              <a:spLocks noChangeArrowheads="1"/>
            </p:cNvSpPr>
            <p:nvPr/>
          </p:nvSpPr>
          <p:spPr bwMode="auto">
            <a:xfrm>
              <a:off x="6019800" y="4114800"/>
              <a:ext cx="609674" cy="461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Cala"/>
                  <a:cs typeface="Cala"/>
                </a:rPr>
                <a:t>EW</a:t>
              </a:r>
            </a:p>
          </p:txBody>
        </p:sp>
        <p:sp>
          <p:nvSpPr>
            <p:cNvPr id="178" name="TextBox 60"/>
            <p:cNvSpPr txBox="1">
              <a:spLocks noChangeArrowheads="1"/>
            </p:cNvSpPr>
            <p:nvPr/>
          </p:nvSpPr>
          <p:spPr bwMode="auto">
            <a:xfrm>
              <a:off x="5105400" y="2209800"/>
              <a:ext cx="1617159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804000"/>
                  </a:solidFill>
                  <a:latin typeface="Cala"/>
                  <a:cs typeface="Cala"/>
                </a:rPr>
                <a:t>&lt;nuclear structure&gt;</a:t>
              </a:r>
            </a:p>
          </p:txBody>
        </p:sp>
        <p:sp>
          <p:nvSpPr>
            <p:cNvPr id="179" name="TextBox 61"/>
            <p:cNvSpPr txBox="1">
              <a:spLocks noChangeArrowheads="1"/>
            </p:cNvSpPr>
            <p:nvPr/>
          </p:nvSpPr>
          <p:spPr bwMode="auto">
            <a:xfrm>
              <a:off x="5406518" y="3754577"/>
              <a:ext cx="1399075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804000"/>
                  </a:solidFill>
                  <a:latin typeface="Cala"/>
                  <a:cs typeface="Cala"/>
                </a:rPr>
                <a:t>&lt;QCD structure&gt;</a:t>
              </a:r>
            </a:p>
          </p:txBody>
        </p:sp>
      </p:grpSp>
      <p:sp>
        <p:nvSpPr>
          <p:cNvPr id="181" name="Freeform 15"/>
          <p:cNvSpPr>
            <a:spLocks/>
          </p:cNvSpPr>
          <p:nvPr/>
        </p:nvSpPr>
        <p:spPr bwMode="auto">
          <a:xfrm>
            <a:off x="8304214" y="3136531"/>
            <a:ext cx="2003425" cy="1235075"/>
          </a:xfrm>
          <a:custGeom>
            <a:avLst/>
            <a:gdLst>
              <a:gd name="T0" fmla="*/ 29238 w 2003537"/>
              <a:gd name="T1" fmla="*/ 184727 h 1235363"/>
              <a:gd name="T2" fmla="*/ 29238 w 2003537"/>
              <a:gd name="T3" fmla="*/ 184727 h 1235363"/>
              <a:gd name="T4" fmla="*/ 17693 w 2003537"/>
              <a:gd name="T5" fmla="*/ 531091 h 1235363"/>
              <a:gd name="T6" fmla="*/ 40784 w 2003537"/>
              <a:gd name="T7" fmla="*/ 565727 h 1235363"/>
              <a:gd name="T8" fmla="*/ 52329 w 2003537"/>
              <a:gd name="T9" fmla="*/ 600363 h 1235363"/>
              <a:gd name="T10" fmla="*/ 110057 w 2003537"/>
              <a:gd name="T11" fmla="*/ 669636 h 1235363"/>
              <a:gd name="T12" fmla="*/ 133147 w 2003537"/>
              <a:gd name="T13" fmla="*/ 715818 h 1235363"/>
              <a:gd name="T14" fmla="*/ 202420 w 2003537"/>
              <a:gd name="T15" fmla="*/ 762000 h 1235363"/>
              <a:gd name="T16" fmla="*/ 225511 w 2003537"/>
              <a:gd name="T17" fmla="*/ 796636 h 1235363"/>
              <a:gd name="T18" fmla="*/ 317875 w 2003537"/>
              <a:gd name="T19" fmla="*/ 831272 h 1235363"/>
              <a:gd name="T20" fmla="*/ 364057 w 2003537"/>
              <a:gd name="T21" fmla="*/ 865909 h 1235363"/>
              <a:gd name="T22" fmla="*/ 398693 w 2003537"/>
              <a:gd name="T23" fmla="*/ 889000 h 1235363"/>
              <a:gd name="T24" fmla="*/ 421784 w 2003537"/>
              <a:gd name="T25" fmla="*/ 923636 h 1235363"/>
              <a:gd name="T26" fmla="*/ 456420 w 2003537"/>
              <a:gd name="T27" fmla="*/ 946727 h 1235363"/>
              <a:gd name="T28" fmla="*/ 491057 w 2003537"/>
              <a:gd name="T29" fmla="*/ 981363 h 1235363"/>
              <a:gd name="T30" fmla="*/ 560329 w 2003537"/>
              <a:gd name="T31" fmla="*/ 1119909 h 1235363"/>
              <a:gd name="T32" fmla="*/ 594966 w 2003537"/>
              <a:gd name="T33" fmla="*/ 1154545 h 1235363"/>
              <a:gd name="T34" fmla="*/ 629602 w 2003537"/>
              <a:gd name="T35" fmla="*/ 1166091 h 1235363"/>
              <a:gd name="T36" fmla="*/ 664238 w 2003537"/>
              <a:gd name="T37" fmla="*/ 1189182 h 1235363"/>
              <a:gd name="T38" fmla="*/ 779693 w 2003537"/>
              <a:gd name="T39" fmla="*/ 1212272 h 1235363"/>
              <a:gd name="T40" fmla="*/ 1183784 w 2003537"/>
              <a:gd name="T41" fmla="*/ 1235363 h 1235363"/>
              <a:gd name="T42" fmla="*/ 1841875 w 2003537"/>
              <a:gd name="T43" fmla="*/ 1212272 h 1235363"/>
              <a:gd name="T44" fmla="*/ 1888057 w 2003537"/>
              <a:gd name="T45" fmla="*/ 1200727 h 1235363"/>
              <a:gd name="T46" fmla="*/ 1934238 w 2003537"/>
              <a:gd name="T47" fmla="*/ 1177636 h 1235363"/>
              <a:gd name="T48" fmla="*/ 1957329 w 2003537"/>
              <a:gd name="T49" fmla="*/ 1143000 h 1235363"/>
              <a:gd name="T50" fmla="*/ 1991966 w 2003537"/>
              <a:gd name="T51" fmla="*/ 1073727 h 1235363"/>
              <a:gd name="T52" fmla="*/ 2003511 w 2003537"/>
              <a:gd name="T53" fmla="*/ 1039091 h 1235363"/>
              <a:gd name="T54" fmla="*/ 1980420 w 2003537"/>
              <a:gd name="T55" fmla="*/ 819727 h 1235363"/>
              <a:gd name="T56" fmla="*/ 1945784 w 2003537"/>
              <a:gd name="T57" fmla="*/ 796636 h 1235363"/>
              <a:gd name="T58" fmla="*/ 1888057 w 2003537"/>
              <a:gd name="T59" fmla="*/ 785091 h 1235363"/>
              <a:gd name="T60" fmla="*/ 1853420 w 2003537"/>
              <a:gd name="T61" fmla="*/ 773545 h 1235363"/>
              <a:gd name="T62" fmla="*/ 1818784 w 2003537"/>
              <a:gd name="T63" fmla="*/ 750454 h 1235363"/>
              <a:gd name="T64" fmla="*/ 1737966 w 2003537"/>
              <a:gd name="T65" fmla="*/ 738909 h 1235363"/>
              <a:gd name="T66" fmla="*/ 1657147 w 2003537"/>
              <a:gd name="T67" fmla="*/ 692727 h 1235363"/>
              <a:gd name="T68" fmla="*/ 1553238 w 2003537"/>
              <a:gd name="T69" fmla="*/ 669636 h 1235363"/>
              <a:gd name="T70" fmla="*/ 1426238 w 2003537"/>
              <a:gd name="T71" fmla="*/ 646545 h 1235363"/>
              <a:gd name="T72" fmla="*/ 1149147 w 2003537"/>
              <a:gd name="T73" fmla="*/ 623454 h 1235363"/>
              <a:gd name="T74" fmla="*/ 1114511 w 2003537"/>
              <a:gd name="T75" fmla="*/ 611909 h 1235363"/>
              <a:gd name="T76" fmla="*/ 1091420 w 2003537"/>
              <a:gd name="T77" fmla="*/ 577272 h 1235363"/>
              <a:gd name="T78" fmla="*/ 1033693 w 2003537"/>
              <a:gd name="T79" fmla="*/ 565727 h 1235363"/>
              <a:gd name="T80" fmla="*/ 929784 w 2003537"/>
              <a:gd name="T81" fmla="*/ 519545 h 1235363"/>
              <a:gd name="T82" fmla="*/ 906693 w 2003537"/>
              <a:gd name="T83" fmla="*/ 484909 h 1235363"/>
              <a:gd name="T84" fmla="*/ 872057 w 2003537"/>
              <a:gd name="T85" fmla="*/ 473363 h 1235363"/>
              <a:gd name="T86" fmla="*/ 802784 w 2003537"/>
              <a:gd name="T87" fmla="*/ 427182 h 1235363"/>
              <a:gd name="T88" fmla="*/ 768147 w 2003537"/>
              <a:gd name="T89" fmla="*/ 404091 h 1235363"/>
              <a:gd name="T90" fmla="*/ 721966 w 2003537"/>
              <a:gd name="T91" fmla="*/ 346363 h 1235363"/>
              <a:gd name="T92" fmla="*/ 710420 w 2003537"/>
              <a:gd name="T93" fmla="*/ 311727 h 1235363"/>
              <a:gd name="T94" fmla="*/ 652693 w 2003537"/>
              <a:gd name="T95" fmla="*/ 242454 h 1235363"/>
              <a:gd name="T96" fmla="*/ 618057 w 2003537"/>
              <a:gd name="T97" fmla="*/ 219363 h 1235363"/>
              <a:gd name="T98" fmla="*/ 537238 w 2003537"/>
              <a:gd name="T99" fmla="*/ 115454 h 1235363"/>
              <a:gd name="T100" fmla="*/ 502602 w 2003537"/>
              <a:gd name="T101" fmla="*/ 103909 h 1235363"/>
              <a:gd name="T102" fmla="*/ 364057 w 2003537"/>
              <a:gd name="T103" fmla="*/ 127000 h 1235363"/>
              <a:gd name="T104" fmla="*/ 294784 w 2003537"/>
              <a:gd name="T105" fmla="*/ 150091 h 1235363"/>
              <a:gd name="T106" fmla="*/ 260147 w 2003537"/>
              <a:gd name="T107" fmla="*/ 161636 h 1235363"/>
              <a:gd name="T108" fmla="*/ 225511 w 2003537"/>
              <a:gd name="T109" fmla="*/ 184727 h 1235363"/>
              <a:gd name="T110" fmla="*/ 179329 w 2003537"/>
              <a:gd name="T111" fmla="*/ 207818 h 1235363"/>
              <a:gd name="T112" fmla="*/ 179329 w 2003537"/>
              <a:gd name="T113" fmla="*/ 207818 h 1235363"/>
              <a:gd name="T114" fmla="*/ 98511 w 2003537"/>
              <a:gd name="T115" fmla="*/ 438727 h 1235363"/>
              <a:gd name="T116" fmla="*/ 618057 w 2003537"/>
              <a:gd name="T117" fmla="*/ 1166091 h 1235363"/>
              <a:gd name="T118" fmla="*/ 1761057 w 2003537"/>
              <a:gd name="T119" fmla="*/ 1223818 h 1235363"/>
              <a:gd name="T120" fmla="*/ 1911147 w 2003537"/>
              <a:gd name="T121" fmla="*/ 819727 h 1235363"/>
              <a:gd name="T122" fmla="*/ 1172238 w 2003537"/>
              <a:gd name="T123" fmla="*/ 600363 h 1235363"/>
              <a:gd name="T124" fmla="*/ 698875 w 2003537"/>
              <a:gd name="T125" fmla="*/ 265545 h 1235363"/>
              <a:gd name="T126" fmla="*/ 283238 w 2003537"/>
              <a:gd name="T127" fmla="*/ 0 h 1235363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60000 65536"/>
              <a:gd name="T190" fmla="*/ 0 60000 65536"/>
              <a:gd name="T191" fmla="*/ 0 60000 65536"/>
            </a:gdLst>
            <a:ahLst/>
            <a:cxnLst>
              <a:cxn ang="T128">
                <a:pos x="T0" y="T1"/>
              </a:cxn>
              <a:cxn ang="T129">
                <a:pos x="T2" y="T3"/>
              </a:cxn>
              <a:cxn ang="T130">
                <a:pos x="T4" y="T5"/>
              </a:cxn>
              <a:cxn ang="T131">
                <a:pos x="T6" y="T7"/>
              </a:cxn>
              <a:cxn ang="T132">
                <a:pos x="T8" y="T9"/>
              </a:cxn>
              <a:cxn ang="T133">
                <a:pos x="T10" y="T11"/>
              </a:cxn>
              <a:cxn ang="T134">
                <a:pos x="T12" y="T13"/>
              </a:cxn>
              <a:cxn ang="T135">
                <a:pos x="T14" y="T15"/>
              </a:cxn>
              <a:cxn ang="T136">
                <a:pos x="T16" y="T17"/>
              </a:cxn>
              <a:cxn ang="T137">
                <a:pos x="T18" y="T19"/>
              </a:cxn>
              <a:cxn ang="T138">
                <a:pos x="T20" y="T21"/>
              </a:cxn>
              <a:cxn ang="T139">
                <a:pos x="T22" y="T23"/>
              </a:cxn>
              <a:cxn ang="T140">
                <a:pos x="T24" y="T25"/>
              </a:cxn>
              <a:cxn ang="T141">
                <a:pos x="T26" y="T27"/>
              </a:cxn>
              <a:cxn ang="T142">
                <a:pos x="T28" y="T29"/>
              </a:cxn>
              <a:cxn ang="T143">
                <a:pos x="T30" y="T31"/>
              </a:cxn>
              <a:cxn ang="T144">
                <a:pos x="T32" y="T33"/>
              </a:cxn>
              <a:cxn ang="T145">
                <a:pos x="T34" y="T35"/>
              </a:cxn>
              <a:cxn ang="T146">
                <a:pos x="T36" y="T37"/>
              </a:cxn>
              <a:cxn ang="T147">
                <a:pos x="T38" y="T39"/>
              </a:cxn>
              <a:cxn ang="T148">
                <a:pos x="T40" y="T41"/>
              </a:cxn>
              <a:cxn ang="T149">
                <a:pos x="T42" y="T43"/>
              </a:cxn>
              <a:cxn ang="T150">
                <a:pos x="T44" y="T45"/>
              </a:cxn>
              <a:cxn ang="T151">
                <a:pos x="T46" y="T47"/>
              </a:cxn>
              <a:cxn ang="T152">
                <a:pos x="T48" y="T49"/>
              </a:cxn>
              <a:cxn ang="T153">
                <a:pos x="T50" y="T51"/>
              </a:cxn>
              <a:cxn ang="T154">
                <a:pos x="T52" y="T53"/>
              </a:cxn>
              <a:cxn ang="T155">
                <a:pos x="T54" y="T55"/>
              </a:cxn>
              <a:cxn ang="T156">
                <a:pos x="T56" y="T57"/>
              </a:cxn>
              <a:cxn ang="T157">
                <a:pos x="T58" y="T59"/>
              </a:cxn>
              <a:cxn ang="T158">
                <a:pos x="T60" y="T61"/>
              </a:cxn>
              <a:cxn ang="T159">
                <a:pos x="T62" y="T63"/>
              </a:cxn>
              <a:cxn ang="T160">
                <a:pos x="T64" y="T65"/>
              </a:cxn>
              <a:cxn ang="T161">
                <a:pos x="T66" y="T67"/>
              </a:cxn>
              <a:cxn ang="T162">
                <a:pos x="T68" y="T69"/>
              </a:cxn>
              <a:cxn ang="T163">
                <a:pos x="T70" y="T71"/>
              </a:cxn>
              <a:cxn ang="T164">
                <a:pos x="T72" y="T73"/>
              </a:cxn>
              <a:cxn ang="T165">
                <a:pos x="T74" y="T75"/>
              </a:cxn>
              <a:cxn ang="T166">
                <a:pos x="T76" y="T77"/>
              </a:cxn>
              <a:cxn ang="T167">
                <a:pos x="T78" y="T79"/>
              </a:cxn>
              <a:cxn ang="T168">
                <a:pos x="T80" y="T81"/>
              </a:cxn>
              <a:cxn ang="T169">
                <a:pos x="T82" y="T83"/>
              </a:cxn>
              <a:cxn ang="T170">
                <a:pos x="T84" y="T85"/>
              </a:cxn>
              <a:cxn ang="T171">
                <a:pos x="T86" y="T87"/>
              </a:cxn>
              <a:cxn ang="T172">
                <a:pos x="T88" y="T89"/>
              </a:cxn>
              <a:cxn ang="T173">
                <a:pos x="T90" y="T91"/>
              </a:cxn>
              <a:cxn ang="T174">
                <a:pos x="T92" y="T93"/>
              </a:cxn>
              <a:cxn ang="T175">
                <a:pos x="T94" y="T95"/>
              </a:cxn>
              <a:cxn ang="T176">
                <a:pos x="T96" y="T97"/>
              </a:cxn>
              <a:cxn ang="T177">
                <a:pos x="T98" y="T99"/>
              </a:cxn>
              <a:cxn ang="T178">
                <a:pos x="T100" y="T101"/>
              </a:cxn>
              <a:cxn ang="T179">
                <a:pos x="T102" y="T103"/>
              </a:cxn>
              <a:cxn ang="T180">
                <a:pos x="T104" y="T105"/>
              </a:cxn>
              <a:cxn ang="T181">
                <a:pos x="T106" y="T107"/>
              </a:cxn>
              <a:cxn ang="T182">
                <a:pos x="T108" y="T109"/>
              </a:cxn>
              <a:cxn ang="T183">
                <a:pos x="T110" y="T111"/>
              </a:cxn>
              <a:cxn ang="T184">
                <a:pos x="T112" y="T113"/>
              </a:cxn>
              <a:cxn ang="T185">
                <a:pos x="T114" y="T115"/>
              </a:cxn>
              <a:cxn ang="T186">
                <a:pos x="T116" y="T117"/>
              </a:cxn>
              <a:cxn ang="T187">
                <a:pos x="T118" y="T119"/>
              </a:cxn>
              <a:cxn ang="T188">
                <a:pos x="T120" y="T121"/>
              </a:cxn>
              <a:cxn ang="T189">
                <a:pos x="T122" y="T123"/>
              </a:cxn>
              <a:cxn ang="T190">
                <a:pos x="T124" y="T125"/>
              </a:cxn>
              <a:cxn ang="T191">
                <a:pos x="T126" y="T127"/>
              </a:cxn>
            </a:cxnLst>
            <a:rect l="0" t="0" r="r" b="b"/>
            <a:pathLst>
              <a:path w="2003537" h="1235363">
                <a:moveTo>
                  <a:pt x="29238" y="184727"/>
                </a:moveTo>
                <a:lnTo>
                  <a:pt x="29238" y="184727"/>
                </a:lnTo>
                <a:cubicBezTo>
                  <a:pt x="-5370" y="340461"/>
                  <a:pt x="-9303" y="315126"/>
                  <a:pt x="17693" y="531091"/>
                </a:cubicBezTo>
                <a:cubicBezTo>
                  <a:pt x="19414" y="544860"/>
                  <a:pt x="33087" y="554182"/>
                  <a:pt x="40784" y="565727"/>
                </a:cubicBezTo>
                <a:cubicBezTo>
                  <a:pt x="44632" y="577272"/>
                  <a:pt x="46887" y="589478"/>
                  <a:pt x="52329" y="600363"/>
                </a:cubicBezTo>
                <a:cubicBezTo>
                  <a:pt x="68404" y="632513"/>
                  <a:pt x="84521" y="644101"/>
                  <a:pt x="110057" y="669636"/>
                </a:cubicBezTo>
                <a:cubicBezTo>
                  <a:pt x="117754" y="685030"/>
                  <a:pt x="120977" y="703648"/>
                  <a:pt x="133147" y="715818"/>
                </a:cubicBezTo>
                <a:cubicBezTo>
                  <a:pt x="152770" y="735442"/>
                  <a:pt x="202420" y="762000"/>
                  <a:pt x="202420" y="762000"/>
                </a:cubicBezTo>
                <a:cubicBezTo>
                  <a:pt x="210117" y="773545"/>
                  <a:pt x="214851" y="787753"/>
                  <a:pt x="225511" y="796636"/>
                </a:cubicBezTo>
                <a:cubicBezTo>
                  <a:pt x="251387" y="818199"/>
                  <a:pt x="286802" y="823504"/>
                  <a:pt x="317875" y="831272"/>
                </a:cubicBezTo>
                <a:cubicBezTo>
                  <a:pt x="333269" y="842818"/>
                  <a:pt x="348399" y="854724"/>
                  <a:pt x="364057" y="865909"/>
                </a:cubicBezTo>
                <a:cubicBezTo>
                  <a:pt x="375348" y="873974"/>
                  <a:pt x="388881" y="879188"/>
                  <a:pt x="398693" y="889000"/>
                </a:cubicBezTo>
                <a:cubicBezTo>
                  <a:pt x="408505" y="898812"/>
                  <a:pt x="411972" y="913824"/>
                  <a:pt x="421784" y="923636"/>
                </a:cubicBezTo>
                <a:cubicBezTo>
                  <a:pt x="431596" y="933448"/>
                  <a:pt x="445760" y="937844"/>
                  <a:pt x="456420" y="946727"/>
                </a:cubicBezTo>
                <a:cubicBezTo>
                  <a:pt x="468963" y="957180"/>
                  <a:pt x="479511" y="969818"/>
                  <a:pt x="491057" y="981363"/>
                </a:cubicBezTo>
                <a:cubicBezTo>
                  <a:pt x="509836" y="1037704"/>
                  <a:pt x="515566" y="1075147"/>
                  <a:pt x="560329" y="1119909"/>
                </a:cubicBezTo>
                <a:cubicBezTo>
                  <a:pt x="571875" y="1131454"/>
                  <a:pt x="581380" y="1145488"/>
                  <a:pt x="594966" y="1154545"/>
                </a:cubicBezTo>
                <a:cubicBezTo>
                  <a:pt x="605092" y="1161296"/>
                  <a:pt x="618717" y="1160648"/>
                  <a:pt x="629602" y="1166091"/>
                </a:cubicBezTo>
                <a:cubicBezTo>
                  <a:pt x="642013" y="1172297"/>
                  <a:pt x="651827" y="1182977"/>
                  <a:pt x="664238" y="1189182"/>
                </a:cubicBezTo>
                <a:cubicBezTo>
                  <a:pt x="694258" y="1204192"/>
                  <a:pt x="754877" y="1210499"/>
                  <a:pt x="779693" y="1212272"/>
                </a:cubicBezTo>
                <a:cubicBezTo>
                  <a:pt x="914267" y="1221884"/>
                  <a:pt x="1049087" y="1227666"/>
                  <a:pt x="1183784" y="1235363"/>
                </a:cubicBezTo>
                <a:lnTo>
                  <a:pt x="1841875" y="1212272"/>
                </a:lnTo>
                <a:cubicBezTo>
                  <a:pt x="1857724" y="1211493"/>
                  <a:pt x="1873200" y="1206299"/>
                  <a:pt x="1888057" y="1200727"/>
                </a:cubicBezTo>
                <a:cubicBezTo>
                  <a:pt x="1904172" y="1194684"/>
                  <a:pt x="1918844" y="1185333"/>
                  <a:pt x="1934238" y="1177636"/>
                </a:cubicBezTo>
                <a:cubicBezTo>
                  <a:pt x="1941935" y="1166091"/>
                  <a:pt x="1951123" y="1155411"/>
                  <a:pt x="1957329" y="1143000"/>
                </a:cubicBezTo>
                <a:cubicBezTo>
                  <a:pt x="2005130" y="1047400"/>
                  <a:pt x="1925791" y="1172987"/>
                  <a:pt x="1991966" y="1073727"/>
                </a:cubicBezTo>
                <a:cubicBezTo>
                  <a:pt x="1995814" y="1062182"/>
                  <a:pt x="2004064" y="1051248"/>
                  <a:pt x="2003511" y="1039091"/>
                </a:cubicBezTo>
                <a:cubicBezTo>
                  <a:pt x="2000172" y="965642"/>
                  <a:pt x="1997450" y="891253"/>
                  <a:pt x="1980420" y="819727"/>
                </a:cubicBezTo>
                <a:cubicBezTo>
                  <a:pt x="1977206" y="806229"/>
                  <a:pt x="1958776" y="801508"/>
                  <a:pt x="1945784" y="796636"/>
                </a:cubicBezTo>
                <a:cubicBezTo>
                  <a:pt x="1927410" y="789746"/>
                  <a:pt x="1907094" y="789850"/>
                  <a:pt x="1888057" y="785091"/>
                </a:cubicBezTo>
                <a:cubicBezTo>
                  <a:pt x="1876250" y="782139"/>
                  <a:pt x="1864305" y="778988"/>
                  <a:pt x="1853420" y="773545"/>
                </a:cubicBezTo>
                <a:cubicBezTo>
                  <a:pt x="1841009" y="767339"/>
                  <a:pt x="1832075" y="754441"/>
                  <a:pt x="1818784" y="750454"/>
                </a:cubicBezTo>
                <a:cubicBezTo>
                  <a:pt x="1792719" y="742634"/>
                  <a:pt x="1764905" y="742757"/>
                  <a:pt x="1737966" y="738909"/>
                </a:cubicBezTo>
                <a:cubicBezTo>
                  <a:pt x="1714316" y="723143"/>
                  <a:pt x="1684350" y="701097"/>
                  <a:pt x="1657147" y="692727"/>
                </a:cubicBezTo>
                <a:cubicBezTo>
                  <a:pt x="1623235" y="682292"/>
                  <a:pt x="1587811" y="677614"/>
                  <a:pt x="1553238" y="669636"/>
                </a:cubicBezTo>
                <a:cubicBezTo>
                  <a:pt x="1489600" y="654950"/>
                  <a:pt x="1507426" y="654402"/>
                  <a:pt x="1426238" y="646545"/>
                </a:cubicBezTo>
                <a:cubicBezTo>
                  <a:pt x="1333985" y="637617"/>
                  <a:pt x="1149147" y="623454"/>
                  <a:pt x="1149147" y="623454"/>
                </a:cubicBezTo>
                <a:cubicBezTo>
                  <a:pt x="1137602" y="619606"/>
                  <a:pt x="1124014" y="619511"/>
                  <a:pt x="1114511" y="611909"/>
                </a:cubicBezTo>
                <a:cubicBezTo>
                  <a:pt x="1103676" y="603241"/>
                  <a:pt x="1103468" y="584157"/>
                  <a:pt x="1091420" y="577272"/>
                </a:cubicBezTo>
                <a:cubicBezTo>
                  <a:pt x="1074382" y="567536"/>
                  <a:pt x="1052625" y="570890"/>
                  <a:pt x="1033693" y="565727"/>
                </a:cubicBezTo>
                <a:cubicBezTo>
                  <a:pt x="963939" y="546703"/>
                  <a:pt x="977442" y="551317"/>
                  <a:pt x="929784" y="519545"/>
                </a:cubicBezTo>
                <a:cubicBezTo>
                  <a:pt x="922087" y="508000"/>
                  <a:pt x="917528" y="493577"/>
                  <a:pt x="906693" y="484909"/>
                </a:cubicBezTo>
                <a:cubicBezTo>
                  <a:pt x="897190" y="477306"/>
                  <a:pt x="882695" y="479273"/>
                  <a:pt x="872057" y="473363"/>
                </a:cubicBezTo>
                <a:cubicBezTo>
                  <a:pt x="847798" y="459886"/>
                  <a:pt x="825875" y="442576"/>
                  <a:pt x="802784" y="427182"/>
                </a:cubicBezTo>
                <a:lnTo>
                  <a:pt x="768147" y="404091"/>
                </a:lnTo>
                <a:cubicBezTo>
                  <a:pt x="739130" y="317034"/>
                  <a:pt x="781647" y="420963"/>
                  <a:pt x="721966" y="346363"/>
                </a:cubicBezTo>
                <a:cubicBezTo>
                  <a:pt x="714363" y="336860"/>
                  <a:pt x="715863" y="322612"/>
                  <a:pt x="710420" y="311727"/>
                </a:cubicBezTo>
                <a:cubicBezTo>
                  <a:pt x="697446" y="285780"/>
                  <a:pt x="674578" y="260692"/>
                  <a:pt x="652693" y="242454"/>
                </a:cubicBezTo>
                <a:cubicBezTo>
                  <a:pt x="642033" y="233571"/>
                  <a:pt x="629602" y="227060"/>
                  <a:pt x="618057" y="219363"/>
                </a:cubicBezTo>
                <a:cubicBezTo>
                  <a:pt x="599708" y="191840"/>
                  <a:pt x="569794" y="137158"/>
                  <a:pt x="537238" y="115454"/>
                </a:cubicBezTo>
                <a:cubicBezTo>
                  <a:pt x="527112" y="108703"/>
                  <a:pt x="514147" y="107757"/>
                  <a:pt x="502602" y="103909"/>
                </a:cubicBezTo>
                <a:cubicBezTo>
                  <a:pt x="456420" y="111606"/>
                  <a:pt x="409761" y="116844"/>
                  <a:pt x="364057" y="127000"/>
                </a:cubicBezTo>
                <a:cubicBezTo>
                  <a:pt x="340297" y="132280"/>
                  <a:pt x="317875" y="142394"/>
                  <a:pt x="294784" y="150091"/>
                </a:cubicBezTo>
                <a:lnTo>
                  <a:pt x="260147" y="161636"/>
                </a:lnTo>
                <a:cubicBezTo>
                  <a:pt x="248602" y="169333"/>
                  <a:pt x="237922" y="178522"/>
                  <a:pt x="225511" y="184727"/>
                </a:cubicBezTo>
                <a:cubicBezTo>
                  <a:pt x="172444" y="211260"/>
                  <a:pt x="205414" y="181733"/>
                  <a:pt x="179329" y="207818"/>
                </a:cubicBezTo>
                <a:lnTo>
                  <a:pt x="98511" y="438727"/>
                </a:lnTo>
                <a:lnTo>
                  <a:pt x="618057" y="1166091"/>
                </a:lnTo>
                <a:lnTo>
                  <a:pt x="1761057" y="1223818"/>
                </a:lnTo>
                <a:lnTo>
                  <a:pt x="1911147" y="819727"/>
                </a:lnTo>
                <a:lnTo>
                  <a:pt x="1172238" y="600363"/>
                </a:lnTo>
                <a:lnTo>
                  <a:pt x="698875" y="265545"/>
                </a:lnTo>
                <a:lnTo>
                  <a:pt x="28323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92" name="Group 191"/>
          <p:cNvGrpSpPr>
            <a:grpSpLocks/>
          </p:cNvGrpSpPr>
          <p:nvPr/>
        </p:nvGrpSpPr>
        <p:grpSpPr bwMode="auto">
          <a:xfrm>
            <a:off x="1636584" y="3098198"/>
            <a:ext cx="2865566" cy="2466414"/>
            <a:chOff x="112575" y="2951730"/>
            <a:chExt cx="2866151" cy="2466681"/>
          </a:xfrm>
        </p:grpSpPr>
        <p:pic>
          <p:nvPicPr>
            <p:cNvPr id="193" name="Picture 6162" descr="Picture 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505200"/>
              <a:ext cx="1143000" cy="668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" name="Picture 10" descr="Picture 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429000"/>
              <a:ext cx="1143000" cy="779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" name="TextBox 12"/>
            <p:cNvSpPr txBox="1">
              <a:spLocks noChangeArrowheads="1"/>
            </p:cNvSpPr>
            <p:nvPr/>
          </p:nvSpPr>
          <p:spPr bwMode="auto">
            <a:xfrm>
              <a:off x="112575" y="2951730"/>
              <a:ext cx="255801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Cala"/>
                  <a:cs typeface="Cala"/>
                </a:rPr>
                <a:t>Many Body Nuclear PV</a:t>
              </a:r>
            </a:p>
          </p:txBody>
        </p:sp>
        <p:sp>
          <p:nvSpPr>
            <p:cNvPr id="196" name="Rounded Rectangle 6161"/>
            <p:cNvSpPr>
              <a:spLocks noChangeArrowheads="1"/>
            </p:cNvSpPr>
            <p:nvPr/>
          </p:nvSpPr>
          <p:spPr bwMode="auto">
            <a:xfrm>
              <a:off x="152399" y="3352800"/>
              <a:ext cx="2826327" cy="914400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a"/>
                <a:ea typeface="ＭＳ Ｐゴシック" charset="0"/>
                <a:cs typeface="Cala"/>
              </a:endParaRPr>
            </a:p>
          </p:txBody>
        </p:sp>
        <p:pic>
          <p:nvPicPr>
            <p:cNvPr id="197" name="Picture 6159" descr="Picture 7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49" y="4819560"/>
              <a:ext cx="1447772" cy="598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8" name="Group 197"/>
          <p:cNvGrpSpPr>
            <a:grpSpLocks/>
          </p:cNvGrpSpPr>
          <p:nvPr/>
        </p:nvGrpSpPr>
        <p:grpSpPr bwMode="auto">
          <a:xfrm>
            <a:off x="1641494" y="4482318"/>
            <a:ext cx="2860656" cy="1768095"/>
            <a:chOff x="117487" y="4404105"/>
            <a:chExt cx="2861240" cy="1768095"/>
          </a:xfrm>
        </p:grpSpPr>
        <p:pic>
          <p:nvPicPr>
            <p:cNvPr id="199" name="Picture 6157" descr="Picture 3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1" y="5202545"/>
              <a:ext cx="1143000" cy="717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" name="TextBox 52"/>
            <p:cNvSpPr txBox="1">
              <a:spLocks noChangeArrowheads="1"/>
            </p:cNvSpPr>
            <p:nvPr/>
          </p:nvSpPr>
          <p:spPr bwMode="auto">
            <a:xfrm>
              <a:off x="117487" y="4404105"/>
              <a:ext cx="15427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Cala"/>
                  <a:cs typeface="Cala"/>
                </a:rPr>
                <a:t>Few-body PV</a:t>
              </a:r>
            </a:p>
          </p:txBody>
        </p:sp>
        <p:pic>
          <p:nvPicPr>
            <p:cNvPr id="201" name="Picture 6158" descr="Picture 2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5410200"/>
              <a:ext cx="1371600" cy="69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" name="Rounded Rectangle 57"/>
            <p:cNvSpPr>
              <a:spLocks noChangeArrowheads="1"/>
            </p:cNvSpPr>
            <p:nvPr/>
          </p:nvSpPr>
          <p:spPr bwMode="auto">
            <a:xfrm>
              <a:off x="152400" y="4800600"/>
              <a:ext cx="2826327" cy="1371600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a"/>
                <a:ea typeface="ＭＳ Ｐゴシック" charset="0"/>
                <a:cs typeface="Cala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431533" y="5039593"/>
            <a:ext cx="2007681" cy="1328930"/>
            <a:chOff x="6907532" y="4917515"/>
            <a:chExt cx="2007681" cy="1328930"/>
          </a:xfrm>
        </p:grpSpPr>
        <p:sp>
          <p:nvSpPr>
            <p:cNvPr id="33" name="Rounded Rectangle 6161"/>
            <p:cNvSpPr>
              <a:spLocks noChangeArrowheads="1"/>
            </p:cNvSpPr>
            <p:nvPr/>
          </p:nvSpPr>
          <p:spPr bwMode="auto">
            <a:xfrm>
              <a:off x="6907532" y="5317625"/>
              <a:ext cx="2007681" cy="928820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a"/>
                <a:ea typeface="ＭＳ Ｐゴシック" charset="0"/>
                <a:cs typeface="Cala"/>
              </a:endParaRPr>
            </a:p>
          </p:txBody>
        </p:sp>
        <p:sp>
          <p:nvSpPr>
            <p:cNvPr id="35" name="TextBox 17"/>
            <p:cNvSpPr txBox="1">
              <a:spLocks noChangeArrowheads="1"/>
            </p:cNvSpPr>
            <p:nvPr/>
          </p:nvSpPr>
          <p:spPr bwMode="auto">
            <a:xfrm>
              <a:off x="6999161" y="4917515"/>
              <a:ext cx="18579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Cala"/>
                  <a:cs typeface="Cala"/>
                </a:rPr>
                <a:t>Standard Model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6" name="Ink 25"/>
                <p14:cNvContentPartPr/>
                <p14:nvPr/>
              </p14:nvContentPartPr>
              <p14:xfrm>
                <a:off x="8309990" y="5771212"/>
                <a:ext cx="149400" cy="264960"/>
              </p14:xfrm>
            </p:contentPart>
          </mc:Choice>
          <mc:Fallback xmlns="">
            <p:pic>
              <p:nvPicPr>
                <p:cNvPr id="26" name="Ink 25"/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97720" y="5759692"/>
                  <a:ext cx="173939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/>
                <p14:cNvContentPartPr/>
                <p14:nvPr/>
              </p14:nvContentPartPr>
              <p14:xfrm>
                <a:off x="7342246" y="5704058"/>
                <a:ext cx="842040" cy="324360"/>
              </p14:xfrm>
            </p:contentPart>
          </mc:Choice>
          <mc:Fallback xmlns="">
            <p:pic>
              <p:nvPicPr>
                <p:cNvPr id="27" name="Ink 26"/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329646" y="5692538"/>
                  <a:ext cx="861480" cy="34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8421384" y="2602909"/>
            <a:ext cx="2007681" cy="2446121"/>
            <a:chOff x="6897383" y="2480830"/>
            <a:chExt cx="2007681" cy="2446121"/>
          </a:xfrm>
        </p:grpSpPr>
        <p:pic>
          <p:nvPicPr>
            <p:cNvPr id="173" name="Picture 172" descr="Picture 8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152" y="3210704"/>
              <a:ext cx="1854200" cy="161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17"/>
            <p:cNvSpPr txBox="1">
              <a:spLocks noChangeArrowheads="1"/>
            </p:cNvSpPr>
            <p:nvPr/>
          </p:nvSpPr>
          <p:spPr bwMode="auto">
            <a:xfrm>
              <a:off x="6966111" y="2480830"/>
              <a:ext cx="193847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Cala"/>
                  <a:cs typeface="Cala"/>
                </a:rPr>
                <a:t>Meson Exchange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bg2">
                      <a:lumMod val="50000"/>
                    </a:schemeClr>
                  </a:solidFill>
                  <a:latin typeface="Cala"/>
                  <a:cs typeface="Cala"/>
                </a:rPr>
                <a:t>Potential</a:t>
              </a:r>
            </a:p>
          </p:txBody>
        </p:sp>
        <p:sp>
          <p:nvSpPr>
            <p:cNvPr id="61" name="Rounded Rectangle 6161"/>
            <p:cNvSpPr>
              <a:spLocks noChangeArrowheads="1"/>
            </p:cNvSpPr>
            <p:nvPr/>
          </p:nvSpPr>
          <p:spPr bwMode="auto">
            <a:xfrm>
              <a:off x="6897383" y="3154363"/>
              <a:ext cx="2007681" cy="1772588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a"/>
                <a:ea typeface="ＭＳ Ｐゴシック" charset="0"/>
                <a:cs typeface="Cala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908A4-CAD4-F7E9-CE87-3E86DE77B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DD126-AF68-A49D-5E72-1E610E285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21CA50F-F071-C99D-AF00-088FFAB8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9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CsI(</a:t>
            </a:r>
            <a:r>
              <a:rPr lang="en-US" dirty="0" err="1">
                <a:cs typeface="+mj-cs"/>
              </a:rPr>
              <a:t>Tl</a:t>
            </a:r>
            <a:r>
              <a:rPr lang="en-US" dirty="0">
                <a:cs typeface="+mj-cs"/>
              </a:rPr>
              <a:t>) Detector Array</a:t>
            </a:r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1981200" y="914400"/>
            <a:ext cx="365125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/>
              <a:t>4 rings of 12 detectors each</a:t>
            </a:r>
          </a:p>
          <a:p>
            <a:pPr marL="838200" lvl="1" indent="-381000">
              <a:lnSpc>
                <a:spcPct val="80000"/>
              </a:lnSpc>
              <a:spcBef>
                <a:spcPct val="10000"/>
              </a:spcBef>
              <a:buFont typeface="Times" charset="0"/>
              <a:buChar char="•"/>
            </a:pPr>
            <a:r>
              <a:rPr lang="en-US" sz="1600" dirty="0"/>
              <a:t>15 x 15 x 15 cm</a:t>
            </a:r>
            <a:r>
              <a:rPr lang="en-US" sz="1600" baseline="30000" dirty="0"/>
              <a:t>3</a:t>
            </a:r>
            <a:r>
              <a:rPr lang="en-US" sz="1600" dirty="0"/>
              <a:t> each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/>
              <a:t>VPD</a:t>
            </a:r>
            <a:r>
              <a:rPr lang="ja-JP" altLang="en-US" dirty="0"/>
              <a:t>’</a:t>
            </a:r>
            <a:r>
              <a:rPr lang="en-US" altLang="ja-JP" dirty="0"/>
              <a:t>s insensitive to B field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/>
              <a:t>detection efficiency: 95%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Clr>
                <a:srgbClr val="24459C"/>
              </a:buClr>
              <a:buSzPct val="110000"/>
              <a:buFont typeface="Wingdings" charset="0"/>
              <a:buChar char="§"/>
            </a:pPr>
            <a:r>
              <a:rPr lang="en-US" dirty="0"/>
              <a:t>current-mode operation</a:t>
            </a:r>
          </a:p>
          <a:p>
            <a:pPr marL="838200" lvl="1" indent="-381000">
              <a:lnSpc>
                <a:spcPct val="80000"/>
              </a:lnSpc>
              <a:spcBef>
                <a:spcPct val="10000"/>
              </a:spcBef>
              <a:buFont typeface="Times" charset="0"/>
              <a:buChar char="•"/>
            </a:pPr>
            <a:r>
              <a:rPr lang="en-US" sz="1600" dirty="0"/>
              <a:t>5 x 10</a:t>
            </a:r>
            <a:r>
              <a:rPr lang="en-US" sz="1600" baseline="30000" dirty="0"/>
              <a:t>7</a:t>
            </a:r>
            <a:r>
              <a:rPr lang="en-US" sz="1600" dirty="0"/>
              <a:t> gammas/pulse</a:t>
            </a:r>
          </a:p>
          <a:p>
            <a:pPr marL="838200" lvl="1" indent="-381000">
              <a:lnSpc>
                <a:spcPct val="80000"/>
              </a:lnSpc>
              <a:spcBef>
                <a:spcPct val="10000"/>
              </a:spcBef>
              <a:buFont typeface="Times" charset="0"/>
              <a:buChar char="•"/>
            </a:pPr>
            <a:r>
              <a:rPr lang="en-US" sz="1600" dirty="0"/>
              <a:t>counting statistics limited</a:t>
            </a:r>
          </a:p>
        </p:txBody>
      </p:sp>
      <p:pic>
        <p:nvPicPr>
          <p:cNvPr id="34819" name="Picture 4" descr="crys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267200"/>
            <a:ext cx="20002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photodiod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267200"/>
            <a:ext cx="25908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pictur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NPDGtargetandarray-flip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7526" y="3094038"/>
            <a:ext cx="37814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940A3B-79DF-92D2-BAC1-8A64A1EE3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77C47-A015-A4FB-416B-281F0827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7991D-02E4-71B5-C957-DB07F839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14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Analysis of the Physics Asymmetry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2364522" y="1933305"/>
                <a:ext cx="7223388" cy="851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4492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44924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449241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acc>
                            <m:accPr>
                              <m:chr m:val="̅"/>
                              <m:ctrlPr>
                                <a:rPr lang="en-US" b="1" i="1">
                                  <a:solidFill>
                                    <a:srgbClr val="4492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44924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</m:acc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↓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(</m:t>
                          </m:r>
                          <m:limLow>
                            <m:limLowPr>
                              <m:ctrlP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Sup>
                                    <m:sSubSupPr>
                                      <m:ctrlPr>
                                        <a:rPr lang="en-US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  <m:sup>
                                      <m:r>
                                        <a:rPr lang="en-US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𝑼𝑫</m:t>
                                      </m:r>
                                    </m:sup>
                                  </m:sSubSup>
                                </m:e>
                              </m:groupChr>
                            </m:e>
                            <m:lim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lim>
                          </m:limLow>
                          <m:sSubSup>
                            <m:sSubSupPr>
                              <m:ctrlP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𝑷𝑽</m:t>
                              </m:r>
                            </m:sup>
                          </m:sSub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limLow>
                        <m:limLow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Sup>
                                <m:sSubSupPr>
                                  <m:ctrlP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𝑳𝑹</m:t>
                                  </m:r>
                                </m:sup>
                              </m:sSubSup>
                            </m:e>
                          </m:groupChr>
                        </m:e>
                        <m:lim>
                          <m:d>
                            <m:dPr>
                              <m:begChr m:val="〈"/>
                              <m:endChr m:val="〉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lim>
                      </m:limLow>
                      <m:sSubSup>
                        <m:sSubSupPr>
                          <m:ctrlP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𝑷𝑪</m:t>
                          </m:r>
                        </m:sup>
                      </m:sSub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522" y="1933305"/>
                <a:ext cx="7223388" cy="8512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/>
          <p:cNvSpPr txBox="1"/>
          <p:nvPr/>
        </p:nvSpPr>
        <p:spPr>
          <a:xfrm>
            <a:off x="4991473" y="2732263"/>
            <a:ext cx="105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neutron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polarization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5554902" y="2493615"/>
            <a:ext cx="104146" cy="290948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8094192" y="3573563"/>
            <a:ext cx="2573809" cy="2573809"/>
            <a:chOff x="6277702" y="817702"/>
            <a:chExt cx="2573809" cy="2573809"/>
          </a:xfrm>
        </p:grpSpPr>
        <p:grpSp>
          <p:nvGrpSpPr>
            <p:cNvPr id="105" name="Group 104"/>
            <p:cNvGrpSpPr/>
            <p:nvPr/>
          </p:nvGrpSpPr>
          <p:grpSpPr>
            <a:xfrm>
              <a:off x="6277702" y="817702"/>
              <a:ext cx="2573809" cy="2573809"/>
              <a:chOff x="6262314" y="1139580"/>
              <a:chExt cx="1492076" cy="149207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6737616" y="1226642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004058" y="1226642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270500" y="1357025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 rot="16200000">
                <a:off x="7410541" y="1888296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 rot="16200000">
                <a:off x="7410541" y="1621854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469728" y="1357025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 rot="16200000">
                <a:off x="6329687" y="1888296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 rot="16200000">
                <a:off x="6329687" y="1621854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 flipV="1">
                <a:off x="6737616" y="2281886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 flipV="1">
                <a:off x="7004058" y="2281886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 flipV="1">
                <a:off x="7270500" y="2151503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6469728" y="2151503"/>
                <a:ext cx="254000" cy="254000"/>
              </a:xfrm>
              <a:prstGeom prst="rect">
                <a:avLst/>
              </a:prstGeom>
              <a:solidFill>
                <a:srgbClr val="77933C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723728" y="1611025"/>
                <a:ext cx="546772" cy="54047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7001274" y="1139580"/>
                <a:ext cx="0" cy="149207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16200000">
                <a:off x="7008352" y="1140920"/>
                <a:ext cx="0" cy="149207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7361527" y="1470984"/>
                <a:ext cx="49014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/>
              <p:cNvCxnSpPr>
                <a:stCxn id="98" idx="3"/>
              </p:cNvCxnSpPr>
              <p:nvPr/>
            </p:nvCxnSpPr>
            <p:spPr>
              <a:xfrm flipH="1">
                <a:off x="7003523" y="1510008"/>
                <a:ext cx="365182" cy="3756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1" name="Arc 100"/>
              <p:cNvSpPr/>
              <p:nvPr/>
            </p:nvSpPr>
            <p:spPr>
              <a:xfrm>
                <a:off x="6734832" y="1618619"/>
                <a:ext cx="532884" cy="532884"/>
              </a:xfrm>
              <a:prstGeom prst="arc">
                <a:avLst>
                  <a:gd name="adj1" fmla="val 16200000"/>
                  <a:gd name="adj2" fmla="val 18815757"/>
                </a:avLst>
              </a:prstGeom>
              <a:noFill/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 descr="TP_tmp.png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096249" y="1494768"/>
                <a:ext cx="94385" cy="125846"/>
              </a:xfrm>
              <a:prstGeom prst="rect">
                <a:avLst/>
              </a:prstGeom>
              <a:noFill/>
              <a:ln/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7357" dir="2700000" rotWithShape="0">
                        <a:scrgbClr r="0" g="0" b="0"/>
                      </a:outerShdw>
                    </a:effectLst>
                  </a14:hiddenEffects>
                </a:ext>
                <a:ext uri="{31F19639-BCED-4a60-ADC4-E9642A236FB7}">
                  <a14:hiddenScene3d xmlns="" xmlns:a14="http://schemas.microsoft.com/office/drawing/2010/main">
                    <a:camera prst="orthographicFront">
                      <a:rot lat="0" lon="0" rev="0"/>
                    </a:camera>
                    <a:lightRig rig="threePt" dir="t">
                      <a:rot lat="0" lon="0" rev="0"/>
                    </a:lightRig>
                  </a14:hiddenScene3d>
                </a:ext>
                <a:ext uri="{E45631CC-5BF2-4c18-A39C-3461C7D3F71A}">
                  <a14:hiddenSp3d xmlns="" xmlns:a14="http://schemas.microsoft.com/office/drawing/2010/main" extrusionH="457200">
                    <a:contourClr>
                      <a:srgbClr val="000000"/>
                    </a:contourClr>
                  </a14:hiddenSp3d>
                </a:ext>
                <a:ext uri="{53640926-AAD7-44d8-BBD7-CCE9431645EC}">
                  <a14:shadowObscured xmlns="" xmlns:a14="http://schemas.microsoft.com/office/drawing/2010/main"/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7871856" y="1610628"/>
                  <a:ext cx="489173" cy="4131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1856" y="1610628"/>
                  <a:ext cx="489173" cy="413190"/>
                </a:xfrm>
                <a:prstGeom prst="rect">
                  <a:avLst/>
                </a:prstGeom>
                <a:blipFill>
                  <a:blip r:embed="rId6"/>
                  <a:stretch>
                    <a:fillRect r="-1235" b="-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/>
            <p:cNvGrpSpPr/>
            <p:nvPr/>
          </p:nvGrpSpPr>
          <p:grpSpPr>
            <a:xfrm>
              <a:off x="7012764" y="1755777"/>
              <a:ext cx="471539" cy="537967"/>
              <a:chOff x="8598740" y="2311066"/>
              <a:chExt cx="471539" cy="537967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9006990" y="2365422"/>
                <a:ext cx="0" cy="48361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8598740" y="2311066"/>
                    <a:ext cx="47153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8740" y="2311066"/>
                    <a:ext cx="471539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6557" r="-76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" name="Straight Arrow Connector 15"/>
            <p:cNvCxnSpPr/>
            <p:nvPr/>
          </p:nvCxnSpPr>
          <p:spPr>
            <a:xfrm flipV="1">
              <a:off x="7661916" y="1439754"/>
              <a:ext cx="545459" cy="560859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336363" y="1913469"/>
                  <a:ext cx="4240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solidFill>
                              <a:srgbClr val="44924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6363" y="1913469"/>
                  <a:ext cx="424084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1429"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523500" y="2042349"/>
                  <a:ext cx="497187" cy="3843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solidFill>
                                  <a:srgbClr val="44924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b="1" i="1">
                                    <a:solidFill>
                                      <a:srgbClr val="44924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rgbClr val="449241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>
                                <a:solidFill>
                                  <a:srgbClr val="449241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44924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3500" y="2042349"/>
                  <a:ext cx="497187" cy="384336"/>
                </a:xfrm>
                <a:prstGeom prst="rect">
                  <a:avLst/>
                </a:prstGeom>
                <a:blipFill>
                  <a:blip r:embed="rId9"/>
                  <a:stretch>
                    <a:fillRect t="-1587" r="-1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4" name="Ink 83"/>
                <p14:cNvContentPartPr/>
                <p14:nvPr/>
              </p14:nvContentPartPr>
              <p14:xfrm>
                <a:off x="8079543" y="2893973"/>
                <a:ext cx="360" cy="360"/>
              </p14:xfrm>
            </p:contentPart>
          </mc:Choice>
          <mc:Fallback xmlns="">
            <p:pic>
              <p:nvPicPr>
                <p:cNvPr id="84" name="Ink 83"/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74863" y="2889293"/>
                  <a:ext cx="9720" cy="9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5" name="TextBox 84"/>
          <p:cNvSpPr txBox="1"/>
          <p:nvPr/>
        </p:nvSpPr>
        <p:spPr>
          <a:xfrm>
            <a:off x="6452879" y="2732263"/>
            <a:ext cx="791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fraction 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of yield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H="1" flipV="1">
            <a:off x="6634555" y="2493615"/>
            <a:ext cx="50953" cy="290949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285101" y="2732263"/>
            <a:ext cx="89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geometry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factors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 flipH="1" flipV="1">
            <a:off x="7400486" y="2493615"/>
            <a:ext cx="197562" cy="290949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7959612" y="2493618"/>
            <a:ext cx="427180" cy="28352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8111042" y="2732263"/>
            <a:ext cx="1000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physics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asymmetry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H="1" flipV="1">
            <a:off x="7803524" y="2493616"/>
            <a:ext cx="428287" cy="290949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8849428" y="2493615"/>
            <a:ext cx="200670" cy="290949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2159545" y="2732263"/>
            <a:ext cx="1133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</a:rPr>
              <a:t>detector pair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asymmetry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 flipH="1" flipV="1">
            <a:off x="2668264" y="2529013"/>
            <a:ext cx="51506" cy="255552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2636581" y="1043887"/>
                <a:ext cx="6845980" cy="81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US" b="1" i="1">
                                  <a:solidFill>
                                    <a:srgbClr val="4492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44924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b="1" i="1">
                                  <a:solidFill>
                                    <a:srgbClr val="449241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rgbClr val="449241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b="1" i="1">
                                  <a:solidFill>
                                    <a:srgbClr val="449241"/>
                                  </a:solidFill>
                                  <a:latin typeface="Cambria Math" panose="02040503050406030204" pitchFamily="18" charset="0"/>
                                </a:rPr>
                                <m:t>𝛀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( 1+</m:t>
                      </m:r>
                      <m:limLow>
                        <m:limLow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lim>
                      </m:limLow>
                      <m:sSubSup>
                        <m:sSubSupPr>
                          <m:ctrlP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𝒏𝒑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𝑷𝑽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func>
                            <m:funcPr>
                              <m:ctrlP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lim>
                      </m:limLow>
                      <m:d>
                        <m:dPr>
                          <m:begChr m:val="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𝒏𝒑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𝑷𝑪</m:t>
                              </m:r>
                            </m:sup>
                          </m:sSubSup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581" y="1043887"/>
                <a:ext cx="6845980" cy="8188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9431187" y="37573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941852" y="37573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9431187" y="55845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9009994" y="55845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9917855" y="53452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509508" y="53452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453909" y="39849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276589" y="44384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276589" y="48833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10172539" y="48833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10168456" y="44384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38" name="TextBox 237"/>
          <p:cNvSpPr txBox="1"/>
          <p:nvPr/>
        </p:nvSpPr>
        <p:spPr>
          <a:xfrm>
            <a:off x="9988151" y="39849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695701" y="3421528"/>
            <a:ext cx="3318592" cy="3010106"/>
            <a:chOff x="3171701" y="3300133"/>
            <a:chExt cx="3318592" cy="3010106"/>
          </a:xfrm>
        </p:grpSpPr>
        <p:pic>
          <p:nvPicPr>
            <p:cNvPr id="15" name="Picture 14" descr="ghp_2013_apr9_Glr.tiff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701" y="3546368"/>
              <a:ext cx="3318592" cy="276387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4135048" y="3300133"/>
                  <a:ext cx="1591269" cy="3879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𝑳𝑹</m:t>
                          </m:r>
                        </m:sup>
                      </m:sSubSup>
                      <m:r>
                        <a:rPr lang="en-US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lang="en-US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func>
                        </m:e>
                      </m:d>
                    </m:oMath>
                  </a14:m>
                  <a:r>
                    <a:rPr lang="en-US" b="1" dirty="0">
                      <a:solidFill>
                        <a:schemeClr val="accent2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5048" y="3300133"/>
                  <a:ext cx="1591269" cy="387991"/>
                </a:xfrm>
                <a:prstGeom prst="rect">
                  <a:avLst/>
                </a:prstGeom>
                <a:blipFill>
                  <a:blip r:embed="rId14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1541168" y="3421528"/>
            <a:ext cx="3190109" cy="3010106"/>
            <a:chOff x="17167" y="3300133"/>
            <a:chExt cx="3190109" cy="3010106"/>
          </a:xfrm>
        </p:grpSpPr>
        <p:pic>
          <p:nvPicPr>
            <p:cNvPr id="14" name="Picture 13" descr="ghp_2013_apr9_Gud.tiff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7" y="3496483"/>
              <a:ext cx="3190109" cy="28137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Rectangle 238"/>
                <p:cNvSpPr/>
                <p:nvPr/>
              </p:nvSpPr>
              <p:spPr>
                <a:xfrm>
                  <a:off x="691733" y="3300133"/>
                  <a:ext cx="1656992" cy="3892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𝑼𝑫</m:t>
                          </m:r>
                        </m:sup>
                      </m:sSubSup>
                      <m:r>
                        <a:rPr lang="en-US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func>
                        </m:e>
                      </m:d>
                    </m:oMath>
                  </a14:m>
                  <a:r>
                    <a:rPr lang="en-US" b="1" dirty="0">
                      <a:solidFill>
                        <a:schemeClr val="tx2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39" name="Rectangle 2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733" y="3300133"/>
                  <a:ext cx="1656992" cy="389274"/>
                </a:xfrm>
                <a:prstGeom prst="rect">
                  <a:avLst/>
                </a:prstGeom>
                <a:blipFill>
                  <a:blip r:embed="rId1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6BEA43-CD7A-64EF-6B00-336DA957B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A63965A-ADF9-6F0D-91E6-ED0D9711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925D10-0B48-2E6D-24DA-D0C97441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31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Data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981200" y="803709"/>
            <a:ext cx="8229600" cy="5322456"/>
          </a:xfrm>
        </p:spPr>
        <p:txBody>
          <a:bodyPr>
            <a:normAutofit/>
          </a:bodyPr>
          <a:lstStyle/>
          <a:p>
            <a:r>
              <a:rPr lang="en-US" sz="2000" dirty="0"/>
              <a:t>minimal cuts:  </a:t>
            </a:r>
            <a:r>
              <a:rPr lang="en-US" sz="2000" dirty="0">
                <a:solidFill>
                  <a:schemeClr val="tx1"/>
                </a:solidFill>
              </a:rPr>
              <a:t>1% beam stability for several pulses</a:t>
            </a:r>
            <a:endParaRPr lang="en-US" sz="2000" dirty="0"/>
          </a:p>
          <a:p>
            <a:r>
              <a:rPr lang="en-US" sz="2000" dirty="0"/>
              <a:t>three independent analyses:  </a:t>
            </a:r>
            <a:r>
              <a:rPr lang="en-US" sz="2000" dirty="0">
                <a:solidFill>
                  <a:schemeClr val="tx1"/>
                </a:solidFill>
              </a:rPr>
              <a:t>in excellent agreement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524000" y="1331448"/>
            <a:ext cx="9144000" cy="4418335"/>
            <a:chOff x="0" y="1976564"/>
            <a:chExt cx="9144000" cy="4418335"/>
          </a:xfrm>
        </p:grpSpPr>
        <p:pic>
          <p:nvPicPr>
            <p:cNvPr id="12" name="Content Placeholder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" y="4206182"/>
              <a:ext cx="2696329" cy="184404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7820"/>
            <a:stretch/>
          </p:blipFill>
          <p:spPr>
            <a:xfrm>
              <a:off x="2677147" y="1976564"/>
              <a:ext cx="6466853" cy="439054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68794"/>
              <a:ext cx="2696330" cy="190602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64144" y="3882384"/>
              <a:ext cx="1174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Detector 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4144" y="6025567"/>
              <a:ext cx="1318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Detector 12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718400" y="5719459"/>
                <a:ext cx="8812590" cy="62773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1"/>
                    </a:solidFill>
                  </a:rPr>
                  <a:t>Final Result: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𝑷𝑽</m:t>
                        </m:r>
                      </m:sub>
                      <m:sup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𝒏𝒑</m:t>
                        </m:r>
                      </m:sup>
                    </m:sSubSup>
                    <m:r>
                      <a:rPr lang="en-US" sz="2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𝒔𝒕𝒂𝒕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𝒔𝒚𝒔</m:t>
                            </m:r>
                          </m:sub>
                        </m:sSub>
                      </m:e>
                    </m:d>
                    <m:r>
                      <a:rPr lang="en-US" sz="2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400" y="5719459"/>
                <a:ext cx="8812590" cy="627736"/>
              </a:xfrm>
              <a:prstGeom prst="rect">
                <a:avLst/>
              </a:prstGeom>
              <a:blipFill>
                <a:blip r:embed="rId6"/>
                <a:stretch>
                  <a:fillRect l="-1452" t="-3883" b="-15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726754" y="5124613"/>
            <a:ext cx="219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detector pair number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C66C0-2477-4ADE-8F94-AD454F0FB18B}"/>
              </a:ext>
            </a:extLst>
          </p:cNvPr>
          <p:cNvSpPr txBox="1"/>
          <p:nvPr/>
        </p:nvSpPr>
        <p:spPr>
          <a:xfrm>
            <a:off x="2951149" y="6347195"/>
            <a:ext cx="7716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D.  Blythe et al. (NPDGamma Collaboration)  Phys. Rev. Lett. 121, 242001 (2018)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A7267-7250-7559-D197-02CEB5E9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23D2AD-34EA-9D94-1170-20E2C1C07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F40D94-5559-85D0-4FA4-E09B3C5C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55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1"/>
            <a:ext cx="9144000" cy="868363"/>
          </a:xfrm>
        </p:spPr>
        <p:txBody>
          <a:bodyPr/>
          <a:lstStyle/>
          <a:p>
            <a:r>
              <a:rPr lang="en-US" dirty="0"/>
              <a:t>Systematic Uncertainties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0082DE-9DE1-4043-A11F-A9179333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181" y="1058216"/>
            <a:ext cx="8274758" cy="47415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B214CE-0B67-414E-8F05-B1E2E2C0B4D8}"/>
              </a:ext>
            </a:extLst>
          </p:cNvPr>
          <p:cNvSpPr txBox="1"/>
          <p:nvPr/>
        </p:nvSpPr>
        <p:spPr>
          <a:xfrm>
            <a:off x="2951149" y="5882351"/>
            <a:ext cx="7716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D.  Blythe et al. (NPDGamma Collaboration)  Phys. Rev. Lett. 121, 242001 (2018)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2945B-AB9F-E910-352F-82338B690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18BF3-54B7-8EFB-1CF1-FB10F7EDF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03B75-22B5-F97A-270B-ACC9F6656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42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AFFE31-6CE5-F82D-F626-34397A86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Calibri" panose="020F0502020204030204" pitchFamily="34" charset="0"/>
              </a:rPr>
              <a:t>Parity-odd Neutron Spin Rotation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0521F20-ABD3-BACC-EB4E-D6C0F9E0F7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868947"/>
                <a:ext cx="10972800" cy="5578684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>
                  <a:lnSpc>
                    <a:spcPct val="80000"/>
                  </a:lnSpc>
                </a:pPr>
                <a:r>
                  <a:rPr lang="en-US" altLang="en-US" sz="2400" dirty="0">
                    <a:solidFill>
                      <a:schemeClr val="tx1"/>
                    </a:solidFill>
                  </a:rPr>
                  <a:t>Analogous to optical rotation in a </a:t>
                </a:r>
                <a:r>
                  <a:rPr lang="en-US" altLang="en-US" dirty="0">
                    <a:solidFill>
                      <a:schemeClr val="tx1"/>
                    </a:solidFill>
                  </a:rPr>
                  <a:t>“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handed” medium</a:t>
                </a:r>
                <a:endParaRPr lang="en-US" altLang="en-US" sz="24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altLang="en-US" sz="2400" dirty="0">
                    <a:solidFill>
                      <a:schemeClr val="tx1"/>
                    </a:solidFill>
                  </a:rPr>
                  <a:t>Transversely-polarized neutrons corkscrew from any parity-odd interaction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en-US" sz="2400" b="1" i="1" dirty="0">
                    <a:solidFill>
                      <a:schemeClr val="tx1"/>
                    </a:solidFill>
                  </a:rPr>
                  <a:t>PV Spin Angle</a:t>
                </a:r>
                <a:r>
                  <a:rPr lang="en-US" altLang="en-US" sz="2400" dirty="0">
                    <a:solidFill>
                      <a:schemeClr val="tx1"/>
                    </a:solidFill>
                  </a:rPr>
                  <a:t> is independent of incident neutron energy in cold neutron regime</a:t>
                </a:r>
              </a:p>
              <a:p>
                <a:pPr>
                  <a:lnSpc>
                    <a:spcPct val="80000"/>
                  </a:lnSpc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𝑃𝑉</m:t>
                            </m:r>
                          </m:sub>
                        </m:sSub>
                      </m:num>
                      <m:den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≈8×</m:t>
                        </m:r>
                        <m:sSup>
                          <m:sSupPr>
                            <m:ctrlPr>
                              <a:rPr lang="en-US" alt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−7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alt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rad</m:t>
                        </m:r>
                        <m:r>
                          <a:rPr lang="en-US" alt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alt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r>
                  <a:rPr lang="en-US" altLang="en-US" sz="2400" dirty="0">
                    <a:solidFill>
                      <a:schemeClr val="tx1"/>
                    </a:solidFill>
                    <a:sym typeface="Symbol" pitchFamily="2" charset="2"/>
                  </a:rPr>
                  <a:t> sensitivity achieved at NIST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0521F20-ABD3-BACC-EB4E-D6C0F9E0F7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868947"/>
                <a:ext cx="10972800" cy="5578684"/>
              </a:xfrm>
              <a:blipFill>
                <a:blip r:embed="rId2"/>
                <a:stretch>
                  <a:fillRect l="-722" b="-1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556" name="Group 27">
            <a:extLst>
              <a:ext uri="{FF2B5EF4-FFF2-40B4-BE49-F238E27FC236}">
                <a16:creationId xmlns:a16="http://schemas.microsoft.com/office/drawing/2014/main" id="{0A2C993C-61FB-9B41-8791-D8342F8A180A}"/>
              </a:ext>
            </a:extLst>
          </p:cNvPr>
          <p:cNvGrpSpPr>
            <a:grpSpLocks/>
          </p:cNvGrpSpPr>
          <p:nvPr/>
        </p:nvGrpSpPr>
        <p:grpSpPr bwMode="auto">
          <a:xfrm>
            <a:off x="415213" y="182563"/>
            <a:ext cx="549275" cy="914400"/>
            <a:chOff x="3611880" y="3429794"/>
            <a:chExt cx="548640" cy="91440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4CE0577-9CA3-EF4B-B6D6-46857EE48366}"/>
                </a:ext>
              </a:extLst>
            </p:cNvPr>
            <p:cNvCxnSpPr/>
            <p:nvPr/>
          </p:nvCxnSpPr>
          <p:spPr>
            <a:xfrm rot="5400000" flipH="1" flipV="1">
              <a:off x="3429000" y="3885408"/>
              <a:ext cx="914400" cy="317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D5EDBD4-5322-6F4A-964C-24FCE50333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7600" y="3657600"/>
              <a:ext cx="457200" cy="457200"/>
            </a:xfrm>
            <a:prstGeom prst="ellipse">
              <a:avLst/>
            </a:prstGeom>
            <a:gradFill flip="none" rotWithShape="1">
              <a:gsLst>
                <a:gs pos="10000">
                  <a:srgbClr val="0087E6"/>
                </a:gs>
                <a:gs pos="55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C6AB286-8806-7A43-A8D8-9AE6C839D97E}"/>
                </a:ext>
              </a:extLst>
            </p:cNvPr>
            <p:cNvCxnSpPr/>
            <p:nvPr/>
          </p:nvCxnSpPr>
          <p:spPr>
            <a:xfrm rot="7080000" flipH="1" flipV="1">
              <a:off x="3429000" y="3885408"/>
              <a:ext cx="914400" cy="3171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EE99E142-7B8E-DD46-95DC-F2206423F40A}"/>
                </a:ext>
              </a:extLst>
            </p:cNvPr>
            <p:cNvSpPr/>
            <p:nvPr/>
          </p:nvSpPr>
          <p:spPr>
            <a:xfrm>
              <a:off x="3611880" y="3612357"/>
              <a:ext cx="548640" cy="547687"/>
            </a:xfrm>
            <a:prstGeom prst="arc">
              <a:avLst>
                <a:gd name="adj1" fmla="val 16200000"/>
                <a:gd name="adj2" fmla="val 17873771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4" name="Group 52">
            <a:extLst>
              <a:ext uri="{FF2B5EF4-FFF2-40B4-BE49-F238E27FC236}">
                <a16:creationId xmlns:a16="http://schemas.microsoft.com/office/drawing/2014/main" id="{60F27766-2D68-B4DD-29E4-9800D4182A60}"/>
              </a:ext>
            </a:extLst>
          </p:cNvPr>
          <p:cNvGrpSpPr>
            <a:grpSpLocks/>
          </p:cNvGrpSpPr>
          <p:nvPr/>
        </p:nvGrpSpPr>
        <p:grpSpPr bwMode="auto">
          <a:xfrm>
            <a:off x="3907973" y="919778"/>
            <a:ext cx="3787775" cy="1981200"/>
            <a:chOff x="1598" y="912"/>
            <a:chExt cx="2386" cy="124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3A063D6-CC16-1CED-A16A-99AA448CA0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8" y="960"/>
              <a:ext cx="90" cy="384"/>
            </a:xfrm>
            <a:custGeom>
              <a:avLst/>
              <a:gdLst>
                <a:gd name="T0" fmla="*/ 36 w 90"/>
                <a:gd name="T1" fmla="*/ 1 h 720"/>
                <a:gd name="T2" fmla="*/ 36 w 90"/>
                <a:gd name="T3" fmla="*/ 1 h 720"/>
                <a:gd name="T4" fmla="*/ 54 w 90"/>
                <a:gd name="T5" fmla="*/ 1 h 720"/>
                <a:gd name="T6" fmla="*/ 54 w 90"/>
                <a:gd name="T7" fmla="*/ 1 h 720"/>
                <a:gd name="T8" fmla="*/ 36 w 90"/>
                <a:gd name="T9" fmla="*/ 1 h 720"/>
                <a:gd name="T10" fmla="*/ 0 w 90"/>
                <a:gd name="T11" fmla="*/ 1 h 720"/>
                <a:gd name="T12" fmla="*/ 45 w 90"/>
                <a:gd name="T13" fmla="*/ 0 h 720"/>
                <a:gd name="T14" fmla="*/ 90 w 90"/>
                <a:gd name="T15" fmla="*/ 1 h 720"/>
                <a:gd name="T16" fmla="*/ 0 w 90"/>
                <a:gd name="T17" fmla="*/ 1 h 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720"/>
                <a:gd name="T29" fmla="*/ 90 w 90"/>
                <a:gd name="T30" fmla="*/ 720 h 7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720">
                  <a:moveTo>
                    <a:pt x="36" y="720"/>
                  </a:moveTo>
                  <a:lnTo>
                    <a:pt x="36" y="81"/>
                  </a:lnTo>
                  <a:lnTo>
                    <a:pt x="54" y="81"/>
                  </a:lnTo>
                  <a:lnTo>
                    <a:pt x="54" y="720"/>
                  </a:lnTo>
                  <a:lnTo>
                    <a:pt x="36" y="720"/>
                  </a:lnTo>
                  <a:close/>
                  <a:moveTo>
                    <a:pt x="0" y="90"/>
                  </a:moveTo>
                  <a:lnTo>
                    <a:pt x="45" y="0"/>
                  </a:lnTo>
                  <a:lnTo>
                    <a:pt x="90" y="9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3175">
              <a:solidFill>
                <a:srgbClr val="0033CC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959D210-E9CD-0EA6-8B53-BD55FE98A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8" y="1488"/>
              <a:ext cx="158" cy="349"/>
            </a:xfrm>
            <a:custGeom>
              <a:avLst/>
              <a:gdLst>
                <a:gd name="T0" fmla="*/ 0 w 261"/>
                <a:gd name="T1" fmla="*/ 1 h 675"/>
                <a:gd name="T2" fmla="*/ 1 w 261"/>
                <a:gd name="T3" fmla="*/ 1 h 675"/>
                <a:gd name="T4" fmla="*/ 1 w 261"/>
                <a:gd name="T5" fmla="*/ 1 h 675"/>
                <a:gd name="T6" fmla="*/ 1 w 261"/>
                <a:gd name="T7" fmla="*/ 1 h 675"/>
                <a:gd name="T8" fmla="*/ 0 w 261"/>
                <a:gd name="T9" fmla="*/ 1 h 675"/>
                <a:gd name="T10" fmla="*/ 1 w 261"/>
                <a:gd name="T11" fmla="*/ 1 h 675"/>
                <a:gd name="T12" fmla="*/ 1 w 261"/>
                <a:gd name="T13" fmla="*/ 0 h 675"/>
                <a:gd name="T14" fmla="*/ 1 w 261"/>
                <a:gd name="T15" fmla="*/ 1 h 675"/>
                <a:gd name="T16" fmla="*/ 1 w 261"/>
                <a:gd name="T17" fmla="*/ 1 h 6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1"/>
                <a:gd name="T28" fmla="*/ 0 h 675"/>
                <a:gd name="T29" fmla="*/ 261 w 261"/>
                <a:gd name="T30" fmla="*/ 675 h 6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1" h="675">
                  <a:moveTo>
                    <a:pt x="0" y="669"/>
                  </a:moveTo>
                  <a:lnTo>
                    <a:pt x="213" y="73"/>
                  </a:lnTo>
                  <a:lnTo>
                    <a:pt x="230" y="79"/>
                  </a:lnTo>
                  <a:lnTo>
                    <a:pt x="17" y="675"/>
                  </a:lnTo>
                  <a:lnTo>
                    <a:pt x="0" y="669"/>
                  </a:lnTo>
                  <a:close/>
                  <a:moveTo>
                    <a:pt x="176" y="70"/>
                  </a:moveTo>
                  <a:lnTo>
                    <a:pt x="249" y="0"/>
                  </a:lnTo>
                  <a:lnTo>
                    <a:pt x="261" y="100"/>
                  </a:lnTo>
                  <a:lnTo>
                    <a:pt x="176" y="70"/>
                  </a:lnTo>
                  <a:close/>
                </a:path>
              </a:pathLst>
            </a:custGeom>
            <a:solidFill>
              <a:srgbClr val="0033CC"/>
            </a:solidFill>
            <a:ln w="3175">
              <a:solidFill>
                <a:srgbClr val="0033CC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7DA2A1A6-2197-8418-820D-0478FCF1F5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1440"/>
              <a:ext cx="1" cy="72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89061F06-6844-D38A-A057-FAF17581A2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6" y="1478"/>
              <a:ext cx="384" cy="384"/>
              <a:chOff x="2941" y="1631"/>
              <a:chExt cx="384" cy="384"/>
            </a:xfrm>
          </p:grpSpPr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C09948DC-1D4F-77F7-7CCD-29589E76F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1" y="1631"/>
                <a:ext cx="384" cy="384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Symbol" pitchFamily="2" charset="2"/>
                  <a:buChar char="¨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Rectangle 18">
                <a:extLst>
                  <a:ext uri="{FF2B5EF4-FFF2-40B4-BE49-F238E27FC236}">
                    <a16:creationId xmlns:a16="http://schemas.microsoft.com/office/drawing/2014/main" id="{47C0DF80-3120-9E0C-0B07-882B086CF8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1" y="1631"/>
                <a:ext cx="384" cy="384"/>
              </a:xfrm>
              <a:prstGeom prst="rect">
                <a:avLst/>
              </a:prstGeom>
              <a:noFill/>
              <a:ln w="190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Symbol" pitchFamily="2" charset="2"/>
                  <a:buChar char="¨"/>
                  <a:defRPr sz="32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Helvetic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A50ABDE5-73E9-9E30-8CCD-31293C6FBD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4" y="1670"/>
              <a:ext cx="672" cy="1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D90FCEF6-B499-7A52-608B-E3F7AADC8E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74" y="1286"/>
              <a:ext cx="672" cy="1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49812717-DFFF-2C90-1C51-3B48B8B216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58" y="1286"/>
              <a:ext cx="672" cy="19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31ED08C8-E120-06A8-EC9E-A24884E860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4" y="1285"/>
              <a:ext cx="38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417C5E2D-4C4B-0272-D211-8C51E5F23F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22" y="1430"/>
              <a:ext cx="816" cy="240"/>
            </a:xfrm>
            <a:prstGeom prst="line">
              <a:avLst/>
            </a:prstGeom>
            <a:noFill/>
            <a:ln w="9525" cap="rnd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6FAB3C1-BE05-3A1D-3F3D-D854C90D4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8" y="1584"/>
              <a:ext cx="96" cy="48"/>
            </a:xfrm>
            <a:custGeom>
              <a:avLst/>
              <a:gdLst>
                <a:gd name="T0" fmla="*/ 0 w 96"/>
                <a:gd name="T1" fmla="*/ 0 h 41"/>
                <a:gd name="T2" fmla="*/ 96 w 96"/>
                <a:gd name="T3" fmla="*/ 6352 h 41"/>
                <a:gd name="T4" fmla="*/ 0 60000 65536"/>
                <a:gd name="T5" fmla="*/ 0 60000 65536"/>
                <a:gd name="T6" fmla="*/ 0 w 96"/>
                <a:gd name="T7" fmla="*/ 0 h 41"/>
                <a:gd name="T8" fmla="*/ 96 w 96"/>
                <a:gd name="T9" fmla="*/ 41 h 4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6" h="41">
                  <a:moveTo>
                    <a:pt x="0" y="0"/>
                  </a:moveTo>
                  <a:cubicBezTo>
                    <a:pt x="34" y="0"/>
                    <a:pt x="67" y="14"/>
                    <a:pt x="96" y="41"/>
                  </a:cubicBezTo>
                </a:path>
              </a:pathLst>
            </a:cu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22859BC4-FE92-F14A-55D0-A4FE47613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3" y="1248"/>
              <a:ext cx="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75000"/>
                <a:buFont typeface="Symbol" pitchFamily="2" charset="2"/>
                <a:buChar char="¨"/>
                <a:defRPr sz="32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UniversalMath1 BT" pitchFamily="18" charset="2"/>
                </a:rPr>
                <a:t>f</a:t>
              </a:r>
              <a:endParaRPr lang="en-US" altLang="en-US" sz="1800">
                <a:latin typeface="UniversalMath1 BT" pitchFamily="18" charset="2"/>
              </a:endParaRPr>
            </a:p>
          </p:txBody>
        </p:sp>
        <p:sp>
          <p:nvSpPr>
            <p:cNvPr id="26" name="Line 31">
              <a:extLst>
                <a:ext uri="{FF2B5EF4-FFF2-40B4-BE49-F238E27FC236}">
                  <a16:creationId xmlns:a16="http://schemas.microsoft.com/office/drawing/2014/main" id="{F63E6AF7-C537-A8B7-B074-BA31CE5547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98" y="1238"/>
              <a:ext cx="624" cy="19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7" name="Line 32">
              <a:extLst>
                <a:ext uri="{FF2B5EF4-FFF2-40B4-BE49-F238E27FC236}">
                  <a16:creationId xmlns:a16="http://schemas.microsoft.com/office/drawing/2014/main" id="{28CBF574-05AC-C2EA-4808-C4AF93C9F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38" y="1670"/>
              <a:ext cx="946" cy="25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8" name="Line 33">
              <a:extLst>
                <a:ext uri="{FF2B5EF4-FFF2-40B4-BE49-F238E27FC236}">
                  <a16:creationId xmlns:a16="http://schemas.microsoft.com/office/drawing/2014/main" id="{CBC4AD28-5D8C-F27D-C1E9-921458454E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4" y="1286"/>
              <a:ext cx="1" cy="3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9" name="Line 51">
              <a:extLst>
                <a:ext uri="{FF2B5EF4-FFF2-40B4-BE49-F238E27FC236}">
                  <a16:creationId xmlns:a16="http://schemas.microsoft.com/office/drawing/2014/main" id="{EB174232-A2A2-2DB2-124B-04C6EBE20F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912"/>
              <a:ext cx="1" cy="72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00"/>
            </a:p>
          </p:txBody>
        </p:sp>
      </p:grpSp>
      <p:sp>
        <p:nvSpPr>
          <p:cNvPr id="35" name="Text Box 58">
            <a:extLst>
              <a:ext uri="{FF2B5EF4-FFF2-40B4-BE49-F238E27FC236}">
                <a16:creationId xmlns:a16="http://schemas.microsoft.com/office/drawing/2014/main" id="{D0D0381F-BCE9-CDC1-F6A6-A93282481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6748" y="2141026"/>
            <a:ext cx="3078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Symbol" pitchFamily="2" charset="2"/>
              <a:buChar char="¨"/>
              <a:defRPr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Refractive index depends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on neutron helicity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CB5160-BCA7-3E71-CAF6-13A396A9C2A7}"/>
                  </a:ext>
                </a:extLst>
              </p:cNvPr>
              <p:cNvSpPr txBox="1"/>
              <p:nvPr/>
            </p:nvSpPr>
            <p:spPr>
              <a:xfrm>
                <a:off x="755640" y="2258687"/>
                <a:ext cx="6780294" cy="118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↑ 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− 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  <a:p>
                <a:r>
                  <a:rPr lang="en-US" sz="2400" dirty="0"/>
                  <a:t>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𝑃𝐶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𝑃𝑉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𝑃𝐶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𝑃𝑉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CB5160-BCA7-3E71-CAF6-13A396A9C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0" y="2258687"/>
                <a:ext cx="6780294" cy="11804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CFFC4E2-D514-9B48-4112-1FE6077C82AA}"/>
                  </a:ext>
                </a:extLst>
              </p:cNvPr>
              <p:cNvSpPr txBox="1"/>
              <p:nvPr/>
            </p:nvSpPr>
            <p:spPr>
              <a:xfrm>
                <a:off x="8071986" y="1410960"/>
                <a:ext cx="3302537" cy="51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CFFC4E2-D514-9B48-4112-1FE6077C8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986" y="1410960"/>
                <a:ext cx="3302537" cy="51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282A0EE-A4BD-982A-AA6E-BA48173151EA}"/>
                  </a:ext>
                </a:extLst>
              </p:cNvPr>
              <p:cNvSpPr txBox="1"/>
              <p:nvPr/>
            </p:nvSpPr>
            <p:spPr>
              <a:xfrm>
                <a:off x="5663682" y="3818181"/>
                <a:ext cx="5710841" cy="523220"/>
              </a:xfrm>
              <a:prstGeom prst="rect">
                <a:avLst/>
              </a:prstGeom>
              <a:noFill/>
              <a:ln w="127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282A0EE-A4BD-982A-AA6E-BA4817315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682" y="3818181"/>
                <a:ext cx="571084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ADD35B7-B6F3-4F14-AD51-8594104E8DE4}"/>
                  </a:ext>
                </a:extLst>
              </p:cNvPr>
              <p:cNvSpPr txBox="1"/>
              <p:nvPr/>
            </p:nvSpPr>
            <p:spPr>
              <a:xfrm>
                <a:off x="4212773" y="899624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ADD35B7-B6F3-4F14-AD51-8594104E8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773" y="899624"/>
                <a:ext cx="914400" cy="369332"/>
              </a:xfrm>
              <a:prstGeom prst="rect">
                <a:avLst/>
              </a:prstGeom>
              <a:blipFill>
                <a:blip r:embed="rId6"/>
                <a:stretch>
                  <a:fillRect t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5440334-3D41-0975-B326-0AA9D4A1DC95}"/>
                  </a:ext>
                </a:extLst>
              </p:cNvPr>
              <p:cNvSpPr txBox="1"/>
              <p:nvPr/>
            </p:nvSpPr>
            <p:spPr>
              <a:xfrm>
                <a:off x="7136949" y="1771694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5440334-3D41-0975-B326-0AA9D4A1D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949" y="1771694"/>
                <a:ext cx="914400" cy="369332"/>
              </a:xfrm>
              <a:prstGeom prst="rect">
                <a:avLst/>
              </a:prstGeom>
              <a:blipFill>
                <a:blip r:embed="rId7"/>
                <a:stretch>
                  <a:fillRect t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Date Placeholder 60">
            <a:extLst>
              <a:ext uri="{FF2B5EF4-FFF2-40B4-BE49-F238E27FC236}">
                <a16:creationId xmlns:a16="http://schemas.microsoft.com/office/drawing/2014/main" id="{FD40CE06-601C-42A7-F5FF-9A70E66C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62" name="Footer Placeholder 61">
            <a:extLst>
              <a:ext uri="{FF2B5EF4-FFF2-40B4-BE49-F238E27FC236}">
                <a16:creationId xmlns:a16="http://schemas.microsoft.com/office/drawing/2014/main" id="{1C84C95A-2149-1CC6-819B-221E47180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19DE0CD3-6619-2970-4AD1-631BF230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19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44EC66-266D-1936-CAC5-C083C6AC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i="0" dirty="0">
                <a:cs typeface="Arial" charset="0"/>
              </a:rPr>
              <a:t>n-</a:t>
            </a:r>
            <a:r>
              <a:rPr lang="en-US" sz="4400" i="0" baseline="30000" dirty="0">
                <a:cs typeface="Arial" charset="0"/>
              </a:rPr>
              <a:t>4</a:t>
            </a:r>
            <a:r>
              <a:rPr lang="en-US" sz="4400" i="0" dirty="0">
                <a:cs typeface="Arial" charset="0"/>
              </a:rPr>
              <a:t>He NSR apparatus ready for cryogenic testing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6F6B2DA-CBDC-E45F-DCA9-0260111F89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3691" y="4521002"/>
                <a:ext cx="11865629" cy="1734955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Modern theoretical calculation for n-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4</a:t>
                </a:r>
                <a:r>
                  <a:rPr lang="en-US" dirty="0">
                    <a:solidFill>
                      <a:schemeClr val="tx1"/>
                    </a:solidFill>
                  </a:rPr>
                  <a:t>He P-odd spin rotation to NN weak amplitudes done (Lazauskis) 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PV spin rotation angle estimated to be “large”  (~</a:t>
                </a:r>
                <a:r>
                  <a:rPr lang="en-US" altLang="en-US" sz="2400" dirty="0">
                    <a:solidFill>
                      <a:schemeClr val="tx1"/>
                    </a:solidFill>
                  </a:rPr>
                  <a:t> 4 x </a:t>
                </a:r>
                <a:r>
                  <a:rPr lang="en-US" altLang="en-US" sz="2400" dirty="0">
                    <a:solidFill>
                      <a:schemeClr val="tx1"/>
                    </a:solidFill>
                    <a:sym typeface="Symbol" pitchFamily="2" charset="2"/>
                  </a:rPr>
                  <a:t>10</a:t>
                </a:r>
                <a:r>
                  <a:rPr lang="en-US" altLang="en-US" sz="2400" b="1" baseline="30000" dirty="0">
                    <a:solidFill>
                      <a:schemeClr val="tx1"/>
                    </a:solidFill>
                    <a:sym typeface="Symbol" pitchFamily="2" charset="2"/>
                  </a:rPr>
                  <a:t>-7</a:t>
                </a:r>
                <a:r>
                  <a:rPr lang="en-US" altLang="en-US" sz="2400" dirty="0">
                    <a:solidFill>
                      <a:schemeClr val="tx1"/>
                    </a:solidFill>
                    <a:sym typeface="Symbol" pitchFamily="2" charset="2"/>
                  </a:rPr>
                  <a:t> rad/m</a:t>
                </a:r>
                <a:r>
                  <a:rPr lang="en-US" dirty="0">
                    <a:solidFill>
                      <a:schemeClr val="tx1"/>
                    </a:solidFill>
                  </a:rPr>
                  <a:t>), 90% dominated by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coupling 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A weak probe of quark-quark interactions of QCD in the confinement/chiral symmetry breaking regime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Test case for our ability to understand how high-scale symmetry violation evolves to low energy in strongly interacting systems through nonperturbative QCD scales, similar theory/experiment in many other areas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6F6B2DA-CBDC-E45F-DCA9-0260111F89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691" y="4521002"/>
                <a:ext cx="11865629" cy="1734955"/>
              </a:xfrm>
              <a:blipFill>
                <a:blip r:embed="rId2"/>
                <a:stretch>
                  <a:fillRect l="-462" t="-3873" b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4933488-CCAB-2B04-42DB-53C52841A966}"/>
              </a:ext>
            </a:extLst>
          </p:cNvPr>
          <p:cNvGrpSpPr/>
          <p:nvPr/>
        </p:nvGrpSpPr>
        <p:grpSpPr>
          <a:xfrm>
            <a:off x="1003688" y="721371"/>
            <a:ext cx="9812185" cy="3645877"/>
            <a:chOff x="1599530" y="914400"/>
            <a:chExt cx="9080163" cy="3011488"/>
          </a:xfrm>
        </p:grpSpPr>
        <p:sp>
          <p:nvSpPr>
            <p:cNvPr id="8" name="TextBox 108">
              <a:extLst>
                <a:ext uri="{FF2B5EF4-FFF2-40B4-BE49-F238E27FC236}">
                  <a16:creationId xmlns:a16="http://schemas.microsoft.com/office/drawing/2014/main" id="{4F5635B2-9420-86E4-CEB0-28BFADF76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7609" y="3048000"/>
              <a:ext cx="1109621" cy="74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51" tIns="45726" rIns="91451" bIns="45726">
              <a:spAutoFit/>
            </a:bodyPr>
            <a:lstStyle>
              <a:lvl1pPr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6" i="0">
                  <a:cs typeface="Arial" charset="0"/>
                </a:rPr>
                <a:t>supermirror</a:t>
              </a:r>
              <a:br>
                <a:rPr lang="en-US" sz="1406" i="0">
                  <a:cs typeface="Arial" charset="0"/>
                </a:rPr>
              </a:br>
              <a:r>
                <a:rPr lang="en-US" sz="1406" i="0">
                  <a:cs typeface="Arial" charset="0"/>
                </a:rPr>
                <a:t>polarization</a:t>
              </a:r>
            </a:p>
            <a:p>
              <a:pPr algn="ctr" eaLnBrk="1" hangingPunct="1"/>
              <a:r>
                <a:rPr lang="en-US" sz="1406" i="0">
                  <a:cs typeface="Arial" charset="0"/>
                </a:rPr>
                <a:t>analyzer</a:t>
              </a:r>
            </a:p>
          </p:txBody>
        </p:sp>
        <p:sp>
          <p:nvSpPr>
            <p:cNvPr id="9" name="TextBox 109">
              <a:extLst>
                <a:ext uri="{FF2B5EF4-FFF2-40B4-BE49-F238E27FC236}">
                  <a16:creationId xmlns:a16="http://schemas.microsoft.com/office/drawing/2014/main" id="{368F08AE-5E87-A397-2ECE-763628A6C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82521" y="1219201"/>
              <a:ext cx="1297172" cy="525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51" tIns="45726" rIns="91451" bIns="45726">
              <a:spAutoFit/>
            </a:bodyPr>
            <a:lstStyle>
              <a:lvl1pPr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6" i="0" baseline="30000">
                  <a:cs typeface="Arial" charset="0"/>
                </a:rPr>
                <a:t>3</a:t>
              </a:r>
              <a:r>
                <a:rPr lang="en-US" sz="1406" i="0">
                  <a:cs typeface="Arial" charset="0"/>
                </a:rPr>
                <a:t>He ionization</a:t>
              </a:r>
            </a:p>
            <a:p>
              <a:pPr algn="ctr" eaLnBrk="1" hangingPunct="1"/>
              <a:r>
                <a:rPr lang="en-US" sz="1406" i="0">
                  <a:cs typeface="Arial" charset="0"/>
                </a:rPr>
                <a:t>chamber</a:t>
              </a:r>
            </a:p>
          </p:txBody>
        </p:sp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2E17D4BA-B317-C741-7AEF-28490D1F1D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9530" y="914400"/>
              <a:ext cx="8992940" cy="3011488"/>
              <a:chOff x="48" y="1462"/>
              <a:chExt cx="5663" cy="1897"/>
            </a:xfrm>
          </p:grpSpPr>
          <p:grpSp>
            <p:nvGrpSpPr>
              <p:cNvPr id="11" name="Group 36">
                <a:extLst>
                  <a:ext uri="{FF2B5EF4-FFF2-40B4-BE49-F238E27FC236}">
                    <a16:creationId xmlns:a16="http://schemas.microsoft.com/office/drawing/2014/main" id="{02C178DA-D6AA-DDA0-D838-0815356987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46" y="2047"/>
                <a:ext cx="2604" cy="961"/>
                <a:chOff x="20871656" y="18910942"/>
                <a:chExt cx="9458325" cy="3493008"/>
              </a:xfrm>
            </p:grpSpPr>
            <p:sp useBgFill="1"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A462013-738B-44B5-2BAC-DCC67B213BA5}"/>
                    </a:ext>
                  </a:extLst>
                </p:cNvPr>
                <p:cNvSpPr/>
                <p:nvPr/>
              </p:nvSpPr>
              <p:spPr>
                <a:xfrm>
                  <a:off x="21282099" y="18910942"/>
                  <a:ext cx="8641072" cy="3493006"/>
                </a:xfrm>
                <a:prstGeom prst="rect">
                  <a:avLst/>
                </a:prstGeom>
                <a:ln w="476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  <p:sp useBgFill="1"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731F4E21-F2FF-ED48-E536-3907291D403D}"/>
                    </a:ext>
                  </a:extLst>
                </p:cNvPr>
                <p:cNvSpPr/>
                <p:nvPr/>
              </p:nvSpPr>
              <p:spPr>
                <a:xfrm>
                  <a:off x="20918876" y="20110414"/>
                  <a:ext cx="363223" cy="1075890"/>
                </a:xfrm>
                <a:prstGeom prst="rect">
                  <a:avLst/>
                </a:prstGeom>
                <a:ln w="476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  <p:sp useBgFill="1"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BFB3B06-0ACE-CD9A-A54F-DE2DD95C4417}"/>
                    </a:ext>
                  </a:extLst>
                </p:cNvPr>
                <p:cNvSpPr/>
                <p:nvPr/>
              </p:nvSpPr>
              <p:spPr>
                <a:xfrm>
                  <a:off x="29926805" y="20379386"/>
                  <a:ext cx="363223" cy="537945"/>
                </a:xfrm>
                <a:prstGeom prst="rect">
                  <a:avLst/>
                </a:prstGeom>
                <a:ln w="476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  <p:sp useBgFill="1"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EA41E1F-0ACB-5BAB-4A8E-F9B6069C4382}"/>
                    </a:ext>
                  </a:extLst>
                </p:cNvPr>
                <p:cNvSpPr/>
                <p:nvPr/>
              </p:nvSpPr>
              <p:spPr>
                <a:xfrm>
                  <a:off x="20871656" y="20132222"/>
                  <a:ext cx="450396" cy="102863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  <p:sp useBgFill="1"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CC897B09-24B8-B877-BFA5-302F633E3060}"/>
                    </a:ext>
                  </a:extLst>
                </p:cNvPr>
                <p:cNvSpPr/>
                <p:nvPr/>
              </p:nvSpPr>
              <p:spPr>
                <a:xfrm>
                  <a:off x="29883218" y="20404828"/>
                  <a:ext cx="446763" cy="49069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2" name="Group 29">
                <a:extLst>
                  <a:ext uri="{FF2B5EF4-FFF2-40B4-BE49-F238E27FC236}">
                    <a16:creationId xmlns:a16="http://schemas.microsoft.com/office/drawing/2014/main" id="{6E800F92-E0B0-342E-B4BB-11A36B33CD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2" y="2140"/>
                <a:ext cx="2013" cy="773"/>
                <a:chOff x="23500831" y="11391414"/>
                <a:chExt cx="7316137" cy="2807208"/>
              </a:xfrm>
            </p:grpSpPr>
            <p:sp useBgFill="1"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8EC67C0-5534-8F18-2F43-88282B8A2804}"/>
                    </a:ext>
                  </a:extLst>
                </p:cNvPr>
                <p:cNvSpPr/>
                <p:nvPr/>
              </p:nvSpPr>
              <p:spPr>
                <a:xfrm>
                  <a:off x="23922427" y="11391414"/>
                  <a:ext cx="6483848" cy="2807208"/>
                </a:xfrm>
                <a:prstGeom prst="rect">
                  <a:avLst/>
                </a:prstGeom>
                <a:ln w="476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  <p:sp useBgFill="1"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170E18C5-E320-BFB4-E7FE-3F58453AB050}"/>
                    </a:ext>
                  </a:extLst>
                </p:cNvPr>
                <p:cNvSpPr/>
                <p:nvPr/>
              </p:nvSpPr>
              <p:spPr>
                <a:xfrm>
                  <a:off x="23555349" y="12259361"/>
                  <a:ext cx="367078" cy="1078576"/>
                </a:xfrm>
                <a:prstGeom prst="rect">
                  <a:avLst/>
                </a:prstGeom>
                <a:ln w="476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  <p:sp useBgFill="1"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7EE2F6F-0B75-5235-E7F6-45496BC53372}"/>
                    </a:ext>
                  </a:extLst>
                </p:cNvPr>
                <p:cNvSpPr/>
                <p:nvPr/>
              </p:nvSpPr>
              <p:spPr>
                <a:xfrm>
                  <a:off x="30409910" y="12520835"/>
                  <a:ext cx="363444" cy="541103"/>
                </a:xfrm>
                <a:prstGeom prst="rect">
                  <a:avLst/>
                </a:prstGeom>
                <a:ln w="476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  <p:sp useBgFill="1"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B26B6A3-20CD-5E9D-85D8-FBBF3E230D09}"/>
                    </a:ext>
                  </a:extLst>
                </p:cNvPr>
                <p:cNvSpPr/>
                <p:nvPr/>
              </p:nvSpPr>
              <p:spPr>
                <a:xfrm>
                  <a:off x="23500831" y="12281151"/>
                  <a:ext cx="457940" cy="103499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  <p:sp useBgFill="1"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B03E3C23-1400-D488-E9B8-7ECD25E3C3F5}"/>
                    </a:ext>
                  </a:extLst>
                </p:cNvPr>
                <p:cNvSpPr/>
                <p:nvPr/>
              </p:nvSpPr>
              <p:spPr>
                <a:xfrm>
                  <a:off x="30359028" y="12542624"/>
                  <a:ext cx="457940" cy="49389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88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034CD8-FF7D-7308-8E43-5D3F33391E7A}"/>
                  </a:ext>
                </a:extLst>
              </p:cNvPr>
              <p:cNvSpPr/>
              <p:nvPr/>
            </p:nvSpPr>
            <p:spPr>
              <a:xfrm>
                <a:off x="2503" y="2176"/>
                <a:ext cx="1090" cy="693"/>
              </a:xfrm>
              <a:prstGeom prst="rect">
                <a:avLst/>
              </a:prstGeom>
              <a:solidFill>
                <a:srgbClr val="00B0F0">
                  <a:alpha val="50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A725865-A1A0-683F-7217-2D844A96CA87}"/>
                  </a:ext>
                </a:extLst>
              </p:cNvPr>
              <p:cNvSpPr/>
              <p:nvPr/>
            </p:nvSpPr>
            <p:spPr>
              <a:xfrm rot="20520000">
                <a:off x="3481" y="2280"/>
                <a:ext cx="992" cy="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B99AB92-3FBE-18B0-E1C0-ED9E0CC6447B}"/>
                  </a:ext>
                </a:extLst>
              </p:cNvPr>
              <p:cNvSpPr/>
              <p:nvPr/>
            </p:nvSpPr>
            <p:spPr>
              <a:xfrm>
                <a:off x="2566" y="2385"/>
                <a:ext cx="944" cy="28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308AA5F-2A1F-9396-1A83-1AC0669DD62A}"/>
                  </a:ext>
                </a:extLst>
              </p:cNvPr>
              <p:cNvSpPr/>
              <p:nvPr/>
            </p:nvSpPr>
            <p:spPr>
              <a:xfrm>
                <a:off x="2582" y="2496"/>
                <a:ext cx="415" cy="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3ABBF43-6D3E-F0BD-DCCE-362DCCC749FA}"/>
                  </a:ext>
                </a:extLst>
              </p:cNvPr>
              <p:cNvSpPr/>
              <p:nvPr/>
            </p:nvSpPr>
            <p:spPr>
              <a:xfrm>
                <a:off x="3079" y="2496"/>
                <a:ext cx="415" cy="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D16A45-CFE3-1821-B596-6212ADDDC931}"/>
                  </a:ext>
                </a:extLst>
              </p:cNvPr>
              <p:cNvSpPr/>
              <p:nvPr/>
            </p:nvSpPr>
            <p:spPr>
              <a:xfrm>
                <a:off x="3019" y="2447"/>
                <a:ext cx="40" cy="159"/>
              </a:xfrm>
              <a:prstGeom prst="rect">
                <a:avLst/>
              </a:prstGeom>
              <a:solidFill>
                <a:srgbClr val="FF8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4015326-64D4-F128-4D4A-AA18023F7F43}"/>
                  </a:ext>
                </a:extLst>
              </p:cNvPr>
              <p:cNvSpPr/>
              <p:nvPr/>
            </p:nvSpPr>
            <p:spPr>
              <a:xfrm>
                <a:off x="3019" y="2408"/>
                <a:ext cx="40" cy="40"/>
              </a:xfrm>
              <a:prstGeom prst="rect">
                <a:avLst/>
              </a:prstGeom>
              <a:solidFill>
                <a:srgbClr val="FF8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1989AE3-32B3-7745-C243-86F3B3017D74}"/>
                  </a:ext>
                </a:extLst>
              </p:cNvPr>
              <p:cNvSpPr/>
              <p:nvPr/>
            </p:nvSpPr>
            <p:spPr>
              <a:xfrm>
                <a:off x="3019" y="2606"/>
                <a:ext cx="40" cy="40"/>
              </a:xfrm>
              <a:prstGeom prst="rect">
                <a:avLst/>
              </a:prstGeom>
              <a:solidFill>
                <a:srgbClr val="FF8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45C9999-C51C-74EF-E591-E551DDEBDDC9}"/>
                  </a:ext>
                </a:extLst>
              </p:cNvPr>
              <p:cNvSpPr/>
              <p:nvPr/>
            </p:nvSpPr>
            <p:spPr>
              <a:xfrm>
                <a:off x="1679" y="2401"/>
                <a:ext cx="805" cy="252"/>
              </a:xfrm>
              <a:prstGeom prst="rect">
                <a:avLst/>
              </a:prstGeom>
              <a:solidFill>
                <a:srgbClr val="FF8000">
                  <a:alpha val="50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00C334E-1D9B-F946-8CC3-F47506929BFE}"/>
                  </a:ext>
                </a:extLst>
              </p:cNvPr>
              <p:cNvSpPr/>
              <p:nvPr/>
            </p:nvSpPr>
            <p:spPr>
              <a:xfrm>
                <a:off x="1470" y="2501"/>
                <a:ext cx="991" cy="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6B66A41-250A-EB83-2CDD-53E3511A04D3}"/>
                  </a:ext>
                </a:extLst>
              </p:cNvPr>
              <p:cNvSpPr/>
              <p:nvPr/>
            </p:nvSpPr>
            <p:spPr>
              <a:xfrm>
                <a:off x="461" y="2501"/>
                <a:ext cx="992" cy="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8605E7-BC78-A2EA-00B4-69086D8764F5}"/>
                  </a:ext>
                </a:extLst>
              </p:cNvPr>
              <p:cNvSpPr/>
              <p:nvPr/>
            </p:nvSpPr>
            <p:spPr>
              <a:xfrm>
                <a:off x="3610" y="2470"/>
                <a:ext cx="956" cy="113"/>
              </a:xfrm>
              <a:prstGeom prst="rect">
                <a:avLst/>
              </a:prstGeom>
              <a:solidFill>
                <a:srgbClr val="FF8000">
                  <a:alpha val="50000"/>
                </a:srgb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79FD585-B7EA-4ADD-60D6-B9E9497E8DFB}"/>
                  </a:ext>
                </a:extLst>
              </p:cNvPr>
              <p:cNvSpPr/>
              <p:nvPr/>
            </p:nvSpPr>
            <p:spPr>
              <a:xfrm>
                <a:off x="3633" y="2502"/>
                <a:ext cx="1238" cy="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CC51E33-95FA-06DD-32C9-BEAC12CE879F}"/>
                  </a:ext>
                </a:extLst>
              </p:cNvPr>
              <p:cNvSpPr/>
              <p:nvPr/>
            </p:nvSpPr>
            <p:spPr>
              <a:xfrm>
                <a:off x="147" y="2451"/>
                <a:ext cx="297" cy="15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CE5770E-487E-67C4-6400-0E458718A21B}"/>
                  </a:ext>
                </a:extLst>
              </p:cNvPr>
              <p:cNvSpPr/>
              <p:nvPr/>
            </p:nvSpPr>
            <p:spPr>
              <a:xfrm>
                <a:off x="4891" y="2452"/>
                <a:ext cx="297" cy="15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F32A91B-2BC6-DA74-697F-C001598F3A33}"/>
                  </a:ext>
                </a:extLst>
              </p:cNvPr>
              <p:cNvSpPr/>
              <p:nvPr/>
            </p:nvSpPr>
            <p:spPr>
              <a:xfrm>
                <a:off x="5210" y="2401"/>
                <a:ext cx="378" cy="25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EAF8F88-CC8C-70CB-DCC2-DF18F4C8B303}"/>
                  </a:ext>
                </a:extLst>
              </p:cNvPr>
              <p:cNvSpPr/>
              <p:nvPr/>
            </p:nvSpPr>
            <p:spPr>
              <a:xfrm rot="20520000">
                <a:off x="4443" y="1998"/>
                <a:ext cx="252" cy="20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88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F84959A-D81E-339C-ED39-51B84BBE556A}"/>
                  </a:ext>
                </a:extLst>
              </p:cNvPr>
              <p:cNvCxnSpPr/>
              <p:nvPr/>
            </p:nvCxnSpPr>
            <p:spPr>
              <a:xfrm flipV="1">
                <a:off x="2549" y="2370"/>
                <a:ext cx="991" cy="0"/>
              </a:xfrm>
              <a:prstGeom prst="line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957A7CE-3FEC-AB48-3B32-1CDA6D5FF3B6}"/>
                  </a:ext>
                </a:extLst>
              </p:cNvPr>
              <p:cNvCxnSpPr/>
              <p:nvPr/>
            </p:nvCxnSpPr>
            <p:spPr>
              <a:xfrm flipV="1">
                <a:off x="2549" y="2684"/>
                <a:ext cx="991" cy="0"/>
              </a:xfrm>
              <a:prstGeom prst="line">
                <a:avLst/>
              </a:prstGeom>
              <a:ln w="4762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103">
                <a:extLst>
                  <a:ext uri="{FF2B5EF4-FFF2-40B4-BE49-F238E27FC236}">
                    <a16:creationId xmlns:a16="http://schemas.microsoft.com/office/drawing/2014/main" id="{59840CB7-9B5C-387B-6BF9-BDE2C953AC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" y="2842"/>
                <a:ext cx="697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i="0">
                    <a:cs typeface="Arial" charset="0"/>
                  </a:rPr>
                  <a:t>supermirror</a:t>
                </a:r>
              </a:p>
              <a:p>
                <a:pPr algn="ctr" eaLnBrk="1" hangingPunct="1"/>
                <a:r>
                  <a:rPr lang="en-US" sz="1406" i="0">
                    <a:cs typeface="Arial" charset="0"/>
                  </a:rPr>
                  <a:t>polarizer</a:t>
                </a:r>
              </a:p>
            </p:txBody>
          </p:sp>
          <p:sp>
            <p:nvSpPr>
              <p:cNvPr id="33" name="TextBox 104">
                <a:extLst>
                  <a:ext uri="{FF2B5EF4-FFF2-40B4-BE49-F238E27FC236}">
                    <a16:creationId xmlns:a16="http://schemas.microsoft.com/office/drawing/2014/main" id="{E0B21647-4704-C2A7-9846-F30CF99020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0" y="1560"/>
                <a:ext cx="1027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i="0">
                    <a:cs typeface="Arial" charset="0"/>
                  </a:rPr>
                  <a:t>room-temperature</a:t>
                </a:r>
              </a:p>
              <a:p>
                <a:pPr algn="ctr" eaLnBrk="1" hangingPunct="1"/>
                <a:r>
                  <a:rPr lang="en-US" sz="1406" i="0">
                    <a:cs typeface="Arial" charset="0"/>
                  </a:rPr>
                  <a:t>magnetic shields</a:t>
                </a:r>
              </a:p>
            </p:txBody>
          </p:sp>
          <p:sp>
            <p:nvSpPr>
              <p:cNvPr id="34" name="TextBox 105">
                <a:extLst>
                  <a:ext uri="{FF2B5EF4-FFF2-40B4-BE49-F238E27FC236}">
                    <a16:creationId xmlns:a16="http://schemas.microsoft.com/office/drawing/2014/main" id="{FF1CD84D-50B6-0919-150C-9D320EA603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8" y="2008"/>
                <a:ext cx="56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i="0">
                    <a:cs typeface="Arial" charset="0"/>
                  </a:rPr>
                  <a:t>input coil</a:t>
                </a:r>
              </a:p>
            </p:txBody>
          </p:sp>
          <p:sp>
            <p:nvSpPr>
              <p:cNvPr id="35" name="TextBox 106">
                <a:extLst>
                  <a:ext uri="{FF2B5EF4-FFF2-40B4-BE49-F238E27FC236}">
                    <a16:creationId xmlns:a16="http://schemas.microsoft.com/office/drawing/2014/main" id="{EB5A16A0-F934-599F-448A-C43A97F599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8" y="2942"/>
                <a:ext cx="731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i="0">
                    <a:cs typeface="Arial" charset="0"/>
                  </a:rPr>
                  <a:t>input guides</a:t>
                </a:r>
              </a:p>
            </p:txBody>
          </p:sp>
          <p:sp>
            <p:nvSpPr>
              <p:cNvPr id="36" name="TextBox 107">
                <a:extLst>
                  <a:ext uri="{FF2B5EF4-FFF2-40B4-BE49-F238E27FC236}">
                    <a16:creationId xmlns:a16="http://schemas.microsoft.com/office/drawing/2014/main" id="{8526652E-646A-9B9D-8A84-BDB3DE9CB5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8" y="1462"/>
                <a:ext cx="837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i="0">
                    <a:cs typeface="Arial" charset="0"/>
                  </a:rPr>
                  <a:t>motion-control</a:t>
                </a:r>
              </a:p>
              <a:p>
                <a:pPr algn="ctr" eaLnBrk="1" hangingPunct="1"/>
                <a:r>
                  <a:rPr lang="en-US" sz="1406" i="0">
                    <a:cs typeface="Arial" charset="0"/>
                  </a:rPr>
                  <a:t>system</a:t>
                </a:r>
              </a:p>
            </p:txBody>
          </p:sp>
          <p:cxnSp>
            <p:nvCxnSpPr>
              <p:cNvPr id="37" name="Straight Connector 110">
                <a:extLst>
                  <a:ext uri="{FF2B5EF4-FFF2-40B4-BE49-F238E27FC236}">
                    <a16:creationId xmlns:a16="http://schemas.microsoft.com/office/drawing/2014/main" id="{39311F97-9578-30C3-7505-8A75ACC33213}"/>
                  </a:ext>
                </a:extLst>
              </p:cNvPr>
              <p:cNvCxnSpPr>
                <a:cxnSpLocks noChangeShapeType="1"/>
                <a:stCxn id="36" idx="2"/>
                <a:endCxn id="29" idx="0"/>
              </p:cNvCxnSpPr>
              <p:nvPr/>
            </p:nvCxnSpPr>
            <p:spPr bwMode="auto">
              <a:xfrm>
                <a:off x="4517" y="1793"/>
                <a:ext cx="21" cy="210"/>
              </a:xfrm>
              <a:prstGeom prst="line">
                <a:avLst/>
              </a:prstGeom>
              <a:noFill/>
              <a:ln w="9525">
                <a:solidFill>
                  <a:srgbClr val="0D0D0D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F9D046B-2CD1-FFE5-B094-BA69873C79EB}"/>
                  </a:ext>
                </a:extLst>
              </p:cNvPr>
              <p:cNvCxnSpPr>
                <a:stCxn id="33" idx="2"/>
              </p:cNvCxnSpPr>
              <p:nvPr/>
            </p:nvCxnSpPr>
            <p:spPr>
              <a:xfrm flipH="1">
                <a:off x="2112" y="1891"/>
                <a:ext cx="32" cy="15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482CBC9-5307-C74F-DBB3-D80D4C413F79}"/>
                  </a:ext>
                </a:extLst>
              </p:cNvPr>
              <p:cNvCxnSpPr>
                <a:stCxn id="33" idx="2"/>
              </p:cNvCxnSpPr>
              <p:nvPr/>
            </p:nvCxnSpPr>
            <p:spPr>
              <a:xfrm>
                <a:off x="2144" y="1891"/>
                <a:ext cx="211" cy="20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D67FDA-C7C6-7F49-C648-CFA8622DAA24}"/>
                  </a:ext>
                </a:extLst>
              </p:cNvPr>
              <p:cNvCxnSpPr>
                <a:endCxn id="34" idx="2"/>
              </p:cNvCxnSpPr>
              <p:nvPr/>
            </p:nvCxnSpPr>
            <p:spPr>
              <a:xfrm flipH="1" flipV="1">
                <a:off x="1441" y="2202"/>
                <a:ext cx="243" cy="197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DD7133C-CE1E-6A03-8D18-4FF2EC04720D}"/>
                  </a:ext>
                </a:extLst>
              </p:cNvPr>
              <p:cNvCxnSpPr>
                <a:stCxn id="35" idx="0"/>
              </p:cNvCxnSpPr>
              <p:nvPr/>
            </p:nvCxnSpPr>
            <p:spPr>
              <a:xfrm flipH="1" flipV="1">
                <a:off x="1039" y="2553"/>
                <a:ext cx="284" cy="38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A9F08EF-066E-F2F2-9AE1-CC852B566815}"/>
                  </a:ext>
                </a:extLst>
              </p:cNvPr>
              <p:cNvCxnSpPr>
                <a:endCxn id="35" idx="0"/>
              </p:cNvCxnSpPr>
              <p:nvPr/>
            </p:nvCxnSpPr>
            <p:spPr>
              <a:xfrm flipH="1">
                <a:off x="1323" y="2553"/>
                <a:ext cx="273" cy="389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116">
                <a:extLst>
                  <a:ext uri="{FF2B5EF4-FFF2-40B4-BE49-F238E27FC236}">
                    <a16:creationId xmlns:a16="http://schemas.microsoft.com/office/drawing/2014/main" id="{3774A0C9-A856-6E96-DFD1-39CFA0E2D26F}"/>
                  </a:ext>
                </a:extLst>
              </p:cNvPr>
              <p:cNvCxnSpPr>
                <a:cxnSpLocks noChangeShapeType="1"/>
                <a:stCxn id="26" idx="2"/>
                <a:endCxn id="32" idx="0"/>
              </p:cNvCxnSpPr>
              <p:nvPr/>
            </p:nvCxnSpPr>
            <p:spPr bwMode="auto">
              <a:xfrm>
                <a:off x="296" y="2603"/>
                <a:ext cx="109" cy="239"/>
              </a:xfrm>
              <a:prstGeom prst="line">
                <a:avLst/>
              </a:prstGeom>
              <a:noFill/>
              <a:ln w="9525">
                <a:solidFill>
                  <a:srgbClr val="0D0D0D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Straight Connector 117">
                <a:extLst>
                  <a:ext uri="{FF2B5EF4-FFF2-40B4-BE49-F238E27FC236}">
                    <a16:creationId xmlns:a16="http://schemas.microsoft.com/office/drawing/2014/main" id="{FE64271D-05E1-6E1C-C758-ECF8D2F4D1D9}"/>
                  </a:ext>
                </a:extLst>
              </p:cNvPr>
              <p:cNvCxnSpPr>
                <a:cxnSpLocks noChangeShapeType="1"/>
                <a:stCxn id="28" idx="0"/>
                <a:endCxn id="9" idx="2"/>
              </p:cNvCxnSpPr>
              <p:nvPr/>
            </p:nvCxnSpPr>
            <p:spPr bwMode="auto">
              <a:xfrm flipV="1">
                <a:off x="5399" y="2081"/>
                <a:ext cx="7" cy="320"/>
              </a:xfrm>
              <a:prstGeom prst="line">
                <a:avLst/>
              </a:prstGeom>
              <a:noFill/>
              <a:ln w="9525">
                <a:solidFill>
                  <a:srgbClr val="0D0D0D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A4F2C81-9528-707A-6AB2-EF4FDE951B42}"/>
                  </a:ext>
                </a:extLst>
              </p:cNvPr>
              <p:cNvCxnSpPr/>
              <p:nvPr/>
            </p:nvCxnSpPr>
            <p:spPr>
              <a:xfrm flipV="1">
                <a:off x="4481" y="2252"/>
                <a:ext cx="376" cy="21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119">
                <a:extLst>
                  <a:ext uri="{FF2B5EF4-FFF2-40B4-BE49-F238E27FC236}">
                    <a16:creationId xmlns:a16="http://schemas.microsoft.com/office/drawing/2014/main" id="{EA523F4A-D122-712C-59F8-347B0EA7D0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9" y="3066"/>
                <a:ext cx="74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i="0">
                    <a:cs typeface="Arial" charset="0"/>
                  </a:rPr>
                  <a:t>output guide</a:t>
                </a:r>
              </a:p>
            </p:txBody>
          </p:sp>
          <p:sp>
            <p:nvSpPr>
              <p:cNvPr id="47" name="TextBox 120">
                <a:extLst>
                  <a:ext uri="{FF2B5EF4-FFF2-40B4-BE49-F238E27FC236}">
                    <a16:creationId xmlns:a16="http://schemas.microsoft.com/office/drawing/2014/main" id="{148F5022-6E3F-5052-E518-10166A5814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2" y="2016"/>
                <a:ext cx="470" cy="33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b="1" i="0" dirty="0">
                    <a:cs typeface="Arial" charset="0"/>
                  </a:rPr>
                  <a:t>output</a:t>
                </a:r>
              </a:p>
              <a:p>
                <a:pPr algn="ctr" eaLnBrk="1" hangingPunct="1"/>
                <a:r>
                  <a:rPr lang="en-US" sz="1406" b="1" i="0" dirty="0">
                    <a:cs typeface="Arial" charset="0"/>
                  </a:rPr>
                  <a:t>coil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8A607BB-B1FB-C8CF-A9FB-00DF45C384A1}"/>
                  </a:ext>
                </a:extLst>
              </p:cNvPr>
              <p:cNvCxnSpPr>
                <a:endCxn id="46" idx="0"/>
              </p:cNvCxnSpPr>
              <p:nvPr/>
            </p:nvCxnSpPr>
            <p:spPr>
              <a:xfrm flipH="1">
                <a:off x="4621" y="2533"/>
                <a:ext cx="67" cy="533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DE275C5-1747-B681-D666-60BA072C50BE}"/>
                  </a:ext>
                </a:extLst>
              </p:cNvPr>
              <p:cNvCxnSpPr>
                <a:stCxn id="27" idx="2"/>
              </p:cNvCxnSpPr>
              <p:nvPr/>
            </p:nvCxnSpPr>
            <p:spPr>
              <a:xfrm rot="16200000" flipH="1">
                <a:off x="4997" y="2646"/>
                <a:ext cx="319" cy="233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123">
                <a:extLst>
                  <a:ext uri="{FF2B5EF4-FFF2-40B4-BE49-F238E27FC236}">
                    <a16:creationId xmlns:a16="http://schemas.microsoft.com/office/drawing/2014/main" id="{5A9F9A8F-49A4-70C4-B3AC-2DA6F3C3CB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8" y="1560"/>
                <a:ext cx="908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i="0" dirty="0">
                    <a:cs typeface="Arial" charset="0"/>
                  </a:rPr>
                  <a:t>cryogenic</a:t>
                </a:r>
              </a:p>
              <a:p>
                <a:pPr algn="ctr" eaLnBrk="1" hangingPunct="1"/>
                <a:r>
                  <a:rPr lang="en-US" sz="1406" i="0" dirty="0">
                    <a:cs typeface="Arial" charset="0"/>
                  </a:rPr>
                  <a:t>magnetic shield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9437217-41B6-A6CE-2AB7-6FACD97F47E1}"/>
                  </a:ext>
                </a:extLst>
              </p:cNvPr>
              <p:cNvCxnSpPr>
                <a:stCxn id="50" idx="2"/>
              </p:cNvCxnSpPr>
              <p:nvPr/>
            </p:nvCxnSpPr>
            <p:spPr>
              <a:xfrm flipH="1">
                <a:off x="3376" y="1891"/>
                <a:ext cx="256" cy="493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125">
                <a:extLst>
                  <a:ext uri="{FF2B5EF4-FFF2-40B4-BE49-F238E27FC236}">
                    <a16:creationId xmlns:a16="http://schemas.microsoft.com/office/drawing/2014/main" id="{0A29BF21-CE6A-6F25-2716-2F410A936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0" y="3165"/>
                <a:ext cx="513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i="0">
                    <a:cs typeface="Arial" charset="0"/>
                  </a:rPr>
                  <a:t>cryostat</a:t>
                </a:r>
              </a:p>
            </p:txBody>
          </p:sp>
          <p:sp>
            <p:nvSpPr>
              <p:cNvPr id="53" name="TextBox 126">
                <a:extLst>
                  <a:ext uri="{FF2B5EF4-FFF2-40B4-BE49-F238E27FC236}">
                    <a16:creationId xmlns:a16="http://schemas.microsoft.com/office/drawing/2014/main" id="{DF637EF9-575D-8E30-3E20-DE7DFCC09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7" y="1706"/>
                <a:ext cx="450" cy="194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b="1" i="0">
                    <a:cs typeface="Arial" charset="0"/>
                  </a:rPr>
                  <a:t>pi-coil</a:t>
                </a:r>
              </a:p>
            </p:txBody>
          </p:sp>
          <p:sp>
            <p:nvSpPr>
              <p:cNvPr id="54" name="TextBox 127">
                <a:extLst>
                  <a:ext uri="{FF2B5EF4-FFF2-40B4-BE49-F238E27FC236}">
                    <a16:creationId xmlns:a16="http://schemas.microsoft.com/office/drawing/2014/main" id="{B8F73E60-C9AA-08B3-D90D-A875A7860B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9" y="3115"/>
                <a:ext cx="1228" cy="194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6" b="1" i="0">
                    <a:cs typeface="Arial" charset="0"/>
                  </a:rPr>
                  <a:t>liquid helium targets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0D7D1E5-245E-C8D3-07A9-F5F2AE670B19}"/>
                  </a:ext>
                </a:extLst>
              </p:cNvPr>
              <p:cNvCxnSpPr>
                <a:endCxn id="54" idx="0"/>
              </p:cNvCxnSpPr>
              <p:nvPr/>
            </p:nvCxnSpPr>
            <p:spPr>
              <a:xfrm>
                <a:off x="2810" y="2571"/>
                <a:ext cx="553" cy="544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129">
                <a:extLst>
                  <a:ext uri="{FF2B5EF4-FFF2-40B4-BE49-F238E27FC236}">
                    <a16:creationId xmlns:a16="http://schemas.microsoft.com/office/drawing/2014/main" id="{241571FE-6BF1-5B3A-440B-35D0B2144EBB}"/>
                  </a:ext>
                </a:extLst>
              </p:cNvPr>
              <p:cNvCxnSpPr>
                <a:cxnSpLocks noChangeShapeType="1"/>
                <a:stCxn id="19" idx="0"/>
                <a:endCxn id="53" idx="2"/>
              </p:cNvCxnSpPr>
              <p:nvPr/>
            </p:nvCxnSpPr>
            <p:spPr bwMode="auto">
              <a:xfrm flipH="1" flipV="1">
                <a:off x="2932" y="1900"/>
                <a:ext cx="107" cy="508"/>
              </a:xfrm>
              <a:prstGeom prst="line">
                <a:avLst/>
              </a:prstGeom>
              <a:noFill/>
              <a:ln w="9525">
                <a:solidFill>
                  <a:srgbClr val="0D0D0D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941C4D2-BBCA-400E-C861-7717202945DF}"/>
                  </a:ext>
                </a:extLst>
              </p:cNvPr>
              <p:cNvCxnSpPr>
                <a:endCxn id="54" idx="0"/>
              </p:cNvCxnSpPr>
              <p:nvPr/>
            </p:nvCxnSpPr>
            <p:spPr>
              <a:xfrm>
                <a:off x="3269" y="2563"/>
                <a:ext cx="94" cy="55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641927F-92E8-2E72-0DAC-9FB650459258}"/>
                  </a:ext>
                </a:extLst>
              </p:cNvPr>
              <p:cNvCxnSpPr/>
              <p:nvPr/>
            </p:nvCxnSpPr>
            <p:spPr>
              <a:xfrm flipV="1">
                <a:off x="48" y="2527"/>
                <a:ext cx="5663" cy="0"/>
              </a:xfrm>
              <a:prstGeom prst="line">
                <a:avLst/>
              </a:prstGeom>
              <a:ln w="9525">
                <a:solidFill>
                  <a:schemeClr val="tx1">
                    <a:lumMod val="95000"/>
                    <a:lumOff val="5000"/>
                  </a:schemeClr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187">
                <a:extLst>
                  <a:ext uri="{FF2B5EF4-FFF2-40B4-BE49-F238E27FC236}">
                    <a16:creationId xmlns:a16="http://schemas.microsoft.com/office/drawing/2014/main" id="{EF7449CD-9054-01CA-A09B-B647AAC7B3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5" y="1534"/>
                <a:ext cx="679" cy="634"/>
                <a:chOff x="17835142" y="11621963"/>
                <a:chExt cx="2467845" cy="2305003"/>
              </a:xfrm>
            </p:grpSpPr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3B835771-AA5A-4583-18BF-65F97E21FB2D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17406398" y="12769871"/>
                  <a:ext cx="1373127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E1DB38C7-0CAC-A26A-E871-0DF8339E3FF2}"/>
                    </a:ext>
                  </a:extLst>
                </p:cNvPr>
                <p:cNvCxnSpPr/>
                <p:nvPr/>
              </p:nvCxnSpPr>
              <p:spPr>
                <a:xfrm rot="7800000" flipH="1" flipV="1">
                  <a:off x="17945744" y="13142212"/>
                  <a:ext cx="824602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DF358AAC-2A73-286D-DF77-362D02494B65}"/>
                    </a:ext>
                  </a:extLst>
                </p:cNvPr>
                <p:cNvCxnSpPr/>
                <p:nvPr/>
              </p:nvCxnSpPr>
              <p:spPr>
                <a:xfrm>
                  <a:off x="18082068" y="13452800"/>
                  <a:ext cx="1372619" cy="3634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137">
                  <a:extLst>
                    <a:ext uri="{FF2B5EF4-FFF2-40B4-BE49-F238E27FC236}">
                      <a16:creationId xmlns:a16="http://schemas.microsoft.com/office/drawing/2014/main" id="{000AE196-8A49-492F-9B0B-C992BDEEC2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835142" y="11621963"/>
                  <a:ext cx="870085" cy="7066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6" i="0">
                      <a:cs typeface="Arial" charset="0"/>
                    </a:rPr>
                    <a:t>+y</a:t>
                  </a:r>
                </a:p>
              </p:txBody>
            </p:sp>
            <p:sp>
              <p:nvSpPr>
                <p:cNvPr id="65" name="TextBox 138">
                  <a:extLst>
                    <a:ext uri="{FF2B5EF4-FFF2-40B4-BE49-F238E27FC236}">
                      <a16:creationId xmlns:a16="http://schemas.microsoft.com/office/drawing/2014/main" id="{BFB42B4C-C01E-31D3-A3F5-904AFAE929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506928" y="12410242"/>
                  <a:ext cx="870085" cy="7066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6" i="0">
                      <a:cs typeface="Arial" charset="0"/>
                    </a:rPr>
                    <a:t>+x</a:t>
                  </a:r>
                </a:p>
              </p:txBody>
            </p:sp>
            <p:sp>
              <p:nvSpPr>
                <p:cNvPr id="66" name="TextBox 139">
                  <a:extLst>
                    <a:ext uri="{FF2B5EF4-FFF2-40B4-BE49-F238E27FC236}">
                      <a16:creationId xmlns:a16="http://schemas.microsoft.com/office/drawing/2014/main" id="{9D4B70FA-0301-2E41-335F-690A6FCCF8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432902" y="13220313"/>
                  <a:ext cx="870085" cy="7066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100" i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6" i="0">
                      <a:cs typeface="Arial" charset="0"/>
                    </a:rPr>
                    <a:t>+z</a:t>
                  </a:r>
                </a:p>
              </p:txBody>
            </p:sp>
          </p:grp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356FC29-AF4B-7FB5-F3F3-B580E56755F2}"/>
                  </a:ext>
                </a:extLst>
              </p:cNvPr>
              <p:cNvCxnSpPr>
                <a:stCxn id="52" idx="0"/>
              </p:cNvCxnSpPr>
              <p:nvPr/>
            </p:nvCxnSpPr>
            <p:spPr>
              <a:xfrm flipV="1">
                <a:off x="2407" y="2825"/>
                <a:ext cx="191" cy="340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Date Placeholder 76">
            <a:extLst>
              <a:ext uri="{FF2B5EF4-FFF2-40B4-BE49-F238E27FC236}">
                <a16:creationId xmlns:a16="http://schemas.microsoft.com/office/drawing/2014/main" id="{A4263ED8-86A6-F45D-AF01-0639CB222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78" name="Footer Placeholder 77">
            <a:extLst>
              <a:ext uri="{FF2B5EF4-FFF2-40B4-BE49-F238E27FC236}">
                <a16:creationId xmlns:a16="http://schemas.microsoft.com/office/drawing/2014/main" id="{7AFD299E-BB98-0400-EC6A-2A128AAA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D2040BE2-723B-70A5-3414-48D9DB61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73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10246B-9A6F-04E6-7B90-80E0869D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i="0" dirty="0">
                <a:cs typeface="Arial" charset="0"/>
              </a:rPr>
              <a:t>n-</a:t>
            </a:r>
            <a:r>
              <a:rPr lang="en-US" sz="4400" i="0" baseline="30000" dirty="0">
                <a:cs typeface="Arial" charset="0"/>
              </a:rPr>
              <a:t>4</a:t>
            </a:r>
            <a:r>
              <a:rPr lang="en-US" sz="4400" i="0" dirty="0">
                <a:cs typeface="Arial" charset="0"/>
              </a:rPr>
              <a:t>He NSR apparatus ready for cryogenic testing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6F377-010E-F594-3874-493582FC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0" t="13534" r="64801" b="1974"/>
          <a:stretch/>
        </p:blipFill>
        <p:spPr>
          <a:xfrm>
            <a:off x="0" y="868946"/>
            <a:ext cx="4362995" cy="5788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D879E-024A-3A88-03D5-7FE9F372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76" t="13534" r="2787" b="1974"/>
          <a:stretch/>
        </p:blipFill>
        <p:spPr>
          <a:xfrm>
            <a:off x="4613156" y="868946"/>
            <a:ext cx="7578844" cy="578852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98A7C16-D7B4-2B0B-133E-C5393D7DB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59D4D8-3F26-DC8E-7CB2-0702E48A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8A86B09-DD50-FC92-4093-25D6A8D2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72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66AC9-B48F-4DC5-8DCB-410666E93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measurement of NDTG @ ILL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5DED1B-05B4-4967-AB0C-ADCC97AD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96" y="1169434"/>
            <a:ext cx="8158209" cy="50617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8D5B919-891D-47A9-BFB0-28F4A35D1525}"/>
              </a:ext>
            </a:extLst>
          </p:cNvPr>
          <p:cNvGrpSpPr/>
          <p:nvPr/>
        </p:nvGrpSpPr>
        <p:grpSpPr>
          <a:xfrm>
            <a:off x="6960066" y="1598128"/>
            <a:ext cx="3164742" cy="3507770"/>
            <a:chOff x="5481184" y="1787628"/>
            <a:chExt cx="2869884" cy="30835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33F2B9-BDC5-455D-B8A1-D8E562279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81184" y="1787628"/>
              <a:ext cx="2869884" cy="30835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A3B4EC-2478-40DC-985C-E8DDAB087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9509" y="1895611"/>
              <a:ext cx="2616295" cy="20791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2F4737-3A46-4BA0-B907-B3E419D47393}"/>
                  </a:ext>
                </a:extLst>
              </p:cNvPr>
              <p:cNvSpPr txBox="1"/>
              <p:nvPr/>
            </p:nvSpPr>
            <p:spPr>
              <a:xfrm>
                <a:off x="2440513" y="1459355"/>
                <a:ext cx="39211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=(7.8±3.4)×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2F4737-3A46-4BA0-B907-B3E419D47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513" y="1459355"/>
                <a:ext cx="392114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431CB-E59A-CB65-A1BF-991FA6F5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0DA0C2-7724-F954-C649-8D4E3002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FC1A14-8AB2-9A2A-525E-F9196FC1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7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 of NDTG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𝑛𝑑</m:t>
                        </m:r>
                      </m:sup>
                    </m:sSub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642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smaller than H !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25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reduction in sensitivity</a:t>
                </a:r>
              </a:p>
              <a:p>
                <a:pPr lvl="1"/>
                <a:r>
                  <a:rPr lang="en-US" dirty="0"/>
                  <a:t>Domination by backgrounds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J=1 </a:t>
                </a:r>
                <a:r>
                  <a:rPr lang="en-US" dirty="0"/>
                  <a:t>deuteron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depolarization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≈1.7×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dirty="0"/>
                  <a:t> expected to be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30×</m:t>
                    </m:r>
                  </m:oMath>
                </a14:m>
                <a:r>
                  <a:rPr lang="en-US" dirty="0"/>
                  <a:t> larger !</a:t>
                </a:r>
              </a:p>
              <a:p>
                <a:pPr lvl="1"/>
                <a:r>
                  <a:rPr lang="en-US" dirty="0"/>
                  <a:t>Measurement at ILL: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4.2±3.8</m:t>
                        </m:r>
                      </m:e>
                    </m: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dirty="0"/>
                  <a:t> PLB 137, 125 (1984)</a:t>
                </a:r>
              </a:p>
              <a:p>
                <a:pPr lvl="1"/>
                <a:r>
                  <a:rPr lang="en-US" dirty="0"/>
                  <a:t>Large asymmetry in a few-body neutron system</a:t>
                </a:r>
              </a:p>
              <a:p>
                <a:r>
                  <a:rPr lang="en-US" dirty="0"/>
                  <a:t>Measure asymmetry in counting mode</a:t>
                </a:r>
              </a:p>
              <a:p>
                <a:pPr lvl="1"/>
                <a:r>
                  <a:rPr lang="en-US" dirty="0"/>
                  <a:t>Discriminate background from neutron capture and other gammas</a:t>
                </a:r>
              </a:p>
              <a:p>
                <a:pPr lvl="1"/>
                <a:r>
                  <a:rPr lang="en-US" dirty="0"/>
                  <a:t>Must reduce background to acceptable counting rates</a:t>
                </a:r>
              </a:p>
              <a:p>
                <a:r>
                  <a:rPr lang="en-US" dirty="0"/>
                  <a:t>D</a:t>
                </a:r>
                <a:r>
                  <a:rPr lang="en-US" baseline="-25000" dirty="0"/>
                  <a:t>2</a:t>
                </a:r>
                <a:r>
                  <a:rPr lang="en-US" dirty="0"/>
                  <a:t>O capture target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𝑛𝑂</m:t>
                        </m:r>
                      </m:sup>
                    </m:sSub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5.4</m:t>
                    </m:r>
                    <m:r>
                      <a:rPr lang="en-US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smaller than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𝑛𝑑</m:t>
                        </m:r>
                      </m:sup>
                    </m:sSubSup>
                  </m:oMath>
                </a14:m>
                <a:r>
                  <a:rPr lang="en-US" dirty="0"/>
                  <a:t> ; can be discriminated in counting mode</a:t>
                </a:r>
              </a:p>
              <a:p>
                <a:pPr lvl="1"/>
                <a:r>
                  <a:rPr lang="en-US" dirty="0"/>
                  <a:t>No safety issue of explosive gas like D</a:t>
                </a:r>
                <a:r>
                  <a:rPr lang="en-US" baseline="-25000" dirty="0"/>
                  <a:t>2</a:t>
                </a:r>
                <a:r>
                  <a:rPr lang="en-US" dirty="0"/>
                  <a:t> ; thin windows,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580" r="-593" b="-1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5534" y="670210"/>
            <a:ext cx="4686866" cy="226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5DE8E6B-2D8F-AC9D-CF5F-3E7248389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20DD4D-3BBA-388D-D253-7C630D96E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7B0DEBB-3224-5A24-CF4D-8503D195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57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NDTG experimental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schematic of component layout</a:t>
            </a:r>
          </a:p>
          <a:p>
            <a:pPr lvl="1"/>
            <a:r>
              <a:rPr lang="en-US" dirty="0"/>
              <a:t>background-less </a:t>
            </a:r>
            <a:r>
              <a:rPr lang="en-US" baseline="30000" dirty="0"/>
              <a:t>3</a:t>
            </a:r>
            <a:r>
              <a:rPr lang="en-US" dirty="0"/>
              <a:t>He polarizer</a:t>
            </a:r>
          </a:p>
          <a:p>
            <a:pPr lvl="1"/>
            <a:r>
              <a:rPr lang="en-US" dirty="0"/>
              <a:t>highly segmented CsI array</a:t>
            </a:r>
            <a:br>
              <a:rPr lang="en-US" dirty="0"/>
            </a:br>
            <a:r>
              <a:rPr lang="en-US" dirty="0"/>
              <a:t>to spread out counting rate</a:t>
            </a:r>
          </a:p>
          <a:p>
            <a:pPr lvl="1"/>
            <a:r>
              <a:rPr lang="en-US" baseline="30000" dirty="0"/>
              <a:t>6</a:t>
            </a:r>
            <a:r>
              <a:rPr lang="en-US" dirty="0"/>
              <a:t>Li or </a:t>
            </a:r>
            <a:r>
              <a:rPr lang="en-US" baseline="30000" dirty="0"/>
              <a:t>3</a:t>
            </a:r>
            <a:r>
              <a:rPr lang="en-US" dirty="0"/>
              <a:t>He shielding essential!</a:t>
            </a:r>
            <a:endParaRPr lang="en-US" baseline="30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0E953-C6D5-41C5-BA8B-E39C034DD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74" y="2408229"/>
            <a:ext cx="8312728" cy="385970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2B582-7A44-39EE-60E6-73F6A734A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FD646D-C375-CD66-350D-52D5DEBBD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05D8AD-A3A4-E013-72F0-D86847D5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94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the studying the HWI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557" y="868946"/>
            <a:ext cx="8168219" cy="56611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Least understood weak interaction</a:t>
            </a:r>
          </a:p>
          <a:p>
            <a:pPr lvl="1">
              <a:defRPr/>
            </a:pPr>
            <a:r>
              <a:rPr lang="en-US" sz="1800" dirty="0"/>
              <a:t>EW:  Quarks &amp; Leptons, Semileptonic, Hadronic</a:t>
            </a:r>
          </a:p>
          <a:p>
            <a:pPr lvl="1">
              <a:defRPr/>
            </a:pPr>
            <a:r>
              <a:rPr lang="en-US" sz="1800" dirty="0"/>
              <a:t>Complicated by nuclear structure</a:t>
            </a:r>
          </a:p>
          <a:p>
            <a:pPr lvl="1">
              <a:defRPr/>
            </a:pPr>
            <a:r>
              <a:rPr lang="en-US" sz="1800" dirty="0"/>
              <a:t>Strongly suppressed by M</a:t>
            </a:r>
            <a:r>
              <a:rPr lang="en-US" sz="1800" baseline="-25000" dirty="0"/>
              <a:t>π</a:t>
            </a:r>
            <a:r>
              <a:rPr lang="en-US" sz="1800" baseline="30000" dirty="0"/>
              <a:t>2/</a:t>
            </a:r>
            <a:r>
              <a:rPr lang="en-US" sz="1800" dirty="0"/>
              <a:t>M</a:t>
            </a:r>
            <a:r>
              <a:rPr lang="en-US" sz="1800" baseline="-25000" dirty="0"/>
              <a:t>W</a:t>
            </a:r>
            <a:r>
              <a:rPr lang="en-US" sz="1800" baseline="30000" dirty="0"/>
              <a:t>2</a:t>
            </a:r>
            <a:r>
              <a:rPr lang="en-US" sz="1800" dirty="0"/>
              <a:t> ~ 10</a:t>
            </a:r>
            <a:r>
              <a:rPr lang="en-US" sz="1800" baseline="30000" dirty="0"/>
              <a:t>-7</a:t>
            </a:r>
            <a:endParaRPr lang="en-US" sz="1800" dirty="0"/>
          </a:p>
          <a:p>
            <a:pPr lvl="1">
              <a:defRPr/>
            </a:pPr>
            <a:r>
              <a:rPr lang="en-US" sz="1800" dirty="0"/>
              <a:t>Unique PV signature</a:t>
            </a:r>
          </a:p>
          <a:p>
            <a:pPr>
              <a:defRPr/>
            </a:pPr>
            <a:r>
              <a:rPr lang="en-US" sz="2000" dirty="0"/>
              <a:t>Orthogonal probe of QCD structure</a:t>
            </a:r>
          </a:p>
          <a:p>
            <a:pPr lvl="1">
              <a:defRPr/>
            </a:pPr>
            <a:r>
              <a:rPr lang="en-US" sz="1800" dirty="0"/>
              <a:t>test of QCD structure in </a:t>
            </a:r>
            <a:r>
              <a:rPr lang="en-US" sz="1800" dirty="0">
                <a:sym typeface="Symbol" charset="0"/>
              </a:rPr>
              <a:t></a:t>
            </a:r>
            <a:r>
              <a:rPr lang="en-US" sz="1800" dirty="0"/>
              <a:t>S = 0 sector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en-US" sz="1800" dirty="0">
                <a:sym typeface="Symbol" charset="0"/>
              </a:rPr>
              <a:t></a:t>
            </a:r>
            <a:r>
              <a:rPr lang="en-US" sz="1800" dirty="0"/>
              <a:t>I=1/2 rule not understood)</a:t>
            </a:r>
          </a:p>
          <a:p>
            <a:pPr lvl="1">
              <a:defRPr/>
            </a:pPr>
            <a:r>
              <a:rPr lang="en-US" sz="1800" dirty="0"/>
              <a:t>Study the NC in hadronic systems – </a:t>
            </a:r>
            <a:br>
              <a:rPr lang="en-US" sz="1800" dirty="0"/>
            </a:br>
            <a:r>
              <a:rPr lang="en-US" sz="1800" dirty="0"/>
              <a:t>forbidden by </a:t>
            </a:r>
            <a:r>
              <a:rPr lang="en-US" sz="1800" dirty="0">
                <a:sym typeface="Symbol" charset="0"/>
              </a:rPr>
              <a:t></a:t>
            </a:r>
            <a:r>
              <a:rPr lang="en-US" sz="1800" dirty="0"/>
              <a:t>S = 1 by GIM mechanism</a:t>
            </a:r>
          </a:p>
          <a:p>
            <a:pPr lvl="1">
              <a:defRPr/>
            </a:pPr>
            <a:r>
              <a:rPr lang="en-US" sz="1800" dirty="0"/>
              <a:t>W,Z range = 0.002 fm </a:t>
            </a:r>
            <a:r>
              <a:rPr lang="en-US" sz="1800" b="1" dirty="0"/>
              <a:t>– </a:t>
            </a:r>
            <a:r>
              <a:rPr lang="en-US" sz="1800" b="1" dirty="0">
                <a:solidFill>
                  <a:schemeClr val="accent1"/>
                </a:solidFill>
              </a:rPr>
              <a:t>probe of short-range </a:t>
            </a:r>
            <a:br>
              <a:rPr lang="en-US" sz="1800" b="1" dirty="0">
                <a:solidFill>
                  <a:schemeClr val="accent1"/>
                </a:solidFill>
              </a:rPr>
            </a:br>
            <a:r>
              <a:rPr lang="en-US" sz="1800" b="1" dirty="0">
                <a:solidFill>
                  <a:schemeClr val="accent1"/>
                </a:solidFill>
              </a:rPr>
              <a:t>quark correlations in QCD nonperturbative regime</a:t>
            </a:r>
          </a:p>
          <a:p>
            <a:pPr lvl="1">
              <a:defRPr/>
            </a:pPr>
            <a:r>
              <a:rPr lang="en-US" sz="1800" dirty="0"/>
              <a:t>Nuclear and atomic PV test of nuclear structure models</a:t>
            </a:r>
          </a:p>
          <a:p>
            <a:pPr lvl="1">
              <a:defRPr/>
            </a:pPr>
            <a:r>
              <a:rPr lang="en-US" sz="1800" dirty="0"/>
              <a:t>physics input to PV electron scattering experiments</a:t>
            </a:r>
          </a:p>
          <a:p>
            <a:pPr lvl="1">
              <a:defRPr/>
            </a:pPr>
            <a:r>
              <a:rPr lang="en-US" sz="1800" dirty="0"/>
              <a:t>0</a:t>
            </a:r>
            <a:r>
              <a:rPr lang="en-US" sz="1800" dirty="0">
                <a:sym typeface="Symbol" charset="0"/>
              </a:rPr>
              <a:t></a:t>
            </a:r>
            <a:r>
              <a:rPr lang="en-US" sz="1800" dirty="0"/>
              <a:t> decay – matrix elements of 4-quark operators</a:t>
            </a:r>
          </a:p>
          <a:p>
            <a:pPr lvl="1">
              <a:defRPr/>
            </a:pPr>
            <a:r>
              <a:rPr lang="en-US" sz="1800" dirty="0">
                <a:solidFill>
                  <a:srgbClr val="008000"/>
                </a:solidFill>
              </a:rPr>
              <a:t>Same formalism used for Hadronic TRIV (complementary to EDM)</a:t>
            </a:r>
          </a:p>
          <a:p>
            <a:pPr lvl="1">
              <a:defRPr/>
            </a:pP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B7CEFF"/>
              </a:clrFrom>
              <a:clrTo>
                <a:srgbClr val="B7CE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177" y="1186304"/>
            <a:ext cx="4453019" cy="41150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BF61F-338F-A66C-41EC-E3643DE1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551C82D-E61B-7B1E-A76D-D84A6CEE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2679EC-DEDE-4EA1-4ECA-A253CC2AD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66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CF8B-5DB5-4A82-B227-04809AD3A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Could we share the WASA detector?</a:t>
            </a:r>
          </a:p>
        </p:txBody>
      </p:sp>
      <p:pic>
        <p:nvPicPr>
          <p:cNvPr id="3074" name="Picture 2" descr="Machine generated alternative text:&#10;&#10;">
            <a:extLst>
              <a:ext uri="{FF2B5EF4-FFF2-40B4-BE49-F238E27FC236}">
                <a16:creationId xmlns:a16="http://schemas.microsoft.com/office/drawing/2014/main" id="{39707629-0DBC-4B35-B6BB-CAC13EF476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9" r="19443" b="24683"/>
          <a:stretch/>
        </p:blipFill>
        <p:spPr bwMode="auto">
          <a:xfrm>
            <a:off x="2228675" y="870339"/>
            <a:ext cx="4219663" cy="429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C. ">
            <a:extLst>
              <a:ext uri="{FF2B5EF4-FFF2-40B4-BE49-F238E27FC236}">
                <a16:creationId xmlns:a16="http://schemas.microsoft.com/office/drawing/2014/main" id="{F347AC78-598C-4263-95A9-F491AC52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62" y="930173"/>
            <a:ext cx="3855394" cy="282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chine generated alternative text:&#10;&#10;">
            <a:extLst>
              <a:ext uri="{FF2B5EF4-FFF2-40B4-BE49-F238E27FC236}">
                <a16:creationId xmlns:a16="http://schemas.microsoft.com/office/drawing/2014/main" id="{691D8A79-FAAB-4C5E-837F-02DFB0AF3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147" y="3819493"/>
            <a:ext cx="26003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4826D6-CE40-4BD8-95C0-DBFE00E46EA4}"/>
              </a:ext>
            </a:extLst>
          </p:cNvPr>
          <p:cNvSpPr/>
          <p:nvPr/>
        </p:nvSpPr>
        <p:spPr>
          <a:xfrm>
            <a:off x="1927427" y="5374494"/>
            <a:ext cx="758987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Segoe Print" panose="02000600000000000000" pitchFamily="2" charset="0"/>
                <a:hlinkClick r:id="rId5"/>
              </a:rPr>
              <a:t>http://collaborations.fz-juelich.de/ikp/wasa/data/WaC_Proposal.pdf</a:t>
            </a:r>
            <a:endParaRPr lang="en-US" sz="1600" dirty="0">
              <a:latin typeface="Segoe Print" panose="02000600000000000000" pitchFamily="2" charset="0"/>
            </a:endParaRPr>
          </a:p>
          <a:p>
            <a:r>
              <a:rPr lang="en-US" dirty="0"/>
              <a:t>  CsI(Na) - high rates, less afterglow, less radiation damage</a:t>
            </a:r>
            <a:endParaRPr lang="en-US" sz="1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7AF4FE-47AE-351E-F4EB-0EA970B3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6F4A9B-E6B0-9338-F4EC-E5E3FA1F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74F78-B22C-316E-A7D0-854217FA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38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rates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Peta-gamma counting — 10</a:t>
                </a:r>
                <a:r>
                  <a:rPr lang="en-US" baseline="30000" dirty="0"/>
                  <a:t>15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/ year!</a:t>
                </a:r>
              </a:p>
              <a:p>
                <a:pPr lvl="1"/>
                <a:r>
                  <a:rPr lang="en-US" dirty="0"/>
                  <a:t>need highly segmented gamma detector 100-140 CsI crystals</a:t>
                </a:r>
              </a:p>
              <a:p>
                <a:pPr lvl="1"/>
                <a:r>
                  <a:rPr lang="en-US" dirty="0"/>
                  <a:t>count rate: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𝜂𝜅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num>
                      <m:den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390 kHz  </a:t>
                </a:r>
                <a:r>
                  <a:rPr lang="en-US" dirty="0"/>
                  <a:t>per detector</a:t>
                </a:r>
              </a:p>
              <a:p>
                <a:pPr lvl="1"/>
                <a:r>
                  <a:rPr lang="en-US" dirty="0"/>
                  <a:t>CsI rise time: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1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r>
                  <a:rPr lang="en-US" dirty="0"/>
                  <a:t> MHz limit   (NaI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3×</m:t>
                    </m:r>
                  </m:oMath>
                </a14:m>
                <a:r>
                  <a:rPr lang="en-US" dirty="0"/>
                  <a:t> faster; availability?)</a:t>
                </a:r>
              </a:p>
              <a:p>
                <a:r>
                  <a:rPr lang="en-US" dirty="0"/>
                  <a:t>Background reduction (below 1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/ 1000 n)</a:t>
                </a:r>
              </a:p>
              <a:p>
                <a:pPr lvl="1"/>
                <a:r>
                  <a:rPr lang="en-US" dirty="0"/>
                  <a:t>need count rate dominated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𝑐𝑎𝑝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=0.52 </a:t>
                </a:r>
                <a:r>
                  <a:rPr lang="en-US" dirty="0" err="1">
                    <a:solidFill>
                      <a:schemeClr val="accent1"/>
                    </a:solidFill>
                  </a:rPr>
                  <a:t>mb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on D to limit pile-up</a:t>
                </a:r>
              </a:p>
              <a:p>
                <a:pPr lvl="1"/>
                <a:r>
                  <a:rPr lang="en-US" dirty="0"/>
                  <a:t>capture on O in target: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𝑐𝑎𝑝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=0.19 </a:t>
                </a:r>
                <a:r>
                  <a:rPr lang="en-US" dirty="0" err="1">
                    <a:solidFill>
                      <a:schemeClr val="accent1"/>
                    </a:solidFill>
                  </a:rPr>
                  <a:t>mb</a:t>
                </a:r>
                <a:r>
                  <a:rPr lang="en-US" dirty="0">
                    <a:solidFill>
                      <a:schemeClr val="accent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 80 kHz (3.3 MeV)</a:t>
                </a:r>
              </a:p>
              <a:p>
                <a:pPr lvl="1"/>
                <a:r>
                  <a:rPr lang="en-US" baseline="30000" dirty="0"/>
                  <a:t>6</a:t>
                </a:r>
                <a:r>
                  <a:rPr lang="en-US" dirty="0"/>
                  <a:t>Li shielding:  </a:t>
                </a:r>
                <a:r>
                  <a:rPr lang="en-US" dirty="0">
                    <a:solidFill>
                      <a:schemeClr val="accent1"/>
                    </a:solidFill>
                  </a:rPr>
                  <a:t>0.0003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/n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100 kHz (2.2 MeV)</a:t>
                </a:r>
              </a:p>
              <a:p>
                <a:r>
                  <a:rPr lang="en-US" dirty="0"/>
                  <a:t>Digital Pulse Processing</a:t>
                </a:r>
              </a:p>
              <a:p>
                <a:pPr lvl="1"/>
                <a:r>
                  <a:rPr lang="en-US" dirty="0"/>
                  <a:t>Must analyze gamma events in real time – new developments!</a:t>
                </a:r>
              </a:p>
              <a:p>
                <a:r>
                  <a:rPr lang="en-US" dirty="0"/>
                  <a:t>Further optimization of run conditions</a:t>
                </a:r>
              </a:p>
              <a:p>
                <a:pPr lvl="1"/>
                <a:r>
                  <a:rPr lang="en-US" dirty="0"/>
                  <a:t>increased thickness of </a:t>
                </a:r>
                <a:r>
                  <a:rPr lang="en-US" baseline="30000" dirty="0"/>
                  <a:t>3</a:t>
                </a:r>
                <a:r>
                  <a:rPr lang="en-US" dirty="0"/>
                  <a:t>He polarizer to improve polarization</a:t>
                </a:r>
              </a:p>
              <a:p>
                <a:pPr lvl="1"/>
                <a:r>
                  <a:rPr lang="en-US" dirty="0"/>
                  <a:t>reduction of target thickness to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on capture</a:t>
                </a:r>
              </a:p>
              <a:p>
                <a:pPr lvl="1"/>
                <a:r>
                  <a:rPr lang="en-US" dirty="0"/>
                  <a:t>possible </a:t>
                </a:r>
                <a:r>
                  <a:rPr lang="en-US" dirty="0">
                    <a:solidFill>
                      <a:schemeClr val="accent1"/>
                    </a:solidFill>
                  </a:rPr>
                  <a:t>3x</a:t>
                </a:r>
                <a:r>
                  <a:rPr lang="en-US" dirty="0"/>
                  <a:t> reduction of elastic scattering (cryogenic target)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3" t="-1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79A16F-B9A2-37D0-8AD0-38D76C72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2F059-540F-F275-C1AC-F8D1DAF30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E3207-6E88-CF46-4C9E-175D0B48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13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Asymmetry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Geometry factors:</a:t>
                </a:r>
              </a:p>
              <a:p>
                <a:pPr lvl="1"/>
                <a:r>
                  <a:rPr lang="en-US" dirty="0"/>
                  <a:t>A</a:t>
                </a:r>
                <a:r>
                  <a:rPr lang="en-US" b="0" dirty="0"/>
                  <a:t>veraging capture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(1±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𝑃𝐴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over each crystal, </a:t>
                </a:r>
              </a:p>
              <a:p>
                <a:pPr lvl="1"/>
                <a:r>
                  <a:rPr lang="en-US" dirty="0"/>
                  <a:t>yields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,±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1±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𝑃𝐴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form crystal </a:t>
                </a:r>
                <a:r>
                  <a:rPr lang="en-US" dirty="0" err="1"/>
                  <a:t>asymetry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,+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,+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,−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𝑃𝐴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where geom factor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≡〈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e>
                    </m:func>
                  </m:oMath>
                </a14:m>
                <a:r>
                  <a:rPr lang="en-US" dirty="0"/>
                  <a:t> is averaged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’s in each crystal.</a:t>
                </a:r>
              </a:p>
              <a:p>
                <a:pPr lvl="1"/>
                <a:r>
                  <a:rPr lang="en-US" dirty="0"/>
                  <a:t>Each physics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weighted by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to extract physics asymmetry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</a:p>
              <a:p>
                <a:pPr lvl="1"/>
                <a:r>
                  <a:rPr lang="en-US" dirty="0"/>
                  <a:t>which has statistical error 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rad>
                    <m:r>
                      <a:rPr lang="en-US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US" dirty="0"/>
                  <a:t>,</a:t>
                </a:r>
              </a:p>
              <a:p>
                <a:pPr lvl="1"/>
                <a:r>
                  <a:rPr lang="en-US" dirty="0"/>
                  <a:t>The global geometry factor is: 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≡∑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/4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 </a:t>
                </a:r>
                <a:endParaRPr lang="en-US" dirty="0"/>
              </a:p>
              <a:p>
                <a:pPr lvl="1"/>
                <a:r>
                  <a:rPr lang="en-US" b="0" dirty="0"/>
                  <a:t>for an ideal spherical detector: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≡∫</m:t>
                    </m:r>
                    <m:r>
                      <a:rPr lang="en-US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Ω</m:t>
                    </m:r>
                    <m:func>
                      <m:funcPr>
                        <m:ctrlP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/4</m:t>
                        </m:r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=1/3</m:t>
                        </m:r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48851" y="3760978"/>
          <a:ext cx="3941547" cy="1803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5232">
                  <a:extLst>
                    <a:ext uri="{9D8B030D-6E8A-4147-A177-3AD203B41FA5}">
                      <a16:colId xmlns:a16="http://schemas.microsoft.com/office/drawing/2014/main" val="3930603484"/>
                    </a:ext>
                  </a:extLst>
                </a:gridCol>
                <a:gridCol w="922105">
                  <a:extLst>
                    <a:ext uri="{9D8B030D-6E8A-4147-A177-3AD203B41FA5}">
                      <a16:colId xmlns:a16="http://schemas.microsoft.com/office/drawing/2014/main" val="2088771"/>
                    </a:ext>
                  </a:extLst>
                </a:gridCol>
                <a:gridCol w="922105">
                  <a:extLst>
                    <a:ext uri="{9D8B030D-6E8A-4147-A177-3AD203B41FA5}">
                      <a16:colId xmlns:a16="http://schemas.microsoft.com/office/drawing/2014/main" val="2983405228"/>
                    </a:ext>
                  </a:extLst>
                </a:gridCol>
                <a:gridCol w="922105">
                  <a:extLst>
                    <a:ext uri="{9D8B030D-6E8A-4147-A177-3AD203B41FA5}">
                      <a16:colId xmlns:a16="http://schemas.microsoft.com/office/drawing/2014/main" val="2652167615"/>
                    </a:ext>
                  </a:extLst>
                </a:gridCol>
              </a:tblGrid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# rings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# crystals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coverage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</a:rPr>
                        <a:t>G / G</a:t>
                      </a:r>
                      <a:r>
                        <a:rPr lang="en-US" sz="1500" b="1" u="none" strike="noStrike" baseline="-25000" dirty="0">
                          <a:effectLst/>
                        </a:rPr>
                        <a:t>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4030604956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52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23.5%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58.9%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1325458699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100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45.1%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79.5%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1757311201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144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65.0%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91.4%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1749980933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180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81.2%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97.3%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3185428984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204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92.0%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99.2%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3283459915"/>
                  </a:ext>
                </a:extLst>
              </a:tr>
              <a:tr h="257647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12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216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</a:rPr>
                        <a:t>97.4%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99.4%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80" marR="6780" marT="6780" marB="0" anchor="b"/>
                </a:tc>
                <a:extLst>
                  <a:ext uri="{0D108BD9-81ED-4DB2-BD59-A6C34878D82A}">
                    <a16:rowId xmlns:a16="http://schemas.microsoft.com/office/drawing/2014/main" val="2852512042"/>
                  </a:ext>
                </a:extLst>
              </a:tr>
            </a:tbl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EDC8791-0A99-27AF-6D0C-DEFBD19A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F43EE26-419F-D545-9D67-678CF678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901DF7-EDE4-EA3D-D69B-C1BC8706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80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Sensitivity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Neutron polarization at capture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0.511</m:t>
                    </m:r>
                  </m:oMath>
                </a14:m>
                <a:endParaRPr lang="en-US" dirty="0"/>
              </a:p>
              <a:p>
                <a:pPr lvl="1"/>
                <a:r>
                  <a:rPr lang="en-US" baseline="30000" dirty="0"/>
                  <a:t>3</a:t>
                </a:r>
                <a:r>
                  <a:rPr lang="en-US" dirty="0"/>
                  <a:t>He polarizer:				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≈90%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Spin flipper efficiency:		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=99.8%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Depolarization:			 	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=57%</m:t>
                    </m:r>
                  </m:oMath>
                </a14:m>
                <a:r>
                  <a:rPr lang="en-US" dirty="0"/>
                  <a:t>       (simple MC, data)</a:t>
                </a:r>
              </a:p>
              <a:p>
                <a:r>
                  <a:rPr lang="en-US" dirty="0"/>
                  <a:t>Neutron capture gammas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𝜂𝜅</m:t>
                    </m:r>
                    <m: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=2.3×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’s</a:t>
                </a:r>
              </a:p>
              <a:p>
                <a:pPr lvl="1"/>
                <a:r>
                  <a:rPr lang="en-US" dirty="0"/>
                  <a:t>Neutron fluence at NG-C</a:t>
                </a:r>
                <a:r>
                  <a:rPr lang="en-US" b="0" dirty="0"/>
                  <a:t>:		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7.7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n/s</a:t>
                </a:r>
              </a:p>
              <a:p>
                <a:pPr lvl="1"/>
                <a:r>
                  <a:rPr lang="en-US" dirty="0"/>
                  <a:t>Run time: 		  				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s </a:t>
                </a:r>
                <a:r>
                  <a:rPr lang="en-US" dirty="0"/>
                  <a:t> (nominal)</a:t>
                </a:r>
              </a:p>
              <a:p>
                <a:pPr lvl="1"/>
                <a:r>
                  <a:rPr lang="en-US" dirty="0"/>
                  <a:t>Polarizer transmission: 			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≈25%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Neutron capture probability:  	 	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=0.00117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/>
                  <a:t>(MC simulation)</a:t>
                </a:r>
              </a:p>
              <a:p>
                <a:r>
                  <a:rPr lang="en-US" dirty="0"/>
                  <a:t>Geometry factor	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ra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=0.473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Fraction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〈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e>
                    </m:func>
                  </m:oMath>
                </a14:m>
                <a:r>
                  <a:rPr lang="en-US" b="0" dirty="0"/>
                  <a:t> coverage:		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91.4%</m:t>
                    </m:r>
                  </m:oMath>
                </a14:m>
                <a:r>
                  <a:rPr lang="en-US" b="0" dirty="0"/>
                  <a:t>   </a:t>
                </a:r>
                <a:r>
                  <a:rPr lang="en-US" dirty="0"/>
                  <a:t>(analytic)</a:t>
                </a:r>
                <a:endParaRPr lang="en-US" b="0" dirty="0"/>
              </a:p>
              <a:p>
                <a:pPr lvl="1"/>
                <a:r>
                  <a:rPr lang="en-US" b="0" dirty="0"/>
                  <a:t>Gamma detection efficiency:	 	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80.4%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   </a:t>
                </a:r>
                <a:r>
                  <a:rPr lang="en-US" dirty="0"/>
                  <a:t>(MCNP)</a:t>
                </a:r>
              </a:p>
              <a:p>
                <a:pPr lvl="1"/>
                <a:endParaRPr lang="en-US" b="0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	            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  <m:r>
                          <a:rPr lang="en-US" sz="32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en-US" sz="320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1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3200" b="1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endParaRPr lang="en-US" sz="28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1" t="-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9AE08-5E56-DB8D-7BF8-5117882AB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AF13D-0CF3-99ED-14EA-1E2BAB0F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103FCD-8B31-48C4-60DA-06BEC03F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003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25945" y="868947"/>
                <a:ext cx="6179450" cy="5786923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400" dirty="0">
                    <a:solidFill>
                      <a:schemeClr val="accent2"/>
                    </a:solidFill>
                  </a:rPr>
                  <a:t>First generation </a:t>
                </a:r>
                <a:r>
                  <a:rPr lang="en-US" sz="2400" dirty="0"/>
                  <a:t>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experiments</a:t>
                </a:r>
                <a:br>
                  <a:rPr lang="en-US" sz="2400" dirty="0"/>
                </a:br>
                <a:r>
                  <a:rPr lang="en-US" sz="2400" dirty="0"/>
                  <a:t>at the SNS: 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NPDGamma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, 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n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3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He 1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br>
                  <a:rPr lang="en-US" sz="2400" dirty="0">
                    <a:solidFill>
                      <a:schemeClr val="accent1"/>
                    </a:solidFill>
                  </a:rPr>
                </a:br>
                <a:r>
                  <a:rPr lang="en-US" sz="2400" dirty="0"/>
                  <a:t>achieve 10% relative uncertainty at ESS</a:t>
                </a:r>
                <a:endParaRPr lang="en-US" sz="24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sz="2400" dirty="0">
                    <a:solidFill>
                      <a:schemeClr val="accent2"/>
                    </a:solidFill>
                  </a:rPr>
                  <a:t>The next generation </a:t>
                </a:r>
                <a:r>
                  <a:rPr lang="en-US" sz="2400" dirty="0"/>
                  <a:t>of experiments</a:t>
                </a:r>
                <a:br>
                  <a:rPr lang="en-US" sz="2400" dirty="0"/>
                </a:br>
                <a:r>
                  <a:rPr lang="en-US" sz="2400" dirty="0"/>
                  <a:t>will bring a unique set of challenges</a:t>
                </a:r>
                <a:br>
                  <a:rPr lang="en-US" sz="2400" dirty="0"/>
                </a:br>
                <a:r>
                  <a:rPr lang="en-US" sz="2400" dirty="0">
                    <a:solidFill>
                      <a:schemeClr val="accent1"/>
                    </a:solidFill>
                  </a:rPr>
                  <a:t>n-</a:t>
                </a:r>
                <a:r>
                  <a:rPr lang="en-US" sz="2400" baseline="30000" dirty="0">
                    <a:solidFill>
                      <a:schemeClr val="accent1"/>
                    </a:solidFill>
                  </a:rPr>
                  <a:t>4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He Spin Rotation</a:t>
                </a:r>
                <a:r>
                  <a:rPr lang="en-US" sz="2400" dirty="0"/>
                  <a:t>:  beam fluctuations</a:t>
                </a:r>
                <a:br>
                  <a:rPr lang="en-US" sz="2400" dirty="0"/>
                </a:br>
                <a:r>
                  <a:rPr lang="en-US" sz="2400" dirty="0">
                    <a:solidFill>
                      <a:schemeClr val="accent1"/>
                    </a:solidFill>
                  </a:rPr>
                  <a:t>NDTGamma</a:t>
                </a:r>
                <a:r>
                  <a:rPr lang="en-US" sz="2400" dirty="0"/>
                  <a:t>: backgrounds: counting mode</a:t>
                </a:r>
                <a:br>
                  <a:rPr lang="en-US" sz="2400" dirty="0"/>
                </a:br>
                <a:r>
                  <a:rPr lang="en-US" sz="2400" dirty="0">
                    <a:solidFill>
                      <a:schemeClr val="accent1"/>
                    </a:solidFill>
                  </a:rPr>
                  <a:t>NPDGamma Circ. Pol</a:t>
                </a:r>
                <a:r>
                  <a:rPr lang="en-US" sz="2400" dirty="0"/>
                  <a:t>:  neutron statistics</a:t>
                </a:r>
              </a:p>
              <a:p>
                <a:pPr marL="0" indent="0">
                  <a:buNone/>
                </a:pPr>
                <a:r>
                  <a:rPr lang="en-US" sz="2800" dirty="0"/>
                  <a:t>	ESS Beamline Requirements</a:t>
                </a:r>
              </a:p>
              <a:p>
                <a:pPr lvl="1"/>
                <a:r>
                  <a:rPr lang="en-US" sz="2400" dirty="0">
                    <a:solidFill>
                      <a:schemeClr val="accent1"/>
                    </a:solidFill>
                  </a:rPr>
                  <a:t>FOM</a:t>
                </a:r>
                <a:r>
                  <a:rPr lang="en-US" sz="2400" dirty="0"/>
                  <a:t>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/>
                  <a:t>   statistics limited!</a:t>
                </a:r>
              </a:p>
              <a:p>
                <a:pPr lvl="1"/>
                <a:r>
                  <a:rPr lang="en-US" sz="2400" dirty="0">
                    <a:solidFill>
                      <a:schemeClr val="accent1"/>
                    </a:solidFill>
                  </a:rPr>
                  <a:t>TOF</a:t>
                </a:r>
                <a:r>
                  <a:rPr lang="en-US" sz="2400" dirty="0"/>
                  <a:t>:     Resonant SF,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 dependence</a:t>
                </a:r>
              </a:p>
              <a:p>
                <a:pPr lvl="1"/>
                <a:r>
                  <a:rPr lang="en-US" sz="2400" dirty="0">
                    <a:solidFill>
                      <a:schemeClr val="accent1"/>
                    </a:solidFill>
                  </a:rPr>
                  <a:t>Time</a:t>
                </a:r>
                <a:r>
                  <a:rPr lang="en-US" sz="2400" dirty="0"/>
                  <a:t>:   4200 hrs. per experiment</a:t>
                </a:r>
              </a:p>
              <a:p>
                <a:pPr lvl="1"/>
                <a:r>
                  <a:rPr lang="en-US" sz="2400" dirty="0">
                    <a:solidFill>
                      <a:schemeClr val="accent1"/>
                    </a:solidFill>
                  </a:rPr>
                  <a:t>Background</a:t>
                </a:r>
                <a:r>
                  <a:rPr lang="en-US" sz="2400" dirty="0"/>
                  <a:t>:   bending guide</a:t>
                </a:r>
              </a:p>
            </p:txBody>
          </p:sp>
        </mc:Choice>
        <mc:Fallback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945" y="868947"/>
                <a:ext cx="6179450" cy="5786923"/>
              </a:xfrm>
              <a:blipFill>
                <a:blip r:embed="rId2"/>
                <a:stretch>
                  <a:fillRect t="-843" r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601322" y="5819026"/>
            <a:ext cx="227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4F6228"/>
                </a:solidFill>
              </a:rPr>
              <a:t>Thank you!</a:t>
            </a:r>
          </a:p>
        </p:txBody>
      </p:sp>
      <p:pic>
        <p:nvPicPr>
          <p:cNvPr id="2" name="Picture 1" descr="2016-03-21 15.04.5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704" y="868947"/>
            <a:ext cx="5186407" cy="5005725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FF13987-3DB8-0EE4-A0C0-F020EBDA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14E68E1-EFC8-5BB9-A539-14FC75A6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29A2C4-1140-78DF-6C7C-CF47F09D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59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between HPV and EDMs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/>
              <p:cNvSpPr>
                <a:spLocks noGrp="1"/>
              </p:cNvSpPr>
              <p:nvPr>
                <p:ph idx="1"/>
              </p:nvPr>
            </p:nvSpPr>
            <p:spPr>
              <a:xfrm>
                <a:off x="729204" y="868947"/>
                <a:ext cx="10853195" cy="537419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000" dirty="0"/>
                  <a:t>Tree level diagrams</a:t>
                </a: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3000" dirty="0"/>
                  <a:t>NOPTREX experiment</a:t>
                </a:r>
              </a:p>
              <a:p>
                <a:pPr lvl="1"/>
                <a:r>
                  <a:rPr lang="en-US" sz="2400" dirty="0"/>
                  <a:t>US-Japan collaboration</a:t>
                </a:r>
              </a:p>
              <a:p>
                <a:pPr lvl="1"/>
                <a:r>
                  <a:rPr lang="en-US" sz="2400" dirty="0"/>
                  <a:t>Preparations to measure</a:t>
                </a:r>
                <a:br>
                  <a:rPr lang="en-US" sz="2400" dirty="0"/>
                </a:br>
                <a:r>
                  <a:rPr lang="en-US" sz="2400" dirty="0"/>
                  <a:t>TRIV forward elastic</a:t>
                </a:r>
                <a:br>
                  <a:rPr lang="en-US" sz="2400" dirty="0"/>
                </a:br>
                <a:r>
                  <a:rPr lang="en-US" sz="2400" dirty="0"/>
                  <a:t>scattering amplitude:</a:t>
                </a:r>
              </a:p>
              <a:p>
                <a:pPr lvl="2"/>
                <a:r>
                  <a:rPr lang="en-US" sz="2600" dirty="0"/>
                  <a:t>Measurements of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sz="2600" b="0" dirty="0"/>
                  <a:t>,</a:t>
                </a:r>
              </a:p>
              <a:p>
                <a:pPr lvl="2"/>
                <a:r>
                  <a:rPr lang="en-US" sz="2600" b="0" dirty="0"/>
                  <a:t>PV in d</a:t>
                </a:r>
                <a:r>
                  <a:rPr lang="en-US" sz="2600" dirty="0"/>
                  <a:t>ouble </a:t>
                </a:r>
                <a:r>
                  <a:rPr lang="en-US" sz="2600" baseline="30000" dirty="0"/>
                  <a:t>139</a:t>
                </a:r>
                <a:r>
                  <a:rPr lang="en-US" sz="2600" dirty="0"/>
                  <a:t>La target</a:t>
                </a:r>
              </a:p>
            </p:txBody>
          </p:sp>
        </mc:Choice>
        <mc:Fallback xmlns="">
          <p:sp>
            <p:nvSpPr>
              <p:cNvPr id="13" name="Content Placeholder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9204" y="868947"/>
                <a:ext cx="10853195" cy="5374198"/>
              </a:xfrm>
              <a:blipFill>
                <a:blip r:embed="rId6"/>
                <a:stretch>
                  <a:fillRect l="-1180" t="-2270" b="-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5155" y="2317717"/>
            <a:ext cx="2438400" cy="6350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=""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6CD1A6-AB0B-4025-BFF6-C89D26353AA8}"/>
              </a:ext>
            </a:extLst>
          </p:cNvPr>
          <p:cNvGrpSpPr/>
          <p:nvPr/>
        </p:nvGrpSpPr>
        <p:grpSpPr>
          <a:xfrm>
            <a:off x="5153157" y="1035512"/>
            <a:ext cx="6072874" cy="5238300"/>
            <a:chOff x="4963971" y="916417"/>
            <a:chExt cx="6072874" cy="5238300"/>
          </a:xfrm>
        </p:grpSpPr>
        <p:grpSp>
          <p:nvGrpSpPr>
            <p:cNvPr id="6" name="Group 5"/>
            <p:cNvGrpSpPr/>
            <p:nvPr/>
          </p:nvGrpSpPr>
          <p:grpSpPr>
            <a:xfrm>
              <a:off x="4963971" y="916417"/>
              <a:ext cx="6072874" cy="5238300"/>
              <a:chOff x="1030697" y="730270"/>
              <a:chExt cx="6568402" cy="5665726"/>
            </a:xfrm>
          </p:grpSpPr>
          <p:pic>
            <p:nvPicPr>
              <p:cNvPr id="7" name="Picture 6" descr="PVTR.jpg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0697" y="730270"/>
                <a:ext cx="6568402" cy="5665726"/>
              </a:xfrm>
              <a:prstGeom prst="rect">
                <a:avLst/>
              </a:prstGeom>
            </p:spPr>
          </p:pic>
          <p:pic>
            <p:nvPicPr>
              <p:cNvPr id="5" name="Picture 4" descr="Screen Shot 2016-09-22 at 01.04.10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35729" y="1315901"/>
                <a:ext cx="857250" cy="400050"/>
              </a:xfrm>
              <a:prstGeom prst="rect">
                <a:avLst/>
              </a:prstGeom>
            </p:spPr>
          </p:pic>
        </p:grp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517048" y="1969951"/>
              <a:ext cx="279400" cy="3048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22" name="Picture 21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517048" y="4273446"/>
              <a:ext cx="406400" cy="33020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=""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=""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=""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1155155" y="1486173"/>
            <a:ext cx="26212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984807"/>
                </a:solidFill>
              </a:rPr>
              <a:t>Bowman, Gudkov, </a:t>
            </a:r>
            <a:br>
              <a:rPr lang="en-US" sz="1800" dirty="0">
                <a:solidFill>
                  <a:srgbClr val="984807"/>
                </a:solidFill>
              </a:rPr>
            </a:br>
            <a:r>
              <a:rPr lang="en-US" sz="1800" dirty="0">
                <a:solidFill>
                  <a:srgbClr val="984807"/>
                </a:solidFill>
              </a:rPr>
              <a:t>PRC 90, 065503 (2014)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7E8D13-1905-4DD9-9C67-77D90A1481A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42"/>
          <a:stretch/>
        </p:blipFill>
        <p:spPr>
          <a:xfrm>
            <a:off x="203563" y="3087374"/>
            <a:ext cx="8339586" cy="3270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038911-CD08-475A-8A33-5F1B60B0D1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563" y="3087375"/>
            <a:ext cx="8339585" cy="32707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DB653D0C-7E27-461D-BA51-EB2816A52208}"/>
              </a:ext>
            </a:extLst>
          </p:cNvPr>
          <p:cNvSpPr txBox="1">
            <a:spLocks/>
          </p:cNvSpPr>
          <p:nvPr/>
        </p:nvSpPr>
        <p:spPr>
          <a:xfrm>
            <a:off x="5862616" y="6126300"/>
            <a:ext cx="2243658" cy="3981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4D413C-092E-4227-93E5-A860BD51ED3D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57BC3C-7717-4350-8575-2C48A9CA63A5}"/>
                  </a:ext>
                </a:extLst>
              </p:cNvPr>
              <p:cNvSpPr txBox="1"/>
              <p:nvPr/>
            </p:nvSpPr>
            <p:spPr>
              <a:xfrm>
                <a:off x="4259447" y="2577156"/>
                <a:ext cx="1603169" cy="687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⋅(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chemeClr val="accent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57BC3C-7717-4350-8575-2C48A9CA6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447" y="2577156"/>
                <a:ext cx="1603169" cy="687304"/>
              </a:xfrm>
              <a:prstGeom prst="rect">
                <a:avLst/>
              </a:prstGeom>
              <a:blipFill>
                <a:blip r:embed="rId14"/>
                <a:stretch>
                  <a:fillRect t="-1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CDAFAC-90E1-4DC1-87F1-BAB9ACFF1263}"/>
                  </a:ext>
                </a:extLst>
              </p:cNvPr>
              <p:cNvSpPr txBox="1"/>
              <p:nvPr/>
            </p:nvSpPr>
            <p:spPr>
              <a:xfrm>
                <a:off x="4259447" y="2056418"/>
                <a:ext cx="1603169" cy="687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⋅ 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accent1"/>
                    </a:solidFill>
                  </a:rPr>
                  <a:t> </a:t>
                </a:r>
              </a:p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CDAFAC-90E1-4DC1-87F1-BAB9ACFF1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447" y="2056418"/>
                <a:ext cx="1603169" cy="687304"/>
              </a:xfrm>
              <a:prstGeom prst="rect">
                <a:avLst/>
              </a:prstGeom>
              <a:blipFill>
                <a:blip r:embed="rId15"/>
                <a:stretch>
                  <a:fillRect t="-6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FD43467-15B1-BD57-9011-F491465D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DF8A75D-7882-CD58-43A7-E3877A5C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29F44BA-9185-CFE9-7485-EE739825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DDH Meson-exchange potential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24708" y="949110"/>
            <a:ext cx="7398488" cy="4106955"/>
            <a:chOff x="1263046" y="711781"/>
            <a:chExt cx="6661754" cy="3697985"/>
          </a:xfrm>
        </p:grpSpPr>
        <p:sp>
          <p:nvSpPr>
            <p:cNvPr id="8194" name="Rectangle 15"/>
            <p:cNvSpPr>
              <a:spLocks noChangeArrowheads="1"/>
            </p:cNvSpPr>
            <p:nvPr/>
          </p:nvSpPr>
          <p:spPr bwMode="auto">
            <a:xfrm>
              <a:off x="2438400" y="1143000"/>
              <a:ext cx="5486400" cy="1447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195" name="Picture 6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219200"/>
              <a:ext cx="914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" name="Picture 8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1219200"/>
              <a:ext cx="3048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9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676400"/>
              <a:ext cx="1320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11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00" y="1676400"/>
              <a:ext cx="1320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12" descr="TP_t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676400"/>
              <a:ext cx="1320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14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133600"/>
              <a:ext cx="2286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17" descr="TP_tmp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762000"/>
              <a:ext cx="25400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9" descr="TP_tmp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762000"/>
              <a:ext cx="3048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21" descr="TP_tmp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762000"/>
              <a:ext cx="5588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23" descr="TP_tmp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762000"/>
              <a:ext cx="406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25" descr="TP_tmp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219200"/>
              <a:ext cx="8128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28" descr="TP_tmp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752600"/>
              <a:ext cx="787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29" descr="TP_tmp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286000"/>
              <a:ext cx="787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8" name="Text Box 30"/>
            <p:cNvSpPr txBox="1">
              <a:spLocks noChangeArrowheads="1"/>
            </p:cNvSpPr>
            <p:nvPr/>
          </p:nvSpPr>
          <p:spPr bwMode="auto">
            <a:xfrm>
              <a:off x="1263046" y="711781"/>
              <a:ext cx="1067894" cy="439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chemeClr val="accent2"/>
                  </a:solidFill>
                </a:rPr>
                <a:t>isospin</a:t>
              </a:r>
            </a:p>
          </p:txBody>
        </p:sp>
        <p:sp>
          <p:nvSpPr>
            <p:cNvPr id="8209" name="Text Box 31"/>
            <p:cNvSpPr txBox="1">
              <a:spLocks noChangeArrowheads="1"/>
            </p:cNvSpPr>
            <p:nvPr/>
          </p:nvSpPr>
          <p:spPr bwMode="auto">
            <a:xfrm>
              <a:off x="1292524" y="2628074"/>
              <a:ext cx="920150" cy="439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chemeClr val="accent2"/>
                  </a:solidFill>
                </a:rPr>
                <a:t>range</a:t>
              </a:r>
              <a:endParaRPr lang="en-US" sz="1600" dirty="0"/>
            </a:p>
          </p:txBody>
        </p:sp>
        <p:sp>
          <p:nvSpPr>
            <p:cNvPr id="8210" name="Rectangle 33"/>
            <p:cNvSpPr>
              <a:spLocks noChangeArrowheads="1"/>
            </p:cNvSpPr>
            <p:nvPr/>
          </p:nvSpPr>
          <p:spPr bwMode="auto">
            <a:xfrm>
              <a:off x="2438400" y="2961965"/>
              <a:ext cx="5486400" cy="1447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11" name="Picture 51" descr="TP_tmp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150480"/>
              <a:ext cx="355600" cy="177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54" descr="TP_tmp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658923"/>
              <a:ext cx="914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Picture 55" descr="TP_tmp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799" y="2668320"/>
              <a:ext cx="6350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56" descr="TP_tmp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668320"/>
              <a:ext cx="609601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5" name="Picture 57" descr="TP_tmp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2668320"/>
              <a:ext cx="609601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Picture 60" descr="TP_tmp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0" y="3025683"/>
              <a:ext cx="2286001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Picture 62" descr="TP_tmp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4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0" y="3482884"/>
              <a:ext cx="2284413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Picture 64" descr="TP_tmp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399" y="3482884"/>
              <a:ext cx="2366963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9" name="Picture 66" descr="TP_tmp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4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787" y="3940085"/>
              <a:ext cx="2365375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3557" name="Picture 69"/>
          <p:cNvPicPr>
            <a:picLocks noChangeAspect="1" noChangeArrowheads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20"/>
          <a:stretch>
            <a:fillRect/>
          </a:stretch>
        </p:blipFill>
        <p:spPr bwMode="auto">
          <a:xfrm>
            <a:off x="2641329" y="5237285"/>
            <a:ext cx="2094106" cy="104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558" name="Picture 70"/>
          <p:cNvPicPr>
            <a:picLocks noChangeAspect="1" noChangeArrowheads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76"/>
          <a:stretch>
            <a:fillRect/>
          </a:stretch>
        </p:blipFill>
        <p:spPr bwMode="auto">
          <a:xfrm>
            <a:off x="5034544" y="5237285"/>
            <a:ext cx="2096839" cy="99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556" name="Picture 68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67"/>
          <a:stretch>
            <a:fillRect/>
          </a:stretch>
        </p:blipFill>
        <p:spPr bwMode="auto">
          <a:xfrm>
            <a:off x="267279" y="5269949"/>
            <a:ext cx="2074941" cy="96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24" name="Text Box 76"/>
          <p:cNvSpPr txBox="1">
            <a:spLocks noChangeArrowheads="1"/>
          </p:cNvSpPr>
          <p:nvPr/>
        </p:nvSpPr>
        <p:spPr bwMode="auto">
          <a:xfrm>
            <a:off x="7838000" y="5286239"/>
            <a:ext cx="38645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984807"/>
                </a:solidFill>
              </a:rPr>
              <a:t>Desplanques, Donoghue, Holstein, </a:t>
            </a:r>
          </a:p>
          <a:p>
            <a:r>
              <a:rPr lang="en-US" sz="1600" dirty="0">
                <a:solidFill>
                  <a:srgbClr val="984807"/>
                </a:solidFill>
              </a:rPr>
              <a:t>Annals of Physics </a:t>
            </a:r>
            <a:r>
              <a:rPr lang="en-US" sz="1600" b="1" dirty="0">
                <a:solidFill>
                  <a:srgbClr val="984807"/>
                </a:solidFill>
              </a:rPr>
              <a:t>124</a:t>
            </a:r>
            <a:r>
              <a:rPr lang="en-US" sz="1600" dirty="0">
                <a:solidFill>
                  <a:srgbClr val="984807"/>
                </a:solidFill>
              </a:rPr>
              <a:t>, 449 (1980)</a:t>
            </a:r>
          </a:p>
          <a:p>
            <a:r>
              <a:rPr lang="en-US" sz="800" dirty="0">
                <a:solidFill>
                  <a:srgbClr val="984807"/>
                </a:solidFill>
              </a:rPr>
              <a:t> </a:t>
            </a:r>
          </a:p>
          <a:p>
            <a:r>
              <a:rPr lang="en-US" sz="1600" dirty="0">
                <a:solidFill>
                  <a:srgbClr val="984807"/>
                </a:solidFill>
              </a:rPr>
              <a:t>Wasem, Phys. Rev. C </a:t>
            </a:r>
            <a:r>
              <a:rPr lang="en-US" sz="1600" b="1" dirty="0">
                <a:solidFill>
                  <a:srgbClr val="984807"/>
                </a:solidFill>
              </a:rPr>
              <a:t>85</a:t>
            </a:r>
            <a:r>
              <a:rPr lang="en-US" sz="1600" dirty="0">
                <a:solidFill>
                  <a:srgbClr val="984807"/>
                </a:solidFill>
              </a:rPr>
              <a:t> (2012) 022501</a:t>
            </a:r>
          </a:p>
          <a:p>
            <a:r>
              <a:rPr lang="en-CA" sz="1600" i="1" dirty="0"/>
              <a:t>      </a:t>
            </a:r>
            <a:r>
              <a:rPr lang="en-CA" sz="1600" b="1" i="1" dirty="0">
                <a:solidFill>
                  <a:schemeClr val="accent1"/>
                </a:solidFill>
              </a:rPr>
              <a:t>1st Lattice QCD result  </a:t>
            </a:r>
            <a:r>
              <a:rPr lang="en-CA" sz="1600" b="1" i="1" dirty="0">
                <a:solidFill>
                  <a:srgbClr val="4F81BD"/>
                </a:solidFill>
              </a:rPr>
              <a:t>of</a:t>
            </a:r>
            <a:r>
              <a:rPr lang="en-CA" sz="1600" b="1" i="1" dirty="0"/>
              <a:t>  </a:t>
            </a:r>
            <a:r>
              <a:rPr lang="en-CA" sz="1600" b="1" i="1" dirty="0">
                <a:solidFill>
                  <a:schemeClr val="accent3">
                    <a:lumMod val="75000"/>
                  </a:schemeClr>
                </a:solidFill>
              </a:rPr>
              <a:t> f</a:t>
            </a:r>
            <a:r>
              <a:rPr lang="en-CA" sz="1600" b="1" i="1" baseline="-25000" dirty="0">
                <a:solidFill>
                  <a:schemeClr val="accent3">
                    <a:lumMod val="75000"/>
                  </a:schemeClr>
                </a:solidFill>
              </a:rPr>
              <a:t>π  </a:t>
            </a:r>
            <a:r>
              <a:rPr lang="en-CA" sz="1600" b="1" i="1" dirty="0">
                <a:solidFill>
                  <a:srgbClr val="4F81BD"/>
                </a:solidFill>
              </a:rPr>
              <a:t>!!</a:t>
            </a:r>
            <a:endParaRPr lang="en-US" sz="1600" b="1" baseline="-25000" dirty="0">
              <a:solidFill>
                <a:srgbClr val="4F81BD"/>
              </a:solidFill>
            </a:endParaRPr>
          </a:p>
          <a:p>
            <a:endParaRPr lang="en-US" sz="1600" dirty="0">
              <a:solidFill>
                <a:srgbClr val="804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166058" y="1493421"/>
            <a:ext cx="3574907" cy="3234699"/>
            <a:chOff x="626685" y="3048000"/>
            <a:chExt cx="3410678" cy="2985239"/>
          </a:xfrm>
        </p:grpSpPr>
        <p:grpSp>
          <p:nvGrpSpPr>
            <p:cNvPr id="54" name="Group 8"/>
            <p:cNvGrpSpPr>
              <a:grpSpLocks/>
            </p:cNvGrpSpPr>
            <p:nvPr/>
          </p:nvGrpSpPr>
          <p:grpSpPr bwMode="auto">
            <a:xfrm>
              <a:off x="626685" y="3048000"/>
              <a:ext cx="3410678" cy="2418201"/>
              <a:chOff x="73" y="2256"/>
              <a:chExt cx="1840" cy="1422"/>
            </a:xfrm>
          </p:grpSpPr>
          <p:sp>
            <p:nvSpPr>
              <p:cNvPr id="57" name="Oval 9"/>
              <p:cNvSpPr>
                <a:spLocks noChangeArrowheads="1"/>
              </p:cNvSpPr>
              <p:nvPr/>
            </p:nvSpPr>
            <p:spPr bwMode="auto">
              <a:xfrm>
                <a:off x="770" y="2867"/>
                <a:ext cx="162" cy="91"/>
              </a:xfrm>
              <a:prstGeom prst="ellipse">
                <a:avLst/>
              </a:prstGeom>
              <a:solidFill>
                <a:srgbClr val="FF505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8" name="Oval 10"/>
              <p:cNvSpPr>
                <a:spLocks noChangeArrowheads="1"/>
              </p:cNvSpPr>
              <p:nvPr/>
            </p:nvSpPr>
            <p:spPr bwMode="auto">
              <a:xfrm>
                <a:off x="1202" y="2867"/>
                <a:ext cx="162" cy="87"/>
              </a:xfrm>
              <a:prstGeom prst="ellipse">
                <a:avLst/>
              </a:prstGeom>
              <a:solidFill>
                <a:srgbClr val="00FFFF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59" name="Line 11"/>
              <p:cNvSpPr>
                <a:spLocks noChangeShapeType="1"/>
              </p:cNvSpPr>
              <p:nvPr/>
            </p:nvSpPr>
            <p:spPr bwMode="auto">
              <a:xfrm flipH="1">
                <a:off x="553" y="2954"/>
                <a:ext cx="271" cy="4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Line 12"/>
              <p:cNvSpPr>
                <a:spLocks noChangeShapeType="1"/>
              </p:cNvSpPr>
              <p:nvPr/>
            </p:nvSpPr>
            <p:spPr bwMode="auto">
              <a:xfrm>
                <a:off x="1310" y="2954"/>
                <a:ext cx="325" cy="46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Line 13"/>
              <p:cNvSpPr>
                <a:spLocks noChangeShapeType="1"/>
              </p:cNvSpPr>
              <p:nvPr/>
            </p:nvSpPr>
            <p:spPr bwMode="auto">
              <a:xfrm>
                <a:off x="553" y="2400"/>
                <a:ext cx="271" cy="4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Line 14"/>
              <p:cNvSpPr>
                <a:spLocks noChangeShapeType="1"/>
              </p:cNvSpPr>
              <p:nvPr/>
            </p:nvSpPr>
            <p:spPr bwMode="auto">
              <a:xfrm flipH="1">
                <a:off x="1310" y="2406"/>
                <a:ext cx="325" cy="46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Text Box 15"/>
              <p:cNvSpPr txBox="1">
                <a:spLocks noChangeArrowheads="1"/>
              </p:cNvSpPr>
              <p:nvPr/>
            </p:nvSpPr>
            <p:spPr bwMode="auto">
              <a:xfrm>
                <a:off x="283" y="2256"/>
                <a:ext cx="250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b="1">
                    <a:latin typeface="Comic Sans MS" charset="0"/>
                  </a:rPr>
                  <a:t>N</a:t>
                </a:r>
              </a:p>
            </p:txBody>
          </p:sp>
          <p:sp>
            <p:nvSpPr>
              <p:cNvPr id="64" name="Text Box 16"/>
              <p:cNvSpPr txBox="1">
                <a:spLocks noChangeArrowheads="1"/>
              </p:cNvSpPr>
              <p:nvPr/>
            </p:nvSpPr>
            <p:spPr bwMode="auto">
              <a:xfrm>
                <a:off x="1635" y="2262"/>
                <a:ext cx="250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b="1">
                    <a:latin typeface="Comic Sans MS" charset="0"/>
                  </a:rPr>
                  <a:t>N</a:t>
                </a:r>
                <a:endParaRPr lang="en-US"/>
              </a:p>
            </p:txBody>
          </p:sp>
          <p:sp>
            <p:nvSpPr>
              <p:cNvPr id="65" name="Text Box 17"/>
              <p:cNvSpPr txBox="1">
                <a:spLocks noChangeArrowheads="1"/>
              </p:cNvSpPr>
              <p:nvPr/>
            </p:nvSpPr>
            <p:spPr bwMode="auto">
              <a:xfrm>
                <a:off x="283" y="3410"/>
                <a:ext cx="250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b="1">
                    <a:latin typeface="Comic Sans MS" charset="0"/>
                  </a:rPr>
                  <a:t>N</a:t>
                </a:r>
                <a:endParaRPr lang="en-US"/>
              </a:p>
            </p:txBody>
          </p:sp>
          <p:sp>
            <p:nvSpPr>
              <p:cNvPr id="66" name="Text Box 18"/>
              <p:cNvSpPr txBox="1">
                <a:spLocks noChangeArrowheads="1"/>
              </p:cNvSpPr>
              <p:nvPr/>
            </p:nvSpPr>
            <p:spPr bwMode="auto">
              <a:xfrm>
                <a:off x="1635" y="3416"/>
                <a:ext cx="250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b="1">
                    <a:latin typeface="Comic Sans MS" charset="0"/>
                  </a:rPr>
                  <a:t>N</a:t>
                </a:r>
                <a:endParaRPr lang="en-US"/>
              </a:p>
            </p:txBody>
          </p:sp>
          <p:sp>
            <p:nvSpPr>
              <p:cNvPr id="67" name="Text Box 19"/>
              <p:cNvSpPr txBox="1">
                <a:spLocks noChangeArrowheads="1"/>
              </p:cNvSpPr>
              <p:nvPr/>
            </p:nvSpPr>
            <p:spPr bwMode="auto">
              <a:xfrm>
                <a:off x="672" y="3025"/>
                <a:ext cx="834" cy="2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ts val="1200"/>
                  </a:lnSpc>
                  <a:defRPr/>
                </a:pPr>
                <a:r>
                  <a:rPr lang="en-US" dirty="0">
                    <a:latin typeface="Comic Sans MS" charset="0"/>
                  </a:rPr>
                  <a:t>Meson </a:t>
                </a:r>
              </a:p>
              <a:p>
                <a:pPr algn="ctr">
                  <a:lnSpc>
                    <a:spcPts val="1200"/>
                  </a:lnSpc>
                  <a:defRPr/>
                </a:pPr>
                <a:r>
                  <a:rPr lang="en-US" dirty="0">
                    <a:latin typeface="Comic Sans MS" charset="0"/>
                  </a:rPr>
                  <a:t>exchange</a:t>
                </a:r>
              </a:p>
            </p:txBody>
          </p:sp>
          <p:sp>
            <p:nvSpPr>
              <p:cNvPr id="68" name="Text Box 20"/>
              <p:cNvSpPr txBox="1">
                <a:spLocks noChangeArrowheads="1"/>
              </p:cNvSpPr>
              <p:nvPr/>
            </p:nvSpPr>
            <p:spPr bwMode="auto">
              <a:xfrm>
                <a:off x="73" y="2735"/>
                <a:ext cx="719" cy="4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600" b="1">
                    <a:latin typeface="Comic Sans MS" charset="0"/>
                  </a:rPr>
                  <a:t>STRONG</a:t>
                </a:r>
              </a:p>
              <a:p>
                <a:pPr algn="ctr" eaLnBrk="1" hangingPunct="1">
                  <a:defRPr/>
                </a:pPr>
                <a:r>
                  <a:rPr lang="en-US" sz="1600" b="1">
                    <a:latin typeface="Comic Sans MS" charset="0"/>
                  </a:rPr>
                  <a:t>(PC)</a:t>
                </a:r>
              </a:p>
            </p:txBody>
          </p:sp>
          <p:sp>
            <p:nvSpPr>
              <p:cNvPr id="69" name="Text Box 21"/>
              <p:cNvSpPr txBox="1">
                <a:spLocks noChangeArrowheads="1"/>
              </p:cNvSpPr>
              <p:nvPr/>
            </p:nvSpPr>
            <p:spPr bwMode="auto">
              <a:xfrm>
                <a:off x="1374" y="2736"/>
                <a:ext cx="539" cy="4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600" b="1" dirty="0">
                    <a:latin typeface="Comic Sans MS" charset="0"/>
                  </a:rPr>
                  <a:t>WEAK</a:t>
                </a:r>
              </a:p>
              <a:p>
                <a:pPr algn="ctr" eaLnBrk="1" hangingPunct="1">
                  <a:defRPr/>
                </a:pPr>
                <a:r>
                  <a:rPr lang="en-US" sz="1600" b="1" dirty="0">
                    <a:latin typeface="Comic Sans MS" charset="0"/>
                  </a:rPr>
                  <a:t>(PV)</a:t>
                </a:r>
              </a:p>
            </p:txBody>
          </p:sp>
          <p:sp>
            <p:nvSpPr>
              <p:cNvPr id="70" name="Line 22"/>
              <p:cNvSpPr>
                <a:spLocks noChangeShapeType="1"/>
              </p:cNvSpPr>
              <p:nvPr/>
            </p:nvSpPr>
            <p:spPr bwMode="auto">
              <a:xfrm>
                <a:off x="932" y="2896"/>
                <a:ext cx="27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71" name="Picture 23" descr="TP_tmp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2750"/>
                <a:ext cx="374" cy="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5" name="Picture 24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689" y="5293464"/>
              <a:ext cx="2273300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03929" y="861030"/>
            <a:ext cx="2686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PV meson exchange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BC95FCC-DACC-3E7A-4FEA-7739BA26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632476-233A-762D-E1F8-266DBF15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4E8A47-549A-BC9F-8174-0F2D4A05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6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>
                <a:ea typeface="ＭＳ Ｐゴシック" charset="0"/>
                <a:cs typeface="ＭＳ Ｐゴシック" charset="0"/>
              </a:rPr>
              <a:t>               DDH Extraction</a:t>
            </a:r>
          </a:p>
        </p:txBody>
      </p:sp>
      <p:graphicFrame>
        <p:nvGraphicFramePr>
          <p:cNvPr id="8704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454889"/>
              </p:ext>
            </p:extLst>
          </p:nvPr>
        </p:nvGraphicFramePr>
        <p:xfrm>
          <a:off x="531495" y="868946"/>
          <a:ext cx="5981103" cy="2521691"/>
        </p:xfrm>
        <a:graphic>
          <a:graphicData uri="http://schemas.openxmlformats.org/drawingml/2006/table">
            <a:tbl>
              <a:tblPr/>
              <a:tblGrid>
                <a:gridCol w="643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6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1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8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89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np A</a:t>
                      </a:r>
                      <a:r>
                        <a:rPr kumimoji="0" lang="en-US" sz="15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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nD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A</a:t>
                      </a:r>
                      <a:r>
                        <a:rPr kumimoji="0" lang="en-US" sz="15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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Symbol" charset="0"/>
                      </a:endParaRP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15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p</a:t>
                      </a:r>
                      <a:endParaRPr kumimoji="0" lang="en-US" sz="1500" b="1" i="0" u="none" strike="noStrike" cap="none" normalizeH="0" baseline="-25000" dirty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Symbol" charset="0"/>
                      </a:endParaRP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np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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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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pp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15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z</a:t>
                      </a:r>
                      <a:endParaRPr kumimoji="0" lang="en-US" sz="1500" b="1" i="0" u="none" strike="noStrike" cap="none" normalizeH="0" baseline="-25000" dirty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Symbol" charset="0"/>
                      </a:endParaRP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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15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z</a:t>
                      </a:r>
                      <a:endParaRPr kumimoji="0" lang="en-US" sz="1500" b="1" i="0" u="none" strike="noStrike" cap="none" normalizeH="0" baseline="-25000" dirty="0">
                        <a:ln>
                          <a:noFill/>
                        </a:ln>
                        <a:solidFill>
                          <a:srgbClr val="B90007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Symbol" charset="0"/>
                      </a:endParaRP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 f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-0.11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0.92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-0.18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-3.12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-0.97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-0.34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UniversalMath1 BT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-0.50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-0.14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-0. 23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-0.32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0.08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0.14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UniversalMath1 BT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-0.001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0.10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0.027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0.11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0.08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r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0.05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0.0012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-0.25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0.03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UniversalMath1 BT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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-0.16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-0.13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-0. 23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-0.22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-0.07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0.06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UniversalMath1 BT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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B90007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0.003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-0.002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0.05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0.22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0.07</a:t>
                      </a:r>
                    </a:p>
                  </a:txBody>
                  <a:tcPr marL="84479" marR="84479" marT="42237" marB="422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24459C"/>
                        </a:buClr>
                        <a:buSzPct val="110000"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0.06</a:t>
                      </a:r>
                    </a:p>
                  </a:txBody>
                  <a:tcPr marL="84479" marR="84479" marT="42237" marB="422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3724275" y="3504449"/>
            <a:ext cx="2220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400" dirty="0">
                <a:solidFill>
                  <a:srgbClr val="984807"/>
                </a:solidFill>
              </a:rPr>
              <a:t>Viviani (PISA),   [n-</a:t>
            </a:r>
            <a:r>
              <a:rPr lang="it-IT" sz="1400" baseline="30000" dirty="0">
                <a:solidFill>
                  <a:srgbClr val="984807"/>
                </a:solidFill>
              </a:rPr>
              <a:t>3</a:t>
            </a:r>
            <a:r>
              <a:rPr lang="it-IT" sz="1400" dirty="0">
                <a:solidFill>
                  <a:srgbClr val="984807"/>
                </a:solidFill>
              </a:rPr>
              <a:t>He]</a:t>
            </a:r>
            <a:br>
              <a:rPr lang="it-IT" sz="1400" dirty="0">
                <a:solidFill>
                  <a:srgbClr val="984807"/>
                </a:solidFill>
              </a:rPr>
            </a:br>
            <a:r>
              <a:rPr lang="it-IT" sz="1400" dirty="0">
                <a:solidFill>
                  <a:srgbClr val="984807"/>
                </a:solidFill>
              </a:rPr>
              <a:t>P.R.C. 82, 044001 (2010)</a:t>
            </a:r>
            <a:endParaRPr lang="en-US" sz="1400" dirty="0">
              <a:solidFill>
                <a:srgbClr val="984807"/>
              </a:solidFill>
            </a:endParaRP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1320044" y="3504449"/>
            <a:ext cx="2247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984807"/>
                </a:solidFill>
              </a:rPr>
              <a:t>Adelberger, Haxton, </a:t>
            </a:r>
            <a:br>
              <a:rPr lang="en-US" sz="1400" dirty="0">
                <a:solidFill>
                  <a:srgbClr val="984807"/>
                </a:solidFill>
              </a:rPr>
            </a:br>
            <a:r>
              <a:rPr lang="en-US" sz="1400" dirty="0">
                <a:solidFill>
                  <a:srgbClr val="984807"/>
                </a:solidFill>
              </a:rPr>
              <a:t>A.R.N.P.S. </a:t>
            </a:r>
            <a:r>
              <a:rPr lang="en-US" sz="1400" b="1" dirty="0">
                <a:solidFill>
                  <a:srgbClr val="984807"/>
                </a:solidFill>
              </a:rPr>
              <a:t>35, </a:t>
            </a:r>
            <a:r>
              <a:rPr lang="en-US" sz="1400" dirty="0">
                <a:solidFill>
                  <a:srgbClr val="984807"/>
                </a:solidFill>
              </a:rPr>
              <a:t>501 (1985)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7689701" y="5997347"/>
            <a:ext cx="40859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804000"/>
                </a:solidFill>
              </a:rPr>
              <a:t>Haxton &amp; Holstein, PPNP </a:t>
            </a:r>
            <a:r>
              <a:rPr lang="en-US" sz="1400" b="1" dirty="0">
                <a:solidFill>
                  <a:srgbClr val="804000"/>
                </a:solidFill>
              </a:rPr>
              <a:t>7</a:t>
            </a:r>
            <a:r>
              <a:rPr lang="en-US" sz="1400" dirty="0">
                <a:solidFill>
                  <a:srgbClr val="804000"/>
                </a:solidFill>
              </a:rPr>
              <a:t>, 1851 (2013)</a:t>
            </a:r>
          </a:p>
          <a:p>
            <a:r>
              <a:rPr lang="pt-BR" sz="1400" dirty="0">
                <a:solidFill>
                  <a:srgbClr val="804000"/>
                </a:solidFill>
              </a:rPr>
              <a:t>J. Wasem, Phys. Rev. C 85, 022501(R) (2012)</a:t>
            </a:r>
            <a:endParaRPr lang="en-US" sz="1400" dirty="0">
              <a:solidFill>
                <a:srgbClr val="804000"/>
              </a:solidFill>
            </a:endParaRPr>
          </a:p>
          <a:p>
            <a:r>
              <a:rPr lang="de-DE" sz="1400" dirty="0">
                <a:solidFill>
                  <a:srgbClr val="804000"/>
                </a:solidFill>
              </a:rPr>
              <a:t>Petschlies et al, arXiv:2306.03211</a:t>
            </a:r>
            <a:endParaRPr lang="en-US" sz="1400" dirty="0">
              <a:solidFill>
                <a:srgbClr val="804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224787" y="4085159"/>
                <a:ext cx="6819307" cy="23376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200" b="1" dirty="0">
                    <a:solidFill>
                      <a:srgbClr val="4F81BD"/>
                    </a:solidFill>
                  </a:rPr>
                  <a:t>PV observables are  </a:t>
                </a:r>
                <a:r>
                  <a:rPr lang="en-US" sz="2200" b="1" dirty="0">
                    <a:solidFill>
                      <a:schemeClr val="accent3">
                        <a:lumMod val="75000"/>
                      </a:schemeClr>
                    </a:solidFill>
                  </a:rPr>
                  <a:t>LINEAR</a:t>
                </a:r>
                <a:r>
                  <a:rPr lang="en-US" sz="2200" b="1" dirty="0">
                    <a:solidFill>
                      <a:srgbClr val="4F81BD"/>
                    </a:solidFill>
                  </a:rPr>
                  <a:t>  in weak couplings</a:t>
                </a:r>
                <a:endParaRPr lang="en-US" sz="2200" b="1" dirty="0"/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Spin asymmetry in gamma transitions:</a:t>
                </a:r>
                <a:r>
                  <a:rPr lang="en-US" sz="2000" dirty="0"/>
                  <a:t>            </a:t>
                </a:r>
                <a:r>
                  <a:rPr lang="nn-NO" sz="2000" dirty="0">
                    <a:solidFill>
                      <a:schemeClr val="tx2"/>
                    </a:solidFill>
                  </a:rPr>
                  <a:t>np,  nd</a:t>
                </a:r>
                <a:endParaRPr lang="en-US" sz="2000" dirty="0"/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Circular polarization of gamma transitions:</a:t>
                </a:r>
                <a:r>
                  <a:rPr lang="en-US" sz="2000" dirty="0"/>
                  <a:t>   </a:t>
                </a:r>
                <a:r>
                  <a:rPr lang="nn-NO" sz="1600" dirty="0">
                    <a:solidFill>
                      <a:schemeClr val="tx2"/>
                    </a:solidFill>
                  </a:rPr>
                  <a:t>  </a:t>
                </a:r>
                <a:r>
                  <a:rPr lang="nn-NO" sz="2000" dirty="0">
                    <a:solidFill>
                      <a:schemeClr val="tx2"/>
                    </a:solidFill>
                  </a:rPr>
                  <a:t>np,  nd</a:t>
                </a:r>
                <a:endParaRPr lang="en-US" sz="2000" dirty="0"/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Spin asymmetry in charge exchange:               </a:t>
                </a:r>
                <a:r>
                  <a:rPr lang="en-US" sz="1400" dirty="0">
                    <a:solidFill>
                      <a:schemeClr val="tx1"/>
                    </a:solidFill>
                  </a:rPr>
                  <a:t> </a:t>
                </a:r>
                <a:r>
                  <a:rPr lang="nn-NO" sz="2000" dirty="0">
                    <a:solidFill>
                      <a:schemeClr val="tx2"/>
                    </a:solidFill>
                  </a:rPr>
                  <a:t>n</a:t>
                </a:r>
                <a:r>
                  <a:rPr lang="nn-NO" sz="2000" baseline="30000" dirty="0">
                    <a:solidFill>
                      <a:schemeClr val="tx2"/>
                    </a:solidFill>
                  </a:rPr>
                  <a:t>3</a:t>
                </a:r>
                <a:r>
                  <a:rPr lang="nn-NO" sz="2000" dirty="0">
                    <a:solidFill>
                      <a:schemeClr val="tx2"/>
                    </a:solidFill>
                  </a:rPr>
                  <a:t>He</a:t>
                </a:r>
                <a:endParaRPr lang="en-US" sz="2000" dirty="0"/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Neutron spin rotation in nuclear medium:    </a:t>
                </a:r>
                <a:r>
                  <a:rPr lang="en-US" sz="1200" dirty="0">
                    <a:solidFill>
                      <a:schemeClr val="tx1"/>
                    </a:solidFill>
                  </a:rPr>
                  <a:t>  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nn-NO" sz="2000" dirty="0">
                    <a:solidFill>
                      <a:schemeClr val="tx2"/>
                    </a:solidFill>
                  </a:rPr>
                  <a:t>np,  nd,  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Analyzing power in elastic scattering:               </a:t>
                </a:r>
                <a:r>
                  <a:rPr lang="nn-NO" sz="2000" dirty="0">
                    <a:solidFill>
                      <a:schemeClr val="tx2"/>
                    </a:solidFill>
                  </a:rPr>
                  <a:t>pp,  pd,  p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787" y="4085159"/>
                <a:ext cx="6819307" cy="2337657"/>
              </a:xfrm>
              <a:blipFill>
                <a:blip r:embed="rId3"/>
                <a:stretch>
                  <a:fillRect l="-1162" t="-1823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A65231C-58E0-4CD9-9990-1F08C30C3EF9}"/>
              </a:ext>
            </a:extLst>
          </p:cNvPr>
          <p:cNvGrpSpPr/>
          <p:nvPr/>
        </p:nvGrpSpPr>
        <p:grpSpPr>
          <a:xfrm>
            <a:off x="7044093" y="391020"/>
            <a:ext cx="4923119" cy="5539880"/>
            <a:chOff x="7044094" y="548475"/>
            <a:chExt cx="3486897" cy="3941710"/>
          </a:xfrm>
        </p:grpSpPr>
        <p:pic>
          <p:nvPicPr>
            <p:cNvPr id="2" name="Picture 1" descr="Screen Shot 2016-09-21 at 13.23.0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4094" y="548475"/>
              <a:ext cx="3486897" cy="39417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771359" y="3500725"/>
              <a:ext cx="698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LQCD</a:t>
              </a:r>
            </a:p>
          </p:txBody>
        </p:sp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1B36DC9-5428-D9BB-66CD-55405D49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280A052-360E-534E-34F0-0A583C75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DF526E5-C543-11E0-81B2-49DEA723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8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04" y="1409701"/>
            <a:ext cx="4171093" cy="4695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results in DDH formalism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Placeholder 6"/>
              <p:cNvSpPr txBox="1">
                <a:spLocks/>
              </p:cNvSpPr>
              <p:nvPr/>
            </p:nvSpPr>
            <p:spPr>
              <a:xfrm>
                <a:off x="556038" y="947591"/>
                <a:ext cx="4040188" cy="43696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lnSpcReduction="10000"/>
              </a:bodyPr>
              <a:lstStyle>
                <a:lvl1pPr marL="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400" b="1" kern="1200">
                    <a:solidFill>
                      <a:srgbClr val="C0504D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DDH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latin typeface="Cambria Math" panose="02040503050406030204" pitchFamily="18" charset="0"/>
                      </a:rPr>
                      <m:t>ΔI</m:t>
                    </m:r>
                    <m:r>
                      <a:rPr lang="en-US" b="0">
                        <a:latin typeface="Cambria Math" panose="02040503050406030204" pitchFamily="18" charset="0"/>
                      </a:rPr>
                      <m:t>=0, 1 </m:t>
                    </m:r>
                    <m:r>
                      <m:rPr>
                        <m:sty m:val="p"/>
                      </m:rPr>
                      <a:rPr lang="en-US" b="0">
                        <a:latin typeface="Cambria Math" panose="02040503050406030204" pitchFamily="18" charset="0"/>
                      </a:rPr>
                      <m:t>projection</m:t>
                    </m:r>
                  </m:oMath>
                </a14:m>
                <a:endParaRPr lang="en-US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 Placeholder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38" y="947591"/>
                <a:ext cx="4040188" cy="436966"/>
              </a:xfrm>
              <a:prstGeom prst="rect">
                <a:avLst/>
              </a:prstGeom>
              <a:blipFill>
                <a:blip r:embed="rId4"/>
                <a:stretch>
                  <a:fillRect t="-1388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1522584" y="1583267"/>
            <a:ext cx="1404864" cy="3961474"/>
            <a:chOff x="1423746" y="1583267"/>
            <a:chExt cx="1404864" cy="3961474"/>
          </a:xfrm>
        </p:grpSpPr>
        <p:sp>
          <p:nvSpPr>
            <p:cNvPr id="30" name="Rectangle 29"/>
            <p:cNvSpPr/>
            <p:nvPr/>
          </p:nvSpPr>
          <p:spPr>
            <a:xfrm>
              <a:off x="1423746" y="1583267"/>
              <a:ext cx="536288" cy="3961474"/>
            </a:xfrm>
            <a:prstGeom prst="rect">
              <a:avLst/>
            </a:prstGeom>
            <a:solidFill>
              <a:srgbClr val="C0504D">
                <a:alpha val="56000"/>
              </a:srgbClr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72148" y="1889337"/>
              <a:ext cx="1356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 kern="0" dirty="0">
                  <a:solidFill>
                    <a:srgbClr val="C0504D"/>
                  </a:solidFill>
                </a:rPr>
                <a:t>NPDGamma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40780" y="4943475"/>
            <a:ext cx="69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prstClr val="black"/>
                </a:solidFill>
              </a:rPr>
              <a:t>LQCD</a:t>
            </a:r>
          </a:p>
        </p:txBody>
      </p: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230072" y="6072948"/>
            <a:ext cx="44829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kern="0" dirty="0">
                <a:solidFill>
                  <a:srgbClr val="804000"/>
                </a:solidFill>
                <a:latin typeface="Segoe Print" panose="02000600000000000000" pitchFamily="2" charset="0"/>
              </a:rPr>
              <a:t>Haxton &amp; Holstein, PPNP </a:t>
            </a:r>
            <a:r>
              <a:rPr lang="en-US" sz="1400" b="1" kern="0" dirty="0">
                <a:solidFill>
                  <a:srgbClr val="804000"/>
                </a:solidFill>
                <a:latin typeface="Segoe Print" panose="02000600000000000000" pitchFamily="2" charset="0"/>
              </a:rPr>
              <a:t>7</a:t>
            </a:r>
            <a:r>
              <a:rPr lang="en-US" sz="1400" kern="0" dirty="0">
                <a:solidFill>
                  <a:srgbClr val="804000"/>
                </a:solidFill>
                <a:latin typeface="Segoe Print" panose="02000600000000000000" pitchFamily="2" charset="0"/>
              </a:rPr>
              <a:t>, 1851 (2013)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9217" y="236897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n-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F3B29A-011E-972C-E45C-C8968387235A}"/>
              </a:ext>
            </a:extLst>
          </p:cNvPr>
          <p:cNvGrpSpPr/>
          <p:nvPr/>
        </p:nvGrpSpPr>
        <p:grpSpPr>
          <a:xfrm>
            <a:off x="4352610" y="947591"/>
            <a:ext cx="5415387" cy="5434225"/>
            <a:chOff x="4352610" y="947591"/>
            <a:chExt cx="5415387" cy="5434225"/>
          </a:xfrm>
        </p:grpSpPr>
        <p:sp>
          <p:nvSpPr>
            <p:cNvPr id="26" name="Text Placeholder 8"/>
            <p:cNvSpPr txBox="1">
              <a:spLocks/>
            </p:cNvSpPr>
            <p:nvPr/>
          </p:nvSpPr>
          <p:spPr>
            <a:xfrm>
              <a:off x="5174169" y="947591"/>
              <a:ext cx="4041775" cy="43696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1" kern="1200">
                  <a:solidFill>
                    <a:srgbClr val="C0504D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NPDG + n</a:t>
              </a:r>
              <a:r>
                <a:rPr lang="en-US" b="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He extraction</a:t>
              </a: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4972364" y="6074039"/>
              <a:ext cx="479563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400" kern="0" dirty="0">
                  <a:solidFill>
                    <a:srgbClr val="804000"/>
                  </a:solidFill>
                  <a:latin typeface="Segoe Print" panose="02000600000000000000" pitchFamily="2" charset="0"/>
                </a:rPr>
                <a:t>Gericke et al, PRL </a:t>
              </a:r>
              <a:r>
                <a:rPr lang="en-US" sz="1400" b="1" kern="0" dirty="0">
                  <a:solidFill>
                    <a:srgbClr val="804000"/>
                  </a:solidFill>
                  <a:latin typeface="Segoe Print" panose="02000600000000000000" pitchFamily="2" charset="0"/>
                </a:rPr>
                <a:t>125</a:t>
              </a:r>
              <a:r>
                <a:rPr lang="en-US" sz="1400" kern="0" dirty="0">
                  <a:solidFill>
                    <a:srgbClr val="804000"/>
                  </a:solidFill>
                  <a:latin typeface="Segoe Print" panose="02000600000000000000" pitchFamily="2" charset="0"/>
                </a:rPr>
                <a:t>, 131803 (2020)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4F673B-C737-4C63-B714-A77AF67E6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2610" y="1583268"/>
              <a:ext cx="4863334" cy="4483294"/>
            </a:xfrm>
            <a:prstGeom prst="rect">
              <a:avLst/>
            </a:prstGeom>
          </p:spPr>
        </p:pic>
        <p:pic>
          <p:nvPicPr>
            <p:cNvPr id="1026" name="Picture 2" descr="Machine generated alternative text:&#10;+ 0.605h% - 0.605/11 &#10;1.316hlw+ ">
              <a:extLst>
                <a:ext uri="{FF2B5EF4-FFF2-40B4-BE49-F238E27FC236}">
                  <a16:creationId xmlns:a16="http://schemas.microsoft.com/office/drawing/2014/main" id="{31ED9D98-24A7-4ABE-B6F6-60D48E97A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331" b="-12499"/>
            <a:stretch/>
          </p:blipFill>
          <p:spPr bwMode="auto">
            <a:xfrm>
              <a:off x="6351373" y="1766946"/>
              <a:ext cx="2683022" cy="292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Machine generated alternative text:&#10;0.026/1; — ( &#10;17.0 10 ">
              <a:extLst>
                <a:ext uri="{FF2B5EF4-FFF2-40B4-BE49-F238E27FC236}">
                  <a16:creationId xmlns:a16="http://schemas.microsoft.com/office/drawing/2014/main" id="{4003B469-7506-46E3-994A-7CD07B972A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35" t="5430"/>
            <a:stretch/>
          </p:blipFill>
          <p:spPr bwMode="auto">
            <a:xfrm>
              <a:off x="6858696" y="2497093"/>
              <a:ext cx="2175699" cy="276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Machine generated alternative text:&#10;+ 0.605h% - 0.605/11 &#10;1.316hlw+ ">
              <a:extLst>
                <a:ext uri="{FF2B5EF4-FFF2-40B4-BE49-F238E27FC236}">
                  <a16:creationId xmlns:a16="http://schemas.microsoft.com/office/drawing/2014/main" id="{454981BE-DF1F-4448-B571-74D81BDB4A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69" t="-40422"/>
            <a:stretch/>
          </p:blipFill>
          <p:spPr bwMode="auto">
            <a:xfrm>
              <a:off x="7229838" y="2014491"/>
              <a:ext cx="1070936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Machine generated alternative text:&#10;0.026/1; — ( &#10;17.0 10 ">
              <a:extLst>
                <a:ext uri="{FF2B5EF4-FFF2-40B4-BE49-F238E27FC236}">
                  <a16:creationId xmlns:a16="http://schemas.microsoft.com/office/drawing/2014/main" id="{313643D8-6B76-4D69-8BFD-D96A3894E4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116"/>
            <a:stretch/>
          </p:blipFill>
          <p:spPr bwMode="auto">
            <a:xfrm>
              <a:off x="8300774" y="2107857"/>
              <a:ext cx="733621" cy="292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043EA4-4780-44B3-855D-82AD45DD790F}"/>
              </a:ext>
            </a:extLst>
          </p:cNvPr>
          <p:cNvGrpSpPr/>
          <p:nvPr/>
        </p:nvGrpSpPr>
        <p:grpSpPr>
          <a:xfrm>
            <a:off x="9513329" y="809950"/>
            <a:ext cx="2481000" cy="5470286"/>
            <a:chOff x="9726426" y="925098"/>
            <a:chExt cx="2481000" cy="54702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6A4A561-4CFC-4F8C-81CB-9FF4267DF37D}"/>
                    </a:ext>
                  </a:extLst>
                </p:cNvPr>
                <p:cNvSpPr txBox="1"/>
                <p:nvPr/>
              </p:nvSpPr>
              <p:spPr>
                <a:xfrm>
                  <a:off x="9726426" y="925098"/>
                  <a:ext cx="2481000" cy="40911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accent2"/>
                      </a:solidFill>
                    </a:rPr>
                    <a:t>Global Fit to 10</a:t>
                  </a:r>
                  <a:br>
                    <a:rPr lang="en-US" sz="2400" dirty="0">
                      <a:solidFill>
                        <a:schemeClr val="accent2"/>
                      </a:solidFill>
                    </a:rPr>
                  </a:br>
                  <a:r>
                    <a:rPr lang="en-US" sz="2400" dirty="0">
                      <a:solidFill>
                        <a:schemeClr val="accent2"/>
                      </a:solidFill>
                    </a:rPr>
                    <a:t>Parity Violating</a:t>
                  </a:r>
                </a:p>
                <a:p>
                  <a:pPr algn="ctr"/>
                  <a:r>
                    <a:rPr lang="en-US" sz="2400" dirty="0">
                      <a:solidFill>
                        <a:schemeClr val="accent2"/>
                      </a:solidFill>
                    </a:rPr>
                    <a:t>Observables [10</a:t>
                  </a:r>
                  <a:r>
                    <a:rPr lang="en-US" sz="2400" baseline="30000" dirty="0">
                      <a:solidFill>
                        <a:schemeClr val="accent2"/>
                      </a:solidFill>
                    </a:rPr>
                    <a:t>-7</a:t>
                  </a:r>
                  <a:r>
                    <a:rPr lang="en-US" sz="2400" dirty="0">
                      <a:solidFill>
                        <a:schemeClr val="accent2"/>
                      </a:solidFill>
                    </a:rPr>
                    <a:t>]</a:t>
                  </a:r>
                </a:p>
                <a:p>
                  <a:endParaRPr lang="en-US" sz="1050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     2.9±1.6</m:t>
                      </m:r>
                    </m:oMath>
                  </a14:m>
                  <a:r>
                    <a:rPr lang="en-US" b="0" dirty="0"/>
                    <a:t> </a:t>
                  </a:r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=−14.1±11.7</m:t>
                      </m:r>
                    </m:oMath>
                  </a14:m>
                  <a:r>
                    <a:rPr lang="en-US" b="0" dirty="0"/>
                    <a:t> </a:t>
                  </a:r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     5.3±9.1</m:t>
                      </m:r>
                    </m:oMath>
                  </a14:m>
                  <a:r>
                    <a:rPr lang="en-US" dirty="0"/>
                    <a:t> </a:t>
                  </a:r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=−21.5±27.9</m:t>
                      </m:r>
                    </m:oMath>
                  </a14:m>
                  <a:r>
                    <a:rPr lang="en-US" b="0" dirty="0"/>
                    <a:t> </a:t>
                  </a:r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     0.6±10.3</m:t>
                      </m:r>
                    </m:oMath>
                  </a14:m>
                  <a:r>
                    <a:rPr lang="en-US" b="0" dirty="0"/>
                    <a:t> </a:t>
                  </a:r>
                </a:p>
                <a:p>
                  <a:endParaRPr lang="en-US" dirty="0"/>
                </a:p>
                <a:p>
                  <a:pPr algn="ctr"/>
                  <a:r>
                    <a:rPr lang="en-US" sz="1400" dirty="0">
                      <a:solidFill>
                        <a:srgbClr val="804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rPr>
                    <a:t>(David Bowman) </a:t>
                  </a:r>
                </a:p>
                <a:p>
                  <a:pPr algn="ctr"/>
                  <a:endParaRPr lang="en-US" sz="1400" dirty="0">
                    <a:solidFill>
                      <a:srgbClr val="804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  <a:p>
                  <a:pPr algn="ctr"/>
                  <a:r>
                    <a:rPr lang="en-US" sz="1400" dirty="0">
                      <a:solidFill>
                        <a:srgbClr val="804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rPr>
                    <a:t>DDH reasonable range:</a:t>
                  </a:r>
                </a:p>
                <a:p>
                  <a:pPr algn="ctr"/>
                  <a:r>
                    <a:rPr lang="en-US" sz="1400" dirty="0">
                      <a:solidFill>
                        <a:srgbClr val="804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rPr>
                    <a:t>      min      ‘best’       max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6A4A561-4CFC-4F8C-81CB-9FF4267DF3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6426" y="925098"/>
                  <a:ext cx="2481000" cy="4091120"/>
                </a:xfrm>
                <a:prstGeom prst="rect">
                  <a:avLst/>
                </a:prstGeom>
                <a:blipFill>
                  <a:blip r:embed="rId8"/>
                  <a:stretch>
                    <a:fillRect l="-2948" t="-1192" r="-24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136047A-7EEA-4FA1-BFC0-34BE817C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32591" y="4899631"/>
              <a:ext cx="1965627" cy="146962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4C73FA2-9CE4-47DC-A454-CEB29FA85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00424" y="4885123"/>
              <a:ext cx="249266" cy="151026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E578E90-2B8C-4395-BE19-A221BD40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62623" y="3717244"/>
              <a:ext cx="1832773" cy="241154"/>
            </a:xfrm>
            <a:prstGeom prst="rect">
              <a:avLst/>
            </a:prstGeom>
          </p:spPr>
        </p:pic>
      </p:grp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D6176BD0-256C-9609-8BDE-DC5CACC9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BC349861-3DAA-F4E6-DA0D-73FBFF9F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FNPP @ ESS Workshop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496D177-7E28-3F7F-B09E-70984AE9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Arial" panose="020B0604020202020204" pitchFamily="34" charset="0"/>
              </a:rPr>
              <a:t>Danilov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parameters / EFT</a:t>
            </a:r>
          </a:p>
        </p:txBody>
      </p:sp>
      <p:sp>
        <p:nvSpPr>
          <p:cNvPr id="29704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" y="985555"/>
            <a:ext cx="4625123" cy="289395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Elastic NN scattering</a:t>
            </a:r>
            <a:b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S-P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transition amplitudes</a:t>
            </a:r>
            <a:b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000" baseline="-25000" dirty="0" err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=±1/2   I</a:t>
            </a:r>
            <a:r>
              <a:rPr lang="en-US" sz="2000" baseline="-25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=±1/2</a:t>
            </a:r>
            <a:b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antisymmetric in 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L, S, I</a:t>
            </a:r>
            <a:b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conservation of   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J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Equivalent to pion-less</a:t>
            </a:r>
            <a:b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Effective Field Theory (EFT)</a:t>
            </a:r>
            <a:b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in the low energy limit</a:t>
            </a:r>
          </a:p>
        </p:txBody>
      </p:sp>
      <p:sp>
        <p:nvSpPr>
          <p:cNvPr id="29712" name="Text Box 26"/>
          <p:cNvSpPr txBox="1">
            <a:spLocks noChangeArrowheads="1"/>
          </p:cNvSpPr>
          <p:nvPr/>
        </p:nvSpPr>
        <p:spPr bwMode="auto">
          <a:xfrm>
            <a:off x="7828103" y="4104273"/>
            <a:ext cx="436389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804000"/>
                </a:solidFill>
              </a:rPr>
              <a:t>C.-P. Liu, P.R.C. </a:t>
            </a:r>
            <a:r>
              <a:rPr lang="en-US" sz="1800" b="1" dirty="0">
                <a:solidFill>
                  <a:srgbClr val="804000"/>
                </a:solidFill>
              </a:rPr>
              <a:t>75</a:t>
            </a:r>
            <a:r>
              <a:rPr lang="en-US" sz="1800" dirty="0">
                <a:solidFill>
                  <a:srgbClr val="804000"/>
                </a:solidFill>
              </a:rPr>
              <a:t>, 065501 (2007)</a:t>
            </a:r>
          </a:p>
          <a:p>
            <a:r>
              <a:rPr lang="en-US" sz="1800" dirty="0">
                <a:solidFill>
                  <a:srgbClr val="804000"/>
                </a:solidFill>
              </a:rPr>
              <a:t>Haxton &amp; Holstein, PPNP </a:t>
            </a:r>
            <a:r>
              <a:rPr lang="en-US" sz="1800" b="1" dirty="0">
                <a:solidFill>
                  <a:srgbClr val="804000"/>
                </a:solidFill>
              </a:rPr>
              <a:t>7</a:t>
            </a:r>
            <a:r>
              <a:rPr lang="en-US" sz="1800" dirty="0">
                <a:solidFill>
                  <a:srgbClr val="804000"/>
                </a:solidFill>
              </a:rPr>
              <a:t>,1851 (2013)</a:t>
            </a:r>
          </a:p>
          <a:p>
            <a:r>
              <a:rPr lang="en-US" sz="1800" dirty="0">
                <a:solidFill>
                  <a:srgbClr val="804000"/>
                </a:solidFill>
              </a:rPr>
              <a:t>Schindler &amp; Springer, PPNP </a:t>
            </a:r>
            <a:r>
              <a:rPr lang="en-US" sz="1800" b="1" dirty="0">
                <a:solidFill>
                  <a:srgbClr val="804000"/>
                </a:solidFill>
              </a:rPr>
              <a:t>72</a:t>
            </a:r>
            <a:r>
              <a:rPr lang="en-US" sz="1800" dirty="0">
                <a:solidFill>
                  <a:srgbClr val="804000"/>
                </a:solidFill>
              </a:rPr>
              <a:t> 1 (2013)</a:t>
            </a:r>
          </a:p>
          <a:p>
            <a:r>
              <a:rPr lang="en-US" sz="1800" dirty="0">
                <a:solidFill>
                  <a:srgbClr val="804000"/>
                </a:solidFill>
              </a:rPr>
              <a:t>Lin &amp; Vanasse, arXiv:2408.14602    [</a:t>
            </a:r>
            <a:r>
              <a:rPr lang="en-US" sz="1800" dirty="0" err="1">
                <a:solidFill>
                  <a:srgbClr val="804000"/>
                </a:solidFill>
              </a:rPr>
              <a:t>nd</a:t>
            </a:r>
            <a:r>
              <a:rPr lang="en-US" sz="1800" dirty="0">
                <a:solidFill>
                  <a:srgbClr val="804000"/>
                </a:solidFill>
              </a:rPr>
              <a:t>]</a:t>
            </a:r>
          </a:p>
          <a:p>
            <a:endParaRPr lang="en-US" sz="1800" dirty="0">
              <a:solidFill>
                <a:srgbClr val="804000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707546" y="1036909"/>
            <a:ext cx="7094429" cy="2209740"/>
            <a:chOff x="3848098" y="1447801"/>
            <a:chExt cx="4648198" cy="1447801"/>
          </a:xfrm>
        </p:grpSpPr>
        <p:sp>
          <p:nvSpPr>
            <p:cNvPr id="42" name="Rectangle 22"/>
            <p:cNvSpPr>
              <a:spLocks noChangeArrowheads="1"/>
            </p:cNvSpPr>
            <p:nvPr/>
          </p:nvSpPr>
          <p:spPr bwMode="auto">
            <a:xfrm>
              <a:off x="3848098" y="1447801"/>
              <a:ext cx="4648198" cy="14478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43" name="Picture 9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897" y="2438402"/>
              <a:ext cx="114299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" descr="TP_tmp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098" y="2438402"/>
              <a:ext cx="1142999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6" descr="TP_tmp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798" y="1524001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7" descr="TP_tmp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297" y="1524001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ine 19"/>
            <p:cNvSpPr>
              <a:spLocks noChangeShapeType="1"/>
            </p:cNvSpPr>
            <p:nvPr/>
          </p:nvSpPr>
          <p:spPr bwMode="auto">
            <a:xfrm>
              <a:off x="4838698" y="1828801"/>
              <a:ext cx="3048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 flipH="1">
              <a:off x="5448297" y="1828801"/>
              <a:ext cx="6096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21"/>
            <p:cNvSpPr>
              <a:spLocks noChangeShapeType="1"/>
            </p:cNvSpPr>
            <p:nvPr/>
          </p:nvSpPr>
          <p:spPr bwMode="auto">
            <a:xfrm flipH="1">
              <a:off x="7277095" y="1828801"/>
              <a:ext cx="304800" cy="5334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lg"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" name="Picture 1042" descr="TP_tmp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896" y="1524000"/>
              <a:ext cx="1168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044" descr="TP_tmp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997" y="2006603"/>
              <a:ext cx="228600" cy="24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046" descr="TP_tmp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697" y="2032003"/>
              <a:ext cx="2032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048" descr="TP_tmp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4850" y="2012950"/>
              <a:ext cx="241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Screen Shot 2016-09-21 at 13.24.40.p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611353"/>
            <a:ext cx="7290580" cy="27700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5EAE33F-2DD1-D2B9-61D6-0A9B1A70B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2025-01-16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A576C7E-D983-CF47-831D-9937B572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FNPP @ ESS Workshop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14035D8-DDB3-6238-4E3E-A3D02141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9E80-DA99-844D-986A-8D691D11CFE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00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HRIS2@W89320TC64CT3PP7" val="35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1}{2}(\boldsymbol{\tau}_1\pm\boldsymbol{\tau}_2)^3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2"/>
  <p:tag name="PICTUREFILESIZE" val="20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1}{2}(\boldsymbol{\tau}_1\pm\boldsymbol{\tau}_2)^3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2"/>
  <p:tag name="PICTUREFILESIZE" val="20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1}{2\sqrt{6}}(3\tau_1^3\tau_2^3-\boldsymbol{\tau}_1\cdot\boldsymbol{\tau}_2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90"/>
  <p:tag name="PICTUREFILESIZE" val="4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f_\pi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"/>
  <p:tag name="PICTUREFILESIZE" val="55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h^{'1}_\rho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"/>
  <p:tag name="PICTUREFILESIZE" val="8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h^{0,1,2}_\rho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2"/>
  <p:tag name="PICTUREFILESIZE" val="133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h^{0,1}_\omega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6"/>
  <p:tag name="PICTUREFILESIZE" val="10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I=0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2"/>
  <p:tag name="PICTUREFILESIZE" val="10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I=1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1"/>
  <p:tag name="PICTUREFILESIZE" val="8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\Delta I=2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1"/>
  <p:tag name="PICTUREFILESIZE" val="11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\frac{d\sigma_{TP}}{d\sigma_{P}} = k_0 \frac{ \bar g^0_\pi}{h^1_\pi} + k_1 \frac{\bar g^1_\pi}{h^1_\pi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00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m_\pi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"/>
  <p:tag name="PICTUREFILESIZE" val="73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m_\rho{=}m_\omega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6"/>
  <p:tag name="PICTUREFILESIZE" val="13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J=0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5"/>
  <p:tag name="PICTUREFILESIZE" val="70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J=1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4"/>
  <p:tag name="PICTUREFILESIZE" val="56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J=1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4"/>
  <p:tag name="PICTUREFILESIZE" val="56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\sigma_1+\boldsymbol\sigma_2)\left[\frac{\boldsymbol p_1-\boldsymbol p_2}{2M}, \frac{e^{-m_\pi r}}{4\pi r}\right]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9"/>
  <p:tag name="PICTUREFILESIZE" val="51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\sigma_1+\boldsymbol\sigma_2)\left[\frac{\boldsymbol p_1-\boldsymbol p_2}{2M}, \frac{e^{-m_\rho r}}{4\pi r}\right]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9"/>
  <p:tag name="PICTUREFILESIZE" val="521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\sigma_1\pm\boldsymbol\sigma_2)\left\{\frac{\boldsymbol p_1-\boldsymbol p_2}{2M}, \frac{e^{-m_\rho r}}{4\pi r}\right\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3"/>
  <p:tag name="PICTUREFILESIZE" val="598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i(\boldsymbol\sigma_1\times\boldsymbol\sigma_2)\left[\frac{\boldsymbol p_1-\boldsymbol p_2}{2M}, \frac{e^{-m_\rho r}}{4\pi r}\right]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13"/>
  <p:tag name="PICTUREFILESIZE" val="58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1S_0 (I=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"/>
  <p:tag name="PICTUREFILESIZE" val="17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h^1_\pi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1"/>
  <p:tag name="PICTUREFILESIZE" val="151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3S_1 (I=0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"/>
  <p:tag name="PICTUREFILESIZE" val="19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1P_1 (I=0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6"/>
  <p:tag name="PICTUREFILESIZE" val="158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begin{document}&#10;${}^3P_0 (I=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6"/>
  <p:tag name="PICTUREFILESIZE" val="175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pagestyle{empty}&#10;\begin{document}&#10;${}^3P_1 (I=1)$&#10;\end{document}"/>
  <p:tag name="EXTERNALNAME" val="TP_tmp"/>
  <p:tag name="BLEND" val="0"/>
  <p:tag name="TRANSPARENT" val="0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46"/>
  <p:tag name="PICTUREFILESIZE" val="16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lambda_t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8"/>
  <p:tag name="PICTUREFILESIZE" val="136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rho_t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6"/>
  <p:tag name="PICTUREFILESIZE" val="118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\lambda_s$&#10;\end{document}&#10;"/>
  <p:tag name="EXTERNALNAME" val="TP_tmp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mono"/>
  <p:tag name="ORIGWIDTH" val="19"/>
  <p:tag name="PICTUREFILESIZE" val="150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P_n A_{\tiny\shortstack{PC\cr PV}} \, G_{\tiny\shortstack{LR\cr UD}} = \frac{Y_+ - Y_-}{Y_++Y_-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1"/>
  <p:tag name="PICTUREFILESIZE" val="843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Y_\pm = Y_0 (1 \pm P A_p \langle \cos\theta \rangle 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699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\begin{eqnarray*}&#10;\sigma_\pm = \sigma_0 ( 1&#10; \!&amp;\!\pm&amp; A_{PC}~ {\color{ForestGreen}\bh k_n} {\times} {\color{red}\bh\sigma_n} \cdot {\color{blue}\bh k_p}\\&#10; \!&amp;\!\pm&amp; A_{PV}~ ~~~~{\color{red}\bh \sigma_n}~~\cdot {\color{blue}\bh k_p} ~\,)&#10;\end{eqnarray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2"/>
  <p:tag name="PICTUREFILESIZE" val="157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\bar g^{0,1}_\pi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6"/>
  <p:tag name="PICTUREFILESIZE" val="205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G_{\tiny\shortstack{LR\cr UD}} 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"/>
  <p:tag name="PICTUREFILESIZE" val="227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\begin{eqnarray*}&#10;\sigma_\pm = \sigma_0 ( 1&#10; \!&amp;\!\pm&amp; A_{PC}~ {\color{ForestGreen}\bh k_n} {\times} {\color{red}\bh\sigma_n} \cdot {\color{blue}\bh k_p}\\&#10; \!&amp;\!\pm&amp; A_{PV}~ ~~~~{\color{red}\bh \sigma_n}~~\cdot {\color{blue}\bh k_p} ~\,)&#10;\end{eqnarray*}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52"/>
  <p:tag name="PICTUREFILESIZE" val="1573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G_{\tiny\shortstack{LR\cr UD}} 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"/>
  <p:tag name="PICTUREFILESIZE" val="22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usepackage[usenames]{color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G_{\tiny\shortstack{LR\cr UD}} 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8"/>
  <p:tag name="PICTUREFILESIZE" val="227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Y_\pm = Y_0 (1 \pm P A_p \langle \cos\theta \rangle )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699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usepackage{amssymb}&#10;\usepackage{amsbsy}&#10;\newcommand{\e}[1]{\times 10^{#1}}&#10;\newcommand{\q}{\mathrm}&#10;\newcommand{\where}[1][where]{\qquad\mbox{#1}\qquad}&#10;\newcommand{\bs}[1]{\boldsymbol{#1}}&#10;\newcommand{\bh}[1]{\hat{\boldsymbol{#1}}}&#10;\newcommand{\bv}[1]{\vec{\boldsymbol{#1}}}&#10;\newcommand{\bt}[1]{\tilde{\boldsymbol{#1}}}&#10;\newcommand{\flow}[1]{\mathcal{E}_{#1}}&#10;\newcommand{\flux}[1]{\Phi_{#1}}&#10;\newcommand{\dslash}{d \hspace{-0.5ex}\rule[1.2ex]{0.6ex}{.1ex}}&#10;\def\rcurs{{\mbox{$\resizebox{.16in}{.08in}{\includegraphics{ScriptR}}$}\!\!}}&#10;\def\brcurs{{\mbox{$\resizebox{.16in}{.08in}{\includegraphics{BoldR}}$}\!\!}}&#10;\def\hrcurs{{\mbox{$\hat \brcurs$}\!}}&#10;\begin{document}&#10;&#10;$$&#10;A_p = \frac{1}{P  \langle \cos\theta \rangle}\frac{ Y_+ - Y_-}{Y_+ + Y_-}&#10;$$&#10;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02"/>
  <p:tag name="PICTUREFILESIZE" val="863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}&#10;\pagestyle{empty}&#10;&#10;\begin{document}&#10;$\boldsymbol{\theta}$&#10;&#10;\end{document}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"/>
  <p:tag name="PICTUREFILESIZE" val="94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,color}&#10;\pagestyle{empty}&#10;\color{red}&#10;\begin{document}&#10;$$\boldsymbol{ \frac{e^2}{M_W^2} / \frac{g^2}{m_\pi^2} \approx 10^{-7} }$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256"/>
  <p:tag name="ORIGWIDTH" val="86"/>
  <p:tag name="PICTUREFILESIZE" val="89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{amsbsy}&#10;\pagestyle{empty}&#10;\begin{document}&#10;$\boldsymbol{\pi, \rho, \omega}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1"/>
  <p:tag name="PICTUREFILESIZE" val="13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\boldsymbol{\tau}_1\cdot \boldsymbol{\tau}_2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36"/>
  <p:tag name="PICTUREFILESIZE" val="13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(1)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"/>
  <p:tag name="PICTUREFILESIZE" val="6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pagestyle{empty}&#10;\usepackage{amsbsy}&#10;\begin{document}&#10;$\frac{i}{2}(\boldsymbol{\tau}_1\times \boldsymbol{\tau}_2)^3$&#10;\end{document}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2"/>
  <p:tag name="PICTUREFILESIZE" val="2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23094</TotalTime>
  <Words>3344</Words>
  <Application>Microsoft Office PowerPoint</Application>
  <PresentationFormat>Widescreen</PresentationFormat>
  <Paragraphs>793</Paragraphs>
  <Slides>44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MS PGothic</vt:lpstr>
      <vt:lpstr>Amazon Ember</vt:lpstr>
      <vt:lpstr>-apple-system</vt:lpstr>
      <vt:lpstr>Arial</vt:lpstr>
      <vt:lpstr>Cala</vt:lpstr>
      <vt:lpstr>Calibri</vt:lpstr>
      <vt:lpstr>Cambria Math</vt:lpstr>
      <vt:lpstr>Comic Sans MS</vt:lpstr>
      <vt:lpstr>Google Sans</vt:lpstr>
      <vt:lpstr>Segoe Print</vt:lpstr>
      <vt:lpstr>Symbol</vt:lpstr>
      <vt:lpstr>Times</vt:lpstr>
      <vt:lpstr>Times New Roman</vt:lpstr>
      <vt:lpstr>UniversalMath1 BT</vt:lpstr>
      <vt:lpstr>Wingdings</vt:lpstr>
      <vt:lpstr>Office Theme</vt:lpstr>
      <vt:lpstr>    Hadronic  Parity Violation    at the ESS</vt:lpstr>
      <vt:lpstr>Overview</vt:lpstr>
      <vt:lpstr>The Hadronic Weak Interaction (HWI) in a nutshell</vt:lpstr>
      <vt:lpstr>Motivation the studying the HWI</vt:lpstr>
      <vt:lpstr>Relation between HPV and EDMs</vt:lpstr>
      <vt:lpstr>DDH Meson-exchange potential</vt:lpstr>
      <vt:lpstr>               DDH Extraction</vt:lpstr>
      <vt:lpstr>Interpretation of results in DDH formalism</vt:lpstr>
      <vt:lpstr>Danilov parameters / EFT</vt:lpstr>
      <vt:lpstr>      Large Nc expansion</vt:lpstr>
      <vt:lpstr>Interpretation of results in EFT/large Nc formalism</vt:lpstr>
      <vt:lpstr>EFT+QCD analysis of ΔS = 0 HPV</vt:lpstr>
      <vt:lpstr>NPDG/n3He are done—what next?</vt:lpstr>
      <vt:lpstr>ANNI neutron guide</vt:lpstr>
      <vt:lpstr>n-3He Experimental setup</vt:lpstr>
      <vt:lpstr>n-3He Apparatus in the FnPB</vt:lpstr>
      <vt:lpstr>Supermirror polarizer </vt:lpstr>
      <vt:lpstr>Resonant RF spin rotator</vt:lpstr>
      <vt:lpstr>3He analyzer cell</vt:lpstr>
      <vt:lpstr>3He transmission polarimetry</vt:lpstr>
      <vt:lpstr>Asymmetry extraction</vt:lpstr>
      <vt:lpstr>Active target / ion chamber</vt:lpstr>
      <vt:lpstr>Readout electronics  </vt:lpstr>
      <vt:lpstr>Individual wire asymmetries</vt:lpstr>
      <vt:lpstr>Final Results</vt:lpstr>
      <vt:lpstr>Systematic Corrections and Errors</vt:lpstr>
      <vt:lpstr>Motivation for TOF: PC Asymmetry</vt:lpstr>
      <vt:lpstr>NPDGamma – Experimental Layout</vt:lpstr>
      <vt:lpstr>NPDGamma - 16L liquid para-hydrogen target</vt:lpstr>
      <vt:lpstr>CsI(Tl) Detector Array</vt:lpstr>
      <vt:lpstr>Analysis of the Physics Asymmetry</vt:lpstr>
      <vt:lpstr>Hydrogen Data</vt:lpstr>
      <vt:lpstr>Systematic Uncertainties</vt:lpstr>
      <vt:lpstr>Parity-odd Neutron Spin Rotation</vt:lpstr>
      <vt:lpstr>n-4He NSR apparatus ready for cryogenic testing</vt:lpstr>
      <vt:lpstr>n-4He NSR apparatus ready for cryogenic testing</vt:lpstr>
      <vt:lpstr>First measurement of NDTG @ ILL</vt:lpstr>
      <vt:lpstr>General considerations of NDTG</vt:lpstr>
      <vt:lpstr>NDTG experimental setup</vt:lpstr>
      <vt:lpstr>Could we share the WASA detector?</vt:lpstr>
      <vt:lpstr>Counting rates</vt:lpstr>
      <vt:lpstr>Extraction of Asymmetry</vt:lpstr>
      <vt:lpstr>Statistical Sensitivity</vt:lpstr>
      <vt:lpstr>Conclusion</vt:lpstr>
    </vt:vector>
  </TitlesOfParts>
  <Company>University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Parity Violating Proton Asymmetry from Neutron Capture on Helium-3</dc:title>
  <dc:creator>Christopher Crawford</dc:creator>
  <cp:lastModifiedBy>Crawford, Christopher B.</cp:lastModifiedBy>
  <cp:revision>647</cp:revision>
  <cp:lastPrinted>2015-09-09T10:36:48Z</cp:lastPrinted>
  <dcterms:created xsi:type="dcterms:W3CDTF">2012-10-04T07:13:44Z</dcterms:created>
  <dcterms:modified xsi:type="dcterms:W3CDTF">2025-01-16T13:59:06Z</dcterms:modified>
</cp:coreProperties>
</file>