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21"/>
  </p:notesMasterIdLst>
  <p:sldIdLst>
    <p:sldId id="256" r:id="rId2"/>
    <p:sldId id="4342" r:id="rId3"/>
    <p:sldId id="4331" r:id="rId4"/>
    <p:sldId id="4346" r:id="rId5"/>
    <p:sldId id="4358" r:id="rId6"/>
    <p:sldId id="4350" r:id="rId7"/>
    <p:sldId id="4348" r:id="rId8"/>
    <p:sldId id="4360" r:id="rId9"/>
    <p:sldId id="4336" r:id="rId10"/>
    <p:sldId id="4337" r:id="rId11"/>
    <p:sldId id="4359" r:id="rId12"/>
    <p:sldId id="4339" r:id="rId13"/>
    <p:sldId id="4361" r:id="rId14"/>
    <p:sldId id="1683" r:id="rId15"/>
    <p:sldId id="4353" r:id="rId16"/>
    <p:sldId id="4351" r:id="rId17"/>
    <p:sldId id="4352" r:id="rId18"/>
    <p:sldId id="4354" r:id="rId19"/>
    <p:sldId id="4315" r:id="rId2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 Math" panose="02040503050406030204" pitchFamily="18" charset="0"/>
      <p:regular r:id="rId26"/>
    </p:embeddedFont>
    <p:embeddedFont>
      <p:font typeface="Georgia" panose="02040502050405020303" pitchFamily="18" charset="0"/>
      <p:regular r:id="rId27"/>
      <p:bold r:id="rId28"/>
      <p:italic r:id="rId29"/>
      <p:boldItalic r:id="rId30"/>
    </p:embeddedFont>
    <p:embeddedFont>
      <p:font typeface="Titillium" pitchFamily="2" charset="77"/>
      <p:regular r:id="rId31"/>
      <p:bold r:id="rId32"/>
    </p:embeddedFont>
    <p:embeddedFont>
      <p:font typeface="Titillium Bd" pitchFamily="2" charset="77"/>
      <p:bold r:id="rId33"/>
    </p:embeddedFont>
  </p:embeddedFont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EDC6B6"/>
    <a:srgbClr val="FFECB5"/>
    <a:srgbClr val="C5D3ED"/>
    <a:srgbClr val="C0504D"/>
    <a:srgbClr val="4AACC6"/>
    <a:srgbClr val="F79646"/>
    <a:srgbClr val="FFFF6B"/>
    <a:srgbClr val="029ED6"/>
    <a:srgbClr val="95B3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7" autoAdjust="0"/>
    <p:restoredTop sz="96391" autoAdjust="0"/>
  </p:normalViewPr>
  <p:slideViewPr>
    <p:cSldViewPr>
      <p:cViewPr>
        <p:scale>
          <a:sx n="117" d="100"/>
          <a:sy n="117" d="100"/>
        </p:scale>
        <p:origin x="856" y="7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7" d="100"/>
        <a:sy n="9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2025-01-17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94680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9301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776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7096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2A1EE-7851-2F43-9DDF-370491C34C2E}" type="datetime1">
              <a:rPr lang="en-GB" smtClean="0"/>
              <a:t>17/01/2025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CE3AD-3239-714C-9E49-AE58D8765FB6}" type="datetime1">
              <a:rPr lang="en-GB" smtClean="0"/>
              <a:t>17/01/2025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149AD-5399-0046-BBF4-DEE91C5B6A68}" type="datetime1">
              <a:rPr lang="en-GB" smtClean="0"/>
              <a:t>17/01/2025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97832-E1EC-C249-8487-0649767F7B75}" type="datetime1">
              <a:rPr lang="en-GB" smtClean="0"/>
              <a:t>17/01/2025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302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C2508-C5F5-B046-9D19-FBBC0FFD1F83}" type="datetime1">
              <a:rPr lang="en-GB" smtClean="0"/>
              <a:t>17/01/2025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0809"/>
            <a:ext cx="7772400" cy="1899642"/>
          </a:xfrm>
        </p:spPr>
        <p:txBody>
          <a:bodyPr>
            <a:noAutofit/>
          </a:bodyPr>
          <a:lstStyle/>
          <a:p>
            <a:pPr algn="ctr">
              <a:lnSpc>
                <a:spcPct val="130000"/>
              </a:lnSpc>
              <a:spcAft>
                <a:spcPts val="1200"/>
              </a:spcAft>
            </a:pPr>
            <a:r>
              <a:rPr lang="en-US" dirty="0">
                <a:solidFill>
                  <a:schemeClr val="bg2"/>
                </a:solidFill>
                <a:latin typeface="Titillium" panose="00000500000000000000" pitchFamily="2" charset="0"/>
                <a:cs typeface="Helvetica"/>
              </a:rPr>
              <a:t>Epithermal and high-energy neutron beams for fundamental physics at ESS</a:t>
            </a:r>
            <a:endParaRPr lang="en-US" dirty="0">
              <a:solidFill>
                <a:schemeClr val="bg2"/>
              </a:solidFill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6471181"/>
            <a:ext cx="4572000" cy="2991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200" dirty="0">
                <a:solidFill>
                  <a:schemeClr val="bg1"/>
                </a:solidFill>
                <a:latin typeface="Titillium" panose="00000500000000000000" pitchFamily="2" charset="0"/>
              </a:rPr>
              <a:t>www.europeanspallationsource.se</a:t>
            </a:r>
            <a:endParaRPr lang="en-GB" sz="1600" dirty="0">
              <a:solidFill>
                <a:schemeClr val="bg1"/>
              </a:solidFill>
              <a:latin typeface="Titillium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39517A-92B9-B444-84D4-31308F0C63FA}"/>
              </a:ext>
            </a:extLst>
          </p:cNvPr>
          <p:cNvSpPr txBox="1"/>
          <p:nvPr/>
        </p:nvSpPr>
        <p:spPr>
          <a:xfrm>
            <a:off x="244622" y="3429000"/>
            <a:ext cx="907300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  <a:latin typeface="Titillium" panose="00000500000000000000" pitchFamily="2" charset="0"/>
              </a:rPr>
              <a:t>L. </a:t>
            </a:r>
            <a:r>
              <a:rPr lang="en-US" sz="2000" dirty="0" err="1">
                <a:solidFill>
                  <a:schemeClr val="bg1"/>
                </a:solidFill>
                <a:latin typeface="Titillium" panose="00000500000000000000" pitchFamily="2" charset="0"/>
              </a:rPr>
              <a:t>Zanini</a:t>
            </a:r>
            <a:r>
              <a:rPr lang="en-US" sz="2000" dirty="0">
                <a:solidFill>
                  <a:schemeClr val="bg1"/>
                </a:solidFill>
                <a:latin typeface="Titillium" panose="00000500000000000000" pitchFamily="2" charset="0"/>
              </a:rPr>
              <a:t>, R.R. Fan, G. </a:t>
            </a:r>
            <a:r>
              <a:rPr lang="en-US" sz="2000" dirty="0" err="1">
                <a:solidFill>
                  <a:schemeClr val="bg1"/>
                </a:solidFill>
                <a:latin typeface="Titillium" panose="00000500000000000000" pitchFamily="2" charset="0"/>
              </a:rPr>
              <a:t>Gorini</a:t>
            </a:r>
            <a:r>
              <a:rPr lang="en-US" sz="2000" dirty="0">
                <a:solidFill>
                  <a:schemeClr val="bg1"/>
                </a:solidFill>
                <a:latin typeface="Titillium" panose="00000500000000000000" pitchFamily="2" charset="0"/>
              </a:rPr>
              <a:t>, P. </a:t>
            </a:r>
            <a:r>
              <a:rPr lang="en-US" sz="2000" dirty="0" err="1">
                <a:solidFill>
                  <a:schemeClr val="bg1"/>
                </a:solidFill>
                <a:latin typeface="Titillium" panose="00000500000000000000" pitchFamily="2" charset="0"/>
              </a:rPr>
              <a:t>Kinhult</a:t>
            </a:r>
            <a:r>
              <a:rPr lang="en-US" sz="2000" dirty="0">
                <a:solidFill>
                  <a:schemeClr val="bg1"/>
                </a:solidFill>
                <a:latin typeface="Titillium" panose="00000500000000000000" pitchFamily="2" charset="0"/>
              </a:rPr>
              <a:t>, H.M. Shimizu, W.M Snow, N. </a:t>
            </a:r>
            <a:r>
              <a:rPr lang="en-US" sz="2000" dirty="0" err="1">
                <a:solidFill>
                  <a:schemeClr val="bg1"/>
                </a:solidFill>
                <a:latin typeface="Titillium" panose="00000500000000000000" pitchFamily="2" charset="0"/>
              </a:rPr>
              <a:t>Tsapatsaris</a:t>
            </a:r>
            <a:endParaRPr lang="en-US" sz="2000" dirty="0">
              <a:solidFill>
                <a:schemeClr val="bg1"/>
              </a:solidFill>
              <a:latin typeface="Titillium" panose="00000500000000000000" pitchFamily="2" charset="0"/>
            </a:endParaRPr>
          </a:p>
          <a:p>
            <a:endParaRPr lang="en-US" sz="2800" dirty="0">
              <a:solidFill>
                <a:schemeClr val="bg1"/>
              </a:solidFill>
              <a:latin typeface="Titillium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853406-BE9F-7D19-D355-EDE9AFB6C779}"/>
              </a:ext>
            </a:extLst>
          </p:cNvPr>
          <p:cNvSpPr txBox="1"/>
          <p:nvPr/>
        </p:nvSpPr>
        <p:spPr>
          <a:xfrm>
            <a:off x="251520" y="6021288"/>
            <a:ext cx="8784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Fundamental Nuclear and Particle Physics at the ESS workshop, Lund 15-17/1/2025</a:t>
            </a:r>
            <a:endParaRPr lang="en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7694DE4-59F1-2B62-7B97-FB9D7B7770C3}"/>
              </a:ext>
            </a:extLst>
          </p:cNvPr>
          <p:cNvSpPr/>
          <p:nvPr/>
        </p:nvSpPr>
        <p:spPr>
          <a:xfrm>
            <a:off x="5561560" y="274638"/>
            <a:ext cx="3582439" cy="3450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8B8485-B09E-1A0E-23E3-14DD6841C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54" y="240647"/>
            <a:ext cx="7139136" cy="1143000"/>
          </a:xfrm>
        </p:spPr>
        <p:txBody>
          <a:bodyPr/>
          <a:lstStyle/>
          <a:p>
            <a:r>
              <a:rPr lang="en-GB" dirty="0"/>
              <a:t>Preliminary c</a:t>
            </a:r>
            <a:r>
              <a:rPr lang="en-SE" dirty="0"/>
              <a:t>hopper ideas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DDE59-CC47-9E53-13EE-357D3B89F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BF8B914-1323-4937-5F80-8594B516247E}"/>
              </a:ext>
            </a:extLst>
          </p:cNvPr>
          <p:cNvCxnSpPr/>
          <p:nvPr/>
        </p:nvCxnSpPr>
        <p:spPr>
          <a:xfrm>
            <a:off x="6012160" y="3213685"/>
            <a:ext cx="273630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4691F17-A098-2F0E-9B44-5FF52E006E08}"/>
              </a:ext>
            </a:extLst>
          </p:cNvPr>
          <p:cNvCxnSpPr>
            <a:cxnSpLocks/>
          </p:cNvCxnSpPr>
          <p:nvPr/>
        </p:nvCxnSpPr>
        <p:spPr>
          <a:xfrm flipV="1">
            <a:off x="6012160" y="485991"/>
            <a:ext cx="0" cy="273526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30F1D2E-B511-D330-CE6B-302BDACAA34D}"/>
              </a:ext>
            </a:extLst>
          </p:cNvPr>
          <p:cNvSpPr/>
          <p:nvPr/>
        </p:nvSpPr>
        <p:spPr>
          <a:xfrm>
            <a:off x="6325853" y="2709629"/>
            <a:ext cx="936104" cy="50405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7A04A9A-ACEA-CF0C-F554-7E9DA1866FB3}"/>
              </a:ext>
            </a:extLst>
          </p:cNvPr>
          <p:cNvCxnSpPr/>
          <p:nvPr/>
        </p:nvCxnSpPr>
        <p:spPr>
          <a:xfrm flipV="1">
            <a:off x="6325853" y="485991"/>
            <a:ext cx="515379" cy="22236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37BB689-EA18-B3F7-2B82-BAD28BC23962}"/>
              </a:ext>
            </a:extLst>
          </p:cNvPr>
          <p:cNvCxnSpPr>
            <a:cxnSpLocks/>
          </p:cNvCxnSpPr>
          <p:nvPr/>
        </p:nvCxnSpPr>
        <p:spPr>
          <a:xfrm flipV="1">
            <a:off x="6325852" y="490296"/>
            <a:ext cx="648072" cy="22150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2593F99-4641-2C76-B237-D69BFFD88C62}"/>
              </a:ext>
            </a:extLst>
          </p:cNvPr>
          <p:cNvCxnSpPr/>
          <p:nvPr/>
        </p:nvCxnSpPr>
        <p:spPr>
          <a:xfrm flipV="1">
            <a:off x="6583543" y="490295"/>
            <a:ext cx="515379" cy="22236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E16767-260B-378F-6D7E-40584BE63C64}"/>
              </a:ext>
            </a:extLst>
          </p:cNvPr>
          <p:cNvCxnSpPr>
            <a:cxnSpLocks/>
          </p:cNvCxnSpPr>
          <p:nvPr/>
        </p:nvCxnSpPr>
        <p:spPr>
          <a:xfrm flipV="1">
            <a:off x="6583542" y="494600"/>
            <a:ext cx="648072" cy="22150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888244B-8B91-4C36-EA34-6A3315C3FB76}"/>
              </a:ext>
            </a:extLst>
          </p:cNvPr>
          <p:cNvCxnSpPr/>
          <p:nvPr/>
        </p:nvCxnSpPr>
        <p:spPr>
          <a:xfrm flipV="1">
            <a:off x="6890344" y="478424"/>
            <a:ext cx="515379" cy="22236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879D89E-D02B-804E-5366-07D20A311DEE}"/>
              </a:ext>
            </a:extLst>
          </p:cNvPr>
          <p:cNvCxnSpPr>
            <a:cxnSpLocks/>
          </p:cNvCxnSpPr>
          <p:nvPr/>
        </p:nvCxnSpPr>
        <p:spPr>
          <a:xfrm flipV="1">
            <a:off x="6890343" y="482729"/>
            <a:ext cx="648072" cy="22150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343B734-7683-51B4-5CB1-76025C053B19}"/>
              </a:ext>
            </a:extLst>
          </p:cNvPr>
          <p:cNvCxnSpPr/>
          <p:nvPr/>
        </p:nvCxnSpPr>
        <p:spPr>
          <a:xfrm flipV="1">
            <a:off x="7173798" y="478425"/>
            <a:ext cx="515379" cy="22236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09752F6-EB95-5B79-2E03-6B0E13C2C9EF}"/>
              </a:ext>
            </a:extLst>
          </p:cNvPr>
          <p:cNvCxnSpPr>
            <a:cxnSpLocks/>
          </p:cNvCxnSpPr>
          <p:nvPr/>
        </p:nvCxnSpPr>
        <p:spPr>
          <a:xfrm flipV="1">
            <a:off x="7173797" y="482730"/>
            <a:ext cx="648072" cy="22150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A208A6A-EE8C-1E47-095E-18943CD5FAC9}"/>
              </a:ext>
            </a:extLst>
          </p:cNvPr>
          <p:cNvCxnSpPr>
            <a:cxnSpLocks/>
          </p:cNvCxnSpPr>
          <p:nvPr/>
        </p:nvCxnSpPr>
        <p:spPr>
          <a:xfrm>
            <a:off x="6012160" y="1413485"/>
            <a:ext cx="6017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F8B3840-08BF-D01E-E723-B0C7E735CF67}"/>
              </a:ext>
            </a:extLst>
          </p:cNvPr>
          <p:cNvCxnSpPr>
            <a:cxnSpLocks/>
          </p:cNvCxnSpPr>
          <p:nvPr/>
        </p:nvCxnSpPr>
        <p:spPr>
          <a:xfrm>
            <a:off x="6721459" y="1413485"/>
            <a:ext cx="1688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2BC05A2-948F-E561-A5CA-A5978B7D6A88}"/>
              </a:ext>
            </a:extLst>
          </p:cNvPr>
          <p:cNvCxnSpPr>
            <a:cxnSpLocks/>
          </p:cNvCxnSpPr>
          <p:nvPr/>
        </p:nvCxnSpPr>
        <p:spPr>
          <a:xfrm>
            <a:off x="6948264" y="1413485"/>
            <a:ext cx="2255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4AA655F-F49B-F66E-9A59-F189D0FCD880}"/>
              </a:ext>
            </a:extLst>
          </p:cNvPr>
          <p:cNvCxnSpPr>
            <a:cxnSpLocks/>
          </p:cNvCxnSpPr>
          <p:nvPr/>
        </p:nvCxnSpPr>
        <p:spPr>
          <a:xfrm>
            <a:off x="7261957" y="1413485"/>
            <a:ext cx="1903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CE97AE0-DA6F-3A1B-6E9F-423525097030}"/>
              </a:ext>
            </a:extLst>
          </p:cNvPr>
          <p:cNvCxnSpPr/>
          <p:nvPr/>
        </p:nvCxnSpPr>
        <p:spPr>
          <a:xfrm>
            <a:off x="7544088" y="1413485"/>
            <a:ext cx="5760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2B4409D-C872-465B-33BA-65AFE8944258}"/>
              </a:ext>
            </a:extLst>
          </p:cNvPr>
          <p:cNvCxnSpPr>
            <a:cxnSpLocks/>
          </p:cNvCxnSpPr>
          <p:nvPr/>
        </p:nvCxnSpPr>
        <p:spPr>
          <a:xfrm>
            <a:off x="6012160" y="2343121"/>
            <a:ext cx="3600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DF593EA-1215-1F7E-2D0F-764E475DFBB6}"/>
              </a:ext>
            </a:extLst>
          </p:cNvPr>
          <p:cNvCxnSpPr>
            <a:cxnSpLocks/>
          </p:cNvCxnSpPr>
          <p:nvPr/>
        </p:nvCxnSpPr>
        <p:spPr>
          <a:xfrm>
            <a:off x="6445000" y="2341256"/>
            <a:ext cx="2152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2682078-8692-2E8F-62F6-022ACDDC5DF4}"/>
              </a:ext>
            </a:extLst>
          </p:cNvPr>
          <p:cNvCxnSpPr>
            <a:cxnSpLocks/>
          </p:cNvCxnSpPr>
          <p:nvPr/>
        </p:nvCxnSpPr>
        <p:spPr>
          <a:xfrm>
            <a:off x="6706350" y="2341256"/>
            <a:ext cx="26757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52CE73D-EB81-F03B-E8D6-59651BE04B60}"/>
              </a:ext>
            </a:extLst>
          </p:cNvPr>
          <p:cNvCxnSpPr>
            <a:cxnSpLocks/>
          </p:cNvCxnSpPr>
          <p:nvPr/>
        </p:nvCxnSpPr>
        <p:spPr>
          <a:xfrm>
            <a:off x="7003740" y="2341256"/>
            <a:ext cx="25821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5A73926-93F7-49ED-3DBD-5441DAF83957}"/>
              </a:ext>
            </a:extLst>
          </p:cNvPr>
          <p:cNvCxnSpPr>
            <a:cxnSpLocks/>
          </p:cNvCxnSpPr>
          <p:nvPr/>
        </p:nvCxnSpPr>
        <p:spPr>
          <a:xfrm>
            <a:off x="7273336" y="2341256"/>
            <a:ext cx="5760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57252934-55C6-C13F-AABF-3C3C1EDC92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5472302"/>
              </p:ext>
            </p:extLst>
          </p:nvPr>
        </p:nvGraphicFramePr>
        <p:xfrm>
          <a:off x="64360" y="5280274"/>
          <a:ext cx="5052882" cy="119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2147">
                  <a:extLst>
                    <a:ext uri="{9D8B030D-6E8A-4147-A177-3AD203B41FA5}">
                      <a16:colId xmlns:a16="http://schemas.microsoft.com/office/drawing/2014/main" val="377187102"/>
                    </a:ext>
                  </a:extLst>
                </a:gridCol>
                <a:gridCol w="842147">
                  <a:extLst>
                    <a:ext uri="{9D8B030D-6E8A-4147-A177-3AD203B41FA5}">
                      <a16:colId xmlns:a16="http://schemas.microsoft.com/office/drawing/2014/main" val="573844947"/>
                    </a:ext>
                  </a:extLst>
                </a:gridCol>
                <a:gridCol w="842147">
                  <a:extLst>
                    <a:ext uri="{9D8B030D-6E8A-4147-A177-3AD203B41FA5}">
                      <a16:colId xmlns:a16="http://schemas.microsoft.com/office/drawing/2014/main" val="4143451505"/>
                    </a:ext>
                  </a:extLst>
                </a:gridCol>
                <a:gridCol w="842147">
                  <a:extLst>
                    <a:ext uri="{9D8B030D-6E8A-4147-A177-3AD203B41FA5}">
                      <a16:colId xmlns:a16="http://schemas.microsoft.com/office/drawing/2014/main" val="2599396194"/>
                    </a:ext>
                  </a:extLst>
                </a:gridCol>
                <a:gridCol w="842147">
                  <a:extLst>
                    <a:ext uri="{9D8B030D-6E8A-4147-A177-3AD203B41FA5}">
                      <a16:colId xmlns:a16="http://schemas.microsoft.com/office/drawing/2014/main" val="149448061"/>
                    </a:ext>
                  </a:extLst>
                </a:gridCol>
                <a:gridCol w="842147">
                  <a:extLst>
                    <a:ext uri="{9D8B030D-6E8A-4147-A177-3AD203B41FA5}">
                      <a16:colId xmlns:a16="http://schemas.microsoft.com/office/drawing/2014/main" val="15095029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S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hopper 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S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width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transmission</a:t>
                      </a:r>
                      <a:r>
                        <a:rPr lang="en-S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1 pulse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pulses in 2.8 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S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otal beam fraction used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4368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S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1200 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2 10</a:t>
                      </a:r>
                      <a:r>
                        <a:rPr lang="en-SE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en-SE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8 10</a:t>
                      </a:r>
                      <a:r>
                        <a:rPr lang="en-SE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5198564"/>
                  </a:ext>
                </a:extLst>
              </a:tr>
            </a:tbl>
          </a:graphicData>
        </a:graphic>
      </p:graphicFrame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D4373D31-BD2A-F225-3BA8-8D088EBC904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65321" y="1584293"/>
            <a:ext cx="4608512" cy="3637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400" kern="0" dirty="0">
                <a:solidFill>
                  <a:schemeClr val="tx1"/>
                </a:solidFill>
                <a:effectLst/>
                <a:latin typeface="Titillium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High frequency reached by using 2 counter rotating choppers at 600 Hz</a:t>
            </a:r>
          </a:p>
          <a:p>
            <a:pPr>
              <a:buFont typeface="Wingdings" pitchFamily="2" charset="2"/>
              <a:buChar char="q"/>
            </a:pPr>
            <a:r>
              <a:rPr lang="en-US" sz="2400" kern="0" dirty="0">
                <a:solidFill>
                  <a:schemeClr val="tx1"/>
                </a:solidFill>
                <a:latin typeface="Titillium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Extract multiple pulses from 1 2.86 </a:t>
            </a:r>
            <a:r>
              <a:rPr lang="en-US" sz="2400" kern="0" dirty="0" err="1">
                <a:solidFill>
                  <a:schemeClr val="tx1"/>
                </a:solidFill>
                <a:latin typeface="Titillium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sz="2400" kern="0" dirty="0">
                <a:solidFill>
                  <a:schemeClr val="tx1"/>
                </a:solidFill>
                <a:latin typeface="Titillium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long pulse</a:t>
            </a:r>
          </a:p>
          <a:p>
            <a:pPr>
              <a:buFont typeface="Wingdings" pitchFamily="2" charset="2"/>
              <a:buChar char="q"/>
            </a:pPr>
            <a:r>
              <a:rPr lang="en-US" sz="2400" kern="0" dirty="0">
                <a:solidFill>
                  <a:schemeClr val="tx1"/>
                </a:solidFill>
                <a:latin typeface="Titillium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More ideas under consideration to increase the efficiency above the present 1%</a:t>
            </a:r>
          </a:p>
          <a:p>
            <a:pPr marL="0" indent="0">
              <a:buNone/>
            </a:pPr>
            <a:endParaRPr lang="en-SE" sz="2000" kern="0" dirty="0">
              <a:solidFill>
                <a:schemeClr val="tx1"/>
              </a:solidFill>
              <a:effectLst/>
              <a:latin typeface="Titillium" pitchFamily="2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5284D7-1F8D-D03B-0DD2-84232902BC32}"/>
              </a:ext>
            </a:extLst>
          </p:cNvPr>
          <p:cNvSpPr txBox="1"/>
          <p:nvPr/>
        </p:nvSpPr>
        <p:spPr>
          <a:xfrm>
            <a:off x="8538362" y="3268926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DF6E9C-09F3-8729-3FDA-397232AAB3BE}"/>
              </a:ext>
            </a:extLst>
          </p:cNvPr>
          <p:cNvSpPr txBox="1"/>
          <p:nvPr/>
        </p:nvSpPr>
        <p:spPr>
          <a:xfrm>
            <a:off x="5561561" y="534035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453E75-B30F-A1A8-ABCB-7F8293C0EE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" t="36096" r="14939" b="26901"/>
          <a:stretch/>
        </p:blipFill>
        <p:spPr>
          <a:xfrm>
            <a:off x="5364088" y="3704056"/>
            <a:ext cx="3971523" cy="2537713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9D31AC7C-076A-8664-BD1F-13734E4794C3}"/>
              </a:ext>
            </a:extLst>
          </p:cNvPr>
          <p:cNvGrpSpPr/>
          <p:nvPr/>
        </p:nvGrpSpPr>
        <p:grpSpPr>
          <a:xfrm>
            <a:off x="6224361" y="4797152"/>
            <a:ext cx="2808312" cy="522220"/>
            <a:chOff x="6224361" y="4797152"/>
            <a:chExt cx="2808312" cy="52222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F8EE958-C650-2385-0585-6EBADA6ED4AE}"/>
                </a:ext>
              </a:extLst>
            </p:cNvPr>
            <p:cNvCxnSpPr>
              <a:cxnSpLocks/>
            </p:cNvCxnSpPr>
            <p:nvPr/>
          </p:nvCxnSpPr>
          <p:spPr>
            <a:xfrm>
              <a:off x="6224361" y="5250426"/>
              <a:ext cx="1048975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4756A53-EFE3-EE87-F95D-C60D5BB6A1D9}"/>
                </a:ext>
              </a:extLst>
            </p:cNvPr>
            <p:cNvCxnSpPr>
              <a:cxnSpLocks/>
            </p:cNvCxnSpPr>
            <p:nvPr/>
          </p:nvCxnSpPr>
          <p:spPr>
            <a:xfrm>
              <a:off x="7271590" y="5125646"/>
              <a:ext cx="19851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55DF237-31CA-9AF8-9E7C-982FF600D1EF}"/>
                </a:ext>
              </a:extLst>
            </p:cNvPr>
            <p:cNvCxnSpPr>
              <a:cxnSpLocks/>
            </p:cNvCxnSpPr>
            <p:nvPr/>
          </p:nvCxnSpPr>
          <p:spPr>
            <a:xfrm>
              <a:off x="8213959" y="5305666"/>
              <a:ext cx="81871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E1A858C-26C9-7F87-730C-0A8372A895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85227" y="5125646"/>
              <a:ext cx="0" cy="12115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FF5DD43-5DAD-2939-CD5E-E6A82ABEA3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62054" y="4797152"/>
              <a:ext cx="0" cy="32849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F864EBE-C0A2-ECB3-3EEA-1B13E175B2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6921" y="4869426"/>
              <a:ext cx="0" cy="3048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7CC29DD-64D0-B98A-BF94-626895E207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18346" y="5186222"/>
              <a:ext cx="0" cy="762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26B7868-E6FA-70C1-4460-EF0EA28540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13959" y="5246799"/>
              <a:ext cx="0" cy="725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8971815-C41A-639E-F148-896BF398177D}"/>
                </a:ext>
              </a:extLst>
            </p:cNvPr>
            <p:cNvCxnSpPr>
              <a:cxnSpLocks/>
            </p:cNvCxnSpPr>
            <p:nvPr/>
          </p:nvCxnSpPr>
          <p:spPr>
            <a:xfrm>
              <a:off x="7452320" y="4797152"/>
              <a:ext cx="19851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E64FAE2-07D6-FDD6-D5C2-7C5F0B5F53EC}"/>
                </a:ext>
              </a:extLst>
            </p:cNvPr>
            <p:cNvCxnSpPr>
              <a:cxnSpLocks/>
            </p:cNvCxnSpPr>
            <p:nvPr/>
          </p:nvCxnSpPr>
          <p:spPr>
            <a:xfrm>
              <a:off x="7633601" y="4869160"/>
              <a:ext cx="19851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EA6DCEF-71A6-916C-1029-280E41C4CA75}"/>
                </a:ext>
              </a:extLst>
            </p:cNvPr>
            <p:cNvCxnSpPr>
              <a:cxnSpLocks/>
            </p:cNvCxnSpPr>
            <p:nvPr/>
          </p:nvCxnSpPr>
          <p:spPr>
            <a:xfrm>
              <a:off x="7816921" y="5174226"/>
              <a:ext cx="19851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C3D5EE7-44DF-D652-1F4D-7E105A2F9B18}"/>
                </a:ext>
              </a:extLst>
            </p:cNvPr>
            <p:cNvCxnSpPr>
              <a:cxnSpLocks/>
            </p:cNvCxnSpPr>
            <p:nvPr/>
          </p:nvCxnSpPr>
          <p:spPr>
            <a:xfrm>
              <a:off x="8015440" y="5246799"/>
              <a:ext cx="19851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A6A32E0-8296-889E-1C3A-A76F0259AC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33601" y="4799514"/>
              <a:ext cx="0" cy="762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1175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8F12C-5B32-B8BC-FE1E-D51479CCC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DD8BF8C-0A60-E595-5629-96A90FEB7E5E}"/>
              </a:ext>
            </a:extLst>
          </p:cNvPr>
          <p:cNvSpPr txBox="1">
            <a:spLocks/>
          </p:cNvSpPr>
          <p:nvPr/>
        </p:nvSpPr>
        <p:spPr>
          <a:xfrm>
            <a:off x="720368" y="1369643"/>
            <a:ext cx="7020000" cy="493004"/>
          </a:xfrm>
          <a:prstGeom prst="rect">
            <a:avLst/>
          </a:prstGeom>
        </p:spPr>
        <p:txBody>
          <a:bodyPr vert="horz" lIns="67500" tIns="34290" rIns="68580" bIns="135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1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623870-8D61-FDAB-1FB5-B4CFA490E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19" y="2512239"/>
            <a:ext cx="7241149" cy="40803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529447-5DEA-E94F-4EEB-69EFE01C4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618" y="493519"/>
            <a:ext cx="5565382" cy="32235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8DB563-8DE3-A995-A33F-A49C95B3F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-77981"/>
            <a:ext cx="7139136" cy="1143000"/>
          </a:xfrm>
        </p:spPr>
        <p:txBody>
          <a:bodyPr/>
          <a:lstStyle/>
          <a:p>
            <a:r>
              <a:rPr lang="en-SE" dirty="0"/>
              <a:t>Measurements could be done at the ESS Test BeamLine </a:t>
            </a:r>
          </a:p>
        </p:txBody>
      </p:sp>
    </p:spTree>
    <p:extLst>
      <p:ext uri="{BB962C8B-B14F-4D97-AF65-F5344CB8AC3E}">
        <p14:creationId xmlns:p14="http://schemas.microsoft.com/office/powerpoint/2010/main" val="49006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9336C-FA3D-B4A9-73AB-CCF109004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The Test Beamline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0110D0-2C52-F2D7-C111-B4586B91A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65B244-BB6E-A242-A44A-CA4C572CF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24" y="1872020"/>
            <a:ext cx="8229600" cy="390734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4CC11B3-6FEA-6077-B41D-A02C39F4B812}"/>
              </a:ext>
            </a:extLst>
          </p:cNvPr>
          <p:cNvSpPr txBox="1">
            <a:spLocks/>
          </p:cNvSpPr>
          <p:nvPr/>
        </p:nvSpPr>
        <p:spPr>
          <a:xfrm>
            <a:off x="720368" y="1369643"/>
            <a:ext cx="7020000" cy="493004"/>
          </a:xfrm>
          <a:prstGeom prst="rect">
            <a:avLst/>
          </a:prstGeom>
        </p:spPr>
        <p:txBody>
          <a:bodyPr vert="horz" lIns="67500" tIns="34290" rIns="68580" bIns="135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15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AD3A1CE-028A-14AE-03A3-5D3FDD9EFF90}"/>
              </a:ext>
            </a:extLst>
          </p:cNvPr>
          <p:cNvCxnSpPr/>
          <p:nvPr/>
        </p:nvCxnSpPr>
        <p:spPr>
          <a:xfrm flipH="1" flipV="1">
            <a:off x="3160101" y="3825692"/>
            <a:ext cx="211353" cy="1457127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2296A05C-0CB7-DE9D-B13B-6B19650AA857}"/>
              </a:ext>
            </a:extLst>
          </p:cNvPr>
          <p:cNvSpPr/>
          <p:nvPr/>
        </p:nvSpPr>
        <p:spPr>
          <a:xfrm>
            <a:off x="2865646" y="5287505"/>
            <a:ext cx="1781336" cy="3019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Fixed Collimator</a:t>
            </a:r>
            <a:endParaRPr lang="en-US" sz="135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93CB2E8-DA1A-0350-3EA0-BD03ABC3DF26}"/>
              </a:ext>
            </a:extLst>
          </p:cNvPr>
          <p:cNvCxnSpPr>
            <a:stCxn id="10" idx="2"/>
          </p:cNvCxnSpPr>
          <p:nvPr/>
        </p:nvCxnSpPr>
        <p:spPr>
          <a:xfrm>
            <a:off x="2892727" y="2155203"/>
            <a:ext cx="757910" cy="1214559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A02F1B21-E5CA-837C-3041-692D0177851A}"/>
              </a:ext>
            </a:extLst>
          </p:cNvPr>
          <p:cNvSpPr/>
          <p:nvPr/>
        </p:nvSpPr>
        <p:spPr>
          <a:xfrm>
            <a:off x="1784243" y="1663837"/>
            <a:ext cx="2216970" cy="4913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Double Disk Chopper and Adjustable Collimator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C189C45-3524-8A0F-ADB8-72688F9EFFD4}"/>
              </a:ext>
            </a:extLst>
          </p:cNvPr>
          <p:cNvCxnSpPr/>
          <p:nvPr/>
        </p:nvCxnSpPr>
        <p:spPr>
          <a:xfrm flipH="1" flipV="1">
            <a:off x="4780269" y="3452632"/>
            <a:ext cx="351582" cy="1874528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806907B-A6A4-3D89-A3C2-D3A4789EB099}"/>
              </a:ext>
            </a:extLst>
          </p:cNvPr>
          <p:cNvSpPr/>
          <p:nvPr/>
        </p:nvSpPr>
        <p:spPr>
          <a:xfrm>
            <a:off x="4894569" y="5327160"/>
            <a:ext cx="1781336" cy="3019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Heavy Shutter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FB11BFF-4456-FA3B-9EC5-D88B8D274011}"/>
              </a:ext>
            </a:extLst>
          </p:cNvPr>
          <p:cNvCxnSpPr/>
          <p:nvPr/>
        </p:nvCxnSpPr>
        <p:spPr>
          <a:xfrm flipH="1">
            <a:off x="4180022" y="1827221"/>
            <a:ext cx="351744" cy="1751284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0C2CCC4-C2C9-DD24-3B16-6D26FA487600}"/>
              </a:ext>
            </a:extLst>
          </p:cNvPr>
          <p:cNvSpPr/>
          <p:nvPr/>
        </p:nvSpPr>
        <p:spPr>
          <a:xfrm>
            <a:off x="4108627" y="1461297"/>
            <a:ext cx="1936392" cy="4745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Position of Filter Stage</a:t>
            </a:r>
          </a:p>
          <a:p>
            <a:pPr algn="ctr"/>
            <a:r>
              <a:rPr lang="en-US" sz="1350" dirty="0">
                <a:solidFill>
                  <a:schemeClr val="tx1"/>
                </a:solidFill>
              </a:rPr>
              <a:t>(not yet designed)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DA48E2C-0E1E-698C-4009-2D28C3A7A694}"/>
              </a:ext>
            </a:extLst>
          </p:cNvPr>
          <p:cNvCxnSpPr>
            <a:stCxn id="16" idx="2"/>
          </p:cNvCxnSpPr>
          <p:nvPr/>
        </p:nvCxnSpPr>
        <p:spPr>
          <a:xfrm>
            <a:off x="6990308" y="1771407"/>
            <a:ext cx="505730" cy="1598355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164B6378-0E23-1E8A-F4E4-6D334A033D49}"/>
              </a:ext>
            </a:extLst>
          </p:cNvPr>
          <p:cNvSpPr/>
          <p:nvPr/>
        </p:nvSpPr>
        <p:spPr>
          <a:xfrm>
            <a:off x="6240247" y="1533919"/>
            <a:ext cx="1500121" cy="2374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Detector, 17m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5E5A14EF-442D-6A6F-A792-110C412BC4F4}"/>
              </a:ext>
            </a:extLst>
          </p:cNvPr>
          <p:cNvSpPr/>
          <p:nvPr/>
        </p:nvSpPr>
        <p:spPr>
          <a:xfrm rot="21367260">
            <a:off x="602246" y="3751260"/>
            <a:ext cx="1344972" cy="21602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176F94-3318-62F0-DDA8-0E6FE1FFC7AB}"/>
              </a:ext>
            </a:extLst>
          </p:cNvPr>
          <p:cNvSpPr txBox="1"/>
          <p:nvPr/>
        </p:nvSpPr>
        <p:spPr>
          <a:xfrm>
            <a:off x="436748" y="3129029"/>
            <a:ext cx="1574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N</a:t>
            </a:r>
            <a:r>
              <a:rPr lang="en-SE" b="1" dirty="0">
                <a:solidFill>
                  <a:srgbClr val="C00000"/>
                </a:solidFill>
              </a:rPr>
              <a:t>eutron beam</a:t>
            </a:r>
          </a:p>
        </p:txBody>
      </p:sp>
    </p:spTree>
    <p:extLst>
      <p:ext uri="{BB962C8B-B14F-4D97-AF65-F5344CB8AC3E}">
        <p14:creationId xmlns:p14="http://schemas.microsoft.com/office/powerpoint/2010/main" val="307200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741D8-AE76-6BC1-78B2-D66DFE5AB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864" y="129922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en-SE" dirty="0"/>
              <a:t>A possible research program on refined P-violation studies by J-PARC, CSNS, and ESSS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96C7C1-DBD6-EFE4-4847-546C4978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4C4D92-28B2-612F-B38D-486268C06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88228"/>
            <a:ext cx="7772400" cy="531895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18787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: Single Corner Snipped 38">
            <a:extLst>
              <a:ext uri="{FF2B5EF4-FFF2-40B4-BE49-F238E27FC236}">
                <a16:creationId xmlns:a16="http://schemas.microsoft.com/office/drawing/2014/main" id="{B5CBDE0D-28F8-43AA-B547-1CAA441D0617}"/>
              </a:ext>
            </a:extLst>
          </p:cNvPr>
          <p:cNvSpPr/>
          <p:nvPr/>
        </p:nvSpPr>
        <p:spPr>
          <a:xfrm flipH="1">
            <a:off x="4768180" y="5304576"/>
            <a:ext cx="4289756" cy="1436792"/>
          </a:xfrm>
          <a:prstGeom prst="snip1Rect">
            <a:avLst/>
          </a:prstGeom>
          <a:solidFill>
            <a:srgbClr val="9BBB59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806867">
              <a:spcAft>
                <a:spcPts val="600"/>
              </a:spcAft>
              <a:defRPr/>
            </a:pPr>
            <a:r>
              <a:rPr lang="en-US" sz="1600" b="1" kern="0" dirty="0">
                <a:solidFill>
                  <a:schemeClr val="tx1"/>
                </a:solidFill>
                <a:latin typeface="Titillium" pitchFamily="2" charset="77"/>
              </a:rPr>
              <a:t>Integral measurements </a:t>
            </a:r>
          </a:p>
          <a:p>
            <a:pPr algn="r" defTabSz="806867">
              <a:spcAft>
                <a:spcPts val="600"/>
              </a:spcAft>
              <a:defRPr/>
            </a:pPr>
            <a:r>
              <a:rPr lang="en-US" sz="1600" b="1" kern="0" dirty="0">
                <a:solidFill>
                  <a:schemeClr val="tx1"/>
                </a:solidFill>
                <a:latin typeface="Titillium" pitchFamily="2" charset="77"/>
              </a:rPr>
              <a:t> TOF measurements </a:t>
            </a:r>
          </a:p>
          <a:p>
            <a:pPr algn="r" defTabSz="806867">
              <a:spcAft>
                <a:spcPts val="600"/>
              </a:spcAft>
              <a:defRPr/>
            </a:pPr>
            <a:endParaRPr lang="en-US" sz="1600" b="1" kern="0" dirty="0">
              <a:solidFill>
                <a:schemeClr val="tx1"/>
              </a:solidFill>
              <a:latin typeface="Titillium" pitchFamily="2" charset="77"/>
            </a:endParaRPr>
          </a:p>
          <a:p>
            <a:pPr algn="r" defTabSz="806867">
              <a:spcAft>
                <a:spcPts val="600"/>
              </a:spcAft>
              <a:defRPr/>
            </a:pPr>
            <a:endParaRPr lang="en-US" sz="1200" b="1" kern="0" dirty="0">
              <a:solidFill>
                <a:schemeClr val="tx1"/>
              </a:solidFill>
              <a:latin typeface="Titillium" pitchFamily="2" charset="77"/>
            </a:endParaRPr>
          </a:p>
        </p:txBody>
      </p:sp>
      <p:sp>
        <p:nvSpPr>
          <p:cNvPr id="38" name="Rectangle: Single Corner Snipped 37">
            <a:extLst>
              <a:ext uri="{FF2B5EF4-FFF2-40B4-BE49-F238E27FC236}">
                <a16:creationId xmlns:a16="http://schemas.microsoft.com/office/drawing/2014/main" id="{6A07C1C5-B0B8-41AA-A77B-D69A89427F57}"/>
              </a:ext>
            </a:extLst>
          </p:cNvPr>
          <p:cNvSpPr/>
          <p:nvPr/>
        </p:nvSpPr>
        <p:spPr>
          <a:xfrm flipH="1" flipV="1">
            <a:off x="4798326" y="3342244"/>
            <a:ext cx="4289757" cy="1835960"/>
          </a:xfrm>
          <a:prstGeom prst="snip1Rect">
            <a:avLst/>
          </a:prstGeom>
          <a:solidFill>
            <a:srgbClr val="F7964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Single Corner Snipped 35">
            <a:extLst>
              <a:ext uri="{FF2B5EF4-FFF2-40B4-BE49-F238E27FC236}">
                <a16:creationId xmlns:a16="http://schemas.microsoft.com/office/drawing/2014/main" id="{1EE3150E-8701-4B43-B508-E21FA67249BE}"/>
              </a:ext>
            </a:extLst>
          </p:cNvPr>
          <p:cNvSpPr/>
          <p:nvPr/>
        </p:nvSpPr>
        <p:spPr>
          <a:xfrm flipH="1" flipV="1">
            <a:off x="4750310" y="1601681"/>
            <a:ext cx="4307625" cy="1615826"/>
          </a:xfrm>
          <a:prstGeom prst="snip1Rect">
            <a:avLst/>
          </a:prstGeom>
          <a:solidFill>
            <a:srgbClr val="C0504D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Single Corner Snipped 34">
            <a:extLst>
              <a:ext uri="{FF2B5EF4-FFF2-40B4-BE49-F238E27FC236}">
                <a16:creationId xmlns:a16="http://schemas.microsoft.com/office/drawing/2014/main" id="{9D654B14-A6C9-468E-8F83-E728487D7CC6}"/>
              </a:ext>
            </a:extLst>
          </p:cNvPr>
          <p:cNvSpPr/>
          <p:nvPr/>
        </p:nvSpPr>
        <p:spPr>
          <a:xfrm>
            <a:off x="94269" y="5284684"/>
            <a:ext cx="4477731" cy="1436792"/>
          </a:xfrm>
          <a:prstGeom prst="snip1Rect">
            <a:avLst/>
          </a:prstGeom>
          <a:solidFill>
            <a:srgbClr val="93CDDD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: Single Corner Snipped 33">
            <a:extLst>
              <a:ext uri="{FF2B5EF4-FFF2-40B4-BE49-F238E27FC236}">
                <a16:creationId xmlns:a16="http://schemas.microsoft.com/office/drawing/2014/main" id="{FBB78353-4037-4F53-A9B7-4644FB096273}"/>
              </a:ext>
            </a:extLst>
          </p:cNvPr>
          <p:cNvSpPr/>
          <p:nvPr/>
        </p:nvSpPr>
        <p:spPr>
          <a:xfrm flipV="1">
            <a:off x="84353" y="3326757"/>
            <a:ext cx="4289757" cy="1835960"/>
          </a:xfrm>
          <a:prstGeom prst="snip1Rect">
            <a:avLst/>
          </a:prstGeom>
          <a:solidFill>
            <a:srgbClr val="4BACC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Single Corner Snipped 2">
            <a:extLst>
              <a:ext uri="{FF2B5EF4-FFF2-40B4-BE49-F238E27FC236}">
                <a16:creationId xmlns:a16="http://schemas.microsoft.com/office/drawing/2014/main" id="{AE919B11-F149-4B4C-A26D-15EF61A8AA90}"/>
              </a:ext>
            </a:extLst>
          </p:cNvPr>
          <p:cNvSpPr/>
          <p:nvPr/>
        </p:nvSpPr>
        <p:spPr>
          <a:xfrm flipV="1">
            <a:off x="86064" y="1597602"/>
            <a:ext cx="4477731" cy="1615826"/>
          </a:xfrm>
          <a:prstGeom prst="snip1Rect">
            <a:avLst/>
          </a:prstGeom>
          <a:solidFill>
            <a:srgbClr val="1F497D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C440CE-A1D0-D445-968F-377CF67EB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76" y="144292"/>
            <a:ext cx="7139136" cy="1143000"/>
          </a:xfrm>
        </p:spPr>
        <p:txBody>
          <a:bodyPr>
            <a:normAutofit/>
          </a:bodyPr>
          <a:lstStyle/>
          <a:p>
            <a:pPr marL="0" lvl="1" defTabSz="899010">
              <a:spcBef>
                <a:spcPct val="0"/>
              </a:spcBef>
            </a:pPr>
            <a:r>
              <a:rPr lang="en-US" sz="2800" dirty="0">
                <a:solidFill>
                  <a:schemeClr val="bg1"/>
                </a:solidFill>
                <a:latin typeface="Titillium Bd" panose="00000800000000000000" pitchFamily="2" charset="0"/>
              </a:rPr>
              <a:t>A workshop on eV neutrons at ESS?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84978C-C666-824E-BF11-9707815B1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26BA7D-78B6-6F47-9D71-2DEF73132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871" y="1696286"/>
            <a:ext cx="2894340" cy="936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9412" tIns="47647" rIns="47647" bIns="47647" anchor="t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 defTabSz="806867">
              <a:spcAft>
                <a:spcPts val="600"/>
              </a:spcAft>
              <a:defRPr/>
            </a:pPr>
            <a:r>
              <a:rPr lang="en-US" sz="1600" b="1" kern="0" dirty="0">
                <a:solidFill>
                  <a:srgbClr val="1F497D"/>
                </a:solidFill>
                <a:latin typeface="Titillium" pitchFamily="2" charset="77"/>
              </a:rPr>
              <a:t>Choppers</a:t>
            </a:r>
          </a:p>
          <a:p>
            <a:pPr algn="just" defTabSz="806867">
              <a:spcAft>
                <a:spcPts val="600"/>
              </a:spcAft>
              <a:defRPr/>
            </a:pPr>
            <a:r>
              <a:rPr lang="en-US" sz="1600" b="1" kern="0" dirty="0">
                <a:solidFill>
                  <a:srgbClr val="1F497D"/>
                </a:solidFill>
                <a:latin typeface="Titillium" pitchFamily="2" charset="77"/>
              </a:rPr>
              <a:t>filter difference method</a:t>
            </a:r>
          </a:p>
          <a:p>
            <a:pPr algn="just" defTabSz="806867">
              <a:spcAft>
                <a:spcPts val="600"/>
              </a:spcAft>
              <a:defRPr/>
            </a:pPr>
            <a:r>
              <a:rPr lang="en-US" sz="1600" b="1" kern="0" dirty="0">
                <a:solidFill>
                  <a:srgbClr val="1F497D"/>
                </a:solidFill>
                <a:latin typeface="Titillium" pitchFamily="2" charset="77"/>
              </a:rPr>
              <a:t>Crystals</a:t>
            </a:r>
          </a:p>
          <a:p>
            <a:pPr algn="just" defTabSz="806867">
              <a:spcAft>
                <a:spcPts val="600"/>
              </a:spcAft>
              <a:defRPr/>
            </a:pPr>
            <a:endParaRPr lang="en-US" b="1" kern="0" dirty="0">
              <a:solidFill>
                <a:srgbClr val="1F497D"/>
              </a:solidFill>
              <a:latin typeface="Titillium" pitchFamily="2" charset="77"/>
            </a:endParaRPr>
          </a:p>
          <a:p>
            <a:pPr algn="just" defTabSz="806867">
              <a:spcAft>
                <a:spcPts val="600"/>
              </a:spcAft>
              <a:defRPr/>
            </a:pPr>
            <a:endParaRPr lang="en-US" b="1" kern="0" dirty="0">
              <a:solidFill>
                <a:srgbClr val="1F497D"/>
              </a:solidFill>
              <a:latin typeface="Titillium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A70217-ED50-4948-9647-4C9AC398F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349" y="5651345"/>
            <a:ext cx="2793691" cy="783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9412" tIns="47647" rIns="47647" bIns="47647" anchor="t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 defTabSz="806867">
              <a:spcAft>
                <a:spcPts val="265"/>
              </a:spcAft>
              <a:defRPr/>
            </a:pPr>
            <a:endParaRPr lang="en-US" b="1" kern="0" dirty="0">
              <a:solidFill>
                <a:srgbClr val="1F497D"/>
              </a:solidFill>
              <a:latin typeface="Titillium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980062-1D87-9142-AC21-EC80FB8CC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2" y="3365287"/>
            <a:ext cx="2617515" cy="1825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9412" tIns="47647" rIns="47647" bIns="47647" anchor="t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806867">
              <a:spcAft>
                <a:spcPts val="600"/>
              </a:spcAft>
              <a:defRPr/>
            </a:pPr>
            <a:endParaRPr lang="en-US" b="1" kern="0" dirty="0">
              <a:solidFill>
                <a:srgbClr val="1F497D"/>
              </a:solidFill>
              <a:latin typeface="Titillium" pitchFamily="2" charset="77"/>
            </a:endParaRPr>
          </a:p>
          <a:p>
            <a:pPr defTabSz="806867">
              <a:spcAft>
                <a:spcPts val="600"/>
              </a:spcAft>
              <a:defRPr/>
            </a:pPr>
            <a:endParaRPr lang="en-US" b="1" kern="0" dirty="0">
              <a:solidFill>
                <a:srgbClr val="1F497D"/>
              </a:solidFill>
              <a:latin typeface="Titillium" pitchFamily="2" charset="77"/>
            </a:endParaRPr>
          </a:p>
          <a:p>
            <a:pPr defTabSz="806867">
              <a:spcAft>
                <a:spcPts val="600"/>
              </a:spcAft>
              <a:defRPr/>
            </a:pPr>
            <a:endParaRPr lang="en-US" b="1" kern="0" dirty="0">
              <a:solidFill>
                <a:srgbClr val="1F497D"/>
              </a:solidFill>
              <a:latin typeface="Titillium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75A01F-3734-2544-BB3C-A5B12D530B1E}"/>
              </a:ext>
            </a:extLst>
          </p:cNvPr>
          <p:cNvSpPr/>
          <p:nvPr/>
        </p:nvSpPr>
        <p:spPr>
          <a:xfrm>
            <a:off x="4768180" y="1541070"/>
            <a:ext cx="4289756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806867">
              <a:spcAft>
                <a:spcPts val="600"/>
              </a:spcAft>
              <a:defRPr/>
            </a:pPr>
            <a:r>
              <a:rPr lang="en-US" sz="1600" b="1" kern="0" dirty="0">
                <a:solidFill>
                  <a:schemeClr val="accent2">
                    <a:lumMod val="50000"/>
                  </a:schemeClr>
                </a:solidFill>
                <a:latin typeface="Titillium" pitchFamily="2" charset="77"/>
              </a:rPr>
              <a:t>neutron P/T violation, </a:t>
            </a:r>
          </a:p>
          <a:p>
            <a:pPr algn="r" defTabSz="806867">
              <a:spcAft>
                <a:spcPts val="600"/>
              </a:spcAft>
              <a:defRPr/>
            </a:pPr>
            <a:r>
              <a:rPr lang="en-US" sz="1600" b="1" kern="0" dirty="0">
                <a:solidFill>
                  <a:schemeClr val="accent2">
                    <a:lumMod val="50000"/>
                  </a:schemeClr>
                </a:solidFill>
                <a:latin typeface="Titillium" pitchFamily="2" charset="77"/>
              </a:rPr>
              <a:t>neutron resonance quantum # identification</a:t>
            </a:r>
          </a:p>
          <a:p>
            <a:pPr algn="r" defTabSz="806867">
              <a:spcAft>
                <a:spcPts val="600"/>
              </a:spcAft>
              <a:defRPr/>
            </a:pPr>
            <a:r>
              <a:rPr lang="en-US" sz="1600" b="1" kern="0" dirty="0">
                <a:solidFill>
                  <a:schemeClr val="accent2">
                    <a:lumMod val="50000"/>
                  </a:schemeClr>
                </a:solidFill>
                <a:latin typeface="Titillium" pitchFamily="2" charset="77"/>
              </a:rPr>
              <a:t>Measurements with </a:t>
            </a:r>
          </a:p>
          <a:p>
            <a:pPr algn="r" defTabSz="806867">
              <a:spcAft>
                <a:spcPts val="600"/>
              </a:spcAft>
              <a:defRPr/>
            </a:pPr>
            <a:r>
              <a:rPr lang="en-US" sz="1600" b="1" kern="0" dirty="0">
                <a:solidFill>
                  <a:schemeClr val="accent2">
                    <a:lumMod val="50000"/>
                  </a:schemeClr>
                </a:solidFill>
                <a:latin typeface="Titillium" pitchFamily="2" charset="77"/>
              </a:rPr>
              <a:t>resonance integrals</a:t>
            </a:r>
          </a:p>
          <a:p>
            <a:pPr algn="r" defTabSz="806867">
              <a:spcAft>
                <a:spcPts val="600"/>
              </a:spcAft>
              <a:defRPr/>
            </a:pPr>
            <a:r>
              <a:rPr lang="en-US" sz="1600" b="1" kern="0" dirty="0">
                <a:solidFill>
                  <a:schemeClr val="accent2">
                    <a:lumMod val="50000"/>
                  </a:schemeClr>
                </a:solidFill>
                <a:latin typeface="Titillium" pitchFamily="2" charset="77"/>
              </a:rPr>
              <a:t>…</a:t>
            </a:r>
          </a:p>
          <a:p>
            <a:pPr algn="r" defTabSz="806867">
              <a:spcAft>
                <a:spcPts val="600"/>
              </a:spcAft>
              <a:defRPr/>
            </a:pPr>
            <a:endParaRPr lang="en-US" sz="1200" b="1" kern="0" dirty="0">
              <a:solidFill>
                <a:schemeClr val="accent2">
                  <a:lumMod val="50000"/>
                </a:schemeClr>
              </a:solidFill>
              <a:latin typeface="Titillium" pitchFamily="2" charset="77"/>
            </a:endParaRPr>
          </a:p>
          <a:p>
            <a:pPr algn="r" defTabSz="806867">
              <a:spcAft>
                <a:spcPts val="600"/>
              </a:spcAft>
              <a:defRPr/>
            </a:pPr>
            <a:endParaRPr lang="en-US" sz="1200" b="1" kern="0" dirty="0">
              <a:solidFill>
                <a:schemeClr val="accent2">
                  <a:lumMod val="50000"/>
                </a:schemeClr>
              </a:solidFill>
              <a:latin typeface="Titillium" pitchFamily="2" charset="77"/>
            </a:endParaRPr>
          </a:p>
          <a:p>
            <a:pPr algn="r" defTabSz="806867">
              <a:spcAft>
                <a:spcPts val="600"/>
              </a:spcAft>
              <a:defRPr/>
            </a:pPr>
            <a:endParaRPr lang="en-US" sz="1200" b="1" kern="0" dirty="0">
              <a:solidFill>
                <a:schemeClr val="accent2">
                  <a:lumMod val="50000"/>
                </a:schemeClr>
              </a:solidFill>
              <a:latin typeface="Titillium" pitchFamily="2" charset="77"/>
            </a:endParaRPr>
          </a:p>
          <a:p>
            <a:pPr algn="r" defTabSz="806867">
              <a:spcAft>
                <a:spcPts val="600"/>
              </a:spcAft>
              <a:defRPr/>
            </a:pPr>
            <a:endParaRPr lang="en-US" sz="1200" b="1" kern="0" dirty="0">
              <a:solidFill>
                <a:schemeClr val="accent2">
                  <a:lumMod val="50000"/>
                </a:schemeClr>
              </a:solidFill>
              <a:latin typeface="Titillium" pitchFamily="2" charset="77"/>
            </a:endParaRPr>
          </a:p>
          <a:p>
            <a:pPr algn="r" defTabSz="806867">
              <a:spcAft>
                <a:spcPts val="600"/>
              </a:spcAft>
              <a:defRPr/>
            </a:pPr>
            <a:endParaRPr lang="en-US" sz="1200" b="1" kern="0" dirty="0">
              <a:solidFill>
                <a:schemeClr val="accent2">
                  <a:lumMod val="50000"/>
                </a:schemeClr>
              </a:solidFill>
              <a:latin typeface="Titillium" pitchFamily="2" charset="77"/>
            </a:endParaRPr>
          </a:p>
          <a:p>
            <a:pPr algn="r" defTabSz="806867">
              <a:spcAft>
                <a:spcPts val="600"/>
              </a:spcAft>
              <a:defRPr/>
            </a:pPr>
            <a:r>
              <a:rPr lang="en-US" sz="1200" b="1" kern="0" dirty="0">
                <a:solidFill>
                  <a:schemeClr val="accent2">
                    <a:lumMod val="50000"/>
                  </a:schemeClr>
                </a:solidFill>
                <a:latin typeface="Titillium" pitchFamily="2" charset="77"/>
              </a:rPr>
              <a:t> 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50CEFE75-3ACB-D546-A5D8-50862B3FA513}"/>
              </a:ext>
            </a:extLst>
          </p:cNvPr>
          <p:cNvSpPr>
            <a:spLocks noChangeAspect="1"/>
          </p:cNvSpPr>
          <p:nvPr/>
        </p:nvSpPr>
        <p:spPr bwMode="auto">
          <a:xfrm>
            <a:off x="4644008" y="3249473"/>
            <a:ext cx="1879270" cy="1979727"/>
          </a:xfrm>
          <a:custGeom>
            <a:avLst/>
            <a:gdLst/>
            <a:ahLst/>
            <a:cxnLst>
              <a:cxn ang="0">
                <a:pos x="150" y="173"/>
              </a:cxn>
              <a:cxn ang="0">
                <a:pos x="174" y="87"/>
              </a:cxn>
              <a:cxn ang="0">
                <a:pos x="150" y="0"/>
              </a:cxn>
              <a:cxn ang="0">
                <a:pos x="0" y="87"/>
              </a:cxn>
              <a:cxn ang="0">
                <a:pos x="150" y="173"/>
              </a:cxn>
            </a:cxnLst>
            <a:rect l="0" t="0" r="r" b="b"/>
            <a:pathLst>
              <a:path w="174" h="173">
                <a:moveTo>
                  <a:pt x="150" y="173"/>
                </a:moveTo>
                <a:cubicBezTo>
                  <a:pt x="165" y="147"/>
                  <a:pt x="174" y="117"/>
                  <a:pt x="174" y="87"/>
                </a:cubicBezTo>
                <a:cubicBezTo>
                  <a:pt x="174" y="56"/>
                  <a:pt x="165" y="26"/>
                  <a:pt x="150" y="0"/>
                </a:cubicBezTo>
                <a:lnTo>
                  <a:pt x="0" y="87"/>
                </a:lnTo>
                <a:lnTo>
                  <a:pt x="150" y="173"/>
                </a:lnTo>
                <a:close/>
              </a:path>
            </a:pathLst>
          </a:custGeom>
          <a:solidFill>
            <a:schemeClr val="accent6"/>
          </a:solidFill>
          <a:ln w="1270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899010"/>
            <a:endParaRPr lang="en-GB" sz="971">
              <a:solidFill>
                <a:srgbClr val="FFFFFF"/>
              </a:solidFill>
              <a:latin typeface="Georgia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C853E003-D64F-7F45-91DF-6C1122727EAD}"/>
              </a:ext>
            </a:extLst>
          </p:cNvPr>
          <p:cNvSpPr>
            <a:spLocks noChangeAspect="1"/>
          </p:cNvSpPr>
          <p:nvPr/>
        </p:nvSpPr>
        <p:spPr bwMode="auto">
          <a:xfrm>
            <a:off x="4665987" y="2269203"/>
            <a:ext cx="1620413" cy="1990266"/>
          </a:xfrm>
          <a:custGeom>
            <a:avLst/>
            <a:gdLst/>
            <a:ahLst/>
            <a:cxnLst>
              <a:cxn ang="0">
                <a:pos x="150" y="87"/>
              </a:cxn>
              <a:cxn ang="0">
                <a:pos x="0" y="0"/>
              </a:cxn>
              <a:cxn ang="0">
                <a:pos x="0" y="174"/>
              </a:cxn>
              <a:cxn ang="0">
                <a:pos x="150" y="87"/>
              </a:cxn>
            </a:cxnLst>
            <a:rect l="0" t="0" r="r" b="b"/>
            <a:pathLst>
              <a:path w="150" h="174">
                <a:moveTo>
                  <a:pt x="150" y="87"/>
                </a:moveTo>
                <a:cubicBezTo>
                  <a:pt x="119" y="33"/>
                  <a:pt x="62" y="0"/>
                  <a:pt x="0" y="0"/>
                </a:cubicBezTo>
                <a:lnTo>
                  <a:pt x="0" y="174"/>
                </a:lnTo>
                <a:lnTo>
                  <a:pt x="150" y="87"/>
                </a:lnTo>
                <a:close/>
              </a:path>
            </a:pathLst>
          </a:custGeom>
          <a:solidFill>
            <a:schemeClr val="accent2"/>
          </a:solidFill>
          <a:ln w="1270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899010"/>
            <a:endParaRPr lang="en-GB" sz="971" dirty="0">
              <a:solidFill>
                <a:srgbClr val="FFFFFF"/>
              </a:solidFill>
              <a:latin typeface="Georgia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5F9D21FF-5771-5744-872A-01735245634D}"/>
              </a:ext>
            </a:extLst>
          </p:cNvPr>
          <p:cNvSpPr>
            <a:spLocks noChangeAspect="1"/>
          </p:cNvSpPr>
          <p:nvPr/>
        </p:nvSpPr>
        <p:spPr bwMode="auto">
          <a:xfrm>
            <a:off x="4665988" y="4259468"/>
            <a:ext cx="1620412" cy="1977838"/>
          </a:xfrm>
          <a:custGeom>
            <a:avLst/>
            <a:gdLst/>
            <a:ahLst/>
            <a:cxnLst>
              <a:cxn ang="0">
                <a:pos x="0" y="173"/>
              </a:cxn>
              <a:cxn ang="0">
                <a:pos x="150" y="86"/>
              </a:cxn>
              <a:cxn ang="0">
                <a:pos x="0" y="0"/>
              </a:cxn>
              <a:cxn ang="0">
                <a:pos x="0" y="173"/>
              </a:cxn>
            </a:cxnLst>
            <a:rect l="0" t="0" r="r" b="b"/>
            <a:pathLst>
              <a:path w="150" h="173">
                <a:moveTo>
                  <a:pt x="0" y="173"/>
                </a:moveTo>
                <a:cubicBezTo>
                  <a:pt x="62" y="173"/>
                  <a:pt x="119" y="140"/>
                  <a:pt x="150" y="86"/>
                </a:cubicBezTo>
                <a:lnTo>
                  <a:pt x="0" y="0"/>
                </a:lnTo>
                <a:lnTo>
                  <a:pt x="0" y="173"/>
                </a:lnTo>
                <a:close/>
              </a:path>
            </a:pathLst>
          </a:custGeom>
          <a:solidFill>
            <a:schemeClr val="accent3"/>
          </a:solidFill>
          <a:ln w="1270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899010"/>
            <a:endParaRPr lang="en-GB" sz="971">
              <a:solidFill>
                <a:srgbClr val="FFFFFF"/>
              </a:solidFill>
              <a:latin typeface="Georgia"/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FEF03BCE-AF95-904B-AD03-9321CECB25C4}"/>
              </a:ext>
            </a:extLst>
          </p:cNvPr>
          <p:cNvSpPr>
            <a:spLocks noChangeAspect="1"/>
          </p:cNvSpPr>
          <p:nvPr/>
        </p:nvSpPr>
        <p:spPr bwMode="auto">
          <a:xfrm>
            <a:off x="3040385" y="4259468"/>
            <a:ext cx="1625604" cy="1969968"/>
          </a:xfrm>
          <a:custGeom>
            <a:avLst/>
            <a:gdLst/>
            <a:ahLst/>
            <a:cxnLst>
              <a:cxn ang="0">
                <a:pos x="0" y="86"/>
              </a:cxn>
              <a:cxn ang="0">
                <a:pos x="151" y="173"/>
              </a:cxn>
              <a:cxn ang="0">
                <a:pos x="151" y="0"/>
              </a:cxn>
              <a:cxn ang="0">
                <a:pos x="0" y="86"/>
              </a:cxn>
            </a:cxnLst>
            <a:rect l="0" t="0" r="r" b="b"/>
            <a:pathLst>
              <a:path w="151" h="173">
                <a:moveTo>
                  <a:pt x="0" y="86"/>
                </a:moveTo>
                <a:cubicBezTo>
                  <a:pt x="31" y="140"/>
                  <a:pt x="88" y="173"/>
                  <a:pt x="151" y="173"/>
                </a:cubicBezTo>
                <a:lnTo>
                  <a:pt x="151" y="0"/>
                </a:lnTo>
                <a:lnTo>
                  <a:pt x="0" y="86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1270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899010"/>
            <a:endParaRPr lang="en-GB" sz="971" b="1" i="1">
              <a:solidFill>
                <a:srgbClr val="FFFFFF"/>
              </a:solidFill>
              <a:latin typeface="Georgia"/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16C081BB-55DA-7943-BE64-7F373318B14A}"/>
              </a:ext>
            </a:extLst>
          </p:cNvPr>
          <p:cNvSpPr>
            <a:spLocks noChangeAspect="1"/>
          </p:cNvSpPr>
          <p:nvPr/>
        </p:nvSpPr>
        <p:spPr bwMode="auto">
          <a:xfrm>
            <a:off x="2771800" y="3273155"/>
            <a:ext cx="1870679" cy="1958498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1" y="86"/>
              </a:cxn>
              <a:cxn ang="0">
                <a:pos x="24" y="173"/>
              </a:cxn>
              <a:cxn ang="0">
                <a:pos x="175" y="87"/>
              </a:cxn>
              <a:cxn ang="0">
                <a:pos x="24" y="0"/>
              </a:cxn>
            </a:cxnLst>
            <a:rect l="0" t="0" r="r" b="b"/>
            <a:pathLst>
              <a:path w="175" h="173">
                <a:moveTo>
                  <a:pt x="24" y="0"/>
                </a:moveTo>
                <a:cubicBezTo>
                  <a:pt x="9" y="26"/>
                  <a:pt x="1" y="56"/>
                  <a:pt x="1" y="86"/>
                </a:cubicBezTo>
                <a:cubicBezTo>
                  <a:pt x="0" y="117"/>
                  <a:pt x="9" y="147"/>
                  <a:pt x="24" y="173"/>
                </a:cubicBezTo>
                <a:lnTo>
                  <a:pt x="175" y="87"/>
                </a:lnTo>
                <a:lnTo>
                  <a:pt x="24" y="0"/>
                </a:lnTo>
                <a:close/>
              </a:path>
            </a:pathLst>
          </a:custGeom>
          <a:solidFill>
            <a:schemeClr val="accent5"/>
          </a:solidFill>
          <a:ln w="1270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899010"/>
            <a:endParaRPr lang="en-GB" sz="971">
              <a:solidFill>
                <a:srgbClr val="FFFFFF"/>
              </a:solidFill>
              <a:latin typeface="Georgia"/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0C37134D-2739-9D46-9128-595DBAF48C12}"/>
              </a:ext>
            </a:extLst>
          </p:cNvPr>
          <p:cNvSpPr>
            <a:spLocks noChangeAspect="1"/>
          </p:cNvSpPr>
          <p:nvPr/>
        </p:nvSpPr>
        <p:spPr bwMode="auto">
          <a:xfrm>
            <a:off x="3037012" y="2273010"/>
            <a:ext cx="1628977" cy="1986459"/>
          </a:xfrm>
          <a:custGeom>
            <a:avLst/>
            <a:gdLst/>
            <a:ahLst/>
            <a:cxnLst>
              <a:cxn ang="0">
                <a:pos x="150" y="0"/>
              </a:cxn>
              <a:cxn ang="0">
                <a:pos x="0" y="87"/>
              </a:cxn>
              <a:cxn ang="0">
                <a:pos x="151" y="174"/>
              </a:cxn>
              <a:cxn ang="0">
                <a:pos x="150" y="0"/>
              </a:cxn>
            </a:cxnLst>
            <a:rect l="0" t="0" r="r" b="b"/>
            <a:pathLst>
              <a:path w="151" h="174">
                <a:moveTo>
                  <a:pt x="150" y="0"/>
                </a:moveTo>
                <a:cubicBezTo>
                  <a:pt x="88" y="0"/>
                  <a:pt x="31" y="33"/>
                  <a:pt x="0" y="87"/>
                </a:cubicBezTo>
                <a:lnTo>
                  <a:pt x="151" y="174"/>
                </a:lnTo>
                <a:lnTo>
                  <a:pt x="150" y="0"/>
                </a:lnTo>
                <a:close/>
              </a:path>
            </a:pathLst>
          </a:custGeom>
          <a:solidFill>
            <a:schemeClr val="tx2"/>
          </a:solidFill>
          <a:ln w="12700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899010"/>
            <a:endParaRPr lang="en-GB" sz="971" b="1" i="1" dirty="0">
              <a:solidFill>
                <a:srgbClr val="FFFFFF"/>
              </a:solidFill>
              <a:latin typeface="Georgia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4508651-102C-7746-A60F-103CB671B7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73972" y="3565463"/>
            <a:ext cx="1358613" cy="1441044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899010">
              <a:buSzPct val="90000"/>
            </a:pPr>
            <a:endParaRPr lang="en-GB" sz="1600" b="1" dirty="0">
              <a:solidFill>
                <a:srgbClr val="059ED6"/>
              </a:solidFill>
              <a:latin typeface="Titillium" panose="00000500000000000000" pitchFamily="2" charset="0"/>
              <a:cs typeface="Arial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935C285-3438-5743-9CDB-109BE35584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22987" y="2827327"/>
            <a:ext cx="1069202" cy="6463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899010">
              <a:buSzPct val="90000"/>
            </a:pPr>
            <a:r>
              <a:rPr lang="en-GB" sz="1400" dirty="0">
                <a:solidFill>
                  <a:srgbClr val="FFFFFF"/>
                </a:solidFill>
                <a:latin typeface="Titillium Bd" panose="00000800000000000000" pitchFamily="2" charset="0"/>
                <a:cs typeface="Arial" charset="0"/>
              </a:rPr>
              <a:t>Fundamental </a:t>
            </a:r>
          </a:p>
          <a:p>
            <a:pPr algn="ctr" defTabSz="899010">
              <a:buSzPct val="90000"/>
            </a:pPr>
            <a:r>
              <a:rPr lang="en-GB" sz="1400" dirty="0">
                <a:solidFill>
                  <a:srgbClr val="FFFFFF"/>
                </a:solidFill>
                <a:latin typeface="Titillium Bd" panose="00000800000000000000" pitchFamily="2" charset="0"/>
                <a:cs typeface="Arial" charset="0"/>
              </a:rPr>
              <a:t>physics</a:t>
            </a:r>
          </a:p>
          <a:p>
            <a:pPr algn="ctr" defTabSz="899010">
              <a:buSzPct val="90000"/>
            </a:pPr>
            <a:endParaRPr lang="en-GB" sz="1400" b="1" dirty="0">
              <a:solidFill>
                <a:srgbClr val="FFFFFF"/>
              </a:solidFill>
              <a:latin typeface="Titillium" pitchFamily="2" charset="77"/>
              <a:cs typeface="Arial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B355246-EDC0-154D-998C-1BE15C6D4F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22539" y="3863301"/>
            <a:ext cx="835165" cy="86177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899010">
              <a:buSzPct val="90000"/>
            </a:pPr>
            <a:r>
              <a:rPr lang="en-GB" sz="1400" b="1" dirty="0">
                <a:solidFill>
                  <a:schemeClr val="bg1"/>
                </a:solidFill>
                <a:latin typeface="Titillium" pitchFamily="2" charset="77"/>
                <a:cs typeface="Arial" charset="0"/>
              </a:rPr>
              <a:t>Neutron</a:t>
            </a:r>
          </a:p>
          <a:p>
            <a:pPr algn="ctr" defTabSz="899010">
              <a:buSzPct val="90000"/>
            </a:pPr>
            <a:r>
              <a:rPr lang="en-GB" sz="1400" b="1" dirty="0">
                <a:solidFill>
                  <a:schemeClr val="bg1"/>
                </a:solidFill>
                <a:latin typeface="Titillium" pitchFamily="2" charset="77"/>
                <a:cs typeface="Arial" charset="0"/>
              </a:rPr>
              <a:t> scattering</a:t>
            </a:r>
          </a:p>
          <a:p>
            <a:pPr algn="ctr" defTabSz="899010">
              <a:buSzPct val="90000"/>
            </a:pPr>
            <a:endParaRPr lang="en-GB" sz="1400" b="1" dirty="0">
              <a:solidFill>
                <a:schemeClr val="bg1"/>
              </a:solidFill>
              <a:latin typeface="Titillium" pitchFamily="2" charset="77"/>
              <a:cs typeface="Arial" charset="0"/>
            </a:endParaRPr>
          </a:p>
          <a:p>
            <a:pPr algn="ctr" defTabSz="899010">
              <a:buSzPct val="90000"/>
            </a:pPr>
            <a:endParaRPr lang="en-GB" sz="1400" b="1" dirty="0">
              <a:solidFill>
                <a:schemeClr val="bg1"/>
              </a:solidFill>
              <a:latin typeface="Titillium" pitchFamily="2" charset="77"/>
              <a:cs typeface="Arial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439D5FC-8682-1C4A-9732-5B0BE710ED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98753" y="5328180"/>
            <a:ext cx="1255165" cy="21544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899010">
              <a:buSzPct val="90000"/>
            </a:pPr>
            <a:r>
              <a:rPr lang="en-GB" sz="1400" b="1" dirty="0">
                <a:solidFill>
                  <a:srgbClr val="FFFFFF"/>
                </a:solidFill>
                <a:latin typeface="Titillium" pitchFamily="2" charset="77"/>
                <a:cs typeface="Arial" charset="0"/>
              </a:rPr>
              <a:t>Other ideas?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CA224BE-F153-0E4B-AF2E-22E1B58C59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62781" y="5112735"/>
            <a:ext cx="1523883" cy="6463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899010">
              <a:buSzPct val="90000"/>
            </a:pPr>
            <a:r>
              <a:rPr lang="en-GB" sz="1400" b="1" dirty="0">
                <a:solidFill>
                  <a:srgbClr val="FFFFFF"/>
                </a:solidFill>
                <a:latin typeface="Titillium" pitchFamily="2" charset="77"/>
                <a:cs typeface="Arial" charset="0"/>
              </a:rPr>
              <a:t>Cross section measurements</a:t>
            </a:r>
          </a:p>
          <a:p>
            <a:pPr algn="ctr" defTabSz="899010">
              <a:buSzPct val="90000"/>
            </a:pPr>
            <a:endParaRPr lang="en-GB" sz="1400" b="1" dirty="0">
              <a:solidFill>
                <a:srgbClr val="FFFFFF"/>
              </a:solidFill>
              <a:latin typeface="Titillium" pitchFamily="2" charset="77"/>
              <a:cs typeface="Arial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049A66-D623-BE42-B3C8-54A56DFE8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5470" y="3546898"/>
            <a:ext cx="2404510" cy="127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9412" tIns="47647" rIns="47647" bIns="47647" anchor="t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defTabSz="806867">
              <a:spcAft>
                <a:spcPts val="600"/>
              </a:spcAft>
              <a:defRPr/>
            </a:pPr>
            <a:r>
              <a:rPr lang="en-US" b="1" kern="0" dirty="0">
                <a:solidFill>
                  <a:schemeClr val="accent6">
                    <a:lumMod val="50000"/>
                  </a:schemeClr>
                </a:solidFill>
                <a:latin typeface="Titillium" pitchFamily="2" charset="77"/>
              </a:rPr>
              <a:t>.</a:t>
            </a:r>
          </a:p>
          <a:p>
            <a:pPr algn="r" defTabSz="806867">
              <a:spcAft>
                <a:spcPts val="600"/>
              </a:spcAft>
              <a:defRPr/>
            </a:pPr>
            <a:r>
              <a:rPr lang="en-US" sz="1600" b="1" kern="0" dirty="0">
                <a:solidFill>
                  <a:schemeClr val="accent6">
                    <a:lumMod val="50000"/>
                  </a:schemeClr>
                </a:solidFill>
                <a:latin typeface="Titillium" pitchFamily="2" charset="77"/>
              </a:rPr>
              <a:t>filter difference neutron spectroscopy (VESUVIO)</a:t>
            </a:r>
          </a:p>
          <a:p>
            <a:pPr algn="r" defTabSz="806867">
              <a:spcAft>
                <a:spcPts val="600"/>
              </a:spcAft>
              <a:defRPr/>
            </a:pPr>
            <a:r>
              <a:rPr lang="en-US" sz="1600" b="1" kern="0" dirty="0">
                <a:solidFill>
                  <a:schemeClr val="accent6">
                    <a:lumMod val="50000"/>
                  </a:schemeClr>
                </a:solidFill>
                <a:latin typeface="Titillium" pitchFamily="2" charset="77"/>
              </a:rPr>
              <a:t>Imaging (2D, 3D elemental mapping)</a:t>
            </a:r>
          </a:p>
          <a:p>
            <a:pPr algn="r" defTabSz="806867">
              <a:spcAft>
                <a:spcPts val="600"/>
              </a:spcAft>
              <a:defRPr/>
            </a:pPr>
            <a:endParaRPr lang="en-US" b="1" kern="0" dirty="0">
              <a:solidFill>
                <a:schemeClr val="accent6">
                  <a:lumMod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F18656-A73B-C588-B8A8-FCA8C32842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177288" y="4036154"/>
            <a:ext cx="437620" cy="21544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899010">
              <a:buSzPct val="90000"/>
            </a:pPr>
            <a:r>
              <a:rPr lang="en-GB" sz="1400" b="1" dirty="0">
                <a:solidFill>
                  <a:srgbClr val="FFFFFF"/>
                </a:solidFill>
                <a:latin typeface="Titillium" pitchFamily="2" charset="77"/>
                <a:cs typeface="Arial" charset="0"/>
              </a:rPr>
              <a:t>BNCT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9F8AD4A0-B62B-4D90-1740-E5F5B923DA64}"/>
              </a:ext>
            </a:extLst>
          </p:cNvPr>
          <p:cNvSpPr txBox="1">
            <a:spLocks noChangeAspect="1" noChangeArrowheads="1"/>
          </p:cNvSpPr>
          <p:nvPr/>
        </p:nvSpPr>
        <p:spPr bwMode="gray">
          <a:xfrm>
            <a:off x="3490375" y="2698694"/>
            <a:ext cx="1060376" cy="80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9412" tIns="79412" rIns="63529" bIns="79412">
            <a:spAutoFit/>
          </a:bodyPr>
          <a:lstStyle/>
          <a:p>
            <a:pPr algn="ctr" defTabSz="707409">
              <a:spcBef>
                <a:spcPct val="20000"/>
              </a:spcBef>
            </a:pPr>
            <a:r>
              <a:rPr lang="en-GB" sz="1400" dirty="0">
                <a:solidFill>
                  <a:srgbClr val="FFFFFF"/>
                </a:solidFill>
                <a:latin typeface="Titillium Bd" panose="00000800000000000000" pitchFamily="2" charset="0"/>
                <a:cs typeface="Arial" charset="0"/>
              </a:rPr>
              <a:t>Techniques for eV neutrons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4183D4-E8F5-89C9-B7CB-1E7822928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723" y="4035585"/>
            <a:ext cx="1234723" cy="48516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CE32AB-D653-F551-61AD-E9E9EC9E7B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1871" y="5435900"/>
            <a:ext cx="1255165" cy="21544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899010">
              <a:buSzPct val="90000"/>
            </a:pPr>
            <a:r>
              <a:rPr lang="en-GB" sz="1400" b="1" dirty="0">
                <a:solidFill>
                  <a:srgbClr val="1F497D"/>
                </a:solidFill>
                <a:latin typeface="Titillium" pitchFamily="2" charset="77"/>
                <a:cs typeface="Arial" charset="0"/>
              </a:rPr>
              <a:t>Fill in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91E0C5-1A4C-568E-653D-8231F7487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57" y="3504928"/>
            <a:ext cx="2461689" cy="936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9412" tIns="47647" rIns="47647" bIns="47647" anchor="t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bg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 defTabSz="806867">
              <a:spcAft>
                <a:spcPts val="600"/>
              </a:spcAft>
              <a:defRPr/>
            </a:pPr>
            <a:r>
              <a:rPr lang="en-US" sz="1600" b="1" kern="0" dirty="0">
                <a:solidFill>
                  <a:srgbClr val="1F497D"/>
                </a:solidFill>
                <a:latin typeface="Titillium" pitchFamily="2" charset="77"/>
              </a:rPr>
              <a:t>feedback from existing facilities and projects</a:t>
            </a:r>
          </a:p>
          <a:p>
            <a:pPr algn="just" defTabSz="806867">
              <a:spcAft>
                <a:spcPts val="600"/>
              </a:spcAft>
              <a:defRPr/>
            </a:pPr>
            <a:endParaRPr lang="en-US" b="1" kern="0" dirty="0">
              <a:solidFill>
                <a:srgbClr val="1F497D"/>
              </a:solidFill>
              <a:latin typeface="Titillium" pitchFamily="2" charset="77"/>
            </a:endParaRPr>
          </a:p>
          <a:p>
            <a:pPr algn="just" defTabSz="806867">
              <a:spcAft>
                <a:spcPts val="600"/>
              </a:spcAft>
              <a:defRPr/>
            </a:pPr>
            <a:endParaRPr lang="en-US" b="1" kern="0" dirty="0">
              <a:solidFill>
                <a:srgbClr val="1F497D"/>
              </a:solidFill>
              <a:latin typeface="Titill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5416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29" grpId="0"/>
      <p:bldP spid="30" grpId="0"/>
      <p:bldP spid="32" grpId="0"/>
      <p:bldP spid="20" grpId="0"/>
      <p:bldP spid="7" grpId="0"/>
      <p:bldP spid="12" grpId="0"/>
      <p:bldP spid="5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8D703-670A-ACB2-B208-17534E632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200" dirty="0">
                <a:latin typeface="Titillium" pitchFamily="2" charset="77"/>
              </a:rPr>
              <a:t>ECHIR: a </a:t>
            </a:r>
            <a:r>
              <a:rPr lang="sv-SE" sz="3200" dirty="0" err="1">
                <a:latin typeface="Titillium" pitchFamily="2" charset="77"/>
              </a:rPr>
              <a:t>beamline</a:t>
            </a:r>
            <a:r>
              <a:rPr lang="sv-SE" sz="3200" dirty="0">
                <a:latin typeface="Titillium" pitchFamily="2" charset="77"/>
              </a:rPr>
              <a:t> to </a:t>
            </a:r>
            <a:r>
              <a:rPr lang="sv-SE" sz="3200" dirty="0" err="1">
                <a:latin typeface="Titillium" pitchFamily="2" charset="77"/>
              </a:rPr>
              <a:t>directly</a:t>
            </a:r>
            <a:r>
              <a:rPr lang="sv-SE" sz="3200" dirty="0">
                <a:latin typeface="Titillium" pitchFamily="2" charset="77"/>
              </a:rPr>
              <a:t> </a:t>
            </a:r>
            <a:r>
              <a:rPr lang="sv-SE" sz="3200" dirty="0" err="1">
                <a:latin typeface="Titillium" pitchFamily="2" charset="77"/>
              </a:rPr>
              <a:t>see</a:t>
            </a:r>
            <a:r>
              <a:rPr lang="sv-SE" sz="3200" dirty="0">
                <a:latin typeface="Titillium" pitchFamily="2" charset="77"/>
              </a:rPr>
              <a:t> </a:t>
            </a:r>
            <a:r>
              <a:rPr lang="sv-SE" sz="3200" dirty="0" err="1">
                <a:latin typeface="Titillium" pitchFamily="2" charset="77"/>
              </a:rPr>
              <a:t>spallation</a:t>
            </a:r>
            <a:r>
              <a:rPr lang="sv-SE" sz="3200" dirty="0">
                <a:latin typeface="Titillium" pitchFamily="2" charset="77"/>
              </a:rPr>
              <a:t> neutrons from the </a:t>
            </a:r>
            <a:r>
              <a:rPr lang="sv-SE" sz="3200" dirty="0" err="1">
                <a:latin typeface="Titillium" pitchFamily="2" charset="77"/>
              </a:rPr>
              <a:t>target</a:t>
            </a:r>
            <a:endParaRPr lang="en-SE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7E1C2FE9-CF46-E34C-EFD7-65FE5DA06E3F}"/>
              </a:ext>
            </a:extLst>
          </p:cNvPr>
          <p:cNvSpPr txBox="1">
            <a:spLocks/>
          </p:cNvSpPr>
          <p:nvPr/>
        </p:nvSpPr>
        <p:spPr>
          <a:xfrm>
            <a:off x="6551469" y="647527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283078-D760-1647-8B80-66BA8B52336D}" type="slidenum">
              <a:rPr lang="sv-SE" smtClean="0"/>
              <a:pPr/>
              <a:t>15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9E53444-C732-6092-E8FA-0E6A32DD361C}"/>
              </a:ext>
            </a:extLst>
          </p:cNvPr>
          <p:cNvSpPr txBox="1">
            <a:spLocks/>
          </p:cNvSpPr>
          <p:nvPr/>
        </p:nvSpPr>
        <p:spPr>
          <a:xfrm>
            <a:off x="2020779" y="870454"/>
            <a:ext cx="535435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v-SE" sz="2400" dirty="0">
              <a:solidFill>
                <a:srgbClr val="002060"/>
              </a:solidFill>
              <a:latin typeface="Titillium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D0720F-AEA4-DB5D-0E0F-22BA19C25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69" y="2030001"/>
            <a:ext cx="6106319" cy="3784817"/>
          </a:xfrm>
          <a:prstGeom prst="rect">
            <a:avLst/>
          </a:prstGeom>
        </p:spPr>
      </p:pic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E0D3299D-8C50-476B-EC9A-C1A1303BB8C6}"/>
              </a:ext>
            </a:extLst>
          </p:cNvPr>
          <p:cNvSpPr/>
          <p:nvPr/>
        </p:nvSpPr>
        <p:spPr>
          <a:xfrm>
            <a:off x="2970132" y="2370342"/>
            <a:ext cx="871854" cy="243462"/>
          </a:xfrm>
          <a:prstGeom prst="wedgeRectCallout">
            <a:avLst>
              <a:gd name="adj1" fmla="val 71721"/>
              <a:gd name="adj2" fmla="val 393672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900" dirty="0"/>
              <a:t>ECHIR </a:t>
            </a:r>
            <a:r>
              <a:rPr lang="sv-SE" sz="900" dirty="0" err="1"/>
              <a:t>Opening</a:t>
            </a:r>
            <a:endParaRPr lang="sv-SE" sz="900" dirty="0"/>
          </a:p>
        </p:txBody>
      </p:sp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EFA5541B-7218-A2CE-8C3E-8C33C6C730A1}"/>
              </a:ext>
            </a:extLst>
          </p:cNvPr>
          <p:cNvSpPr/>
          <p:nvPr/>
        </p:nvSpPr>
        <p:spPr>
          <a:xfrm>
            <a:off x="1903010" y="2732079"/>
            <a:ext cx="871854" cy="243462"/>
          </a:xfrm>
          <a:prstGeom prst="wedgeRectCallout">
            <a:avLst>
              <a:gd name="adj1" fmla="val -7455"/>
              <a:gd name="adj2" fmla="val 283716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900" dirty="0"/>
              <a:t>ECHIR </a:t>
            </a:r>
            <a:r>
              <a:rPr lang="sv-SE" sz="900" dirty="0" err="1"/>
              <a:t>Shielding</a:t>
            </a:r>
            <a:endParaRPr lang="sv-SE" sz="900" dirty="0"/>
          </a:p>
        </p:txBody>
      </p:sp>
      <p:sp>
        <p:nvSpPr>
          <p:cNvPr id="10" name="Rectangular Callout 9">
            <a:extLst>
              <a:ext uri="{FF2B5EF4-FFF2-40B4-BE49-F238E27FC236}">
                <a16:creationId xmlns:a16="http://schemas.microsoft.com/office/drawing/2014/main" id="{7C390EE8-D5FF-DA81-D4F8-4A6BA50F7277}"/>
              </a:ext>
            </a:extLst>
          </p:cNvPr>
          <p:cNvSpPr/>
          <p:nvPr/>
        </p:nvSpPr>
        <p:spPr>
          <a:xfrm>
            <a:off x="2435408" y="5378373"/>
            <a:ext cx="871854" cy="297468"/>
          </a:xfrm>
          <a:prstGeom prst="wedgeRectCallout">
            <a:avLst>
              <a:gd name="adj1" fmla="val -66556"/>
              <a:gd name="adj2" fmla="val -24304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900" dirty="0"/>
              <a:t>ECHIR </a:t>
            </a:r>
            <a:r>
              <a:rPr lang="sv-SE" sz="900" dirty="0" err="1"/>
              <a:t>Pipe</a:t>
            </a:r>
            <a:r>
              <a:rPr lang="sv-SE" sz="900" dirty="0"/>
              <a:t> </a:t>
            </a:r>
            <a:r>
              <a:rPr lang="sv-SE" sz="900" dirty="0" err="1"/>
              <a:t>Structure</a:t>
            </a:r>
            <a:endParaRPr lang="sv-SE" sz="900" dirty="0"/>
          </a:p>
        </p:txBody>
      </p:sp>
      <p:sp>
        <p:nvSpPr>
          <p:cNvPr id="11" name="Rectangular Callout 10">
            <a:extLst>
              <a:ext uri="{FF2B5EF4-FFF2-40B4-BE49-F238E27FC236}">
                <a16:creationId xmlns:a16="http://schemas.microsoft.com/office/drawing/2014/main" id="{12819EDC-4A89-F665-38FF-7E444709A704}"/>
              </a:ext>
            </a:extLst>
          </p:cNvPr>
          <p:cNvSpPr/>
          <p:nvPr/>
        </p:nvSpPr>
        <p:spPr>
          <a:xfrm>
            <a:off x="2119034" y="1908270"/>
            <a:ext cx="439806" cy="243462"/>
          </a:xfrm>
          <a:prstGeom prst="wedgeRectCallout">
            <a:avLst>
              <a:gd name="adj1" fmla="val 158912"/>
              <a:gd name="adj2" fmla="val 9300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900" dirty="0" err="1"/>
              <a:t>Vessel</a:t>
            </a:r>
            <a:endParaRPr lang="sv-SE" sz="900" dirty="0"/>
          </a:p>
        </p:txBody>
      </p:sp>
      <p:sp>
        <p:nvSpPr>
          <p:cNvPr id="12" name="Rectangular Callout 11">
            <a:extLst>
              <a:ext uri="{FF2B5EF4-FFF2-40B4-BE49-F238E27FC236}">
                <a16:creationId xmlns:a16="http://schemas.microsoft.com/office/drawing/2014/main" id="{66C109BE-757E-90CE-1F04-E6A4868BB5B0}"/>
              </a:ext>
            </a:extLst>
          </p:cNvPr>
          <p:cNvSpPr/>
          <p:nvPr/>
        </p:nvSpPr>
        <p:spPr>
          <a:xfrm>
            <a:off x="6385508" y="1986678"/>
            <a:ext cx="871854" cy="243462"/>
          </a:xfrm>
          <a:prstGeom prst="wedgeRectCallout">
            <a:avLst>
              <a:gd name="adj1" fmla="val -86738"/>
              <a:gd name="adj2" fmla="val 349896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900" dirty="0"/>
              <a:t>Inner </a:t>
            </a:r>
            <a:r>
              <a:rPr lang="sv-SE" sz="900" dirty="0" err="1"/>
              <a:t>Shielding</a:t>
            </a:r>
            <a:endParaRPr lang="sv-SE" sz="900" dirty="0"/>
          </a:p>
        </p:txBody>
      </p:sp>
      <p:sp>
        <p:nvSpPr>
          <p:cNvPr id="13" name="Rectangular Callout 12">
            <a:extLst>
              <a:ext uri="{FF2B5EF4-FFF2-40B4-BE49-F238E27FC236}">
                <a16:creationId xmlns:a16="http://schemas.microsoft.com/office/drawing/2014/main" id="{32D93C21-A901-7E41-AB9C-51E3F0FCF877}"/>
              </a:ext>
            </a:extLst>
          </p:cNvPr>
          <p:cNvSpPr/>
          <p:nvPr/>
        </p:nvSpPr>
        <p:spPr>
          <a:xfrm>
            <a:off x="5359394" y="1671845"/>
            <a:ext cx="871854" cy="243462"/>
          </a:xfrm>
          <a:prstGeom prst="wedgeRectCallout">
            <a:avLst>
              <a:gd name="adj1" fmla="val -67346"/>
              <a:gd name="adj2" fmla="val 307698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900" dirty="0"/>
              <a:t>Moderator</a:t>
            </a:r>
          </a:p>
        </p:txBody>
      </p:sp>
      <p:sp>
        <p:nvSpPr>
          <p:cNvPr id="14" name="Rectangular Callout 13">
            <a:extLst>
              <a:ext uri="{FF2B5EF4-FFF2-40B4-BE49-F238E27FC236}">
                <a16:creationId xmlns:a16="http://schemas.microsoft.com/office/drawing/2014/main" id="{7E6C2421-2097-DA1D-13AC-70CD6FB03AEF}"/>
              </a:ext>
            </a:extLst>
          </p:cNvPr>
          <p:cNvSpPr/>
          <p:nvPr/>
        </p:nvSpPr>
        <p:spPr>
          <a:xfrm>
            <a:off x="5968280" y="4946325"/>
            <a:ext cx="957287" cy="243462"/>
          </a:xfrm>
          <a:prstGeom prst="wedgeRectCallout">
            <a:avLst>
              <a:gd name="adj1" fmla="val -59100"/>
              <a:gd name="adj2" fmla="val -236316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900" dirty="0" err="1"/>
              <a:t>Ground</a:t>
            </a:r>
            <a:r>
              <a:rPr lang="sv-SE" sz="900" dirty="0"/>
              <a:t> </a:t>
            </a:r>
            <a:r>
              <a:rPr lang="sv-SE" sz="900" dirty="0" err="1"/>
              <a:t>Shielding</a:t>
            </a:r>
            <a:endParaRPr lang="sv-SE" sz="900" dirty="0"/>
          </a:p>
        </p:txBody>
      </p:sp>
      <p:sp>
        <p:nvSpPr>
          <p:cNvPr id="15" name="Rectangular Callout 14">
            <a:extLst>
              <a:ext uri="{FF2B5EF4-FFF2-40B4-BE49-F238E27FC236}">
                <a16:creationId xmlns:a16="http://schemas.microsoft.com/office/drawing/2014/main" id="{DB6099AA-EF21-EF1F-A87A-5BBCD0B9F2CF}"/>
              </a:ext>
            </a:extLst>
          </p:cNvPr>
          <p:cNvSpPr/>
          <p:nvPr/>
        </p:nvSpPr>
        <p:spPr>
          <a:xfrm>
            <a:off x="4279274" y="5068056"/>
            <a:ext cx="871854" cy="243462"/>
          </a:xfrm>
          <a:prstGeom prst="wedgeRectCallout">
            <a:avLst>
              <a:gd name="adj1" fmla="val 47728"/>
              <a:gd name="adj2" fmla="val -251543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900" dirty="0" err="1"/>
              <a:t>Vessel</a:t>
            </a:r>
            <a:r>
              <a:rPr lang="sv-SE" sz="900" dirty="0"/>
              <a:t> Support</a:t>
            </a:r>
          </a:p>
        </p:txBody>
      </p:sp>
      <p:sp>
        <p:nvSpPr>
          <p:cNvPr id="16" name="Rectangular Callout 15">
            <a:extLst>
              <a:ext uri="{FF2B5EF4-FFF2-40B4-BE49-F238E27FC236}">
                <a16:creationId xmlns:a16="http://schemas.microsoft.com/office/drawing/2014/main" id="{31B871F6-CDA0-2E8A-DAF1-2F606AA8322D}"/>
              </a:ext>
            </a:extLst>
          </p:cNvPr>
          <p:cNvSpPr/>
          <p:nvPr/>
        </p:nvSpPr>
        <p:spPr>
          <a:xfrm>
            <a:off x="822996" y="1795980"/>
            <a:ext cx="871854" cy="243462"/>
          </a:xfrm>
          <a:prstGeom prst="wedgeRectCallout">
            <a:avLst>
              <a:gd name="adj1" fmla="val 75366"/>
              <a:gd name="adj2" fmla="val 264249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900" dirty="0" err="1"/>
              <a:t>Base</a:t>
            </a:r>
            <a:r>
              <a:rPr lang="sv-SE" sz="900" dirty="0"/>
              <a:t> Plates</a:t>
            </a:r>
          </a:p>
        </p:txBody>
      </p:sp>
      <p:sp>
        <p:nvSpPr>
          <p:cNvPr id="17" name="Rectangular Callout 16">
            <a:extLst>
              <a:ext uri="{FF2B5EF4-FFF2-40B4-BE49-F238E27FC236}">
                <a16:creationId xmlns:a16="http://schemas.microsoft.com/office/drawing/2014/main" id="{B17BD0A5-BCF0-0F2F-D62A-AF47D95DB0D8}"/>
              </a:ext>
            </a:extLst>
          </p:cNvPr>
          <p:cNvSpPr/>
          <p:nvPr/>
        </p:nvSpPr>
        <p:spPr>
          <a:xfrm>
            <a:off x="787121" y="2248611"/>
            <a:ext cx="596081" cy="243462"/>
          </a:xfrm>
          <a:prstGeom prst="wedgeRectCallout">
            <a:avLst>
              <a:gd name="adj1" fmla="val 58613"/>
              <a:gd name="adj2" fmla="val 330864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900" dirty="0" err="1"/>
              <a:t>Monolith</a:t>
            </a:r>
            <a:endParaRPr lang="sv-SE" sz="900" dirty="0"/>
          </a:p>
        </p:txBody>
      </p:sp>
      <p:sp>
        <p:nvSpPr>
          <p:cNvPr id="18" name="Rectangular Callout 17">
            <a:extLst>
              <a:ext uri="{FF2B5EF4-FFF2-40B4-BE49-F238E27FC236}">
                <a16:creationId xmlns:a16="http://schemas.microsoft.com/office/drawing/2014/main" id="{C558311D-4319-0615-D04A-E42B8DCFD01A}"/>
              </a:ext>
            </a:extLst>
          </p:cNvPr>
          <p:cNvSpPr/>
          <p:nvPr/>
        </p:nvSpPr>
        <p:spPr>
          <a:xfrm>
            <a:off x="4279274" y="1725673"/>
            <a:ext cx="871854" cy="243462"/>
          </a:xfrm>
          <a:prstGeom prst="wedgeRectCallout">
            <a:avLst>
              <a:gd name="adj1" fmla="val -26330"/>
              <a:gd name="adj2" fmla="val 410312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900" dirty="0"/>
              <a:t>Target Wheel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C065256-9B6A-B5CD-AB6D-0A10376F64DB}"/>
              </a:ext>
            </a:extLst>
          </p:cNvPr>
          <p:cNvSpPr txBox="1">
            <a:spLocks/>
          </p:cNvSpPr>
          <p:nvPr/>
        </p:nvSpPr>
        <p:spPr>
          <a:xfrm>
            <a:off x="211947" y="5806560"/>
            <a:ext cx="3194112" cy="1135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35° </a:t>
            </a:r>
            <a:r>
              <a:rPr lang="sv-SE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horizontally</a:t>
            </a:r>
            <a:endParaRPr lang="sv-SE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27° </a:t>
            </a:r>
            <a:r>
              <a:rPr lang="sv-SE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vertically</a:t>
            </a:r>
            <a:endParaRPr lang="sv-SE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35CF3D1-8F4F-F0E1-DDB0-845D21DB1B6C}"/>
              </a:ext>
            </a:extLst>
          </p:cNvPr>
          <p:cNvCxnSpPr/>
          <p:nvPr/>
        </p:nvCxnSpPr>
        <p:spPr>
          <a:xfrm flipH="1">
            <a:off x="1587377" y="3464292"/>
            <a:ext cx="3465095" cy="613610"/>
          </a:xfrm>
          <a:prstGeom prst="straightConnector1">
            <a:avLst/>
          </a:prstGeom>
          <a:ln w="127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E28A526-F607-B673-6977-09826DC588C4}"/>
              </a:ext>
            </a:extLst>
          </p:cNvPr>
          <p:cNvSpPr txBox="1"/>
          <p:nvPr/>
        </p:nvSpPr>
        <p:spPr>
          <a:xfrm rot="20936223">
            <a:off x="3219226" y="3431091"/>
            <a:ext cx="6270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350" dirty="0">
                <a:latin typeface="Arial" panose="020B0604020202020204" pitchFamily="34" charset="0"/>
                <a:cs typeface="Arial" panose="020B0604020202020204" pitchFamily="34" charset="0"/>
              </a:rPr>
              <a:t>5.5</a:t>
            </a:r>
            <a:r>
              <a:rPr lang="en-SE" sz="1350" b="1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endParaRPr lang="en-SE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489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06652-61EA-8E37-97F1-714DC4B9D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76D0CF-D6FA-F639-DA31-276DE4506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1" y="441725"/>
            <a:ext cx="7363516" cy="55541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4E546C-D58C-9D16-0537-E76D792B9FFC}"/>
              </a:ext>
            </a:extLst>
          </p:cNvPr>
          <p:cNvSpPr txBox="1"/>
          <p:nvPr/>
        </p:nvSpPr>
        <p:spPr>
          <a:xfrm>
            <a:off x="395536" y="6201787"/>
            <a:ext cx="6533648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SE" sz="1350" dirty="0"/>
              <a:t>(C. Frost, workshop on </a:t>
            </a:r>
            <a:r>
              <a:rPr lang="en-GB" sz="1350" dirty="0"/>
              <a:t>Fast neutron applications at spallation sources, 2013 Abingdon, UK)</a:t>
            </a:r>
            <a:endParaRPr lang="en-SE" sz="1350" dirty="0"/>
          </a:p>
        </p:txBody>
      </p:sp>
    </p:spTree>
    <p:extLst>
      <p:ext uri="{BB962C8B-B14F-4D97-AF65-F5344CB8AC3E}">
        <p14:creationId xmlns:p14="http://schemas.microsoft.com/office/powerpoint/2010/main" val="4109986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F2DC4-CE08-F047-4A28-3D2C9D0D3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06652-61EA-8E37-97F1-714DC4B9D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734ACE-80D3-CFD9-1BA6-36E023301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065" y="200844"/>
            <a:ext cx="7939769" cy="57867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AF25D6-7E78-E416-3C41-C20A609E26D6}"/>
              </a:ext>
            </a:extLst>
          </p:cNvPr>
          <p:cNvSpPr txBox="1"/>
          <p:nvPr/>
        </p:nvSpPr>
        <p:spPr>
          <a:xfrm>
            <a:off x="796164" y="6081368"/>
            <a:ext cx="7551671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SE" sz="1350" dirty="0"/>
              <a:t>(C. Frost, workshop on </a:t>
            </a:r>
            <a:r>
              <a:rPr lang="en-GB" sz="1350" dirty="0"/>
              <a:t>Fast neutron applications at spallation sources, 2013 Abingdon, UK)</a:t>
            </a:r>
            <a:endParaRPr lang="en-SE" sz="1350" dirty="0"/>
          </a:p>
        </p:txBody>
      </p:sp>
    </p:spTree>
    <p:extLst>
      <p:ext uri="{BB962C8B-B14F-4D97-AF65-F5344CB8AC3E}">
        <p14:creationId xmlns:p14="http://schemas.microsoft.com/office/powerpoint/2010/main" val="14520458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F2DC4-CE08-F047-4A28-3D2C9D0D3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06652-61EA-8E37-97F1-714DC4B9D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9768E8E-3EC1-290A-F6CB-C6E35C588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148" y="930257"/>
            <a:ext cx="3363393" cy="50572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C2B037-EEB9-9552-A2A5-C6FD4E4EA4B7}"/>
              </a:ext>
            </a:extLst>
          </p:cNvPr>
          <p:cNvSpPr txBox="1"/>
          <p:nvPr/>
        </p:nvSpPr>
        <p:spPr>
          <a:xfrm>
            <a:off x="1942762" y="166522"/>
            <a:ext cx="445186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2700" dirty="0">
                <a:solidFill>
                  <a:schemeClr val="bg1"/>
                </a:solidFill>
                <a:latin typeface="Titillium" pitchFamily="2" charset="77"/>
              </a:rPr>
              <a:t>ECHIR has been partially built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670DDA8-934A-F052-BCC3-38B162D797AC}"/>
              </a:ext>
            </a:extLst>
          </p:cNvPr>
          <p:cNvSpPr/>
          <p:nvPr/>
        </p:nvSpPr>
        <p:spPr>
          <a:xfrm>
            <a:off x="6395987" y="2698081"/>
            <a:ext cx="397043" cy="39704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5F2196-ED46-53DD-4E7C-93C81E6504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353" y="1202200"/>
            <a:ext cx="1680092" cy="1420406"/>
          </a:xfrm>
          <a:prstGeom prst="rect">
            <a:avLst/>
          </a:prstGeom>
          <a:ln>
            <a:solidFill>
              <a:srgbClr val="C00000"/>
            </a:solidFill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E9475D-139C-816A-386A-04864D250EAA}"/>
              </a:ext>
            </a:extLst>
          </p:cNvPr>
          <p:cNvCxnSpPr>
            <a:endCxn id="8" idx="1"/>
          </p:cNvCxnSpPr>
          <p:nvPr/>
        </p:nvCxnSpPr>
        <p:spPr>
          <a:xfrm flipH="1">
            <a:off x="6454133" y="1202200"/>
            <a:ext cx="789220" cy="155402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8DE8E83-2DD2-0E49-FFA1-25B93B3A4B07}"/>
              </a:ext>
            </a:extLst>
          </p:cNvPr>
          <p:cNvCxnSpPr>
            <a:cxnSpLocks/>
          </p:cNvCxnSpPr>
          <p:nvPr/>
        </p:nvCxnSpPr>
        <p:spPr>
          <a:xfrm flipH="1">
            <a:off x="6677845" y="2622606"/>
            <a:ext cx="2245600" cy="47251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6D61CE3D-E56F-C648-0717-8544851F82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010" y="845567"/>
            <a:ext cx="2365760" cy="17743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0090CF-75B4-38F9-4B3D-D6B5033427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57" y="870454"/>
            <a:ext cx="2365760" cy="17743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9DB081-B8E2-7C38-AC25-78B349E60D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387" r="13216" b="11031"/>
          <a:stretch/>
        </p:blipFill>
        <p:spPr>
          <a:xfrm>
            <a:off x="271183" y="2815988"/>
            <a:ext cx="4667063" cy="31715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B9F3A6E-D6F2-58B4-A35D-1B41584DF707}"/>
              </a:ext>
            </a:extLst>
          </p:cNvPr>
          <p:cNvSpPr txBox="1"/>
          <p:nvPr/>
        </p:nvSpPr>
        <p:spPr>
          <a:xfrm>
            <a:off x="376871" y="6112752"/>
            <a:ext cx="444076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A</a:t>
            </a:r>
            <a:r>
              <a:rPr lang="en-SE" sz="1350" dirty="0"/>
              <a:t>tmospheric flux multiplied by 10</a:t>
            </a:r>
            <a:r>
              <a:rPr lang="en-SE" sz="1350" baseline="30000" dirty="0"/>
              <a:t>9</a:t>
            </a:r>
            <a:r>
              <a:rPr lang="en-SE" sz="1350" dirty="0"/>
              <a:t> to match ECHIR spectrum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1252B4-1695-BBD4-1643-964041039EF2}"/>
              </a:ext>
            </a:extLst>
          </p:cNvPr>
          <p:cNvSpPr txBox="1"/>
          <p:nvPr/>
        </p:nvSpPr>
        <p:spPr>
          <a:xfrm>
            <a:off x="376871" y="6431584"/>
            <a:ext cx="4547777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F</a:t>
            </a:r>
            <a:r>
              <a:rPr lang="en-SE" dirty="0"/>
              <a:t>lux above 10 MeV about 10</a:t>
            </a:r>
            <a:r>
              <a:rPr lang="en-SE" baseline="30000" dirty="0"/>
              <a:t>7</a:t>
            </a:r>
            <a:r>
              <a:rPr lang="en-SE" dirty="0"/>
              <a:t> n/cm2/s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A82B8C-DCFE-B9AB-320A-FBA7C87501AD}"/>
              </a:ext>
            </a:extLst>
          </p:cNvPr>
          <p:cNvSpPr txBox="1"/>
          <p:nvPr/>
        </p:nvSpPr>
        <p:spPr>
          <a:xfrm>
            <a:off x="1038873" y="872948"/>
            <a:ext cx="874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b="1" dirty="0">
                <a:solidFill>
                  <a:schemeClr val="bg1"/>
                </a:solidFill>
              </a:rPr>
              <a:t>shutter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B078A9-4CE8-18A6-7A74-1E01EA667749}"/>
              </a:ext>
            </a:extLst>
          </p:cNvPr>
          <p:cNvSpPr txBox="1"/>
          <p:nvPr/>
        </p:nvSpPr>
        <p:spPr>
          <a:xfrm>
            <a:off x="2962577" y="2128493"/>
            <a:ext cx="1580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E</a:t>
            </a:r>
            <a:r>
              <a:rPr lang="en-SE" b="1" dirty="0">
                <a:solidFill>
                  <a:schemeClr val="bg1"/>
                </a:solidFill>
              </a:rPr>
              <a:t>xtra shielding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0A96C4-B470-3388-3627-44E15D8C9E7C}"/>
              </a:ext>
            </a:extLst>
          </p:cNvPr>
          <p:cNvSpPr txBox="1"/>
          <p:nvPr/>
        </p:nvSpPr>
        <p:spPr>
          <a:xfrm>
            <a:off x="5210431" y="996241"/>
            <a:ext cx="2017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Experimental room</a:t>
            </a:r>
            <a:endParaRPr lang="en-SE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47EC54-4106-5701-9CA2-2FA379378527}"/>
              </a:ext>
            </a:extLst>
          </p:cNvPr>
          <p:cNvSpPr txBox="1"/>
          <p:nvPr/>
        </p:nvSpPr>
        <p:spPr>
          <a:xfrm>
            <a:off x="5243089" y="5558411"/>
            <a:ext cx="1916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Beam dump cover</a:t>
            </a:r>
            <a:endParaRPr lang="en-S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202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A75AF-3D23-4481-2BBF-5C5226129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29" y="260648"/>
            <a:ext cx="7886700" cy="994172"/>
          </a:xfrm>
        </p:spPr>
        <p:txBody>
          <a:bodyPr/>
          <a:lstStyle/>
          <a:p>
            <a:r>
              <a:rPr lang="en-SE" dirty="0">
                <a:latin typeface="Titillium" pitchFamily="2" charset="77"/>
              </a:rPr>
              <a:t>Conclusions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7BEDF5-E22C-BC1B-1C19-9C0DFFA43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17581-8EE4-014D-B133-05F4B40221F6}" type="slidenum">
              <a:rPr lang="en-GB" smtClean="0"/>
              <a:t>19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085DA9-C369-13CE-2A52-38822830FC65}"/>
              </a:ext>
            </a:extLst>
          </p:cNvPr>
          <p:cNvSpPr txBox="1"/>
          <p:nvPr/>
        </p:nvSpPr>
        <p:spPr>
          <a:xfrm>
            <a:off x="-8919" y="1484784"/>
            <a:ext cx="357689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>
                <a:latin typeface="Titillium" pitchFamily="2" charset="77"/>
              </a:rPr>
              <a:t>Fundamental physics with epithermal neutrons at ESS has strong potential</a:t>
            </a:r>
            <a:endParaRPr lang="en-US" sz="2400" dirty="0">
              <a:solidFill>
                <a:srgbClr val="C00000"/>
              </a:solidFill>
              <a:latin typeface="Titillium" pitchFamily="2" charset="77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sz="2400" dirty="0">
                <a:latin typeface="Titillium" pitchFamily="2" charset="77"/>
              </a:rPr>
              <a:t>Experiments could be performed at the Test Beamline at relatively low cost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400" dirty="0">
                <a:latin typeface="Titillium" pitchFamily="2" charset="77"/>
              </a:rPr>
              <a:t>We invite the particle physics community to consider ECHIR (E &gt; 1 MeV) to support their experiments (e.g. test detectors)</a:t>
            </a:r>
          </a:p>
          <a:p>
            <a:pPr marL="342900" indent="-342900">
              <a:buFont typeface="Wingdings" pitchFamily="2" charset="2"/>
              <a:buChar char="q"/>
            </a:pPr>
            <a:endParaRPr lang="en-SE" sz="2400" dirty="0">
              <a:latin typeface="Titillium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302FE9-EA0B-551B-46C1-DBD046769CD2}"/>
              </a:ext>
            </a:extLst>
          </p:cNvPr>
          <p:cNvSpPr txBox="1"/>
          <p:nvPr/>
        </p:nvSpPr>
        <p:spPr>
          <a:xfrm>
            <a:off x="4641975" y="4926017"/>
            <a:ext cx="9721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b="1" dirty="0">
                <a:solidFill>
                  <a:srgbClr val="C5D3ED"/>
                </a:solidFill>
              </a:rPr>
              <a:t>ANNI</a:t>
            </a:r>
          </a:p>
          <a:p>
            <a:r>
              <a:rPr lang="en-SE" b="1" dirty="0">
                <a:solidFill>
                  <a:srgbClr val="C5D3ED"/>
                </a:solidFill>
              </a:rPr>
              <a:t>HIBEAM</a:t>
            </a:r>
          </a:p>
          <a:p>
            <a:r>
              <a:rPr lang="en-SE" b="1" dirty="0">
                <a:solidFill>
                  <a:srgbClr val="C5D3ED"/>
                </a:solidFill>
              </a:rPr>
              <a:t>NNBAR</a:t>
            </a:r>
          </a:p>
          <a:p>
            <a:r>
              <a:rPr lang="en-SE" b="1" dirty="0">
                <a:solidFill>
                  <a:srgbClr val="C5D3ED"/>
                </a:solidFill>
              </a:rPr>
              <a:t>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5E6881-FF8A-58C4-3866-F3AF8AD7BFFE}"/>
              </a:ext>
            </a:extLst>
          </p:cNvPr>
          <p:cNvSpPr txBox="1"/>
          <p:nvPr/>
        </p:nvSpPr>
        <p:spPr>
          <a:xfrm>
            <a:off x="3859303" y="4928318"/>
            <a:ext cx="7681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b="1" dirty="0">
                <a:solidFill>
                  <a:srgbClr val="C00000"/>
                </a:solidFill>
              </a:rPr>
              <a:t>nEDM</a:t>
            </a:r>
          </a:p>
          <a:p>
            <a:r>
              <a:rPr lang="en-GB" b="1" dirty="0" err="1">
                <a:solidFill>
                  <a:srgbClr val="C00000"/>
                </a:solidFill>
                <a:latin typeface="Symbol" pitchFamily="2" charset="2"/>
              </a:rPr>
              <a:t>t</a:t>
            </a:r>
            <a:r>
              <a:rPr lang="en-GB" b="1" baseline="-25000" dirty="0" err="1">
                <a:solidFill>
                  <a:srgbClr val="C00000"/>
                </a:solidFill>
              </a:rPr>
              <a:t>n</a:t>
            </a:r>
            <a:endParaRPr lang="en-GB" b="1" baseline="-25000" dirty="0">
              <a:solidFill>
                <a:srgbClr val="C00000"/>
              </a:solidFill>
            </a:endParaRPr>
          </a:p>
          <a:p>
            <a:r>
              <a:rPr lang="en-SE" b="1" dirty="0">
                <a:solidFill>
                  <a:srgbClr val="C00000"/>
                </a:solidFill>
              </a:rPr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17361E-3C4A-4EA2-DCB6-E720FF4791DC}"/>
              </a:ext>
            </a:extLst>
          </p:cNvPr>
          <p:cNvSpPr txBox="1"/>
          <p:nvPr/>
        </p:nvSpPr>
        <p:spPr>
          <a:xfrm>
            <a:off x="5895955" y="4962340"/>
            <a:ext cx="993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b="1" dirty="0">
                <a:solidFill>
                  <a:srgbClr val="FFC000"/>
                </a:solidFill>
              </a:rPr>
              <a:t>P-T tests</a:t>
            </a:r>
          </a:p>
          <a:p>
            <a:r>
              <a:rPr lang="en-SE" b="1" dirty="0">
                <a:solidFill>
                  <a:srgbClr val="FFC000"/>
                </a:solidFill>
              </a:rPr>
              <a:t>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0DEF3D-D2ED-CC07-E92D-8FA3BCBC2350}"/>
              </a:ext>
            </a:extLst>
          </p:cNvPr>
          <p:cNvSpPr txBox="1"/>
          <p:nvPr/>
        </p:nvSpPr>
        <p:spPr>
          <a:xfrm>
            <a:off x="7641182" y="4962340"/>
            <a:ext cx="13692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b="1" dirty="0">
                <a:solidFill>
                  <a:srgbClr val="EDC6B6"/>
                </a:solidFill>
              </a:rPr>
              <a:t>Irradiation </a:t>
            </a:r>
          </a:p>
          <a:p>
            <a:r>
              <a:rPr lang="en-US" b="1" dirty="0">
                <a:solidFill>
                  <a:srgbClr val="EDC6B6"/>
                </a:solidFill>
              </a:rPr>
              <a:t>and tests </a:t>
            </a:r>
          </a:p>
          <a:p>
            <a:r>
              <a:rPr lang="en-US" b="1" dirty="0">
                <a:solidFill>
                  <a:srgbClr val="EDC6B6"/>
                </a:solidFill>
              </a:rPr>
              <a:t>components</a:t>
            </a:r>
            <a:endParaRPr lang="en-SE" b="1" dirty="0">
              <a:solidFill>
                <a:srgbClr val="EDC6B6"/>
              </a:solidFill>
            </a:endParaRPr>
          </a:p>
          <a:p>
            <a:r>
              <a:rPr lang="en-SE" b="1" dirty="0">
                <a:solidFill>
                  <a:srgbClr val="EDC6B6"/>
                </a:solidFill>
              </a:rPr>
              <a:t>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A03BE6-4C61-F979-5F5B-D36E1335077E}"/>
              </a:ext>
            </a:extLst>
          </p:cNvPr>
          <p:cNvSpPr txBox="1"/>
          <p:nvPr/>
        </p:nvSpPr>
        <p:spPr>
          <a:xfrm>
            <a:off x="4243383" y="1350900"/>
            <a:ext cx="46778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>
                <a:latin typeface="Titillium" pitchFamily="2" charset="77"/>
              </a:rPr>
              <a:t>Particle physics can use of the full ESS n spectrum</a:t>
            </a:r>
            <a:endParaRPr lang="en-SE" sz="2400" dirty="0">
              <a:latin typeface="Titillium" pitchFamily="2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07BDCC-6DDE-5A3C-5F9D-623AB6151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253" y="2459659"/>
            <a:ext cx="4996751" cy="254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74761EB-F621-DA2A-3473-9169F57A52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5" b="7560"/>
          <a:stretch/>
        </p:blipFill>
        <p:spPr>
          <a:xfrm>
            <a:off x="251520" y="1556792"/>
            <a:ext cx="8515842" cy="43924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C2B1C2F-E7A0-F2CE-3BF5-395FE62A97E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732240" y="1580555"/>
            <a:ext cx="1822990" cy="383672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4909CE-722F-1676-E420-028C79CD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6F908E-2E5F-F6F0-7F51-BE21A12044CB}"/>
              </a:ext>
            </a:extLst>
          </p:cNvPr>
          <p:cNvSpPr txBox="1"/>
          <p:nvPr/>
        </p:nvSpPr>
        <p:spPr>
          <a:xfrm>
            <a:off x="134271" y="4900518"/>
            <a:ext cx="634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UCN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4D6B94-08EA-B9E6-58DF-1EF938604696}"/>
              </a:ext>
            </a:extLst>
          </p:cNvPr>
          <p:cNvSpPr/>
          <p:nvPr/>
        </p:nvSpPr>
        <p:spPr>
          <a:xfrm>
            <a:off x="2051720" y="3789040"/>
            <a:ext cx="2808312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D466700-F43A-DA19-9624-7E41F15B3B4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3251550" y="1556792"/>
            <a:ext cx="2538868" cy="38977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704BE5-04E9-DA0D-338D-EC4ECD2F0342}"/>
              </a:ext>
            </a:extLst>
          </p:cNvPr>
          <p:cNvSpPr txBox="1"/>
          <p:nvPr/>
        </p:nvSpPr>
        <p:spPr>
          <a:xfrm>
            <a:off x="3900941" y="2132856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epithermal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378612E-371F-3B40-C66E-A8A380A8C5C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23030" y="1587291"/>
            <a:ext cx="1087486" cy="38299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FF44DB7-35EE-B67B-AA26-0DCCFD89DD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10516" y="1587291"/>
            <a:ext cx="395151" cy="383672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4FED68A-A73F-CC1B-03A1-60CC582181A9}"/>
              </a:ext>
            </a:extLst>
          </p:cNvPr>
          <p:cNvSpPr/>
          <p:nvPr/>
        </p:nvSpPr>
        <p:spPr>
          <a:xfrm>
            <a:off x="81761" y="4653136"/>
            <a:ext cx="687503" cy="7200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132BEA-CB3F-11BB-3F34-8B8CFE4BC26C}"/>
              </a:ext>
            </a:extLst>
          </p:cNvPr>
          <p:cNvSpPr txBox="1"/>
          <p:nvPr/>
        </p:nvSpPr>
        <p:spPr>
          <a:xfrm>
            <a:off x="1795648" y="4390945"/>
            <a:ext cx="577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cold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E87BFA-6AEB-AFC5-5427-7B52D97F27F1}"/>
              </a:ext>
            </a:extLst>
          </p:cNvPr>
          <p:cNvSpPr txBox="1"/>
          <p:nvPr/>
        </p:nvSpPr>
        <p:spPr>
          <a:xfrm rot="16200000">
            <a:off x="2349022" y="3664041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thermal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923DD485-A3E3-7A75-1EDF-549F1E5B0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29" y="189384"/>
            <a:ext cx="7416824" cy="1143000"/>
          </a:xfrm>
        </p:spPr>
        <p:txBody>
          <a:bodyPr/>
          <a:lstStyle/>
          <a:p>
            <a:r>
              <a:rPr lang="en-SE" dirty="0"/>
              <a:t>ESS calculated fluxes at 5.5 m for six different beamports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77F065-1109-676B-F5AD-68BABAC01656}"/>
              </a:ext>
            </a:extLst>
          </p:cNvPr>
          <p:cNvSpPr txBox="1"/>
          <p:nvPr/>
        </p:nvSpPr>
        <p:spPr>
          <a:xfrm>
            <a:off x="6978122" y="2132856"/>
            <a:ext cx="1308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  <a:r>
              <a:rPr lang="en-SE" dirty="0"/>
              <a:t>igh energy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92657C-BA6D-E5F4-F993-E13E26867D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2" b="1668"/>
          <a:stretch/>
        </p:blipFill>
        <p:spPr>
          <a:xfrm>
            <a:off x="2888067" y="4252446"/>
            <a:ext cx="3052129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58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21" grpId="0" animBg="1"/>
      <p:bldP spid="22" grpId="0"/>
      <p:bldP spid="23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F6EA3-D3E8-510C-3C76-7BC8A884B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</a:t>
            </a:r>
            <a:r>
              <a:rPr lang="en-SE" dirty="0"/>
              <a:t>eutron resonances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8300BE-A8E5-6284-7D22-118091166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C921B4-2598-141A-CF60-EA796E695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52" y="2123763"/>
            <a:ext cx="5976664" cy="4590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A42BE9-3B48-2631-3CF5-5603857936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6" t="8696" r="37814" b="69565"/>
          <a:stretch/>
        </p:blipFill>
        <p:spPr>
          <a:xfrm>
            <a:off x="6699836" y="3171078"/>
            <a:ext cx="2419469" cy="4320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01B18B-06ED-5DF2-C657-63D417BA61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6" t="70025" r="40777" b="3888"/>
          <a:stretch/>
        </p:blipFill>
        <p:spPr>
          <a:xfrm>
            <a:off x="6803529" y="3810797"/>
            <a:ext cx="2153589" cy="5208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71B02C-8560-A777-DDD8-59D356AD959E}"/>
              </a:ext>
            </a:extLst>
          </p:cNvPr>
          <p:cNvSpPr txBox="1"/>
          <p:nvPr/>
        </p:nvSpPr>
        <p:spPr>
          <a:xfrm>
            <a:off x="6372200" y="1628800"/>
            <a:ext cx="2396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latin typeface="Arial" panose="020B0604020202020204" pitchFamily="34" charset="0"/>
                <a:cs typeface="Arial" panose="020B0604020202020204" pitchFamily="34" charset="0"/>
              </a:rPr>
              <a:t>=0 s-wave resonance</a:t>
            </a:r>
          </a:p>
          <a:p>
            <a:r>
              <a:rPr lang="en-SE" dirty="0">
                <a:latin typeface="Arial" panose="020B0604020202020204" pitchFamily="34" charset="0"/>
                <a:cs typeface="Arial" panose="020B0604020202020204" pitchFamily="34" charset="0"/>
              </a:rPr>
              <a:t>=1 p-wave resonance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7D8896-F52C-E969-D1E7-6E3779CF1B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4" t="8696" r="48193" b="69565"/>
          <a:stretch/>
        </p:blipFill>
        <p:spPr>
          <a:xfrm>
            <a:off x="6084168" y="1462483"/>
            <a:ext cx="360040" cy="6871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87E088-60ED-8773-8190-42F0AABB49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3" t="13377" r="48193" b="69565"/>
          <a:stretch/>
        </p:blipFill>
        <p:spPr>
          <a:xfrm>
            <a:off x="6084168" y="1916832"/>
            <a:ext cx="312772" cy="53919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CDD751B-40CA-96EC-4E69-F5B193C25BE0}"/>
              </a:ext>
            </a:extLst>
          </p:cNvPr>
          <p:cNvCxnSpPr/>
          <p:nvPr/>
        </p:nvCxnSpPr>
        <p:spPr>
          <a:xfrm>
            <a:off x="2627784" y="2456022"/>
            <a:ext cx="1080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0447F2A-BE60-D830-1592-11FD51DE3CE2}"/>
              </a:ext>
            </a:extLst>
          </p:cNvPr>
          <p:cNvCxnSpPr/>
          <p:nvPr/>
        </p:nvCxnSpPr>
        <p:spPr>
          <a:xfrm>
            <a:off x="2627784" y="2348880"/>
            <a:ext cx="1080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88B2D9A-182B-32D1-3D81-A995DF2B9D8E}"/>
              </a:ext>
            </a:extLst>
          </p:cNvPr>
          <p:cNvCxnSpPr/>
          <p:nvPr/>
        </p:nvCxnSpPr>
        <p:spPr>
          <a:xfrm>
            <a:off x="2627784" y="2409840"/>
            <a:ext cx="1080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9E963FC-B78E-1E3B-5027-39983B939000}"/>
              </a:ext>
            </a:extLst>
          </p:cNvPr>
          <p:cNvCxnSpPr/>
          <p:nvPr/>
        </p:nvCxnSpPr>
        <p:spPr>
          <a:xfrm>
            <a:off x="2627784" y="2312006"/>
            <a:ext cx="1080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4CC98B8-1BEB-016A-1687-2E008A3C78CA}"/>
              </a:ext>
            </a:extLst>
          </p:cNvPr>
          <p:cNvCxnSpPr/>
          <p:nvPr/>
        </p:nvCxnSpPr>
        <p:spPr>
          <a:xfrm>
            <a:off x="2627784" y="2204864"/>
            <a:ext cx="1080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D5ADC19-37EE-7D92-D65C-C16F55C18BDF}"/>
              </a:ext>
            </a:extLst>
          </p:cNvPr>
          <p:cNvCxnSpPr/>
          <p:nvPr/>
        </p:nvCxnSpPr>
        <p:spPr>
          <a:xfrm>
            <a:off x="2627784" y="2265824"/>
            <a:ext cx="1080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2EB7B7C-BC4F-6E41-FE02-20374E43A468}"/>
              </a:ext>
            </a:extLst>
          </p:cNvPr>
          <p:cNvCxnSpPr/>
          <p:nvPr/>
        </p:nvCxnSpPr>
        <p:spPr>
          <a:xfrm>
            <a:off x="2627784" y="2228186"/>
            <a:ext cx="1080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1A1CF48-FD47-00FA-AA09-9FBD61371717}"/>
              </a:ext>
            </a:extLst>
          </p:cNvPr>
          <p:cNvCxnSpPr/>
          <p:nvPr/>
        </p:nvCxnSpPr>
        <p:spPr>
          <a:xfrm>
            <a:off x="2627784" y="2121044"/>
            <a:ext cx="1080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7DA29C8-1E3E-8B7C-C839-C7C53C7F7658}"/>
              </a:ext>
            </a:extLst>
          </p:cNvPr>
          <p:cNvCxnSpPr/>
          <p:nvPr/>
        </p:nvCxnSpPr>
        <p:spPr>
          <a:xfrm>
            <a:off x="2627784" y="2182004"/>
            <a:ext cx="1080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45DCEB5-474F-9B43-41AA-B826CD25C762}"/>
              </a:ext>
            </a:extLst>
          </p:cNvPr>
          <p:cNvSpPr txBox="1"/>
          <p:nvPr/>
        </p:nvSpPr>
        <p:spPr>
          <a:xfrm>
            <a:off x="5364088" y="6467014"/>
            <a:ext cx="2452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400" dirty="0">
                <a:latin typeface="Arial" panose="020B0604020202020204" pitchFamily="34" charset="0"/>
                <a:cs typeface="Arial" panose="020B0604020202020204" pitchFamily="34" charset="0"/>
              </a:rPr>
              <a:t>(L. Zanini, PhD thesis, 1998)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05CEF18-9D09-7688-63C4-0ED06A5E407E}"/>
              </a:ext>
            </a:extLst>
          </p:cNvPr>
          <p:cNvCxnSpPr/>
          <p:nvPr/>
        </p:nvCxnSpPr>
        <p:spPr>
          <a:xfrm>
            <a:off x="2627784" y="2107794"/>
            <a:ext cx="1080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FD8E97-7922-EF79-8706-33D624384FAE}"/>
              </a:ext>
            </a:extLst>
          </p:cNvPr>
          <p:cNvCxnSpPr/>
          <p:nvPr/>
        </p:nvCxnSpPr>
        <p:spPr>
          <a:xfrm>
            <a:off x="2627784" y="2000652"/>
            <a:ext cx="1080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D3DB0A0-C4FC-2461-D0AB-A768EBE0F091}"/>
              </a:ext>
            </a:extLst>
          </p:cNvPr>
          <p:cNvCxnSpPr/>
          <p:nvPr/>
        </p:nvCxnSpPr>
        <p:spPr>
          <a:xfrm>
            <a:off x="2627784" y="2061612"/>
            <a:ext cx="1080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7DD584B-9B7F-0308-EEEB-5CC18A7A4212}"/>
              </a:ext>
            </a:extLst>
          </p:cNvPr>
          <p:cNvCxnSpPr/>
          <p:nvPr/>
        </p:nvCxnSpPr>
        <p:spPr>
          <a:xfrm>
            <a:off x="2627784" y="1963778"/>
            <a:ext cx="1080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BF4ABBE-332A-8E8A-250D-1F6C4277B8B5}"/>
              </a:ext>
            </a:extLst>
          </p:cNvPr>
          <p:cNvCxnSpPr/>
          <p:nvPr/>
        </p:nvCxnSpPr>
        <p:spPr>
          <a:xfrm>
            <a:off x="2627784" y="1856636"/>
            <a:ext cx="1080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0CB30A1-2407-EF83-B189-6611DF6E561E}"/>
              </a:ext>
            </a:extLst>
          </p:cNvPr>
          <p:cNvCxnSpPr/>
          <p:nvPr/>
        </p:nvCxnSpPr>
        <p:spPr>
          <a:xfrm>
            <a:off x="2627784" y="1917596"/>
            <a:ext cx="1080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721DC4A-9348-3803-7AE4-C0083A4E46BD}"/>
              </a:ext>
            </a:extLst>
          </p:cNvPr>
          <p:cNvCxnSpPr/>
          <p:nvPr/>
        </p:nvCxnSpPr>
        <p:spPr>
          <a:xfrm>
            <a:off x="2627784" y="1879958"/>
            <a:ext cx="1080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26A818A-4A2E-88D6-E62C-77ED2697252C}"/>
              </a:ext>
            </a:extLst>
          </p:cNvPr>
          <p:cNvCxnSpPr/>
          <p:nvPr/>
        </p:nvCxnSpPr>
        <p:spPr>
          <a:xfrm>
            <a:off x="2627784" y="1772816"/>
            <a:ext cx="1080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35A9C17-6F0F-0F39-E61C-80DFD6D7656D}"/>
              </a:ext>
            </a:extLst>
          </p:cNvPr>
          <p:cNvCxnSpPr/>
          <p:nvPr/>
        </p:nvCxnSpPr>
        <p:spPr>
          <a:xfrm>
            <a:off x="2627784" y="1833776"/>
            <a:ext cx="1080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38909A3-7B91-691D-674F-30238E70DA55}"/>
              </a:ext>
            </a:extLst>
          </p:cNvPr>
          <p:cNvCxnSpPr/>
          <p:nvPr/>
        </p:nvCxnSpPr>
        <p:spPr>
          <a:xfrm>
            <a:off x="2627784" y="1891770"/>
            <a:ext cx="1080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FEF4893-EF6A-6A82-8950-C1D6123BAE38}"/>
              </a:ext>
            </a:extLst>
          </p:cNvPr>
          <p:cNvCxnSpPr/>
          <p:nvPr/>
        </p:nvCxnSpPr>
        <p:spPr>
          <a:xfrm>
            <a:off x="2627784" y="1784628"/>
            <a:ext cx="1080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30F0C57-41EB-F3BD-3BC8-DD313BC5FCBA}"/>
              </a:ext>
            </a:extLst>
          </p:cNvPr>
          <p:cNvCxnSpPr/>
          <p:nvPr/>
        </p:nvCxnSpPr>
        <p:spPr>
          <a:xfrm>
            <a:off x="2627784" y="1845588"/>
            <a:ext cx="1080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69B7517-8177-ED6C-4D6D-8DA6C0DED8B6}"/>
              </a:ext>
            </a:extLst>
          </p:cNvPr>
          <p:cNvCxnSpPr/>
          <p:nvPr/>
        </p:nvCxnSpPr>
        <p:spPr>
          <a:xfrm>
            <a:off x="2627784" y="1747754"/>
            <a:ext cx="1080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6E3F2EA-0583-6C9C-BD7D-B88EDEA780FB}"/>
              </a:ext>
            </a:extLst>
          </p:cNvPr>
          <p:cNvCxnSpPr/>
          <p:nvPr/>
        </p:nvCxnSpPr>
        <p:spPr>
          <a:xfrm>
            <a:off x="2627784" y="1640612"/>
            <a:ext cx="1080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D0DD0D0-6B89-0D25-B972-8B53E13EE709}"/>
              </a:ext>
            </a:extLst>
          </p:cNvPr>
          <p:cNvCxnSpPr/>
          <p:nvPr/>
        </p:nvCxnSpPr>
        <p:spPr>
          <a:xfrm>
            <a:off x="2627784" y="1701572"/>
            <a:ext cx="1080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F6D36AB-1028-0DA3-5884-01BFCB5FB2A9}"/>
              </a:ext>
            </a:extLst>
          </p:cNvPr>
          <p:cNvCxnSpPr/>
          <p:nvPr/>
        </p:nvCxnSpPr>
        <p:spPr>
          <a:xfrm>
            <a:off x="2627784" y="1663934"/>
            <a:ext cx="1080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79824AB-CA1B-C840-5680-D9A40718BFB0}"/>
              </a:ext>
            </a:extLst>
          </p:cNvPr>
          <p:cNvCxnSpPr/>
          <p:nvPr/>
        </p:nvCxnSpPr>
        <p:spPr>
          <a:xfrm>
            <a:off x="2627784" y="1556792"/>
            <a:ext cx="1080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CFD3010-A482-F8C8-9EFC-5D8CE8FB8E0F}"/>
              </a:ext>
            </a:extLst>
          </p:cNvPr>
          <p:cNvCxnSpPr/>
          <p:nvPr/>
        </p:nvCxnSpPr>
        <p:spPr>
          <a:xfrm>
            <a:off x="2627784" y="1617752"/>
            <a:ext cx="1080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B9A5EB0C-9DE1-8D6A-75FE-2B2546A91D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02" t="6003" r="14018" b="89003"/>
          <a:stretch/>
        </p:blipFill>
        <p:spPr>
          <a:xfrm>
            <a:off x="4636134" y="1503144"/>
            <a:ext cx="727954" cy="229215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DBC6A8C-85E9-DA8E-32E0-6E4CE6EC3728}"/>
              </a:ext>
            </a:extLst>
          </p:cNvPr>
          <p:cNvSpPr/>
          <p:nvPr/>
        </p:nvSpPr>
        <p:spPr>
          <a:xfrm>
            <a:off x="4636134" y="2275131"/>
            <a:ext cx="363977" cy="361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7621079-93AE-D959-DA2E-B6CCB0EEC92B}"/>
              </a:ext>
            </a:extLst>
          </p:cNvPr>
          <p:cNvCxnSpPr>
            <a:cxnSpLocks/>
          </p:cNvCxnSpPr>
          <p:nvPr/>
        </p:nvCxnSpPr>
        <p:spPr>
          <a:xfrm>
            <a:off x="4860032" y="1701572"/>
            <a:ext cx="0" cy="7890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8E224D7-4F1F-53BD-7BE3-A0221F21EF00}"/>
              </a:ext>
            </a:extLst>
          </p:cNvPr>
          <p:cNvSpPr txBox="1"/>
          <p:nvPr/>
        </p:nvSpPr>
        <p:spPr>
          <a:xfrm>
            <a:off x="6195670" y="315798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latin typeface="Arial" panose="020B0604020202020204" pitchFamily="34" charset="0"/>
                <a:cs typeface="Arial" panose="020B0604020202020204" pitchFamily="34" charset="0"/>
              </a:rPr>
              <a:t>spin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1C3C73B-6CDF-C01C-85D1-1DC273318BDC}"/>
              </a:ext>
            </a:extLst>
          </p:cNvPr>
          <p:cNvSpPr txBox="1"/>
          <p:nvPr/>
        </p:nvSpPr>
        <p:spPr>
          <a:xfrm>
            <a:off x="6142211" y="3878288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latin typeface="Arial" panose="020B0604020202020204" pitchFamily="34" charset="0"/>
                <a:cs typeface="Arial" panose="020B0604020202020204" pitchFamily="34" charset="0"/>
              </a:rPr>
              <a:t>parity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7DE337D-E1C4-2B95-FF83-2F9AC3C0684A}"/>
              </a:ext>
            </a:extLst>
          </p:cNvPr>
          <p:cNvSpPr/>
          <p:nvPr/>
        </p:nvSpPr>
        <p:spPr>
          <a:xfrm>
            <a:off x="5940152" y="1417638"/>
            <a:ext cx="3096344" cy="107299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E7A7393-0E36-2E75-221E-850649FE88A7}"/>
              </a:ext>
            </a:extLst>
          </p:cNvPr>
          <p:cNvCxnSpPr/>
          <p:nvPr/>
        </p:nvCxnSpPr>
        <p:spPr>
          <a:xfrm>
            <a:off x="2627784" y="2829614"/>
            <a:ext cx="1080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8024730-8847-8E68-7B19-8F56D876C011}"/>
              </a:ext>
            </a:extLst>
          </p:cNvPr>
          <p:cNvCxnSpPr/>
          <p:nvPr/>
        </p:nvCxnSpPr>
        <p:spPr>
          <a:xfrm>
            <a:off x="2627784" y="2792740"/>
            <a:ext cx="1080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D6ED87F-B45B-2C16-08BC-6EF5CDBC6B2F}"/>
              </a:ext>
            </a:extLst>
          </p:cNvPr>
          <p:cNvCxnSpPr/>
          <p:nvPr/>
        </p:nvCxnSpPr>
        <p:spPr>
          <a:xfrm>
            <a:off x="2627784" y="2685598"/>
            <a:ext cx="1080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348CE1B-1762-E3B2-6410-D39AD7AD1681}"/>
              </a:ext>
            </a:extLst>
          </p:cNvPr>
          <p:cNvCxnSpPr/>
          <p:nvPr/>
        </p:nvCxnSpPr>
        <p:spPr>
          <a:xfrm>
            <a:off x="2627784" y="2746558"/>
            <a:ext cx="1080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CF0C227-85FB-2AF9-5204-C3FCEBF7CA13}"/>
              </a:ext>
            </a:extLst>
          </p:cNvPr>
          <p:cNvCxnSpPr/>
          <p:nvPr/>
        </p:nvCxnSpPr>
        <p:spPr>
          <a:xfrm>
            <a:off x="2627784" y="2708920"/>
            <a:ext cx="1080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E11CB47-EB5B-2893-2867-132E4441FE80}"/>
              </a:ext>
            </a:extLst>
          </p:cNvPr>
          <p:cNvCxnSpPr/>
          <p:nvPr/>
        </p:nvCxnSpPr>
        <p:spPr>
          <a:xfrm>
            <a:off x="2627784" y="2601778"/>
            <a:ext cx="1080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2B53F71-6D65-A133-6037-6BD13D87CF67}"/>
              </a:ext>
            </a:extLst>
          </p:cNvPr>
          <p:cNvCxnSpPr/>
          <p:nvPr/>
        </p:nvCxnSpPr>
        <p:spPr>
          <a:xfrm>
            <a:off x="2627784" y="2662738"/>
            <a:ext cx="1080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61A816E-5005-B854-530E-7F21C306BABB}"/>
              </a:ext>
            </a:extLst>
          </p:cNvPr>
          <p:cNvCxnSpPr/>
          <p:nvPr/>
        </p:nvCxnSpPr>
        <p:spPr>
          <a:xfrm>
            <a:off x="2627784" y="2720732"/>
            <a:ext cx="1080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E185684-B860-2EB7-DC7F-8109C7054096}"/>
              </a:ext>
            </a:extLst>
          </p:cNvPr>
          <p:cNvCxnSpPr/>
          <p:nvPr/>
        </p:nvCxnSpPr>
        <p:spPr>
          <a:xfrm>
            <a:off x="2627784" y="2613590"/>
            <a:ext cx="1080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C880568-AFC5-1C49-5556-A9E168F719D3}"/>
              </a:ext>
            </a:extLst>
          </p:cNvPr>
          <p:cNvCxnSpPr/>
          <p:nvPr/>
        </p:nvCxnSpPr>
        <p:spPr>
          <a:xfrm>
            <a:off x="2627784" y="2674550"/>
            <a:ext cx="1080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1064868-6C85-0233-2610-EA1B414614D8}"/>
              </a:ext>
            </a:extLst>
          </p:cNvPr>
          <p:cNvCxnSpPr/>
          <p:nvPr/>
        </p:nvCxnSpPr>
        <p:spPr>
          <a:xfrm>
            <a:off x="2627784" y="2576716"/>
            <a:ext cx="1080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09EB2A9-E0BF-DCB7-1E6B-7AB0AF78D93D}"/>
              </a:ext>
            </a:extLst>
          </p:cNvPr>
          <p:cNvCxnSpPr/>
          <p:nvPr/>
        </p:nvCxnSpPr>
        <p:spPr>
          <a:xfrm>
            <a:off x="2627784" y="2530534"/>
            <a:ext cx="1080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5AB39A2-9395-6AFA-AE84-FD709F691D0D}"/>
              </a:ext>
            </a:extLst>
          </p:cNvPr>
          <p:cNvCxnSpPr/>
          <p:nvPr/>
        </p:nvCxnSpPr>
        <p:spPr>
          <a:xfrm>
            <a:off x="2627784" y="2492896"/>
            <a:ext cx="1080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485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3" grpId="0"/>
      <p:bldP spid="44" grpId="0"/>
      <p:bldP spid="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31FE0-B3F6-89B8-635F-80756B305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288" y="122914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en-SE" dirty="0">
                <a:latin typeface="Titillium" pitchFamily="2" charset="77"/>
              </a:rPr>
              <a:t>Two mechanisms of enhancement of P- and T-violation in compound nucleus reactions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D973EF-DC7F-50B7-9CBD-4429275C2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CA5773-4F8E-5334-7351-651C6DCB3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09" y="1444389"/>
            <a:ext cx="6584776" cy="28036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BA5E05-FBCC-FE11-4E2A-4AF5D8AEE3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5" y="4840250"/>
            <a:ext cx="3949700" cy="12192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889E43-0414-BEB3-6960-AC04C86BB1E8}"/>
              </a:ext>
            </a:extLst>
          </p:cNvPr>
          <p:cNvSpPr/>
          <p:nvPr/>
        </p:nvSpPr>
        <p:spPr>
          <a:xfrm>
            <a:off x="2185214" y="5413611"/>
            <a:ext cx="1440160" cy="50447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i="1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ACB21D9-1505-80B9-700A-6F17995ED050}"/>
              </a:ext>
            </a:extLst>
          </p:cNvPr>
          <p:cNvSpPr/>
          <p:nvPr/>
        </p:nvSpPr>
        <p:spPr>
          <a:xfrm>
            <a:off x="3518867" y="4853570"/>
            <a:ext cx="440432" cy="1219200"/>
          </a:xfrm>
          <a:prstGeom prst="ellipse">
            <a:avLst/>
          </a:prstGeom>
          <a:noFill/>
          <a:ln>
            <a:solidFill>
              <a:srgbClr val="1F497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>
              <a:solidFill>
                <a:srgbClr val="1F497D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4526B5-A7D0-1F53-44AA-AE63B99ECE6C}"/>
              </a:ext>
            </a:extLst>
          </p:cNvPr>
          <p:cNvSpPr txBox="1"/>
          <p:nvPr/>
        </p:nvSpPr>
        <p:spPr>
          <a:xfrm>
            <a:off x="1037505" y="5944324"/>
            <a:ext cx="2514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D</a:t>
            </a:r>
            <a:r>
              <a:rPr lang="en-SE" dirty="0">
                <a:solidFill>
                  <a:srgbClr val="C00000"/>
                </a:solidFill>
              </a:rPr>
              <a:t>ynamical enhancement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1BABC4-3715-E0EE-7F1C-488F014C0B4C}"/>
              </a:ext>
            </a:extLst>
          </p:cNvPr>
          <p:cNvSpPr txBox="1"/>
          <p:nvPr/>
        </p:nvSpPr>
        <p:spPr>
          <a:xfrm>
            <a:off x="2291721" y="4509356"/>
            <a:ext cx="2615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rgbClr val="1F497D"/>
                </a:solidFill>
              </a:rPr>
              <a:t>kinematical enhancement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E0CCD7-2915-198F-7345-6324A91963A4}"/>
              </a:ext>
            </a:extLst>
          </p:cNvPr>
          <p:cNvSpPr txBox="1"/>
          <p:nvPr/>
        </p:nvSpPr>
        <p:spPr>
          <a:xfrm>
            <a:off x="1803119" y="6457336"/>
            <a:ext cx="172819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T</a:t>
            </a:r>
            <a:r>
              <a:rPr lang="en-SE" b="1" dirty="0">
                <a:solidFill>
                  <a:srgbClr val="C00000"/>
                </a:solidFill>
              </a:rPr>
              <a:t>otal up to 10</a:t>
            </a:r>
            <a:r>
              <a:rPr lang="en-SE" b="1" baseline="30000" dirty="0">
                <a:solidFill>
                  <a:srgbClr val="C00000"/>
                </a:solidFill>
              </a:rPr>
              <a:t>6</a:t>
            </a:r>
            <a:r>
              <a:rPr lang="en-SE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CAFE8C-22F0-2389-43ED-CD0953150914}"/>
              </a:ext>
            </a:extLst>
          </p:cNvPr>
          <p:cNvSpPr/>
          <p:nvPr/>
        </p:nvSpPr>
        <p:spPr>
          <a:xfrm>
            <a:off x="4690359" y="3644699"/>
            <a:ext cx="2116832" cy="652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E8D851-427C-2A8D-E01C-F356F29C9FE6}"/>
              </a:ext>
            </a:extLst>
          </p:cNvPr>
          <p:cNvSpPr/>
          <p:nvPr/>
        </p:nvSpPr>
        <p:spPr>
          <a:xfrm>
            <a:off x="2219687" y="2383088"/>
            <a:ext cx="3869027" cy="10054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AEF982-BCB0-AC4C-6E41-1113E2FBD878}"/>
              </a:ext>
            </a:extLst>
          </p:cNvPr>
          <p:cNvSpPr/>
          <p:nvPr/>
        </p:nvSpPr>
        <p:spPr>
          <a:xfrm rot="4029026">
            <a:off x="2741906" y="2932295"/>
            <a:ext cx="268209" cy="661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9074BA-ABE9-CAD8-1845-72A1321641EB}"/>
              </a:ext>
            </a:extLst>
          </p:cNvPr>
          <p:cNvSpPr/>
          <p:nvPr/>
        </p:nvSpPr>
        <p:spPr>
          <a:xfrm>
            <a:off x="323528" y="1700808"/>
            <a:ext cx="3103085" cy="201622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97EA8D-C59D-E2D3-8549-715E27C0C2DB}"/>
              </a:ext>
            </a:extLst>
          </p:cNvPr>
          <p:cNvCxnSpPr/>
          <p:nvPr/>
        </p:nvCxnSpPr>
        <p:spPr>
          <a:xfrm>
            <a:off x="2518221" y="1700808"/>
            <a:ext cx="0" cy="20162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E890CEEB-F61E-78FD-C38F-5170B3F70F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" r="1" b="3800"/>
          <a:stretch/>
        </p:blipFill>
        <p:spPr>
          <a:xfrm>
            <a:off x="4986093" y="1612505"/>
            <a:ext cx="4077561" cy="5265697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295844-49B4-FA2D-2A71-6164AACB6D18}"/>
              </a:ext>
            </a:extLst>
          </p:cNvPr>
          <p:cNvSpPr txBox="1"/>
          <p:nvPr/>
        </p:nvSpPr>
        <p:spPr>
          <a:xfrm>
            <a:off x="6933563" y="1462807"/>
            <a:ext cx="2121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200" dirty="0">
                <a:latin typeface="Arial" panose="020B0604020202020204" pitchFamily="34" charset="0"/>
                <a:cs typeface="Arial" panose="020B0604020202020204" pitchFamily="34" charset="0"/>
              </a:rPr>
              <a:t>(V. Yuan,Phys. Rev.C, 1991)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F67F73-1076-CE63-C85C-915266D90008}"/>
              </a:ext>
            </a:extLst>
          </p:cNvPr>
          <p:cNvSpPr txBox="1"/>
          <p:nvPr/>
        </p:nvSpPr>
        <p:spPr>
          <a:xfrm>
            <a:off x="7539729" y="4112873"/>
            <a:ext cx="1326004" cy="369332"/>
          </a:xfrm>
          <a:prstGeom prst="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S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 effect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86F355A-CFE4-D100-CB58-2B8961239B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1" b="21478"/>
          <a:stretch/>
        </p:blipFill>
        <p:spPr>
          <a:xfrm>
            <a:off x="5853935" y="3613951"/>
            <a:ext cx="1534489" cy="3422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F7E8DC6-004B-AF45-8972-6DB0165A3D38}"/>
              </a:ext>
            </a:extLst>
          </p:cNvPr>
          <p:cNvSpPr/>
          <p:nvPr/>
        </p:nvSpPr>
        <p:spPr>
          <a:xfrm>
            <a:off x="2627783" y="5665850"/>
            <a:ext cx="174645" cy="1347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i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504B268-F53B-AE89-2164-5A871186D314}"/>
              </a:ext>
            </a:extLst>
          </p:cNvPr>
          <p:cNvSpPr/>
          <p:nvPr/>
        </p:nvSpPr>
        <p:spPr>
          <a:xfrm>
            <a:off x="1159095" y="5445224"/>
            <a:ext cx="125159" cy="244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i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A358E19-E495-A9A7-840F-216F6087B1CC}"/>
              </a:ext>
            </a:extLst>
          </p:cNvPr>
          <p:cNvSpPr/>
          <p:nvPr/>
        </p:nvSpPr>
        <p:spPr>
          <a:xfrm>
            <a:off x="700011" y="5457727"/>
            <a:ext cx="125159" cy="244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i="1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0E94682-197C-762F-7053-D41BFCBA2888}"/>
              </a:ext>
            </a:extLst>
          </p:cNvPr>
          <p:cNvSpPr/>
          <p:nvPr/>
        </p:nvSpPr>
        <p:spPr>
          <a:xfrm>
            <a:off x="3707904" y="5589240"/>
            <a:ext cx="125159" cy="244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i="1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34E9A66-FFE1-4B53-D549-530205462945}"/>
              </a:ext>
            </a:extLst>
          </p:cNvPr>
          <p:cNvSpPr/>
          <p:nvPr/>
        </p:nvSpPr>
        <p:spPr>
          <a:xfrm>
            <a:off x="3244557" y="5147393"/>
            <a:ext cx="175315" cy="244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i="1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BA4AC2-6B0C-F52D-B14C-BDDFC55B1EC5}"/>
              </a:ext>
            </a:extLst>
          </p:cNvPr>
          <p:cNvSpPr txBox="1"/>
          <p:nvPr/>
        </p:nvSpPr>
        <p:spPr>
          <a:xfrm>
            <a:off x="606137" y="534298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F64DAF-5166-881F-49A2-E09B49A5B725}"/>
              </a:ext>
            </a:extLst>
          </p:cNvPr>
          <p:cNvSpPr txBox="1"/>
          <p:nvPr/>
        </p:nvSpPr>
        <p:spPr>
          <a:xfrm>
            <a:off x="1071988" y="535213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4D4BFC1-4650-6028-CEFF-82B9E5071A28}"/>
              </a:ext>
            </a:extLst>
          </p:cNvPr>
          <p:cNvSpPr txBox="1"/>
          <p:nvPr/>
        </p:nvSpPr>
        <p:spPr>
          <a:xfrm>
            <a:off x="2530902" y="549538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AF613F2-8506-B243-667B-2620E6B77C91}"/>
              </a:ext>
            </a:extLst>
          </p:cNvPr>
          <p:cNvSpPr txBox="1"/>
          <p:nvPr/>
        </p:nvSpPr>
        <p:spPr>
          <a:xfrm>
            <a:off x="3611022" y="549538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852A47-E7EF-8620-F0F3-36FE117B7D7D}"/>
              </a:ext>
            </a:extLst>
          </p:cNvPr>
          <p:cNvSpPr txBox="1"/>
          <p:nvPr/>
        </p:nvSpPr>
        <p:spPr>
          <a:xfrm>
            <a:off x="3178974" y="508518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A6910CA-28E0-473B-5EEC-A7FFB0AA203D}"/>
              </a:ext>
            </a:extLst>
          </p:cNvPr>
          <p:cNvSpPr/>
          <p:nvPr/>
        </p:nvSpPr>
        <p:spPr>
          <a:xfrm>
            <a:off x="2051720" y="5656430"/>
            <a:ext cx="125159" cy="244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i="1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DC68C9D-E6FD-A8FA-2480-8E917FBA4E67}"/>
              </a:ext>
            </a:extLst>
          </p:cNvPr>
          <p:cNvSpPr/>
          <p:nvPr/>
        </p:nvSpPr>
        <p:spPr>
          <a:xfrm>
            <a:off x="2477839" y="5130166"/>
            <a:ext cx="125159" cy="244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i="1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FE75EF9-A933-E35A-4649-F96670827C71}"/>
              </a:ext>
            </a:extLst>
          </p:cNvPr>
          <p:cNvSpPr/>
          <p:nvPr/>
        </p:nvSpPr>
        <p:spPr>
          <a:xfrm>
            <a:off x="3331399" y="5589240"/>
            <a:ext cx="88473" cy="1937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i="1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754FEF5-A3AD-4EC3-A6D8-9A07DACDA4D8}"/>
              </a:ext>
            </a:extLst>
          </p:cNvPr>
          <p:cNvSpPr/>
          <p:nvPr/>
        </p:nvSpPr>
        <p:spPr>
          <a:xfrm>
            <a:off x="3726761" y="5157192"/>
            <a:ext cx="125159" cy="244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i="1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A63A63B-DE62-4C21-D738-22030CCDC21F}"/>
              </a:ext>
            </a:extLst>
          </p:cNvPr>
          <p:cNvSpPr txBox="1"/>
          <p:nvPr/>
        </p:nvSpPr>
        <p:spPr>
          <a:xfrm>
            <a:off x="1935156" y="551022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54754A-D403-AD79-3D0A-14700CD798A9}"/>
              </a:ext>
            </a:extLst>
          </p:cNvPr>
          <p:cNvSpPr txBox="1"/>
          <p:nvPr/>
        </p:nvSpPr>
        <p:spPr>
          <a:xfrm>
            <a:off x="3203848" y="551723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2541065-7A86-DC36-E2CF-370B92F25456}"/>
              </a:ext>
            </a:extLst>
          </p:cNvPr>
          <p:cNvSpPr txBox="1"/>
          <p:nvPr/>
        </p:nvSpPr>
        <p:spPr>
          <a:xfrm>
            <a:off x="2411760" y="508518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1EB4976-4B0B-62B6-098E-40B2B0CAFAC7}"/>
              </a:ext>
            </a:extLst>
          </p:cNvPr>
          <p:cNvSpPr txBox="1"/>
          <p:nvPr/>
        </p:nvSpPr>
        <p:spPr>
          <a:xfrm>
            <a:off x="3623846" y="515719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C1B3640-81F1-CFDA-2FBE-2584E4C5096C}"/>
                  </a:ext>
                </a:extLst>
              </p:cNvPr>
              <p:cNvSpPr txBox="1"/>
              <p:nvPr/>
            </p:nvSpPr>
            <p:spPr>
              <a:xfrm>
                <a:off x="4114613" y="4675853"/>
                <a:ext cx="1071832" cy="4277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1F497D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b="0" i="1" smtClean="0">
                          <a:solidFill>
                            <a:srgbClr val="1F497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solidFill>
                                <a:srgbClr val="1F497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l-GR" b="0" i="1" smtClean="0">
                                  <a:solidFill>
                                    <a:srgbClr val="1F497D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solidFill>
                                    <a:srgbClr val="1F497D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1F497D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SE" dirty="0">
                  <a:solidFill>
                    <a:srgbClr val="1F497D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C1B3640-81F1-CFDA-2FBE-2584E4C509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613" y="4675853"/>
                <a:ext cx="1071832" cy="427746"/>
              </a:xfrm>
              <a:prstGeom prst="rect">
                <a:avLst/>
              </a:prstGeom>
              <a:blipFill>
                <a:blip r:embed="rId7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8F0CEFCE-4299-E65F-54AB-C6A14B3F2CDF}"/>
              </a:ext>
            </a:extLst>
          </p:cNvPr>
          <p:cNvSpPr txBox="1"/>
          <p:nvPr/>
        </p:nvSpPr>
        <p:spPr>
          <a:xfrm>
            <a:off x="6021348" y="2105060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baseline="30000" dirty="0"/>
              <a:t>139</a:t>
            </a:r>
            <a:r>
              <a:rPr lang="en-SE" dirty="0"/>
              <a:t>La</a:t>
            </a:r>
          </a:p>
        </p:txBody>
      </p:sp>
    </p:spTree>
    <p:extLst>
      <p:ext uri="{BB962C8B-B14F-4D97-AF65-F5344CB8AC3E}">
        <p14:creationId xmlns:p14="http://schemas.microsoft.com/office/powerpoint/2010/main" val="238679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/>
      <p:bldP spid="11" grpId="0"/>
      <p:bldP spid="12" grpId="0" animBg="1"/>
      <p:bldP spid="3" grpId="0"/>
      <p:bldP spid="19" grpId="0" animBg="1"/>
      <p:bldP spid="39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046B1-5F9B-7142-B8EC-1E3565C73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323" y="101965"/>
            <a:ext cx="7139136" cy="1143000"/>
          </a:xfrm>
        </p:spPr>
        <p:txBody>
          <a:bodyPr/>
          <a:lstStyle/>
          <a:p>
            <a:r>
              <a:rPr lang="en-SE" dirty="0"/>
              <a:t>PV has been measured in many nuclei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D63616-8A3B-A1BE-4CD8-892353EA2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44D612-D395-C21D-3AD5-6C34BC7AA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29863"/>
            <a:ext cx="7772400" cy="57423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2DFE81-6679-2290-DE6C-A80183EBB105}"/>
              </a:ext>
            </a:extLst>
          </p:cNvPr>
          <p:cNvSpPr txBox="1"/>
          <p:nvPr/>
        </p:nvSpPr>
        <p:spPr>
          <a:xfrm>
            <a:off x="7236296" y="5523069"/>
            <a:ext cx="1131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(W. Snow)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7B55D0-BB04-04E3-B6E7-1C55D7E61369}"/>
              </a:ext>
            </a:extLst>
          </p:cNvPr>
          <p:cNvSpPr txBox="1"/>
          <p:nvPr/>
        </p:nvSpPr>
        <p:spPr>
          <a:xfrm>
            <a:off x="7092090" y="1708914"/>
            <a:ext cx="127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TRIPLE data</a:t>
            </a:r>
          </a:p>
        </p:txBody>
      </p:sp>
    </p:spTree>
    <p:extLst>
      <p:ext uri="{BB962C8B-B14F-4D97-AF65-F5344CB8AC3E}">
        <p14:creationId xmlns:p14="http://schemas.microsoft.com/office/powerpoint/2010/main" val="1796282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09E09-177A-EBFC-27B5-14208264C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</a:t>
            </a:r>
            <a:r>
              <a:rPr lang="en-SE" dirty="0"/>
              <a:t>he list of potential measurements is long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0585A0-8AC3-ADED-EE01-353531BDA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6D6BF03-8B40-83C5-095D-922C8542CF4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79512" y="1844824"/>
            <a:ext cx="4608512" cy="467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SE" sz="2400" kern="0" dirty="0">
                <a:solidFill>
                  <a:schemeClr val="tx1"/>
                </a:solidFill>
                <a:effectLst/>
                <a:latin typeface="Titillium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neutron P/T violation</a:t>
            </a:r>
            <a:endParaRPr lang="en-SE" sz="2400" kern="0" dirty="0">
              <a:solidFill>
                <a:schemeClr val="tx1"/>
              </a:solidFill>
              <a:latin typeface="Titillium" pitchFamily="2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itchFamily="2" charset="2"/>
              <a:buChar char="q"/>
            </a:pPr>
            <a:r>
              <a:rPr lang="en-SE" sz="2000" kern="0" dirty="0">
                <a:solidFill>
                  <a:schemeClr val="tx1"/>
                </a:solidFill>
                <a:latin typeface="Titillium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at individual p-waves</a:t>
            </a:r>
          </a:p>
          <a:p>
            <a:pPr lvl="1">
              <a:buFont typeface="Wingdings" pitchFamily="2" charset="2"/>
              <a:buChar char="q"/>
            </a:pPr>
            <a:r>
              <a:rPr lang="en-US" sz="2000" kern="0" dirty="0">
                <a:solidFill>
                  <a:schemeClr val="tx1"/>
                </a:solidFill>
                <a:effectLst/>
                <a:latin typeface="Titillium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Taking wide range</a:t>
            </a:r>
            <a:endParaRPr lang="en-SE" sz="2000" kern="0" dirty="0">
              <a:solidFill>
                <a:schemeClr val="tx1"/>
              </a:solidFill>
              <a:effectLst/>
              <a:latin typeface="Titillium" pitchFamily="2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buFont typeface="Wingdings" pitchFamily="2" charset="2"/>
              <a:buChar char="q"/>
            </a:pPr>
            <a:r>
              <a:rPr lang="en-SE" sz="1600" kern="0" dirty="0">
                <a:solidFill>
                  <a:schemeClr val="tx1"/>
                </a:solidFill>
                <a:effectLst/>
                <a:latin typeface="Titillium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uses ESS full beam</a:t>
            </a:r>
          </a:p>
          <a:p>
            <a:pPr>
              <a:buFont typeface="Wingdings" pitchFamily="2" charset="2"/>
              <a:buChar char="q"/>
            </a:pPr>
            <a:r>
              <a:rPr lang="en-GB" sz="2400" kern="0" dirty="0">
                <a:solidFill>
                  <a:schemeClr val="tx1"/>
                </a:solidFill>
                <a:latin typeface="Titillium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SE" sz="2400" kern="0" dirty="0">
                <a:solidFill>
                  <a:schemeClr val="tx1"/>
                </a:solidFill>
                <a:latin typeface="Titillium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ifferent techniques</a:t>
            </a:r>
          </a:p>
          <a:p>
            <a:pPr lvl="1">
              <a:buFont typeface="Wingdings" pitchFamily="2" charset="2"/>
              <a:buChar char="q"/>
            </a:pPr>
            <a:r>
              <a:rPr lang="en-GB" sz="2000" kern="0" dirty="0">
                <a:solidFill>
                  <a:schemeClr val="tx1"/>
                </a:solidFill>
                <a:effectLst/>
                <a:latin typeface="Titillium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SE" sz="2000" kern="0" dirty="0">
                <a:solidFill>
                  <a:schemeClr val="tx1"/>
                </a:solidFill>
                <a:effectLst/>
                <a:latin typeface="Titillium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ransmission</a:t>
            </a:r>
          </a:p>
          <a:p>
            <a:pPr lvl="1">
              <a:buFont typeface="Wingdings" pitchFamily="2" charset="2"/>
              <a:buChar char="q"/>
            </a:pPr>
            <a:r>
              <a:rPr lang="en-GB" sz="2000" kern="0" dirty="0">
                <a:solidFill>
                  <a:schemeClr val="tx1"/>
                </a:solidFill>
                <a:latin typeface="Titillium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Capture primary </a:t>
            </a:r>
            <a:r>
              <a:rPr lang="en-GB" sz="2000" kern="0" dirty="0">
                <a:solidFill>
                  <a:schemeClr val="tx1"/>
                </a:solidFill>
                <a:latin typeface="Symbol" pitchFamily="2" charset="2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GB" sz="2000" kern="0" dirty="0">
                <a:solidFill>
                  <a:schemeClr val="tx1"/>
                </a:solidFill>
                <a:latin typeface="Titillium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-rays</a:t>
            </a:r>
          </a:p>
          <a:p>
            <a:pPr lvl="1">
              <a:buFont typeface="Wingdings" pitchFamily="2" charset="2"/>
              <a:buChar char="q"/>
            </a:pPr>
            <a:r>
              <a:rPr lang="en-GB" sz="2000" kern="0" dirty="0">
                <a:solidFill>
                  <a:schemeClr val="tx1"/>
                </a:solidFill>
                <a:effectLst/>
                <a:latin typeface="Titillium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Capture low-level </a:t>
            </a:r>
            <a:r>
              <a:rPr lang="en-GB" sz="2000" kern="0" dirty="0">
                <a:solidFill>
                  <a:schemeClr val="tx1"/>
                </a:solidFill>
                <a:effectLst/>
                <a:latin typeface="Symbol" pitchFamily="2" charset="2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GB" sz="2000" kern="0" dirty="0">
                <a:solidFill>
                  <a:schemeClr val="tx1"/>
                </a:solidFill>
                <a:effectLst/>
                <a:latin typeface="Titillium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-rays</a:t>
            </a:r>
          </a:p>
          <a:p>
            <a:pPr lvl="1">
              <a:buFont typeface="Wingdings" pitchFamily="2" charset="2"/>
              <a:buChar char="q"/>
            </a:pPr>
            <a:r>
              <a:rPr lang="en-GB" sz="2000" kern="0" dirty="0">
                <a:solidFill>
                  <a:schemeClr val="tx1"/>
                </a:solidFill>
                <a:latin typeface="Titillium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Angular distributions </a:t>
            </a:r>
            <a:r>
              <a:rPr lang="en-GB" sz="2000" kern="0" dirty="0">
                <a:solidFill>
                  <a:schemeClr val="tx1"/>
                </a:solidFill>
                <a:latin typeface="Symbol" pitchFamily="2" charset="2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GB" sz="2000" kern="0" dirty="0">
                <a:solidFill>
                  <a:schemeClr val="tx1"/>
                </a:solidFill>
                <a:latin typeface="Titillium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-rays</a:t>
            </a:r>
            <a:endParaRPr lang="en-SE" sz="2000" kern="0" dirty="0">
              <a:solidFill>
                <a:schemeClr val="tx1"/>
              </a:solidFill>
              <a:effectLst/>
              <a:latin typeface="Titillium" pitchFamily="2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SE" sz="2400" kern="0" dirty="0">
                <a:solidFill>
                  <a:schemeClr val="tx1"/>
                </a:solidFill>
                <a:effectLst/>
                <a:latin typeface="Titillium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neutron resonance quantum # identification (spin/parity)</a:t>
            </a:r>
          </a:p>
          <a:p>
            <a:pPr>
              <a:buFont typeface="Wingdings" pitchFamily="2" charset="2"/>
              <a:buChar char="q"/>
            </a:pPr>
            <a:r>
              <a:rPr lang="en-GB" sz="2400" kern="0" dirty="0">
                <a:solidFill>
                  <a:schemeClr val="tx1"/>
                </a:solidFill>
                <a:latin typeface="Titillium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SE" sz="2400" kern="0" dirty="0">
                <a:solidFill>
                  <a:schemeClr val="tx1"/>
                </a:solidFill>
                <a:latin typeface="Titillium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ee also slide 13</a:t>
            </a:r>
            <a:endParaRPr lang="en-SE" sz="2400" kern="0" dirty="0">
              <a:solidFill>
                <a:schemeClr val="tx1"/>
              </a:solidFill>
              <a:effectLst/>
              <a:latin typeface="Titillium" pitchFamily="2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5603C3-E6AC-977D-430F-BC7A07687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561" y="1633434"/>
            <a:ext cx="4296185" cy="47251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DB3B4A-D23C-D63D-435B-A4E50433647E}"/>
              </a:ext>
            </a:extLst>
          </p:cNvPr>
          <p:cNvSpPr txBox="1"/>
          <p:nvPr/>
        </p:nvSpPr>
        <p:spPr>
          <a:xfrm>
            <a:off x="4139952" y="6308093"/>
            <a:ext cx="57182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effectLst/>
                <a:latin typeface="Times"/>
              </a:rPr>
              <a:t>(V. V. </a:t>
            </a:r>
            <a:r>
              <a:rPr lang="en-GB" sz="1400" dirty="0" err="1">
                <a:effectLst/>
                <a:latin typeface="Times"/>
              </a:rPr>
              <a:t>Flambaum</a:t>
            </a:r>
            <a:r>
              <a:rPr lang="en-GB" sz="1400" dirty="0">
                <a:effectLst/>
                <a:latin typeface="Times"/>
              </a:rPr>
              <a:t> and A. J. Mansour, </a:t>
            </a:r>
            <a:r>
              <a:rPr lang="en-GB" sz="1400" dirty="0" err="1">
                <a:effectLst/>
                <a:latin typeface="Times"/>
              </a:rPr>
              <a:t>arXiv</a:t>
            </a:r>
            <a:r>
              <a:rPr lang="en-GB" sz="1400" dirty="0">
                <a:effectLst/>
                <a:latin typeface="Times"/>
              </a:rPr>
              <a:t>:</a:t>
            </a:r>
            <a:r>
              <a:rPr lang="en-GB" sz="1400" dirty="0">
                <a:latin typeface="Helvetica" pitchFamily="2" charset="0"/>
              </a:rPr>
              <a:t> </a:t>
            </a:r>
            <a:r>
              <a:rPr lang="en-GB" sz="1400" dirty="0">
                <a:effectLst/>
                <a:latin typeface="Times"/>
              </a:rPr>
              <a:t>2111.02037v1, 2021)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1219A3-E2AB-F070-E728-23109DE21727}"/>
              </a:ext>
            </a:extLst>
          </p:cNvPr>
          <p:cNvGrpSpPr/>
          <p:nvPr/>
        </p:nvGrpSpPr>
        <p:grpSpPr>
          <a:xfrm>
            <a:off x="6549134" y="2076163"/>
            <a:ext cx="107032" cy="3330286"/>
            <a:chOff x="6549134" y="2076163"/>
            <a:chExt cx="107032" cy="333028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6530B42-50ED-C38D-C091-495EDDCC1EE6}"/>
                </a:ext>
              </a:extLst>
            </p:cNvPr>
            <p:cNvSpPr/>
            <p:nvPr/>
          </p:nvSpPr>
          <p:spPr>
            <a:xfrm flipV="1">
              <a:off x="6549134" y="4953953"/>
              <a:ext cx="107032" cy="1150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4A83EAF-EB77-D18B-6242-77E4A5E6E86C}"/>
                </a:ext>
              </a:extLst>
            </p:cNvPr>
            <p:cNvSpPr/>
            <p:nvPr/>
          </p:nvSpPr>
          <p:spPr>
            <a:xfrm flipV="1">
              <a:off x="6549134" y="5291364"/>
              <a:ext cx="107032" cy="1150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9338003-A0E3-F368-BC14-0D6FBEFAB432}"/>
                </a:ext>
              </a:extLst>
            </p:cNvPr>
            <p:cNvSpPr/>
            <p:nvPr/>
          </p:nvSpPr>
          <p:spPr>
            <a:xfrm flipV="1">
              <a:off x="6549134" y="4790805"/>
              <a:ext cx="107032" cy="1150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4D7C8E2-3F34-F3AF-FD14-D7F8BA351C34}"/>
                </a:ext>
              </a:extLst>
            </p:cNvPr>
            <p:cNvSpPr/>
            <p:nvPr/>
          </p:nvSpPr>
          <p:spPr>
            <a:xfrm flipV="1">
              <a:off x="6549134" y="4482253"/>
              <a:ext cx="107032" cy="1150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FDA9E0C-1FAE-D806-1E82-7C50B715D7F9}"/>
                </a:ext>
              </a:extLst>
            </p:cNvPr>
            <p:cNvSpPr/>
            <p:nvPr/>
          </p:nvSpPr>
          <p:spPr>
            <a:xfrm flipV="1">
              <a:off x="6549134" y="4007332"/>
              <a:ext cx="107032" cy="1150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D3C2D0A-04BE-2741-52B2-24373F7C9A82}"/>
                </a:ext>
              </a:extLst>
            </p:cNvPr>
            <p:cNvSpPr/>
            <p:nvPr/>
          </p:nvSpPr>
          <p:spPr>
            <a:xfrm flipV="1">
              <a:off x="6549134" y="3669921"/>
              <a:ext cx="107032" cy="1150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86B2985-0378-CE17-6A44-4B727981CD5A}"/>
                </a:ext>
              </a:extLst>
            </p:cNvPr>
            <p:cNvSpPr/>
            <p:nvPr/>
          </p:nvSpPr>
          <p:spPr>
            <a:xfrm flipV="1">
              <a:off x="6549134" y="3345959"/>
              <a:ext cx="107032" cy="1150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BB66527-7B43-337A-20DF-1C26DD532317}"/>
                </a:ext>
              </a:extLst>
            </p:cNvPr>
            <p:cNvSpPr/>
            <p:nvPr/>
          </p:nvSpPr>
          <p:spPr>
            <a:xfrm flipV="1">
              <a:off x="6549134" y="2868251"/>
              <a:ext cx="107032" cy="1150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BFCF4E6-7196-4DAD-5BC2-599A95E8EF17}"/>
                </a:ext>
              </a:extLst>
            </p:cNvPr>
            <p:cNvSpPr/>
            <p:nvPr/>
          </p:nvSpPr>
          <p:spPr>
            <a:xfrm flipV="1">
              <a:off x="6549134" y="2540094"/>
              <a:ext cx="107032" cy="1150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5165C65-66D1-7F25-F19A-7B31A0BC6596}"/>
                </a:ext>
              </a:extLst>
            </p:cNvPr>
            <p:cNvSpPr/>
            <p:nvPr/>
          </p:nvSpPr>
          <p:spPr>
            <a:xfrm flipV="1">
              <a:off x="6549134" y="2076163"/>
              <a:ext cx="107032" cy="1150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9D15224-C965-7520-5891-4007FE80C403}"/>
              </a:ext>
            </a:extLst>
          </p:cNvPr>
          <p:cNvSpPr txBox="1"/>
          <p:nvPr/>
        </p:nvSpPr>
        <p:spPr>
          <a:xfrm>
            <a:off x="5709841" y="1426868"/>
            <a:ext cx="1820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baseline="30000" dirty="0">
                <a:latin typeface="Arial" panose="020B0604020202020204" pitchFamily="34" charset="0"/>
                <a:cs typeface="Arial" panose="020B0604020202020204" pitchFamily="34" charset="0"/>
              </a:rPr>
              <a:t>232</a:t>
            </a:r>
            <a:r>
              <a:rPr lang="en-SE" dirty="0">
                <a:latin typeface="Arial" panose="020B0604020202020204" pitchFamily="34" charset="0"/>
                <a:cs typeface="Arial" panose="020B0604020202020204" pitchFamily="34" charset="0"/>
              </a:rPr>
              <a:t>Th sign effect</a:t>
            </a:r>
          </a:p>
        </p:txBody>
      </p:sp>
    </p:spTree>
    <p:extLst>
      <p:ext uri="{BB962C8B-B14F-4D97-AF65-F5344CB8AC3E}">
        <p14:creationId xmlns:p14="http://schemas.microsoft.com/office/powerpoint/2010/main" val="107183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046B1-5F9B-7142-B8EC-1E3565C73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6268"/>
            <a:ext cx="7139136" cy="1143000"/>
          </a:xfrm>
        </p:spPr>
        <p:txBody>
          <a:bodyPr/>
          <a:lstStyle/>
          <a:p>
            <a:r>
              <a:rPr lang="en-SE" dirty="0"/>
              <a:t>NOPTREX collaboration aims at measuring P and 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D63616-8A3B-A1BE-4CD8-892353EA2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CB2543-935E-D152-8073-845100C9D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8" y="1299268"/>
            <a:ext cx="6788164" cy="50531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2DFE81-6679-2290-DE6C-A80183EBB105}"/>
              </a:ext>
            </a:extLst>
          </p:cNvPr>
          <p:cNvSpPr txBox="1"/>
          <p:nvPr/>
        </p:nvSpPr>
        <p:spPr>
          <a:xfrm>
            <a:off x="323528" y="6352419"/>
            <a:ext cx="1131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(W. Snow)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F96336-455C-6E88-0F81-2F4F0B002BF0}"/>
              </a:ext>
            </a:extLst>
          </p:cNvPr>
          <p:cNvSpPr txBox="1"/>
          <p:nvPr/>
        </p:nvSpPr>
        <p:spPr>
          <a:xfrm>
            <a:off x="3419872" y="2564904"/>
            <a:ext cx="771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SE" sz="1200" dirty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</a:p>
          <a:p>
            <a:r>
              <a:rPr lang="en-SE" sz="1200" dirty="0">
                <a:latin typeface="Arial" panose="020B0604020202020204" pitchFamily="34" charset="0"/>
                <a:cs typeface="Arial" panose="020B0604020202020204" pitchFamily="34" charset="0"/>
              </a:rPr>
              <a:t>polarizer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467B24-1606-98AD-EAC5-908C43A17390}"/>
              </a:ext>
            </a:extLst>
          </p:cNvPr>
          <p:cNvSpPr txBox="1"/>
          <p:nvPr/>
        </p:nvSpPr>
        <p:spPr>
          <a:xfrm>
            <a:off x="3923928" y="2334071"/>
            <a:ext cx="739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SE" sz="1200" dirty="0"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59E973-A9E1-E2B0-881D-6673F2E846F4}"/>
              </a:ext>
            </a:extLst>
          </p:cNvPr>
          <p:cNvSpPr txBox="1"/>
          <p:nvPr/>
        </p:nvSpPr>
        <p:spPr>
          <a:xfrm>
            <a:off x="2771800" y="3548844"/>
            <a:ext cx="950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SE" sz="1200" dirty="0">
                <a:latin typeface="Arial" panose="020B0604020202020204" pitchFamily="34" charset="0"/>
                <a:cs typeface="Arial" panose="020B0604020202020204" pitchFamily="34" charset="0"/>
              </a:rPr>
              <a:t>pin flipper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5163BF-3E81-D21B-CEF3-3EED8858A030}"/>
              </a:ext>
            </a:extLst>
          </p:cNvPr>
          <p:cNvSpPr txBox="1"/>
          <p:nvPr/>
        </p:nvSpPr>
        <p:spPr>
          <a:xfrm>
            <a:off x="2126734" y="2564903"/>
            <a:ext cx="865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Polarized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  <a:endParaRPr lang="en-S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344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0DC3B-3046-9785-F6B3-18766BA92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eV neutrons spectroscopy has been done at reactors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64F05D-89E7-D9A2-A7B2-A5F8A48F1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3DDEE7-53DA-5804-414E-7AF92E36A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072" y="2401915"/>
            <a:ext cx="4227459" cy="4319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4D297A-A0B0-8D20-4873-256FE5D6A0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005" y="1744052"/>
            <a:ext cx="4619125" cy="8165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D1E237-BD27-3F92-23E9-AF5083034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974"/>
            <a:ext cx="5270277" cy="12770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6A109-C697-7057-B609-D47E4253D7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10048"/>
            <a:ext cx="3199643" cy="3928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391B2B-6D5E-CFCE-B5E3-536A1233A147}"/>
              </a:ext>
            </a:extLst>
          </p:cNvPr>
          <p:cNvSpPr txBox="1"/>
          <p:nvPr/>
        </p:nvSpPr>
        <p:spPr>
          <a:xfrm>
            <a:off x="7164288" y="3429000"/>
            <a:ext cx="1922962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SE" dirty="0">
                <a:solidFill>
                  <a:srgbClr val="C00000"/>
                </a:solidFill>
              </a:rPr>
              <a:t>ESS duty factor 4%</a:t>
            </a:r>
          </a:p>
          <a:p>
            <a:r>
              <a:rPr lang="en-GB" dirty="0">
                <a:solidFill>
                  <a:srgbClr val="C00000"/>
                </a:solidFill>
              </a:rPr>
              <a:t>F</a:t>
            </a:r>
            <a:r>
              <a:rPr lang="en-SE" dirty="0">
                <a:solidFill>
                  <a:srgbClr val="C00000"/>
                </a:solidFill>
              </a:rPr>
              <a:t>luxes X 25!</a:t>
            </a:r>
          </a:p>
        </p:txBody>
      </p:sp>
    </p:spTree>
    <p:extLst>
      <p:ext uri="{BB962C8B-B14F-4D97-AF65-F5344CB8AC3E}">
        <p14:creationId xmlns:p14="http://schemas.microsoft.com/office/powerpoint/2010/main" val="1505516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23E41-3807-EFFB-C799-A4752F910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E" sz="2800" dirty="0"/>
              <a:t>The time-average ESS epithermal brightness is 10 times JPARC</a:t>
            </a:r>
            <a:br>
              <a:rPr lang="en-SE" sz="2800" dirty="0"/>
            </a:br>
            <a:r>
              <a:rPr lang="en-SE" sz="1800" dirty="0"/>
              <a:t>how much can we have in TOF?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AE60DE-7F9A-CD71-D506-80328B146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8FBDAF-E2D4-7279-FA13-ADEA71BCC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44824"/>
            <a:ext cx="7772400" cy="39254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451642-A8B8-3F90-14A0-C6435B625CFF}"/>
              </a:ext>
            </a:extLst>
          </p:cNvPr>
          <p:cNvSpPr txBox="1"/>
          <p:nvPr/>
        </p:nvSpPr>
        <p:spPr>
          <a:xfrm>
            <a:off x="3779912" y="5770278"/>
            <a:ext cx="52565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(M. Arai et al., Journal of Neutron Research 22 (2020) 71–85)</a:t>
            </a:r>
          </a:p>
        </p:txBody>
      </p:sp>
    </p:spTree>
    <p:extLst>
      <p:ext uri="{BB962C8B-B14F-4D97-AF65-F5344CB8AC3E}">
        <p14:creationId xmlns:p14="http://schemas.microsoft.com/office/powerpoint/2010/main" val="952135323"/>
      </p:ext>
    </p:extLst>
  </p:cSld>
  <p:clrMapOvr>
    <a:masterClrMapping/>
  </p:clrMapOvr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Powerpoint.pptx</Template>
  <TotalTime>62632</TotalTime>
  <Words>723</Words>
  <Application>Microsoft Macintosh PowerPoint</Application>
  <PresentationFormat>On-screen Show (4:3)</PresentationFormat>
  <Paragraphs>189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Calibri</vt:lpstr>
      <vt:lpstr>Georgia</vt:lpstr>
      <vt:lpstr>Cambria Math</vt:lpstr>
      <vt:lpstr>Wingdings</vt:lpstr>
      <vt:lpstr>Times</vt:lpstr>
      <vt:lpstr>Symbol</vt:lpstr>
      <vt:lpstr>Titillium Bd</vt:lpstr>
      <vt:lpstr>Arial</vt:lpstr>
      <vt:lpstr>Titillium</vt:lpstr>
      <vt:lpstr>Helvetica</vt:lpstr>
      <vt:lpstr>ESS Core Powerpoint</vt:lpstr>
      <vt:lpstr>Epithermal and high-energy neutron beams for fundamental physics at ESS</vt:lpstr>
      <vt:lpstr>ESS calculated fluxes at 5.5 m for six different beamports</vt:lpstr>
      <vt:lpstr>Neutron resonances</vt:lpstr>
      <vt:lpstr>Two mechanisms of enhancement of P- and T-violation in compound nucleus reactions</vt:lpstr>
      <vt:lpstr>PV has been measured in many nuclei</vt:lpstr>
      <vt:lpstr>The list of potential measurements is long</vt:lpstr>
      <vt:lpstr>NOPTREX collaboration aims at measuring P and T</vt:lpstr>
      <vt:lpstr>eV neutrons spectroscopy has been done at reactors</vt:lpstr>
      <vt:lpstr>The time-average ESS epithermal brightness is 10 times JPARC how much can we have in TOF?</vt:lpstr>
      <vt:lpstr>Preliminary chopper ideas</vt:lpstr>
      <vt:lpstr>Measurements could be done at the ESS Test BeamLine </vt:lpstr>
      <vt:lpstr>The Test Beamline</vt:lpstr>
      <vt:lpstr>A possible research program on refined P-violation studies by J-PARC, CSNS, and ESSS</vt:lpstr>
      <vt:lpstr>A workshop on eV neutrons at ESS?</vt:lpstr>
      <vt:lpstr>ECHIR: a beamline to directly see spallation neutrons from the target</vt:lpstr>
      <vt:lpstr>PowerPoint Presentation</vt:lpstr>
      <vt:lpstr>PowerPoint Presentation</vt:lpstr>
      <vt:lpstr>PowerPoint Presentation</vt:lpstr>
      <vt:lpstr>Conclusions</vt:lpstr>
    </vt:vector>
  </TitlesOfParts>
  <Company>ESS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Microsoft Office User</cp:lastModifiedBy>
  <cp:revision>1387</cp:revision>
  <cp:lastPrinted>2018-11-30T10:07:37Z</cp:lastPrinted>
  <dcterms:created xsi:type="dcterms:W3CDTF">2013-10-29T16:05:10Z</dcterms:created>
  <dcterms:modified xsi:type="dcterms:W3CDTF">2025-01-17T11:41:01Z</dcterms:modified>
</cp:coreProperties>
</file>