
<file path=[Content_Types].xml><?xml version="1.0" encoding="utf-8"?>
<Types xmlns="http://schemas.openxmlformats.org/package/2006/content-types">
  <Default Extension="dk" ContentType="image/gif"/>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67" r:id="rId2"/>
    <p:sldId id="458" r:id="rId3"/>
    <p:sldId id="459" r:id="rId4"/>
    <p:sldId id="357" r:id="rId5"/>
    <p:sldId id="358" r:id="rId6"/>
    <p:sldId id="359" r:id="rId7"/>
    <p:sldId id="283" r:id="rId8"/>
    <p:sldId id="362" r:id="rId9"/>
    <p:sldId id="363" r:id="rId10"/>
    <p:sldId id="347" r:id="rId11"/>
    <p:sldId id="460" r:id="rId12"/>
    <p:sldId id="367" r:id="rId13"/>
    <p:sldId id="346" r:id="rId14"/>
    <p:sldId id="292" r:id="rId15"/>
    <p:sldId id="291" r:id="rId16"/>
    <p:sldId id="461" r:id="rId17"/>
    <p:sldId id="351" r:id="rId18"/>
    <p:sldId id="500" r:id="rId19"/>
    <p:sldId id="353" r:id="rId20"/>
    <p:sldId id="462" r:id="rId21"/>
    <p:sldId id="360" r:id="rId22"/>
    <p:sldId id="365" r:id="rId23"/>
    <p:sldId id="373" r:id="rId24"/>
    <p:sldId id="374" r:id="rId25"/>
    <p:sldId id="376" r:id="rId26"/>
    <p:sldId id="375" r:id="rId27"/>
    <p:sldId id="377" r:id="rId28"/>
    <p:sldId id="378" r:id="rId29"/>
    <p:sldId id="379" r:id="rId30"/>
    <p:sldId id="380" r:id="rId31"/>
    <p:sldId id="381" r:id="rId32"/>
    <p:sldId id="382" r:id="rId33"/>
    <p:sldId id="495" r:id="rId34"/>
    <p:sldId id="490" r:id="rId35"/>
    <p:sldId id="491" r:id="rId36"/>
    <p:sldId id="487" r:id="rId37"/>
    <p:sldId id="501" r:id="rId38"/>
    <p:sldId id="497" r:id="rId39"/>
    <p:sldId id="496" r:id="rId40"/>
    <p:sldId id="498" r:id="rId41"/>
    <p:sldId id="410" r:id="rId4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CCCCCC"/>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81" autoAdjust="0"/>
  </p:normalViewPr>
  <p:slideViewPr>
    <p:cSldViewPr snapToGrid="0" snapToObjects="1">
      <p:cViewPr varScale="1">
        <p:scale>
          <a:sx n="95" d="100"/>
          <a:sy n="95" d="100"/>
        </p:scale>
        <p:origin x="166"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2024-10-22</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1065295" y="26537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pic>
        <p:nvPicPr>
          <p:cNvPr id="9" name="Picture 2" descr="League of advanced European Neutron Sourc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8900" y="77500"/>
            <a:ext cx="3184226" cy="117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1193126" y="266428"/>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pic>
        <p:nvPicPr>
          <p:cNvPr id="9" name="Picture 2" descr="League of advanced European Neutron Sourc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8900" y="77500"/>
            <a:ext cx="3184226" cy="117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3" name="Date Placeholder 2"/>
          <p:cNvSpPr>
            <a:spLocks noGrp="1"/>
          </p:cNvSpPr>
          <p:nvPr>
            <p:ph type="dt" sz="half" idx="10"/>
          </p:nvPr>
        </p:nvSpPr>
        <p:spPr/>
        <p:txBody>
          <a:bodyPr/>
          <a:lstStyle/>
          <a:p>
            <a:fld id="{926FFDD8-E9D5-414B-9D01-E73C6B8A8FCA}" type="datetime1">
              <a:rPr lang="sv-SE" smtClean="0"/>
              <a:t>2024-10-22</a:t>
            </a:fld>
            <a:endParaRPr lang="sv-SE"/>
          </a:p>
        </p:txBody>
      </p:sp>
      <p:sp>
        <p:nvSpPr>
          <p:cNvPr id="4" name="Slide Number Placeholder 3"/>
          <p:cNvSpPr>
            <a:spLocks noGrp="1"/>
          </p:cNvSpPr>
          <p:nvPr>
            <p:ph type="sldNum" sz="quarter" idx="11"/>
          </p:nvPr>
        </p:nvSpPr>
        <p:spPr/>
        <p:txBody>
          <a:bodyPr/>
          <a:lstStyle/>
          <a:p>
            <a:fld id="{F7283078-D760-1647-8B80-66BA8B52336D}" type="slidenum">
              <a:rPr lang="sv-SE" smtClean="0"/>
              <a:pPr/>
              <a:t>‹#›</a:t>
            </a:fld>
            <a:endParaRPr lang="sv-SE"/>
          </a:p>
        </p:txBody>
      </p:sp>
      <p:sp>
        <p:nvSpPr>
          <p:cNvPr id="6" name="Title 5"/>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2024-10-22</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1275317" y="26537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pic>
        <p:nvPicPr>
          <p:cNvPr id="9" name="Picture 2" descr="League of advanced European Neutron Sourc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91091" y="77500"/>
            <a:ext cx="3184226" cy="117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tx1"/>
                </a:solidFill>
              </a:defRPr>
            </a:lvl1pPr>
          </a:lstStyle>
          <a:p>
            <a:r>
              <a:rPr lang="sv-SE" dirty="0" err="1"/>
              <a:t>Headline</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1193126" y="26537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1156500" y="26537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pic>
        <p:nvPicPr>
          <p:cNvPr id="11" name="Picture 2" descr="League of advanced European Neutron Sourc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8900" y="77500"/>
            <a:ext cx="3184226" cy="117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1193126" y="266428"/>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pic>
        <p:nvPicPr>
          <p:cNvPr id="10" name="Picture 2" descr="League of advanced European Neutron Sourc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8900" y="77500"/>
            <a:ext cx="3184226" cy="117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2024-10-22</a:t>
            </a:fld>
            <a:endParaRPr lang="sv-SE"/>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2.dk"/><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1957633" y="2121246"/>
            <a:ext cx="8640000" cy="2387600"/>
          </a:xfrm>
        </p:spPr>
        <p:txBody>
          <a:bodyPr/>
          <a:lstStyle/>
          <a:p>
            <a:r>
              <a:rPr lang="en-GB" sz="4400" dirty="0"/>
              <a:t>BIFROST update – STAP </a:t>
            </a:r>
            <a:br>
              <a:rPr lang="en-GB" sz="2400" dirty="0"/>
            </a:br>
            <a:r>
              <a:rPr lang="en-GB" sz="2400" dirty="0"/>
              <a:t>22</a:t>
            </a:r>
            <a:r>
              <a:rPr lang="en-GB" sz="2400" baseline="30000" dirty="0"/>
              <a:t>nd</a:t>
            </a:r>
            <a:r>
              <a:rPr lang="en-GB" sz="2400" dirty="0"/>
              <a:t> </a:t>
            </a:r>
            <a:r>
              <a:rPr lang="en-GB" sz="2000" dirty="0"/>
              <a:t>of October 2024</a:t>
            </a:r>
            <a:br>
              <a:rPr lang="en-GB" sz="2000" dirty="0"/>
            </a:br>
            <a:br>
              <a:rPr lang="en-GB" sz="2000" dirty="0"/>
            </a:br>
            <a:r>
              <a:rPr lang="en-GB" sz="2000" dirty="0"/>
              <a:t>Rasmus Toft-Petersen, Lead scientist</a:t>
            </a:r>
            <a:br>
              <a:rPr lang="en-GB" sz="2000" dirty="0"/>
            </a:br>
            <a:r>
              <a:rPr lang="en-GB" sz="2000" dirty="0"/>
              <a:t>Liam Whitelegg, Lead engineer</a:t>
            </a:r>
            <a:br>
              <a:rPr lang="en-GB" sz="2000" dirty="0"/>
            </a:br>
            <a:r>
              <a:rPr lang="en-GB" sz="2000" dirty="0"/>
              <a:t>Greg Tucker, Data scientists</a:t>
            </a:r>
            <a:br>
              <a:rPr lang="en-GB" sz="2000" dirty="0"/>
            </a:br>
            <a:r>
              <a:rPr lang="en-GB" sz="2000" dirty="0" err="1"/>
              <a:t>Tamires</a:t>
            </a:r>
            <a:r>
              <a:rPr lang="en-GB" sz="2000" dirty="0"/>
              <a:t> Gallo, Instrument operations engineer</a:t>
            </a:r>
            <a:br>
              <a:rPr lang="en-GB" sz="2000" dirty="0"/>
            </a:br>
            <a:r>
              <a:rPr lang="en-GB" sz="2000" dirty="0"/>
              <a:t>Kristine Krighaar, PhD student (KU)</a:t>
            </a:r>
            <a:endParaRPr lang="en-GB" dirty="0"/>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Component Summary</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Bifrost Instrument review</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10</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2024-10-22</a:t>
            </a:fld>
            <a:endParaRPr lang="sv-SE"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947" y="1095255"/>
            <a:ext cx="7883368" cy="5380015"/>
          </a:xfrm>
          <a:prstGeom prst="rect">
            <a:avLst/>
          </a:prstGeom>
        </p:spPr>
      </p:pic>
    </p:spTree>
    <p:extLst>
      <p:ext uri="{BB962C8B-B14F-4D97-AF65-F5344CB8AC3E}">
        <p14:creationId xmlns:p14="http://schemas.microsoft.com/office/powerpoint/2010/main" val="294126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09609-C9CA-F4AB-4E57-BF5839C498B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55AE251-BD5C-20FD-AB46-680E5B32A774}"/>
              </a:ext>
            </a:extLst>
          </p:cNvPr>
          <p:cNvSpPr>
            <a:spLocks noGrp="1"/>
          </p:cNvSpPr>
          <p:nvPr>
            <p:ph type="title"/>
          </p:nvPr>
        </p:nvSpPr>
        <p:spPr/>
        <p:txBody>
          <a:bodyPr/>
          <a:lstStyle/>
          <a:p>
            <a:r>
              <a:rPr lang="en-GB" dirty="0">
                <a:solidFill>
                  <a:schemeClr val="tx1">
                    <a:lumMod val="75000"/>
                    <a:lumOff val="25000"/>
                  </a:schemeClr>
                </a:solidFill>
              </a:rPr>
              <a:t>Component Summary</a:t>
            </a:r>
          </a:p>
        </p:txBody>
      </p:sp>
      <p:sp>
        <p:nvSpPr>
          <p:cNvPr id="4" name="Platshållare för sidfot 3">
            <a:extLst>
              <a:ext uri="{FF2B5EF4-FFF2-40B4-BE49-F238E27FC236}">
                <a16:creationId xmlns:a16="http://schemas.microsoft.com/office/drawing/2014/main" id="{B12C4D72-4DAB-8C5A-FA00-17FB5D8BEE72}"/>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Bifrost Instrument review</a:t>
            </a:r>
            <a:endParaRPr lang="en-GB" dirty="0"/>
          </a:p>
        </p:txBody>
      </p:sp>
      <p:sp>
        <p:nvSpPr>
          <p:cNvPr id="5" name="Platshållare för bildnummer 4">
            <a:extLst>
              <a:ext uri="{FF2B5EF4-FFF2-40B4-BE49-F238E27FC236}">
                <a16:creationId xmlns:a16="http://schemas.microsoft.com/office/drawing/2014/main" id="{8E5AE958-4FD7-F490-14DE-1673ADA23462}"/>
              </a:ext>
            </a:extLst>
          </p:cNvPr>
          <p:cNvSpPr>
            <a:spLocks noGrp="1"/>
          </p:cNvSpPr>
          <p:nvPr>
            <p:ph type="sldNum" sz="quarter" idx="12"/>
          </p:nvPr>
        </p:nvSpPr>
        <p:spPr/>
        <p:txBody>
          <a:bodyPr/>
          <a:lstStyle/>
          <a:p>
            <a:fld id="{F7283078-D760-1647-8B80-66BA8B52336D}" type="slidenum">
              <a:rPr lang="sv-SE" smtClean="0">
                <a:solidFill>
                  <a:srgbClr val="CCCCCC"/>
                </a:solidFill>
              </a:rPr>
              <a:t>11</a:t>
            </a:fld>
            <a:endParaRPr lang="sv-SE" dirty="0">
              <a:solidFill>
                <a:srgbClr val="CCCCCC"/>
              </a:solidFill>
            </a:endParaRPr>
          </a:p>
        </p:txBody>
      </p:sp>
      <p:sp>
        <p:nvSpPr>
          <p:cNvPr id="10" name="Platshållare för datum 3">
            <a:extLst>
              <a:ext uri="{FF2B5EF4-FFF2-40B4-BE49-F238E27FC236}">
                <a16:creationId xmlns:a16="http://schemas.microsoft.com/office/drawing/2014/main" id="{A45554B6-FFD5-E1AC-F671-1D8EA444814D}"/>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2024-10-22</a:t>
            </a:fld>
            <a:endParaRPr lang="sv-SE" dirty="0"/>
          </a:p>
        </p:txBody>
      </p:sp>
      <p:pic>
        <p:nvPicPr>
          <p:cNvPr id="6" name="Picture 5">
            <a:extLst>
              <a:ext uri="{FF2B5EF4-FFF2-40B4-BE49-F238E27FC236}">
                <a16:creationId xmlns:a16="http://schemas.microsoft.com/office/drawing/2014/main" id="{E73DF0AD-BE3A-E183-6BFE-CAE2D131A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947" y="1095255"/>
            <a:ext cx="7883368" cy="5380015"/>
          </a:xfrm>
          <a:prstGeom prst="rect">
            <a:avLst/>
          </a:prstGeom>
        </p:spPr>
      </p:pic>
      <p:sp>
        <p:nvSpPr>
          <p:cNvPr id="3" name="Rectangle 2">
            <a:extLst>
              <a:ext uri="{FF2B5EF4-FFF2-40B4-BE49-F238E27FC236}">
                <a16:creationId xmlns:a16="http://schemas.microsoft.com/office/drawing/2014/main" id="{F7AC4600-BEB2-0685-8F84-9B9D381BD759}"/>
              </a:ext>
            </a:extLst>
          </p:cNvPr>
          <p:cNvSpPr/>
          <p:nvPr/>
        </p:nvSpPr>
        <p:spPr>
          <a:xfrm>
            <a:off x="3058376" y="2470826"/>
            <a:ext cx="5828814" cy="31478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da-DK" dirty="0"/>
              <a:t>All hardware is </a:t>
            </a:r>
            <a:r>
              <a:rPr lang="da-DK" dirty="0" err="1"/>
              <a:t>procured</a:t>
            </a:r>
            <a:endParaRPr lang="da-DK" dirty="0"/>
          </a:p>
          <a:p>
            <a:pPr marL="285750" indent="-285750" algn="ctr">
              <a:buFont typeface="Arial" panose="020B0604020202020204" pitchFamily="34" charset="0"/>
              <a:buChar char="•"/>
            </a:pPr>
            <a:r>
              <a:rPr lang="da-DK" dirty="0"/>
              <a:t>A </a:t>
            </a:r>
            <a:r>
              <a:rPr lang="da-DK" dirty="0" err="1"/>
              <a:t>few</a:t>
            </a:r>
            <a:r>
              <a:rPr lang="da-DK" dirty="0"/>
              <a:t> SAT tests </a:t>
            </a:r>
            <a:r>
              <a:rPr lang="da-DK" dirty="0" err="1"/>
              <a:t>remain</a:t>
            </a:r>
            <a:r>
              <a:rPr lang="da-DK" dirty="0"/>
              <a:t> to </a:t>
            </a:r>
            <a:r>
              <a:rPr lang="da-DK" dirty="0" err="1"/>
              <a:t>be</a:t>
            </a:r>
            <a:r>
              <a:rPr lang="da-DK" dirty="0"/>
              <a:t> done</a:t>
            </a:r>
          </a:p>
          <a:p>
            <a:pPr marL="285750" indent="-285750" algn="ctr">
              <a:buFont typeface="Arial" panose="020B0604020202020204" pitchFamily="34" charset="0"/>
              <a:buChar char="•"/>
            </a:pPr>
            <a:r>
              <a:rPr lang="da-DK" dirty="0"/>
              <a:t>By the end of the </a:t>
            </a:r>
            <a:r>
              <a:rPr lang="da-DK" dirty="0" err="1"/>
              <a:t>year</a:t>
            </a:r>
            <a:r>
              <a:rPr lang="da-DK" dirty="0"/>
              <a:t>, all major installations </a:t>
            </a:r>
            <a:r>
              <a:rPr lang="da-DK" dirty="0" err="1"/>
              <a:t>would</a:t>
            </a:r>
            <a:r>
              <a:rPr lang="da-DK" dirty="0"/>
              <a:t> </a:t>
            </a:r>
            <a:r>
              <a:rPr lang="da-DK" dirty="0" err="1"/>
              <a:t>be</a:t>
            </a:r>
            <a:r>
              <a:rPr lang="da-DK" dirty="0"/>
              <a:t> </a:t>
            </a:r>
            <a:r>
              <a:rPr lang="da-DK" dirty="0" err="1"/>
              <a:t>complete</a:t>
            </a:r>
            <a:endParaRPr lang="da-DK" dirty="0"/>
          </a:p>
          <a:p>
            <a:pPr marL="285750" indent="-285750" algn="ctr">
              <a:buFont typeface="Arial" panose="020B0604020202020204" pitchFamily="34" charset="0"/>
              <a:buChar char="•"/>
            </a:pPr>
            <a:r>
              <a:rPr lang="da-DK" dirty="0" err="1"/>
              <a:t>What</a:t>
            </a:r>
            <a:r>
              <a:rPr lang="da-DK" dirty="0"/>
              <a:t> </a:t>
            </a:r>
            <a:r>
              <a:rPr lang="da-DK" dirty="0" err="1"/>
              <a:t>remains</a:t>
            </a:r>
            <a:r>
              <a:rPr lang="da-DK" dirty="0"/>
              <a:t> is </a:t>
            </a:r>
            <a:r>
              <a:rPr lang="da-DK" dirty="0" err="1"/>
              <a:t>integrated</a:t>
            </a:r>
            <a:r>
              <a:rPr lang="da-DK" dirty="0"/>
              <a:t> </a:t>
            </a:r>
            <a:r>
              <a:rPr lang="da-DK" dirty="0" err="1"/>
              <a:t>cold</a:t>
            </a:r>
            <a:r>
              <a:rPr lang="da-DK" dirty="0"/>
              <a:t> </a:t>
            </a:r>
            <a:r>
              <a:rPr lang="da-DK" dirty="0" err="1"/>
              <a:t>commissioning</a:t>
            </a:r>
            <a:r>
              <a:rPr lang="da-DK" dirty="0"/>
              <a:t>, </a:t>
            </a:r>
            <a:br>
              <a:rPr lang="da-DK" dirty="0"/>
            </a:br>
            <a:r>
              <a:rPr lang="da-DK" dirty="0"/>
              <a:t>a major task</a:t>
            </a:r>
          </a:p>
        </p:txBody>
      </p:sp>
    </p:spTree>
    <p:extLst>
      <p:ext uri="{BB962C8B-B14F-4D97-AF65-F5344CB8AC3E}">
        <p14:creationId xmlns:p14="http://schemas.microsoft.com/office/powerpoint/2010/main" val="321971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Schedule</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Bifrost Instrument review</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12</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490393" y="1352675"/>
            <a:ext cx="11701607" cy="5410589"/>
          </a:xfrm>
        </p:spPr>
        <p:txBody>
          <a:bodyPr/>
          <a:lstStyle/>
          <a:p>
            <a:pPr lvl="1"/>
            <a:r>
              <a:rPr lang="en-US" dirty="0"/>
              <a:t>All cabinets installed and energized by end of December 24</a:t>
            </a:r>
          </a:p>
          <a:p>
            <a:pPr lvl="1"/>
            <a:r>
              <a:rPr lang="en-US" dirty="0"/>
              <a:t>All beamline components installed by the end of January 25</a:t>
            </a:r>
          </a:p>
          <a:p>
            <a:pPr lvl="1"/>
            <a:r>
              <a:rPr lang="en-US" dirty="0"/>
              <a:t>Full cold commissioning to be run from February 25</a:t>
            </a:r>
          </a:p>
          <a:p>
            <a:pPr lvl="1"/>
            <a:r>
              <a:rPr lang="en-US" dirty="0"/>
              <a:t>A number of bureaucratic processes to clear between then and Beam on Target</a:t>
            </a:r>
            <a:br>
              <a:rPr lang="en-US" dirty="0"/>
            </a:br>
            <a:r>
              <a:rPr lang="en-US" i="1" dirty="0"/>
              <a:t>We need to prepare TG5 documents and cold commission at the same time</a:t>
            </a:r>
          </a:p>
          <a:p>
            <a:pPr lvl="1"/>
            <a:r>
              <a:rPr lang="en-US" dirty="0"/>
              <a:t>Handover of beamline in July 25</a:t>
            </a:r>
          </a:p>
          <a:p>
            <a:pPr marL="252413" lvl="2" indent="0">
              <a:buNone/>
            </a:pPr>
            <a:endParaRPr lang="en-US" dirty="0"/>
          </a:p>
          <a:p>
            <a:pPr lvl="2"/>
            <a:endParaRPr lang="en-US" dirty="0"/>
          </a:p>
          <a:p>
            <a:pPr marL="142875" lvl="1" indent="0">
              <a:buNone/>
            </a:pPr>
            <a:endParaRPr lang="en-US" dirty="0"/>
          </a:p>
          <a:p>
            <a:pPr lvl="2"/>
            <a:endParaRPr lang="en-US" dirty="0"/>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Estimated TG5 Dates – from P6</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2024-10-22</a:t>
            </a:fld>
            <a:endParaRPr lang="sv-SE" dirty="0"/>
          </a:p>
        </p:txBody>
      </p:sp>
      <p:pic>
        <p:nvPicPr>
          <p:cNvPr id="7" name="Picture 6">
            <a:extLst>
              <a:ext uri="{FF2B5EF4-FFF2-40B4-BE49-F238E27FC236}">
                <a16:creationId xmlns:a16="http://schemas.microsoft.com/office/drawing/2014/main" id="{A6D21675-F47C-4E36-A41B-CFA9E0BC22B5}"/>
              </a:ext>
            </a:extLst>
          </p:cNvPr>
          <p:cNvPicPr>
            <a:picLocks noChangeAspect="1"/>
          </p:cNvPicPr>
          <p:nvPr/>
        </p:nvPicPr>
        <p:blipFill rotWithShape="1">
          <a:blip r:embed="rId2"/>
          <a:srcRect l="2236" t="11496" r="770" b="63034"/>
          <a:stretch/>
        </p:blipFill>
        <p:spPr>
          <a:xfrm>
            <a:off x="323272" y="4147129"/>
            <a:ext cx="11628583" cy="718150"/>
          </a:xfrm>
          <a:prstGeom prst="rect">
            <a:avLst/>
          </a:prstGeom>
        </p:spPr>
      </p:pic>
    </p:spTree>
    <p:extLst>
      <p:ext uri="{BB962C8B-B14F-4D97-AF65-F5344CB8AC3E}">
        <p14:creationId xmlns:p14="http://schemas.microsoft.com/office/powerpoint/2010/main" val="147478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Schedule</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Bifrost Instrument review</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13</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490393" y="1352675"/>
            <a:ext cx="11701607" cy="5410589"/>
          </a:xfrm>
        </p:spPr>
        <p:txBody>
          <a:bodyPr/>
          <a:lstStyle/>
          <a:p>
            <a:pPr lvl="1"/>
            <a:r>
              <a:rPr lang="en-US" dirty="0"/>
              <a:t>CP01 and CP02 – Secondary Spectrometer</a:t>
            </a:r>
          </a:p>
          <a:p>
            <a:pPr lvl="1"/>
            <a:r>
              <a:rPr lang="en-US" dirty="0"/>
              <a:t>CP03, CP04 and CP05 – Electrical Installations within D03</a:t>
            </a:r>
          </a:p>
          <a:p>
            <a:pPr marL="252413" lvl="2" indent="0">
              <a:buNone/>
            </a:pPr>
            <a:endParaRPr lang="en-US" dirty="0"/>
          </a:p>
          <a:p>
            <a:pPr lvl="2"/>
            <a:endParaRPr lang="en-US" dirty="0"/>
          </a:p>
          <a:p>
            <a:pPr marL="142875" lvl="1" indent="0">
              <a:buNone/>
            </a:pPr>
            <a:endParaRPr lang="en-US" dirty="0"/>
          </a:p>
          <a:p>
            <a:pPr lvl="2"/>
            <a:endParaRPr lang="en-US" dirty="0"/>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Critical Paths</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2024-10-22</a:t>
            </a:fld>
            <a:endParaRPr lang="sv-SE" dirty="0"/>
          </a:p>
        </p:txBody>
      </p:sp>
      <p:pic>
        <p:nvPicPr>
          <p:cNvPr id="12" name="Picture 11">
            <a:extLst>
              <a:ext uri="{FF2B5EF4-FFF2-40B4-BE49-F238E27FC236}">
                <a16:creationId xmlns:a16="http://schemas.microsoft.com/office/drawing/2014/main" id="{23D4FF23-9B19-4AB7-B8B3-A6990CC8DAE4}"/>
              </a:ext>
            </a:extLst>
          </p:cNvPr>
          <p:cNvPicPr>
            <a:picLocks noChangeAspect="1"/>
          </p:cNvPicPr>
          <p:nvPr/>
        </p:nvPicPr>
        <p:blipFill rotWithShape="1">
          <a:blip r:embed="rId2"/>
          <a:srcRect l="696" r="900" b="54502"/>
          <a:stretch/>
        </p:blipFill>
        <p:spPr>
          <a:xfrm>
            <a:off x="383300" y="3078733"/>
            <a:ext cx="11701608" cy="2881147"/>
          </a:xfrm>
          <a:prstGeom prst="rect">
            <a:avLst/>
          </a:prstGeom>
        </p:spPr>
      </p:pic>
    </p:spTree>
    <p:extLst>
      <p:ext uri="{BB962C8B-B14F-4D97-AF65-F5344CB8AC3E}">
        <p14:creationId xmlns:p14="http://schemas.microsoft.com/office/powerpoint/2010/main" val="363345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8DE24-0941-4F80-8918-843B4AF1273B}"/>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BB488FEE-19AC-AA1B-01DE-B05A42800AA3}"/>
              </a:ext>
            </a:extLst>
          </p:cNvPr>
          <p:cNvSpPr>
            <a:spLocks noGrp="1"/>
          </p:cNvSpPr>
          <p:nvPr>
            <p:ph type="title"/>
          </p:nvPr>
        </p:nvSpPr>
        <p:spPr/>
        <p:txBody>
          <a:bodyPr/>
          <a:lstStyle/>
          <a:p>
            <a:r>
              <a:rPr lang="en-GB" dirty="0">
                <a:solidFill>
                  <a:schemeClr val="tx1">
                    <a:lumMod val="75000"/>
                    <a:lumOff val="25000"/>
                  </a:schemeClr>
                </a:solidFill>
              </a:rPr>
              <a:t>Cold commissioning – old understanding</a:t>
            </a:r>
          </a:p>
        </p:txBody>
      </p:sp>
      <p:sp>
        <p:nvSpPr>
          <p:cNvPr id="5" name="Platshållare för sidfot 4">
            <a:extLst>
              <a:ext uri="{FF2B5EF4-FFF2-40B4-BE49-F238E27FC236}">
                <a16:creationId xmlns:a16="http://schemas.microsoft.com/office/drawing/2014/main" id="{5C829085-F6F3-ACF1-C1B5-0833CCAD7ED4}"/>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PRESENTATION TITL  FOOTER</a:t>
            </a:r>
            <a:endParaRPr lang="en-GB" dirty="0"/>
          </a:p>
        </p:txBody>
      </p:sp>
      <p:sp>
        <p:nvSpPr>
          <p:cNvPr id="6" name="Platshållare för bildnummer 5">
            <a:extLst>
              <a:ext uri="{FF2B5EF4-FFF2-40B4-BE49-F238E27FC236}">
                <a16:creationId xmlns:a16="http://schemas.microsoft.com/office/drawing/2014/main" id="{32749C2D-DECC-CDE8-EB83-1F192648E6EE}"/>
              </a:ext>
            </a:extLst>
          </p:cNvPr>
          <p:cNvSpPr>
            <a:spLocks noGrp="1"/>
          </p:cNvSpPr>
          <p:nvPr>
            <p:ph type="sldNum" sz="quarter" idx="12"/>
          </p:nvPr>
        </p:nvSpPr>
        <p:spPr/>
        <p:txBody>
          <a:bodyPr/>
          <a:lstStyle/>
          <a:p>
            <a:fld id="{F7283078-D760-1647-8B80-66BA8B52336D}" type="slidenum">
              <a:rPr lang="sv-SE" smtClean="0">
                <a:solidFill>
                  <a:srgbClr val="CCCCCC"/>
                </a:solidFill>
              </a:rPr>
              <a:t>14</a:t>
            </a:fld>
            <a:endParaRPr lang="sv-SE" dirty="0">
              <a:solidFill>
                <a:srgbClr val="CCCCCC"/>
              </a:solidFill>
            </a:endParaRPr>
          </a:p>
        </p:txBody>
      </p:sp>
      <p:sp>
        <p:nvSpPr>
          <p:cNvPr id="9" name="Platshållare för datum 3">
            <a:extLst>
              <a:ext uri="{FF2B5EF4-FFF2-40B4-BE49-F238E27FC236}">
                <a16:creationId xmlns:a16="http://schemas.microsoft.com/office/drawing/2014/main" id="{96BD24F1-5A59-DCBA-406A-58812242C59F}"/>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pic>
        <p:nvPicPr>
          <p:cNvPr id="1026" name="Picture 2">
            <a:extLst>
              <a:ext uri="{FF2B5EF4-FFF2-40B4-BE49-F238E27FC236}">
                <a16:creationId xmlns:a16="http://schemas.microsoft.com/office/drawing/2014/main" id="{FA27B9C3-04A2-C7D7-4360-AE0299A6C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874" y="1014413"/>
            <a:ext cx="9447196" cy="5753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97D7A4-EAA9-B859-3E2C-EC624E3318D8}"/>
              </a:ext>
            </a:extLst>
          </p:cNvPr>
          <p:cNvSpPr/>
          <p:nvPr/>
        </p:nvSpPr>
        <p:spPr>
          <a:xfrm>
            <a:off x="866775" y="4143375"/>
            <a:ext cx="9677400" cy="1700212"/>
          </a:xfrm>
          <a:prstGeom prst="rect">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Box 3">
            <a:extLst>
              <a:ext uri="{FF2B5EF4-FFF2-40B4-BE49-F238E27FC236}">
                <a16:creationId xmlns:a16="http://schemas.microsoft.com/office/drawing/2014/main" id="{52EDD4CE-B564-B5CC-F2D0-A194CEF4D51A}"/>
              </a:ext>
            </a:extLst>
          </p:cNvPr>
          <p:cNvSpPr txBox="1"/>
          <p:nvPr/>
        </p:nvSpPr>
        <p:spPr>
          <a:xfrm>
            <a:off x="1374020" y="5922411"/>
            <a:ext cx="8980087" cy="369332"/>
          </a:xfrm>
          <a:prstGeom prst="rect">
            <a:avLst/>
          </a:prstGeom>
          <a:noFill/>
        </p:spPr>
        <p:txBody>
          <a:bodyPr wrap="none" rtlCol="0">
            <a:spAutoFit/>
          </a:bodyPr>
          <a:lstStyle/>
          <a:p>
            <a:pPr algn="l"/>
            <a:r>
              <a:rPr lang="da-DK" b="1" dirty="0" err="1">
                <a:solidFill>
                  <a:srgbClr val="FF0000"/>
                </a:solidFill>
              </a:rPr>
              <a:t>Involved</a:t>
            </a:r>
            <a:r>
              <a:rPr lang="da-DK" b="1" dirty="0">
                <a:solidFill>
                  <a:srgbClr val="FF0000"/>
                </a:solidFill>
              </a:rPr>
              <a:t> </a:t>
            </a:r>
            <a:r>
              <a:rPr lang="da-DK" b="1" dirty="0" err="1">
                <a:solidFill>
                  <a:srgbClr val="FF0000"/>
                </a:solidFill>
              </a:rPr>
              <a:t>groups</a:t>
            </a:r>
            <a:r>
              <a:rPr lang="da-DK" b="1" dirty="0">
                <a:solidFill>
                  <a:srgbClr val="FF0000"/>
                </a:solidFill>
              </a:rPr>
              <a:t>: Core team, ICS, MCA, </a:t>
            </a:r>
            <a:r>
              <a:rPr lang="da-DK" b="1" dirty="0" err="1">
                <a:solidFill>
                  <a:srgbClr val="FF0000"/>
                </a:solidFill>
              </a:rPr>
              <a:t>Detector</a:t>
            </a:r>
            <a:r>
              <a:rPr lang="da-DK" b="1" dirty="0">
                <a:solidFill>
                  <a:srgbClr val="FF0000"/>
                </a:solidFill>
              </a:rPr>
              <a:t> </a:t>
            </a:r>
            <a:r>
              <a:rPr lang="da-DK" b="1" dirty="0" err="1">
                <a:solidFill>
                  <a:srgbClr val="FF0000"/>
                </a:solidFill>
              </a:rPr>
              <a:t>group</a:t>
            </a:r>
            <a:r>
              <a:rPr lang="da-DK" b="1" dirty="0">
                <a:solidFill>
                  <a:srgbClr val="FF0000"/>
                </a:solidFill>
              </a:rPr>
              <a:t>, CEP, Sample </a:t>
            </a:r>
            <a:r>
              <a:rPr lang="da-DK" b="1" dirty="0" err="1">
                <a:solidFill>
                  <a:srgbClr val="FF0000"/>
                </a:solidFill>
              </a:rPr>
              <a:t>environment</a:t>
            </a:r>
            <a:endParaRPr lang="da-DK" b="1" dirty="0">
              <a:solidFill>
                <a:srgbClr val="FF0000"/>
              </a:solidFill>
            </a:endParaRPr>
          </a:p>
        </p:txBody>
      </p:sp>
    </p:spTree>
    <p:extLst>
      <p:ext uri="{BB962C8B-B14F-4D97-AF65-F5344CB8AC3E}">
        <p14:creationId xmlns:p14="http://schemas.microsoft.com/office/powerpoint/2010/main" val="192243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0A064-C9CE-CD96-044A-C5257FBA53D0}"/>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DCFC586D-23B5-5E5E-6A94-A5B0733EECBC}"/>
              </a:ext>
            </a:extLst>
          </p:cNvPr>
          <p:cNvSpPr>
            <a:spLocks noGrp="1"/>
          </p:cNvSpPr>
          <p:nvPr>
            <p:ph type="title"/>
          </p:nvPr>
        </p:nvSpPr>
        <p:spPr/>
        <p:txBody>
          <a:bodyPr/>
          <a:lstStyle/>
          <a:p>
            <a:r>
              <a:rPr lang="en-GB" dirty="0">
                <a:solidFill>
                  <a:schemeClr val="tx1">
                    <a:lumMod val="75000"/>
                    <a:lumOff val="25000"/>
                  </a:schemeClr>
                </a:solidFill>
              </a:rPr>
              <a:t>Cold commissioning </a:t>
            </a:r>
          </a:p>
        </p:txBody>
      </p:sp>
      <p:sp>
        <p:nvSpPr>
          <p:cNvPr id="5" name="Platshållare för sidfot 4">
            <a:extLst>
              <a:ext uri="{FF2B5EF4-FFF2-40B4-BE49-F238E27FC236}">
                <a16:creationId xmlns:a16="http://schemas.microsoft.com/office/drawing/2014/main" id="{D880EB21-8E80-3AC0-B721-12B821809DFE}"/>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PRESENTATION TITL  FOOTER</a:t>
            </a:r>
            <a:endParaRPr lang="en-GB" dirty="0"/>
          </a:p>
        </p:txBody>
      </p:sp>
      <p:sp>
        <p:nvSpPr>
          <p:cNvPr id="6" name="Platshållare för bildnummer 5">
            <a:extLst>
              <a:ext uri="{FF2B5EF4-FFF2-40B4-BE49-F238E27FC236}">
                <a16:creationId xmlns:a16="http://schemas.microsoft.com/office/drawing/2014/main" id="{BAD62DF9-B571-E05E-AD47-C60B24BDB6A9}"/>
              </a:ext>
            </a:extLst>
          </p:cNvPr>
          <p:cNvSpPr>
            <a:spLocks noGrp="1"/>
          </p:cNvSpPr>
          <p:nvPr>
            <p:ph type="sldNum" sz="quarter" idx="12"/>
          </p:nvPr>
        </p:nvSpPr>
        <p:spPr/>
        <p:txBody>
          <a:bodyPr/>
          <a:lstStyle/>
          <a:p>
            <a:fld id="{F7283078-D760-1647-8B80-66BA8B52336D}" type="slidenum">
              <a:rPr lang="sv-SE" smtClean="0">
                <a:solidFill>
                  <a:srgbClr val="CCCCCC"/>
                </a:solidFill>
              </a:rPr>
              <a:t>15</a:t>
            </a:fld>
            <a:endParaRPr lang="sv-SE" dirty="0">
              <a:solidFill>
                <a:srgbClr val="CCCCCC"/>
              </a:solidFill>
            </a:endParaRPr>
          </a:p>
        </p:txBody>
      </p:sp>
      <p:sp>
        <p:nvSpPr>
          <p:cNvPr id="9" name="Platshållare för datum 3">
            <a:extLst>
              <a:ext uri="{FF2B5EF4-FFF2-40B4-BE49-F238E27FC236}">
                <a16:creationId xmlns:a16="http://schemas.microsoft.com/office/drawing/2014/main" id="{B6782797-3902-4B9F-DEC3-55BDA36A201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
        <p:nvSpPr>
          <p:cNvPr id="2" name="TextBox 1">
            <a:extLst>
              <a:ext uri="{FF2B5EF4-FFF2-40B4-BE49-F238E27FC236}">
                <a16:creationId xmlns:a16="http://schemas.microsoft.com/office/drawing/2014/main" id="{32FB9BBB-9D0E-F6C4-1CBE-514C99E2FC6B}"/>
              </a:ext>
            </a:extLst>
          </p:cNvPr>
          <p:cNvSpPr txBox="1"/>
          <p:nvPr/>
        </p:nvSpPr>
        <p:spPr>
          <a:xfrm>
            <a:off x="1133272" y="922712"/>
            <a:ext cx="10434614" cy="6186309"/>
          </a:xfrm>
          <a:prstGeom prst="rect">
            <a:avLst/>
          </a:prstGeom>
          <a:noFill/>
        </p:spPr>
        <p:txBody>
          <a:bodyPr wrap="square">
            <a:spAutoFit/>
          </a:bodyPr>
          <a:lstStyle/>
          <a:p>
            <a:pPr marL="285750" indent="-285750">
              <a:buFont typeface="Arial" panose="020B0604020202020204" pitchFamily="34" charset="0"/>
              <a:buChar char="•"/>
            </a:pPr>
            <a:r>
              <a:rPr lang="en-GB" dirty="0"/>
              <a:t>We now have two timing networks – low precision and high precision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Sample environment and motors interface with </a:t>
            </a:r>
            <a:r>
              <a:rPr lang="en-GB" dirty="0" err="1"/>
              <a:t>PtP</a:t>
            </a:r>
            <a:r>
              <a:rPr lang="en-GB" dirty="0"/>
              <a:t> (slow)</a:t>
            </a:r>
          </a:p>
          <a:p>
            <a:pPr marL="285750" indent="-285750">
              <a:buFont typeface="Arial" panose="020B0604020202020204" pitchFamily="34" charset="0"/>
              <a:buChar char="•"/>
            </a:pPr>
            <a:r>
              <a:rPr lang="en-GB" dirty="0"/>
              <a:t>Detectors and monitors interface with </a:t>
            </a:r>
            <a:r>
              <a:rPr lang="en-GB" dirty="0" err="1"/>
              <a:t>fiber</a:t>
            </a:r>
            <a:r>
              <a:rPr lang="en-GB" dirty="0"/>
              <a:t> (fast)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Commissioning the detectors involves detector group, ICS, CUP, CEP, ECDC, IDS, data curation. We need to test preamps, ADC, timing, backend module, event formation unit, data format and storage, slow control and EPICS.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Motors involve a different timing network than detectors, encoders, limit switches, NICOS, encoder values need timestamping, we need to work with the data-file. Involves MCA and all above.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Staff have implemented great solutions. But we don’t think that cold commissioning will be fast or straightforward. </a:t>
            </a:r>
            <a:br>
              <a:rPr lang="en-GB" dirty="0"/>
            </a:br>
            <a:br>
              <a:rPr lang="en-GB" dirty="0"/>
            </a:br>
            <a:r>
              <a:rPr lang="en-GB" b="1" dirty="0"/>
              <a:t>Example: </a:t>
            </a:r>
            <a:r>
              <a:rPr lang="en-GB" dirty="0"/>
              <a:t>We tested a goniometer and ran into problems, that needed fixing in the lab. </a:t>
            </a:r>
            <a:br>
              <a:rPr lang="en-GB" dirty="0"/>
            </a:br>
            <a:r>
              <a:rPr lang="en-GB" dirty="0"/>
              <a:t>4 months ago, not fixed yet. Such problems will be the norm and need to be resolved ad hoc</a:t>
            </a:r>
            <a:br>
              <a:rPr lang="en-GB" dirty="0"/>
            </a:b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b="1" dirty="0"/>
          </a:p>
          <a:p>
            <a:endParaRPr lang="en-GB" b="1" dirty="0"/>
          </a:p>
        </p:txBody>
      </p:sp>
      <p:sp>
        <p:nvSpPr>
          <p:cNvPr id="7" name="Rectangle 6">
            <a:extLst>
              <a:ext uri="{FF2B5EF4-FFF2-40B4-BE49-F238E27FC236}">
                <a16:creationId xmlns:a16="http://schemas.microsoft.com/office/drawing/2014/main" id="{099D252A-ED47-E2CB-181B-C4B2B41A8B09}"/>
              </a:ext>
            </a:extLst>
          </p:cNvPr>
          <p:cNvSpPr/>
          <p:nvPr/>
        </p:nvSpPr>
        <p:spPr>
          <a:xfrm>
            <a:off x="918463" y="2239263"/>
            <a:ext cx="10762511" cy="3838579"/>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070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E9E64-0848-4241-BB38-878AC07AF54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F6C1E1F-C9E2-325D-91AE-D25308BF8F45}"/>
              </a:ext>
            </a:extLst>
          </p:cNvPr>
          <p:cNvSpPr>
            <a:spLocks noGrp="1"/>
          </p:cNvSpPr>
          <p:nvPr>
            <p:ph type="title"/>
          </p:nvPr>
        </p:nvSpPr>
        <p:spPr/>
        <p:txBody>
          <a:bodyPr/>
          <a:lstStyle/>
          <a:p>
            <a:r>
              <a:rPr lang="en-GB" dirty="0">
                <a:solidFill>
                  <a:schemeClr val="tx1">
                    <a:lumMod val="75000"/>
                    <a:lumOff val="25000"/>
                  </a:schemeClr>
                </a:solidFill>
              </a:rPr>
              <a:t>Cold commissioning summary</a:t>
            </a:r>
          </a:p>
        </p:txBody>
      </p:sp>
      <p:sp>
        <p:nvSpPr>
          <p:cNvPr id="4" name="Platshållare för sidfot 3">
            <a:extLst>
              <a:ext uri="{FF2B5EF4-FFF2-40B4-BE49-F238E27FC236}">
                <a16:creationId xmlns:a16="http://schemas.microsoft.com/office/drawing/2014/main" id="{F5BFE6E8-637E-4272-6CFE-EB89641B2131}"/>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Bifrost Instrument review</a:t>
            </a:r>
            <a:endParaRPr lang="en-GB" dirty="0"/>
          </a:p>
        </p:txBody>
      </p:sp>
      <p:sp>
        <p:nvSpPr>
          <p:cNvPr id="5" name="Platshållare för bildnummer 4">
            <a:extLst>
              <a:ext uri="{FF2B5EF4-FFF2-40B4-BE49-F238E27FC236}">
                <a16:creationId xmlns:a16="http://schemas.microsoft.com/office/drawing/2014/main" id="{6C814FEC-F96B-D571-8CA3-C00E72BF5365}"/>
              </a:ext>
            </a:extLst>
          </p:cNvPr>
          <p:cNvSpPr>
            <a:spLocks noGrp="1"/>
          </p:cNvSpPr>
          <p:nvPr>
            <p:ph type="sldNum" sz="quarter" idx="12"/>
          </p:nvPr>
        </p:nvSpPr>
        <p:spPr/>
        <p:txBody>
          <a:bodyPr/>
          <a:lstStyle/>
          <a:p>
            <a:fld id="{F7283078-D760-1647-8B80-66BA8B52336D}" type="slidenum">
              <a:rPr lang="sv-SE" smtClean="0">
                <a:solidFill>
                  <a:srgbClr val="CCCCCC"/>
                </a:solidFill>
              </a:rPr>
              <a:t>16</a:t>
            </a:fld>
            <a:endParaRPr lang="sv-SE" dirty="0">
              <a:solidFill>
                <a:srgbClr val="CCCCCC"/>
              </a:solidFill>
            </a:endParaRPr>
          </a:p>
        </p:txBody>
      </p:sp>
      <p:sp>
        <p:nvSpPr>
          <p:cNvPr id="10" name="Platshållare för datum 3">
            <a:extLst>
              <a:ext uri="{FF2B5EF4-FFF2-40B4-BE49-F238E27FC236}">
                <a16:creationId xmlns:a16="http://schemas.microsoft.com/office/drawing/2014/main" id="{89094950-7639-D765-4A34-31915708B7AB}"/>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2024-10-22</a:t>
            </a:fld>
            <a:endParaRPr lang="sv-SE" dirty="0"/>
          </a:p>
        </p:txBody>
      </p:sp>
      <p:sp>
        <p:nvSpPr>
          <p:cNvPr id="7" name="TextBox 6">
            <a:extLst>
              <a:ext uri="{FF2B5EF4-FFF2-40B4-BE49-F238E27FC236}">
                <a16:creationId xmlns:a16="http://schemas.microsoft.com/office/drawing/2014/main" id="{7B031433-B9F4-4477-49C3-28388FD2129A}"/>
              </a:ext>
            </a:extLst>
          </p:cNvPr>
          <p:cNvSpPr txBox="1"/>
          <p:nvPr/>
        </p:nvSpPr>
        <p:spPr>
          <a:xfrm>
            <a:off x="1156385" y="1346838"/>
            <a:ext cx="10434614" cy="6463308"/>
          </a:xfrm>
          <a:prstGeom prst="rect">
            <a:avLst/>
          </a:prstGeom>
          <a:noFill/>
        </p:spPr>
        <p:txBody>
          <a:bodyPr wrap="square">
            <a:spAutoFit/>
          </a:bodyPr>
          <a:lstStyle/>
          <a:p>
            <a:pPr marL="285750" indent="-285750">
              <a:buFont typeface="Arial" panose="020B0604020202020204" pitchFamily="34" charset="0"/>
              <a:buChar char="•"/>
            </a:pPr>
            <a:r>
              <a:rPr lang="en-GB" dirty="0"/>
              <a:t>BW chopper is effectively commissioned (done by chopper group)</a:t>
            </a:r>
          </a:p>
          <a:p>
            <a:pPr marL="285750" indent="-285750">
              <a:buFont typeface="Arial" panose="020B0604020202020204" pitchFamily="34" charset="0"/>
              <a:buChar char="•"/>
            </a:pPr>
            <a:r>
              <a:rPr lang="en-GB" dirty="0"/>
              <a:t>NICOS is up and running in the hutch (done by ECDC)</a:t>
            </a:r>
          </a:p>
          <a:p>
            <a:pPr marL="285750" indent="-285750">
              <a:buFont typeface="Arial" panose="020B0604020202020204" pitchFamily="34" charset="0"/>
              <a:buChar char="•"/>
            </a:pPr>
            <a:r>
              <a:rPr lang="en-GB" dirty="0"/>
              <a:t>We have power and network in E01 (done by CEP)</a:t>
            </a:r>
          </a:p>
          <a:p>
            <a:pPr marL="285750" indent="-285750">
              <a:buFont typeface="Arial" panose="020B0604020202020204" pitchFamily="34" charset="0"/>
              <a:buChar char="•"/>
            </a:pPr>
            <a:r>
              <a:rPr lang="en-GB" dirty="0"/>
              <a:t>Most motors have been tested during the FAT and SAT tests. However, this was a while back. We need to test the integration of the motor controllers in the rack with the timing system, NICOS and the nexus files</a:t>
            </a:r>
          </a:p>
          <a:p>
            <a:pPr marL="285750" indent="-285750">
              <a:buFont typeface="Arial" panose="020B0604020202020204" pitchFamily="34" charset="0"/>
              <a:buChar char="•"/>
            </a:pPr>
            <a:endParaRPr lang="en-GB" dirty="0"/>
          </a:p>
          <a:p>
            <a:r>
              <a:rPr lang="en-GB" dirty="0"/>
              <a:t>Critical tasks:</a:t>
            </a:r>
            <a:br>
              <a:rPr lang="en-GB" dirty="0"/>
            </a:br>
            <a:endParaRPr lang="en-GB" dirty="0"/>
          </a:p>
          <a:p>
            <a:pPr marL="285750" indent="-285750">
              <a:buFont typeface="Arial" panose="020B0604020202020204" pitchFamily="34" charset="0"/>
              <a:buChar char="•"/>
            </a:pPr>
            <a:r>
              <a:rPr lang="en-GB" dirty="0"/>
              <a:t>Getting the cables and pipes into the bunker, the racks energized in order to start the challenging commissioning of the choppers</a:t>
            </a:r>
            <a:br>
              <a:rPr lang="en-GB" dirty="0"/>
            </a:br>
            <a:endParaRPr lang="en-GB" dirty="0"/>
          </a:p>
          <a:p>
            <a:pPr marL="285750" indent="-285750">
              <a:buFont typeface="Arial" panose="020B0604020202020204" pitchFamily="34" charset="0"/>
              <a:buChar char="•"/>
            </a:pPr>
            <a:r>
              <a:rPr lang="en-GB" dirty="0"/>
              <a:t>Motion control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Detector readout chain (reference pulse timing, ADC, RMM, EFU, Kafka, NEXUS)</a:t>
            </a:r>
            <a:br>
              <a:rPr lang="en-GB" dirty="0"/>
            </a:b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b="1" dirty="0"/>
          </a:p>
          <a:p>
            <a:endParaRPr lang="en-GB" b="1" dirty="0"/>
          </a:p>
        </p:txBody>
      </p:sp>
    </p:spTree>
    <p:extLst>
      <p:ext uri="{BB962C8B-B14F-4D97-AF65-F5344CB8AC3E}">
        <p14:creationId xmlns:p14="http://schemas.microsoft.com/office/powerpoint/2010/main" val="98355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err="1"/>
              <a:t>Detector</a:t>
            </a:r>
            <a:r>
              <a:rPr lang="da-DK" sz="2800" dirty="0"/>
              <a:t> design reminder</a:t>
            </a:r>
            <a:endParaRPr lang="en-GB" sz="2800" dirty="0">
              <a:solidFill>
                <a:schemeClr val="tx1">
                  <a:lumMod val="75000"/>
                  <a:lumOff val="25000"/>
                </a:schemeClr>
              </a:solidFill>
            </a:endParaRPr>
          </a:p>
        </p:txBody>
      </p:sp>
      <p:pic>
        <p:nvPicPr>
          <p:cNvPr id="4" name="Picture 3">
            <a:extLst>
              <a:ext uri="{FF2B5EF4-FFF2-40B4-BE49-F238E27FC236}">
                <a16:creationId xmlns:a16="http://schemas.microsoft.com/office/drawing/2014/main" id="{3872E2B4-76BD-4BED-C4F4-3B0318C82322}"/>
              </a:ext>
            </a:extLst>
          </p:cNvPr>
          <p:cNvPicPr>
            <a:picLocks noChangeAspect="1"/>
          </p:cNvPicPr>
          <p:nvPr/>
        </p:nvPicPr>
        <p:blipFill>
          <a:blip r:embed="rId2"/>
          <a:stretch>
            <a:fillRect/>
          </a:stretch>
        </p:blipFill>
        <p:spPr>
          <a:xfrm>
            <a:off x="540411" y="2778220"/>
            <a:ext cx="6237901" cy="2106350"/>
          </a:xfrm>
          <a:prstGeom prst="rect">
            <a:avLst/>
          </a:prstGeom>
        </p:spPr>
      </p:pic>
      <p:pic>
        <p:nvPicPr>
          <p:cNvPr id="6" name="Picture 5">
            <a:extLst>
              <a:ext uri="{FF2B5EF4-FFF2-40B4-BE49-F238E27FC236}">
                <a16:creationId xmlns:a16="http://schemas.microsoft.com/office/drawing/2014/main" id="{CD47868C-DD5A-AECA-0FC0-45C9F32C8DE6}"/>
              </a:ext>
            </a:extLst>
          </p:cNvPr>
          <p:cNvPicPr>
            <a:picLocks noChangeAspect="1"/>
          </p:cNvPicPr>
          <p:nvPr/>
        </p:nvPicPr>
        <p:blipFill>
          <a:blip r:embed="rId3"/>
          <a:stretch>
            <a:fillRect/>
          </a:stretch>
        </p:blipFill>
        <p:spPr>
          <a:xfrm>
            <a:off x="6773450" y="38911"/>
            <a:ext cx="5547847" cy="6858000"/>
          </a:xfrm>
          <a:prstGeom prst="rect">
            <a:avLst/>
          </a:prstGeom>
        </p:spPr>
      </p:pic>
    </p:spTree>
    <p:extLst>
      <p:ext uri="{BB962C8B-B14F-4D97-AF65-F5344CB8AC3E}">
        <p14:creationId xmlns:p14="http://schemas.microsoft.com/office/powerpoint/2010/main" val="369663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B2A49-9700-AF86-05C7-40DCCD7B10F8}"/>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DF58C23F-A859-1072-BF06-655CB4E328E5}"/>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2024-10-23</a:t>
            </a:fld>
            <a:endParaRPr lang="sv-SE" dirty="0"/>
          </a:p>
        </p:txBody>
      </p:sp>
      <p:sp>
        <p:nvSpPr>
          <p:cNvPr id="38" name="Rubrik 1">
            <a:extLst>
              <a:ext uri="{FF2B5EF4-FFF2-40B4-BE49-F238E27FC236}">
                <a16:creationId xmlns:a16="http://schemas.microsoft.com/office/drawing/2014/main" id="{7B7C5E53-E312-8AC6-4B78-F242282EE5F9}"/>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err="1"/>
              <a:t>Detector</a:t>
            </a:r>
            <a:r>
              <a:rPr lang="da-DK" sz="2800" dirty="0"/>
              <a:t> test – April and September 2023 – at the LLB</a:t>
            </a:r>
            <a:endParaRPr lang="en-GB" sz="2800" dirty="0">
              <a:solidFill>
                <a:schemeClr val="tx1">
                  <a:lumMod val="75000"/>
                  <a:lumOff val="25000"/>
                </a:schemeClr>
              </a:solidFill>
            </a:endParaRPr>
          </a:p>
        </p:txBody>
      </p:sp>
      <p:pic>
        <p:nvPicPr>
          <p:cNvPr id="3" name="Graphic 2">
            <a:extLst>
              <a:ext uri="{FF2B5EF4-FFF2-40B4-BE49-F238E27FC236}">
                <a16:creationId xmlns:a16="http://schemas.microsoft.com/office/drawing/2014/main" id="{8BA7283E-5CE9-E659-15D9-CA07B8728F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7668" y="1965158"/>
            <a:ext cx="4895360" cy="2927684"/>
          </a:xfrm>
          <a:prstGeom prst="rect">
            <a:avLst/>
          </a:prstGeom>
        </p:spPr>
      </p:pic>
      <p:pic>
        <p:nvPicPr>
          <p:cNvPr id="1026" name="Picture 2">
            <a:extLst>
              <a:ext uri="{FF2B5EF4-FFF2-40B4-BE49-F238E27FC236}">
                <a16:creationId xmlns:a16="http://schemas.microsoft.com/office/drawing/2014/main" id="{2F88F65B-C2B8-27C9-324F-D5302BB16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9" y="1965158"/>
            <a:ext cx="5038725"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47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err="1"/>
              <a:t>Detector</a:t>
            </a:r>
            <a:r>
              <a:rPr lang="da-DK" sz="2800" dirty="0"/>
              <a:t> test – April and September 2023 – at the LLB</a:t>
            </a:r>
            <a:endParaRPr lang="en-GB" sz="2800" dirty="0">
              <a:solidFill>
                <a:schemeClr val="tx1">
                  <a:lumMod val="75000"/>
                  <a:lumOff val="25000"/>
                </a:schemeClr>
              </a:solidFill>
            </a:endParaRPr>
          </a:p>
        </p:txBody>
      </p:sp>
      <p:pic>
        <p:nvPicPr>
          <p:cNvPr id="2050" name="Picture 2">
            <a:extLst>
              <a:ext uri="{FF2B5EF4-FFF2-40B4-BE49-F238E27FC236}">
                <a16:creationId xmlns:a16="http://schemas.microsoft.com/office/drawing/2014/main" id="{99D09DDC-2195-0CAF-4066-7C0A5E836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8644" y="1414462"/>
            <a:ext cx="3761912" cy="50214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093DCEC-20DB-767B-E3EE-B17CA3BAE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740" y="1414462"/>
            <a:ext cx="3832622" cy="510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47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869623" y="404361"/>
            <a:ext cx="9360000" cy="657339"/>
          </a:xfrm>
        </p:spPr>
        <p:txBody>
          <a:bodyPr/>
          <a:lstStyle/>
          <a:p>
            <a:r>
              <a:rPr lang="en-GB" sz="2800" dirty="0">
                <a:solidFill>
                  <a:schemeClr val="tx1">
                    <a:lumMod val="75000"/>
                    <a:lumOff val="25000"/>
                  </a:schemeClr>
                </a:solidFill>
              </a:rPr>
              <a:t>BIFROST: Indirect </a:t>
            </a:r>
            <a:r>
              <a:rPr lang="en-GB" sz="2800" dirty="0" err="1">
                <a:solidFill>
                  <a:schemeClr val="tx1">
                    <a:lumMod val="75000"/>
                    <a:lumOff val="25000"/>
                  </a:schemeClr>
                </a:solidFill>
              </a:rPr>
              <a:t>ToF</a:t>
            </a:r>
            <a:r>
              <a:rPr lang="en-GB" sz="2800" dirty="0">
                <a:solidFill>
                  <a:schemeClr val="tx1">
                    <a:lumMod val="75000"/>
                    <a:lumOff val="25000"/>
                  </a:schemeClr>
                </a:solidFill>
              </a:rPr>
              <a:t> with energy-multiplexing backend</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2</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pic>
        <p:nvPicPr>
          <p:cNvPr id="7" name="Picture 6"/>
          <p:cNvPicPr/>
          <p:nvPr/>
        </p:nvPicPr>
        <p:blipFill>
          <a:blip r:embed="rId2"/>
          <a:stretch>
            <a:fillRect/>
          </a:stretch>
        </p:blipFill>
        <p:spPr>
          <a:xfrm>
            <a:off x="653143" y="1784014"/>
            <a:ext cx="8355862" cy="3205569"/>
          </a:xfrm>
          <a:prstGeom prst="rect">
            <a:avLst/>
          </a:prstGeom>
        </p:spPr>
      </p:pic>
      <p:sp>
        <p:nvSpPr>
          <p:cNvPr id="3" name="TextBox 2"/>
          <p:cNvSpPr txBox="1"/>
          <p:nvPr/>
        </p:nvSpPr>
        <p:spPr>
          <a:xfrm>
            <a:off x="561220" y="1051766"/>
            <a:ext cx="8261970" cy="646331"/>
          </a:xfrm>
          <a:prstGeom prst="rect">
            <a:avLst/>
          </a:prstGeom>
          <a:noFill/>
        </p:spPr>
        <p:txBody>
          <a:bodyPr wrap="square" rtlCol="0">
            <a:spAutoFit/>
          </a:bodyPr>
          <a:lstStyle/>
          <a:p>
            <a:pPr algn="l"/>
            <a:r>
              <a:rPr lang="da-DK" b="1" dirty="0" err="1">
                <a:solidFill>
                  <a:srgbClr val="666666"/>
                </a:solidFill>
              </a:rPr>
              <a:t>Indirect</a:t>
            </a:r>
            <a:r>
              <a:rPr lang="da-DK" b="1" dirty="0">
                <a:solidFill>
                  <a:srgbClr val="666666"/>
                </a:solidFill>
              </a:rPr>
              <a:t> neutron </a:t>
            </a:r>
            <a:r>
              <a:rPr lang="da-DK" b="1" dirty="0" err="1">
                <a:solidFill>
                  <a:srgbClr val="666666"/>
                </a:solidFill>
              </a:rPr>
              <a:t>spectrometry</a:t>
            </a:r>
            <a:r>
              <a:rPr lang="da-DK" b="1" dirty="0">
                <a:solidFill>
                  <a:srgbClr val="666666"/>
                </a:solidFill>
              </a:rPr>
              <a:t>: Fix the final </a:t>
            </a:r>
            <a:r>
              <a:rPr lang="da-DK" b="1" dirty="0" err="1">
                <a:solidFill>
                  <a:srgbClr val="666666"/>
                </a:solidFill>
              </a:rPr>
              <a:t>energy</a:t>
            </a:r>
            <a:r>
              <a:rPr lang="da-DK" b="1" dirty="0">
                <a:solidFill>
                  <a:srgbClr val="666666"/>
                </a:solidFill>
              </a:rPr>
              <a:t> via analysers, </a:t>
            </a:r>
            <a:r>
              <a:rPr lang="da-DK" b="1" dirty="0" err="1">
                <a:solidFill>
                  <a:srgbClr val="666666"/>
                </a:solidFill>
              </a:rPr>
              <a:t>use</a:t>
            </a:r>
            <a:r>
              <a:rPr lang="da-DK" b="1" dirty="0">
                <a:solidFill>
                  <a:srgbClr val="666666"/>
                </a:solidFill>
              </a:rPr>
              <a:t> time-of-flight to measure the incident </a:t>
            </a:r>
            <a:r>
              <a:rPr lang="da-DK" b="1" dirty="0" err="1">
                <a:solidFill>
                  <a:srgbClr val="666666"/>
                </a:solidFill>
              </a:rPr>
              <a:t>energy</a:t>
            </a:r>
            <a:endParaRPr lang="en-US" b="1" dirty="0">
              <a:solidFill>
                <a:srgbClr val="666666"/>
              </a:solidFill>
            </a:endParaRPr>
          </a:p>
        </p:txBody>
      </p:sp>
      <p:pic>
        <p:nvPicPr>
          <p:cNvPr id="4" name="Picture 3">
            <a:extLst>
              <a:ext uri="{FF2B5EF4-FFF2-40B4-BE49-F238E27FC236}">
                <a16:creationId xmlns:a16="http://schemas.microsoft.com/office/drawing/2014/main" id="{1506CF32-2052-D90A-A9BA-7884B790EC28}"/>
              </a:ext>
            </a:extLst>
          </p:cNvPr>
          <p:cNvPicPr>
            <a:picLocks noChangeAspect="1"/>
          </p:cNvPicPr>
          <p:nvPr/>
        </p:nvPicPr>
        <p:blipFill>
          <a:blip r:embed="rId3"/>
          <a:stretch>
            <a:fillRect/>
          </a:stretch>
        </p:blipFill>
        <p:spPr>
          <a:xfrm>
            <a:off x="9332797" y="3148274"/>
            <a:ext cx="3135227" cy="3111830"/>
          </a:xfrm>
          <a:prstGeom prst="rect">
            <a:avLst/>
          </a:prstGeom>
        </p:spPr>
      </p:pic>
    </p:spTree>
    <p:extLst>
      <p:ext uri="{BB962C8B-B14F-4D97-AF65-F5344CB8AC3E}">
        <p14:creationId xmlns:p14="http://schemas.microsoft.com/office/powerpoint/2010/main" val="38393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err="1"/>
              <a:t>Detector</a:t>
            </a:r>
            <a:r>
              <a:rPr lang="da-DK" sz="2800" dirty="0"/>
              <a:t> test – September test, </a:t>
            </a:r>
            <a:r>
              <a:rPr lang="da-DK" sz="2800" dirty="0" err="1"/>
              <a:t>channels</a:t>
            </a:r>
            <a:r>
              <a:rPr lang="da-DK" sz="2800" dirty="0"/>
              <a:t> A and B </a:t>
            </a:r>
            <a:r>
              <a:rPr lang="da-DK" sz="2800" dirty="0" err="1"/>
              <a:t>histogrammed</a:t>
            </a:r>
            <a:endParaRPr lang="en-GB" sz="2800" dirty="0">
              <a:solidFill>
                <a:schemeClr val="tx1">
                  <a:lumMod val="75000"/>
                  <a:lumOff val="25000"/>
                </a:schemeClr>
              </a:solidFill>
            </a:endParaRPr>
          </a:p>
        </p:txBody>
      </p:sp>
      <p:pic>
        <p:nvPicPr>
          <p:cNvPr id="7170" name="Picture 2">
            <a:extLst>
              <a:ext uri="{FF2B5EF4-FFF2-40B4-BE49-F238E27FC236}">
                <a16:creationId xmlns:a16="http://schemas.microsoft.com/office/drawing/2014/main" id="{DDD0BC41-08CF-2467-F417-9DE55E9C4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47" y="1396335"/>
            <a:ext cx="9009890" cy="53932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0BA6F6C-0B3A-79FF-B592-1BCEF7088AAF}"/>
              </a:ext>
            </a:extLst>
          </p:cNvPr>
          <p:cNvSpPr/>
          <p:nvPr/>
        </p:nvSpPr>
        <p:spPr>
          <a:xfrm>
            <a:off x="5044476" y="1023715"/>
            <a:ext cx="1251284" cy="12753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rgbClr val="FF0000"/>
              </a:solidFill>
            </a:endParaRPr>
          </a:p>
        </p:txBody>
      </p:sp>
      <p:sp>
        <p:nvSpPr>
          <p:cNvPr id="3" name="Oval 2">
            <a:extLst>
              <a:ext uri="{FF2B5EF4-FFF2-40B4-BE49-F238E27FC236}">
                <a16:creationId xmlns:a16="http://schemas.microsoft.com/office/drawing/2014/main" id="{32E5687D-BEFD-9AA9-0A39-342EE78288C5}"/>
              </a:ext>
            </a:extLst>
          </p:cNvPr>
          <p:cNvSpPr/>
          <p:nvPr/>
        </p:nvSpPr>
        <p:spPr>
          <a:xfrm>
            <a:off x="9279630" y="1907635"/>
            <a:ext cx="1251284" cy="12753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rgbClr val="FF0000"/>
              </a:solidFill>
            </a:endParaRPr>
          </a:p>
        </p:txBody>
      </p:sp>
    </p:spTree>
    <p:extLst>
      <p:ext uri="{BB962C8B-B14F-4D97-AF65-F5344CB8AC3E}">
        <p14:creationId xmlns:p14="http://schemas.microsoft.com/office/powerpoint/2010/main" val="263842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err="1"/>
              <a:t>Detector</a:t>
            </a:r>
            <a:r>
              <a:rPr lang="da-DK" sz="2800" dirty="0"/>
              <a:t> test – Masks </a:t>
            </a:r>
            <a:r>
              <a:rPr lang="da-DK" sz="2800" dirty="0" err="1"/>
              <a:t>applied</a:t>
            </a:r>
            <a:endParaRPr lang="en-GB" sz="2800" dirty="0">
              <a:solidFill>
                <a:schemeClr val="tx1">
                  <a:lumMod val="75000"/>
                  <a:lumOff val="25000"/>
                </a:schemeClr>
              </a:solidFill>
            </a:endParaRPr>
          </a:p>
        </p:txBody>
      </p:sp>
      <p:pic>
        <p:nvPicPr>
          <p:cNvPr id="5122" name="Picture 2">
            <a:extLst>
              <a:ext uri="{FF2B5EF4-FFF2-40B4-BE49-F238E27FC236}">
                <a16:creationId xmlns:a16="http://schemas.microsoft.com/office/drawing/2014/main" id="{1C85E573-E50D-294B-04D4-2571207C0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317" y="2076450"/>
            <a:ext cx="5027260" cy="40940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97727B2-96DD-B45B-28BC-A6AFAA29E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282" y="2228842"/>
            <a:ext cx="4744276" cy="390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9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err="1"/>
              <a:t>Detector</a:t>
            </a:r>
            <a:r>
              <a:rPr lang="da-DK" sz="2800" dirty="0"/>
              <a:t> test – </a:t>
            </a:r>
            <a:r>
              <a:rPr lang="da-DK" sz="2800" dirty="0" err="1"/>
              <a:t>Calibration</a:t>
            </a:r>
            <a:endParaRPr lang="en-GB" sz="2800" dirty="0">
              <a:solidFill>
                <a:schemeClr val="tx1">
                  <a:lumMod val="75000"/>
                  <a:lumOff val="25000"/>
                </a:schemeClr>
              </a:solidFill>
            </a:endParaRPr>
          </a:p>
        </p:txBody>
      </p:sp>
      <p:pic>
        <p:nvPicPr>
          <p:cNvPr id="3" name="Picture 2" descr="A screenshot of a graph&#10;&#10;Description automatically generated">
            <a:extLst>
              <a:ext uri="{FF2B5EF4-FFF2-40B4-BE49-F238E27FC236}">
                <a16:creationId xmlns:a16="http://schemas.microsoft.com/office/drawing/2014/main" id="{857EB758-47F1-F67B-4A3A-9C231FA25CA8}"/>
              </a:ext>
            </a:extLst>
          </p:cNvPr>
          <p:cNvPicPr>
            <a:picLocks noChangeAspect="1"/>
          </p:cNvPicPr>
          <p:nvPr/>
        </p:nvPicPr>
        <p:blipFill>
          <a:blip r:embed="rId2"/>
          <a:stretch>
            <a:fillRect/>
          </a:stretch>
        </p:blipFill>
        <p:spPr>
          <a:xfrm>
            <a:off x="1779902" y="1264172"/>
            <a:ext cx="8632196" cy="5151148"/>
          </a:xfrm>
          <a:prstGeom prst="rect">
            <a:avLst/>
          </a:prstGeom>
        </p:spPr>
      </p:pic>
    </p:spTree>
    <p:extLst>
      <p:ext uri="{BB962C8B-B14F-4D97-AF65-F5344CB8AC3E}">
        <p14:creationId xmlns:p14="http://schemas.microsoft.com/office/powerpoint/2010/main" val="209802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a:t>Reminder of the </a:t>
            </a:r>
            <a:r>
              <a:rPr lang="da-DK" sz="2800" dirty="0" err="1"/>
              <a:t>spectrum</a:t>
            </a:r>
            <a:r>
              <a:rPr lang="da-DK" sz="2800" dirty="0"/>
              <a:t> and sparks</a:t>
            </a:r>
            <a:endParaRPr lang="en-GB" sz="2800" dirty="0">
              <a:solidFill>
                <a:schemeClr val="tx1">
                  <a:lumMod val="75000"/>
                  <a:lumOff val="25000"/>
                </a:schemeClr>
              </a:solidFill>
            </a:endParaRPr>
          </a:p>
        </p:txBody>
      </p:sp>
      <p:sp>
        <p:nvSpPr>
          <p:cNvPr id="11" name="TextBox 10">
            <a:extLst>
              <a:ext uri="{FF2B5EF4-FFF2-40B4-BE49-F238E27FC236}">
                <a16:creationId xmlns:a16="http://schemas.microsoft.com/office/drawing/2014/main" id="{E496336C-837F-3551-BD1E-F4B1B0A737A8}"/>
              </a:ext>
            </a:extLst>
          </p:cNvPr>
          <p:cNvSpPr txBox="1"/>
          <p:nvPr/>
        </p:nvSpPr>
        <p:spPr>
          <a:xfrm>
            <a:off x="650544" y="1720840"/>
            <a:ext cx="3313889" cy="3416320"/>
          </a:xfrm>
          <a:prstGeom prst="rect">
            <a:avLst/>
          </a:prstGeom>
          <a:noFill/>
        </p:spPr>
        <p:txBody>
          <a:bodyPr wrap="square">
            <a:spAutoFit/>
          </a:bodyPr>
          <a:lstStyle/>
          <a:p>
            <a:pPr marL="342900" indent="-342900">
              <a:buFont typeface="Arial" panose="020B0604020202020204" pitchFamily="34" charset="0"/>
              <a:buChar char="•"/>
            </a:pPr>
            <a:r>
              <a:rPr lang="da-DK" dirty="0">
                <a:latin typeface="Georgia" panose="02040502050405020303" pitchFamily="18" charset="0"/>
                <a:ea typeface="Calibri" panose="020F0502020204030204" pitchFamily="34" charset="0"/>
              </a:rPr>
              <a:t>Charge distribution on</a:t>
            </a:r>
            <a:br>
              <a:rPr lang="da-DK" dirty="0">
                <a:latin typeface="Georgia" panose="02040502050405020303" pitchFamily="18" charset="0"/>
                <a:ea typeface="Calibri" panose="020F0502020204030204" pitchFamily="34" charset="0"/>
              </a:rPr>
            </a:br>
            <a:r>
              <a:rPr lang="da-DK" dirty="0">
                <a:latin typeface="Georgia" panose="02040502050405020303" pitchFamily="18" charset="0"/>
                <a:ea typeface="Calibri" panose="020F0502020204030204" pitchFamily="34" charset="0"/>
              </a:rPr>
              <a:t>A and B </a:t>
            </a:r>
            <a:r>
              <a:rPr lang="da-DK" dirty="0" err="1">
                <a:latin typeface="Georgia" panose="02040502050405020303" pitchFamily="18" charset="0"/>
                <a:ea typeface="Calibri" panose="020F0502020204030204" pitchFamily="34" charset="0"/>
              </a:rPr>
              <a:t>channels</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shown</a:t>
            </a:r>
            <a:r>
              <a:rPr lang="da-DK" dirty="0">
                <a:latin typeface="Georgia" panose="02040502050405020303" pitchFamily="18" charset="0"/>
                <a:ea typeface="Calibri" panose="020F0502020204030204" pitchFamily="34" charset="0"/>
              </a:rPr>
              <a:t> on </a:t>
            </a:r>
            <a:br>
              <a:rPr lang="da-DK" dirty="0">
                <a:latin typeface="Georgia" panose="02040502050405020303" pitchFamily="18" charset="0"/>
                <a:ea typeface="Calibri" panose="020F0502020204030204" pitchFamily="34" charset="0"/>
              </a:rPr>
            </a:br>
            <a:r>
              <a:rPr lang="da-DK" dirty="0">
                <a:latin typeface="Georgia" panose="02040502050405020303" pitchFamily="18" charset="0"/>
                <a:ea typeface="Calibri" panose="020F0502020204030204" pitchFamily="34" charset="0"/>
              </a:rPr>
              <a:t>the right. Sparks </a:t>
            </a:r>
            <a:r>
              <a:rPr lang="da-DK" dirty="0" err="1">
                <a:latin typeface="Georgia" panose="02040502050405020303" pitchFamily="18" charset="0"/>
                <a:ea typeface="Calibri" panose="020F0502020204030204" pitchFamily="34" charset="0"/>
              </a:rPr>
              <a:t>occur</a:t>
            </a:r>
            <a:r>
              <a:rPr lang="da-DK" dirty="0">
                <a:latin typeface="Georgia" panose="02040502050405020303" pitchFamily="18" charset="0"/>
                <a:ea typeface="Calibri" panose="020F0502020204030204" pitchFamily="34" charset="0"/>
              </a:rPr>
              <a:t> at the </a:t>
            </a:r>
            <a:r>
              <a:rPr lang="da-DK" dirty="0" err="1">
                <a:latin typeface="Georgia" panose="02040502050405020303" pitchFamily="18" charset="0"/>
                <a:ea typeface="Calibri" panose="020F0502020204030204" pitchFamily="34" charset="0"/>
              </a:rPr>
              <a:t>edges</a:t>
            </a:r>
            <a:r>
              <a:rPr lang="da-DK" dirty="0">
                <a:latin typeface="Georgia" panose="02040502050405020303" pitchFamily="18" charset="0"/>
                <a:ea typeface="Calibri" panose="020F0502020204030204" pitchFamily="34" charset="0"/>
              </a:rPr>
              <a:t> of the polygon and at the high charge end. A </a:t>
            </a:r>
            <a:r>
              <a:rPr lang="da-DK" dirty="0" err="1">
                <a:latin typeface="Georgia" panose="02040502050405020303" pitchFamily="18" charset="0"/>
                <a:ea typeface="Calibri" panose="020F0502020204030204" pitchFamily="34" charset="0"/>
              </a:rPr>
              <a:t>triplet</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quiets</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down</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after</a:t>
            </a:r>
            <a:r>
              <a:rPr lang="da-DK" dirty="0">
                <a:latin typeface="Georgia" panose="02040502050405020303" pitchFamily="18" charset="0"/>
                <a:ea typeface="Calibri" panose="020F0502020204030204" pitchFamily="34" charset="0"/>
              </a:rPr>
              <a:t> a </a:t>
            </a:r>
            <a:r>
              <a:rPr lang="da-DK" dirty="0" err="1">
                <a:latin typeface="Georgia" panose="02040502050405020303" pitchFamily="18" charset="0"/>
                <a:ea typeface="Calibri" panose="020F0502020204030204" pitchFamily="34" charset="0"/>
              </a:rPr>
              <a:t>few</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days</a:t>
            </a:r>
            <a:r>
              <a:rPr lang="da-DK" dirty="0">
                <a:latin typeface="Georgia" panose="02040502050405020303" pitchFamily="18" charset="0"/>
                <a:ea typeface="Calibri" panose="020F0502020204030204" pitchFamily="34" charset="0"/>
              </a:rPr>
              <a:t> of operation</a:t>
            </a:r>
          </a:p>
          <a:p>
            <a:pPr marL="342900" indent="-342900">
              <a:buFont typeface="Arial" panose="020B0604020202020204" pitchFamily="34" charset="0"/>
              <a:buChar char="•"/>
            </a:pPr>
            <a:endParaRPr lang="da-DK" sz="1800"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endParaRPr lang="da-DK" sz="1800"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endParaRPr lang="da-DK" sz="1800"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endParaRPr lang="da-DK" sz="1800" dirty="0">
              <a:effectLst/>
              <a:latin typeface="Georgia" panose="02040502050405020303" pitchFamily="18" charset="0"/>
              <a:ea typeface="Calibri" panose="020F0502020204030204" pitchFamily="34" charset="0"/>
            </a:endParaRPr>
          </a:p>
          <a:p>
            <a:endParaRPr lang="da-DK" sz="1800" dirty="0">
              <a:latin typeface="Georgia" panose="02040502050405020303" pitchFamily="18" charset="0"/>
              <a:ea typeface="Calibri" panose="020F0502020204030204" pitchFamily="34" charset="0"/>
            </a:endParaRPr>
          </a:p>
        </p:txBody>
      </p:sp>
      <p:pic>
        <p:nvPicPr>
          <p:cNvPr id="5" name="Picture 4" descr="A graph of a graph&#10;&#10;Description automatically generated with medium confidence">
            <a:extLst>
              <a:ext uri="{FF2B5EF4-FFF2-40B4-BE49-F238E27FC236}">
                <a16:creationId xmlns:a16="http://schemas.microsoft.com/office/drawing/2014/main" id="{DA299D74-7B95-EDC1-4C29-192F492362D3}"/>
              </a:ext>
            </a:extLst>
          </p:cNvPr>
          <p:cNvPicPr>
            <a:picLocks noChangeAspect="1"/>
          </p:cNvPicPr>
          <p:nvPr/>
        </p:nvPicPr>
        <p:blipFill>
          <a:blip r:embed="rId2"/>
          <a:stretch>
            <a:fillRect/>
          </a:stretch>
        </p:blipFill>
        <p:spPr>
          <a:xfrm>
            <a:off x="4834738" y="2017673"/>
            <a:ext cx="6706718" cy="4029074"/>
          </a:xfrm>
          <a:prstGeom prst="rect">
            <a:avLst/>
          </a:prstGeom>
        </p:spPr>
      </p:pic>
    </p:spTree>
    <p:extLst>
      <p:ext uri="{BB962C8B-B14F-4D97-AF65-F5344CB8AC3E}">
        <p14:creationId xmlns:p14="http://schemas.microsoft.com/office/powerpoint/2010/main" val="104623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a:solidFill>
                  <a:schemeClr val="tx1">
                    <a:lumMod val="75000"/>
                    <a:lumOff val="25000"/>
                  </a:schemeClr>
                </a:solidFill>
              </a:rPr>
              <a:t>Tests at the ESS – </a:t>
            </a:r>
            <a:r>
              <a:rPr lang="da-DK" sz="2800" dirty="0" err="1">
                <a:solidFill>
                  <a:schemeClr val="tx1">
                    <a:lumMod val="75000"/>
                    <a:lumOff val="25000"/>
                  </a:schemeClr>
                </a:solidFill>
              </a:rPr>
              <a:t>minor</a:t>
            </a:r>
            <a:r>
              <a:rPr lang="da-DK" sz="2800" dirty="0">
                <a:solidFill>
                  <a:schemeClr val="tx1">
                    <a:lumMod val="75000"/>
                    <a:lumOff val="25000"/>
                  </a:schemeClr>
                </a:solidFill>
              </a:rPr>
              <a:t> </a:t>
            </a:r>
            <a:r>
              <a:rPr lang="da-DK" sz="2800" dirty="0" err="1">
                <a:solidFill>
                  <a:schemeClr val="tx1">
                    <a:lumMod val="75000"/>
                    <a:lumOff val="25000"/>
                  </a:schemeClr>
                </a:solidFill>
              </a:rPr>
              <a:t>noise</a:t>
            </a:r>
            <a:r>
              <a:rPr lang="da-DK" sz="2800" dirty="0">
                <a:solidFill>
                  <a:schemeClr val="tx1">
                    <a:lumMod val="75000"/>
                    <a:lumOff val="25000"/>
                  </a:schemeClr>
                </a:solidFill>
              </a:rPr>
              <a:t> problem</a:t>
            </a:r>
            <a:endParaRPr lang="en-GB" sz="2800" dirty="0">
              <a:solidFill>
                <a:schemeClr val="tx1">
                  <a:lumMod val="75000"/>
                  <a:lumOff val="25000"/>
                </a:schemeClr>
              </a:solidFill>
            </a:endParaRPr>
          </a:p>
        </p:txBody>
      </p:sp>
      <p:sp>
        <p:nvSpPr>
          <p:cNvPr id="2" name="AutoShape 2">
            <a:extLst>
              <a:ext uri="{FF2B5EF4-FFF2-40B4-BE49-F238E27FC236}">
                <a16:creationId xmlns:a16="http://schemas.microsoft.com/office/drawing/2014/main" id="{88292BC8-F3F2-C659-45E4-FAEA6B129E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4" name="Picture 3" descr="A collage of images of a graph&#10;&#10;Description automatically generated">
            <a:extLst>
              <a:ext uri="{FF2B5EF4-FFF2-40B4-BE49-F238E27FC236}">
                <a16:creationId xmlns:a16="http://schemas.microsoft.com/office/drawing/2014/main" id="{6AB81227-63B4-85EA-2297-249F5E81B390}"/>
              </a:ext>
            </a:extLst>
          </p:cNvPr>
          <p:cNvPicPr>
            <a:picLocks noChangeAspect="1"/>
          </p:cNvPicPr>
          <p:nvPr/>
        </p:nvPicPr>
        <p:blipFill>
          <a:blip r:embed="rId2"/>
          <a:stretch>
            <a:fillRect/>
          </a:stretch>
        </p:blipFill>
        <p:spPr>
          <a:xfrm>
            <a:off x="4957893" y="1766542"/>
            <a:ext cx="7234107" cy="4461413"/>
          </a:xfrm>
          <a:prstGeom prst="rect">
            <a:avLst/>
          </a:prstGeom>
        </p:spPr>
      </p:pic>
      <p:sp>
        <p:nvSpPr>
          <p:cNvPr id="6" name="AutoShape 4">
            <a:extLst>
              <a:ext uri="{FF2B5EF4-FFF2-40B4-BE49-F238E27FC236}">
                <a16:creationId xmlns:a16="http://schemas.microsoft.com/office/drawing/2014/main" id="{C2880744-737F-52D8-6EBD-9F57A82D496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8" name="Picture 7" descr="A screen shot of a graph&#10;&#10;Description automatically generated">
            <a:extLst>
              <a:ext uri="{FF2B5EF4-FFF2-40B4-BE49-F238E27FC236}">
                <a16:creationId xmlns:a16="http://schemas.microsoft.com/office/drawing/2014/main" id="{E05ABEBB-1ACD-D65D-2D79-3D229CB43890}"/>
              </a:ext>
            </a:extLst>
          </p:cNvPr>
          <p:cNvPicPr>
            <a:picLocks noChangeAspect="1"/>
          </p:cNvPicPr>
          <p:nvPr/>
        </p:nvPicPr>
        <p:blipFill>
          <a:blip r:embed="rId3"/>
          <a:stretch>
            <a:fillRect/>
          </a:stretch>
        </p:blipFill>
        <p:spPr>
          <a:xfrm>
            <a:off x="370174" y="3945176"/>
            <a:ext cx="6227139" cy="2770182"/>
          </a:xfrm>
          <a:prstGeom prst="rect">
            <a:avLst/>
          </a:prstGeom>
        </p:spPr>
      </p:pic>
      <p:sp>
        <p:nvSpPr>
          <p:cNvPr id="10" name="TextBox 9">
            <a:extLst>
              <a:ext uri="{FF2B5EF4-FFF2-40B4-BE49-F238E27FC236}">
                <a16:creationId xmlns:a16="http://schemas.microsoft.com/office/drawing/2014/main" id="{FE20A977-E251-495C-1731-18C8FB64C74A}"/>
              </a:ext>
            </a:extLst>
          </p:cNvPr>
          <p:cNvSpPr txBox="1"/>
          <p:nvPr/>
        </p:nvSpPr>
        <p:spPr>
          <a:xfrm>
            <a:off x="305450" y="1349276"/>
            <a:ext cx="6095350" cy="2308324"/>
          </a:xfrm>
          <a:prstGeom prst="rect">
            <a:avLst/>
          </a:prstGeom>
          <a:noFill/>
        </p:spPr>
        <p:txBody>
          <a:bodyPr wrap="square">
            <a:spAutoFit/>
          </a:bodyPr>
          <a:lstStyle/>
          <a:p>
            <a:pPr marL="342900" indent="-342900">
              <a:buFont typeface="Arial" panose="020B0604020202020204" pitchFamily="34" charset="0"/>
              <a:buChar char="•"/>
            </a:pPr>
            <a:r>
              <a:rPr lang="da-DK" dirty="0">
                <a:latin typeface="Georgia" panose="02040502050405020303" pitchFamily="18" charset="0"/>
                <a:ea typeface="Calibri" panose="020F0502020204030204" pitchFamily="34" charset="0"/>
              </a:rPr>
              <a:t>High charge </a:t>
            </a:r>
            <a:r>
              <a:rPr lang="da-DK" dirty="0" err="1">
                <a:latin typeface="Georgia" panose="02040502050405020303" pitchFamily="18" charset="0"/>
                <a:ea typeface="Calibri" panose="020F0502020204030204" pitchFamily="34" charset="0"/>
              </a:rPr>
              <a:t>noise</a:t>
            </a:r>
            <a:r>
              <a:rPr lang="da-DK" dirty="0">
                <a:latin typeface="Georgia" panose="02040502050405020303" pitchFamily="18" charset="0"/>
                <a:ea typeface="Calibri" panose="020F0502020204030204" pitchFamily="34" charset="0"/>
              </a:rPr>
              <a:t> in </a:t>
            </a:r>
            <a:r>
              <a:rPr lang="da-DK" dirty="0" err="1">
                <a:latin typeface="Georgia" panose="02040502050405020303" pitchFamily="18" charset="0"/>
                <a:ea typeface="Calibri" panose="020F0502020204030204" pitchFamily="34" charset="0"/>
              </a:rPr>
              <a:t>some</a:t>
            </a:r>
            <a:r>
              <a:rPr lang="da-DK" dirty="0">
                <a:latin typeface="Georgia" panose="02040502050405020303" pitchFamily="18" charset="0"/>
                <a:ea typeface="Calibri" panose="020F0502020204030204" pitchFamily="34" charset="0"/>
              </a:rPr>
              <a:t> tubes</a:t>
            </a:r>
          </a:p>
          <a:p>
            <a:pPr marL="342900" indent="-342900">
              <a:buFont typeface="Arial" panose="020B0604020202020204" pitchFamily="34" charset="0"/>
              <a:buChar char="•"/>
            </a:pPr>
            <a:r>
              <a:rPr lang="da-DK" dirty="0">
                <a:latin typeface="Georgia" panose="02040502050405020303" pitchFamily="18" charset="0"/>
                <a:ea typeface="Calibri" panose="020F0502020204030204" pitchFamily="34" charset="0"/>
              </a:rPr>
              <a:t>NOT </a:t>
            </a:r>
            <a:r>
              <a:rPr lang="da-DK" dirty="0" err="1">
                <a:latin typeface="Georgia" panose="02040502050405020303" pitchFamily="18" charset="0"/>
                <a:ea typeface="Calibri" panose="020F0502020204030204" pitchFamily="34" charset="0"/>
              </a:rPr>
              <a:t>cables</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preamps</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etc</a:t>
            </a:r>
            <a:endParaRPr lang="da-DK"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r>
              <a:rPr lang="da-DK" dirty="0" err="1">
                <a:latin typeface="Georgia" panose="02040502050405020303" pitchFamily="18" charset="0"/>
                <a:ea typeface="Calibri" panose="020F0502020204030204" pitchFamily="34" charset="0"/>
              </a:rPr>
              <a:t>Reproduced</a:t>
            </a:r>
            <a:r>
              <a:rPr lang="da-DK" dirty="0">
                <a:latin typeface="Georgia" panose="02040502050405020303" pitchFamily="18" charset="0"/>
                <a:ea typeface="Calibri" panose="020F0502020204030204" pitchFamily="34" charset="0"/>
              </a:rPr>
              <a:t> at the ILL </a:t>
            </a:r>
            <a:r>
              <a:rPr lang="da-DK" dirty="0" err="1">
                <a:latin typeface="Georgia" panose="02040502050405020303" pitchFamily="18" charset="0"/>
                <a:ea typeface="Calibri" panose="020F0502020204030204" pitchFamily="34" charset="0"/>
              </a:rPr>
              <a:t>using</a:t>
            </a:r>
            <a:br>
              <a:rPr lang="da-DK" dirty="0">
                <a:latin typeface="Georgia" panose="02040502050405020303" pitchFamily="18" charset="0"/>
                <a:ea typeface="Calibri" panose="020F0502020204030204" pitchFamily="34" charset="0"/>
              </a:rPr>
            </a:br>
            <a:r>
              <a:rPr lang="da-DK" dirty="0" err="1">
                <a:latin typeface="Georgia" panose="02040502050405020303" pitchFamily="18" charset="0"/>
                <a:ea typeface="Calibri" panose="020F0502020204030204" pitchFamily="34" charset="0"/>
              </a:rPr>
              <a:t>different</a:t>
            </a:r>
            <a:r>
              <a:rPr lang="da-DK" dirty="0">
                <a:latin typeface="Georgia" panose="02040502050405020303" pitchFamily="18" charset="0"/>
                <a:ea typeface="Calibri" panose="020F0502020204030204" pitchFamily="34" charset="0"/>
              </a:rPr>
              <a:t> power </a:t>
            </a:r>
            <a:r>
              <a:rPr lang="da-DK" dirty="0" err="1">
                <a:latin typeface="Georgia" panose="02040502050405020303" pitchFamily="18" charset="0"/>
                <a:ea typeface="Calibri" panose="020F0502020204030204" pitchFamily="34" charset="0"/>
              </a:rPr>
              <a:t>supply</a:t>
            </a:r>
            <a:r>
              <a:rPr lang="da-DK" dirty="0">
                <a:latin typeface="Georgia" panose="02040502050405020303" pitchFamily="18" charset="0"/>
                <a:ea typeface="Calibri" panose="020F0502020204030204" pitchFamily="34" charset="0"/>
              </a:rPr>
              <a:t>, ADC</a:t>
            </a:r>
          </a:p>
          <a:p>
            <a:pPr marL="342900" indent="-342900">
              <a:buFont typeface="Arial" panose="020B0604020202020204" pitchFamily="34" charset="0"/>
              <a:buChar char="•"/>
            </a:pPr>
            <a:r>
              <a:rPr lang="da-DK" dirty="0">
                <a:latin typeface="Georgia" panose="02040502050405020303" pitchFamily="18" charset="0"/>
                <a:ea typeface="Calibri" panose="020F0502020204030204" pitchFamily="34" charset="0"/>
              </a:rPr>
              <a:t>1 </a:t>
            </a:r>
            <a:r>
              <a:rPr lang="da-DK" dirty="0" err="1">
                <a:latin typeface="Georgia" panose="02040502050405020303" pitchFamily="18" charset="0"/>
                <a:ea typeface="Calibri" panose="020F0502020204030204" pitchFamily="34" charset="0"/>
              </a:rPr>
              <a:t>cts</a:t>
            </a:r>
            <a:r>
              <a:rPr lang="da-DK" dirty="0">
                <a:latin typeface="Georgia" panose="02040502050405020303" pitchFamily="18" charset="0"/>
                <a:ea typeface="Calibri" panose="020F0502020204030204" pitchFamily="34" charset="0"/>
              </a:rPr>
              <a:t>/ min pr </a:t>
            </a:r>
            <a:r>
              <a:rPr lang="da-DK" dirty="0" err="1">
                <a:latin typeface="Georgia" panose="02040502050405020303" pitchFamily="18" charset="0"/>
                <a:ea typeface="Calibri" panose="020F0502020204030204" pitchFamily="34" charset="0"/>
              </a:rPr>
              <a:t>triplet</a:t>
            </a:r>
            <a:endParaRPr lang="da-DK"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r>
              <a:rPr lang="da-DK" dirty="0">
                <a:latin typeface="Georgia" panose="02040502050405020303" pitchFamily="18" charset="0"/>
                <a:ea typeface="Calibri" panose="020F0502020204030204" pitchFamily="34" charset="0"/>
              </a:rPr>
              <a:t>Not </a:t>
            </a:r>
            <a:r>
              <a:rPr lang="da-DK" dirty="0" err="1">
                <a:latin typeface="Georgia" panose="02040502050405020303" pitchFamily="18" charset="0"/>
                <a:ea typeface="Calibri" panose="020F0502020204030204" pitchFamily="34" charset="0"/>
              </a:rPr>
              <a:t>huge</a:t>
            </a:r>
            <a:r>
              <a:rPr lang="da-DK" dirty="0">
                <a:latin typeface="Georgia" panose="02040502050405020303" pitchFamily="18" charset="0"/>
                <a:ea typeface="Calibri" panose="020F0502020204030204" pitchFamily="34" charset="0"/>
              </a:rPr>
              <a:t> problem, but </a:t>
            </a:r>
            <a:r>
              <a:rPr lang="da-DK" dirty="0" err="1">
                <a:latin typeface="Georgia" panose="02040502050405020303" pitchFamily="18" charset="0"/>
                <a:ea typeface="Calibri" panose="020F0502020204030204" pitchFamily="34" charset="0"/>
              </a:rPr>
              <a:t>without</a:t>
            </a:r>
            <a:br>
              <a:rPr lang="da-DK" dirty="0">
                <a:latin typeface="Georgia" panose="02040502050405020303" pitchFamily="18" charset="0"/>
                <a:ea typeface="Calibri" panose="020F0502020204030204" pitchFamily="34" charset="0"/>
              </a:rPr>
            </a:br>
            <a:r>
              <a:rPr lang="da-DK" dirty="0" err="1">
                <a:latin typeface="Georgia" panose="02040502050405020303" pitchFamily="18" charset="0"/>
                <a:ea typeface="Calibri" panose="020F0502020204030204" pitchFamily="34" charset="0"/>
              </a:rPr>
              <a:t>diagnosis</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we</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don’t</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know</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if</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this</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gets</a:t>
            </a:r>
            <a:br>
              <a:rPr lang="da-DK" dirty="0">
                <a:latin typeface="Georgia" panose="02040502050405020303" pitchFamily="18" charset="0"/>
                <a:ea typeface="Calibri" panose="020F0502020204030204" pitchFamily="34" charset="0"/>
              </a:rPr>
            </a:br>
            <a:r>
              <a:rPr lang="da-DK" dirty="0" err="1">
                <a:latin typeface="Georgia" panose="02040502050405020303" pitchFamily="18" charset="0"/>
                <a:ea typeface="Calibri" panose="020F0502020204030204" pitchFamily="34" charset="0"/>
              </a:rPr>
              <a:t>worse</a:t>
            </a:r>
            <a:endParaRPr lang="da-DK" dirty="0">
              <a:latin typeface="Georgia" panose="02040502050405020303" pitchFamily="18" charset="0"/>
              <a:ea typeface="Calibri" panose="020F0502020204030204" pitchFamily="34" charset="0"/>
            </a:endParaRPr>
          </a:p>
        </p:txBody>
      </p:sp>
    </p:spTree>
    <p:extLst>
      <p:ext uri="{BB962C8B-B14F-4D97-AF65-F5344CB8AC3E}">
        <p14:creationId xmlns:p14="http://schemas.microsoft.com/office/powerpoint/2010/main" val="365039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a:solidFill>
                  <a:schemeClr val="tx1">
                    <a:lumMod val="75000"/>
                    <a:lumOff val="25000"/>
                  </a:schemeClr>
                </a:solidFill>
              </a:rPr>
              <a:t>Tests at the ESS</a:t>
            </a:r>
            <a:endParaRPr lang="en-GB" sz="2800" dirty="0">
              <a:solidFill>
                <a:schemeClr val="tx1">
                  <a:lumMod val="75000"/>
                  <a:lumOff val="25000"/>
                </a:schemeClr>
              </a:solidFill>
            </a:endParaRPr>
          </a:p>
        </p:txBody>
      </p:sp>
      <p:pic>
        <p:nvPicPr>
          <p:cNvPr id="5" name="Picture 4" descr="A bunch of wires in a room&#10;&#10;Description automatically generated">
            <a:extLst>
              <a:ext uri="{FF2B5EF4-FFF2-40B4-BE49-F238E27FC236}">
                <a16:creationId xmlns:a16="http://schemas.microsoft.com/office/drawing/2014/main" id="{3AD28E6D-C2AA-ECF8-DFBC-D195A48B050B}"/>
              </a:ext>
            </a:extLst>
          </p:cNvPr>
          <p:cNvPicPr>
            <a:picLocks noChangeAspect="1"/>
          </p:cNvPicPr>
          <p:nvPr/>
        </p:nvPicPr>
        <p:blipFill>
          <a:blip r:embed="rId2"/>
          <a:stretch>
            <a:fillRect/>
          </a:stretch>
        </p:blipFill>
        <p:spPr>
          <a:xfrm>
            <a:off x="6205537" y="821190"/>
            <a:ext cx="4224337" cy="5632449"/>
          </a:xfrm>
          <a:prstGeom prst="rect">
            <a:avLst/>
          </a:prstGeom>
        </p:spPr>
      </p:pic>
      <p:sp>
        <p:nvSpPr>
          <p:cNvPr id="6" name="TextBox 5">
            <a:extLst>
              <a:ext uri="{FF2B5EF4-FFF2-40B4-BE49-F238E27FC236}">
                <a16:creationId xmlns:a16="http://schemas.microsoft.com/office/drawing/2014/main" id="{02E98353-F530-27AD-3C71-BB84CD0FBE41}"/>
              </a:ext>
            </a:extLst>
          </p:cNvPr>
          <p:cNvSpPr txBox="1"/>
          <p:nvPr/>
        </p:nvSpPr>
        <p:spPr>
          <a:xfrm>
            <a:off x="650544" y="1720840"/>
            <a:ext cx="3313889" cy="1754326"/>
          </a:xfrm>
          <a:prstGeom prst="rect">
            <a:avLst/>
          </a:prstGeom>
          <a:noFill/>
        </p:spPr>
        <p:txBody>
          <a:bodyPr wrap="square">
            <a:spAutoFit/>
          </a:bodyPr>
          <a:lstStyle/>
          <a:p>
            <a:endParaRPr lang="da-DK"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endParaRPr lang="da-DK" sz="1800"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endParaRPr lang="da-DK" sz="1800"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endParaRPr lang="da-DK" sz="1800"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endParaRPr lang="da-DK" sz="1800" dirty="0">
              <a:effectLst/>
              <a:latin typeface="Georgia" panose="02040502050405020303" pitchFamily="18" charset="0"/>
              <a:ea typeface="Calibri" panose="020F0502020204030204" pitchFamily="34" charset="0"/>
            </a:endParaRPr>
          </a:p>
          <a:p>
            <a:endParaRPr lang="da-DK" sz="1800" dirty="0">
              <a:latin typeface="Georgia" panose="02040502050405020303" pitchFamily="18" charset="0"/>
              <a:ea typeface="Calibri" panose="020F0502020204030204" pitchFamily="34" charset="0"/>
            </a:endParaRPr>
          </a:p>
        </p:txBody>
      </p:sp>
      <p:sp>
        <p:nvSpPr>
          <p:cNvPr id="7" name="TextBox 6">
            <a:extLst>
              <a:ext uri="{FF2B5EF4-FFF2-40B4-BE49-F238E27FC236}">
                <a16:creationId xmlns:a16="http://schemas.microsoft.com/office/drawing/2014/main" id="{060D9E96-8C07-BD89-C50C-773443FA3376}"/>
              </a:ext>
            </a:extLst>
          </p:cNvPr>
          <p:cNvSpPr txBox="1"/>
          <p:nvPr/>
        </p:nvSpPr>
        <p:spPr>
          <a:xfrm>
            <a:off x="764119" y="1137499"/>
            <a:ext cx="4728975" cy="3970318"/>
          </a:xfrm>
          <a:prstGeom prst="rect">
            <a:avLst/>
          </a:prstGeom>
          <a:noFill/>
        </p:spPr>
        <p:txBody>
          <a:bodyPr wrap="square">
            <a:spAutoFit/>
          </a:bodyPr>
          <a:lstStyle/>
          <a:p>
            <a:pPr marL="342900" indent="-342900">
              <a:buFont typeface="Arial" panose="020B0604020202020204" pitchFamily="34" charset="0"/>
              <a:buChar char="•"/>
            </a:pPr>
            <a:r>
              <a:rPr lang="da-DK" dirty="0" err="1">
                <a:latin typeface="Georgia" panose="02040502050405020303" pitchFamily="18" charset="0"/>
                <a:ea typeface="Calibri" panose="020F0502020204030204" pitchFamily="34" charset="0"/>
              </a:rPr>
              <a:t>After</a:t>
            </a:r>
            <a:r>
              <a:rPr lang="da-DK" dirty="0">
                <a:latin typeface="Georgia" panose="02040502050405020303" pitchFamily="18" charset="0"/>
                <a:ea typeface="Calibri" panose="020F0502020204030204" pitchFamily="34" charset="0"/>
              </a:rPr>
              <a:t> the trip to ILL, </a:t>
            </a:r>
            <a:r>
              <a:rPr lang="da-DK" dirty="0" err="1">
                <a:latin typeface="Georgia" panose="02040502050405020303" pitchFamily="18" charset="0"/>
                <a:ea typeface="Calibri" panose="020F0502020204030204" pitchFamily="34" charset="0"/>
              </a:rPr>
              <a:t>we</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left</a:t>
            </a:r>
            <a:br>
              <a:rPr lang="da-DK" dirty="0">
                <a:latin typeface="Georgia" panose="02040502050405020303" pitchFamily="18" charset="0"/>
                <a:ea typeface="Calibri" panose="020F0502020204030204" pitchFamily="34" charset="0"/>
              </a:rPr>
            </a:br>
            <a:r>
              <a:rPr lang="da-DK" dirty="0">
                <a:latin typeface="Georgia" panose="02040502050405020303" pitchFamily="18" charset="0"/>
                <a:ea typeface="Calibri" panose="020F0502020204030204" pitchFamily="34" charset="0"/>
              </a:rPr>
              <a:t>the </a:t>
            </a:r>
            <a:r>
              <a:rPr lang="da-DK" dirty="0" err="1">
                <a:latin typeface="Georgia" panose="02040502050405020303" pitchFamily="18" charset="0"/>
                <a:ea typeface="Calibri" panose="020F0502020204030204" pitchFamily="34" charset="0"/>
              </a:rPr>
              <a:t>noise</a:t>
            </a:r>
            <a:r>
              <a:rPr lang="da-DK" dirty="0">
                <a:latin typeface="Georgia" panose="02040502050405020303" pitchFamily="18" charset="0"/>
                <a:ea typeface="Calibri" panose="020F0502020204030204" pitchFamily="34" charset="0"/>
              </a:rPr>
              <a:t> problem for </a:t>
            </a:r>
            <a:r>
              <a:rPr lang="da-DK" dirty="0" err="1">
                <a:latin typeface="Georgia" panose="02040502050405020303" pitchFamily="18" charset="0"/>
                <a:ea typeface="Calibri" panose="020F0502020204030204" pitchFamily="34" charset="0"/>
              </a:rPr>
              <a:t>another</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day</a:t>
            </a:r>
            <a:r>
              <a:rPr lang="da-DK" dirty="0">
                <a:latin typeface="Georgia" panose="02040502050405020303" pitchFamily="18" charset="0"/>
                <a:ea typeface="Calibri" panose="020F0502020204030204" pitchFamily="34" charset="0"/>
              </a:rPr>
              <a:t>, and </a:t>
            </a:r>
            <a:r>
              <a:rPr lang="da-DK" dirty="0" err="1">
                <a:latin typeface="Georgia" panose="02040502050405020303" pitchFamily="18" charset="0"/>
                <a:ea typeface="Calibri" panose="020F0502020204030204" pitchFamily="34" charset="0"/>
              </a:rPr>
              <a:t>started</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testing</a:t>
            </a:r>
            <a:r>
              <a:rPr lang="da-DK" dirty="0">
                <a:latin typeface="Georgia" panose="02040502050405020303" pitchFamily="18" charset="0"/>
                <a:ea typeface="Calibri" panose="020F0502020204030204" pitchFamily="34" charset="0"/>
              </a:rPr>
              <a:t> all </a:t>
            </a:r>
            <a:r>
              <a:rPr lang="da-DK" dirty="0" err="1">
                <a:latin typeface="Georgia" panose="02040502050405020303" pitchFamily="18" charset="0"/>
                <a:ea typeface="Calibri" panose="020F0502020204030204" pitchFamily="34" charset="0"/>
              </a:rPr>
              <a:t>detectors</a:t>
            </a:r>
            <a:endParaRPr lang="da-DK"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endParaRPr lang="da-DK"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r>
              <a:rPr lang="da-DK" dirty="0">
                <a:latin typeface="Georgia" panose="02040502050405020303" pitchFamily="18" charset="0"/>
                <a:ea typeface="Calibri" panose="020F0502020204030204" pitchFamily="34" charset="0"/>
              </a:rPr>
              <a:t>More </a:t>
            </a:r>
            <a:r>
              <a:rPr lang="da-DK" dirty="0" err="1">
                <a:latin typeface="Georgia" panose="02040502050405020303" pitchFamily="18" charset="0"/>
                <a:ea typeface="Calibri" panose="020F0502020204030204" pitchFamily="34" charset="0"/>
              </a:rPr>
              <a:t>than</a:t>
            </a:r>
            <a:r>
              <a:rPr lang="da-DK" dirty="0">
                <a:latin typeface="Georgia" panose="02040502050405020303" pitchFamily="18" charset="0"/>
                <a:ea typeface="Calibri" panose="020F0502020204030204" pitchFamily="34" charset="0"/>
              </a:rPr>
              <a:t> 1 </a:t>
            </a:r>
            <a:r>
              <a:rPr lang="da-DK" dirty="0" err="1">
                <a:latin typeface="Georgia" panose="02040502050405020303" pitchFamily="18" charset="0"/>
                <a:ea typeface="Calibri" panose="020F0502020204030204" pitchFamily="34" charset="0"/>
              </a:rPr>
              <a:t>week</a:t>
            </a:r>
            <a:r>
              <a:rPr lang="da-DK" dirty="0">
                <a:latin typeface="Georgia" panose="02040502050405020303" pitchFamily="18" charset="0"/>
                <a:ea typeface="Calibri" panose="020F0502020204030204" pitchFamily="34" charset="0"/>
              </a:rPr>
              <a:t> of </a:t>
            </a:r>
            <a:r>
              <a:rPr lang="da-DK" dirty="0" err="1">
                <a:latin typeface="Georgia" panose="02040502050405020303" pitchFamily="18" charset="0"/>
                <a:ea typeface="Calibri" panose="020F0502020204030204" pitchFamily="34" charset="0"/>
              </a:rPr>
              <a:t>cabling</a:t>
            </a:r>
            <a:r>
              <a:rPr lang="da-DK" dirty="0">
                <a:latin typeface="Georgia" panose="02040502050405020303" pitchFamily="18" charset="0"/>
                <a:ea typeface="Calibri" panose="020F0502020204030204" pitchFamily="34" charset="0"/>
              </a:rPr>
              <a:t>, 3 </a:t>
            </a:r>
            <a:r>
              <a:rPr lang="da-DK" dirty="0" err="1">
                <a:latin typeface="Georgia" panose="02040502050405020303" pitchFamily="18" charset="0"/>
                <a:ea typeface="Calibri" panose="020F0502020204030204" pitchFamily="34" charset="0"/>
              </a:rPr>
              <a:t>weeks</a:t>
            </a:r>
            <a:r>
              <a:rPr lang="da-DK" dirty="0">
                <a:latin typeface="Georgia" panose="02040502050405020303" pitchFamily="18" charset="0"/>
                <a:ea typeface="Calibri" panose="020F0502020204030204" pitchFamily="34" charset="0"/>
              </a:rPr>
              <a:t> of </a:t>
            </a:r>
            <a:r>
              <a:rPr lang="da-DK" dirty="0" err="1">
                <a:latin typeface="Georgia" panose="02040502050405020303" pitchFamily="18" charset="0"/>
                <a:ea typeface="Calibri" panose="020F0502020204030204" pitchFamily="34" charset="0"/>
              </a:rPr>
              <a:t>testing</a:t>
            </a:r>
            <a:r>
              <a:rPr lang="da-DK" dirty="0">
                <a:latin typeface="Georgia" panose="02040502050405020303" pitchFamily="18" charset="0"/>
                <a:ea typeface="Calibri" panose="020F0502020204030204" pitchFamily="34" charset="0"/>
              </a:rPr>
              <a:t>. </a:t>
            </a:r>
            <a:br>
              <a:rPr lang="da-DK" dirty="0">
                <a:latin typeface="Georgia" panose="02040502050405020303" pitchFamily="18" charset="0"/>
                <a:ea typeface="Calibri" panose="020F0502020204030204" pitchFamily="34" charset="0"/>
              </a:rPr>
            </a:br>
            <a:endParaRPr lang="da-DK"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r>
              <a:rPr lang="da-DK" dirty="0" err="1">
                <a:latin typeface="Georgia" panose="02040502050405020303" pitchFamily="18" charset="0"/>
                <a:ea typeface="Calibri" panose="020F0502020204030204" pitchFamily="34" charset="0"/>
              </a:rPr>
              <a:t>We</a:t>
            </a:r>
            <a:r>
              <a:rPr lang="da-DK" dirty="0">
                <a:latin typeface="Georgia" panose="02040502050405020303" pitchFamily="18" charset="0"/>
                <a:ea typeface="Calibri" panose="020F0502020204030204" pitchFamily="34" charset="0"/>
              </a:rPr>
              <a:t> </a:t>
            </a:r>
            <a:r>
              <a:rPr lang="da-DK" dirty="0" err="1">
                <a:latin typeface="Georgia" panose="02040502050405020303" pitchFamily="18" charset="0"/>
                <a:ea typeface="Calibri" panose="020F0502020204030204" pitchFamily="34" charset="0"/>
              </a:rPr>
              <a:t>now</a:t>
            </a:r>
            <a:r>
              <a:rPr lang="da-DK" dirty="0">
                <a:latin typeface="Georgia" panose="02040502050405020303" pitchFamily="18" charset="0"/>
                <a:ea typeface="Calibri" panose="020F0502020204030204" pitchFamily="34" charset="0"/>
              </a:rPr>
              <a:t> have a </a:t>
            </a:r>
            <a:r>
              <a:rPr lang="da-DK" dirty="0" err="1">
                <a:latin typeface="Georgia" panose="02040502050405020303" pitchFamily="18" charset="0"/>
                <a:ea typeface="Calibri" panose="020F0502020204030204" pitchFamily="34" charset="0"/>
              </a:rPr>
              <a:t>useful</a:t>
            </a:r>
            <a:r>
              <a:rPr lang="da-DK" dirty="0">
                <a:latin typeface="Georgia" panose="02040502050405020303" pitchFamily="18" charset="0"/>
                <a:ea typeface="Calibri" panose="020F0502020204030204" pitchFamily="34" charset="0"/>
              </a:rPr>
              <a:t> neutron source on site</a:t>
            </a:r>
          </a:p>
          <a:p>
            <a:pPr marL="342900" indent="-342900">
              <a:buFont typeface="Arial" panose="020B0604020202020204" pitchFamily="34" charset="0"/>
              <a:buChar char="•"/>
            </a:pPr>
            <a:endParaRPr lang="da-DK" sz="1800"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endParaRPr lang="da-DK" sz="1800"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endParaRPr lang="da-DK" sz="1800" dirty="0">
              <a:latin typeface="Georgia" panose="02040502050405020303" pitchFamily="18" charset="0"/>
              <a:ea typeface="Calibri" panose="020F0502020204030204" pitchFamily="34" charset="0"/>
            </a:endParaRPr>
          </a:p>
          <a:p>
            <a:pPr marL="342900" indent="-342900">
              <a:buFont typeface="Arial" panose="020B0604020202020204" pitchFamily="34" charset="0"/>
              <a:buChar char="•"/>
            </a:pPr>
            <a:endParaRPr lang="da-DK" sz="1800" dirty="0">
              <a:effectLst/>
              <a:latin typeface="Georgia" panose="02040502050405020303" pitchFamily="18" charset="0"/>
              <a:ea typeface="Calibri" panose="020F0502020204030204" pitchFamily="34" charset="0"/>
            </a:endParaRPr>
          </a:p>
          <a:p>
            <a:endParaRPr lang="da-DK" sz="1800" dirty="0">
              <a:latin typeface="Georgia" panose="02040502050405020303" pitchFamily="18" charset="0"/>
              <a:ea typeface="Calibri" panose="020F0502020204030204" pitchFamily="34" charset="0"/>
            </a:endParaRPr>
          </a:p>
        </p:txBody>
      </p:sp>
      <p:pic>
        <p:nvPicPr>
          <p:cNvPr id="9" name="Picture 8" descr="A machine on a table&#10;&#10;Description automatically generated">
            <a:extLst>
              <a:ext uri="{FF2B5EF4-FFF2-40B4-BE49-F238E27FC236}">
                <a16:creationId xmlns:a16="http://schemas.microsoft.com/office/drawing/2014/main" id="{FEB282A0-7C13-BF07-A33E-B7AA8DE30609}"/>
              </a:ext>
            </a:extLst>
          </p:cNvPr>
          <p:cNvPicPr>
            <a:picLocks noChangeAspect="1"/>
          </p:cNvPicPr>
          <p:nvPr/>
        </p:nvPicPr>
        <p:blipFill>
          <a:blip r:embed="rId3"/>
          <a:stretch>
            <a:fillRect/>
          </a:stretch>
        </p:blipFill>
        <p:spPr>
          <a:xfrm>
            <a:off x="1762126" y="3891192"/>
            <a:ext cx="3843074" cy="2882306"/>
          </a:xfrm>
          <a:prstGeom prst="rect">
            <a:avLst/>
          </a:prstGeom>
        </p:spPr>
      </p:pic>
    </p:spTree>
    <p:extLst>
      <p:ext uri="{BB962C8B-B14F-4D97-AF65-F5344CB8AC3E}">
        <p14:creationId xmlns:p14="http://schemas.microsoft.com/office/powerpoint/2010/main" val="334124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a:solidFill>
                  <a:schemeClr val="tx1">
                    <a:lumMod val="75000"/>
                    <a:lumOff val="25000"/>
                  </a:schemeClr>
                </a:solidFill>
              </a:rPr>
              <a:t>Tests at the ESS - </a:t>
            </a:r>
            <a:r>
              <a:rPr lang="da-DK" sz="2800" dirty="0" err="1">
                <a:solidFill>
                  <a:schemeClr val="tx1">
                    <a:lumMod val="75000"/>
                    <a:lumOff val="25000"/>
                  </a:schemeClr>
                </a:solidFill>
              </a:rPr>
              <a:t>results</a:t>
            </a:r>
            <a:endParaRPr lang="en-GB" sz="2800" dirty="0">
              <a:solidFill>
                <a:schemeClr val="tx1">
                  <a:lumMod val="75000"/>
                  <a:lumOff val="25000"/>
                </a:schemeClr>
              </a:solidFill>
            </a:endParaRPr>
          </a:p>
        </p:txBody>
      </p:sp>
      <p:sp>
        <p:nvSpPr>
          <p:cNvPr id="2" name="TextBox 1">
            <a:extLst>
              <a:ext uri="{FF2B5EF4-FFF2-40B4-BE49-F238E27FC236}">
                <a16:creationId xmlns:a16="http://schemas.microsoft.com/office/drawing/2014/main" id="{6DC93FAE-512A-1AF5-559F-E09B0C487CBD}"/>
              </a:ext>
            </a:extLst>
          </p:cNvPr>
          <p:cNvSpPr txBox="1"/>
          <p:nvPr/>
        </p:nvSpPr>
        <p:spPr>
          <a:xfrm>
            <a:off x="1138988" y="1564194"/>
            <a:ext cx="8502317" cy="2344616"/>
          </a:xfrm>
          <a:prstGeom prst="rect">
            <a:avLst/>
          </a:prstGeom>
          <a:noFill/>
        </p:spPr>
        <p:txBody>
          <a:bodyPr wrap="square">
            <a:spAutoFit/>
          </a:bodyPr>
          <a:lstStyle/>
          <a:p>
            <a:pPr>
              <a:lnSpc>
                <a:spcPct val="150000"/>
              </a:lnSpc>
            </a:pPr>
            <a:r>
              <a:rPr lang="da-DK" sz="2000" i="1" dirty="0">
                <a:latin typeface="Georgia" panose="02040502050405020303" pitchFamily="18" charset="0"/>
                <a:ea typeface="Calibri" panose="020F0502020204030204" pitchFamily="34" charset="0"/>
              </a:rPr>
              <a:t>The trivial problems:</a:t>
            </a:r>
          </a:p>
          <a:p>
            <a:pPr marL="342900" indent="-342900">
              <a:lnSpc>
                <a:spcPct val="150000"/>
              </a:lnSpc>
              <a:buFontTx/>
              <a:buChar char="-"/>
            </a:pPr>
            <a:r>
              <a:rPr lang="da-DK" sz="2000" i="1" dirty="0">
                <a:latin typeface="Georgia" panose="02040502050405020303" pitchFamily="18" charset="0"/>
                <a:ea typeface="Calibri" panose="020F0502020204030204" pitchFamily="34" charset="0"/>
              </a:rPr>
              <a:t>One </a:t>
            </a:r>
            <a:r>
              <a:rPr lang="da-DK" sz="2000" i="1" dirty="0" err="1">
                <a:latin typeface="Georgia" panose="02040502050405020303" pitchFamily="18" charset="0"/>
                <a:ea typeface="Calibri" panose="020F0502020204030204" pitchFamily="34" charset="0"/>
              </a:rPr>
              <a:t>preamps</a:t>
            </a:r>
            <a:r>
              <a:rPr lang="da-DK" sz="2000" i="1" dirty="0">
                <a:latin typeface="Georgia" panose="02040502050405020303" pitchFamily="18" charset="0"/>
                <a:ea typeface="Calibri" panose="020F0502020204030204" pitchFamily="34" charset="0"/>
              </a:rPr>
              <a:t> LV </a:t>
            </a:r>
            <a:r>
              <a:rPr lang="da-DK" sz="2000" i="1" dirty="0" err="1">
                <a:latin typeface="Georgia" panose="02040502050405020303" pitchFamily="18" charset="0"/>
                <a:ea typeface="Calibri" panose="020F0502020204030204" pitchFamily="34" charset="0"/>
              </a:rPr>
              <a:t>circuit</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was</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broke</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changed</a:t>
            </a:r>
            <a:r>
              <a:rPr lang="da-DK" sz="2000" i="1" dirty="0">
                <a:latin typeface="Georgia" panose="02040502050405020303" pitchFamily="18" charset="0"/>
                <a:ea typeface="Calibri" panose="020F0502020204030204" pitchFamily="34" charset="0"/>
              </a:rPr>
              <a:t> it)</a:t>
            </a:r>
          </a:p>
          <a:p>
            <a:pPr marL="342900" indent="-342900">
              <a:lnSpc>
                <a:spcPct val="150000"/>
              </a:lnSpc>
              <a:buFontTx/>
              <a:buChar char="-"/>
            </a:pPr>
            <a:r>
              <a:rPr lang="da-DK" sz="2000" i="1" dirty="0" err="1">
                <a:latin typeface="Georgia" panose="02040502050405020303" pitchFamily="18" charset="0"/>
                <a:ea typeface="Calibri" panose="020F0502020204030204" pitchFamily="34" charset="0"/>
              </a:rPr>
              <a:t>Another</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preamps</a:t>
            </a:r>
            <a:r>
              <a:rPr lang="da-DK" sz="2000" i="1" dirty="0">
                <a:latin typeface="Georgia" panose="02040502050405020303" pitchFamily="18" charset="0"/>
                <a:ea typeface="Calibri" panose="020F0502020204030204" pitchFamily="34" charset="0"/>
              </a:rPr>
              <a:t> HV </a:t>
            </a:r>
            <a:r>
              <a:rPr lang="da-DK" sz="2000" i="1" dirty="0" err="1">
                <a:latin typeface="Georgia" panose="02040502050405020303" pitchFamily="18" charset="0"/>
                <a:ea typeface="Calibri" panose="020F0502020204030204" pitchFamily="34" charset="0"/>
              </a:rPr>
              <a:t>circuit</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was</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broke</a:t>
            </a:r>
            <a:endParaRPr lang="da-DK" sz="2000" i="1" dirty="0">
              <a:latin typeface="Georgia" panose="02040502050405020303" pitchFamily="18" charset="0"/>
              <a:ea typeface="Calibri" panose="020F0502020204030204" pitchFamily="34" charset="0"/>
            </a:endParaRPr>
          </a:p>
          <a:p>
            <a:pPr marL="342900" indent="-342900">
              <a:lnSpc>
                <a:spcPct val="150000"/>
              </a:lnSpc>
              <a:buFontTx/>
              <a:buChar char="-"/>
            </a:pPr>
            <a:r>
              <a:rPr lang="da-DK" sz="2000" i="1" dirty="0">
                <a:latin typeface="Georgia" panose="02040502050405020303" pitchFamily="18" charset="0"/>
                <a:ea typeface="Calibri" panose="020F0502020204030204" pitchFamily="34" charset="0"/>
              </a:rPr>
              <a:t>3 RJ45 </a:t>
            </a:r>
            <a:r>
              <a:rPr lang="da-DK" sz="2000" i="1" dirty="0" err="1">
                <a:latin typeface="Georgia" panose="02040502050405020303" pitchFamily="18" charset="0"/>
                <a:ea typeface="Calibri" panose="020F0502020204030204" pitchFamily="34" charset="0"/>
              </a:rPr>
              <a:t>cables</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needed</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changing</a:t>
            </a:r>
            <a:endParaRPr lang="da-DK" sz="2000" i="1" dirty="0">
              <a:latin typeface="Georgia" panose="02040502050405020303" pitchFamily="18" charset="0"/>
              <a:ea typeface="Calibri" panose="020F0502020204030204" pitchFamily="34" charset="0"/>
            </a:endParaRPr>
          </a:p>
          <a:p>
            <a:pPr marL="342900" indent="-342900">
              <a:lnSpc>
                <a:spcPct val="150000"/>
              </a:lnSpc>
              <a:buFontTx/>
              <a:buChar char="-"/>
            </a:pPr>
            <a:r>
              <a:rPr lang="da-DK" sz="2000" i="1" dirty="0" err="1">
                <a:latin typeface="Georgia" panose="02040502050405020303" pitchFamily="18" charset="0"/>
                <a:ea typeface="Calibri" panose="020F0502020204030204" pitchFamily="34" charset="0"/>
              </a:rPr>
              <a:t>Isopropanol</a:t>
            </a:r>
            <a:r>
              <a:rPr lang="da-DK" sz="2000" i="1" dirty="0">
                <a:latin typeface="Georgia" panose="02040502050405020303" pitchFamily="18" charset="0"/>
                <a:ea typeface="Calibri" panose="020F0502020204030204" pitchFamily="34" charset="0"/>
              </a:rPr>
              <a:t> and clean air on </a:t>
            </a:r>
            <a:r>
              <a:rPr lang="da-DK" sz="2000" i="1" dirty="0" err="1">
                <a:latin typeface="Georgia" panose="02040502050405020303" pitchFamily="18" charset="0"/>
                <a:ea typeface="Calibri" panose="020F0502020204030204" pitchFamily="34" charset="0"/>
              </a:rPr>
              <a:t>contacts</a:t>
            </a:r>
            <a:endParaRPr lang="da-DK" sz="2000" i="1" dirty="0">
              <a:latin typeface="Georgia" panose="02040502050405020303" pitchFamily="18" charset="0"/>
              <a:ea typeface="Calibri" panose="020F0502020204030204" pitchFamily="34" charset="0"/>
            </a:endParaRPr>
          </a:p>
        </p:txBody>
      </p:sp>
      <p:pic>
        <p:nvPicPr>
          <p:cNvPr id="4" name="Picture 3" descr="A close up of a circuit board&#10;&#10;Description automatically generated">
            <a:extLst>
              <a:ext uri="{FF2B5EF4-FFF2-40B4-BE49-F238E27FC236}">
                <a16:creationId xmlns:a16="http://schemas.microsoft.com/office/drawing/2014/main" id="{351086F8-74EA-5A10-51D7-1B1F08406DFB}"/>
              </a:ext>
            </a:extLst>
          </p:cNvPr>
          <p:cNvPicPr>
            <a:picLocks noChangeAspect="1"/>
          </p:cNvPicPr>
          <p:nvPr/>
        </p:nvPicPr>
        <p:blipFill>
          <a:blip r:embed="rId2"/>
          <a:stretch>
            <a:fillRect/>
          </a:stretch>
        </p:blipFill>
        <p:spPr>
          <a:xfrm>
            <a:off x="7419637" y="1509712"/>
            <a:ext cx="4374623" cy="3280967"/>
          </a:xfrm>
          <a:prstGeom prst="rect">
            <a:avLst/>
          </a:prstGeom>
        </p:spPr>
      </p:pic>
    </p:spTree>
    <p:extLst>
      <p:ext uri="{BB962C8B-B14F-4D97-AF65-F5344CB8AC3E}">
        <p14:creationId xmlns:p14="http://schemas.microsoft.com/office/powerpoint/2010/main" val="8135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a:solidFill>
                  <a:schemeClr val="tx1">
                    <a:lumMod val="75000"/>
                    <a:lumOff val="25000"/>
                  </a:schemeClr>
                </a:solidFill>
              </a:rPr>
              <a:t>Tests at the ESS – Big problem 1</a:t>
            </a:r>
            <a:endParaRPr lang="en-GB" sz="2800" dirty="0">
              <a:solidFill>
                <a:schemeClr val="tx1">
                  <a:lumMod val="75000"/>
                  <a:lumOff val="25000"/>
                </a:schemeClr>
              </a:solidFill>
            </a:endParaRPr>
          </a:p>
        </p:txBody>
      </p:sp>
      <p:pic>
        <p:nvPicPr>
          <p:cNvPr id="5" name="Picture 4" descr="A close up of a metal pipe&#10;&#10;Description automatically generated">
            <a:extLst>
              <a:ext uri="{FF2B5EF4-FFF2-40B4-BE49-F238E27FC236}">
                <a16:creationId xmlns:a16="http://schemas.microsoft.com/office/drawing/2014/main" id="{4CF1513F-8D9B-0FD9-2B2D-C08A10384398}"/>
              </a:ext>
            </a:extLst>
          </p:cNvPr>
          <p:cNvPicPr>
            <a:picLocks noChangeAspect="1"/>
          </p:cNvPicPr>
          <p:nvPr/>
        </p:nvPicPr>
        <p:blipFill>
          <a:blip r:embed="rId2"/>
          <a:stretch>
            <a:fillRect/>
          </a:stretch>
        </p:blipFill>
        <p:spPr>
          <a:xfrm>
            <a:off x="6328747" y="85603"/>
            <a:ext cx="3402223" cy="6858000"/>
          </a:xfrm>
          <a:prstGeom prst="rect">
            <a:avLst/>
          </a:prstGeom>
        </p:spPr>
      </p:pic>
      <p:sp>
        <p:nvSpPr>
          <p:cNvPr id="6" name="TextBox 5">
            <a:extLst>
              <a:ext uri="{FF2B5EF4-FFF2-40B4-BE49-F238E27FC236}">
                <a16:creationId xmlns:a16="http://schemas.microsoft.com/office/drawing/2014/main" id="{A0F02578-5BD1-9B47-043A-A971D043B3C5}"/>
              </a:ext>
            </a:extLst>
          </p:cNvPr>
          <p:cNvSpPr txBox="1"/>
          <p:nvPr/>
        </p:nvSpPr>
        <p:spPr>
          <a:xfrm>
            <a:off x="565666" y="2136180"/>
            <a:ext cx="5742687" cy="2344616"/>
          </a:xfrm>
          <a:prstGeom prst="rect">
            <a:avLst/>
          </a:prstGeom>
          <a:noFill/>
        </p:spPr>
        <p:txBody>
          <a:bodyPr wrap="square">
            <a:spAutoFit/>
          </a:bodyPr>
          <a:lstStyle/>
          <a:p>
            <a:pPr>
              <a:lnSpc>
                <a:spcPct val="150000"/>
              </a:lnSpc>
            </a:pPr>
            <a:r>
              <a:rPr lang="da-DK" sz="2000" i="1" dirty="0" err="1">
                <a:latin typeface="Georgia" panose="02040502050405020303" pitchFamily="18" charset="0"/>
                <a:ea typeface="Calibri" panose="020F0502020204030204" pitchFamily="34" charset="0"/>
              </a:rPr>
              <a:t>Soldering</a:t>
            </a:r>
            <a:r>
              <a:rPr lang="da-DK" sz="2000" i="1" dirty="0">
                <a:latin typeface="Georgia" panose="02040502050405020303" pitchFamily="18" charset="0"/>
                <a:ea typeface="Calibri" panose="020F0502020204030204" pitchFamily="34" charset="0"/>
              </a:rPr>
              <a:t> issue, generates sparks </a:t>
            </a:r>
            <a:r>
              <a:rPr lang="da-DK" sz="2000" i="1" dirty="0" err="1">
                <a:latin typeface="Georgia" panose="02040502050405020303" pitchFamily="18" charset="0"/>
                <a:ea typeface="Calibri" panose="020F0502020204030204" pitchFamily="34" charset="0"/>
              </a:rPr>
              <a:t>when</a:t>
            </a:r>
            <a:r>
              <a:rPr lang="da-DK" sz="2000" i="1" dirty="0">
                <a:latin typeface="Georgia" panose="02040502050405020303" pitchFamily="18" charset="0"/>
                <a:ea typeface="Calibri" panose="020F0502020204030204" pitchFamily="34" charset="0"/>
              </a:rPr>
              <a:t> it </a:t>
            </a:r>
            <a:r>
              <a:rPr lang="da-DK" sz="2000" i="1" dirty="0" err="1">
                <a:latin typeface="Georgia" panose="02040502050405020303" pitchFamily="18" charset="0"/>
                <a:ea typeface="Calibri" panose="020F0502020204030204" pitchFamily="34" charset="0"/>
              </a:rPr>
              <a:t>rains</a:t>
            </a:r>
            <a:r>
              <a:rPr lang="da-DK" sz="2000" i="1" dirty="0">
                <a:latin typeface="Georgia" panose="02040502050405020303" pitchFamily="18" charset="0"/>
                <a:ea typeface="Calibri" panose="020F0502020204030204" pitchFamily="34" charset="0"/>
              </a:rPr>
              <a:t> (!)</a:t>
            </a:r>
          </a:p>
          <a:p>
            <a:pPr>
              <a:lnSpc>
                <a:spcPct val="150000"/>
              </a:lnSpc>
            </a:pPr>
            <a:endParaRPr lang="da-DK" sz="2000" i="1" dirty="0">
              <a:latin typeface="Georgia" panose="02040502050405020303" pitchFamily="18" charset="0"/>
              <a:ea typeface="Calibri" panose="020F0502020204030204" pitchFamily="34" charset="0"/>
            </a:endParaRPr>
          </a:p>
          <a:p>
            <a:pPr>
              <a:lnSpc>
                <a:spcPct val="150000"/>
              </a:lnSpc>
            </a:pPr>
            <a:r>
              <a:rPr lang="da-DK" sz="2000" i="1" dirty="0" err="1">
                <a:latin typeface="Georgia" panose="02040502050405020303" pitchFamily="18" charset="0"/>
                <a:ea typeface="Calibri" panose="020F0502020204030204" pitchFamily="34" charset="0"/>
              </a:rPr>
              <a:t>Needs</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resoldering</a:t>
            </a:r>
            <a:r>
              <a:rPr lang="da-DK" sz="2000" i="1" dirty="0">
                <a:latin typeface="Georgia" panose="02040502050405020303" pitchFamily="18" charset="0"/>
                <a:ea typeface="Calibri" panose="020F0502020204030204" pitchFamily="34" charset="0"/>
              </a:rPr>
              <a:t>. The ‘big’ problem is </a:t>
            </a:r>
            <a:r>
              <a:rPr lang="da-DK" sz="2000" i="1" dirty="0" err="1">
                <a:latin typeface="Georgia" panose="02040502050405020303" pitchFamily="18" charset="0"/>
                <a:ea typeface="Calibri" panose="020F0502020204030204" pitchFamily="34" charset="0"/>
              </a:rPr>
              <a:t>that</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we</a:t>
            </a:r>
            <a:endParaRPr lang="da-DK" sz="2000" i="1" dirty="0">
              <a:latin typeface="Georgia" panose="02040502050405020303" pitchFamily="18" charset="0"/>
              <a:ea typeface="Calibri" panose="020F0502020204030204" pitchFamily="34" charset="0"/>
            </a:endParaRPr>
          </a:p>
          <a:p>
            <a:pPr>
              <a:lnSpc>
                <a:spcPct val="150000"/>
              </a:lnSpc>
            </a:pPr>
            <a:r>
              <a:rPr lang="da-DK" sz="2000" i="1" dirty="0" err="1">
                <a:latin typeface="Georgia" panose="02040502050405020303" pitchFamily="18" charset="0"/>
                <a:ea typeface="Calibri" panose="020F0502020204030204" pitchFamily="34" charset="0"/>
              </a:rPr>
              <a:t>need</a:t>
            </a:r>
            <a:r>
              <a:rPr lang="da-DK" sz="2000" i="1" dirty="0">
                <a:latin typeface="Georgia" panose="02040502050405020303" pitchFamily="18" charset="0"/>
                <a:ea typeface="Calibri" panose="020F0502020204030204" pitchFamily="34" charset="0"/>
              </a:rPr>
              <a:t> a pro to do it.  </a:t>
            </a:r>
          </a:p>
        </p:txBody>
      </p:sp>
    </p:spTree>
    <p:extLst>
      <p:ext uri="{BB962C8B-B14F-4D97-AF65-F5344CB8AC3E}">
        <p14:creationId xmlns:p14="http://schemas.microsoft.com/office/powerpoint/2010/main" val="149574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a:solidFill>
                  <a:schemeClr val="tx1">
                    <a:lumMod val="75000"/>
                    <a:lumOff val="25000"/>
                  </a:schemeClr>
                </a:solidFill>
              </a:rPr>
              <a:t>Tests at the ESS – Big problem 2</a:t>
            </a:r>
            <a:endParaRPr lang="en-GB" sz="2800" dirty="0">
              <a:solidFill>
                <a:schemeClr val="tx1">
                  <a:lumMod val="75000"/>
                  <a:lumOff val="25000"/>
                </a:schemeClr>
              </a:solidFill>
            </a:endParaRPr>
          </a:p>
        </p:txBody>
      </p:sp>
      <p:pic>
        <p:nvPicPr>
          <p:cNvPr id="4" name="Picture 3" descr="A graph of a graph with a blue line&#10;&#10;Description automatically generated with medium confidence">
            <a:extLst>
              <a:ext uri="{FF2B5EF4-FFF2-40B4-BE49-F238E27FC236}">
                <a16:creationId xmlns:a16="http://schemas.microsoft.com/office/drawing/2014/main" id="{25A440C1-79E8-F179-5A31-6DEA825B1403}"/>
              </a:ext>
            </a:extLst>
          </p:cNvPr>
          <p:cNvPicPr>
            <a:picLocks noChangeAspect="1"/>
          </p:cNvPicPr>
          <p:nvPr/>
        </p:nvPicPr>
        <p:blipFill>
          <a:blip r:embed="rId2"/>
          <a:stretch>
            <a:fillRect/>
          </a:stretch>
        </p:blipFill>
        <p:spPr>
          <a:xfrm>
            <a:off x="589032" y="2070046"/>
            <a:ext cx="5288764" cy="4477763"/>
          </a:xfrm>
          <a:prstGeom prst="rect">
            <a:avLst/>
          </a:prstGeom>
        </p:spPr>
      </p:pic>
      <p:pic>
        <p:nvPicPr>
          <p:cNvPr id="8" name="Picture 7" descr="A blue and white graph&#10;&#10;Description automatically generated">
            <a:extLst>
              <a:ext uri="{FF2B5EF4-FFF2-40B4-BE49-F238E27FC236}">
                <a16:creationId xmlns:a16="http://schemas.microsoft.com/office/drawing/2014/main" id="{353BACF1-3183-F4CC-46E6-E1384982E649}"/>
              </a:ext>
            </a:extLst>
          </p:cNvPr>
          <p:cNvPicPr>
            <a:picLocks noChangeAspect="1"/>
          </p:cNvPicPr>
          <p:nvPr/>
        </p:nvPicPr>
        <p:blipFill>
          <a:blip r:embed="rId3"/>
          <a:stretch>
            <a:fillRect/>
          </a:stretch>
        </p:blipFill>
        <p:spPr>
          <a:xfrm>
            <a:off x="6560604" y="2311292"/>
            <a:ext cx="5213634" cy="4174260"/>
          </a:xfrm>
          <a:prstGeom prst="rect">
            <a:avLst/>
          </a:prstGeom>
        </p:spPr>
      </p:pic>
      <p:sp>
        <p:nvSpPr>
          <p:cNvPr id="9" name="TextBox 8">
            <a:extLst>
              <a:ext uri="{FF2B5EF4-FFF2-40B4-BE49-F238E27FC236}">
                <a16:creationId xmlns:a16="http://schemas.microsoft.com/office/drawing/2014/main" id="{7BC175EF-4A76-0386-C799-5C6044C1FC3D}"/>
              </a:ext>
            </a:extLst>
          </p:cNvPr>
          <p:cNvSpPr txBox="1"/>
          <p:nvPr/>
        </p:nvSpPr>
        <p:spPr>
          <a:xfrm>
            <a:off x="1327376" y="1019620"/>
            <a:ext cx="9014133" cy="959622"/>
          </a:xfrm>
          <a:prstGeom prst="rect">
            <a:avLst/>
          </a:prstGeom>
          <a:noFill/>
        </p:spPr>
        <p:txBody>
          <a:bodyPr wrap="square">
            <a:spAutoFit/>
          </a:bodyPr>
          <a:lstStyle/>
          <a:p>
            <a:pPr>
              <a:lnSpc>
                <a:spcPct val="150000"/>
              </a:lnSpc>
            </a:pPr>
            <a:r>
              <a:rPr lang="da-DK" sz="2000" i="1" dirty="0">
                <a:latin typeface="Georgia" panose="02040502050405020303" pitchFamily="18" charset="0"/>
                <a:ea typeface="Calibri" panose="020F0502020204030204" pitchFamily="34" charset="0"/>
              </a:rPr>
              <a:t>One </a:t>
            </a:r>
            <a:r>
              <a:rPr lang="da-DK" sz="2000" i="1" dirty="0" err="1">
                <a:latin typeface="Georgia" panose="02040502050405020303" pitchFamily="18" charset="0"/>
                <a:ea typeface="Calibri" panose="020F0502020204030204" pitchFamily="34" charset="0"/>
              </a:rPr>
              <a:t>triplet</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cannot</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be</a:t>
            </a:r>
            <a:r>
              <a:rPr lang="da-DK" sz="2000" i="1" dirty="0">
                <a:latin typeface="Georgia" panose="02040502050405020303" pitchFamily="18" charset="0"/>
                <a:ea typeface="Calibri" panose="020F0502020204030204" pitchFamily="34" charset="0"/>
              </a:rPr>
              <a:t> put to high </a:t>
            </a:r>
            <a:r>
              <a:rPr lang="da-DK" sz="2000" i="1" dirty="0" err="1">
                <a:latin typeface="Georgia" panose="02040502050405020303" pitchFamily="18" charset="0"/>
                <a:ea typeface="Calibri" panose="020F0502020204030204" pitchFamily="34" charset="0"/>
              </a:rPr>
              <a:t>voltage</a:t>
            </a:r>
            <a:r>
              <a:rPr lang="da-DK" sz="2000" i="1" dirty="0">
                <a:latin typeface="Georgia" panose="02040502050405020303" pitchFamily="18" charset="0"/>
                <a:ea typeface="Calibri" panose="020F0502020204030204" pitchFamily="34" charset="0"/>
              </a:rPr>
              <a:t> – </a:t>
            </a:r>
            <a:r>
              <a:rPr lang="da-DK" sz="2000" i="1" dirty="0" err="1">
                <a:latin typeface="Georgia" panose="02040502050405020303" pitchFamily="18" charset="0"/>
                <a:ea typeface="Calibri" panose="020F0502020204030204" pitchFamily="34" charset="0"/>
              </a:rPr>
              <a:t>leak</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current</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through</a:t>
            </a:r>
            <a:r>
              <a:rPr lang="da-DK" sz="2000" i="1" dirty="0">
                <a:latin typeface="Georgia" panose="02040502050405020303" pitchFamily="18" charset="0"/>
                <a:ea typeface="Calibri" panose="020F0502020204030204" pitchFamily="34" charset="0"/>
              </a:rPr>
              <a:t> the </a:t>
            </a:r>
            <a:r>
              <a:rPr lang="da-DK" sz="2000" i="1" dirty="0" err="1">
                <a:latin typeface="Georgia" panose="02040502050405020303" pitchFamily="18" charset="0"/>
                <a:ea typeface="Calibri" panose="020F0502020204030204" pitchFamily="34" charset="0"/>
              </a:rPr>
              <a:t>middle</a:t>
            </a:r>
            <a:r>
              <a:rPr lang="da-DK" sz="2000" i="1" dirty="0">
                <a:latin typeface="Georgia" panose="02040502050405020303" pitchFamily="18" charset="0"/>
                <a:ea typeface="Calibri" panose="020F0502020204030204" pitchFamily="34" charset="0"/>
              </a:rPr>
              <a:t> tube. </a:t>
            </a:r>
            <a:r>
              <a:rPr lang="da-DK" sz="2000" i="1" dirty="0" err="1">
                <a:latin typeface="Georgia" panose="02040502050405020303" pitchFamily="18" charset="0"/>
                <a:ea typeface="Calibri" panose="020F0502020204030204" pitchFamily="34" charset="0"/>
              </a:rPr>
              <a:t>Very</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likely</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broken</a:t>
            </a:r>
            <a:r>
              <a:rPr lang="da-DK" sz="2000" i="1" dirty="0">
                <a:latin typeface="Georgia" panose="02040502050405020303" pitchFamily="18" charset="0"/>
                <a:ea typeface="Calibri" panose="020F0502020204030204" pitchFamily="34" charset="0"/>
              </a:rPr>
              <a:t> – has to </a:t>
            </a:r>
            <a:r>
              <a:rPr lang="da-DK" sz="2000" i="1" dirty="0" err="1">
                <a:latin typeface="Georgia" panose="02040502050405020303" pitchFamily="18" charset="0"/>
                <a:ea typeface="Calibri" panose="020F0502020204030204" pitchFamily="34" charset="0"/>
              </a:rPr>
              <a:t>be</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changed</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before</a:t>
            </a:r>
            <a:r>
              <a:rPr lang="da-DK" sz="2000" i="1" dirty="0">
                <a:latin typeface="Georgia" panose="02040502050405020303" pitchFamily="18" charset="0"/>
                <a:ea typeface="Calibri" panose="020F0502020204030204" pitchFamily="34" charset="0"/>
              </a:rPr>
              <a:t> TG5</a:t>
            </a:r>
          </a:p>
        </p:txBody>
      </p:sp>
    </p:spTree>
    <p:extLst>
      <p:ext uri="{BB962C8B-B14F-4D97-AF65-F5344CB8AC3E}">
        <p14:creationId xmlns:p14="http://schemas.microsoft.com/office/powerpoint/2010/main" val="149130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a:solidFill>
                  <a:schemeClr val="tx1">
                    <a:lumMod val="75000"/>
                    <a:lumOff val="25000"/>
                  </a:schemeClr>
                </a:solidFill>
              </a:rPr>
              <a:t>Tests at the ESS – overview</a:t>
            </a:r>
            <a:endParaRPr lang="en-GB" sz="2800" dirty="0">
              <a:solidFill>
                <a:schemeClr val="tx1">
                  <a:lumMod val="75000"/>
                  <a:lumOff val="25000"/>
                </a:schemeClr>
              </a:solidFill>
            </a:endParaRPr>
          </a:p>
        </p:txBody>
      </p:sp>
      <p:pic>
        <p:nvPicPr>
          <p:cNvPr id="3" name="Picture 2" descr="A collage of a graph&#10;&#10;Description automatically generated">
            <a:extLst>
              <a:ext uri="{FF2B5EF4-FFF2-40B4-BE49-F238E27FC236}">
                <a16:creationId xmlns:a16="http://schemas.microsoft.com/office/drawing/2014/main" id="{56B224AC-FB8D-F43E-DABF-4C27A5FBBCC2}"/>
              </a:ext>
            </a:extLst>
          </p:cNvPr>
          <p:cNvPicPr>
            <a:picLocks noChangeAspect="1"/>
          </p:cNvPicPr>
          <p:nvPr/>
        </p:nvPicPr>
        <p:blipFill>
          <a:blip r:embed="rId2"/>
          <a:stretch>
            <a:fillRect/>
          </a:stretch>
        </p:blipFill>
        <p:spPr>
          <a:xfrm>
            <a:off x="1245140" y="860513"/>
            <a:ext cx="9586020" cy="5911883"/>
          </a:xfrm>
          <a:prstGeom prst="rect">
            <a:avLst/>
          </a:prstGeom>
        </p:spPr>
      </p:pic>
      <p:sp>
        <p:nvSpPr>
          <p:cNvPr id="5" name="Oval 4">
            <a:extLst>
              <a:ext uri="{FF2B5EF4-FFF2-40B4-BE49-F238E27FC236}">
                <a16:creationId xmlns:a16="http://schemas.microsoft.com/office/drawing/2014/main" id="{F794D21E-EF11-93FB-C947-C358E6365156}"/>
              </a:ext>
            </a:extLst>
          </p:cNvPr>
          <p:cNvSpPr/>
          <p:nvPr/>
        </p:nvSpPr>
        <p:spPr>
          <a:xfrm>
            <a:off x="1245140" y="1918293"/>
            <a:ext cx="867708" cy="657339"/>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Oval 5">
            <a:extLst>
              <a:ext uri="{FF2B5EF4-FFF2-40B4-BE49-F238E27FC236}">
                <a16:creationId xmlns:a16="http://schemas.microsoft.com/office/drawing/2014/main" id="{8EC7401C-00F1-DB3F-153E-4D31B88A46F5}"/>
              </a:ext>
            </a:extLst>
          </p:cNvPr>
          <p:cNvSpPr/>
          <p:nvPr/>
        </p:nvSpPr>
        <p:spPr>
          <a:xfrm>
            <a:off x="3710149" y="5863759"/>
            <a:ext cx="867708" cy="657339"/>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0711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869623" y="372635"/>
            <a:ext cx="9360000" cy="657339"/>
          </a:xfrm>
        </p:spPr>
        <p:txBody>
          <a:bodyPr/>
          <a:lstStyle/>
          <a:p>
            <a:r>
              <a:rPr lang="en-GB" sz="2800" dirty="0">
                <a:solidFill>
                  <a:schemeClr val="tx1">
                    <a:lumMod val="75000"/>
                    <a:lumOff val="25000"/>
                  </a:schemeClr>
                </a:solidFill>
              </a:rPr>
              <a:t>BIFROST: </a:t>
            </a:r>
            <a:r>
              <a:rPr lang="en-GB" sz="2800" dirty="0" err="1">
                <a:solidFill>
                  <a:schemeClr val="tx1">
                    <a:lumMod val="75000"/>
                    <a:lumOff val="25000"/>
                  </a:schemeClr>
                </a:solidFill>
              </a:rPr>
              <a:t>ToF</a:t>
            </a:r>
            <a:r>
              <a:rPr lang="en-GB" sz="2800" dirty="0">
                <a:solidFill>
                  <a:schemeClr val="tx1">
                    <a:lumMod val="75000"/>
                    <a:lumOff val="25000"/>
                  </a:schemeClr>
                </a:solidFill>
              </a:rPr>
              <a:t> frontend – multiplexing backend</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98" y="2959625"/>
            <a:ext cx="5637511" cy="3698207"/>
          </a:xfrm>
          <a:prstGeom prst="rect">
            <a:avLst/>
          </a:prstGeom>
        </p:spPr>
      </p:pic>
      <p:sp>
        <p:nvSpPr>
          <p:cNvPr id="3" name="Rectangle 2"/>
          <p:cNvSpPr/>
          <p:nvPr/>
        </p:nvSpPr>
        <p:spPr>
          <a:xfrm>
            <a:off x="1223907" y="1245632"/>
            <a:ext cx="3962047" cy="1323439"/>
          </a:xfrm>
          <a:prstGeom prst="rect">
            <a:avLst/>
          </a:prstGeom>
        </p:spPr>
        <p:txBody>
          <a:bodyPr wrap="none">
            <a:spAutoFit/>
          </a:bodyPr>
          <a:lstStyle/>
          <a:p>
            <a:r>
              <a:rPr lang="da-DK" sz="2000" dirty="0"/>
              <a:t>Flux @ 2 MW:    </a:t>
            </a:r>
            <a:r>
              <a:rPr lang="da-DK" sz="2000" b="1" dirty="0"/>
              <a:t>6 · 10</a:t>
            </a:r>
            <a:r>
              <a:rPr lang="da-DK" sz="2000" b="1" baseline="30000" dirty="0"/>
              <a:t>9 </a:t>
            </a:r>
            <a:r>
              <a:rPr lang="da-DK" sz="2000" b="1" dirty="0"/>
              <a:t> n/s/cm</a:t>
            </a:r>
            <a:r>
              <a:rPr lang="da-DK" sz="2000" b="1" baseline="30000" dirty="0"/>
              <a:t>2</a:t>
            </a:r>
          </a:p>
          <a:p>
            <a:br>
              <a:rPr lang="en-US" sz="2000" b="1" dirty="0"/>
            </a:br>
            <a:r>
              <a:rPr lang="en-US" sz="2000" dirty="0"/>
              <a:t>Elastic line resolution using</a:t>
            </a:r>
            <a:br>
              <a:rPr lang="en-US" sz="2000" dirty="0"/>
            </a:br>
            <a:r>
              <a:rPr lang="en-US" sz="2000" dirty="0"/>
              <a:t>full pulse: </a:t>
            </a:r>
            <a:r>
              <a:rPr lang="en-US" sz="2000" b="1" dirty="0"/>
              <a:t>170 </a:t>
            </a:r>
            <a:r>
              <a:rPr lang="el-GR" sz="2000" b="1" dirty="0"/>
              <a:t>μ</a:t>
            </a:r>
            <a:r>
              <a:rPr lang="en-US" sz="2000" b="1" dirty="0"/>
              <a:t>eV</a:t>
            </a:r>
          </a:p>
        </p:txBody>
      </p:sp>
      <p:pic>
        <p:nvPicPr>
          <p:cNvPr id="6" name="Picture 5" descr="Diagram&#10;&#10;Description automatically generated">
            <a:extLst>
              <a:ext uri="{FF2B5EF4-FFF2-40B4-BE49-F238E27FC236}">
                <a16:creationId xmlns:a16="http://schemas.microsoft.com/office/drawing/2014/main" id="{0637A38F-24F6-42E5-6176-84552A8AF1BD}"/>
              </a:ext>
            </a:extLst>
          </p:cNvPr>
          <p:cNvPicPr>
            <a:picLocks noChangeAspect="1"/>
          </p:cNvPicPr>
          <p:nvPr/>
        </p:nvPicPr>
        <p:blipFill>
          <a:blip r:embed="rId3"/>
          <a:stretch>
            <a:fillRect/>
          </a:stretch>
        </p:blipFill>
        <p:spPr>
          <a:xfrm>
            <a:off x="6396789" y="1889124"/>
            <a:ext cx="6031408" cy="4750219"/>
          </a:xfrm>
          <a:prstGeom prst="rect">
            <a:avLst/>
          </a:prstGeom>
        </p:spPr>
      </p:pic>
      <p:pic>
        <p:nvPicPr>
          <p:cNvPr id="8" name="Picture 7">
            <a:extLst>
              <a:ext uri="{FF2B5EF4-FFF2-40B4-BE49-F238E27FC236}">
                <a16:creationId xmlns:a16="http://schemas.microsoft.com/office/drawing/2014/main" id="{DA505339-AEEE-BA19-4E19-548E5AD18A1A}"/>
              </a:ext>
            </a:extLst>
          </p:cNvPr>
          <p:cNvPicPr/>
          <p:nvPr/>
        </p:nvPicPr>
        <p:blipFill>
          <a:blip r:embed="rId4">
            <a:extLst>
              <a:ext uri="{28A0092B-C50C-407E-A947-70E740481C1C}">
                <a14:useLocalDpi xmlns:a14="http://schemas.microsoft.com/office/drawing/2010/main" val="0"/>
              </a:ext>
            </a:extLst>
          </a:blip>
          <a:stretch>
            <a:fillRect/>
          </a:stretch>
        </p:blipFill>
        <p:spPr>
          <a:xfrm>
            <a:off x="6478622" y="1108703"/>
            <a:ext cx="3158244" cy="2408407"/>
          </a:xfrm>
          <a:prstGeom prst="rect">
            <a:avLst/>
          </a:prstGeom>
        </p:spPr>
      </p:pic>
    </p:spTree>
    <p:extLst>
      <p:ext uri="{BB962C8B-B14F-4D97-AF65-F5344CB8AC3E}">
        <p14:creationId xmlns:p14="http://schemas.microsoft.com/office/powerpoint/2010/main" val="227638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a:solidFill>
                  <a:schemeClr val="tx1">
                    <a:lumMod val="75000"/>
                    <a:lumOff val="25000"/>
                  </a:schemeClr>
                </a:solidFill>
              </a:rPr>
              <a:t>Tests at the ESS – overview</a:t>
            </a:r>
            <a:endParaRPr lang="en-GB" sz="2800" dirty="0">
              <a:solidFill>
                <a:schemeClr val="tx1">
                  <a:lumMod val="75000"/>
                  <a:lumOff val="25000"/>
                </a:schemeClr>
              </a:solidFill>
            </a:endParaRPr>
          </a:p>
        </p:txBody>
      </p:sp>
      <p:pic>
        <p:nvPicPr>
          <p:cNvPr id="3" name="Picture 2" descr="A grid of blue and white squares&#10;&#10;Description automatically generated">
            <a:extLst>
              <a:ext uri="{FF2B5EF4-FFF2-40B4-BE49-F238E27FC236}">
                <a16:creationId xmlns:a16="http://schemas.microsoft.com/office/drawing/2014/main" id="{A70B3B4D-4C8D-94A9-87E8-CB59088EFE82}"/>
              </a:ext>
            </a:extLst>
          </p:cNvPr>
          <p:cNvPicPr>
            <a:picLocks noChangeAspect="1"/>
          </p:cNvPicPr>
          <p:nvPr/>
        </p:nvPicPr>
        <p:blipFill>
          <a:blip r:embed="rId2"/>
          <a:stretch>
            <a:fillRect/>
          </a:stretch>
        </p:blipFill>
        <p:spPr>
          <a:xfrm>
            <a:off x="1330476" y="1111846"/>
            <a:ext cx="8883500" cy="5478625"/>
          </a:xfrm>
          <a:prstGeom prst="rect">
            <a:avLst/>
          </a:prstGeom>
        </p:spPr>
      </p:pic>
      <p:sp>
        <p:nvSpPr>
          <p:cNvPr id="4" name="Oval 3">
            <a:extLst>
              <a:ext uri="{FF2B5EF4-FFF2-40B4-BE49-F238E27FC236}">
                <a16:creationId xmlns:a16="http://schemas.microsoft.com/office/drawing/2014/main" id="{0A44DCD1-C8DE-0738-39B1-410C0980CBF4}"/>
              </a:ext>
            </a:extLst>
          </p:cNvPr>
          <p:cNvSpPr/>
          <p:nvPr/>
        </p:nvSpPr>
        <p:spPr>
          <a:xfrm>
            <a:off x="3703271" y="1272419"/>
            <a:ext cx="2209260" cy="1216127"/>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Oval 4">
            <a:extLst>
              <a:ext uri="{FF2B5EF4-FFF2-40B4-BE49-F238E27FC236}">
                <a16:creationId xmlns:a16="http://schemas.microsoft.com/office/drawing/2014/main" id="{63045015-7962-4EB6-726E-BEE5C06EB5CB}"/>
              </a:ext>
            </a:extLst>
          </p:cNvPr>
          <p:cNvSpPr/>
          <p:nvPr/>
        </p:nvSpPr>
        <p:spPr>
          <a:xfrm>
            <a:off x="1206436" y="4385722"/>
            <a:ext cx="867708" cy="657339"/>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3124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a:solidFill>
                  <a:schemeClr val="tx1">
                    <a:lumMod val="75000"/>
                    <a:lumOff val="25000"/>
                  </a:schemeClr>
                </a:solidFill>
              </a:rPr>
              <a:t>Tests at the ESS – overview</a:t>
            </a:r>
            <a:endParaRPr lang="en-GB" sz="2800" dirty="0">
              <a:solidFill>
                <a:schemeClr val="tx1">
                  <a:lumMod val="75000"/>
                  <a:lumOff val="25000"/>
                </a:schemeClr>
              </a:solidFill>
            </a:endParaRPr>
          </a:p>
        </p:txBody>
      </p:sp>
      <p:pic>
        <p:nvPicPr>
          <p:cNvPr id="6" name="Picture 5" descr="A collage of a graph&#10;&#10;Description automatically generated">
            <a:extLst>
              <a:ext uri="{FF2B5EF4-FFF2-40B4-BE49-F238E27FC236}">
                <a16:creationId xmlns:a16="http://schemas.microsoft.com/office/drawing/2014/main" id="{5DF67351-6DDC-7037-AF43-898CC37AC136}"/>
              </a:ext>
            </a:extLst>
          </p:cNvPr>
          <p:cNvPicPr>
            <a:picLocks noChangeAspect="1"/>
          </p:cNvPicPr>
          <p:nvPr/>
        </p:nvPicPr>
        <p:blipFill>
          <a:blip r:embed="rId2"/>
          <a:stretch>
            <a:fillRect/>
          </a:stretch>
        </p:blipFill>
        <p:spPr>
          <a:xfrm>
            <a:off x="1373778" y="848432"/>
            <a:ext cx="9676672" cy="5967790"/>
          </a:xfrm>
          <a:prstGeom prst="rect">
            <a:avLst/>
          </a:prstGeom>
        </p:spPr>
      </p:pic>
      <p:sp>
        <p:nvSpPr>
          <p:cNvPr id="4" name="Oval 3">
            <a:extLst>
              <a:ext uri="{FF2B5EF4-FFF2-40B4-BE49-F238E27FC236}">
                <a16:creationId xmlns:a16="http://schemas.microsoft.com/office/drawing/2014/main" id="{2048BB00-356B-5F90-1F1D-1D10A1A66B70}"/>
              </a:ext>
            </a:extLst>
          </p:cNvPr>
          <p:cNvSpPr/>
          <p:nvPr/>
        </p:nvSpPr>
        <p:spPr>
          <a:xfrm flipV="1">
            <a:off x="6163733" y="1461104"/>
            <a:ext cx="1354667" cy="1132114"/>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8301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ubrik 1">
            <a:extLst>
              <a:ext uri="{FF2B5EF4-FFF2-40B4-BE49-F238E27FC236}">
                <a16:creationId xmlns:a16="http://schemas.microsoft.com/office/drawing/2014/main" id="{CD0FB8EB-1974-4F1B-9F83-4FDD9AB6C8B2}"/>
              </a:ext>
            </a:extLst>
          </p:cNvPr>
          <p:cNvSpPr txBox="1">
            <a:spLocks/>
          </p:cNvSpPr>
          <p:nvPr/>
        </p:nvSpPr>
        <p:spPr>
          <a:xfrm>
            <a:off x="545272" y="404361"/>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a-DK" sz="2800" dirty="0">
                <a:solidFill>
                  <a:schemeClr val="tx1">
                    <a:lumMod val="75000"/>
                    <a:lumOff val="25000"/>
                  </a:schemeClr>
                </a:solidFill>
              </a:rPr>
              <a:t>Tests at the ESS – overview</a:t>
            </a:r>
            <a:endParaRPr lang="en-GB" sz="2800" dirty="0">
              <a:solidFill>
                <a:schemeClr val="tx1">
                  <a:lumMod val="75000"/>
                  <a:lumOff val="25000"/>
                </a:schemeClr>
              </a:solidFill>
            </a:endParaRPr>
          </a:p>
        </p:txBody>
      </p:sp>
      <p:graphicFrame>
        <p:nvGraphicFramePr>
          <p:cNvPr id="2" name="Table 1">
            <a:extLst>
              <a:ext uri="{FF2B5EF4-FFF2-40B4-BE49-F238E27FC236}">
                <a16:creationId xmlns:a16="http://schemas.microsoft.com/office/drawing/2014/main" id="{ABCF110E-1E0E-8CD8-E71C-6D6DC963C8C5}"/>
              </a:ext>
            </a:extLst>
          </p:cNvPr>
          <p:cNvGraphicFramePr>
            <a:graphicFrameLocks noGrp="1"/>
          </p:cNvGraphicFramePr>
          <p:nvPr>
            <p:extLst>
              <p:ext uri="{D42A27DB-BD31-4B8C-83A1-F6EECF244321}">
                <p14:modId xmlns:p14="http://schemas.microsoft.com/office/powerpoint/2010/main" val="4290543011"/>
              </p:ext>
            </p:extLst>
          </p:nvPr>
        </p:nvGraphicFramePr>
        <p:xfrm>
          <a:off x="545272" y="4358009"/>
          <a:ext cx="5820410" cy="2270064"/>
        </p:xfrm>
        <a:graphic>
          <a:graphicData uri="http://schemas.openxmlformats.org/drawingml/2006/table">
            <a:tbl>
              <a:tblPr firstRow="1" firstCol="1" bandRow="1">
                <a:tableStyleId>{5C22544A-7EE6-4342-B048-85BDC9FD1C3A}</a:tableStyleId>
              </a:tblPr>
              <a:tblGrid>
                <a:gridCol w="1598930">
                  <a:extLst>
                    <a:ext uri="{9D8B030D-6E8A-4147-A177-3AD203B41FA5}">
                      <a16:colId xmlns:a16="http://schemas.microsoft.com/office/drawing/2014/main" val="1759397182"/>
                    </a:ext>
                  </a:extLst>
                </a:gridCol>
                <a:gridCol w="1710055">
                  <a:extLst>
                    <a:ext uri="{9D8B030D-6E8A-4147-A177-3AD203B41FA5}">
                      <a16:colId xmlns:a16="http://schemas.microsoft.com/office/drawing/2014/main" val="1359161882"/>
                    </a:ext>
                  </a:extLst>
                </a:gridCol>
                <a:gridCol w="1170305">
                  <a:extLst>
                    <a:ext uri="{9D8B030D-6E8A-4147-A177-3AD203B41FA5}">
                      <a16:colId xmlns:a16="http://schemas.microsoft.com/office/drawing/2014/main" val="2132703871"/>
                    </a:ext>
                  </a:extLst>
                </a:gridCol>
                <a:gridCol w="1341120">
                  <a:extLst>
                    <a:ext uri="{9D8B030D-6E8A-4147-A177-3AD203B41FA5}">
                      <a16:colId xmlns:a16="http://schemas.microsoft.com/office/drawing/2014/main" val="2630848449"/>
                    </a:ext>
                  </a:extLst>
                </a:gridCol>
              </a:tblGrid>
              <a:tr h="0">
                <a:tc>
                  <a:txBody>
                    <a:bodyPr/>
                    <a:lstStyle/>
                    <a:p>
                      <a:pPr>
                        <a:lnSpc>
                          <a:spcPct val="107000"/>
                        </a:lnSpc>
                        <a:spcAft>
                          <a:spcPts val="800"/>
                        </a:spcAft>
                      </a:pPr>
                      <a:r>
                        <a:rPr lang="en-US" sz="1600" kern="100">
                          <a:effectLst/>
                        </a:rPr>
                        <a:t>Module ID</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Triplet ID</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Tube ID</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 </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7601825"/>
                  </a:ext>
                </a:extLst>
              </a:tr>
              <a:tr h="0">
                <a:tc>
                  <a:txBody>
                    <a:bodyPr/>
                    <a:lstStyle/>
                    <a:p>
                      <a:pPr>
                        <a:lnSpc>
                          <a:spcPct val="107000"/>
                        </a:lnSpc>
                        <a:spcAft>
                          <a:spcPts val="800"/>
                        </a:spcAft>
                      </a:pPr>
                      <a:r>
                        <a:rPr lang="en-US" sz="1600" kern="100">
                          <a:effectLst/>
                        </a:rPr>
                        <a:t>5p1 channel 0</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5p0 meV short</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Middle</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 </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2535379"/>
                  </a:ext>
                </a:extLst>
              </a:tr>
              <a:tr h="0">
                <a:tc>
                  <a:txBody>
                    <a:bodyPr/>
                    <a:lstStyle/>
                    <a:p>
                      <a:pPr>
                        <a:lnSpc>
                          <a:spcPct val="107000"/>
                        </a:lnSpc>
                        <a:spcAft>
                          <a:spcPts val="800"/>
                        </a:spcAft>
                      </a:pPr>
                      <a:r>
                        <a:rPr lang="en-US" sz="1600" kern="100">
                          <a:effectLst/>
                        </a:rPr>
                        <a:t>3p2 channel 8</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3p8 meV short</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B-side</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 </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1005182"/>
                  </a:ext>
                </a:extLst>
              </a:tr>
              <a:tr h="0">
                <a:tc>
                  <a:txBody>
                    <a:bodyPr/>
                    <a:lstStyle/>
                    <a:p>
                      <a:pPr>
                        <a:lnSpc>
                          <a:spcPct val="107000"/>
                        </a:lnSpc>
                        <a:spcAft>
                          <a:spcPts val="800"/>
                        </a:spcAft>
                      </a:pPr>
                      <a:r>
                        <a:rPr lang="en-US" sz="1600" kern="100">
                          <a:effectLst/>
                        </a:rPr>
                        <a:t>4p2</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4.4 meV middle</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Middle</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 </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3913380"/>
                  </a:ext>
                </a:extLst>
              </a:tr>
              <a:tr h="0">
                <a:tc>
                  <a:txBody>
                    <a:bodyPr/>
                    <a:lstStyle/>
                    <a:p>
                      <a:pPr>
                        <a:lnSpc>
                          <a:spcPct val="107000"/>
                        </a:lnSpc>
                        <a:spcAft>
                          <a:spcPts val="800"/>
                        </a:spcAft>
                      </a:pPr>
                      <a:r>
                        <a:rPr lang="en-US" sz="1600" kern="100">
                          <a:effectLst/>
                        </a:rPr>
                        <a:t>1p3 – channel 2</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2.7 meV – long</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Middle</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 </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9204160"/>
                  </a:ext>
                </a:extLst>
              </a:tr>
              <a:tr h="0">
                <a:tc>
                  <a:txBody>
                    <a:bodyPr/>
                    <a:lstStyle/>
                    <a:p>
                      <a:pPr>
                        <a:lnSpc>
                          <a:spcPct val="107000"/>
                        </a:lnSpc>
                        <a:spcAft>
                          <a:spcPts val="800"/>
                        </a:spcAft>
                      </a:pPr>
                      <a:r>
                        <a:rPr lang="en-US" sz="1600" kern="100">
                          <a:effectLst/>
                        </a:rPr>
                        <a:t>1p1 – channel 13</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2p7 middle</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Middle</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 </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6421015"/>
                  </a:ext>
                </a:extLst>
              </a:tr>
              <a:tr h="0">
                <a:tc>
                  <a:txBody>
                    <a:bodyPr/>
                    <a:lstStyle/>
                    <a:p>
                      <a:pPr>
                        <a:lnSpc>
                          <a:spcPct val="107000"/>
                        </a:lnSpc>
                        <a:spcAft>
                          <a:spcPts val="800"/>
                        </a:spcAft>
                      </a:pPr>
                      <a:r>
                        <a:rPr lang="en-US" sz="1600" kern="100">
                          <a:effectLst/>
                        </a:rPr>
                        <a:t> </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 </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a:effectLst/>
                        </a:rPr>
                        <a:t> </a:t>
                      </a:r>
                      <a:endParaRPr lang="da-DK"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dirty="0">
                          <a:effectLst/>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9060639"/>
                  </a:ext>
                </a:extLst>
              </a:tr>
            </a:tbl>
          </a:graphicData>
        </a:graphic>
      </p:graphicFrame>
      <p:pic>
        <p:nvPicPr>
          <p:cNvPr id="3074" name="Picture 2" descr="Proman consulting - Blog - „Not great ...">
            <a:extLst>
              <a:ext uri="{FF2B5EF4-FFF2-40B4-BE49-F238E27FC236}">
                <a16:creationId xmlns:a16="http://schemas.microsoft.com/office/drawing/2014/main" id="{043C669B-7228-3F8E-ACB1-0143AD0CC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289" y="4430076"/>
            <a:ext cx="4259472" cy="2197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297295-0A15-F4DB-2F0D-34F73248476A}"/>
              </a:ext>
            </a:extLst>
          </p:cNvPr>
          <p:cNvSpPr txBox="1"/>
          <p:nvPr/>
        </p:nvSpPr>
        <p:spPr>
          <a:xfrm>
            <a:off x="744571" y="1096850"/>
            <a:ext cx="11013420" cy="3729611"/>
          </a:xfrm>
          <a:prstGeom prst="rect">
            <a:avLst/>
          </a:prstGeom>
          <a:noFill/>
        </p:spPr>
        <p:txBody>
          <a:bodyPr wrap="square">
            <a:spAutoFit/>
          </a:bodyPr>
          <a:lstStyle/>
          <a:p>
            <a:pPr>
              <a:lnSpc>
                <a:spcPct val="150000"/>
              </a:lnSpc>
            </a:pPr>
            <a:r>
              <a:rPr lang="da-DK" sz="2000" i="1" dirty="0" err="1">
                <a:latin typeface="Georgia" panose="02040502050405020303" pitchFamily="18" charset="0"/>
                <a:ea typeface="Calibri" panose="020F0502020204030204" pitchFamily="34" charset="0"/>
              </a:rPr>
              <a:t>We</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need</a:t>
            </a:r>
            <a:r>
              <a:rPr lang="da-DK" sz="2000" i="1" dirty="0">
                <a:latin typeface="Georgia" panose="02040502050405020303" pitchFamily="18" charset="0"/>
                <a:ea typeface="Calibri" panose="020F0502020204030204" pitchFamily="34" charset="0"/>
              </a:rPr>
              <a:t> to </a:t>
            </a:r>
            <a:r>
              <a:rPr lang="da-DK" sz="2000" i="1" dirty="0" err="1">
                <a:latin typeface="Georgia" panose="02040502050405020303" pitchFamily="18" charset="0"/>
                <a:ea typeface="Calibri" panose="020F0502020204030204" pitchFamily="34" charset="0"/>
              </a:rPr>
              <a:t>be</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able</a:t>
            </a:r>
            <a:r>
              <a:rPr lang="da-DK" sz="2000" i="1" dirty="0">
                <a:latin typeface="Georgia" panose="02040502050405020303" pitchFamily="18" charset="0"/>
                <a:ea typeface="Calibri" panose="020F0502020204030204" pitchFamily="34" charset="0"/>
              </a:rPr>
              <a:t> to </a:t>
            </a:r>
            <a:r>
              <a:rPr lang="da-DK" sz="2000" i="1" dirty="0" err="1">
                <a:latin typeface="Georgia" panose="02040502050405020303" pitchFamily="18" charset="0"/>
                <a:ea typeface="Calibri" panose="020F0502020204030204" pitchFamily="34" charset="0"/>
              </a:rPr>
              <a:t>operate</a:t>
            </a:r>
            <a:r>
              <a:rPr lang="da-DK" sz="2000" i="1" dirty="0">
                <a:latin typeface="Georgia" panose="02040502050405020303" pitchFamily="18" charset="0"/>
                <a:ea typeface="Calibri" panose="020F0502020204030204" pitchFamily="34" charset="0"/>
              </a:rPr>
              <a:t> with all </a:t>
            </a:r>
            <a:r>
              <a:rPr lang="da-DK" sz="2000" i="1" dirty="0" err="1">
                <a:latin typeface="Georgia" panose="02040502050405020303" pitchFamily="18" charset="0"/>
                <a:ea typeface="Calibri" panose="020F0502020204030204" pitchFamily="34" charset="0"/>
              </a:rPr>
              <a:t>triplets</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we</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don’t</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need</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gaps</a:t>
            </a:r>
            <a:r>
              <a:rPr lang="da-DK" sz="2000" i="1" dirty="0">
                <a:latin typeface="Georgia" panose="02040502050405020303" pitchFamily="18" charset="0"/>
                <a:ea typeface="Calibri" panose="020F0502020204030204" pitchFamily="34" charset="0"/>
              </a:rPr>
              <a:t> in </a:t>
            </a:r>
            <a:r>
              <a:rPr lang="da-DK" sz="2000" i="1" dirty="0" err="1">
                <a:latin typeface="Georgia" panose="02040502050405020303" pitchFamily="18" charset="0"/>
                <a:ea typeface="Calibri" panose="020F0502020204030204" pitchFamily="34" charset="0"/>
              </a:rPr>
              <a:t>our</a:t>
            </a:r>
            <a:r>
              <a:rPr lang="da-DK" sz="2000" i="1" dirty="0">
                <a:latin typeface="Georgia" panose="02040502050405020303" pitchFamily="18" charset="0"/>
                <a:ea typeface="Calibri" panose="020F0502020204030204" pitchFamily="34" charset="0"/>
              </a:rPr>
              <a:t> dataset (or </a:t>
            </a:r>
            <a:r>
              <a:rPr lang="da-DK" sz="2000" i="1" dirty="0" err="1">
                <a:latin typeface="Georgia" panose="02040502050405020303" pitchFamily="18" charset="0"/>
                <a:ea typeface="Calibri" panose="020F0502020204030204" pitchFamily="34" charset="0"/>
              </a:rPr>
              <a:t>slower</a:t>
            </a:r>
            <a:r>
              <a:rPr lang="da-DK" sz="2000" i="1" dirty="0">
                <a:latin typeface="Georgia" panose="02040502050405020303" pitchFamily="18" charset="0"/>
                <a:ea typeface="Calibri" panose="020F0502020204030204" pitchFamily="34" charset="0"/>
              </a:rPr>
              <a:t> hot </a:t>
            </a:r>
            <a:r>
              <a:rPr lang="da-DK" sz="2000" i="1" dirty="0" err="1">
                <a:latin typeface="Georgia" panose="02040502050405020303" pitchFamily="18" charset="0"/>
                <a:ea typeface="Calibri" panose="020F0502020204030204" pitchFamily="34" charset="0"/>
              </a:rPr>
              <a:t>commissioning</a:t>
            </a:r>
            <a:r>
              <a:rPr lang="da-DK" sz="2000" i="1" dirty="0">
                <a:latin typeface="Georgia" panose="02040502050405020303" pitchFamily="18" charset="0"/>
                <a:ea typeface="Calibri" panose="020F0502020204030204" pitchFamily="34" charset="0"/>
              </a:rPr>
              <a:t>) on top of </a:t>
            </a:r>
            <a:r>
              <a:rPr lang="da-DK" sz="2000" i="1" dirty="0" err="1">
                <a:latin typeface="Georgia" panose="02040502050405020303" pitchFamily="18" charset="0"/>
                <a:ea typeface="Calibri" panose="020F0502020204030204" pitchFamily="34" charset="0"/>
              </a:rPr>
              <a:t>everything</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else</a:t>
            </a:r>
            <a:r>
              <a:rPr lang="da-DK" sz="2000" i="1" dirty="0">
                <a:latin typeface="Georgia" panose="02040502050405020303" pitchFamily="18" charset="0"/>
                <a:ea typeface="Calibri" panose="020F0502020204030204" pitchFamily="34" charset="0"/>
              </a:rPr>
              <a:t>.</a:t>
            </a:r>
          </a:p>
          <a:p>
            <a:pPr>
              <a:lnSpc>
                <a:spcPct val="150000"/>
              </a:lnSpc>
            </a:pPr>
            <a:endParaRPr lang="da-DK" sz="2000" i="1" dirty="0">
              <a:latin typeface="Georgia" panose="02040502050405020303" pitchFamily="18" charset="0"/>
              <a:ea typeface="Calibri" panose="020F0502020204030204" pitchFamily="34" charset="0"/>
            </a:endParaRPr>
          </a:p>
          <a:p>
            <a:pPr>
              <a:lnSpc>
                <a:spcPct val="150000"/>
              </a:lnSpc>
            </a:pPr>
            <a:r>
              <a:rPr lang="da-DK" sz="2000" b="1" i="1" dirty="0" err="1">
                <a:latin typeface="Georgia" panose="02040502050405020303" pitchFamily="18" charset="0"/>
                <a:ea typeface="Calibri" panose="020F0502020204030204" pitchFamily="34" charset="0"/>
              </a:rPr>
              <a:t>Need</a:t>
            </a:r>
            <a:r>
              <a:rPr lang="da-DK" sz="2000" b="1" i="1" dirty="0">
                <a:latin typeface="Georgia" panose="02040502050405020303" pitchFamily="18" charset="0"/>
                <a:ea typeface="Calibri" panose="020F0502020204030204" pitchFamily="34" charset="0"/>
              </a:rPr>
              <a:t>-to-have: </a:t>
            </a:r>
            <a:r>
              <a:rPr lang="da-DK" sz="2000" i="1" dirty="0">
                <a:latin typeface="Georgia" panose="02040502050405020303" pitchFamily="18" charset="0"/>
                <a:ea typeface="Calibri" panose="020F0502020204030204" pitchFamily="34" charset="0"/>
              </a:rPr>
              <a:t>Solder the bad </a:t>
            </a:r>
            <a:r>
              <a:rPr lang="da-DK" sz="2000" i="1" dirty="0" err="1">
                <a:latin typeface="Georgia" panose="02040502050405020303" pitchFamily="18" charset="0"/>
                <a:ea typeface="Calibri" panose="020F0502020204030204" pitchFamily="34" charset="0"/>
              </a:rPr>
              <a:t>triplet</a:t>
            </a:r>
            <a:r>
              <a:rPr lang="da-DK" sz="2000" i="1" dirty="0">
                <a:latin typeface="Georgia" panose="02040502050405020303" pitchFamily="18" charset="0"/>
                <a:ea typeface="Calibri" panose="020F0502020204030204" pitchFamily="34" charset="0"/>
              </a:rPr>
              <a:t> and </a:t>
            </a:r>
            <a:r>
              <a:rPr lang="da-DK" sz="2000" i="1" dirty="0" err="1">
                <a:latin typeface="Georgia" panose="02040502050405020303" pitchFamily="18" charset="0"/>
                <a:ea typeface="Calibri" panose="020F0502020204030204" pitchFamily="34" charset="0"/>
              </a:rPr>
              <a:t>change</a:t>
            </a:r>
            <a:r>
              <a:rPr lang="da-DK" sz="2000" i="1" dirty="0">
                <a:latin typeface="Georgia" panose="02040502050405020303" pitchFamily="18" charset="0"/>
                <a:ea typeface="Calibri" panose="020F0502020204030204" pitchFamily="34" charset="0"/>
              </a:rPr>
              <a:t> the </a:t>
            </a:r>
            <a:r>
              <a:rPr lang="da-DK" sz="2000" i="1" dirty="0" err="1">
                <a:latin typeface="Georgia" panose="02040502050405020303" pitchFamily="18" charset="0"/>
                <a:ea typeface="Calibri" panose="020F0502020204030204" pitchFamily="34" charset="0"/>
              </a:rPr>
              <a:t>badly</a:t>
            </a:r>
            <a:r>
              <a:rPr lang="da-DK" sz="2000" i="1" dirty="0">
                <a:latin typeface="Georgia" panose="02040502050405020303" pitchFamily="18" charset="0"/>
                <a:ea typeface="Calibri" panose="020F0502020204030204" pitchFamily="34" charset="0"/>
              </a:rPr>
              <a:t> </a:t>
            </a:r>
            <a:r>
              <a:rPr lang="da-DK" sz="2000" i="1" dirty="0" err="1">
                <a:latin typeface="Georgia" panose="02040502050405020303" pitchFamily="18" charset="0"/>
                <a:ea typeface="Calibri" panose="020F0502020204030204" pitchFamily="34" charset="0"/>
              </a:rPr>
              <a:t>broken</a:t>
            </a:r>
            <a:r>
              <a:rPr lang="da-DK" sz="2000" i="1" dirty="0">
                <a:latin typeface="Georgia" panose="02040502050405020303" pitchFamily="18" charset="0"/>
                <a:ea typeface="Calibri" panose="020F0502020204030204" pitchFamily="34" charset="0"/>
              </a:rPr>
              <a:t> tube</a:t>
            </a:r>
          </a:p>
          <a:p>
            <a:pPr>
              <a:lnSpc>
                <a:spcPct val="150000"/>
              </a:lnSpc>
            </a:pPr>
            <a:r>
              <a:rPr lang="da-DK" sz="2000" b="1" i="1" dirty="0">
                <a:latin typeface="Georgia" panose="02040502050405020303" pitchFamily="18" charset="0"/>
                <a:ea typeface="Calibri" panose="020F0502020204030204" pitchFamily="34" charset="0"/>
              </a:rPr>
              <a:t>Nice-to-have: </a:t>
            </a:r>
            <a:r>
              <a:rPr lang="da-DK" sz="2000" i="1" dirty="0">
                <a:latin typeface="Georgia" panose="02040502050405020303" pitchFamily="18" charset="0"/>
                <a:ea typeface="Calibri" panose="020F0502020204030204" pitchFamily="34" charset="0"/>
              </a:rPr>
              <a:t>Change all the </a:t>
            </a:r>
            <a:r>
              <a:rPr lang="da-DK" sz="2000" i="1" dirty="0" err="1">
                <a:latin typeface="Georgia" panose="02040502050405020303" pitchFamily="18" charset="0"/>
                <a:ea typeface="Calibri" panose="020F0502020204030204" pitchFamily="34" charset="0"/>
              </a:rPr>
              <a:t>leaky</a:t>
            </a:r>
            <a:r>
              <a:rPr lang="da-DK" sz="2000" i="1" dirty="0">
                <a:latin typeface="Georgia" panose="02040502050405020303" pitchFamily="18" charset="0"/>
                <a:ea typeface="Calibri" panose="020F0502020204030204" pitchFamily="34" charset="0"/>
              </a:rPr>
              <a:t> tubes</a:t>
            </a:r>
          </a:p>
          <a:p>
            <a:pPr>
              <a:lnSpc>
                <a:spcPct val="150000"/>
              </a:lnSpc>
            </a:pPr>
            <a:r>
              <a:rPr lang="da-DK" sz="2000" b="1" i="1" dirty="0">
                <a:latin typeface="Georgia" panose="02040502050405020303" pitchFamily="18" charset="0"/>
                <a:ea typeface="Calibri" panose="020F0502020204030204" pitchFamily="34" charset="0"/>
              </a:rPr>
              <a:t>Ideal scenario: </a:t>
            </a:r>
            <a:r>
              <a:rPr lang="da-DK" sz="2000" i="1" dirty="0">
                <a:latin typeface="Georgia" panose="02040502050405020303" pitchFamily="18" charset="0"/>
                <a:ea typeface="Calibri" panose="020F0502020204030204" pitchFamily="34" charset="0"/>
              </a:rPr>
              <a:t>Go </a:t>
            </a:r>
            <a:r>
              <a:rPr lang="da-DK" sz="2000" i="1" dirty="0" err="1">
                <a:latin typeface="Georgia" panose="02040502050405020303" pitchFamily="18" charset="0"/>
                <a:ea typeface="Calibri" panose="020F0502020204030204" pitchFamily="34" charset="0"/>
              </a:rPr>
              <a:t>into</a:t>
            </a:r>
            <a:r>
              <a:rPr lang="da-DK" sz="2000" i="1" dirty="0">
                <a:latin typeface="Georgia" panose="02040502050405020303" pitchFamily="18" charset="0"/>
                <a:ea typeface="Calibri" panose="020F0502020204030204" pitchFamily="34" charset="0"/>
              </a:rPr>
              <a:t> hot </a:t>
            </a:r>
            <a:r>
              <a:rPr lang="da-DK" sz="2000" i="1" dirty="0" err="1">
                <a:latin typeface="Georgia" panose="02040502050405020303" pitchFamily="18" charset="0"/>
                <a:ea typeface="Calibri" panose="020F0502020204030204" pitchFamily="34" charset="0"/>
              </a:rPr>
              <a:t>commissioning</a:t>
            </a:r>
            <a:r>
              <a:rPr lang="da-DK" sz="2000" i="1" dirty="0">
                <a:latin typeface="Georgia" panose="02040502050405020303" pitchFamily="18" charset="0"/>
                <a:ea typeface="Calibri" panose="020F0502020204030204" pitchFamily="34" charset="0"/>
              </a:rPr>
              <a:t> with 15 spare tubes, and spares for the </a:t>
            </a:r>
            <a:r>
              <a:rPr lang="da-DK" sz="2000" i="1" dirty="0" err="1">
                <a:latin typeface="Georgia" panose="02040502050405020303" pitchFamily="18" charset="0"/>
                <a:ea typeface="Calibri" panose="020F0502020204030204" pitchFamily="34" charset="0"/>
              </a:rPr>
              <a:t>noisy</a:t>
            </a:r>
            <a:r>
              <a:rPr lang="da-DK" sz="2000" i="1" dirty="0">
                <a:latin typeface="Georgia" panose="02040502050405020303" pitchFamily="18" charset="0"/>
                <a:ea typeface="Calibri" panose="020F0502020204030204" pitchFamily="34" charset="0"/>
              </a:rPr>
              <a:t> tones (</a:t>
            </a:r>
            <a:r>
              <a:rPr lang="da-DK" sz="2000" i="1" dirty="0" err="1">
                <a:latin typeface="Georgia" panose="02040502050405020303" pitchFamily="18" charset="0"/>
                <a:ea typeface="Calibri" panose="020F0502020204030204" pitchFamily="34" charset="0"/>
              </a:rPr>
              <a:t>got</a:t>
            </a:r>
            <a:r>
              <a:rPr lang="da-DK" sz="2000" i="1" dirty="0">
                <a:latin typeface="Georgia" panose="02040502050405020303" pitchFamily="18" charset="0"/>
                <a:ea typeface="Calibri" panose="020F0502020204030204" pitchFamily="34" charset="0"/>
              </a:rPr>
              <a:t> recent </a:t>
            </a:r>
            <a:r>
              <a:rPr lang="da-DK" sz="2000" i="1" dirty="0" err="1">
                <a:latin typeface="Georgia" panose="02040502050405020303" pitchFamily="18" charset="0"/>
                <a:ea typeface="Calibri" panose="020F0502020204030204" pitchFamily="34" charset="0"/>
              </a:rPr>
              <a:t>approval</a:t>
            </a:r>
            <a:r>
              <a:rPr lang="da-DK" sz="2000" i="1" dirty="0">
                <a:latin typeface="Georgia" panose="02040502050405020303" pitchFamily="18" charset="0"/>
                <a:ea typeface="Calibri" panose="020F0502020204030204" pitchFamily="34" charset="0"/>
              </a:rPr>
              <a:t> from Pascale)</a:t>
            </a:r>
          </a:p>
          <a:p>
            <a:pPr>
              <a:lnSpc>
                <a:spcPct val="150000"/>
              </a:lnSpc>
            </a:pPr>
            <a:endParaRPr lang="da-DK" sz="2000" i="1" dirty="0">
              <a:latin typeface="Georgia" panose="02040502050405020303" pitchFamily="18" charset="0"/>
              <a:ea typeface="Calibri" panose="020F0502020204030204" pitchFamily="34" charset="0"/>
            </a:endParaRPr>
          </a:p>
        </p:txBody>
      </p:sp>
    </p:spTree>
    <p:extLst>
      <p:ext uri="{BB962C8B-B14F-4D97-AF65-F5344CB8AC3E}">
        <p14:creationId xmlns:p14="http://schemas.microsoft.com/office/powerpoint/2010/main" val="96651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869623" y="404361"/>
            <a:ext cx="9360000" cy="657339"/>
          </a:xfrm>
        </p:spPr>
        <p:txBody>
          <a:bodyPr/>
          <a:lstStyle/>
          <a:p>
            <a:r>
              <a:rPr lang="en-GB" sz="2800" dirty="0">
                <a:solidFill>
                  <a:schemeClr val="tx1">
                    <a:lumMod val="75000"/>
                    <a:lumOff val="25000"/>
                  </a:schemeClr>
                </a:solidFill>
              </a:rPr>
              <a:t>BIFROST: Energy resolution simulations</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33</a:t>
            </a:fld>
            <a:endParaRPr lang="sv-SE" dirty="0">
              <a:solidFill>
                <a:srgbClr val="CCCCCC"/>
              </a:solidFill>
            </a:endParaRPr>
          </a:p>
        </p:txBody>
      </p:sp>
      <p:sp>
        <p:nvSpPr>
          <p:cNvPr id="10" name="Rectangle 9">
            <a:extLst>
              <a:ext uri="{FF2B5EF4-FFF2-40B4-BE49-F238E27FC236}">
                <a16:creationId xmlns:a16="http://schemas.microsoft.com/office/drawing/2014/main" id="{C6A14D11-DEC2-1F1F-05DC-8C5BC3625A84}"/>
              </a:ext>
            </a:extLst>
          </p:cNvPr>
          <p:cNvSpPr/>
          <p:nvPr/>
        </p:nvSpPr>
        <p:spPr>
          <a:xfrm>
            <a:off x="937830" y="1402519"/>
            <a:ext cx="3845893" cy="2215991"/>
          </a:xfrm>
          <a:prstGeom prst="rect">
            <a:avLst/>
          </a:prstGeom>
        </p:spPr>
        <p:txBody>
          <a:bodyPr wrap="square">
            <a:spAutoFit/>
          </a:bodyPr>
          <a:lstStyle/>
          <a:p>
            <a:r>
              <a:rPr lang="da-DK" sz="2000" dirty="0">
                <a:solidFill>
                  <a:schemeClr val="tx2">
                    <a:lumMod val="75000"/>
                    <a:lumOff val="25000"/>
                  </a:schemeClr>
                </a:solidFill>
                <a:latin typeface="Gill Sans MT" panose="020B0502020104020203" pitchFamily="34" charset="0"/>
              </a:rPr>
              <a:t>Using </a:t>
            </a:r>
            <a:r>
              <a:rPr lang="da-DK" sz="2000" dirty="0" err="1">
                <a:solidFill>
                  <a:schemeClr val="tx2">
                    <a:lumMod val="75000"/>
                    <a:lumOff val="25000"/>
                  </a:schemeClr>
                </a:solidFill>
                <a:latin typeface="Gill Sans MT" panose="020B0502020104020203" pitchFamily="34" charset="0"/>
              </a:rPr>
              <a:t>McStas</a:t>
            </a:r>
            <a:r>
              <a:rPr lang="da-DK" sz="2000" dirty="0">
                <a:solidFill>
                  <a:schemeClr val="tx2">
                    <a:lumMod val="75000"/>
                    <a:lumOff val="25000"/>
                  </a:schemeClr>
                </a:solidFill>
                <a:latin typeface="Gill Sans MT" panose="020B0502020104020203" pitchFamily="34" charset="0"/>
              </a:rPr>
              <a:t>, </a:t>
            </a:r>
            <a:r>
              <a:rPr lang="da-DK" sz="2000" dirty="0" err="1">
                <a:solidFill>
                  <a:schemeClr val="tx2">
                    <a:lumMod val="75000"/>
                    <a:lumOff val="25000"/>
                  </a:schemeClr>
                </a:solidFill>
                <a:latin typeface="Gill Sans MT" panose="020B0502020104020203" pitchFamily="34" charset="0"/>
              </a:rPr>
              <a:t>we</a:t>
            </a:r>
            <a:r>
              <a:rPr lang="da-DK" sz="2000" dirty="0">
                <a:solidFill>
                  <a:schemeClr val="tx2">
                    <a:lumMod val="75000"/>
                    <a:lumOff val="25000"/>
                  </a:schemeClr>
                </a:solidFill>
                <a:latin typeface="Gill Sans MT" panose="020B0502020104020203" pitchFamily="34" charset="0"/>
              </a:rPr>
              <a:t> </a:t>
            </a:r>
            <a:r>
              <a:rPr lang="da-DK" sz="2000" dirty="0" err="1">
                <a:solidFill>
                  <a:schemeClr val="tx2">
                    <a:lumMod val="75000"/>
                    <a:lumOff val="25000"/>
                  </a:schemeClr>
                </a:solidFill>
                <a:latin typeface="Gill Sans MT" panose="020B0502020104020203" pitchFamily="34" charset="0"/>
              </a:rPr>
              <a:t>simulated</a:t>
            </a:r>
            <a:r>
              <a:rPr lang="da-DK" sz="2000" dirty="0">
                <a:solidFill>
                  <a:schemeClr val="tx2">
                    <a:lumMod val="75000"/>
                    <a:lumOff val="25000"/>
                  </a:schemeClr>
                </a:solidFill>
                <a:latin typeface="Gill Sans MT" panose="020B0502020104020203" pitchFamily="34" charset="0"/>
              </a:rPr>
              <a:t> </a:t>
            </a:r>
            <a:r>
              <a:rPr lang="da-DK" sz="2000" dirty="0" err="1">
                <a:solidFill>
                  <a:schemeClr val="tx2">
                    <a:lumMod val="75000"/>
                    <a:lumOff val="25000"/>
                  </a:schemeClr>
                </a:solidFill>
                <a:latin typeface="Gill Sans MT" panose="020B0502020104020203" pitchFamily="34" charset="0"/>
              </a:rPr>
              <a:t>flat</a:t>
            </a:r>
            <a:r>
              <a:rPr lang="da-DK" sz="2000" dirty="0">
                <a:solidFill>
                  <a:schemeClr val="tx2">
                    <a:lumMod val="75000"/>
                    <a:lumOff val="25000"/>
                  </a:schemeClr>
                </a:solidFill>
                <a:latin typeface="Gill Sans MT" panose="020B0502020104020203" pitchFamily="34" charset="0"/>
              </a:rPr>
              <a:t> modes at </a:t>
            </a:r>
            <a:r>
              <a:rPr lang="da-DK" sz="2000" dirty="0" err="1">
                <a:solidFill>
                  <a:schemeClr val="tx2">
                    <a:lumMod val="75000"/>
                    <a:lumOff val="25000"/>
                  </a:schemeClr>
                </a:solidFill>
                <a:latin typeface="Gill Sans MT" panose="020B0502020104020203" pitchFamily="34" charset="0"/>
              </a:rPr>
              <a:t>various</a:t>
            </a:r>
            <a:r>
              <a:rPr lang="da-DK" sz="2000" dirty="0">
                <a:solidFill>
                  <a:schemeClr val="tx2">
                    <a:lumMod val="75000"/>
                    <a:lumOff val="25000"/>
                  </a:schemeClr>
                </a:solidFill>
                <a:latin typeface="Gill Sans MT" panose="020B0502020104020203" pitchFamily="34" charset="0"/>
              </a:rPr>
              <a:t> </a:t>
            </a:r>
            <a:r>
              <a:rPr lang="da-DK" sz="2000" dirty="0" err="1">
                <a:solidFill>
                  <a:schemeClr val="tx2">
                    <a:lumMod val="75000"/>
                    <a:lumOff val="25000"/>
                  </a:schemeClr>
                </a:solidFill>
                <a:latin typeface="Gill Sans MT" panose="020B0502020104020203" pitchFamily="34" charset="0"/>
              </a:rPr>
              <a:t>energy</a:t>
            </a:r>
            <a:r>
              <a:rPr lang="da-DK" sz="2000" dirty="0">
                <a:solidFill>
                  <a:schemeClr val="tx2">
                    <a:lumMod val="75000"/>
                    <a:lumOff val="25000"/>
                  </a:schemeClr>
                </a:solidFill>
                <a:latin typeface="Gill Sans MT" panose="020B0502020104020203" pitchFamily="34" charset="0"/>
              </a:rPr>
              <a:t> transfers, the plots </a:t>
            </a:r>
            <a:r>
              <a:rPr lang="da-DK" sz="2000" dirty="0" err="1">
                <a:solidFill>
                  <a:schemeClr val="tx2">
                    <a:lumMod val="75000"/>
                    <a:lumOff val="25000"/>
                  </a:schemeClr>
                </a:solidFill>
                <a:latin typeface="Gill Sans MT" panose="020B0502020104020203" pitchFamily="34" charset="0"/>
              </a:rPr>
              <a:t>below</a:t>
            </a:r>
            <a:r>
              <a:rPr lang="da-DK" sz="2000" dirty="0">
                <a:solidFill>
                  <a:schemeClr val="tx2">
                    <a:lumMod val="75000"/>
                    <a:lumOff val="25000"/>
                  </a:schemeClr>
                </a:solidFill>
                <a:latin typeface="Gill Sans MT" panose="020B0502020104020203" pitchFamily="34" charset="0"/>
              </a:rPr>
              <a:t> show the modes at 0.1 ms PSC </a:t>
            </a:r>
            <a:r>
              <a:rPr lang="da-DK" sz="2000" dirty="0" err="1">
                <a:solidFill>
                  <a:schemeClr val="tx2">
                    <a:lumMod val="75000"/>
                    <a:lumOff val="25000"/>
                  </a:schemeClr>
                </a:solidFill>
                <a:latin typeface="Gill Sans MT" panose="020B0502020104020203" pitchFamily="34" charset="0"/>
              </a:rPr>
              <a:t>opening</a:t>
            </a:r>
            <a:r>
              <a:rPr lang="da-DK" sz="2000" dirty="0">
                <a:solidFill>
                  <a:schemeClr val="tx2">
                    <a:lumMod val="75000"/>
                    <a:lumOff val="25000"/>
                  </a:schemeClr>
                </a:solidFill>
                <a:latin typeface="Gill Sans MT" panose="020B0502020104020203" pitchFamily="34" charset="0"/>
              </a:rPr>
              <a:t> speed, the</a:t>
            </a:r>
          </a:p>
          <a:p>
            <a:r>
              <a:rPr lang="da-DK" sz="2000" dirty="0" err="1">
                <a:solidFill>
                  <a:schemeClr val="tx2">
                    <a:lumMod val="75000"/>
                    <a:lumOff val="25000"/>
                  </a:schemeClr>
                </a:solidFill>
                <a:latin typeface="Gill Sans MT" panose="020B0502020104020203" pitchFamily="34" charset="0"/>
              </a:rPr>
              <a:t>energy</a:t>
            </a:r>
            <a:r>
              <a:rPr lang="da-DK" sz="2000" dirty="0">
                <a:solidFill>
                  <a:schemeClr val="tx2">
                    <a:lumMod val="75000"/>
                    <a:lumOff val="25000"/>
                  </a:schemeClr>
                </a:solidFill>
                <a:latin typeface="Gill Sans MT" panose="020B0502020104020203" pitchFamily="34" charset="0"/>
              </a:rPr>
              <a:t> resolution </a:t>
            </a:r>
            <a:r>
              <a:rPr lang="da-DK" sz="2000" dirty="0" err="1">
                <a:solidFill>
                  <a:schemeClr val="tx2">
                    <a:lumMod val="75000"/>
                    <a:lumOff val="25000"/>
                  </a:schemeClr>
                </a:solidFill>
                <a:latin typeface="Gill Sans MT" panose="020B0502020104020203" pitchFamily="34" charset="0"/>
              </a:rPr>
              <a:t>remains</a:t>
            </a:r>
            <a:br>
              <a:rPr lang="da-DK" sz="2000" dirty="0">
                <a:solidFill>
                  <a:schemeClr val="tx2">
                    <a:lumMod val="75000"/>
                    <a:lumOff val="25000"/>
                  </a:schemeClr>
                </a:solidFill>
                <a:latin typeface="Gill Sans MT" panose="020B0502020104020203" pitchFamily="34" charset="0"/>
              </a:rPr>
            </a:br>
            <a:r>
              <a:rPr lang="da-DK" sz="2000" dirty="0" err="1">
                <a:solidFill>
                  <a:schemeClr val="tx2">
                    <a:lumMod val="75000"/>
                    <a:lumOff val="25000"/>
                  </a:schemeClr>
                </a:solidFill>
                <a:latin typeface="Gill Sans MT" panose="020B0502020104020203" pitchFamily="34" charset="0"/>
              </a:rPr>
              <a:t>similar</a:t>
            </a:r>
            <a:r>
              <a:rPr lang="da-DK" sz="2000" dirty="0">
                <a:solidFill>
                  <a:schemeClr val="tx2">
                    <a:lumMod val="75000"/>
                    <a:lumOff val="25000"/>
                  </a:schemeClr>
                </a:solidFill>
                <a:latin typeface="Gill Sans MT" panose="020B0502020104020203" pitchFamily="34" charset="0"/>
              </a:rPr>
              <a:t> </a:t>
            </a:r>
            <a:r>
              <a:rPr lang="da-DK" sz="2000" dirty="0" err="1">
                <a:solidFill>
                  <a:schemeClr val="tx2">
                    <a:lumMod val="75000"/>
                    <a:lumOff val="25000"/>
                  </a:schemeClr>
                </a:solidFill>
                <a:latin typeface="Gill Sans MT" panose="020B0502020104020203" pitchFamily="34" charset="0"/>
              </a:rPr>
              <a:t>across</a:t>
            </a:r>
            <a:r>
              <a:rPr lang="da-DK" sz="2000" dirty="0">
                <a:solidFill>
                  <a:schemeClr val="tx2">
                    <a:lumMod val="75000"/>
                    <a:lumOff val="25000"/>
                  </a:schemeClr>
                </a:solidFill>
                <a:latin typeface="Gill Sans MT" panose="020B0502020104020203" pitchFamily="34" charset="0"/>
              </a:rPr>
              <a:t> the band</a:t>
            </a:r>
          </a:p>
          <a:p>
            <a:endParaRPr lang="da-DK" dirty="0">
              <a:solidFill>
                <a:schemeClr val="tx2">
                  <a:lumMod val="75000"/>
                  <a:lumOff val="25000"/>
                </a:schemeClr>
              </a:solidFill>
              <a:latin typeface="Gill Sans MT" panose="020B0502020104020203" pitchFamily="34" charset="0"/>
            </a:endParaRPr>
          </a:p>
        </p:txBody>
      </p:sp>
      <p:pic>
        <p:nvPicPr>
          <p:cNvPr id="11" name="Picture 10">
            <a:extLst>
              <a:ext uri="{FF2B5EF4-FFF2-40B4-BE49-F238E27FC236}">
                <a16:creationId xmlns:a16="http://schemas.microsoft.com/office/drawing/2014/main" id="{0B761256-A456-324A-EE80-6F9A1C6BF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110" y="1147882"/>
            <a:ext cx="3970927" cy="2966651"/>
          </a:xfrm>
          <a:prstGeom prst="rect">
            <a:avLst/>
          </a:prstGeom>
        </p:spPr>
      </p:pic>
      <p:sp>
        <p:nvSpPr>
          <p:cNvPr id="12" name="Oval 11">
            <a:extLst>
              <a:ext uri="{FF2B5EF4-FFF2-40B4-BE49-F238E27FC236}">
                <a16:creationId xmlns:a16="http://schemas.microsoft.com/office/drawing/2014/main" id="{9EDFA6E5-9EFE-7301-F2DB-CF7A5A4F789F}"/>
              </a:ext>
            </a:extLst>
          </p:cNvPr>
          <p:cNvSpPr/>
          <p:nvPr/>
        </p:nvSpPr>
        <p:spPr>
          <a:xfrm>
            <a:off x="7816040" y="3453384"/>
            <a:ext cx="188935" cy="2111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Picture 5">
            <a:extLst>
              <a:ext uri="{FF2B5EF4-FFF2-40B4-BE49-F238E27FC236}">
                <a16:creationId xmlns:a16="http://schemas.microsoft.com/office/drawing/2014/main" id="{37B6F0DF-FD89-558E-09F6-5939731CDB00}"/>
              </a:ext>
            </a:extLst>
          </p:cNvPr>
          <p:cNvPicPr>
            <a:picLocks noChangeAspect="1"/>
          </p:cNvPicPr>
          <p:nvPr/>
        </p:nvPicPr>
        <p:blipFill>
          <a:blip r:embed="rId3"/>
          <a:stretch>
            <a:fillRect/>
          </a:stretch>
        </p:blipFill>
        <p:spPr>
          <a:xfrm>
            <a:off x="524857" y="4291900"/>
            <a:ext cx="11366443" cy="2288050"/>
          </a:xfrm>
          <a:prstGeom prst="rect">
            <a:avLst/>
          </a:prstGeom>
        </p:spPr>
      </p:pic>
    </p:spTree>
    <p:extLst>
      <p:ext uri="{BB962C8B-B14F-4D97-AF65-F5344CB8AC3E}">
        <p14:creationId xmlns:p14="http://schemas.microsoft.com/office/powerpoint/2010/main" val="276139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869623" y="404361"/>
            <a:ext cx="9360000" cy="657339"/>
          </a:xfrm>
        </p:spPr>
        <p:txBody>
          <a:bodyPr/>
          <a:lstStyle/>
          <a:p>
            <a:r>
              <a:rPr lang="en-GB" sz="2800" dirty="0">
                <a:solidFill>
                  <a:schemeClr val="tx1">
                    <a:lumMod val="75000"/>
                    <a:lumOff val="25000"/>
                  </a:schemeClr>
                </a:solidFill>
              </a:rPr>
              <a:t>BIFROST: Preliminary phonon simulations, more to come</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34</a:t>
            </a:fld>
            <a:endParaRPr lang="sv-SE" dirty="0">
              <a:solidFill>
                <a:srgbClr val="CCCCCC"/>
              </a:solidFill>
            </a:endParaRPr>
          </a:p>
        </p:txBody>
      </p:sp>
      <p:sp>
        <p:nvSpPr>
          <p:cNvPr id="9" name="TextBox 8">
            <a:extLst>
              <a:ext uri="{FF2B5EF4-FFF2-40B4-BE49-F238E27FC236}">
                <a16:creationId xmlns:a16="http://schemas.microsoft.com/office/drawing/2014/main" id="{F73CAA03-283B-164D-F43C-92AEB0C3461D}"/>
              </a:ext>
            </a:extLst>
          </p:cNvPr>
          <p:cNvSpPr txBox="1"/>
          <p:nvPr/>
        </p:nvSpPr>
        <p:spPr>
          <a:xfrm>
            <a:off x="8773982" y="2438524"/>
            <a:ext cx="3096816" cy="1477328"/>
          </a:xfrm>
          <a:prstGeom prst="rect">
            <a:avLst/>
          </a:prstGeom>
          <a:noFill/>
        </p:spPr>
        <p:txBody>
          <a:bodyPr wrap="square">
            <a:spAutoFit/>
          </a:bodyPr>
          <a:lstStyle/>
          <a:p>
            <a:r>
              <a:rPr lang="da-DK" sz="1800" dirty="0" err="1">
                <a:solidFill>
                  <a:schemeClr val="tx2">
                    <a:lumMod val="75000"/>
                    <a:lumOff val="25000"/>
                  </a:schemeClr>
                </a:solidFill>
                <a:latin typeface="Gill Sans MT" panose="020B0502020104020203" pitchFamily="34" charset="0"/>
              </a:rPr>
              <a:t>Phonon</a:t>
            </a:r>
            <a:r>
              <a:rPr lang="da-DK" sz="1800" dirty="0">
                <a:solidFill>
                  <a:schemeClr val="tx2">
                    <a:lumMod val="75000"/>
                    <a:lumOff val="25000"/>
                  </a:schemeClr>
                </a:solidFill>
                <a:latin typeface="Gill Sans MT" panose="020B0502020104020203" pitchFamily="34" charset="0"/>
              </a:rPr>
              <a:t> simulations </a:t>
            </a:r>
            <a:r>
              <a:rPr lang="da-DK" sz="1800" dirty="0" err="1">
                <a:solidFill>
                  <a:schemeClr val="tx2">
                    <a:lumMod val="75000"/>
                    <a:lumOff val="25000"/>
                  </a:schemeClr>
                </a:solidFill>
                <a:latin typeface="Gill Sans MT" panose="020B0502020104020203" pitchFamily="34" charset="0"/>
              </a:rPr>
              <a:t>using</a:t>
            </a:r>
            <a:r>
              <a:rPr lang="da-DK" sz="1800" dirty="0">
                <a:solidFill>
                  <a:schemeClr val="tx2">
                    <a:lumMod val="75000"/>
                    <a:lumOff val="25000"/>
                  </a:schemeClr>
                </a:solidFill>
                <a:latin typeface="Gill Sans MT" panose="020B0502020104020203" pitchFamily="34" charset="0"/>
              </a:rPr>
              <a:t> a PSC </a:t>
            </a:r>
            <a:r>
              <a:rPr lang="da-DK" sz="1800" dirty="0" err="1">
                <a:solidFill>
                  <a:schemeClr val="tx2">
                    <a:lumMod val="75000"/>
                    <a:lumOff val="25000"/>
                  </a:schemeClr>
                </a:solidFill>
                <a:latin typeface="Gill Sans MT" panose="020B0502020104020203" pitchFamily="34" charset="0"/>
              </a:rPr>
              <a:t>opening</a:t>
            </a:r>
            <a:r>
              <a:rPr lang="da-DK" sz="1800" dirty="0">
                <a:solidFill>
                  <a:schemeClr val="tx2">
                    <a:lumMod val="75000"/>
                    <a:lumOff val="25000"/>
                  </a:schemeClr>
                </a:solidFill>
                <a:latin typeface="Gill Sans MT" panose="020B0502020104020203" pitchFamily="34" charset="0"/>
              </a:rPr>
              <a:t> time of 1 ms. </a:t>
            </a:r>
            <a:r>
              <a:rPr lang="da-DK" sz="1800" dirty="0" err="1">
                <a:solidFill>
                  <a:schemeClr val="tx2">
                    <a:lumMod val="75000"/>
                    <a:lumOff val="25000"/>
                  </a:schemeClr>
                </a:solidFill>
                <a:latin typeface="Gill Sans MT" panose="020B0502020104020203" pitchFamily="34" charset="0"/>
              </a:rPr>
              <a:t>Nicely</a:t>
            </a:r>
            <a:r>
              <a:rPr lang="da-DK" sz="1800" dirty="0">
                <a:solidFill>
                  <a:schemeClr val="tx2">
                    <a:lumMod val="75000"/>
                    <a:lumOff val="25000"/>
                  </a:schemeClr>
                </a:solidFill>
                <a:latin typeface="Gill Sans MT" panose="020B0502020104020203" pitchFamily="34" charset="0"/>
              </a:rPr>
              <a:t> </a:t>
            </a:r>
            <a:r>
              <a:rPr lang="da-DK" sz="1800" dirty="0" err="1">
                <a:solidFill>
                  <a:schemeClr val="tx2">
                    <a:lumMod val="75000"/>
                    <a:lumOff val="25000"/>
                  </a:schemeClr>
                </a:solidFill>
                <a:latin typeface="Gill Sans MT" panose="020B0502020104020203" pitchFamily="34" charset="0"/>
              </a:rPr>
              <a:t>defined</a:t>
            </a:r>
            <a:r>
              <a:rPr lang="da-DK" sz="1800" dirty="0">
                <a:solidFill>
                  <a:schemeClr val="tx2">
                    <a:lumMod val="75000"/>
                    <a:lumOff val="25000"/>
                  </a:schemeClr>
                </a:solidFill>
                <a:latin typeface="Gill Sans MT" panose="020B0502020104020203" pitchFamily="34" charset="0"/>
              </a:rPr>
              <a:t> mode with a hint of </a:t>
            </a:r>
            <a:r>
              <a:rPr lang="da-DK" sz="1800" dirty="0" err="1">
                <a:solidFill>
                  <a:schemeClr val="tx2">
                    <a:lumMod val="75000"/>
                    <a:lumOff val="25000"/>
                  </a:schemeClr>
                </a:solidFill>
                <a:latin typeface="Gill Sans MT" panose="020B0502020104020203" pitchFamily="34" charset="0"/>
              </a:rPr>
              <a:t>focusing</a:t>
            </a:r>
            <a:r>
              <a:rPr lang="da-DK" sz="1800" dirty="0">
                <a:solidFill>
                  <a:schemeClr val="tx2">
                    <a:lumMod val="75000"/>
                    <a:lumOff val="25000"/>
                  </a:schemeClr>
                </a:solidFill>
                <a:latin typeface="Gill Sans MT" panose="020B0502020104020203" pitchFamily="34" charset="0"/>
              </a:rPr>
              <a:t>/</a:t>
            </a:r>
            <a:r>
              <a:rPr lang="da-DK" sz="1800" dirty="0" err="1">
                <a:solidFill>
                  <a:schemeClr val="tx2">
                    <a:lumMod val="75000"/>
                    <a:lumOff val="25000"/>
                  </a:schemeClr>
                </a:solidFill>
                <a:latin typeface="Gill Sans MT" panose="020B0502020104020203" pitchFamily="34" charset="0"/>
              </a:rPr>
              <a:t>defocusing</a:t>
            </a:r>
            <a:r>
              <a:rPr lang="da-DK" sz="1800" dirty="0">
                <a:solidFill>
                  <a:schemeClr val="tx2">
                    <a:lumMod val="75000"/>
                    <a:lumOff val="25000"/>
                  </a:schemeClr>
                </a:solidFill>
                <a:latin typeface="Gill Sans MT" panose="020B0502020104020203" pitchFamily="34" charset="0"/>
              </a:rPr>
              <a:t> </a:t>
            </a:r>
            <a:r>
              <a:rPr lang="da-DK" sz="1800" dirty="0" err="1">
                <a:solidFill>
                  <a:schemeClr val="tx2">
                    <a:lumMod val="75000"/>
                    <a:lumOff val="25000"/>
                  </a:schemeClr>
                </a:solidFill>
                <a:latin typeface="Gill Sans MT" panose="020B0502020104020203" pitchFamily="34" charset="0"/>
              </a:rPr>
              <a:t>effects</a:t>
            </a:r>
            <a:endParaRPr lang="da-DK" sz="1800" dirty="0">
              <a:solidFill>
                <a:schemeClr val="tx2">
                  <a:lumMod val="75000"/>
                  <a:lumOff val="25000"/>
                </a:schemeClr>
              </a:solidFill>
              <a:latin typeface="Gill Sans MT" panose="020B0502020104020203" pitchFamily="34" charset="0"/>
            </a:endParaRPr>
          </a:p>
        </p:txBody>
      </p:sp>
      <p:pic>
        <p:nvPicPr>
          <p:cNvPr id="3" name="Picture 2">
            <a:extLst>
              <a:ext uri="{FF2B5EF4-FFF2-40B4-BE49-F238E27FC236}">
                <a16:creationId xmlns:a16="http://schemas.microsoft.com/office/drawing/2014/main" id="{B2F1EABC-43D7-5006-2800-C9D706B4EB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895" y="1165609"/>
            <a:ext cx="7077208" cy="5097778"/>
          </a:xfrm>
          <a:prstGeom prst="rect">
            <a:avLst/>
          </a:prstGeom>
          <a:noFill/>
          <a:ln>
            <a:noFill/>
          </a:ln>
        </p:spPr>
      </p:pic>
    </p:spTree>
    <p:extLst>
      <p:ext uri="{BB962C8B-B14F-4D97-AF65-F5344CB8AC3E}">
        <p14:creationId xmlns:p14="http://schemas.microsoft.com/office/powerpoint/2010/main" val="248966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869623" y="404361"/>
            <a:ext cx="9360000" cy="657339"/>
          </a:xfrm>
        </p:spPr>
        <p:txBody>
          <a:bodyPr/>
          <a:lstStyle/>
          <a:p>
            <a:r>
              <a:rPr lang="en-GB" sz="2800" dirty="0">
                <a:solidFill>
                  <a:schemeClr val="tx1">
                    <a:lumMod val="75000"/>
                    <a:lumOff val="25000"/>
                  </a:schemeClr>
                </a:solidFill>
              </a:rPr>
              <a:t>BIFROST: Preliminary phonon simulations, more to come</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35</a:t>
            </a:fld>
            <a:endParaRPr lang="sv-SE" dirty="0">
              <a:solidFill>
                <a:srgbClr val="CCCCCC"/>
              </a:solidFill>
            </a:endParaRPr>
          </a:p>
        </p:txBody>
      </p:sp>
      <p:pic>
        <p:nvPicPr>
          <p:cNvPr id="4" name="Picture 3">
            <a:extLst>
              <a:ext uri="{FF2B5EF4-FFF2-40B4-BE49-F238E27FC236}">
                <a16:creationId xmlns:a16="http://schemas.microsoft.com/office/drawing/2014/main" id="{12E26357-C931-35C1-A320-9193AD21D68F}"/>
              </a:ext>
            </a:extLst>
          </p:cNvPr>
          <p:cNvPicPr>
            <a:picLocks noChangeAspect="1"/>
          </p:cNvPicPr>
          <p:nvPr/>
        </p:nvPicPr>
        <p:blipFill>
          <a:blip r:embed="rId2"/>
          <a:stretch>
            <a:fillRect/>
          </a:stretch>
        </p:blipFill>
        <p:spPr>
          <a:xfrm rot="5400000">
            <a:off x="7076519" y="238342"/>
            <a:ext cx="3525362" cy="5172078"/>
          </a:xfrm>
          <a:prstGeom prst="rect">
            <a:avLst/>
          </a:prstGeom>
        </p:spPr>
      </p:pic>
      <p:pic>
        <p:nvPicPr>
          <p:cNvPr id="8" name="Picture 7">
            <a:extLst>
              <a:ext uri="{FF2B5EF4-FFF2-40B4-BE49-F238E27FC236}">
                <a16:creationId xmlns:a16="http://schemas.microsoft.com/office/drawing/2014/main" id="{5D5486BA-C011-A12D-A2C7-F9171D1B3DEE}"/>
              </a:ext>
            </a:extLst>
          </p:cNvPr>
          <p:cNvPicPr>
            <a:picLocks noChangeAspect="1"/>
          </p:cNvPicPr>
          <p:nvPr/>
        </p:nvPicPr>
        <p:blipFill>
          <a:blip r:embed="rId3"/>
          <a:stretch>
            <a:fillRect/>
          </a:stretch>
        </p:blipFill>
        <p:spPr>
          <a:xfrm rot="5400000">
            <a:off x="1332739" y="2520936"/>
            <a:ext cx="3628140" cy="5131358"/>
          </a:xfrm>
          <a:prstGeom prst="rect">
            <a:avLst/>
          </a:prstGeom>
        </p:spPr>
      </p:pic>
      <p:sp>
        <p:nvSpPr>
          <p:cNvPr id="11" name="TextBox 10">
            <a:extLst>
              <a:ext uri="{FF2B5EF4-FFF2-40B4-BE49-F238E27FC236}">
                <a16:creationId xmlns:a16="http://schemas.microsoft.com/office/drawing/2014/main" id="{88095B29-084C-ADC7-976B-50F1D94DFB38}"/>
              </a:ext>
            </a:extLst>
          </p:cNvPr>
          <p:cNvSpPr txBox="1"/>
          <p:nvPr/>
        </p:nvSpPr>
        <p:spPr>
          <a:xfrm>
            <a:off x="869623" y="1522655"/>
            <a:ext cx="5131358" cy="1200329"/>
          </a:xfrm>
          <a:prstGeom prst="rect">
            <a:avLst/>
          </a:prstGeom>
          <a:noFill/>
        </p:spPr>
        <p:txBody>
          <a:bodyPr wrap="square">
            <a:spAutoFit/>
          </a:bodyPr>
          <a:lstStyle/>
          <a:p>
            <a:r>
              <a:rPr lang="da-DK" sz="1800" dirty="0" err="1">
                <a:solidFill>
                  <a:schemeClr val="tx2">
                    <a:lumMod val="75000"/>
                    <a:lumOff val="25000"/>
                  </a:schemeClr>
                </a:solidFill>
                <a:latin typeface="Gill Sans MT" panose="020B0502020104020203" pitchFamily="34" charset="0"/>
              </a:rPr>
              <a:t>Slight</a:t>
            </a:r>
            <a:r>
              <a:rPr lang="da-DK" sz="1800" dirty="0">
                <a:solidFill>
                  <a:schemeClr val="tx2">
                    <a:lumMod val="75000"/>
                    <a:lumOff val="25000"/>
                  </a:schemeClr>
                </a:solidFill>
                <a:latin typeface="Gill Sans MT" panose="020B0502020104020203" pitchFamily="34" charset="0"/>
              </a:rPr>
              <a:t> </a:t>
            </a:r>
            <a:r>
              <a:rPr lang="da-DK" sz="1800" dirty="0" err="1">
                <a:solidFill>
                  <a:schemeClr val="tx2">
                    <a:lumMod val="75000"/>
                    <a:lumOff val="25000"/>
                  </a:schemeClr>
                </a:solidFill>
                <a:latin typeface="Gill Sans MT" panose="020B0502020104020203" pitchFamily="34" charset="0"/>
              </a:rPr>
              <a:t>asymmetry</a:t>
            </a:r>
            <a:r>
              <a:rPr lang="da-DK" sz="1800" dirty="0">
                <a:solidFill>
                  <a:schemeClr val="tx2">
                    <a:lumMod val="75000"/>
                    <a:lumOff val="25000"/>
                  </a:schemeClr>
                </a:solidFill>
                <a:latin typeface="Gill Sans MT" panose="020B0502020104020203" pitchFamily="34" charset="0"/>
              </a:rPr>
              <a:t> </a:t>
            </a:r>
            <a:r>
              <a:rPr lang="da-DK" sz="1800" dirty="0" err="1">
                <a:solidFill>
                  <a:schemeClr val="tx2">
                    <a:lumMod val="75000"/>
                    <a:lumOff val="25000"/>
                  </a:schemeClr>
                </a:solidFill>
                <a:latin typeface="Gill Sans MT" panose="020B0502020104020203" pitchFamily="34" charset="0"/>
              </a:rPr>
              <a:t>clearly</a:t>
            </a:r>
            <a:r>
              <a:rPr lang="da-DK" sz="1800" dirty="0">
                <a:solidFill>
                  <a:schemeClr val="tx2">
                    <a:lumMod val="75000"/>
                    <a:lumOff val="25000"/>
                  </a:schemeClr>
                </a:solidFill>
                <a:latin typeface="Gill Sans MT" panose="020B0502020104020203" pitchFamily="34" charset="0"/>
              </a:rPr>
              <a:t> present, </a:t>
            </a:r>
            <a:r>
              <a:rPr lang="da-DK" sz="1800" dirty="0" err="1">
                <a:solidFill>
                  <a:schemeClr val="tx2">
                    <a:lumMod val="75000"/>
                    <a:lumOff val="25000"/>
                  </a:schemeClr>
                </a:solidFill>
                <a:latin typeface="Gill Sans MT" panose="020B0502020104020203" pitchFamily="34" charset="0"/>
              </a:rPr>
              <a:t>we</a:t>
            </a:r>
            <a:r>
              <a:rPr lang="da-DK" sz="1800" dirty="0">
                <a:solidFill>
                  <a:schemeClr val="tx2">
                    <a:lumMod val="75000"/>
                    <a:lumOff val="25000"/>
                  </a:schemeClr>
                </a:solidFill>
                <a:latin typeface="Gill Sans MT" panose="020B0502020104020203" pitchFamily="34" charset="0"/>
              </a:rPr>
              <a:t> have a </a:t>
            </a:r>
            <a:r>
              <a:rPr lang="da-DK" sz="1800" dirty="0" err="1">
                <a:solidFill>
                  <a:schemeClr val="tx2">
                    <a:lumMod val="75000"/>
                    <a:lumOff val="25000"/>
                  </a:schemeClr>
                </a:solidFill>
                <a:latin typeface="Gill Sans MT" panose="020B0502020104020203" pitchFamily="34" charset="0"/>
              </a:rPr>
              <a:t>vertical</a:t>
            </a:r>
            <a:br>
              <a:rPr lang="da-DK" sz="1800" dirty="0">
                <a:solidFill>
                  <a:schemeClr val="tx2">
                    <a:lumMod val="75000"/>
                    <a:lumOff val="25000"/>
                  </a:schemeClr>
                </a:solidFill>
                <a:latin typeface="Gill Sans MT" panose="020B0502020104020203" pitchFamily="34" charset="0"/>
              </a:rPr>
            </a:br>
            <a:r>
              <a:rPr lang="da-DK" sz="1800" dirty="0">
                <a:solidFill>
                  <a:schemeClr val="tx2">
                    <a:lumMod val="75000"/>
                    <a:lumOff val="25000"/>
                  </a:schemeClr>
                </a:solidFill>
                <a:latin typeface="Gill Sans MT" panose="020B0502020104020203" pitchFamily="34" charset="0"/>
              </a:rPr>
              <a:t>tilt of the resolution </a:t>
            </a:r>
            <a:r>
              <a:rPr lang="da-DK" sz="1800" dirty="0" err="1">
                <a:solidFill>
                  <a:schemeClr val="tx2">
                    <a:lumMod val="75000"/>
                    <a:lumOff val="25000"/>
                  </a:schemeClr>
                </a:solidFill>
                <a:latin typeface="Gill Sans MT" panose="020B0502020104020203" pitchFamily="34" charset="0"/>
              </a:rPr>
              <a:t>function</a:t>
            </a:r>
            <a:r>
              <a:rPr lang="da-DK" sz="1800" dirty="0">
                <a:solidFill>
                  <a:schemeClr val="tx2">
                    <a:lumMod val="75000"/>
                    <a:lumOff val="25000"/>
                  </a:schemeClr>
                </a:solidFill>
                <a:latin typeface="Gill Sans MT" panose="020B0502020104020203" pitchFamily="34" charset="0"/>
              </a:rPr>
              <a:t> in (</a:t>
            </a:r>
            <a:r>
              <a:rPr lang="da-DK" sz="1800" dirty="0" err="1">
                <a:solidFill>
                  <a:schemeClr val="tx2">
                    <a:lumMod val="75000"/>
                    <a:lumOff val="25000"/>
                  </a:schemeClr>
                </a:solidFill>
                <a:latin typeface="Gill Sans MT" panose="020B0502020104020203" pitchFamily="34" charset="0"/>
              </a:rPr>
              <a:t>Q_z</a:t>
            </a:r>
            <a:r>
              <a:rPr lang="da-DK" sz="1800" dirty="0">
                <a:solidFill>
                  <a:schemeClr val="tx2">
                    <a:lumMod val="75000"/>
                    <a:lumOff val="25000"/>
                  </a:schemeClr>
                </a:solidFill>
                <a:latin typeface="Gill Sans MT" panose="020B0502020104020203" pitchFamily="34" charset="0"/>
              </a:rPr>
              <a:t>, E), </a:t>
            </a:r>
            <a:br>
              <a:rPr lang="da-DK" sz="1800" dirty="0">
                <a:solidFill>
                  <a:schemeClr val="tx2">
                    <a:lumMod val="75000"/>
                    <a:lumOff val="25000"/>
                  </a:schemeClr>
                </a:solidFill>
                <a:latin typeface="Gill Sans MT" panose="020B0502020104020203" pitchFamily="34" charset="0"/>
              </a:rPr>
            </a:br>
            <a:r>
              <a:rPr lang="da-DK" sz="1800" dirty="0" err="1">
                <a:solidFill>
                  <a:schemeClr val="tx2">
                    <a:lumMod val="75000"/>
                    <a:lumOff val="25000"/>
                  </a:schemeClr>
                </a:solidFill>
                <a:latin typeface="Gill Sans MT" panose="020B0502020104020203" pitchFamily="34" charset="0"/>
              </a:rPr>
              <a:t>efforts</a:t>
            </a:r>
            <a:r>
              <a:rPr lang="da-DK" sz="1800" dirty="0">
                <a:solidFill>
                  <a:schemeClr val="tx2">
                    <a:lumMod val="75000"/>
                    <a:lumOff val="25000"/>
                  </a:schemeClr>
                </a:solidFill>
                <a:latin typeface="Gill Sans MT" panose="020B0502020104020203" pitchFamily="34" charset="0"/>
              </a:rPr>
              <a:t> </a:t>
            </a:r>
            <a:r>
              <a:rPr lang="da-DK" sz="1800" dirty="0" err="1">
                <a:solidFill>
                  <a:schemeClr val="tx2">
                    <a:lumMod val="75000"/>
                    <a:lumOff val="25000"/>
                  </a:schemeClr>
                </a:solidFill>
                <a:latin typeface="Gill Sans MT" panose="020B0502020104020203" pitchFamily="34" charset="0"/>
              </a:rPr>
              <a:t>are</a:t>
            </a:r>
            <a:r>
              <a:rPr lang="da-DK" sz="1800" dirty="0">
                <a:solidFill>
                  <a:schemeClr val="tx2">
                    <a:lumMod val="75000"/>
                    <a:lumOff val="25000"/>
                  </a:schemeClr>
                </a:solidFill>
                <a:latin typeface="Gill Sans MT" panose="020B0502020104020203" pitchFamily="34" charset="0"/>
              </a:rPr>
              <a:t> </a:t>
            </a:r>
            <a:r>
              <a:rPr lang="da-DK" sz="1800" dirty="0" err="1">
                <a:solidFill>
                  <a:schemeClr val="tx2">
                    <a:lumMod val="75000"/>
                    <a:lumOff val="25000"/>
                  </a:schemeClr>
                </a:solidFill>
                <a:latin typeface="Gill Sans MT" panose="020B0502020104020203" pitchFamily="34" charset="0"/>
              </a:rPr>
              <a:t>ongoing</a:t>
            </a:r>
            <a:r>
              <a:rPr lang="da-DK" sz="1800" dirty="0">
                <a:solidFill>
                  <a:schemeClr val="tx2">
                    <a:lumMod val="75000"/>
                    <a:lumOff val="25000"/>
                  </a:schemeClr>
                </a:solidFill>
                <a:latin typeface="Gill Sans MT" panose="020B0502020104020203" pitchFamily="34" charset="0"/>
              </a:rPr>
              <a:t> to understand </a:t>
            </a:r>
            <a:r>
              <a:rPr lang="da-DK" sz="1800" dirty="0" err="1">
                <a:solidFill>
                  <a:schemeClr val="tx2">
                    <a:lumMod val="75000"/>
                    <a:lumOff val="25000"/>
                  </a:schemeClr>
                </a:solidFill>
                <a:latin typeface="Gill Sans MT" panose="020B0502020104020203" pitchFamily="34" charset="0"/>
              </a:rPr>
              <a:t>this</a:t>
            </a:r>
            <a:r>
              <a:rPr lang="da-DK" sz="1800" dirty="0">
                <a:solidFill>
                  <a:schemeClr val="tx2">
                    <a:lumMod val="75000"/>
                    <a:lumOff val="25000"/>
                  </a:schemeClr>
                </a:solidFill>
                <a:latin typeface="Gill Sans MT" panose="020B0502020104020203" pitchFamily="34" charset="0"/>
              </a:rPr>
              <a:t> in </a:t>
            </a:r>
            <a:br>
              <a:rPr lang="da-DK" sz="1800" dirty="0">
                <a:solidFill>
                  <a:schemeClr val="tx2">
                    <a:lumMod val="75000"/>
                    <a:lumOff val="25000"/>
                  </a:schemeClr>
                </a:solidFill>
                <a:latin typeface="Gill Sans MT" panose="020B0502020104020203" pitchFamily="34" charset="0"/>
              </a:rPr>
            </a:br>
            <a:r>
              <a:rPr lang="da-DK" sz="1800" dirty="0">
                <a:solidFill>
                  <a:schemeClr val="tx2">
                    <a:lumMod val="75000"/>
                    <a:lumOff val="25000"/>
                  </a:schemeClr>
                </a:solidFill>
                <a:latin typeface="Gill Sans MT" panose="020B0502020104020203" pitchFamily="34" charset="0"/>
              </a:rPr>
              <a:t>more detail</a:t>
            </a:r>
          </a:p>
        </p:txBody>
      </p:sp>
    </p:spTree>
    <p:extLst>
      <p:ext uri="{BB962C8B-B14F-4D97-AF65-F5344CB8AC3E}">
        <p14:creationId xmlns:p14="http://schemas.microsoft.com/office/powerpoint/2010/main" val="332126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869623" y="372635"/>
            <a:ext cx="9360000" cy="657339"/>
          </a:xfrm>
        </p:spPr>
        <p:txBody>
          <a:bodyPr/>
          <a:lstStyle/>
          <a:p>
            <a:r>
              <a:rPr lang="en-GB" sz="2800" b="1" dirty="0">
                <a:solidFill>
                  <a:schemeClr val="tx1">
                    <a:lumMod val="75000"/>
                    <a:lumOff val="25000"/>
                  </a:schemeClr>
                </a:solidFill>
              </a:rPr>
              <a:t>Upgrade path</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
        <p:nvSpPr>
          <p:cNvPr id="12" name="TextBox 11">
            <a:extLst>
              <a:ext uri="{FF2B5EF4-FFF2-40B4-BE49-F238E27FC236}">
                <a16:creationId xmlns:a16="http://schemas.microsoft.com/office/drawing/2014/main" id="{AD7A3F53-BEF3-0337-217D-6906FF86BAEB}"/>
              </a:ext>
            </a:extLst>
          </p:cNvPr>
          <p:cNvSpPr txBox="1"/>
          <p:nvPr/>
        </p:nvSpPr>
        <p:spPr>
          <a:xfrm>
            <a:off x="2244583" y="6786721"/>
            <a:ext cx="5616920" cy="1200329"/>
          </a:xfrm>
          <a:prstGeom prst="rect">
            <a:avLst/>
          </a:prstGeom>
          <a:noFill/>
        </p:spPr>
        <p:txBody>
          <a:bodyPr wrap="square">
            <a:spAutoFit/>
          </a:bodyPr>
          <a:lstStyle/>
          <a:p>
            <a:r>
              <a:rPr lang="da-DK" sz="1800" dirty="0">
                <a:solidFill>
                  <a:srgbClr val="000000"/>
                </a:solidFill>
                <a:latin typeface="Gill Sans MT" panose="020B0502020104020203" pitchFamily="34" charset="0"/>
              </a:rPr>
              <a:t>M. E. </a:t>
            </a:r>
            <a:r>
              <a:rPr lang="da-DK" sz="1800" dirty="0" err="1">
                <a:solidFill>
                  <a:srgbClr val="000000"/>
                </a:solidFill>
                <a:latin typeface="Gill Sans MT" panose="020B0502020104020203" pitchFamily="34" charset="0"/>
              </a:rPr>
              <a:t>Zayed</a:t>
            </a:r>
            <a:r>
              <a:rPr lang="da-DK" sz="1800" dirty="0">
                <a:solidFill>
                  <a:srgbClr val="000000"/>
                </a:solidFill>
                <a:latin typeface="Gill Sans MT" panose="020B0502020104020203" pitchFamily="34" charset="0"/>
              </a:rPr>
              <a:t>, et.al, Nature Physics, 13, 962, (2017) - </a:t>
            </a:r>
            <a:r>
              <a:rPr lang="da-DK" sz="1800" b="1" i="0" dirty="0">
                <a:solidFill>
                  <a:srgbClr val="222222"/>
                </a:solidFill>
                <a:effectLst/>
                <a:latin typeface="Gill Sans MT" panose="020B0502020104020203" pitchFamily="34" charset="0"/>
              </a:rPr>
              <a:t>SrCu</a:t>
            </a:r>
            <a:r>
              <a:rPr lang="da-DK" sz="1800" b="1" i="0" baseline="-25000" dirty="0">
                <a:solidFill>
                  <a:srgbClr val="222222"/>
                </a:solidFill>
                <a:effectLst/>
                <a:latin typeface="Gill Sans MT" panose="020B0502020104020203" pitchFamily="34" charset="0"/>
              </a:rPr>
              <a:t>2</a:t>
            </a:r>
            <a:r>
              <a:rPr lang="da-DK" sz="1800" b="1" i="0" dirty="0">
                <a:solidFill>
                  <a:srgbClr val="222222"/>
                </a:solidFill>
                <a:effectLst/>
                <a:latin typeface="Gill Sans MT" panose="020B0502020104020203" pitchFamily="34" charset="0"/>
              </a:rPr>
              <a:t>(BO</a:t>
            </a:r>
            <a:r>
              <a:rPr lang="da-DK" sz="1800" b="1" i="0" baseline="-25000" dirty="0">
                <a:solidFill>
                  <a:srgbClr val="222222"/>
                </a:solidFill>
                <a:effectLst/>
                <a:latin typeface="Gill Sans MT" panose="020B0502020104020203" pitchFamily="34" charset="0"/>
              </a:rPr>
              <a:t>3</a:t>
            </a:r>
            <a:r>
              <a:rPr lang="da-DK" sz="1800" b="1" i="0" dirty="0">
                <a:solidFill>
                  <a:srgbClr val="222222"/>
                </a:solidFill>
                <a:effectLst/>
                <a:latin typeface="Gill Sans MT" panose="020B0502020104020203" pitchFamily="34" charset="0"/>
              </a:rPr>
              <a:t>)</a:t>
            </a:r>
            <a:r>
              <a:rPr lang="da-DK" sz="1800" b="1" i="0" baseline="-25000" dirty="0">
                <a:solidFill>
                  <a:srgbClr val="222222"/>
                </a:solidFill>
                <a:effectLst/>
                <a:latin typeface="Gill Sans MT" panose="020B0502020104020203" pitchFamily="34" charset="0"/>
              </a:rPr>
              <a:t>2</a:t>
            </a:r>
          </a:p>
          <a:p>
            <a:br>
              <a:rPr lang="da-DK" sz="1800" dirty="0">
                <a:solidFill>
                  <a:srgbClr val="000000"/>
                </a:solidFill>
                <a:latin typeface="Gill Sans MT" panose="020B0502020104020203" pitchFamily="34" charset="0"/>
              </a:rPr>
            </a:br>
            <a:endParaRPr lang="da-DK" dirty="0"/>
          </a:p>
        </p:txBody>
      </p:sp>
      <p:sp>
        <p:nvSpPr>
          <p:cNvPr id="9" name="TextBox 8">
            <a:extLst>
              <a:ext uri="{FF2B5EF4-FFF2-40B4-BE49-F238E27FC236}">
                <a16:creationId xmlns:a16="http://schemas.microsoft.com/office/drawing/2014/main" id="{DEF36E19-D597-F8F8-9E07-C5ECBC4DD3C2}"/>
              </a:ext>
            </a:extLst>
          </p:cNvPr>
          <p:cNvSpPr txBox="1"/>
          <p:nvPr/>
        </p:nvSpPr>
        <p:spPr>
          <a:xfrm>
            <a:off x="1047223" y="1577318"/>
            <a:ext cx="8502317" cy="1882951"/>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latin typeface="Georgia" panose="02040502050405020303" pitchFamily="18" charset="0"/>
                <a:ea typeface="Calibri" panose="020F0502020204030204" pitchFamily="34" charset="0"/>
              </a:rPr>
              <a:t>Polarization analysis – incident polarization is being procured</a:t>
            </a:r>
          </a:p>
          <a:p>
            <a:pPr marL="342900" indent="-342900">
              <a:lnSpc>
                <a:spcPct val="150000"/>
              </a:lnSpc>
              <a:buFont typeface="Arial" panose="020B0604020202020204" pitchFamily="34" charset="0"/>
              <a:buChar char="•"/>
            </a:pPr>
            <a:r>
              <a:rPr lang="en-US" sz="2000" dirty="0">
                <a:effectLst/>
                <a:latin typeface="Georgia" panose="02040502050405020303" pitchFamily="18" charset="0"/>
                <a:ea typeface="Calibri" panose="020F0502020204030204" pitchFamily="34" charset="0"/>
              </a:rPr>
              <a:t>Sample position and supermirrors are on holding pattern. </a:t>
            </a:r>
          </a:p>
          <a:p>
            <a:pPr marL="342900" indent="-342900">
              <a:lnSpc>
                <a:spcPct val="150000"/>
              </a:lnSpc>
              <a:buFont typeface="Arial" panose="020B0604020202020204" pitchFamily="34" charset="0"/>
              <a:buChar char="•"/>
            </a:pPr>
            <a:r>
              <a:rPr lang="en-US" sz="2000" dirty="0">
                <a:effectLst/>
                <a:latin typeface="Georgia" panose="02040502050405020303" pitchFamily="18" charset="0"/>
                <a:ea typeface="Calibri" panose="020F0502020204030204" pitchFamily="34" charset="0"/>
              </a:rPr>
              <a:t>Other instruments need the money, we prefer to postpone and work on this on a prototype level (design, tests) – we need partners and funding</a:t>
            </a:r>
          </a:p>
        </p:txBody>
      </p:sp>
    </p:spTree>
    <p:extLst>
      <p:ext uri="{BB962C8B-B14F-4D97-AF65-F5344CB8AC3E}">
        <p14:creationId xmlns:p14="http://schemas.microsoft.com/office/powerpoint/2010/main" val="302002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EFE41-AD92-E787-F468-D948E234407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FBE80FA-0431-C31C-E054-B3C635826509}"/>
              </a:ext>
            </a:extLst>
          </p:cNvPr>
          <p:cNvSpPr>
            <a:spLocks noGrp="1"/>
          </p:cNvSpPr>
          <p:nvPr>
            <p:ph type="title"/>
          </p:nvPr>
        </p:nvSpPr>
        <p:spPr>
          <a:xfrm>
            <a:off x="869623" y="372635"/>
            <a:ext cx="9360000" cy="657339"/>
          </a:xfrm>
        </p:spPr>
        <p:txBody>
          <a:bodyPr/>
          <a:lstStyle/>
          <a:p>
            <a:r>
              <a:rPr lang="en-GB" sz="2800" b="1" dirty="0">
                <a:solidFill>
                  <a:schemeClr val="tx1">
                    <a:lumMod val="75000"/>
                    <a:lumOff val="25000"/>
                  </a:schemeClr>
                </a:solidFill>
              </a:rPr>
              <a:t>Early science on BIFROST – focus on scientific value</a:t>
            </a:r>
            <a:br>
              <a:rPr lang="en-GB" sz="2800" b="1" dirty="0">
                <a:solidFill>
                  <a:schemeClr val="tx1">
                    <a:lumMod val="75000"/>
                    <a:lumOff val="25000"/>
                  </a:schemeClr>
                </a:solidFill>
              </a:rPr>
            </a:br>
            <a:r>
              <a:rPr lang="en-GB" sz="2800" b="1" dirty="0">
                <a:solidFill>
                  <a:schemeClr val="tx1">
                    <a:lumMod val="75000"/>
                    <a:lumOff val="25000"/>
                  </a:schemeClr>
                </a:solidFill>
              </a:rPr>
              <a:t>but also on demonstrating what BIFROST can do</a:t>
            </a:r>
          </a:p>
        </p:txBody>
      </p:sp>
      <p:sp>
        <p:nvSpPr>
          <p:cNvPr id="10" name="Platshållare för datum 3">
            <a:extLst>
              <a:ext uri="{FF2B5EF4-FFF2-40B4-BE49-F238E27FC236}">
                <a16:creationId xmlns:a16="http://schemas.microsoft.com/office/drawing/2014/main" id="{0C3440A8-221D-30C4-9194-1AB6BE946377}"/>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2024-10-23</a:t>
            </a:fld>
            <a:endParaRPr lang="sv-SE" dirty="0"/>
          </a:p>
        </p:txBody>
      </p:sp>
      <p:sp>
        <p:nvSpPr>
          <p:cNvPr id="12" name="TextBox 11">
            <a:extLst>
              <a:ext uri="{FF2B5EF4-FFF2-40B4-BE49-F238E27FC236}">
                <a16:creationId xmlns:a16="http://schemas.microsoft.com/office/drawing/2014/main" id="{68AEF070-95D7-B40B-60C5-BEA2225BA069}"/>
              </a:ext>
            </a:extLst>
          </p:cNvPr>
          <p:cNvSpPr txBox="1"/>
          <p:nvPr/>
        </p:nvSpPr>
        <p:spPr>
          <a:xfrm>
            <a:off x="2244583" y="6786721"/>
            <a:ext cx="5616920" cy="1200329"/>
          </a:xfrm>
          <a:prstGeom prst="rect">
            <a:avLst/>
          </a:prstGeom>
          <a:noFill/>
        </p:spPr>
        <p:txBody>
          <a:bodyPr wrap="square">
            <a:spAutoFit/>
          </a:bodyPr>
          <a:lstStyle/>
          <a:p>
            <a:r>
              <a:rPr lang="da-DK" sz="1800" dirty="0">
                <a:solidFill>
                  <a:srgbClr val="000000"/>
                </a:solidFill>
                <a:latin typeface="Gill Sans MT" panose="020B0502020104020203" pitchFamily="34" charset="0"/>
              </a:rPr>
              <a:t>M. E. </a:t>
            </a:r>
            <a:r>
              <a:rPr lang="da-DK" sz="1800" dirty="0" err="1">
                <a:solidFill>
                  <a:srgbClr val="000000"/>
                </a:solidFill>
                <a:latin typeface="Gill Sans MT" panose="020B0502020104020203" pitchFamily="34" charset="0"/>
              </a:rPr>
              <a:t>Zayed</a:t>
            </a:r>
            <a:r>
              <a:rPr lang="da-DK" sz="1800" dirty="0">
                <a:solidFill>
                  <a:srgbClr val="000000"/>
                </a:solidFill>
                <a:latin typeface="Gill Sans MT" panose="020B0502020104020203" pitchFamily="34" charset="0"/>
              </a:rPr>
              <a:t>, et.al, Nature Physics, 13, 962, (2017) - </a:t>
            </a:r>
            <a:r>
              <a:rPr lang="da-DK" sz="1800" b="1" i="0" dirty="0">
                <a:solidFill>
                  <a:srgbClr val="222222"/>
                </a:solidFill>
                <a:effectLst/>
                <a:latin typeface="Gill Sans MT" panose="020B0502020104020203" pitchFamily="34" charset="0"/>
              </a:rPr>
              <a:t>SrCu</a:t>
            </a:r>
            <a:r>
              <a:rPr lang="da-DK" sz="1800" b="1" i="0" baseline="-25000" dirty="0">
                <a:solidFill>
                  <a:srgbClr val="222222"/>
                </a:solidFill>
                <a:effectLst/>
                <a:latin typeface="Gill Sans MT" panose="020B0502020104020203" pitchFamily="34" charset="0"/>
              </a:rPr>
              <a:t>2</a:t>
            </a:r>
            <a:r>
              <a:rPr lang="da-DK" sz="1800" b="1" i="0" dirty="0">
                <a:solidFill>
                  <a:srgbClr val="222222"/>
                </a:solidFill>
                <a:effectLst/>
                <a:latin typeface="Gill Sans MT" panose="020B0502020104020203" pitchFamily="34" charset="0"/>
              </a:rPr>
              <a:t>(BO</a:t>
            </a:r>
            <a:r>
              <a:rPr lang="da-DK" sz="1800" b="1" i="0" baseline="-25000" dirty="0">
                <a:solidFill>
                  <a:srgbClr val="222222"/>
                </a:solidFill>
                <a:effectLst/>
                <a:latin typeface="Gill Sans MT" panose="020B0502020104020203" pitchFamily="34" charset="0"/>
              </a:rPr>
              <a:t>3</a:t>
            </a:r>
            <a:r>
              <a:rPr lang="da-DK" sz="1800" b="1" i="0" dirty="0">
                <a:solidFill>
                  <a:srgbClr val="222222"/>
                </a:solidFill>
                <a:effectLst/>
                <a:latin typeface="Gill Sans MT" panose="020B0502020104020203" pitchFamily="34" charset="0"/>
              </a:rPr>
              <a:t>)</a:t>
            </a:r>
            <a:r>
              <a:rPr lang="da-DK" sz="1800" b="1" i="0" baseline="-25000" dirty="0">
                <a:solidFill>
                  <a:srgbClr val="222222"/>
                </a:solidFill>
                <a:effectLst/>
                <a:latin typeface="Gill Sans MT" panose="020B0502020104020203" pitchFamily="34" charset="0"/>
              </a:rPr>
              <a:t>2</a:t>
            </a:r>
          </a:p>
          <a:p>
            <a:br>
              <a:rPr lang="da-DK" sz="1800" dirty="0">
                <a:solidFill>
                  <a:srgbClr val="000000"/>
                </a:solidFill>
                <a:latin typeface="Gill Sans MT" panose="020B0502020104020203" pitchFamily="34" charset="0"/>
              </a:rPr>
            </a:br>
            <a:endParaRPr lang="da-DK" dirty="0"/>
          </a:p>
        </p:txBody>
      </p:sp>
      <p:sp>
        <p:nvSpPr>
          <p:cNvPr id="9" name="TextBox 8">
            <a:extLst>
              <a:ext uri="{FF2B5EF4-FFF2-40B4-BE49-F238E27FC236}">
                <a16:creationId xmlns:a16="http://schemas.microsoft.com/office/drawing/2014/main" id="{1D7DF9A3-5E1B-06C3-9E71-512EF8DA1075}"/>
              </a:ext>
            </a:extLst>
          </p:cNvPr>
          <p:cNvSpPr txBox="1"/>
          <p:nvPr/>
        </p:nvSpPr>
        <p:spPr>
          <a:xfrm>
            <a:off x="1123423" y="1789876"/>
            <a:ext cx="8502317" cy="3729611"/>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latin typeface="Georgia" panose="02040502050405020303" pitchFamily="18" charset="0"/>
                <a:ea typeface="Calibri" panose="020F0502020204030204" pitchFamily="34" charset="0"/>
              </a:rPr>
              <a:t>Hot commissioning, calibration</a:t>
            </a:r>
          </a:p>
          <a:p>
            <a:pPr marL="342900" indent="-342900">
              <a:lnSpc>
                <a:spcPct val="150000"/>
              </a:lnSpc>
              <a:buFont typeface="Arial" panose="020B0604020202020204" pitchFamily="34" charset="0"/>
              <a:buChar char="•"/>
            </a:pPr>
            <a:r>
              <a:rPr lang="en-US" sz="2000" dirty="0">
                <a:latin typeface="Georgia" panose="02040502050405020303" pitchFamily="18" charset="0"/>
                <a:ea typeface="Calibri" panose="020F0502020204030204" pitchFamily="34" charset="0"/>
              </a:rPr>
              <a:t>Round robins</a:t>
            </a:r>
          </a:p>
          <a:p>
            <a:pPr marL="342900" indent="-342900">
              <a:lnSpc>
                <a:spcPct val="150000"/>
              </a:lnSpc>
              <a:buFont typeface="Arial" panose="020B0604020202020204" pitchFamily="34" charset="0"/>
              <a:buChar char="•"/>
            </a:pPr>
            <a:r>
              <a:rPr lang="en-US" sz="2000" dirty="0">
                <a:effectLst/>
                <a:latin typeface="Georgia" panose="02040502050405020303" pitchFamily="18" charset="0"/>
                <a:ea typeface="Calibri" panose="020F0502020204030204" pitchFamily="34" charset="0"/>
              </a:rPr>
              <a:t>Known physics, including intensity (direct </a:t>
            </a:r>
            <a:r>
              <a:rPr lang="en-US" sz="2000" dirty="0" err="1">
                <a:effectLst/>
                <a:latin typeface="Georgia" panose="02040502050405020303" pitchFamily="18" charset="0"/>
                <a:ea typeface="Calibri" panose="020F0502020204030204" pitchFamily="34" charset="0"/>
              </a:rPr>
              <a:t>ToF</a:t>
            </a:r>
            <a:r>
              <a:rPr lang="en-US" sz="2000" dirty="0">
                <a:effectLst/>
                <a:latin typeface="Georgia" panose="02040502050405020303" pitchFamily="18" charset="0"/>
                <a:ea typeface="Calibri" panose="020F0502020204030204" pitchFamily="34" charset="0"/>
              </a:rPr>
              <a:t> comparison)</a:t>
            </a:r>
          </a:p>
          <a:p>
            <a:pPr marL="342900" indent="-342900">
              <a:lnSpc>
                <a:spcPct val="150000"/>
              </a:lnSpc>
              <a:buFont typeface="Arial" panose="020B0604020202020204" pitchFamily="34" charset="0"/>
              <a:buChar char="•"/>
            </a:pPr>
            <a:r>
              <a:rPr lang="en-US" sz="2000" dirty="0">
                <a:effectLst/>
                <a:latin typeface="Georgia" panose="02040502050405020303" pitchFamily="18" charset="0"/>
                <a:ea typeface="Calibri" panose="020F0502020204030204" pitchFamily="34" charset="0"/>
              </a:rPr>
              <a:t>Incremental physics</a:t>
            </a:r>
          </a:p>
          <a:p>
            <a:pPr marL="342900" indent="-342900">
              <a:lnSpc>
                <a:spcPct val="150000"/>
              </a:lnSpc>
              <a:buFont typeface="Arial" panose="020B0604020202020204" pitchFamily="34" charset="0"/>
              <a:buChar char="•"/>
            </a:pPr>
            <a:r>
              <a:rPr lang="en-US" sz="2000" dirty="0">
                <a:latin typeface="Georgia" panose="02040502050405020303" pitchFamily="18" charset="0"/>
                <a:ea typeface="Calibri" panose="020F0502020204030204" pitchFamily="34" charset="0"/>
              </a:rPr>
              <a:t>Demonstrating resolution</a:t>
            </a:r>
          </a:p>
          <a:p>
            <a:pPr marL="342900" indent="-342900">
              <a:lnSpc>
                <a:spcPct val="150000"/>
              </a:lnSpc>
              <a:buFont typeface="Arial" panose="020B0604020202020204" pitchFamily="34" charset="0"/>
              <a:buChar char="•"/>
            </a:pPr>
            <a:r>
              <a:rPr lang="en-US" sz="2000" dirty="0">
                <a:effectLst/>
                <a:latin typeface="Georgia" panose="02040502050405020303" pitchFamily="18" charset="0"/>
                <a:ea typeface="Calibri" panose="020F0502020204030204" pitchFamily="34" charset="0"/>
              </a:rPr>
              <a:t>Demonstrating flux</a:t>
            </a:r>
          </a:p>
          <a:p>
            <a:pPr marL="342900" indent="-342900">
              <a:lnSpc>
                <a:spcPct val="150000"/>
              </a:lnSpc>
              <a:buFont typeface="Arial" panose="020B0604020202020204" pitchFamily="34" charset="0"/>
              <a:buChar char="•"/>
            </a:pPr>
            <a:r>
              <a:rPr lang="en-US" sz="2000" dirty="0">
                <a:latin typeface="Georgia" panose="02040502050405020303" pitchFamily="18" charset="0"/>
                <a:ea typeface="Calibri" panose="020F0502020204030204" pitchFamily="34" charset="0"/>
              </a:rPr>
              <a:t>Demonstrating mapping efficiency</a:t>
            </a:r>
          </a:p>
          <a:p>
            <a:pPr marL="342900" indent="-342900">
              <a:lnSpc>
                <a:spcPct val="150000"/>
              </a:lnSpc>
              <a:buFont typeface="Arial" panose="020B0604020202020204" pitchFamily="34" charset="0"/>
              <a:buChar char="•"/>
            </a:pPr>
            <a:r>
              <a:rPr lang="en-US" sz="2000" dirty="0">
                <a:effectLst/>
                <a:latin typeface="Georgia" panose="02040502050405020303" pitchFamily="18" charset="0"/>
                <a:ea typeface="Calibri" panose="020F0502020204030204" pitchFamily="34" charset="0"/>
              </a:rPr>
              <a:t>Demonstrating extreme </a:t>
            </a:r>
            <a:r>
              <a:rPr lang="en-US" sz="2000" dirty="0">
                <a:latin typeface="Georgia" panose="02040502050405020303" pitchFamily="18" charset="0"/>
                <a:ea typeface="Calibri" panose="020F0502020204030204" pitchFamily="34" charset="0"/>
              </a:rPr>
              <a:t>environment</a:t>
            </a:r>
            <a:endParaRPr lang="en-US" sz="2000" dirty="0">
              <a:effectLst/>
              <a:latin typeface="Georgia" panose="02040502050405020303" pitchFamily="18" charset="0"/>
              <a:ea typeface="Calibri" panose="020F0502020204030204" pitchFamily="34" charset="0"/>
            </a:endParaRPr>
          </a:p>
        </p:txBody>
      </p:sp>
    </p:spTree>
    <p:extLst>
      <p:ext uri="{BB962C8B-B14F-4D97-AF65-F5344CB8AC3E}">
        <p14:creationId xmlns:p14="http://schemas.microsoft.com/office/powerpoint/2010/main" val="73656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EE01D-F7F2-EF93-AACB-2BEB8A59E08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F76DDE4-F2AF-2FDF-E167-1BA7230D18EE}"/>
              </a:ext>
            </a:extLst>
          </p:cNvPr>
          <p:cNvSpPr>
            <a:spLocks noGrp="1"/>
          </p:cNvSpPr>
          <p:nvPr>
            <p:ph type="title"/>
          </p:nvPr>
        </p:nvSpPr>
        <p:spPr>
          <a:xfrm>
            <a:off x="869623" y="372635"/>
            <a:ext cx="9360000" cy="657339"/>
          </a:xfrm>
        </p:spPr>
        <p:txBody>
          <a:bodyPr/>
          <a:lstStyle/>
          <a:p>
            <a:r>
              <a:rPr lang="en-GB" sz="2800" b="1" dirty="0">
                <a:solidFill>
                  <a:schemeClr val="tx1">
                    <a:lumMod val="75000"/>
                    <a:lumOff val="25000"/>
                  </a:schemeClr>
                </a:solidFill>
              </a:rPr>
              <a:t>Early science on BIFROST – focus on scientific value</a:t>
            </a:r>
            <a:br>
              <a:rPr lang="en-GB" sz="2800" b="1" dirty="0">
                <a:solidFill>
                  <a:schemeClr val="tx1">
                    <a:lumMod val="75000"/>
                    <a:lumOff val="25000"/>
                  </a:schemeClr>
                </a:solidFill>
              </a:rPr>
            </a:br>
            <a:r>
              <a:rPr lang="en-GB" sz="2800" b="1" dirty="0">
                <a:solidFill>
                  <a:schemeClr val="tx1">
                    <a:lumMod val="75000"/>
                    <a:lumOff val="25000"/>
                  </a:schemeClr>
                </a:solidFill>
              </a:rPr>
              <a:t>but also on demonstrating what BIFROST can do</a:t>
            </a:r>
          </a:p>
        </p:txBody>
      </p:sp>
      <p:sp>
        <p:nvSpPr>
          <p:cNvPr id="10" name="Platshållare för datum 3">
            <a:extLst>
              <a:ext uri="{FF2B5EF4-FFF2-40B4-BE49-F238E27FC236}">
                <a16:creationId xmlns:a16="http://schemas.microsoft.com/office/drawing/2014/main" id="{23837BE2-51F5-D604-3552-55DC94625FF9}"/>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
        <p:nvSpPr>
          <p:cNvPr id="12" name="TextBox 11">
            <a:extLst>
              <a:ext uri="{FF2B5EF4-FFF2-40B4-BE49-F238E27FC236}">
                <a16:creationId xmlns:a16="http://schemas.microsoft.com/office/drawing/2014/main" id="{72E59B3B-6C9E-E388-73B5-37042BE92628}"/>
              </a:ext>
            </a:extLst>
          </p:cNvPr>
          <p:cNvSpPr txBox="1"/>
          <p:nvPr/>
        </p:nvSpPr>
        <p:spPr>
          <a:xfrm>
            <a:off x="2244583" y="6786721"/>
            <a:ext cx="5616920" cy="1200329"/>
          </a:xfrm>
          <a:prstGeom prst="rect">
            <a:avLst/>
          </a:prstGeom>
          <a:noFill/>
        </p:spPr>
        <p:txBody>
          <a:bodyPr wrap="square">
            <a:spAutoFit/>
          </a:bodyPr>
          <a:lstStyle/>
          <a:p>
            <a:r>
              <a:rPr lang="da-DK" sz="1800" dirty="0">
                <a:solidFill>
                  <a:srgbClr val="000000"/>
                </a:solidFill>
                <a:latin typeface="Gill Sans MT" panose="020B0502020104020203" pitchFamily="34" charset="0"/>
              </a:rPr>
              <a:t>M. E. </a:t>
            </a:r>
            <a:r>
              <a:rPr lang="da-DK" sz="1800" dirty="0" err="1">
                <a:solidFill>
                  <a:srgbClr val="000000"/>
                </a:solidFill>
                <a:latin typeface="Gill Sans MT" panose="020B0502020104020203" pitchFamily="34" charset="0"/>
              </a:rPr>
              <a:t>Zayed</a:t>
            </a:r>
            <a:r>
              <a:rPr lang="da-DK" sz="1800" dirty="0">
                <a:solidFill>
                  <a:srgbClr val="000000"/>
                </a:solidFill>
                <a:latin typeface="Gill Sans MT" panose="020B0502020104020203" pitchFamily="34" charset="0"/>
              </a:rPr>
              <a:t>, et.al, Nature Physics, 13, 962, (2017) - </a:t>
            </a:r>
            <a:r>
              <a:rPr lang="da-DK" sz="1800" b="1" i="0" dirty="0">
                <a:solidFill>
                  <a:srgbClr val="222222"/>
                </a:solidFill>
                <a:effectLst/>
                <a:latin typeface="Gill Sans MT" panose="020B0502020104020203" pitchFamily="34" charset="0"/>
              </a:rPr>
              <a:t>SrCu</a:t>
            </a:r>
            <a:r>
              <a:rPr lang="da-DK" sz="1800" b="1" i="0" baseline="-25000" dirty="0">
                <a:solidFill>
                  <a:srgbClr val="222222"/>
                </a:solidFill>
                <a:effectLst/>
                <a:latin typeface="Gill Sans MT" panose="020B0502020104020203" pitchFamily="34" charset="0"/>
              </a:rPr>
              <a:t>2</a:t>
            </a:r>
            <a:r>
              <a:rPr lang="da-DK" sz="1800" b="1" i="0" dirty="0">
                <a:solidFill>
                  <a:srgbClr val="222222"/>
                </a:solidFill>
                <a:effectLst/>
                <a:latin typeface="Gill Sans MT" panose="020B0502020104020203" pitchFamily="34" charset="0"/>
              </a:rPr>
              <a:t>(BO</a:t>
            </a:r>
            <a:r>
              <a:rPr lang="da-DK" sz="1800" b="1" i="0" baseline="-25000" dirty="0">
                <a:solidFill>
                  <a:srgbClr val="222222"/>
                </a:solidFill>
                <a:effectLst/>
                <a:latin typeface="Gill Sans MT" panose="020B0502020104020203" pitchFamily="34" charset="0"/>
              </a:rPr>
              <a:t>3</a:t>
            </a:r>
            <a:r>
              <a:rPr lang="da-DK" sz="1800" b="1" i="0" dirty="0">
                <a:solidFill>
                  <a:srgbClr val="222222"/>
                </a:solidFill>
                <a:effectLst/>
                <a:latin typeface="Gill Sans MT" panose="020B0502020104020203" pitchFamily="34" charset="0"/>
              </a:rPr>
              <a:t>)</a:t>
            </a:r>
            <a:r>
              <a:rPr lang="da-DK" sz="1800" b="1" i="0" baseline="-25000" dirty="0">
                <a:solidFill>
                  <a:srgbClr val="222222"/>
                </a:solidFill>
                <a:effectLst/>
                <a:latin typeface="Gill Sans MT" panose="020B0502020104020203" pitchFamily="34" charset="0"/>
              </a:rPr>
              <a:t>2</a:t>
            </a:r>
          </a:p>
          <a:p>
            <a:br>
              <a:rPr lang="da-DK" sz="1800" dirty="0">
                <a:solidFill>
                  <a:srgbClr val="000000"/>
                </a:solidFill>
                <a:latin typeface="Gill Sans MT" panose="020B0502020104020203" pitchFamily="34" charset="0"/>
              </a:rPr>
            </a:br>
            <a:endParaRPr lang="da-DK" dirty="0"/>
          </a:p>
        </p:txBody>
      </p:sp>
      <p:sp>
        <p:nvSpPr>
          <p:cNvPr id="9" name="TextBox 8">
            <a:extLst>
              <a:ext uri="{FF2B5EF4-FFF2-40B4-BE49-F238E27FC236}">
                <a16:creationId xmlns:a16="http://schemas.microsoft.com/office/drawing/2014/main" id="{643CF530-BA18-9B4B-A566-6AFCFC2DE1A1}"/>
              </a:ext>
            </a:extLst>
          </p:cNvPr>
          <p:cNvSpPr txBox="1"/>
          <p:nvPr/>
        </p:nvSpPr>
        <p:spPr>
          <a:xfrm>
            <a:off x="1123423" y="1837724"/>
            <a:ext cx="8502317" cy="2344616"/>
          </a:xfrm>
          <a:prstGeom prst="rect">
            <a:avLst/>
          </a:prstGeom>
          <a:noFill/>
        </p:spPr>
        <p:txBody>
          <a:bodyPr wrap="square">
            <a:spAutoFit/>
          </a:bodyPr>
          <a:lstStyle/>
          <a:p>
            <a:pPr>
              <a:lnSpc>
                <a:spcPct val="150000"/>
              </a:lnSpc>
            </a:pPr>
            <a:r>
              <a:rPr lang="en-US" sz="2000" dirty="0" err="1">
                <a:latin typeface="Georgia" panose="02040502050405020303" pitchFamily="18" charset="0"/>
                <a:ea typeface="Calibri" panose="020F0502020204030204" pitchFamily="34" charset="0"/>
              </a:rPr>
              <a:t>Altermagnets</a:t>
            </a:r>
            <a:r>
              <a:rPr lang="en-US" sz="2000" dirty="0">
                <a:latin typeface="Georgia" panose="02040502050405020303" pitchFamily="18" charset="0"/>
                <a:ea typeface="Calibri" panose="020F0502020204030204" pitchFamily="34" charset="0"/>
              </a:rPr>
              <a:t>, chiral magnons</a:t>
            </a:r>
            <a:br>
              <a:rPr lang="en-US" sz="2000" dirty="0">
                <a:latin typeface="Georgia" panose="02040502050405020303" pitchFamily="18" charset="0"/>
                <a:ea typeface="Calibri" panose="020F0502020204030204" pitchFamily="34" charset="0"/>
              </a:rPr>
            </a:br>
            <a:r>
              <a:rPr lang="en-US" sz="2000" dirty="0">
                <a:latin typeface="Georgia" panose="02040502050405020303" pitchFamily="18" charset="0"/>
                <a:ea typeface="Calibri" panose="020F0502020204030204" pitchFamily="34" charset="0"/>
              </a:rPr>
              <a:t>slightly split in </a:t>
            </a:r>
            <a:r>
              <a:rPr lang="en-US" sz="2000" dirty="0" err="1">
                <a:latin typeface="Georgia" panose="02040502050405020303" pitchFamily="18" charset="0"/>
                <a:ea typeface="Calibri" panose="020F0502020204030204" pitchFamily="34" charset="0"/>
              </a:rPr>
              <a:t>altermagnets</a:t>
            </a:r>
            <a:r>
              <a:rPr lang="en-US" sz="2000" dirty="0">
                <a:latin typeface="Georgia" panose="02040502050405020303" pitchFamily="18" charset="0"/>
                <a:ea typeface="Calibri" panose="020F0502020204030204" pitchFamily="34" charset="0"/>
              </a:rPr>
              <a:t>, </a:t>
            </a:r>
            <a:br>
              <a:rPr lang="en-US" sz="2000" dirty="0">
                <a:latin typeface="Georgia" panose="02040502050405020303" pitchFamily="18" charset="0"/>
                <a:ea typeface="Calibri" panose="020F0502020204030204" pitchFamily="34" charset="0"/>
              </a:rPr>
            </a:br>
            <a:r>
              <a:rPr lang="en-US" sz="2000" dirty="0">
                <a:latin typeface="Georgia" panose="02040502050405020303" pitchFamily="18" charset="0"/>
                <a:ea typeface="Calibri" panose="020F0502020204030204" pitchFamily="34" charset="0"/>
              </a:rPr>
              <a:t>This splitting is key in this new field </a:t>
            </a:r>
            <a:br>
              <a:rPr lang="en-US" sz="2000" dirty="0">
                <a:latin typeface="Georgia" panose="02040502050405020303" pitchFamily="18" charset="0"/>
                <a:ea typeface="Calibri" panose="020F0502020204030204" pitchFamily="34" charset="0"/>
              </a:rPr>
            </a:br>
            <a:r>
              <a:rPr lang="en-US" sz="2000" dirty="0">
                <a:latin typeface="Georgia" panose="02040502050405020303" pitchFamily="18" charset="0"/>
                <a:ea typeface="Calibri" panose="020F0502020204030204" pitchFamily="34" charset="0"/>
              </a:rPr>
              <a:t>(here, </a:t>
            </a:r>
            <a:r>
              <a:rPr lang="en-US" sz="2000" dirty="0" err="1">
                <a:latin typeface="Georgia" panose="02040502050405020303" pitchFamily="18" charset="0"/>
                <a:ea typeface="Calibri" panose="020F0502020204030204" pitchFamily="34" charset="0"/>
              </a:rPr>
              <a:t>MnTe</a:t>
            </a:r>
            <a:r>
              <a:rPr lang="en-US" sz="2000" dirty="0">
                <a:latin typeface="Georgia" panose="02040502050405020303" pitchFamily="18" charset="0"/>
                <a:ea typeface="Calibri" panose="020F0502020204030204" pitchFamily="34" charset="0"/>
              </a:rPr>
              <a:t>, Masuda 2024)</a:t>
            </a:r>
            <a:br>
              <a:rPr lang="en-US" sz="2000" dirty="0">
                <a:latin typeface="Georgia" panose="02040502050405020303" pitchFamily="18" charset="0"/>
                <a:ea typeface="Calibri" panose="020F0502020204030204" pitchFamily="34" charset="0"/>
              </a:rPr>
            </a:br>
            <a:endParaRPr lang="en-US" sz="2000" dirty="0">
              <a:effectLst/>
              <a:latin typeface="Georgia" panose="02040502050405020303" pitchFamily="18" charset="0"/>
              <a:ea typeface="Calibri" panose="020F0502020204030204" pitchFamily="34" charset="0"/>
            </a:endParaRPr>
          </a:p>
        </p:txBody>
      </p:sp>
      <p:pic>
        <p:nvPicPr>
          <p:cNvPr id="15" name="Picture 14">
            <a:extLst>
              <a:ext uri="{FF2B5EF4-FFF2-40B4-BE49-F238E27FC236}">
                <a16:creationId xmlns:a16="http://schemas.microsoft.com/office/drawing/2014/main" id="{4507D064-E643-3F84-B363-CBA942DEB3C4}"/>
              </a:ext>
            </a:extLst>
          </p:cNvPr>
          <p:cNvPicPr>
            <a:picLocks noChangeAspect="1"/>
          </p:cNvPicPr>
          <p:nvPr/>
        </p:nvPicPr>
        <p:blipFill>
          <a:blip r:embed="rId2"/>
          <a:stretch>
            <a:fillRect/>
          </a:stretch>
        </p:blipFill>
        <p:spPr>
          <a:xfrm>
            <a:off x="711008" y="4015468"/>
            <a:ext cx="5040222" cy="2642364"/>
          </a:xfrm>
          <a:prstGeom prst="rect">
            <a:avLst/>
          </a:prstGeom>
        </p:spPr>
      </p:pic>
      <p:pic>
        <p:nvPicPr>
          <p:cNvPr id="4" name="Picture 3">
            <a:extLst>
              <a:ext uri="{FF2B5EF4-FFF2-40B4-BE49-F238E27FC236}">
                <a16:creationId xmlns:a16="http://schemas.microsoft.com/office/drawing/2014/main" id="{7DE8E6AB-A5F6-F663-BD9F-E0ED81C0FAEB}"/>
              </a:ext>
            </a:extLst>
          </p:cNvPr>
          <p:cNvPicPr>
            <a:picLocks noChangeAspect="1"/>
          </p:cNvPicPr>
          <p:nvPr/>
        </p:nvPicPr>
        <p:blipFill>
          <a:blip r:embed="rId3"/>
          <a:stretch>
            <a:fillRect/>
          </a:stretch>
        </p:blipFill>
        <p:spPr>
          <a:xfrm>
            <a:off x="6440772" y="1999910"/>
            <a:ext cx="5396904" cy="4343936"/>
          </a:xfrm>
          <a:prstGeom prst="rect">
            <a:avLst/>
          </a:prstGeom>
        </p:spPr>
      </p:pic>
    </p:spTree>
    <p:extLst>
      <p:ext uri="{BB962C8B-B14F-4D97-AF65-F5344CB8AC3E}">
        <p14:creationId xmlns:p14="http://schemas.microsoft.com/office/powerpoint/2010/main" val="244526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664BF-EF0E-B1FF-CA83-EDE01E7F885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52F3984-A400-105E-DE63-BB4EA3528535}"/>
              </a:ext>
            </a:extLst>
          </p:cNvPr>
          <p:cNvSpPr>
            <a:spLocks noGrp="1"/>
          </p:cNvSpPr>
          <p:nvPr>
            <p:ph type="title"/>
          </p:nvPr>
        </p:nvSpPr>
        <p:spPr>
          <a:xfrm>
            <a:off x="869623" y="372635"/>
            <a:ext cx="9360000" cy="657339"/>
          </a:xfrm>
        </p:spPr>
        <p:txBody>
          <a:bodyPr/>
          <a:lstStyle/>
          <a:p>
            <a:r>
              <a:rPr lang="en-GB" sz="2800" b="1" dirty="0">
                <a:solidFill>
                  <a:schemeClr val="tx1">
                    <a:lumMod val="75000"/>
                    <a:lumOff val="25000"/>
                  </a:schemeClr>
                </a:solidFill>
              </a:rPr>
              <a:t>Early science on BIFROST</a:t>
            </a:r>
          </a:p>
        </p:txBody>
      </p:sp>
      <p:sp>
        <p:nvSpPr>
          <p:cNvPr id="10" name="Platshållare för datum 3">
            <a:extLst>
              <a:ext uri="{FF2B5EF4-FFF2-40B4-BE49-F238E27FC236}">
                <a16:creationId xmlns:a16="http://schemas.microsoft.com/office/drawing/2014/main" id="{23BD1252-4BDA-1EA0-C092-351165902F0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
        <p:nvSpPr>
          <p:cNvPr id="4" name="Content Placeholder 5">
            <a:extLst>
              <a:ext uri="{FF2B5EF4-FFF2-40B4-BE49-F238E27FC236}">
                <a16:creationId xmlns:a16="http://schemas.microsoft.com/office/drawing/2014/main" id="{1E91F0CC-3AEC-05F2-A30F-DB8903EB4B6B}"/>
              </a:ext>
            </a:extLst>
          </p:cNvPr>
          <p:cNvSpPr>
            <a:spLocks noGrp="1"/>
          </p:cNvSpPr>
          <p:nvPr>
            <p:ph idx="1"/>
          </p:nvPr>
        </p:nvSpPr>
        <p:spPr>
          <a:xfrm>
            <a:off x="526183" y="1378084"/>
            <a:ext cx="5284152" cy="1229801"/>
          </a:xfrm>
        </p:spPr>
        <p:txBody>
          <a:bodyPr/>
          <a:lstStyle/>
          <a:p>
            <a:pPr marL="142875" lvl="1" indent="0">
              <a:buNone/>
            </a:pPr>
            <a:r>
              <a:rPr lang="da-DK" sz="1600" b="1" dirty="0" err="1"/>
              <a:t>Early</a:t>
            </a:r>
            <a:r>
              <a:rPr lang="da-DK" sz="1600" b="1" dirty="0"/>
              <a:t> </a:t>
            </a:r>
            <a:r>
              <a:rPr lang="da-DK" sz="1600" b="1" dirty="0" err="1"/>
              <a:t>project</a:t>
            </a:r>
            <a:r>
              <a:rPr lang="da-DK" sz="1600" b="1" dirty="0"/>
              <a:t> @ 100 kW – flux demonstration: </a:t>
            </a:r>
            <a:r>
              <a:rPr lang="da-DK" sz="1600" dirty="0" err="1"/>
              <a:t>Finally</a:t>
            </a:r>
            <a:r>
              <a:rPr lang="da-DK" sz="1600" dirty="0"/>
              <a:t> </a:t>
            </a:r>
            <a:r>
              <a:rPr lang="da-DK" sz="1600" dirty="0" err="1"/>
              <a:t>understanding</a:t>
            </a:r>
            <a:r>
              <a:rPr lang="da-DK" sz="1600" dirty="0"/>
              <a:t> LiCoPO4, a </a:t>
            </a:r>
            <a:r>
              <a:rPr lang="da-DK" sz="1600" dirty="0" err="1"/>
              <a:t>complex</a:t>
            </a:r>
            <a:r>
              <a:rPr lang="da-DK" sz="1600" dirty="0"/>
              <a:t> magnetoelectric with 4 spin </a:t>
            </a:r>
            <a:r>
              <a:rPr lang="da-DK" sz="1600" dirty="0" err="1"/>
              <a:t>wave</a:t>
            </a:r>
            <a:r>
              <a:rPr lang="da-DK" sz="1600" dirty="0"/>
              <a:t> branches and </a:t>
            </a:r>
            <a:r>
              <a:rPr lang="da-DK" sz="1600" dirty="0" err="1"/>
              <a:t>possible</a:t>
            </a:r>
            <a:r>
              <a:rPr lang="da-DK" sz="1600" dirty="0"/>
              <a:t> hybrid modes. </a:t>
            </a:r>
            <a:r>
              <a:rPr lang="da-DK" sz="1600" dirty="0" err="1"/>
              <a:t>Only</a:t>
            </a:r>
            <a:r>
              <a:rPr lang="da-DK" sz="1600" dirty="0"/>
              <a:t> small </a:t>
            </a:r>
            <a:r>
              <a:rPr lang="da-DK" sz="1600" dirty="0" err="1"/>
              <a:t>crystals</a:t>
            </a:r>
            <a:r>
              <a:rPr lang="da-DK" sz="1600" dirty="0"/>
              <a:t> </a:t>
            </a:r>
            <a:r>
              <a:rPr lang="da-DK" sz="1600" dirty="0" err="1"/>
              <a:t>available</a:t>
            </a:r>
            <a:r>
              <a:rPr lang="da-DK" sz="1600" dirty="0"/>
              <a:t> - on the </a:t>
            </a:r>
            <a:r>
              <a:rPr lang="da-DK" sz="1600" dirty="0" err="1"/>
              <a:t>feasibility</a:t>
            </a:r>
            <a:r>
              <a:rPr lang="da-DK" sz="1600" dirty="0"/>
              <a:t> limit </a:t>
            </a:r>
            <a:r>
              <a:rPr lang="da-DK" sz="1600" dirty="0" err="1"/>
              <a:t>today</a:t>
            </a:r>
            <a:r>
              <a:rPr lang="da-DK" sz="1600" dirty="0"/>
              <a:t>, </a:t>
            </a:r>
            <a:r>
              <a:rPr lang="da-DK" sz="1600" dirty="0" err="1"/>
              <a:t>we</a:t>
            </a:r>
            <a:r>
              <a:rPr lang="da-DK" sz="1600" dirty="0"/>
              <a:t> </a:t>
            </a:r>
            <a:r>
              <a:rPr lang="da-DK" sz="1600" dirty="0" err="1"/>
              <a:t>need</a:t>
            </a:r>
            <a:r>
              <a:rPr lang="da-DK" sz="1600" dirty="0"/>
              <a:t> more signal</a:t>
            </a:r>
            <a:br>
              <a:rPr lang="da-DK" sz="1600" dirty="0"/>
            </a:br>
            <a:r>
              <a:rPr lang="da-DK" sz="1600" dirty="0"/>
              <a:t>and </a:t>
            </a:r>
            <a:r>
              <a:rPr lang="da-DK" sz="1600" dirty="0" err="1"/>
              <a:t>better</a:t>
            </a:r>
            <a:r>
              <a:rPr lang="da-DK" sz="1600" dirty="0"/>
              <a:t> resolution -&gt; BIFROST. </a:t>
            </a:r>
          </a:p>
        </p:txBody>
      </p:sp>
      <p:pic>
        <p:nvPicPr>
          <p:cNvPr id="1026" name="Picture 2">
            <a:extLst>
              <a:ext uri="{FF2B5EF4-FFF2-40B4-BE49-F238E27FC236}">
                <a16:creationId xmlns:a16="http://schemas.microsoft.com/office/drawing/2014/main" id="{6C5C54AB-A40C-3521-5D02-B2342ADBC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270" y="246155"/>
            <a:ext cx="3600450" cy="26955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62ADE6-2195-F926-5F1D-106155D4D2FD}"/>
              </a:ext>
            </a:extLst>
          </p:cNvPr>
          <p:cNvSpPr txBox="1"/>
          <p:nvPr/>
        </p:nvSpPr>
        <p:spPr>
          <a:xfrm>
            <a:off x="6956274" y="461496"/>
            <a:ext cx="2230735" cy="646331"/>
          </a:xfrm>
          <a:prstGeom prst="rect">
            <a:avLst/>
          </a:prstGeom>
          <a:noFill/>
        </p:spPr>
        <p:txBody>
          <a:bodyPr wrap="square" rtlCol="0">
            <a:spAutoFit/>
          </a:bodyPr>
          <a:lstStyle/>
          <a:p>
            <a:pPr algn="l"/>
            <a:r>
              <a:rPr lang="da-DK" b="1" dirty="0">
                <a:solidFill>
                  <a:schemeClr val="bg1"/>
                </a:solidFill>
              </a:rPr>
              <a:t>LiCoPO4, Thales @</a:t>
            </a:r>
            <a:br>
              <a:rPr lang="da-DK" b="1" dirty="0">
                <a:solidFill>
                  <a:schemeClr val="bg1"/>
                </a:solidFill>
              </a:rPr>
            </a:br>
            <a:r>
              <a:rPr lang="da-DK" b="1" dirty="0">
                <a:solidFill>
                  <a:schemeClr val="bg1"/>
                </a:solidFill>
              </a:rPr>
              <a:t>ILL</a:t>
            </a:r>
          </a:p>
        </p:txBody>
      </p:sp>
      <p:pic>
        <p:nvPicPr>
          <p:cNvPr id="3" name="Picture 2">
            <a:extLst>
              <a:ext uri="{FF2B5EF4-FFF2-40B4-BE49-F238E27FC236}">
                <a16:creationId xmlns:a16="http://schemas.microsoft.com/office/drawing/2014/main" id="{C5511103-B5D5-9789-C869-3825D649AC5F}"/>
              </a:ext>
            </a:extLst>
          </p:cNvPr>
          <p:cNvPicPr>
            <a:picLocks noChangeAspect="1"/>
          </p:cNvPicPr>
          <p:nvPr/>
        </p:nvPicPr>
        <p:blipFill>
          <a:blip r:embed="rId3"/>
          <a:stretch>
            <a:fillRect/>
          </a:stretch>
        </p:blipFill>
        <p:spPr>
          <a:xfrm>
            <a:off x="5810335" y="3571389"/>
            <a:ext cx="4063470" cy="2324020"/>
          </a:xfrm>
          <a:prstGeom prst="rect">
            <a:avLst/>
          </a:prstGeom>
        </p:spPr>
      </p:pic>
      <p:pic>
        <p:nvPicPr>
          <p:cNvPr id="8" name="Picture 7">
            <a:extLst>
              <a:ext uri="{FF2B5EF4-FFF2-40B4-BE49-F238E27FC236}">
                <a16:creationId xmlns:a16="http://schemas.microsoft.com/office/drawing/2014/main" id="{F8EDF4D6-965F-A663-2E22-0BA1C7B3A659}"/>
              </a:ext>
            </a:extLst>
          </p:cNvPr>
          <p:cNvPicPr>
            <a:picLocks noChangeAspect="1"/>
          </p:cNvPicPr>
          <p:nvPr/>
        </p:nvPicPr>
        <p:blipFill>
          <a:blip r:embed="rId4"/>
          <a:stretch>
            <a:fillRect/>
          </a:stretch>
        </p:blipFill>
        <p:spPr>
          <a:xfrm>
            <a:off x="10159916" y="3571389"/>
            <a:ext cx="1494126" cy="1454054"/>
          </a:xfrm>
          <a:prstGeom prst="rect">
            <a:avLst/>
          </a:prstGeom>
        </p:spPr>
      </p:pic>
      <p:pic>
        <p:nvPicPr>
          <p:cNvPr id="11" name="Picture 10">
            <a:extLst>
              <a:ext uri="{FF2B5EF4-FFF2-40B4-BE49-F238E27FC236}">
                <a16:creationId xmlns:a16="http://schemas.microsoft.com/office/drawing/2014/main" id="{722A8C5B-7F68-CB5D-02EE-854128E4BF5E}"/>
              </a:ext>
            </a:extLst>
          </p:cNvPr>
          <p:cNvPicPr>
            <a:picLocks noChangeAspect="1"/>
          </p:cNvPicPr>
          <p:nvPr/>
        </p:nvPicPr>
        <p:blipFill>
          <a:blip r:embed="rId5"/>
          <a:stretch>
            <a:fillRect/>
          </a:stretch>
        </p:blipFill>
        <p:spPr>
          <a:xfrm>
            <a:off x="10192719" y="5219689"/>
            <a:ext cx="1494202" cy="1500016"/>
          </a:xfrm>
          <a:prstGeom prst="rect">
            <a:avLst/>
          </a:prstGeom>
        </p:spPr>
      </p:pic>
      <p:sp>
        <p:nvSpPr>
          <p:cNvPr id="12" name="TextBox 11">
            <a:extLst>
              <a:ext uri="{FF2B5EF4-FFF2-40B4-BE49-F238E27FC236}">
                <a16:creationId xmlns:a16="http://schemas.microsoft.com/office/drawing/2014/main" id="{C5F62C3A-999C-C363-BB16-59E4DA56FA17}"/>
              </a:ext>
            </a:extLst>
          </p:cNvPr>
          <p:cNvSpPr txBox="1"/>
          <p:nvPr/>
        </p:nvSpPr>
        <p:spPr>
          <a:xfrm>
            <a:off x="2244583" y="6786721"/>
            <a:ext cx="5616920" cy="1200329"/>
          </a:xfrm>
          <a:prstGeom prst="rect">
            <a:avLst/>
          </a:prstGeom>
          <a:noFill/>
        </p:spPr>
        <p:txBody>
          <a:bodyPr wrap="square">
            <a:spAutoFit/>
          </a:bodyPr>
          <a:lstStyle/>
          <a:p>
            <a:r>
              <a:rPr lang="da-DK" sz="1800" dirty="0">
                <a:solidFill>
                  <a:srgbClr val="000000"/>
                </a:solidFill>
                <a:latin typeface="Gill Sans MT" panose="020B0502020104020203" pitchFamily="34" charset="0"/>
              </a:rPr>
              <a:t>M. E. </a:t>
            </a:r>
            <a:r>
              <a:rPr lang="da-DK" sz="1800" dirty="0" err="1">
                <a:solidFill>
                  <a:srgbClr val="000000"/>
                </a:solidFill>
                <a:latin typeface="Gill Sans MT" panose="020B0502020104020203" pitchFamily="34" charset="0"/>
              </a:rPr>
              <a:t>Zayed</a:t>
            </a:r>
            <a:r>
              <a:rPr lang="da-DK" sz="1800" dirty="0">
                <a:solidFill>
                  <a:srgbClr val="000000"/>
                </a:solidFill>
                <a:latin typeface="Gill Sans MT" panose="020B0502020104020203" pitchFamily="34" charset="0"/>
              </a:rPr>
              <a:t>, et.al, Nature Physics, 13, 962, (2017) - </a:t>
            </a:r>
            <a:r>
              <a:rPr lang="da-DK" sz="1800" b="1" i="0" dirty="0">
                <a:solidFill>
                  <a:srgbClr val="222222"/>
                </a:solidFill>
                <a:effectLst/>
                <a:latin typeface="Gill Sans MT" panose="020B0502020104020203" pitchFamily="34" charset="0"/>
              </a:rPr>
              <a:t>SrCu</a:t>
            </a:r>
            <a:r>
              <a:rPr lang="da-DK" sz="1800" b="1" i="0" baseline="-25000" dirty="0">
                <a:solidFill>
                  <a:srgbClr val="222222"/>
                </a:solidFill>
                <a:effectLst/>
                <a:latin typeface="Gill Sans MT" panose="020B0502020104020203" pitchFamily="34" charset="0"/>
              </a:rPr>
              <a:t>2</a:t>
            </a:r>
            <a:r>
              <a:rPr lang="da-DK" sz="1800" b="1" i="0" dirty="0">
                <a:solidFill>
                  <a:srgbClr val="222222"/>
                </a:solidFill>
                <a:effectLst/>
                <a:latin typeface="Gill Sans MT" panose="020B0502020104020203" pitchFamily="34" charset="0"/>
              </a:rPr>
              <a:t>(BO</a:t>
            </a:r>
            <a:r>
              <a:rPr lang="da-DK" sz="1800" b="1" i="0" baseline="-25000" dirty="0">
                <a:solidFill>
                  <a:srgbClr val="222222"/>
                </a:solidFill>
                <a:effectLst/>
                <a:latin typeface="Gill Sans MT" panose="020B0502020104020203" pitchFamily="34" charset="0"/>
              </a:rPr>
              <a:t>3</a:t>
            </a:r>
            <a:r>
              <a:rPr lang="da-DK" sz="1800" b="1" i="0" dirty="0">
                <a:solidFill>
                  <a:srgbClr val="222222"/>
                </a:solidFill>
                <a:effectLst/>
                <a:latin typeface="Gill Sans MT" panose="020B0502020104020203" pitchFamily="34" charset="0"/>
              </a:rPr>
              <a:t>)</a:t>
            </a:r>
            <a:r>
              <a:rPr lang="da-DK" sz="1800" b="1" i="0" baseline="-25000" dirty="0">
                <a:solidFill>
                  <a:srgbClr val="222222"/>
                </a:solidFill>
                <a:effectLst/>
                <a:latin typeface="Gill Sans MT" panose="020B0502020104020203" pitchFamily="34" charset="0"/>
              </a:rPr>
              <a:t>2</a:t>
            </a:r>
          </a:p>
          <a:p>
            <a:br>
              <a:rPr lang="da-DK" sz="1800" dirty="0">
                <a:solidFill>
                  <a:srgbClr val="000000"/>
                </a:solidFill>
                <a:latin typeface="Gill Sans MT" panose="020B0502020104020203" pitchFamily="34" charset="0"/>
              </a:rPr>
            </a:br>
            <a:endParaRPr lang="da-DK" dirty="0"/>
          </a:p>
        </p:txBody>
      </p:sp>
      <p:cxnSp>
        <p:nvCxnSpPr>
          <p:cNvPr id="14" name="Straight Connector 13">
            <a:extLst>
              <a:ext uri="{FF2B5EF4-FFF2-40B4-BE49-F238E27FC236}">
                <a16:creationId xmlns:a16="http://schemas.microsoft.com/office/drawing/2014/main" id="{09D5AA9E-D2A1-B0EE-2774-B1FD19F70B06}"/>
              </a:ext>
            </a:extLst>
          </p:cNvPr>
          <p:cNvCxnSpPr/>
          <p:nvPr/>
        </p:nvCxnSpPr>
        <p:spPr bwMode="auto">
          <a:xfrm flipH="1">
            <a:off x="5527404" y="3145044"/>
            <a:ext cx="5264976" cy="28703"/>
          </a:xfrm>
          <a:prstGeom prst="line">
            <a:avLst/>
          </a:prstGeom>
          <a:solidFill>
            <a:schemeClr val="accent1"/>
          </a:solidFill>
          <a:ln w="254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a:extLst>
              <a:ext uri="{FF2B5EF4-FFF2-40B4-BE49-F238E27FC236}">
                <a16:creationId xmlns:a16="http://schemas.microsoft.com/office/drawing/2014/main" id="{CE805268-7180-9ED4-8E29-E826399FD2C0}"/>
              </a:ext>
            </a:extLst>
          </p:cNvPr>
          <p:cNvSpPr txBox="1"/>
          <p:nvPr/>
        </p:nvSpPr>
        <p:spPr>
          <a:xfrm>
            <a:off x="417131" y="3710906"/>
            <a:ext cx="5233747" cy="2862322"/>
          </a:xfrm>
          <a:prstGeom prst="rect">
            <a:avLst/>
          </a:prstGeom>
          <a:noFill/>
        </p:spPr>
        <p:txBody>
          <a:bodyPr wrap="square">
            <a:spAutoFit/>
          </a:bodyPr>
          <a:lstStyle/>
          <a:p>
            <a:pPr marL="142875" lvl="1" indent="0">
              <a:buNone/>
            </a:pPr>
            <a:r>
              <a:rPr lang="da-DK" sz="1800" b="1" dirty="0" err="1"/>
              <a:t>Early</a:t>
            </a:r>
            <a:r>
              <a:rPr lang="da-DK" sz="1800" b="1" dirty="0"/>
              <a:t> </a:t>
            </a:r>
            <a:r>
              <a:rPr lang="da-DK" sz="1800" b="1" dirty="0" err="1"/>
              <a:t>project</a:t>
            </a:r>
            <a:r>
              <a:rPr lang="da-DK" sz="1800" b="1" dirty="0"/>
              <a:t> @ 500 kW</a:t>
            </a:r>
            <a:r>
              <a:rPr lang="da-DK" b="1" dirty="0"/>
              <a:t> – Extreme </a:t>
            </a:r>
            <a:r>
              <a:rPr lang="da-DK" b="1" dirty="0" err="1"/>
              <a:t>environment</a:t>
            </a:r>
            <a:r>
              <a:rPr lang="da-DK" b="1" dirty="0"/>
              <a:t> + </a:t>
            </a:r>
            <a:r>
              <a:rPr lang="da-DK" b="1" dirty="0" err="1"/>
              <a:t>mapping</a:t>
            </a:r>
            <a:r>
              <a:rPr lang="da-DK" b="1" dirty="0"/>
              <a:t> </a:t>
            </a:r>
            <a:r>
              <a:rPr lang="da-DK" b="1" dirty="0" err="1"/>
              <a:t>efficiency</a:t>
            </a:r>
            <a:r>
              <a:rPr lang="da-DK" sz="1800" b="1" dirty="0"/>
              <a:t>: </a:t>
            </a:r>
            <a:r>
              <a:rPr lang="en-US" sz="1800" dirty="0" err="1"/>
              <a:t>Shastry</a:t>
            </a:r>
            <a:r>
              <a:rPr lang="en-US" sz="1800" dirty="0"/>
              <a:t> Sutherland compound.  Well known system, the 4 spin plaquette exists at high pressure</a:t>
            </a:r>
          </a:p>
          <a:p>
            <a:pPr marL="142875" lvl="1" indent="0">
              <a:buNone/>
            </a:pPr>
            <a:endParaRPr lang="en-US" sz="1800" dirty="0"/>
          </a:p>
          <a:p>
            <a:pPr marL="142875" lvl="1" indent="0">
              <a:buNone/>
            </a:pPr>
            <a:r>
              <a:rPr lang="en-US" sz="1800" dirty="0"/>
              <a:t>The nature of the plaquette is unresolved,</a:t>
            </a:r>
            <a:br>
              <a:rPr lang="en-US" sz="1800" dirty="0"/>
            </a:br>
            <a:r>
              <a:rPr lang="en-US" sz="1800" dirty="0"/>
              <a:t>needs a mapping experiment on small crystals</a:t>
            </a:r>
            <a:br>
              <a:rPr lang="en-US" sz="1800" dirty="0"/>
            </a:br>
            <a:r>
              <a:rPr lang="en-US" sz="1800" dirty="0"/>
              <a:t>under large pressure. Possible for the first time</a:t>
            </a:r>
            <a:br>
              <a:rPr lang="en-US" sz="1800" dirty="0"/>
            </a:br>
            <a:r>
              <a:rPr lang="en-US" sz="1800" dirty="0"/>
              <a:t>on BIFROST at 500 MW accelerator power. </a:t>
            </a:r>
          </a:p>
          <a:p>
            <a:pPr marL="142875" lvl="1" indent="0">
              <a:buNone/>
            </a:pPr>
            <a:endParaRPr lang="da-DK" sz="1800" dirty="0"/>
          </a:p>
        </p:txBody>
      </p:sp>
      <p:sp>
        <p:nvSpPr>
          <p:cNvPr id="20" name="TextBox 19">
            <a:extLst>
              <a:ext uri="{FF2B5EF4-FFF2-40B4-BE49-F238E27FC236}">
                <a16:creationId xmlns:a16="http://schemas.microsoft.com/office/drawing/2014/main" id="{8F503DCF-086A-3BBE-9698-E1B21730FE80}"/>
              </a:ext>
            </a:extLst>
          </p:cNvPr>
          <p:cNvSpPr txBox="1"/>
          <p:nvPr/>
        </p:nvSpPr>
        <p:spPr>
          <a:xfrm>
            <a:off x="5408035" y="6011680"/>
            <a:ext cx="5616920" cy="1200329"/>
          </a:xfrm>
          <a:prstGeom prst="rect">
            <a:avLst/>
          </a:prstGeom>
          <a:noFill/>
        </p:spPr>
        <p:txBody>
          <a:bodyPr wrap="square">
            <a:spAutoFit/>
          </a:bodyPr>
          <a:lstStyle/>
          <a:p>
            <a:r>
              <a:rPr lang="da-DK" sz="1800" dirty="0">
                <a:solidFill>
                  <a:srgbClr val="000000"/>
                </a:solidFill>
                <a:latin typeface="Gill Sans MT" panose="020B0502020104020203" pitchFamily="34" charset="0"/>
              </a:rPr>
              <a:t>M. E. </a:t>
            </a:r>
            <a:r>
              <a:rPr lang="da-DK" sz="1800" dirty="0" err="1">
                <a:solidFill>
                  <a:srgbClr val="000000"/>
                </a:solidFill>
                <a:latin typeface="Gill Sans MT" panose="020B0502020104020203" pitchFamily="34" charset="0"/>
              </a:rPr>
              <a:t>Zayed</a:t>
            </a:r>
            <a:r>
              <a:rPr lang="da-DK" sz="1800" dirty="0">
                <a:solidFill>
                  <a:srgbClr val="000000"/>
                </a:solidFill>
                <a:latin typeface="Gill Sans MT" panose="020B0502020104020203" pitchFamily="34" charset="0"/>
              </a:rPr>
              <a:t>, et.al, Nature Physics, 13, 962, (2017) - </a:t>
            </a:r>
            <a:r>
              <a:rPr lang="da-DK" sz="1800" b="1" i="0" dirty="0">
                <a:solidFill>
                  <a:srgbClr val="222222"/>
                </a:solidFill>
                <a:effectLst/>
                <a:latin typeface="Gill Sans MT" panose="020B0502020104020203" pitchFamily="34" charset="0"/>
              </a:rPr>
              <a:t>SrCu</a:t>
            </a:r>
            <a:r>
              <a:rPr lang="da-DK" sz="1800" b="1" i="0" baseline="-25000" dirty="0">
                <a:solidFill>
                  <a:srgbClr val="222222"/>
                </a:solidFill>
                <a:effectLst/>
                <a:latin typeface="Gill Sans MT" panose="020B0502020104020203" pitchFamily="34" charset="0"/>
              </a:rPr>
              <a:t>2</a:t>
            </a:r>
            <a:r>
              <a:rPr lang="da-DK" sz="1800" b="1" i="0" dirty="0">
                <a:solidFill>
                  <a:srgbClr val="222222"/>
                </a:solidFill>
                <a:effectLst/>
                <a:latin typeface="Gill Sans MT" panose="020B0502020104020203" pitchFamily="34" charset="0"/>
              </a:rPr>
              <a:t>(BO</a:t>
            </a:r>
            <a:r>
              <a:rPr lang="da-DK" sz="1800" b="1" i="0" baseline="-25000" dirty="0">
                <a:solidFill>
                  <a:srgbClr val="222222"/>
                </a:solidFill>
                <a:effectLst/>
                <a:latin typeface="Gill Sans MT" panose="020B0502020104020203" pitchFamily="34" charset="0"/>
              </a:rPr>
              <a:t>3</a:t>
            </a:r>
            <a:r>
              <a:rPr lang="da-DK" sz="1800" b="1" i="0" dirty="0">
                <a:solidFill>
                  <a:srgbClr val="222222"/>
                </a:solidFill>
                <a:effectLst/>
                <a:latin typeface="Gill Sans MT" panose="020B0502020104020203" pitchFamily="34" charset="0"/>
              </a:rPr>
              <a:t>)</a:t>
            </a:r>
            <a:r>
              <a:rPr lang="da-DK" sz="1800" b="1" i="0" baseline="-25000" dirty="0">
                <a:solidFill>
                  <a:srgbClr val="222222"/>
                </a:solidFill>
                <a:effectLst/>
                <a:latin typeface="Gill Sans MT" panose="020B0502020104020203" pitchFamily="34" charset="0"/>
              </a:rPr>
              <a:t>2</a:t>
            </a:r>
          </a:p>
          <a:p>
            <a:br>
              <a:rPr lang="da-DK" sz="1800" dirty="0">
                <a:solidFill>
                  <a:srgbClr val="000000"/>
                </a:solidFill>
                <a:latin typeface="Gill Sans MT" panose="020B0502020104020203" pitchFamily="34" charset="0"/>
              </a:rPr>
            </a:br>
            <a:endParaRPr lang="da-DK" dirty="0"/>
          </a:p>
        </p:txBody>
      </p:sp>
    </p:spTree>
    <p:extLst>
      <p:ext uri="{BB962C8B-B14F-4D97-AF65-F5344CB8AC3E}">
        <p14:creationId xmlns:p14="http://schemas.microsoft.com/office/powerpoint/2010/main" val="195629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Bifrost Instrument review</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4</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386656" y="1354997"/>
            <a:ext cx="6411605" cy="4768062"/>
          </a:xfrm>
        </p:spPr>
        <p:txBody>
          <a:bodyPr/>
          <a:lstStyle/>
          <a:p>
            <a:pPr lvl="1"/>
            <a:r>
              <a:rPr lang="en-US" dirty="0"/>
              <a:t>PSC and FOCs installed in the bunker, monitor installed soon</a:t>
            </a:r>
          </a:p>
          <a:p>
            <a:pPr lvl="1"/>
            <a:r>
              <a:rPr lang="en-US" dirty="0"/>
              <a:t>Broken disc -&gt; PSC maximum speed is 126 Hz until new discs are procured and tested</a:t>
            </a:r>
          </a:p>
          <a:p>
            <a:pPr lvl="1"/>
            <a:r>
              <a:rPr lang="en-US" dirty="0"/>
              <a:t>FOC’s are 14 Hz</a:t>
            </a:r>
          </a:p>
          <a:p>
            <a:pPr lvl="1"/>
            <a:r>
              <a:rPr lang="en-US" dirty="0"/>
              <a:t>PSC commissioning will be a challenge</a:t>
            </a:r>
          </a:p>
          <a:p>
            <a:pPr lvl="1"/>
            <a:r>
              <a:rPr lang="en-US" dirty="0"/>
              <a:t>Missing instrument deliverables</a:t>
            </a:r>
          </a:p>
          <a:p>
            <a:pPr lvl="2"/>
            <a:r>
              <a:rPr lang="en-US" dirty="0"/>
              <a:t>Beam Monitor 1 </a:t>
            </a:r>
          </a:p>
          <a:p>
            <a:pPr lvl="2"/>
            <a:r>
              <a:rPr lang="en-US" dirty="0"/>
              <a:t>Vacuum snorkels for guides</a:t>
            </a:r>
          </a:p>
          <a:p>
            <a:pPr lvl="3"/>
            <a:r>
              <a:rPr lang="en-US" dirty="0"/>
              <a:t>Minor rework needed</a:t>
            </a:r>
          </a:p>
          <a:p>
            <a:pPr lvl="1"/>
            <a:r>
              <a:rPr lang="en-US" dirty="0"/>
              <a:t>Missing ESS deliverables</a:t>
            </a:r>
          </a:p>
          <a:p>
            <a:pPr lvl="2"/>
            <a:r>
              <a:rPr lang="en-US" dirty="0">
                <a:solidFill>
                  <a:srgbClr val="FF0000"/>
                </a:solidFill>
              </a:rPr>
              <a:t>Cable installations</a:t>
            </a:r>
          </a:p>
          <a:p>
            <a:pPr lvl="2"/>
            <a:r>
              <a:rPr lang="en-US" dirty="0">
                <a:solidFill>
                  <a:srgbClr val="FF0000"/>
                </a:solidFill>
              </a:rPr>
              <a:t>Cabinet installations</a:t>
            </a:r>
          </a:p>
          <a:p>
            <a:pPr lvl="2"/>
            <a:endParaRPr lang="en-US" dirty="0"/>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654559" y="481403"/>
            <a:ext cx="9360000" cy="507076"/>
          </a:xfrm>
        </p:spPr>
        <p:txBody>
          <a:bodyPr/>
          <a:lstStyle/>
          <a:p>
            <a:r>
              <a:rPr lang="en-GB" sz="2800" dirty="0"/>
              <a:t>Primary Spectrometer - Bunker</a:t>
            </a:r>
          </a:p>
          <a:p>
            <a:endParaRPr lang="en-GB" sz="2800" dirty="0"/>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2024-10-22</a:t>
            </a:fld>
            <a:endParaRPr lang="sv-SE" dirty="0"/>
          </a:p>
        </p:txBody>
      </p:sp>
      <p:sp>
        <p:nvSpPr>
          <p:cNvPr id="13" name="TextBox 12"/>
          <p:cNvSpPr txBox="1"/>
          <p:nvPr/>
        </p:nvSpPr>
        <p:spPr>
          <a:xfrm>
            <a:off x="3870857" y="4925848"/>
            <a:ext cx="2927404" cy="646331"/>
          </a:xfrm>
          <a:prstGeom prst="rect">
            <a:avLst/>
          </a:prstGeom>
          <a:noFill/>
        </p:spPr>
        <p:txBody>
          <a:bodyPr wrap="none" rtlCol="0">
            <a:spAutoFit/>
          </a:bodyPr>
          <a:lstStyle/>
          <a:p>
            <a:pPr algn="l"/>
            <a:r>
              <a:rPr lang="en-US" dirty="0">
                <a:solidFill>
                  <a:srgbClr val="FF0000"/>
                </a:solidFill>
              </a:rPr>
              <a:t>No commissioning feasible</a:t>
            </a:r>
          </a:p>
          <a:p>
            <a:pPr algn="l"/>
            <a:r>
              <a:rPr lang="en-US" dirty="0">
                <a:solidFill>
                  <a:srgbClr val="FF0000"/>
                </a:solidFill>
              </a:rPr>
              <a:t>until at least Nov 24</a:t>
            </a:r>
            <a:endParaRPr lang="sv-SE"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232289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D7AF4-07B1-0C5B-268F-203FD504BBE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EF3EAD2-AC45-900F-D3A0-451238D3E9C3}"/>
              </a:ext>
            </a:extLst>
          </p:cNvPr>
          <p:cNvSpPr>
            <a:spLocks noGrp="1"/>
          </p:cNvSpPr>
          <p:nvPr>
            <p:ph type="title"/>
          </p:nvPr>
        </p:nvSpPr>
        <p:spPr>
          <a:xfrm>
            <a:off x="869623" y="372635"/>
            <a:ext cx="9360000" cy="657339"/>
          </a:xfrm>
        </p:spPr>
        <p:txBody>
          <a:bodyPr/>
          <a:lstStyle/>
          <a:p>
            <a:r>
              <a:rPr lang="en-GB" sz="2800" b="1" dirty="0">
                <a:solidFill>
                  <a:schemeClr val="tx1">
                    <a:lumMod val="75000"/>
                    <a:lumOff val="25000"/>
                  </a:schemeClr>
                </a:solidFill>
              </a:rPr>
              <a:t>Early science workshop on BIFROST  </a:t>
            </a:r>
          </a:p>
        </p:txBody>
      </p:sp>
      <p:sp>
        <p:nvSpPr>
          <p:cNvPr id="10" name="Platshållare för datum 3">
            <a:extLst>
              <a:ext uri="{FF2B5EF4-FFF2-40B4-BE49-F238E27FC236}">
                <a16:creationId xmlns:a16="http://schemas.microsoft.com/office/drawing/2014/main" id="{242E43B8-CC42-3A8D-F889-53771A6F3A9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2024-10-22</a:t>
            </a:fld>
            <a:endParaRPr lang="sv-SE" dirty="0"/>
          </a:p>
        </p:txBody>
      </p:sp>
      <p:sp>
        <p:nvSpPr>
          <p:cNvPr id="12" name="TextBox 11">
            <a:extLst>
              <a:ext uri="{FF2B5EF4-FFF2-40B4-BE49-F238E27FC236}">
                <a16:creationId xmlns:a16="http://schemas.microsoft.com/office/drawing/2014/main" id="{35B204AE-346E-7138-FEA7-3301ABAE25BB}"/>
              </a:ext>
            </a:extLst>
          </p:cNvPr>
          <p:cNvSpPr txBox="1"/>
          <p:nvPr/>
        </p:nvSpPr>
        <p:spPr>
          <a:xfrm>
            <a:off x="2244583" y="6786721"/>
            <a:ext cx="5616920" cy="1200329"/>
          </a:xfrm>
          <a:prstGeom prst="rect">
            <a:avLst/>
          </a:prstGeom>
          <a:noFill/>
        </p:spPr>
        <p:txBody>
          <a:bodyPr wrap="square">
            <a:spAutoFit/>
          </a:bodyPr>
          <a:lstStyle/>
          <a:p>
            <a:r>
              <a:rPr lang="da-DK" sz="1800" dirty="0">
                <a:solidFill>
                  <a:srgbClr val="000000"/>
                </a:solidFill>
                <a:latin typeface="Gill Sans MT" panose="020B0502020104020203" pitchFamily="34" charset="0"/>
              </a:rPr>
              <a:t>M. E. </a:t>
            </a:r>
            <a:r>
              <a:rPr lang="da-DK" sz="1800" dirty="0" err="1">
                <a:solidFill>
                  <a:srgbClr val="000000"/>
                </a:solidFill>
                <a:latin typeface="Gill Sans MT" panose="020B0502020104020203" pitchFamily="34" charset="0"/>
              </a:rPr>
              <a:t>Zayed</a:t>
            </a:r>
            <a:r>
              <a:rPr lang="da-DK" sz="1800" dirty="0">
                <a:solidFill>
                  <a:srgbClr val="000000"/>
                </a:solidFill>
                <a:latin typeface="Gill Sans MT" panose="020B0502020104020203" pitchFamily="34" charset="0"/>
              </a:rPr>
              <a:t>, et.al, Nature Physics, 13, 962, (2017) - </a:t>
            </a:r>
            <a:r>
              <a:rPr lang="da-DK" sz="1800" b="1" i="0" dirty="0">
                <a:solidFill>
                  <a:srgbClr val="222222"/>
                </a:solidFill>
                <a:effectLst/>
                <a:latin typeface="Gill Sans MT" panose="020B0502020104020203" pitchFamily="34" charset="0"/>
              </a:rPr>
              <a:t>SrCu</a:t>
            </a:r>
            <a:r>
              <a:rPr lang="da-DK" sz="1800" b="1" i="0" baseline="-25000" dirty="0">
                <a:solidFill>
                  <a:srgbClr val="222222"/>
                </a:solidFill>
                <a:effectLst/>
                <a:latin typeface="Gill Sans MT" panose="020B0502020104020203" pitchFamily="34" charset="0"/>
              </a:rPr>
              <a:t>2</a:t>
            </a:r>
            <a:r>
              <a:rPr lang="da-DK" sz="1800" b="1" i="0" dirty="0">
                <a:solidFill>
                  <a:srgbClr val="222222"/>
                </a:solidFill>
                <a:effectLst/>
                <a:latin typeface="Gill Sans MT" panose="020B0502020104020203" pitchFamily="34" charset="0"/>
              </a:rPr>
              <a:t>(BO</a:t>
            </a:r>
            <a:r>
              <a:rPr lang="da-DK" sz="1800" b="1" i="0" baseline="-25000" dirty="0">
                <a:solidFill>
                  <a:srgbClr val="222222"/>
                </a:solidFill>
                <a:effectLst/>
                <a:latin typeface="Gill Sans MT" panose="020B0502020104020203" pitchFamily="34" charset="0"/>
              </a:rPr>
              <a:t>3</a:t>
            </a:r>
            <a:r>
              <a:rPr lang="da-DK" sz="1800" b="1" i="0" dirty="0">
                <a:solidFill>
                  <a:srgbClr val="222222"/>
                </a:solidFill>
                <a:effectLst/>
                <a:latin typeface="Gill Sans MT" panose="020B0502020104020203" pitchFamily="34" charset="0"/>
              </a:rPr>
              <a:t>)</a:t>
            </a:r>
            <a:r>
              <a:rPr lang="da-DK" sz="1800" b="1" i="0" baseline="-25000" dirty="0">
                <a:solidFill>
                  <a:srgbClr val="222222"/>
                </a:solidFill>
                <a:effectLst/>
                <a:latin typeface="Gill Sans MT" panose="020B0502020104020203" pitchFamily="34" charset="0"/>
              </a:rPr>
              <a:t>2</a:t>
            </a:r>
          </a:p>
          <a:p>
            <a:br>
              <a:rPr lang="da-DK" sz="1800" dirty="0">
                <a:solidFill>
                  <a:srgbClr val="000000"/>
                </a:solidFill>
                <a:latin typeface="Gill Sans MT" panose="020B0502020104020203" pitchFamily="34" charset="0"/>
              </a:rPr>
            </a:br>
            <a:endParaRPr lang="da-DK" dirty="0"/>
          </a:p>
        </p:txBody>
      </p:sp>
      <p:sp>
        <p:nvSpPr>
          <p:cNvPr id="9" name="TextBox 8">
            <a:extLst>
              <a:ext uri="{FF2B5EF4-FFF2-40B4-BE49-F238E27FC236}">
                <a16:creationId xmlns:a16="http://schemas.microsoft.com/office/drawing/2014/main" id="{9CF8C22B-CB1D-FD94-8EEF-B2A977F79C82}"/>
              </a:ext>
            </a:extLst>
          </p:cNvPr>
          <p:cNvSpPr txBox="1"/>
          <p:nvPr/>
        </p:nvSpPr>
        <p:spPr>
          <a:xfrm>
            <a:off x="1123423" y="1789876"/>
            <a:ext cx="8502317" cy="419127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latin typeface="Georgia" panose="02040502050405020303" pitchFamily="18" charset="0"/>
                <a:ea typeface="Calibri" panose="020F0502020204030204" pitchFamily="34" charset="0"/>
              </a:rPr>
              <a:t>Hold a workshop with the key partner scientists, local instrument scientists, inviting key external friendly users </a:t>
            </a:r>
          </a:p>
          <a:p>
            <a:pPr marL="342900" indent="-342900">
              <a:lnSpc>
                <a:spcPct val="150000"/>
              </a:lnSpc>
              <a:buFont typeface="Arial" panose="020B0604020202020204" pitchFamily="34" charset="0"/>
              <a:buChar char="•"/>
            </a:pPr>
            <a:r>
              <a:rPr lang="en-US" sz="2000" dirty="0">
                <a:effectLst/>
                <a:latin typeface="Georgia" panose="02040502050405020303" pitchFamily="18" charset="0"/>
                <a:ea typeface="Calibri" panose="020F0502020204030204" pitchFamily="34" charset="0"/>
              </a:rPr>
              <a:t>Present the capabilities of the instrument</a:t>
            </a:r>
          </a:p>
          <a:p>
            <a:pPr marL="342900" indent="-342900">
              <a:lnSpc>
                <a:spcPct val="150000"/>
              </a:lnSpc>
              <a:buFont typeface="Arial" panose="020B0604020202020204" pitchFamily="34" charset="0"/>
              <a:buChar char="•"/>
            </a:pPr>
            <a:r>
              <a:rPr lang="en-US" sz="2000" dirty="0">
                <a:latin typeface="Georgia" panose="02040502050405020303" pitchFamily="18" charset="0"/>
                <a:ea typeface="Calibri" panose="020F0502020204030204" pitchFamily="34" charset="0"/>
              </a:rPr>
              <a:t>Create groups to come up with targeted demonstration experiments</a:t>
            </a:r>
          </a:p>
          <a:p>
            <a:pPr marL="342900" indent="-342900">
              <a:lnSpc>
                <a:spcPct val="150000"/>
              </a:lnSpc>
              <a:buFont typeface="Arial" panose="020B0604020202020204" pitchFamily="34" charset="0"/>
              <a:buChar char="•"/>
            </a:pPr>
            <a:r>
              <a:rPr lang="en-US" sz="2000" dirty="0">
                <a:effectLst/>
                <a:latin typeface="Georgia" panose="02040502050405020303" pitchFamily="18" charset="0"/>
                <a:ea typeface="Calibri" panose="020F0502020204030204" pitchFamily="34" charset="0"/>
              </a:rPr>
              <a:t>Key criteria: Crystal exists, data analysis </a:t>
            </a:r>
            <a:r>
              <a:rPr lang="en-US" sz="2000" dirty="0">
                <a:latin typeface="Georgia" panose="02040502050405020303" pitchFamily="18" charset="0"/>
                <a:ea typeface="Calibri" panose="020F0502020204030204" pitchFamily="34" charset="0"/>
              </a:rPr>
              <a:t>team exists, previous neutron measurements exists.</a:t>
            </a:r>
          </a:p>
          <a:p>
            <a:pPr marL="342900" indent="-342900">
              <a:lnSpc>
                <a:spcPct val="150000"/>
              </a:lnSpc>
              <a:buFont typeface="Arial" panose="020B0604020202020204" pitchFamily="34" charset="0"/>
              <a:buChar char="•"/>
            </a:pPr>
            <a:r>
              <a:rPr lang="en-US" sz="2000" dirty="0">
                <a:latin typeface="Georgia" panose="02040502050405020303" pitchFamily="18" charset="0"/>
                <a:ea typeface="Calibri" panose="020F0502020204030204" pitchFamily="34" charset="0"/>
              </a:rPr>
              <a:t>Do not promise anything</a:t>
            </a:r>
          </a:p>
          <a:p>
            <a:pPr marL="342900" indent="-342900">
              <a:lnSpc>
                <a:spcPct val="150000"/>
              </a:lnSpc>
              <a:buFont typeface="Arial" panose="020B0604020202020204" pitchFamily="34" charset="0"/>
              <a:buChar char="•"/>
            </a:pPr>
            <a:r>
              <a:rPr lang="en-US" sz="2000" dirty="0">
                <a:effectLst/>
                <a:latin typeface="Georgia" panose="02040502050405020303" pitchFamily="18" charset="0"/>
                <a:ea typeface="Calibri" panose="020F0502020204030204" pitchFamily="34" charset="0"/>
              </a:rPr>
              <a:t>The choice of experiments i</a:t>
            </a:r>
            <a:r>
              <a:rPr lang="en-US" sz="2000" dirty="0">
                <a:latin typeface="Georgia" panose="02040502050405020303" pitchFamily="18" charset="0"/>
                <a:ea typeface="Calibri" panose="020F0502020204030204" pitchFamily="34" charset="0"/>
              </a:rPr>
              <a:t>s decided on the fly by local team. The right experiments depends on source power, background etc. </a:t>
            </a:r>
            <a:endParaRPr lang="en-US" sz="2000" dirty="0">
              <a:effectLst/>
              <a:latin typeface="Georgia" panose="02040502050405020303" pitchFamily="18" charset="0"/>
              <a:ea typeface="Calibri" panose="020F0502020204030204" pitchFamily="34" charset="0"/>
            </a:endParaRPr>
          </a:p>
        </p:txBody>
      </p:sp>
    </p:spTree>
    <p:extLst>
      <p:ext uri="{BB962C8B-B14F-4D97-AF65-F5344CB8AC3E}">
        <p14:creationId xmlns:p14="http://schemas.microsoft.com/office/powerpoint/2010/main" val="396580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1333308" y="451779"/>
            <a:ext cx="8640000" cy="2387600"/>
          </a:xfrm>
        </p:spPr>
        <p:txBody>
          <a:bodyPr/>
          <a:lstStyle/>
          <a:p>
            <a:r>
              <a:rPr lang="en-GB" sz="4400" dirty="0"/>
              <a:t>Thank you for your attention</a:t>
            </a:r>
            <a:br>
              <a:rPr lang="en-GB" sz="2400" dirty="0"/>
            </a:br>
            <a:br>
              <a:rPr lang="en-GB" sz="4400" dirty="0"/>
            </a:br>
            <a:endParaRPr lang="en-GB" dirty="0"/>
          </a:p>
        </p:txBody>
      </p:sp>
      <p:sp>
        <p:nvSpPr>
          <p:cNvPr id="5" name="Rectangle 4"/>
          <p:cNvSpPr/>
          <p:nvPr/>
        </p:nvSpPr>
        <p:spPr>
          <a:xfrm>
            <a:off x="1347538" y="1645579"/>
            <a:ext cx="3308684" cy="5324535"/>
          </a:xfrm>
          <a:prstGeom prst="rect">
            <a:avLst/>
          </a:prstGeom>
        </p:spPr>
        <p:txBody>
          <a:bodyPr wrap="square">
            <a:spAutoFit/>
          </a:bodyPr>
          <a:lstStyle/>
          <a:p>
            <a:r>
              <a:rPr lang="da-DK" sz="2000" b="1" dirty="0">
                <a:solidFill>
                  <a:schemeClr val="bg2"/>
                </a:solidFill>
                <a:latin typeface="Georgia" panose="02040502050405020303" pitchFamily="18" charset="0"/>
              </a:rPr>
              <a:t>Scientific </a:t>
            </a:r>
            <a:r>
              <a:rPr lang="da-DK" sz="2000" b="1" dirty="0" err="1">
                <a:solidFill>
                  <a:schemeClr val="bg2"/>
                </a:solidFill>
                <a:latin typeface="Georgia" panose="02040502050405020303" pitchFamily="18" charset="0"/>
              </a:rPr>
              <a:t>contributors</a:t>
            </a:r>
            <a:r>
              <a:rPr lang="da-DK" sz="2000" b="1" dirty="0">
                <a:solidFill>
                  <a:schemeClr val="bg2"/>
                </a:solidFill>
                <a:latin typeface="Georgia" panose="02040502050405020303" pitchFamily="18" charset="0"/>
              </a:rPr>
              <a:t>:</a:t>
            </a:r>
            <a:br>
              <a:rPr lang="da-DK" sz="2000" b="1" dirty="0">
                <a:solidFill>
                  <a:schemeClr val="bg2"/>
                </a:solidFill>
                <a:latin typeface="Georgia" panose="02040502050405020303" pitchFamily="18" charset="0"/>
              </a:rPr>
            </a:br>
            <a:endParaRPr lang="en-US" sz="2000" b="1" dirty="0">
              <a:solidFill>
                <a:schemeClr val="bg2"/>
              </a:solidFill>
              <a:latin typeface="Georgia" panose="02040502050405020303" pitchFamily="18" charset="0"/>
            </a:endParaRPr>
          </a:p>
          <a:p>
            <a:r>
              <a:rPr lang="en-US" sz="2000" dirty="0">
                <a:solidFill>
                  <a:schemeClr val="bg2"/>
                </a:solidFill>
                <a:latin typeface="Georgia" panose="02040502050405020303" pitchFamily="18" charset="0"/>
              </a:rPr>
              <a:t>Rasmus Toft-Petersen</a:t>
            </a:r>
          </a:p>
          <a:p>
            <a:r>
              <a:rPr lang="en-US" sz="2000" dirty="0">
                <a:solidFill>
                  <a:schemeClr val="bg2"/>
                </a:solidFill>
                <a:latin typeface="Georgia" panose="02040502050405020303" pitchFamily="18" charset="0"/>
              </a:rPr>
              <a:t>Jonas Okkels Birk</a:t>
            </a:r>
          </a:p>
          <a:p>
            <a:r>
              <a:rPr lang="en-US" sz="2000" dirty="0">
                <a:solidFill>
                  <a:schemeClr val="bg2"/>
                </a:solidFill>
                <a:latin typeface="Georgia" panose="02040502050405020303" pitchFamily="18" charset="0"/>
              </a:rPr>
              <a:t>Greg Tucker</a:t>
            </a:r>
            <a:br>
              <a:rPr lang="en-US" sz="2000" dirty="0">
                <a:solidFill>
                  <a:schemeClr val="bg2"/>
                </a:solidFill>
                <a:latin typeface="Georgia" panose="02040502050405020303" pitchFamily="18" charset="0"/>
              </a:rPr>
            </a:br>
            <a:r>
              <a:rPr lang="en-US" sz="2000" dirty="0">
                <a:solidFill>
                  <a:schemeClr val="bg2"/>
                </a:solidFill>
                <a:latin typeface="Georgia" panose="02040502050405020303" pitchFamily="18" charset="0"/>
              </a:rPr>
              <a:t>Kristine Krighaar</a:t>
            </a:r>
          </a:p>
          <a:p>
            <a:r>
              <a:rPr lang="en-US" sz="2000" dirty="0" err="1">
                <a:solidFill>
                  <a:schemeClr val="bg2"/>
                </a:solidFill>
                <a:latin typeface="Georgia" panose="02040502050405020303" pitchFamily="18" charset="0"/>
              </a:rPr>
              <a:t>Marton</a:t>
            </a:r>
            <a:r>
              <a:rPr lang="en-US" sz="2000" dirty="0">
                <a:solidFill>
                  <a:schemeClr val="bg2"/>
                </a:solidFill>
                <a:latin typeface="Georgia" panose="02040502050405020303" pitchFamily="18" charset="0"/>
              </a:rPr>
              <a:t> Marko</a:t>
            </a:r>
          </a:p>
          <a:p>
            <a:r>
              <a:rPr lang="en-US" sz="2000" dirty="0">
                <a:solidFill>
                  <a:schemeClr val="bg2"/>
                </a:solidFill>
                <a:latin typeface="Georgia" panose="02040502050405020303" pitchFamily="18" charset="0"/>
              </a:rPr>
              <a:t>Rodion Kolevatov</a:t>
            </a:r>
          </a:p>
          <a:p>
            <a:r>
              <a:rPr lang="en-US" sz="2000" dirty="0">
                <a:solidFill>
                  <a:schemeClr val="bg2"/>
                </a:solidFill>
                <a:latin typeface="Georgia" panose="02040502050405020303" pitchFamily="18" charset="0"/>
              </a:rPr>
              <a:t>Martin Olsen</a:t>
            </a:r>
          </a:p>
          <a:p>
            <a:r>
              <a:rPr lang="en-US" sz="2000" dirty="0">
                <a:solidFill>
                  <a:schemeClr val="bg2"/>
                </a:solidFill>
                <a:latin typeface="Georgia" panose="02040502050405020303" pitchFamily="18" charset="0"/>
              </a:rPr>
              <a:t>Mads Bertelsen</a:t>
            </a:r>
          </a:p>
          <a:p>
            <a:r>
              <a:rPr lang="en-US" sz="2000" dirty="0">
                <a:solidFill>
                  <a:schemeClr val="bg2"/>
                </a:solidFill>
                <a:latin typeface="Georgia" panose="02040502050405020303" pitchFamily="18" charset="0"/>
              </a:rPr>
              <a:t>Sonja Holm </a:t>
            </a:r>
            <a:r>
              <a:rPr lang="en-US" sz="2000" dirty="0" err="1">
                <a:solidFill>
                  <a:schemeClr val="bg2"/>
                </a:solidFill>
                <a:latin typeface="Georgia" panose="02040502050405020303" pitchFamily="18" charset="0"/>
              </a:rPr>
              <a:t>Dahlin</a:t>
            </a:r>
            <a:endParaRPr lang="en-US" sz="2000" dirty="0">
              <a:solidFill>
                <a:schemeClr val="bg2"/>
              </a:solidFill>
              <a:latin typeface="Georgia" panose="02040502050405020303" pitchFamily="18" charset="0"/>
            </a:endParaRPr>
          </a:p>
          <a:p>
            <a:r>
              <a:rPr lang="en-US" sz="2000" dirty="0">
                <a:solidFill>
                  <a:schemeClr val="bg2"/>
                </a:solidFill>
                <a:latin typeface="Georgia" panose="02040502050405020303" pitchFamily="18" charset="0"/>
              </a:rPr>
              <a:t>Jakob Lass</a:t>
            </a:r>
          </a:p>
          <a:p>
            <a:r>
              <a:rPr lang="en-US" sz="2000" dirty="0">
                <a:solidFill>
                  <a:schemeClr val="bg2"/>
                </a:solidFill>
                <a:latin typeface="Georgia" panose="02040502050405020303" pitchFamily="18" charset="0"/>
              </a:rPr>
              <a:t>Felix </a:t>
            </a:r>
            <a:r>
              <a:rPr lang="en-US" sz="2000" dirty="0" err="1">
                <a:solidFill>
                  <a:schemeClr val="bg2"/>
                </a:solidFill>
                <a:latin typeface="Georgia" panose="02040502050405020303" pitchFamily="18" charset="0"/>
              </a:rPr>
              <a:t>Groitli</a:t>
            </a:r>
            <a:endParaRPr lang="en-US" sz="2000" dirty="0">
              <a:solidFill>
                <a:schemeClr val="bg2"/>
              </a:solidFill>
              <a:latin typeface="Georgia" panose="02040502050405020303" pitchFamily="18" charset="0"/>
            </a:endParaRPr>
          </a:p>
          <a:p>
            <a:r>
              <a:rPr lang="en-US" sz="2000" dirty="0" err="1">
                <a:solidFill>
                  <a:schemeClr val="bg2"/>
                </a:solidFill>
                <a:latin typeface="Georgia" panose="02040502050405020303" pitchFamily="18" charset="0"/>
              </a:rPr>
              <a:t>Fanni</a:t>
            </a:r>
            <a:r>
              <a:rPr lang="en-US" sz="2000" dirty="0">
                <a:solidFill>
                  <a:schemeClr val="bg2"/>
                </a:solidFill>
                <a:latin typeface="Georgia" panose="02040502050405020303" pitchFamily="18" charset="0"/>
              </a:rPr>
              <a:t> </a:t>
            </a:r>
            <a:r>
              <a:rPr lang="en-US" sz="2000" dirty="0" err="1">
                <a:solidFill>
                  <a:schemeClr val="bg2"/>
                </a:solidFill>
                <a:latin typeface="Georgia" panose="02040502050405020303" pitchFamily="18" charset="0"/>
              </a:rPr>
              <a:t>Juranyi</a:t>
            </a:r>
            <a:endParaRPr lang="en-US" sz="2000" dirty="0">
              <a:solidFill>
                <a:schemeClr val="bg2"/>
              </a:solidFill>
              <a:latin typeface="Georgia" panose="02040502050405020303" pitchFamily="18" charset="0"/>
            </a:endParaRPr>
          </a:p>
          <a:p>
            <a:r>
              <a:rPr lang="en-US" sz="2000" dirty="0">
                <a:solidFill>
                  <a:schemeClr val="bg2"/>
                </a:solidFill>
                <a:latin typeface="Georgia" panose="02040502050405020303" pitchFamily="18" charset="0"/>
              </a:rPr>
              <a:t>Jacob </a:t>
            </a:r>
            <a:r>
              <a:rPr lang="en-US" sz="2000" dirty="0" err="1">
                <a:solidFill>
                  <a:schemeClr val="bg2"/>
                </a:solidFill>
                <a:latin typeface="Georgia" panose="02040502050405020303" pitchFamily="18" charset="0"/>
              </a:rPr>
              <a:t>Larsena</a:t>
            </a:r>
            <a:br>
              <a:rPr lang="en-US" sz="2000" dirty="0">
                <a:solidFill>
                  <a:schemeClr val="bg2"/>
                </a:solidFill>
                <a:latin typeface="Georgia" panose="02040502050405020303" pitchFamily="18" charset="0"/>
              </a:rPr>
            </a:br>
            <a:r>
              <a:rPr lang="en-US" sz="2000" dirty="0">
                <a:solidFill>
                  <a:schemeClr val="bg2"/>
                </a:solidFill>
                <a:latin typeface="Georgia" panose="02040502050405020303" pitchFamily="18" charset="0"/>
              </a:rPr>
              <a:t>Paul Freeman</a:t>
            </a:r>
          </a:p>
          <a:p>
            <a:r>
              <a:rPr lang="en-US" sz="2000" dirty="0">
                <a:solidFill>
                  <a:schemeClr val="bg2"/>
                </a:solidFill>
                <a:latin typeface="Georgia" panose="02040502050405020303" pitchFamily="18" charset="0"/>
              </a:rPr>
              <a:t>Isabel Llamas Jansa</a:t>
            </a:r>
          </a:p>
        </p:txBody>
      </p:sp>
      <p:sp>
        <p:nvSpPr>
          <p:cNvPr id="6" name="Rectangle 5"/>
          <p:cNvSpPr/>
          <p:nvPr/>
        </p:nvSpPr>
        <p:spPr>
          <a:xfrm>
            <a:off x="8113296" y="2302203"/>
            <a:ext cx="6096000" cy="1754326"/>
          </a:xfrm>
          <a:prstGeom prst="rect">
            <a:avLst/>
          </a:prstGeom>
        </p:spPr>
        <p:txBody>
          <a:bodyPr>
            <a:spAutoFit/>
          </a:bodyPr>
          <a:lstStyle/>
          <a:p>
            <a:r>
              <a:rPr lang="en-US" b="1" dirty="0">
                <a:solidFill>
                  <a:schemeClr val="bg2"/>
                </a:solidFill>
                <a:latin typeface="Georgia" panose="02040502050405020303" pitchFamily="18" charset="0"/>
              </a:rPr>
              <a:t>Technical contributors:</a:t>
            </a:r>
          </a:p>
          <a:p>
            <a:r>
              <a:rPr lang="en-US" dirty="0">
                <a:solidFill>
                  <a:schemeClr val="bg2"/>
                </a:solidFill>
                <a:latin typeface="Georgia" panose="02040502050405020303" pitchFamily="18" charset="0"/>
              </a:rPr>
              <a:t>Liam Whitelegg</a:t>
            </a:r>
          </a:p>
          <a:p>
            <a:r>
              <a:rPr lang="en-US" dirty="0">
                <a:solidFill>
                  <a:schemeClr val="bg2"/>
                </a:solidFill>
                <a:latin typeface="Georgia" panose="02040502050405020303" pitchFamily="18" charset="0"/>
              </a:rPr>
              <a:t>Sylvain Rodrigues</a:t>
            </a:r>
          </a:p>
          <a:p>
            <a:r>
              <a:rPr lang="en-US" dirty="0">
                <a:solidFill>
                  <a:schemeClr val="bg2"/>
                </a:solidFill>
                <a:latin typeface="Georgia" panose="02040502050405020303" pitchFamily="18" charset="0"/>
              </a:rPr>
              <a:t>Finn Saxild</a:t>
            </a:r>
          </a:p>
          <a:p>
            <a:r>
              <a:rPr lang="en-US" dirty="0">
                <a:solidFill>
                  <a:schemeClr val="bg2"/>
                </a:solidFill>
                <a:latin typeface="Georgia" panose="02040502050405020303" pitchFamily="18" charset="0"/>
              </a:rPr>
              <a:t>Keld Theodor</a:t>
            </a:r>
          </a:p>
          <a:p>
            <a:r>
              <a:rPr lang="en-US" dirty="0" err="1">
                <a:solidFill>
                  <a:schemeClr val="bg2"/>
                </a:solidFill>
                <a:latin typeface="Georgia" panose="02040502050405020303" pitchFamily="18" charset="0"/>
              </a:rPr>
              <a:t>Tamires</a:t>
            </a:r>
            <a:r>
              <a:rPr lang="en-US" dirty="0">
                <a:solidFill>
                  <a:schemeClr val="bg2"/>
                </a:solidFill>
                <a:latin typeface="Georgia" panose="02040502050405020303" pitchFamily="18" charset="0"/>
              </a:rPr>
              <a:t> Gallo</a:t>
            </a:r>
            <a:endParaRPr lang="en-US" dirty="0"/>
          </a:p>
        </p:txBody>
      </p:sp>
      <p:sp>
        <p:nvSpPr>
          <p:cNvPr id="7" name="Rectangle 6"/>
          <p:cNvSpPr/>
          <p:nvPr/>
        </p:nvSpPr>
        <p:spPr>
          <a:xfrm>
            <a:off x="4266765" y="2302203"/>
            <a:ext cx="6096000" cy="1754326"/>
          </a:xfrm>
          <a:prstGeom prst="rect">
            <a:avLst/>
          </a:prstGeom>
        </p:spPr>
        <p:txBody>
          <a:bodyPr>
            <a:spAutoFit/>
          </a:bodyPr>
          <a:lstStyle/>
          <a:p>
            <a:r>
              <a:rPr lang="en-US" dirty="0">
                <a:solidFill>
                  <a:schemeClr val="bg2"/>
                </a:solidFill>
                <a:latin typeface="Georgia" panose="02040502050405020303" pitchFamily="18" charset="0"/>
              </a:rPr>
              <a:t>Henrik M. Rønnow</a:t>
            </a:r>
          </a:p>
          <a:p>
            <a:r>
              <a:rPr lang="en-US" dirty="0">
                <a:solidFill>
                  <a:schemeClr val="bg2"/>
                </a:solidFill>
                <a:latin typeface="Georgia" panose="02040502050405020303" pitchFamily="18" charset="0"/>
              </a:rPr>
              <a:t>Bjørn Hauback</a:t>
            </a:r>
          </a:p>
          <a:p>
            <a:r>
              <a:rPr lang="en-US" dirty="0">
                <a:solidFill>
                  <a:schemeClr val="bg2"/>
                </a:solidFill>
                <a:latin typeface="Georgia" panose="02040502050405020303" pitchFamily="18" charset="0"/>
              </a:rPr>
              <a:t>Philippe Bourges</a:t>
            </a:r>
          </a:p>
          <a:p>
            <a:r>
              <a:rPr lang="en-US" dirty="0">
                <a:solidFill>
                  <a:schemeClr val="bg2"/>
                </a:solidFill>
                <a:latin typeface="Georgia" panose="02040502050405020303" pitchFamily="18" charset="0"/>
              </a:rPr>
              <a:t>Christof Niedermayer</a:t>
            </a:r>
          </a:p>
          <a:p>
            <a:r>
              <a:rPr lang="en-US" dirty="0">
                <a:solidFill>
                  <a:schemeClr val="bg2"/>
                </a:solidFill>
                <a:latin typeface="Georgia" panose="02040502050405020303" pitchFamily="18" charset="0"/>
              </a:rPr>
              <a:t>Kim Lefmann</a:t>
            </a:r>
          </a:p>
          <a:p>
            <a:r>
              <a:rPr lang="en-US" dirty="0">
                <a:solidFill>
                  <a:schemeClr val="bg2"/>
                </a:solidFill>
                <a:latin typeface="Georgia" panose="02040502050405020303" pitchFamily="18" charset="0"/>
              </a:rPr>
              <a:t>Niels Bech Christensen</a:t>
            </a:r>
          </a:p>
        </p:txBody>
      </p:sp>
    </p:spTree>
    <p:extLst>
      <p:ext uri="{BB962C8B-B14F-4D97-AF65-F5344CB8AC3E}">
        <p14:creationId xmlns:p14="http://schemas.microsoft.com/office/powerpoint/2010/main" val="353953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Bifrost Instrument review</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5</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901373" y="481403"/>
            <a:ext cx="9360000" cy="507076"/>
          </a:xfrm>
        </p:spPr>
        <p:txBody>
          <a:bodyPr/>
          <a:lstStyle/>
          <a:p>
            <a:r>
              <a:rPr lang="en-GB" sz="2800" dirty="0"/>
              <a:t>Primary Spectrometer - D03</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2024-10-22</a:t>
            </a:fld>
            <a:endParaRPr lang="sv-SE" dirty="0"/>
          </a:p>
        </p:txBody>
      </p:sp>
      <p:sp>
        <p:nvSpPr>
          <p:cNvPr id="14"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386656" y="1354997"/>
            <a:ext cx="6411605" cy="4768062"/>
          </a:xfrm>
        </p:spPr>
        <p:txBody>
          <a:bodyPr/>
          <a:lstStyle/>
          <a:p>
            <a:pPr lvl="1"/>
            <a:r>
              <a:rPr lang="en-US" dirty="0"/>
              <a:t>In D03, we have guide, beam monitor and</a:t>
            </a:r>
            <a:br>
              <a:rPr lang="en-US" dirty="0"/>
            </a:br>
            <a:r>
              <a:rPr lang="en-US" dirty="0"/>
              <a:t>thermal neutron shutter.</a:t>
            </a:r>
          </a:p>
          <a:p>
            <a:pPr lvl="1"/>
            <a:r>
              <a:rPr lang="en-US" dirty="0"/>
              <a:t>Missing instrument deliverables</a:t>
            </a:r>
          </a:p>
          <a:p>
            <a:pPr lvl="2"/>
            <a:r>
              <a:rPr lang="en-US" dirty="0"/>
              <a:t>Beam Monitor 2 and mechanics</a:t>
            </a:r>
          </a:p>
          <a:p>
            <a:pPr lvl="2"/>
            <a:r>
              <a:rPr lang="en-US" dirty="0"/>
              <a:t>Shutter Q-Gate Tests</a:t>
            </a:r>
          </a:p>
          <a:p>
            <a:pPr lvl="1"/>
            <a:r>
              <a:rPr lang="en-US" dirty="0"/>
              <a:t>Missing ESS deliverables </a:t>
            </a:r>
          </a:p>
          <a:p>
            <a:pPr lvl="2"/>
            <a:r>
              <a:rPr lang="en-US" dirty="0"/>
              <a:t>Compressed air lines</a:t>
            </a:r>
          </a:p>
          <a:p>
            <a:pPr lvl="2"/>
            <a:r>
              <a:rPr lang="en-US" dirty="0"/>
              <a:t>Pneumatics box</a:t>
            </a:r>
          </a:p>
          <a:p>
            <a:pPr lvl="2"/>
            <a:r>
              <a:rPr lang="en-US" dirty="0"/>
              <a:t>Cable installations</a:t>
            </a:r>
          </a:p>
          <a:p>
            <a:pPr lvl="2"/>
            <a:r>
              <a:rPr lang="en-US" dirty="0" err="1"/>
              <a:t>Trunking</a:t>
            </a:r>
            <a:r>
              <a:rPr lang="en-US" dirty="0"/>
              <a:t> installations</a:t>
            </a:r>
          </a:p>
          <a:p>
            <a:pPr lvl="2"/>
            <a:r>
              <a:rPr lang="en-US" dirty="0"/>
              <a:t>Network installations</a:t>
            </a:r>
          </a:p>
          <a:p>
            <a:pPr lvl="2"/>
            <a:r>
              <a:rPr lang="en-US" dirty="0"/>
              <a:t>Cabinet installations</a:t>
            </a:r>
          </a:p>
          <a:p>
            <a:pPr lvl="2"/>
            <a:r>
              <a:rPr lang="en-US" dirty="0"/>
              <a:t>Certain shielding blocks</a:t>
            </a:r>
          </a:p>
        </p:txBody>
      </p:sp>
      <p:sp>
        <p:nvSpPr>
          <p:cNvPr id="9" name="TextBox 8"/>
          <p:cNvSpPr txBox="1"/>
          <p:nvPr/>
        </p:nvSpPr>
        <p:spPr>
          <a:xfrm>
            <a:off x="3703541" y="4676820"/>
            <a:ext cx="3129831" cy="646331"/>
          </a:xfrm>
          <a:prstGeom prst="rect">
            <a:avLst/>
          </a:prstGeom>
          <a:noFill/>
        </p:spPr>
        <p:txBody>
          <a:bodyPr wrap="none" rtlCol="0">
            <a:spAutoFit/>
          </a:bodyPr>
          <a:lstStyle/>
          <a:p>
            <a:pPr algn="l"/>
            <a:r>
              <a:rPr lang="en-US" dirty="0">
                <a:solidFill>
                  <a:srgbClr val="FF0000"/>
                </a:solidFill>
              </a:rPr>
              <a:t>No commissioning of shutter</a:t>
            </a:r>
            <a:br>
              <a:rPr lang="en-US" dirty="0">
                <a:solidFill>
                  <a:srgbClr val="FF0000"/>
                </a:solidFill>
              </a:rPr>
            </a:br>
            <a:r>
              <a:rPr lang="en-US" dirty="0">
                <a:solidFill>
                  <a:srgbClr val="FF0000"/>
                </a:solidFill>
              </a:rPr>
              <a:t>feasible until at least Dec 24</a:t>
            </a:r>
            <a:endParaRPr lang="sv-SE"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26805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Bifrost Instrument review</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6</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46511" y="489886"/>
            <a:ext cx="9360000" cy="507076"/>
          </a:xfrm>
        </p:spPr>
        <p:txBody>
          <a:bodyPr/>
          <a:lstStyle/>
          <a:p>
            <a:r>
              <a:rPr lang="en-GB" sz="2800" dirty="0"/>
              <a:t>Primary Spectrometer - E02</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2024-10-22</a:t>
            </a:fld>
            <a:endParaRPr lang="sv-SE" dirty="0"/>
          </a:p>
        </p:txBody>
      </p:sp>
      <p:sp>
        <p:nvSpPr>
          <p:cNvPr id="15"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1311390" y="1682130"/>
            <a:ext cx="6411605" cy="4768062"/>
          </a:xfrm>
        </p:spPr>
        <p:txBody>
          <a:bodyPr/>
          <a:lstStyle/>
          <a:p>
            <a:pPr lvl="1"/>
            <a:r>
              <a:rPr lang="en-US" dirty="0"/>
              <a:t>BW chopper essentially commissioned </a:t>
            </a:r>
          </a:p>
          <a:p>
            <a:pPr lvl="2"/>
            <a:r>
              <a:rPr lang="en-US" dirty="0"/>
              <a:t>Beam Monitor 3 installed</a:t>
            </a:r>
          </a:p>
          <a:p>
            <a:pPr lvl="2"/>
            <a:r>
              <a:rPr lang="en-US" dirty="0"/>
              <a:t>False floor rebuilt</a:t>
            </a:r>
          </a:p>
          <a:p>
            <a:pPr lvl="2"/>
            <a:r>
              <a:rPr lang="en-US" dirty="0"/>
              <a:t>Attenuator installed</a:t>
            </a:r>
          </a:p>
          <a:p>
            <a:pPr lvl="1"/>
            <a:r>
              <a:rPr lang="en-US" dirty="0"/>
              <a:t>Missing ESS deliverables</a:t>
            </a:r>
          </a:p>
          <a:p>
            <a:pPr lvl="2"/>
            <a:r>
              <a:rPr lang="en-US" dirty="0"/>
              <a:t>Final media connections</a:t>
            </a:r>
          </a:p>
          <a:p>
            <a:pPr lvl="2"/>
            <a:r>
              <a:rPr lang="en-US" dirty="0"/>
              <a:t>Pneumatics box</a:t>
            </a:r>
          </a:p>
          <a:p>
            <a:pPr lvl="2"/>
            <a:r>
              <a:rPr lang="en-US" dirty="0">
                <a:solidFill>
                  <a:srgbClr val="FF0000"/>
                </a:solidFill>
              </a:rPr>
              <a:t>Wall box energization</a:t>
            </a:r>
          </a:p>
          <a:p>
            <a:pPr lvl="2"/>
            <a:r>
              <a:rPr lang="en-US" dirty="0">
                <a:solidFill>
                  <a:srgbClr val="FF0000"/>
                </a:solidFill>
              </a:rPr>
              <a:t>Monitor cabinet</a:t>
            </a:r>
          </a:p>
          <a:p>
            <a:pPr lvl="2"/>
            <a:r>
              <a:rPr lang="en-US" dirty="0"/>
              <a:t>Certain shielding blocks</a:t>
            </a:r>
          </a:p>
          <a:p>
            <a:pPr lvl="2"/>
            <a:r>
              <a:rPr lang="en-US" dirty="0">
                <a:solidFill>
                  <a:srgbClr val="FF0000"/>
                </a:solidFill>
              </a:rPr>
              <a:t>Network</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0112"/>
          <a:stretch/>
        </p:blipFill>
        <p:spPr>
          <a:xfrm>
            <a:off x="8082973" y="0"/>
            <a:ext cx="4109027" cy="6858000"/>
          </a:xfrm>
          <a:prstGeom prst="rect">
            <a:avLst/>
          </a:prstGeom>
        </p:spPr>
      </p:pic>
    </p:spTree>
    <p:extLst>
      <p:ext uri="{BB962C8B-B14F-4D97-AF65-F5344CB8AC3E}">
        <p14:creationId xmlns:p14="http://schemas.microsoft.com/office/powerpoint/2010/main" val="200952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Bifrost Instrument review</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7</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905264" y="481403"/>
            <a:ext cx="9360000" cy="507076"/>
          </a:xfrm>
        </p:spPr>
        <p:txBody>
          <a:bodyPr/>
          <a:lstStyle/>
          <a:p>
            <a:r>
              <a:rPr lang="en-GB" sz="2800" dirty="0"/>
              <a:t>Primary Spectrometer - E01</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2024-10-22</a:t>
            </a:fld>
            <a:endParaRPr lang="sv-SE" dirty="0"/>
          </a:p>
        </p:txBody>
      </p:sp>
      <p:sp>
        <p:nvSpPr>
          <p:cNvPr id="13"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386656" y="1354997"/>
            <a:ext cx="6411605" cy="4768062"/>
          </a:xfrm>
        </p:spPr>
        <p:txBody>
          <a:bodyPr/>
          <a:lstStyle/>
          <a:p>
            <a:pPr lvl="1"/>
            <a:r>
              <a:rPr lang="en-US" dirty="0"/>
              <a:t>Missing instrument deliverables</a:t>
            </a:r>
          </a:p>
          <a:p>
            <a:pPr lvl="2"/>
            <a:r>
              <a:rPr lang="en-US" dirty="0"/>
              <a:t>Sample Jaws</a:t>
            </a:r>
          </a:p>
          <a:p>
            <a:pPr lvl="2"/>
            <a:r>
              <a:rPr lang="en-US" dirty="0"/>
              <a:t>Beam Monitor 4</a:t>
            </a:r>
          </a:p>
          <a:p>
            <a:pPr lvl="1"/>
            <a:r>
              <a:rPr lang="en-US" dirty="0"/>
              <a:t>Missing ESS deliverables</a:t>
            </a:r>
          </a:p>
          <a:p>
            <a:pPr lvl="2"/>
            <a:r>
              <a:rPr lang="en-US" dirty="0"/>
              <a:t>Final media connections</a:t>
            </a:r>
          </a:p>
          <a:p>
            <a:pPr lvl="2"/>
            <a:r>
              <a:rPr lang="en-US" dirty="0"/>
              <a:t>Pneumatics box</a:t>
            </a:r>
          </a:p>
          <a:p>
            <a:pPr lvl="2"/>
            <a:r>
              <a:rPr lang="en-US" dirty="0">
                <a:solidFill>
                  <a:srgbClr val="FF0000"/>
                </a:solidFill>
              </a:rPr>
              <a:t>Motion cabinet energization</a:t>
            </a:r>
          </a:p>
          <a:p>
            <a:pPr lvl="2"/>
            <a:r>
              <a:rPr lang="en-US" dirty="0">
                <a:solidFill>
                  <a:srgbClr val="FF0000"/>
                </a:solidFill>
              </a:rPr>
              <a:t>Motion cable installations</a:t>
            </a:r>
          </a:p>
          <a:p>
            <a:pPr lvl="2"/>
            <a:r>
              <a:rPr lang="en-US" dirty="0">
                <a:solidFill>
                  <a:srgbClr val="FF0000"/>
                </a:solidFill>
              </a:rPr>
              <a:t>Monitor cabinet</a:t>
            </a:r>
          </a:p>
          <a:p>
            <a:pPr lvl="2"/>
            <a:r>
              <a:rPr lang="en-US" dirty="0">
                <a:solidFill>
                  <a:srgbClr val="FF0000"/>
                </a:solidFill>
              </a:rPr>
              <a:t>Network</a:t>
            </a:r>
          </a:p>
          <a:p>
            <a:pPr lvl="2"/>
            <a:endParaRPr lang="en-US" dirty="0"/>
          </a:p>
        </p:txBody>
      </p:sp>
      <p:sp>
        <p:nvSpPr>
          <p:cNvPr id="14" name="TextBox 13"/>
          <p:cNvSpPr txBox="1"/>
          <p:nvPr/>
        </p:nvSpPr>
        <p:spPr>
          <a:xfrm>
            <a:off x="8836661" y="3070009"/>
            <a:ext cx="1665328" cy="369332"/>
          </a:xfrm>
          <a:prstGeom prst="rect">
            <a:avLst/>
          </a:prstGeom>
          <a:noFill/>
        </p:spPr>
        <p:txBody>
          <a:bodyPr wrap="none" rtlCol="0">
            <a:spAutoFit/>
          </a:bodyPr>
          <a:lstStyle/>
          <a:p>
            <a:pPr algn="l"/>
            <a:r>
              <a:rPr lang="en-US" dirty="0">
                <a:solidFill>
                  <a:srgbClr val="666666"/>
                </a:solidFill>
              </a:rPr>
              <a:t>Picture of cave</a:t>
            </a:r>
            <a:endParaRPr lang="sv-SE" dirty="0">
              <a:solidFill>
                <a:srgbClr val="666666"/>
              </a:solidFill>
            </a:endParaRPr>
          </a:p>
        </p:txBody>
      </p:sp>
      <p:sp>
        <p:nvSpPr>
          <p:cNvPr id="15" name="TextBox 14"/>
          <p:cNvSpPr txBox="1"/>
          <p:nvPr/>
        </p:nvSpPr>
        <p:spPr>
          <a:xfrm>
            <a:off x="633882" y="5678392"/>
            <a:ext cx="3722494" cy="646331"/>
          </a:xfrm>
          <a:prstGeom prst="rect">
            <a:avLst/>
          </a:prstGeom>
          <a:noFill/>
        </p:spPr>
        <p:txBody>
          <a:bodyPr wrap="none" rtlCol="0">
            <a:spAutoFit/>
          </a:bodyPr>
          <a:lstStyle/>
          <a:p>
            <a:pPr algn="l"/>
            <a:r>
              <a:rPr lang="en-US" dirty="0">
                <a:solidFill>
                  <a:srgbClr val="FF0000"/>
                </a:solidFill>
              </a:rPr>
              <a:t>No motion commissioning feasible</a:t>
            </a:r>
          </a:p>
          <a:p>
            <a:pPr algn="l"/>
            <a:r>
              <a:rPr lang="en-US" dirty="0">
                <a:solidFill>
                  <a:srgbClr val="FF0000"/>
                </a:solidFill>
              </a:rPr>
              <a:t>Yet!</a:t>
            </a:r>
            <a:endParaRPr lang="sv-SE" dirty="0">
              <a:solidFill>
                <a:srgbClr val="FF0000"/>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162"/>
          <a:stretch/>
        </p:blipFill>
        <p:spPr>
          <a:xfrm>
            <a:off x="6340396" y="10341"/>
            <a:ext cx="5869205" cy="4690968"/>
          </a:xfrm>
          <a:prstGeom prst="rect">
            <a:avLst/>
          </a:prstGeom>
        </p:spPr>
      </p:pic>
      <p:pic>
        <p:nvPicPr>
          <p:cNvPr id="6" name="IMG_0457">
            <a:hlinkClick r:id="" action="ppaction://media"/>
            <a:extLst>
              <a:ext uri="{FF2B5EF4-FFF2-40B4-BE49-F238E27FC236}">
                <a16:creationId xmlns:a16="http://schemas.microsoft.com/office/drawing/2014/main" id="{F95437D8-6A53-34AC-5765-6004260B38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35292" y="2916110"/>
            <a:ext cx="2295260" cy="4080462"/>
          </a:xfrm>
          <a:prstGeom prst="rect">
            <a:avLst/>
          </a:prstGeom>
        </p:spPr>
      </p:pic>
      <p:pic>
        <p:nvPicPr>
          <p:cNvPr id="7" name="Picture 6">
            <a:extLst>
              <a:ext uri="{FF2B5EF4-FFF2-40B4-BE49-F238E27FC236}">
                <a16:creationId xmlns:a16="http://schemas.microsoft.com/office/drawing/2014/main" id="{0ECF6445-50DD-12C1-AC68-8472906CF044}"/>
              </a:ext>
            </a:extLst>
          </p:cNvPr>
          <p:cNvPicPr>
            <a:picLocks noChangeAspect="1"/>
          </p:cNvPicPr>
          <p:nvPr/>
        </p:nvPicPr>
        <p:blipFill rotWithShape="1">
          <a:blip r:embed="rId6">
            <a:extLst>
              <a:ext uri="{28A0092B-C50C-407E-A947-70E740481C1C}">
                <a14:useLocalDpi xmlns:a14="http://schemas.microsoft.com/office/drawing/2010/main" val="0"/>
              </a:ext>
            </a:extLst>
          </a:blip>
          <a:srcRect l="13636" r="18687"/>
          <a:stretch/>
        </p:blipFill>
        <p:spPr>
          <a:xfrm rot="5400000">
            <a:off x="4666542" y="2740618"/>
            <a:ext cx="3618926" cy="4010526"/>
          </a:xfrm>
          <a:prstGeom prst="rect">
            <a:avLst/>
          </a:prstGeom>
        </p:spPr>
      </p:pic>
    </p:spTree>
    <p:extLst>
      <p:ext uri="{BB962C8B-B14F-4D97-AF65-F5344CB8AC3E}">
        <p14:creationId xmlns:p14="http://schemas.microsoft.com/office/powerpoint/2010/main" val="173643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Bifrost Instrument review</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8</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339212" y="1352676"/>
            <a:ext cx="7709635" cy="4768062"/>
          </a:xfrm>
        </p:spPr>
        <p:txBody>
          <a:bodyPr/>
          <a:lstStyle/>
          <a:p>
            <a:pPr lvl="1"/>
            <a:endParaRPr lang="en-US" dirty="0"/>
          </a:p>
          <a:p>
            <a:pPr lvl="1"/>
            <a:endParaRPr lang="en-US" dirty="0"/>
          </a:p>
          <a:p>
            <a:pPr lvl="1"/>
            <a:endParaRPr lang="en-US" dirty="0"/>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076472" y="450173"/>
            <a:ext cx="9360000" cy="507076"/>
          </a:xfrm>
        </p:spPr>
        <p:txBody>
          <a:bodyPr/>
          <a:lstStyle/>
          <a:p>
            <a:r>
              <a:rPr lang="en-GB" sz="2800" b="1" dirty="0"/>
              <a:t>Analysers</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2024-10-22</a:t>
            </a:fld>
            <a:endParaRPr lang="sv-SE" dirty="0"/>
          </a:p>
        </p:txBody>
      </p:sp>
      <p:sp>
        <p:nvSpPr>
          <p:cNvPr id="9"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491612" y="1505076"/>
            <a:ext cx="7709635" cy="4768062"/>
          </a:xfrm>
        </p:spPr>
        <p:txBody>
          <a:bodyPr/>
          <a:lstStyle/>
          <a:p>
            <a:pPr lvl="1"/>
            <a:r>
              <a:rPr lang="en-US" dirty="0"/>
              <a:t>Fully assembled on plate</a:t>
            </a:r>
          </a:p>
          <a:p>
            <a:pPr lvl="1"/>
            <a:r>
              <a:rPr lang="en-US" dirty="0"/>
              <a:t>Lots of measurement data</a:t>
            </a:r>
          </a:p>
          <a:p>
            <a:pPr lvl="1"/>
            <a:r>
              <a:rPr lang="en-US" dirty="0"/>
              <a:t>Installed inside vessel last week</a:t>
            </a:r>
          </a:p>
          <a:p>
            <a:pPr lvl="1"/>
            <a:endParaRPr lang="en-US" dirty="0"/>
          </a:p>
          <a:p>
            <a:pPr lvl="1"/>
            <a:endParaRPr lang="en-US" dirty="0"/>
          </a:p>
          <a:p>
            <a:pPr lvl="1"/>
            <a:endParaRPr lang="en-US" dirty="0"/>
          </a:p>
        </p:txBody>
      </p:sp>
      <p:pic>
        <p:nvPicPr>
          <p:cNvPr id="3" name="F27C14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3866" y="2768945"/>
            <a:ext cx="7238134" cy="407145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921" y="3427809"/>
            <a:ext cx="4550115" cy="341258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9112" y="207146"/>
            <a:ext cx="5288462" cy="2291060"/>
          </a:xfrm>
          <a:prstGeom prst="rect">
            <a:avLst/>
          </a:prstGeom>
        </p:spPr>
      </p:pic>
    </p:spTree>
    <p:extLst>
      <p:ext uri="{BB962C8B-B14F-4D97-AF65-F5344CB8AC3E}">
        <p14:creationId xmlns:p14="http://schemas.microsoft.com/office/powerpoint/2010/main" val="44793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a:xfrm>
            <a:off x="2053244" y="6475270"/>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Bifrost Instrument review</a:t>
            </a:r>
            <a:endParaRPr lang="en-GB"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9</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339212" y="1352676"/>
            <a:ext cx="7709635" cy="4768062"/>
          </a:xfrm>
        </p:spPr>
        <p:txBody>
          <a:bodyPr/>
          <a:lstStyle/>
          <a:p>
            <a:pPr lvl="1"/>
            <a:endParaRPr lang="en-US" dirty="0"/>
          </a:p>
          <a:p>
            <a:pPr lvl="1"/>
            <a:endParaRPr lang="en-US" dirty="0"/>
          </a:p>
          <a:p>
            <a:pPr lvl="1"/>
            <a:endParaRPr lang="en-US" dirty="0"/>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9" y="483724"/>
            <a:ext cx="9360000" cy="507076"/>
          </a:xfrm>
        </p:spPr>
        <p:txBody>
          <a:bodyPr/>
          <a:lstStyle/>
          <a:p>
            <a:r>
              <a:rPr lang="en-GB" sz="2800" dirty="0"/>
              <a:t>Beryllium Filter</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4294967295"/>
          </p:nvPr>
        </p:nvSpPr>
        <p:spPr>
          <a:xfrm>
            <a:off x="1195647" y="6475270"/>
            <a:ext cx="832658" cy="365125"/>
          </a:xfrm>
        </p:spPr>
        <p:txBody>
          <a:bodyPr/>
          <a:lstStyle/>
          <a:p>
            <a:fld id="{18896B66-0B3A-474C-9C9C-E4F07B1F5DAD}" type="datetime1">
              <a:rPr lang="sv-SE" smtClean="0"/>
              <a:t>2024-10-22</a:t>
            </a:fld>
            <a:endParaRPr lang="sv-SE"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954" b="2841"/>
          <a:stretch/>
        </p:blipFill>
        <p:spPr>
          <a:xfrm>
            <a:off x="4012345" y="3727741"/>
            <a:ext cx="8211337" cy="311265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707" t="5253" r="10044" b="7205"/>
          <a:stretch/>
        </p:blipFill>
        <p:spPr>
          <a:xfrm>
            <a:off x="6985617" y="0"/>
            <a:ext cx="5206383" cy="4313382"/>
          </a:xfrm>
          <a:prstGeom prst="rect">
            <a:avLst/>
          </a:prstGeom>
        </p:spPr>
      </p:pic>
      <p:sp>
        <p:nvSpPr>
          <p:cNvPr id="11"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491612" y="1505076"/>
            <a:ext cx="7709635" cy="4768062"/>
          </a:xfrm>
        </p:spPr>
        <p:txBody>
          <a:bodyPr/>
          <a:lstStyle/>
          <a:p>
            <a:pPr lvl="1"/>
            <a:r>
              <a:rPr lang="en-US" dirty="0"/>
              <a:t>FAT performed in August</a:t>
            </a:r>
          </a:p>
          <a:p>
            <a:pPr lvl="1"/>
            <a:r>
              <a:rPr lang="en-US" dirty="0"/>
              <a:t>Delivered to ESS and SAT performed last week</a:t>
            </a:r>
          </a:p>
          <a:p>
            <a:pPr lvl="1"/>
            <a:r>
              <a:rPr lang="en-US" dirty="0"/>
              <a:t>Vacuum performance is now robust</a:t>
            </a:r>
          </a:p>
          <a:p>
            <a:pPr lvl="2"/>
            <a:r>
              <a:rPr lang="en-US" dirty="0"/>
              <a:t>2x10</a:t>
            </a:r>
            <a:r>
              <a:rPr lang="en-US" baseline="30000" dirty="0"/>
              <a:t>-9</a:t>
            </a:r>
            <a:r>
              <a:rPr lang="en-US" dirty="0"/>
              <a:t>mBar.l.s maximum leak rate at cold temperature</a:t>
            </a:r>
          </a:p>
          <a:p>
            <a:pPr lvl="2"/>
            <a:r>
              <a:rPr lang="en-US" dirty="0"/>
              <a:t>Secondary vacuum design now changed </a:t>
            </a:r>
          </a:p>
          <a:p>
            <a:pPr lvl="1"/>
            <a:r>
              <a:rPr lang="en-US" dirty="0"/>
              <a:t>Temperature readout through ICS hardware</a:t>
            </a:r>
          </a:p>
          <a:p>
            <a:pPr lvl="1"/>
            <a:r>
              <a:rPr lang="en-US" dirty="0"/>
              <a:t>Hold time of 55 hours, </a:t>
            </a:r>
            <a:br>
              <a:rPr lang="en-US" dirty="0"/>
            </a:br>
            <a:r>
              <a:rPr lang="en-US" dirty="0"/>
              <a:t>hopefully more soon!</a:t>
            </a:r>
            <a:endParaRPr lang="en-US" dirty="0">
              <a:solidFill>
                <a:srgbClr val="FF0000"/>
              </a:solidFill>
            </a:endParaRP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20619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ESS-0060907 - Chess Core Powerpoint</Template>
  <TotalTime>47866</TotalTime>
  <Words>2032</Words>
  <Application>Microsoft Office PowerPoint</Application>
  <PresentationFormat>Widescreen</PresentationFormat>
  <Paragraphs>337</Paragraphs>
  <Slides>41</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Aptos</vt:lpstr>
      <vt:lpstr>Arial</vt:lpstr>
      <vt:lpstr>Calibri</vt:lpstr>
      <vt:lpstr>Georgia</vt:lpstr>
      <vt:lpstr>Gill Sans MT</vt:lpstr>
      <vt:lpstr>Segoe UI</vt:lpstr>
      <vt:lpstr>Segoe UI Light</vt:lpstr>
      <vt:lpstr>Segoe UI Semibold</vt:lpstr>
      <vt:lpstr>Wingdings</vt:lpstr>
      <vt:lpstr>Office-tema</vt:lpstr>
      <vt:lpstr>BIFROST update – STAP  22nd of October 2024  Rasmus Toft-Petersen, Lead scientist Liam Whitelegg, Lead engineer Greg Tucker, Data scientists Tamires Gallo, Instrument operations engineer Kristine Krighaar, PhD student (KU)</vt:lpstr>
      <vt:lpstr>BIFROST: Indirect ToF with energy-multiplexing backend</vt:lpstr>
      <vt:lpstr>BIFROST: ToF frontend – multiplexing backend</vt:lpstr>
      <vt:lpstr>PowerPoint Presentation</vt:lpstr>
      <vt:lpstr>PowerPoint Presentation</vt:lpstr>
      <vt:lpstr>PowerPoint Presentation</vt:lpstr>
      <vt:lpstr>PowerPoint Presentation</vt:lpstr>
      <vt:lpstr>PowerPoint Presentation</vt:lpstr>
      <vt:lpstr>PowerPoint Presentation</vt:lpstr>
      <vt:lpstr>Component Summary</vt:lpstr>
      <vt:lpstr>Component Summary</vt:lpstr>
      <vt:lpstr>Schedule</vt:lpstr>
      <vt:lpstr>Schedule</vt:lpstr>
      <vt:lpstr>Cold commissioning – old understanding</vt:lpstr>
      <vt:lpstr>Cold commissioning </vt:lpstr>
      <vt:lpstr>Cold commissioning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BIFROST: Energy resolution simulations</vt:lpstr>
      <vt:lpstr>BIFROST: Preliminary phonon simulations, more to come</vt:lpstr>
      <vt:lpstr>BIFROST: Preliminary phonon simulations, more to come</vt:lpstr>
      <vt:lpstr>Upgrade path</vt:lpstr>
      <vt:lpstr>Early science on BIFROST – focus on scientific value but also on demonstrating what BIFROST can do</vt:lpstr>
      <vt:lpstr>Early science on BIFROST – focus on scientific value but also on demonstrating what BIFROST can do</vt:lpstr>
      <vt:lpstr>Early science on BIFROST</vt:lpstr>
      <vt:lpstr>Early science workshop on BIFROST  </vt:lpstr>
      <vt:lpstr>Thank you for your attention  </vt:lpstr>
    </vt:vector>
  </TitlesOfParts>
  <Company>European Spallation Source ERIC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Liam Whitelegg</dc:creator>
  <cp:lastModifiedBy>Rasmus Toft-Petersen</cp:lastModifiedBy>
  <cp:revision>284</cp:revision>
  <cp:lastPrinted>2019-03-08T10:27:30Z</cp:lastPrinted>
  <dcterms:created xsi:type="dcterms:W3CDTF">2020-02-28T14:12:38Z</dcterms:created>
  <dcterms:modified xsi:type="dcterms:W3CDTF">2024-10-23T09:37:27Z</dcterms:modified>
</cp:coreProperties>
</file>