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-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AE867-F624-C35A-F6C5-C71F61A85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1084D-43F7-7ABF-8752-563D02991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B94ED-D2E0-4552-5C34-6CD75933A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381B-F20C-47EC-90AC-A7E948C7A5A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BF501-D1CF-8F24-3E00-18368F75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47DF-97F4-22B9-ED4E-4FFD316B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CE34-3138-4D61-9428-EA7D9EB97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0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544C-629D-BFBA-F446-F134D2D1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2AF3E-F258-A83F-FBFD-DA382BC3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E11B-EBFD-F5EA-A396-D508F7D5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381B-F20C-47EC-90AC-A7E948C7A5A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695CC-645A-D93F-1EDD-B5541ABE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E9549-F1B1-3306-E5BE-F10A8CF1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CE34-3138-4D61-9428-EA7D9EB97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4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4ECD0C-5F7C-967F-F725-7B53A5635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CA710-D581-BE79-7AD1-AA6ED3DCF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64F4B-47DA-59E4-8F43-592A3A5D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381B-F20C-47EC-90AC-A7E948C7A5A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AF5FB-D3B7-248B-3A48-0E4CC1DE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7B355-865E-F2AB-7CEC-C25682B0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CE34-3138-4D61-9428-EA7D9EB97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7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9B68E-5B65-9E68-E944-09B598B3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3972F-C8DE-7F84-BF03-6EA8E52E9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0459-7C8E-8A3C-2EE6-FB50C5AF7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381B-F20C-47EC-90AC-A7E948C7A5A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38ADF-A657-B5BB-3437-26C4FD74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FBA57-102C-117E-C327-2B3C6EB9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CE34-3138-4D61-9428-EA7D9EB97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6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7434-90DE-9AB6-0642-3ED192AE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03C72-C3F5-5261-312C-B0E5A829B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7E6F6-5085-5971-DF5C-59CC223A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381B-F20C-47EC-90AC-A7E948C7A5A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C388C-64FC-D50F-1AA9-E76D85D0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50806-95E0-5164-F037-C409F9A4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CE34-3138-4D61-9428-EA7D9EB97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12DB-D2AA-9514-4196-B6CA3F29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B294F-EB5B-ADBA-687C-0358095C1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5637B-6B0C-C53C-2077-4F2759F33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192C5-B935-A07D-6E12-855167EC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381B-F20C-47EC-90AC-A7E948C7A5A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F3DF4-3DFA-E30D-522F-2978F309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0F8E7-9429-1AA4-EEE0-6A099BFB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CE34-3138-4D61-9428-EA7D9EB97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8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FC73-0A71-309B-A486-79D71E03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24279-7495-0ADB-45F8-D90FCAF93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7BD37-73EC-B9AC-745A-FF978C893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DE579-5936-E420-97F5-274BFE530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50564-9FE8-C6BF-817D-5C8F244DB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18B02-ECEA-4219-9E12-38C74889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381B-F20C-47EC-90AC-A7E948C7A5A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A8449-06E3-652C-C2A8-035EE50A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57CF97-A669-8610-4125-02E3E096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CE34-3138-4D61-9428-EA7D9EB97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0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EAE7-1B12-B8EA-D4C4-DBD2525E1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5D24F-FACB-FEC6-E4EE-46D2C69B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381B-F20C-47EC-90AC-A7E948C7A5A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4F4E2-FDCF-393B-B7D0-22AF7FD2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53648-3A47-76B0-14DE-EB6BBD56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CE34-3138-4D61-9428-EA7D9EB97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7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1B11DC-20B6-7937-FE5D-522FF980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381B-F20C-47EC-90AC-A7E948C7A5A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F79E8-F308-FE04-14DC-3BCD3BCB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0D34C-F2DE-5C69-E139-2D89918D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CE34-3138-4D61-9428-EA7D9EB97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4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33E6-C61A-9937-AE24-12823579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8BF4C-A578-F254-AE72-34772F411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BEC9A-F99B-AEDB-3149-5673696B2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A500E-2D89-5C9E-713F-34F95522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381B-F20C-47EC-90AC-A7E948C7A5A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55959-1A0E-0095-1B44-589D06236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7976F-DC43-68B1-6DEB-C9C94E3B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CE34-3138-4D61-9428-EA7D9EB97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3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9CA1-8B5B-5A43-6BF6-B39C3E83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FCB097-EF22-2F1F-B35B-FAB34A7D4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8B768-BAF8-E0F9-B916-A7C1DBF94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6D34F-C9D0-DBFC-8676-BFCDF105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381B-F20C-47EC-90AC-A7E948C7A5A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BDC83-3CC7-88C3-EB87-F3D1418A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FE42C-C337-7EF7-CC32-5D854D88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2CE34-3138-4D61-9428-EA7D9EB97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0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AC493C-24A0-F236-E0D8-CE87CBBB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0C8AF-FAF8-EE07-18BF-39E54E88A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866E6-629F-635E-916E-27493AA6B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22381B-F20C-47EC-90AC-A7E948C7A5A4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88E2C-4F5B-1DC5-20D6-10C4A42E1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70C2-BF00-3D1F-AF43-CCF81A9DA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02CE34-3138-4D61-9428-EA7D9EB97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8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3.sv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2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39.png"/><Relationship Id="rId10" Type="http://schemas.openxmlformats.org/officeDocument/2006/relationships/image" Target="../media/image22.png"/><Relationship Id="rId4" Type="http://schemas.openxmlformats.org/officeDocument/2006/relationships/image" Target="../media/image13.svg"/><Relationship Id="rId9" Type="http://schemas.openxmlformats.org/officeDocument/2006/relationships/image" Target="../media/image21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8BE9-9979-85BD-CAF8-B5F65C8D55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Chopper considerations for </a:t>
            </a:r>
            <a:r>
              <a:rPr lang="en-US" dirty="0" err="1"/>
              <a:t>nEDM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7CE53-20B2-B285-BDAB-F097ABAD3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0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5D9EF-5187-DD49-156A-3C6EC041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381"/>
            <a:ext cx="10515600" cy="1325563"/>
          </a:xfrm>
        </p:spPr>
        <p:txBody>
          <a:bodyPr/>
          <a:lstStyle/>
          <a:p>
            <a:r>
              <a:rPr lang="en-US" dirty="0"/>
              <a:t>Before and after first chopper pair</a:t>
            </a: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1473E070-B0E8-DEC4-41D7-7C709806C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73220"/>
            <a:ext cx="4021721" cy="2758488"/>
          </a:xfrm>
          <a:prstGeom prst="rect">
            <a:avLst/>
          </a:prstGeom>
        </p:spPr>
      </p:pic>
      <p:pic>
        <p:nvPicPr>
          <p:cNvPr id="5" name="Picture 4" descr="A screen shot of a graph&#10;&#10;Description automatically generated">
            <a:extLst>
              <a:ext uri="{FF2B5EF4-FFF2-40B4-BE49-F238E27FC236}">
                <a16:creationId xmlns:a16="http://schemas.microsoft.com/office/drawing/2014/main" id="{933F2C00-09FB-A314-DA05-8A50428C1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963324"/>
            <a:ext cx="4021721" cy="2842513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350EDBD-E0F8-320F-1531-F64EDD1F1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503" y="1066294"/>
            <a:ext cx="4021721" cy="2755733"/>
          </a:xfrm>
          <a:prstGeom prst="rect">
            <a:avLst/>
          </a:prstGeom>
        </p:spPr>
      </p:pic>
      <p:pic>
        <p:nvPicPr>
          <p:cNvPr id="7" name="Picture 6" descr="A screen shot of a graph&#10;&#10;Description automatically generated">
            <a:extLst>
              <a:ext uri="{FF2B5EF4-FFF2-40B4-BE49-F238E27FC236}">
                <a16:creationId xmlns:a16="http://schemas.microsoft.com/office/drawing/2014/main" id="{9B4EF3FF-5ADA-392D-B61E-8C719B9EC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502" y="3960571"/>
            <a:ext cx="4021721" cy="285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87DF1-8364-2B5B-AE98-74945296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and after the second slow chopper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DE792-4888-ADDB-3258-FFE14A66F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8700" y="6070599"/>
            <a:ext cx="2273300" cy="71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06325EE2-3460-6519-F2C8-1F6230757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344295"/>
            <a:ext cx="3741420" cy="2558095"/>
          </a:xfrm>
          <a:prstGeom prst="rect">
            <a:avLst/>
          </a:prstGeom>
        </p:spPr>
      </p:pic>
      <p:pic>
        <p:nvPicPr>
          <p:cNvPr id="5" name="Picture 4" descr="A screen shot of a graph&#10;&#10;Description automatically generated">
            <a:extLst>
              <a:ext uri="{FF2B5EF4-FFF2-40B4-BE49-F238E27FC236}">
                <a16:creationId xmlns:a16="http://schemas.microsoft.com/office/drawing/2014/main" id="{E80DEDAE-4B0F-2548-5778-A079D73DD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78" y="4125889"/>
            <a:ext cx="3741421" cy="2663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C2403-B287-CA96-C241-C5C805C8F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360" y="1322548"/>
            <a:ext cx="3740636" cy="2558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4E6E-0E83-30D4-E522-B5C470B59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360" y="4125889"/>
            <a:ext cx="3740636" cy="26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3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A6437-411C-C919-75BA-DF7B6579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975"/>
          </a:xfrm>
        </p:spPr>
        <p:txBody>
          <a:bodyPr/>
          <a:lstStyle/>
          <a:p>
            <a:r>
              <a:rPr lang="en-US" dirty="0"/>
              <a:t>After the second fast chopper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2ADD-E29D-A109-AAFF-90AA9A2A2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0000"/>
            <a:ext cx="10814203" cy="1777999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FOM = 1.15E8 n/s 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neutrons in the cell</a:t>
            </a:r>
          </a:p>
          <a:p>
            <a:r>
              <a:rPr lang="en-US" sz="2400" dirty="0">
                <a:latin typeface="Aptos" panose="020B0004020202020204" pitchFamily="34" charset="0"/>
                <a:cs typeface="Times New Roman" panose="02020603050405020304" pitchFamily="18" charset="0"/>
              </a:rPr>
              <a:t>With chopper distance of 37.1m the theoretical maximum is 1.30E8 n/s</a:t>
            </a:r>
          </a:p>
          <a:p>
            <a:r>
              <a:rPr lang="en-US" sz="2400" dirty="0">
                <a:latin typeface="Aptos" panose="020B0004020202020204" pitchFamily="34" charset="0"/>
                <a:cs typeface="Times New Roman" panose="02020603050405020304" pitchFamily="18" charset="0"/>
              </a:rPr>
              <a:t>Reduction is explained by partial opening:</a:t>
            </a:r>
          </a:p>
          <a:p>
            <a:pPr lvl="1"/>
            <a:r>
              <a:rPr lang="en-US" sz="2000" dirty="0">
                <a:latin typeface="Aptos" panose="020B0004020202020204" pitchFamily="34" charset="0"/>
                <a:cs typeface="Times New Roman" panose="02020603050405020304" pitchFamily="18" charset="0"/>
              </a:rPr>
              <a:t>Frame width = 0.844ms, chopper opening/close time =0.207ms </a:t>
            </a:r>
            <a:endParaRPr lang="en-US" sz="20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EFD1271-ECBE-4C66-A511-F22BD3D22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81" y="1147749"/>
            <a:ext cx="5345119" cy="3805251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945646C-D66D-A9B5-0610-82F8DA7AD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1147748"/>
            <a:ext cx="5346853" cy="38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7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FD05-6D09-4414-6F10-A792FCE0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75"/>
            <a:ext cx="10515600" cy="1325563"/>
          </a:xfrm>
        </p:spPr>
        <p:txBody>
          <a:bodyPr/>
          <a:lstStyle/>
          <a:p>
            <a:r>
              <a:rPr lang="en-US" dirty="0"/>
              <a:t>Displaced slow chopper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0F220-8E1E-120C-C60F-28950BBC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35499"/>
            <a:ext cx="10515600" cy="1541463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5.5 m – 210 Hz chopper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m – 14 Hz chopper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41.6m – 14 Hz chopper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42.6m – 210 Hz chopper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D9704-A556-5114-EF2A-FA1CF75C2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0098"/>
            <a:ext cx="10142231" cy="3221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7ECDE2-9BC9-ED75-08B0-41B474C116E9}"/>
              </a:ext>
            </a:extLst>
          </p:cNvPr>
          <p:cNvSpPr txBox="1"/>
          <p:nvPr/>
        </p:nvSpPr>
        <p:spPr>
          <a:xfrm>
            <a:off x="2830748" y="32443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D03DE-6E7F-32AA-5C76-02767203C76A}"/>
              </a:ext>
            </a:extLst>
          </p:cNvPr>
          <p:cNvSpPr txBox="1"/>
          <p:nvPr/>
        </p:nvSpPr>
        <p:spPr>
          <a:xfrm>
            <a:off x="7905344" y="305966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3,4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8D967-8C4B-434E-D2F4-9190D2EC8FAA}"/>
              </a:ext>
            </a:extLst>
          </p:cNvPr>
          <p:cNvSpPr txBox="1"/>
          <p:nvPr/>
        </p:nvSpPr>
        <p:spPr>
          <a:xfrm>
            <a:off x="4288603" y="274376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7898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1734-B42E-A912-9624-498AFE8D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overlap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E4B71-693D-56AE-46D9-1BBE45B87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424713"/>
            <a:ext cx="10515600" cy="754063"/>
          </a:xfrm>
        </p:spPr>
        <p:txBody>
          <a:bodyPr/>
          <a:lstStyle/>
          <a:p>
            <a:r>
              <a:rPr lang="en-US" dirty="0"/>
              <a:t>Frames created after chopper 1 (fast) intersect at chopper 2 (slow)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51AF2A1-BC82-4170-EE8B-37A26994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4997583" cy="2970212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DB4BBA6-3AD9-6A2E-68A7-50D73F881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4939077" cy="297021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053E33A-9F1E-18AB-D379-F56C29EC359D}"/>
              </a:ext>
            </a:extLst>
          </p:cNvPr>
          <p:cNvSpPr/>
          <p:nvPr/>
        </p:nvSpPr>
        <p:spPr>
          <a:xfrm>
            <a:off x="7251700" y="3556794"/>
            <a:ext cx="355600" cy="53260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98E5E1-B33B-FA38-5CE7-5D3F55D172C5}"/>
              </a:ext>
            </a:extLst>
          </p:cNvPr>
          <p:cNvCxnSpPr/>
          <p:nvPr/>
        </p:nvCxnSpPr>
        <p:spPr>
          <a:xfrm>
            <a:off x="6289221" y="3780064"/>
            <a:ext cx="104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46B1FE-C210-2341-CD9B-C80D79077863}"/>
              </a:ext>
            </a:extLst>
          </p:cNvPr>
          <p:cNvCxnSpPr/>
          <p:nvPr/>
        </p:nvCxnSpPr>
        <p:spPr>
          <a:xfrm>
            <a:off x="6289221" y="3780064"/>
            <a:ext cx="1069522" cy="0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278B813-ECC5-30B5-3E2E-19717A6659A6}"/>
              </a:ext>
            </a:extLst>
          </p:cNvPr>
          <p:cNvSpPr txBox="1"/>
          <p:nvPr/>
        </p:nvSpPr>
        <p:spPr>
          <a:xfrm>
            <a:off x="6540983" y="346465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9AA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20AFE5-EB6C-150B-7F88-9020553C045F}"/>
              </a:ext>
            </a:extLst>
          </p:cNvPr>
          <p:cNvCxnSpPr>
            <a:cxnSpLocks/>
          </p:cNvCxnSpPr>
          <p:nvPr/>
        </p:nvCxnSpPr>
        <p:spPr>
          <a:xfrm>
            <a:off x="1028700" y="3777343"/>
            <a:ext cx="416379" cy="2721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3A843EB-FB77-D5B7-326D-229124C539F3}"/>
              </a:ext>
            </a:extLst>
          </p:cNvPr>
          <p:cNvSpPr txBox="1"/>
          <p:nvPr/>
        </p:nvSpPr>
        <p:spPr>
          <a:xfrm>
            <a:off x="962055" y="346492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9AA</a:t>
            </a:r>
          </a:p>
        </p:txBody>
      </p:sp>
    </p:spTree>
    <p:extLst>
      <p:ext uri="{BB962C8B-B14F-4D97-AF65-F5344CB8AC3E}">
        <p14:creationId xmlns:p14="http://schemas.microsoft.com/office/powerpoint/2010/main" val="3930152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32EBF-4E1B-BC1C-8B40-ECA22958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Contamination with shorter wavelength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5480F-D558-776C-F5A2-78839D52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4665132"/>
            <a:ext cx="10515600" cy="158326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Not enough flight path between fast choppers to separate shorter wavelength</a:t>
            </a:r>
          </a:p>
          <a:p>
            <a:r>
              <a:rPr lang="en-US" dirty="0"/>
              <a:t>Solution: </a:t>
            </a:r>
          </a:p>
          <a:p>
            <a:pPr lvl="1"/>
            <a:r>
              <a:rPr lang="en-US" dirty="0"/>
              <a:t>Reduce fast chopper speed (will decrease performance)</a:t>
            </a:r>
          </a:p>
          <a:p>
            <a:pPr marL="457200" lvl="1" indent="0">
              <a:buNone/>
            </a:pPr>
            <a:r>
              <a:rPr lang="en-US" dirty="0"/>
              <a:t>OR</a:t>
            </a:r>
          </a:p>
          <a:p>
            <a:pPr lvl="1"/>
            <a:r>
              <a:rPr lang="en-US" dirty="0"/>
              <a:t>Double slow chopper speed (will cut slower fast neutrons from next frame, same performance)</a:t>
            </a:r>
          </a:p>
          <a:p>
            <a:pPr lvl="1"/>
            <a:endParaRPr lang="en-US" dirty="0"/>
          </a:p>
        </p:txBody>
      </p:sp>
      <p:pic>
        <p:nvPicPr>
          <p:cNvPr id="4" name="Picture 3" descr="A computer screen shot of a blue screen&#10;&#10;Description automatically generated">
            <a:extLst>
              <a:ext uri="{FF2B5EF4-FFF2-40B4-BE49-F238E27FC236}">
                <a16:creationId xmlns:a16="http://schemas.microsoft.com/office/drawing/2014/main" id="{199ECE13-651D-5801-BFB4-4D318D96A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1409594"/>
            <a:ext cx="5005561" cy="3035406"/>
          </a:xfrm>
          <a:prstGeom prst="rect">
            <a:avLst/>
          </a:prstGeom>
        </p:spPr>
      </p:pic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AB512920-8420-332D-7FA9-884ADB291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771" y="1409594"/>
            <a:ext cx="5059011" cy="30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9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B433-7931-6F56-0F7F-3818C05D8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DDE4-CACE-ACC8-83DE-6AE25C0A6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Compared to an ideal case, a significant FOM reduction from chopper cascade is observed</a:t>
            </a:r>
          </a:p>
          <a:p>
            <a:r>
              <a:rPr lang="en-US" dirty="0"/>
              <a:t>The reason for performance reduction is the combination of long ESS pulse duration and short flight path available between the pulse shaping choppers.</a:t>
            </a:r>
          </a:p>
          <a:p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FOM = 1.15E8 n/s (compared to 8.86E8 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case of an “idealized” wavelength selection)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A760FE-7B14-8064-EEA2-F8E0A021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74" y="2729545"/>
            <a:ext cx="9052532" cy="2037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82469F-0D36-CA29-AF73-F59A5389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Optimized guide with 0.5m long C-bender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AC32E-F95C-6317-4591-A30E37185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834270"/>
            <a:ext cx="8891156" cy="205331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1B642C30-2BAC-7154-C3AB-9D6153B11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68" y="4801792"/>
            <a:ext cx="1403096" cy="1325563"/>
          </a:xfrm>
          <a:prstGeom prst="rect">
            <a:avLst/>
          </a:prstGeom>
        </p:spPr>
      </p:pic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B432927F-AB23-26D2-C85A-F6BF3F103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826" y="4842909"/>
            <a:ext cx="1381820" cy="1302685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7405FFAA-D615-7368-BFF2-E785E3DAB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010" y="4855827"/>
            <a:ext cx="1288134" cy="122164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B73623-150F-2E94-56CD-8EA4C812B0FB}"/>
              </a:ext>
            </a:extLst>
          </p:cNvPr>
          <p:cNvCxnSpPr>
            <a:cxnSpLocks/>
          </p:cNvCxnSpPr>
          <p:nvPr/>
        </p:nvCxnSpPr>
        <p:spPr>
          <a:xfrm flipV="1">
            <a:off x="913203" y="3314555"/>
            <a:ext cx="1445324" cy="15413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5E0A79-2B51-265A-0862-047A2F87454B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346736" y="3517346"/>
            <a:ext cx="304173" cy="13255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F97AFA-4CE6-8B54-0B57-76334AF84001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3406673" y="3522808"/>
            <a:ext cx="324404" cy="13330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EBA52D-BF97-3EDB-6D86-B262C5F76077}"/>
              </a:ext>
            </a:extLst>
          </p:cNvPr>
          <p:cNvCxnSpPr>
            <a:cxnSpLocks/>
          </p:cNvCxnSpPr>
          <p:nvPr/>
        </p:nvCxnSpPr>
        <p:spPr>
          <a:xfrm flipH="1" flipV="1">
            <a:off x="3912472" y="3561862"/>
            <a:ext cx="1296931" cy="12939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EE35EF-4BDE-2455-6B55-FAA82CE793ED}"/>
              </a:ext>
            </a:extLst>
          </p:cNvPr>
          <p:cNvCxnSpPr>
            <a:cxnSpLocks/>
          </p:cNvCxnSpPr>
          <p:nvPr/>
        </p:nvCxnSpPr>
        <p:spPr>
          <a:xfrm flipH="1" flipV="1">
            <a:off x="5236207" y="3674843"/>
            <a:ext cx="1401957" cy="11809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BBD019-A302-F2ED-8260-6B7E50C1FB11}"/>
              </a:ext>
            </a:extLst>
          </p:cNvPr>
          <p:cNvCxnSpPr>
            <a:cxnSpLocks/>
          </p:cNvCxnSpPr>
          <p:nvPr/>
        </p:nvCxnSpPr>
        <p:spPr>
          <a:xfrm flipV="1">
            <a:off x="8247137" y="3891064"/>
            <a:ext cx="271917" cy="1080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E4161D-AE59-4B18-DAD1-C2E8627F7E47}"/>
              </a:ext>
            </a:extLst>
          </p:cNvPr>
          <p:cNvCxnSpPr>
            <a:cxnSpLocks/>
          </p:cNvCxnSpPr>
          <p:nvPr/>
        </p:nvCxnSpPr>
        <p:spPr>
          <a:xfrm flipH="1" flipV="1">
            <a:off x="9113299" y="3891064"/>
            <a:ext cx="494840" cy="970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A7772E6-3053-F63E-0301-252B374496CF}"/>
              </a:ext>
            </a:extLst>
          </p:cNvPr>
          <p:cNvCxnSpPr>
            <a:cxnSpLocks/>
          </p:cNvCxnSpPr>
          <p:nvPr/>
        </p:nvCxnSpPr>
        <p:spPr>
          <a:xfrm flipH="1" flipV="1">
            <a:off x="9444504" y="3748286"/>
            <a:ext cx="1844231" cy="11134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8CE736AF-572A-0220-0A15-6F37FF743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3589" y="4864435"/>
            <a:ext cx="1246607" cy="12216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CC775AC-599F-C1A7-4881-2A0C123E02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9289" y="4842909"/>
            <a:ext cx="1273612" cy="12431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766E8F3-439C-A84B-171F-0D0E8C99A1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9592" y="4801792"/>
            <a:ext cx="1265092" cy="12216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4094589-471C-FE10-8D10-630D8C7264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7378" y="4858717"/>
            <a:ext cx="1246608" cy="12070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772467C-92CB-739D-4E14-D76545FDFC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0515" y="4881313"/>
            <a:ext cx="1246553" cy="1207033"/>
          </a:xfrm>
          <a:prstGeom prst="rect">
            <a:avLst/>
          </a:prstGeom>
        </p:spPr>
      </p:pic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87DA13BE-4B33-C242-6D58-646268E42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3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28CC-093C-A306-2945-D5C7CA6E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Performance, C-bender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C5B5F0-F9D3-7D96-AC3F-E12CB8221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923" y="5573948"/>
            <a:ext cx="10515600" cy="1147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Approximately 10% worse performance compared to S-bender:</a:t>
            </a:r>
          </a:p>
          <a:p>
            <a:pPr lvl="1"/>
            <a:r>
              <a:rPr lang="en-US" dirty="0"/>
              <a:t> 4.43E09 n/s/AA @5MW,</a:t>
            </a:r>
          </a:p>
          <a:p>
            <a:pPr lvl="1"/>
            <a:r>
              <a:rPr lang="en-US" dirty="0"/>
              <a:t>~95% polarization@9AA (can be improved by shortening bender for cost of flux)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590212-0443-692B-565D-7C5C478A6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786" y="1345659"/>
            <a:ext cx="7714035" cy="38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4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6D6CC39-C3E1-082D-7552-6A62E70C4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8157" y="1409357"/>
            <a:ext cx="3584035" cy="3165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33DD2-AA27-39AF-7213-33CBC4EE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Wavelength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C2A4C-8C09-4721-68AB-20918E188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4645691"/>
                <a:ext cx="12192000" cy="222976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Wavelength requirement: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8.9Å±1%</m:t>
                    </m:r>
                  </m:oMath>
                </a14:m>
                <a:r>
                  <a:rPr lang="en-US" b="0" dirty="0"/>
                  <a:t> ( v = 440-448m/s 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 dirty="0"/>
                  <a:t> theory limit ~</a:t>
                </a:r>
                <a:r>
                  <a:rPr lang="ru-RU" b="0" dirty="0"/>
                  <a:t>0.2*4</a:t>
                </a:r>
                <a:r>
                  <a:rPr lang="en-US" b="0" dirty="0"/>
                  <a:t>.</a:t>
                </a:r>
                <a:r>
                  <a:rPr lang="en-US" dirty="0"/>
                  <a:t>43</a:t>
                </a:r>
                <a:r>
                  <a:rPr lang="en-US" b="0" dirty="0"/>
                  <a:t>E</a:t>
                </a:r>
                <a:r>
                  <a:rPr lang="ru-RU" b="0" dirty="0"/>
                  <a:t>09</a:t>
                </a:r>
                <a:r>
                  <a:rPr lang="en-US" b="0" dirty="0"/>
                  <a:t>n/s/AA=</a:t>
                </a:r>
                <a:r>
                  <a:rPr lang="en-US" dirty="0"/>
                  <a:t>8.86E08n</a:t>
                </a:r>
                <a:r>
                  <a:rPr lang="en-US" b="0" dirty="0"/>
                  <a:t>/s in the cells</a:t>
                </a:r>
              </a:p>
              <a:p>
                <a:r>
                  <a:rPr lang="en-US" dirty="0"/>
                  <a:t>To increase performance, the flight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must be maximized</a:t>
                </a:r>
              </a:p>
              <a:p>
                <a:r>
                  <a:rPr lang="en-US" dirty="0"/>
                  <a:t>Partial opening of the choppers reduces performance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high speed/large disc radius for the choppers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C2A4C-8C09-4721-68AB-20918E188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645691"/>
                <a:ext cx="12192000" cy="2229766"/>
              </a:xfrm>
              <a:blipFill>
                <a:blip r:embed="rId4"/>
                <a:stretch>
                  <a:fillRect l="-900" t="-5464" b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D53D9E-B1ED-E34E-CC7A-CD63EC96BBAC}"/>
                  </a:ext>
                </a:extLst>
              </p:cNvPr>
              <p:cNvSpPr txBox="1"/>
              <p:nvPr/>
            </p:nvSpPr>
            <p:spPr>
              <a:xfrm>
                <a:off x="1267381" y="3579743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D53D9E-B1ED-E34E-CC7A-CD63EC96B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381" y="3579743"/>
                <a:ext cx="281552" cy="276999"/>
              </a:xfrm>
              <a:prstGeom prst="rect">
                <a:avLst/>
              </a:prstGeom>
              <a:blipFill>
                <a:blip r:embed="rId5"/>
                <a:stretch>
                  <a:fillRect l="-21739" r="-869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38F53F-0E04-3DB7-71C0-5638BC35DF71}"/>
                  </a:ext>
                </a:extLst>
              </p:cNvPr>
              <p:cNvSpPr txBox="1"/>
              <p:nvPr/>
            </p:nvSpPr>
            <p:spPr>
              <a:xfrm>
                <a:off x="1267381" y="2528094"/>
                <a:ext cx="2868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38F53F-0E04-3DB7-71C0-5638BC35D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381" y="2528094"/>
                <a:ext cx="286873" cy="276999"/>
              </a:xfrm>
              <a:prstGeom prst="rect">
                <a:avLst/>
              </a:prstGeom>
              <a:blipFill>
                <a:blip r:embed="rId6"/>
                <a:stretch>
                  <a:fillRect l="-21277" r="-85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ADBDB9-C708-2BB2-1A2E-29645F168DFF}"/>
                  </a:ext>
                </a:extLst>
              </p:cNvPr>
              <p:cNvSpPr txBox="1"/>
              <p:nvPr/>
            </p:nvSpPr>
            <p:spPr>
              <a:xfrm>
                <a:off x="2267929" y="1944122"/>
                <a:ext cx="10789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ADBDB9-C708-2BB2-1A2E-29645F168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929" y="1944122"/>
                <a:ext cx="1078950" cy="276999"/>
              </a:xfrm>
              <a:prstGeom prst="rect">
                <a:avLst/>
              </a:prstGeom>
              <a:blipFill>
                <a:blip r:embed="rId7"/>
                <a:stretch>
                  <a:fillRect l="-5085" r="-113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301F8C-615F-19CE-6B41-FBC6D719AF8F}"/>
                  </a:ext>
                </a:extLst>
              </p:cNvPr>
              <p:cNvSpPr txBox="1"/>
              <p:nvPr/>
            </p:nvSpPr>
            <p:spPr>
              <a:xfrm>
                <a:off x="4069917" y="1944122"/>
                <a:ext cx="10902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301F8C-615F-19CE-6B41-FBC6D719A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917" y="1944122"/>
                <a:ext cx="1090235" cy="276999"/>
              </a:xfrm>
              <a:prstGeom prst="rect">
                <a:avLst/>
              </a:prstGeom>
              <a:blipFill>
                <a:blip r:embed="rId8"/>
                <a:stretch>
                  <a:fillRect l="-5056" r="-2809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28497C-A8CE-41DE-6B68-F56CD13DE009}"/>
                  </a:ext>
                </a:extLst>
              </p:cNvPr>
              <p:cNvSpPr txBox="1"/>
              <p:nvPr/>
            </p:nvSpPr>
            <p:spPr>
              <a:xfrm>
                <a:off x="2807404" y="3586919"/>
                <a:ext cx="3107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28497C-A8CE-41DE-6B68-F56CD13DE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404" y="3586919"/>
                <a:ext cx="310726" cy="276999"/>
              </a:xfrm>
              <a:prstGeom prst="rect">
                <a:avLst/>
              </a:prstGeom>
              <a:blipFill>
                <a:blip r:embed="rId9"/>
                <a:stretch>
                  <a:fillRect l="-11765" r="-784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533263-6CDE-90F8-92B1-D35A5A017AE2}"/>
                  </a:ext>
                </a:extLst>
              </p:cNvPr>
              <p:cNvSpPr txBox="1"/>
              <p:nvPr/>
            </p:nvSpPr>
            <p:spPr>
              <a:xfrm>
                <a:off x="3397169" y="2251095"/>
                <a:ext cx="316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533263-6CDE-90F8-92B1-D35A5A017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169" y="2251095"/>
                <a:ext cx="316049" cy="276999"/>
              </a:xfrm>
              <a:prstGeom prst="rect">
                <a:avLst/>
              </a:prstGeom>
              <a:blipFill>
                <a:blip r:embed="rId10"/>
                <a:stretch>
                  <a:fillRect l="-11538" r="-961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D6432-5CFF-840C-B9B9-1C84A4AEDFF3}"/>
                  </a:ext>
                </a:extLst>
              </p:cNvPr>
              <p:cNvSpPr txBox="1"/>
              <p:nvPr/>
            </p:nvSpPr>
            <p:spPr>
              <a:xfrm>
                <a:off x="2477606" y="4167088"/>
                <a:ext cx="236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4D6432-5CFF-840C-B9B9-1C84A4AED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606" y="4167088"/>
                <a:ext cx="236475" cy="276999"/>
              </a:xfrm>
              <a:prstGeom prst="rect">
                <a:avLst/>
              </a:prstGeom>
              <a:blipFill>
                <a:blip r:embed="rId11"/>
                <a:stretch>
                  <a:fillRect l="-20513" r="-1025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CA4EE8-9621-9FBF-BBC6-087F5EF9553F}"/>
                  </a:ext>
                </a:extLst>
              </p:cNvPr>
              <p:cNvSpPr txBox="1"/>
              <p:nvPr/>
            </p:nvSpPr>
            <p:spPr>
              <a:xfrm>
                <a:off x="3384793" y="4167089"/>
                <a:ext cx="2417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CA4EE8-9621-9FBF-BBC6-087F5EF95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793" y="4167089"/>
                <a:ext cx="241797" cy="276999"/>
              </a:xfrm>
              <a:prstGeom prst="rect">
                <a:avLst/>
              </a:prstGeom>
              <a:blipFill>
                <a:blip r:embed="rId12"/>
                <a:stretch>
                  <a:fillRect l="-20000" r="-1000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6F0EA1-B445-4CE1-49D1-68F596DB4862}"/>
                  </a:ext>
                </a:extLst>
              </p:cNvPr>
              <p:cNvSpPr txBox="1"/>
              <p:nvPr/>
            </p:nvSpPr>
            <p:spPr>
              <a:xfrm>
                <a:off x="6337570" y="1497465"/>
                <a:ext cx="3072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6F0EA1-B445-4CE1-49D1-68F596DB4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70" y="1497465"/>
                <a:ext cx="3072123" cy="276999"/>
              </a:xfrm>
              <a:prstGeom prst="rect">
                <a:avLst/>
              </a:prstGeom>
              <a:blipFill>
                <a:blip r:embed="rId13"/>
                <a:stretch>
                  <a:fillRect l="-1389" t="-4444" r="-5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8A9935-C938-A7E4-5E28-B8A36E0AB03A}"/>
                  </a:ext>
                </a:extLst>
              </p:cNvPr>
              <p:cNvSpPr txBox="1"/>
              <p:nvPr/>
            </p:nvSpPr>
            <p:spPr>
              <a:xfrm>
                <a:off x="6326636" y="1971720"/>
                <a:ext cx="3093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8A9935-C938-A7E4-5E28-B8A36E0AB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636" y="1971720"/>
                <a:ext cx="3093989" cy="276999"/>
              </a:xfrm>
              <a:prstGeom prst="rect">
                <a:avLst/>
              </a:prstGeom>
              <a:blipFill>
                <a:blip r:embed="rId14"/>
                <a:stretch>
                  <a:fillRect l="-1381" t="-217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AABFA9-1B79-551A-17F0-AE97755E2DB4}"/>
                  </a:ext>
                </a:extLst>
              </p:cNvPr>
              <p:cNvSpPr txBox="1"/>
              <p:nvPr/>
            </p:nvSpPr>
            <p:spPr>
              <a:xfrm>
                <a:off x="6337570" y="2563192"/>
                <a:ext cx="3747885" cy="428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AABFA9-1B79-551A-17F0-AE97755E2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70" y="2563192"/>
                <a:ext cx="3747885" cy="428835"/>
              </a:xfrm>
              <a:prstGeom prst="rect">
                <a:avLst/>
              </a:prstGeom>
              <a:blipFill>
                <a:blip r:embed="rId15"/>
                <a:stretch>
                  <a:fillRect l="-1629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3CB42B-DFF0-9782-BEBD-6E79555BF756}"/>
                  </a:ext>
                </a:extLst>
              </p:cNvPr>
              <p:cNvSpPr txBox="1"/>
              <p:nvPr/>
            </p:nvSpPr>
            <p:spPr>
              <a:xfrm>
                <a:off x="5160152" y="3189838"/>
                <a:ext cx="6953570" cy="567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𝑆𝑖𝑔𝑛𝑎𝑙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Optimal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=0.5⋅(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3CB42B-DFF0-9782-BEBD-6E79555BF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152" y="3189838"/>
                <a:ext cx="6953570" cy="5672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E4665DF-C28A-8953-028E-D4711DCA52B8}"/>
              </a:ext>
            </a:extLst>
          </p:cNvPr>
          <p:cNvSpPr txBox="1"/>
          <p:nvPr/>
        </p:nvSpPr>
        <p:spPr>
          <a:xfrm rot="16200000">
            <a:off x="136553" y="2740911"/>
            <a:ext cx="18705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Distance to source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9B82E8-BE5C-56D8-4872-FF90434E58D1}"/>
              </a:ext>
            </a:extLst>
          </p:cNvPr>
          <p:cNvSpPr txBox="1"/>
          <p:nvPr/>
        </p:nvSpPr>
        <p:spPr>
          <a:xfrm>
            <a:off x="4331404" y="4118700"/>
            <a:ext cx="48410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27638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9B91-076F-1694-47B4-60CD955C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Extended flight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07F95-5EB0-8E06-ACFC-DDCBB9505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484450"/>
            <a:ext cx="10951723" cy="23735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Extend the straight part limiting final part to defocusing and splitter sections.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in-monolith beam extraction optics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bender to avoid line of sight (m=2), 10 horizontal channels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straight bunker wall feedthrough (m=2)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polarizing bender (m=4), 25 horizontal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chanels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straight section (m=2)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defocusing part (11m)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focusing splitter(5m)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EC1B5-CCFC-5BAE-04A9-C515CA576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68988"/>
            <a:ext cx="10439400" cy="331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B759A1-CD23-BA17-3BEB-C18DB9CDF532}"/>
              </a:ext>
            </a:extLst>
          </p:cNvPr>
          <p:cNvSpPr txBox="1"/>
          <p:nvPr/>
        </p:nvSpPr>
        <p:spPr>
          <a:xfrm>
            <a:off x="3385226" y="357005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PSC1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5EFFF-D16D-C54E-43C8-0E8002ED96EB}"/>
              </a:ext>
            </a:extLst>
          </p:cNvPr>
          <p:cNvSpPr txBox="1"/>
          <p:nvPr/>
        </p:nvSpPr>
        <p:spPr>
          <a:xfrm>
            <a:off x="8230411" y="1770753"/>
            <a:ext cx="757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PSC2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0735C8-4DF9-2104-2CC9-C892592DCDBF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3054485" y="3096316"/>
            <a:ext cx="330741" cy="65840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99004C-88FA-2B08-18D9-9361FE962437}"/>
              </a:ext>
            </a:extLst>
          </p:cNvPr>
          <p:cNvCxnSpPr/>
          <p:nvPr/>
        </p:nvCxnSpPr>
        <p:spPr>
          <a:xfrm flipH="1">
            <a:off x="8443609" y="2140085"/>
            <a:ext cx="155642" cy="2334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86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0F72-77D3-41A5-FF1F-B71944DA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Maximal performance 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156C2-17F5-33AC-6F51-E67CF2AB52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0366" y="1497465"/>
                <a:ext cx="7394146" cy="4280170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Fraction of the ESS pulse selected by PSC1: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]/2.86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Fraction of the selected pulse passing through PCS2: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156C2-17F5-33AC-6F51-E67CF2AB5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0366" y="1497465"/>
                <a:ext cx="7394146" cy="4280170"/>
              </a:xfrm>
              <a:blipFill>
                <a:blip r:embed="rId2"/>
                <a:stretch>
                  <a:fillRect l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BFD17216-AC8A-D42D-CF1E-8E94C6D0C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584455"/>
            <a:ext cx="3584035" cy="31653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3143D3-ADA0-1F28-77A7-DD0802347CE2}"/>
                  </a:ext>
                </a:extLst>
              </p:cNvPr>
              <p:cNvSpPr txBox="1"/>
              <p:nvPr/>
            </p:nvSpPr>
            <p:spPr>
              <a:xfrm>
                <a:off x="697424" y="3754841"/>
                <a:ext cx="281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3143D3-ADA0-1F28-77A7-DD0802347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24" y="3754841"/>
                <a:ext cx="281552" cy="276999"/>
              </a:xfrm>
              <a:prstGeom prst="rect">
                <a:avLst/>
              </a:prstGeom>
              <a:blipFill>
                <a:blip r:embed="rId5"/>
                <a:stretch>
                  <a:fillRect l="-21277" r="-85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97EC2B-BD9E-183B-C8EC-71DB46A506EF}"/>
                  </a:ext>
                </a:extLst>
              </p:cNvPr>
              <p:cNvSpPr txBox="1"/>
              <p:nvPr/>
            </p:nvSpPr>
            <p:spPr>
              <a:xfrm>
                <a:off x="697424" y="2703192"/>
                <a:ext cx="2868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97EC2B-BD9E-183B-C8EC-71DB46A5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24" y="2703192"/>
                <a:ext cx="286873" cy="276999"/>
              </a:xfrm>
              <a:prstGeom prst="rect">
                <a:avLst/>
              </a:prstGeom>
              <a:blipFill>
                <a:blip r:embed="rId6"/>
                <a:stretch>
                  <a:fillRect l="-21277" r="-1063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94DEB9-DBCF-6D78-45BD-B4A9DFA3BEEC}"/>
                  </a:ext>
                </a:extLst>
              </p:cNvPr>
              <p:cNvSpPr txBox="1"/>
              <p:nvPr/>
            </p:nvSpPr>
            <p:spPr>
              <a:xfrm>
                <a:off x="1697972" y="2119220"/>
                <a:ext cx="10789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94DEB9-DBCF-6D78-45BD-B4A9DFA3B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972" y="2119220"/>
                <a:ext cx="1078950" cy="276999"/>
              </a:xfrm>
              <a:prstGeom prst="rect">
                <a:avLst/>
              </a:prstGeom>
              <a:blipFill>
                <a:blip r:embed="rId7"/>
                <a:stretch>
                  <a:fillRect l="-5085" r="-56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1EF736-E8BD-F0C9-7A3C-34BB4DC9B300}"/>
                  </a:ext>
                </a:extLst>
              </p:cNvPr>
              <p:cNvSpPr txBox="1"/>
              <p:nvPr/>
            </p:nvSpPr>
            <p:spPr>
              <a:xfrm>
                <a:off x="3499960" y="2119220"/>
                <a:ext cx="10902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1EF736-E8BD-F0C9-7A3C-34BB4DC9B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960" y="2119220"/>
                <a:ext cx="1090235" cy="276999"/>
              </a:xfrm>
              <a:prstGeom prst="rect">
                <a:avLst/>
              </a:prstGeom>
              <a:blipFill>
                <a:blip r:embed="rId8"/>
                <a:stretch>
                  <a:fillRect l="-5028" r="-279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A6DC8D-5E04-B4A3-51E9-53F213AF24E4}"/>
                  </a:ext>
                </a:extLst>
              </p:cNvPr>
              <p:cNvSpPr txBox="1"/>
              <p:nvPr/>
            </p:nvSpPr>
            <p:spPr>
              <a:xfrm>
                <a:off x="2237447" y="3762017"/>
                <a:ext cx="3107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A6DC8D-5E04-B4A3-51E9-53F213AF2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447" y="3762017"/>
                <a:ext cx="310726" cy="276999"/>
              </a:xfrm>
              <a:prstGeom prst="rect">
                <a:avLst/>
              </a:prstGeom>
              <a:blipFill>
                <a:blip r:embed="rId9"/>
                <a:stretch>
                  <a:fillRect l="-11765" r="-980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F17805-7406-9107-A3AA-0E9E45762694}"/>
                  </a:ext>
                </a:extLst>
              </p:cNvPr>
              <p:cNvSpPr txBox="1"/>
              <p:nvPr/>
            </p:nvSpPr>
            <p:spPr>
              <a:xfrm>
                <a:off x="2827212" y="2426193"/>
                <a:ext cx="316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F17805-7406-9107-A3AA-0E9E45762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212" y="2426193"/>
                <a:ext cx="316049" cy="276999"/>
              </a:xfrm>
              <a:prstGeom prst="rect">
                <a:avLst/>
              </a:prstGeom>
              <a:blipFill>
                <a:blip r:embed="rId10"/>
                <a:stretch>
                  <a:fillRect l="-11538" r="-769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874CBD-9956-9046-25FC-B865CAF06E64}"/>
                  </a:ext>
                </a:extLst>
              </p:cNvPr>
              <p:cNvSpPr txBox="1"/>
              <p:nvPr/>
            </p:nvSpPr>
            <p:spPr>
              <a:xfrm>
                <a:off x="1907649" y="4342186"/>
                <a:ext cx="236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874CBD-9956-9046-25FC-B865CAF06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49" y="4342186"/>
                <a:ext cx="236475" cy="276999"/>
              </a:xfrm>
              <a:prstGeom prst="rect">
                <a:avLst/>
              </a:prstGeom>
              <a:blipFill>
                <a:blip r:embed="rId11"/>
                <a:stretch>
                  <a:fillRect l="-23077" r="-769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E15F82-7477-3A48-F437-3FFDCF4C8D6D}"/>
                  </a:ext>
                </a:extLst>
              </p:cNvPr>
              <p:cNvSpPr txBox="1"/>
              <p:nvPr/>
            </p:nvSpPr>
            <p:spPr>
              <a:xfrm>
                <a:off x="2814836" y="4342187"/>
                <a:ext cx="2417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E15F82-7477-3A48-F437-3FFDCF4C8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836" y="4342187"/>
                <a:ext cx="241797" cy="276999"/>
              </a:xfrm>
              <a:prstGeom prst="rect">
                <a:avLst/>
              </a:prstGeom>
              <a:blipFill>
                <a:blip r:embed="rId12"/>
                <a:stretch>
                  <a:fillRect l="-23077" r="-1025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930E2E4-03FA-84A6-7248-BFFE8D453123}"/>
              </a:ext>
            </a:extLst>
          </p:cNvPr>
          <p:cNvSpPr txBox="1"/>
          <p:nvPr/>
        </p:nvSpPr>
        <p:spPr>
          <a:xfrm rot="16200000">
            <a:off x="-433404" y="2916009"/>
            <a:ext cx="18705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Distance to source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F3E580-61CB-0851-53A7-DB8A296DE5D4}"/>
              </a:ext>
            </a:extLst>
          </p:cNvPr>
          <p:cNvSpPr txBox="1"/>
          <p:nvPr/>
        </p:nvSpPr>
        <p:spPr>
          <a:xfrm>
            <a:off x="3761447" y="4293798"/>
            <a:ext cx="48410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09257A-586A-D8C4-2157-3E0E6C488F03}"/>
                  </a:ext>
                </a:extLst>
              </p:cNvPr>
              <p:cNvSpPr txBox="1"/>
              <p:nvPr/>
            </p:nvSpPr>
            <p:spPr>
              <a:xfrm>
                <a:off x="6337570" y="1497465"/>
                <a:ext cx="30721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09257A-586A-D8C4-2157-3E0E6C488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70" y="1497465"/>
                <a:ext cx="3072123" cy="276999"/>
              </a:xfrm>
              <a:prstGeom prst="rect">
                <a:avLst/>
              </a:prstGeom>
              <a:blipFill>
                <a:blip r:embed="rId13"/>
                <a:stretch>
                  <a:fillRect l="-1389" t="-4444" r="-59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8F0C77-21B4-4764-8F77-E81D09807883}"/>
                  </a:ext>
                </a:extLst>
              </p:cNvPr>
              <p:cNvSpPr txBox="1"/>
              <p:nvPr/>
            </p:nvSpPr>
            <p:spPr>
              <a:xfrm>
                <a:off x="6326636" y="1971720"/>
                <a:ext cx="3093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8F0C77-21B4-4764-8F77-E81D09807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636" y="1971720"/>
                <a:ext cx="3093989" cy="276999"/>
              </a:xfrm>
              <a:prstGeom prst="rect">
                <a:avLst/>
              </a:prstGeom>
              <a:blipFill>
                <a:blip r:embed="rId14"/>
                <a:stretch>
                  <a:fillRect l="-1381" t="-217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D1258E-18C4-17E7-45DE-279809E7871A}"/>
                  </a:ext>
                </a:extLst>
              </p:cNvPr>
              <p:cNvSpPr txBox="1"/>
              <p:nvPr/>
            </p:nvSpPr>
            <p:spPr>
              <a:xfrm>
                <a:off x="6326636" y="2445975"/>
                <a:ext cx="3747885" cy="428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D1258E-18C4-17E7-45DE-279809E78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636" y="2445975"/>
                <a:ext cx="3747885" cy="428835"/>
              </a:xfrm>
              <a:prstGeom prst="rect">
                <a:avLst/>
              </a:prstGeom>
              <a:blipFill>
                <a:blip r:embed="rId15"/>
                <a:stretch>
                  <a:fillRect l="-1626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63EB7C-572E-6BC7-900D-85F575DD1552}"/>
                  </a:ext>
                </a:extLst>
              </p:cNvPr>
              <p:cNvSpPr txBox="1"/>
              <p:nvPr/>
            </p:nvSpPr>
            <p:spPr>
              <a:xfrm>
                <a:off x="363384" y="5204536"/>
                <a:ext cx="11377901" cy="1596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Assuming choppers are fully open during opening times: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𝑡h𝑒𝑜𝑟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4⋅2.86⋅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63EB7C-572E-6BC7-900D-85F575DD1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84" y="5204536"/>
                <a:ext cx="11377901" cy="1596399"/>
              </a:xfrm>
              <a:prstGeom prst="rect">
                <a:avLst/>
              </a:prstGeom>
              <a:blipFill>
                <a:blip r:embed="rId16"/>
                <a:stretch>
                  <a:fillRect l="-857" t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97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BF91-2B31-8B82-88DB-BC1EB1B3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Maximal performance evaluation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D36E2C5-DF35-AE51-33D9-5E0620BBE7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278513"/>
              </p:ext>
            </p:extLst>
          </p:nvPr>
        </p:nvGraphicFramePr>
        <p:xfrm>
          <a:off x="1524607" y="2149812"/>
          <a:ext cx="9142785" cy="2558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66">
                  <a:extLst>
                    <a:ext uri="{9D8B030D-6E8A-4147-A177-3AD203B41FA5}">
                      <a16:colId xmlns:a16="http://schemas.microsoft.com/office/drawing/2014/main" val="2472299478"/>
                    </a:ext>
                  </a:extLst>
                </a:gridCol>
                <a:gridCol w="1890749">
                  <a:extLst>
                    <a:ext uri="{9D8B030D-6E8A-4147-A177-3AD203B41FA5}">
                      <a16:colId xmlns:a16="http://schemas.microsoft.com/office/drawing/2014/main" val="342666040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17358550"/>
                    </a:ext>
                  </a:extLst>
                </a:gridCol>
                <a:gridCol w="2908570">
                  <a:extLst>
                    <a:ext uri="{9D8B030D-6E8A-4147-A177-3AD203B41FA5}">
                      <a16:colId xmlns:a16="http://schemas.microsoft.com/office/drawing/2014/main" val="1004903094"/>
                    </a:ext>
                  </a:extLst>
                </a:gridCol>
              </a:tblGrid>
              <a:tr h="794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d2-d1, m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</a:rPr>
                        <a:t>w1=w2,  </a:t>
                      </a:r>
                      <a:r>
                        <a:rPr lang="en-US" sz="2400" kern="100" dirty="0" err="1">
                          <a:effectLst/>
                        </a:rPr>
                        <a:t>ms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</a:rPr>
                        <a:t>n/s max, C-bender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>
                          <a:effectLst/>
                        </a:rPr>
                        <a:t>n/s max, S-bender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856569"/>
                  </a:ext>
                </a:extLst>
              </a:tr>
              <a:tr h="4410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30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0.000683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1.05E+08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1.15E+08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2044561"/>
                  </a:ext>
                </a:extLst>
              </a:tr>
              <a:tr h="4410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35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0.000797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1.23E+08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1.34E+08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1941389"/>
                  </a:ext>
                </a:extLst>
              </a:tr>
              <a:tr h="4410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40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0.000911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1.40E+08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1.52E+08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6580784"/>
                  </a:ext>
                </a:extLst>
              </a:tr>
              <a:tr h="44105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45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</a:rPr>
                        <a:t>0.001025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1.58E+08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1.72E+08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01949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CAA28D-9AB0-C373-7AF6-838093A81DAB}"/>
                  </a:ext>
                </a:extLst>
              </p:cNvPr>
              <p:cNvSpPr txBox="1"/>
              <p:nvPr/>
            </p:nvSpPr>
            <p:spPr>
              <a:xfrm>
                <a:off x="975197" y="5117734"/>
                <a:ext cx="10094880" cy="943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𝑡h𝑒𝑜𝑟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]−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]−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4⋅2.86⋅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CAA28D-9AB0-C373-7AF6-838093A81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97" y="5117734"/>
                <a:ext cx="10094880" cy="9433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14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B640-68C5-D3D5-3491-0C9A904D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pulse shaping choppers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8E7E7-9245-D59D-F444-5A1760CA2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47489"/>
            <a:ext cx="10515600" cy="11614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TOF distribution before and after fast chopper at 5.5 meters</a:t>
            </a:r>
          </a:p>
          <a:p>
            <a:r>
              <a:rPr lang="en-US" dirty="0"/>
              <a:t>With slow chopper next to the fast, the condition is satisfied up to 238Hz frequencies of the fast chopper.</a:t>
            </a: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E2A38B10-9FF3-1A23-4EB6-008665ADF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15334"/>
            <a:ext cx="5523689" cy="3788684"/>
          </a:xfrm>
          <a:prstGeom prst="rect">
            <a:avLst/>
          </a:prstGeom>
        </p:spPr>
      </p:pic>
      <p:pic>
        <p:nvPicPr>
          <p:cNvPr id="5" name="Picture 4" descr="A screen shot of a graph&#10;&#10;Description automatically generated">
            <a:extLst>
              <a:ext uri="{FF2B5EF4-FFF2-40B4-BE49-F238E27FC236}">
                <a16:creationId xmlns:a16="http://schemas.microsoft.com/office/drawing/2014/main" id="{1FAE9F83-EC3F-EE25-1C11-7DF39F354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975" y="1315334"/>
            <a:ext cx="5441788" cy="3735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DC4880-7162-FB06-152A-4CAE928B41B2}"/>
              </a:ext>
            </a:extLst>
          </p:cNvPr>
          <p:cNvSpPr txBox="1"/>
          <p:nvPr/>
        </p:nvSpPr>
        <p:spPr>
          <a:xfrm>
            <a:off x="8161900" y="1704300"/>
            <a:ext cx="385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Pulse to be selected by slow chopper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FDAE79-6D9E-716D-D836-3F1F330A2D70}"/>
              </a:ext>
            </a:extLst>
          </p:cNvPr>
          <p:cNvCxnSpPr>
            <a:cxnSpLocks/>
          </p:cNvCxnSpPr>
          <p:nvPr/>
        </p:nvCxnSpPr>
        <p:spPr>
          <a:xfrm flipH="1">
            <a:off x="7796166" y="1888966"/>
            <a:ext cx="365734" cy="3967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5187FB-F4E4-F341-21AF-00EF87ED5CE1}"/>
              </a:ext>
            </a:extLst>
          </p:cNvPr>
          <p:cNvCxnSpPr/>
          <p:nvPr/>
        </p:nvCxnSpPr>
        <p:spPr>
          <a:xfrm>
            <a:off x="7519088" y="3975370"/>
            <a:ext cx="23385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D2EF41-F3BB-A380-5298-CDF5B65A33DC}"/>
              </a:ext>
            </a:extLst>
          </p:cNvPr>
          <p:cNvCxnSpPr>
            <a:cxnSpLocks/>
          </p:cNvCxnSpPr>
          <p:nvPr/>
        </p:nvCxnSpPr>
        <p:spPr>
          <a:xfrm flipH="1">
            <a:off x="7796166" y="3965642"/>
            <a:ext cx="23385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225011A-66D3-112E-2B63-A0BFBC65F57D}"/>
              </a:ext>
            </a:extLst>
          </p:cNvPr>
          <p:cNvSpPr txBox="1"/>
          <p:nvPr/>
        </p:nvSpPr>
        <p:spPr>
          <a:xfrm>
            <a:off x="7986802" y="3790704"/>
            <a:ext cx="341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Slow chopper must be fully open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4E4705-0DBC-53CD-1D43-CAA6607D870D}"/>
              </a:ext>
            </a:extLst>
          </p:cNvPr>
          <p:cNvCxnSpPr/>
          <p:nvPr/>
        </p:nvCxnSpPr>
        <p:spPr>
          <a:xfrm>
            <a:off x="7353718" y="4477965"/>
            <a:ext cx="23385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F92C37-0CA1-DBFC-F7AA-2F402DB1518E}"/>
              </a:ext>
            </a:extLst>
          </p:cNvPr>
          <p:cNvCxnSpPr>
            <a:cxnSpLocks/>
          </p:cNvCxnSpPr>
          <p:nvPr/>
        </p:nvCxnSpPr>
        <p:spPr>
          <a:xfrm flipH="1">
            <a:off x="7928043" y="4477965"/>
            <a:ext cx="23385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3504222-EA9A-C05C-AF88-5DF45892CDC6}"/>
              </a:ext>
            </a:extLst>
          </p:cNvPr>
          <p:cNvSpPr txBox="1"/>
          <p:nvPr/>
        </p:nvSpPr>
        <p:spPr>
          <a:xfrm>
            <a:off x="8044971" y="4293299"/>
            <a:ext cx="397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Must not go beyond the slow chopper </a:t>
            </a:r>
          </a:p>
        </p:txBody>
      </p:sp>
    </p:spTree>
    <p:extLst>
      <p:ext uri="{BB962C8B-B14F-4D97-AF65-F5344CB8AC3E}">
        <p14:creationId xmlns:p14="http://schemas.microsoft.com/office/powerpoint/2010/main" val="367458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C9D21-1253-520C-18D0-9B334826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chopper pair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1BF87-6E0D-23E7-8506-C10ADA2E5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5461"/>
            <a:ext cx="10515600" cy="1517414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5.5 m – 210 Hz chopper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5.5 m – 14 Hz chopper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41.6m – 14 Hz chopper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42.6m – 210 Hz chopper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FEC6F-3117-FAF5-602C-3329BE2FC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0098"/>
            <a:ext cx="10142231" cy="3221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F2F4EA-BC31-5ABA-3659-D24C9D15ACBF}"/>
              </a:ext>
            </a:extLst>
          </p:cNvPr>
          <p:cNvSpPr txBox="1"/>
          <p:nvPr/>
        </p:nvSpPr>
        <p:spPr>
          <a:xfrm>
            <a:off x="2830748" y="324433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C32DC-CE52-5822-51C7-4B56C309FC70}"/>
              </a:ext>
            </a:extLst>
          </p:cNvPr>
          <p:cNvSpPr txBox="1"/>
          <p:nvPr/>
        </p:nvSpPr>
        <p:spPr>
          <a:xfrm>
            <a:off x="7905344" y="305966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3,4</a:t>
            </a:r>
          </a:p>
        </p:txBody>
      </p:sp>
    </p:spTree>
    <p:extLst>
      <p:ext uri="{BB962C8B-B14F-4D97-AF65-F5344CB8AC3E}">
        <p14:creationId xmlns:p14="http://schemas.microsoft.com/office/powerpoint/2010/main" val="162408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727</Words>
  <Application>Microsoft Office PowerPoint</Application>
  <PresentationFormat>Widescreen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Office Theme</vt:lpstr>
      <vt:lpstr>Chopper considerations for nEDM</vt:lpstr>
      <vt:lpstr>Optimized guide with 0.5m long C-bender</vt:lpstr>
      <vt:lpstr>Performance, C-bender</vt:lpstr>
      <vt:lpstr>Wavelength selection</vt:lpstr>
      <vt:lpstr>Extended flight path</vt:lpstr>
      <vt:lpstr>Maximal performance evaluation</vt:lpstr>
      <vt:lpstr>Maximal performance evaluation</vt:lpstr>
      <vt:lpstr>Fast pulse shaping choppers</vt:lpstr>
      <vt:lpstr>Ideal chopper pair settings</vt:lpstr>
      <vt:lpstr>Before and after first chopper pair</vt:lpstr>
      <vt:lpstr>Before and after the second slow chopper</vt:lpstr>
      <vt:lpstr>After the second fast chopper</vt:lpstr>
      <vt:lpstr>Displaced slow chopper</vt:lpstr>
      <vt:lpstr>Frame overlap problem</vt:lpstr>
      <vt:lpstr>Contamination with shorter wavelength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Rodion Kolevatov</dc:creator>
  <cp:lastModifiedBy>Rodion Kolevatov</cp:lastModifiedBy>
  <cp:revision>5</cp:revision>
  <dcterms:created xsi:type="dcterms:W3CDTF">2024-10-10T10:14:01Z</dcterms:created>
  <dcterms:modified xsi:type="dcterms:W3CDTF">2024-10-10T12:57:38Z</dcterms:modified>
</cp:coreProperties>
</file>