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0" r:id="rId6"/>
    <p:sldId id="271" r:id="rId7"/>
    <p:sldId id="268" r:id="rId8"/>
    <p:sldId id="262" r:id="rId9"/>
    <p:sldId id="272" r:id="rId10"/>
    <p:sldId id="274" r:id="rId11"/>
    <p:sldId id="273" r:id="rId12"/>
    <p:sldId id="261" r:id="rId13"/>
    <p:sldId id="25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dionKolevatov\AppData\Roaming\Microsoft\Excel\PerformanceComparisonnEDM%20(version%201).xlsb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dionKolevatov\AppData\Roaming\Microsoft\Excel\PerformanceComparisonnEDM%20(version%201).xlsb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dionKolevatov\Documents\ESS-ANNI\PerformanceComparisonnEDM%20(version%201)%20(version%20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/>
              <a:t>Polarized flux,</a:t>
            </a:r>
            <a:r>
              <a:rPr lang="en-US" sz="1000" baseline="0"/>
              <a:t> proposal optics</a:t>
            </a:r>
            <a:r>
              <a:rPr lang="en-US" sz="1000"/>
              <a:t>, n/s/AA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554109307765101"/>
          <c:y val="0.15189318726463535"/>
          <c:w val="0.75565316240231872"/>
          <c:h val="0.7617630948305375"/>
        </c:manualLayout>
      </c:layout>
      <c:scatterChart>
        <c:scatterStyle val="lineMarker"/>
        <c:varyColors val="0"/>
        <c:ser>
          <c:idx val="0"/>
          <c:order val="0"/>
          <c:tx>
            <c:strRef>
              <c:f>'[PerformanceComparisonnEDM (version 1).xlsb.xlsx]nEDM comparison'!$H$3</c:f>
              <c:strCache>
                <c:ptCount val="1"/>
                <c:pt idx="0">
                  <c:v>FOCs, neutron/s/AA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'[PerformanceComparisonnEDM (version 1).xlsb.xlsx]nEDM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'[PerformanceComparisonnEDM (version 1).xlsb.xlsx]nEDM comparison'!$H$4:$H$143</c:f>
              <c:numCache>
                <c:formatCode>0.00E+00</c:formatCode>
                <c:ptCount val="140"/>
                <c:pt idx="0">
                  <c:v>1.239625104E-5</c:v>
                </c:pt>
                <c:pt idx="1">
                  <c:v>6.6229361200000007E-3</c:v>
                </c:pt>
                <c:pt idx="2">
                  <c:v>0.3333890498</c:v>
                </c:pt>
                <c:pt idx="3">
                  <c:v>3.5857489139999998</c:v>
                </c:pt>
                <c:pt idx="4">
                  <c:v>15.872107250000001</c:v>
                </c:pt>
                <c:pt idx="5">
                  <c:v>119.9810805</c:v>
                </c:pt>
                <c:pt idx="6">
                  <c:v>280.95012750000001</c:v>
                </c:pt>
                <c:pt idx="7">
                  <c:v>1245.657798</c:v>
                </c:pt>
                <c:pt idx="8">
                  <c:v>4395.2258039999997</c:v>
                </c:pt>
                <c:pt idx="9">
                  <c:v>16253.73928</c:v>
                </c:pt>
                <c:pt idx="10">
                  <c:v>53809.737130000001</c:v>
                </c:pt>
                <c:pt idx="11">
                  <c:v>171636.15330000001</c:v>
                </c:pt>
                <c:pt idx="12">
                  <c:v>491079.0846</c:v>
                </c:pt>
                <c:pt idx="13">
                  <c:v>1505178.3429999999</c:v>
                </c:pt>
                <c:pt idx="14">
                  <c:v>3739817.3460000004</c:v>
                </c:pt>
                <c:pt idx="15">
                  <c:v>8743460.2960000001</c:v>
                </c:pt>
                <c:pt idx="16">
                  <c:v>16479661.24</c:v>
                </c:pt>
                <c:pt idx="17">
                  <c:v>30793658.849999998</c:v>
                </c:pt>
                <c:pt idx="18">
                  <c:v>55146496.939999998</c:v>
                </c:pt>
                <c:pt idx="19">
                  <c:v>101158328</c:v>
                </c:pt>
                <c:pt idx="20">
                  <c:v>177617564.40000001</c:v>
                </c:pt>
                <c:pt idx="21">
                  <c:v>310318193.39999998</c:v>
                </c:pt>
                <c:pt idx="22">
                  <c:v>526993045.30000001</c:v>
                </c:pt>
                <c:pt idx="23">
                  <c:v>899979357.5</c:v>
                </c:pt>
                <c:pt idx="24">
                  <c:v>1482626093</c:v>
                </c:pt>
                <c:pt idx="25">
                  <c:v>2456641075</c:v>
                </c:pt>
                <c:pt idx="26">
                  <c:v>3808024121</c:v>
                </c:pt>
                <c:pt idx="27">
                  <c:v>5110040830</c:v>
                </c:pt>
                <c:pt idx="28">
                  <c:v>6953063757</c:v>
                </c:pt>
                <c:pt idx="29">
                  <c:v>8900232927</c:v>
                </c:pt>
                <c:pt idx="30">
                  <c:v>10799015700</c:v>
                </c:pt>
                <c:pt idx="31">
                  <c:v>13140428180</c:v>
                </c:pt>
                <c:pt idx="32">
                  <c:v>15192330060</c:v>
                </c:pt>
                <c:pt idx="33">
                  <c:v>17374233550</c:v>
                </c:pt>
                <c:pt idx="34">
                  <c:v>19842549220</c:v>
                </c:pt>
                <c:pt idx="35">
                  <c:v>21871047420</c:v>
                </c:pt>
                <c:pt idx="36">
                  <c:v>23963924240</c:v>
                </c:pt>
                <c:pt idx="37">
                  <c:v>26261634360</c:v>
                </c:pt>
                <c:pt idx="38">
                  <c:v>28072741650</c:v>
                </c:pt>
                <c:pt idx="39">
                  <c:v>29744027870</c:v>
                </c:pt>
                <c:pt idx="40">
                  <c:v>31342921990</c:v>
                </c:pt>
                <c:pt idx="41">
                  <c:v>32172012780</c:v>
                </c:pt>
                <c:pt idx="42">
                  <c:v>33074861810</c:v>
                </c:pt>
                <c:pt idx="43">
                  <c:v>33359474710</c:v>
                </c:pt>
                <c:pt idx="44">
                  <c:v>33681689450</c:v>
                </c:pt>
                <c:pt idx="45">
                  <c:v>33383528530</c:v>
                </c:pt>
                <c:pt idx="46">
                  <c:v>33189820970</c:v>
                </c:pt>
                <c:pt idx="47">
                  <c:v>32680604010</c:v>
                </c:pt>
                <c:pt idx="48">
                  <c:v>31901287260</c:v>
                </c:pt>
                <c:pt idx="49">
                  <c:v>30982656420</c:v>
                </c:pt>
                <c:pt idx="50">
                  <c:v>30308763600</c:v>
                </c:pt>
                <c:pt idx="51">
                  <c:v>29083635060</c:v>
                </c:pt>
                <c:pt idx="52">
                  <c:v>28162545850</c:v>
                </c:pt>
                <c:pt idx="53">
                  <c:v>26964279020</c:v>
                </c:pt>
                <c:pt idx="54">
                  <c:v>25782378770</c:v>
                </c:pt>
                <c:pt idx="55">
                  <c:v>24628865370</c:v>
                </c:pt>
                <c:pt idx="56">
                  <c:v>23678421600</c:v>
                </c:pt>
                <c:pt idx="57">
                  <c:v>22416602170</c:v>
                </c:pt>
                <c:pt idx="58">
                  <c:v>21416789970</c:v>
                </c:pt>
                <c:pt idx="59">
                  <c:v>20456632140</c:v>
                </c:pt>
                <c:pt idx="60">
                  <c:v>19626330120</c:v>
                </c:pt>
                <c:pt idx="61">
                  <c:v>18713578300</c:v>
                </c:pt>
                <c:pt idx="62">
                  <c:v>17959414390</c:v>
                </c:pt>
                <c:pt idx="63">
                  <c:v>17174066940</c:v>
                </c:pt>
                <c:pt idx="64">
                  <c:v>16431136110</c:v>
                </c:pt>
                <c:pt idx="65">
                  <c:v>15762648880</c:v>
                </c:pt>
                <c:pt idx="66">
                  <c:v>14971615000</c:v>
                </c:pt>
                <c:pt idx="67">
                  <c:v>14411650970</c:v>
                </c:pt>
                <c:pt idx="68">
                  <c:v>13842894010</c:v>
                </c:pt>
                <c:pt idx="69">
                  <c:v>13311298200</c:v>
                </c:pt>
                <c:pt idx="70">
                  <c:v>12790483210</c:v>
                </c:pt>
                <c:pt idx="71">
                  <c:v>12235230080</c:v>
                </c:pt>
                <c:pt idx="72">
                  <c:v>11762049260</c:v>
                </c:pt>
                <c:pt idx="73">
                  <c:v>11420329140</c:v>
                </c:pt>
                <c:pt idx="74">
                  <c:v>10938005960</c:v>
                </c:pt>
                <c:pt idx="75">
                  <c:v>10468751380</c:v>
                </c:pt>
                <c:pt idx="76">
                  <c:v>10133344510</c:v>
                </c:pt>
                <c:pt idx="77">
                  <c:v>9770620634</c:v>
                </c:pt>
                <c:pt idx="78">
                  <c:v>9353185807</c:v>
                </c:pt>
                <c:pt idx="79">
                  <c:v>9050017687</c:v>
                </c:pt>
                <c:pt idx="80">
                  <c:v>8714134369</c:v>
                </c:pt>
                <c:pt idx="81">
                  <c:v>8417769366</c:v>
                </c:pt>
                <c:pt idx="82">
                  <c:v>8145601386</c:v>
                </c:pt>
                <c:pt idx="83">
                  <c:v>7833273907</c:v>
                </c:pt>
                <c:pt idx="84">
                  <c:v>7553499400</c:v>
                </c:pt>
                <c:pt idx="85">
                  <c:v>7302851147</c:v>
                </c:pt>
                <c:pt idx="86">
                  <c:v>7114551576</c:v>
                </c:pt>
                <c:pt idx="87">
                  <c:v>6854172829</c:v>
                </c:pt>
                <c:pt idx="88">
                  <c:v>6635652600</c:v>
                </c:pt>
                <c:pt idx="89">
                  <c:v>6392115545</c:v>
                </c:pt>
                <c:pt idx="90">
                  <c:v>6190068270</c:v>
                </c:pt>
                <c:pt idx="91">
                  <c:v>6004512544</c:v>
                </c:pt>
                <c:pt idx="92">
                  <c:v>5758467379</c:v>
                </c:pt>
                <c:pt idx="93">
                  <c:v>5538697953</c:v>
                </c:pt>
                <c:pt idx="94">
                  <c:v>5302769262</c:v>
                </c:pt>
                <c:pt idx="95">
                  <c:v>5024870970</c:v>
                </c:pt>
                <c:pt idx="96">
                  <c:v>4723856935</c:v>
                </c:pt>
                <c:pt idx="97">
                  <c:v>4420952447</c:v>
                </c:pt>
                <c:pt idx="98">
                  <c:v>4086937944</c:v>
                </c:pt>
                <c:pt idx="99">
                  <c:v>3733531929</c:v>
                </c:pt>
                <c:pt idx="100">
                  <c:v>3395159788</c:v>
                </c:pt>
                <c:pt idx="101">
                  <c:v>3027196961</c:v>
                </c:pt>
                <c:pt idx="102">
                  <c:v>2697874527</c:v>
                </c:pt>
                <c:pt idx="103">
                  <c:v>2331995650</c:v>
                </c:pt>
                <c:pt idx="104">
                  <c:v>1973891128</c:v>
                </c:pt>
                <c:pt idx="105">
                  <c:v>1634738132</c:v>
                </c:pt>
                <c:pt idx="106">
                  <c:v>1332865811</c:v>
                </c:pt>
                <c:pt idx="107">
                  <c:v>1056973011</c:v>
                </c:pt>
                <c:pt idx="108">
                  <c:v>815192172.60000002</c:v>
                </c:pt>
                <c:pt idx="109">
                  <c:v>629420581</c:v>
                </c:pt>
                <c:pt idx="110">
                  <c:v>466834048.5</c:v>
                </c:pt>
                <c:pt idx="111">
                  <c:v>329380622.69999999</c:v>
                </c:pt>
                <c:pt idx="112">
                  <c:v>220148890.10000002</c:v>
                </c:pt>
                <c:pt idx="113">
                  <c:v>135112160.90000001</c:v>
                </c:pt>
                <c:pt idx="114">
                  <c:v>74891752.75999999</c:v>
                </c:pt>
                <c:pt idx="115">
                  <c:v>34333943.240000002</c:v>
                </c:pt>
                <c:pt idx="116">
                  <c:v>11256282.690000001</c:v>
                </c:pt>
                <c:pt idx="117">
                  <c:v>1995283.1359999999</c:v>
                </c:pt>
                <c:pt idx="118">
                  <c:v>26270.912509999998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A16-4D49-929F-82DD9E8DDBE0}"/>
            </c:ext>
          </c:extLst>
        </c:ser>
        <c:ser>
          <c:idx val="1"/>
          <c:order val="1"/>
          <c:tx>
            <c:strRef>
              <c:f>'[PerformanceComparisonnEDM (version 1).xlsb.xlsx]nEDM comparison'!$I$3</c:f>
              <c:strCache>
                <c:ptCount val="1"/>
                <c:pt idx="0">
                  <c:v>FOCS+PDC1, neutrons/s/AA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'[PerformanceComparisonnEDM (version 1).xlsb.xlsx]nEDM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'[PerformanceComparisonnEDM (version 1).xlsb.xlsx]nEDM comparison'!$I$4:$I$143</c:f>
              <c:numCache>
                <c:formatCode>0.00E+00</c:formatCode>
                <c:ptCount val="1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1.6602685559999999</c:v>
                </c:pt>
                <c:pt idx="24">
                  <c:v>16.217410810000001</c:v>
                </c:pt>
                <c:pt idx="25">
                  <c:v>60.826432019999999</c:v>
                </c:pt>
                <c:pt idx="26">
                  <c:v>158.9032646</c:v>
                </c:pt>
                <c:pt idx="27">
                  <c:v>330.44626469999997</c:v>
                </c:pt>
                <c:pt idx="28">
                  <c:v>617.7834623</c:v>
                </c:pt>
                <c:pt idx="29">
                  <c:v>1138.845425</c:v>
                </c:pt>
                <c:pt idx="30">
                  <c:v>2043.2833439999999</c:v>
                </c:pt>
                <c:pt idx="31">
                  <c:v>3582.2864140000001</c:v>
                </c:pt>
                <c:pt idx="32">
                  <c:v>6160.4525229999999</c:v>
                </c:pt>
                <c:pt idx="33">
                  <c:v>10635.54631</c:v>
                </c:pt>
                <c:pt idx="34">
                  <c:v>17968.2248</c:v>
                </c:pt>
                <c:pt idx="35">
                  <c:v>30244.323469999999</c:v>
                </c:pt>
                <c:pt idx="36">
                  <c:v>51705.583509999997</c:v>
                </c:pt>
                <c:pt idx="37">
                  <c:v>85989.049689999985</c:v>
                </c:pt>
                <c:pt idx="38">
                  <c:v>145006.5667</c:v>
                </c:pt>
                <c:pt idx="39">
                  <c:v>242447.09529999999</c:v>
                </c:pt>
                <c:pt idx="40">
                  <c:v>400445.11950000003</c:v>
                </c:pt>
                <c:pt idx="41">
                  <c:v>661537.69259999995</c:v>
                </c:pt>
                <c:pt idx="42">
                  <c:v>1083173.8419999999</c:v>
                </c:pt>
                <c:pt idx="43">
                  <c:v>1781773.3030000001</c:v>
                </c:pt>
                <c:pt idx="44">
                  <c:v>2948486.415</c:v>
                </c:pt>
                <c:pt idx="45">
                  <c:v>4705367.5949999997</c:v>
                </c:pt>
                <c:pt idx="46">
                  <c:v>7597590.5949999997</c:v>
                </c:pt>
                <c:pt idx="47">
                  <c:v>12524747.379999999</c:v>
                </c:pt>
                <c:pt idx="48">
                  <c:v>19877326.25</c:v>
                </c:pt>
                <c:pt idx="49">
                  <c:v>32364853.399999999</c:v>
                </c:pt>
                <c:pt idx="50">
                  <c:v>50501903.25</c:v>
                </c:pt>
                <c:pt idx="51">
                  <c:v>81199515.140000001</c:v>
                </c:pt>
                <c:pt idx="52">
                  <c:v>127891721.19999999</c:v>
                </c:pt>
                <c:pt idx="53">
                  <c:v>201767863.70000002</c:v>
                </c:pt>
                <c:pt idx="54">
                  <c:v>316653178.80000001</c:v>
                </c:pt>
                <c:pt idx="55">
                  <c:v>499589099.09999996</c:v>
                </c:pt>
                <c:pt idx="56">
                  <c:v>770548187.69999993</c:v>
                </c:pt>
                <c:pt idx="57">
                  <c:v>1203708850</c:v>
                </c:pt>
                <c:pt idx="58">
                  <c:v>1819552999</c:v>
                </c:pt>
                <c:pt idx="59">
                  <c:v>2670421550</c:v>
                </c:pt>
                <c:pt idx="60">
                  <c:v>3610272412</c:v>
                </c:pt>
                <c:pt idx="61">
                  <c:v>4580408073</c:v>
                </c:pt>
                <c:pt idx="62">
                  <c:v>5397186074</c:v>
                </c:pt>
                <c:pt idx="63">
                  <c:v>6172667653</c:v>
                </c:pt>
                <c:pt idx="64">
                  <c:v>6836786939</c:v>
                </c:pt>
                <c:pt idx="65">
                  <c:v>7476303914</c:v>
                </c:pt>
                <c:pt idx="66">
                  <c:v>8069564398</c:v>
                </c:pt>
                <c:pt idx="67">
                  <c:v>8538655529</c:v>
                </c:pt>
                <c:pt idx="68">
                  <c:v>8954379022</c:v>
                </c:pt>
                <c:pt idx="69">
                  <c:v>9395182199</c:v>
                </c:pt>
                <c:pt idx="70">
                  <c:v>9727422540</c:v>
                </c:pt>
                <c:pt idx="71">
                  <c:v>9884515034</c:v>
                </c:pt>
                <c:pt idx="72">
                  <c:v>10209781960</c:v>
                </c:pt>
                <c:pt idx="73">
                  <c:v>10297156930</c:v>
                </c:pt>
                <c:pt idx="74">
                  <c:v>10245401350</c:v>
                </c:pt>
                <c:pt idx="75">
                  <c:v>10166141660</c:v>
                </c:pt>
                <c:pt idx="76">
                  <c:v>9855787532</c:v>
                </c:pt>
                <c:pt idx="77">
                  <c:v>9516698860</c:v>
                </c:pt>
                <c:pt idx="78">
                  <c:v>9046649592</c:v>
                </c:pt>
                <c:pt idx="79">
                  <c:v>8491315009</c:v>
                </c:pt>
                <c:pt idx="80">
                  <c:v>7935441247</c:v>
                </c:pt>
                <c:pt idx="81">
                  <c:v>7284722134</c:v>
                </c:pt>
                <c:pt idx="82">
                  <c:v>6614294600</c:v>
                </c:pt>
                <c:pt idx="83">
                  <c:v>5906804878</c:v>
                </c:pt>
                <c:pt idx="84">
                  <c:v>5300378858</c:v>
                </c:pt>
                <c:pt idx="85">
                  <c:v>4657304942</c:v>
                </c:pt>
                <c:pt idx="86">
                  <c:v>4077189555</c:v>
                </c:pt>
                <c:pt idx="87">
                  <c:v>3582700078</c:v>
                </c:pt>
                <c:pt idx="88">
                  <c:v>3071027098</c:v>
                </c:pt>
                <c:pt idx="89">
                  <c:v>2613666105</c:v>
                </c:pt>
                <c:pt idx="90">
                  <c:v>2172147700</c:v>
                </c:pt>
                <c:pt idx="91">
                  <c:v>1763777231</c:v>
                </c:pt>
                <c:pt idx="92">
                  <c:v>1401963125</c:v>
                </c:pt>
                <c:pt idx="93">
                  <c:v>1061613628</c:v>
                </c:pt>
                <c:pt idx="94">
                  <c:v>760066240.10000002</c:v>
                </c:pt>
                <c:pt idx="95">
                  <c:v>500955478.80000001</c:v>
                </c:pt>
                <c:pt idx="96">
                  <c:v>293412331.19999999</c:v>
                </c:pt>
                <c:pt idx="97">
                  <c:v>134544778.59999999</c:v>
                </c:pt>
                <c:pt idx="98">
                  <c:v>45374369.289999992</c:v>
                </c:pt>
                <c:pt idx="99">
                  <c:v>7082986.5370000005</c:v>
                </c:pt>
                <c:pt idx="100">
                  <c:v>149157.372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A16-4D49-929F-82DD9E8DDBE0}"/>
            </c:ext>
          </c:extLst>
        </c:ser>
        <c:ser>
          <c:idx val="2"/>
          <c:order val="2"/>
          <c:tx>
            <c:strRef>
              <c:f>'[PerformanceComparisonnEDM (version 1).xlsb.xlsx]nEDM comparison'!$J$3</c:f>
              <c:strCache>
                <c:ptCount val="1"/>
                <c:pt idx="0">
                  <c:v>All choppers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'[PerformanceComparisonnEDM (version 1).xlsb.xlsx]nEDM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'[PerformanceComparisonnEDM (version 1).xlsb.xlsx]nEDM comparison'!$J$4:$J$143</c:f>
              <c:numCache>
                <c:formatCode>0.00E+00</c:formatCode>
                <c:ptCount val="1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17745.650320000001</c:v>
                </c:pt>
                <c:pt idx="71">
                  <c:v>6146765.392</c:v>
                </c:pt>
                <c:pt idx="72">
                  <c:v>93977617.670000017</c:v>
                </c:pt>
                <c:pt idx="73">
                  <c:v>647892760.79999995</c:v>
                </c:pt>
                <c:pt idx="74">
                  <c:v>2582980850</c:v>
                </c:pt>
                <c:pt idx="75">
                  <c:v>4826258366</c:v>
                </c:pt>
                <c:pt idx="76">
                  <c:v>6857179590</c:v>
                </c:pt>
                <c:pt idx="77">
                  <c:v>8502656352</c:v>
                </c:pt>
                <c:pt idx="78">
                  <c:v>8977442422</c:v>
                </c:pt>
                <c:pt idx="79">
                  <c:v>7916526749</c:v>
                </c:pt>
                <c:pt idx="80">
                  <c:v>5733965356</c:v>
                </c:pt>
                <c:pt idx="81">
                  <c:v>3598426740</c:v>
                </c:pt>
                <c:pt idx="82">
                  <c:v>1679281065</c:v>
                </c:pt>
                <c:pt idx="83">
                  <c:v>310152441.5</c:v>
                </c:pt>
                <c:pt idx="84">
                  <c:v>585359.12529999996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A16-4D49-929F-82DD9E8DDB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1083727"/>
        <c:axId val="871085647"/>
      </c:scatterChart>
      <c:valAx>
        <c:axId val="871083727"/>
        <c:scaling>
          <c:orientation val="minMax"/>
          <c:max val="12"/>
          <c:min val="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1085647"/>
        <c:crosses val="autoZero"/>
        <c:crossBetween val="midCat"/>
      </c:valAx>
      <c:valAx>
        <c:axId val="871085647"/>
        <c:scaling>
          <c:orientation val="minMax"/>
          <c:max val="3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108372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052324104648209"/>
          <c:y val="0.15184212027844346"/>
          <c:w val="0.48926593853187705"/>
          <c:h val="0.35778529042565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/>
              <a:t>Polarized flux,</a:t>
            </a:r>
            <a:r>
              <a:rPr lang="en-US" sz="1000" baseline="0"/>
              <a:t> nEDM optimized optics</a:t>
            </a:r>
            <a:r>
              <a:rPr lang="en-US" sz="1000"/>
              <a:t>, n/s/AA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554109307765101"/>
          <c:y val="0.15189318726463535"/>
          <c:w val="0.75565316240231872"/>
          <c:h val="0.7617630948305375"/>
        </c:manualLayout>
      </c:layout>
      <c:scatterChart>
        <c:scatterStyle val="lineMarker"/>
        <c:varyColors val="0"/>
        <c:ser>
          <c:idx val="0"/>
          <c:order val="0"/>
          <c:tx>
            <c:strRef>
              <c:f>'[PerformanceComparisonnEDM (version 1).xlsb.xlsx]nEDM comparison'!$AW$3</c:f>
              <c:strCache>
                <c:ptCount val="1"/>
                <c:pt idx="0">
                  <c:v>FOCs, neutron/s/AA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'[PerformanceComparisonnEDM (version 1).xlsb.xlsx]nEDM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'[PerformanceComparisonnEDM (version 1).xlsb.xlsx]nEDM comparison'!$AW$4:$AW$143</c:f>
              <c:numCache>
                <c:formatCode>0.00E+00</c:formatCode>
                <c:ptCount val="140"/>
                <c:pt idx="0">
                  <c:v>0</c:v>
                </c:pt>
                <c:pt idx="1">
                  <c:v>0</c:v>
                </c:pt>
                <c:pt idx="2">
                  <c:v>2.0506244269999999E-33</c:v>
                </c:pt>
                <c:pt idx="3">
                  <c:v>3.3499486389999998E-5</c:v>
                </c:pt>
                <c:pt idx="4">
                  <c:v>6.6273523759999994E-11</c:v>
                </c:pt>
                <c:pt idx="5">
                  <c:v>1.9316175789999997E-8</c:v>
                </c:pt>
                <c:pt idx="6">
                  <c:v>0.16397276399999999</c:v>
                </c:pt>
                <c:pt idx="7">
                  <c:v>7.5930908389999996E-2</c:v>
                </c:pt>
                <c:pt idx="8">
                  <c:v>7.4033314240000001</c:v>
                </c:pt>
                <c:pt idx="9">
                  <c:v>34.649329569999999</c:v>
                </c:pt>
                <c:pt idx="10">
                  <c:v>8.9390458180000003</c:v>
                </c:pt>
                <c:pt idx="11">
                  <c:v>490.62010409999999</c:v>
                </c:pt>
                <c:pt idx="12">
                  <c:v>305.16163689999996</c:v>
                </c:pt>
                <c:pt idx="13">
                  <c:v>6236.0711460000002</c:v>
                </c:pt>
                <c:pt idx="14">
                  <c:v>18613.445930000002</c:v>
                </c:pt>
                <c:pt idx="15">
                  <c:v>32347.201289999997</c:v>
                </c:pt>
                <c:pt idx="16">
                  <c:v>54385.490669999999</c:v>
                </c:pt>
                <c:pt idx="17">
                  <c:v>175633.38029999999</c:v>
                </c:pt>
                <c:pt idx="18">
                  <c:v>1037884.8420000001</c:v>
                </c:pt>
                <c:pt idx="19">
                  <c:v>1112485.804</c:v>
                </c:pt>
                <c:pt idx="20">
                  <c:v>2749015.2490000003</c:v>
                </c:pt>
                <c:pt idx="21">
                  <c:v>5869509.4579999996</c:v>
                </c:pt>
                <c:pt idx="22">
                  <c:v>9131984.102</c:v>
                </c:pt>
                <c:pt idx="23">
                  <c:v>22758040.920000002</c:v>
                </c:pt>
                <c:pt idx="24">
                  <c:v>44871650.480000004</c:v>
                </c:pt>
                <c:pt idx="25">
                  <c:v>70485999.159999996</c:v>
                </c:pt>
                <c:pt idx="26">
                  <c:v>120890533</c:v>
                </c:pt>
                <c:pt idx="27">
                  <c:v>229984761.70000002</c:v>
                </c:pt>
                <c:pt idx="28">
                  <c:v>353442369.09999996</c:v>
                </c:pt>
                <c:pt idx="29">
                  <c:v>429699499.30000001</c:v>
                </c:pt>
                <c:pt idx="30">
                  <c:v>591832409</c:v>
                </c:pt>
                <c:pt idx="31">
                  <c:v>761786129.5999999</c:v>
                </c:pt>
                <c:pt idx="32">
                  <c:v>1099940974</c:v>
                </c:pt>
                <c:pt idx="33">
                  <c:v>1303500594</c:v>
                </c:pt>
                <c:pt idx="34">
                  <c:v>1735210239</c:v>
                </c:pt>
                <c:pt idx="35">
                  <c:v>1945255252</c:v>
                </c:pt>
                <c:pt idx="36">
                  <c:v>2536062782</c:v>
                </c:pt>
                <c:pt idx="37">
                  <c:v>2912381485</c:v>
                </c:pt>
                <c:pt idx="38">
                  <c:v>3482154078</c:v>
                </c:pt>
                <c:pt idx="39">
                  <c:v>4130374512</c:v>
                </c:pt>
                <c:pt idx="40">
                  <c:v>4891763615</c:v>
                </c:pt>
                <c:pt idx="41">
                  <c:v>5759485390</c:v>
                </c:pt>
                <c:pt idx="42">
                  <c:v>6456501913</c:v>
                </c:pt>
                <c:pt idx="43">
                  <c:v>7306034471</c:v>
                </c:pt>
                <c:pt idx="44">
                  <c:v>8215644904</c:v>
                </c:pt>
                <c:pt idx="45">
                  <c:v>9086533989</c:v>
                </c:pt>
                <c:pt idx="46">
                  <c:v>9998033303</c:v>
                </c:pt>
                <c:pt idx="47">
                  <c:v>10569167700</c:v>
                </c:pt>
                <c:pt idx="48">
                  <c:v>11088834270</c:v>
                </c:pt>
                <c:pt idx="49">
                  <c:v>11574519380</c:v>
                </c:pt>
                <c:pt idx="50">
                  <c:v>11878672410</c:v>
                </c:pt>
                <c:pt idx="51">
                  <c:v>11963575260</c:v>
                </c:pt>
                <c:pt idx="52">
                  <c:v>12014765510</c:v>
                </c:pt>
                <c:pt idx="53">
                  <c:v>12095058550</c:v>
                </c:pt>
                <c:pt idx="54">
                  <c:v>12256758850</c:v>
                </c:pt>
                <c:pt idx="55">
                  <c:v>11848548490</c:v>
                </c:pt>
                <c:pt idx="56">
                  <c:v>11640726910</c:v>
                </c:pt>
                <c:pt idx="57">
                  <c:v>11657986300</c:v>
                </c:pt>
                <c:pt idx="58">
                  <c:v>11360430030</c:v>
                </c:pt>
                <c:pt idx="59">
                  <c:v>11066955090</c:v>
                </c:pt>
                <c:pt idx="60">
                  <c:v>10912571580</c:v>
                </c:pt>
                <c:pt idx="61">
                  <c:v>10531789960</c:v>
                </c:pt>
                <c:pt idx="62">
                  <c:v>10303668420</c:v>
                </c:pt>
                <c:pt idx="63">
                  <c:v>10023249010</c:v>
                </c:pt>
                <c:pt idx="64">
                  <c:v>9804712266</c:v>
                </c:pt>
                <c:pt idx="65">
                  <c:v>9524191521</c:v>
                </c:pt>
                <c:pt idx="66">
                  <c:v>9377571599</c:v>
                </c:pt>
                <c:pt idx="67">
                  <c:v>9040730421</c:v>
                </c:pt>
                <c:pt idx="68">
                  <c:v>8792002772</c:v>
                </c:pt>
                <c:pt idx="69">
                  <c:v>8503079656</c:v>
                </c:pt>
                <c:pt idx="70">
                  <c:v>8273734631</c:v>
                </c:pt>
                <c:pt idx="71">
                  <c:v>8140780320</c:v>
                </c:pt>
                <c:pt idx="72">
                  <c:v>7874139498</c:v>
                </c:pt>
                <c:pt idx="73">
                  <c:v>7723162374</c:v>
                </c:pt>
                <c:pt idx="74">
                  <c:v>7315640796</c:v>
                </c:pt>
                <c:pt idx="75">
                  <c:v>7239058046</c:v>
                </c:pt>
                <c:pt idx="76">
                  <c:v>7006091878</c:v>
                </c:pt>
                <c:pt idx="77">
                  <c:v>6756398028</c:v>
                </c:pt>
                <c:pt idx="78">
                  <c:v>6594075265</c:v>
                </c:pt>
                <c:pt idx="79">
                  <c:v>6368438567</c:v>
                </c:pt>
                <c:pt idx="80">
                  <c:v>6219614783</c:v>
                </c:pt>
                <c:pt idx="81">
                  <c:v>6030182313</c:v>
                </c:pt>
                <c:pt idx="82">
                  <c:v>5856943353</c:v>
                </c:pt>
                <c:pt idx="83">
                  <c:v>5690349071</c:v>
                </c:pt>
                <c:pt idx="84">
                  <c:v>5462172869</c:v>
                </c:pt>
                <c:pt idx="85">
                  <c:v>5292582562</c:v>
                </c:pt>
                <c:pt idx="86">
                  <c:v>5111868347</c:v>
                </c:pt>
                <c:pt idx="87">
                  <c:v>5007101094</c:v>
                </c:pt>
                <c:pt idx="88">
                  <c:v>4836177564</c:v>
                </c:pt>
                <c:pt idx="89">
                  <c:v>4615306618</c:v>
                </c:pt>
                <c:pt idx="90">
                  <c:v>4562628422</c:v>
                </c:pt>
                <c:pt idx="91">
                  <c:v>4381968312</c:v>
                </c:pt>
                <c:pt idx="92">
                  <c:v>4227461231</c:v>
                </c:pt>
                <c:pt idx="93">
                  <c:v>4101353428</c:v>
                </c:pt>
                <c:pt idx="94">
                  <c:v>3962886476</c:v>
                </c:pt>
                <c:pt idx="95">
                  <c:v>3841835887</c:v>
                </c:pt>
                <c:pt idx="96">
                  <c:v>3734474040</c:v>
                </c:pt>
                <c:pt idx="97">
                  <c:v>3558442638</c:v>
                </c:pt>
                <c:pt idx="98">
                  <c:v>3455916421</c:v>
                </c:pt>
                <c:pt idx="99">
                  <c:v>3254204531</c:v>
                </c:pt>
                <c:pt idx="100">
                  <c:v>3093900704</c:v>
                </c:pt>
                <c:pt idx="101">
                  <c:v>2875112003</c:v>
                </c:pt>
                <c:pt idx="102">
                  <c:v>2705349074</c:v>
                </c:pt>
                <c:pt idx="103">
                  <c:v>2446332629</c:v>
                </c:pt>
                <c:pt idx="104">
                  <c:v>2245082398</c:v>
                </c:pt>
                <c:pt idx="105">
                  <c:v>2043244056</c:v>
                </c:pt>
                <c:pt idx="106">
                  <c:v>1843905821</c:v>
                </c:pt>
                <c:pt idx="107">
                  <c:v>1634718705</c:v>
                </c:pt>
                <c:pt idx="108">
                  <c:v>1436656561</c:v>
                </c:pt>
                <c:pt idx="109">
                  <c:v>1235034282</c:v>
                </c:pt>
                <c:pt idx="110">
                  <c:v>1029546036</c:v>
                </c:pt>
                <c:pt idx="111">
                  <c:v>856957265.69999993</c:v>
                </c:pt>
                <c:pt idx="112">
                  <c:v>707695645.9000001</c:v>
                </c:pt>
                <c:pt idx="113">
                  <c:v>564255519.0999999</c:v>
                </c:pt>
                <c:pt idx="114">
                  <c:v>442808782.80000001</c:v>
                </c:pt>
                <c:pt idx="115">
                  <c:v>343552937.70000005</c:v>
                </c:pt>
                <c:pt idx="116">
                  <c:v>264607007.30000001</c:v>
                </c:pt>
                <c:pt idx="117">
                  <c:v>192070113</c:v>
                </c:pt>
                <c:pt idx="118">
                  <c:v>143752790</c:v>
                </c:pt>
                <c:pt idx="119">
                  <c:v>97496993.439999998</c:v>
                </c:pt>
                <c:pt idx="120">
                  <c:v>60487862.340000004</c:v>
                </c:pt>
                <c:pt idx="121">
                  <c:v>35808700.530000001</c:v>
                </c:pt>
                <c:pt idx="122">
                  <c:v>18457543.030000001</c:v>
                </c:pt>
                <c:pt idx="123">
                  <c:v>6503129.2689999994</c:v>
                </c:pt>
                <c:pt idx="124">
                  <c:v>1751957.26</c:v>
                </c:pt>
                <c:pt idx="125">
                  <c:v>192473.43980000002</c:v>
                </c:pt>
                <c:pt idx="126">
                  <c:v>851.19001920000005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420-4BDC-B9EC-E2F9B3815312}"/>
            </c:ext>
          </c:extLst>
        </c:ser>
        <c:ser>
          <c:idx val="1"/>
          <c:order val="1"/>
          <c:tx>
            <c:strRef>
              <c:f>'[PerformanceComparisonnEDM (version 1).xlsb.xlsx]nEDM comparison'!$AX$3</c:f>
              <c:strCache>
                <c:ptCount val="1"/>
                <c:pt idx="0">
                  <c:v>FOCS+PDC1, neutrons/s/AA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'[PerformanceComparisonnEDM (version 1).xlsb.xlsx]nEDM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'[PerformanceComparisonnEDM (version 1).xlsb.xlsx]nEDM comparison'!$AX$4:$AX$143</c:f>
              <c:numCache>
                <c:formatCode>0.00E+00</c:formatCode>
                <c:ptCount val="1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2.4810446470000001E-2</c:v>
                </c:pt>
                <c:pt idx="24">
                  <c:v>0.11370970080000001</c:v>
                </c:pt>
                <c:pt idx="25">
                  <c:v>1.622646595</c:v>
                </c:pt>
                <c:pt idx="26">
                  <c:v>4.1489328060000004</c:v>
                </c:pt>
                <c:pt idx="27">
                  <c:v>10.94791743</c:v>
                </c:pt>
                <c:pt idx="28">
                  <c:v>24.297570030000003</c:v>
                </c:pt>
                <c:pt idx="29">
                  <c:v>41.650550099999997</c:v>
                </c:pt>
                <c:pt idx="30">
                  <c:v>92.243328380000008</c:v>
                </c:pt>
                <c:pt idx="31">
                  <c:v>189.79847289999998</c:v>
                </c:pt>
                <c:pt idx="32">
                  <c:v>358.59409849999997</c:v>
                </c:pt>
                <c:pt idx="33">
                  <c:v>700.192139</c:v>
                </c:pt>
                <c:pt idx="34">
                  <c:v>1221.250859</c:v>
                </c:pt>
                <c:pt idx="35">
                  <c:v>2277.803058</c:v>
                </c:pt>
                <c:pt idx="36">
                  <c:v>4368.9572579999995</c:v>
                </c:pt>
                <c:pt idx="37">
                  <c:v>7943.4408149999999</c:v>
                </c:pt>
                <c:pt idx="38">
                  <c:v>15498.535119999999</c:v>
                </c:pt>
                <c:pt idx="39">
                  <c:v>27397.092840000001</c:v>
                </c:pt>
                <c:pt idx="40">
                  <c:v>54086.66504</c:v>
                </c:pt>
                <c:pt idx="41">
                  <c:v>96237.013380000004</c:v>
                </c:pt>
                <c:pt idx="42">
                  <c:v>179773.7501</c:v>
                </c:pt>
                <c:pt idx="43">
                  <c:v>326676.01260000002</c:v>
                </c:pt>
                <c:pt idx="44">
                  <c:v>600328.73619999993</c:v>
                </c:pt>
                <c:pt idx="45">
                  <c:v>1083006.8810000001</c:v>
                </c:pt>
                <c:pt idx="46">
                  <c:v>2010828.9029999999</c:v>
                </c:pt>
                <c:pt idx="47">
                  <c:v>3507350.64</c:v>
                </c:pt>
                <c:pt idx="48">
                  <c:v>5974879.2200000007</c:v>
                </c:pt>
                <c:pt idx="49">
                  <c:v>10134128.880000001</c:v>
                </c:pt>
                <c:pt idx="50">
                  <c:v>16483092.84</c:v>
                </c:pt>
                <c:pt idx="51">
                  <c:v>28689991.699999999</c:v>
                </c:pt>
                <c:pt idx="52">
                  <c:v>46419350.190000005</c:v>
                </c:pt>
                <c:pt idx="53">
                  <c:v>74176294.510000005</c:v>
                </c:pt>
                <c:pt idx="54">
                  <c:v>122289914.09999999</c:v>
                </c:pt>
                <c:pt idx="55">
                  <c:v>193402557.5</c:v>
                </c:pt>
                <c:pt idx="56">
                  <c:v>313777134.80000001</c:v>
                </c:pt>
                <c:pt idx="57">
                  <c:v>504883503.29999995</c:v>
                </c:pt>
                <c:pt idx="58">
                  <c:v>774456738.5</c:v>
                </c:pt>
                <c:pt idx="59">
                  <c:v>1218222954</c:v>
                </c:pt>
                <c:pt idx="60">
                  <c:v>1723647067</c:v>
                </c:pt>
                <c:pt idx="61">
                  <c:v>2266134515</c:v>
                </c:pt>
                <c:pt idx="62">
                  <c:v>2792774351</c:v>
                </c:pt>
                <c:pt idx="63">
                  <c:v>3332475447</c:v>
                </c:pt>
                <c:pt idx="64">
                  <c:v>3820362452</c:v>
                </c:pt>
                <c:pt idx="65">
                  <c:v>4230104509</c:v>
                </c:pt>
                <c:pt idx="66">
                  <c:v>4686651105</c:v>
                </c:pt>
                <c:pt idx="67">
                  <c:v>5014418405</c:v>
                </c:pt>
                <c:pt idx="68">
                  <c:v>5447395361</c:v>
                </c:pt>
                <c:pt idx="69">
                  <c:v>5810632602</c:v>
                </c:pt>
                <c:pt idx="70">
                  <c:v>6093968768</c:v>
                </c:pt>
                <c:pt idx="71">
                  <c:v>6272009316</c:v>
                </c:pt>
                <c:pt idx="72">
                  <c:v>6430328957</c:v>
                </c:pt>
                <c:pt idx="73">
                  <c:v>6724492391</c:v>
                </c:pt>
                <c:pt idx="74">
                  <c:v>6784014199</c:v>
                </c:pt>
                <c:pt idx="75">
                  <c:v>6889127416</c:v>
                </c:pt>
                <c:pt idx="76">
                  <c:v>6791763641</c:v>
                </c:pt>
                <c:pt idx="77">
                  <c:v>6632600938</c:v>
                </c:pt>
                <c:pt idx="78">
                  <c:v>6483720778</c:v>
                </c:pt>
                <c:pt idx="79">
                  <c:v>6070381309</c:v>
                </c:pt>
                <c:pt idx="80">
                  <c:v>5792970466</c:v>
                </c:pt>
                <c:pt idx="81">
                  <c:v>5338908969</c:v>
                </c:pt>
                <c:pt idx="82">
                  <c:v>4954718489</c:v>
                </c:pt>
                <c:pt idx="83">
                  <c:v>4486351298</c:v>
                </c:pt>
                <c:pt idx="84">
                  <c:v>4058005156</c:v>
                </c:pt>
                <c:pt idx="85">
                  <c:v>3572530061</c:v>
                </c:pt>
                <c:pt idx="86">
                  <c:v>3227955881</c:v>
                </c:pt>
                <c:pt idx="87">
                  <c:v>2812225657</c:v>
                </c:pt>
                <c:pt idx="88">
                  <c:v>2457855971</c:v>
                </c:pt>
                <c:pt idx="89">
                  <c:v>2141748541</c:v>
                </c:pt>
                <c:pt idx="90">
                  <c:v>1793066175</c:v>
                </c:pt>
                <c:pt idx="91">
                  <c:v>1497131268</c:v>
                </c:pt>
                <c:pt idx="92">
                  <c:v>1231523404</c:v>
                </c:pt>
                <c:pt idx="93">
                  <c:v>955903328.10000002</c:v>
                </c:pt>
                <c:pt idx="94">
                  <c:v>726616548.60000002</c:v>
                </c:pt>
                <c:pt idx="95">
                  <c:v>513087029.60000002</c:v>
                </c:pt>
                <c:pt idx="96">
                  <c:v>339013022.80000001</c:v>
                </c:pt>
                <c:pt idx="97">
                  <c:v>190655607</c:v>
                </c:pt>
                <c:pt idx="98">
                  <c:v>93540074.580000013</c:v>
                </c:pt>
                <c:pt idx="99">
                  <c:v>30056491.549999997</c:v>
                </c:pt>
                <c:pt idx="100">
                  <c:v>6614871.2679999992</c:v>
                </c:pt>
                <c:pt idx="101">
                  <c:v>394551.45049999998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420-4BDC-B9EC-E2F9B3815312}"/>
            </c:ext>
          </c:extLst>
        </c:ser>
        <c:ser>
          <c:idx val="2"/>
          <c:order val="2"/>
          <c:tx>
            <c:strRef>
              <c:f>'[PerformanceComparisonnEDM (version 1).xlsb.xlsx]nEDM comparison'!$AY$3</c:f>
              <c:strCache>
                <c:ptCount val="1"/>
                <c:pt idx="0">
                  <c:v>All choppers, neutrons/s/AA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'[PerformanceComparisonnEDM (version 1).xlsb.xlsx]nEDM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'[PerformanceComparisonnEDM (version 1).xlsb.xlsx]nEDM comparison'!$AY$4:$AY$143</c:f>
              <c:numCache>
                <c:formatCode>0.00E+00</c:formatCode>
                <c:ptCount val="1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2012.1866049999999</c:v>
                </c:pt>
                <c:pt idx="70">
                  <c:v>763993.81420000002</c:v>
                </c:pt>
                <c:pt idx="71">
                  <c:v>17178026.34</c:v>
                </c:pt>
                <c:pt idx="72">
                  <c:v>143310489.5</c:v>
                </c:pt>
                <c:pt idx="73">
                  <c:v>831360243.79999995</c:v>
                </c:pt>
                <c:pt idx="74">
                  <c:v>2339305660</c:v>
                </c:pt>
                <c:pt idx="75">
                  <c:v>3899448749</c:v>
                </c:pt>
                <c:pt idx="76">
                  <c:v>5263659294</c:v>
                </c:pt>
                <c:pt idx="77">
                  <c:v>6260175573</c:v>
                </c:pt>
                <c:pt idx="78">
                  <c:v>6242529459</c:v>
                </c:pt>
                <c:pt idx="79">
                  <c:v>5072435658</c:v>
                </c:pt>
                <c:pt idx="80">
                  <c:v>3527902405</c:v>
                </c:pt>
                <c:pt idx="81">
                  <c:v>2027547140</c:v>
                </c:pt>
                <c:pt idx="82">
                  <c:v>735259787.5</c:v>
                </c:pt>
                <c:pt idx="83">
                  <c:v>58150627.300000004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420-4BDC-B9EC-E2F9B3815312}"/>
            </c:ext>
          </c:extLst>
        </c:ser>
        <c:ser>
          <c:idx val="3"/>
          <c:order val="3"/>
          <c:tx>
            <c:strRef>
              <c:f>'[PerformanceComparisonnEDM (version 1).xlsb.xlsx]nEDM comparison'!$AZ$3</c:f>
              <c:strCache>
                <c:ptCount val="1"/>
                <c:pt idx="0">
                  <c:v>All choppers, m=3 guides, neutrons/s/AA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'[PerformanceComparisonnEDM (version 1).xlsb.xlsx]nEDM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'[PerformanceComparisonnEDM (version 1).xlsb.xlsx]nEDM comparison'!$AZ$4:$AZ$143</c:f>
              <c:numCache>
                <c:formatCode>0.00E+00</c:formatCode>
                <c:ptCount val="1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477.10096239999996</c:v>
                </c:pt>
                <c:pt idx="70">
                  <c:v>902073.41899999999</c:v>
                </c:pt>
                <c:pt idx="71">
                  <c:v>18330500.630000003</c:v>
                </c:pt>
                <c:pt idx="72">
                  <c:v>156267742.40000001</c:v>
                </c:pt>
                <c:pt idx="73">
                  <c:v>878854328.10000002</c:v>
                </c:pt>
                <c:pt idx="74">
                  <c:v>2493426987</c:v>
                </c:pt>
                <c:pt idx="75">
                  <c:v>4169985182</c:v>
                </c:pt>
                <c:pt idx="76">
                  <c:v>5670090573</c:v>
                </c:pt>
                <c:pt idx="77">
                  <c:v>6638819548</c:v>
                </c:pt>
                <c:pt idx="78">
                  <c:v>6536184069</c:v>
                </c:pt>
                <c:pt idx="79">
                  <c:v>5346618471</c:v>
                </c:pt>
                <c:pt idx="80">
                  <c:v>3645406856</c:v>
                </c:pt>
                <c:pt idx="81">
                  <c:v>2070479783</c:v>
                </c:pt>
                <c:pt idx="82">
                  <c:v>755450978.5</c:v>
                </c:pt>
                <c:pt idx="83">
                  <c:v>63538718.07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420-4BDC-B9EC-E2F9B38153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1083727"/>
        <c:axId val="871085647"/>
      </c:scatterChart>
      <c:valAx>
        <c:axId val="871083727"/>
        <c:scaling>
          <c:orientation val="minMax"/>
          <c:max val="12"/>
          <c:min val="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1085647"/>
        <c:crosses val="autoZero"/>
        <c:crossBetween val="midCat"/>
      </c:valAx>
      <c:valAx>
        <c:axId val="871085647"/>
        <c:scaling>
          <c:orientation val="minMax"/>
          <c:max val="3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108372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052324104648209"/>
          <c:y val="0.15184212027844346"/>
          <c:w val="0.51947675895351786"/>
          <c:h val="0.58367563408282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Polarized flux</a:t>
            </a:r>
            <a:r>
              <a:rPr lang="ru-RU"/>
              <a:t> </a:t>
            </a:r>
            <a:r>
              <a:rPr lang="en-US"/>
              <a:t>beyond</a:t>
            </a:r>
            <a:r>
              <a:rPr lang="en-US" baseline="0"/>
              <a:t> PDC2</a:t>
            </a:r>
            <a:r>
              <a:rPr lang="en-US"/>
              <a:t>,</a:t>
            </a:r>
            <a:r>
              <a:rPr lang="en-US" baseline="0"/>
              <a:t> nEDM optimized optics</a:t>
            </a:r>
            <a:r>
              <a:rPr lang="en-US"/>
              <a:t>, n/s/AA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577100482444808"/>
          <c:y val="0.15189318726463535"/>
          <c:w val="0.81542331849961458"/>
          <c:h val="0.7617630948305375"/>
        </c:manualLayout>
      </c:layout>
      <c:scatterChart>
        <c:scatterStyle val="lineMarker"/>
        <c:varyColors val="0"/>
        <c:ser>
          <c:idx val="0"/>
          <c:order val="0"/>
          <c:tx>
            <c:strRef>
              <c:f>'nEDM comparison'!$AW$3</c:f>
              <c:strCache>
                <c:ptCount val="1"/>
                <c:pt idx="0">
                  <c:v>FOCs, neutron/s/AA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('nEDM comparison'!$AW$4:$AW$143,'nEDM comparison'!$BB:$BB)</c:f>
              <c:numCache>
                <c:formatCode>0.00E+00</c:formatCode>
                <c:ptCount val="1048716"/>
                <c:pt idx="0">
                  <c:v>0</c:v>
                </c:pt>
                <c:pt idx="1">
                  <c:v>0</c:v>
                </c:pt>
                <c:pt idx="2">
                  <c:v>2.0506244269999999E-33</c:v>
                </c:pt>
                <c:pt idx="3">
                  <c:v>3.3499486389999998E-5</c:v>
                </c:pt>
                <c:pt idx="4">
                  <c:v>6.6273523759999994E-11</c:v>
                </c:pt>
                <c:pt idx="5">
                  <c:v>1.9316175789999997E-8</c:v>
                </c:pt>
                <c:pt idx="6">
                  <c:v>0.16397276399999999</c:v>
                </c:pt>
                <c:pt idx="7">
                  <c:v>7.5930908389999996E-2</c:v>
                </c:pt>
                <c:pt idx="8">
                  <c:v>7.4033314240000001</c:v>
                </c:pt>
                <c:pt idx="9">
                  <c:v>34.649329569999999</c:v>
                </c:pt>
                <c:pt idx="10">
                  <c:v>8.9390458180000003</c:v>
                </c:pt>
                <c:pt idx="11">
                  <c:v>490.62010409999999</c:v>
                </c:pt>
                <c:pt idx="12">
                  <c:v>305.16163689999996</c:v>
                </c:pt>
                <c:pt idx="13">
                  <c:v>6236.0711460000002</c:v>
                </c:pt>
                <c:pt idx="14">
                  <c:v>18613.445930000002</c:v>
                </c:pt>
                <c:pt idx="15">
                  <c:v>32347.201289999997</c:v>
                </c:pt>
                <c:pt idx="16">
                  <c:v>54385.490669999999</c:v>
                </c:pt>
                <c:pt idx="17">
                  <c:v>175633.38029999999</c:v>
                </c:pt>
                <c:pt idx="18">
                  <c:v>1037884.8420000001</c:v>
                </c:pt>
                <c:pt idx="19">
                  <c:v>1112485.804</c:v>
                </c:pt>
                <c:pt idx="20">
                  <c:v>2749015.2490000003</c:v>
                </c:pt>
                <c:pt idx="21">
                  <c:v>5869509.4579999996</c:v>
                </c:pt>
                <c:pt idx="22">
                  <c:v>9131984.102</c:v>
                </c:pt>
                <c:pt idx="23">
                  <c:v>22758040.920000002</c:v>
                </c:pt>
                <c:pt idx="24">
                  <c:v>44871650.480000004</c:v>
                </c:pt>
                <c:pt idx="25">
                  <c:v>70485999.159999996</c:v>
                </c:pt>
                <c:pt idx="26">
                  <c:v>120890533</c:v>
                </c:pt>
                <c:pt idx="27">
                  <c:v>229984761.70000002</c:v>
                </c:pt>
                <c:pt idx="28">
                  <c:v>353442369.09999996</c:v>
                </c:pt>
                <c:pt idx="29">
                  <c:v>429699499.30000001</c:v>
                </c:pt>
                <c:pt idx="30">
                  <c:v>591832409</c:v>
                </c:pt>
                <c:pt idx="31">
                  <c:v>761786129.5999999</c:v>
                </c:pt>
                <c:pt idx="32">
                  <c:v>1099940974</c:v>
                </c:pt>
                <c:pt idx="33">
                  <c:v>1303500594</c:v>
                </c:pt>
                <c:pt idx="34">
                  <c:v>1735210239</c:v>
                </c:pt>
                <c:pt idx="35">
                  <c:v>1945255252</c:v>
                </c:pt>
                <c:pt idx="36">
                  <c:v>2536062782</c:v>
                </c:pt>
                <c:pt idx="37">
                  <c:v>2912381485</c:v>
                </c:pt>
                <c:pt idx="38">
                  <c:v>3482154078</c:v>
                </c:pt>
                <c:pt idx="39">
                  <c:v>4130374512</c:v>
                </c:pt>
                <c:pt idx="40">
                  <c:v>4891763615</c:v>
                </c:pt>
                <c:pt idx="41">
                  <c:v>5759485390</c:v>
                </c:pt>
                <c:pt idx="42">
                  <c:v>6456501913</c:v>
                </c:pt>
                <c:pt idx="43">
                  <c:v>7306034471</c:v>
                </c:pt>
                <c:pt idx="44">
                  <c:v>8215644904</c:v>
                </c:pt>
                <c:pt idx="45">
                  <c:v>9086533989</c:v>
                </c:pt>
                <c:pt idx="46">
                  <c:v>9998033303</c:v>
                </c:pt>
                <c:pt idx="47">
                  <c:v>10569167700</c:v>
                </c:pt>
                <c:pt idx="48">
                  <c:v>11088834270</c:v>
                </c:pt>
                <c:pt idx="49">
                  <c:v>11574519380</c:v>
                </c:pt>
                <c:pt idx="50">
                  <c:v>11878672410</c:v>
                </c:pt>
                <c:pt idx="51">
                  <c:v>11963575260</c:v>
                </c:pt>
                <c:pt idx="52">
                  <c:v>12014765510</c:v>
                </c:pt>
                <c:pt idx="53">
                  <c:v>12095058550</c:v>
                </c:pt>
                <c:pt idx="54">
                  <c:v>12256758850</c:v>
                </c:pt>
                <c:pt idx="55">
                  <c:v>11848548490</c:v>
                </c:pt>
                <c:pt idx="56">
                  <c:v>11640726910</c:v>
                </c:pt>
                <c:pt idx="57">
                  <c:v>11657986300</c:v>
                </c:pt>
                <c:pt idx="58">
                  <c:v>11360430030</c:v>
                </c:pt>
                <c:pt idx="59">
                  <c:v>11066955090</c:v>
                </c:pt>
                <c:pt idx="60">
                  <c:v>10912571580</c:v>
                </c:pt>
                <c:pt idx="61">
                  <c:v>10531789960</c:v>
                </c:pt>
                <c:pt idx="62">
                  <c:v>10303668420</c:v>
                </c:pt>
                <c:pt idx="63">
                  <c:v>10023249010</c:v>
                </c:pt>
                <c:pt idx="64">
                  <c:v>9804712266</c:v>
                </c:pt>
                <c:pt idx="65">
                  <c:v>9524191521</c:v>
                </c:pt>
                <c:pt idx="66">
                  <c:v>9377571599</c:v>
                </c:pt>
                <c:pt idx="67">
                  <c:v>9040730421</c:v>
                </c:pt>
                <c:pt idx="68">
                  <c:v>8792002772</c:v>
                </c:pt>
                <c:pt idx="69">
                  <c:v>8503079656</c:v>
                </c:pt>
                <c:pt idx="70">
                  <c:v>8273734631</c:v>
                </c:pt>
                <c:pt idx="71">
                  <c:v>8140780320</c:v>
                </c:pt>
                <c:pt idx="72">
                  <c:v>7874139498</c:v>
                </c:pt>
                <c:pt idx="73">
                  <c:v>7723162374</c:v>
                </c:pt>
                <c:pt idx="74">
                  <c:v>7315640796</c:v>
                </c:pt>
                <c:pt idx="75">
                  <c:v>7239058046</c:v>
                </c:pt>
                <c:pt idx="76">
                  <c:v>7006091878</c:v>
                </c:pt>
                <c:pt idx="77">
                  <c:v>6756398028</c:v>
                </c:pt>
                <c:pt idx="78">
                  <c:v>6594075265</c:v>
                </c:pt>
                <c:pt idx="79">
                  <c:v>6368438567</c:v>
                </c:pt>
                <c:pt idx="80">
                  <c:v>6219614783</c:v>
                </c:pt>
                <c:pt idx="81">
                  <c:v>6030182313</c:v>
                </c:pt>
                <c:pt idx="82">
                  <c:v>5856943353</c:v>
                </c:pt>
                <c:pt idx="83">
                  <c:v>5690349071</c:v>
                </c:pt>
                <c:pt idx="84">
                  <c:v>5462172869</c:v>
                </c:pt>
                <c:pt idx="85">
                  <c:v>5292582562</c:v>
                </c:pt>
                <c:pt idx="86">
                  <c:v>5111868347</c:v>
                </c:pt>
                <c:pt idx="87">
                  <c:v>5007101094</c:v>
                </c:pt>
                <c:pt idx="88">
                  <c:v>4836177564</c:v>
                </c:pt>
                <c:pt idx="89">
                  <c:v>4615306618</c:v>
                </c:pt>
                <c:pt idx="90">
                  <c:v>4562628422</c:v>
                </c:pt>
                <c:pt idx="91">
                  <c:v>4381968312</c:v>
                </c:pt>
                <c:pt idx="92">
                  <c:v>4227461231</c:v>
                </c:pt>
                <c:pt idx="93">
                  <c:v>4101353428</c:v>
                </c:pt>
                <c:pt idx="94">
                  <c:v>3962886476</c:v>
                </c:pt>
                <c:pt idx="95">
                  <c:v>3841835887</c:v>
                </c:pt>
                <c:pt idx="96">
                  <c:v>3734474040</c:v>
                </c:pt>
                <c:pt idx="97">
                  <c:v>3558442638</c:v>
                </c:pt>
                <c:pt idx="98">
                  <c:v>3455916421</c:v>
                </c:pt>
                <c:pt idx="99">
                  <c:v>3254204531</c:v>
                </c:pt>
                <c:pt idx="100">
                  <c:v>3093900704</c:v>
                </c:pt>
                <c:pt idx="101">
                  <c:v>2875112003</c:v>
                </c:pt>
                <c:pt idx="102">
                  <c:v>2705349074</c:v>
                </c:pt>
                <c:pt idx="103">
                  <c:v>2446332629</c:v>
                </c:pt>
                <c:pt idx="104">
                  <c:v>2245082398</c:v>
                </c:pt>
                <c:pt idx="105">
                  <c:v>2043244056</c:v>
                </c:pt>
                <c:pt idx="106">
                  <c:v>1843905821</c:v>
                </c:pt>
                <c:pt idx="107">
                  <c:v>1634718705</c:v>
                </c:pt>
                <c:pt idx="108">
                  <c:v>1436656561</c:v>
                </c:pt>
                <c:pt idx="109">
                  <c:v>1235034282</c:v>
                </c:pt>
                <c:pt idx="110">
                  <c:v>1029546036</c:v>
                </c:pt>
                <c:pt idx="111">
                  <c:v>856957265.69999993</c:v>
                </c:pt>
                <c:pt idx="112">
                  <c:v>707695645.9000001</c:v>
                </c:pt>
                <c:pt idx="113">
                  <c:v>564255519.0999999</c:v>
                </c:pt>
                <c:pt idx="114">
                  <c:v>442808782.80000001</c:v>
                </c:pt>
                <c:pt idx="115">
                  <c:v>343552937.70000005</c:v>
                </c:pt>
                <c:pt idx="116">
                  <c:v>264607007.30000001</c:v>
                </c:pt>
                <c:pt idx="117">
                  <c:v>192070113</c:v>
                </c:pt>
                <c:pt idx="118">
                  <c:v>143752790</c:v>
                </c:pt>
                <c:pt idx="119">
                  <c:v>97496993.439999998</c:v>
                </c:pt>
                <c:pt idx="120">
                  <c:v>60487862.340000004</c:v>
                </c:pt>
                <c:pt idx="121">
                  <c:v>35808700.530000001</c:v>
                </c:pt>
                <c:pt idx="122">
                  <c:v>18457543.030000001</c:v>
                </c:pt>
                <c:pt idx="123">
                  <c:v>6503129.2689999994</c:v>
                </c:pt>
                <c:pt idx="124">
                  <c:v>1751957.26</c:v>
                </c:pt>
                <c:pt idx="125">
                  <c:v>192473.43980000002</c:v>
                </c:pt>
                <c:pt idx="126">
                  <c:v>851.19001920000005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2" formatCode="General">
                  <c:v>0</c:v>
                </c:pt>
                <c:pt idx="217" formatCode="General">
                  <c:v>2182174.4350000001</c:v>
                </c:pt>
                <c:pt idx="218" formatCode="General">
                  <c:v>317973776.60000002</c:v>
                </c:pt>
                <c:pt idx="219" formatCode="General">
                  <c:v>2232874497</c:v>
                </c:pt>
                <c:pt idx="220" formatCode="General">
                  <c:v>4416982145</c:v>
                </c:pt>
                <c:pt idx="221" formatCode="General">
                  <c:v>5900053184</c:v>
                </c:pt>
                <c:pt idx="222" formatCode="General">
                  <c:v>4885838011</c:v>
                </c:pt>
                <c:pt idx="223" formatCode="General">
                  <c:v>2575853275</c:v>
                </c:pt>
                <c:pt idx="224" formatCode="General">
                  <c:v>566345769.0999999</c:v>
                </c:pt>
                <c:pt idx="225" formatCode="General">
                  <c:v>1602219.1969999999</c:v>
                </c:pt>
                <c:pt idx="287" formatCode="General">
                  <c:v>0</c:v>
                </c:pt>
                <c:pt idx="288" formatCode="General">
                  <c:v>13361744470</c:v>
                </c:pt>
                <c:pt idx="289" formatCode="General">
                  <c:v>20899705051.331997</c:v>
                </c:pt>
                <c:pt idx="292" formatCode="General">
                  <c:v>0.63932693964733334</c:v>
                </c:pt>
                <c:pt idx="296">
                  <c:v>13361744470</c:v>
                </c:pt>
                <c:pt idx="297">
                  <c:v>20899705051.331997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FD8-4E98-8D8A-72B59F480EB5}"/>
            </c:ext>
          </c:extLst>
        </c:ser>
        <c:ser>
          <c:idx val="1"/>
          <c:order val="1"/>
          <c:tx>
            <c:strRef>
              <c:f>'nEDM comparison'!$AX$3</c:f>
              <c:strCache>
                <c:ptCount val="1"/>
                <c:pt idx="0">
                  <c:v>FOCS+PDC1, neutrons/s/AA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'nEDM comparison'!$AX$4:$AX$143</c:f>
              <c:numCache>
                <c:formatCode>0.00E+00</c:formatCode>
                <c:ptCount val="1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2.4810446470000001E-2</c:v>
                </c:pt>
                <c:pt idx="24">
                  <c:v>0.11370970080000001</c:v>
                </c:pt>
                <c:pt idx="25">
                  <c:v>1.622646595</c:v>
                </c:pt>
                <c:pt idx="26">
                  <c:v>4.1489328060000004</c:v>
                </c:pt>
                <c:pt idx="27">
                  <c:v>10.94791743</c:v>
                </c:pt>
                <c:pt idx="28">
                  <c:v>24.297570030000003</c:v>
                </c:pt>
                <c:pt idx="29">
                  <c:v>41.650550099999997</c:v>
                </c:pt>
                <c:pt idx="30">
                  <c:v>92.243328380000008</c:v>
                </c:pt>
                <c:pt idx="31">
                  <c:v>189.79847289999998</c:v>
                </c:pt>
                <c:pt idx="32">
                  <c:v>358.59409849999997</c:v>
                </c:pt>
                <c:pt idx="33">
                  <c:v>700.192139</c:v>
                </c:pt>
                <c:pt idx="34">
                  <c:v>1221.250859</c:v>
                </c:pt>
                <c:pt idx="35">
                  <c:v>2277.803058</c:v>
                </c:pt>
                <c:pt idx="36">
                  <c:v>4368.9572579999995</c:v>
                </c:pt>
                <c:pt idx="37">
                  <c:v>7943.4408149999999</c:v>
                </c:pt>
                <c:pt idx="38">
                  <c:v>15498.535119999999</c:v>
                </c:pt>
                <c:pt idx="39">
                  <c:v>27397.092840000001</c:v>
                </c:pt>
                <c:pt idx="40">
                  <c:v>54086.66504</c:v>
                </c:pt>
                <c:pt idx="41">
                  <c:v>96237.013380000004</c:v>
                </c:pt>
                <c:pt idx="42">
                  <c:v>179773.7501</c:v>
                </c:pt>
                <c:pt idx="43">
                  <c:v>326676.01260000002</c:v>
                </c:pt>
                <c:pt idx="44">
                  <c:v>600328.73619999993</c:v>
                </c:pt>
                <c:pt idx="45">
                  <c:v>1083006.8810000001</c:v>
                </c:pt>
                <c:pt idx="46">
                  <c:v>2010828.9029999999</c:v>
                </c:pt>
                <c:pt idx="47">
                  <c:v>3507350.64</c:v>
                </c:pt>
                <c:pt idx="48">
                  <c:v>5974879.2200000007</c:v>
                </c:pt>
                <c:pt idx="49">
                  <c:v>10134128.880000001</c:v>
                </c:pt>
                <c:pt idx="50">
                  <c:v>16483092.84</c:v>
                </c:pt>
                <c:pt idx="51">
                  <c:v>28689991.699999999</c:v>
                </c:pt>
                <c:pt idx="52">
                  <c:v>46419350.190000005</c:v>
                </c:pt>
                <c:pt idx="53">
                  <c:v>74176294.510000005</c:v>
                </c:pt>
                <c:pt idx="54">
                  <c:v>122289914.09999999</c:v>
                </c:pt>
                <c:pt idx="55">
                  <c:v>193402557.5</c:v>
                </c:pt>
                <c:pt idx="56">
                  <c:v>313777134.80000001</c:v>
                </c:pt>
                <c:pt idx="57">
                  <c:v>504883503.29999995</c:v>
                </c:pt>
                <c:pt idx="58">
                  <c:v>774456738.5</c:v>
                </c:pt>
                <c:pt idx="59">
                  <c:v>1218222954</c:v>
                </c:pt>
                <c:pt idx="60">
                  <c:v>1723647067</c:v>
                </c:pt>
                <c:pt idx="61">
                  <c:v>2266134515</c:v>
                </c:pt>
                <c:pt idx="62">
                  <c:v>2792774351</c:v>
                </c:pt>
                <c:pt idx="63">
                  <c:v>3332475447</c:v>
                </c:pt>
                <c:pt idx="64">
                  <c:v>3820362452</c:v>
                </c:pt>
                <c:pt idx="65">
                  <c:v>4230104509</c:v>
                </c:pt>
                <c:pt idx="66">
                  <c:v>4686651105</c:v>
                </c:pt>
                <c:pt idx="67">
                  <c:v>5014418405</c:v>
                </c:pt>
                <c:pt idx="68">
                  <c:v>5447395361</c:v>
                </c:pt>
                <c:pt idx="69">
                  <c:v>5810632602</c:v>
                </c:pt>
                <c:pt idx="70">
                  <c:v>6093968768</c:v>
                </c:pt>
                <c:pt idx="71">
                  <c:v>6272009316</c:v>
                </c:pt>
                <c:pt idx="72">
                  <c:v>6430328957</c:v>
                </c:pt>
                <c:pt idx="73">
                  <c:v>6724492391</c:v>
                </c:pt>
                <c:pt idx="74">
                  <c:v>6784014199</c:v>
                </c:pt>
                <c:pt idx="75">
                  <c:v>6889127416</c:v>
                </c:pt>
                <c:pt idx="76">
                  <c:v>6791763641</c:v>
                </c:pt>
                <c:pt idx="77">
                  <c:v>6632600938</c:v>
                </c:pt>
                <c:pt idx="78">
                  <c:v>6483720778</c:v>
                </c:pt>
                <c:pt idx="79">
                  <c:v>6070381309</c:v>
                </c:pt>
                <c:pt idx="80">
                  <c:v>5792970466</c:v>
                </c:pt>
                <c:pt idx="81">
                  <c:v>5338908969</c:v>
                </c:pt>
                <c:pt idx="82">
                  <c:v>4954718489</c:v>
                </c:pt>
                <c:pt idx="83">
                  <c:v>4486351298</c:v>
                </c:pt>
                <c:pt idx="84">
                  <c:v>4058005156</c:v>
                </c:pt>
                <c:pt idx="85">
                  <c:v>3572530061</c:v>
                </c:pt>
                <c:pt idx="86">
                  <c:v>3227955881</c:v>
                </c:pt>
                <c:pt idx="87">
                  <c:v>2812225657</c:v>
                </c:pt>
                <c:pt idx="88">
                  <c:v>2457855971</c:v>
                </c:pt>
                <c:pt idx="89">
                  <c:v>2141748541</c:v>
                </c:pt>
                <c:pt idx="90">
                  <c:v>1793066175</c:v>
                </c:pt>
                <c:pt idx="91">
                  <c:v>1497131268</c:v>
                </c:pt>
                <c:pt idx="92">
                  <c:v>1231523404</c:v>
                </c:pt>
                <c:pt idx="93">
                  <c:v>955903328.10000002</c:v>
                </c:pt>
                <c:pt idx="94">
                  <c:v>726616548.60000002</c:v>
                </c:pt>
                <c:pt idx="95">
                  <c:v>513087029.60000002</c:v>
                </c:pt>
                <c:pt idx="96">
                  <c:v>339013022.80000001</c:v>
                </c:pt>
                <c:pt idx="97">
                  <c:v>190655607</c:v>
                </c:pt>
                <c:pt idx="98">
                  <c:v>93540074.580000013</c:v>
                </c:pt>
                <c:pt idx="99">
                  <c:v>30056491.549999997</c:v>
                </c:pt>
                <c:pt idx="100">
                  <c:v>6614871.2679999992</c:v>
                </c:pt>
                <c:pt idx="101">
                  <c:v>394551.45049999998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FD8-4E98-8D8A-72B59F480EB5}"/>
            </c:ext>
          </c:extLst>
        </c:ser>
        <c:ser>
          <c:idx val="2"/>
          <c:order val="2"/>
          <c:tx>
            <c:strRef>
              <c:f>'nEDM comparison'!$AY$3</c:f>
              <c:strCache>
                <c:ptCount val="1"/>
                <c:pt idx="0">
                  <c:v>All choppers, neutrons/s/AA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'nEDM comparison'!$AY$4:$AY$143</c:f>
              <c:numCache>
                <c:formatCode>0.00E+00</c:formatCode>
                <c:ptCount val="1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2012.1866049999999</c:v>
                </c:pt>
                <c:pt idx="70">
                  <c:v>763993.81420000002</c:v>
                </c:pt>
                <c:pt idx="71">
                  <c:v>17178026.34</c:v>
                </c:pt>
                <c:pt idx="72">
                  <c:v>143310489.5</c:v>
                </c:pt>
                <c:pt idx="73">
                  <c:v>831360243.79999995</c:v>
                </c:pt>
                <c:pt idx="74">
                  <c:v>2339305660</c:v>
                </c:pt>
                <c:pt idx="75">
                  <c:v>3899448749</c:v>
                </c:pt>
                <c:pt idx="76">
                  <c:v>5263659294</c:v>
                </c:pt>
                <c:pt idx="77">
                  <c:v>6260175573</c:v>
                </c:pt>
                <c:pt idx="78">
                  <c:v>6242529459</c:v>
                </c:pt>
                <c:pt idx="79">
                  <c:v>5072435658</c:v>
                </c:pt>
                <c:pt idx="80">
                  <c:v>3527902405</c:v>
                </c:pt>
                <c:pt idx="81">
                  <c:v>2027547140</c:v>
                </c:pt>
                <c:pt idx="82">
                  <c:v>735259787.5</c:v>
                </c:pt>
                <c:pt idx="83">
                  <c:v>58150627.300000004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FD8-4E98-8D8A-72B59F480EB5}"/>
            </c:ext>
          </c:extLst>
        </c:ser>
        <c:ser>
          <c:idx val="3"/>
          <c:order val="3"/>
          <c:tx>
            <c:strRef>
              <c:f>'nEDM comparison'!$AZ$3</c:f>
              <c:strCache>
                <c:ptCount val="1"/>
                <c:pt idx="0">
                  <c:v>All choppers, m=3 guides, neutrons/s/AA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'nEDM comparison'!$AZ$4:$AZ$143</c:f>
              <c:numCache>
                <c:formatCode>0.00E+00</c:formatCode>
                <c:ptCount val="1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477.10096239999996</c:v>
                </c:pt>
                <c:pt idx="70">
                  <c:v>902073.41899999999</c:v>
                </c:pt>
                <c:pt idx="71">
                  <c:v>18330500.630000003</c:v>
                </c:pt>
                <c:pt idx="72">
                  <c:v>156267742.40000001</c:v>
                </c:pt>
                <c:pt idx="73">
                  <c:v>878854328.10000002</c:v>
                </c:pt>
                <c:pt idx="74">
                  <c:v>2493426987</c:v>
                </c:pt>
                <c:pt idx="75">
                  <c:v>4169985182</c:v>
                </c:pt>
                <c:pt idx="76">
                  <c:v>5670090573</c:v>
                </c:pt>
                <c:pt idx="77">
                  <c:v>6638819548</c:v>
                </c:pt>
                <c:pt idx="78">
                  <c:v>6536184069</c:v>
                </c:pt>
                <c:pt idx="79">
                  <c:v>5346618471</c:v>
                </c:pt>
                <c:pt idx="80">
                  <c:v>3645406856</c:v>
                </c:pt>
                <c:pt idx="81">
                  <c:v>2070479783</c:v>
                </c:pt>
                <c:pt idx="82">
                  <c:v>755450978.5</c:v>
                </c:pt>
                <c:pt idx="83">
                  <c:v>63538718.07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BFD8-4E98-8D8A-72B59F480EB5}"/>
            </c:ext>
          </c:extLst>
        </c:ser>
        <c:ser>
          <c:idx val="4"/>
          <c:order val="4"/>
          <c:tx>
            <c:strRef>
              <c:f>'nEDM comparison'!$BA$3</c:f>
              <c:strCache>
                <c:ptCount val="1"/>
                <c:pt idx="0">
                  <c:v>All choppers, new concept, PDC2@26m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'nEDM comparison'!$BA$4:$BA$143</c:f>
              <c:numCache>
                <c:formatCode>0.00E+00</c:formatCode>
                <c:ptCount val="1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6.5290699930000001E-10</c:v>
                </c:pt>
                <c:pt idx="70">
                  <c:v>887808.05660000001</c:v>
                </c:pt>
                <c:pt idx="71">
                  <c:v>20505487.210000001</c:v>
                </c:pt>
                <c:pt idx="72">
                  <c:v>169263725.10000002</c:v>
                </c:pt>
                <c:pt idx="73">
                  <c:v>919335965.60000002</c:v>
                </c:pt>
                <c:pt idx="74">
                  <c:v>2627728270</c:v>
                </c:pt>
                <c:pt idx="75">
                  <c:v>4323970846</c:v>
                </c:pt>
                <c:pt idx="76">
                  <c:v>5886789596</c:v>
                </c:pt>
                <c:pt idx="77">
                  <c:v>6790126688</c:v>
                </c:pt>
                <c:pt idx="78">
                  <c:v>6682073499</c:v>
                </c:pt>
                <c:pt idx="79">
                  <c:v>5493372990</c:v>
                </c:pt>
                <c:pt idx="80">
                  <c:v>3599193859</c:v>
                </c:pt>
                <c:pt idx="81">
                  <c:v>2133813811</c:v>
                </c:pt>
                <c:pt idx="82">
                  <c:v>776286345.10000002</c:v>
                </c:pt>
                <c:pt idx="83">
                  <c:v>58120111.689999998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BFD8-4E98-8D8A-72B59F480EB5}"/>
            </c:ext>
          </c:extLst>
        </c:ser>
        <c:ser>
          <c:idx val="5"/>
          <c:order val="5"/>
          <c:tx>
            <c:strRef>
              <c:f>'nEDM comparison'!$BB$3</c:f>
              <c:strCache>
                <c:ptCount val="1"/>
                <c:pt idx="0">
                  <c:v>All choppers, new concept, PDC2@42.5m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comparison'!$G$4:$G$143</c:f>
              <c:numCache>
                <c:formatCode>General</c:formatCode>
                <c:ptCount val="140"/>
                <c:pt idx="0">
                  <c:v>1.05</c:v>
                </c:pt>
                <c:pt idx="1">
                  <c:v>1.1499999999999999</c:v>
                </c:pt>
                <c:pt idx="2">
                  <c:v>1.25</c:v>
                </c:pt>
                <c:pt idx="3">
                  <c:v>1.35</c:v>
                </c:pt>
                <c:pt idx="4">
                  <c:v>1.45</c:v>
                </c:pt>
                <c:pt idx="5">
                  <c:v>1.55</c:v>
                </c:pt>
                <c:pt idx="6">
                  <c:v>1.65</c:v>
                </c:pt>
                <c:pt idx="7">
                  <c:v>1.75</c:v>
                </c:pt>
                <c:pt idx="8">
                  <c:v>1.85</c:v>
                </c:pt>
                <c:pt idx="9">
                  <c:v>1.95</c:v>
                </c:pt>
                <c:pt idx="10">
                  <c:v>2.0499999999999998</c:v>
                </c:pt>
                <c:pt idx="11">
                  <c:v>2.15</c:v>
                </c:pt>
                <c:pt idx="12">
                  <c:v>2.25</c:v>
                </c:pt>
                <c:pt idx="13">
                  <c:v>2.35</c:v>
                </c:pt>
                <c:pt idx="14">
                  <c:v>2.4500000000000002</c:v>
                </c:pt>
                <c:pt idx="15">
                  <c:v>2.5499999999999998</c:v>
                </c:pt>
                <c:pt idx="16">
                  <c:v>2.65</c:v>
                </c:pt>
                <c:pt idx="17">
                  <c:v>2.75</c:v>
                </c:pt>
                <c:pt idx="18">
                  <c:v>2.85</c:v>
                </c:pt>
                <c:pt idx="19">
                  <c:v>2.95</c:v>
                </c:pt>
                <c:pt idx="20">
                  <c:v>3.05</c:v>
                </c:pt>
                <c:pt idx="21">
                  <c:v>3.15</c:v>
                </c:pt>
                <c:pt idx="22">
                  <c:v>3.25</c:v>
                </c:pt>
                <c:pt idx="23">
                  <c:v>3.35</c:v>
                </c:pt>
                <c:pt idx="24">
                  <c:v>3.45</c:v>
                </c:pt>
                <c:pt idx="25">
                  <c:v>3.55</c:v>
                </c:pt>
                <c:pt idx="26">
                  <c:v>3.65</c:v>
                </c:pt>
                <c:pt idx="27">
                  <c:v>3.75</c:v>
                </c:pt>
                <c:pt idx="28">
                  <c:v>3.85</c:v>
                </c:pt>
                <c:pt idx="29">
                  <c:v>3.95</c:v>
                </c:pt>
                <c:pt idx="30">
                  <c:v>4.05</c:v>
                </c:pt>
                <c:pt idx="31">
                  <c:v>4.1500000000000004</c:v>
                </c:pt>
                <c:pt idx="32">
                  <c:v>4.25</c:v>
                </c:pt>
                <c:pt idx="33">
                  <c:v>4.3499999999999996</c:v>
                </c:pt>
                <c:pt idx="34">
                  <c:v>4.45</c:v>
                </c:pt>
                <c:pt idx="35">
                  <c:v>4.55</c:v>
                </c:pt>
                <c:pt idx="36">
                  <c:v>4.6500000000000004</c:v>
                </c:pt>
                <c:pt idx="37">
                  <c:v>4.75</c:v>
                </c:pt>
                <c:pt idx="38">
                  <c:v>4.8499999999999996</c:v>
                </c:pt>
                <c:pt idx="39">
                  <c:v>4.95</c:v>
                </c:pt>
                <c:pt idx="40">
                  <c:v>5.05</c:v>
                </c:pt>
                <c:pt idx="41">
                  <c:v>5.15</c:v>
                </c:pt>
                <c:pt idx="42">
                  <c:v>5.25</c:v>
                </c:pt>
                <c:pt idx="43">
                  <c:v>5.35</c:v>
                </c:pt>
                <c:pt idx="44">
                  <c:v>5.45</c:v>
                </c:pt>
                <c:pt idx="45">
                  <c:v>5.55</c:v>
                </c:pt>
                <c:pt idx="46">
                  <c:v>5.65</c:v>
                </c:pt>
                <c:pt idx="47">
                  <c:v>5.75</c:v>
                </c:pt>
                <c:pt idx="48">
                  <c:v>5.85</c:v>
                </c:pt>
                <c:pt idx="49">
                  <c:v>5.95</c:v>
                </c:pt>
                <c:pt idx="50">
                  <c:v>6.05</c:v>
                </c:pt>
                <c:pt idx="51">
                  <c:v>6.15</c:v>
                </c:pt>
                <c:pt idx="52">
                  <c:v>6.25</c:v>
                </c:pt>
                <c:pt idx="53">
                  <c:v>6.35</c:v>
                </c:pt>
                <c:pt idx="54">
                  <c:v>6.45</c:v>
                </c:pt>
                <c:pt idx="55">
                  <c:v>6.55</c:v>
                </c:pt>
                <c:pt idx="56">
                  <c:v>6.65</c:v>
                </c:pt>
                <c:pt idx="57">
                  <c:v>6.75</c:v>
                </c:pt>
                <c:pt idx="58">
                  <c:v>6.85</c:v>
                </c:pt>
                <c:pt idx="59">
                  <c:v>6.95</c:v>
                </c:pt>
                <c:pt idx="60">
                  <c:v>7.05</c:v>
                </c:pt>
                <c:pt idx="61">
                  <c:v>7.15</c:v>
                </c:pt>
                <c:pt idx="62">
                  <c:v>7.25</c:v>
                </c:pt>
                <c:pt idx="63">
                  <c:v>7.35</c:v>
                </c:pt>
                <c:pt idx="64">
                  <c:v>7.45</c:v>
                </c:pt>
                <c:pt idx="65">
                  <c:v>7.55</c:v>
                </c:pt>
                <c:pt idx="66">
                  <c:v>7.65</c:v>
                </c:pt>
                <c:pt idx="67">
                  <c:v>7.75</c:v>
                </c:pt>
                <c:pt idx="68">
                  <c:v>7.85</c:v>
                </c:pt>
                <c:pt idx="69">
                  <c:v>7.95</c:v>
                </c:pt>
                <c:pt idx="70">
                  <c:v>8.0500000000000007</c:v>
                </c:pt>
                <c:pt idx="71">
                  <c:v>8.15</c:v>
                </c:pt>
                <c:pt idx="72">
                  <c:v>8.25</c:v>
                </c:pt>
                <c:pt idx="73">
                  <c:v>8.35</c:v>
                </c:pt>
                <c:pt idx="74">
                  <c:v>8.4499999999999993</c:v>
                </c:pt>
                <c:pt idx="75">
                  <c:v>8.5500000000000007</c:v>
                </c:pt>
                <c:pt idx="76">
                  <c:v>8.65</c:v>
                </c:pt>
                <c:pt idx="77">
                  <c:v>8.75</c:v>
                </c:pt>
                <c:pt idx="78">
                  <c:v>8.85</c:v>
                </c:pt>
                <c:pt idx="79">
                  <c:v>8.9499999999999993</c:v>
                </c:pt>
                <c:pt idx="80">
                  <c:v>9.0500000000000007</c:v>
                </c:pt>
                <c:pt idx="81">
                  <c:v>9.15</c:v>
                </c:pt>
                <c:pt idx="82">
                  <c:v>9.25</c:v>
                </c:pt>
                <c:pt idx="83">
                  <c:v>9.35</c:v>
                </c:pt>
                <c:pt idx="84">
                  <c:v>9.4499999999999993</c:v>
                </c:pt>
                <c:pt idx="85">
                  <c:v>9.5500000000000007</c:v>
                </c:pt>
                <c:pt idx="86">
                  <c:v>9.65</c:v>
                </c:pt>
                <c:pt idx="87">
                  <c:v>9.75</c:v>
                </c:pt>
                <c:pt idx="88">
                  <c:v>9.85</c:v>
                </c:pt>
                <c:pt idx="89">
                  <c:v>9.9499999999999993</c:v>
                </c:pt>
                <c:pt idx="90">
                  <c:v>10.050000000000001</c:v>
                </c:pt>
                <c:pt idx="91">
                  <c:v>10.15</c:v>
                </c:pt>
                <c:pt idx="92">
                  <c:v>10.25</c:v>
                </c:pt>
                <c:pt idx="93">
                  <c:v>10.35</c:v>
                </c:pt>
                <c:pt idx="94">
                  <c:v>10.45</c:v>
                </c:pt>
                <c:pt idx="95">
                  <c:v>10.55</c:v>
                </c:pt>
                <c:pt idx="96">
                  <c:v>10.65</c:v>
                </c:pt>
                <c:pt idx="97">
                  <c:v>10.75</c:v>
                </c:pt>
                <c:pt idx="98">
                  <c:v>10.85</c:v>
                </c:pt>
                <c:pt idx="99">
                  <c:v>10.95</c:v>
                </c:pt>
                <c:pt idx="100">
                  <c:v>11.05</c:v>
                </c:pt>
                <c:pt idx="101">
                  <c:v>11.15</c:v>
                </c:pt>
                <c:pt idx="102">
                  <c:v>11.25</c:v>
                </c:pt>
                <c:pt idx="103">
                  <c:v>11.35</c:v>
                </c:pt>
                <c:pt idx="104">
                  <c:v>11.45</c:v>
                </c:pt>
                <c:pt idx="105">
                  <c:v>11.55</c:v>
                </c:pt>
                <c:pt idx="106">
                  <c:v>11.65</c:v>
                </c:pt>
                <c:pt idx="107">
                  <c:v>11.75</c:v>
                </c:pt>
                <c:pt idx="108">
                  <c:v>11.85</c:v>
                </c:pt>
                <c:pt idx="109">
                  <c:v>11.95</c:v>
                </c:pt>
                <c:pt idx="110">
                  <c:v>12.05</c:v>
                </c:pt>
                <c:pt idx="111">
                  <c:v>12.15</c:v>
                </c:pt>
                <c:pt idx="112">
                  <c:v>12.25</c:v>
                </c:pt>
                <c:pt idx="113">
                  <c:v>12.35</c:v>
                </c:pt>
                <c:pt idx="114">
                  <c:v>12.45</c:v>
                </c:pt>
                <c:pt idx="115">
                  <c:v>12.55</c:v>
                </c:pt>
                <c:pt idx="116">
                  <c:v>12.65</c:v>
                </c:pt>
                <c:pt idx="117">
                  <c:v>12.75</c:v>
                </c:pt>
                <c:pt idx="118">
                  <c:v>12.85</c:v>
                </c:pt>
                <c:pt idx="119">
                  <c:v>12.95</c:v>
                </c:pt>
                <c:pt idx="120">
                  <c:v>13.05</c:v>
                </c:pt>
                <c:pt idx="121">
                  <c:v>13.15</c:v>
                </c:pt>
                <c:pt idx="122">
                  <c:v>13.25</c:v>
                </c:pt>
                <c:pt idx="123">
                  <c:v>13.35</c:v>
                </c:pt>
                <c:pt idx="124">
                  <c:v>13.45</c:v>
                </c:pt>
                <c:pt idx="125">
                  <c:v>13.55</c:v>
                </c:pt>
                <c:pt idx="126">
                  <c:v>13.65</c:v>
                </c:pt>
                <c:pt idx="127">
                  <c:v>13.75</c:v>
                </c:pt>
                <c:pt idx="128">
                  <c:v>13.85</c:v>
                </c:pt>
                <c:pt idx="129">
                  <c:v>13.95</c:v>
                </c:pt>
                <c:pt idx="130">
                  <c:v>14.05</c:v>
                </c:pt>
                <c:pt idx="131">
                  <c:v>14.15</c:v>
                </c:pt>
                <c:pt idx="132">
                  <c:v>14.25</c:v>
                </c:pt>
                <c:pt idx="133">
                  <c:v>14.35</c:v>
                </c:pt>
                <c:pt idx="134">
                  <c:v>14.45</c:v>
                </c:pt>
                <c:pt idx="135">
                  <c:v>14.55</c:v>
                </c:pt>
                <c:pt idx="136">
                  <c:v>14.65</c:v>
                </c:pt>
                <c:pt idx="137">
                  <c:v>14.75</c:v>
                </c:pt>
                <c:pt idx="138">
                  <c:v>14.85</c:v>
                </c:pt>
                <c:pt idx="139">
                  <c:v>14.95</c:v>
                </c:pt>
              </c:numCache>
            </c:numRef>
          </c:xVal>
          <c:yVal>
            <c:numRef>
              <c:f>'nEDM comparison'!$BB$4:$BB$143</c:f>
              <c:numCache>
                <c:formatCode>General</c:formatCode>
                <c:ptCount val="140"/>
                <c:pt idx="74">
                  <c:v>2182174.4350000001</c:v>
                </c:pt>
                <c:pt idx="75">
                  <c:v>317973776.60000002</c:v>
                </c:pt>
                <c:pt idx="76">
                  <c:v>2232874497</c:v>
                </c:pt>
                <c:pt idx="77">
                  <c:v>4416982145</c:v>
                </c:pt>
                <c:pt idx="78">
                  <c:v>5900053184</c:v>
                </c:pt>
                <c:pt idx="79">
                  <c:v>4885838011</c:v>
                </c:pt>
                <c:pt idx="80">
                  <c:v>2575853275</c:v>
                </c:pt>
                <c:pt idx="81">
                  <c:v>566345769.0999999</c:v>
                </c:pt>
                <c:pt idx="82">
                  <c:v>1602219.1969999999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BFD8-4E98-8D8A-72B59F480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1083727"/>
        <c:axId val="871085647"/>
      </c:scatterChart>
      <c:valAx>
        <c:axId val="871083727"/>
        <c:scaling>
          <c:orientation val="minMax"/>
          <c:max val="12"/>
          <c:min val="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1085647"/>
        <c:crosses val="autoZero"/>
        <c:crossBetween val="midCat"/>
      </c:valAx>
      <c:valAx>
        <c:axId val="871085647"/>
        <c:scaling>
          <c:orientation val="minMax"/>
          <c:max val="2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108372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81692076906859"/>
          <c:y val="0.15184203151519587"/>
          <c:w val="0.79615248948929995"/>
          <c:h val="0.21914341501383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EC76-70C7-B339-5DFD-13C1ED70B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53829-CE75-3046-3F17-3C3882B1F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72671-39AD-7B83-B6CA-2793BD2DC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D8E5C-0EF9-4AF2-51B9-6B0746B9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2CE44-F59F-4095-354C-A9D71F18A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0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ACF5-DFD8-7CFA-52DF-9732D1C3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9EA00-9E86-0736-3840-68847689F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9865D-4BDD-7F19-D204-60073E7F6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B603C-681B-26D9-899E-168FC8D22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0D5-5B8E-D609-EC22-308FF263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66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12DEA8-FD01-BA17-6EAA-B97FB72D79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4BA455-AB37-5E7A-B9DE-A9884851D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C9445-720C-3F29-CC2F-5EC6896A4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3D5FF-BF53-B200-7B08-576304F90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B8440-5D13-6793-BB4F-07D116D6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3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C96CC-1031-61EF-292B-34D65E2E3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6688E-5189-7408-5514-103CD3616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65514-09BC-1C69-3987-E7248CF85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EEE3-76D4-5B86-72C7-C5137067B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F4FB8-F763-E584-5AF6-B1CD64BE4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5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5D856-0BF4-384C-7C3C-67658FE6D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4D7336-357B-5E15-64FA-85AA4EAD6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D78A6-DABF-C681-8020-4A39CB59B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27F49-DBCA-E4C2-98B3-ECB603ED4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DF8A2-4FBD-D340-2A52-21CF9369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0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48446-7845-61F0-31F7-5E87BB114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4F5D8-351A-230E-E40C-83E14A1AA9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6E79B-29DE-6079-3049-75E8F100D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DB24A-8BE5-A788-60C3-C2F41A04E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E807D-8B30-ECF9-259B-497320059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A87AF-FF79-126F-7938-46F380C85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9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2F3E1-DC95-CB4D-5879-171BCA4DB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320A3-77DB-9944-30A0-D020C01A7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7691A7-DEBF-DB83-5725-92CDE9A25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6E87A-A053-7D8E-691E-937F937A1F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9BFD20-107D-C8C4-15FE-C39A18DCC6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C2341F-CD3A-F847-A248-72695ECEB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215039-5B54-7E37-706D-6034D909F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51688-AC11-A3B1-1698-BB2E6925B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8E491-06CE-132F-D128-029A96EA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155D3-6877-B269-BE41-05527941B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C27B06-E8DE-8D15-70C1-74A2FFEF0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898EF-0533-4FC3-65D0-378F8028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6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41B6DF-E7D7-448D-3EFB-304F91BC6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E5E2E4-4D73-6411-68B0-07825BEB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5B6C6-64C5-C97F-BA36-42C6DAAB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6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BA03F-4D83-84FC-F9AD-2B0329BC3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7B51F-04B5-4266-D6AC-5C8ED3BBC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48E03-73AA-9E4F-0CAE-BB17DB925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34E3B-4F7F-C345-30FB-5462946B6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DFED9F-1B4B-DCF9-D498-E7255C802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7B6CF-C3FB-BE4B-9190-2F26ACCA1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4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CD54B-AF7B-7A36-6181-3DD7E39FF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0AF19-818C-FFBB-9683-320FDF0C33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F0A169-98CC-1B21-255E-AA84E4202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433EE-9220-42DD-E5C8-A9EB3538F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03B64-8031-961E-4DBA-02148F64C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D776D-FF32-9769-6486-2DE56898E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5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E4A6D-B640-204E-3782-0F3BADA71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2E6E2-D903-2E80-5132-E06639495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FB4A1-A090-509C-4F9B-2DF9A5478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8F22BF-25D2-44F2-B0AD-CF1FD7082DD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C32FE-FFE0-0C8B-284F-45C16FEAB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AF064-0406-3D31-DB0A-BB555795C1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E01F34-3196-434C-9DF8-8028EAE0D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6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DC@6.5m" TargetMode="External"/><Relationship Id="rId2" Type="http://schemas.openxmlformats.org/officeDocument/2006/relationships/hyperlink" Target="mailto:PDC@6.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DC2@42.5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DC@6.5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DC@6.5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1FA2B-A3BC-B7F0-5B63-E5A0D30003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nEDM</a:t>
            </a:r>
            <a:r>
              <a:rPr lang="en-US" dirty="0"/>
              <a:t> beamline with V-cavity polarizer vs C-bender option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B4217-0AC6-AD89-F49E-4FE070A001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233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A7E97-5223-8147-1F48-E290A8E2E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Chopper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307B-A624-7E5A-747A-C3A38C9A6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933"/>
            <a:ext cx="10515600" cy="4351338"/>
          </a:xfrm>
        </p:spPr>
        <p:txBody>
          <a:bodyPr/>
          <a:lstStyle/>
          <a:p>
            <a:r>
              <a:rPr lang="en-US" dirty="0"/>
              <a:t>Chopper angles and phasing analogous to original ANNI proposal</a:t>
            </a:r>
          </a:p>
          <a:p>
            <a:r>
              <a:rPr lang="en-US" dirty="0"/>
              <a:t>Chopper distances are same as in the proposal, with two positions for PDC2 and PSC studied (26m and 42.5m)</a:t>
            </a:r>
          </a:p>
          <a:p>
            <a:r>
              <a:rPr lang="en-US" dirty="0"/>
              <a:t>Chopper disk radius taken R=70cm.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BF58BA-5E89-7E21-57DE-C9B95ED82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25521"/>
            <a:ext cx="10247610" cy="326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093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17E0A-24A9-9109-9B86-8A228D51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106" y="-199010"/>
            <a:ext cx="10515600" cy="1325563"/>
          </a:xfrm>
        </p:spPr>
        <p:txBody>
          <a:bodyPr/>
          <a:lstStyle/>
          <a:p>
            <a:r>
              <a:rPr lang="en-US" dirty="0"/>
              <a:t>FOM in the cells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8F8B51-B7E0-B414-D151-A7B4AB52EF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013464"/>
              </p:ext>
            </p:extLst>
          </p:nvPr>
        </p:nvGraphicFramePr>
        <p:xfrm>
          <a:off x="838200" y="805471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75160439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2158288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8542394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021333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78718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n/s 8.8-9.0AA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n/s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n/s/cm2 8.8-9.0AA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n/s/cm2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1.03E09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3.13E09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6.87E06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2.09E07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25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9.74E08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1.88E09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6.49E06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1.25E07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1.12E09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7.47E06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52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8.73E08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2.65E9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5.82E06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1.79E07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91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8.28E08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5.52E06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1.07E07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853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9.72E08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6.48E06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816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1.26E09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8.40E06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968659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870B58C-9B58-1610-F4F3-7283C91373B1}"/>
              </a:ext>
            </a:extLst>
          </p:cNvPr>
          <p:cNvSpPr txBox="1">
            <a:spLocks/>
          </p:cNvSpPr>
          <p:nvPr/>
        </p:nvSpPr>
        <p:spPr>
          <a:xfrm>
            <a:off x="391886" y="3862626"/>
            <a:ext cx="11555604" cy="2966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A: C-polarizer, m=3 guides, ANNI original chopper settings, </a:t>
            </a:r>
            <a:r>
              <a:rPr lang="en-US" dirty="0">
                <a:hlinkClick r:id="rId2"/>
              </a:rPr>
              <a:t>PDC1@6.5</a:t>
            </a:r>
            <a:r>
              <a:rPr lang="en-US" dirty="0"/>
              <a:t>m and PDC2@26m  </a:t>
            </a:r>
          </a:p>
          <a:p>
            <a:r>
              <a:rPr lang="en-US" dirty="0"/>
              <a:t>B: C-polarizer, m=3 guides, ANNI original chopper settings, </a:t>
            </a:r>
            <a:r>
              <a:rPr lang="en-US" dirty="0">
                <a:hlinkClick r:id="rId2"/>
              </a:rPr>
              <a:t>PDC1@6.5</a:t>
            </a:r>
            <a:r>
              <a:rPr lang="en-US" dirty="0"/>
              <a:t>m and PDC2@42.5m </a:t>
            </a:r>
          </a:p>
          <a:p>
            <a:r>
              <a:rPr lang="en-US" dirty="0"/>
              <a:t>C: C-polarizer, no choppers, wavelength restricted to 8.8-9.0AA, open choppers </a:t>
            </a:r>
          </a:p>
          <a:p>
            <a:r>
              <a:rPr lang="en-US" dirty="0"/>
              <a:t>D: New concept, curved with V-shaped polarizer, </a:t>
            </a:r>
            <a:r>
              <a:rPr lang="en-US" dirty="0">
                <a:hlinkClick r:id="rId3"/>
              </a:rPr>
              <a:t>PDC1@6.5m</a:t>
            </a:r>
            <a:r>
              <a:rPr lang="en-US" dirty="0"/>
              <a:t> and PDC2@26m</a:t>
            </a:r>
          </a:p>
          <a:p>
            <a:r>
              <a:rPr lang="en-US" dirty="0"/>
              <a:t>E: New concept, curved with V-shaped polarizer, </a:t>
            </a:r>
            <a:r>
              <a:rPr lang="en-US" dirty="0">
                <a:hlinkClick r:id="rId3"/>
              </a:rPr>
              <a:t>PDC1@6.5m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PDC2@42.5m</a:t>
            </a:r>
            <a:endParaRPr lang="en-US" dirty="0"/>
          </a:p>
          <a:p>
            <a:r>
              <a:rPr lang="en-US" dirty="0"/>
              <a:t>F: New concept, curved  with V-shaped polarizer, wavelength restricted to 8.8-9.0AA, open choppers</a:t>
            </a:r>
          </a:p>
          <a:p>
            <a:r>
              <a:rPr lang="en-US" dirty="0"/>
              <a:t>G: Theoretical max, straight guide (slits preserved), V-polarizer, wavelength restricted to 8.8-9.0AA, open choppers</a:t>
            </a:r>
          </a:p>
          <a:p>
            <a:endParaRPr lang="en-US" dirty="0"/>
          </a:p>
          <a:p>
            <a:r>
              <a:rPr lang="en-US" dirty="0"/>
              <a:t>Lower FOM for the concept with V-bender can be a consequence of more reflections in the long second bender with multiple horizontal slits. The second bender optimization should be studied (bending angle  and height are fixed, but L and </a:t>
            </a:r>
            <a:r>
              <a:rPr lang="en-US" dirty="0" err="1"/>
              <a:t>Nof</a:t>
            </a:r>
            <a:r>
              <a:rPr lang="en-US" dirty="0"/>
              <a:t> slits can be varied)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701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AE5B5-DE19-D321-9D7C-D807F260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8828"/>
            <a:ext cx="10515600" cy="1325563"/>
          </a:xfrm>
        </p:spPr>
        <p:txBody>
          <a:bodyPr/>
          <a:lstStyle/>
          <a:p>
            <a:r>
              <a:rPr lang="en-US" dirty="0"/>
              <a:t>Improved performance  for other 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51952-1F2A-2BE0-99D4-2B780A929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545" y="5629214"/>
            <a:ext cx="10515600" cy="1060214"/>
          </a:xfrm>
        </p:spPr>
        <p:txBody>
          <a:bodyPr>
            <a:normAutofit fontScale="92500"/>
          </a:bodyPr>
          <a:lstStyle/>
          <a:p>
            <a:r>
              <a:rPr lang="en-US" dirty="0"/>
              <a:t>Approximately 50% higher performance, in new design for </a:t>
            </a:r>
            <a:r>
              <a:rPr lang="en-US" dirty="0" err="1"/>
              <a:t>NPDgamma</a:t>
            </a:r>
            <a:endParaRPr lang="en-US" dirty="0"/>
          </a:p>
          <a:p>
            <a:r>
              <a:rPr lang="en-US" dirty="0"/>
              <a:t>Above 50% of the original performance in the ANNI proposal.</a:t>
            </a:r>
          </a:p>
        </p:txBody>
      </p:sp>
      <p:pic>
        <p:nvPicPr>
          <p:cNvPr id="4" name="Picture 3" descr="A screen shot of a graph&#10;&#10;Description automatically generated">
            <a:extLst>
              <a:ext uri="{FF2B5EF4-FFF2-40B4-BE49-F238E27FC236}">
                <a16:creationId xmlns:a16="http://schemas.microsoft.com/office/drawing/2014/main" id="{5B1466CD-D42B-3BE0-C147-93127ABFF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13199"/>
            <a:ext cx="5224145" cy="1951990"/>
          </a:xfrm>
          <a:prstGeom prst="rect">
            <a:avLst/>
          </a:prstGeom>
        </p:spPr>
      </p:pic>
      <p:pic>
        <p:nvPicPr>
          <p:cNvPr id="5" name="Picture 4" descr="A screen shot of a computer&#10;&#10;Description automatically generated">
            <a:extLst>
              <a:ext uri="{FF2B5EF4-FFF2-40B4-BE49-F238E27FC236}">
                <a16:creationId xmlns:a16="http://schemas.microsoft.com/office/drawing/2014/main" id="{68512DDA-7CBD-82F9-DEF8-F58FDE300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855" y="3688031"/>
            <a:ext cx="5224145" cy="1954530"/>
          </a:xfrm>
          <a:prstGeom prst="rect">
            <a:avLst/>
          </a:prstGeom>
        </p:spPr>
      </p:pic>
      <p:pic>
        <p:nvPicPr>
          <p:cNvPr id="7" name="Picture 6" descr="A screen shot of a graph&#10;&#10;Description automatically generated">
            <a:extLst>
              <a:ext uri="{FF2B5EF4-FFF2-40B4-BE49-F238E27FC236}">
                <a16:creationId xmlns:a16="http://schemas.microsoft.com/office/drawing/2014/main" id="{7C3524ED-965C-66AE-ED5A-43F51FAEFD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1365" y="3684413"/>
            <a:ext cx="5042436" cy="19582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AD474F-A864-6907-27C0-318A1EE31A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1365" y="1603422"/>
            <a:ext cx="5008780" cy="195825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64F15E-A838-3443-DDCB-19028B2284C0}"/>
              </a:ext>
            </a:extLst>
          </p:cNvPr>
          <p:cNvSpPr txBox="1"/>
          <p:nvPr/>
        </p:nvSpPr>
        <p:spPr>
          <a:xfrm>
            <a:off x="2422188" y="1176288"/>
            <a:ext cx="932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C-bend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3200E1-88B2-CC16-B125-A0B5B5109A3A}"/>
              </a:ext>
            </a:extLst>
          </p:cNvPr>
          <p:cNvSpPr txBox="1"/>
          <p:nvPr/>
        </p:nvSpPr>
        <p:spPr>
          <a:xfrm>
            <a:off x="8002622" y="1176288"/>
            <a:ext cx="968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V-cavity</a:t>
            </a:r>
          </a:p>
        </p:txBody>
      </p:sp>
    </p:spTree>
    <p:extLst>
      <p:ext uri="{BB962C8B-B14F-4D97-AF65-F5344CB8AC3E}">
        <p14:creationId xmlns:p14="http://schemas.microsoft.com/office/powerpoint/2010/main" val="1984557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A3E80-97CC-D100-46E1-C7325F206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Extra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33E21-1022-4C06-FE78-D4EB041C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1756"/>
            <a:ext cx="10515600" cy="58362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Standard </a:t>
            </a:r>
            <a:r>
              <a:rPr lang="en-US" dirty="0" err="1"/>
              <a:t>McStas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Pol_bender</a:t>
            </a:r>
            <a:r>
              <a:rPr lang="en-US" dirty="0"/>
              <a:t>  </a:t>
            </a:r>
          </a:p>
          <a:p>
            <a:pPr lvl="2"/>
            <a:r>
              <a:rPr lang="en-US" dirty="0"/>
              <a:t>Based on </a:t>
            </a:r>
            <a:r>
              <a:rPr lang="en-US" dirty="0" err="1"/>
              <a:t>Guide_curved</a:t>
            </a:r>
            <a:r>
              <a:rPr lang="en-US" dirty="0"/>
              <a:t> which doesn’t work with gravity</a:t>
            </a:r>
          </a:p>
          <a:p>
            <a:pPr lvl="2"/>
            <a:r>
              <a:rPr lang="en-US" dirty="0"/>
              <a:t>Only vertical slits</a:t>
            </a:r>
          </a:p>
          <a:p>
            <a:pPr lvl="2"/>
            <a:r>
              <a:rPr lang="en-US" dirty="0"/>
              <a:t>Hard-coded my=1 (guide reference frame) for polarization vector</a:t>
            </a:r>
          </a:p>
          <a:p>
            <a:pPr lvl="1"/>
            <a:r>
              <a:rPr lang="en-US" dirty="0" err="1"/>
              <a:t>Pol_gude_vmirror</a:t>
            </a:r>
            <a:endParaRPr lang="en-US" dirty="0"/>
          </a:p>
          <a:p>
            <a:pPr lvl="2"/>
            <a:r>
              <a:rPr lang="en-US" dirty="0"/>
              <a:t>Only vertical V-cavities</a:t>
            </a:r>
          </a:p>
          <a:p>
            <a:pPr lvl="2"/>
            <a:r>
              <a:rPr lang="en-US" dirty="0"/>
              <a:t>Hard-coded my=1 (guide reference frame) for polarization vector</a:t>
            </a:r>
          </a:p>
          <a:p>
            <a:r>
              <a:rPr lang="en-US" dirty="0"/>
              <a:t>Current simulation:</a:t>
            </a:r>
          </a:p>
          <a:p>
            <a:pPr lvl="1"/>
            <a:r>
              <a:rPr lang="en-US" dirty="0"/>
              <a:t>Bender is approximated with several </a:t>
            </a:r>
            <a:r>
              <a:rPr lang="en-US" dirty="0" err="1"/>
              <a:t>Guide_gravity</a:t>
            </a:r>
            <a:r>
              <a:rPr lang="en-US" dirty="0"/>
              <a:t> components</a:t>
            </a:r>
          </a:p>
          <a:p>
            <a:pPr lvl="1"/>
            <a:r>
              <a:rPr lang="en-US" dirty="0"/>
              <a:t>Polarizer – by </a:t>
            </a:r>
            <a:r>
              <a:rPr lang="en-US" dirty="0" err="1"/>
              <a:t>Guide_gravity_polar</a:t>
            </a:r>
            <a:r>
              <a:rPr lang="en-US" dirty="0"/>
              <a:t> (Written by Xavier </a:t>
            </a:r>
            <a:r>
              <a:rPr lang="en-US" dirty="0" err="1"/>
              <a:t>Fabreges</a:t>
            </a:r>
            <a:r>
              <a:rPr lang="en-US" dirty="0"/>
              <a:t> for Magic) – horizontal slits polarizing in vertical direction</a:t>
            </a:r>
          </a:p>
          <a:p>
            <a:pPr lvl="1"/>
            <a:r>
              <a:rPr lang="en-US" dirty="0" err="1"/>
              <a:t>Pol_guide_vmirrorX</a:t>
            </a:r>
            <a:r>
              <a:rPr lang="en-US" dirty="0"/>
              <a:t> on base of </a:t>
            </a:r>
            <a:r>
              <a:rPr lang="en-US" dirty="0" err="1"/>
              <a:t>Pol_guide_vmirror</a:t>
            </a:r>
            <a:r>
              <a:rPr lang="en-US" dirty="0"/>
              <a:t>. Hard-coded mx=1 for polarization vector, needs rotation by 90 degrees for vertical V-cavities and vertical polarization when inserted in beam.</a:t>
            </a:r>
          </a:p>
          <a:p>
            <a:pPr lvl="1"/>
            <a:r>
              <a:rPr lang="en-US" dirty="0"/>
              <a:t>NB! No attenuation in the transmission polarizer is implemented for the moment</a:t>
            </a:r>
          </a:p>
        </p:txBody>
      </p:sp>
    </p:spTree>
    <p:extLst>
      <p:ext uri="{BB962C8B-B14F-4D97-AF65-F5344CB8AC3E}">
        <p14:creationId xmlns:p14="http://schemas.microsoft.com/office/powerpoint/2010/main" val="110820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05DE-B90C-5B09-3567-0470C9DDE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78"/>
            <a:ext cx="10515600" cy="1325563"/>
          </a:xfrm>
        </p:spPr>
        <p:txBody>
          <a:bodyPr/>
          <a:lstStyle/>
          <a:p>
            <a:r>
              <a:rPr lang="en-US" dirty="0"/>
              <a:t>Old design</a:t>
            </a:r>
          </a:p>
        </p:txBody>
      </p:sp>
      <p:pic>
        <p:nvPicPr>
          <p:cNvPr id="5" name="Picture 4" descr="A graph with colorful lines&#10;&#10;Description automatically generated">
            <a:extLst>
              <a:ext uri="{FF2B5EF4-FFF2-40B4-BE49-F238E27FC236}">
                <a16:creationId xmlns:a16="http://schemas.microsoft.com/office/drawing/2014/main" id="{3FB01A9E-815C-F128-5339-47437950A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18449"/>
            <a:ext cx="10050550" cy="282618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CD7E815-A2C8-97FA-342A-A6EFE7E74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21803"/>
            <a:ext cx="10515600" cy="259261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very sharp curving in the bender 1 and polarizing bender optimized for 9AA.</a:t>
            </a:r>
          </a:p>
          <a:p>
            <a:r>
              <a:rPr lang="en-US" dirty="0"/>
              <a:t>Too low FOM for experiments sensitive for total flux/total capture flux due to poor transmission of shorter wavelength</a:t>
            </a:r>
          </a:p>
          <a:p>
            <a:r>
              <a:rPr lang="en-US" dirty="0"/>
              <a:t>FOM of the ANNI proposal can’t be reached until the requirement of loosing LOS in the bunker will be relaxed (proposal bending angle is 1/3 of what is needed to avoid LOS at 11.5 m)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3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7471-F277-01BB-D9A3-EADF1B4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EE47F-8478-080C-AD3A-980B769A7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2391"/>
            <a:ext cx="10515600" cy="904572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 descr="A graph with colorful lines&#10;&#10;Description automatically generated">
            <a:extLst>
              <a:ext uri="{FF2B5EF4-FFF2-40B4-BE49-F238E27FC236}">
                <a16:creationId xmlns:a16="http://schemas.microsoft.com/office/drawing/2014/main" id="{33BA89FD-E784-9795-229D-A62E5079E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02820"/>
            <a:ext cx="10050550" cy="28261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C2792C7-23C6-74BE-7FC8-214A28772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554445"/>
            <a:ext cx="9974350" cy="304466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4DE994-8033-15DE-D87D-2054465511DB}"/>
              </a:ext>
            </a:extLst>
          </p:cNvPr>
          <p:cNvCxnSpPr/>
          <p:nvPr/>
        </p:nvCxnSpPr>
        <p:spPr>
          <a:xfrm flipV="1">
            <a:off x="8317149" y="4523362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0FA62CE-81AB-00DD-B9A1-977C7F465892}"/>
              </a:ext>
            </a:extLst>
          </p:cNvPr>
          <p:cNvCxnSpPr/>
          <p:nvPr/>
        </p:nvCxnSpPr>
        <p:spPr>
          <a:xfrm flipV="1">
            <a:off x="8440365" y="4520116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AC3EBA-7914-E621-C26D-DD9356D1F699}"/>
              </a:ext>
            </a:extLst>
          </p:cNvPr>
          <p:cNvCxnSpPr/>
          <p:nvPr/>
        </p:nvCxnSpPr>
        <p:spPr>
          <a:xfrm flipV="1">
            <a:off x="8583037" y="4526601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E42F960-9209-AD57-DB7C-74C713E27E8B}"/>
              </a:ext>
            </a:extLst>
          </p:cNvPr>
          <p:cNvCxnSpPr/>
          <p:nvPr/>
        </p:nvCxnSpPr>
        <p:spPr>
          <a:xfrm flipV="1">
            <a:off x="8715982" y="4523359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951E691-2CB7-5B43-C97A-558B81BEFE18}"/>
              </a:ext>
            </a:extLst>
          </p:cNvPr>
          <p:cNvCxnSpPr/>
          <p:nvPr/>
        </p:nvCxnSpPr>
        <p:spPr>
          <a:xfrm flipV="1">
            <a:off x="9212094" y="4523362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100B644-F203-D826-676B-69796437F1CA}"/>
              </a:ext>
            </a:extLst>
          </p:cNvPr>
          <p:cNvCxnSpPr/>
          <p:nvPr/>
        </p:nvCxnSpPr>
        <p:spPr>
          <a:xfrm flipV="1">
            <a:off x="9335310" y="4520116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64C14EE-40FE-ACA1-DDC4-432245E6DDA6}"/>
              </a:ext>
            </a:extLst>
          </p:cNvPr>
          <p:cNvCxnSpPr/>
          <p:nvPr/>
        </p:nvCxnSpPr>
        <p:spPr>
          <a:xfrm flipV="1">
            <a:off x="9477982" y="4526601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1E1A65F-DFBD-CD2D-189B-28A115982D0D}"/>
              </a:ext>
            </a:extLst>
          </p:cNvPr>
          <p:cNvCxnSpPr>
            <a:cxnSpLocks/>
          </p:cNvCxnSpPr>
          <p:nvPr/>
        </p:nvCxnSpPr>
        <p:spPr>
          <a:xfrm>
            <a:off x="8842441" y="4523362"/>
            <a:ext cx="0" cy="4085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D2D7593-CEEA-BB7C-086A-CE46D273F04D}"/>
              </a:ext>
            </a:extLst>
          </p:cNvPr>
          <p:cNvCxnSpPr>
            <a:cxnSpLocks/>
          </p:cNvCxnSpPr>
          <p:nvPr/>
        </p:nvCxnSpPr>
        <p:spPr>
          <a:xfrm>
            <a:off x="8965657" y="4520116"/>
            <a:ext cx="0" cy="4085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8D95C9A-ACDB-3134-4652-632CFD76A895}"/>
              </a:ext>
            </a:extLst>
          </p:cNvPr>
          <p:cNvCxnSpPr>
            <a:cxnSpLocks/>
          </p:cNvCxnSpPr>
          <p:nvPr/>
        </p:nvCxnSpPr>
        <p:spPr>
          <a:xfrm>
            <a:off x="9108329" y="4526601"/>
            <a:ext cx="0" cy="4085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895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7A4EEB-12E8-BFBF-FBE9-F47964042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CA84-D813-C7ED-663D-88E6EDA00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9079"/>
            <a:ext cx="10515600" cy="1325563"/>
          </a:xfrm>
        </p:spPr>
        <p:txBody>
          <a:bodyPr/>
          <a:lstStyle/>
          <a:p>
            <a:r>
              <a:rPr lang="en-US" dirty="0"/>
              <a:t>New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331BF-8071-3A9C-F821-4F525D672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91063"/>
            <a:ext cx="10515600" cy="27529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Slightly reduced height to allow for smaller curving angle which improves shorter wavelength transfer</a:t>
            </a:r>
          </a:p>
          <a:p>
            <a:r>
              <a:rPr lang="en-US" dirty="0"/>
              <a:t>Smooth curving in the second bender to improve </a:t>
            </a:r>
          </a:p>
          <a:p>
            <a:r>
              <a:rPr lang="en-US" dirty="0"/>
              <a:t>More complex polarizer:</a:t>
            </a:r>
          </a:p>
          <a:p>
            <a:pPr lvl="1"/>
            <a:r>
              <a:rPr lang="en-US" dirty="0"/>
              <a:t>Bender for shorter wavelength</a:t>
            </a:r>
          </a:p>
          <a:p>
            <a:pPr lvl="1"/>
            <a:r>
              <a:rPr lang="en-US" dirty="0"/>
              <a:t>Transmission V-cavities for wavelengths of 4A and above</a:t>
            </a:r>
          </a:p>
          <a:p>
            <a:pPr lvl="1"/>
            <a:r>
              <a:rPr lang="en-US" dirty="0"/>
              <a:t>Straight polarizer to remove high divergence with wrong polarization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37AEB8-9202-BCD8-CEB7-91249A503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47" y="846397"/>
            <a:ext cx="9974350" cy="3044666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307DA14-E95E-8C19-8263-BF004C7DEFCE}"/>
              </a:ext>
            </a:extLst>
          </p:cNvPr>
          <p:cNvCxnSpPr/>
          <p:nvPr/>
        </p:nvCxnSpPr>
        <p:spPr>
          <a:xfrm flipV="1">
            <a:off x="8122596" y="1815314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01DEE55-CDE3-BD9A-DC6D-3A0882728823}"/>
              </a:ext>
            </a:extLst>
          </p:cNvPr>
          <p:cNvCxnSpPr/>
          <p:nvPr/>
        </p:nvCxnSpPr>
        <p:spPr>
          <a:xfrm flipV="1">
            <a:off x="8245812" y="1812068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396867-C41B-D308-294B-4F792C9E97EC}"/>
              </a:ext>
            </a:extLst>
          </p:cNvPr>
          <p:cNvCxnSpPr/>
          <p:nvPr/>
        </p:nvCxnSpPr>
        <p:spPr>
          <a:xfrm flipV="1">
            <a:off x="8388484" y="1818553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05900D4-2F53-707A-56A7-0483FD3A8313}"/>
              </a:ext>
            </a:extLst>
          </p:cNvPr>
          <p:cNvCxnSpPr/>
          <p:nvPr/>
        </p:nvCxnSpPr>
        <p:spPr>
          <a:xfrm flipV="1">
            <a:off x="8521429" y="1815311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E5A16B9-128A-7FFA-232E-7B539D1B1882}"/>
              </a:ext>
            </a:extLst>
          </p:cNvPr>
          <p:cNvCxnSpPr/>
          <p:nvPr/>
        </p:nvCxnSpPr>
        <p:spPr>
          <a:xfrm flipV="1">
            <a:off x="9017541" y="1815314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ED2AC64-5883-ECF0-AF5E-1AAE898D845B}"/>
              </a:ext>
            </a:extLst>
          </p:cNvPr>
          <p:cNvCxnSpPr/>
          <p:nvPr/>
        </p:nvCxnSpPr>
        <p:spPr>
          <a:xfrm flipV="1">
            <a:off x="9140757" y="1812068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675647C-4793-F358-45E5-0A08B1085406}"/>
              </a:ext>
            </a:extLst>
          </p:cNvPr>
          <p:cNvCxnSpPr/>
          <p:nvPr/>
        </p:nvCxnSpPr>
        <p:spPr>
          <a:xfrm flipV="1">
            <a:off x="9283429" y="1818553"/>
            <a:ext cx="0" cy="408561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E3072EF-8C13-340F-1D39-03E305E405DF}"/>
              </a:ext>
            </a:extLst>
          </p:cNvPr>
          <p:cNvCxnSpPr>
            <a:cxnSpLocks/>
          </p:cNvCxnSpPr>
          <p:nvPr/>
        </p:nvCxnSpPr>
        <p:spPr>
          <a:xfrm>
            <a:off x="8647888" y="1815314"/>
            <a:ext cx="0" cy="4085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7DBBD7C-92B5-FAF4-3F4D-332995004C5F}"/>
              </a:ext>
            </a:extLst>
          </p:cNvPr>
          <p:cNvCxnSpPr>
            <a:cxnSpLocks/>
          </p:cNvCxnSpPr>
          <p:nvPr/>
        </p:nvCxnSpPr>
        <p:spPr>
          <a:xfrm>
            <a:off x="8771104" y="1812068"/>
            <a:ext cx="0" cy="4085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0721FA3-393B-E341-72AB-8C22F8821A81}"/>
              </a:ext>
            </a:extLst>
          </p:cNvPr>
          <p:cNvCxnSpPr>
            <a:cxnSpLocks/>
          </p:cNvCxnSpPr>
          <p:nvPr/>
        </p:nvCxnSpPr>
        <p:spPr>
          <a:xfrm>
            <a:off x="8913776" y="1818553"/>
            <a:ext cx="0" cy="4085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23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E24F6-677D-BB26-51E8-558D90F66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88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EAEBF-5CD3-8175-CB8A-E3715BF86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6822"/>
            <a:ext cx="5331488" cy="4338114"/>
          </a:xfrm>
        </p:spPr>
        <p:txBody>
          <a:bodyPr/>
          <a:lstStyle/>
          <a:p>
            <a:r>
              <a:rPr lang="en-US" dirty="0"/>
              <a:t>Polarization after curved guides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At guide exit 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8A4078-EE6D-6B14-335F-6BCDE15EE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55031"/>
            <a:ext cx="4688393" cy="22619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53D9FA8-CE60-F2B1-BA3D-CC540798B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373827"/>
            <a:ext cx="4688393" cy="22582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C87F447-1056-1282-7483-F9A06AB34C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2428" y="4370198"/>
            <a:ext cx="4710556" cy="2261913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CE4AD39-F8DE-93DD-3E47-7A45DDA49A85}"/>
              </a:ext>
            </a:extLst>
          </p:cNvPr>
          <p:cNvSpPr txBox="1">
            <a:spLocks/>
          </p:cNvSpPr>
          <p:nvPr/>
        </p:nvSpPr>
        <p:spPr>
          <a:xfrm>
            <a:off x="6901541" y="916822"/>
            <a:ext cx="5331488" cy="4338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Polarization after curved guides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of V-polarizer          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6E8F371-E995-5109-89CC-317136A533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0654" y="1423984"/>
            <a:ext cx="4721443" cy="227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780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2C5DD-4180-BED2-2A53-2AAB2A2F1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7F934-E35D-A9C3-3443-06BD363D1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98851"/>
            <a:ext cx="10515600" cy="77811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598735-71CA-F764-6A31-B63B0B8F1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336" y="365125"/>
            <a:ext cx="11023042" cy="31854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A64485-74F1-D077-8A3D-37243D32F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337" y="3841389"/>
            <a:ext cx="11023042" cy="255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89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9E64-F3A7-207E-0805-9A9AB2238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406" y="116375"/>
            <a:ext cx="11656303" cy="1325563"/>
          </a:xfrm>
        </p:spPr>
        <p:txBody>
          <a:bodyPr/>
          <a:lstStyle/>
          <a:p>
            <a:r>
              <a:rPr lang="en-US" dirty="0"/>
              <a:t>ANNI (2019 version) vs </a:t>
            </a:r>
            <a:r>
              <a:rPr lang="en-US" dirty="0" err="1"/>
              <a:t>nEDM</a:t>
            </a:r>
            <a:r>
              <a:rPr lang="ru-RU" dirty="0"/>
              <a:t> </a:t>
            </a:r>
            <a:r>
              <a:rPr lang="en-US" dirty="0"/>
              <a:t>with C-polarizer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219EF-B76E-FEC0-C3AB-122EC218C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64" y="5578010"/>
            <a:ext cx="11656303" cy="108404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Comparison of neutron fluxes beyond the second PDC@26m with identical chopper settings</a:t>
            </a:r>
          </a:p>
          <a:p>
            <a:r>
              <a:rPr lang="en-US" dirty="0"/>
              <a:t>70% polarization at 9AA for ANNI proposal, &gt;95% polarization for a </a:t>
            </a:r>
            <a:r>
              <a:rPr lang="en-US" dirty="0" err="1"/>
              <a:t>nEDM</a:t>
            </a:r>
            <a:r>
              <a:rPr lang="en-US" dirty="0"/>
              <a:t> optimized C-bender option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9277F5D-FED9-93D2-A0B5-4E524D162DBD}"/>
              </a:ext>
            </a:extLst>
          </p:cNvPr>
          <p:cNvGraphicFramePr/>
          <p:nvPr/>
        </p:nvGraphicFramePr>
        <p:xfrm>
          <a:off x="732406" y="1690688"/>
          <a:ext cx="4352060" cy="3725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4758808-BA75-461D-A1DE-CEDA2A033CE8}"/>
              </a:ext>
            </a:extLst>
          </p:cNvPr>
          <p:cNvGraphicFramePr/>
          <p:nvPr/>
        </p:nvGraphicFramePr>
        <p:xfrm>
          <a:off x="6011692" y="1702284"/>
          <a:ext cx="4246266" cy="3725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82B2E57-B37B-2BD1-391B-11116DFEED19}"/>
              </a:ext>
            </a:extLst>
          </p:cNvPr>
          <p:cNvSpPr txBox="1"/>
          <p:nvPr/>
        </p:nvSpPr>
        <p:spPr>
          <a:xfrm>
            <a:off x="3968885" y="1159408"/>
            <a:ext cx="5418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Fluxes at 26m, past PDC2</a:t>
            </a:r>
          </a:p>
        </p:txBody>
      </p:sp>
    </p:spTree>
    <p:extLst>
      <p:ext uri="{BB962C8B-B14F-4D97-AF65-F5344CB8AC3E}">
        <p14:creationId xmlns:p14="http://schemas.microsoft.com/office/powerpoint/2010/main" val="2343792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71133-A135-F6F3-AA70-28110C54D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Performance with V-polarizer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4719EF4-0FF2-2DBB-814D-455CB723AB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867895"/>
              </p:ext>
            </p:extLst>
          </p:nvPr>
        </p:nvGraphicFramePr>
        <p:xfrm>
          <a:off x="7393019" y="1079770"/>
          <a:ext cx="4332569" cy="2659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383">
                  <a:extLst>
                    <a:ext uri="{9D8B030D-6E8A-4147-A177-3AD203B41FA5}">
                      <a16:colId xmlns:a16="http://schemas.microsoft.com/office/drawing/2014/main" val="3208517589"/>
                    </a:ext>
                  </a:extLst>
                </a:gridCol>
                <a:gridCol w="1498060">
                  <a:extLst>
                    <a:ext uri="{9D8B030D-6E8A-4147-A177-3AD203B41FA5}">
                      <a16:colId xmlns:a16="http://schemas.microsoft.com/office/drawing/2014/main" val="1790838610"/>
                    </a:ext>
                  </a:extLst>
                </a:gridCol>
                <a:gridCol w="1174063">
                  <a:extLst>
                    <a:ext uri="{9D8B030D-6E8A-4147-A177-3AD203B41FA5}">
                      <a16:colId xmlns:a16="http://schemas.microsoft.com/office/drawing/2014/main" val="2292495223"/>
                    </a:ext>
                  </a:extLst>
                </a:gridCol>
                <a:gridCol w="1174063">
                  <a:extLst>
                    <a:ext uri="{9D8B030D-6E8A-4147-A177-3AD203B41FA5}">
                      <a16:colId xmlns:a16="http://schemas.microsoft.com/office/drawing/2014/main" val="3786707675"/>
                    </a:ext>
                  </a:extLst>
                </a:gridCol>
              </a:tblGrid>
              <a:tr h="7295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n/s 8.8-9AA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n/s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83904"/>
                  </a:ext>
                </a:extLst>
              </a:tr>
              <a:tr h="441553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1.13E+9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3.64E+09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199151"/>
                  </a:ext>
                </a:extLst>
              </a:tr>
              <a:tr h="49951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1.19E+09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3.84E+09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753655"/>
                  </a:ext>
                </a:extLst>
              </a:tr>
              <a:tr h="547739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1.22E+09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3.95E+09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801462"/>
                  </a:ext>
                </a:extLst>
              </a:tr>
              <a:tr h="441553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1.16E+09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2.26E+09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51877"/>
                  </a:ext>
                </a:extLst>
              </a:tr>
            </a:tbl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4758808-BA75-461D-A1DE-CEDA2A033C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22875"/>
              </p:ext>
            </p:extLst>
          </p:nvPr>
        </p:nvGraphicFramePr>
        <p:xfrm>
          <a:off x="466412" y="723930"/>
          <a:ext cx="7228168" cy="4490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DB2708A-8E53-D8C0-8AA8-9E2F406CFECA}"/>
              </a:ext>
            </a:extLst>
          </p:cNvPr>
          <p:cNvSpPr txBox="1">
            <a:spLocks/>
          </p:cNvSpPr>
          <p:nvPr/>
        </p:nvSpPr>
        <p:spPr>
          <a:xfrm>
            <a:off x="466412" y="5239595"/>
            <a:ext cx="11656303" cy="139672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1: C-polarizer, m=2 guides, ANNI original chopper settings, </a:t>
            </a:r>
            <a:r>
              <a:rPr lang="en-US" dirty="0">
                <a:hlinkClick r:id="rId3"/>
              </a:rPr>
              <a:t>PDC1@6.5</a:t>
            </a:r>
            <a:r>
              <a:rPr lang="en-US" dirty="0"/>
              <a:t>m and PDC2@26m  </a:t>
            </a:r>
          </a:p>
          <a:p>
            <a:r>
              <a:rPr lang="en-US" dirty="0"/>
              <a:t>2: C-polarizer, m=3 guides, ANNI original chopper settings, </a:t>
            </a:r>
            <a:r>
              <a:rPr lang="en-US" dirty="0">
                <a:hlinkClick r:id="rId3"/>
              </a:rPr>
              <a:t>PDC1@6.5</a:t>
            </a:r>
            <a:r>
              <a:rPr lang="en-US" dirty="0"/>
              <a:t>m and PDC2@26m  </a:t>
            </a:r>
          </a:p>
          <a:p>
            <a:r>
              <a:rPr lang="en-US" dirty="0"/>
              <a:t>3: New concept with V-shaped polarizer, </a:t>
            </a:r>
            <a:r>
              <a:rPr lang="en-US" dirty="0">
                <a:hlinkClick r:id="rId4"/>
              </a:rPr>
              <a:t>PDC1@6.5m</a:t>
            </a:r>
            <a:r>
              <a:rPr lang="en-US" dirty="0"/>
              <a:t> and PDC2@26m</a:t>
            </a:r>
          </a:p>
          <a:p>
            <a:r>
              <a:rPr lang="en-US" dirty="0"/>
              <a:t> 4: New concept with V-shaped polarizer, </a:t>
            </a:r>
            <a:r>
              <a:rPr lang="en-US" dirty="0">
                <a:hlinkClick r:id="rId4"/>
              </a:rPr>
              <a:t>PDC1@6.5m</a:t>
            </a:r>
            <a:r>
              <a:rPr lang="en-US" dirty="0"/>
              <a:t> and PDC2@42m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E92F9D-FC88-1748-0BAB-759D295190F6}"/>
              </a:ext>
            </a:extLst>
          </p:cNvPr>
          <p:cNvSpPr txBox="1"/>
          <p:nvPr/>
        </p:nvSpPr>
        <p:spPr>
          <a:xfrm>
            <a:off x="7389288" y="3841816"/>
            <a:ext cx="46415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theoretical maximum after PDC2 </a:t>
            </a:r>
          </a:p>
          <a:p>
            <a:r>
              <a:rPr lang="en-US" dirty="0"/>
              <a:t>is calculated to be 1.73E+09 under</a:t>
            </a:r>
          </a:p>
          <a:p>
            <a:r>
              <a:rPr lang="en-US" dirty="0"/>
              <a:t>the condition: choppers off, straight benders.</a:t>
            </a:r>
          </a:p>
          <a:p>
            <a:r>
              <a:rPr lang="en-US" dirty="0"/>
              <a:t>Cells: 1.26E9 (theoretical) 8.73E8 (3)</a:t>
            </a:r>
          </a:p>
        </p:txBody>
      </p:sp>
    </p:spTree>
    <p:extLst>
      <p:ext uri="{BB962C8B-B14F-4D97-AF65-F5344CB8AC3E}">
        <p14:creationId xmlns:p14="http://schemas.microsoft.com/office/powerpoint/2010/main" val="850861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CCEBF-C5F8-1351-ABD4-34888BB1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28D90-B39C-2E96-C2D7-B7A4F82CC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62" y="5948624"/>
            <a:ext cx="10515600" cy="8312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FOM is calculated as number of neutrons passing through both slits.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AD6F13-69F2-A339-563A-97AAA1568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20782"/>
            <a:ext cx="10292862" cy="4602441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71C2D9C-6F9D-8115-F807-EE9649990D28}"/>
              </a:ext>
            </a:extLst>
          </p:cNvPr>
          <p:cNvCxnSpPr>
            <a:cxnSpLocks/>
          </p:cNvCxnSpPr>
          <p:nvPr/>
        </p:nvCxnSpPr>
        <p:spPr>
          <a:xfrm flipH="1">
            <a:off x="8129116" y="1739647"/>
            <a:ext cx="1011375" cy="450894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C7218CF-2EA4-49EB-1EC5-BDBFC782149C}"/>
              </a:ext>
            </a:extLst>
          </p:cNvPr>
          <p:cNvCxnSpPr>
            <a:cxnSpLocks/>
          </p:cNvCxnSpPr>
          <p:nvPr/>
        </p:nvCxnSpPr>
        <p:spPr>
          <a:xfrm flipH="1">
            <a:off x="8129116" y="1788607"/>
            <a:ext cx="986699" cy="2695844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814BF8-878B-B770-8D9A-3EEAE61E0059}"/>
              </a:ext>
            </a:extLst>
          </p:cNvPr>
          <p:cNvCxnSpPr/>
          <p:nvPr/>
        </p:nvCxnSpPr>
        <p:spPr>
          <a:xfrm flipV="1">
            <a:off x="8129116" y="1220782"/>
            <a:ext cx="0" cy="969759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72E015-BC11-31C3-0013-AC78B2F4BBAE}"/>
              </a:ext>
            </a:extLst>
          </p:cNvPr>
          <p:cNvCxnSpPr/>
          <p:nvPr/>
        </p:nvCxnSpPr>
        <p:spPr>
          <a:xfrm flipV="1">
            <a:off x="8132394" y="4484451"/>
            <a:ext cx="0" cy="969759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14E8B6-6A51-B809-AE0B-E05D1E4311AA}"/>
              </a:ext>
            </a:extLst>
          </p:cNvPr>
          <p:cNvCxnSpPr/>
          <p:nvPr/>
        </p:nvCxnSpPr>
        <p:spPr>
          <a:xfrm flipV="1">
            <a:off x="9896307" y="1220782"/>
            <a:ext cx="0" cy="969759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7BA4381-C611-824A-A5A0-E9C37E83C770}"/>
              </a:ext>
            </a:extLst>
          </p:cNvPr>
          <p:cNvCxnSpPr>
            <a:cxnSpLocks/>
          </p:cNvCxnSpPr>
          <p:nvPr/>
        </p:nvCxnSpPr>
        <p:spPr>
          <a:xfrm flipV="1">
            <a:off x="9896307" y="4484451"/>
            <a:ext cx="3278" cy="1128409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1625E0C-AC4F-2CD6-EC8D-4304833CC0CF}"/>
              </a:ext>
            </a:extLst>
          </p:cNvPr>
          <p:cNvCxnSpPr>
            <a:cxnSpLocks/>
          </p:cNvCxnSpPr>
          <p:nvPr/>
        </p:nvCxnSpPr>
        <p:spPr>
          <a:xfrm>
            <a:off x="9338553" y="1739647"/>
            <a:ext cx="561032" cy="504445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BFA159F-24AB-D703-3EFD-46466DD6AAB4}"/>
              </a:ext>
            </a:extLst>
          </p:cNvPr>
          <p:cNvCxnSpPr>
            <a:cxnSpLocks/>
          </p:cNvCxnSpPr>
          <p:nvPr/>
        </p:nvCxnSpPr>
        <p:spPr>
          <a:xfrm>
            <a:off x="9367736" y="1788607"/>
            <a:ext cx="531849" cy="2749395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23CD166-C3BD-F378-09BC-B632D9441310}"/>
              </a:ext>
            </a:extLst>
          </p:cNvPr>
          <p:cNvSpPr txBox="1"/>
          <p:nvPr/>
        </p:nvSpPr>
        <p:spPr>
          <a:xfrm>
            <a:off x="8428346" y="1410020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Slit 1 and 2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73F0B3B-18DF-A6D9-7B96-F9F7BEC5D357}"/>
              </a:ext>
            </a:extLst>
          </p:cNvPr>
          <p:cNvCxnSpPr>
            <a:cxnSpLocks/>
          </p:cNvCxnSpPr>
          <p:nvPr/>
        </p:nvCxnSpPr>
        <p:spPr>
          <a:xfrm flipH="1" flipV="1">
            <a:off x="8229600" y="3634990"/>
            <a:ext cx="895048" cy="11836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9D490FA-F104-9257-CA91-295C7895A26C}"/>
              </a:ext>
            </a:extLst>
          </p:cNvPr>
          <p:cNvCxnSpPr>
            <a:cxnSpLocks/>
          </p:cNvCxnSpPr>
          <p:nvPr/>
        </p:nvCxnSpPr>
        <p:spPr>
          <a:xfrm flipH="1" flipV="1">
            <a:off x="9063295" y="3725694"/>
            <a:ext cx="72870" cy="10929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E5003DF-9643-656E-C35C-5DF2A2C049B0}"/>
              </a:ext>
            </a:extLst>
          </p:cNvPr>
          <p:cNvCxnSpPr>
            <a:cxnSpLocks/>
          </p:cNvCxnSpPr>
          <p:nvPr/>
        </p:nvCxnSpPr>
        <p:spPr>
          <a:xfrm flipV="1">
            <a:off x="9144998" y="3725694"/>
            <a:ext cx="751309" cy="11174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3041D9A-55EE-5F08-6A79-87FD9DFE3073}"/>
              </a:ext>
            </a:extLst>
          </p:cNvPr>
          <p:cNvSpPr txBox="1"/>
          <p:nvPr/>
        </p:nvSpPr>
        <p:spPr>
          <a:xfrm>
            <a:off x="8134520" y="4790450"/>
            <a:ext cx="2322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Beamstops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1,2  and 3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24D8080-69BD-EA0F-4DE6-7275E75AAA24}"/>
              </a:ext>
            </a:extLst>
          </p:cNvPr>
          <p:cNvCxnSpPr/>
          <p:nvPr/>
        </p:nvCxnSpPr>
        <p:spPr>
          <a:xfrm flipV="1">
            <a:off x="8129116" y="2836554"/>
            <a:ext cx="0" cy="969759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090492F-E469-8D86-7329-AF2461FCDBEA}"/>
              </a:ext>
            </a:extLst>
          </p:cNvPr>
          <p:cNvCxnSpPr/>
          <p:nvPr/>
        </p:nvCxnSpPr>
        <p:spPr>
          <a:xfrm flipV="1">
            <a:off x="9011093" y="2862492"/>
            <a:ext cx="0" cy="969759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36C69CD-C4B3-C254-EC50-7ED56BD8EDE5}"/>
              </a:ext>
            </a:extLst>
          </p:cNvPr>
          <p:cNvCxnSpPr/>
          <p:nvPr/>
        </p:nvCxnSpPr>
        <p:spPr>
          <a:xfrm flipV="1">
            <a:off x="9896307" y="2852765"/>
            <a:ext cx="0" cy="969759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9DE3B2A-D81E-AB0D-C950-FC2AE5518342}"/>
              </a:ext>
            </a:extLst>
          </p:cNvPr>
          <p:cNvCxnSpPr>
            <a:cxnSpLocks/>
          </p:cNvCxnSpPr>
          <p:nvPr/>
        </p:nvCxnSpPr>
        <p:spPr>
          <a:xfrm flipH="1">
            <a:off x="2047315" y="1705661"/>
            <a:ext cx="676430" cy="6970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8DCC40C-A370-71F1-A874-D6B4F2A3CFF8}"/>
              </a:ext>
            </a:extLst>
          </p:cNvPr>
          <p:cNvCxnSpPr>
            <a:cxnSpLocks/>
          </p:cNvCxnSpPr>
          <p:nvPr/>
        </p:nvCxnSpPr>
        <p:spPr>
          <a:xfrm flipH="1">
            <a:off x="2047315" y="1736641"/>
            <a:ext cx="676430" cy="24901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11458131-320D-FDDB-7271-AF30ED78951D}"/>
              </a:ext>
            </a:extLst>
          </p:cNvPr>
          <p:cNvSpPr txBox="1"/>
          <p:nvPr/>
        </p:nvSpPr>
        <p:spPr>
          <a:xfrm>
            <a:off x="2662961" y="1491845"/>
            <a:ext cx="2457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End of focusing guides</a:t>
            </a:r>
          </a:p>
        </p:txBody>
      </p:sp>
    </p:spTree>
    <p:extLst>
      <p:ext uri="{BB962C8B-B14F-4D97-AF65-F5344CB8AC3E}">
        <p14:creationId xmlns:p14="http://schemas.microsoft.com/office/powerpoint/2010/main" val="4181573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9136</TotalTime>
  <Words>815</Words>
  <Application>Microsoft Office PowerPoint</Application>
  <PresentationFormat>Widescreen</PresentationFormat>
  <Paragraphs>140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nEDM beamline with V-cavity polarizer vs C-bender option</vt:lpstr>
      <vt:lpstr>Old design</vt:lpstr>
      <vt:lpstr>PowerPoint Presentation</vt:lpstr>
      <vt:lpstr>New design</vt:lpstr>
      <vt:lpstr>PowerPoint Presentation</vt:lpstr>
      <vt:lpstr>PowerPoint Presentation</vt:lpstr>
      <vt:lpstr>ANNI (2019 version) vs nEDM with C-polarizer</vt:lpstr>
      <vt:lpstr>Performance with V-polarizer</vt:lpstr>
      <vt:lpstr>PowerPoint Presentation</vt:lpstr>
      <vt:lpstr>Chopper settings</vt:lpstr>
      <vt:lpstr>FOM in the cells</vt:lpstr>
      <vt:lpstr>Improved performance  for other experiments</vt:lpstr>
      <vt:lpstr>Extra components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Rodion Kolevatov</dc:creator>
  <cp:lastModifiedBy>Rodion Kolevatov</cp:lastModifiedBy>
  <cp:revision>10</cp:revision>
  <dcterms:created xsi:type="dcterms:W3CDTF">2024-11-19T11:33:53Z</dcterms:created>
  <dcterms:modified xsi:type="dcterms:W3CDTF">2024-11-27T16:50:11Z</dcterms:modified>
</cp:coreProperties>
</file>