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2" r:id="rId5"/>
    <p:sldId id="419" r:id="rId6"/>
    <p:sldId id="260" r:id="rId7"/>
    <p:sldId id="386" r:id="rId8"/>
    <p:sldId id="414" r:id="rId9"/>
    <p:sldId id="415" r:id="rId10"/>
    <p:sldId id="416" r:id="rId11"/>
    <p:sldId id="268" r:id="rId12"/>
    <p:sldId id="418" r:id="rId1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F2"/>
          </a:solidFill>
        </a:fill>
      </a:tcStyle>
    </a:wholeTbl>
    <a:band2H>
      <a:tcTxStyle/>
      <a:tcStyle>
        <a:tcBdr/>
        <a:fill>
          <a:solidFill>
            <a:srgbClr val="E6EFF8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E8CA"/>
          </a:solidFill>
        </a:fill>
      </a:tcStyle>
    </a:wholeTbl>
    <a:band2H>
      <a:tcTxStyle/>
      <a:tcStyle>
        <a:tcBdr/>
        <a:fill>
          <a:solidFill>
            <a:srgbClr val="EFF4E6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CAD8"/>
          </a:solidFill>
        </a:fill>
      </a:tcStyle>
    </a:wholeTbl>
    <a:band2H>
      <a:tcTxStyle/>
      <a:tcStyle>
        <a:tcBdr/>
        <a:fill>
          <a:solidFill>
            <a:srgbClr val="ECE7EC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638"/>
  </p:normalViewPr>
  <p:slideViewPr>
    <p:cSldViewPr snapToGrid="0">
      <p:cViewPr varScale="1">
        <p:scale>
          <a:sx n="126" d="100"/>
          <a:sy n="126" d="100"/>
        </p:scale>
        <p:origin x="23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8255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1" indent="-30656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r>
              <a:t>Sub-headline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1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2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1" y="6542262"/>
            <a:ext cx="221021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13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8255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1" indent="-30656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r>
              <a:t>Sub-headline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2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3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1" y="6542262"/>
            <a:ext cx="221021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ktangel 6"/>
          <p:cNvSpPr/>
          <p:nvPr/>
        </p:nvSpPr>
        <p:spPr>
          <a:xfrm>
            <a:off x="0" y="388592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1930394" y="1153620"/>
            <a:ext cx="8640001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Rektangel 7"/>
          <p:cNvSpPr/>
          <p:nvPr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4" name="Bildobjekt 8" descr="Bildobjek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6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2025-04-07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90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da-DK"/>
              <a:t>2024-10-28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195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6"/>
          <p:cNvSpPr/>
          <p:nvPr/>
        </p:nvSpPr>
        <p:spPr>
          <a:xfrm>
            <a:off x="-3" y="0"/>
            <a:ext cx="12192001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1930394" y="1153620"/>
            <a:ext cx="8640001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30394" y="3883392"/>
            <a:ext cx="8640001" cy="9213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Rektangel 7"/>
          <p:cNvSpPr/>
          <p:nvPr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5" name="Bildobjekt 8" descr="Bildobjek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6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14"/>
          <p:cNvSpPr>
            <a:spLocks noGrp="1"/>
          </p:cNvSpPr>
          <p:nvPr>
            <p:ph type="body" sz="quarter" idx="21" hasCustomPrompt="1"/>
          </p:nvPr>
        </p:nvSpPr>
        <p:spPr>
          <a:xfrm>
            <a:off x="1930394" y="5605695"/>
            <a:ext cx="6290893" cy="459884"/>
          </a:xfrm>
          <a:prstGeom prst="rect">
            <a:avLst/>
          </a:prstGeom>
        </p:spPr>
        <p:txBody>
          <a:bodyPr lIns="18000" tIns="18000" rIns="18000" bIns="18000" anchor="b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200" b="1" cap="all" spc="100">
                <a:solidFill>
                  <a:srgbClr val="FFFFFF"/>
                </a:solidFill>
              </a:defRPr>
            </a:lvl1pPr>
          </a:lstStyle>
          <a:p>
            <a:r>
              <a:t>presented by &lt;name nameson&gt;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8"/>
          <p:cNvSpPr/>
          <p:nvPr/>
        </p:nvSpPr>
        <p:spPr>
          <a:xfrm>
            <a:off x="0" y="16274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Headline</a:t>
            </a:r>
          </a:p>
        </p:txBody>
      </p:sp>
      <p:sp>
        <p:nvSpPr>
          <p:cNvPr id="36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6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xfrm>
            <a:off x="1195646" y="1640719"/>
            <a:ext cx="10042075" cy="4375521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Clr>
                <a:srgbClr val="FFFFFF"/>
              </a:buClr>
              <a:buFontTx/>
              <a:buAutoNum type="arabicPeriod"/>
              <a:defRPr>
                <a:solidFill>
                  <a:srgbClr val="FFFFFF"/>
                </a:solidFill>
              </a:defRPr>
            </a:lvl1pPr>
            <a:lvl2pPr marL="0" indent="82550">
              <a:buClr>
                <a:srgbClr val="FFFFFF"/>
              </a:buClr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FontTx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FontTx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FontTx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1" y="6542262"/>
            <a:ext cx="221021" cy="2311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ktangel 5"/>
          <p:cNvSpPr/>
          <p:nvPr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" name="Rektangel 7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Platshållare för bild 12"/>
          <p:cNvSpPr>
            <a:spLocks noGrp="1"/>
          </p:cNvSpPr>
          <p:nvPr>
            <p:ph type="pic" idx="21"/>
          </p:nvPr>
        </p:nvSpPr>
        <p:spPr>
          <a:xfrm>
            <a:off x="6477711" y="0"/>
            <a:ext cx="5714289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24610" y="417442"/>
            <a:ext cx="828001" cy="7992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100">
                <a:noFill/>
              </a:defRPr>
            </a:lvl1pPr>
            <a:lvl2pPr marL="94218" indent="-11668">
              <a:buClrTx/>
              <a:buFontTx/>
              <a:defRPr sz="100">
                <a:noFill/>
              </a:defRPr>
            </a:lvl2pPr>
            <a:lvl3pPr marL="345722" indent="-13934">
              <a:buClrTx/>
              <a:buFontTx/>
              <a:defRPr sz="100">
                <a:noFill/>
              </a:defRPr>
            </a:lvl3pPr>
            <a:lvl4pPr marL="621010" indent="-14585">
              <a:buClrTx/>
              <a:buFontTx/>
              <a:defRPr sz="100">
                <a:noFill/>
              </a:defRPr>
            </a:lvl4pPr>
            <a:lvl5pPr marL="869950" indent="-14287">
              <a:buClrTx/>
              <a:buFontTx/>
              <a:defRPr sz="100">
                <a:noFill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Platshållare för text 6"/>
          <p:cNvSpPr>
            <a:spLocks noGrp="1"/>
          </p:cNvSpPr>
          <p:nvPr>
            <p:ph type="body" sz="quarter" idx="22"/>
          </p:nvPr>
        </p:nvSpPr>
        <p:spPr>
          <a:xfrm>
            <a:off x="0" y="447675"/>
            <a:ext cx="292100" cy="6410325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100">
                <a:noFill/>
              </a:defRPr>
            </a:pPr>
            <a:endParaRPr/>
          </a:p>
        </p:txBody>
      </p:sp>
      <p:sp>
        <p:nvSpPr>
          <p:cNvPr id="51" name="Platshållare för text 2"/>
          <p:cNvSpPr>
            <a:spLocks noGrp="1"/>
          </p:cNvSpPr>
          <p:nvPr>
            <p:ph type="body" sz="quarter" idx="23" hasCustomPrompt="1"/>
          </p:nvPr>
        </p:nvSpPr>
        <p:spPr>
          <a:xfrm>
            <a:off x="1230491" y="1051131"/>
            <a:ext cx="4255909" cy="8291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ClrTx/>
              <a:buSzTx/>
              <a:buFontTx/>
              <a:buNone/>
              <a:defRPr sz="4800">
                <a:solidFill>
                  <a:srgbClr val="FFFFFF"/>
                </a:solidFill>
              </a:defRPr>
            </a:lvl1pPr>
          </a:lstStyle>
          <a:p>
            <a:r>
              <a:t># (chapter)</a:t>
            </a:r>
          </a:p>
        </p:txBody>
      </p:sp>
      <p:sp>
        <p:nvSpPr>
          <p:cNvPr id="52" name="Platshållare för text 2"/>
          <p:cNvSpPr>
            <a:spLocks noGrp="1"/>
          </p:cNvSpPr>
          <p:nvPr>
            <p:ph type="body" sz="quarter" idx="24" hasCustomPrompt="1"/>
          </p:nvPr>
        </p:nvSpPr>
        <p:spPr>
          <a:xfrm>
            <a:off x="1230491" y="2169209"/>
            <a:ext cx="4255909" cy="24626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42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t>Headline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8255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1" indent="-30656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r>
              <a:t>Sub-headline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3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1" y="6542262"/>
            <a:ext cx="221021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94399" y="1562399"/>
            <a:ext cx="4993787" cy="4768064"/>
          </a:xfrm>
          <a:prstGeom prst="rect">
            <a:avLst/>
          </a:prstGeom>
        </p:spPr>
        <p:txBody>
          <a:bodyPr>
            <a:normAutofit/>
          </a:bodyPr>
          <a:lstStyle>
            <a:lvl2pPr marL="358775" indent="-215900"/>
            <a:lvl3pPr marL="471135" indent="-218722"/>
            <a:lvl4pPr marL="586337" indent="-225000"/>
            <a:lvl5pPr marL="699428" indent="-231428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Platshållare för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r>
              <a:t>Sub-headline</a:t>
            </a:r>
          </a:p>
        </p:txBody>
      </p:sp>
      <p:sp>
        <p:nvSpPr>
          <p:cNvPr id="74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5" name="Bildobjekt 15" descr="Bildobjekt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1" y="6542262"/>
            <a:ext cx="221021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4399" y="1562399"/>
            <a:ext cx="3255411" cy="4768064"/>
          </a:xfrm>
          <a:prstGeom prst="rect">
            <a:avLst/>
          </a:prstGeom>
        </p:spPr>
        <p:txBody>
          <a:bodyPr>
            <a:normAutofit/>
          </a:bodyPr>
          <a:lstStyle>
            <a:lvl2pPr marL="359999" indent="-215999"/>
            <a:lvl3pPr marL="471135" indent="-218722"/>
            <a:lvl4pPr marL="586581" indent="-226218"/>
            <a:lvl5pPr marL="699428" indent="-231428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Platshållare för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r>
              <a:t>Sub-headline</a:t>
            </a:r>
          </a:p>
        </p:txBody>
      </p:sp>
      <p:sp>
        <p:nvSpPr>
          <p:cNvPr id="86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7" name="Bildobjekt 15" descr="Bildobjekt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1" y="6542262"/>
            <a:ext cx="221021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tshållare för bild 6"/>
          <p:cNvSpPr>
            <a:spLocks noGrp="1"/>
          </p:cNvSpPr>
          <p:nvPr>
            <p:ph type="pic" sz="half" idx="21"/>
          </p:nvPr>
        </p:nvSpPr>
        <p:spPr>
          <a:xfrm>
            <a:off x="6373812" y="1562100"/>
            <a:ext cx="4994276" cy="476885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96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94399" y="1562399"/>
            <a:ext cx="4993787" cy="4768064"/>
          </a:xfrm>
          <a:prstGeom prst="rect">
            <a:avLst/>
          </a:prstGeom>
        </p:spPr>
        <p:txBody>
          <a:bodyPr>
            <a:normAutofit/>
          </a:bodyPr>
          <a:lstStyle>
            <a:lvl2pPr marL="359999" indent="-215999"/>
            <a:lvl3pPr marL="471999" indent="-219999"/>
            <a:lvl4pPr marL="584999" indent="-225000"/>
            <a:lvl5pPr marL="699428" indent="-231428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Platshållare för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r>
              <a:t>Sub-headline</a:t>
            </a:r>
          </a:p>
        </p:txBody>
      </p:sp>
      <p:sp>
        <p:nvSpPr>
          <p:cNvPr id="99" name="Rektangel 10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0" name="Bildobjekt 12" descr="Bildobjekt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1" y="6542262"/>
            <a:ext cx="221021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tshållare för bild 12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24610" y="417442"/>
            <a:ext cx="828001" cy="7992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100">
                <a:noFill/>
              </a:defRPr>
            </a:lvl1pPr>
            <a:lvl2pPr marL="94218" indent="-11668">
              <a:buClrTx/>
              <a:buFontTx/>
              <a:defRPr sz="100">
                <a:noFill/>
              </a:defRPr>
            </a:lvl2pPr>
            <a:lvl3pPr marL="345722" indent="-13934">
              <a:buClrTx/>
              <a:buFontTx/>
              <a:defRPr sz="100">
                <a:noFill/>
              </a:defRPr>
            </a:lvl3pPr>
            <a:lvl4pPr marL="621010" indent="-14585">
              <a:buClrTx/>
              <a:buFontTx/>
              <a:defRPr sz="100">
                <a:noFill/>
              </a:defRPr>
            </a:lvl4pPr>
            <a:lvl5pPr marL="869950" indent="-14287">
              <a:buClrTx/>
              <a:buFontTx/>
              <a:defRPr sz="100">
                <a:noFill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Platshållare för text 6"/>
          <p:cNvSpPr>
            <a:spLocks noGrp="1"/>
          </p:cNvSpPr>
          <p:nvPr>
            <p:ph type="body" sz="quarter" idx="22"/>
          </p:nvPr>
        </p:nvSpPr>
        <p:spPr>
          <a:xfrm>
            <a:off x="0" y="447675"/>
            <a:ext cx="292100" cy="6410325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100">
                <a:noFill/>
              </a:defRPr>
            </a:pPr>
            <a:endParaRPr/>
          </a:p>
        </p:txBody>
      </p:sp>
      <p:sp>
        <p:nvSpPr>
          <p:cNvPr id="111" name="Image titl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Image title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Rektangel 5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Bildobjekt 6" descr="Bildobjekt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03068" y="1048935"/>
            <a:ext cx="8872166" cy="476012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9pPr>
    </p:titleStyle>
    <p:bodyStyle>
      <a:lvl1pPr marL="101600" marR="0" indent="-101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 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1pPr>
      <a:lvl2pPr marL="315913" marR="0" indent="-233363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▪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2pPr>
      <a:lvl3pPr marL="610482" marR="0" indent="-278694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−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3pPr>
      <a:lvl4pPr marL="898128" marR="0" indent="-291703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−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4pPr>
      <a:lvl5pPr marL="1141412" marR="0" indent="-28575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−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5pPr>
      <a:lvl6pPr marL="25400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•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6pPr>
      <a:lvl7pPr marL="29972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•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7pPr>
      <a:lvl8pPr marL="34544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•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8pPr>
      <a:lvl9pPr marL="39116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•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ubrik 1"/>
          <p:cNvSpPr txBox="1">
            <a:spLocks noGrp="1"/>
          </p:cNvSpPr>
          <p:nvPr>
            <p:ph type="title"/>
          </p:nvPr>
        </p:nvSpPr>
        <p:spPr>
          <a:xfrm>
            <a:off x="1930395" y="1153620"/>
            <a:ext cx="8640000" cy="23876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NMX Updates and Demos</a:t>
            </a:r>
            <a:endParaRPr dirty="0"/>
          </a:p>
        </p:txBody>
      </p:sp>
      <p:sp>
        <p:nvSpPr>
          <p:cNvPr id="168" name="Underrubrik 2"/>
          <p:cNvSpPr txBox="1">
            <a:spLocks noGrp="1"/>
          </p:cNvSpPr>
          <p:nvPr>
            <p:ph type="body" sz="quarter" idx="1"/>
          </p:nvPr>
        </p:nvSpPr>
        <p:spPr>
          <a:xfrm>
            <a:off x="1930395" y="3883392"/>
            <a:ext cx="8640000" cy="921364"/>
          </a:xfrm>
          <a:prstGeom prst="rect">
            <a:avLst/>
          </a:prstGeom>
        </p:spPr>
        <p:txBody>
          <a:bodyPr/>
          <a:lstStyle/>
          <a:p>
            <a:r>
              <a:rPr dirty="0"/>
              <a:t>Neutron Macromolecular Crystallography</a:t>
            </a:r>
          </a:p>
        </p:txBody>
      </p:sp>
      <p:sp>
        <p:nvSpPr>
          <p:cNvPr id="169" name="Platshållare för text 3"/>
          <p:cNvSpPr>
            <a:spLocks noGrp="1"/>
          </p:cNvSpPr>
          <p:nvPr>
            <p:ph type="body" idx="21"/>
          </p:nvPr>
        </p:nvSpPr>
        <p:spPr>
          <a:xfrm>
            <a:off x="1930394" y="5605695"/>
            <a:ext cx="6290893" cy="459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PRESENTED BY Aaron finke</a:t>
            </a:r>
          </a:p>
        </p:txBody>
      </p:sp>
      <p:sp>
        <p:nvSpPr>
          <p:cNvPr id="170" name="Platshållare för datum 4"/>
          <p:cNvSpPr txBox="1"/>
          <p:nvPr/>
        </p:nvSpPr>
        <p:spPr>
          <a:xfrm>
            <a:off x="1976115" y="6200494"/>
            <a:ext cx="312374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 b="1" spc="80">
                <a:solidFill>
                  <a:srgbClr val="FFFFFF"/>
                </a:solidFill>
              </a:defRPr>
            </a:lvl1pPr>
          </a:lstStyle>
          <a:p>
            <a:r>
              <a:t>2025-04-08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7898D-AF53-322F-F26F-ACB766C61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MXCuBE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9AEBF-F78F-E80E-049A-F8E454D2795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The Data Collection GUI for NMX</a:t>
            </a:r>
          </a:p>
        </p:txBody>
      </p:sp>
      <p:sp>
        <p:nvSpPr>
          <p:cNvPr id="4" name="Platshållare för innehåll 5">
            <a:extLst>
              <a:ext uri="{FF2B5EF4-FFF2-40B4-BE49-F238E27FC236}">
                <a16:creationId xmlns:a16="http://schemas.microsoft.com/office/drawing/2014/main" id="{936C6F0D-0360-EE5D-967B-ABF124B90BE0}"/>
              </a:ext>
            </a:extLst>
          </p:cNvPr>
          <p:cNvSpPr txBox="1">
            <a:spLocks/>
          </p:cNvSpPr>
          <p:nvPr/>
        </p:nvSpPr>
        <p:spPr>
          <a:xfrm>
            <a:off x="1103708" y="1272093"/>
            <a:ext cx="10218928" cy="4768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0" tIns="45720" rIns="18000" bIns="45720" rtlCol="0" anchor="t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solidFill>
                  <a:schemeClr val="accent1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8255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solidFill>
                  <a:schemeClr val="accent1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2pPr>
            <a:lvl3pPr marL="638351" marR="0" indent="-306563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2200" b="0" i="0" u="none" strike="noStrike" cap="none" spc="0" baseline="0">
                <a:solidFill>
                  <a:schemeClr val="accent1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3pPr>
            <a:lvl4pPr marL="927299" marR="0" indent="-32087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2200" b="0" i="0" u="none" strike="noStrike" cap="none" spc="0" baseline="0">
                <a:solidFill>
                  <a:schemeClr val="accent1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4pPr>
            <a:lvl5pPr marL="1169987" marR="0" indent="-314325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2200" b="0" i="0" u="none" strike="noStrike" cap="none" spc="0" baseline="0">
                <a:solidFill>
                  <a:schemeClr val="accent1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5pPr>
            <a:lvl6pPr marL="25400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6pPr>
            <a:lvl7pPr marL="29972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7pPr>
            <a:lvl8pPr marL="34544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8pPr>
            <a:lvl9pPr marL="39116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9pPr>
          </a:lstStyle>
          <a:p>
            <a:pPr hangingPunct="1">
              <a:spcBef>
                <a:spcPts val="600"/>
              </a:spcBef>
              <a:spcAft>
                <a:spcPts val="600"/>
              </a:spcAft>
            </a:pPr>
            <a:endParaRPr lang="en-GB" sz="1400" b="1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 hangingPunct="1">
              <a:spcBef>
                <a:spcPts val="600"/>
              </a:spcBef>
              <a:spcAft>
                <a:spcPts val="600"/>
              </a:spcAft>
              <a:buFont typeface="Arial" panose="020B0502040204020203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ea typeface="+mn-lt"/>
                <a:cs typeface="+mn-lt"/>
              </a:rPr>
              <a:t>Use </a:t>
            </a:r>
            <a:r>
              <a:rPr lang="en-GB" sz="1400" dirty="0" err="1">
                <a:solidFill>
                  <a:schemeClr val="tx1"/>
                </a:solidFill>
                <a:ea typeface="+mn-lt"/>
                <a:cs typeface="+mn-lt"/>
              </a:rPr>
              <a:t>MXCuBE</a:t>
            </a:r>
            <a:r>
              <a:rPr lang="en-GB" sz="1400" dirty="0">
                <a:solidFill>
                  <a:schemeClr val="tx1"/>
                </a:solidFill>
                <a:ea typeface="+mn-lt"/>
                <a:cs typeface="+mn-lt"/>
              </a:rPr>
              <a:t> Web at NMX for a more friendly UI.</a:t>
            </a:r>
          </a:p>
          <a:p>
            <a:pPr marL="285750" indent="-285750" hangingPunct="1">
              <a:spcBef>
                <a:spcPts val="600"/>
              </a:spcBef>
              <a:spcAft>
                <a:spcPts val="600"/>
              </a:spcAft>
              <a:buFont typeface="Arial" panose="020B0502040204020203" pitchFamily="34" charset="0"/>
              <a:buChar char="•"/>
            </a:pPr>
            <a:r>
              <a:rPr lang="en-GB" sz="1400" dirty="0" err="1">
                <a:solidFill>
                  <a:schemeClr val="tx1"/>
                </a:solidFill>
                <a:ea typeface="+mn-lt"/>
                <a:cs typeface="+mn-lt"/>
              </a:rPr>
              <a:t>MXCuBE</a:t>
            </a:r>
            <a:r>
              <a:rPr lang="en-GB" sz="1400" dirty="0">
                <a:solidFill>
                  <a:schemeClr val="tx1"/>
                </a:solidFill>
                <a:ea typeface="+mn-lt"/>
                <a:cs typeface="+mn-lt"/>
              </a:rPr>
              <a:t> is a multi-facility data collection GUI used at many MX synchrotron beamlines around the world.</a:t>
            </a:r>
          </a:p>
          <a:p>
            <a:pPr marL="285750" indent="-285750" hangingPunct="1">
              <a:spcBef>
                <a:spcPts val="600"/>
              </a:spcBef>
              <a:spcAft>
                <a:spcPts val="600"/>
              </a:spcAft>
              <a:buFont typeface="Arial" panose="020B0502040204020203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ea typeface="+mn-lt"/>
                <a:cs typeface="+mn-lt"/>
              </a:rPr>
              <a:t>NMX will be the </a:t>
            </a:r>
            <a:r>
              <a:rPr lang="en-GB" sz="1400" b="1" dirty="0">
                <a:solidFill>
                  <a:schemeClr val="tx1"/>
                </a:solidFill>
                <a:ea typeface="+mn-lt"/>
                <a:cs typeface="+mn-lt"/>
              </a:rPr>
              <a:t>first neutron facility</a:t>
            </a:r>
            <a:r>
              <a:rPr lang="en-GB" sz="1400" dirty="0">
                <a:solidFill>
                  <a:schemeClr val="tx1"/>
                </a:solidFill>
                <a:ea typeface="+mn-lt"/>
                <a:cs typeface="+mn-lt"/>
              </a:rPr>
              <a:t> to use </a:t>
            </a:r>
            <a:r>
              <a:rPr lang="en-GB" sz="1400" dirty="0" err="1">
                <a:solidFill>
                  <a:schemeClr val="tx1"/>
                </a:solidFill>
                <a:ea typeface="+mn-lt"/>
                <a:cs typeface="+mn-lt"/>
              </a:rPr>
              <a:t>MXCuBE</a:t>
            </a:r>
            <a:r>
              <a:rPr lang="en-GB" sz="1400" dirty="0">
                <a:solidFill>
                  <a:schemeClr val="tx1"/>
                </a:solidFill>
                <a:ea typeface="+mn-lt"/>
                <a:cs typeface="+mn-lt"/>
              </a:rPr>
              <a:t>. Joined the collaboration in 2024.</a:t>
            </a:r>
            <a:endParaRPr lang="en-US" sz="1400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 hangingPunct="1">
              <a:spcBef>
                <a:spcPts val="600"/>
              </a:spcBef>
              <a:spcAft>
                <a:spcPts val="600"/>
              </a:spcAft>
              <a:buFont typeface="Arial" panose="020B0502040204020203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ea typeface="+mn-lt"/>
                <a:cs typeface="+mn-lt"/>
              </a:rPr>
              <a:t>Have </a:t>
            </a:r>
            <a:r>
              <a:rPr lang="en-GB" sz="1400" dirty="0" err="1">
                <a:solidFill>
                  <a:schemeClr val="tx1"/>
                </a:solidFill>
                <a:ea typeface="+mn-lt"/>
                <a:cs typeface="+mn-lt"/>
              </a:rPr>
              <a:t>MXCuBE</a:t>
            </a:r>
            <a:r>
              <a:rPr lang="en-GB" sz="1400" dirty="0">
                <a:solidFill>
                  <a:schemeClr val="tx1"/>
                </a:solidFill>
                <a:ea typeface="+mn-lt"/>
                <a:cs typeface="+mn-lt"/>
              </a:rPr>
              <a:t> as the main interface for the user </a:t>
            </a:r>
            <a:r>
              <a:rPr lang="en-GB" sz="1400" b="1" dirty="0">
                <a:solidFill>
                  <a:schemeClr val="tx1"/>
                </a:solidFill>
                <a:ea typeface="+mn-lt"/>
                <a:cs typeface="+mn-lt"/>
              </a:rPr>
              <a:t>+</a:t>
            </a:r>
            <a:r>
              <a:rPr lang="en-GB" sz="1400" dirty="0">
                <a:solidFill>
                  <a:schemeClr val="tx1"/>
                </a:solidFill>
                <a:ea typeface="+mn-lt"/>
                <a:cs typeface="+mn-lt"/>
              </a:rPr>
              <a:t> NICOS also present for prototyping, calibration and backup.</a:t>
            </a:r>
            <a:br>
              <a:rPr lang="en-US" sz="1200" dirty="0">
                <a:solidFill>
                  <a:schemeClr val="tx1"/>
                </a:solidFill>
              </a:rPr>
            </a:br>
            <a:endParaRPr lang="en-GB" sz="1100" dirty="0">
              <a:solidFill>
                <a:schemeClr val="tx1"/>
              </a:solidFill>
              <a:ea typeface="+mn-lt"/>
              <a:cs typeface="+mn-lt"/>
            </a:endParaRPr>
          </a:p>
          <a:p>
            <a:pPr hangingPunct="1">
              <a:spcBef>
                <a:spcPts val="600"/>
              </a:spcBef>
              <a:spcAft>
                <a:spcPts val="600"/>
              </a:spcAft>
            </a:pPr>
            <a:endParaRPr lang="en-GB" sz="1100" b="1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 hangingPunct="1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GB" sz="1200" dirty="0">
              <a:solidFill>
                <a:schemeClr val="tx1"/>
              </a:solidFill>
              <a:ea typeface="+mn-lt"/>
              <a:cs typeface="+mn-lt"/>
            </a:endParaRPr>
          </a:p>
          <a:p>
            <a:pPr hangingPunct="1">
              <a:buFont typeface="Arial"/>
              <a:buChar char="•"/>
            </a:pPr>
            <a:endParaRPr lang="en-GB" sz="900" dirty="0">
              <a:solidFill>
                <a:schemeClr val="tx1"/>
              </a:solidFill>
              <a:ea typeface="+mn-lt"/>
              <a:cs typeface="+mn-lt"/>
            </a:endParaRPr>
          </a:p>
          <a:p>
            <a:pPr hangingPunct="1">
              <a:buFont typeface="Arial"/>
              <a:buChar char="•"/>
            </a:pPr>
            <a:endParaRPr lang="en-GB" sz="1050" dirty="0">
              <a:solidFill>
                <a:schemeClr val="tx1"/>
              </a:solidFill>
              <a:ea typeface="+mn-lt"/>
              <a:cs typeface="+mn-lt"/>
            </a:endParaRPr>
          </a:p>
          <a:p>
            <a:pPr hangingPunct="1">
              <a:buFont typeface="Arial"/>
              <a:buChar char="•"/>
            </a:pPr>
            <a:endParaRPr lang="en-GB" sz="1050" dirty="0">
              <a:solidFill>
                <a:schemeClr val="tx1"/>
              </a:solidFill>
              <a:ea typeface="+mn-lt"/>
              <a:cs typeface="+mn-lt"/>
            </a:endParaRPr>
          </a:p>
          <a:p>
            <a:pPr hangingPunct="1"/>
            <a:endParaRPr lang="en-GB" sz="1050" dirty="0">
              <a:solidFill>
                <a:schemeClr val="tx1"/>
              </a:solidFill>
              <a:ea typeface="+mn-lt"/>
              <a:cs typeface="+mn-lt"/>
            </a:endParaRPr>
          </a:p>
          <a:p>
            <a:pPr lvl="1" hangingPunct="1"/>
            <a:endParaRPr lang="en-US" sz="900" dirty="0">
              <a:solidFill>
                <a:schemeClr val="tx1"/>
              </a:solidFill>
              <a:ea typeface="+mn-lt"/>
              <a:cs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A79E0-D0C8-D02C-B231-E1613A078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954" y="3234133"/>
            <a:ext cx="4381567" cy="33256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4EA2A0-5B7E-1033-1864-40651911D490}"/>
              </a:ext>
            </a:extLst>
          </p:cNvPr>
          <p:cNvSpPr txBox="1"/>
          <p:nvPr/>
        </p:nvSpPr>
        <p:spPr>
          <a:xfrm>
            <a:off x="6248981" y="6629799"/>
            <a:ext cx="43830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i="1" dirty="0">
                <a:solidFill>
                  <a:srgbClr val="666666"/>
                </a:solidFill>
                <a:cs typeface="Segoe UI"/>
              </a:rPr>
              <a:t>View of NMX experimental hutch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70DA736-BC69-99C0-B304-8F093C2DF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994" y="3305331"/>
            <a:ext cx="4535714" cy="2621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8EAFED-A5B0-6FD6-C161-09FC58864E2C}"/>
              </a:ext>
            </a:extLst>
          </p:cNvPr>
          <p:cNvSpPr txBox="1"/>
          <p:nvPr/>
        </p:nvSpPr>
        <p:spPr>
          <a:xfrm>
            <a:off x="1250623" y="6040155"/>
            <a:ext cx="451907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i="1" dirty="0" err="1">
                <a:solidFill>
                  <a:srgbClr val="666666"/>
                </a:solidFill>
                <a:cs typeface="Segoe UI"/>
              </a:rPr>
              <a:t>MXCuBE</a:t>
            </a:r>
            <a:r>
              <a:rPr lang="en-GB" sz="1400" i="1" dirty="0">
                <a:solidFill>
                  <a:srgbClr val="666666"/>
                </a:solidFill>
                <a:cs typeface="Segoe UI"/>
              </a:rPr>
              <a:t> Web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A4CEF886-5B8A-7AEF-ECF1-BF4518C500CD}"/>
              </a:ext>
            </a:extLst>
          </p:cNvPr>
          <p:cNvSpPr txBox="1"/>
          <p:nvPr/>
        </p:nvSpPr>
        <p:spPr>
          <a:xfrm>
            <a:off x="1241366" y="6550110"/>
            <a:ext cx="74121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 spc="80">
                <a:solidFill>
                  <a:srgbClr val="CCCCCC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r>
              <a:rPr dirty="0"/>
              <a:t>-0</a:t>
            </a:r>
            <a:r>
              <a:rPr lang="en-US" dirty="0"/>
              <a:t>4</a:t>
            </a:r>
            <a:r>
              <a:rPr dirty="0"/>
              <a:t>-</a:t>
            </a:r>
            <a:r>
              <a:rPr lang="en-US" dirty="0"/>
              <a:t>08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123085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C09C00BD-BC72-D5FC-F975-2A635D597C19}"/>
              </a:ext>
            </a:extLst>
          </p:cNvPr>
          <p:cNvSpPr/>
          <p:nvPr/>
        </p:nvSpPr>
        <p:spPr>
          <a:xfrm>
            <a:off x="2408284" y="2557227"/>
            <a:ext cx="1178013" cy="697100"/>
          </a:xfrm>
          <a:prstGeom prst="ellipse">
            <a:avLst/>
          </a:prstGeom>
          <a:solidFill>
            <a:srgbClr val="3D89C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Demo Neutron Single-Crystal MX Workflow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GB" dirty="0"/>
              <a:t>NMX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0A5FB0-7C6D-7A07-6533-9DF340F45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435" y="2756966"/>
            <a:ext cx="881743" cy="29519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45A64B6-57E8-9DCC-4423-FE6C41765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5012" y="3799502"/>
            <a:ext cx="528609" cy="5040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1121B0-3E5D-CB54-2172-9D60ADC72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864" y="2887135"/>
            <a:ext cx="1017749" cy="59707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D118177-A7CF-507C-588B-CCACED983813}"/>
              </a:ext>
            </a:extLst>
          </p:cNvPr>
          <p:cNvSpPr/>
          <p:nvPr/>
        </p:nvSpPr>
        <p:spPr>
          <a:xfrm>
            <a:off x="602017" y="2183641"/>
            <a:ext cx="1251897" cy="657340"/>
          </a:xfrm>
          <a:prstGeom prst="rect">
            <a:avLst/>
          </a:prstGeom>
          <a:solidFill>
            <a:srgbClr val="5D417E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/>
              <a:t>Instrument simulation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861E82-BB6B-AB4E-8315-8BAB6983B86F}"/>
              </a:ext>
            </a:extLst>
          </p:cNvPr>
          <p:cNvSpPr/>
          <p:nvPr/>
        </p:nvSpPr>
        <p:spPr>
          <a:xfrm>
            <a:off x="3775480" y="3106936"/>
            <a:ext cx="1251897" cy="657340"/>
          </a:xfrm>
          <a:prstGeom prst="rect">
            <a:avLst/>
          </a:prstGeom>
          <a:solidFill>
            <a:srgbClr val="6451A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/>
              <a:t>Data catalogue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A30D24-92B5-276E-FBFD-7B8DD23D1B39}"/>
              </a:ext>
            </a:extLst>
          </p:cNvPr>
          <p:cNvSpPr/>
          <p:nvPr/>
        </p:nvSpPr>
        <p:spPr>
          <a:xfrm>
            <a:off x="5489157" y="3697864"/>
            <a:ext cx="1251897" cy="657340"/>
          </a:xfrm>
          <a:prstGeom prst="rect">
            <a:avLst/>
          </a:prstGeom>
          <a:solidFill>
            <a:srgbClr val="4A4FB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/>
              <a:t>Data reduction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F67D98-9770-662C-5711-0E5923060D0E}"/>
              </a:ext>
            </a:extLst>
          </p:cNvPr>
          <p:cNvSpPr/>
          <p:nvPr/>
        </p:nvSpPr>
        <p:spPr>
          <a:xfrm>
            <a:off x="8837384" y="3799502"/>
            <a:ext cx="1251897" cy="657340"/>
          </a:xfrm>
          <a:prstGeom prst="rect">
            <a:avLst/>
          </a:prstGeom>
          <a:solidFill>
            <a:srgbClr val="4368C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/>
              <a:t>Data analysis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14BC39-159A-6F6B-CCAE-085BB8148B98}"/>
              </a:ext>
            </a:extLst>
          </p:cNvPr>
          <p:cNvSpPr/>
          <p:nvPr/>
        </p:nvSpPr>
        <p:spPr>
          <a:xfrm>
            <a:off x="7202834" y="4080345"/>
            <a:ext cx="1178013" cy="697100"/>
          </a:xfrm>
          <a:prstGeom prst="ellipse">
            <a:avLst/>
          </a:prstGeom>
          <a:solidFill>
            <a:srgbClr val="3D89C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/>
              <a:t>Reduced data files</a:t>
            </a:r>
          </a:p>
        </p:txBody>
      </p: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A6EE73C1-858C-91E6-0E19-988B01877B84}"/>
              </a:ext>
            </a:extLst>
          </p:cNvPr>
          <p:cNvCxnSpPr>
            <a:stCxn id="26" idx="3"/>
            <a:endCxn id="27" idx="2"/>
          </p:cNvCxnSpPr>
          <p:nvPr/>
        </p:nvCxnSpPr>
        <p:spPr>
          <a:xfrm>
            <a:off x="1853914" y="2512311"/>
            <a:ext cx="554370" cy="393466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93BB32BA-E198-2DB6-F4FB-F263C6806146}"/>
              </a:ext>
            </a:extLst>
          </p:cNvPr>
          <p:cNvCxnSpPr>
            <a:cxnSpLocks/>
            <a:stCxn id="27" idx="4"/>
            <a:endCxn id="28" idx="1"/>
          </p:cNvCxnSpPr>
          <p:nvPr/>
        </p:nvCxnSpPr>
        <p:spPr>
          <a:xfrm rot="16200000" flipH="1">
            <a:off x="3295746" y="2955871"/>
            <a:ext cx="181279" cy="778189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D092E724-1A02-5DDC-2DD0-A8C2C8839405}"/>
              </a:ext>
            </a:extLst>
          </p:cNvPr>
          <p:cNvCxnSpPr>
            <a:cxnSpLocks/>
            <a:stCxn id="28" idx="3"/>
            <a:endCxn id="29" idx="1"/>
          </p:cNvCxnSpPr>
          <p:nvPr/>
        </p:nvCxnSpPr>
        <p:spPr>
          <a:xfrm>
            <a:off x="5027377" y="3435606"/>
            <a:ext cx="461780" cy="590928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3E66F69D-2642-7E76-EB62-BD4018ADC8AB}"/>
              </a:ext>
            </a:extLst>
          </p:cNvPr>
          <p:cNvCxnSpPr>
            <a:cxnSpLocks/>
            <a:stCxn id="29" idx="3"/>
            <a:endCxn id="31" idx="2"/>
          </p:cNvCxnSpPr>
          <p:nvPr/>
        </p:nvCxnSpPr>
        <p:spPr>
          <a:xfrm>
            <a:off x="6741054" y="4026534"/>
            <a:ext cx="461780" cy="402361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aphic 41">
            <a:extLst>
              <a:ext uri="{FF2B5EF4-FFF2-40B4-BE49-F238E27FC236}">
                <a16:creationId xmlns:a16="http://schemas.microsoft.com/office/drawing/2014/main" id="{3C299A3A-8427-83B6-F21B-4D4EC6709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4270" y="5300660"/>
            <a:ext cx="528609" cy="504056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8F8824A-423B-B584-F407-2D20BA33F9F8}"/>
              </a:ext>
            </a:extLst>
          </p:cNvPr>
          <p:cNvSpPr/>
          <p:nvPr/>
        </p:nvSpPr>
        <p:spPr>
          <a:xfrm>
            <a:off x="8842627" y="4578202"/>
            <a:ext cx="1251897" cy="657340"/>
          </a:xfrm>
          <a:prstGeom prst="rect">
            <a:avLst/>
          </a:prstGeom>
          <a:solidFill>
            <a:srgbClr val="6451A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/>
              <a:t>Data catalogue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9B944455-6FA9-DE47-6D13-016352E6BF0B}"/>
              </a:ext>
            </a:extLst>
          </p:cNvPr>
          <p:cNvCxnSpPr>
            <a:cxnSpLocks/>
            <a:stCxn id="31" idx="6"/>
            <a:endCxn id="43" idx="1"/>
          </p:cNvCxnSpPr>
          <p:nvPr/>
        </p:nvCxnSpPr>
        <p:spPr>
          <a:xfrm>
            <a:off x="8380847" y="4428895"/>
            <a:ext cx="461780" cy="477977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>
            <a:extLst>
              <a:ext uri="{FF2B5EF4-FFF2-40B4-BE49-F238E27FC236}">
                <a16:creationId xmlns:a16="http://schemas.microsoft.com/office/drawing/2014/main" id="{CCA105DE-3F8C-F7FC-AA76-D505A098BFAF}"/>
              </a:ext>
            </a:extLst>
          </p:cNvPr>
          <p:cNvCxnSpPr>
            <a:cxnSpLocks/>
            <a:stCxn id="31" idx="6"/>
          </p:cNvCxnSpPr>
          <p:nvPr/>
        </p:nvCxnSpPr>
        <p:spPr>
          <a:xfrm flipV="1">
            <a:off x="8380847" y="4035355"/>
            <a:ext cx="461780" cy="393540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114FBE8-2A76-95CC-7814-696B57C9741B}"/>
              </a:ext>
            </a:extLst>
          </p:cNvPr>
          <p:cNvSpPr txBox="1"/>
          <p:nvPr/>
        </p:nvSpPr>
        <p:spPr>
          <a:xfrm>
            <a:off x="2204944" y="3349660"/>
            <a:ext cx="1644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1200" i="1" dirty="0">
                <a:solidFill>
                  <a:srgbClr val="666666"/>
                </a:solidFill>
              </a:rPr>
              <a:t>simulated detector data</a:t>
            </a:r>
          </a:p>
          <a:p>
            <a:pPr algn="l"/>
            <a:endParaRPr lang="en-AU" sz="800" i="1" dirty="0">
              <a:solidFill>
                <a:srgbClr val="666666"/>
              </a:solidFill>
            </a:endParaRPr>
          </a:p>
          <a:p>
            <a:pPr algn="l"/>
            <a:r>
              <a:rPr lang="en-AU" sz="1200" b="1" i="1" dirty="0">
                <a:solidFill>
                  <a:srgbClr val="666666"/>
                </a:solidFill>
              </a:rPr>
              <a:t>Samples: </a:t>
            </a:r>
          </a:p>
          <a:p>
            <a:r>
              <a:rPr lang="en-AU" sz="1200" i="1" dirty="0">
                <a:solidFill>
                  <a:srgbClr val="666666"/>
                </a:solidFill>
              </a:rPr>
              <a:t>Rubredoxin</a:t>
            </a:r>
          </a:p>
        </p:txBody>
      </p:sp>
      <p:pic>
        <p:nvPicPr>
          <p:cNvPr id="1026" name="Picture 2" descr="Welcome to Jupyter | by Project Jupyter | Jupyter Blog">
            <a:extLst>
              <a:ext uri="{FF2B5EF4-FFF2-40B4-BE49-F238E27FC236}">
                <a16:creationId xmlns:a16="http://schemas.microsoft.com/office/drawing/2014/main" id="{49516CF6-7BC1-97E2-9EBD-DBE3020AD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281" y="4492205"/>
            <a:ext cx="1195647" cy="32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elcome to Jupyter | by Project Jupyter | Jupyter Blog">
            <a:extLst>
              <a:ext uri="{FF2B5EF4-FFF2-40B4-BE49-F238E27FC236}">
                <a16:creationId xmlns:a16="http://schemas.microsoft.com/office/drawing/2014/main" id="{260D47EA-3F01-4C29-78A9-6B4818FD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994" y="2276767"/>
            <a:ext cx="1195647" cy="32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621DDE-5F41-C8E3-2A44-218CB7E86E58}"/>
              </a:ext>
            </a:extLst>
          </p:cNvPr>
          <p:cNvSpPr txBox="1"/>
          <p:nvPr/>
        </p:nvSpPr>
        <p:spPr>
          <a:xfrm>
            <a:off x="5408594" y="4920914"/>
            <a:ext cx="1777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200" i="1" dirty="0">
                <a:solidFill>
                  <a:srgbClr val="666666"/>
                </a:solidFill>
              </a:rPr>
              <a:t>Loading </a:t>
            </a:r>
            <a:r>
              <a:rPr lang="en-AU" sz="1200" i="1" dirty="0" err="1">
                <a:solidFill>
                  <a:srgbClr val="666666"/>
                </a:solidFill>
              </a:rPr>
              <a:t>NeXus</a:t>
            </a:r>
            <a:r>
              <a:rPr lang="en-AU" sz="1200" i="1" dirty="0">
                <a:solidFill>
                  <a:srgbClr val="666666"/>
                </a:solidFill>
              </a:rPr>
              <a:t> file</a:t>
            </a:r>
          </a:p>
          <a:p>
            <a:pPr algn="l"/>
            <a:r>
              <a:rPr lang="en-AU" sz="1200" i="1" dirty="0">
                <a:solidFill>
                  <a:srgbClr val="666666"/>
                </a:solidFill>
              </a:rPr>
              <a:t>Grouping detector data</a:t>
            </a:r>
            <a:endParaRPr lang="en-AU" sz="400" i="1" dirty="0">
              <a:solidFill>
                <a:srgbClr val="666666"/>
              </a:solidFill>
            </a:endParaRPr>
          </a:p>
          <a:p>
            <a:pPr algn="l"/>
            <a:r>
              <a:rPr lang="en-AU" sz="1200" i="1" dirty="0">
                <a:solidFill>
                  <a:srgbClr val="666666"/>
                </a:solidFill>
              </a:rPr>
              <a:t>Binning TOF histogram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31F9C0-4EDC-3FD7-7C87-1BF734E9BAC1}"/>
              </a:ext>
            </a:extLst>
          </p:cNvPr>
          <p:cNvSpPr txBox="1"/>
          <p:nvPr/>
        </p:nvSpPr>
        <p:spPr>
          <a:xfrm>
            <a:off x="7281669" y="4805641"/>
            <a:ext cx="1005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200" i="1" dirty="0">
                <a:solidFill>
                  <a:srgbClr val="666666"/>
                </a:solidFill>
              </a:rPr>
              <a:t>“</a:t>
            </a:r>
            <a:r>
              <a:rPr lang="en-AU" sz="1200" i="1" dirty="0" err="1">
                <a:solidFill>
                  <a:srgbClr val="666666"/>
                </a:solidFill>
              </a:rPr>
              <a:t>nxs</a:t>
            </a:r>
            <a:r>
              <a:rPr lang="en-AU" sz="1200" i="1" dirty="0">
                <a:solidFill>
                  <a:srgbClr val="666666"/>
                </a:solidFill>
              </a:rPr>
              <a:t>” format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8454CD5-292B-6AF4-B2FB-E24D6316A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4325" y="2597780"/>
            <a:ext cx="1178013" cy="11780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5F0364-A917-18D0-972C-92B1A21C2A83}"/>
              </a:ext>
            </a:extLst>
          </p:cNvPr>
          <p:cNvSpPr txBox="1"/>
          <p:nvPr/>
        </p:nvSpPr>
        <p:spPr>
          <a:xfrm>
            <a:off x="3456970" y="1464977"/>
            <a:ext cx="5872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Fully automated workflow, from events -&gt; </a:t>
            </a:r>
            <a:r>
              <a:rPr lang="en-US" i="1" dirty="0" err="1">
                <a:solidFill>
                  <a:srgbClr val="666666"/>
                </a:solidFill>
              </a:rPr>
              <a:t>h,k,l</a:t>
            </a:r>
            <a:r>
              <a:rPr lang="en-US" i="1" dirty="0">
                <a:solidFill>
                  <a:srgbClr val="666666"/>
                </a:solidFill>
              </a:rPr>
              <a:t>, I, I/sig(I)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5585C23A-52DE-8BFF-972D-CE5078DFC1F2}"/>
              </a:ext>
            </a:extLst>
          </p:cNvPr>
          <p:cNvSpPr txBox="1"/>
          <p:nvPr/>
        </p:nvSpPr>
        <p:spPr>
          <a:xfrm>
            <a:off x="1241366" y="6550110"/>
            <a:ext cx="74121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 spc="80">
                <a:solidFill>
                  <a:srgbClr val="CCCCCC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r>
              <a:rPr dirty="0"/>
              <a:t>-0</a:t>
            </a:r>
            <a:r>
              <a:rPr lang="en-US" dirty="0"/>
              <a:t>4</a:t>
            </a:r>
            <a:r>
              <a:rPr dirty="0"/>
              <a:t>-</a:t>
            </a:r>
            <a:r>
              <a:rPr lang="en-US" dirty="0"/>
              <a:t>08</a:t>
            </a:r>
            <a:endParaRPr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0A4EDFA-3EB3-D705-3FB2-D1B13A1E9F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23588" y="3349659"/>
            <a:ext cx="1172300" cy="260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83FCC-5B02-142C-E0C3-4B7F99C12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1">
            <a:extLst>
              <a:ext uri="{FF2B5EF4-FFF2-40B4-BE49-F238E27FC236}">
                <a16:creationId xmlns:a16="http://schemas.microsoft.com/office/drawing/2014/main" id="{1588E5BC-642D-A59C-7B37-F18719B4F7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13816">
              <a:defRPr sz="3738"/>
            </a:lvl1pPr>
          </a:lstStyle>
          <a:p>
            <a:r>
              <a:rPr lang="en-US" dirty="0"/>
              <a:t>Demo: Web-based interface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E15E2-2B70-CE91-D7C8-11E37F168459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Considerations:</a:t>
            </a:r>
          </a:p>
          <a:p>
            <a:pPr marL="284480" indent="-284480">
              <a:buFont typeface="Wingdings" pitchFamily="2" charset="2"/>
              <a:buChar char="§"/>
            </a:pPr>
            <a:r>
              <a:rPr lang="en-US" dirty="0"/>
              <a:t>NMX users by and large will </a:t>
            </a:r>
            <a:r>
              <a:rPr lang="en-US" b="1" dirty="0"/>
              <a:t>not </a:t>
            </a:r>
            <a:r>
              <a:rPr lang="en-US" dirty="0"/>
              <a:t>have a working knowledge of Python</a:t>
            </a:r>
          </a:p>
          <a:p>
            <a:pPr marL="541655" lvl="1" indent="-284480">
              <a:buFont typeface="Wingdings" pitchFamily="2" charset="2"/>
              <a:buChar char="§"/>
            </a:pPr>
            <a:r>
              <a:rPr lang="en-US" dirty="0"/>
              <a:t>Maybe they will know command line/Linux but not always</a:t>
            </a:r>
          </a:p>
          <a:p>
            <a:pPr marL="284480" indent="-284480">
              <a:buFont typeface="Wingdings" pitchFamily="2" charset="2"/>
              <a:buChar char="§"/>
            </a:pPr>
            <a:r>
              <a:rPr lang="en-US" dirty="0"/>
              <a:t>Automated processing should yield results in formats/statistics users understand</a:t>
            </a:r>
          </a:p>
          <a:p>
            <a:pPr marL="284480" indent="-284480">
              <a:buFont typeface="Wingdings" pitchFamily="2" charset="2"/>
              <a:buChar char="§"/>
            </a:pPr>
            <a:r>
              <a:rPr lang="en-US" dirty="0"/>
              <a:t>Since processing takes time, </a:t>
            </a:r>
            <a:r>
              <a:rPr lang="en-US" i="1" dirty="0"/>
              <a:t>real-time results </a:t>
            </a:r>
            <a:r>
              <a:rPr lang="en-US" dirty="0"/>
              <a:t>pending can be useful.</a:t>
            </a:r>
          </a:p>
          <a:p>
            <a:pPr marL="284480" indent="-284480">
              <a:buFont typeface="Wingdings" pitchFamily="2" charset="2"/>
              <a:buChar char="§"/>
            </a:pPr>
            <a:r>
              <a:rPr lang="en-US" dirty="0"/>
              <a:t>Web-based results interface app written in Flask/JS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C887B-D5DF-AAFF-B947-5A78FCB51B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Data reduction for NMX with ESSNMX/DIALS</a:t>
            </a:r>
          </a:p>
          <a:p>
            <a:endParaRPr lang="en-US" dirty="0"/>
          </a:p>
        </p:txBody>
      </p:sp>
      <p:pic>
        <p:nvPicPr>
          <p:cNvPr id="235" name="Picture 2" descr="Picture 2">
            <a:extLst>
              <a:ext uri="{FF2B5EF4-FFF2-40B4-BE49-F238E27FC236}">
                <a16:creationId xmlns:a16="http://schemas.microsoft.com/office/drawing/2014/main" id="{281934F1-2A72-DC22-5263-B91765B96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863" y="0"/>
            <a:ext cx="402113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TextBox 3">
            <a:extLst>
              <a:ext uri="{FF2B5EF4-FFF2-40B4-BE49-F238E27FC236}">
                <a16:creationId xmlns:a16="http://schemas.microsoft.com/office/drawing/2014/main" id="{2F5E6606-08AD-C036-E855-2A6FC917926B}"/>
              </a:ext>
            </a:extLst>
          </p:cNvPr>
          <p:cNvSpPr txBox="1"/>
          <p:nvPr/>
        </p:nvSpPr>
        <p:spPr>
          <a:xfrm>
            <a:off x="10167239" y="141374"/>
            <a:ext cx="197904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>
                <a:solidFill>
                  <a:srgbClr val="666666"/>
                </a:solidFill>
              </a:defRPr>
            </a:pPr>
            <a:r>
              <a:t>ESSNMX </a:t>
            </a:r>
          </a:p>
          <a:p>
            <a:pPr algn="r">
              <a:defRPr>
                <a:solidFill>
                  <a:srgbClr val="666666"/>
                </a:solidFill>
              </a:defRPr>
            </a:pPr>
            <a:r>
              <a:t>Reduction Pipeline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FE0C323-1093-39A4-0145-7570E165F90B}"/>
              </a:ext>
            </a:extLst>
          </p:cNvPr>
          <p:cNvSpPr txBox="1"/>
          <p:nvPr/>
        </p:nvSpPr>
        <p:spPr>
          <a:xfrm>
            <a:off x="1241366" y="6550110"/>
            <a:ext cx="74121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 spc="80">
                <a:solidFill>
                  <a:srgbClr val="CCCCCC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r>
              <a:rPr dirty="0"/>
              <a:t>-0</a:t>
            </a:r>
            <a:r>
              <a:rPr lang="en-US" dirty="0"/>
              <a:t>4</a:t>
            </a:r>
            <a:r>
              <a:rPr dirty="0"/>
              <a:t>-</a:t>
            </a:r>
            <a:r>
              <a:rPr lang="en-US" dirty="0"/>
              <a:t>08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710973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13816">
              <a:defRPr sz="3738"/>
            </a:lvl1pPr>
          </a:lstStyle>
          <a:p>
            <a:r>
              <a:t>The NMX Team</a:t>
            </a:r>
          </a:p>
        </p:txBody>
      </p:sp>
      <p:sp>
        <p:nvSpPr>
          <p:cNvPr id="173" name="Text Placeholder 8"/>
          <p:cNvSpPr txBox="1">
            <a:spLocks noGrp="1"/>
          </p:cNvSpPr>
          <p:nvPr>
            <p:ph type="body" sz="quarter" idx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/>
          <a:lstStyle>
            <a:lvl1pPr marL="0" indent="0">
              <a:spcBef>
                <a:spcPts val="0"/>
              </a:spcBef>
              <a:buSz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r>
              <a:rPr dirty="0"/>
              <a:t>Who’s building NMX?</a:t>
            </a:r>
          </a:p>
        </p:txBody>
      </p:sp>
      <p:sp>
        <p:nvSpPr>
          <p:cNvPr id="174" name="Date Placeholder 4"/>
          <p:cNvSpPr txBox="1"/>
          <p:nvPr/>
        </p:nvSpPr>
        <p:spPr>
          <a:xfrm>
            <a:off x="1900882" y="6542262"/>
            <a:ext cx="741219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 spc="80">
                <a:solidFill>
                  <a:srgbClr val="CCCCCC"/>
                </a:solidFill>
              </a:defRPr>
            </a:lvl1pPr>
          </a:lstStyle>
          <a:p>
            <a:r>
              <a:t>2025-04-08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6BB363-DCAD-DFCE-1FB4-CACCDC7E6DB8}"/>
              </a:ext>
            </a:extLst>
          </p:cNvPr>
          <p:cNvGrpSpPr/>
          <p:nvPr/>
        </p:nvGrpSpPr>
        <p:grpSpPr>
          <a:xfrm>
            <a:off x="4810861" y="1516550"/>
            <a:ext cx="2515678" cy="2464858"/>
            <a:chOff x="5068386" y="1516550"/>
            <a:chExt cx="2515678" cy="2464858"/>
          </a:xfrm>
        </p:grpSpPr>
        <p:sp>
          <p:nvSpPr>
            <p:cNvPr id="175" name="TextBox 1"/>
            <p:cNvSpPr txBox="1"/>
            <p:nvPr/>
          </p:nvSpPr>
          <p:spPr>
            <a:xfrm>
              <a:off x="5068386" y="3483567"/>
              <a:ext cx="2515678" cy="4978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pPr algn="ctr">
                <a:defRPr sz="1200">
                  <a:solidFill>
                    <a:srgbClr val="666666"/>
                  </a:solidFill>
                </a:defRPr>
              </a:pPr>
              <a:r>
                <a:t>Justin Bergmann</a:t>
              </a:r>
            </a:p>
            <a:p>
              <a:pPr algn="ctr">
                <a:defRPr sz="1200">
                  <a:solidFill>
                    <a:srgbClr val="666666"/>
                  </a:solidFill>
                </a:defRPr>
              </a:pPr>
              <a:r>
                <a:t>Commissioning Instrument Scientist</a:t>
              </a:r>
            </a:p>
          </p:txBody>
        </p:sp>
        <p:pic>
          <p:nvPicPr>
            <p:cNvPr id="177" name="Picture 7" descr="Picture 7"/>
            <p:cNvPicPr>
              <a:picLocks noChangeAspect="1"/>
            </p:cNvPicPr>
            <p:nvPr/>
          </p:nvPicPr>
          <p:blipFill>
            <a:blip r:embed="rId2"/>
            <a:srcRect l="9875"/>
            <a:stretch>
              <a:fillRect/>
            </a:stretch>
          </p:blipFill>
          <p:spPr>
            <a:xfrm>
              <a:off x="5433058" y="1516550"/>
              <a:ext cx="1786289" cy="1982011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2B132C4-2F24-A289-27EB-E587C32D7C41}"/>
              </a:ext>
            </a:extLst>
          </p:cNvPr>
          <p:cNvGrpSpPr/>
          <p:nvPr/>
        </p:nvGrpSpPr>
        <p:grpSpPr>
          <a:xfrm>
            <a:off x="8046756" y="1565371"/>
            <a:ext cx="1791480" cy="2465773"/>
            <a:chOff x="8499638" y="1515635"/>
            <a:chExt cx="1791480" cy="2465773"/>
          </a:xfrm>
        </p:grpSpPr>
        <p:sp>
          <p:nvSpPr>
            <p:cNvPr id="176" name="TextBox 2"/>
            <p:cNvSpPr txBox="1"/>
            <p:nvPr/>
          </p:nvSpPr>
          <p:spPr>
            <a:xfrm>
              <a:off x="8499638" y="3483567"/>
              <a:ext cx="1791480" cy="4978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pPr algn="ctr">
                <a:defRPr sz="1200">
                  <a:solidFill>
                    <a:srgbClr val="666666"/>
                  </a:solidFill>
                </a:defRPr>
              </a:pPr>
              <a:r>
                <a:t>Aaron Finke</a:t>
              </a:r>
            </a:p>
            <a:p>
              <a:pPr algn="ctr">
                <a:defRPr sz="1200">
                  <a:solidFill>
                    <a:srgbClr val="666666"/>
                  </a:solidFill>
                </a:defRPr>
              </a:pPr>
              <a:r>
                <a:t>Instrument Data Scientist</a:t>
              </a:r>
            </a:p>
          </p:txBody>
        </p:sp>
        <p:pic>
          <p:nvPicPr>
            <p:cNvPr id="178" name="Picture 17" descr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7118" y="1515635"/>
              <a:ext cx="1416519" cy="1983826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70E75F-5613-728C-9546-6585DE624714}"/>
              </a:ext>
            </a:extLst>
          </p:cNvPr>
          <p:cNvGrpSpPr/>
          <p:nvPr/>
        </p:nvGrpSpPr>
        <p:grpSpPr>
          <a:xfrm>
            <a:off x="3949689" y="4096844"/>
            <a:ext cx="1662955" cy="2543306"/>
            <a:chOff x="3770103" y="4031245"/>
            <a:chExt cx="1662955" cy="2543306"/>
          </a:xfrm>
        </p:grpSpPr>
        <p:pic>
          <p:nvPicPr>
            <p:cNvPr id="179" name="Picture 28" descr="Picture 28"/>
            <p:cNvPicPr>
              <a:picLocks noChangeAspect="1"/>
            </p:cNvPicPr>
            <p:nvPr/>
          </p:nvPicPr>
          <p:blipFill>
            <a:blip r:embed="rId4"/>
            <a:srcRect l="28341" t="16154"/>
            <a:stretch>
              <a:fillRect/>
            </a:stretch>
          </p:blipFill>
          <p:spPr>
            <a:xfrm>
              <a:off x="3770103" y="4031245"/>
              <a:ext cx="1662955" cy="194579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0" name="TextBox 31"/>
            <p:cNvSpPr txBox="1"/>
            <p:nvPr/>
          </p:nvSpPr>
          <p:spPr>
            <a:xfrm>
              <a:off x="3808650" y="6076710"/>
              <a:ext cx="1392993" cy="4978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pPr algn="ctr">
                <a:defRPr sz="1200">
                  <a:solidFill>
                    <a:srgbClr val="666666"/>
                  </a:solidFill>
                </a:defRPr>
              </a:pPr>
              <a:r>
                <a:rPr dirty="0" err="1"/>
                <a:t>Laïs</a:t>
              </a:r>
              <a:r>
                <a:rPr dirty="0"/>
                <a:t> </a:t>
              </a:r>
              <a:r>
                <a:rPr dirty="0" err="1"/>
                <a:t>Passine</a:t>
              </a:r>
              <a:r>
                <a:rPr dirty="0"/>
                <a:t> (ECDC)</a:t>
              </a:r>
            </a:p>
            <a:p>
              <a:pPr algn="ctr">
                <a:defRPr sz="1200">
                  <a:solidFill>
                    <a:srgbClr val="666666"/>
                  </a:solidFill>
                </a:defRPr>
              </a:pPr>
              <a:r>
                <a:rPr dirty="0"/>
                <a:t>Controls/</a:t>
              </a:r>
              <a:r>
                <a:rPr dirty="0" err="1"/>
                <a:t>MXCuBE</a:t>
              </a:r>
              <a:endParaRPr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CA177ED-AA39-8D0B-DEB0-FEBF128F4329}"/>
              </a:ext>
            </a:extLst>
          </p:cNvPr>
          <p:cNvGrpSpPr/>
          <p:nvPr/>
        </p:nvGrpSpPr>
        <p:grpSpPr>
          <a:xfrm>
            <a:off x="2294030" y="1516550"/>
            <a:ext cx="1796615" cy="2464858"/>
            <a:chOff x="2294030" y="1516550"/>
            <a:chExt cx="1796615" cy="2464858"/>
          </a:xfrm>
        </p:grpSpPr>
        <p:pic>
          <p:nvPicPr>
            <p:cNvPr id="182" name="Oskanen-798x1024.png" descr="Oskanen-798x102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9343" y="1516550"/>
              <a:ext cx="1545989" cy="19838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3" name="TextBox 1"/>
            <p:cNvSpPr txBox="1"/>
            <p:nvPr/>
          </p:nvSpPr>
          <p:spPr>
            <a:xfrm>
              <a:off x="2294030" y="3483567"/>
              <a:ext cx="1796615" cy="4978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pPr algn="ctr">
                <a:defRPr sz="1200">
                  <a:solidFill>
                    <a:srgbClr val="666666"/>
                  </a:solidFill>
                </a:defRPr>
              </a:pPr>
              <a:r>
                <a:t>Esko Oksanen</a:t>
              </a:r>
            </a:p>
            <a:p>
              <a:pPr algn="ctr">
                <a:defRPr sz="1200">
                  <a:solidFill>
                    <a:srgbClr val="666666"/>
                  </a:solidFill>
                </a:defRPr>
              </a:pPr>
              <a:r>
                <a:t>Lead Instrument Scientist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4B1CF8-5819-D104-2924-25C88EDC3450}"/>
              </a:ext>
            </a:extLst>
          </p:cNvPr>
          <p:cNvGrpSpPr/>
          <p:nvPr/>
        </p:nvGrpSpPr>
        <p:grpSpPr>
          <a:xfrm>
            <a:off x="6531703" y="4011789"/>
            <a:ext cx="1481866" cy="2713417"/>
            <a:chOff x="6326202" y="4011789"/>
            <a:chExt cx="1481866" cy="2713417"/>
          </a:xfrm>
        </p:grpSpPr>
        <p:sp>
          <p:nvSpPr>
            <p:cNvPr id="181" name="TextBox 36"/>
            <p:cNvSpPr txBox="1"/>
            <p:nvPr/>
          </p:nvSpPr>
          <p:spPr>
            <a:xfrm>
              <a:off x="6466670" y="6024165"/>
              <a:ext cx="1200930" cy="7010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pPr algn="ctr">
                <a:defRPr sz="1200">
                  <a:solidFill>
                    <a:srgbClr val="666666"/>
                  </a:solidFill>
                </a:defRPr>
              </a:pPr>
              <a:r>
                <a:rPr dirty="0"/>
                <a:t>Swati Aggarwal</a:t>
              </a:r>
            </a:p>
            <a:p>
              <a:pPr algn="ctr">
                <a:defRPr sz="1200">
                  <a:solidFill>
                    <a:srgbClr val="666666"/>
                  </a:solidFill>
                </a:defRPr>
              </a:pPr>
              <a:r>
                <a:rPr dirty="0"/>
                <a:t>Commissioning </a:t>
              </a:r>
            </a:p>
            <a:p>
              <a:pPr algn="ctr">
                <a:defRPr sz="1200">
                  <a:solidFill>
                    <a:srgbClr val="666666"/>
                  </a:solidFill>
                </a:defRPr>
              </a:pPr>
              <a:r>
                <a:rPr dirty="0"/>
                <a:t>Sample Scientist</a:t>
              </a:r>
            </a:p>
          </p:txBody>
        </p:sp>
        <p:pic>
          <p:nvPicPr>
            <p:cNvPr id="184" name="Webp.net_compress_image.jpeg" descr="Webp.net_compress_image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6202" y="4011789"/>
              <a:ext cx="1481866" cy="1981995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E6F310-A7A9-C15A-8A97-16476194EFFC}"/>
              </a:ext>
            </a:extLst>
          </p:cNvPr>
          <p:cNvGrpSpPr/>
          <p:nvPr/>
        </p:nvGrpSpPr>
        <p:grpSpPr>
          <a:xfrm>
            <a:off x="8932627" y="4121196"/>
            <a:ext cx="1531083" cy="2494602"/>
            <a:chOff x="8932627" y="4029846"/>
            <a:chExt cx="1531083" cy="2494602"/>
          </a:xfrm>
        </p:grpSpPr>
        <p:pic>
          <p:nvPicPr>
            <p:cNvPr id="185" name="1516995665912.jpg" descr="1516995665912.jpg"/>
            <p:cNvPicPr>
              <a:picLocks noChangeAspect="1"/>
            </p:cNvPicPr>
            <p:nvPr/>
          </p:nvPicPr>
          <p:blipFill>
            <a:blip r:embed="rId7"/>
            <a:srcRect l="12537" t="-928" r="8780" b="928"/>
            <a:stretch/>
          </p:blipFill>
          <p:spPr>
            <a:xfrm>
              <a:off x="8932628" y="4029846"/>
              <a:ext cx="1531082" cy="194587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6" name="TextBox 36"/>
            <p:cNvSpPr txBox="1"/>
            <p:nvPr/>
          </p:nvSpPr>
          <p:spPr>
            <a:xfrm>
              <a:off x="8932627" y="6026607"/>
              <a:ext cx="1293873" cy="4978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pPr algn="ctr">
                <a:defRPr sz="1200">
                  <a:solidFill>
                    <a:srgbClr val="666666"/>
                  </a:solidFill>
                </a:defRPr>
              </a:pPr>
              <a:r>
                <a:rPr dirty="0"/>
                <a:t>Daniel Lundström</a:t>
              </a:r>
            </a:p>
            <a:p>
              <a:pPr algn="ctr">
                <a:defRPr sz="1200">
                  <a:solidFill>
                    <a:srgbClr val="666666"/>
                  </a:solidFill>
                </a:defRPr>
              </a:pPr>
              <a:r>
                <a:rPr dirty="0"/>
                <a:t>Lead Engineer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FFD551-2B25-F074-833D-908352BE9392}"/>
              </a:ext>
            </a:extLst>
          </p:cNvPr>
          <p:cNvGrpSpPr/>
          <p:nvPr/>
        </p:nvGrpSpPr>
        <p:grpSpPr>
          <a:xfrm>
            <a:off x="1557430" y="4419086"/>
            <a:ext cx="1473200" cy="1898822"/>
            <a:chOff x="1557430" y="4158413"/>
            <a:chExt cx="1473200" cy="1898822"/>
          </a:xfrm>
        </p:grpSpPr>
        <p:pic>
          <p:nvPicPr>
            <p:cNvPr id="3" name="Picture 2" descr="A person wearing glasses smiling&#10;&#10;AI-generated content may be incorrect.">
              <a:extLst>
                <a:ext uri="{FF2B5EF4-FFF2-40B4-BE49-F238E27FC236}">
                  <a16:creationId xmlns:a16="http://schemas.microsoft.com/office/drawing/2014/main" id="{23D7E924-398F-465D-A727-E6168C29F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430" y="4158413"/>
              <a:ext cx="1473200" cy="1409700"/>
            </a:xfrm>
            <a:prstGeom prst="rect">
              <a:avLst/>
            </a:prstGeom>
          </p:spPr>
        </p:pic>
        <p:sp>
          <p:nvSpPr>
            <p:cNvPr id="4" name="TextBox 31">
              <a:extLst>
                <a:ext uri="{FF2B5EF4-FFF2-40B4-BE49-F238E27FC236}">
                  <a16:creationId xmlns:a16="http://schemas.microsoft.com/office/drawing/2014/main" id="{A85D33FD-79F7-4D19-5A2E-7305AD35655C}"/>
                </a:ext>
              </a:extLst>
            </p:cNvPr>
            <p:cNvSpPr txBox="1"/>
            <p:nvPr/>
          </p:nvSpPr>
          <p:spPr>
            <a:xfrm>
              <a:off x="1590173" y="5595570"/>
              <a:ext cx="1440457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pPr algn="ctr">
                <a:defRPr sz="1200">
                  <a:solidFill>
                    <a:srgbClr val="666666"/>
                  </a:solidFill>
                </a:defRPr>
              </a:pPr>
              <a:r>
                <a:rPr lang="en-US" dirty="0"/>
                <a:t>Zoë Fisher (</a:t>
              </a:r>
              <a:r>
                <a:rPr lang="en-US" dirty="0" err="1"/>
                <a:t>DeMAX</a:t>
              </a:r>
              <a:r>
                <a:rPr lang="en-US" dirty="0"/>
                <a:t>)</a:t>
              </a:r>
              <a:endParaRPr dirty="0"/>
            </a:p>
            <a:p>
              <a:pPr algn="ctr">
                <a:defRPr sz="1200">
                  <a:solidFill>
                    <a:srgbClr val="666666"/>
                  </a:solidFill>
                </a:defRPr>
              </a:pPr>
              <a:r>
                <a:rPr lang="en-US" dirty="0"/>
                <a:t>Deuteration Wizard</a:t>
              </a:r>
              <a:endParaRPr dirty="0"/>
            </a:p>
          </p:txBody>
        </p:sp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NMX: Neutron Macromolecular Crystallography</a:t>
            </a:r>
          </a:p>
        </p:txBody>
      </p:sp>
      <p:sp>
        <p:nvSpPr>
          <p:cNvPr id="189" name="Content Placeholder 6"/>
          <p:cNvSpPr txBox="1">
            <a:spLocks noGrp="1"/>
          </p:cNvSpPr>
          <p:nvPr>
            <p:ph type="body" sz="half" idx="1"/>
          </p:nvPr>
        </p:nvSpPr>
        <p:spPr>
          <a:xfrm>
            <a:off x="1094399" y="1562399"/>
            <a:ext cx="4993786" cy="4768064"/>
          </a:xfrm>
          <a:prstGeom prst="rect">
            <a:avLst/>
          </a:prstGeom>
        </p:spPr>
        <p:txBody>
          <a:bodyPr/>
          <a:lstStyle/>
          <a:p>
            <a:pPr marL="99568" indent="-99568" defTabSz="896111">
              <a:spcBef>
                <a:spcPts val="900"/>
              </a:spcBef>
              <a:defRPr sz="1960"/>
            </a:pPr>
            <a:r>
              <a:t>Determination of precise hydrogen atom positions in protein crystals with an innovative detector technology and robot-based goniometry.</a:t>
            </a:r>
          </a:p>
          <a:p>
            <a:pPr marL="99568" indent="-99568" defTabSz="896111">
              <a:spcBef>
                <a:spcPts val="900"/>
              </a:spcBef>
              <a:defRPr sz="1960"/>
            </a:pPr>
            <a:endParaRPr/>
          </a:p>
          <a:p>
            <a:pPr marL="99568" indent="-99568" defTabSz="896111">
              <a:spcBef>
                <a:spcPts val="900"/>
              </a:spcBef>
              <a:defRPr sz="1960"/>
            </a:pPr>
            <a:r>
              <a:t>DMSC Deliverables: ESSNMX, eventually to a complete diffraction-to-refinement pipeline using a combination of software developed at DMSC and partner institutions.</a:t>
            </a:r>
          </a:p>
          <a:p>
            <a:pPr marL="99568" indent="-99568" defTabSz="896111">
              <a:spcBef>
                <a:spcPts val="900"/>
              </a:spcBef>
              <a:defRPr sz="1960"/>
            </a:pPr>
            <a:r>
              <a:t>CC Goals: Processing simulated NMX data, motion tests (NICOS)</a:t>
            </a:r>
          </a:p>
          <a:p>
            <a:pPr marL="99568" indent="-99568" defTabSz="896111">
              <a:spcBef>
                <a:spcPts val="900"/>
              </a:spcBef>
              <a:defRPr sz="1960"/>
            </a:pPr>
            <a:r>
              <a:t>HC Goals: Beam-to-data</a:t>
            </a:r>
          </a:p>
        </p:txBody>
      </p:sp>
      <p:pic>
        <p:nvPicPr>
          <p:cNvPr id="190" name="Content Placeholder 2" descr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812" y="1989607"/>
            <a:ext cx="4994276" cy="391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Text Placeholder 8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dirty="0"/>
              <a:t>A Quasi-Laue TOF instrument for Macromolecular Crystallography</a:t>
            </a:r>
          </a:p>
        </p:txBody>
      </p:sp>
      <p:sp>
        <p:nvSpPr>
          <p:cNvPr id="192" name="Date Placeholder 4"/>
          <p:cNvSpPr txBox="1"/>
          <p:nvPr/>
        </p:nvSpPr>
        <p:spPr>
          <a:xfrm>
            <a:off x="1241366" y="6550110"/>
            <a:ext cx="74121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 spc="80">
                <a:solidFill>
                  <a:srgbClr val="CCCCCC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r>
              <a:rPr dirty="0"/>
              <a:t>-0</a:t>
            </a:r>
            <a:r>
              <a:rPr lang="en-US" dirty="0"/>
              <a:t>4</a:t>
            </a:r>
            <a:r>
              <a:rPr dirty="0"/>
              <a:t>-</a:t>
            </a:r>
            <a:r>
              <a:rPr lang="en-US" dirty="0"/>
              <a:t>08</a:t>
            </a:r>
            <a:endParaRPr dirty="0"/>
          </a:p>
        </p:txBody>
      </p:sp>
      <p:sp>
        <p:nvSpPr>
          <p:cNvPr id="193" name="TextBox 1"/>
          <p:cNvSpPr txBox="1"/>
          <p:nvPr/>
        </p:nvSpPr>
        <p:spPr>
          <a:xfrm>
            <a:off x="6335579" y="6165251"/>
            <a:ext cx="5049848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r>
              <a:rPr dirty="0"/>
              <a:t>NMX moved from Tranche 2 to Tranche 1 in 2023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B9EA1-3ACF-55CF-7086-9930C9FF8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5">
            <a:extLst>
              <a:ext uri="{FF2B5EF4-FFF2-40B4-BE49-F238E27FC236}">
                <a16:creationId xmlns:a16="http://schemas.microsoft.com/office/drawing/2014/main" id="{CAB3EE69-6D83-4A3C-A23E-39A4767258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dirty="0"/>
              <a:t>NMX</a:t>
            </a:r>
            <a:r>
              <a:rPr lang="en-US" dirty="0"/>
              <a:t> Instrument Update</a:t>
            </a:r>
            <a:endParaRPr dirty="0"/>
          </a:p>
        </p:txBody>
      </p:sp>
      <p:sp>
        <p:nvSpPr>
          <p:cNvPr id="192" name="Date Placeholder 4">
            <a:extLst>
              <a:ext uri="{FF2B5EF4-FFF2-40B4-BE49-F238E27FC236}">
                <a16:creationId xmlns:a16="http://schemas.microsoft.com/office/drawing/2014/main" id="{B97063A6-4A00-6FDE-2228-6D2EE5715F25}"/>
              </a:ext>
            </a:extLst>
          </p:cNvPr>
          <p:cNvSpPr txBox="1"/>
          <p:nvPr/>
        </p:nvSpPr>
        <p:spPr>
          <a:xfrm>
            <a:off x="1241366" y="6542262"/>
            <a:ext cx="741219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 spc="80">
                <a:solidFill>
                  <a:srgbClr val="CCCCCC"/>
                </a:solidFill>
              </a:defRPr>
            </a:lvl1pPr>
          </a:lstStyle>
          <a:p>
            <a:r>
              <a:t>2024-04-17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C00D4-0E8A-9655-6A88-6DEF6431338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8841D-FFA9-184B-8379-27CE369AADB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MX Overview-small.png" descr="NMX Overview-small.png">
            <a:extLst>
              <a:ext uri="{FF2B5EF4-FFF2-40B4-BE49-F238E27FC236}">
                <a16:creationId xmlns:a16="http://schemas.microsoft.com/office/drawing/2014/main" id="{D2C2E291-F147-FCC6-3E2D-50C6725B3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223" y="1050579"/>
            <a:ext cx="12820401" cy="6206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E728BB88-FB08-D5F0-2FFC-5CCB01E91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369" y="1358193"/>
            <a:ext cx="2128033" cy="2837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E01 NMX in-cave infra-4.jpeg" descr="E01 NMX in-cave infra-4.jpeg">
            <a:extLst>
              <a:ext uri="{FF2B5EF4-FFF2-40B4-BE49-F238E27FC236}">
                <a16:creationId xmlns:a16="http://schemas.microsoft.com/office/drawing/2014/main" id="{739668C9-69F6-8744-A4F9-F81FB71CC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730" y="3074300"/>
            <a:ext cx="2777668" cy="3703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319ADD1E-8CE6-B7BA-3295-23ED9CD35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552" y="3655513"/>
            <a:ext cx="3783169" cy="2837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842548FF-6EAE-9D93-4B33-E5FC9C45B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9934" y="4936655"/>
            <a:ext cx="2695821" cy="2021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1413C00E-3384-4535-931B-407289B140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011" y="2839854"/>
            <a:ext cx="2777668" cy="20832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617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D350A-A758-58DD-3A77-AF428659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Testing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D1B3E-56F2-9116-6A94-6080F84FF91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Progressing!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1490C8-CEFD-46F0-645D-D0C3349BAE55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72370" y="1815749"/>
            <a:ext cx="4993787" cy="48218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 defTabSz="2438338" hangingPunct="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Three detector panels</a:t>
            </a:r>
          </a:p>
          <a:p>
            <a:pPr marL="342900" indent="-342900" defTabSz="2438338" hangingPunct="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Triple Gd-GEM</a:t>
            </a:r>
          </a:p>
          <a:p>
            <a:pPr marL="342900" indent="-342900" defTabSz="2438338" hangingPunct="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Active area 512.2 mm x 512.2 mm</a:t>
            </a:r>
          </a:p>
          <a:p>
            <a:pPr marL="342900" indent="-342900" defTabSz="2438338" hangingPunct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Helvetica Neue"/>
              </a:rPr>
              <a:t>400 µm effective pixel size</a:t>
            </a:r>
            <a:endParaRPr kumimoji="0" lang="en-GB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Helvetica Neue"/>
            </a:endParaRPr>
          </a:p>
          <a:p>
            <a:pPr marL="342900" indent="-342900" defTabSz="2438338" hangingPunct="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E5E5E"/>
                </a:solidFill>
                <a:latin typeface="Segoe UI" panose="020B0502040204020203" pitchFamily="34" charset="0"/>
                <a:cs typeface="Segoe UI" panose="020B0502040204020203" pitchFamily="34" charset="0"/>
                <a:sym typeface="Helvetica Neue"/>
              </a:rPr>
              <a:t>1200 x 1200 </a:t>
            </a:r>
            <a:r>
              <a:rPr kumimoji="0" lang="en-GB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Helvetica Neue"/>
              </a:rPr>
              <a:t>effective </a:t>
            </a:r>
            <a:r>
              <a:rPr lang="en-GB" dirty="0">
                <a:solidFill>
                  <a:srgbClr val="5E5E5E"/>
                </a:solidFill>
                <a:latin typeface="Segoe UI" panose="020B0502040204020203" pitchFamily="34" charset="0"/>
                <a:cs typeface="Segoe UI" panose="020B0502040204020203" pitchFamily="34" charset="0"/>
                <a:sym typeface="Helvetica Neue"/>
              </a:rPr>
              <a:t>pixel</a:t>
            </a:r>
            <a:r>
              <a:rPr lang="en-GB" dirty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Helvetica Neue"/>
              </a:rPr>
              <a:t>s</a:t>
            </a:r>
          </a:p>
          <a:p>
            <a:pPr marL="342900" indent="-342900" defTabSz="2438338" hangingPunct="0">
              <a:buFont typeface="Arial" panose="020B0604020202020204" pitchFamily="34" charset="0"/>
              <a:buChar char="•"/>
            </a:pPr>
            <a:endParaRPr lang="en-GB" dirty="0">
              <a:solidFill>
                <a:srgbClr val="5E5E5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  <a:sym typeface="Helvetica Neue"/>
            </a:endParaRPr>
          </a:p>
          <a:p>
            <a:pPr marL="342900" indent="-342900" defTabSz="2438338" hangingPunct="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Helvetica Neue"/>
              </a:rPr>
              <a:t>We have demonstrated complete detector “events” </a:t>
            </a:r>
            <a:r>
              <a:rPr lang="en-GB" dirty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pitchFamily="2" charset="2"/>
              </a:rPr>
              <a:t></a:t>
            </a:r>
            <a:r>
              <a:rPr lang="en-GB" dirty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Helvetica Neue"/>
              </a:rPr>
              <a:t> EFU </a:t>
            </a:r>
            <a:r>
              <a:rPr lang="en-GB" dirty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pitchFamily="2" charset="2"/>
              </a:rPr>
              <a:t> </a:t>
            </a:r>
            <a:r>
              <a:rPr lang="en-GB" dirty="0" err="1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pitchFamily="2" charset="2"/>
              </a:rPr>
              <a:t>filewriter</a:t>
            </a:r>
            <a:r>
              <a:rPr lang="en-GB" dirty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Helvetica Neue"/>
              </a:rPr>
              <a:t> </a:t>
            </a:r>
            <a:r>
              <a:rPr lang="en-GB" dirty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pitchFamily="2" charset="2"/>
              </a:rPr>
              <a:t> </a:t>
            </a:r>
            <a:r>
              <a:rPr lang="en-GB" dirty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Helvetica Neue"/>
              </a:rPr>
              <a:t>Nexus </a:t>
            </a:r>
            <a:r>
              <a:rPr lang="en-GB" dirty="0" err="1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Helvetica Neue"/>
              </a:rPr>
              <a:t>TOFRaw</a:t>
            </a:r>
            <a:r>
              <a:rPr lang="en-GB" dirty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Helvetica Neue"/>
              </a:rPr>
              <a:t> pipeline</a:t>
            </a:r>
          </a:p>
          <a:p>
            <a:pPr marL="600075" lvl="1" indent="-342900" defTabSz="2438338" hangingPunct="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Helvetica Neue"/>
              </a:rPr>
              <a:t>Next steps: tests at neutron sources (CERN in April, ILL in August)</a:t>
            </a:r>
          </a:p>
          <a:p>
            <a:pPr marL="342900" marR="0" indent="-34290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A0BFA1-11D6-1123-3C85-7661D8907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810" y="1141375"/>
            <a:ext cx="5905236" cy="4883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4BBA1B-F458-2079-4478-26AD182E7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19543" y="1692677"/>
            <a:ext cx="5040761" cy="3780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F6FA12-6E79-8534-8883-AC406A166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023" y="1915933"/>
            <a:ext cx="3632186" cy="3464804"/>
          </a:xfrm>
          <a:prstGeom prst="rect">
            <a:avLst/>
          </a:prstGeom>
        </p:spPr>
      </p:pic>
      <p:pic>
        <p:nvPicPr>
          <p:cNvPr id="10" name="Picture 9" descr="A graph of a function&#10;&#10;AI-generated content may be incorrect.">
            <a:extLst>
              <a:ext uri="{FF2B5EF4-FFF2-40B4-BE49-F238E27FC236}">
                <a16:creationId xmlns:a16="http://schemas.microsoft.com/office/drawing/2014/main" id="{ABED192F-3115-CB82-B6C2-0863FC849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0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1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1"/>
          <p:cNvSpPr txBox="1">
            <a:spLocks noGrp="1"/>
          </p:cNvSpPr>
          <p:nvPr>
            <p:ph type="title"/>
          </p:nvPr>
        </p:nvSpPr>
        <p:spPr>
          <a:xfrm>
            <a:off x="1103708" y="265373"/>
            <a:ext cx="9360001" cy="657339"/>
          </a:xfrm>
          <a:prstGeom prst="rect">
            <a:avLst/>
          </a:prstGeom>
        </p:spPr>
        <p:txBody>
          <a:bodyPr/>
          <a:lstStyle>
            <a:lvl1pPr defTabSz="813816">
              <a:defRPr sz="3738"/>
            </a:lvl1pPr>
          </a:lstStyle>
          <a:p>
            <a:r>
              <a:t>Data pipeline status</a:t>
            </a:r>
          </a:p>
        </p:txBody>
      </p:sp>
      <p:sp>
        <p:nvSpPr>
          <p:cNvPr id="207" name="Text Placeholder 4"/>
          <p:cNvSpPr txBox="1">
            <a:spLocks noGrp="1"/>
          </p:cNvSpPr>
          <p:nvPr>
            <p:ph type="body" sz="quarter" idx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/>
          <a:lstStyle/>
          <a:p>
            <a:r>
              <a:t>Neutron Macromolecular Crystallography</a:t>
            </a:r>
          </a:p>
        </p:txBody>
      </p:sp>
      <p:grpSp>
        <p:nvGrpSpPr>
          <p:cNvPr id="232" name="Content Placeholder 7"/>
          <p:cNvGrpSpPr/>
          <p:nvPr/>
        </p:nvGrpSpPr>
        <p:grpSpPr>
          <a:xfrm>
            <a:off x="966977" y="1399493"/>
            <a:ext cx="5311708" cy="5503736"/>
            <a:chOff x="0" y="0"/>
            <a:chExt cx="5311706" cy="5503734"/>
          </a:xfrm>
        </p:grpSpPr>
        <p:grpSp>
          <p:nvGrpSpPr>
            <p:cNvPr id="210" name="Group"/>
            <p:cNvGrpSpPr/>
            <p:nvPr/>
          </p:nvGrpSpPr>
          <p:grpSpPr>
            <a:xfrm>
              <a:off x="-1" y="-1"/>
              <a:ext cx="1051763" cy="1502516"/>
              <a:chOff x="0" y="0"/>
              <a:chExt cx="1051761" cy="1502514"/>
            </a:xfrm>
          </p:grpSpPr>
          <p:sp>
            <p:nvSpPr>
              <p:cNvPr id="208" name="Chevron"/>
              <p:cNvSpPr/>
              <p:nvPr/>
            </p:nvSpPr>
            <p:spPr>
              <a:xfrm rot="5400000">
                <a:off x="-225378" y="225377"/>
                <a:ext cx="1502516" cy="1051761"/>
              </a:xfrm>
              <a:prstGeom prst="chevron">
                <a:avLst>
                  <a:gd name="adj" fmla="val 50000"/>
                </a:avLst>
              </a:prstGeom>
              <a:solidFill>
                <a:srgbClr val="0070A1"/>
              </a:solidFill>
              <a:ln w="12700" cap="flat">
                <a:solidFill>
                  <a:srgbClr val="0070A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9" name="Instrument simulation"/>
              <p:cNvSpPr txBox="1"/>
              <p:nvPr/>
            </p:nvSpPr>
            <p:spPr>
              <a:xfrm>
                <a:off x="1" y="519633"/>
                <a:ext cx="1051761" cy="4632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" tIns="7620" rIns="7620" bIns="7620" numCol="1" anchor="ctr">
                <a:no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Instrument simulation</a:t>
                </a:r>
              </a:p>
            </p:txBody>
          </p:sp>
        </p:grpSp>
        <p:grpSp>
          <p:nvGrpSpPr>
            <p:cNvPr id="213" name="Group"/>
            <p:cNvGrpSpPr/>
            <p:nvPr/>
          </p:nvGrpSpPr>
          <p:grpSpPr>
            <a:xfrm>
              <a:off x="1051760" y="0"/>
              <a:ext cx="4259947" cy="976637"/>
              <a:chOff x="0" y="0"/>
              <a:chExt cx="4259945" cy="976635"/>
            </a:xfrm>
          </p:grpSpPr>
          <p:sp>
            <p:nvSpPr>
              <p:cNvPr id="211" name="Shape"/>
              <p:cNvSpPr/>
              <p:nvPr/>
            </p:nvSpPr>
            <p:spPr>
              <a:xfrm rot="5400000">
                <a:off x="1641655" y="-1641656"/>
                <a:ext cx="976636" cy="4259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370"/>
                      <a:pt x="21600" y="82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825"/>
                    </a:lnTo>
                    <a:cubicBezTo>
                      <a:pt x="0" y="370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12700" cap="flat">
                <a:solidFill>
                  <a:srgbClr val="0070A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300"/>
                  </a:spcBef>
                  <a:defRPr sz="2000">
                    <a:solidFill>
                      <a:srgbClr val="666666"/>
                    </a:solidFill>
                  </a:defRPr>
                </a:pPr>
                <a:endParaRPr/>
              </a:p>
            </p:txBody>
          </p:sp>
          <p:sp>
            <p:nvSpPr>
              <p:cNvPr id="212" name="Mcstas data modeling…"/>
              <p:cNvSpPr txBox="1"/>
              <p:nvPr/>
            </p:nvSpPr>
            <p:spPr>
              <a:xfrm>
                <a:off x="104671" y="112733"/>
                <a:ext cx="4107600" cy="7511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889" tIns="8889" rIns="8889" bIns="8889" numCol="1" anchor="ctr">
                <a:noAutofit/>
              </a:bodyPr>
              <a:lstStyle/>
              <a:p>
                <a:pPr marL="114300" lvl="1" indent="-114300" defTabSz="622300">
                  <a:lnSpc>
                    <a:spcPct val="90000"/>
                  </a:lnSpc>
                  <a:spcBef>
                    <a:spcPts val="200"/>
                  </a:spcBef>
                  <a:buClr>
                    <a:srgbClr val="666666"/>
                  </a:buClr>
                  <a:buSzPct val="100000"/>
                  <a:buChar char="•"/>
                  <a:defRPr sz="1400" b="1">
                    <a:solidFill>
                      <a:srgbClr val="FF2600"/>
                    </a:solidFill>
                  </a:defRPr>
                </a:pPr>
                <a:r>
                  <a:rPr dirty="0" err="1"/>
                  <a:t>Mcstas</a:t>
                </a:r>
                <a:r>
                  <a:rPr dirty="0"/>
                  <a:t> data modeling </a:t>
                </a: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ts val="200"/>
                  </a:spcBef>
                  <a:buClr>
                    <a:srgbClr val="666666"/>
                  </a:buClr>
                  <a:buSzPct val="100000"/>
                  <a:buChar char="•"/>
                  <a:defRPr sz="1400" b="1"/>
                </a:pPr>
                <a:r>
                  <a:rPr dirty="0"/>
                  <a:t>Saving of events to Nexus </a:t>
                </a:r>
                <a:r>
                  <a:rPr dirty="0" err="1"/>
                  <a:t>NXLaueTOF</a:t>
                </a:r>
                <a:r>
                  <a:rPr dirty="0"/>
                  <a:t> format</a:t>
                </a:r>
                <a:endParaRPr dirty="0">
                  <a:solidFill>
                    <a:srgbClr val="666666"/>
                  </a:solidFill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ts val="200"/>
                  </a:spcBef>
                  <a:buClr>
                    <a:srgbClr val="666666"/>
                  </a:buClr>
                  <a:buSzPct val="100000"/>
                  <a:buChar char="•"/>
                  <a:defRPr sz="1400"/>
                </a:pPr>
                <a:r>
                  <a:rPr dirty="0"/>
                  <a:t>Data Collection Strategy </a:t>
                </a:r>
              </a:p>
            </p:txBody>
          </p:sp>
        </p:grpSp>
        <p:grpSp>
          <p:nvGrpSpPr>
            <p:cNvPr id="216" name="Group"/>
            <p:cNvGrpSpPr/>
            <p:nvPr/>
          </p:nvGrpSpPr>
          <p:grpSpPr>
            <a:xfrm>
              <a:off x="-1" y="1333739"/>
              <a:ext cx="1051763" cy="1502516"/>
              <a:chOff x="0" y="0"/>
              <a:chExt cx="1051761" cy="1502514"/>
            </a:xfrm>
          </p:grpSpPr>
          <p:sp>
            <p:nvSpPr>
              <p:cNvPr id="214" name="Chevron"/>
              <p:cNvSpPr/>
              <p:nvPr/>
            </p:nvSpPr>
            <p:spPr>
              <a:xfrm rot="5400000">
                <a:off x="-225378" y="225377"/>
                <a:ext cx="1502516" cy="1051761"/>
              </a:xfrm>
              <a:prstGeom prst="chevron">
                <a:avLst>
                  <a:gd name="adj" fmla="val 50000"/>
                </a:avLst>
              </a:prstGeom>
              <a:solidFill>
                <a:srgbClr val="36A1E9"/>
              </a:solidFill>
              <a:ln w="12700" cap="flat">
                <a:solidFill>
                  <a:srgbClr val="36A1E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5" name="Data reduction"/>
              <p:cNvSpPr txBox="1"/>
              <p:nvPr/>
            </p:nvSpPr>
            <p:spPr>
              <a:xfrm>
                <a:off x="1" y="519633"/>
                <a:ext cx="1051761" cy="4632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" tIns="7620" rIns="7620" bIns="7620" numCol="1" anchor="ctr">
                <a:no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Data reduction</a:t>
                </a:r>
              </a:p>
            </p:txBody>
          </p:sp>
        </p:grpSp>
        <p:grpSp>
          <p:nvGrpSpPr>
            <p:cNvPr id="219" name="Group"/>
            <p:cNvGrpSpPr/>
            <p:nvPr/>
          </p:nvGrpSpPr>
          <p:grpSpPr>
            <a:xfrm>
              <a:off x="1051760" y="1333741"/>
              <a:ext cx="4259947" cy="976636"/>
              <a:chOff x="0" y="0"/>
              <a:chExt cx="4259945" cy="976635"/>
            </a:xfrm>
          </p:grpSpPr>
          <p:sp>
            <p:nvSpPr>
              <p:cNvPr id="217" name="Shape"/>
              <p:cNvSpPr/>
              <p:nvPr/>
            </p:nvSpPr>
            <p:spPr>
              <a:xfrm rot="5400000">
                <a:off x="1641655" y="-1641656"/>
                <a:ext cx="976636" cy="4259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370"/>
                      <a:pt x="21600" y="82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825"/>
                    </a:lnTo>
                    <a:cubicBezTo>
                      <a:pt x="0" y="370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12700" cap="flat">
                <a:solidFill>
                  <a:srgbClr val="36A1E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300"/>
                  </a:spcBef>
                  <a:defRPr sz="2000">
                    <a:solidFill>
                      <a:srgbClr val="666666"/>
                    </a:solidFill>
                  </a:defRPr>
                </a:pPr>
                <a:endParaRPr/>
              </a:p>
            </p:txBody>
          </p:sp>
          <p:sp>
            <p:nvSpPr>
              <p:cNvPr id="218" name="ESSNMX Data Reduction Pipeline…"/>
              <p:cNvSpPr txBox="1"/>
              <p:nvPr/>
            </p:nvSpPr>
            <p:spPr>
              <a:xfrm>
                <a:off x="104671" y="194975"/>
                <a:ext cx="4107600" cy="5866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889" tIns="8889" rIns="8889" bIns="8889" numCol="1" anchor="ctr">
                <a:noAutofit/>
              </a:bodyPr>
              <a:lstStyle/>
              <a:p>
                <a:pPr marL="114300" lvl="1" indent="-114300" defTabSz="622300">
                  <a:lnSpc>
                    <a:spcPct val="90000"/>
                  </a:lnSpc>
                  <a:spcBef>
                    <a:spcPts val="200"/>
                  </a:spcBef>
                  <a:buClr>
                    <a:srgbClr val="666666"/>
                  </a:buClr>
                  <a:buSzPct val="100000"/>
                  <a:buFont typeface="Arial"/>
                  <a:buChar char="•"/>
                  <a:defRPr sz="1400" b="1"/>
                </a:pPr>
                <a:r>
                  <a:rPr dirty="0"/>
                  <a:t>ESSNMX Data Reduction Pipeline</a:t>
                </a:r>
                <a:endParaRPr sz="2000" dirty="0">
                  <a:solidFill>
                    <a:srgbClr val="666666"/>
                  </a:solidFill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ts val="200"/>
                  </a:spcBef>
                  <a:buClr>
                    <a:srgbClr val="666666"/>
                  </a:buClr>
                  <a:buSzPct val="100000"/>
                  <a:buFont typeface="Arial"/>
                  <a:buChar char="•"/>
                  <a:defRPr sz="1400">
                    <a:solidFill>
                      <a:srgbClr val="FF2600"/>
                    </a:solidFill>
                  </a:defRPr>
                </a:pPr>
                <a:r>
                  <a:rPr dirty="0" err="1"/>
                  <a:t>Pyscale</a:t>
                </a:r>
                <a:endParaRPr dirty="0"/>
              </a:p>
            </p:txBody>
          </p:sp>
        </p:grpSp>
        <p:grpSp>
          <p:nvGrpSpPr>
            <p:cNvPr id="222" name="Group"/>
            <p:cNvGrpSpPr/>
            <p:nvPr/>
          </p:nvGrpSpPr>
          <p:grpSpPr>
            <a:xfrm>
              <a:off x="-1" y="2667479"/>
              <a:ext cx="1051763" cy="1502516"/>
              <a:chOff x="0" y="0"/>
              <a:chExt cx="1051761" cy="1502514"/>
            </a:xfrm>
          </p:grpSpPr>
          <p:sp>
            <p:nvSpPr>
              <p:cNvPr id="220" name="Chevron"/>
              <p:cNvSpPr/>
              <p:nvPr/>
            </p:nvSpPr>
            <p:spPr>
              <a:xfrm rot="5400000">
                <a:off x="-225378" y="225377"/>
                <a:ext cx="1502516" cy="1051761"/>
              </a:xfrm>
              <a:prstGeom prst="chevron">
                <a:avLst>
                  <a:gd name="adj" fmla="val 50000"/>
                </a:avLst>
              </a:prstGeom>
              <a:solidFill>
                <a:srgbClr val="B2CFEC"/>
              </a:solidFill>
              <a:ln w="12700" cap="flat">
                <a:solidFill>
                  <a:srgbClr val="B2CFEC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1" name="Data analysis"/>
              <p:cNvSpPr txBox="1"/>
              <p:nvPr/>
            </p:nvSpPr>
            <p:spPr>
              <a:xfrm>
                <a:off x="1" y="625184"/>
                <a:ext cx="1051761" cy="2521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" tIns="7620" rIns="7620" bIns="7620" numCol="1" anchor="ctr">
                <a:no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Data analysis</a:t>
                </a:r>
              </a:p>
            </p:txBody>
          </p:sp>
        </p:grpSp>
        <p:grpSp>
          <p:nvGrpSpPr>
            <p:cNvPr id="225" name="Group"/>
            <p:cNvGrpSpPr/>
            <p:nvPr/>
          </p:nvGrpSpPr>
          <p:grpSpPr>
            <a:xfrm>
              <a:off x="1051760" y="2667479"/>
              <a:ext cx="4259947" cy="976636"/>
              <a:chOff x="0" y="0"/>
              <a:chExt cx="4259945" cy="976635"/>
            </a:xfrm>
          </p:grpSpPr>
          <p:sp>
            <p:nvSpPr>
              <p:cNvPr id="223" name="Shape"/>
              <p:cNvSpPr/>
              <p:nvPr/>
            </p:nvSpPr>
            <p:spPr>
              <a:xfrm rot="5400000">
                <a:off x="1641655" y="-1641656"/>
                <a:ext cx="976636" cy="4259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370"/>
                      <a:pt x="21600" y="82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825"/>
                    </a:lnTo>
                    <a:cubicBezTo>
                      <a:pt x="0" y="370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12700" cap="flat">
                <a:solidFill>
                  <a:srgbClr val="B2CFEC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300"/>
                  </a:spcBef>
                  <a:defRPr sz="2000">
                    <a:solidFill>
                      <a:srgbClr val="666666"/>
                    </a:solidFill>
                  </a:defRPr>
                </a:pPr>
                <a:endParaRPr/>
              </a:p>
            </p:txBody>
          </p:sp>
          <p:sp>
            <p:nvSpPr>
              <p:cNvPr id="224" name="DIALS for Neutrons…"/>
              <p:cNvSpPr txBox="1"/>
              <p:nvPr/>
            </p:nvSpPr>
            <p:spPr>
              <a:xfrm>
                <a:off x="104671" y="194975"/>
                <a:ext cx="4107600" cy="5866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889" tIns="8889" rIns="8889" bIns="8889" numCol="1" anchor="ctr">
                <a:noAutofit/>
              </a:bodyPr>
              <a:lstStyle/>
              <a:p>
                <a:pPr marL="114300" lvl="1" indent="-114300" defTabSz="622300">
                  <a:lnSpc>
                    <a:spcPct val="90000"/>
                  </a:lnSpc>
                  <a:spcBef>
                    <a:spcPts val="200"/>
                  </a:spcBef>
                  <a:buClr>
                    <a:srgbClr val="666666"/>
                  </a:buClr>
                  <a:buSzPct val="100000"/>
                  <a:buChar char="•"/>
                  <a:defRPr sz="1400" b="1">
                    <a:solidFill>
                      <a:srgbClr val="FF0000"/>
                    </a:solidFill>
                  </a:defRPr>
                </a:pPr>
                <a:r>
                  <a:rPr dirty="0"/>
                  <a:t>DIALS for Neutrons</a:t>
                </a:r>
                <a:endParaRPr sz="2000" dirty="0">
                  <a:solidFill>
                    <a:srgbClr val="666666"/>
                  </a:solidFill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ts val="200"/>
                  </a:spcBef>
                  <a:buClr>
                    <a:srgbClr val="666666"/>
                  </a:buClr>
                  <a:buSzPct val="100000"/>
                  <a:buChar char="•"/>
                  <a:defRPr sz="1400"/>
                </a:pPr>
                <a:r>
                  <a:rPr dirty="0"/>
                  <a:t>Phenix for Neutron MX</a:t>
                </a:r>
              </a:p>
            </p:txBody>
          </p:sp>
        </p:grpSp>
        <p:grpSp>
          <p:nvGrpSpPr>
            <p:cNvPr id="228" name="Group"/>
            <p:cNvGrpSpPr/>
            <p:nvPr/>
          </p:nvGrpSpPr>
          <p:grpSpPr>
            <a:xfrm>
              <a:off x="-1" y="4001219"/>
              <a:ext cx="1051763" cy="1502516"/>
              <a:chOff x="0" y="0"/>
              <a:chExt cx="1051761" cy="1502514"/>
            </a:xfrm>
          </p:grpSpPr>
          <p:sp>
            <p:nvSpPr>
              <p:cNvPr id="226" name="Chevron"/>
              <p:cNvSpPr/>
              <p:nvPr/>
            </p:nvSpPr>
            <p:spPr>
              <a:xfrm rot="5400000">
                <a:off x="-225378" y="225377"/>
                <a:ext cx="1502516" cy="1051761"/>
              </a:xfrm>
              <a:prstGeom prst="chevron">
                <a:avLst>
                  <a:gd name="adj" fmla="val 50000"/>
                </a:avLst>
              </a:prstGeom>
              <a:solidFill>
                <a:srgbClr val="36A1E9"/>
              </a:solidFill>
              <a:ln w="12700" cap="flat">
                <a:solidFill>
                  <a:srgbClr val="36A1E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7" name="Data archiving"/>
              <p:cNvSpPr txBox="1"/>
              <p:nvPr/>
            </p:nvSpPr>
            <p:spPr>
              <a:xfrm>
                <a:off x="1" y="519633"/>
                <a:ext cx="1051761" cy="4632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620" tIns="7620" rIns="7620" bIns="7620" numCol="1" anchor="ctr">
                <a:no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Data archiving</a:t>
                </a:r>
              </a:p>
            </p:txBody>
          </p:sp>
        </p:grpSp>
        <p:grpSp>
          <p:nvGrpSpPr>
            <p:cNvPr id="231" name="Group"/>
            <p:cNvGrpSpPr/>
            <p:nvPr/>
          </p:nvGrpSpPr>
          <p:grpSpPr>
            <a:xfrm>
              <a:off x="1051760" y="4001219"/>
              <a:ext cx="4259947" cy="976637"/>
              <a:chOff x="0" y="0"/>
              <a:chExt cx="4259945" cy="976635"/>
            </a:xfrm>
          </p:grpSpPr>
          <p:sp>
            <p:nvSpPr>
              <p:cNvPr id="229" name="Shape"/>
              <p:cNvSpPr/>
              <p:nvPr/>
            </p:nvSpPr>
            <p:spPr>
              <a:xfrm rot="5400000">
                <a:off x="1641655" y="-1641656"/>
                <a:ext cx="976636" cy="4259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370"/>
                      <a:pt x="21600" y="82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825"/>
                    </a:lnTo>
                    <a:cubicBezTo>
                      <a:pt x="0" y="370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12700" cap="flat">
                <a:solidFill>
                  <a:srgbClr val="36A1E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300"/>
                  </a:spcBef>
                  <a:defRPr sz="1400">
                    <a:solidFill>
                      <a:srgbClr val="666666"/>
                    </a:solidFill>
                  </a:defRPr>
                </a:pPr>
                <a:endParaRPr/>
              </a:p>
            </p:txBody>
          </p:sp>
          <p:sp>
            <p:nvSpPr>
              <p:cNvPr id="230" name="Metadata (NXLaueTOF format)…"/>
              <p:cNvSpPr txBox="1"/>
              <p:nvPr/>
            </p:nvSpPr>
            <p:spPr>
              <a:xfrm>
                <a:off x="104671" y="194974"/>
                <a:ext cx="4107600" cy="5866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889" tIns="8889" rIns="8889" bIns="8889" numCol="1" anchor="ctr">
                <a:noAutofit/>
              </a:bodyPr>
              <a:lstStyle/>
              <a:p>
                <a:pPr marL="114300" lvl="1" indent="-114300" defTabSz="622300">
                  <a:lnSpc>
                    <a:spcPct val="90000"/>
                  </a:lnSpc>
                  <a:spcBef>
                    <a:spcPts val="200"/>
                  </a:spcBef>
                  <a:buClr>
                    <a:srgbClr val="666666"/>
                  </a:buClr>
                  <a:buSzPct val="100000"/>
                  <a:buChar char="•"/>
                  <a:defRPr sz="1400">
                    <a:solidFill>
                      <a:srgbClr val="666666"/>
                    </a:solidFill>
                  </a:defRPr>
                </a:pPr>
                <a:r>
                  <a:rPr b="1" dirty="0">
                    <a:solidFill>
                      <a:schemeClr val="tx1"/>
                    </a:solidFill>
                  </a:rPr>
                  <a:t>Metadata (</a:t>
                </a:r>
                <a:r>
                  <a:rPr b="1" dirty="0" err="1">
                    <a:solidFill>
                      <a:schemeClr val="tx1"/>
                    </a:solidFill>
                  </a:rPr>
                  <a:t>NXLaueTOF</a:t>
                </a:r>
                <a:r>
                  <a:rPr b="1" dirty="0">
                    <a:solidFill>
                      <a:schemeClr val="tx1"/>
                    </a:solidFill>
                  </a:rPr>
                  <a:t> format)</a:t>
                </a:r>
                <a:endParaRPr sz="2000" b="1" dirty="0">
                  <a:solidFill>
                    <a:schemeClr val="tx1"/>
                  </a:solidFill>
                </a:endParaRP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ts val="200"/>
                  </a:spcBef>
                  <a:buClr>
                    <a:srgbClr val="666666"/>
                  </a:buClr>
                  <a:buSzPct val="100000"/>
                  <a:buChar char="•"/>
                  <a:defRPr sz="1400">
                    <a:solidFill>
                      <a:srgbClr val="666666"/>
                    </a:solidFill>
                  </a:defRPr>
                </a:pPr>
                <a:r>
                  <a:rPr dirty="0"/>
                  <a:t>Piping to </a:t>
                </a:r>
                <a:r>
                  <a:rPr dirty="0" err="1"/>
                  <a:t>SciCat</a:t>
                </a:r>
                <a:endParaRPr dirty="0"/>
              </a:p>
            </p:txBody>
          </p:sp>
        </p:grpSp>
      </p:grpSp>
      <p:sp>
        <p:nvSpPr>
          <p:cNvPr id="233" name="Date Placeholder 6"/>
          <p:cNvSpPr txBox="1"/>
          <p:nvPr/>
        </p:nvSpPr>
        <p:spPr>
          <a:xfrm>
            <a:off x="1241366" y="6550110"/>
            <a:ext cx="74121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 spc="80">
                <a:solidFill>
                  <a:srgbClr val="CCCCCC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r>
              <a:rPr dirty="0"/>
              <a:t>-04-</a:t>
            </a:r>
            <a:r>
              <a:rPr lang="en-US" dirty="0"/>
              <a:t>08</a:t>
            </a:r>
            <a:endParaRPr dirty="0"/>
          </a:p>
        </p:txBody>
      </p:sp>
      <p:sp>
        <p:nvSpPr>
          <p:cNvPr id="234" name="TextBox 2"/>
          <p:cNvSpPr txBox="1"/>
          <p:nvPr/>
        </p:nvSpPr>
        <p:spPr>
          <a:xfrm>
            <a:off x="6487096" y="3052891"/>
            <a:ext cx="1478929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200" b="1"/>
            </a:pPr>
            <a:r>
              <a:rPr dirty="0"/>
              <a:t>Done</a:t>
            </a:r>
          </a:p>
          <a:p>
            <a:pPr>
              <a:defRPr sz="2200" b="1">
                <a:solidFill>
                  <a:srgbClr val="FF2600"/>
                </a:solidFill>
              </a:defRPr>
            </a:pPr>
            <a:r>
              <a:rPr dirty="0"/>
              <a:t>Done-</a:t>
            </a:r>
            <a:r>
              <a:rPr dirty="0" err="1"/>
              <a:t>ish</a:t>
            </a:r>
            <a:r>
              <a:rPr lang="en-US" dirty="0"/>
              <a:t>*</a:t>
            </a:r>
            <a:endParaRPr dirty="0"/>
          </a:p>
          <a:p>
            <a:pPr>
              <a:defRPr sz="2200">
                <a:solidFill>
                  <a:srgbClr val="FF0000"/>
                </a:solidFill>
              </a:defRPr>
            </a:pPr>
            <a:r>
              <a:rPr dirty="0"/>
              <a:t>In Progress</a:t>
            </a:r>
          </a:p>
          <a:p>
            <a:pPr>
              <a:defRPr sz="2200"/>
            </a:pPr>
            <a:r>
              <a:rPr dirty="0"/>
              <a:t>To do</a:t>
            </a:r>
          </a:p>
        </p:txBody>
      </p:sp>
      <p:pic>
        <p:nvPicPr>
          <p:cNvPr id="23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863" y="0"/>
            <a:ext cx="402113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TextBox 3"/>
          <p:cNvSpPr txBox="1"/>
          <p:nvPr/>
        </p:nvSpPr>
        <p:spPr>
          <a:xfrm>
            <a:off x="10167239" y="141374"/>
            <a:ext cx="197904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>
                <a:solidFill>
                  <a:srgbClr val="666666"/>
                </a:solidFill>
              </a:defRPr>
            </a:pPr>
            <a:r>
              <a:t>ESSNMX </a:t>
            </a:r>
          </a:p>
          <a:p>
            <a:pPr algn="r">
              <a:defRPr>
                <a:solidFill>
                  <a:srgbClr val="666666"/>
                </a:solidFill>
              </a:defRPr>
            </a:pPr>
            <a:r>
              <a:t>Reduction Pipeline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163279-7BFC-D6FB-2C27-9816DBE9D9BA}"/>
              </a:ext>
            </a:extLst>
          </p:cNvPr>
          <p:cNvSpPr txBox="1"/>
          <p:nvPr/>
        </p:nvSpPr>
        <p:spPr>
          <a:xfrm>
            <a:off x="6483525" y="4682699"/>
            <a:ext cx="198824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rPr>
              <a:t>* Ready for HC but still under development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7D8AE-D953-E571-BF64-2873F1AA6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EDF765-2AF5-3157-478F-9A4F0E4A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770" y="2380795"/>
            <a:ext cx="5136198" cy="2765645"/>
          </a:xfrm>
          <a:prstGeom prst="rect">
            <a:avLst/>
          </a:prstGeom>
        </p:spPr>
      </p:pic>
      <p:pic>
        <p:nvPicPr>
          <p:cNvPr id="13" name="Picture 1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DF6CA990-4088-A4B9-EA47-E73B6507C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291" y="2696944"/>
            <a:ext cx="3485660" cy="2113645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19645491-1DA2-FB6D-AB57-84B3AE5A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NMX Simulations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8F755F0C-7504-CBF0-110C-5856A5FA30D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GB" dirty="0"/>
              <a:t>Backend with Union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CDC4461-0C67-7D18-D9F5-6F3E726D987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E0AEE1-6431-A087-7EBA-8A375AA4A2D9}"/>
              </a:ext>
            </a:extLst>
          </p:cNvPr>
          <p:cNvGrpSpPr/>
          <p:nvPr/>
        </p:nvGrpSpPr>
        <p:grpSpPr>
          <a:xfrm>
            <a:off x="9660816" y="358191"/>
            <a:ext cx="1363660" cy="851628"/>
            <a:chOff x="6599184" y="818119"/>
            <a:chExt cx="1877516" cy="1169399"/>
          </a:xfrm>
        </p:grpSpPr>
        <p:pic>
          <p:nvPicPr>
            <p:cNvPr id="18" name="mcstas_logo_371x218.png">
              <a:extLst>
                <a:ext uri="{FF2B5EF4-FFF2-40B4-BE49-F238E27FC236}">
                  <a16:creationId xmlns:a16="http://schemas.microsoft.com/office/drawing/2014/main" id="{9CD620EA-D789-BF68-BF91-EB6915F33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82B847-6E30-91C4-0E51-61EA01347555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  <p:pic>
        <p:nvPicPr>
          <p:cNvPr id="5" name="Picture 4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43550FB-5628-9EF7-81D9-45E335E42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08" y="4011386"/>
            <a:ext cx="3517192" cy="2132765"/>
          </a:xfrm>
          <a:prstGeom prst="rect">
            <a:avLst/>
          </a:prstGeom>
        </p:spPr>
      </p:pic>
      <p:pic>
        <p:nvPicPr>
          <p:cNvPr id="10" name="Picture 9" descr="A blue screen with white text&#10;&#10;Description automatically generated">
            <a:extLst>
              <a:ext uri="{FF2B5EF4-FFF2-40B4-BE49-F238E27FC236}">
                <a16:creationId xmlns:a16="http://schemas.microsoft.com/office/drawing/2014/main" id="{CD14E63F-FCAB-3979-8A8B-1F825BDD5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08" y="1843040"/>
            <a:ext cx="3485662" cy="21136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E39608-BDF5-1959-54DE-3CAEA095E7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2" t="3628"/>
          <a:stretch/>
        </p:blipFill>
        <p:spPr>
          <a:xfrm>
            <a:off x="7867894" y="618720"/>
            <a:ext cx="1807801" cy="4354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359A3A-0795-8C46-B2A9-91BB5C3F2640}"/>
              </a:ext>
            </a:extLst>
          </p:cNvPr>
          <p:cNvSpPr txBox="1"/>
          <p:nvPr/>
        </p:nvSpPr>
        <p:spPr>
          <a:xfrm>
            <a:off x="5408826" y="5457014"/>
            <a:ext cx="5584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Small wavelength interval: 2.5 – 2.6 </a:t>
            </a:r>
            <a:r>
              <a:rPr lang="en-US" dirty="0" err="1">
                <a:solidFill>
                  <a:srgbClr val="666666"/>
                </a:solidFill>
              </a:rPr>
              <a:t>Å</a:t>
            </a:r>
            <a:r>
              <a:rPr lang="en-US" dirty="0">
                <a:solidFill>
                  <a:srgbClr val="666666"/>
                </a:solidFill>
              </a:rPr>
              <a:t>, full frame 1.7 </a:t>
            </a:r>
            <a:r>
              <a:rPr lang="en-US" dirty="0" err="1">
                <a:solidFill>
                  <a:srgbClr val="666666"/>
                </a:solidFill>
              </a:rPr>
              <a:t>Å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F2CA20-AA0F-0131-B974-FBC212DFABE4}"/>
              </a:ext>
            </a:extLst>
          </p:cNvPr>
          <p:cNvSpPr txBox="1"/>
          <p:nvPr/>
        </p:nvSpPr>
        <p:spPr>
          <a:xfrm>
            <a:off x="10433047" y="6079467"/>
            <a:ext cx="164884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rPr>
              <a:t>Mads Bertelsen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B286EE41-B367-4AF7-37CA-871494F39537}"/>
              </a:ext>
            </a:extLst>
          </p:cNvPr>
          <p:cNvSpPr txBox="1"/>
          <p:nvPr/>
        </p:nvSpPr>
        <p:spPr>
          <a:xfrm>
            <a:off x="1241366" y="6560049"/>
            <a:ext cx="74121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 spc="80">
                <a:solidFill>
                  <a:srgbClr val="CCCCCC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r>
              <a:rPr dirty="0"/>
              <a:t>-0</a:t>
            </a:r>
            <a:r>
              <a:rPr lang="en-US" dirty="0"/>
              <a:t>4</a:t>
            </a:r>
            <a:r>
              <a:rPr dirty="0"/>
              <a:t>-</a:t>
            </a:r>
            <a:r>
              <a:rPr lang="en-US" dirty="0"/>
              <a:t>08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509179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A5A62-6949-1CB1-D985-000D98044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11786C79-18A6-63C7-6051-E553BFA6A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NMX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Simulations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63A2BE60-87F0-B4CB-5C41-47E2D11FAA6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sv-SE" dirty="0" err="1"/>
              <a:t>Single_crystal</a:t>
            </a:r>
            <a:r>
              <a:rPr lang="sv-SE" dirty="0"/>
              <a:t> </a:t>
            </a:r>
            <a:r>
              <a:rPr lang="sv-SE" dirty="0" err="1"/>
              <a:t>component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90E7364-B589-874B-05EC-9777E8F5AF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23" name="Platshållare för innehåll 6">
            <a:extLst>
              <a:ext uri="{FF2B5EF4-FFF2-40B4-BE49-F238E27FC236}">
                <a16:creationId xmlns:a16="http://schemas.microsoft.com/office/drawing/2014/main" id="{90F49CBA-D56F-3236-347D-6EE15B1876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10175" y="1754085"/>
            <a:ext cx="7143750" cy="4768850"/>
          </a:xfrm>
        </p:spPr>
        <p:txBody>
          <a:bodyPr/>
          <a:lstStyle/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Used leucine with 4943 reflections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Higher speed up for longer lists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Perdeuterated pyrophosphatase with 1795256 reflections</a:t>
            </a:r>
          </a:p>
        </p:txBody>
      </p:sp>
      <p:pic>
        <p:nvPicPr>
          <p:cNvPr id="12" name="mcstas_logo_371x218.png">
            <a:extLst>
              <a:ext uri="{FF2B5EF4-FFF2-40B4-BE49-F238E27FC236}">
                <a16:creationId xmlns:a16="http://schemas.microsoft.com/office/drawing/2014/main" id="{3876CB76-CC17-3772-E25C-CA0823BD8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91" y="434130"/>
            <a:ext cx="1444831" cy="84898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83ACDA-6888-FBAA-A3EC-8CA554DBA0A2}"/>
              </a:ext>
            </a:extLst>
          </p:cNvPr>
          <p:cNvSpPr/>
          <p:nvPr/>
        </p:nvSpPr>
        <p:spPr>
          <a:xfrm rot="724308">
            <a:off x="7310495" y="991462"/>
            <a:ext cx="1000805" cy="1259290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CE30A8-A19A-070B-F04A-B735969B1FCF}"/>
              </a:ext>
            </a:extLst>
          </p:cNvPr>
          <p:cNvCxnSpPr>
            <a:cxnSpLocks/>
          </p:cNvCxnSpPr>
          <p:nvPr/>
        </p:nvCxnSpPr>
        <p:spPr>
          <a:xfrm flipV="1">
            <a:off x="5981471" y="1276368"/>
            <a:ext cx="3333805" cy="34314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1C7F553-F8CE-4480-D087-B4B18EF2A9ED}"/>
              </a:ext>
            </a:extLst>
          </p:cNvPr>
          <p:cNvGrpSpPr/>
          <p:nvPr/>
        </p:nvGrpSpPr>
        <p:grpSpPr>
          <a:xfrm>
            <a:off x="5911286" y="780723"/>
            <a:ext cx="1615780" cy="648468"/>
            <a:chOff x="6343374" y="2225166"/>
            <a:chExt cx="2504703" cy="100522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CB798F9-549D-CB65-8CE1-4678B8C33E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3374" y="2981090"/>
              <a:ext cx="2504484" cy="24929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B5C8160-94BF-5A0D-AE21-E670ACEF35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35978" y="2225166"/>
              <a:ext cx="1812099" cy="76001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B16A481-7201-C132-BE5D-1E7F58CC8382}"/>
              </a:ext>
            </a:extLst>
          </p:cNvPr>
          <p:cNvSpPr txBox="1"/>
          <p:nvPr/>
        </p:nvSpPr>
        <p:spPr>
          <a:xfrm rot="1260780">
            <a:off x="6247275" y="664863"/>
            <a:ext cx="1450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1</a:t>
            </a:r>
            <a:r>
              <a:rPr lang="en-US" baseline="30000" dirty="0">
                <a:solidFill>
                  <a:srgbClr val="666666"/>
                </a:solidFill>
              </a:rPr>
              <a:t>st</a:t>
            </a:r>
            <a:r>
              <a:rPr lang="en-US" dirty="0">
                <a:solidFill>
                  <a:srgbClr val="666666"/>
                </a:solidFill>
              </a:rPr>
              <a:t> order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7CE6CC-A3DE-9AE6-CA78-CBE348AE26FA}"/>
              </a:ext>
            </a:extLst>
          </p:cNvPr>
          <p:cNvSpPr txBox="1"/>
          <p:nvPr/>
        </p:nvSpPr>
        <p:spPr>
          <a:xfrm rot="21207392">
            <a:off x="8501618" y="917813"/>
            <a:ext cx="156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0</a:t>
            </a:r>
            <a:r>
              <a:rPr lang="en-US" baseline="30000" dirty="0">
                <a:solidFill>
                  <a:srgbClr val="666666"/>
                </a:solidFill>
              </a:rPr>
              <a:t>th</a:t>
            </a:r>
            <a:r>
              <a:rPr lang="en-US" dirty="0">
                <a:solidFill>
                  <a:srgbClr val="666666"/>
                </a:solidFill>
              </a:rPr>
              <a:t> order 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CC15CBC-C725-23CD-BDF3-3097DFD14505}"/>
              </a:ext>
            </a:extLst>
          </p:cNvPr>
          <p:cNvCxnSpPr>
            <a:cxnSpLocks/>
          </p:cNvCxnSpPr>
          <p:nvPr/>
        </p:nvCxnSpPr>
        <p:spPr>
          <a:xfrm flipH="1" flipV="1">
            <a:off x="7450943" y="122023"/>
            <a:ext cx="69535" cy="115688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957413B-5871-AFB8-13F4-1B6C31BA0619}"/>
              </a:ext>
            </a:extLst>
          </p:cNvPr>
          <p:cNvCxnSpPr>
            <a:cxnSpLocks/>
          </p:cNvCxnSpPr>
          <p:nvPr/>
        </p:nvCxnSpPr>
        <p:spPr>
          <a:xfrm>
            <a:off x="7504703" y="1260806"/>
            <a:ext cx="616663" cy="35871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5802187-F61A-B7ED-9B6B-24926A73001C}"/>
              </a:ext>
            </a:extLst>
          </p:cNvPr>
          <p:cNvCxnSpPr>
            <a:cxnSpLocks/>
          </p:cNvCxnSpPr>
          <p:nvPr/>
        </p:nvCxnSpPr>
        <p:spPr>
          <a:xfrm flipV="1">
            <a:off x="7492797" y="1084500"/>
            <a:ext cx="553554" cy="18924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DC086FF-F7EC-5399-9733-1667D286DE4A}"/>
              </a:ext>
            </a:extLst>
          </p:cNvPr>
          <p:cNvCxnSpPr>
            <a:cxnSpLocks/>
          </p:cNvCxnSpPr>
          <p:nvPr/>
        </p:nvCxnSpPr>
        <p:spPr>
          <a:xfrm flipV="1">
            <a:off x="7520477" y="1033360"/>
            <a:ext cx="240057" cy="22378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C3FFB80-6419-E966-B667-0959B54CBF36}"/>
              </a:ext>
            </a:extLst>
          </p:cNvPr>
          <p:cNvCxnSpPr>
            <a:cxnSpLocks/>
          </p:cNvCxnSpPr>
          <p:nvPr/>
        </p:nvCxnSpPr>
        <p:spPr>
          <a:xfrm flipV="1">
            <a:off x="6207416" y="1273746"/>
            <a:ext cx="1319580" cy="8356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801631-8694-987C-858C-14574239A957}"/>
              </a:ext>
            </a:extLst>
          </p:cNvPr>
          <p:cNvCxnSpPr>
            <a:cxnSpLocks/>
          </p:cNvCxnSpPr>
          <p:nvPr/>
        </p:nvCxnSpPr>
        <p:spPr>
          <a:xfrm flipV="1">
            <a:off x="7520477" y="1602945"/>
            <a:ext cx="600888" cy="44238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7E9030-382B-BFE7-63D4-28F87E9B9C03}"/>
              </a:ext>
            </a:extLst>
          </p:cNvPr>
          <p:cNvCxnSpPr>
            <a:cxnSpLocks/>
          </p:cNvCxnSpPr>
          <p:nvPr/>
        </p:nvCxnSpPr>
        <p:spPr>
          <a:xfrm flipV="1">
            <a:off x="8030301" y="538839"/>
            <a:ext cx="207020" cy="54971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796651-F8D9-EB2C-A08D-F0D6D4CF937C}"/>
              </a:ext>
            </a:extLst>
          </p:cNvPr>
          <p:cNvCxnSpPr>
            <a:cxnSpLocks/>
          </p:cNvCxnSpPr>
          <p:nvPr/>
        </p:nvCxnSpPr>
        <p:spPr>
          <a:xfrm flipH="1" flipV="1">
            <a:off x="7516865" y="2039251"/>
            <a:ext cx="1375211" cy="40495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1193B93-A910-5021-D9AF-92EFFF94E2F0}"/>
              </a:ext>
            </a:extLst>
          </p:cNvPr>
          <p:cNvCxnSpPr>
            <a:cxnSpLocks/>
          </p:cNvCxnSpPr>
          <p:nvPr/>
        </p:nvCxnSpPr>
        <p:spPr>
          <a:xfrm flipH="1" flipV="1">
            <a:off x="7717966" y="173008"/>
            <a:ext cx="42569" cy="86035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purple and yellow pattern on a black background&#10;&#10;AI-generated content may be incorrect.">
            <a:extLst>
              <a:ext uri="{FF2B5EF4-FFF2-40B4-BE49-F238E27FC236}">
                <a16:creationId xmlns:a16="http://schemas.microsoft.com/office/drawing/2014/main" id="{7DB596A9-3213-1A68-2A3C-35961BD76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355" y="3091974"/>
            <a:ext cx="10135458" cy="3209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ACB539-CC80-08A7-CEED-7693775A2863}"/>
              </a:ext>
            </a:extLst>
          </p:cNvPr>
          <p:cNvSpPr txBox="1"/>
          <p:nvPr/>
        </p:nvSpPr>
        <p:spPr>
          <a:xfrm>
            <a:off x="10433047" y="6227771"/>
            <a:ext cx="164884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rPr>
              <a:t>Mads Bertelsen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3256371B-4292-9FD9-C963-8FDE7EA849EF}"/>
              </a:ext>
            </a:extLst>
          </p:cNvPr>
          <p:cNvSpPr txBox="1"/>
          <p:nvPr/>
        </p:nvSpPr>
        <p:spPr>
          <a:xfrm>
            <a:off x="1241366" y="6550110"/>
            <a:ext cx="74121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 spc="80">
                <a:solidFill>
                  <a:srgbClr val="CCCCCC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r>
              <a:rPr dirty="0"/>
              <a:t>-0</a:t>
            </a:r>
            <a:r>
              <a:rPr lang="en-US" dirty="0"/>
              <a:t>4</a:t>
            </a:r>
            <a:r>
              <a:rPr dirty="0"/>
              <a:t>-</a:t>
            </a:r>
            <a:r>
              <a:rPr lang="en-US" dirty="0"/>
              <a:t>08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900897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A98F1-98EB-3C49-094A-49988B85F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830D3BD-6D0C-7882-DE58-D16D233C6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NMX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Simulations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D47EEB2A-7A83-0FBD-233E-8D49A6E3803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sv-SE" dirty="0" err="1"/>
              <a:t>Single_crystal</a:t>
            </a:r>
            <a:r>
              <a:rPr lang="sv-SE" dirty="0"/>
              <a:t> </a:t>
            </a:r>
            <a:r>
              <a:rPr lang="sv-SE" dirty="0" err="1"/>
              <a:t>component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E37FA76-815F-F225-59BE-7CAFFECA6E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23" name="Platshållare för innehåll 6">
            <a:extLst>
              <a:ext uri="{FF2B5EF4-FFF2-40B4-BE49-F238E27FC236}">
                <a16:creationId xmlns:a16="http://schemas.microsoft.com/office/drawing/2014/main" id="{627EE843-4E97-C839-EF82-A44C91730E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10175" y="1754085"/>
            <a:ext cx="7143750" cy="4768850"/>
          </a:xfrm>
        </p:spPr>
        <p:txBody>
          <a:bodyPr/>
          <a:lstStyle/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do:</a:t>
            </a:r>
          </a:p>
          <a:p>
            <a:pPr lvl="2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 scattering from solvent</a:t>
            </a:r>
          </a:p>
          <a:p>
            <a:pPr lvl="2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 simulated data in DIALS (in progress)</a:t>
            </a:r>
          </a:p>
        </p:txBody>
      </p:sp>
      <p:pic>
        <p:nvPicPr>
          <p:cNvPr id="12" name="mcstas_logo_371x218.png">
            <a:extLst>
              <a:ext uri="{FF2B5EF4-FFF2-40B4-BE49-F238E27FC236}">
                <a16:creationId xmlns:a16="http://schemas.microsoft.com/office/drawing/2014/main" id="{C61FD2B5-8EEB-ED6E-3A76-F41E8F109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91" y="434130"/>
            <a:ext cx="1444831" cy="84898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5608FD-D972-C028-786F-5DA312897415}"/>
              </a:ext>
            </a:extLst>
          </p:cNvPr>
          <p:cNvSpPr/>
          <p:nvPr/>
        </p:nvSpPr>
        <p:spPr>
          <a:xfrm rot="724308">
            <a:off x="7310495" y="991462"/>
            <a:ext cx="1000805" cy="1259290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6220CC-6651-EE41-63C5-BF8BC7645D9C}"/>
              </a:ext>
            </a:extLst>
          </p:cNvPr>
          <p:cNvCxnSpPr>
            <a:cxnSpLocks/>
          </p:cNvCxnSpPr>
          <p:nvPr/>
        </p:nvCxnSpPr>
        <p:spPr>
          <a:xfrm flipV="1">
            <a:off x="5981471" y="1276368"/>
            <a:ext cx="3333805" cy="34314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993465-2696-6C0E-FFF1-899708A6A105}"/>
              </a:ext>
            </a:extLst>
          </p:cNvPr>
          <p:cNvGrpSpPr/>
          <p:nvPr/>
        </p:nvGrpSpPr>
        <p:grpSpPr>
          <a:xfrm>
            <a:off x="5911286" y="780723"/>
            <a:ext cx="1615780" cy="648468"/>
            <a:chOff x="6343374" y="2225166"/>
            <a:chExt cx="2504703" cy="100522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35BC78D-BB1B-3811-0926-0CF44B510D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3374" y="2981090"/>
              <a:ext cx="2504484" cy="24929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B2F87F1-1963-4F0C-DD8A-6E127E69B7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35978" y="2225166"/>
              <a:ext cx="1812099" cy="76001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79FC371-B87A-34E3-82B8-31723E235AC0}"/>
              </a:ext>
            </a:extLst>
          </p:cNvPr>
          <p:cNvSpPr txBox="1"/>
          <p:nvPr/>
        </p:nvSpPr>
        <p:spPr>
          <a:xfrm rot="1260780">
            <a:off x="6247275" y="664863"/>
            <a:ext cx="1450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1</a:t>
            </a:r>
            <a:r>
              <a:rPr lang="en-US" baseline="30000" dirty="0">
                <a:solidFill>
                  <a:srgbClr val="666666"/>
                </a:solidFill>
              </a:rPr>
              <a:t>st</a:t>
            </a:r>
            <a:r>
              <a:rPr lang="en-US" dirty="0">
                <a:solidFill>
                  <a:srgbClr val="666666"/>
                </a:solidFill>
              </a:rPr>
              <a:t> order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A9C97E-D83E-68C7-A009-401A47EC8390}"/>
              </a:ext>
            </a:extLst>
          </p:cNvPr>
          <p:cNvSpPr txBox="1"/>
          <p:nvPr/>
        </p:nvSpPr>
        <p:spPr>
          <a:xfrm rot="21207392">
            <a:off x="8501618" y="917813"/>
            <a:ext cx="156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0</a:t>
            </a:r>
            <a:r>
              <a:rPr lang="en-US" baseline="30000" dirty="0">
                <a:solidFill>
                  <a:srgbClr val="666666"/>
                </a:solidFill>
              </a:rPr>
              <a:t>th</a:t>
            </a:r>
            <a:r>
              <a:rPr lang="en-US" dirty="0">
                <a:solidFill>
                  <a:srgbClr val="666666"/>
                </a:solidFill>
              </a:rPr>
              <a:t> order 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13FDEFA-ADCA-64C0-A16A-E479700FF482}"/>
              </a:ext>
            </a:extLst>
          </p:cNvPr>
          <p:cNvCxnSpPr>
            <a:cxnSpLocks/>
          </p:cNvCxnSpPr>
          <p:nvPr/>
        </p:nvCxnSpPr>
        <p:spPr>
          <a:xfrm flipH="1" flipV="1">
            <a:off x="7450943" y="122023"/>
            <a:ext cx="69535" cy="115688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A873215-DED8-F442-0F9C-538C87503CD7}"/>
              </a:ext>
            </a:extLst>
          </p:cNvPr>
          <p:cNvCxnSpPr>
            <a:cxnSpLocks/>
          </p:cNvCxnSpPr>
          <p:nvPr/>
        </p:nvCxnSpPr>
        <p:spPr>
          <a:xfrm>
            <a:off x="7504703" y="1260806"/>
            <a:ext cx="616663" cy="35871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E324E51-6C0E-31F4-15C0-239AD573D8D6}"/>
              </a:ext>
            </a:extLst>
          </p:cNvPr>
          <p:cNvCxnSpPr>
            <a:cxnSpLocks/>
          </p:cNvCxnSpPr>
          <p:nvPr/>
        </p:nvCxnSpPr>
        <p:spPr>
          <a:xfrm flipV="1">
            <a:off x="7492797" y="1084500"/>
            <a:ext cx="553554" cy="18924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A62BD12-1940-2BD2-9EB7-A02A01441C40}"/>
              </a:ext>
            </a:extLst>
          </p:cNvPr>
          <p:cNvCxnSpPr>
            <a:cxnSpLocks/>
          </p:cNvCxnSpPr>
          <p:nvPr/>
        </p:nvCxnSpPr>
        <p:spPr>
          <a:xfrm flipV="1">
            <a:off x="7520477" y="1033360"/>
            <a:ext cx="240057" cy="22378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0CF954F-9414-73DA-B75F-F0D77D8D0E61}"/>
              </a:ext>
            </a:extLst>
          </p:cNvPr>
          <p:cNvCxnSpPr>
            <a:cxnSpLocks/>
          </p:cNvCxnSpPr>
          <p:nvPr/>
        </p:nvCxnSpPr>
        <p:spPr>
          <a:xfrm flipV="1">
            <a:off x="6207416" y="1273746"/>
            <a:ext cx="1319580" cy="8356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E5A7C2-02C1-A451-043B-5219EE652E4B}"/>
              </a:ext>
            </a:extLst>
          </p:cNvPr>
          <p:cNvCxnSpPr>
            <a:cxnSpLocks/>
          </p:cNvCxnSpPr>
          <p:nvPr/>
        </p:nvCxnSpPr>
        <p:spPr>
          <a:xfrm flipV="1">
            <a:off x="7520477" y="1602945"/>
            <a:ext cx="600888" cy="44238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83709A-4819-304F-82B4-8C31A3644B25}"/>
              </a:ext>
            </a:extLst>
          </p:cNvPr>
          <p:cNvCxnSpPr>
            <a:cxnSpLocks/>
          </p:cNvCxnSpPr>
          <p:nvPr/>
        </p:nvCxnSpPr>
        <p:spPr>
          <a:xfrm flipV="1">
            <a:off x="8030301" y="538839"/>
            <a:ext cx="207020" cy="54971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AEE5F1-3252-F47D-5D33-343CEB69D070}"/>
              </a:ext>
            </a:extLst>
          </p:cNvPr>
          <p:cNvCxnSpPr>
            <a:cxnSpLocks/>
          </p:cNvCxnSpPr>
          <p:nvPr/>
        </p:nvCxnSpPr>
        <p:spPr>
          <a:xfrm flipH="1" flipV="1">
            <a:off x="7516865" y="2039251"/>
            <a:ext cx="1375211" cy="40495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21B353-44E9-99B9-0538-D5ACF71205BF}"/>
              </a:ext>
            </a:extLst>
          </p:cNvPr>
          <p:cNvCxnSpPr>
            <a:cxnSpLocks/>
          </p:cNvCxnSpPr>
          <p:nvPr/>
        </p:nvCxnSpPr>
        <p:spPr>
          <a:xfrm flipH="1" flipV="1">
            <a:off x="7717966" y="173008"/>
            <a:ext cx="42569" cy="86035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purple and yellow pattern on a black background&#10;&#10;AI-generated content may be incorrect.">
            <a:extLst>
              <a:ext uri="{FF2B5EF4-FFF2-40B4-BE49-F238E27FC236}">
                <a16:creationId xmlns:a16="http://schemas.microsoft.com/office/drawing/2014/main" id="{639F4006-F5DC-500F-8D98-16F50F123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355" y="3091974"/>
            <a:ext cx="10135458" cy="3209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5D888D-830D-720C-ADDC-537CF959EA27}"/>
              </a:ext>
            </a:extLst>
          </p:cNvPr>
          <p:cNvSpPr txBox="1"/>
          <p:nvPr/>
        </p:nvSpPr>
        <p:spPr>
          <a:xfrm>
            <a:off x="10433047" y="6227771"/>
            <a:ext cx="164884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rPr>
              <a:t>Mads Bertelsen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9D6481A1-DCBA-D297-B891-36528637CAE5}"/>
              </a:ext>
            </a:extLst>
          </p:cNvPr>
          <p:cNvSpPr txBox="1"/>
          <p:nvPr/>
        </p:nvSpPr>
        <p:spPr>
          <a:xfrm>
            <a:off x="1241366" y="6550110"/>
            <a:ext cx="74121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 spc="80">
                <a:solidFill>
                  <a:srgbClr val="CCCCCC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r>
              <a:rPr dirty="0"/>
              <a:t>-0</a:t>
            </a:r>
            <a:r>
              <a:rPr lang="en-US" dirty="0"/>
              <a:t>4</a:t>
            </a:r>
            <a:r>
              <a:rPr dirty="0"/>
              <a:t>-</a:t>
            </a:r>
            <a:r>
              <a:rPr lang="en-US" dirty="0"/>
              <a:t>08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982424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00FF"/>
      </a:hlink>
      <a:folHlink>
        <a:srgbClr val="FF00FF"/>
      </a:folHlink>
    </a:clrScheme>
    <a:fontScheme name="Office-t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00FF"/>
      </a:hlink>
      <a:folHlink>
        <a:srgbClr val="FF00FF"/>
      </a:folHlink>
    </a:clrScheme>
    <a:fontScheme name="Office-t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607</Words>
  <Application>Microsoft Macintosh PowerPoint</Application>
  <PresentationFormat>Widescreen</PresentationFormat>
  <Paragraphs>137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Segoe UI</vt:lpstr>
      <vt:lpstr>Segoe UI Light</vt:lpstr>
      <vt:lpstr>Segoe UI Semibold</vt:lpstr>
      <vt:lpstr>Times</vt:lpstr>
      <vt:lpstr>Wingdings</vt:lpstr>
      <vt:lpstr>Office-tema</vt:lpstr>
      <vt:lpstr>NMX Updates and Demos</vt:lpstr>
      <vt:lpstr>The NMX Team</vt:lpstr>
      <vt:lpstr>NMX: Neutron Macromolecular Crystallography</vt:lpstr>
      <vt:lpstr>NMX Instrument Update</vt:lpstr>
      <vt:lpstr>Detector Testing</vt:lpstr>
      <vt:lpstr>Data pipeline status</vt:lpstr>
      <vt:lpstr>McStas NMX Simulations</vt:lpstr>
      <vt:lpstr>NMX McStas Simulations</vt:lpstr>
      <vt:lpstr>NMX McStas Simulations</vt:lpstr>
      <vt:lpstr>MXCuBE</vt:lpstr>
      <vt:lpstr>Demo Neutron Single-Crystal MX Workflow</vt:lpstr>
      <vt:lpstr>Demo: Web-based interface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Aaron Finke</cp:lastModifiedBy>
  <cp:revision>20</cp:revision>
  <dcterms:modified xsi:type="dcterms:W3CDTF">2025-04-08T11:49:51Z</dcterms:modified>
</cp:coreProperties>
</file>