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3936" r:id="rId7"/>
    <p:sldId id="335" r:id="rId8"/>
    <p:sldId id="409" r:id="rId9"/>
    <p:sldId id="420" r:id="rId10"/>
    <p:sldId id="4353" r:id="rId11"/>
    <p:sldId id="4354" r:id="rId12"/>
    <p:sldId id="3938" r:id="rId13"/>
    <p:sldId id="280" r:id="rId14"/>
    <p:sldId id="421" r:id="rId15"/>
    <p:sldId id="259" r:id="rId16"/>
    <p:sldId id="4352" r:id="rId17"/>
    <p:sldId id="4356" r:id="rId18"/>
    <p:sldId id="271" r:id="rId19"/>
    <p:sldId id="262" r:id="rId2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0"/>
    <p:restoredTop sz="94828"/>
  </p:normalViewPr>
  <p:slideViewPr>
    <p:cSldViewPr snapToGrid="0">
      <p:cViewPr>
        <p:scale>
          <a:sx n="98" d="100"/>
          <a:sy n="98" d="100"/>
        </p:scale>
        <p:origin x="170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CEC4E-9B06-B746-AAA5-28406983FE92}" type="doc">
      <dgm:prSet loTypeId="urn:microsoft.com/office/officeart/2005/8/layout/chevron1" loCatId="" qsTypeId="urn:microsoft.com/office/officeart/2005/8/quickstyle/simple1" qsCatId="simple" csTypeId="urn:microsoft.com/office/officeart/2005/8/colors/accent1_3" csCatId="accent1" phldr="1"/>
      <dgm:spPr/>
    </dgm:pt>
    <dgm:pt modelId="{47F48263-BBB7-AE47-B4AB-105B86A76A1A}">
      <dgm:prSet phldrT="[Testo]" custT="1"/>
      <dgm:spPr/>
      <dgm:t>
        <a:bodyPr/>
        <a:lstStyle/>
        <a:p>
          <a:endParaRPr lang="it-IT" sz="2400" dirty="0"/>
        </a:p>
      </dgm:t>
    </dgm:pt>
    <dgm:pt modelId="{0479FEFC-3D4A-1D4E-A98C-8EAAD8705430}" type="parTrans" cxnId="{F226F2E6-0E37-2341-B2E5-A9CA1F5C106C}">
      <dgm:prSet/>
      <dgm:spPr/>
      <dgm:t>
        <a:bodyPr/>
        <a:lstStyle/>
        <a:p>
          <a:endParaRPr lang="it-IT"/>
        </a:p>
      </dgm:t>
    </dgm:pt>
    <dgm:pt modelId="{35B7F7BD-CA7E-8448-A99F-FD03758718F2}" type="sibTrans" cxnId="{F226F2E6-0E37-2341-B2E5-A9CA1F5C106C}">
      <dgm:prSet/>
      <dgm:spPr/>
      <dgm:t>
        <a:bodyPr/>
        <a:lstStyle/>
        <a:p>
          <a:endParaRPr lang="it-IT"/>
        </a:p>
      </dgm:t>
    </dgm:pt>
    <dgm:pt modelId="{CC969B44-847A-0342-9218-3B109E49D436}">
      <dgm:prSet phldrT="[Testo]" custT="1"/>
      <dgm:spPr/>
      <dgm:t>
        <a:bodyPr/>
        <a:lstStyle/>
        <a:p>
          <a:endParaRPr lang="it-IT" sz="2400" dirty="0"/>
        </a:p>
      </dgm:t>
    </dgm:pt>
    <dgm:pt modelId="{AA66A443-7E68-814B-BFA0-52020F46A71E}" type="parTrans" cxnId="{7B6079AA-E1E8-E848-9F35-4DB0197EAD98}">
      <dgm:prSet/>
      <dgm:spPr/>
      <dgm:t>
        <a:bodyPr/>
        <a:lstStyle/>
        <a:p>
          <a:endParaRPr lang="it-IT"/>
        </a:p>
      </dgm:t>
    </dgm:pt>
    <dgm:pt modelId="{C3C3EC3C-462F-AE49-BFB3-4625A8E44280}" type="sibTrans" cxnId="{7B6079AA-E1E8-E848-9F35-4DB0197EAD98}">
      <dgm:prSet/>
      <dgm:spPr/>
      <dgm:t>
        <a:bodyPr/>
        <a:lstStyle/>
        <a:p>
          <a:endParaRPr lang="it-IT"/>
        </a:p>
      </dgm:t>
    </dgm:pt>
    <dgm:pt modelId="{E234B9FD-353D-9144-A502-899578DB0022}">
      <dgm:prSet phldrT="[Testo]" custT="1"/>
      <dgm:spPr/>
      <dgm:t>
        <a:bodyPr/>
        <a:lstStyle/>
        <a:p>
          <a:endParaRPr lang="it-IT" sz="2400" kern="1200" dirty="0">
            <a:solidFill>
              <a:prstClr val="white"/>
            </a:solidFill>
            <a:latin typeface="Arial"/>
            <a:ea typeface="DejaVu Sans"/>
            <a:cs typeface="DejaVu Sans"/>
          </a:endParaRPr>
        </a:p>
      </dgm:t>
    </dgm:pt>
    <dgm:pt modelId="{B5874532-ADC5-434D-9A1A-82972906CCCC}" type="parTrans" cxnId="{17FA2BEE-E370-5D4E-AAA7-3DA62B74733F}">
      <dgm:prSet/>
      <dgm:spPr/>
      <dgm:t>
        <a:bodyPr/>
        <a:lstStyle/>
        <a:p>
          <a:endParaRPr lang="it-IT"/>
        </a:p>
      </dgm:t>
    </dgm:pt>
    <dgm:pt modelId="{E15A30B6-0C99-294C-B06F-50B99BC9CE8C}" type="sibTrans" cxnId="{17FA2BEE-E370-5D4E-AAA7-3DA62B74733F}">
      <dgm:prSet/>
      <dgm:spPr/>
      <dgm:t>
        <a:bodyPr/>
        <a:lstStyle/>
        <a:p>
          <a:endParaRPr lang="it-IT"/>
        </a:p>
      </dgm:t>
    </dgm:pt>
    <dgm:pt modelId="{12FB2595-BC54-2041-9C25-D9720AB62C88}" type="pres">
      <dgm:prSet presAssocID="{9A9CEC4E-9B06-B746-AAA5-28406983FE92}" presName="Name0" presStyleCnt="0">
        <dgm:presLayoutVars>
          <dgm:dir/>
          <dgm:animLvl val="lvl"/>
          <dgm:resizeHandles val="exact"/>
        </dgm:presLayoutVars>
      </dgm:prSet>
      <dgm:spPr/>
    </dgm:pt>
    <dgm:pt modelId="{DEFC7111-D695-044D-AAA9-1A1233DEB522}" type="pres">
      <dgm:prSet presAssocID="{47F48263-BBB7-AE47-B4AB-105B86A76A1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3CEAD0-6E53-2545-B50D-0B90B1898D19}" type="pres">
      <dgm:prSet presAssocID="{35B7F7BD-CA7E-8448-A99F-FD03758718F2}" presName="parTxOnlySpace" presStyleCnt="0"/>
      <dgm:spPr/>
    </dgm:pt>
    <dgm:pt modelId="{82036A35-25AD-4E40-890D-81F1820780F8}" type="pres">
      <dgm:prSet presAssocID="{CC969B44-847A-0342-9218-3B109E49D43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2FE8F2F-7B47-2344-9F7F-18CCC1F95CC8}" type="pres">
      <dgm:prSet presAssocID="{C3C3EC3C-462F-AE49-BFB3-4625A8E44280}" presName="parTxOnlySpace" presStyleCnt="0"/>
      <dgm:spPr/>
    </dgm:pt>
    <dgm:pt modelId="{81CB4FCD-FE01-4744-8D2B-8F2AFD578C97}" type="pres">
      <dgm:prSet presAssocID="{E234B9FD-353D-9144-A502-899578DB002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870C376-0848-F947-AD4F-E37CC7F5B3F3}" type="presOf" srcId="{E234B9FD-353D-9144-A502-899578DB0022}" destId="{81CB4FCD-FE01-4744-8D2B-8F2AFD578C97}" srcOrd="0" destOrd="0" presId="urn:microsoft.com/office/officeart/2005/8/layout/chevron1"/>
    <dgm:cxn modelId="{25A0B48A-91FB-EB48-8AD8-4DF1E9EACD43}" type="presOf" srcId="{CC969B44-847A-0342-9218-3B109E49D436}" destId="{82036A35-25AD-4E40-890D-81F1820780F8}" srcOrd="0" destOrd="0" presId="urn:microsoft.com/office/officeart/2005/8/layout/chevron1"/>
    <dgm:cxn modelId="{7B6079AA-E1E8-E848-9F35-4DB0197EAD98}" srcId="{9A9CEC4E-9B06-B746-AAA5-28406983FE92}" destId="{CC969B44-847A-0342-9218-3B109E49D436}" srcOrd="1" destOrd="0" parTransId="{AA66A443-7E68-814B-BFA0-52020F46A71E}" sibTransId="{C3C3EC3C-462F-AE49-BFB3-4625A8E44280}"/>
    <dgm:cxn modelId="{4198F4C4-1C19-D54F-AFCF-4DAFE41632E3}" type="presOf" srcId="{9A9CEC4E-9B06-B746-AAA5-28406983FE92}" destId="{12FB2595-BC54-2041-9C25-D9720AB62C88}" srcOrd="0" destOrd="0" presId="urn:microsoft.com/office/officeart/2005/8/layout/chevron1"/>
    <dgm:cxn modelId="{F226F2E6-0E37-2341-B2E5-A9CA1F5C106C}" srcId="{9A9CEC4E-9B06-B746-AAA5-28406983FE92}" destId="{47F48263-BBB7-AE47-B4AB-105B86A76A1A}" srcOrd="0" destOrd="0" parTransId="{0479FEFC-3D4A-1D4E-A98C-8EAAD8705430}" sibTransId="{35B7F7BD-CA7E-8448-A99F-FD03758718F2}"/>
    <dgm:cxn modelId="{17FA2BEE-E370-5D4E-AAA7-3DA62B74733F}" srcId="{9A9CEC4E-9B06-B746-AAA5-28406983FE92}" destId="{E234B9FD-353D-9144-A502-899578DB0022}" srcOrd="2" destOrd="0" parTransId="{B5874532-ADC5-434D-9A1A-82972906CCCC}" sibTransId="{E15A30B6-0C99-294C-B06F-50B99BC9CE8C}"/>
    <dgm:cxn modelId="{E09561F2-5A57-7F4E-B366-850566FB06C0}" type="presOf" srcId="{47F48263-BBB7-AE47-B4AB-105B86A76A1A}" destId="{DEFC7111-D695-044D-AAA9-1A1233DEB522}" srcOrd="0" destOrd="0" presId="urn:microsoft.com/office/officeart/2005/8/layout/chevron1"/>
    <dgm:cxn modelId="{EE23379B-9400-154F-9122-5DACE56BB377}" type="presParOf" srcId="{12FB2595-BC54-2041-9C25-D9720AB62C88}" destId="{DEFC7111-D695-044D-AAA9-1A1233DEB522}" srcOrd="0" destOrd="0" presId="urn:microsoft.com/office/officeart/2005/8/layout/chevron1"/>
    <dgm:cxn modelId="{62CDAB41-5042-F844-BD8A-D6FCEA9BD658}" type="presParOf" srcId="{12FB2595-BC54-2041-9C25-D9720AB62C88}" destId="{EE3CEAD0-6E53-2545-B50D-0B90B1898D19}" srcOrd="1" destOrd="0" presId="urn:microsoft.com/office/officeart/2005/8/layout/chevron1"/>
    <dgm:cxn modelId="{C27A4EDE-9B00-DC4A-88AC-403BAF02713C}" type="presParOf" srcId="{12FB2595-BC54-2041-9C25-D9720AB62C88}" destId="{82036A35-25AD-4E40-890D-81F1820780F8}" srcOrd="2" destOrd="0" presId="urn:microsoft.com/office/officeart/2005/8/layout/chevron1"/>
    <dgm:cxn modelId="{98CB6296-2FFF-414B-91FC-0E87206947B9}" type="presParOf" srcId="{12FB2595-BC54-2041-9C25-D9720AB62C88}" destId="{B2FE8F2F-7B47-2344-9F7F-18CCC1F95CC8}" srcOrd="3" destOrd="0" presId="urn:microsoft.com/office/officeart/2005/8/layout/chevron1"/>
    <dgm:cxn modelId="{E66559A0-1C3A-9242-B1C7-227485FB616B}" type="presParOf" srcId="{12FB2595-BC54-2041-9C25-D9720AB62C88}" destId="{81CB4FCD-FE01-4744-8D2B-8F2AFD578C9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C7111-D695-044D-AAA9-1A1233DEB522}">
      <dsp:nvSpPr>
        <dsp:cNvPr id="0" name=""/>
        <dsp:cNvSpPr/>
      </dsp:nvSpPr>
      <dsp:spPr>
        <a:xfrm>
          <a:off x="2707" y="2049660"/>
          <a:ext cx="3298365" cy="131934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662380" y="2049660"/>
        <a:ext cx="1979019" cy="1319346"/>
      </dsp:txXfrm>
    </dsp:sp>
    <dsp:sp modelId="{82036A35-25AD-4E40-890D-81F1820780F8}">
      <dsp:nvSpPr>
        <dsp:cNvPr id="0" name=""/>
        <dsp:cNvSpPr/>
      </dsp:nvSpPr>
      <dsp:spPr>
        <a:xfrm>
          <a:off x="2971236" y="2049660"/>
          <a:ext cx="3298365" cy="1319346"/>
        </a:xfrm>
        <a:prstGeom prst="chevron">
          <a:avLst/>
        </a:prstGeom>
        <a:solidFill>
          <a:schemeClr val="accent1">
            <a:shade val="80000"/>
            <a:hueOff val="320720"/>
            <a:satOff val="-18293"/>
            <a:lumOff val="17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3630909" y="2049660"/>
        <a:ext cx="1979019" cy="1319346"/>
      </dsp:txXfrm>
    </dsp:sp>
    <dsp:sp modelId="{81CB4FCD-FE01-4744-8D2B-8F2AFD578C97}">
      <dsp:nvSpPr>
        <dsp:cNvPr id="0" name=""/>
        <dsp:cNvSpPr/>
      </dsp:nvSpPr>
      <dsp:spPr>
        <a:xfrm>
          <a:off x="5939765" y="2049660"/>
          <a:ext cx="3298365" cy="1319346"/>
        </a:xfrm>
        <a:prstGeom prst="chevron">
          <a:avLst/>
        </a:prstGeom>
        <a:solidFill>
          <a:schemeClr val="accent1">
            <a:shade val="80000"/>
            <a:hueOff val="64144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>
            <a:solidFill>
              <a:prstClr val="white"/>
            </a:solidFill>
            <a:latin typeface="Arial"/>
            <a:ea typeface="DejaVu Sans"/>
            <a:cs typeface="DejaVu Sans"/>
          </a:endParaRPr>
        </a:p>
      </dsp:txBody>
      <dsp:txXfrm>
        <a:off x="6599438" y="2049660"/>
        <a:ext cx="1979019" cy="131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v-SE" sz="1800" b="0" strike="noStrike" spc="-1">
                <a:solidFill>
                  <a:srgbClr val="000000"/>
                </a:solidFill>
                <a:latin typeface="Segoe UI"/>
              </a:rPr>
              <a:t>Click to move the slide</a:t>
            </a: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64" name="PlaceHolder 4"/>
          <p:cNvSpPr>
            <a:spLocks noGrp="1"/>
          </p:cNvSpPr>
          <p:nvPr>
            <p:ph type="dt" idx="1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65" name="PlaceHolder 5"/>
          <p:cNvSpPr>
            <a:spLocks noGrp="1"/>
          </p:cNvSpPr>
          <p:nvPr>
            <p:ph type="ftr" idx="1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66" name="PlaceHolder 6"/>
          <p:cNvSpPr>
            <a:spLocks noGrp="1"/>
          </p:cNvSpPr>
          <p:nvPr>
            <p:ph type="sldNum" idx="1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931E9A3-E935-4B83-B0A7-3F2E2B6C27F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sv-S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59B089C-AF4F-4EEB-81CE-BB96E0DFBA52}" type="slidenum">
              <a:rPr lang="sv-SE"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89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pPr algn="r">
              <a:buNone/>
            </a:pPr>
            <a:fld id="{9931E9A3-E935-4B83-B0A7-3F2E2B6C27F5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127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73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24785-0142-D5C9-4163-DD41CEC2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EAF87-EB74-F42C-63B9-D87CAC5ED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6C2BD-6F84-8522-B2DC-8E1ADCF21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4C485-69EE-164F-14F6-BDC7C73F9771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pPr algn="r">
              <a:buNone/>
            </a:pPr>
            <a:fld id="{9931E9A3-E935-4B83-B0A7-3F2E2B6C27F5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524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CA0CE-BFF9-DABB-8D6F-2E24CD6A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64AD2-E7C3-E6E3-B5D9-F67CE81ED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59271-BA29-3B0B-A4BA-D5541C58B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6A153-9C1C-D7DF-9CF3-423EC28CD442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pPr algn="r">
              <a:buNone/>
            </a:pPr>
            <a:fld id="{9931E9A3-E935-4B83-B0A7-3F2E2B6C27F5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237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pPr algn="r">
              <a:buNone/>
            </a:pPr>
            <a:fld id="{9931E9A3-E935-4B83-B0A7-3F2E2B6C27F5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1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930320" y="584568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376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05720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18444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93032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05720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18444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930320" y="1153800"/>
            <a:ext cx="8639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15376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930320" y="584568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515376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05720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18444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193032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05720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18444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10BDFA-2413-476F-BE2B-B9F8B79C81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B024EA-BA45-4AE2-AE62-7F19070A54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8C2E8A-B0FB-41FE-ADC7-F50B901F37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3E8BE5-6CD2-4D5B-89C8-1CD2804751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91D0CD-CDFD-4439-939C-CA5F2046AC0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930320" y="1153800"/>
            <a:ext cx="8639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3CF6A5-6CF8-4ADE-8DE5-6A542A72AA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C39D96-625B-4FDB-A06B-C4AA8658864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15376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BD22E1-C6CC-4AF2-AE68-F8D153F931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430722-4016-4C96-A6EF-25C9C1EDEEC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1930320" y="584568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1734FF-2FC4-4F88-A962-426BF3D0D2C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15376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F39B83-04C4-4D12-B141-AE8AF288C01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05720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184440" y="560556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193032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05720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184440" y="5845680"/>
            <a:ext cx="202536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73F7E4-9162-4E45-95D5-664B9F6602C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4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8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22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930320" y="1153800"/>
            <a:ext cx="8639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4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3760" y="584568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93032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3760" y="5605560"/>
            <a:ext cx="306972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930320" y="5845680"/>
            <a:ext cx="6290640" cy="21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ktangel 5"/>
          <p:cNvSpPr/>
          <p:nvPr/>
        </p:nvSpPr>
        <p:spPr>
          <a:xfrm>
            <a:off x="0" y="447840"/>
            <a:ext cx="291600" cy="64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Bildobjekt 6"/>
          <p:cNvPicPr/>
          <p:nvPr/>
        </p:nvPicPr>
        <p:blipFill>
          <a:blip r:embed="rId14"/>
          <a:stretch/>
        </p:blipFill>
        <p:spPr>
          <a:xfrm>
            <a:off x="1703160" y="1049040"/>
            <a:ext cx="8871840" cy="4759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v-SE" sz="1800" b="0" strike="noStrike" spc="-1">
                <a:solidFill>
                  <a:srgbClr val="000000"/>
                </a:solidFill>
                <a:latin typeface="Segoe UI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666666"/>
                </a:solidFill>
                <a:latin typeface="Segoe U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strike="noStrike" spc="-1">
                <a:solidFill>
                  <a:srgbClr val="666666"/>
                </a:solidFill>
                <a:latin typeface="Segoe U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b="0" strike="noStrike" spc="-1">
                <a:solidFill>
                  <a:srgbClr val="666666"/>
                </a:solidFill>
                <a:latin typeface="Segoe U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400" b="0" strike="noStrike" spc="-1">
                <a:solidFill>
                  <a:srgbClr val="666666"/>
                </a:solidFill>
                <a:latin typeface="Segoe U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666666"/>
                </a:solidFill>
                <a:latin typeface="Segoe U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666666"/>
                </a:solidFill>
                <a:latin typeface="Segoe U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666666"/>
                </a:solidFill>
                <a:latin typeface="Segoe U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90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200" b="0" strike="noStrike" spc="-1">
                <a:solidFill>
                  <a:srgbClr val="FFFFFF"/>
                </a:solidFill>
                <a:latin typeface="Segoe UI Semibold"/>
              </a:rPr>
              <a:t>Click to edit Master title style</a:t>
            </a:r>
            <a:endParaRPr lang="sv-SE" sz="42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3" name="Rektangel 7"/>
          <p:cNvSpPr/>
          <p:nvPr/>
        </p:nvSpPr>
        <p:spPr>
          <a:xfrm>
            <a:off x="0" y="447840"/>
            <a:ext cx="291600" cy="64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Bildobjekt 8"/>
          <p:cNvPicPr/>
          <p:nvPr/>
        </p:nvPicPr>
        <p:blipFill>
          <a:blip r:embed="rId14"/>
          <a:stretch/>
        </p:blipFill>
        <p:spPr>
          <a:xfrm>
            <a:off x="10924560" y="417600"/>
            <a:ext cx="826200" cy="79992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18000" bIns="3600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sv-SE" sz="1200" b="1" strike="noStrike" cap="all" spc="117">
                <a:solidFill>
                  <a:srgbClr val="FFFFFF"/>
                </a:solidFill>
                <a:latin typeface="Segoe UI"/>
              </a:rPr>
              <a:t>presented by &lt;name nameson&gt;</a:t>
            </a:r>
            <a:endParaRPr lang="sv-SE" sz="12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"/>
          </p:nvPr>
        </p:nvSpPr>
        <p:spPr>
          <a:xfrm>
            <a:off x="1930320" y="6096600"/>
            <a:ext cx="1240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sv-SE" sz="1200" b="0" strike="noStrike" spc="77">
                <a:solidFill>
                  <a:srgbClr val="CCCCCC"/>
                </a:solidFill>
                <a:latin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v-SE" sz="1200" b="0" strike="noStrike" spc="77">
                <a:solidFill>
                  <a:srgbClr val="CCCCCC"/>
                </a:solidFill>
                <a:latin typeface="Segoe U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03760" y="265320"/>
            <a:ext cx="9359640" cy="657000"/>
          </a:xfrm>
          <a:prstGeom prst="rect">
            <a:avLst/>
          </a:prstGeom>
          <a:noFill/>
          <a:ln w="0">
            <a:noFill/>
          </a:ln>
        </p:spPr>
        <p:txBody>
          <a:bodyPr l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200" b="0" strike="noStrike" spc="-1">
                <a:solidFill>
                  <a:srgbClr val="666666"/>
                </a:solidFill>
                <a:latin typeface="Segoe UI Light"/>
              </a:rPr>
              <a:t>Headline</a:t>
            </a:r>
            <a:endParaRPr lang="sv-SE" sz="42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 idx="2"/>
          </p:nvPr>
        </p:nvSpPr>
        <p:spPr>
          <a:xfrm>
            <a:off x="2053080" y="6475320"/>
            <a:ext cx="4320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sv-SE" sz="800" b="0" strike="noStrike" cap="all" spc="77">
                <a:solidFill>
                  <a:srgbClr val="CCCCCC"/>
                </a:solidFill>
                <a:latin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v-SE" sz="800" b="0" strike="noStrike" cap="all" spc="77">
                <a:solidFill>
                  <a:srgbClr val="CCCCCC"/>
                </a:solidFill>
                <a:latin typeface="Segoe UI"/>
              </a:rPr>
              <a:t>&lt;footer&gt;</a:t>
            </a:r>
            <a:endParaRPr lang="en-US" sz="8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3"/>
          </p:nvPr>
        </p:nvSpPr>
        <p:spPr>
          <a:xfrm>
            <a:off x="8735400" y="6475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sv-SE" sz="800" b="1" strike="noStrike" spc="-1">
                <a:solidFill>
                  <a:srgbClr val="0099DC"/>
                </a:solidFill>
                <a:latin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B1129F-FA88-45F2-AE89-431B190C9283}" type="slidenum">
              <a:rPr lang="sv-SE" sz="800" b="1" strike="noStrike" spc="-1">
                <a:solidFill>
                  <a:srgbClr val="0099DC"/>
                </a:solidFill>
                <a:latin typeface="Segoe UI"/>
              </a:rPr>
              <a:t>‹#›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1094400" y="1562400"/>
            <a:ext cx="4993560" cy="4767840"/>
          </a:xfrm>
          <a:prstGeom prst="rect">
            <a:avLst/>
          </a:prstGeom>
          <a:noFill/>
          <a:ln w="0">
            <a:noFill/>
          </a:ln>
        </p:spPr>
        <p:txBody>
          <a:bodyPr lIns="0" rIns="18000" anchor="t">
            <a:noAutofit/>
          </a:bodyPr>
          <a:lstStyle/>
          <a:p>
            <a:pPr marL="101520" indent="-10152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Segoe UI"/>
              <a:buChar char=" "/>
            </a:pPr>
            <a:r>
              <a:rPr lang="en-US" sz="2000" b="0" strike="noStrike" spc="-1">
                <a:solidFill>
                  <a:srgbClr val="666666"/>
                </a:solidFill>
                <a:latin typeface="Segoe UI"/>
              </a:rPr>
              <a:t>Edit Master text styles</a:t>
            </a:r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  <a:p>
            <a:pPr marL="358920" lvl="1" indent="-216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Wingdings" charset="2"/>
              <a:buChar char=""/>
            </a:pPr>
            <a:r>
              <a:rPr lang="en-US" sz="2000" b="0" strike="noStrike" spc="-1">
                <a:solidFill>
                  <a:srgbClr val="666666"/>
                </a:solidFill>
                <a:latin typeface="Segoe UI"/>
              </a:rPr>
              <a:t>Second level</a:t>
            </a:r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  <a:p>
            <a:pPr marL="449280" lvl="2" indent="-19692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−"/>
            </a:pPr>
            <a:r>
              <a:rPr lang="en-US" sz="1800" b="0" strike="noStrike" spc="-1">
                <a:solidFill>
                  <a:srgbClr val="666666"/>
                </a:solidFill>
                <a:latin typeface="Segoe UI"/>
              </a:rPr>
              <a:t>Third level</a:t>
            </a:r>
            <a:endParaRPr lang="sv-SE" sz="1800" b="0" strike="noStrike" spc="-1">
              <a:solidFill>
                <a:srgbClr val="666666"/>
              </a:solidFill>
              <a:latin typeface="Segoe UI"/>
            </a:endParaRPr>
          </a:p>
          <a:p>
            <a:pPr marL="541440" lvl="3" indent="-180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−"/>
            </a:pPr>
            <a:r>
              <a:rPr lang="en-US" sz="1600" b="0" strike="noStrike" spc="-1">
                <a:solidFill>
                  <a:srgbClr val="666666"/>
                </a:solidFill>
                <a:latin typeface="Segoe UI"/>
              </a:rPr>
              <a:t>Fourth level</a:t>
            </a:r>
            <a:endParaRPr lang="sv-SE" sz="1600" b="0" strike="noStrike" spc="-1">
              <a:solidFill>
                <a:srgbClr val="666666"/>
              </a:solidFill>
              <a:latin typeface="Segoe UI"/>
            </a:endParaRPr>
          </a:p>
          <a:p>
            <a:pPr marL="630000" lvl="4" indent="-162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−"/>
            </a:pPr>
            <a:r>
              <a:rPr lang="en-US" sz="1400" b="0" strike="noStrike" spc="-1">
                <a:solidFill>
                  <a:srgbClr val="666666"/>
                </a:solidFill>
                <a:latin typeface="Segoe UI"/>
              </a:rPr>
              <a:t>Fifth level</a:t>
            </a:r>
            <a:endParaRPr lang="sv-SE" sz="14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373800" y="1562400"/>
            <a:ext cx="4993560" cy="4767840"/>
          </a:xfrm>
          <a:prstGeom prst="rect">
            <a:avLst/>
          </a:prstGeom>
          <a:noFill/>
          <a:ln w="0">
            <a:noFill/>
          </a:ln>
        </p:spPr>
        <p:txBody>
          <a:bodyPr lIns="0" rIns="18000" anchor="t">
            <a:noAutofit/>
          </a:bodyPr>
          <a:lstStyle/>
          <a:p>
            <a:pPr marL="101520" indent="-10152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Segoe UI"/>
              <a:buChar char=" "/>
            </a:pPr>
            <a:r>
              <a:rPr lang="en-US" sz="2000" b="0" strike="noStrike" spc="-1">
                <a:solidFill>
                  <a:srgbClr val="666666"/>
                </a:solidFill>
                <a:latin typeface="Segoe UI"/>
              </a:rPr>
              <a:t>Edit Master text styles</a:t>
            </a:r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  <a:p>
            <a:pPr marL="360000" lvl="1" indent="-216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Wingdings" charset="2"/>
              <a:buChar char=""/>
            </a:pPr>
            <a:r>
              <a:rPr lang="en-US" sz="2000" b="0" strike="noStrike" spc="-1">
                <a:solidFill>
                  <a:srgbClr val="666666"/>
                </a:solidFill>
                <a:latin typeface="Segoe UI"/>
              </a:rPr>
              <a:t>Second level</a:t>
            </a:r>
            <a:endParaRPr lang="sv-SE" sz="2000" b="0" strike="noStrike" spc="-1">
              <a:solidFill>
                <a:srgbClr val="666666"/>
              </a:solidFill>
              <a:latin typeface="Segoe UI"/>
            </a:endParaRPr>
          </a:p>
          <a:p>
            <a:pPr marL="450000" lvl="2" indent="-198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−"/>
            </a:pPr>
            <a:r>
              <a:rPr lang="en-US" sz="1800" b="0" strike="noStrike" spc="-1">
                <a:solidFill>
                  <a:srgbClr val="666666"/>
                </a:solidFill>
                <a:latin typeface="Segoe UI"/>
              </a:rPr>
              <a:t>Third level</a:t>
            </a:r>
            <a:endParaRPr lang="sv-SE" sz="1800" b="0" strike="noStrike" spc="-1">
              <a:solidFill>
                <a:srgbClr val="666666"/>
              </a:solidFill>
              <a:latin typeface="Segoe UI"/>
            </a:endParaRPr>
          </a:p>
          <a:p>
            <a:pPr marL="540000" lvl="3" indent="-180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−"/>
            </a:pPr>
            <a:r>
              <a:rPr lang="en-US" sz="1600" b="0" strike="noStrike" spc="-1">
                <a:solidFill>
                  <a:srgbClr val="666666"/>
                </a:solidFill>
                <a:latin typeface="Segoe UI"/>
              </a:rPr>
              <a:t>Fourth level</a:t>
            </a:r>
            <a:endParaRPr lang="sv-SE" sz="1600" b="0" strike="noStrike" spc="-1">
              <a:solidFill>
                <a:srgbClr val="666666"/>
              </a:solidFill>
              <a:latin typeface="Segoe UI"/>
            </a:endParaRPr>
          </a:p>
          <a:p>
            <a:pPr marL="628560" lvl="4" indent="-162000">
              <a:lnSpc>
                <a:spcPct val="10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−"/>
            </a:pPr>
            <a:r>
              <a:rPr lang="en-US" sz="1400" b="0" strike="noStrike" spc="-1">
                <a:solidFill>
                  <a:srgbClr val="666666"/>
                </a:solidFill>
                <a:latin typeface="Segoe UI"/>
              </a:rPr>
              <a:t>Fifth level</a:t>
            </a:r>
            <a:endParaRPr lang="sv-SE" sz="14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1103760" y="930960"/>
            <a:ext cx="9359640" cy="506880"/>
          </a:xfrm>
          <a:prstGeom prst="rect">
            <a:avLst/>
          </a:prstGeom>
          <a:noFill/>
          <a:ln w="0">
            <a:noFill/>
          </a:ln>
        </p:spPr>
        <p:txBody>
          <a:bodyPr lIns="90000" tIns="18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sv-SE" sz="2200" b="0" strike="noStrike" spc="-1">
                <a:solidFill>
                  <a:srgbClr val="0099DC"/>
                </a:solidFill>
                <a:latin typeface="Segoe UI"/>
              </a:rPr>
              <a:t>Sub-headline</a:t>
            </a:r>
            <a:endParaRPr lang="sv-SE" sz="2200" b="0" strike="noStrike" spc="-1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89" name="Rektangel 14"/>
          <p:cNvSpPr/>
          <p:nvPr/>
        </p:nvSpPr>
        <p:spPr>
          <a:xfrm>
            <a:off x="0" y="447840"/>
            <a:ext cx="291600" cy="64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Bildobjekt 15"/>
          <p:cNvPicPr/>
          <p:nvPr/>
        </p:nvPicPr>
        <p:blipFill>
          <a:blip r:embed="rId18"/>
          <a:stretch/>
        </p:blipFill>
        <p:spPr>
          <a:xfrm>
            <a:off x="10924560" y="417600"/>
            <a:ext cx="826200" cy="79992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7"/>
          <p:cNvSpPr>
            <a:spLocks noGrp="1"/>
          </p:cNvSpPr>
          <p:nvPr>
            <p:ph type="dt" idx="4"/>
          </p:nvPr>
        </p:nvSpPr>
        <p:spPr>
          <a:xfrm>
            <a:off x="1195560" y="6475320"/>
            <a:ext cx="83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sv-SE" sz="800" b="0" strike="noStrike" spc="77">
                <a:solidFill>
                  <a:srgbClr val="CCCCCC"/>
                </a:solidFill>
                <a:latin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v-SE" sz="800" b="0" strike="noStrike" spc="77">
                <a:solidFill>
                  <a:srgbClr val="CCCCCC"/>
                </a:solidFill>
                <a:latin typeface="Segoe UI"/>
              </a:rPr>
              <a:t>&lt;date/time&gt;</a:t>
            </a:r>
            <a:endParaRPr lang="en-US" sz="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51760" y="265320"/>
            <a:ext cx="9358920" cy="656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200" b="0" strike="noStrike" spc="-1" dirty="0">
                <a:solidFill>
                  <a:srgbClr val="404040"/>
                </a:solidFill>
                <a:latin typeface="Segoe UI Light"/>
                <a:ea typeface="DejaVu Sans"/>
              </a:rPr>
              <a:t>Data Curation</a:t>
            </a:r>
            <a:endParaRPr lang="en-SE" sz="4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5"/>
          </p:nvPr>
        </p:nvSpPr>
        <p:spPr>
          <a:xfrm>
            <a:off x="8735400" y="64753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sv-SE" sz="800" b="1" strike="noStrike" spc="-1">
                <a:solidFill>
                  <a:srgbClr val="CCCCCC"/>
                </a:solidFill>
                <a:latin typeface="Segoe U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5B9EB1D-311F-4D7F-B8AE-7B0FA9F5AADF}" type="slidenum">
              <a:rPr lang="sv-SE" sz="800" b="1" strike="noStrike" spc="-1">
                <a:solidFill>
                  <a:srgbClr val="CCCCCC"/>
                </a:solidFill>
                <a:latin typeface="Segoe UI"/>
                <a:ea typeface="DejaVu Sans"/>
              </a:rPr>
              <a:t>10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57" name="Platshållare för innehåll 1"/>
          <p:cNvSpPr/>
          <p:nvPr/>
        </p:nvSpPr>
        <p:spPr>
          <a:xfrm>
            <a:off x="551340" y="1103940"/>
            <a:ext cx="7901280" cy="447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18000" bIns="45000" anchor="t">
            <a:noAutofit/>
          </a:bodyPr>
          <a:lstStyle/>
          <a:p>
            <a:pPr marL="233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pc="-1" dirty="0">
                <a:solidFill>
                  <a:srgbClr val="666666"/>
                </a:solidFill>
                <a:latin typeface="Segoe UI"/>
              </a:rPr>
              <a:t>On-Going activities:</a:t>
            </a: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GB" spc="-1" dirty="0">
                <a:solidFill>
                  <a:srgbClr val="666666"/>
                </a:solidFill>
                <a:latin typeface="Segoe UI"/>
              </a:rPr>
              <a:t>Documented individual instrument metadata</a:t>
            </a:r>
            <a:endParaRPr lang="en-US" spc="-1" dirty="0">
              <a:solidFill>
                <a:srgbClr val="666666"/>
              </a:solidFill>
              <a:latin typeface="Segoe UI"/>
            </a:endParaRP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GB" spc="-1" dirty="0">
                <a:solidFill>
                  <a:srgbClr val="666666"/>
                </a:solidFill>
                <a:latin typeface="Segoe UI"/>
              </a:rPr>
              <a:t>Instrument metadata acceptance from stakeholder</a:t>
            </a:r>
            <a:endParaRPr lang="en-US" spc="-1" dirty="0">
              <a:solidFill>
                <a:srgbClr val="666666"/>
              </a:solidFill>
              <a:latin typeface="Segoe UI"/>
            </a:endParaRP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GB" spc="-1" dirty="0">
                <a:solidFill>
                  <a:srgbClr val="666666"/>
                </a:solidFill>
                <a:latin typeface="Segoe UI"/>
              </a:rPr>
              <a:t>Finalize metadata configuration implementation</a:t>
            </a:r>
            <a:endParaRPr lang="en-US" spc="-1" dirty="0">
              <a:solidFill>
                <a:srgbClr val="666666"/>
              </a:solidFill>
              <a:latin typeface="Segoe UI"/>
            </a:endParaRP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GB" spc="-1" dirty="0">
                <a:solidFill>
                  <a:srgbClr val="666666"/>
                </a:solidFill>
                <a:latin typeface="Segoe UI"/>
              </a:rPr>
              <a:t>New dataset ingestor</a:t>
            </a:r>
            <a:endParaRPr lang="en-US" spc="-1" dirty="0">
              <a:solidFill>
                <a:srgbClr val="666666"/>
              </a:solidFill>
              <a:latin typeface="Segoe UI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marL="233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666666"/>
                </a:solidFill>
                <a:latin typeface="Segoe UI"/>
                <a:ea typeface="DejaVu Sans"/>
              </a:rPr>
              <a:t>Future milestones:</a:t>
            </a:r>
            <a:endParaRPr lang="en-US" sz="1800" b="0" strike="noStrike" spc="-1" dirty="0">
              <a:latin typeface="Arial"/>
            </a:endParaRP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>
                <a:solidFill>
                  <a:srgbClr val="666666"/>
                </a:solidFill>
                <a:latin typeface="Segoe UI"/>
              </a:rPr>
              <a:t>Technique specific dataset pages</a:t>
            </a: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>
                <a:solidFill>
                  <a:srgbClr val="666666"/>
                </a:solidFill>
                <a:latin typeface="Segoe UI"/>
              </a:rPr>
              <a:t>Integration between VISA and </a:t>
            </a:r>
            <a:r>
              <a:rPr lang="en-US" spc="-1" dirty="0" err="1">
                <a:solidFill>
                  <a:srgbClr val="666666"/>
                </a:solidFill>
                <a:latin typeface="Segoe UI"/>
              </a:rPr>
              <a:t>SciCat</a:t>
            </a:r>
            <a:endParaRPr lang="en-US" spc="-1" dirty="0">
              <a:solidFill>
                <a:srgbClr val="666666"/>
              </a:solidFill>
              <a:latin typeface="Segoe UI"/>
            </a:endParaRP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>
                <a:solidFill>
                  <a:srgbClr val="666666"/>
                </a:solidFill>
                <a:latin typeface="Segoe UI"/>
              </a:rPr>
              <a:t>Technique widgets, HDF5 Viewer</a:t>
            </a:r>
          </a:p>
          <a:p>
            <a:pPr marL="519120" lvl="2" indent="-285840">
              <a:lnSpc>
                <a:spcPct val="100000"/>
              </a:lnSpc>
              <a:buClr>
                <a:srgbClr val="666666"/>
              </a:buClr>
              <a:buFont typeface="Arial"/>
              <a:buChar char="•"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marL="34776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10722600" y="325800"/>
            <a:ext cx="1080000" cy="5400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58"/>
          <p:cNvPicPr/>
          <p:nvPr/>
        </p:nvPicPr>
        <p:blipFill>
          <a:blip r:embed="rId3"/>
          <a:stretch/>
        </p:blipFill>
        <p:spPr>
          <a:xfrm>
            <a:off x="5943600" y="4682160"/>
            <a:ext cx="5715000" cy="179316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59"/>
          <p:cNvPicPr/>
          <p:nvPr/>
        </p:nvPicPr>
        <p:blipFill>
          <a:blip r:embed="rId4"/>
          <a:stretch/>
        </p:blipFill>
        <p:spPr>
          <a:xfrm>
            <a:off x="8152200" y="914400"/>
            <a:ext cx="3735000" cy="394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AI-Powered search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Semantic search with LLM answer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2025-04-04</a:t>
            </a:fld>
            <a:endParaRPr lang="sv-SE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1193A55-8D72-E8AC-45A0-3B3A911198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1308662" y="1378105"/>
            <a:ext cx="9574675" cy="5097165"/>
          </a:xfrm>
        </p:spPr>
      </p:pic>
    </p:spTree>
    <p:extLst>
      <p:ext uri="{BB962C8B-B14F-4D97-AF65-F5344CB8AC3E}">
        <p14:creationId xmlns:p14="http://schemas.microsoft.com/office/powerpoint/2010/main" val="1765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anchor="t">
            <a:normAutofit/>
          </a:bodyPr>
          <a:lstStyle/>
          <a:p>
            <a:r>
              <a:rPr lang="en-GB" sz="4100" dirty="0"/>
              <a:t>Opus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7BB05E1-250A-5EC8-93BD-8FABB7407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Document search</a:t>
            </a:r>
          </a:p>
        </p:txBody>
      </p:sp>
      <p:pic>
        <p:nvPicPr>
          <p:cNvPr id="7" name="Picture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8BC5A6-24D8-C0C7-A437-C8433D777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2"/>
          <a:stretch/>
        </p:blipFill>
        <p:spPr>
          <a:xfrm>
            <a:off x="1094400" y="1562400"/>
            <a:ext cx="9365782" cy="4768062"/>
          </a:xfrm>
          <a:noFill/>
        </p:spPr>
      </p:pic>
    </p:spTree>
    <p:extLst>
      <p:ext uri="{BB962C8B-B14F-4D97-AF65-F5344CB8AC3E}">
        <p14:creationId xmlns:p14="http://schemas.microsoft.com/office/powerpoint/2010/main" val="2311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id="{11DF94FC-DB64-DA40-CE3F-A371BB40CAEC}"/>
              </a:ext>
            </a:extLst>
          </p:cNvPr>
          <p:cNvSpPr/>
          <p:nvPr/>
        </p:nvSpPr>
        <p:spPr>
          <a:xfrm>
            <a:off x="8087710" y="1448500"/>
            <a:ext cx="3735434" cy="776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EOSC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12E4BE5F-39F1-856B-58C9-EA9D00BFC111}"/>
              </a:ext>
            </a:extLst>
          </p:cNvPr>
          <p:cNvSpPr/>
          <p:nvPr/>
        </p:nvSpPr>
        <p:spPr>
          <a:xfrm>
            <a:off x="4242939" y="1448500"/>
            <a:ext cx="3735434" cy="776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HALRIC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AA4873E-5AF5-ACB1-1305-3EBDD399FAB8}"/>
              </a:ext>
            </a:extLst>
          </p:cNvPr>
          <p:cNvSpPr/>
          <p:nvPr/>
        </p:nvSpPr>
        <p:spPr>
          <a:xfrm>
            <a:off x="368856" y="1448500"/>
            <a:ext cx="3748202" cy="776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accent2"/>
                </a:solidFill>
              </a:rPr>
              <a:t>PaN</a:t>
            </a:r>
            <a:r>
              <a:rPr lang="it-IT" dirty="0">
                <a:solidFill>
                  <a:schemeClr val="accent2"/>
                </a:solidFill>
              </a:rPr>
              <a:t>-FINDER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D299B5B-200D-07DE-C3FE-1B413EFCDA2C}"/>
              </a:ext>
            </a:extLst>
          </p:cNvPr>
          <p:cNvSpPr txBox="1"/>
          <p:nvPr/>
        </p:nvSpPr>
        <p:spPr>
          <a:xfrm>
            <a:off x="531137" y="2434290"/>
            <a:ext cx="35019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sz="1400" b="0" i="0" dirty="0" err="1">
                <a:solidFill>
                  <a:srgbClr val="212529"/>
                </a:solidFill>
                <a:effectLst/>
                <a:latin typeface="Quicksand"/>
              </a:rPr>
              <a:t>PaN</a:t>
            </a:r>
            <a:r>
              <a:rPr lang="en-GB" sz="1400" b="0" i="0" dirty="0">
                <a:solidFill>
                  <a:srgbClr val="212529"/>
                </a:solidFill>
                <a:effectLst/>
                <a:latin typeface="Quicksand"/>
              </a:rPr>
              <a:t>-Finder will introduce an AI-powered search tool that simplifies user interaction, enabling intelligent, prompt-based searches.</a:t>
            </a: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Effort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 24 FTE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Months</a:t>
            </a:r>
            <a:b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Grant: 250K Euro</a:t>
            </a: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6B16245B-43ED-E5FF-EB47-75967D83209B}"/>
              </a:ext>
            </a:extLst>
          </p:cNvPr>
          <p:cNvCxnSpPr>
            <a:cxnSpLocks/>
          </p:cNvCxnSpPr>
          <p:nvPr/>
        </p:nvCxnSpPr>
        <p:spPr>
          <a:xfrm>
            <a:off x="368856" y="1434852"/>
            <a:ext cx="0" cy="437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DFDD19F0-862E-EA80-094E-4FB170B6DCA5}"/>
              </a:ext>
            </a:extLst>
          </p:cNvPr>
          <p:cNvCxnSpPr>
            <a:cxnSpLocks/>
          </p:cNvCxnSpPr>
          <p:nvPr/>
        </p:nvCxnSpPr>
        <p:spPr>
          <a:xfrm>
            <a:off x="4228283" y="1434852"/>
            <a:ext cx="0" cy="437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9AE9AAE3-725A-0B49-A5A0-C23789D0056D}"/>
              </a:ext>
            </a:extLst>
          </p:cNvPr>
          <p:cNvCxnSpPr>
            <a:cxnSpLocks/>
          </p:cNvCxnSpPr>
          <p:nvPr/>
        </p:nvCxnSpPr>
        <p:spPr>
          <a:xfrm>
            <a:off x="8087710" y="1434852"/>
            <a:ext cx="0" cy="437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E2258A6-9A4C-17D6-3B2E-4072477F4AC9}"/>
              </a:ext>
            </a:extLst>
          </p:cNvPr>
          <p:cNvSpPr txBox="1"/>
          <p:nvPr/>
        </p:nvSpPr>
        <p:spPr>
          <a:xfrm>
            <a:off x="4350567" y="2438406"/>
            <a:ext cx="350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rgbClr val="212529"/>
                </a:solidFill>
                <a:latin typeface="Quicksand"/>
              </a:rPr>
              <a:t>Adapts life science abstracts to match the user's knowledge level, making complex biological and medical research more accessible.</a:t>
            </a: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Effort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 4 FTE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Months</a:t>
            </a: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Grant: 20K Euro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A549279-AEEC-4CFB-95CE-0C3ECE1EC9BC}"/>
              </a:ext>
            </a:extLst>
          </p:cNvPr>
          <p:cNvSpPr txBox="1"/>
          <p:nvPr/>
        </p:nvSpPr>
        <p:spPr>
          <a:xfrm>
            <a:off x="8197648" y="2442522"/>
            <a:ext cx="350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1400" b="1" dirty="0" err="1">
                <a:solidFill>
                  <a:srgbClr val="212529"/>
                </a:solidFill>
                <a:latin typeface="Quicksand"/>
              </a:rPr>
              <a:t>C</a:t>
            </a:r>
            <a:r>
              <a:rPr lang="it-IT" sz="1400" dirty="0" err="1">
                <a:solidFill>
                  <a:srgbClr val="212529"/>
                </a:solidFill>
                <a:latin typeface="Quicksand"/>
              </a:rPr>
              <a:t>reation</a:t>
            </a:r>
            <a:r>
              <a:rPr lang="it-IT" sz="1400" dirty="0">
                <a:solidFill>
                  <a:srgbClr val="212529"/>
                </a:solidFill>
                <a:latin typeface="Quicksand"/>
              </a:rPr>
              <a:t> of the </a:t>
            </a:r>
            <a:r>
              <a:rPr lang="it-IT" sz="1400" dirty="0" err="1">
                <a:solidFill>
                  <a:srgbClr val="212529"/>
                </a:solidFill>
                <a:latin typeface="Quicksand"/>
              </a:rPr>
              <a:t>PaNOSC</a:t>
            </a:r>
            <a:r>
              <a:rPr lang="it-IT" sz="1400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Quicksand"/>
              </a:rPr>
              <a:t>Node</a:t>
            </a:r>
            <a:r>
              <a:rPr lang="it-IT" sz="1400" dirty="0">
                <a:solidFill>
                  <a:srgbClr val="212529"/>
                </a:solidFill>
                <a:latin typeface="Quicksand"/>
              </a:rPr>
              <a:t>, with </a:t>
            </a:r>
            <a:r>
              <a:rPr lang="it-IT" sz="1400" dirty="0" err="1">
                <a:solidFill>
                  <a:srgbClr val="212529"/>
                </a:solidFill>
                <a:latin typeface="Quicksand"/>
              </a:rPr>
              <a:t>responsiblity</a:t>
            </a:r>
            <a:r>
              <a:rPr lang="it-IT" sz="1400" dirty="0">
                <a:solidFill>
                  <a:srgbClr val="212529"/>
                </a:solidFill>
                <a:latin typeface="Quicksand"/>
              </a:rPr>
              <a:t> for the I</a:t>
            </a:r>
            <a:r>
              <a:rPr lang="en-GB" sz="1400" dirty="0" err="1">
                <a:solidFill>
                  <a:srgbClr val="212529"/>
                </a:solidFill>
                <a:latin typeface="Quicksand"/>
              </a:rPr>
              <a:t>ntegration</a:t>
            </a:r>
            <a:r>
              <a:rPr lang="en-GB" sz="1400" dirty="0">
                <a:solidFill>
                  <a:srgbClr val="212529"/>
                </a:solidFill>
                <a:latin typeface="Quicksand"/>
              </a:rPr>
              <a:t> of the scientific data repository(</a:t>
            </a:r>
            <a:r>
              <a:rPr lang="en-GB" sz="1400" dirty="0" err="1">
                <a:solidFill>
                  <a:srgbClr val="212529"/>
                </a:solidFill>
                <a:latin typeface="Quicksand"/>
              </a:rPr>
              <a:t>PaN</a:t>
            </a:r>
            <a:r>
              <a:rPr lang="en-GB" sz="1400" dirty="0">
                <a:solidFill>
                  <a:srgbClr val="212529"/>
                </a:solidFill>
                <a:latin typeface="Quicksand"/>
              </a:rPr>
              <a:t>-Data). </a:t>
            </a:r>
            <a:endParaRPr lang="it-IT" sz="1400" dirty="0">
              <a:solidFill>
                <a:srgbClr val="212529"/>
              </a:solidFill>
              <a:latin typeface="Quicksand"/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Effort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 3 FTE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Months</a:t>
            </a:r>
            <a:b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21601B0-4BC0-C727-8C05-E5F8551F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60" y="265320"/>
            <a:ext cx="9359640" cy="657000"/>
          </a:xfrm>
          <a:prstGeom prst="rect">
            <a:avLst/>
          </a:prstGeom>
          <a:noFill/>
          <a:ln w="0">
            <a:noFill/>
          </a:ln>
        </p:spPr>
        <p:txBody>
          <a:bodyPr l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200" b="0" strike="noStrike" spc="-1" dirty="0">
                <a:solidFill>
                  <a:srgbClr val="404040"/>
                </a:solidFill>
                <a:latin typeface="Segoe UI Light"/>
              </a:rPr>
              <a:t>Grants &amp; EOSC</a:t>
            </a:r>
            <a:endParaRPr lang="sv-SE" sz="4200" b="0" strike="noStrike" spc="-1" dirty="0">
              <a:solidFill>
                <a:srgbClr val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3445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5D9C10-5E43-B820-2064-FD228DBC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Future – PaNOSC &amp; EOSC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1F873-DB26-6DEA-BB77-37F570ED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D589F-999D-DA2A-C53B-5BEDD548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7FF1C2-D8C0-D990-A0DE-F733CBCA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2025-04-04</a:t>
            </a:fld>
            <a:endParaRPr lang="sv-SE" dirty="0"/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01F0AE-79A3-953D-E150-1D4ADCDF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1" b="1400"/>
          <a:stretch/>
        </p:blipFill>
        <p:spPr>
          <a:xfrm>
            <a:off x="877633" y="1346138"/>
            <a:ext cx="10600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02CC-DC60-DB8A-ADDE-B167A1C9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lIns="90000" bIns="18000" anchor="t">
            <a:normAutofit/>
          </a:bodyPr>
          <a:lstStyle/>
          <a:p>
            <a:r>
              <a:rPr lang="sv-SE" sz="4100" kern="1200">
                <a:latin typeface="+mj-lt"/>
                <a:ea typeface="+mj-ea"/>
                <a:cs typeface="+mj-cs"/>
              </a:rPr>
              <a:t>LLM usage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EDAC3-3C7E-864A-DED4-B34EAA2DA212}"/>
              </a:ext>
            </a:extLst>
          </p:cNvPr>
          <p:cNvSpPr txBox="1"/>
          <p:nvPr/>
        </p:nvSpPr>
        <p:spPr>
          <a:xfrm>
            <a:off x="1094400" y="1562400"/>
            <a:ext cx="4993785" cy="4768062"/>
          </a:xfrm>
          <a:prstGeom prst="rect">
            <a:avLst/>
          </a:prstGeom>
          <a:noFill/>
          <a:ln w="0">
            <a:noFill/>
          </a:ln>
        </p:spPr>
        <p:txBody>
          <a:bodyPr lIns="0" rIns="18000" rtlCol="0" anchor="t">
            <a:norm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/>
              <a:t>PR descriptions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/>
              <a:t>PR review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/>
              <a:t>Coding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/>
              <a:t>Task labelling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/>
          </a:p>
        </p:txBody>
      </p:sp>
      <p:pic>
        <p:nvPicPr>
          <p:cNvPr id="8" name="Picture 7" descr="A colorful circle with numbers and text&#10;&#10;AI-generated content may be incorrect.">
            <a:extLst>
              <a:ext uri="{FF2B5EF4-FFF2-40B4-BE49-F238E27FC236}">
                <a16:creationId xmlns:a16="http://schemas.microsoft.com/office/drawing/2014/main" id="{408E3AB5-F502-7A52-7403-1F0C420FB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r="31853" b="-1"/>
          <a:stretch/>
        </p:blipFill>
        <p:spPr>
          <a:xfrm>
            <a:off x="6912042" y="1438102"/>
            <a:ext cx="3119795" cy="2978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2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90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0" strike="noStrike" spc="-1">
                <a:solidFill>
                  <a:srgbClr val="FFFFFF"/>
                </a:solidFill>
                <a:latin typeface="Segoe UI Semibold"/>
              </a:rPr>
              <a:t>Questions?</a:t>
            </a:r>
            <a:endParaRPr lang="sv-SE" sz="42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45F54F64-FCA8-D765-7BE3-88FCCDA60D7E}"/>
              </a:ext>
            </a:extLst>
          </p:cNvPr>
          <p:cNvSpPr/>
          <p:nvPr/>
        </p:nvSpPr>
        <p:spPr>
          <a:xfrm>
            <a:off x="1504952" y="2915599"/>
            <a:ext cx="2581274" cy="269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232E9C0-A32B-FB47-0D36-B7090CE76251}"/>
              </a:ext>
            </a:extLst>
          </p:cNvPr>
          <p:cNvSpPr/>
          <p:nvPr/>
        </p:nvSpPr>
        <p:spPr>
          <a:xfrm>
            <a:off x="4479132" y="2915599"/>
            <a:ext cx="2581274" cy="269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9419322-619C-1627-8B15-D9B3DB91FF36}"/>
              </a:ext>
            </a:extLst>
          </p:cNvPr>
          <p:cNvSpPr/>
          <p:nvPr/>
        </p:nvSpPr>
        <p:spPr>
          <a:xfrm>
            <a:off x="7439025" y="2915600"/>
            <a:ext cx="2581274" cy="269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42931FAF-BB48-5852-B823-28075CCD2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485116"/>
              </p:ext>
            </p:extLst>
          </p:nvPr>
        </p:nvGraphicFramePr>
        <p:xfrm>
          <a:off x="1446211" y="-450964"/>
          <a:ext cx="9240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72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930320" y="1153800"/>
            <a:ext cx="8639640" cy="2387160"/>
          </a:xfrm>
          <a:prstGeom prst="rect">
            <a:avLst/>
          </a:prstGeom>
          <a:noFill/>
          <a:ln w="0">
            <a:noFill/>
          </a:ln>
        </p:spPr>
        <p:txBody>
          <a:bodyPr lIns="90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0" strike="noStrike" spc="-1" dirty="0">
                <a:solidFill>
                  <a:srgbClr val="FFFFFF"/>
                </a:solidFill>
                <a:latin typeface="Segoe UI Semibold"/>
              </a:rPr>
              <a:t>Scientific Information Management Systems </a:t>
            </a:r>
            <a:endParaRPr lang="sv-SE" sz="4200" b="0" strike="noStrike" spc="-1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1930320" y="3883320"/>
            <a:ext cx="8639640" cy="920880"/>
          </a:xfrm>
          <a:prstGeom prst="rect">
            <a:avLst/>
          </a:prstGeom>
          <a:noFill/>
          <a:ln w="0">
            <a:noFill/>
          </a:ln>
        </p:spPr>
        <p:txBody>
          <a:bodyPr lIns="90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FFFFFF"/>
                </a:solidFill>
                <a:latin typeface="Segoe UI"/>
              </a:rPr>
              <a:t>SIMS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1930320" y="5605560"/>
            <a:ext cx="629064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18000" bIns="3600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1" strike="noStrike" cap="all" spc="117" dirty="0">
                <a:solidFill>
                  <a:srgbClr val="FFFFFF"/>
                </a:solidFill>
                <a:latin typeface="Segoe UI"/>
              </a:rPr>
              <a:t>PRESENTED BY Fredrik Bolmsten</a:t>
            </a:r>
            <a:endParaRPr lang="sv-SE" sz="1200" b="0" strike="noStrike" spc="-1" dirty="0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dt" idx="17"/>
          </p:nvPr>
        </p:nvSpPr>
        <p:spPr>
          <a:xfrm>
            <a:off x="1930320" y="6117840"/>
            <a:ext cx="3214800" cy="459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sv-SE" sz="1200" b="1" strike="noStrike" spc="77">
                <a:solidFill>
                  <a:srgbClr val="FFFFFF"/>
                </a:solidFill>
                <a:latin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fld id="{C993AB38-4B9C-4E74-8986-E54A6898D3AB}" type="datetime1">
              <a:rPr lang="sv-SE" sz="1200" b="1" strike="noStrike" spc="77">
                <a:solidFill>
                  <a:srgbClr val="FFFFFF"/>
                </a:solidFill>
                <a:latin typeface="Segoe UI"/>
              </a:rPr>
              <a:t>2025-04-04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103760" y="265320"/>
            <a:ext cx="9359640" cy="657000"/>
          </a:xfrm>
          <a:prstGeom prst="rect">
            <a:avLst/>
          </a:prstGeom>
          <a:noFill/>
          <a:ln w="0">
            <a:noFill/>
          </a:ln>
        </p:spPr>
        <p:txBody>
          <a:bodyPr l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200" b="0" strike="noStrike" spc="-1" dirty="0">
                <a:solidFill>
                  <a:srgbClr val="404040"/>
                </a:solidFill>
                <a:latin typeface="Segoe UI Light"/>
              </a:rPr>
              <a:t>Group</a:t>
            </a:r>
            <a:endParaRPr lang="sv-SE" sz="4200" b="0" strike="noStrike" spc="-1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ldNum" idx="18"/>
          </p:nvPr>
        </p:nvSpPr>
        <p:spPr>
          <a:xfrm>
            <a:off x="8735400" y="6475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sv-SE" sz="800" b="1" strike="noStrike" spc="-1">
                <a:solidFill>
                  <a:srgbClr val="CCCCCC"/>
                </a:solidFill>
                <a:latin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DBFE8B6-274D-4762-AC7A-AA9DF1F6EC96}" type="slidenum">
              <a:rPr lang="sv-SE" sz="800" b="1" strike="noStrike" spc="-1">
                <a:solidFill>
                  <a:srgbClr val="CCCCCC"/>
                </a:solidFill>
                <a:latin typeface="Segoe UI"/>
              </a:rPr>
              <a:t>3</a:t>
            </a:fld>
            <a:endParaRPr lang="en-US" sz="800" b="0" strike="noStrike" spc="-1" dirty="0">
              <a:latin typeface="Times New Roman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1103760" y="930960"/>
            <a:ext cx="9359640" cy="506880"/>
          </a:xfrm>
          <a:prstGeom prst="rect">
            <a:avLst/>
          </a:prstGeom>
          <a:noFill/>
          <a:ln w="0">
            <a:noFill/>
          </a:ln>
        </p:spPr>
        <p:txBody>
          <a:bodyPr lIns="90000" tIns="18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0099DC"/>
                </a:solidFill>
                <a:latin typeface="Segoe UI"/>
              </a:rPr>
              <a:t>Staff &amp; Scope</a:t>
            </a:r>
            <a:endParaRPr lang="sv-SE" sz="2200" b="0" strike="noStrike" spc="-1" dirty="0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1103400" y="1446480"/>
            <a:ext cx="6953400" cy="4767840"/>
          </a:xfrm>
          <a:prstGeom prst="rect">
            <a:avLst/>
          </a:prstGeom>
          <a:noFill/>
          <a:ln w="0">
            <a:noFill/>
          </a:ln>
        </p:spPr>
        <p:txBody>
          <a:bodyPr lIns="0" rIns="18000" anchor="t">
            <a:noAutofit/>
          </a:bodyPr>
          <a:lstStyle/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Fredrik Bolmsten – Group lead</a:t>
            </a:r>
            <a:endParaRPr lang="sv-SE" sz="2000" b="0" strike="noStrike" spc="-1" dirty="0">
              <a:solidFill>
                <a:srgbClr val="666666"/>
              </a:solidFill>
              <a:latin typeface="Segoe UI"/>
            </a:endParaRPr>
          </a:p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Max </a:t>
            </a:r>
            <a:r>
              <a:rPr lang="en-GB" sz="2000" b="0" strike="noStrike" spc="-1" dirty="0" err="1">
                <a:solidFill>
                  <a:srgbClr val="666666"/>
                </a:solidFill>
                <a:latin typeface="Segoe UI"/>
              </a:rPr>
              <a:t>Novelli</a:t>
            </a: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 - Data curation scientist</a:t>
            </a:r>
            <a:endParaRPr lang="sv-SE" sz="2000" b="0" strike="noStrike" spc="-1" dirty="0">
              <a:solidFill>
                <a:srgbClr val="666666"/>
              </a:solidFill>
              <a:latin typeface="Segoe UI"/>
            </a:endParaRPr>
          </a:p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b="0" spc="-1" dirty="0">
                <a:solidFill>
                  <a:srgbClr val="666666"/>
                </a:solidFill>
                <a:latin typeface="Segoe UI"/>
              </a:rPr>
              <a:t>Jay Quan - Software engineer</a:t>
            </a:r>
          </a:p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b="0" spc="-1" dirty="0" err="1">
                <a:solidFill>
                  <a:srgbClr val="666666"/>
                </a:solidFill>
                <a:latin typeface="Segoe UI"/>
              </a:rPr>
              <a:t>Yoganandan</a:t>
            </a:r>
            <a:r>
              <a:rPr lang="en-GB" sz="2000" b="0" spc="-1" dirty="0">
                <a:solidFill>
                  <a:srgbClr val="666666"/>
                </a:solidFill>
                <a:latin typeface="Segoe UI"/>
              </a:rPr>
              <a:t> Pandiyan - Software engineer</a:t>
            </a:r>
          </a:p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b="0" spc="-1" dirty="0">
                <a:solidFill>
                  <a:srgbClr val="666666"/>
                </a:solidFill>
                <a:latin typeface="Segoe UI"/>
              </a:rPr>
              <a:t>Janos Babik – Software engineer</a:t>
            </a:r>
          </a:p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spc="-1" dirty="0" err="1">
                <a:solidFill>
                  <a:schemeClr val="accent3"/>
                </a:solidFill>
                <a:latin typeface="Segoe UI"/>
              </a:rPr>
              <a:t>Jekabs</a:t>
            </a:r>
            <a:r>
              <a:rPr lang="en-GB" sz="2000" spc="-1" dirty="0">
                <a:solidFill>
                  <a:schemeClr val="accent3"/>
                </a:solidFill>
                <a:latin typeface="Segoe UI"/>
              </a:rPr>
              <a:t> Karklins – Software engineer (Grant)</a:t>
            </a:r>
            <a:endParaRPr lang="en-GB" sz="2000" b="0" spc="-1" dirty="0">
              <a:solidFill>
                <a:schemeClr val="accent3"/>
              </a:solidFill>
              <a:latin typeface="Segoe UI"/>
            </a:endParaRPr>
          </a:p>
          <a:p>
            <a:pPr marL="396000" indent="-3960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Martin Trajanovski – DAPHNE contribution</a:t>
            </a:r>
            <a:endParaRPr lang="sv-SE" sz="2000" b="0" strike="noStrike" spc="-1" dirty="0">
              <a:solidFill>
                <a:srgbClr val="666666"/>
              </a:solidFill>
              <a:latin typeface="Segoe U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000" spc="-1" dirty="0">
              <a:solidFill>
                <a:srgbClr val="666666"/>
              </a:solidFill>
              <a:latin typeface="Segoe UI"/>
            </a:endParaRPr>
          </a:p>
        </p:txBody>
      </p:sp>
      <p:sp>
        <p:nvSpPr>
          <p:cNvPr id="281" name="TextBox 3"/>
          <p:cNvSpPr/>
          <p:nvPr/>
        </p:nvSpPr>
        <p:spPr>
          <a:xfrm>
            <a:off x="7648152" y="1478880"/>
            <a:ext cx="4179960" cy="4707527"/>
          </a:xfrm>
          <a:prstGeom prst="rect">
            <a:avLst/>
          </a:prstGeom>
          <a:noFill/>
          <a:ln w="0">
            <a:solidFill>
              <a:srgbClr val="0099D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User Office:</a:t>
            </a:r>
            <a:endParaRPr lang="en-US" sz="20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Proposal system</a:t>
            </a:r>
            <a:endParaRPr lang="en-US" sz="20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Scheduling software </a:t>
            </a:r>
            <a:endParaRPr lang="en-US" sz="20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Statistics</a:t>
            </a: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Data Curation:</a:t>
            </a:r>
            <a:endParaRPr lang="en-US" sz="20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Metadata catalogue</a:t>
            </a:r>
            <a:endParaRPr lang="en-US" sz="20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Electronic logbook</a:t>
            </a:r>
            <a:endParaRPr lang="en-US" sz="20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666666"/>
                </a:solidFill>
                <a:latin typeface="Segoe UI"/>
              </a:rPr>
              <a:t>Scientific data management</a:t>
            </a:r>
          </a:p>
          <a:p>
            <a:pPr lvl="1">
              <a:lnSpc>
                <a:spcPct val="100000"/>
              </a:lnSpc>
              <a:buClr>
                <a:srgbClr val="666666"/>
              </a:buClr>
            </a:pPr>
            <a:endParaRPr lang="en-GB" sz="2000" b="0" strike="noStrike" spc="-1" dirty="0">
              <a:solidFill>
                <a:srgbClr val="666666"/>
              </a:solidFill>
              <a:latin typeface="Segoe UI"/>
            </a:endParaRPr>
          </a:p>
          <a:p>
            <a:pPr>
              <a:lnSpc>
                <a:spcPct val="100000"/>
              </a:lnSpc>
              <a:buNone/>
            </a:pPr>
            <a:r>
              <a:rPr lang="en-GB" sz="2000" b="1" spc="-1" dirty="0">
                <a:solidFill>
                  <a:srgbClr val="666666"/>
                </a:solidFill>
                <a:latin typeface="Segoe UI"/>
              </a:rPr>
              <a:t>Miscellaneous:</a:t>
            </a: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US" sz="2000" b="1" spc="-1" dirty="0">
                <a:solidFill>
                  <a:srgbClr val="666666"/>
                </a:solidFill>
                <a:latin typeface="Segoe UI"/>
              </a:rPr>
              <a:t>E-learning platform</a:t>
            </a: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1" spc="-1" dirty="0">
                <a:solidFill>
                  <a:srgbClr val="666666"/>
                </a:solidFill>
                <a:latin typeface="Segoe UI"/>
              </a:rPr>
              <a:t>Publication system</a:t>
            </a:r>
          </a:p>
          <a:p>
            <a:pPr marL="800280" lvl="1" indent="-343080">
              <a:lnSpc>
                <a:spcPct val="100000"/>
              </a:lnSpc>
              <a:buClr>
                <a:srgbClr val="666666"/>
              </a:buClr>
              <a:buFont typeface="Arial"/>
              <a:buChar char="•"/>
            </a:pPr>
            <a:r>
              <a:rPr lang="en-GB" sz="2000" b="1" spc="-1" dirty="0">
                <a:solidFill>
                  <a:srgbClr val="666666"/>
                </a:solidFill>
                <a:latin typeface="Segoe UI"/>
              </a:rPr>
              <a:t>AI-Platforms</a:t>
            </a:r>
            <a:endParaRPr lang="en-US" sz="2000" b="1" spc="-1" dirty="0">
              <a:solidFill>
                <a:srgbClr val="666666"/>
              </a:solidFill>
              <a:latin typeface="Segoe UI"/>
            </a:endParaRPr>
          </a:p>
          <a:p>
            <a:pPr lvl="1">
              <a:lnSpc>
                <a:spcPct val="100000"/>
              </a:lnSpc>
              <a:buClr>
                <a:srgbClr val="666666"/>
              </a:buClr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55025F-BC59-0054-D8E6-D41BA3AF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spc="-1" dirty="0">
                <a:solidFill>
                  <a:srgbClr val="404040"/>
                </a:solidFill>
                <a:latin typeface="Segoe UI Light"/>
              </a:rPr>
              <a:t>ECDC - DK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90914-6320-D9CB-0A7D-63060212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E"/>
              <a:t>4</a:t>
            </a:fld>
            <a:endParaRPr lang="en-S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78C4CE-20D8-62D6-3DCF-7C523E15EF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02215" y="1446416"/>
            <a:ext cx="4993785" cy="4768062"/>
          </a:xfrm>
        </p:spPr>
        <p:txBody>
          <a:bodyPr/>
          <a:lstStyle/>
          <a:p>
            <a:pPr marL="0" indent="0">
              <a:buNone/>
            </a:pPr>
            <a:r>
              <a:rPr lang="en-GB" sz="2000" b="1" spc="-1" dirty="0">
                <a:solidFill>
                  <a:srgbClr val="666666"/>
                </a:solidFill>
                <a:latin typeface="Segoe UI"/>
              </a:rPr>
              <a:t>DMSC/Lyngby site</a:t>
            </a:r>
          </a:p>
          <a:p>
            <a:r>
              <a:rPr lang="en-GB" sz="2000" spc="-1" dirty="0">
                <a:solidFill>
                  <a:srgbClr val="666666"/>
                </a:solidFill>
                <a:latin typeface="Segoe UI"/>
              </a:rPr>
              <a:t>Morten Jagd Christensen (60%) – EFU </a:t>
            </a:r>
          </a:p>
          <a:p>
            <a:r>
              <a:rPr lang="en-GB" sz="2000" spc="-1" dirty="0">
                <a:solidFill>
                  <a:srgbClr val="FF0000"/>
                </a:solidFill>
                <a:latin typeface="Segoe UI"/>
              </a:rPr>
              <a:t>Afonso Mukai - DevOps</a:t>
            </a:r>
          </a:p>
          <a:p>
            <a:r>
              <a:rPr lang="en-GB" sz="2000" spc="-1" dirty="0">
                <a:solidFill>
                  <a:srgbClr val="666666"/>
                </a:solidFill>
                <a:latin typeface="Segoe UI"/>
              </a:rPr>
              <a:t>George </a:t>
            </a:r>
            <a:r>
              <a:rPr lang="en-GB" sz="2000" spc="-1" dirty="0" err="1">
                <a:solidFill>
                  <a:srgbClr val="666666"/>
                </a:solidFill>
                <a:latin typeface="Segoe UI"/>
              </a:rPr>
              <a:t>ONeill</a:t>
            </a:r>
            <a:r>
              <a:rPr lang="en-GB" sz="2000" spc="-1" dirty="0">
                <a:solidFill>
                  <a:srgbClr val="666666"/>
                </a:solidFill>
                <a:latin typeface="Segoe UI"/>
              </a:rPr>
              <a:t> – </a:t>
            </a:r>
            <a:r>
              <a:rPr lang="en-GB" sz="2000" spc="-1" dirty="0" err="1">
                <a:solidFill>
                  <a:srgbClr val="666666"/>
                </a:solidFill>
                <a:latin typeface="Segoe UI"/>
              </a:rPr>
              <a:t>Filewriter</a:t>
            </a:r>
            <a:r>
              <a:rPr lang="en-GB" sz="2000" spc="-1" dirty="0">
                <a:solidFill>
                  <a:srgbClr val="666666"/>
                </a:solidFill>
                <a:latin typeface="Segoe UI"/>
              </a:rPr>
              <a:t>/CODA/YMIR</a:t>
            </a:r>
          </a:p>
          <a:p>
            <a:r>
              <a:rPr lang="en-GB" sz="2000" spc="-1" dirty="0">
                <a:solidFill>
                  <a:srgbClr val="666666"/>
                </a:solidFill>
                <a:latin typeface="Segoe UI"/>
              </a:rPr>
              <a:t>Tibor Bukovics - EFU</a:t>
            </a:r>
          </a:p>
          <a:p>
            <a:r>
              <a:rPr lang="en-GB" sz="2000" spc="-1" dirty="0">
                <a:solidFill>
                  <a:schemeClr val="accent3"/>
                </a:solidFill>
                <a:latin typeface="Segoe UI"/>
              </a:rPr>
              <a:t>Michael Christiansen - EFU</a:t>
            </a:r>
          </a:p>
          <a:p>
            <a:r>
              <a:rPr lang="en-GB" sz="2000" spc="-1" dirty="0">
                <a:solidFill>
                  <a:schemeClr val="accent3"/>
                </a:solidFill>
                <a:latin typeface="Segoe UI"/>
              </a:rPr>
              <a:t>Andre Costa - DevOps</a:t>
            </a:r>
          </a:p>
          <a:p>
            <a:r>
              <a:rPr lang="en-GB" sz="2000" spc="-1" dirty="0">
                <a:solidFill>
                  <a:schemeClr val="accent3"/>
                </a:solidFill>
                <a:latin typeface="Segoe UI"/>
              </a:rPr>
              <a:t>Milosz Novak - DevOps</a:t>
            </a:r>
          </a:p>
          <a:p>
            <a:r>
              <a:rPr lang="en-GB" sz="2000" spc="-1" dirty="0">
                <a:solidFill>
                  <a:schemeClr val="accent3"/>
                </a:solidFill>
                <a:latin typeface="Segoe UI"/>
              </a:rPr>
              <a:t>Mads Ipsen(Consultant) – EFU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42F46E-1C2B-6040-A622-2BD25096F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Line Management</a:t>
            </a:r>
          </a:p>
        </p:txBody>
      </p:sp>
    </p:spTree>
    <p:extLst>
      <p:ext uri="{BB962C8B-B14F-4D97-AF65-F5344CB8AC3E}">
        <p14:creationId xmlns:p14="http://schemas.microsoft.com/office/powerpoint/2010/main" val="12213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B8EADFC-23A3-DD43-AA36-DBDEDBEB524D}"/>
              </a:ext>
            </a:extLst>
          </p:cNvPr>
          <p:cNvSpPr txBox="1"/>
          <p:nvPr/>
        </p:nvSpPr>
        <p:spPr>
          <a:xfrm>
            <a:off x="4212963" y="4058089"/>
            <a:ext cx="3068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Experiments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environments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Local contacts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lab facilities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Experiment notification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A112CD-B5FD-D44F-AE93-DBE1981A73F4}"/>
              </a:ext>
            </a:extLst>
          </p:cNvPr>
          <p:cNvSpPr txBox="1"/>
          <p:nvPr/>
        </p:nvSpPr>
        <p:spPr>
          <a:xfrm>
            <a:off x="10016492" y="1592231"/>
            <a:ext cx="3226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Feedback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 report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Data curation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Expenses review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Publications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KPIs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0D7A45-3143-7594-608E-5D8220819308}"/>
              </a:ext>
            </a:extLst>
          </p:cNvPr>
          <p:cNvGrpSpPr/>
          <p:nvPr/>
        </p:nvGrpSpPr>
        <p:grpSpPr>
          <a:xfrm>
            <a:off x="341997" y="3165537"/>
            <a:ext cx="11735699" cy="892552"/>
            <a:chOff x="456301" y="3597577"/>
            <a:chExt cx="10686082" cy="531951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267D8EE4-E683-D24A-AC4F-778CC162B0FE}"/>
                </a:ext>
              </a:extLst>
            </p:cNvPr>
            <p:cNvSpPr/>
            <p:nvPr/>
          </p:nvSpPr>
          <p:spPr>
            <a:xfrm>
              <a:off x="456301" y="3597577"/>
              <a:ext cx="1874192" cy="531951"/>
            </a:xfrm>
            <a:prstGeom prst="chevron">
              <a:avLst/>
            </a:prstGeom>
            <a:solidFill>
              <a:srgbClr val="049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Registration</a:t>
              </a: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8C9952D5-5E3D-3942-895C-608D9C852EB8}"/>
                </a:ext>
              </a:extLst>
            </p:cNvPr>
            <p:cNvSpPr/>
            <p:nvPr/>
          </p:nvSpPr>
          <p:spPr>
            <a:xfrm>
              <a:off x="2218679" y="3597577"/>
              <a:ext cx="1874192" cy="531951"/>
            </a:xfrm>
            <a:prstGeom prst="chevron">
              <a:avLst/>
            </a:prstGeom>
            <a:solidFill>
              <a:srgbClr val="0088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Proposal</a:t>
              </a: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423E990C-213A-9D49-92A5-C14E3EB0FD09}"/>
                </a:ext>
              </a:extLst>
            </p:cNvPr>
            <p:cNvSpPr/>
            <p:nvPr/>
          </p:nvSpPr>
          <p:spPr>
            <a:xfrm>
              <a:off x="3981056" y="3597577"/>
              <a:ext cx="1874192" cy="531951"/>
            </a:xfrm>
            <a:prstGeom prst="chevron">
              <a:avLst/>
            </a:prstGeom>
            <a:solidFill>
              <a:srgbClr val="0372A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Scheduling</a:t>
              </a: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7690943A-D656-584C-A299-1F12358870EE}"/>
                </a:ext>
              </a:extLst>
            </p:cNvPr>
            <p:cNvSpPr/>
            <p:nvPr/>
          </p:nvSpPr>
          <p:spPr>
            <a:xfrm>
              <a:off x="5743434" y="3597577"/>
              <a:ext cx="1874192" cy="531951"/>
            </a:xfrm>
            <a:prstGeom prst="chevron">
              <a:avLst/>
            </a:prstGeom>
            <a:solidFill>
              <a:srgbClr val="005D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Planning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4EF729CC-D107-F64F-9D89-D050E00E4CF9}"/>
                </a:ext>
              </a:extLst>
            </p:cNvPr>
            <p:cNvSpPr/>
            <p:nvPr/>
          </p:nvSpPr>
          <p:spPr>
            <a:xfrm>
              <a:off x="7505812" y="3597577"/>
              <a:ext cx="1874192" cy="531951"/>
            </a:xfrm>
            <a:prstGeom prst="chevron">
              <a:avLst/>
            </a:prstGeom>
            <a:solidFill>
              <a:srgbClr val="00487E">
                <a:alpha val="50211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Performing &amp; Analysing</a:t>
              </a: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87B82338-8B5E-164E-9D18-3B2824D42317}"/>
                </a:ext>
              </a:extLst>
            </p:cNvPr>
            <p:cNvSpPr/>
            <p:nvPr/>
          </p:nvSpPr>
          <p:spPr>
            <a:xfrm>
              <a:off x="9268191" y="3597577"/>
              <a:ext cx="1874192" cy="531951"/>
            </a:xfrm>
            <a:prstGeom prst="chevron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Wrap-up &amp; Harvesting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92F4A0-7B39-E149-863B-B78DC3D4BE2C}"/>
              </a:ext>
            </a:extLst>
          </p:cNvPr>
          <p:cNvSpPr txBox="1"/>
          <p:nvPr/>
        </p:nvSpPr>
        <p:spPr>
          <a:xfrm>
            <a:off x="341997" y="4058089"/>
            <a:ext cx="286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Register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GB" sz="1600" dirty="0">
                <a:solidFill>
                  <a:schemeClr val="accent3"/>
                </a:solidFill>
              </a:rPr>
              <a:t>Personal Data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GB" sz="1600" dirty="0">
                <a:solidFill>
                  <a:schemeClr val="accent3"/>
                </a:solidFill>
              </a:rPr>
              <a:t>Digital Access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9B59E2-F2C0-6D49-9CB6-4AE0C3222D3C}"/>
              </a:ext>
            </a:extLst>
          </p:cNvPr>
          <p:cNvSpPr txBox="1"/>
          <p:nvPr/>
        </p:nvSpPr>
        <p:spPr>
          <a:xfrm>
            <a:off x="2275129" y="2015740"/>
            <a:ext cx="3127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Submit proposals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Technical review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Excellence review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Result notification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66BDF-3FC1-BC4C-9861-8475971A59F2}"/>
              </a:ext>
            </a:extLst>
          </p:cNvPr>
          <p:cNvSpPr txBox="1"/>
          <p:nvPr/>
        </p:nvSpPr>
        <p:spPr>
          <a:xfrm>
            <a:off x="6096000" y="1346009"/>
            <a:ext cx="3226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Users notify ESS of team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6"/>
                </a:solidFill>
              </a:rPr>
              <a:t>User training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6"/>
                </a:solidFill>
              </a:rPr>
              <a:t>Experiment safety review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6"/>
                </a:solidFill>
              </a:rPr>
              <a:t>Travel and accommodation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Ship samples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GB" sz="1600" dirty="0">
                <a:solidFill>
                  <a:schemeClr val="accent3"/>
                </a:solidFill>
              </a:rPr>
              <a:t>Physical Access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GB" sz="1600" dirty="0">
                <a:solidFill>
                  <a:schemeClr val="accent3"/>
                </a:solidFill>
              </a:rPr>
              <a:t>Dosimetry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E9E4AB-4B0B-124D-AC2B-D064B8334338}"/>
              </a:ext>
            </a:extLst>
          </p:cNvPr>
          <p:cNvSpPr txBox="1"/>
          <p:nvPr/>
        </p:nvSpPr>
        <p:spPr>
          <a:xfrm>
            <a:off x="8033341" y="4058089"/>
            <a:ext cx="3226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3"/>
                </a:solidFill>
              </a:rPr>
              <a:t>Data directories in place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Automatic data processing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Manual data processing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600" dirty="0">
                <a:solidFill>
                  <a:schemeClr val="accent4"/>
                </a:solidFill>
              </a:rPr>
              <a:t>Permissions for files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46E88AC-CF4B-5AE2-A8AF-C40AFBE4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sz="4200" spc="-1" dirty="0">
                <a:solidFill>
                  <a:srgbClr val="404040"/>
                </a:solidFill>
                <a:latin typeface="Segoe UI Light"/>
              </a:rPr>
              <a:t>The User Journey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58DE7-AD00-A825-BAE1-2812E02A137A}"/>
              </a:ext>
            </a:extLst>
          </p:cNvPr>
          <p:cNvSpPr txBox="1"/>
          <p:nvPr/>
        </p:nvSpPr>
        <p:spPr>
          <a:xfrm>
            <a:off x="9377405" y="5289195"/>
            <a:ext cx="2700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SE" dirty="0">
                <a:solidFill>
                  <a:schemeClr val="accent3"/>
                </a:solidFill>
              </a:rPr>
              <a:t>Done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SE" dirty="0">
                <a:solidFill>
                  <a:schemeClr val="accent3"/>
                </a:solidFill>
              </a:rPr>
              <a:t>Done since last STAP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SE" dirty="0">
                <a:solidFill>
                  <a:schemeClr val="accent6"/>
                </a:solidFill>
              </a:rPr>
              <a:t>Ongoing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SE" dirty="0">
                <a:solidFill>
                  <a:schemeClr val="accent5"/>
                </a:solidFill>
              </a:rPr>
              <a:t>To be done for 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Not started</a:t>
            </a:r>
          </a:p>
        </p:txBody>
      </p:sp>
    </p:spTree>
    <p:extLst>
      <p:ext uri="{BB962C8B-B14F-4D97-AF65-F5344CB8AC3E}">
        <p14:creationId xmlns:p14="http://schemas.microsoft.com/office/powerpoint/2010/main" val="2870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103760" y="265320"/>
            <a:ext cx="9359280" cy="65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SE" sz="4200" spc="-1" dirty="0">
                <a:solidFill>
                  <a:srgbClr val="404040"/>
                </a:solidFill>
                <a:latin typeface="Segoe UI Light"/>
              </a:rPr>
              <a:t>Status &amp; Progress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PRESENTATION TITLE/FOOTER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4EDC8A-EB52-4B17-9EFA-BCD4CA2F8873}" type="slidenum">
              <a:rPr/>
              <a:t>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E7D50558-AFED-41FA-862A-742195F9241D}" type="datetime1">
              <a:rPr lang="en-US"/>
              <a:t>4/4/25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FBBB2-F079-ADEA-E158-8D8C4748A919}"/>
              </a:ext>
            </a:extLst>
          </p:cNvPr>
          <p:cNvSpPr txBox="1"/>
          <p:nvPr/>
        </p:nvSpPr>
        <p:spPr>
          <a:xfrm>
            <a:off x="1103760" y="1159483"/>
            <a:ext cx="9359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U</a:t>
            </a:r>
            <a:r>
              <a:rPr lang="en-GB" dirty="0">
                <a:latin typeface=""/>
              </a:rPr>
              <a:t>s</a:t>
            </a:r>
            <a:r>
              <a:rPr lang="en-SE" dirty="0">
                <a:latin typeface=""/>
              </a:rPr>
              <a:t>er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ELI onboarded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New features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Custom technical/excellence reviews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b="1" dirty="0">
                <a:latin typeface=""/>
              </a:rPr>
              <a:t>Visit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b="1" dirty="0">
                <a:latin typeface=""/>
              </a:rPr>
              <a:t>Experiment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9 Facilities in stages of evaluation &amp; onboarding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Diamond visit this week</a:t>
            </a:r>
          </a:p>
          <a:p>
            <a:pPr lvl="1"/>
            <a:endParaRPr lang="en-SE" dirty="0"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Data Curation/SciCat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 1 FTE DAPHNE 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b="1" dirty="0">
                <a:latin typeface=""/>
              </a:rPr>
              <a:t> Customization per technique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b="1" dirty="0">
                <a:latin typeface=""/>
              </a:rPr>
              <a:t> Ingestor for tranche 1 instruments deployed</a:t>
            </a:r>
          </a:p>
          <a:p>
            <a:pPr lvl="1"/>
            <a:endParaRPr lang="en-SE" dirty="0"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b="1" dirty="0">
                <a:latin typeface=""/>
              </a:rPr>
              <a:t>OPUS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Neutro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b="1" dirty="0">
                <a:latin typeface=""/>
              </a:rPr>
              <a:t>PaN-Finder(Grant)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"/>
              </a:rPr>
              <a:t>Tailored Abstract Translator(Grant)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E" dirty="0">
              <a:latin typeface=""/>
            </a:endParaRPr>
          </a:p>
          <a:p>
            <a:pPr lvl="1"/>
            <a:endParaRPr lang="en-SE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838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46E88AC-CF4B-5AE2-A8AF-C40AFBE4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spc="-1" dirty="0">
                <a:solidFill>
                  <a:srgbClr val="404040"/>
                </a:solidFill>
                <a:latin typeface="Segoe UI Light"/>
              </a:rPr>
              <a:t>Update</a:t>
            </a:r>
          </a:p>
        </p:txBody>
      </p:sp>
      <p:pic>
        <p:nvPicPr>
          <p:cNvPr id="3" name="Picture 2" descr="A close-up of a project&#10;&#10;AI-generated content may be incorrect.">
            <a:extLst>
              <a:ext uri="{FF2B5EF4-FFF2-40B4-BE49-F238E27FC236}">
                <a16:creationId xmlns:a16="http://schemas.microsoft.com/office/drawing/2014/main" id="{BBA98E99-516A-5A7F-1B40-D8DE5CC8A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25" y="1237980"/>
            <a:ext cx="5442466" cy="362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8BFC7-E18A-896B-F555-EE5624BDDC20}"/>
              </a:ext>
            </a:extLst>
          </p:cNvPr>
          <p:cNvSpPr txBox="1"/>
          <p:nvPr/>
        </p:nvSpPr>
        <p:spPr>
          <a:xfrm>
            <a:off x="1103709" y="1237980"/>
            <a:ext cx="4691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Oliver Kirstein took over as project </a:t>
            </a:r>
          </a:p>
          <a:p>
            <a:r>
              <a:rPr lang="en-GB" dirty="0"/>
              <a:t>m</a:t>
            </a:r>
            <a:r>
              <a:rPr lang="en-SE" dirty="0"/>
              <a:t>anager for the parts of the science user journey that crosses directorates. </a:t>
            </a:r>
          </a:p>
          <a:p>
            <a:endParaRPr lang="en-SE" dirty="0"/>
          </a:p>
          <a:p>
            <a:r>
              <a:rPr lang="en-SE" dirty="0"/>
              <a:t>This has improved responses from other groups and we have succesfully delivered on </a:t>
            </a:r>
            <a:r>
              <a:rPr lang="en-GB" dirty="0"/>
              <a:t>user access and radiation protection.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8FDF9E-476C-F50F-D5F3-9714BB78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77" y="3062644"/>
            <a:ext cx="5007399" cy="32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5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9850B-5427-3970-F436-D05EC46A3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>
            <a:extLst>
              <a:ext uri="{FF2B5EF4-FFF2-40B4-BE49-F238E27FC236}">
                <a16:creationId xmlns:a16="http://schemas.microsoft.com/office/drawing/2014/main" id="{678A6477-4723-80B4-49A8-3DDA84B5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60" y="265320"/>
            <a:ext cx="9359280" cy="65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SE" sz="4200" spc="-1" dirty="0">
                <a:solidFill>
                  <a:srgbClr val="404040"/>
                </a:solidFill>
                <a:latin typeface="Segoe UI Light"/>
              </a:rPr>
              <a:t>Science User Access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3EB0EDF-F3CB-B917-8274-C6F5F49264D7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PRESENTATION TITLE/FOOTER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32CA15C-0F61-4207-66FB-182024C7DC1E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4EDC8A-EB52-4B17-9EFA-BCD4CA2F8873}" type="slidenum">
              <a:rPr/>
              <a:t>8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7927DEE-D049-2DBD-A580-4B725C8B0F41}"/>
              </a:ext>
            </a:extLst>
          </p:cNvPr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E7D50558-AFED-41FA-862A-742195F9241D}" type="datetime1">
              <a:rPr lang="en-US"/>
              <a:t>4/7/25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0007A-041E-8356-DD6B-8D4CA63BEB9F}"/>
              </a:ext>
            </a:extLst>
          </p:cNvPr>
          <p:cNvSpPr txBox="1"/>
          <p:nvPr/>
        </p:nvSpPr>
        <p:spPr>
          <a:xfrm>
            <a:off x="1103760" y="1159483"/>
            <a:ext cx="9359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Science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Todo: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Employee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E" dirty="0">
              <a:latin typeface=""/>
            </a:endParaRPr>
          </a:p>
          <a:p>
            <a:pPr lvl="1"/>
            <a:endParaRPr lang="en-SE" dirty="0">
              <a:latin typeface=""/>
            </a:endParaRPr>
          </a:p>
        </p:txBody>
      </p:sp>
      <p:pic>
        <p:nvPicPr>
          <p:cNvPr id="6" name="Picture 5" descr="A card on a wallet&#10;&#10;AI-generated content may be incorrect.">
            <a:extLst>
              <a:ext uri="{FF2B5EF4-FFF2-40B4-BE49-F238E27FC236}">
                <a16:creationId xmlns:a16="http://schemas.microsoft.com/office/drawing/2014/main" id="{EFB28295-D23F-04AF-FD1D-7A8A79DFC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5" t="25135" r="15166" b="16145"/>
          <a:stretch/>
        </p:blipFill>
        <p:spPr>
          <a:xfrm rot="4746251">
            <a:off x="7589205" y="2101874"/>
            <a:ext cx="4219303" cy="31935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C2C987D-DEF7-2913-9C79-7C51388E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3" y="2424701"/>
            <a:ext cx="6677627" cy="24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B6090-2051-24AE-B365-542823ABA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>
            <a:extLst>
              <a:ext uri="{FF2B5EF4-FFF2-40B4-BE49-F238E27FC236}">
                <a16:creationId xmlns:a16="http://schemas.microsoft.com/office/drawing/2014/main" id="{155E8EFC-59D9-449D-369E-6FFE1B3C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60" y="265320"/>
            <a:ext cx="9359280" cy="65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18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SE" sz="4200" spc="-1" dirty="0">
                <a:solidFill>
                  <a:srgbClr val="404040"/>
                </a:solidFill>
                <a:latin typeface="Segoe UI Light"/>
              </a:rPr>
              <a:t>Experiment Safety Review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F046765-0E6B-098A-1150-022569468D5F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4EDC8A-EB52-4B17-9EFA-BCD4CA2F8873}" type="slidenum">
              <a:rPr/>
              <a:t>9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CACEC2E-2862-E4C8-4228-46B78F90F7AF}"/>
              </a:ext>
            </a:extLst>
          </p:cNvPr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E7D50558-AFED-41FA-862A-742195F9241D}" type="datetime1">
              <a:rPr lang="en-US"/>
              <a:t>4/7/25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68B67-3683-CF84-F07F-73BAE6347EED}"/>
              </a:ext>
            </a:extLst>
          </p:cNvPr>
          <p:cNvSpPr txBox="1"/>
          <p:nvPr/>
        </p:nvSpPr>
        <p:spPr>
          <a:xfrm>
            <a:off x="1103760" y="1159483"/>
            <a:ext cx="93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latin typeface=""/>
              </a:rPr>
              <a:t>U</a:t>
            </a:r>
            <a:r>
              <a:rPr lang="en-GB" dirty="0">
                <a:latin typeface=""/>
              </a:rPr>
              <a:t>s</a:t>
            </a:r>
            <a:r>
              <a:rPr lang="en-SE" dirty="0">
                <a:latin typeface=""/>
              </a:rPr>
              <a:t>er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E" dirty="0">
              <a:latin typeface=""/>
            </a:endParaRPr>
          </a:p>
          <a:p>
            <a:pPr lvl="1"/>
            <a:endParaRPr lang="en-SE" dirty="0">
              <a:latin typeface=""/>
            </a:endParaRPr>
          </a:p>
        </p:txBody>
      </p:sp>
      <p:pic>
        <p:nvPicPr>
          <p:cNvPr id="8" name="Picture 7" descr="A diagram of a safety document&#10;&#10;AI-generated content may be incorrect.">
            <a:extLst>
              <a:ext uri="{FF2B5EF4-FFF2-40B4-BE49-F238E27FC236}">
                <a16:creationId xmlns:a16="http://schemas.microsoft.com/office/drawing/2014/main" id="{98B19A17-E81F-4F79-17BD-9ABAC0DD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1544" r="1" b="1515"/>
          <a:stretch/>
        </p:blipFill>
        <p:spPr>
          <a:xfrm>
            <a:off x="1195560" y="1008993"/>
            <a:ext cx="4565119" cy="5466328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1D32E5-69EF-FE87-CB82-BA065B86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7" y="1074492"/>
            <a:ext cx="5211203" cy="46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99DC"/>
    </a:accent1>
    <a:accent2>
      <a:srgbClr val="003366"/>
    </a:accent2>
    <a:accent3>
      <a:srgbClr val="99BE00"/>
    </a:accent3>
    <a:accent4>
      <a:srgbClr val="006646"/>
    </a:accent4>
    <a:accent5>
      <a:srgbClr val="FF7D00"/>
    </a:accent5>
    <a:accent6>
      <a:srgbClr val="821482"/>
    </a:accent6>
    <a:hlink>
      <a:srgbClr val="0099DC"/>
    </a:hlink>
    <a:folHlink>
      <a:srgbClr val="0099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110221</TotalTime>
  <Words>535</Words>
  <Application>Microsoft Macintosh PowerPoint</Application>
  <PresentationFormat>Widescreen</PresentationFormat>
  <Paragraphs>180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Helvetica</vt:lpstr>
      <vt:lpstr>Quicksand</vt:lpstr>
      <vt:lpstr>Segoe UI</vt:lpstr>
      <vt:lpstr>Segoe UI Light</vt:lpstr>
      <vt:lpstr>Segoe UI Semibold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Scientific Information Management Systems </vt:lpstr>
      <vt:lpstr>Group</vt:lpstr>
      <vt:lpstr>ECDC - DK</vt:lpstr>
      <vt:lpstr>The User Journey</vt:lpstr>
      <vt:lpstr>Status &amp; Progress</vt:lpstr>
      <vt:lpstr>Update</vt:lpstr>
      <vt:lpstr>Science User Access</vt:lpstr>
      <vt:lpstr>Experiment Safety Review</vt:lpstr>
      <vt:lpstr>Data Curation</vt:lpstr>
      <vt:lpstr>AI-Powered search</vt:lpstr>
      <vt:lpstr>Opus</vt:lpstr>
      <vt:lpstr>Grants &amp; EOSC</vt:lpstr>
      <vt:lpstr>Future – PaNOSC &amp; EOSC</vt:lpstr>
      <vt:lpstr>LLM usage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Fredrik Bolmsten</dc:creator>
  <dc:description/>
  <cp:lastModifiedBy>Fredrik Bolmsten</cp:lastModifiedBy>
  <cp:revision>173</cp:revision>
  <cp:lastPrinted>2019-03-08T10:27:30Z</cp:lastPrinted>
  <dcterms:created xsi:type="dcterms:W3CDTF">2022-02-10T08:24:58Z</dcterms:created>
  <dcterms:modified xsi:type="dcterms:W3CDTF">2025-04-09T09:03:38Z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