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74" r:id="rId5"/>
    <p:sldId id="275" r:id="rId6"/>
    <p:sldId id="277" r:id="rId7"/>
    <p:sldId id="278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B3136-E174-511A-D4FD-12E4C4D09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15B5A-BA1C-E698-6934-CC79DC0C1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FDA2A-EF0E-4093-4EAE-9C5C534AF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66CAB-5577-734D-E9FE-581CF1D7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E902B-A2D2-03FB-8F38-EDC752EE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20EC3-B7CE-5478-C826-B08A37178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91AAA-B30D-3C90-2EBA-3438DACC2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F5953-F507-0F75-71F1-ABBBD9674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F5B2-B11D-AC3A-B654-36FFFF2E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7C23F-F982-5A58-18F6-68D354824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5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EBFD28-8E0E-497E-E6FE-D08F6E932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A95D6-DD18-4718-9AF2-BC0B1EE372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59BF7-9D5D-A483-660D-DFA36565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220AE-D527-A378-9435-4BAB5052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1A5D2-7239-4B99-4ACB-741A3C54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FEEA8-6C2A-CE06-C1FE-B0BDFF650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C62EB-2E8F-A2E7-B5D1-826C281E5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45FE-C297-BEED-E69F-685758E18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23AE9-AFE7-694F-1A11-A826D2814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F2D46-9EA5-8609-95B5-9070EF31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1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00632-8446-98F7-DC8B-A86942373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CFA4-9CB4-9360-C992-7D65DE8B8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F1EF3-E0C4-5811-CBC3-69E084FED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B9D23-3A64-753F-2FD9-C54292921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B135-DF05-C573-BDC7-6AFCD0B4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B9BF9-1DC4-4766-5653-36712D044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82B84-8144-0E92-003E-33CD464EB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362660-AE2A-8FDD-0C5D-F8E37F8AA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6652C-B086-3B37-E724-8911BC530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48A23-C93C-F7D5-27C3-2C4C3447F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BC01A-9857-A3AA-4821-B39A95EC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1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EEF56-6AFE-812F-8A27-E9085DBAA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1B749-80E2-8B72-2673-7781618AA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21892-B88B-B6A8-C323-A8867EB84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9DA183-5F5B-D49B-3C32-6CA962C06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43005-F74E-A97C-46DE-9B7E7439A1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2EC83-A758-9F5F-8E4F-526E4CE0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893ACA-8C67-E997-7259-51E450F93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F4213D-712F-E1A5-7EF9-82703B4E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7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8C9A7-8BC1-7119-AC4C-9149AA5C1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EB7F5-618D-3A3D-8857-6A27EF239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B71F13-6976-D9EC-8D07-42A776185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047C5-A06A-CA04-522B-3524B2E31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1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9A464D-E1EB-F06B-AF38-C6AA3668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63C202-389E-09DA-7791-3FDEFEE4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480FB-CDE5-1694-84A7-6E5492E58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2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8ECBE-78EC-7483-B97F-91AEEB3D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442E1-847F-6005-12FB-22D040204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624F6-E228-DC76-9943-7A37AB6DA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6740E-3244-4F87-E9C2-2306E85E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15D29-9B61-4F77-C9DF-38BB7BF8D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EF6D8-5E8F-2140-7F35-18FDCB554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4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4C268-0DF8-C9AB-9889-AEC3DB08D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8875E-5154-07CF-0859-06DB2092D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4F143E-69E4-C765-2672-957714039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FAC7B-1903-7F3B-614C-CFBE91310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8C574-5EAF-AD2B-234B-86CC97467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AA861-D166-830C-6DB0-0AA4EF9D2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6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F1AB1-8C71-03CF-80CF-70C8D4865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6D6D6-A8F8-2AF7-B726-E8B70395D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18CE7-F845-29ED-EED8-FE88F8539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4BB4E6-463F-4954-B5DD-ED62D6DA6A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B5998-6C9A-44C0-FAD6-34C0EF8521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3AEFA-6BD4-00C1-FF92-57BFA07AC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2D4A80-7A5E-4003-A849-A401876BF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5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DC@6.5m" TargetMode="External"/><Relationship Id="rId2" Type="http://schemas.openxmlformats.org/officeDocument/2006/relationships/hyperlink" Target="mailto:PDC@6.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DC2@42.5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FAADA-21FE-9D6E-A041-4AD0955374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LOS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AC21DB-1FEC-9C8E-CE5F-CC7AC9AEDB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3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17E0A-24A9-9109-9B86-8A228D51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106" y="-199010"/>
            <a:ext cx="10515600" cy="1325563"/>
          </a:xfrm>
        </p:spPr>
        <p:txBody>
          <a:bodyPr/>
          <a:lstStyle/>
          <a:p>
            <a:r>
              <a:rPr lang="en-US" dirty="0"/>
              <a:t>FOM in the cells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8F8B51-B7E0-B414-D151-A7B4AB52EFD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805471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75160439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2158288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8542394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021333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78718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n/s 8.8-9.0AA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n/s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n/s/cm2 8.8-9.0AA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n/s/cm2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3.13E09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6.87E06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2.09E07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25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9.74E08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1.88E09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6.49E06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1.25E07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1.12E09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7.47E06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52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8.73E08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2.65E9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5.82E06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1.79E07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91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8.28E08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5.52E06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1.07E07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853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9.72E08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6.48E06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816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1.26E09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8.40E06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96865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70B58C-9B58-1610-F4F3-7283C91373B1}"/>
              </a:ext>
            </a:extLst>
          </p:cNvPr>
          <p:cNvSpPr txBox="1">
            <a:spLocks/>
          </p:cNvSpPr>
          <p:nvPr/>
        </p:nvSpPr>
        <p:spPr>
          <a:xfrm>
            <a:off x="391886" y="3862626"/>
            <a:ext cx="11555604" cy="2966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A: C-polarizer, m=3 guides, ANNI original chopper settings, </a:t>
            </a:r>
            <a:r>
              <a:rPr lang="en-US" dirty="0">
                <a:hlinkClick r:id="rId2"/>
              </a:rPr>
              <a:t>PDC1@6.5</a:t>
            </a:r>
            <a:r>
              <a:rPr lang="en-US" dirty="0"/>
              <a:t>m and PDC2@26m  </a:t>
            </a:r>
          </a:p>
          <a:p>
            <a:r>
              <a:rPr lang="en-US" dirty="0"/>
              <a:t>B: C-polarizer, m=3 guides, ANNI original chopper settings, </a:t>
            </a:r>
            <a:r>
              <a:rPr lang="en-US" dirty="0">
                <a:hlinkClick r:id="rId2"/>
              </a:rPr>
              <a:t>PDC1@6.5</a:t>
            </a:r>
            <a:r>
              <a:rPr lang="en-US" dirty="0"/>
              <a:t>m and PDC2@42.5m </a:t>
            </a:r>
          </a:p>
          <a:p>
            <a:r>
              <a:rPr lang="en-US" dirty="0"/>
              <a:t>C: C-polarizer, no choppers, wavelength restricted to 8.8-9.0AA, open choppers </a:t>
            </a:r>
          </a:p>
          <a:p>
            <a:r>
              <a:rPr lang="en-US" dirty="0"/>
              <a:t>D: New concept, curved with V-shaped polarizer, </a:t>
            </a:r>
            <a:r>
              <a:rPr lang="en-US" dirty="0">
                <a:hlinkClick r:id="rId3"/>
              </a:rPr>
              <a:t>PDC1@6.5m</a:t>
            </a:r>
            <a:r>
              <a:rPr lang="en-US" dirty="0"/>
              <a:t> and PDC2@26m</a:t>
            </a:r>
          </a:p>
          <a:p>
            <a:r>
              <a:rPr lang="en-US" dirty="0"/>
              <a:t>E: New concept, curved with V-shaped polarizer, </a:t>
            </a:r>
            <a:r>
              <a:rPr lang="en-US" dirty="0">
                <a:hlinkClick r:id="rId3"/>
              </a:rPr>
              <a:t>PDC1@6.5m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PDC2@42.5m</a:t>
            </a:r>
            <a:endParaRPr lang="en-US" dirty="0"/>
          </a:p>
          <a:p>
            <a:r>
              <a:rPr lang="en-US" dirty="0"/>
              <a:t>F: New concept, curved  with V-shaped polarizer, wavelength restricted to 8.8-9.0AA, open choppers</a:t>
            </a:r>
          </a:p>
          <a:p>
            <a:r>
              <a:rPr lang="en-US" dirty="0"/>
              <a:t>G: Theoretical max, straight guide (slits preserved), V-polarizer, wavelength restricted to 8.8-9.0AA, open choppers</a:t>
            </a:r>
          </a:p>
          <a:p>
            <a:r>
              <a:rPr lang="en-US" dirty="0"/>
              <a:t>In the options A-F line of sight is lost at 11.5 meters (just before the </a:t>
            </a:r>
            <a:r>
              <a:rPr lang="en-US"/>
              <a:t>bunker wall)</a:t>
            </a:r>
            <a:endParaRPr lang="en-US" dirty="0"/>
          </a:p>
          <a:p>
            <a:endParaRPr lang="en-US" dirty="0"/>
          </a:p>
          <a:p>
            <a:r>
              <a:rPr lang="en-US" dirty="0"/>
              <a:t>Lower FOM for the concept with V-bender can be a consequence of more reflections in the long second bender with multiple horizontal slits. The second bender optimization should be studied (bending angle  and height are fixed, but L and </a:t>
            </a:r>
            <a:r>
              <a:rPr lang="en-US" dirty="0" err="1"/>
              <a:t>Nof</a:t>
            </a:r>
            <a:r>
              <a:rPr lang="en-US" dirty="0"/>
              <a:t> slits can be varied)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70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5C53F-8C01-C650-136B-5EAE5E912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950D1-C009-A335-82BB-06F36DD14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Ways to increase flux in the cells:</a:t>
            </a:r>
          </a:p>
          <a:p>
            <a:pPr lvl="1"/>
            <a:r>
              <a:rPr lang="en-US" dirty="0"/>
              <a:t>Minimize losses in the benders</a:t>
            </a:r>
          </a:p>
          <a:p>
            <a:pPr lvl="1"/>
            <a:r>
              <a:rPr lang="en-US" dirty="0"/>
              <a:t>Minimize losses in the choppers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35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61E24-ACE0-09B7-4318-81B420AB2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ANNI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64239-7DCF-AA57-8F93-F7283367A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626"/>
            <a:ext cx="10515600" cy="141517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Benders for 1.7 degrees each</a:t>
            </a:r>
          </a:p>
          <a:p>
            <a:r>
              <a:rPr lang="en-US" dirty="0"/>
              <a:t>6 cm guide height</a:t>
            </a:r>
          </a:p>
          <a:p>
            <a:r>
              <a:rPr lang="en-US" dirty="0"/>
              <a:t>Line of sight to the moderator is avoided at ~15.5 m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C6F669-BB1B-8882-3FD3-4E6428A08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054" y="3244875"/>
            <a:ext cx="11702946" cy="335927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0CB6B7E-BC41-CB8A-A3A1-908B0FF01059}"/>
              </a:ext>
            </a:extLst>
          </p:cNvPr>
          <p:cNvCxnSpPr>
            <a:cxnSpLocks/>
          </p:cNvCxnSpPr>
          <p:nvPr/>
        </p:nvCxnSpPr>
        <p:spPr>
          <a:xfrm flipV="1">
            <a:off x="2133600" y="4459941"/>
            <a:ext cx="5289176" cy="75751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115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5D70-7053-8645-6E7F-45E8DF471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05"/>
            <a:ext cx="10515600" cy="1325563"/>
          </a:xfrm>
        </p:spPr>
        <p:txBody>
          <a:bodyPr/>
          <a:lstStyle/>
          <a:p>
            <a:r>
              <a:rPr lang="en-US" dirty="0"/>
              <a:t>Attempt to reduce guide height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A18C8-036F-9A1E-2020-E0F8DC91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1" y="1245615"/>
            <a:ext cx="10515600" cy="1484842"/>
          </a:xfrm>
        </p:spPr>
        <p:txBody>
          <a:bodyPr/>
          <a:lstStyle/>
          <a:p>
            <a:r>
              <a:rPr lang="en-US" dirty="0"/>
              <a:t>HIBEAM monolith insert</a:t>
            </a:r>
          </a:p>
          <a:p>
            <a:r>
              <a:rPr lang="en-US" dirty="0"/>
              <a:t>Different curving radii for upper and lower surfaces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01D2E6-BB32-2648-0451-DBA074F26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397" y="3017520"/>
            <a:ext cx="6387603" cy="347535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F55B442E-7634-E899-20E6-43525E55C7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4788003"/>
                  </p:ext>
                </p:extLst>
              </p:nvPr>
            </p:nvGraphicFramePr>
            <p:xfrm>
              <a:off x="7399866" y="5169097"/>
              <a:ext cx="4377268" cy="15311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317">
                      <a:extLst>
                        <a:ext uri="{9D8B030D-6E8A-4147-A177-3AD203B41FA5}">
                          <a16:colId xmlns:a16="http://schemas.microsoft.com/office/drawing/2014/main" val="1013878582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4244990837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3377768762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3282754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LOS, m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𝜶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𝒕𝒐𝒑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𝜶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𝒃𝒐𝒕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𝜶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805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11.5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4.54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3.451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6653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2.92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3.071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45700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2.781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53144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F55B442E-7634-E899-20E6-43525E55C7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4788003"/>
                  </p:ext>
                </p:extLst>
              </p:nvPr>
            </p:nvGraphicFramePr>
            <p:xfrm>
              <a:off x="7399866" y="5169097"/>
              <a:ext cx="4377268" cy="15311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317">
                      <a:extLst>
                        <a:ext uri="{9D8B030D-6E8A-4147-A177-3AD203B41FA5}">
                          <a16:colId xmlns:a16="http://schemas.microsoft.com/office/drawing/2014/main" val="1013878582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4244990837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3377768762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3282754045"/>
                        </a:ext>
                      </a:extLst>
                    </a:gridCol>
                  </a:tblGrid>
                  <a:tr h="418592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LOS, m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556" t="-5797" r="-202222" b="-2884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676" t="-5797" r="-103352" b="-2884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000" t="-5797" r="-2778" b="-2884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805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11.5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4.54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3.451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6653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2.92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3.071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45700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2.781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531449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4E66CA-B076-291A-3941-89E1BFC22B5A}"/>
              </a:ext>
            </a:extLst>
          </p:cNvPr>
          <p:cNvSpPr txBox="1">
            <a:spLocks/>
          </p:cNvSpPr>
          <p:nvPr/>
        </p:nvSpPr>
        <p:spPr>
          <a:xfrm>
            <a:off x="7247468" y="4493752"/>
            <a:ext cx="4944532" cy="6764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Entrance height =13 cm</a:t>
            </a:r>
          </a:p>
          <a:p>
            <a:r>
              <a:rPr lang="en-US" dirty="0"/>
              <a:t>Exit height = 6 cm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024141E-CB49-0CB8-6C18-C9D4E940D458}"/>
              </a:ext>
            </a:extLst>
          </p:cNvPr>
          <p:cNvSpPr txBox="1">
            <a:spLocks/>
          </p:cNvSpPr>
          <p:nvPr/>
        </p:nvSpPr>
        <p:spPr>
          <a:xfrm>
            <a:off x="7247468" y="2232712"/>
            <a:ext cx="4944532" cy="6764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Entrance height =13 cm</a:t>
            </a:r>
          </a:p>
          <a:p>
            <a:r>
              <a:rPr lang="en-US" dirty="0"/>
              <a:t>Exit height = 13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164DC201-737A-483B-3674-6C73112703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1506022"/>
                  </p:ext>
                </p:extLst>
              </p:nvPr>
            </p:nvGraphicFramePr>
            <p:xfrm>
              <a:off x="7399866" y="2845391"/>
              <a:ext cx="4377268" cy="15311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317">
                      <a:extLst>
                        <a:ext uri="{9D8B030D-6E8A-4147-A177-3AD203B41FA5}">
                          <a16:colId xmlns:a16="http://schemas.microsoft.com/office/drawing/2014/main" val="1013878582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4244990837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3377768762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3282754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LOS, m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𝜶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𝒕𝒐𝒑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𝜶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𝒃𝒐𝒕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𝜶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805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11.5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6653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3.98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45700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53144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164DC201-737A-483B-3674-6C73112703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1506022"/>
                  </p:ext>
                </p:extLst>
              </p:nvPr>
            </p:nvGraphicFramePr>
            <p:xfrm>
              <a:off x="7399866" y="2845391"/>
              <a:ext cx="4377268" cy="15311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317">
                      <a:extLst>
                        <a:ext uri="{9D8B030D-6E8A-4147-A177-3AD203B41FA5}">
                          <a16:colId xmlns:a16="http://schemas.microsoft.com/office/drawing/2014/main" val="1013878582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4244990837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3377768762"/>
                        </a:ext>
                      </a:extLst>
                    </a:gridCol>
                    <a:gridCol w="1094317">
                      <a:extLst>
                        <a:ext uri="{9D8B030D-6E8A-4147-A177-3AD203B41FA5}">
                          <a16:colId xmlns:a16="http://schemas.microsoft.com/office/drawing/2014/main" val="3282754045"/>
                        </a:ext>
                      </a:extLst>
                    </a:gridCol>
                  </a:tblGrid>
                  <a:tr h="418592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LOS, m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556" t="-5797" r="-202222" b="-2884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676" t="-5797" r="-103352" b="-2884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0000" t="-5797" r="-2778" b="-2884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805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11.5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6653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3.98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45700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53144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45314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27D1-9E8A-66E0-A68F-0B70737A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from new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4F2E-2DE2-E864-F13B-18C2C5B13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121"/>
            <a:ext cx="10515600" cy="18338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Reduced curving angles</a:t>
            </a:r>
          </a:p>
          <a:p>
            <a:r>
              <a:rPr lang="en-US" dirty="0"/>
              <a:t>Less slits in the benders (10 slits in the current design)</a:t>
            </a:r>
          </a:p>
          <a:p>
            <a:pPr lvl="1"/>
            <a:r>
              <a:rPr lang="en-US" dirty="0"/>
              <a:t>Easier manufacture</a:t>
            </a:r>
          </a:p>
          <a:p>
            <a:pPr lvl="1"/>
            <a:r>
              <a:rPr lang="en-US" dirty="0"/>
              <a:t>less reflections </a:t>
            </a:r>
          </a:p>
          <a:p>
            <a:pPr lvl="1"/>
            <a:r>
              <a:rPr lang="en-US" dirty="0"/>
              <a:t>better transport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DDB1C0-E7EE-3461-401E-AD5DB3BD4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44" y="3476452"/>
            <a:ext cx="11784711" cy="274603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F3EACA-9F2D-C982-380A-5F46A8C768D7}"/>
              </a:ext>
            </a:extLst>
          </p:cNvPr>
          <p:cNvCxnSpPr>
            <a:cxnSpLocks/>
          </p:cNvCxnSpPr>
          <p:nvPr/>
        </p:nvCxnSpPr>
        <p:spPr>
          <a:xfrm flipV="1">
            <a:off x="1971040" y="4936952"/>
            <a:ext cx="5892800" cy="43971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36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F4E3B-D4DD-DCAB-BAAB-A92413C91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3208" y="111127"/>
            <a:ext cx="2973992" cy="1321434"/>
          </a:xfrm>
        </p:spPr>
        <p:txBody>
          <a:bodyPr>
            <a:normAutofit/>
          </a:bodyPr>
          <a:lstStyle/>
          <a:p>
            <a:r>
              <a:rPr lang="en-US" dirty="0"/>
              <a:t>Past bunker wall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619E7-B81D-7DA0-3F7A-96FA66463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6212" y="2011680"/>
            <a:ext cx="3427868" cy="473519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Original</a:t>
            </a:r>
          </a:p>
          <a:p>
            <a:r>
              <a:rPr lang="en-US" dirty="0"/>
              <a:t>3.84E9 n/s(0.2AAbw)</a:t>
            </a:r>
          </a:p>
          <a:p>
            <a:r>
              <a:rPr lang="en-US" dirty="0"/>
              <a:t>1 degree </a:t>
            </a:r>
            <a:r>
              <a:rPr lang="en-US" dirty="0" err="1"/>
              <a:t>Vdiv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Tapered bender</a:t>
            </a:r>
          </a:p>
          <a:p>
            <a:r>
              <a:rPr lang="en-US" dirty="0"/>
              <a:t>3.44E9 n/s(0.2AAbw)</a:t>
            </a:r>
          </a:p>
          <a:p>
            <a:r>
              <a:rPr lang="en-US" dirty="0"/>
              <a:t>~1.8 degrees </a:t>
            </a:r>
            <a:r>
              <a:rPr lang="en-US" dirty="0" err="1"/>
              <a:t>Vdiv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847DFC-38DD-FADB-7F1C-426DFAD23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92970"/>
            <a:ext cx="3636146" cy="30202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793167-3A40-87D9-AB49-5B56A1E8C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3070" y="3553162"/>
            <a:ext cx="3670138" cy="30600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9D5F6D-0EBC-9AD8-CC2E-2811090ABD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1" y="111126"/>
            <a:ext cx="3636146" cy="30694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D23E79-E24D-17C1-EFFD-6EF0DFBFB3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0066" y="111126"/>
            <a:ext cx="3636146" cy="306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152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9ED5-E849-456A-6047-0FA5B26A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473E4-0B17-7B05-B50B-D251DD893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gain in flux observed after bender 2 (unpolarized fluxes)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5BF51D-658C-2C53-7A21-300097071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147" y="2366963"/>
            <a:ext cx="4487853" cy="3810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4C7786-4DA8-0D29-9EA9-42DC0F2638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3061" y="2366964"/>
            <a:ext cx="4540739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24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417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Cambria Math</vt:lpstr>
      <vt:lpstr>Office Theme</vt:lpstr>
      <vt:lpstr>LOS considerations</vt:lpstr>
      <vt:lpstr>FOM in the cells</vt:lpstr>
      <vt:lpstr>PowerPoint Presentation</vt:lpstr>
      <vt:lpstr>ANNI proposal</vt:lpstr>
      <vt:lpstr>Attempt to reduce guide height</vt:lpstr>
      <vt:lpstr>Expectations from new concepts</vt:lpstr>
      <vt:lpstr>Past bunker wall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Rodion Kolevatov</dc:creator>
  <cp:lastModifiedBy>Rodion Kolevatov</cp:lastModifiedBy>
  <cp:revision>5</cp:revision>
  <dcterms:created xsi:type="dcterms:W3CDTF">2024-12-12T12:35:37Z</dcterms:created>
  <dcterms:modified xsi:type="dcterms:W3CDTF">2024-12-12T15:24:31Z</dcterms:modified>
</cp:coreProperties>
</file>