
<file path=[Content_Types].xml><?xml version="1.0" encoding="utf-8"?>
<Types xmlns="http://schemas.openxmlformats.org/package/2006/content-types">
  <Default Extension="dk" ContentType="image/gif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7" r:id="rId2"/>
    <p:sldId id="479" r:id="rId3"/>
    <p:sldId id="482" r:id="rId4"/>
    <p:sldId id="502" r:id="rId5"/>
    <p:sldId id="470" r:id="rId6"/>
    <p:sldId id="503" r:id="rId7"/>
    <p:sldId id="422" r:id="rId8"/>
    <p:sldId id="366" r:id="rId9"/>
    <p:sldId id="368" r:id="rId10"/>
    <p:sldId id="425" r:id="rId11"/>
    <p:sldId id="357" r:id="rId12"/>
    <p:sldId id="445" r:id="rId13"/>
    <p:sldId id="483" r:id="rId14"/>
    <p:sldId id="362" r:id="rId15"/>
    <p:sldId id="363" r:id="rId16"/>
    <p:sldId id="489" r:id="rId17"/>
    <p:sldId id="495" r:id="rId18"/>
    <p:sldId id="488" r:id="rId19"/>
    <p:sldId id="490" r:id="rId20"/>
    <p:sldId id="491" r:id="rId21"/>
    <p:sldId id="500" r:id="rId22"/>
    <p:sldId id="374" r:id="rId23"/>
    <p:sldId id="509" r:id="rId24"/>
    <p:sldId id="510" r:id="rId25"/>
    <p:sldId id="514" r:id="rId26"/>
    <p:sldId id="506" r:id="rId27"/>
    <p:sldId id="511" r:id="rId28"/>
    <p:sldId id="512" r:id="rId29"/>
    <p:sldId id="513" r:id="rId30"/>
    <p:sldId id="410" r:id="rId31"/>
    <p:sldId id="504" r:id="rId32"/>
    <p:sldId id="505" r:id="rId33"/>
    <p:sldId id="508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81" autoAdjust="0"/>
  </p:normalViewPr>
  <p:slideViewPr>
    <p:cSldViewPr snapToGrid="0" snapToObjects="1">
      <p:cViewPr varScale="1">
        <p:scale>
          <a:sx n="89" d="100"/>
          <a:sy n="89" d="100"/>
        </p:scale>
        <p:origin x="40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2025-02-04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65295" y="26537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3126" y="266428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FDD8-E9D5-414B-9D01-E73C6B8A8FCA}" type="datetime1">
              <a:rPr lang="sv-SE" smtClean="0"/>
              <a:t>2025-02-04</a:t>
            </a:fld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75317" y="26537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91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3126" y="26537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56500" y="26537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11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3126" y="266428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10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2025-02-04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dk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8065" y="2342670"/>
            <a:ext cx="8640000" cy="2387600"/>
          </a:xfrm>
        </p:spPr>
        <p:txBody>
          <a:bodyPr/>
          <a:lstStyle/>
          <a:p>
            <a:r>
              <a:rPr lang="en-GB" sz="4400" dirty="0"/>
              <a:t>BIFROST project &amp; performance </a:t>
            </a:r>
            <a:br>
              <a:rPr lang="en-GB" sz="4400" dirty="0"/>
            </a:br>
            <a:br>
              <a:rPr lang="en-GB" sz="4400" dirty="0"/>
            </a:br>
            <a:r>
              <a:rPr lang="en-GB" sz="2400" dirty="0"/>
              <a:t>4</a:t>
            </a:r>
            <a:r>
              <a:rPr lang="en-GB" sz="2400" baseline="30000" dirty="0"/>
              <a:t>th</a:t>
            </a:r>
            <a:r>
              <a:rPr lang="en-GB" sz="2400" dirty="0"/>
              <a:t> </a:t>
            </a:r>
            <a:r>
              <a:rPr lang="en-GB" sz="2000" dirty="0"/>
              <a:t>of February 2025</a:t>
            </a:r>
            <a:br>
              <a:rPr lang="en-GB" sz="20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Tunable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energy resolution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95647" y="5153214"/>
          <a:ext cx="7045252" cy="161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626">
                  <a:extLst>
                    <a:ext uri="{9D8B030D-6E8A-4147-A177-3AD203B41FA5}">
                      <a16:colId xmlns:a16="http://schemas.microsoft.com/office/drawing/2014/main" val="8482599"/>
                    </a:ext>
                  </a:extLst>
                </a:gridCol>
                <a:gridCol w="3522626">
                  <a:extLst>
                    <a:ext uri="{9D8B030D-6E8A-4147-A177-3AD203B41FA5}">
                      <a16:colId xmlns:a16="http://schemas.microsoft.com/office/drawing/2014/main" val="1763390520"/>
                    </a:ext>
                  </a:extLst>
                </a:gridCol>
              </a:tblGrid>
              <a:tr h="321440">
                <a:tc>
                  <a:txBody>
                    <a:bodyPr/>
                    <a:lstStyle/>
                    <a:p>
                      <a:r>
                        <a:rPr lang="da-DK" sz="1600" dirty="0"/>
                        <a:t>PSC </a:t>
                      </a:r>
                      <a:r>
                        <a:rPr lang="da-DK" sz="1600" dirty="0" err="1"/>
                        <a:t>opening</a:t>
                      </a:r>
                      <a:r>
                        <a:rPr lang="da-DK" sz="1600" baseline="0" dirty="0"/>
                        <a:t> time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tc>
                  <a:txBody>
                    <a:bodyPr/>
                    <a:lstStyle/>
                    <a:p>
                      <a:r>
                        <a:rPr lang="da-DK" sz="1600" dirty="0" err="1"/>
                        <a:t>Flux</a:t>
                      </a:r>
                      <a:r>
                        <a:rPr lang="da-DK" sz="1600" baseline="0" dirty="0"/>
                        <a:t> @ 2 MW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extLst>
                  <a:ext uri="{0D108BD9-81ED-4DB2-BD59-A6C34878D82A}">
                    <a16:rowId xmlns:a16="http://schemas.microsoft.com/office/drawing/2014/main" val="1757331601"/>
                  </a:ext>
                </a:extLst>
              </a:tr>
              <a:tr h="321440">
                <a:tc>
                  <a:txBody>
                    <a:bodyPr/>
                    <a:lstStyle/>
                    <a:p>
                      <a:r>
                        <a:rPr lang="da-DK" sz="1600" dirty="0"/>
                        <a:t>Full pulse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tc>
                  <a:txBody>
                    <a:bodyPr/>
                    <a:lstStyle/>
                    <a:p>
                      <a:r>
                        <a:rPr lang="da-DK" sz="1600" dirty="0"/>
                        <a:t>6 · 10</a:t>
                      </a:r>
                      <a:r>
                        <a:rPr lang="da-DK" sz="1600" baseline="30000" dirty="0"/>
                        <a:t>9 </a:t>
                      </a:r>
                      <a:r>
                        <a:rPr lang="da-DK" sz="1600" baseline="0" dirty="0"/>
                        <a:t> n/s/cm</a:t>
                      </a:r>
                      <a:r>
                        <a:rPr lang="da-DK" sz="1600" baseline="30000" dirty="0"/>
                        <a:t>2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extLst>
                  <a:ext uri="{0D108BD9-81ED-4DB2-BD59-A6C34878D82A}">
                    <a16:rowId xmlns:a16="http://schemas.microsoft.com/office/drawing/2014/main" val="2778992847"/>
                  </a:ext>
                </a:extLst>
              </a:tr>
              <a:tr h="321440">
                <a:tc>
                  <a:txBody>
                    <a:bodyPr/>
                    <a:lstStyle/>
                    <a:p>
                      <a:r>
                        <a:rPr lang="da-DK" sz="1600" dirty="0"/>
                        <a:t>1.0 ms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/>
                        <a:t>1.7 · 10</a:t>
                      </a:r>
                      <a:r>
                        <a:rPr lang="da-DK" sz="1600" baseline="30000" dirty="0"/>
                        <a:t>9 </a:t>
                      </a:r>
                      <a:r>
                        <a:rPr lang="da-DK" sz="1600" baseline="0" dirty="0"/>
                        <a:t> n/s/cm</a:t>
                      </a:r>
                      <a:r>
                        <a:rPr lang="da-DK" sz="1600" baseline="30000" dirty="0"/>
                        <a:t>2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extLst>
                  <a:ext uri="{0D108BD9-81ED-4DB2-BD59-A6C34878D82A}">
                    <a16:rowId xmlns:a16="http://schemas.microsoft.com/office/drawing/2014/main" val="1226823450"/>
                  </a:ext>
                </a:extLst>
              </a:tr>
              <a:tr h="321440">
                <a:tc>
                  <a:txBody>
                    <a:bodyPr/>
                    <a:lstStyle/>
                    <a:p>
                      <a:r>
                        <a:rPr lang="da-DK" sz="1600" dirty="0"/>
                        <a:t>0.5 ms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/>
                        <a:t>9.5 · 10</a:t>
                      </a:r>
                      <a:r>
                        <a:rPr lang="da-DK" sz="1600" baseline="30000" dirty="0"/>
                        <a:t>8 </a:t>
                      </a:r>
                      <a:r>
                        <a:rPr lang="da-DK" sz="1600" baseline="0" dirty="0"/>
                        <a:t> n/s/cm</a:t>
                      </a:r>
                      <a:r>
                        <a:rPr lang="da-DK" sz="1600" baseline="30000" dirty="0"/>
                        <a:t>2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extLst>
                  <a:ext uri="{0D108BD9-81ED-4DB2-BD59-A6C34878D82A}">
                    <a16:rowId xmlns:a16="http://schemas.microsoft.com/office/drawing/2014/main" val="3762276655"/>
                  </a:ext>
                </a:extLst>
              </a:tr>
              <a:tr h="321440">
                <a:tc>
                  <a:txBody>
                    <a:bodyPr/>
                    <a:lstStyle/>
                    <a:p>
                      <a:r>
                        <a:rPr lang="da-DK" sz="1600" dirty="0"/>
                        <a:t>0.1 ms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/>
                        <a:t>2.5 · 10</a:t>
                      </a:r>
                      <a:r>
                        <a:rPr lang="da-DK" sz="1600" baseline="30000" dirty="0"/>
                        <a:t>8 </a:t>
                      </a:r>
                      <a:r>
                        <a:rPr lang="da-DK" sz="1600" baseline="0" dirty="0"/>
                        <a:t> n/s/cm</a:t>
                      </a:r>
                      <a:r>
                        <a:rPr lang="da-DK" sz="1600" baseline="30000" dirty="0"/>
                        <a:t>2</a:t>
                      </a:r>
                      <a:endParaRPr lang="en-US" sz="1600" dirty="0"/>
                    </a:p>
                  </a:txBody>
                  <a:tcPr marL="79259" marR="79259" marT="39630" marB="39630"/>
                </a:tc>
                <a:extLst>
                  <a:ext uri="{0D108BD9-81ED-4DB2-BD59-A6C34878D82A}">
                    <a16:rowId xmlns:a16="http://schemas.microsoft.com/office/drawing/2014/main" val="54296127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6" y="1061700"/>
            <a:ext cx="5321530" cy="39756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682BE0-249B-0B15-0CBF-EED8EB5BFD00}"/>
              </a:ext>
            </a:extLst>
          </p:cNvPr>
          <p:cNvSpPr/>
          <p:nvPr/>
        </p:nvSpPr>
        <p:spPr>
          <a:xfrm>
            <a:off x="5703724" y="4198859"/>
            <a:ext cx="282931" cy="2829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FAF945-27D0-8AAC-A939-E5B21AE24B94}"/>
              </a:ext>
            </a:extLst>
          </p:cNvPr>
          <p:cNvSpPr/>
          <p:nvPr/>
        </p:nvSpPr>
        <p:spPr>
          <a:xfrm>
            <a:off x="4228245" y="3782299"/>
            <a:ext cx="282931" cy="2829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78C59C-C175-93BF-0A3D-38136D6C35F5}"/>
              </a:ext>
            </a:extLst>
          </p:cNvPr>
          <p:cNvSpPr/>
          <p:nvPr/>
        </p:nvSpPr>
        <p:spPr>
          <a:xfrm>
            <a:off x="3151285" y="3782299"/>
            <a:ext cx="282931" cy="2829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C45E32-144B-86FC-C090-1CD9A52A5E1B}"/>
              </a:ext>
            </a:extLst>
          </p:cNvPr>
          <p:cNvCxnSpPr>
            <a:stCxn id="3" idx="6"/>
          </p:cNvCxnSpPr>
          <p:nvPr/>
        </p:nvCxnSpPr>
        <p:spPr>
          <a:xfrm flipV="1">
            <a:off x="5986655" y="3159760"/>
            <a:ext cx="1958465" cy="11805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CABB8C-2F38-72FD-4DB6-8F6341A4AE6E}"/>
              </a:ext>
            </a:extLst>
          </p:cNvPr>
          <p:cNvSpPr/>
          <p:nvPr/>
        </p:nvSpPr>
        <p:spPr>
          <a:xfrm>
            <a:off x="8301289" y="1984072"/>
            <a:ext cx="36671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Using the PSC,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can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match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even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prismatic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analyser resolution for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very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large </a:t>
            </a:r>
            <a:r>
              <a:rPr lang="da-DK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Ei’s</a:t>
            </a:r>
            <a:r>
              <a:rPr lang="da-DK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7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Bifrost Instrument review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56" y="1354997"/>
            <a:ext cx="6411605" cy="4768062"/>
          </a:xfrm>
        </p:spPr>
        <p:txBody>
          <a:bodyPr/>
          <a:lstStyle/>
          <a:p>
            <a:pPr lvl="1"/>
            <a:r>
              <a:rPr lang="en-US" dirty="0"/>
              <a:t>PSC and FOCs installed in the bunker, monitor installed soon</a:t>
            </a:r>
          </a:p>
          <a:p>
            <a:pPr lvl="1"/>
            <a:r>
              <a:rPr lang="en-US" dirty="0"/>
              <a:t>PSC commissioning will be a challenge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559" y="481403"/>
            <a:ext cx="9360000" cy="507076"/>
          </a:xfrm>
        </p:spPr>
        <p:txBody>
          <a:bodyPr/>
          <a:lstStyle/>
          <a:p>
            <a:r>
              <a:rPr lang="en-GB" sz="2800" dirty="0"/>
              <a:t>Primary Spectrometer - Bunker</a:t>
            </a:r>
          </a:p>
          <a:p>
            <a:endParaRPr lang="en-GB" sz="280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2" name="Picture 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7126C85-EA75-ED69-197F-F4D0187B9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58" y="2906947"/>
            <a:ext cx="3522798" cy="4697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6D7DA-0E5D-801A-8ACA-E4A17769A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37" y="3698586"/>
            <a:ext cx="3470402" cy="272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390121"/>
            <a:ext cx="9360000" cy="657339"/>
          </a:xfrm>
        </p:spPr>
        <p:txBody>
          <a:bodyPr>
            <a:noAutofit/>
          </a:bodyPr>
          <a:lstStyle/>
          <a:p>
            <a:r>
              <a:rPr lang="sv-S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Cadmium</a:t>
            </a:r>
            <a:r>
              <a:rPr lang="sv-S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v-S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lining</a:t>
            </a:r>
            <a:r>
              <a:rPr lang="sv-S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cross talk </a:t>
            </a:r>
            <a:r>
              <a:rPr lang="sv-S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shielding</a:t>
            </a:r>
            <a:br>
              <a:rPr lang="sv-S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v-S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3C0B3-D465-47ED-813D-EBE823E49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44" y="2167041"/>
            <a:ext cx="4931566" cy="4007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BF7F4-FE35-4E35-C212-1CA3B2AC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70" y="2167041"/>
            <a:ext cx="5342697" cy="4007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7340-7558-BD7B-1F56-264A405AA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020" y="5063542"/>
            <a:ext cx="838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C69-5DD4-1849-98F1-2FD29CD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Detectors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A8909A-7DE5-9C70-38C5-0F25E6A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19" y="3399845"/>
            <a:ext cx="5436422" cy="3053686"/>
          </a:xfrm>
          <a:prstGeom prst="rect">
            <a:avLst/>
          </a:prstGeom>
        </p:spPr>
      </p:pic>
      <p:pic>
        <p:nvPicPr>
          <p:cNvPr id="3" name="Picture 2" descr="http://www-llb.cea.fr/Images/LogoLLB.png">
            <a:extLst>
              <a:ext uri="{FF2B5EF4-FFF2-40B4-BE49-F238E27FC236}">
                <a16:creationId xmlns:a16="http://schemas.microsoft.com/office/drawing/2014/main" id="{8B23AB1A-946C-C573-9843-C0356E24C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943" y="2453269"/>
            <a:ext cx="1602574" cy="9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7C3ED-2179-A49A-3C54-1C71F82233D2}"/>
              </a:ext>
            </a:extLst>
          </p:cNvPr>
          <p:cNvSpPr txBox="1"/>
          <p:nvPr/>
        </p:nvSpPr>
        <p:spPr>
          <a:xfrm>
            <a:off x="7512349" y="949246"/>
            <a:ext cx="39197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Detectors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now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tested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</a:p>
          <a:p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Full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readout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chain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has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been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tested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What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remains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is firmware and EFU </a:t>
            </a:r>
            <a:r>
              <a:rPr lang="da-DK" sz="2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tweaks</a:t>
            </a:r>
            <a:r>
              <a:rPr lang="da-DK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5" name="Picture 4" descr="A group of metal boxes with wires&#10;&#10;Description automatically generated">
            <a:extLst>
              <a:ext uri="{FF2B5EF4-FFF2-40B4-BE49-F238E27FC236}">
                <a16:creationId xmlns:a16="http://schemas.microsoft.com/office/drawing/2014/main" id="{2388D1AB-3EA7-8877-5533-E2DCA2E4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3" y="1589647"/>
            <a:ext cx="5881411" cy="44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Bifrost Instrument review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2" y="1352676"/>
            <a:ext cx="7709635" cy="4768062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6472" y="450173"/>
            <a:ext cx="9360000" cy="507076"/>
          </a:xfrm>
        </p:spPr>
        <p:txBody>
          <a:bodyPr/>
          <a:lstStyle/>
          <a:p>
            <a:r>
              <a:rPr lang="en-GB" sz="2800" b="1" dirty="0"/>
              <a:t>Analysers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2" y="1505076"/>
            <a:ext cx="7709635" cy="4768062"/>
          </a:xfrm>
        </p:spPr>
        <p:txBody>
          <a:bodyPr/>
          <a:lstStyle/>
          <a:p>
            <a:pPr lvl="1"/>
            <a:r>
              <a:rPr lang="en-US" dirty="0"/>
              <a:t>Fully assembled on plate</a:t>
            </a:r>
          </a:p>
          <a:p>
            <a:pPr lvl="1"/>
            <a:r>
              <a:rPr lang="en-US" dirty="0"/>
              <a:t>Lots of measurement data</a:t>
            </a:r>
          </a:p>
          <a:p>
            <a:pPr lvl="1"/>
            <a:r>
              <a:rPr lang="en-US" dirty="0"/>
              <a:t>Installed inside vessel last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F27C14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866" y="2768945"/>
            <a:ext cx="7238134" cy="4071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1" y="3427809"/>
            <a:ext cx="4550115" cy="3412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12" y="207146"/>
            <a:ext cx="5288462" cy="22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Bifrost Instrument review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2" y="1352676"/>
            <a:ext cx="7709635" cy="4768062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483724"/>
            <a:ext cx="9360000" cy="507076"/>
          </a:xfrm>
        </p:spPr>
        <p:txBody>
          <a:bodyPr/>
          <a:lstStyle/>
          <a:p>
            <a:r>
              <a:rPr lang="en-GB" sz="2800" dirty="0"/>
              <a:t>Beryllium Filter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4" b="2841"/>
          <a:stretch/>
        </p:blipFill>
        <p:spPr>
          <a:xfrm>
            <a:off x="4012345" y="3727741"/>
            <a:ext cx="8211337" cy="3112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5253" r="10044" b="7205"/>
          <a:stretch/>
        </p:blipFill>
        <p:spPr>
          <a:xfrm>
            <a:off x="6985617" y="0"/>
            <a:ext cx="5206383" cy="4313382"/>
          </a:xfrm>
          <a:prstGeom prst="rect">
            <a:avLst/>
          </a:prstGeom>
        </p:spPr>
      </p:pic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2" y="1505076"/>
            <a:ext cx="7709635" cy="4768062"/>
          </a:xfrm>
        </p:spPr>
        <p:txBody>
          <a:bodyPr/>
          <a:lstStyle/>
          <a:p>
            <a:pPr lvl="1"/>
            <a:r>
              <a:rPr lang="en-US" dirty="0"/>
              <a:t>FAT performed in August</a:t>
            </a:r>
          </a:p>
          <a:p>
            <a:pPr lvl="1"/>
            <a:r>
              <a:rPr lang="en-US" dirty="0"/>
              <a:t>Delivered to ESS and SAT performed last week</a:t>
            </a:r>
          </a:p>
          <a:p>
            <a:pPr lvl="1"/>
            <a:r>
              <a:rPr lang="en-US" dirty="0"/>
              <a:t>Vacuum performance is now robust</a:t>
            </a:r>
          </a:p>
          <a:p>
            <a:pPr lvl="2"/>
            <a:r>
              <a:rPr lang="en-US" dirty="0"/>
              <a:t>2x10</a:t>
            </a:r>
            <a:r>
              <a:rPr lang="en-US" baseline="30000" dirty="0"/>
              <a:t>-9</a:t>
            </a:r>
            <a:r>
              <a:rPr lang="en-US" dirty="0"/>
              <a:t>mBar.l.s maximum leak rate at cold temperature</a:t>
            </a:r>
          </a:p>
          <a:p>
            <a:pPr lvl="2"/>
            <a:r>
              <a:rPr lang="en-US" dirty="0"/>
              <a:t>Secondary vacuum design now changed </a:t>
            </a:r>
          </a:p>
          <a:p>
            <a:pPr lvl="1"/>
            <a:r>
              <a:rPr lang="en-US" dirty="0"/>
              <a:t>Temperature readout through ICS hardware</a:t>
            </a:r>
          </a:p>
          <a:p>
            <a:pPr lvl="1"/>
            <a:r>
              <a:rPr lang="en-US" dirty="0"/>
              <a:t>Hold time of 55 hours, </a:t>
            </a:r>
            <a:br>
              <a:rPr lang="en-US" dirty="0"/>
            </a:br>
            <a:r>
              <a:rPr lang="en-US" dirty="0"/>
              <a:t>hopefully more soon!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Energy resolution 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2C64F-F080-9FA0-FB02-660A730D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10" y="638209"/>
            <a:ext cx="1997346" cy="1992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1F6C1-C214-1BC3-F6C2-6CF159784196}"/>
              </a:ext>
            </a:extLst>
          </p:cNvPr>
          <p:cNvSpPr txBox="1"/>
          <p:nvPr/>
        </p:nvSpPr>
        <p:spPr>
          <a:xfrm>
            <a:off x="9089631" y="2682833"/>
            <a:ext cx="2922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Kristine </a:t>
            </a:r>
            <a:r>
              <a:rPr lang="en-US" sz="1600" dirty="0" err="1">
                <a:solidFill>
                  <a:srgbClr val="666666"/>
                </a:solidFill>
              </a:rPr>
              <a:t>Krighaar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br>
              <a:rPr lang="en-US" sz="1600" dirty="0">
                <a:solidFill>
                  <a:srgbClr val="666666"/>
                </a:solidFill>
              </a:rPr>
            </a:br>
            <a:r>
              <a:rPr lang="en-US" sz="1600" dirty="0">
                <a:solidFill>
                  <a:srgbClr val="666666"/>
                </a:solidFill>
              </a:rPr>
              <a:t>PhD student, </a:t>
            </a:r>
          </a:p>
          <a:p>
            <a:r>
              <a:rPr lang="en-US" sz="1600" dirty="0">
                <a:solidFill>
                  <a:srgbClr val="666666"/>
                </a:solidFill>
              </a:rPr>
              <a:t>University of Copenhagen</a:t>
            </a:r>
            <a:endParaRPr lang="da-DK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BEF47-118F-9667-7EF1-75B495766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82" y="4175167"/>
            <a:ext cx="10147546" cy="24053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A14D11-DEC2-1F1F-05DC-8C5BC3625A84}"/>
              </a:ext>
            </a:extLst>
          </p:cNvPr>
          <p:cNvSpPr/>
          <p:nvPr/>
        </p:nvSpPr>
        <p:spPr>
          <a:xfrm>
            <a:off x="937830" y="1402519"/>
            <a:ext cx="38458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Using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McStas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simulated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flat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modes at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various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transfers, the plots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below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show the modes at 0.1 ms PSC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opening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speed, the</a:t>
            </a:r>
          </a:p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resolution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remains</a:t>
            </a:r>
            <a:b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similar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across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band</a:t>
            </a:r>
          </a:p>
          <a:p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61256-A456-324A-EE80-6F9A1C6BF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10" y="1147882"/>
            <a:ext cx="3970927" cy="29666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DFA6E5-9EFE-7301-F2DB-CF7A5A4F789F}"/>
              </a:ext>
            </a:extLst>
          </p:cNvPr>
          <p:cNvSpPr/>
          <p:nvPr/>
        </p:nvSpPr>
        <p:spPr>
          <a:xfrm>
            <a:off x="7816040" y="3453384"/>
            <a:ext cx="188935" cy="211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7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Energy resolution 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2C64F-F080-9FA0-FB02-660A730D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10" y="638209"/>
            <a:ext cx="1997346" cy="1992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1F6C1-C214-1BC3-F6C2-6CF159784196}"/>
              </a:ext>
            </a:extLst>
          </p:cNvPr>
          <p:cNvSpPr txBox="1"/>
          <p:nvPr/>
        </p:nvSpPr>
        <p:spPr>
          <a:xfrm>
            <a:off x="9089631" y="2682833"/>
            <a:ext cx="2922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Kristine </a:t>
            </a:r>
            <a:r>
              <a:rPr lang="en-US" sz="1600" dirty="0" err="1">
                <a:solidFill>
                  <a:srgbClr val="666666"/>
                </a:solidFill>
              </a:rPr>
              <a:t>Krighaar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br>
              <a:rPr lang="en-US" sz="1600" dirty="0">
                <a:solidFill>
                  <a:srgbClr val="666666"/>
                </a:solidFill>
              </a:rPr>
            </a:br>
            <a:r>
              <a:rPr lang="en-US" sz="1600" dirty="0">
                <a:solidFill>
                  <a:srgbClr val="666666"/>
                </a:solidFill>
              </a:rPr>
              <a:t>PhD student, </a:t>
            </a:r>
          </a:p>
          <a:p>
            <a:r>
              <a:rPr lang="en-US" sz="1600" dirty="0">
                <a:solidFill>
                  <a:srgbClr val="666666"/>
                </a:solidFill>
              </a:rPr>
              <a:t>University of Copenhagen</a:t>
            </a:r>
            <a:endParaRPr lang="da-DK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14D11-DEC2-1F1F-05DC-8C5BC3625A84}"/>
              </a:ext>
            </a:extLst>
          </p:cNvPr>
          <p:cNvSpPr/>
          <p:nvPr/>
        </p:nvSpPr>
        <p:spPr>
          <a:xfrm>
            <a:off x="937830" y="1402519"/>
            <a:ext cx="38458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Using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McStas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simulated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flat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modes at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various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transfers, the plots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below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show the modes at 0.1 ms PSC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opening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speed, the</a:t>
            </a:r>
          </a:p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resolution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remains</a:t>
            </a:r>
            <a:b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similar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across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band</a:t>
            </a:r>
          </a:p>
          <a:p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61256-A456-324A-EE80-6F9A1C6B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10" y="1147882"/>
            <a:ext cx="3970927" cy="29666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EDFA6E5-9EFE-7301-F2DB-CF7A5A4F789F}"/>
              </a:ext>
            </a:extLst>
          </p:cNvPr>
          <p:cNvSpPr/>
          <p:nvPr/>
        </p:nvSpPr>
        <p:spPr>
          <a:xfrm>
            <a:off x="7816040" y="3453384"/>
            <a:ext cx="188935" cy="211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6F0DF-FD89-558E-09F6-5939731CD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57" y="4291900"/>
            <a:ext cx="11366443" cy="22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Energy resolution simulations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6D77A0-7882-02B0-533B-336BF4F16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42" y="1561320"/>
            <a:ext cx="4284292" cy="4774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080669-70C2-68C2-2C0C-8AB6644D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89" y="1561320"/>
            <a:ext cx="649044" cy="2839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841144-2629-C427-F27E-69310DF5F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91" y="4596602"/>
            <a:ext cx="425642" cy="12662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4430D0-0FD0-63E7-D494-C5E08BBDBF19}"/>
              </a:ext>
            </a:extLst>
          </p:cNvPr>
          <p:cNvSpPr/>
          <p:nvPr/>
        </p:nvSpPr>
        <p:spPr>
          <a:xfrm>
            <a:off x="937830" y="1402519"/>
            <a:ext cx="38458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Dominating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contributions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are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Time of flight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uncertainty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of the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primary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spectrometer</a:t>
            </a:r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Bragg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angle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disitribution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of the</a:t>
            </a:r>
            <a:b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secondary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</a:p>
          <a:p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Less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dominant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contributions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ToF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uncertainty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of the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secondary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spectrometer</a:t>
            </a:r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Presumed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negligible/not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fully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simulated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</a:t>
            </a:r>
            <a:b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Relative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flightpath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uncertainty</a:t>
            </a:r>
            <a:b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(not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included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moderator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depth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D-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spacing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variance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of HOPG</a:t>
            </a: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152C75-AB1C-28E6-4BD2-C77016E1C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460" y="1652797"/>
            <a:ext cx="2340764" cy="9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Preliminary phonon simulations, more to come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CAA03-283B-164D-F43C-92AEB0C3461D}"/>
              </a:ext>
            </a:extLst>
          </p:cNvPr>
          <p:cNvSpPr txBox="1"/>
          <p:nvPr/>
        </p:nvSpPr>
        <p:spPr>
          <a:xfrm>
            <a:off x="8773982" y="2438524"/>
            <a:ext cx="3096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Phonon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simulations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using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 PSC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opening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time of 1 ms.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Nicely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defined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mode with a hint of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focusing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/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defocusing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effects</a:t>
            </a:r>
            <a:endParaRPr lang="da-DK" sz="18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1EABC-43D7-5006-2800-C9D706B4E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95" y="1165609"/>
            <a:ext cx="7077208" cy="5097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6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990256" y="1196752"/>
            <a:ext cx="0" cy="51125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ubrik 1">
            <a:extLst>
              <a:ext uri="{FF2B5EF4-FFF2-40B4-BE49-F238E27FC236}">
                <a16:creationId xmlns:a16="http://schemas.microsoft.com/office/drawing/2014/main" id="{39D62E1B-2B54-F8B6-0362-102F53A21F60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/>
              <a:t>Neutron </a:t>
            </a:r>
            <a:r>
              <a:rPr lang="da-DK" sz="2800" dirty="0" err="1"/>
              <a:t>spectroscopy</a:t>
            </a:r>
            <a:r>
              <a:rPr lang="da-DK" sz="2800" dirty="0"/>
              <a:t> – </a:t>
            </a:r>
            <a:r>
              <a:rPr lang="da-DK" sz="2800" dirty="0" err="1"/>
              <a:t>experiments</a:t>
            </a:r>
            <a:r>
              <a:rPr lang="da-DK" sz="2800" dirty="0"/>
              <a:t> </a:t>
            </a:r>
            <a:r>
              <a:rPr lang="da-DK" sz="2800" dirty="0" err="1"/>
              <a:t>are</a:t>
            </a:r>
            <a:r>
              <a:rPr lang="da-DK" sz="2800" dirty="0"/>
              <a:t> </a:t>
            </a:r>
            <a:r>
              <a:rPr lang="da-DK" sz="2800" dirty="0" err="1"/>
              <a:t>getting</a:t>
            </a:r>
            <a:r>
              <a:rPr lang="da-DK" sz="2800" dirty="0"/>
              <a:t> </a:t>
            </a:r>
            <a:r>
              <a:rPr lang="da-DK" sz="2800" dirty="0" err="1"/>
              <a:t>harder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12" descr="Diamond Anvils Replicate Conditions At The Earth's Core | IFLScience">
            <a:extLst>
              <a:ext uri="{FF2B5EF4-FFF2-40B4-BE49-F238E27FC236}">
                <a16:creationId xmlns:a16="http://schemas.microsoft.com/office/drawing/2014/main" id="{6F11B6E4-EEF1-FFED-17E8-8B3EA75D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55" y="4768121"/>
            <a:ext cx="1477566" cy="17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385800-804E-AB0D-645F-1D3070CB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20" y="707078"/>
            <a:ext cx="3843091" cy="38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52D755-B9F9-68F1-5EAC-ECF158F1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38" y="4513549"/>
            <a:ext cx="870282" cy="2006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AF9CD-9A77-6AB9-1B85-D6EAC1F7F578}"/>
              </a:ext>
            </a:extLst>
          </p:cNvPr>
          <p:cNvSpPr txBox="1"/>
          <p:nvPr/>
        </p:nvSpPr>
        <p:spPr>
          <a:xfrm>
            <a:off x="770364" y="1136064"/>
            <a:ext cx="4159087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towards: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phenomena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fractional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excitations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Line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broadening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Magnon-phonon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Smaller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sample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da-DK" sz="2000" dirty="0">
                <a:solidFill>
                  <a:srgbClr val="666666"/>
                </a:solidFill>
              </a:rPr>
              <a:t> </a:t>
            </a:r>
            <a:endParaRPr lang="da-DK" sz="2000" baseline="-25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Preliminary phonon simulations, more to come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26357-C931-35C1-A320-9193AD21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76519" y="238342"/>
            <a:ext cx="3525362" cy="5172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486BA-C011-A12D-A2C7-F9171D1B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2739" y="2520936"/>
            <a:ext cx="3628140" cy="513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095B29-084C-ADC7-976B-50F1D94DFB38}"/>
              </a:ext>
            </a:extLst>
          </p:cNvPr>
          <p:cNvSpPr txBox="1"/>
          <p:nvPr/>
        </p:nvSpPr>
        <p:spPr>
          <a:xfrm>
            <a:off x="869623" y="1522655"/>
            <a:ext cx="5131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Slight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asymmetry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clearly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present,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have a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vertical</a:t>
            </a:r>
            <a:b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tilt of the resolution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function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(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Q_z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E), </a:t>
            </a:r>
            <a:b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efforts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are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ongoing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to understand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this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</a:t>
            </a:r>
            <a:b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more detail</a:t>
            </a:r>
          </a:p>
        </p:txBody>
      </p:sp>
    </p:spTree>
    <p:extLst>
      <p:ext uri="{BB962C8B-B14F-4D97-AF65-F5344CB8AC3E}">
        <p14:creationId xmlns:p14="http://schemas.microsoft.com/office/powerpoint/2010/main" val="33212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A5C74-95CE-0BAA-DABE-CB6AE0BAC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37188A-0E86-068F-9D77-8EBBBD95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reduction and analysis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BF0DFA7-4ED2-FB81-2A7A-F4B93547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4EC6479-E73F-2DCA-93CF-5E8222DC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D9C18-EC01-7035-271A-87D11085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480" y="3159449"/>
            <a:ext cx="5095250" cy="3520636"/>
          </a:xfrm>
          <a:prstGeom prst="rect">
            <a:avLst/>
          </a:prstGeom>
        </p:spPr>
      </p:pic>
      <p:pic>
        <p:nvPicPr>
          <p:cNvPr id="2050" name="Picture 2" descr="g5t (Gregory S. Tucker) · GitHub">
            <a:extLst>
              <a:ext uri="{FF2B5EF4-FFF2-40B4-BE49-F238E27FC236}">
                <a16:creationId xmlns:a16="http://schemas.microsoft.com/office/drawing/2014/main" id="{8791EEF3-8F62-7D79-BCCB-E63422AF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77" y="260378"/>
            <a:ext cx="2027672" cy="20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47595-7D41-F308-F295-290A0C4D560E}"/>
              </a:ext>
            </a:extLst>
          </p:cNvPr>
          <p:cNvSpPr txBox="1"/>
          <p:nvPr/>
        </p:nvSpPr>
        <p:spPr>
          <a:xfrm>
            <a:off x="869623" y="1212108"/>
            <a:ext cx="60953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McStas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-model of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full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Standard simulations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possible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but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also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possible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to send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events with (A, B) charge to Kafka via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preprocessing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software (EFU). </a:t>
            </a:r>
            <a:endParaRPr lang="da-DK" sz="18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Data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reduction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workflow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established</a:t>
            </a:r>
            <a:endParaRPr lang="da-DK" sz="18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Live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detector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viewer </a:t>
            </a: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3B8A5-13DD-2759-4180-5671CA389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8" y="3116842"/>
            <a:ext cx="5236358" cy="3490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2946B8-FC77-2C10-B40B-E2DB84736964}"/>
              </a:ext>
            </a:extLst>
          </p:cNvPr>
          <p:cNvSpPr txBox="1"/>
          <p:nvPr/>
        </p:nvSpPr>
        <p:spPr>
          <a:xfrm>
            <a:off x="8499167" y="2350697"/>
            <a:ext cx="2922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Greg Tucker, instrument</a:t>
            </a:r>
            <a:br>
              <a:rPr lang="en-US" sz="1600" dirty="0">
                <a:solidFill>
                  <a:srgbClr val="666666"/>
                </a:solidFill>
              </a:rPr>
            </a:br>
            <a:r>
              <a:rPr lang="en-US" sz="1600" dirty="0">
                <a:solidFill>
                  <a:srgbClr val="666666"/>
                </a:solidFill>
              </a:rPr>
              <a:t>data scientist for BIFROST, DMSC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3320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Range &amp; Quick Facts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7F88B-DA42-09F6-8BFF-67EAEB4E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57" y="1583527"/>
            <a:ext cx="7413456" cy="4996396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D74C4395-158C-B23D-AC37-F9B92B3E40F2}"/>
              </a:ext>
            </a:extLst>
          </p:cNvPr>
          <p:cNvGraphicFramePr>
            <a:graphicFrameLocks noGrp="1"/>
          </p:cNvGraphicFramePr>
          <p:nvPr/>
        </p:nvGraphicFramePr>
        <p:xfrm>
          <a:off x="502495" y="1457272"/>
          <a:ext cx="4251972" cy="49008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25986">
                  <a:extLst>
                    <a:ext uri="{9D8B030D-6E8A-4147-A177-3AD203B41FA5}">
                      <a16:colId xmlns:a16="http://schemas.microsoft.com/office/drawing/2014/main" val="367571736"/>
                    </a:ext>
                  </a:extLst>
                </a:gridCol>
                <a:gridCol w="2125986">
                  <a:extLst>
                    <a:ext uri="{9D8B030D-6E8A-4147-A177-3AD203B41FA5}">
                      <a16:colId xmlns:a16="http://schemas.microsoft.com/office/drawing/2014/main" val="1175296050"/>
                    </a:ext>
                  </a:extLst>
                </a:gridCol>
              </a:tblGrid>
              <a:tr h="510225">
                <a:tc>
                  <a:txBody>
                    <a:bodyPr/>
                    <a:lstStyle/>
                    <a:p>
                      <a:r>
                        <a:rPr lang="da-DK" sz="1400" b="0" dirty="0" err="1"/>
                        <a:t>Scattering</a:t>
                      </a:r>
                      <a:r>
                        <a:rPr lang="da-DK" sz="1400" b="0" dirty="0"/>
                        <a:t>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7 – 135 </a:t>
                      </a:r>
                      <a:r>
                        <a:rPr lang="da-DK" sz="1400" b="0" dirty="0" err="1"/>
                        <a:t>degrees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713120"/>
                  </a:ext>
                </a:extLst>
              </a:tr>
              <a:tr h="539403">
                <a:tc>
                  <a:txBody>
                    <a:bodyPr/>
                    <a:lstStyle/>
                    <a:p>
                      <a:r>
                        <a:rPr lang="da-DK" sz="1400" b="0" dirty="0"/>
                        <a:t>Incident beam </a:t>
                      </a:r>
                      <a:r>
                        <a:rPr lang="da-DK" sz="1400" b="0" dirty="0" err="1"/>
                        <a:t>divergence</a:t>
                      </a:r>
                      <a:endParaRPr lang="da-DK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0.3 – 1 </a:t>
                      </a:r>
                      <a:r>
                        <a:rPr lang="da-DK" sz="1400" b="0" dirty="0" err="1"/>
                        <a:t>degrees</a:t>
                      </a:r>
                      <a:r>
                        <a:rPr lang="da-DK" sz="1400" b="0" dirty="0"/>
                        <a:t> (+/-)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508300"/>
                  </a:ext>
                </a:extLst>
              </a:tr>
              <a:tr h="539403">
                <a:tc>
                  <a:txBody>
                    <a:bodyPr/>
                    <a:lstStyle/>
                    <a:p>
                      <a:r>
                        <a:rPr lang="da-DK" sz="1400" b="0" dirty="0" err="1"/>
                        <a:t>Scattering</a:t>
                      </a:r>
                      <a:r>
                        <a:rPr lang="da-DK" sz="1400" b="0" dirty="0"/>
                        <a:t> angle resolution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0.6 – 0.8 </a:t>
                      </a:r>
                      <a:r>
                        <a:rPr lang="da-DK" sz="1400" b="0" dirty="0" err="1"/>
                        <a:t>degrees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17586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r>
                        <a:rPr lang="da-DK" sz="1400" b="0" dirty="0"/>
                        <a:t>Analyser </a:t>
                      </a:r>
                      <a:r>
                        <a:rPr lang="da-DK" sz="1400" b="0" dirty="0" err="1"/>
                        <a:t>energies</a:t>
                      </a:r>
                      <a:endParaRPr lang="da-DK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2.7, 3.2, 3.8, 4.4, 5.0 </a:t>
                      </a:r>
                      <a:r>
                        <a:rPr lang="da-DK" sz="1400" b="0" dirty="0" err="1"/>
                        <a:t>meV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717636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r>
                        <a:rPr lang="da-DK" sz="1400" b="0" dirty="0"/>
                        <a:t>Incident </a:t>
                      </a:r>
                      <a:r>
                        <a:rPr lang="da-DK" sz="1400" b="0" dirty="0" err="1"/>
                        <a:t>bandwidth</a:t>
                      </a:r>
                      <a:endParaRPr lang="da-DK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1.7 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06362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r>
                        <a:rPr lang="da-DK" sz="1400" b="0" dirty="0"/>
                        <a:t>Energy transfer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-3 to 55 </a:t>
                      </a:r>
                      <a:r>
                        <a:rPr lang="da-DK" sz="1400" b="0" dirty="0" err="1"/>
                        <a:t>meV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77643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r>
                        <a:rPr lang="da-DK" sz="1400" b="0" dirty="0"/>
                        <a:t>Sample flux @ 2MW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Low res: 6 · 10</a:t>
                      </a:r>
                      <a:r>
                        <a:rPr lang="da-DK" sz="1400" b="0" baseline="30000" dirty="0"/>
                        <a:t>9 </a:t>
                      </a:r>
                      <a:r>
                        <a:rPr lang="da-DK" sz="1400" b="0" baseline="0" dirty="0"/>
                        <a:t>n/s/cm</a:t>
                      </a:r>
                      <a:r>
                        <a:rPr lang="da-DK" sz="1400" b="0" baseline="30000" dirty="0"/>
                        <a:t>2</a:t>
                      </a:r>
                      <a:br>
                        <a:rPr lang="da-DK" sz="1400" b="0" baseline="30000" dirty="0"/>
                      </a:br>
                      <a:r>
                        <a:rPr lang="da-DK" sz="1400" b="0" dirty="0"/>
                        <a:t>High res: 2.5 · 10</a:t>
                      </a:r>
                      <a:r>
                        <a:rPr lang="da-DK" sz="1400" b="0" baseline="30000" dirty="0"/>
                        <a:t>8 </a:t>
                      </a:r>
                      <a:r>
                        <a:rPr lang="da-DK" sz="1400" b="0" baseline="0" dirty="0"/>
                        <a:t>n/s/cm</a:t>
                      </a:r>
                      <a:r>
                        <a:rPr lang="da-DK" sz="1400" b="0" baseline="30000" dirty="0"/>
                        <a:t>2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55979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r>
                        <a:rPr lang="da-DK" sz="1400" b="0" dirty="0" err="1"/>
                        <a:t>Elastic</a:t>
                      </a:r>
                      <a:r>
                        <a:rPr lang="da-DK" sz="1400" b="0" dirty="0"/>
                        <a:t> line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0.02 </a:t>
                      </a:r>
                      <a:r>
                        <a:rPr lang="da-DK" sz="1400" b="0" dirty="0" err="1"/>
                        <a:t>meV</a:t>
                      </a:r>
                      <a:r>
                        <a:rPr lang="da-DK" sz="1400" b="0" dirty="0"/>
                        <a:t> – 0.17 </a:t>
                      </a:r>
                      <a:r>
                        <a:rPr lang="da-DK" sz="1400" b="0" dirty="0" err="1"/>
                        <a:t>meV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14237"/>
                  </a:ext>
                </a:extLst>
              </a:tr>
              <a:tr h="539403">
                <a:tc>
                  <a:txBody>
                    <a:bodyPr/>
                    <a:lstStyle/>
                    <a:p>
                      <a:r>
                        <a:rPr lang="da-DK" sz="1400" b="0" dirty="0"/>
                        <a:t>Day 1 sample </a:t>
                      </a:r>
                      <a:r>
                        <a:rPr lang="da-DK" sz="1400" b="0" dirty="0" err="1"/>
                        <a:t>environment</a:t>
                      </a:r>
                      <a:endParaRPr lang="da-DK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b="0" dirty="0"/>
                        <a:t>15 Tesla, 50 mK, 10+ </a:t>
                      </a:r>
                      <a:r>
                        <a:rPr lang="da-DK" sz="1400" b="0" dirty="0" err="1"/>
                        <a:t>kbar</a:t>
                      </a:r>
                      <a:r>
                        <a:rPr lang="da-DK" sz="1400" b="0" dirty="0"/>
                        <a:t> </a:t>
                      </a:r>
                      <a:r>
                        <a:rPr lang="da-DK" sz="1400" b="0" dirty="0" err="1"/>
                        <a:t>pressure</a:t>
                      </a:r>
                      <a:endParaRPr lang="da-DK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6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0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B891F-C090-3F6F-AC01-B315A7015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5187776-5665-3E64-3D0C-1A8029C8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C475104-3286-807E-4C7C-D5C41036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C8C094E-43E5-4884-840F-48E1FB307B69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98AB4E1-3DFC-6FFA-B6AA-27087F45BCF8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Purpose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C299A-8C0C-2556-2394-DFC310D0EE76}"/>
              </a:ext>
            </a:extLst>
          </p:cNvPr>
          <p:cNvSpPr txBox="1"/>
          <p:nvPr/>
        </p:nvSpPr>
        <p:spPr>
          <a:xfrm>
            <a:off x="770364" y="1136064"/>
            <a:ext cx="853813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purpose: Concrete experiments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leading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‘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publications’</a:t>
            </a: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demonstrating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BIFROST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pushing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limits of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feasibility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ask for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mind:</a:t>
            </a:r>
            <a:b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   Single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exists</a:t>
            </a: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characterized</a:t>
            </a: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signal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existence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(sample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</a:t>
            </a:r>
            <a:b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neutrons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team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exists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long term trends – which experiments should </a:t>
            </a:r>
            <a:b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enabled (E-field, pressure, chemical composition)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sz="2000" u="sng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purpose: Build a knowledgeable BIFROST user base</a:t>
            </a:r>
          </a:p>
          <a:p>
            <a:endParaRPr lang="en-US" sz="2000" u="sng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da-DK" sz="2000" dirty="0">
                <a:solidFill>
                  <a:srgbClr val="666666"/>
                </a:solidFill>
              </a:rPr>
              <a:t> </a:t>
            </a:r>
            <a:endParaRPr lang="da-DK" sz="2000" baseline="-25000" dirty="0">
              <a:solidFill>
                <a:srgbClr val="66666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D01C-045A-8EA7-5975-187A196D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157" y="3605638"/>
            <a:ext cx="5004271" cy="3093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A25371-78E1-D92B-A17F-1A63C1382396}"/>
              </a:ext>
            </a:extLst>
          </p:cNvPr>
          <p:cNvSpPr txBox="1"/>
          <p:nvPr/>
        </p:nvSpPr>
        <p:spPr>
          <a:xfrm>
            <a:off x="7557104" y="3420972"/>
            <a:ext cx="1325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FLEXX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F2457-DBC3-E61F-57DA-EAA9D25D4F4B}"/>
              </a:ext>
            </a:extLst>
          </p:cNvPr>
          <p:cNvSpPr txBox="1"/>
          <p:nvPr/>
        </p:nvSpPr>
        <p:spPr>
          <a:xfrm>
            <a:off x="9998001" y="3447238"/>
            <a:ext cx="1325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CAMEA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0C5B4A-34D2-0EB3-C4C0-E4D42EA027AB}"/>
              </a:ext>
            </a:extLst>
          </p:cNvPr>
          <p:cNvSpPr/>
          <p:nvPr/>
        </p:nvSpPr>
        <p:spPr>
          <a:xfrm>
            <a:off x="6773333" y="1296610"/>
            <a:ext cx="5263848" cy="2028492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8917B4-32CD-A9E7-712B-F7D8287D21CC}"/>
              </a:ext>
            </a:extLst>
          </p:cNvPr>
          <p:cNvSpPr txBox="1"/>
          <p:nvPr/>
        </p:nvSpPr>
        <p:spPr>
          <a:xfrm>
            <a:off x="7017733" y="151122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Diana’s</a:t>
            </a:r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example</a:t>
            </a:r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SrTm2O4:</a:t>
            </a:r>
            <a:r>
              <a:rPr lang="da-DK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Have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been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working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</a:p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On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family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for a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while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Diffraction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bulk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measurements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preliminary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TAS data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</a:p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RPA model rests on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too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little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inelastic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data. Goes </a:t>
            </a:r>
          </a:p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to CAMEA,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less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than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1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year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later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paper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submitted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3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AE509-EA35-E6AD-726F-6B6A030A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4983CF4-1F3A-9ABB-D977-E7F9A00F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899EEC3-976F-7955-EBDD-95C3942B3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31C6686-50C1-880B-8B9D-20BC168A9021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C216418-7719-FEA2-C679-5E8075CC71FB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Agenda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5B1E6E-A577-739D-BB19-9E3E9E6C057A}"/>
              </a:ext>
            </a:extLst>
          </p:cNvPr>
          <p:cNvCxnSpPr/>
          <p:nvPr/>
        </p:nvCxnSpPr>
        <p:spPr bwMode="auto">
          <a:xfrm>
            <a:off x="5990256" y="1196752"/>
            <a:ext cx="0" cy="51125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4A61B7-53D6-F233-B685-40F1AF9615AA}"/>
              </a:ext>
            </a:extLst>
          </p:cNvPr>
          <p:cNvSpPr txBox="1"/>
          <p:nvPr/>
        </p:nvSpPr>
        <p:spPr>
          <a:xfrm>
            <a:off x="1037387" y="2027333"/>
            <a:ext cx="4410305" cy="2534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13:45 Talk by Henrik M </a:t>
            </a:r>
            <a:r>
              <a:rPr lang="en-US" dirty="0" err="1">
                <a:latin typeface="Georgia" panose="02040502050405020303" pitchFamily="18" charset="0"/>
                <a:ea typeface="Calibri" panose="020F0502020204030204" pitchFamily="34" charset="0"/>
              </a:rPr>
              <a:t>Rønnow</a:t>
            </a: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14:30 Break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15:00 Breakout session – ‘extreme’ environments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16:15 Open discussion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17:00 Optional tour</a:t>
            </a:r>
            <a:endParaRPr lang="en-US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81C44-529A-5492-A0C9-F17173D8811A}"/>
              </a:ext>
            </a:extLst>
          </p:cNvPr>
          <p:cNvSpPr txBox="1"/>
          <p:nvPr/>
        </p:nvSpPr>
        <p:spPr>
          <a:xfrm>
            <a:off x="6250819" y="907314"/>
            <a:ext cx="5716189" cy="710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9:00 Talk by Sylvain Petit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9</a:t>
            </a: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:35 Talk by Klaus Habicht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10:00 Break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10:30 Jakob Lass on CAMEA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10:50 Plenum discussion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11:50 Talk by Daniel Mazzone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12:30</a:t>
            </a: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 Lunch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13:30 </a:t>
            </a: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Breakout session – demonstrating the strengths of BIFROST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15:00 Break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15:20 Presentation of suggestions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16:00 Concluding remarks and closeout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16:30 – 17:00 End of workshop</a:t>
            </a:r>
            <a:endParaRPr lang="en-US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15:00 Breakout session – ‘extreme’ environments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16:15 Open discussion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Calibri" panose="020F0502020204030204" pitchFamily="34" charset="0"/>
              </a:rPr>
              <a:t>17:00 Optional tour</a:t>
            </a:r>
            <a:endParaRPr lang="en-US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18EBE-3601-B2FB-9B33-A1FD8D1FB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6FEA131-AE8E-D598-2F80-ECCE3C7F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0D868BF-3A54-782C-EDA0-376FDFF9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228F414-4C54-B6FB-BC9C-363A47798E1C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497B9D5-10DD-B4FB-BFED-A2EDD4E48334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</a:t>
            </a:r>
            <a:r>
              <a:rPr lang="da-DK" sz="2800" b="1" i="1" u="sng" dirty="0"/>
              <a:t>Performance </a:t>
            </a:r>
            <a:r>
              <a:rPr lang="da-DK" sz="2800" b="1" i="1" u="sng" dirty="0" err="1"/>
              <a:t>assumptions</a:t>
            </a:r>
            <a:r>
              <a:rPr lang="da-DK" sz="2800" b="1" i="1" u="sng" dirty="0"/>
              <a:t>!</a:t>
            </a:r>
            <a:r>
              <a:rPr lang="da-DK" sz="2800" dirty="0"/>
              <a:t>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909D1-94C4-9C98-3530-308A81399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427" y="1484362"/>
            <a:ext cx="5102623" cy="3438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19D40-814C-825F-4159-A2F1FCC7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88" y="1160428"/>
            <a:ext cx="5974011" cy="3116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93F14E-ED20-D414-FB31-78CD758896F2}"/>
              </a:ext>
            </a:extLst>
          </p:cNvPr>
          <p:cNvSpPr txBox="1"/>
          <p:nvPr/>
        </p:nvSpPr>
        <p:spPr>
          <a:xfrm>
            <a:off x="1099945" y="4705118"/>
            <a:ext cx="60953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200 kW: </a:t>
            </a:r>
            <a:r>
              <a:rPr lang="da-DK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Scale</a:t>
            </a:r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flux </a:t>
            </a:r>
            <a:r>
              <a:rPr lang="da-DK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down</a:t>
            </a:r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by a factor of 10</a:t>
            </a:r>
          </a:p>
          <a:p>
            <a:endParaRPr lang="da-DK" b="1" i="1" u="sng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Leaves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with a flux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similar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to MACS, with 3 times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larger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detector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spatial angle.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Our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flux is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distributed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a 1.7 Å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bandswidth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Key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advantage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mostly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flexible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resolution and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better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Q-resolution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22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D2A32-2EF8-974B-7252-82240EF9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1A5968C-8063-E69C-9A55-C49961AE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25A22BF-65B0-5F19-4A67-8CFEDFFA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A2DEF05-A8DF-13CD-1D52-EAE0CBEA3B14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B2530F4-4A93-178F-0760-4BE81068E6E3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Day 1 </a:t>
            </a:r>
            <a:r>
              <a:rPr lang="da-DK" sz="2800" dirty="0" err="1"/>
              <a:t>Breakout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FCDDE-B6E0-1FE3-B4FC-C78E7EFB81F3}"/>
              </a:ext>
            </a:extLst>
          </p:cNvPr>
          <p:cNvSpPr txBox="1"/>
          <p:nvPr/>
        </p:nvSpPr>
        <p:spPr>
          <a:xfrm>
            <a:off x="1611976" y="937379"/>
            <a:ext cx="9197218" cy="196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BIFROST, we will be able to measure excitations in small plate-like samples suitable for electrical fields in the range of 5000 V / mm. During early days, this would likely be limited to large moments. This could involved direct mode manipulation with E-fields or simply domain selection in multiferroics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concrete BIFROST experiments involving electrical fields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 long term trends with electrical fields?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D3979-A91C-26B1-A54B-BF66A31EC0DC}"/>
              </a:ext>
            </a:extLst>
          </p:cNvPr>
          <p:cNvSpPr txBox="1"/>
          <p:nvPr/>
        </p:nvSpPr>
        <p:spPr>
          <a:xfrm>
            <a:off x="1611976" y="3791855"/>
            <a:ext cx="9448800" cy="225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BIFROST we would similarly be able to make high pressure spectroscopy much more feasible. In the beginning, due to the lower accelerator beam power, we would be limited to clamp-type cells, in-situ anvils or gas pressure cells with large volume. At 2MW beam power,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small sample sizes (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mm^3), pressures up to 10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Gpa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could be attainable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you think of a concrete pressure cell experiment, involving samples in the size range of 4 mm^3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 term trends? In particular, are pressures above 2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GPa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going to be crucial for BIFROST?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FA95C-594D-075D-A507-5E02A1C8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E3A4F83-8AF2-96CE-CB69-D2996089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ED566D9-C336-50BB-36AA-13222FCE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B2FB26C-F0AF-5AC4-68FD-2017A8E0C93D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E0B7437-F2BF-853C-3498-F61B2D5DEE31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Day 1 </a:t>
            </a:r>
            <a:r>
              <a:rPr lang="da-DK" sz="2800" dirty="0" err="1"/>
              <a:t>Breakout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7549A-3798-63A8-B42A-789161928126}"/>
              </a:ext>
            </a:extLst>
          </p:cNvPr>
          <p:cNvSpPr txBox="1"/>
          <p:nvPr/>
        </p:nvSpPr>
        <p:spPr>
          <a:xfrm>
            <a:off x="869623" y="1169664"/>
            <a:ext cx="8195733" cy="225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Small sample spectroscopy would be more feasible on BIFROST. Some systems only allow small crystals to be grown. For simple dynamics, co-aligning crystals can allow that barrier to be overcome, but for more complex collections of branches, linewidth studies, experiments where magnetic field uniformity is important, large collections of samples becomes a problem.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you experiments in mind that have been impossible so far, due to sample size, that BIFROST enables?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48EAF-510B-D6C7-4EDD-35BA4B74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B11F713-04F2-AC79-6552-FEE78B87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58F1138-C6E3-F03C-EB3E-B8BC6CDB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35B4021-1E11-C32E-5BEA-3C689DE71B85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4607562B-1467-8C33-1C2B-7CA950BFB131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Day 2 </a:t>
            </a:r>
            <a:r>
              <a:rPr lang="da-DK" sz="2800" dirty="0" err="1"/>
              <a:t>Breakout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4E492-5178-3F02-BD61-BE9D5B652874}"/>
              </a:ext>
            </a:extLst>
          </p:cNvPr>
          <p:cNvSpPr txBox="1"/>
          <p:nvPr/>
        </p:nvSpPr>
        <p:spPr>
          <a:xfrm>
            <a:off x="1151467" y="994324"/>
            <a:ext cx="9973204" cy="543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BIFROST enables an unprecedented flux/resolution combination, allowing for resolution of the order of 30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ueV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around 7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meV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energy transfer.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 concrete experiments, feasible with 200 kW proton beam power, needs this resolution? (complex low energy dynamics, systems where resolving power at higher energy transfer is necessary)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mapping efficiency of BIFROST enables parametric mapping studies to be made, where around 5 full maps of the horizontal plane spectrum can be recorded in a few days. Initially as a function of pressure, temperature and chemical composition, later on, as a function of electrical field or pressure. 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you worked on or are working on systems, where parametric mapping studies would be of great value, but have not been feasible until now?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Since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much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smaller samples on BIFROST,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signal from samples with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higher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absorption cross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section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than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usually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accept (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Dy, B, Hg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etc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neutron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absorbing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systems,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isotopic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enrichment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either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infeasible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too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expensive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could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studied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BIFROST?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27385-1B3A-E603-260E-E3C454C9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9F14D1-E2A2-FD60-17AA-75DEDB7A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A30EADD-5FA0-274E-6B58-38C49B6C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E5AC7BD-C2BA-DA2F-6ED7-81A1AF1B4AC7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5ABBF7E-65AD-067C-F649-FFAAE768A85D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7 in </a:t>
            </a:r>
            <a:r>
              <a:rPr lang="da-DK" sz="2800" dirty="0" err="1"/>
              <a:t>each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6F4A30-164C-E949-7D32-AF6546689EF3}"/>
              </a:ext>
            </a:extLst>
          </p:cNvPr>
          <p:cNvCxnSpPr/>
          <p:nvPr/>
        </p:nvCxnSpPr>
        <p:spPr bwMode="auto">
          <a:xfrm>
            <a:off x="5990256" y="1196752"/>
            <a:ext cx="0" cy="51125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03D915-94E1-C5EF-6360-9B7D5ED94041}"/>
              </a:ext>
            </a:extLst>
          </p:cNvPr>
          <p:cNvCxnSpPr/>
          <p:nvPr/>
        </p:nvCxnSpPr>
        <p:spPr bwMode="auto">
          <a:xfrm flipV="1">
            <a:off x="713478" y="3620696"/>
            <a:ext cx="11225572" cy="410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8651EC-1A0B-CA39-FDB0-B854D668177B}"/>
              </a:ext>
            </a:extLst>
          </p:cNvPr>
          <p:cNvSpPr txBox="1"/>
          <p:nvPr/>
        </p:nvSpPr>
        <p:spPr>
          <a:xfrm>
            <a:off x="919526" y="928605"/>
            <a:ext cx="60953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1 (Maria </a:t>
            </a:r>
            <a:r>
              <a:rPr lang="en-US" u="sng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Goppert</a:t>
            </a:r>
            <a:r>
              <a:rPr lang="en-US" u="sng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Mayer)</a:t>
            </a:r>
            <a:r>
              <a:rPr lang="en-US" sz="1800" u="sng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Mazzone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(PSI, chair)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Henrik M.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Rønnow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(EPFL)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Dalila </a:t>
            </a:r>
            <a:r>
              <a:rPr lang="en-US" sz="18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Bounoua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(LLB)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Pascale Deen (ESS)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Tam (KTH/ILL)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Steffens (ILL)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Kristine Krighaar (KU)</a:t>
            </a:r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1BDFBA-29CD-9E65-6853-15CD6355B719}"/>
              </a:ext>
            </a:extLst>
          </p:cNvPr>
          <p:cNvSpPr txBox="1"/>
          <p:nvPr/>
        </p:nvSpPr>
        <p:spPr>
          <a:xfrm>
            <a:off x="6652636" y="1011770"/>
            <a:ext cx="60953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2 Ernest Rutherford</a:t>
            </a:r>
            <a:r>
              <a:rPr lang="en-US" sz="18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Rasmus Toft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ESS/DTU, 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Sylvain Petit (LLB)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Blackburn (LU)</a:t>
            </a:r>
          </a:p>
          <a:p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Øystein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Fjellvåg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(Oslo)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Quintin Faure (LLB)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 Stewart (ISIS)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Jakob Lass (PSI)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Tamires 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Gallo (ESS)</a:t>
            </a:r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2549B-3F75-7649-5B88-127F734D5628}"/>
              </a:ext>
            </a:extLst>
          </p:cNvPr>
          <p:cNvSpPr txBox="1"/>
          <p:nvPr/>
        </p:nvSpPr>
        <p:spPr>
          <a:xfrm>
            <a:off x="919526" y="3837992"/>
            <a:ext cx="6095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3</a:t>
            </a:r>
            <a:r>
              <a:rPr lang="en-US" sz="18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Maryam Mirzakhani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Lefmann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(KU, chair)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Philippe Bourges (LLB)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Bjørn Hauback (IFE)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Kenzelmann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(PSI)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Francoise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Damay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(Uni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Saclay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Mohamed </a:t>
            </a:r>
            <a:r>
              <a:rPr lang="en-US" sz="18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Aouane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(ESS)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Diana Q Castro (PSI)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Astrid Schneidewind (FRM2)</a:t>
            </a:r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3F3056-3A75-2E24-65D7-E7549CEE7305}"/>
              </a:ext>
            </a:extLst>
          </p:cNvPr>
          <p:cNvSpPr txBox="1"/>
          <p:nvPr/>
        </p:nvSpPr>
        <p:spPr>
          <a:xfrm>
            <a:off x="6652636" y="3741173"/>
            <a:ext cx="6095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4 Manne Siegbahn</a:t>
            </a:r>
            <a:r>
              <a:rPr lang="en-US" sz="18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 Tucker</a:t>
            </a:r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(ESS, chair)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Niels Bech Christensen (DTU)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McClarty (LLB)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 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Baledent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Saclay</a:t>
            </a:r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Klaus Habicht (HZB)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Månsson (KTH)</a:t>
            </a:r>
          </a:p>
          <a:p>
            <a:r>
              <a:rPr lang="en-US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Paola Forino (DTU)</a:t>
            </a:r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3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9D62E1B-2B54-F8B6-0362-102F53A21F60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/>
              <a:t>Neutron </a:t>
            </a:r>
            <a:r>
              <a:rPr lang="da-DK" sz="2800" dirty="0" err="1"/>
              <a:t>spectroscopy</a:t>
            </a:r>
            <a:r>
              <a:rPr lang="da-DK" sz="2800" dirty="0"/>
              <a:t> – </a:t>
            </a:r>
            <a:r>
              <a:rPr lang="da-DK" sz="2800" dirty="0" err="1"/>
              <a:t>experiments</a:t>
            </a:r>
            <a:r>
              <a:rPr lang="da-DK" sz="2800" dirty="0"/>
              <a:t> </a:t>
            </a:r>
            <a:r>
              <a:rPr lang="da-DK" sz="2800" dirty="0" err="1"/>
              <a:t>are</a:t>
            </a:r>
            <a:r>
              <a:rPr lang="da-DK" sz="2800" dirty="0"/>
              <a:t> </a:t>
            </a:r>
            <a:r>
              <a:rPr lang="da-DK" sz="2800" dirty="0" err="1"/>
              <a:t>getting</a:t>
            </a:r>
            <a:r>
              <a:rPr lang="da-DK" sz="2800" dirty="0"/>
              <a:t> </a:t>
            </a:r>
            <a:r>
              <a:rPr lang="da-DK" sz="2800" dirty="0" err="1"/>
              <a:t>harder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AF9CD-9A77-6AB9-1B85-D6EAC1F7F578}"/>
              </a:ext>
            </a:extLst>
          </p:cNvPr>
          <p:cNvSpPr txBox="1"/>
          <p:nvPr/>
        </p:nvSpPr>
        <p:spPr>
          <a:xfrm>
            <a:off x="770364" y="1136064"/>
            <a:ext cx="4493538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towards: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phenomena</a:t>
            </a: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fractional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excitations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quantum magnets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Line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broadening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Magnon-phonon</a:t>
            </a:r>
            <a: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br>
              <a:rPr lang="da-DK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Smaller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sample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 mapping projects: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BAMBUS &amp; </a:t>
            </a:r>
            <a:r>
              <a:rPr lang="en-US" sz="2000" dirty="0" err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MultiFLEXX</a:t>
            </a:r>
            <a:endParaRPr lang="en-US" sz="20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u="sng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u="sng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20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da-DK" sz="2000" dirty="0">
                <a:solidFill>
                  <a:srgbClr val="666666"/>
                </a:solidFill>
              </a:rPr>
              <a:t> </a:t>
            </a:r>
            <a:endParaRPr lang="da-DK" sz="2000" baseline="-25000" dirty="0">
              <a:solidFill>
                <a:srgbClr val="6666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A360A-C6F2-B3D1-CE3D-AE0FEDDB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331" y="1193229"/>
            <a:ext cx="4462889" cy="3077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4D07F-028A-F653-A540-5D1B6DAE73D7}"/>
              </a:ext>
            </a:extLst>
          </p:cNvPr>
          <p:cNvSpPr txBox="1"/>
          <p:nvPr/>
        </p:nvSpPr>
        <p:spPr>
          <a:xfrm>
            <a:off x="5298804" y="792204"/>
            <a:ext cx="5792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inherit"/>
              </a:rPr>
              <a:t>J. A. </a:t>
            </a:r>
            <a:r>
              <a:rPr lang="en-US" sz="1400" dirty="0" err="1">
                <a:latin typeface="inherit"/>
              </a:rPr>
              <a:t>Rodgrigues</a:t>
            </a:r>
            <a:r>
              <a:rPr lang="en-US" sz="1400" dirty="0">
                <a:latin typeface="inherit"/>
              </a:rPr>
              <a:t>, et al, Measurement Science and Technology, Volume 19, Number 3 (2008)</a:t>
            </a:r>
            <a:endParaRPr lang="da-DK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5D4F3-391C-99AB-83DD-5ABB286B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55" y="4415936"/>
            <a:ext cx="3969767" cy="1950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5A7E8-7E4C-95F5-9FB7-615FEE0F3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345" y="3939800"/>
            <a:ext cx="3905110" cy="27910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B98A75-60F4-9584-1D8A-04487110DFC0}"/>
              </a:ext>
            </a:extLst>
          </p:cNvPr>
          <p:cNvSpPr txBox="1"/>
          <p:nvPr/>
        </p:nvSpPr>
        <p:spPr>
          <a:xfrm>
            <a:off x="7488443" y="6394922"/>
            <a:ext cx="6095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F. </a:t>
            </a:r>
            <a:r>
              <a:rPr lang="da-DK" sz="1400" dirty="0" err="1"/>
              <a:t>Groitl</a:t>
            </a:r>
            <a:r>
              <a:rPr lang="da-DK" sz="1400" dirty="0"/>
              <a:t>, et al. Rev. </a:t>
            </a:r>
            <a:r>
              <a:rPr lang="da-DK" sz="1400" dirty="0" err="1"/>
              <a:t>Sci</a:t>
            </a:r>
            <a:r>
              <a:rPr lang="da-DK" sz="1400" dirty="0"/>
              <a:t>. </a:t>
            </a:r>
            <a:r>
              <a:rPr lang="da-DK" sz="1400" dirty="0" err="1"/>
              <a:t>Instrum</a:t>
            </a:r>
            <a:r>
              <a:rPr lang="da-DK" sz="1400" dirty="0"/>
              <a:t>. 87, 035109 (2016)</a:t>
            </a:r>
          </a:p>
        </p:txBody>
      </p:sp>
    </p:spTree>
    <p:extLst>
      <p:ext uri="{BB962C8B-B14F-4D97-AF65-F5344CB8AC3E}">
        <p14:creationId xmlns:p14="http://schemas.microsoft.com/office/powerpoint/2010/main" val="12739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308" y="451779"/>
            <a:ext cx="8640000" cy="2387600"/>
          </a:xfrm>
        </p:spPr>
        <p:txBody>
          <a:bodyPr/>
          <a:lstStyle/>
          <a:p>
            <a:r>
              <a:rPr lang="en-GB" sz="4400" dirty="0"/>
              <a:t>Thank you for your attention</a:t>
            </a:r>
            <a:br>
              <a:rPr lang="en-GB" sz="2400" dirty="0"/>
            </a:br>
            <a:br>
              <a:rPr lang="en-GB" sz="4400" dirty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347538" y="1645579"/>
            <a:ext cx="33086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2"/>
                </a:solidFill>
                <a:latin typeface="Georgia" panose="02040502050405020303" pitchFamily="18" charset="0"/>
              </a:rPr>
              <a:t>Scientific </a:t>
            </a:r>
            <a:r>
              <a:rPr lang="da-DK" sz="2000" b="1" dirty="0" err="1">
                <a:solidFill>
                  <a:schemeClr val="bg2"/>
                </a:solidFill>
                <a:latin typeface="Georgia" panose="02040502050405020303" pitchFamily="18" charset="0"/>
              </a:rPr>
              <a:t>contributors</a:t>
            </a:r>
            <a:r>
              <a:rPr lang="da-DK" sz="2000" b="1" dirty="0">
                <a:solidFill>
                  <a:schemeClr val="bg2"/>
                </a:solidFill>
                <a:latin typeface="Georgia" panose="02040502050405020303" pitchFamily="18" charset="0"/>
              </a:rPr>
              <a:t>:</a:t>
            </a:r>
            <a:br>
              <a:rPr lang="da-DK" sz="2000" b="1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endParaRPr lang="en-US" sz="2000" b="1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Rasmus Toft-Petersen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Jonas Okkels Birk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Greg Tucker</a:t>
            </a:r>
            <a:b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Kristine Krighaar</a:t>
            </a:r>
          </a:p>
          <a:p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Marton</a:t>
            </a: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 Marko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Rodion Kolevatov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Martin Olsen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Mads Bertelsen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Sonja Holm </a:t>
            </a:r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Dahlin</a:t>
            </a:r>
            <a:endParaRPr lang="en-US" sz="20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Jakob Lass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Felix </a:t>
            </a:r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Groitli</a:t>
            </a:r>
            <a:endParaRPr lang="en-US" sz="20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Fanni</a:t>
            </a: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Juranyi</a:t>
            </a:r>
            <a:endParaRPr lang="en-US" sz="20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Jacob </a:t>
            </a:r>
            <a:r>
              <a:rPr lang="en-US" sz="2000" dirty="0" err="1">
                <a:solidFill>
                  <a:schemeClr val="bg2"/>
                </a:solidFill>
                <a:latin typeface="Georgia" panose="02040502050405020303" pitchFamily="18" charset="0"/>
              </a:rPr>
              <a:t>Larsena</a:t>
            </a:r>
            <a:b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</a:br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Paul Freeman</a:t>
            </a:r>
          </a:p>
          <a:p>
            <a:r>
              <a:rPr lang="en-US" sz="2000" dirty="0">
                <a:solidFill>
                  <a:schemeClr val="bg2"/>
                </a:solidFill>
                <a:latin typeface="Georgia" panose="02040502050405020303" pitchFamily="18" charset="0"/>
              </a:rPr>
              <a:t>Isabel Llamas Jansa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3296" y="23022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eorgia" panose="02040502050405020303" pitchFamily="18" charset="0"/>
              </a:rPr>
              <a:t>Technical contributors: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Liam Whitelegg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Sylvain Rodrigues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Finn Saxild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Keld Theodor</a:t>
            </a:r>
          </a:p>
          <a:p>
            <a:r>
              <a:rPr lang="en-US" dirty="0" err="1">
                <a:solidFill>
                  <a:schemeClr val="bg2"/>
                </a:solidFill>
                <a:latin typeface="Georgia" panose="02040502050405020303" pitchFamily="18" charset="0"/>
              </a:rPr>
              <a:t>Tamires</a:t>
            </a:r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 Gallo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6765" y="23022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Henrik M. Rønnow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Bjørn Hauback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Philippe Bourges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Christof Niedermayer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Kim Lefmann</a:t>
            </a:r>
          </a:p>
          <a:p>
            <a:r>
              <a:rPr lang="en-US" dirty="0">
                <a:solidFill>
                  <a:schemeClr val="bg2"/>
                </a:solidFill>
                <a:latin typeface="Georgia" panose="02040502050405020303" pitchFamily="18" charset="0"/>
              </a:rPr>
              <a:t>Niels Bech Christensen</a:t>
            </a:r>
          </a:p>
        </p:txBody>
      </p:sp>
    </p:spTree>
    <p:extLst>
      <p:ext uri="{BB962C8B-B14F-4D97-AF65-F5344CB8AC3E}">
        <p14:creationId xmlns:p14="http://schemas.microsoft.com/office/powerpoint/2010/main" val="35395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3C1C-A40F-CE6F-17A8-D65CB3AB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14F595-F585-3DC6-4B8D-D0254508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806D8F0-81D3-4F30-1AB3-9EFE7299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657A012-F58B-F651-7A67-B271EEF3E922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5B33B46-994E-A2BC-25E5-B0871DD5CD2A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old slide but message </a:t>
            </a:r>
            <a:r>
              <a:rPr lang="da-DK" sz="2800" dirty="0" err="1"/>
              <a:t>remains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B9584-A007-A12E-7701-4E6AE74009B0}"/>
              </a:ext>
            </a:extLst>
          </p:cNvPr>
          <p:cNvGrpSpPr/>
          <p:nvPr/>
        </p:nvGrpSpPr>
        <p:grpSpPr>
          <a:xfrm>
            <a:off x="428171" y="1295767"/>
            <a:ext cx="9829543" cy="5012103"/>
            <a:chOff x="106404" y="407648"/>
            <a:chExt cx="12085596" cy="6311528"/>
          </a:xfrm>
        </p:grpSpPr>
        <p:sp>
          <p:nvSpPr>
            <p:cNvPr id="4" name="Pentagon 4">
              <a:extLst>
                <a:ext uri="{FF2B5EF4-FFF2-40B4-BE49-F238E27FC236}">
                  <a16:creationId xmlns:a16="http://schemas.microsoft.com/office/drawing/2014/main" id="{DA9A3306-6436-1A9A-5ED5-524C8451919A}"/>
                </a:ext>
              </a:extLst>
            </p:cNvPr>
            <p:cNvSpPr/>
            <p:nvPr/>
          </p:nvSpPr>
          <p:spPr>
            <a:xfrm>
              <a:off x="9785791" y="2837543"/>
              <a:ext cx="2406209" cy="1187314"/>
            </a:xfrm>
            <a:prstGeom prst="homePlate">
              <a:avLst>
                <a:gd name="adj" fmla="val 277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t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ea typeface="MS Mincho"/>
                  <a:cs typeface="Times New Roman"/>
                </a:rPr>
                <a:t>Operation</a:t>
              </a:r>
              <a:endParaRPr lang="sv-SE" sz="1500" dirty="0">
                <a:latin typeface="Times New Roman"/>
                <a:ea typeface="MS Mincho"/>
              </a:endParaRPr>
            </a:p>
          </p:txBody>
        </p:sp>
        <p:sp>
          <p:nvSpPr>
            <p:cNvPr id="9" name="Pentagon 6">
              <a:extLst>
                <a:ext uri="{FF2B5EF4-FFF2-40B4-BE49-F238E27FC236}">
                  <a16:creationId xmlns:a16="http://schemas.microsoft.com/office/drawing/2014/main" id="{A01D2E07-D096-2846-6584-D2D7D8BE7828}"/>
                </a:ext>
              </a:extLst>
            </p:cNvPr>
            <p:cNvSpPr/>
            <p:nvPr/>
          </p:nvSpPr>
          <p:spPr>
            <a:xfrm>
              <a:off x="4043660" y="2837785"/>
              <a:ext cx="4583973" cy="1187072"/>
            </a:xfrm>
            <a:prstGeom prst="homePlate">
              <a:avLst>
                <a:gd name="adj" fmla="val 277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t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ea typeface="MS Mincho"/>
                  <a:cs typeface="Times New Roman"/>
                </a:rPr>
                <a:t>Hot Commissioning</a:t>
              </a:r>
              <a:endParaRPr lang="sv-SE" sz="1500" dirty="0">
                <a:latin typeface="Times New Roman"/>
                <a:ea typeface="MS Mincho"/>
              </a:endParaRPr>
            </a:p>
          </p:txBody>
        </p:sp>
        <p:sp>
          <p:nvSpPr>
            <p:cNvPr id="11" name="Pentagon 7">
              <a:extLst>
                <a:ext uri="{FF2B5EF4-FFF2-40B4-BE49-F238E27FC236}">
                  <a16:creationId xmlns:a16="http://schemas.microsoft.com/office/drawing/2014/main" id="{5B577AA2-DC61-CBA1-4497-F22529A97706}"/>
                </a:ext>
              </a:extLst>
            </p:cNvPr>
            <p:cNvSpPr/>
            <p:nvPr/>
          </p:nvSpPr>
          <p:spPr>
            <a:xfrm>
              <a:off x="106404" y="2404972"/>
              <a:ext cx="2936838" cy="1622136"/>
            </a:xfrm>
            <a:prstGeom prst="homePlate">
              <a:avLst>
                <a:gd name="adj" fmla="val 277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t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ea typeface="MS Mincho"/>
                  <a:cs typeface="Times New Roman"/>
                </a:rPr>
                <a:t>(Installation &amp; Integration)</a:t>
              </a:r>
            </a:p>
          </p:txBody>
        </p:sp>
        <p:sp>
          <p:nvSpPr>
            <p:cNvPr id="12" name="Pentagon 8">
              <a:extLst>
                <a:ext uri="{FF2B5EF4-FFF2-40B4-BE49-F238E27FC236}">
                  <a16:creationId xmlns:a16="http://schemas.microsoft.com/office/drawing/2014/main" id="{CB352050-FBD0-C49F-9C27-687E3EBE0CB0}"/>
                </a:ext>
              </a:extLst>
            </p:cNvPr>
            <p:cNvSpPr/>
            <p:nvPr/>
          </p:nvSpPr>
          <p:spPr>
            <a:xfrm>
              <a:off x="374691" y="407648"/>
              <a:ext cx="11339248" cy="1057510"/>
            </a:xfrm>
            <a:prstGeom prst="homePlate">
              <a:avLst>
                <a:gd name="adj" fmla="val 27700"/>
              </a:avLst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t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ea typeface="MS Mincho"/>
                  <a:cs typeface="Times New Roman"/>
                </a:rPr>
                <a:t>Installation and Commissioning</a:t>
              </a:r>
              <a:endParaRPr lang="sv-SE" sz="1500" dirty="0">
                <a:latin typeface="Times New Roman"/>
                <a:ea typeface="MS Mincho"/>
              </a:endParaRPr>
            </a:p>
          </p:txBody>
        </p:sp>
        <p:sp>
          <p:nvSpPr>
            <p:cNvPr id="13" name="Pentagon 9">
              <a:extLst>
                <a:ext uri="{FF2B5EF4-FFF2-40B4-BE49-F238E27FC236}">
                  <a16:creationId xmlns:a16="http://schemas.microsoft.com/office/drawing/2014/main" id="{B20A8847-0B2A-CB9F-4562-63668713C097}"/>
                </a:ext>
              </a:extLst>
            </p:cNvPr>
            <p:cNvSpPr/>
            <p:nvPr/>
          </p:nvSpPr>
          <p:spPr>
            <a:xfrm>
              <a:off x="7230169" y="740064"/>
              <a:ext cx="1544441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B05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TG6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ORR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15" name="Pentagon 10">
              <a:extLst>
                <a:ext uri="{FF2B5EF4-FFF2-40B4-BE49-F238E27FC236}">
                  <a16:creationId xmlns:a16="http://schemas.microsoft.com/office/drawing/2014/main" id="{FC3F7D19-B2B7-0FFB-0EA2-8E0CC4A2A87E}"/>
                </a:ext>
              </a:extLst>
            </p:cNvPr>
            <p:cNvSpPr/>
            <p:nvPr/>
          </p:nvSpPr>
          <p:spPr>
            <a:xfrm>
              <a:off x="3175360" y="748221"/>
              <a:ext cx="1645410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B05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TG5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SRR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16" name="Pentagon 11">
              <a:extLst>
                <a:ext uri="{FF2B5EF4-FFF2-40B4-BE49-F238E27FC236}">
                  <a16:creationId xmlns:a16="http://schemas.microsoft.com/office/drawing/2014/main" id="{FC80965A-FF3B-BC8F-0347-FF01A1FE83F5}"/>
                </a:ext>
              </a:extLst>
            </p:cNvPr>
            <p:cNvSpPr/>
            <p:nvPr/>
          </p:nvSpPr>
          <p:spPr>
            <a:xfrm>
              <a:off x="8849964" y="740064"/>
              <a:ext cx="2664681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>
                  <a:solidFill>
                    <a:schemeClr val="tx1"/>
                  </a:solidFill>
                  <a:ea typeface="MS Mincho"/>
                  <a:cs typeface="Times New Roman"/>
                </a:rPr>
                <a:t>Operation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17" name="Pentagon 12">
              <a:extLst>
                <a:ext uri="{FF2B5EF4-FFF2-40B4-BE49-F238E27FC236}">
                  <a16:creationId xmlns:a16="http://schemas.microsoft.com/office/drawing/2014/main" id="{9E1F0528-8189-2168-8BDE-AD6DDFFA76FF}"/>
                </a:ext>
              </a:extLst>
            </p:cNvPr>
            <p:cNvSpPr/>
            <p:nvPr/>
          </p:nvSpPr>
          <p:spPr>
            <a:xfrm>
              <a:off x="4972981" y="748221"/>
              <a:ext cx="2142668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Phase 5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(Hot Commissioning)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E913B18-F836-748E-4C4A-5922664E185B}"/>
                </a:ext>
              </a:extLst>
            </p:cNvPr>
            <p:cNvSpPr/>
            <p:nvPr/>
          </p:nvSpPr>
          <p:spPr>
            <a:xfrm>
              <a:off x="3506941" y="4143884"/>
              <a:ext cx="272933" cy="253093"/>
            </a:xfrm>
            <a:prstGeom prst="diamond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ctr"/>
            <a:lstStyle/>
            <a:p>
              <a:endParaRPr lang="sv-SE" sz="150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627B841E-CD40-B7FC-872C-1AB0331997BF}"/>
                </a:ext>
              </a:extLst>
            </p:cNvPr>
            <p:cNvSpPr/>
            <p:nvPr/>
          </p:nvSpPr>
          <p:spPr>
            <a:xfrm>
              <a:off x="3891793" y="4142968"/>
              <a:ext cx="279113" cy="262765"/>
            </a:xfrm>
            <a:prstGeom prst="diamond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173" tIns="38088" rIns="76173" bIns="38088" rtlCol="0" anchor="ctr"/>
            <a:lstStyle/>
            <a:p>
              <a:endParaRPr lang="sv-SE" sz="1500"/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91C3F9AB-9E9C-FF0C-77B5-552AA06280AC}"/>
                </a:ext>
              </a:extLst>
            </p:cNvPr>
            <p:cNvSpPr txBox="1"/>
            <p:nvPr/>
          </p:nvSpPr>
          <p:spPr>
            <a:xfrm>
              <a:off x="3899063" y="4508463"/>
              <a:ext cx="1073919" cy="889019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762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TG5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Outcome Meeting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1" name="Text Box 23">
              <a:extLst>
                <a:ext uri="{FF2B5EF4-FFF2-40B4-BE49-F238E27FC236}">
                  <a16:creationId xmlns:a16="http://schemas.microsoft.com/office/drawing/2014/main" id="{73825C1D-DD58-1828-1F93-02094D7CE26C}"/>
                </a:ext>
              </a:extLst>
            </p:cNvPr>
            <p:cNvSpPr txBox="1"/>
            <p:nvPr/>
          </p:nvSpPr>
          <p:spPr>
            <a:xfrm>
              <a:off x="2825168" y="4508463"/>
              <a:ext cx="936102" cy="181876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762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latin typeface="Calibri" panose="020F0502020204030204" pitchFamily="34" charset="0"/>
                  <a:ea typeface="MS Mincho"/>
                  <a:cs typeface="Calibri" panose="020F0502020204030204" pitchFamily="34" charset="0"/>
                </a:rPr>
                <a:t>SRR, Safety Readiness Review</a:t>
              </a:r>
              <a:endParaRPr lang="sv-SE" sz="1333" dirty="0">
                <a:solidFill>
                  <a:schemeClr val="tx1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endParaRPr>
            </a:p>
          </p:txBody>
        </p:sp>
        <p:sp>
          <p:nvSpPr>
            <p:cNvPr id="22" name="Pentagon 17">
              <a:extLst>
                <a:ext uri="{FF2B5EF4-FFF2-40B4-BE49-F238E27FC236}">
                  <a16:creationId xmlns:a16="http://schemas.microsoft.com/office/drawing/2014/main" id="{FD6690AF-7D86-9E8C-9816-2A60D1228358}"/>
                </a:ext>
              </a:extLst>
            </p:cNvPr>
            <p:cNvSpPr/>
            <p:nvPr/>
          </p:nvSpPr>
          <p:spPr>
            <a:xfrm>
              <a:off x="441857" y="748221"/>
              <a:ext cx="2568015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ea typeface="MS Mincho"/>
                  <a:cs typeface="Times New Roman"/>
                </a:rPr>
                <a:t>Phase 4</a:t>
              </a:r>
              <a:endParaRPr lang="sv-SE" sz="1100" dirty="0">
                <a:solidFill>
                  <a:schemeClr val="tx1"/>
                </a:solidFill>
                <a:latin typeface="Times New Roman"/>
                <a:ea typeface="MS Mincho"/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  <a:ea typeface="MS Mincho"/>
                  <a:cs typeface="Times New Roman"/>
                </a:rPr>
                <a:t>(Installation &amp; Integration)</a:t>
              </a:r>
              <a:endParaRPr lang="sv-SE" sz="1100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4" name="Pentagon 18">
              <a:extLst>
                <a:ext uri="{FF2B5EF4-FFF2-40B4-BE49-F238E27FC236}">
                  <a16:creationId xmlns:a16="http://schemas.microsoft.com/office/drawing/2014/main" id="{413E84E4-EED1-E0FF-E87D-89F6E7426CFA}"/>
                </a:ext>
              </a:extLst>
            </p:cNvPr>
            <p:cNvSpPr/>
            <p:nvPr/>
          </p:nvSpPr>
          <p:spPr>
            <a:xfrm>
              <a:off x="211666" y="3273602"/>
              <a:ext cx="1271718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 err="1">
                  <a:solidFill>
                    <a:schemeClr val="tx1"/>
                  </a:solidFill>
                  <a:ea typeface="MS Mincho"/>
                  <a:cs typeface="Times New Roman"/>
                </a:rPr>
                <a:t>Sub</a:t>
              </a:r>
              <a:r>
                <a:rPr lang="sv-SE" sz="1333" dirty="0">
                  <a:solidFill>
                    <a:schemeClr val="tx1"/>
                  </a:solidFill>
                  <a:ea typeface="MS Mincho"/>
                  <a:cs typeface="Times New Roman"/>
                </a:rPr>
                <a:t>-system SAT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5" name="Pentagon 19">
              <a:extLst>
                <a:ext uri="{FF2B5EF4-FFF2-40B4-BE49-F238E27FC236}">
                  <a16:creationId xmlns:a16="http://schemas.microsoft.com/office/drawing/2014/main" id="{7AC3119F-2ED1-4F0A-96B3-5AD7B630A247}"/>
                </a:ext>
              </a:extLst>
            </p:cNvPr>
            <p:cNvSpPr/>
            <p:nvPr/>
          </p:nvSpPr>
          <p:spPr>
            <a:xfrm>
              <a:off x="1575155" y="3273602"/>
              <a:ext cx="1271718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Cold </a:t>
              </a:r>
              <a:r>
                <a:rPr lang="sv-SE" sz="1333" dirty="0" err="1">
                  <a:solidFill>
                    <a:schemeClr val="tx1"/>
                  </a:solidFill>
                  <a:latin typeface="Times New Roman"/>
                  <a:ea typeface="MS Mincho"/>
                </a:rPr>
                <a:t>Commissioning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6" name="Pentagon 20">
              <a:extLst>
                <a:ext uri="{FF2B5EF4-FFF2-40B4-BE49-F238E27FC236}">
                  <a16:creationId xmlns:a16="http://schemas.microsoft.com/office/drawing/2014/main" id="{73B8271B-2348-3CAD-9C10-1CDDAB9AABC1}"/>
                </a:ext>
              </a:extLst>
            </p:cNvPr>
            <p:cNvSpPr/>
            <p:nvPr/>
          </p:nvSpPr>
          <p:spPr>
            <a:xfrm>
              <a:off x="4088299" y="3262179"/>
              <a:ext cx="1440196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000" dirty="0" err="1">
                  <a:solidFill>
                    <a:schemeClr val="tx1"/>
                  </a:solidFill>
                  <a:ea typeface="MS Mincho"/>
                  <a:cs typeface="Times New Roman"/>
                </a:rPr>
                <a:t>Sub</a:t>
              </a:r>
              <a:r>
                <a:rPr lang="sv-SE" sz="1000" dirty="0">
                  <a:solidFill>
                    <a:schemeClr val="tx1"/>
                  </a:solidFill>
                  <a:ea typeface="MS Mincho"/>
                  <a:cs typeface="Times New Roman"/>
                </a:rPr>
                <a:t>-system  </a:t>
              </a:r>
              <a:r>
                <a:rPr lang="sv-SE" sz="1000" dirty="0" err="1">
                  <a:solidFill>
                    <a:schemeClr val="tx1"/>
                  </a:solidFill>
                  <a:ea typeface="MS Mincho"/>
                  <a:cs typeface="Times New Roman"/>
                </a:rPr>
                <a:t>Characterization</a:t>
              </a:r>
              <a:r>
                <a:rPr lang="sv-SE" sz="1000" dirty="0">
                  <a:solidFill>
                    <a:schemeClr val="tx1"/>
                  </a:solidFill>
                  <a:ea typeface="MS Mincho"/>
                  <a:cs typeface="Times New Roman"/>
                </a:rPr>
                <a:t> and </a:t>
              </a:r>
              <a:r>
                <a:rPr lang="sv-SE" sz="1000" dirty="0" err="1">
                  <a:solidFill>
                    <a:schemeClr val="tx1"/>
                  </a:solidFill>
                  <a:ea typeface="MS Mincho"/>
                  <a:cs typeface="Times New Roman"/>
                </a:rPr>
                <a:t>Calibration</a:t>
              </a:r>
              <a:endParaRPr lang="sv-SE" sz="1000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7" name="Pentagon 21">
              <a:extLst>
                <a:ext uri="{FF2B5EF4-FFF2-40B4-BE49-F238E27FC236}">
                  <a16:creationId xmlns:a16="http://schemas.microsoft.com/office/drawing/2014/main" id="{B0604AD6-7E31-5749-0C2C-D0E4A9C556FA}"/>
                </a:ext>
              </a:extLst>
            </p:cNvPr>
            <p:cNvSpPr/>
            <p:nvPr/>
          </p:nvSpPr>
          <p:spPr>
            <a:xfrm>
              <a:off x="5451788" y="3262179"/>
              <a:ext cx="1501556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100" dirty="0">
                  <a:solidFill>
                    <a:schemeClr val="tx1"/>
                  </a:solidFill>
                  <a:ea typeface="MS Mincho"/>
                  <a:cs typeface="Times New Roman"/>
                </a:rPr>
                <a:t>Instrument </a:t>
              </a:r>
              <a:r>
                <a:rPr lang="sv-SE" sz="1100" dirty="0" err="1">
                  <a:solidFill>
                    <a:schemeClr val="tx1"/>
                  </a:solidFill>
                  <a:ea typeface="MS Mincho"/>
                  <a:cs typeface="Times New Roman"/>
                </a:rPr>
                <a:t>Characterization</a:t>
              </a:r>
              <a:endParaRPr lang="sv-SE" sz="1100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8" name="Pentagon 22">
              <a:extLst>
                <a:ext uri="{FF2B5EF4-FFF2-40B4-BE49-F238E27FC236}">
                  <a16:creationId xmlns:a16="http://schemas.microsoft.com/office/drawing/2014/main" id="{510591AA-E62A-10D8-912D-9875CD7E8EDB}"/>
                </a:ext>
              </a:extLst>
            </p:cNvPr>
            <p:cNvSpPr/>
            <p:nvPr/>
          </p:nvSpPr>
          <p:spPr>
            <a:xfrm>
              <a:off x="6911061" y="1888295"/>
              <a:ext cx="3612009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 err="1">
                  <a:solidFill>
                    <a:schemeClr val="tx1"/>
                  </a:solidFill>
                  <a:ea typeface="MS Mincho"/>
                  <a:cs typeface="Times New Roman"/>
                </a:rPr>
                <a:t>Early</a:t>
              </a:r>
              <a:r>
                <a:rPr lang="sv-SE" sz="1333" dirty="0">
                  <a:solidFill>
                    <a:schemeClr val="tx1"/>
                  </a:solidFill>
                  <a:ea typeface="MS Mincho"/>
                  <a:cs typeface="Times New Roman"/>
                </a:rPr>
                <a:t> Science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29" name="Pentagon 23">
              <a:extLst>
                <a:ext uri="{FF2B5EF4-FFF2-40B4-BE49-F238E27FC236}">
                  <a16:creationId xmlns:a16="http://schemas.microsoft.com/office/drawing/2014/main" id="{24847B55-60D6-2F7B-76C1-BE4FE45BBD24}"/>
                </a:ext>
              </a:extLst>
            </p:cNvPr>
            <p:cNvSpPr/>
            <p:nvPr/>
          </p:nvSpPr>
          <p:spPr>
            <a:xfrm>
              <a:off x="10609385" y="1888480"/>
              <a:ext cx="1576425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>
                  <a:solidFill>
                    <a:schemeClr val="tx1"/>
                  </a:solidFill>
                  <a:ea typeface="MS Mincho"/>
                  <a:cs typeface="Times New Roman"/>
                </a:rPr>
                <a:t>User </a:t>
              </a:r>
              <a:r>
                <a:rPr lang="sv-SE" sz="1333" dirty="0" err="1">
                  <a:solidFill>
                    <a:schemeClr val="tx1"/>
                  </a:solidFill>
                  <a:ea typeface="MS Mincho"/>
                  <a:cs typeface="Times New Roman"/>
                </a:rPr>
                <a:t>Prognam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30" name="Pentagon 24">
              <a:extLst>
                <a:ext uri="{FF2B5EF4-FFF2-40B4-BE49-F238E27FC236}">
                  <a16:creationId xmlns:a16="http://schemas.microsoft.com/office/drawing/2014/main" id="{54CA4A93-9D29-2AF4-2BE7-9EBEB87A8725}"/>
                </a:ext>
              </a:extLst>
            </p:cNvPr>
            <p:cNvSpPr/>
            <p:nvPr/>
          </p:nvSpPr>
          <p:spPr>
            <a:xfrm>
              <a:off x="6891984" y="3273361"/>
              <a:ext cx="1530318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 err="1">
                  <a:solidFill>
                    <a:schemeClr val="tx1"/>
                  </a:solidFill>
                  <a:ea typeface="MS Mincho"/>
                  <a:cs typeface="Times New Roman"/>
                </a:rPr>
                <a:t>Validation</a:t>
              </a:r>
              <a:r>
                <a:rPr lang="sv-SE" sz="1333" dirty="0">
                  <a:solidFill>
                    <a:schemeClr val="tx1"/>
                  </a:solidFill>
                  <a:ea typeface="MS Mincho"/>
                  <a:cs typeface="Times New Roman"/>
                </a:rPr>
                <a:t> Experiments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31" name="Pentagon 25">
              <a:extLst>
                <a:ext uri="{FF2B5EF4-FFF2-40B4-BE49-F238E27FC236}">
                  <a16:creationId xmlns:a16="http://schemas.microsoft.com/office/drawing/2014/main" id="{8DF287EB-E2B5-BB07-7E3A-5CF47FBFB437}"/>
                </a:ext>
              </a:extLst>
            </p:cNvPr>
            <p:cNvSpPr/>
            <p:nvPr/>
          </p:nvSpPr>
          <p:spPr>
            <a:xfrm>
              <a:off x="9829473" y="3273602"/>
              <a:ext cx="2165304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70C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sv-SE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New Science</a:t>
              </a:r>
            </a:p>
          </p:txBody>
        </p:sp>
        <p:sp>
          <p:nvSpPr>
            <p:cNvPr id="32" name="Pentagon 26">
              <a:extLst>
                <a:ext uri="{FF2B5EF4-FFF2-40B4-BE49-F238E27FC236}">
                  <a16:creationId xmlns:a16="http://schemas.microsoft.com/office/drawing/2014/main" id="{0BDC0715-5CEF-9AC1-00B3-D168F637B449}"/>
                </a:ext>
              </a:extLst>
            </p:cNvPr>
            <p:cNvSpPr/>
            <p:nvPr/>
          </p:nvSpPr>
          <p:spPr>
            <a:xfrm>
              <a:off x="3046907" y="3148070"/>
              <a:ext cx="984652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B05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TG5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SRR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33" name="Pentagon 27">
              <a:extLst>
                <a:ext uri="{FF2B5EF4-FFF2-40B4-BE49-F238E27FC236}">
                  <a16:creationId xmlns:a16="http://schemas.microsoft.com/office/drawing/2014/main" id="{DE92069F-3EE5-A60D-9FC2-B1C66F1C86DF}"/>
                </a:ext>
              </a:extLst>
            </p:cNvPr>
            <p:cNvSpPr/>
            <p:nvPr/>
          </p:nvSpPr>
          <p:spPr>
            <a:xfrm>
              <a:off x="8627634" y="3145820"/>
              <a:ext cx="1158158" cy="700562"/>
            </a:xfrm>
            <a:prstGeom prst="homePlate">
              <a:avLst>
                <a:gd name="adj" fmla="val 26928"/>
              </a:avLst>
            </a:prstGeom>
            <a:gradFill>
              <a:gsLst>
                <a:gs pos="0">
                  <a:srgbClr val="00B050"/>
                </a:gs>
                <a:gs pos="100000">
                  <a:schemeClr val="bg1"/>
                </a:gs>
              </a:gsLst>
              <a:lin ang="108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9988" tIns="0" rIns="29988" b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ea typeface="MS Mincho"/>
                  <a:cs typeface="Times New Roman"/>
                </a:rPr>
                <a:t>TG6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Times New Roman"/>
                  <a:ea typeface="MS Mincho"/>
                </a:rPr>
                <a:t>ORR</a:t>
              </a:r>
              <a:endParaRPr lang="sv-SE" sz="1333" dirty="0">
                <a:solidFill>
                  <a:schemeClr val="tx1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9C8BE0F3-F3E4-E82A-82AD-EAD1190CD794}"/>
                </a:ext>
              </a:extLst>
            </p:cNvPr>
            <p:cNvSpPr/>
            <p:nvPr/>
          </p:nvSpPr>
          <p:spPr>
            <a:xfrm rot="16200000">
              <a:off x="5281060" y="4096841"/>
              <a:ext cx="361215" cy="2860636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8B720ABD-6C8F-3E43-C1F0-289BB23E658F}"/>
                </a:ext>
              </a:extLst>
            </p:cNvPr>
            <p:cNvSpPr/>
            <p:nvPr/>
          </p:nvSpPr>
          <p:spPr>
            <a:xfrm rot="16200000">
              <a:off x="8543505" y="3728200"/>
              <a:ext cx="361215" cy="3597915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Text Box 23">
              <a:extLst>
                <a:ext uri="{FF2B5EF4-FFF2-40B4-BE49-F238E27FC236}">
                  <a16:creationId xmlns:a16="http://schemas.microsoft.com/office/drawing/2014/main" id="{F6B07413-7273-977F-711E-E70F2E99BD38}"/>
                </a:ext>
              </a:extLst>
            </p:cNvPr>
            <p:cNvSpPr txBox="1"/>
            <p:nvPr/>
          </p:nvSpPr>
          <p:spPr>
            <a:xfrm>
              <a:off x="4709549" y="5810690"/>
              <a:ext cx="1859152" cy="90848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762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latin typeface="Calibri" panose="020F0502020204030204" pitchFamily="34" charset="0"/>
                  <a:ea typeface="MS Mincho"/>
                  <a:cs typeface="Calibri" panose="020F0502020204030204" pitchFamily="34" charset="0"/>
                </a:rPr>
                <a:t>Hot Commissioning 9+ months</a:t>
              </a:r>
              <a:endParaRPr lang="sv-SE" sz="1333" dirty="0">
                <a:solidFill>
                  <a:schemeClr val="tx1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endParaRPr>
            </a:p>
          </p:txBody>
        </p:sp>
        <p:sp>
          <p:nvSpPr>
            <p:cNvPr id="37" name="Text Box 23">
              <a:extLst>
                <a:ext uri="{FF2B5EF4-FFF2-40B4-BE49-F238E27FC236}">
                  <a16:creationId xmlns:a16="http://schemas.microsoft.com/office/drawing/2014/main" id="{516BF68D-68BA-F4EB-378C-F69EB254FFB5}"/>
                </a:ext>
              </a:extLst>
            </p:cNvPr>
            <p:cNvSpPr txBox="1"/>
            <p:nvPr/>
          </p:nvSpPr>
          <p:spPr>
            <a:xfrm>
              <a:off x="7841174" y="5810690"/>
              <a:ext cx="1572917" cy="69768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762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  <a:latin typeface="Calibri" panose="020F0502020204030204" pitchFamily="34" charset="0"/>
                  <a:ea typeface="MS Mincho"/>
                  <a:cs typeface="Calibri" panose="020F0502020204030204" pitchFamily="34" charset="0"/>
                </a:rPr>
                <a:t>Early Science 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  <a:latin typeface="Calibri" panose="020F0502020204030204" pitchFamily="34" charset="0"/>
                  <a:ea typeface="MS Mincho"/>
                  <a:cs typeface="Calibri" panose="020F0502020204030204" pitchFamily="34" charset="0"/>
                </a:rPr>
                <a:t>9+ months</a:t>
              </a:r>
              <a:endParaRPr lang="sv-SE" sz="1333" dirty="0">
                <a:solidFill>
                  <a:schemeClr val="tx1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B5BCE14-92E1-C348-E7CB-360C25138DE2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4031559" y="3498351"/>
              <a:ext cx="23409" cy="18482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91E7D0A-2764-A3FA-594A-B0A6820D2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3548" y="3447418"/>
              <a:ext cx="23409" cy="18482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C05B4F-393A-BCDB-0DA9-7B746F61E6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9795" y="1957886"/>
              <a:ext cx="23410" cy="3309147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52476F63-12EA-0E6E-BD17-55A6F6F1B4A7}"/>
              </a:ext>
            </a:extLst>
          </p:cNvPr>
          <p:cNvSpPr/>
          <p:nvPr/>
        </p:nvSpPr>
        <p:spPr>
          <a:xfrm>
            <a:off x="5551433" y="2170232"/>
            <a:ext cx="3634253" cy="1146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077DBD-F6C1-2BCC-845A-9BC1E5509D17}"/>
              </a:ext>
            </a:extLst>
          </p:cNvPr>
          <p:cNvSpPr txBox="1"/>
          <p:nvPr/>
        </p:nvSpPr>
        <p:spPr>
          <a:xfrm>
            <a:off x="9693871" y="473249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Not a </a:t>
            </a:r>
            <a:r>
              <a:rPr lang="da-DK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fixed</a:t>
            </a:r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period</a:t>
            </a:r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b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 time.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Depends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on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hot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commissioning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results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accelerator </a:t>
            </a:r>
          </a:p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problems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39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316A7-AC46-34CE-5A5E-3E32FF4B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E5A6DB-AF45-F86E-5B62-7DC17BA9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945E9AF-E264-1FB7-A0C9-7A59E5A1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0E18BB-615A-C299-2229-17A7256CB8F4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E59B429-908D-62DF-BC54-FFF57449E3C0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</a:t>
            </a:r>
            <a:r>
              <a:rPr lang="da-DK" sz="2800" dirty="0" err="1"/>
              <a:t>friendly</a:t>
            </a:r>
            <a:r>
              <a:rPr lang="da-DK" sz="2800" dirty="0"/>
              <a:t> users 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830505-71D5-9766-CC8B-C924EDA9B68C}"/>
              </a:ext>
            </a:extLst>
          </p:cNvPr>
          <p:cNvSpPr/>
          <p:nvPr/>
        </p:nvSpPr>
        <p:spPr>
          <a:xfrm>
            <a:off x="937830" y="1157382"/>
            <a:ext cx="50894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Friendly</a:t>
            </a:r>
            <a:r>
              <a:rPr lang="da-DK" sz="2000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user:</a:t>
            </a:r>
          </a:p>
          <a:p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They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i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do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exist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(right?)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Users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who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are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interested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the instrument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and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it’s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performance –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collaborating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with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the instrument team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Accepts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birth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detects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and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helps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fixing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them</a:t>
            </a: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Ambassadors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for the instrument, 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helps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positively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engage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user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Participates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shaping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scientific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profile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of the instrument (12-13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years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after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it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was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proposed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026" name="Picture 2" descr="Steam Community :: Friendly Fire">
            <a:extLst>
              <a:ext uri="{FF2B5EF4-FFF2-40B4-BE49-F238E27FC236}">
                <a16:creationId xmlns:a16="http://schemas.microsoft.com/office/drawing/2014/main" id="{604F4F23-90DE-0883-A53D-1BE322A0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50" y="3157274"/>
            <a:ext cx="5867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F7DC8-CFCB-54EA-BACA-4294231FDB4F}"/>
              </a:ext>
            </a:extLst>
          </p:cNvPr>
          <p:cNvSpPr/>
          <p:nvPr/>
        </p:nvSpPr>
        <p:spPr>
          <a:xfrm>
            <a:off x="6544917" y="934278"/>
            <a:ext cx="4641574" cy="1707322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87336-785E-12D9-ECAD-F37B015B6252}"/>
              </a:ext>
            </a:extLst>
          </p:cNvPr>
          <p:cNvSpPr txBox="1"/>
          <p:nvPr/>
        </p:nvSpPr>
        <p:spPr>
          <a:xfrm>
            <a:off x="6705599" y="105030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u="sng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You</a:t>
            </a:r>
            <a:r>
              <a:rPr lang="da-DK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</a:t>
            </a:r>
            <a:r>
              <a:rPr lang="da-DK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Partner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from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partner labs, instrument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driving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multiplexing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development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university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scientists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involved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upgrade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projects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or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involved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proposing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concept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in the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first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place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52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7E7F-EEC8-8BA1-8D58-9EAC54515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92C7421-C135-C070-1CD9-C6A2E8F5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4381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C1B6356-BA81-776D-FCEB-01F72775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D9BC751-5B1E-41EE-CB6D-EB8A6918B278}"/>
              </a:ext>
            </a:extLst>
          </p:cNvPr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337FD25-2FBD-02C2-EF7D-6B8F23B6BA8E}"/>
              </a:ext>
            </a:extLst>
          </p:cNvPr>
          <p:cNvSpPr txBox="1">
            <a:spLocks/>
          </p:cNvSpPr>
          <p:nvPr/>
        </p:nvSpPr>
        <p:spPr>
          <a:xfrm>
            <a:off x="869623" y="1881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 err="1"/>
              <a:t>Early</a:t>
            </a:r>
            <a:r>
              <a:rPr lang="da-DK" sz="2800" dirty="0"/>
              <a:t> science – ESS </a:t>
            </a:r>
            <a:r>
              <a:rPr lang="da-DK" sz="2800" dirty="0" err="1"/>
              <a:t>people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Rasmus Toft-Petersen">
            <a:extLst>
              <a:ext uri="{FF2B5EF4-FFF2-40B4-BE49-F238E27FC236}">
                <a16:creationId xmlns:a16="http://schemas.microsoft.com/office/drawing/2014/main" id="{C031203A-9EA6-63A4-087D-081A24F6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5" y="1037327"/>
            <a:ext cx="1351091" cy="180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6DCDCD-CFE9-522A-4F43-A24D77378F80}"/>
              </a:ext>
            </a:extLst>
          </p:cNvPr>
          <p:cNvSpPr txBox="1"/>
          <p:nvPr/>
        </p:nvSpPr>
        <p:spPr>
          <a:xfrm>
            <a:off x="644616" y="2828015"/>
            <a:ext cx="1806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</a:t>
            </a:r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 Rasmus Toft-Petersen</a:t>
            </a:r>
            <a:endParaRPr lang="da-DK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5FDBD-C388-BF9D-5783-DD55BBE29035}"/>
              </a:ext>
            </a:extLst>
          </p:cNvPr>
          <p:cNvSpPr txBox="1"/>
          <p:nvPr/>
        </p:nvSpPr>
        <p:spPr>
          <a:xfrm>
            <a:off x="2470286" y="2919728"/>
            <a:ext cx="1806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</a:t>
            </a:r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X</a:t>
            </a:r>
            <a:endParaRPr lang="da-DK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6EB2A-0697-DFA8-896F-DDE3AE020876}"/>
              </a:ext>
            </a:extLst>
          </p:cNvPr>
          <p:cNvSpPr txBox="1"/>
          <p:nvPr/>
        </p:nvSpPr>
        <p:spPr>
          <a:xfrm>
            <a:off x="6070916" y="3016114"/>
            <a:ext cx="2233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Instrument operations </a:t>
            </a:r>
            <a:b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engineer</a:t>
            </a:r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 Tamires Gallo</a:t>
            </a:r>
            <a:endParaRPr lang="da-DK" sz="1400" dirty="0"/>
          </a:p>
        </p:txBody>
      </p:sp>
      <p:pic>
        <p:nvPicPr>
          <p:cNvPr id="2052" name="Picture 4" descr="Tamires GALLO | Instrument Associate ...">
            <a:extLst>
              <a:ext uri="{FF2B5EF4-FFF2-40B4-BE49-F238E27FC236}">
                <a16:creationId xmlns:a16="http://schemas.microsoft.com/office/drawing/2014/main" id="{2351881E-2597-6AA8-7823-9545C9B3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32" y="1076710"/>
            <a:ext cx="1682118" cy="168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EA02A2-6F80-C17B-6EE5-978663CCA0B3}"/>
              </a:ext>
            </a:extLst>
          </p:cNvPr>
          <p:cNvSpPr/>
          <p:nvPr/>
        </p:nvSpPr>
        <p:spPr>
          <a:xfrm>
            <a:off x="8193109" y="1036810"/>
            <a:ext cx="1476384" cy="19040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D247F-D303-ACC0-2470-4CFA7A563B88}"/>
              </a:ext>
            </a:extLst>
          </p:cNvPr>
          <p:cNvSpPr txBox="1"/>
          <p:nvPr/>
        </p:nvSpPr>
        <p:spPr>
          <a:xfrm>
            <a:off x="8144063" y="3073616"/>
            <a:ext cx="2233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Partner lab </a:t>
            </a:r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</a:t>
            </a:r>
            <a:endParaRPr lang="da-DK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CEB626-DB81-50F5-700F-C58F1FDB2737}"/>
              </a:ext>
            </a:extLst>
          </p:cNvPr>
          <p:cNvSpPr/>
          <p:nvPr/>
        </p:nvSpPr>
        <p:spPr>
          <a:xfrm>
            <a:off x="10191367" y="1016289"/>
            <a:ext cx="1476384" cy="19040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270A48-E317-6D05-6009-00A81ADECC28}"/>
              </a:ext>
            </a:extLst>
          </p:cNvPr>
          <p:cNvSpPr txBox="1"/>
          <p:nvPr/>
        </p:nvSpPr>
        <p:spPr>
          <a:xfrm>
            <a:off x="10115981" y="3089625"/>
            <a:ext cx="2233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Spectroscopy</a:t>
            </a:r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division</a:t>
            </a:r>
            <a:b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</a:t>
            </a:r>
            <a:endParaRPr lang="da-DK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68DE20-13B7-CEDD-2E97-E83E951BB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513" y="1104592"/>
            <a:ext cx="1333576" cy="17639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230E87-E849-90C6-E0B8-A276155405FC}"/>
              </a:ext>
            </a:extLst>
          </p:cNvPr>
          <p:cNvSpPr txBox="1"/>
          <p:nvPr/>
        </p:nvSpPr>
        <p:spPr>
          <a:xfrm>
            <a:off x="785123" y="3822256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will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have support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staff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at the ESS, and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therefore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should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have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enough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1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manpower</a:t>
            </a:r>
            <a:r>
              <a:rPr lang="da-DK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have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great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sample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environment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support, a 15 T magnet</a:t>
            </a:r>
            <a:b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dilution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stick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and standard orange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cryostat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Data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reduction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workflow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exists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and have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been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tested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(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we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still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need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normalization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, interface with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analysis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tools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)</a:t>
            </a:r>
            <a:endParaRPr lang="da-DK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F28E6-9C10-B9DC-C1A7-B9205B8BD0E8}"/>
              </a:ext>
            </a:extLst>
          </p:cNvPr>
          <p:cNvSpPr txBox="1"/>
          <p:nvPr/>
        </p:nvSpPr>
        <p:spPr>
          <a:xfrm>
            <a:off x="4248264" y="2938760"/>
            <a:ext cx="1806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Instrument data</a:t>
            </a:r>
            <a:b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</a:br>
            <a:r>
              <a:rPr lang="da-DK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scientist</a:t>
            </a:r>
            <a:r>
              <a:rPr lang="da-DK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 Greg Tucker</a:t>
            </a:r>
            <a:endParaRPr lang="da-DK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79E00C-B801-547F-3EEB-8259D4528508}"/>
              </a:ext>
            </a:extLst>
          </p:cNvPr>
          <p:cNvSpPr/>
          <p:nvPr/>
        </p:nvSpPr>
        <p:spPr>
          <a:xfrm>
            <a:off x="2515776" y="945424"/>
            <a:ext cx="1476384" cy="19040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56" name="Picture 8" descr="g5t (Gregory S. Tucker) · GitHub">
            <a:extLst>
              <a:ext uri="{FF2B5EF4-FFF2-40B4-BE49-F238E27FC236}">
                <a16:creationId xmlns:a16="http://schemas.microsoft.com/office/drawing/2014/main" id="{218B7FB2-8351-5716-88D2-FECF932F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24" y="1082663"/>
            <a:ext cx="1723081" cy="17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Indirect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ToF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multiplexing backend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990596" y="2878199"/>
            <a:ext cx="10163617" cy="38990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DC61BB5-6B53-38B0-3FA3-1B2D9C58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7" y="858102"/>
            <a:ext cx="3873189" cy="311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92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0" y="2008446"/>
            <a:ext cx="6962274" cy="471952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04361"/>
            <a:ext cx="9360000" cy="657339"/>
          </a:xfrm>
        </p:spPr>
        <p:txBody>
          <a:bodyPr/>
          <a:lstStyle/>
          <a:p>
            <a:r>
              <a:rPr lang="da-DK" sz="2800" dirty="0"/>
              <a:t>The European </a:t>
            </a:r>
            <a:r>
              <a:rPr lang="da-DK" sz="2800" dirty="0" err="1"/>
              <a:t>Spallation</a:t>
            </a:r>
            <a:r>
              <a:rPr lang="da-DK" sz="2800" dirty="0"/>
              <a:t> Source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Left Arrow 3"/>
          <p:cNvSpPr/>
          <p:nvPr/>
        </p:nvSpPr>
        <p:spPr>
          <a:xfrm>
            <a:off x="4386255" y="5111015"/>
            <a:ext cx="1622516" cy="1155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11233D-4428-081E-F893-8FAC3E72F0D7}"/>
              </a:ext>
            </a:extLst>
          </p:cNvPr>
          <p:cNvSpPr/>
          <p:nvPr/>
        </p:nvSpPr>
        <p:spPr>
          <a:xfrm>
            <a:off x="869623" y="2766546"/>
            <a:ext cx="966959" cy="252920"/>
          </a:xfrm>
          <a:prstGeom prst="round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98BF61-BDC5-77DC-10EA-1C2AE1E520D4}"/>
              </a:ext>
            </a:extLst>
          </p:cNvPr>
          <p:cNvSpPr/>
          <p:nvPr/>
        </p:nvSpPr>
        <p:spPr>
          <a:xfrm>
            <a:off x="3125410" y="2581181"/>
            <a:ext cx="3788228" cy="370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Norse | Hoff of Bifrost | United States">
            <a:extLst>
              <a:ext uri="{FF2B5EF4-FFF2-40B4-BE49-F238E27FC236}">
                <a16:creationId xmlns:a16="http://schemas.microsoft.com/office/drawing/2014/main" id="{2931618C-3670-A2E5-0A27-453BC7F1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2" y="1556955"/>
            <a:ext cx="3048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EAB62C-3F09-1C0A-C75A-8307B10805CD}"/>
              </a:ext>
            </a:extLst>
          </p:cNvPr>
          <p:cNvCxnSpPr>
            <a:cxnSpLocks/>
          </p:cNvCxnSpPr>
          <p:nvPr/>
        </p:nvCxnSpPr>
        <p:spPr>
          <a:xfrm flipV="1">
            <a:off x="1836582" y="1681184"/>
            <a:ext cx="3850710" cy="1085362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E5D7C6-A74C-157D-AEA2-C9AA778AF5DB}"/>
              </a:ext>
            </a:extLst>
          </p:cNvPr>
          <p:cNvSpPr txBox="1"/>
          <p:nvPr/>
        </p:nvSpPr>
        <p:spPr>
          <a:xfrm>
            <a:off x="8411442" y="1583637"/>
            <a:ext cx="31805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a-DK" dirty="0"/>
              <a:t>BIFROST: </a:t>
            </a:r>
            <a:r>
              <a:rPr lang="da-DK" dirty="0" err="1"/>
              <a:t>Norse</a:t>
            </a:r>
            <a:r>
              <a:rPr lang="da-DK" dirty="0"/>
              <a:t> </a:t>
            </a:r>
            <a:r>
              <a:rPr lang="da-DK" dirty="0" err="1"/>
              <a:t>mythology</a:t>
            </a:r>
            <a:r>
              <a:rPr lang="da-DK" dirty="0"/>
              <a:t>, </a:t>
            </a:r>
            <a:br>
              <a:rPr lang="da-DK" dirty="0"/>
            </a:br>
            <a:r>
              <a:rPr lang="da-DK" dirty="0"/>
              <a:t>a </a:t>
            </a:r>
            <a:r>
              <a:rPr lang="da-DK" dirty="0" err="1"/>
              <a:t>rainbow</a:t>
            </a:r>
            <a:r>
              <a:rPr lang="da-DK" dirty="0"/>
              <a:t> </a:t>
            </a:r>
            <a:r>
              <a:rPr lang="da-DK" dirty="0" err="1"/>
              <a:t>bridging</a:t>
            </a:r>
            <a:r>
              <a:rPr lang="da-DK" dirty="0"/>
              <a:t> the </a:t>
            </a:r>
            <a:r>
              <a:rPr lang="da-DK" dirty="0" err="1"/>
              <a:t>gap</a:t>
            </a:r>
            <a:r>
              <a:rPr lang="da-DK" dirty="0"/>
              <a:t> </a:t>
            </a:r>
            <a:r>
              <a:rPr lang="da-DK" dirty="0" err="1"/>
              <a:t>between</a:t>
            </a:r>
            <a:br>
              <a:rPr lang="da-DK" dirty="0"/>
            </a:br>
            <a:r>
              <a:rPr lang="da-DK" dirty="0" err="1"/>
              <a:t>triple</a:t>
            </a:r>
            <a:r>
              <a:rPr lang="da-DK" dirty="0"/>
              <a:t> axis </a:t>
            </a:r>
            <a:r>
              <a:rPr lang="da-DK" dirty="0" err="1"/>
              <a:t>spectroscopy</a:t>
            </a:r>
            <a:r>
              <a:rPr lang="da-DK" dirty="0"/>
              <a:t> and time-of-flight </a:t>
            </a:r>
            <a:r>
              <a:rPr lang="da-DK" dirty="0" err="1"/>
              <a:t>spectroscopy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039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372635"/>
            <a:ext cx="9360000" cy="657339"/>
          </a:xfrm>
        </p:spPr>
        <p:txBody>
          <a:bodyPr/>
          <a:lstStyle/>
          <a:p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BIFROST: </a:t>
            </a:r>
            <a:r>
              <a:rPr lang="en-GB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ToF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frontend – multiplexing backend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35B622-3124-5942-8E88-646DC9C06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26" y="1651819"/>
            <a:ext cx="4918033" cy="2948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8" y="2959625"/>
            <a:ext cx="5637511" cy="3698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623" y="1149241"/>
            <a:ext cx="57869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Polychromatic beam: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incident flux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resolution of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spectrometer</a:t>
            </a:r>
            <a:b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tunable via fast Pulse </a:t>
            </a:r>
            <a:r>
              <a:rPr lang="da-DK" sz="2000" dirty="0" err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Shaping</a:t>
            </a:r>
            <a:r>
              <a:rPr lang="da-DK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Chopper (PSC)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da-DK" sz="2000" dirty="0">
                <a:solidFill>
                  <a:srgbClr val="666666"/>
                </a:solidFill>
              </a:rPr>
              <a:t> </a:t>
            </a:r>
            <a:endParaRPr lang="da-DK" sz="2000" baseline="-25000" dirty="0">
              <a:solidFill>
                <a:srgbClr val="6666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7033" y="5059643"/>
            <a:ext cx="39914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000" dirty="0">
                <a:latin typeface="Gill Sans MT" panose="020B0502020104020203" pitchFamily="34" charset="0"/>
              </a:rPr>
              <a:t>Flux @ 2 MW:    </a:t>
            </a:r>
            <a:r>
              <a:rPr lang="da-DK" sz="2000" b="1" dirty="0">
                <a:latin typeface="Gill Sans MT" panose="020B0502020104020203" pitchFamily="34" charset="0"/>
              </a:rPr>
              <a:t>6 · 10</a:t>
            </a:r>
            <a:r>
              <a:rPr lang="da-DK" sz="2000" b="1" baseline="30000" dirty="0">
                <a:latin typeface="Gill Sans MT" panose="020B0502020104020203" pitchFamily="34" charset="0"/>
              </a:rPr>
              <a:t>9 </a:t>
            </a:r>
            <a:r>
              <a:rPr lang="da-DK" sz="2000" b="1" dirty="0">
                <a:latin typeface="Gill Sans MT" panose="020B0502020104020203" pitchFamily="34" charset="0"/>
              </a:rPr>
              <a:t> n/s/cm</a:t>
            </a:r>
            <a:r>
              <a:rPr lang="da-DK" sz="2000" b="1" baseline="30000" dirty="0">
                <a:latin typeface="Gill Sans MT" panose="020B0502020104020203" pitchFamily="34" charset="0"/>
              </a:rPr>
              <a:t>2</a:t>
            </a:r>
          </a:p>
          <a:p>
            <a:br>
              <a:rPr lang="en-US" sz="2000" b="1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Elastic line resolution at 5 </a:t>
            </a:r>
            <a:r>
              <a:rPr lang="en-US" sz="2000" dirty="0" err="1">
                <a:latin typeface="Gill Sans MT" panose="020B0502020104020203" pitchFamily="34" charset="0"/>
              </a:rPr>
              <a:t>meV</a:t>
            </a:r>
            <a:r>
              <a:rPr lang="en-US" sz="2000" dirty="0">
                <a:latin typeface="Gill Sans MT" panose="020B0502020104020203" pitchFamily="34" charset="0"/>
              </a:rPr>
              <a:t> using</a:t>
            </a:r>
            <a:br>
              <a:rPr lang="en-US" sz="2000" dirty="0">
                <a:latin typeface="Gill Sans MT" panose="020B0502020104020203" pitchFamily="34" charset="0"/>
              </a:rPr>
            </a:br>
            <a:r>
              <a:rPr lang="en-US" sz="2000" dirty="0">
                <a:latin typeface="Gill Sans MT" panose="020B0502020104020203" pitchFamily="34" charset="0"/>
              </a:rPr>
              <a:t>full pulse: </a:t>
            </a:r>
            <a:r>
              <a:rPr lang="en-US" sz="2000" b="1" dirty="0">
                <a:latin typeface="Gill Sans MT" panose="020B0502020104020203" pitchFamily="34" charset="0"/>
              </a:rPr>
              <a:t>170 </a:t>
            </a:r>
            <a:r>
              <a:rPr lang="el-GR" sz="2000" b="1" dirty="0"/>
              <a:t>μ</a:t>
            </a:r>
            <a:r>
              <a:rPr lang="en-US" sz="2000" b="1" dirty="0">
                <a:latin typeface="Gill Sans MT" panose="020B0502020104020203" pitchFamily="34" charset="0"/>
              </a:rPr>
              <a:t>eV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3E4079-2F47-944E-8367-9EEB94FB4AE8}"/>
              </a:ext>
            </a:extLst>
          </p:cNvPr>
          <p:cNvSpPr/>
          <p:nvPr/>
        </p:nvSpPr>
        <p:spPr>
          <a:xfrm>
            <a:off x="6921063" y="5012307"/>
            <a:ext cx="4147990" cy="1462964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3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41746"/>
            <a:ext cx="9360000" cy="657339"/>
          </a:xfrm>
        </p:spPr>
        <p:txBody>
          <a:bodyPr/>
          <a:lstStyle/>
          <a:p>
            <a:r>
              <a:rPr lang="da-DK" sz="2400" dirty="0" err="1"/>
              <a:t>Backend</a:t>
            </a:r>
            <a:r>
              <a:rPr lang="da-DK" sz="2400" dirty="0"/>
              <a:t> </a:t>
            </a:r>
            <a:r>
              <a:rPr lang="da-DK" sz="2400" dirty="0" err="1"/>
              <a:t>principle</a:t>
            </a:r>
            <a:r>
              <a:rPr lang="da-DK" sz="2400" dirty="0"/>
              <a:t> of BIFROST – reality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751" y="3380874"/>
            <a:ext cx="5098587" cy="327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327" y="17605"/>
            <a:ext cx="3135227" cy="3111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B9582-0700-DBFB-3B8E-99D8FDA6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1" y="2053984"/>
            <a:ext cx="4737680" cy="45348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78CBA2-6765-648A-AFDE-0FB6D4A5C58E}"/>
              </a:ext>
            </a:extLst>
          </p:cNvPr>
          <p:cNvCxnSpPr/>
          <p:nvPr/>
        </p:nvCxnSpPr>
        <p:spPr bwMode="auto">
          <a:xfrm>
            <a:off x="6251513" y="1308932"/>
            <a:ext cx="0" cy="51125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3D1EE6-1E82-1848-104B-E586D86A8D1A}"/>
              </a:ext>
            </a:extLst>
          </p:cNvPr>
          <p:cNvSpPr txBox="1"/>
          <p:nvPr/>
        </p:nvSpPr>
        <p:spPr>
          <a:xfrm>
            <a:off x="964630" y="1240240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Final </a:t>
            </a:r>
            <a:r>
              <a:rPr lang="da-DK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energies</a:t>
            </a:r>
            <a:r>
              <a:rPr lang="da-DK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: </a:t>
            </a:r>
            <a:r>
              <a:rPr lang="da-DK" b="1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2.7, 3.2, 3.8, 4.4 and 5.0 </a:t>
            </a:r>
            <a:r>
              <a:rPr lang="da-DK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meV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34102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5" y="309577"/>
            <a:ext cx="9360000" cy="657339"/>
          </a:xfrm>
        </p:spPr>
        <p:txBody>
          <a:bodyPr/>
          <a:lstStyle/>
          <a:p>
            <a:r>
              <a:rPr lang="da-DK" sz="36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Sensitivity</a:t>
            </a:r>
            <a:r>
              <a:rPr lang="da-DK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to </a:t>
            </a:r>
            <a:r>
              <a:rPr lang="da-DK" sz="36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scattering</a:t>
            </a:r>
            <a:r>
              <a:rPr lang="da-DK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angle</a:t>
            </a: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42681" y="2142112"/>
                <a:ext cx="4542378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Viewed from the top:</a:t>
                </a:r>
                <a:b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Scattered beam broadens</a:t>
                </a:r>
              </a:p>
              <a:p>
                <a:pPr algn="l"/>
                <a:endPara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  <a:p>
                <a:pPr algn="l"/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1D sensitivity perpendicular to scattering plane provide continuous angular coverage.</a:t>
                </a:r>
                <a:b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</a:br>
                <a:endPara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𝟔𝟓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da-DK" sz="20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 degrees </a:t>
                </a: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(geometry dependent)</a:t>
                </a:r>
              </a:p>
              <a:p>
                <a:pPr algn="l"/>
                <a:endPara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81" y="2142112"/>
                <a:ext cx="4542378" cy="3170099"/>
              </a:xfrm>
              <a:prstGeom prst="rect">
                <a:avLst/>
              </a:prstGeom>
              <a:blipFill>
                <a:blip r:embed="rId2"/>
                <a:stretch>
                  <a:fillRect l="-1340" t="-769" r="-254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E52723-C4B4-E151-5902-470E1C34E1FF}"/>
              </a:ext>
            </a:extLst>
          </p:cNvPr>
          <p:cNvCxnSpPr/>
          <p:nvPr/>
        </p:nvCxnSpPr>
        <p:spPr bwMode="auto">
          <a:xfrm>
            <a:off x="6440199" y="1348527"/>
            <a:ext cx="0" cy="511256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37011F-5BC5-942E-AE95-3E7655B5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340" y="1430189"/>
            <a:ext cx="4544634" cy="48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623" y="441746"/>
            <a:ext cx="9360000" cy="657339"/>
          </a:xfrm>
        </p:spPr>
        <p:txBody>
          <a:bodyPr/>
          <a:lstStyle/>
          <a:p>
            <a:r>
              <a:rPr lang="da-DK" sz="2400" dirty="0" err="1"/>
              <a:t>Prismatic</a:t>
            </a:r>
            <a:r>
              <a:rPr lang="da-DK" sz="2400" dirty="0"/>
              <a:t> analyser </a:t>
            </a:r>
            <a:r>
              <a:rPr lang="da-DK" sz="2400" dirty="0" err="1"/>
              <a:t>concept</a:t>
            </a:r>
            <a:r>
              <a:rPr lang="da-DK" sz="2400" dirty="0"/>
              <a:t> in </a:t>
            </a:r>
            <a:r>
              <a:rPr lang="da-DK" sz="2400" dirty="0" err="1"/>
              <a:t>point-to-point</a:t>
            </a:r>
            <a:r>
              <a:rPr lang="da-DK" sz="2400" dirty="0"/>
              <a:t> </a:t>
            </a:r>
            <a:r>
              <a:rPr lang="da-DK" sz="2400" dirty="0" err="1"/>
              <a:t>focusing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>
            <a:off x="939330" y="2005284"/>
            <a:ext cx="384589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Small samples and spatial sensitivity of detectors define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analyser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scattering angle regardless of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mosaicity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endParaRPr lang="da-DK" sz="2000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Broad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mosaicity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can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then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used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to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increase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 resolution of </a:t>
            </a:r>
            <a:r>
              <a:rPr lang="da-DK" sz="2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backend</a:t>
            </a:r>
            <a:r>
              <a:rPr lang="da-DK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. </a:t>
            </a:r>
          </a:p>
          <a:p>
            <a:endParaRPr lang="da-DK" dirty="0">
              <a:solidFill>
                <a:schemeClr val="tx2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8006" y="5510468"/>
            <a:ext cx="312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Jonas Okkels Birk, Reviews of</a:t>
            </a:r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Scientific Instruments (2014)</a:t>
            </a:r>
          </a:p>
        </p:txBody>
      </p:sp>
      <p:pic>
        <p:nvPicPr>
          <p:cNvPr id="6" name="Picture 5" descr="A diagram of a graph and 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2BF9F39-9664-52C0-4BAB-8968D3BA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779" y="1113743"/>
            <a:ext cx="7039837" cy="55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50537</TotalTime>
  <Words>2300</Words>
  <Application>Microsoft Office PowerPoint</Application>
  <PresentationFormat>Widescreen</PresentationFormat>
  <Paragraphs>403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MS Mincho</vt:lpstr>
      <vt:lpstr>Aptos</vt:lpstr>
      <vt:lpstr>Arial</vt:lpstr>
      <vt:lpstr>Calibri</vt:lpstr>
      <vt:lpstr>Cambria Math</vt:lpstr>
      <vt:lpstr>Georgia</vt:lpstr>
      <vt:lpstr>Gill Sans MT</vt:lpstr>
      <vt:lpstr>inherit</vt:lpstr>
      <vt:lpstr>Segoe UI</vt:lpstr>
      <vt:lpstr>Segoe UI Light</vt:lpstr>
      <vt:lpstr>Segoe UI Semibold</vt:lpstr>
      <vt:lpstr>Symbol</vt:lpstr>
      <vt:lpstr>Times New Roman</vt:lpstr>
      <vt:lpstr>Wingdings</vt:lpstr>
      <vt:lpstr>Office-tema</vt:lpstr>
      <vt:lpstr>BIFROST project &amp; performance   4th of February 2025 </vt:lpstr>
      <vt:lpstr>PowerPoint Presentation</vt:lpstr>
      <vt:lpstr>PowerPoint Presentation</vt:lpstr>
      <vt:lpstr>BIFROST: Indirect ToF with multiplexing backend</vt:lpstr>
      <vt:lpstr>The European Spallation Source</vt:lpstr>
      <vt:lpstr>BIFROST: ToF frontend – multiplexing backend</vt:lpstr>
      <vt:lpstr>Backend principle of BIFROST – reality</vt:lpstr>
      <vt:lpstr>Sensitivity to scattering angle</vt:lpstr>
      <vt:lpstr>Prismatic analyser concept in point-to-point focusing</vt:lpstr>
      <vt:lpstr>BIFROST: Tunable energy resolution</vt:lpstr>
      <vt:lpstr>PowerPoint Presentation</vt:lpstr>
      <vt:lpstr>Cadmium lining and cross talk shielding </vt:lpstr>
      <vt:lpstr>Detectors</vt:lpstr>
      <vt:lpstr>PowerPoint Presentation</vt:lpstr>
      <vt:lpstr>PowerPoint Presentation</vt:lpstr>
      <vt:lpstr>BIFROST: Energy resolution simulations</vt:lpstr>
      <vt:lpstr>BIFROST: Energy resolution simulations</vt:lpstr>
      <vt:lpstr>BIFROST: Energy resolution simulations</vt:lpstr>
      <vt:lpstr>BIFROST: Preliminary phonon simulations, more to come</vt:lpstr>
      <vt:lpstr>BIFROST: Preliminary phonon simulations, more to come</vt:lpstr>
      <vt:lpstr>Data reduction and analysis</vt:lpstr>
      <vt:lpstr>BIFROST: Range &amp; Quick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 </vt:lpstr>
      <vt:lpstr>PowerPoint Presentation</vt:lpstr>
      <vt:lpstr>PowerPoint Presentation</vt:lpstr>
      <vt:lpstr>PowerPoint Presentation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Whitelegg</dc:creator>
  <cp:lastModifiedBy>Rasmus Toft-Petersen</cp:lastModifiedBy>
  <cp:revision>303</cp:revision>
  <cp:lastPrinted>2019-03-08T10:27:30Z</cp:lastPrinted>
  <dcterms:created xsi:type="dcterms:W3CDTF">2020-02-28T14:12:38Z</dcterms:created>
  <dcterms:modified xsi:type="dcterms:W3CDTF">2025-02-05T07:02:28Z</dcterms:modified>
</cp:coreProperties>
</file>