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356" r:id="rId2"/>
    <p:sldId id="1362" r:id="rId3"/>
    <p:sldId id="1360" r:id="rId4"/>
    <p:sldId id="1364" r:id="rId5"/>
    <p:sldId id="1363" r:id="rId6"/>
    <p:sldId id="1370" r:id="rId7"/>
    <p:sldId id="1373" r:id="rId8"/>
    <p:sldId id="1372" r:id="rId9"/>
    <p:sldId id="1371" r:id="rId10"/>
    <p:sldId id="1294" r:id="rId11"/>
    <p:sldId id="1365" r:id="rId12"/>
    <p:sldId id="1366" r:id="rId13"/>
    <p:sldId id="1367" r:id="rId14"/>
    <p:sldId id="1369" r:id="rId15"/>
    <p:sldId id="1379" r:id="rId16"/>
    <p:sldId id="1374" r:id="rId17"/>
    <p:sldId id="1257" r:id="rId18"/>
    <p:sldId id="1368" r:id="rId19"/>
    <p:sldId id="1382" r:id="rId20"/>
    <p:sldId id="1376" r:id="rId21"/>
    <p:sldId id="1377" r:id="rId22"/>
    <p:sldId id="1381" r:id="rId23"/>
    <p:sldId id="1380" r:id="rId24"/>
    <p:sldId id="1378" r:id="rId25"/>
  </p:sldIdLst>
  <p:sldSz cx="9906000" cy="6858000" type="A4"/>
  <p:notesSz cx="9867900" cy="67183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17">
          <p15:clr>
            <a:srgbClr val="A4A3A4"/>
          </p15:clr>
        </p15:guide>
        <p15:guide id="2" pos="31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606"/>
    <a:srgbClr val="0066FF"/>
    <a:srgbClr val="CC0000"/>
    <a:srgbClr val="B3B3B3"/>
    <a:srgbClr val="CCCCCC"/>
    <a:srgbClr val="EB0707"/>
    <a:srgbClr val="CC0099"/>
    <a:srgbClr val="00FF00"/>
    <a:srgbClr val="B91313"/>
    <a:srgbClr val="060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08" autoAdjust="0"/>
    <p:restoredTop sz="94626" autoAdjust="0"/>
  </p:normalViewPr>
  <p:slideViewPr>
    <p:cSldViewPr>
      <p:cViewPr varScale="1">
        <p:scale>
          <a:sx n="158" d="100"/>
          <a:sy n="158" d="100"/>
        </p:scale>
        <p:origin x="1784" y="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208"/>
    </p:cViewPr>
  </p:sorterViewPr>
  <p:notesViewPr>
    <p:cSldViewPr>
      <p:cViewPr varScale="1">
        <p:scale>
          <a:sx n="140" d="100"/>
          <a:sy n="140" d="100"/>
        </p:scale>
        <p:origin x="-208" y="-96"/>
      </p:cViewPr>
      <p:guideLst>
        <p:guide orient="horz" pos="2117"/>
        <p:guide pos="31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t" anchorCtr="0" compatLnSpc="1">
            <a:prstTxWarp prst="textNoShape">
              <a:avLst/>
            </a:prstTxWarp>
          </a:bodyPr>
          <a:lstStyle>
            <a:lvl1pPr defTabSz="92654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6413" y="0"/>
            <a:ext cx="4279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t" anchorCtr="0" compatLnSpc="1">
            <a:prstTxWarp prst="textNoShape">
              <a:avLst/>
            </a:prstTxWarp>
          </a:bodyPr>
          <a:lstStyle>
            <a:lvl1pPr algn="r" defTabSz="92654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81750"/>
            <a:ext cx="4279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b" anchorCtr="0" compatLnSpc="1">
            <a:prstTxWarp prst="textNoShape">
              <a:avLst/>
            </a:prstTxWarp>
          </a:bodyPr>
          <a:lstStyle>
            <a:lvl1pPr defTabSz="92654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6413" y="6381750"/>
            <a:ext cx="4279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b" anchorCtr="0" compatLnSpc="1">
            <a:prstTxWarp prst="textNoShape">
              <a:avLst/>
            </a:prstTxWarp>
          </a:bodyPr>
          <a:lstStyle>
            <a:lvl1pPr algn="r" defTabSz="926541">
              <a:defRPr sz="1200">
                <a:latin typeface="Arial" charset="0"/>
              </a:defRPr>
            </a:lvl1pPr>
          </a:lstStyle>
          <a:p>
            <a:pPr>
              <a:defRPr/>
            </a:pPr>
            <a:fld id="{1DC135EB-4F49-41F4-AD3A-456730F607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t" anchorCtr="0" compatLnSpc="1">
            <a:prstTxWarp prst="textNoShape">
              <a:avLst/>
            </a:prstTxWarp>
          </a:bodyPr>
          <a:lstStyle>
            <a:lvl1pPr defTabSz="92654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6413" y="0"/>
            <a:ext cx="4279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t" anchorCtr="0" compatLnSpc="1">
            <a:prstTxWarp prst="textNoShape">
              <a:avLst/>
            </a:prstTxWarp>
          </a:bodyPr>
          <a:lstStyle>
            <a:lvl1pPr algn="r" defTabSz="92654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17850" y="503238"/>
            <a:ext cx="3640138" cy="2519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190875"/>
            <a:ext cx="78930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81750"/>
            <a:ext cx="4279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b" anchorCtr="0" compatLnSpc="1">
            <a:prstTxWarp prst="textNoShape">
              <a:avLst/>
            </a:prstTxWarp>
          </a:bodyPr>
          <a:lstStyle>
            <a:lvl1pPr defTabSz="92654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6413" y="6381750"/>
            <a:ext cx="4279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5" tIns="46312" rIns="92625" bIns="46312" numCol="1" anchor="b" anchorCtr="0" compatLnSpc="1">
            <a:prstTxWarp prst="textNoShape">
              <a:avLst/>
            </a:prstTxWarp>
          </a:bodyPr>
          <a:lstStyle>
            <a:lvl1pPr algn="r" defTabSz="926541">
              <a:defRPr sz="1200">
                <a:latin typeface="Arial" charset="0"/>
              </a:defRPr>
            </a:lvl1pPr>
          </a:lstStyle>
          <a:p>
            <a:pPr>
              <a:defRPr/>
            </a:pPr>
            <a:fld id="{C1B8F128-5612-4209-8AE8-A8CAB6F269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AFF61-6F97-4C38-8EBD-68EC6BA7588C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9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AFF61-6F97-4C38-8EBD-68EC6BA7588C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4C4091AC-E993-42CC-AAA1-16D272B6D7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7CFAADC9-FDB1-4482-A3FC-9FB145C09A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76200"/>
            <a:ext cx="236220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93420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7DEE4E6A-4169-413C-AA6C-23C8005212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6096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6482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9200" y="1219200"/>
            <a:ext cx="4648200" cy="5410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ABC88DBC-F30C-4263-9DD6-4829B5EA04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EC88DEE2-A15F-4B71-B88C-553CEB23CD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5DAA6A25-7396-4225-8608-6C6FF43D0F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6482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19200"/>
            <a:ext cx="46482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23F417BC-F2A8-4381-AA9B-3E616EA823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9BBE8EAB-C9AF-41F6-B781-1BEAFA4CAD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CBD837F6-B569-4939-AD57-C69A615512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389D0C5C-368A-4D21-AA00-1AE875B489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1F99ED8C-DDD1-40B6-B6A1-634D5B300C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019800"/>
            <a:ext cx="3136900" cy="838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Ronnow  </a:t>
            </a:r>
            <a:fld id="{85569818-2105-4A52-87AB-453D5EB506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pfl logo">
            <a:extLst>
              <a:ext uri="{FF2B5EF4-FFF2-40B4-BE49-F238E27FC236}">
                <a16:creationId xmlns:a16="http://schemas.microsoft.com/office/drawing/2014/main" id="{7E2C3ED2-CAEE-44E3-9EE2-652369A2D2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25" y="6324600"/>
            <a:ext cx="1343971" cy="75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944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9448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5" name="Group 49"/>
          <p:cNvGrpSpPr/>
          <p:nvPr userDrawn="1"/>
        </p:nvGrpSpPr>
        <p:grpSpPr>
          <a:xfrm>
            <a:off x="76200" y="6534150"/>
            <a:ext cx="838199" cy="323850"/>
            <a:chOff x="152400" y="161925"/>
            <a:chExt cx="1857375" cy="781050"/>
          </a:xfrm>
        </p:grpSpPr>
        <p:sp>
          <p:nvSpPr>
            <p:cNvPr id="16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619125" y="400050"/>
              <a:ext cx="895350" cy="3048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EB0707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Forte"/>
                </a:rPr>
                <a:t>LQM</a:t>
              </a:r>
            </a:p>
          </p:txBody>
        </p:sp>
        <p:pic>
          <p:nvPicPr>
            <p:cNvPr id="17" name="Picture 26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61925"/>
              <a:ext cx="18288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Line 21"/>
            <p:cNvSpPr>
              <a:spLocks noChangeAspect="1" noChangeShapeType="1"/>
            </p:cNvSpPr>
            <p:nvPr/>
          </p:nvSpPr>
          <p:spPr bwMode="auto">
            <a:xfrm flipV="1">
              <a:off x="152400" y="228600"/>
              <a:ext cx="215900" cy="609600"/>
            </a:xfrm>
            <a:prstGeom prst="line">
              <a:avLst/>
            </a:prstGeom>
            <a:noFill/>
            <a:ln w="25400">
              <a:solidFill>
                <a:srgbClr val="000099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2"/>
            <p:cNvSpPr>
              <a:spLocks noChangeAspect="1" noChangeArrowheads="1"/>
            </p:cNvSpPr>
            <p:nvPr/>
          </p:nvSpPr>
          <p:spPr bwMode="auto">
            <a:xfrm>
              <a:off x="219075" y="514350"/>
              <a:ext cx="73025" cy="730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23"/>
            <p:cNvSpPr>
              <a:spLocks noChangeAspect="1" noChangeShapeType="1"/>
            </p:cNvSpPr>
            <p:nvPr/>
          </p:nvSpPr>
          <p:spPr bwMode="auto">
            <a:xfrm flipV="1">
              <a:off x="1793875" y="228600"/>
              <a:ext cx="215900" cy="609600"/>
            </a:xfrm>
            <a:prstGeom prst="line">
              <a:avLst/>
            </a:prstGeom>
            <a:noFill/>
            <a:ln w="25400">
              <a:solidFill>
                <a:srgbClr val="000099"/>
              </a:solidFill>
              <a:round/>
              <a:headEnd type="stealth" w="lg" len="lg"/>
              <a:tailEnd type="non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Oval 24"/>
            <p:cNvSpPr>
              <a:spLocks noChangeAspect="1" noChangeArrowheads="1"/>
            </p:cNvSpPr>
            <p:nvPr/>
          </p:nvSpPr>
          <p:spPr bwMode="auto">
            <a:xfrm>
              <a:off x="1860550" y="514350"/>
              <a:ext cx="73025" cy="730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" name="Footer Placeholder 23"/>
          <p:cNvSpPr txBox="1">
            <a:spLocks/>
          </p:cNvSpPr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ln>
            <a:solidFill>
              <a:srgbClr val="E6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	Rønnow –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BiFrost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2025 	            		Slide </a:t>
            </a:r>
            <a:fld id="{4B7A65EE-46D0-491D-8A43-CDFC90E3F1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emf"/><Relationship Id="rId10" Type="http://schemas.openxmlformats.org/officeDocument/2006/relationships/image" Target="../media/image35.emf"/><Relationship Id="rId4" Type="http://schemas.openxmlformats.org/officeDocument/2006/relationships/image" Target="../media/image29.gif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6" descr="PNAS_Fig2">
            <a:extLst>
              <a:ext uri="{FF2B5EF4-FFF2-40B4-BE49-F238E27FC236}">
                <a16:creationId xmlns:a16="http://schemas.microsoft.com/office/drawing/2014/main" id="{07F24FBB-9ADD-4F1D-9099-C20A778C4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t="47876" r="48191" b="22388"/>
          <a:stretch/>
        </p:blipFill>
        <p:spPr bwMode="auto">
          <a:xfrm>
            <a:off x="2514600" y="838200"/>
            <a:ext cx="4533900" cy="55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1CA5E95-A641-4BD4-8015-DB9848B60E57}"/>
              </a:ext>
            </a:extLst>
          </p:cNvPr>
          <p:cNvSpPr/>
          <p:nvPr/>
        </p:nvSpPr>
        <p:spPr bwMode="auto">
          <a:xfrm>
            <a:off x="0" y="0"/>
            <a:ext cx="9906000" cy="3124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0B1919-3B68-4777-9B29-7E2A9CB63EAD}"/>
              </a:ext>
            </a:extLst>
          </p:cNvPr>
          <p:cNvSpPr/>
          <p:nvPr/>
        </p:nvSpPr>
        <p:spPr bwMode="auto">
          <a:xfrm>
            <a:off x="0" y="3408218"/>
            <a:ext cx="9906000" cy="3124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946F0-BAE2-4465-948B-5296799CEF0D}"/>
              </a:ext>
            </a:extLst>
          </p:cNvPr>
          <p:cNvSpPr txBox="1"/>
          <p:nvPr/>
        </p:nvSpPr>
        <p:spPr>
          <a:xfrm>
            <a:off x="3697014" y="6568965"/>
            <a:ext cx="2514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Rønnow CAMEA-ESS 2012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2425939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26495-4432-4A6E-AFF6-91E9262D8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906000" cy="193916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5630A-81B1-4A0E-A766-C5E5FAD1C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042" y="3222406"/>
            <a:ext cx="2417758" cy="333079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Need quantum theory for inhomogeneous frustrated systems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Need single crystals </a:t>
            </a:r>
            <a:endParaRPr lang="en-CH" sz="24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31771-1B7D-43C7-9B97-DE2ABBBD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" y="2927131"/>
            <a:ext cx="3662916" cy="388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58BC3-6B60-436D-9614-FE938B4EB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222406"/>
            <a:ext cx="3678242" cy="3590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0"/>
            <a:ext cx="6776356" cy="1143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B18D10B-29DB-47F1-97F6-A218B8EB367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Diffraction – Static average structure – Mean Field</a:t>
            </a:r>
            <a:endParaRPr lang="en-CH" sz="3200" dirty="0"/>
          </a:p>
        </p:txBody>
      </p:sp>
    </p:spTree>
    <p:extLst>
      <p:ext uri="{BB962C8B-B14F-4D97-AF65-F5344CB8AC3E}">
        <p14:creationId xmlns:p14="http://schemas.microsoft.com/office/powerpoint/2010/main" val="619997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3DD7-0B6E-4E5C-8F1F-18792042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Diffusion diffuse des neutrons</a:t>
            </a:r>
            <a:endParaRPr lang="en-CH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D593C-1056-448D-AA8B-242690263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917"/>
            <a:ext cx="9906000" cy="3517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9620E-BB71-4132-AEAB-160899F0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308669" cy="3429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13A548-0B74-494B-8847-665A6BAFF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343400"/>
            <a:ext cx="51054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Fluctuations – S(q)</a:t>
            </a:r>
          </a:p>
          <a:p>
            <a:pPr marL="0" indent="0">
              <a:buNone/>
            </a:pPr>
            <a:r>
              <a:rPr lang="en-US" dirty="0"/>
              <a:t>Classical MC / LLG</a:t>
            </a:r>
          </a:p>
          <a:p>
            <a:pPr marL="0" indent="0">
              <a:buNone/>
            </a:pPr>
            <a:r>
              <a:rPr lang="en-US" dirty="0"/>
              <a:t>Bridge real / reciprocal space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1026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6A71-1F58-4D2F-ABF7-297B69E7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Fluctuations or disorder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9FD7D-DF47-43A5-A02A-4E84F8F3E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see difference between fluctuations and static disorder (spin liquid / spin glass) need to look at (slow) dynamics</a:t>
            </a:r>
          </a:p>
          <a:p>
            <a:endParaRPr lang="en-US" dirty="0"/>
          </a:p>
          <a:p>
            <a:r>
              <a:rPr lang="en-US" dirty="0"/>
              <a:t>To see difference between RVB and VBS look for energy gap</a:t>
            </a:r>
          </a:p>
        </p:txBody>
      </p:sp>
    </p:spTree>
    <p:extLst>
      <p:ext uri="{BB962C8B-B14F-4D97-AF65-F5344CB8AC3E}">
        <p14:creationId xmlns:p14="http://schemas.microsoft.com/office/powerpoint/2010/main" val="313859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1BD97-9498-408F-BBDB-96E4074B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Excitations – quasi-particles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F04D3-7470-4DE6-9B2F-12A729FBC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Semiclassical excitations – spin waves, phonons</a:t>
            </a:r>
          </a:p>
          <a:p>
            <a:endParaRPr lang="en-US" dirty="0"/>
          </a:p>
          <a:p>
            <a:r>
              <a:rPr lang="en-US" dirty="0"/>
              <a:t>Fractionalization, coexistence</a:t>
            </a:r>
          </a:p>
          <a:p>
            <a:endParaRPr lang="en-US" dirty="0"/>
          </a:p>
          <a:p>
            <a:r>
              <a:rPr lang="en-US" dirty="0"/>
              <a:t>Quantum states and quantum excitations</a:t>
            </a:r>
          </a:p>
          <a:p>
            <a:endParaRPr lang="en-US" dirty="0"/>
          </a:p>
          <a:p>
            <a:r>
              <a:rPr lang="en-US" dirty="0"/>
              <a:t>Hybridization: electro-magnons, spin-charge and spin-orbital separation, </a:t>
            </a:r>
          </a:p>
          <a:p>
            <a:endParaRPr lang="en-US" dirty="0"/>
          </a:p>
          <a:p>
            <a:endParaRPr lang="en-US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36195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120F-7979-484B-9777-720E6264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states and excitations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2C2DD-BF5A-473B-BA63-51AA70784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4800600" cy="5715000"/>
          </a:xfrm>
        </p:spPr>
        <p:txBody>
          <a:bodyPr/>
          <a:lstStyle/>
          <a:p>
            <a:r>
              <a:rPr lang="en-US" dirty="0"/>
              <a:t>Solid state quantum simulators</a:t>
            </a:r>
            <a:endParaRPr lang="en-CH" dirty="0"/>
          </a:p>
        </p:txBody>
      </p:sp>
      <p:pic>
        <p:nvPicPr>
          <p:cNvPr id="1026" name="Picture 2" descr="https://www.researchgate.net/publication/360316954/figure/fig1/AS:1151280378593341@1651498040637/Properties-of-the-octupolar-quantum-spin-ice-state-a-Schematic-depiction-of-the-energy_W640.jpg">
            <a:extLst>
              <a:ext uri="{FF2B5EF4-FFF2-40B4-BE49-F238E27FC236}">
                <a16:creationId xmlns:a16="http://schemas.microsoft.com/office/drawing/2014/main" id="{D752F39D-3A5C-4E45-92EA-BB728D5E1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52381"/>
            <a:ext cx="4648200" cy="49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E1248-671A-4E2A-84F2-C5E2E477E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430275"/>
            <a:ext cx="4648200" cy="831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63FCD-8B7F-4CF6-A684-CE897E45B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979219"/>
            <a:ext cx="5486400" cy="731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72167-D73D-40FE-908C-EDED85B78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238909"/>
            <a:ext cx="6087864" cy="12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1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4E70-1C5A-44EE-A3EC-49E3F8E7E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excitations in quantum materials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F7C8B-BCF9-4497-8B0F-0D52797DD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data quality</a:t>
            </a:r>
          </a:p>
          <a:p>
            <a:endParaRPr lang="en-US" dirty="0"/>
          </a:p>
          <a:p>
            <a:r>
              <a:rPr lang="en-US" dirty="0"/>
              <a:t>Extreme environments</a:t>
            </a:r>
          </a:p>
          <a:p>
            <a:endParaRPr lang="en-US" dirty="0"/>
          </a:p>
          <a:p>
            <a:r>
              <a:rPr lang="en-US" dirty="0"/>
              <a:t>New compounds, cleaner (but often smaller) samples</a:t>
            </a:r>
          </a:p>
          <a:p>
            <a:endParaRPr lang="en-US" dirty="0"/>
          </a:p>
          <a:p>
            <a:r>
              <a:rPr lang="en-US" dirty="0"/>
              <a:t>Look beyond “first order” </a:t>
            </a:r>
            <a:r>
              <a:rPr lang="en-US" dirty="0" err="1"/>
              <a:t>behaviour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80687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99C30D-EFA7-4F11-A6A8-B82CA42A6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S(q) to determine wave-functions</a:t>
            </a:r>
            <a:endParaRPr lang="en-CH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174E5F-DAA4-4FA5-9E3F-E2AA71DFD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16F2DF-215A-49FE-B17B-CBD17C17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545" y="1386193"/>
            <a:ext cx="2134139" cy="1754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46B84-C919-42EB-B442-4563ECBB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364" y="4191870"/>
            <a:ext cx="2065876" cy="1699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CC91EE-10B7-4622-871B-F5B93F1AA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359" y="3679514"/>
            <a:ext cx="3184898" cy="2645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FFC241-ACC7-48A9-9C9F-332CD80A3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966159"/>
            <a:ext cx="3206165" cy="26450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510759-2691-4229-A040-5AB12CB82B3D}"/>
              </a:ext>
            </a:extLst>
          </p:cNvPr>
          <p:cNvSpPr txBox="1"/>
          <p:nvPr/>
        </p:nvSpPr>
        <p:spPr>
          <a:xfrm>
            <a:off x="215900" y="719263"/>
            <a:ext cx="11811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/>
              <a:t>(H,K)-maps</a:t>
            </a:r>
            <a:endParaRPr lang="en-GB" sz="19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CD14BB-A575-4BD9-8F4E-84863EE93B82}"/>
              </a:ext>
            </a:extLst>
          </p:cNvPr>
          <p:cNvSpPr txBox="1"/>
          <p:nvPr/>
        </p:nvSpPr>
        <p:spPr>
          <a:xfrm>
            <a:off x="374651" y="1680528"/>
            <a:ext cx="16128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dirty="0"/>
              <a:t>Singlet-to-triplet</a:t>
            </a:r>
          </a:p>
          <a:p>
            <a:pPr algn="ctr"/>
            <a:r>
              <a:rPr lang="en-US" sz="1950" dirty="0"/>
              <a:t>[2.6,3.4] </a:t>
            </a:r>
            <a:r>
              <a:rPr lang="en-US" sz="1950" dirty="0" err="1"/>
              <a:t>meV</a:t>
            </a:r>
            <a:endParaRPr lang="en-GB" sz="19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6297F2-0225-4570-A521-EF19C60B67C5}"/>
              </a:ext>
            </a:extLst>
          </p:cNvPr>
          <p:cNvSpPr txBox="1"/>
          <p:nvPr/>
        </p:nvSpPr>
        <p:spPr>
          <a:xfrm>
            <a:off x="374651" y="4389757"/>
            <a:ext cx="16128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dirty="0"/>
              <a:t>1</a:t>
            </a:r>
            <a:r>
              <a:rPr lang="en-US" sz="1950" baseline="30000" dirty="0"/>
              <a:t>st</a:t>
            </a:r>
            <a:r>
              <a:rPr lang="en-US" sz="1950" dirty="0"/>
              <a:t> bound state</a:t>
            </a:r>
          </a:p>
          <a:p>
            <a:pPr algn="ctr"/>
            <a:r>
              <a:rPr lang="en-US" sz="1950" dirty="0"/>
              <a:t>[4.5, 5.2] </a:t>
            </a:r>
            <a:r>
              <a:rPr lang="en-US" sz="1950" dirty="0" err="1"/>
              <a:t>meV</a:t>
            </a:r>
            <a:endParaRPr lang="en-GB" sz="19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6F483B-2FD0-4D75-AFE9-1CC40F129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693" y="1087334"/>
            <a:ext cx="1829285" cy="1987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6CB9B-E10F-413C-869A-8AE65C449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218" y="3962400"/>
            <a:ext cx="2108131" cy="20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2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30+ &quot;Šurija&quot; profiles | Linked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1190" name="Picture 6" descr="Vinko Šuri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32" y="4578532"/>
            <a:ext cx="1294259" cy="12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92" name="Picture 8" descr="© 2016 EPF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5" r="55986" b="43076"/>
          <a:stretch/>
        </p:blipFill>
        <p:spPr bwMode="auto">
          <a:xfrm>
            <a:off x="3962400" y="4577758"/>
            <a:ext cx="1143000" cy="12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0" y="4191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Bruce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9011" y="419100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2100" y="41910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Vinko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58200" y="420360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Ivica</a:t>
            </a:r>
          </a:p>
        </p:txBody>
      </p:sp>
      <p:pic>
        <p:nvPicPr>
          <p:cNvPr id="16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6870496" y="5993034"/>
            <a:ext cx="838200" cy="765983"/>
          </a:xfrm>
          <a:prstGeom prst="rect">
            <a:avLst/>
          </a:prstGeom>
        </p:spPr>
      </p:pic>
      <p:pic>
        <p:nvPicPr>
          <p:cNvPr id="221200" name="Picture 16" descr="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11" y="6032065"/>
            <a:ext cx="2438400" cy="40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202" name="Picture 18" descr="ILL - Institut Laue Langevin | Linked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5280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204" name="Picture 20" descr="Laboratoire Léon Brillouin - IS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040977"/>
            <a:ext cx="118323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9" y="7937"/>
            <a:ext cx="2976191" cy="2502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1" t="35555" r="31106" b="42307"/>
          <a:stretch/>
        </p:blipFill>
        <p:spPr>
          <a:xfrm>
            <a:off x="6935067" y="4577758"/>
            <a:ext cx="1294533" cy="1289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r="42102"/>
          <a:stretch/>
        </p:blipFill>
        <p:spPr>
          <a:xfrm>
            <a:off x="45406" y="4583710"/>
            <a:ext cx="3688394" cy="2209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r="6221" b="12500"/>
          <a:stretch/>
        </p:blipFill>
        <p:spPr>
          <a:xfrm>
            <a:off x="8534400" y="4572000"/>
            <a:ext cx="1110344" cy="1295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7558AF-BA1A-499C-B4EF-54EA9136AC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r="41904" b="65345"/>
          <a:stretch/>
        </p:blipFill>
        <p:spPr>
          <a:xfrm>
            <a:off x="130820" y="2438400"/>
            <a:ext cx="2971800" cy="1981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C8CFEC-5AC5-431C-BA7E-F641148AAE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9009" b="37114"/>
          <a:stretch/>
        </p:blipFill>
        <p:spPr>
          <a:xfrm>
            <a:off x="3487147" y="941761"/>
            <a:ext cx="2667000" cy="2785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958791-81BA-4A0D-B9A8-CE7F67E20D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26707"/>
            <a:ext cx="6716110" cy="1100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D0E643-3F01-4429-B5E8-4B5850DCEA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9820" y="3375625"/>
            <a:ext cx="5638800" cy="887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89EBB-1A26-4173-9C2D-B5C53B4D86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453" t="7214" r="21769" b="44528"/>
          <a:stretch/>
        </p:blipFill>
        <p:spPr>
          <a:xfrm>
            <a:off x="7002324" y="1237121"/>
            <a:ext cx="2564951" cy="198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4B8B8-F50B-4B57-848E-3F212114F12C}"/>
              </a:ext>
            </a:extLst>
          </p:cNvPr>
          <p:cNvSpPr txBox="1"/>
          <p:nvPr/>
        </p:nvSpPr>
        <p:spPr>
          <a:xfrm>
            <a:off x="3733800" y="6106180"/>
            <a:ext cx="6019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Quantum effects in ordered systems</a:t>
            </a:r>
            <a:endParaRPr lang="en-CH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86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0C0BE-CB41-4354-B199-B6D4BFFD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9448800" cy="914400"/>
          </a:xfrm>
        </p:spPr>
        <p:txBody>
          <a:bodyPr/>
          <a:lstStyle/>
          <a:p>
            <a:r>
              <a:rPr lang="en-US" sz="3200" b="1" dirty="0"/>
              <a:t>Hybrid magnon-phonon localization enhances function near </a:t>
            </a:r>
            <a:r>
              <a:rPr lang="en-US" sz="3200" b="1" dirty="0" err="1"/>
              <a:t>ferroic</a:t>
            </a:r>
            <a:r>
              <a:rPr lang="en-US" sz="3200" b="1" dirty="0"/>
              <a:t> glassy states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71F19-7293-426F-A99C-03B1A78B3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105400"/>
            <a:ext cx="9448800" cy="144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We show using neutron scattering that localized magnon-phonon hybrid modes, which are inherently spread across reciprocal space, act as a bridge between phonons and magnons and result in substantial magnetic field–induced shifts in the phonons, triple the caloric response, and alter phase stability. </a:t>
            </a:r>
            <a:endParaRPr lang="en-CH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E0D84-447E-4A85-8B9B-36F3BC181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418"/>
            <a:ext cx="9906000" cy="3504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9E4EE-7DC8-491B-93B5-BDE2A1063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724400"/>
            <a:ext cx="4114800" cy="4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7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4AAB-E589-47A4-9E5E-BECECF31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6A7D-FB8C-4DB4-B986-63DCDC59A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2" descr="There are rows of small yellow balls in a grid. There are 8 across the top and 5 in height. The background if bright orange on top decending into grey on the bottom.">
            <a:extLst>
              <a:ext uri="{FF2B5EF4-FFF2-40B4-BE49-F238E27FC236}">
                <a16:creationId xmlns:a16="http://schemas.microsoft.com/office/drawing/2014/main" id="{9E7095D3-5D27-459B-9DB3-609E21621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6212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0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56951-6A03-4786-9D4A-0BC59012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20782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63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DE754-5AB5-4FB7-8AC9-5C0031DC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3F066-6502-418A-8241-0C9046592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9F042-4A3E-44B1-891E-ED1E9DC58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526" y="0"/>
            <a:ext cx="6350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16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D73E-19F3-4B42-8552-1841CA8A6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ion / molecule transport in solids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CDDEF-C07D-40D3-9B57-666E6B32C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810000"/>
            <a:ext cx="9448800" cy="2743200"/>
          </a:xfrm>
        </p:spPr>
        <p:txBody>
          <a:bodyPr/>
          <a:lstStyle/>
          <a:p>
            <a:r>
              <a:rPr lang="en-US" dirty="0"/>
              <a:t>Superconductors with optimized e-</a:t>
            </a:r>
            <a:r>
              <a:rPr lang="en-US" dirty="0" err="1"/>
              <a:t>ph</a:t>
            </a:r>
            <a:r>
              <a:rPr lang="en-US" dirty="0"/>
              <a:t> coupling (pressure -&gt; ambient)</a:t>
            </a:r>
          </a:p>
          <a:p>
            <a:r>
              <a:rPr lang="en-US" dirty="0"/>
              <a:t>Minimize spin-phonon coupling in rare-earth quantum memory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57CDA-F8B2-4D7D-8AEF-D00C3F25A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9220200" cy="19078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D548C3-8F21-4CCB-9D9E-36DB17D8E4DB}"/>
              </a:ext>
            </a:extLst>
          </p:cNvPr>
          <p:cNvSpPr txBox="1">
            <a:spLocks/>
          </p:cNvSpPr>
          <p:nvPr/>
        </p:nvSpPr>
        <p:spPr bwMode="auto">
          <a:xfrm>
            <a:off x="304800" y="3200400"/>
            <a:ext cx="944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Engineered phonon properties</a:t>
            </a:r>
            <a:endParaRPr lang="en-CH" kern="0" dirty="0"/>
          </a:p>
        </p:txBody>
      </p:sp>
    </p:spTree>
    <p:extLst>
      <p:ext uri="{BB962C8B-B14F-4D97-AF65-F5344CB8AC3E}">
        <p14:creationId xmlns:p14="http://schemas.microsoft.com/office/powerpoint/2010/main" val="1799418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261D-41CD-477B-825E-0602D7B4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Ab Initio + AI = materials predictions on steroids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5928-6905-4397-9A28-67D6B2373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AB82B-C90B-458C-BE0C-44E0315D4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610600" cy="258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76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51D8-C4E1-45E0-84DB-6CDEEA4BA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 for materials discovery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C11A-1866-45E0-939F-19BA0B9D9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914400"/>
            <a:ext cx="3810000" cy="5638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Ab Initio predicts thousands of materials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But, inaccurate for quantum materials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INS can create ground truth for training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Systematic data series of compounds</a:t>
            </a:r>
            <a:endParaRPr lang="en-CH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9E51B-D3F2-4C8A-B3BF-A85BF6AB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838200"/>
            <a:ext cx="5715001" cy="1723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2BA731-7801-4C45-8116-8034BAE6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199"/>
            <a:ext cx="5450347" cy="33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4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2630-3FAB-4D3C-AD77-69ABF035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we should explore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20F74-8140-40E0-A480-730638884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2000"/>
            <a:ext cx="9448800" cy="5715000"/>
          </a:xfrm>
        </p:spPr>
        <p:txBody>
          <a:bodyPr/>
          <a:lstStyle/>
          <a:p>
            <a:r>
              <a:rPr lang="en-US" sz="2800" dirty="0"/>
              <a:t>Quantum magnetism</a:t>
            </a:r>
          </a:p>
          <a:p>
            <a:pPr lvl="1"/>
            <a:r>
              <a:rPr lang="en-US" sz="2400" dirty="0"/>
              <a:t>Look behind the obvious</a:t>
            </a:r>
          </a:p>
          <a:p>
            <a:pPr lvl="1"/>
            <a:r>
              <a:rPr lang="en-US" sz="2400" dirty="0"/>
              <a:t>New phenomena, hybrid effects, out of equilibrium </a:t>
            </a:r>
          </a:p>
          <a:p>
            <a:pPr lvl="1"/>
            <a:r>
              <a:rPr lang="en-US" sz="2400" dirty="0"/>
              <a:t>Quantitative exp/theory</a:t>
            </a:r>
          </a:p>
          <a:p>
            <a:r>
              <a:rPr lang="en-US" sz="2800" dirty="0"/>
              <a:t>Unconventional hybrid phonons</a:t>
            </a:r>
          </a:p>
          <a:p>
            <a:pPr lvl="1"/>
            <a:r>
              <a:rPr lang="en-US" sz="2400" dirty="0"/>
              <a:t>Superconductors</a:t>
            </a:r>
          </a:p>
          <a:p>
            <a:pPr lvl="1"/>
            <a:r>
              <a:rPr lang="en-US" sz="2400" dirty="0"/>
              <a:t>Functional material</a:t>
            </a:r>
          </a:p>
          <a:p>
            <a:r>
              <a:rPr lang="en-US" sz="2800" dirty="0"/>
              <a:t>Materials discovery</a:t>
            </a:r>
          </a:p>
          <a:p>
            <a:pPr lvl="1"/>
            <a:r>
              <a:rPr lang="en-US" sz="2400" dirty="0"/>
              <a:t>Throughput ; sub-mm3</a:t>
            </a:r>
          </a:p>
          <a:p>
            <a:r>
              <a:rPr lang="en-US" sz="2800" dirty="0"/>
              <a:t>Quantum accuracy to ab initio</a:t>
            </a:r>
          </a:p>
          <a:p>
            <a:pPr lvl="1"/>
            <a:r>
              <a:rPr lang="en-US" sz="2400" dirty="0"/>
              <a:t>Ground truth for numerical / ML efforts</a:t>
            </a:r>
          </a:p>
          <a:p>
            <a:pPr lvl="1"/>
            <a:r>
              <a:rPr lang="en-US" sz="2400" dirty="0"/>
              <a:t>Quantum materials genome</a:t>
            </a:r>
          </a:p>
        </p:txBody>
      </p:sp>
    </p:spTree>
    <p:extLst>
      <p:ext uri="{BB962C8B-B14F-4D97-AF65-F5344CB8AC3E}">
        <p14:creationId xmlns:p14="http://schemas.microsoft.com/office/powerpoint/2010/main" val="3746116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6" descr="PNAS_Fig2">
            <a:extLst>
              <a:ext uri="{FF2B5EF4-FFF2-40B4-BE49-F238E27FC236}">
                <a16:creationId xmlns:a16="http://schemas.microsoft.com/office/drawing/2014/main" id="{07F24FBB-9ADD-4F1D-9099-C20A778C4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t="47876" r="48191" b="22388"/>
          <a:stretch/>
        </p:blipFill>
        <p:spPr bwMode="auto">
          <a:xfrm>
            <a:off x="2514600" y="838200"/>
            <a:ext cx="4533900" cy="55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3946F0-BAE2-4465-948B-5296799CEF0D}"/>
              </a:ext>
            </a:extLst>
          </p:cNvPr>
          <p:cNvSpPr txBox="1"/>
          <p:nvPr/>
        </p:nvSpPr>
        <p:spPr>
          <a:xfrm>
            <a:off x="3697014" y="6568965"/>
            <a:ext cx="2514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Rønnow CAMEA-ESS 2012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2936580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C022-88A8-46C4-B70C-EF009399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D7FE9-9453-4678-BF0D-EC15DC499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BDA14-A44E-4FF3-B284-47F7CC1B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118"/>
            <a:ext cx="9906000" cy="46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93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423CC-6B6E-43C1-81F6-1B8323E7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no black eyes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D5BB3-57CC-4762-8CD3-A4B224D89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F26D2-CE87-4E2A-8CBC-DFAE92482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07" t="6444"/>
          <a:stretch/>
        </p:blipFill>
        <p:spPr>
          <a:xfrm>
            <a:off x="838200" y="62620"/>
            <a:ext cx="8305800" cy="64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4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1B06-D399-4AA1-A0C9-87EF24F3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4D717-F680-468E-A834-4918ACFDA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26681-BC43-4935-8586-E32BD26DD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38" t="12407"/>
          <a:stretch/>
        </p:blipFill>
        <p:spPr>
          <a:xfrm>
            <a:off x="457200" y="-4671"/>
            <a:ext cx="8991600" cy="67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8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A123-D706-4044-9A46-3EE70748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6864A-4B89-4D6F-B9BB-EF9D8F4DD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911E9-E906-4B81-BCEB-11518D6D1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890"/>
            <a:ext cx="9906000" cy="34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6ADF-C937-45C7-8B03-A0EEEF08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C0B70-F8CE-4EA4-8F3C-FB735DE7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B1322-CA59-40BE-A687-EA582FC0A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4" t="5555"/>
          <a:stretch/>
        </p:blipFill>
        <p:spPr>
          <a:xfrm>
            <a:off x="1371600" y="38100"/>
            <a:ext cx="743339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8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E0BA-8DD6-49B0-8C1C-C6034667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DA7F9-7341-492A-BCF6-78FB2AFEE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5CAC9-DB43-4BC3-B5CE-EF1ECE6A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09" y="0"/>
            <a:ext cx="9409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9773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21791</TotalTime>
  <Words>348</Words>
  <Application>Microsoft Office PowerPoint</Application>
  <PresentationFormat>A4 Paper (210x297 mm)</PresentationFormat>
  <Paragraphs>75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Forte</vt:lpstr>
      <vt:lpstr>Default Design</vt:lpstr>
      <vt:lpstr>PowerPoint Presentation</vt:lpstr>
      <vt:lpstr>PowerPoint Presentation</vt:lpstr>
      <vt:lpstr>PowerPoint Presentation</vt:lpstr>
      <vt:lpstr>PowerPoint Presentation</vt:lpstr>
      <vt:lpstr>ChatGPT no black eyes</vt:lpstr>
      <vt:lpstr>PowerPoint Presentation</vt:lpstr>
      <vt:lpstr>PowerPoint Presentation</vt:lpstr>
      <vt:lpstr>PowerPoint Presentation</vt:lpstr>
      <vt:lpstr>PowerPoint Presentation</vt:lpstr>
      <vt:lpstr>Diffraction – Static average structure – Mean Field</vt:lpstr>
      <vt:lpstr>Diffusion diffuse des neutrons</vt:lpstr>
      <vt:lpstr>Fluctuations or disorder</vt:lpstr>
      <vt:lpstr>Excitations – quasi-particles</vt:lpstr>
      <vt:lpstr>Quantum states and excitations</vt:lpstr>
      <vt:lpstr>Magnetic excitations in quantum materials</vt:lpstr>
      <vt:lpstr>Use S(q) to determine wave-functions</vt:lpstr>
      <vt:lpstr>PowerPoint Presentation</vt:lpstr>
      <vt:lpstr>Hybrid magnon-phonon localization enhances function near ferroic glassy states</vt:lpstr>
      <vt:lpstr>PowerPoint Presentation</vt:lpstr>
      <vt:lpstr>PowerPoint Presentation</vt:lpstr>
      <vt:lpstr>Coherent ion / molecule transport in solids</vt:lpstr>
      <vt:lpstr>Ab Initio + AI = materials predictions on steroids</vt:lpstr>
      <vt:lpstr>INS for materials discovery</vt:lpstr>
      <vt:lpstr>Summary: we should explore</vt:lpstr>
    </vt:vector>
  </TitlesOfParts>
  <Company>NEC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Ghoston</dc:title>
  <dc:creator>Henrik Moodysson Rønnow</dc:creator>
  <cp:lastModifiedBy>Henrik M. Rønnow</cp:lastModifiedBy>
  <cp:revision>481</cp:revision>
  <cp:lastPrinted>2001-02-02T07:45:09Z</cp:lastPrinted>
  <dcterms:created xsi:type="dcterms:W3CDTF">2001-01-08T09:01:58Z</dcterms:created>
  <dcterms:modified xsi:type="dcterms:W3CDTF">2025-02-14T09:30:17Z</dcterms:modified>
</cp:coreProperties>
</file>