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  <p:sldMasterId id="2147483700" r:id="rId2"/>
    <p:sldMasterId id="2147483737" r:id="rId3"/>
  </p:sldMasterIdLst>
  <p:notesMasterIdLst>
    <p:notesMasterId r:id="rId15"/>
  </p:notesMasterIdLst>
  <p:sldIdLst>
    <p:sldId id="257" r:id="rId4"/>
    <p:sldId id="262" r:id="rId5"/>
    <p:sldId id="260" r:id="rId6"/>
    <p:sldId id="266" r:id="rId7"/>
    <p:sldId id="267" r:id="rId8"/>
    <p:sldId id="275" r:id="rId9"/>
    <p:sldId id="272" r:id="rId10"/>
    <p:sldId id="271" r:id="rId11"/>
    <p:sldId id="273" r:id="rId12"/>
    <p:sldId id="268" r:id="rId13"/>
    <p:sldId id="27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4E6"/>
    <a:srgbClr val="FF0000"/>
    <a:srgbClr val="3848EB"/>
    <a:srgbClr val="FFC000"/>
    <a:srgbClr val="2B6F72"/>
    <a:srgbClr val="385723"/>
    <a:srgbClr val="7030A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767" autoAdjust="0"/>
  </p:normalViewPr>
  <p:slideViewPr>
    <p:cSldViewPr snapToGrid="0">
      <p:cViewPr varScale="1">
        <p:scale>
          <a:sx n="141" d="100"/>
          <a:sy n="141" d="100"/>
        </p:scale>
        <p:origin x="82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922813164079239"/>
          <c:y val="0.22663762708959473"/>
          <c:w val="0.47810864823222377"/>
          <c:h val="0.6761897146949543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Experiments</c:v>
                </c:pt>
              </c:strCache>
            </c:strRef>
          </c:tx>
          <c:dPt>
            <c:idx val="0"/>
            <c:bubble3D val="0"/>
            <c:explosion val="26"/>
            <c:spPr>
              <a:solidFill>
                <a:schemeClr val="accent2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25E-414D-A51A-FAE5666557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433-4EB8-822D-F5AFCDBE20B5}"/>
              </c:ext>
            </c:extLst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433-4EB8-822D-F5AFCDBE20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Commissioning</c:v>
                </c:pt>
                <c:pt idx="1">
                  <c:v>Proposals</c:v>
                </c:pt>
                <c:pt idx="2">
                  <c:v>Internal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E-414D-A51A-FAE56665577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0143397835128738E-2"/>
          <c:y val="0.90653750099468078"/>
          <c:w val="0.831618178513155"/>
          <c:h val="9.3462499005319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FFAF-43CB-A59F-FF3CC196A4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Articles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FFAF-43CB-A59F-FF3CC196A4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26562936"/>
        <c:axId val="426563264"/>
      </c:barChart>
      <c:catAx>
        <c:axId val="426562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900000" spcFirstLastPara="1" vertOverflow="ellipsis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563264"/>
        <c:crosses val="autoZero"/>
        <c:auto val="1"/>
        <c:lblAlgn val="ctr"/>
        <c:lblOffset val="100"/>
        <c:noMultiLvlLbl val="0"/>
      </c:catAx>
      <c:valAx>
        <c:axId val="426563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656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C87A09-4D66-42D0-A13D-A2750B6A93C7}" type="doc">
      <dgm:prSet loTypeId="urn:microsoft.com/office/officeart/2005/8/layout/matrix1" loCatId="matrix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9643141-32FE-4336-912F-77AC3A969053}">
      <dgm:prSet/>
      <dgm:spPr/>
      <dgm:t>
        <a:bodyPr/>
        <a:lstStyle/>
        <a:p>
          <a:pPr rtl="0"/>
          <a:r>
            <a:rPr lang="da-DK" dirty="0" err="1" smtClean="0"/>
            <a:t>Early</a:t>
          </a:r>
          <a:r>
            <a:rPr lang="da-DK" dirty="0" smtClean="0"/>
            <a:t> Science</a:t>
          </a:r>
          <a:endParaRPr lang="en-US" dirty="0"/>
        </a:p>
      </dgm:t>
    </dgm:pt>
    <dgm:pt modelId="{931B1418-C7CC-4F96-9F93-57160F249268}" type="parTrans" cxnId="{2D5C1AA8-BD3F-4E2F-B17E-43957468C32D}">
      <dgm:prSet/>
      <dgm:spPr/>
      <dgm:t>
        <a:bodyPr/>
        <a:lstStyle/>
        <a:p>
          <a:endParaRPr lang="en-US"/>
        </a:p>
      </dgm:t>
    </dgm:pt>
    <dgm:pt modelId="{4C263765-A091-4526-9483-7286948D269E}" type="sibTrans" cxnId="{2D5C1AA8-BD3F-4E2F-B17E-43957468C32D}">
      <dgm:prSet/>
      <dgm:spPr/>
      <dgm:t>
        <a:bodyPr/>
        <a:lstStyle/>
        <a:p>
          <a:endParaRPr lang="en-US"/>
        </a:p>
      </dgm:t>
    </dgm:pt>
    <dgm:pt modelId="{01EED82C-520C-4B7C-8DCE-8E0D8E5640AF}">
      <dgm:prSet/>
      <dgm:spPr/>
      <dgm:t>
        <a:bodyPr/>
        <a:lstStyle/>
        <a:p>
          <a:pPr rtl="0"/>
          <a:r>
            <a:rPr lang="da-DK" dirty="0" err="1" smtClean="0"/>
            <a:t>Unpredictable</a:t>
          </a:r>
          <a:endParaRPr lang="en-US" dirty="0"/>
        </a:p>
      </dgm:t>
    </dgm:pt>
    <dgm:pt modelId="{23BDACC0-D303-43A2-858B-D1ED298DA649}" type="parTrans" cxnId="{04702ED2-8238-487C-AC07-11715D98E8A0}">
      <dgm:prSet/>
      <dgm:spPr/>
      <dgm:t>
        <a:bodyPr/>
        <a:lstStyle/>
        <a:p>
          <a:endParaRPr lang="en-US"/>
        </a:p>
      </dgm:t>
    </dgm:pt>
    <dgm:pt modelId="{AA4B5D2D-3840-4140-A9BB-227C9040472C}" type="sibTrans" cxnId="{04702ED2-8238-487C-AC07-11715D98E8A0}">
      <dgm:prSet/>
      <dgm:spPr/>
      <dgm:t>
        <a:bodyPr/>
        <a:lstStyle/>
        <a:p>
          <a:endParaRPr lang="en-US"/>
        </a:p>
      </dgm:t>
    </dgm:pt>
    <dgm:pt modelId="{7795CAD0-E5CD-4665-B391-A785391B59D9}">
      <dgm:prSet/>
      <dgm:spPr/>
      <dgm:t>
        <a:bodyPr/>
        <a:lstStyle/>
        <a:p>
          <a:pPr rtl="0"/>
          <a:r>
            <a:rPr lang="da-DK" smtClean="0"/>
            <a:t>Time for instrument testing</a:t>
          </a:r>
          <a:endParaRPr lang="en-US"/>
        </a:p>
      </dgm:t>
    </dgm:pt>
    <dgm:pt modelId="{ED49AB83-F33E-419E-9C0B-DB8842BDDCDD}" type="parTrans" cxnId="{E915CC28-E581-46BF-8185-073052CBF434}">
      <dgm:prSet/>
      <dgm:spPr/>
      <dgm:t>
        <a:bodyPr/>
        <a:lstStyle/>
        <a:p>
          <a:endParaRPr lang="en-US"/>
        </a:p>
      </dgm:t>
    </dgm:pt>
    <dgm:pt modelId="{E6235F4F-748F-4315-A420-F2145F436999}" type="sibTrans" cxnId="{E915CC28-E581-46BF-8185-073052CBF434}">
      <dgm:prSet/>
      <dgm:spPr/>
      <dgm:t>
        <a:bodyPr/>
        <a:lstStyle/>
        <a:p>
          <a:endParaRPr lang="en-US"/>
        </a:p>
      </dgm:t>
    </dgm:pt>
    <dgm:pt modelId="{368F9EBA-348E-43DD-98A6-743D73EFFDCE}">
      <dgm:prSet/>
      <dgm:spPr/>
      <dgm:t>
        <a:bodyPr/>
        <a:lstStyle/>
        <a:p>
          <a:pPr rtl="0"/>
          <a:r>
            <a:rPr lang="da-DK" dirty="0" smtClean="0"/>
            <a:t>Instrumental motivation as </a:t>
          </a:r>
          <a:r>
            <a:rPr lang="da-DK" dirty="0" err="1" smtClean="0"/>
            <a:t>important</a:t>
          </a:r>
          <a:r>
            <a:rPr lang="da-DK" dirty="0" smtClean="0"/>
            <a:t> as </a:t>
          </a:r>
          <a:r>
            <a:rPr lang="da-DK" dirty="0" err="1" smtClean="0"/>
            <a:t>scientific</a:t>
          </a:r>
          <a:endParaRPr lang="en-US" dirty="0"/>
        </a:p>
      </dgm:t>
    </dgm:pt>
    <dgm:pt modelId="{301F081A-7CB9-42F6-940D-294F63D4BE7E}" type="parTrans" cxnId="{61B0E7B7-AC60-48C5-86A5-FB4728D6D8B1}">
      <dgm:prSet/>
      <dgm:spPr/>
      <dgm:t>
        <a:bodyPr/>
        <a:lstStyle/>
        <a:p>
          <a:endParaRPr lang="en-US"/>
        </a:p>
      </dgm:t>
    </dgm:pt>
    <dgm:pt modelId="{F31F902B-0E4C-42EA-B877-B6255EA6AA11}" type="sibTrans" cxnId="{61B0E7B7-AC60-48C5-86A5-FB4728D6D8B1}">
      <dgm:prSet/>
      <dgm:spPr/>
      <dgm:t>
        <a:bodyPr/>
        <a:lstStyle/>
        <a:p>
          <a:endParaRPr lang="en-US"/>
        </a:p>
      </dgm:t>
    </dgm:pt>
    <dgm:pt modelId="{49C49D68-600C-4654-9A7F-F14DA27E5E67}">
      <dgm:prSet/>
      <dgm:spPr/>
      <dgm:t>
        <a:bodyPr/>
        <a:lstStyle/>
        <a:p>
          <a:pPr rtl="0"/>
          <a:r>
            <a:rPr lang="da-DK" strike="sngStrike" baseline="0" dirty="0" smtClean="0"/>
            <a:t>Sprint</a:t>
          </a:r>
          <a:r>
            <a:rPr lang="da-DK" dirty="0" smtClean="0"/>
            <a:t> Marathon </a:t>
          </a:r>
        </a:p>
        <a:p>
          <a:pPr rtl="0"/>
          <a:r>
            <a:rPr lang="da-DK" dirty="0" smtClean="0"/>
            <a:t>Team sport</a:t>
          </a:r>
          <a:endParaRPr lang="en-US" dirty="0"/>
        </a:p>
      </dgm:t>
    </dgm:pt>
    <dgm:pt modelId="{526BF7AB-B498-4391-B07B-7D0F129CC225}" type="parTrans" cxnId="{906206DC-DAD0-46FF-A108-D979DD3CBD91}">
      <dgm:prSet/>
      <dgm:spPr/>
      <dgm:t>
        <a:bodyPr/>
        <a:lstStyle/>
        <a:p>
          <a:endParaRPr lang="en-US"/>
        </a:p>
      </dgm:t>
    </dgm:pt>
    <dgm:pt modelId="{A55450CC-F981-4240-9DD6-665CB733E0AC}" type="sibTrans" cxnId="{906206DC-DAD0-46FF-A108-D979DD3CBD91}">
      <dgm:prSet/>
      <dgm:spPr/>
      <dgm:t>
        <a:bodyPr/>
        <a:lstStyle/>
        <a:p>
          <a:endParaRPr lang="en-US"/>
        </a:p>
      </dgm:t>
    </dgm:pt>
    <dgm:pt modelId="{B474A3C8-43FC-4BC6-B176-0CC7E6A4F4D9}" type="pres">
      <dgm:prSet presAssocID="{B2C87A09-4D66-42D0-A13D-A2750B6A93C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36FFBA-806C-474F-B1DF-D2A7224FE77C}" type="pres">
      <dgm:prSet presAssocID="{B2C87A09-4D66-42D0-A13D-A2750B6A93C7}" presName="matrix" presStyleCnt="0"/>
      <dgm:spPr/>
    </dgm:pt>
    <dgm:pt modelId="{3C237A30-46C0-48D4-B821-26ED319D7E18}" type="pres">
      <dgm:prSet presAssocID="{B2C87A09-4D66-42D0-A13D-A2750B6A93C7}" presName="tile1" presStyleLbl="node1" presStyleIdx="0" presStyleCnt="4"/>
      <dgm:spPr/>
      <dgm:t>
        <a:bodyPr/>
        <a:lstStyle/>
        <a:p>
          <a:endParaRPr lang="en-US"/>
        </a:p>
      </dgm:t>
    </dgm:pt>
    <dgm:pt modelId="{BEC89950-E307-4207-AC3C-32DEA4713142}" type="pres">
      <dgm:prSet presAssocID="{B2C87A09-4D66-42D0-A13D-A2750B6A93C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8C2BC-955B-4B9C-8BE1-818D79841FBB}" type="pres">
      <dgm:prSet presAssocID="{B2C87A09-4D66-42D0-A13D-A2750B6A93C7}" presName="tile2" presStyleLbl="node1" presStyleIdx="1" presStyleCnt="4"/>
      <dgm:spPr/>
      <dgm:t>
        <a:bodyPr/>
        <a:lstStyle/>
        <a:p>
          <a:endParaRPr lang="en-US"/>
        </a:p>
      </dgm:t>
    </dgm:pt>
    <dgm:pt modelId="{23EC77CD-E5F7-4845-8D0F-E10AABBAFB50}" type="pres">
      <dgm:prSet presAssocID="{B2C87A09-4D66-42D0-A13D-A2750B6A93C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EC42F-8225-4578-AD76-D4088948C4AA}" type="pres">
      <dgm:prSet presAssocID="{B2C87A09-4D66-42D0-A13D-A2750B6A93C7}" presName="tile3" presStyleLbl="node1" presStyleIdx="2" presStyleCnt="4"/>
      <dgm:spPr/>
      <dgm:t>
        <a:bodyPr/>
        <a:lstStyle/>
        <a:p>
          <a:endParaRPr lang="en-US"/>
        </a:p>
      </dgm:t>
    </dgm:pt>
    <dgm:pt modelId="{4F65C2E7-5AFC-40C8-B810-E22CFE66AEB9}" type="pres">
      <dgm:prSet presAssocID="{B2C87A09-4D66-42D0-A13D-A2750B6A93C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367D8-A884-4B61-A563-04303C014CAF}" type="pres">
      <dgm:prSet presAssocID="{B2C87A09-4D66-42D0-A13D-A2750B6A93C7}" presName="tile4" presStyleLbl="node1" presStyleIdx="3" presStyleCnt="4"/>
      <dgm:spPr/>
      <dgm:t>
        <a:bodyPr/>
        <a:lstStyle/>
        <a:p>
          <a:endParaRPr lang="en-US"/>
        </a:p>
      </dgm:t>
    </dgm:pt>
    <dgm:pt modelId="{2357191C-9ECD-48C4-92E6-69BE03E0865F}" type="pres">
      <dgm:prSet presAssocID="{B2C87A09-4D66-42D0-A13D-A2750B6A93C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09B10-0CF0-4636-AE99-BEE730CCC6D6}" type="pres">
      <dgm:prSet presAssocID="{B2C87A09-4D66-42D0-A13D-A2750B6A93C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E915CC28-E581-46BF-8185-073052CBF434}" srcId="{59643141-32FE-4336-912F-77AC3A969053}" destId="{7795CAD0-E5CD-4665-B391-A785391B59D9}" srcOrd="1" destOrd="0" parTransId="{ED49AB83-F33E-419E-9C0B-DB8842BDDCDD}" sibTransId="{E6235F4F-748F-4315-A420-F2145F436999}"/>
    <dgm:cxn modelId="{5F9E2FB8-5F98-4072-997F-DAC028C733A1}" type="presOf" srcId="{01EED82C-520C-4B7C-8DCE-8E0D8E5640AF}" destId="{BEC89950-E307-4207-AC3C-32DEA4713142}" srcOrd="1" destOrd="0" presId="urn:microsoft.com/office/officeart/2005/8/layout/matrix1"/>
    <dgm:cxn modelId="{906206DC-DAD0-46FF-A108-D979DD3CBD91}" srcId="{59643141-32FE-4336-912F-77AC3A969053}" destId="{49C49D68-600C-4654-9A7F-F14DA27E5E67}" srcOrd="3" destOrd="0" parTransId="{526BF7AB-B498-4391-B07B-7D0F129CC225}" sibTransId="{A55450CC-F981-4240-9DD6-665CB733E0AC}"/>
    <dgm:cxn modelId="{E64D4D40-8483-4D37-B024-826CC7676994}" type="presOf" srcId="{01EED82C-520C-4B7C-8DCE-8E0D8E5640AF}" destId="{3C237A30-46C0-48D4-B821-26ED319D7E18}" srcOrd="0" destOrd="0" presId="urn:microsoft.com/office/officeart/2005/8/layout/matrix1"/>
    <dgm:cxn modelId="{04702ED2-8238-487C-AC07-11715D98E8A0}" srcId="{59643141-32FE-4336-912F-77AC3A969053}" destId="{01EED82C-520C-4B7C-8DCE-8E0D8E5640AF}" srcOrd="0" destOrd="0" parTransId="{23BDACC0-D303-43A2-858B-D1ED298DA649}" sibTransId="{AA4B5D2D-3840-4140-A9BB-227C9040472C}"/>
    <dgm:cxn modelId="{80B2D61C-EF46-4653-A82C-D42D97FB673C}" type="presOf" srcId="{368F9EBA-348E-43DD-98A6-743D73EFFDCE}" destId="{143EC42F-8225-4578-AD76-D4088948C4AA}" srcOrd="0" destOrd="0" presId="urn:microsoft.com/office/officeart/2005/8/layout/matrix1"/>
    <dgm:cxn modelId="{60651BB3-26CA-49C1-B9F2-8EECC4F8B1C0}" type="presOf" srcId="{7795CAD0-E5CD-4665-B391-A785391B59D9}" destId="{32D8C2BC-955B-4B9C-8BE1-818D79841FBB}" srcOrd="0" destOrd="0" presId="urn:microsoft.com/office/officeart/2005/8/layout/matrix1"/>
    <dgm:cxn modelId="{772EC36E-9D69-4F43-B0E3-DB7C663025FD}" type="presOf" srcId="{49C49D68-600C-4654-9A7F-F14DA27E5E67}" destId="{2357191C-9ECD-48C4-92E6-69BE03E0865F}" srcOrd="1" destOrd="0" presId="urn:microsoft.com/office/officeart/2005/8/layout/matrix1"/>
    <dgm:cxn modelId="{61B0E7B7-AC60-48C5-86A5-FB4728D6D8B1}" srcId="{59643141-32FE-4336-912F-77AC3A969053}" destId="{368F9EBA-348E-43DD-98A6-743D73EFFDCE}" srcOrd="2" destOrd="0" parTransId="{301F081A-7CB9-42F6-940D-294F63D4BE7E}" sibTransId="{F31F902B-0E4C-42EA-B877-B6255EA6AA11}"/>
    <dgm:cxn modelId="{CA82408E-E14E-4320-89C7-699E81E2881B}" type="presOf" srcId="{59643141-32FE-4336-912F-77AC3A969053}" destId="{C8809B10-0CF0-4636-AE99-BEE730CCC6D6}" srcOrd="0" destOrd="0" presId="urn:microsoft.com/office/officeart/2005/8/layout/matrix1"/>
    <dgm:cxn modelId="{7F6C9714-BF30-482C-A4AD-76FE951E2323}" type="presOf" srcId="{368F9EBA-348E-43DD-98A6-743D73EFFDCE}" destId="{4F65C2E7-5AFC-40C8-B810-E22CFE66AEB9}" srcOrd="1" destOrd="0" presId="urn:microsoft.com/office/officeart/2005/8/layout/matrix1"/>
    <dgm:cxn modelId="{C853642B-5BF0-466C-B4B1-BFADF69BA76E}" type="presOf" srcId="{49C49D68-600C-4654-9A7F-F14DA27E5E67}" destId="{512367D8-A884-4B61-A563-04303C014CAF}" srcOrd="0" destOrd="0" presId="urn:microsoft.com/office/officeart/2005/8/layout/matrix1"/>
    <dgm:cxn modelId="{2D5C1AA8-BD3F-4E2F-B17E-43957468C32D}" srcId="{B2C87A09-4D66-42D0-A13D-A2750B6A93C7}" destId="{59643141-32FE-4336-912F-77AC3A969053}" srcOrd="0" destOrd="0" parTransId="{931B1418-C7CC-4F96-9F93-57160F249268}" sibTransId="{4C263765-A091-4526-9483-7286948D269E}"/>
    <dgm:cxn modelId="{33F7B248-D364-4817-8E37-D1C47029D939}" type="presOf" srcId="{B2C87A09-4D66-42D0-A13D-A2750B6A93C7}" destId="{B474A3C8-43FC-4BC6-B176-0CC7E6A4F4D9}" srcOrd="0" destOrd="0" presId="urn:microsoft.com/office/officeart/2005/8/layout/matrix1"/>
    <dgm:cxn modelId="{7608CC9C-F1CA-4009-AA34-6AF32491AEFD}" type="presOf" srcId="{7795CAD0-E5CD-4665-B391-A785391B59D9}" destId="{23EC77CD-E5F7-4845-8D0F-E10AABBAFB50}" srcOrd="1" destOrd="0" presId="urn:microsoft.com/office/officeart/2005/8/layout/matrix1"/>
    <dgm:cxn modelId="{59AF6166-93A7-40D8-9890-949106682E0D}" type="presParOf" srcId="{B474A3C8-43FC-4BC6-B176-0CC7E6A4F4D9}" destId="{8236FFBA-806C-474F-B1DF-D2A7224FE77C}" srcOrd="0" destOrd="0" presId="urn:microsoft.com/office/officeart/2005/8/layout/matrix1"/>
    <dgm:cxn modelId="{13A7D3B9-E004-43AE-9F95-3159F4A62E35}" type="presParOf" srcId="{8236FFBA-806C-474F-B1DF-D2A7224FE77C}" destId="{3C237A30-46C0-48D4-B821-26ED319D7E18}" srcOrd="0" destOrd="0" presId="urn:microsoft.com/office/officeart/2005/8/layout/matrix1"/>
    <dgm:cxn modelId="{DE3D69B5-9044-41F4-A61E-D7E5396B21A3}" type="presParOf" srcId="{8236FFBA-806C-474F-B1DF-D2A7224FE77C}" destId="{BEC89950-E307-4207-AC3C-32DEA4713142}" srcOrd="1" destOrd="0" presId="urn:microsoft.com/office/officeart/2005/8/layout/matrix1"/>
    <dgm:cxn modelId="{BC583DDB-751F-4BEB-8183-366226B111DF}" type="presParOf" srcId="{8236FFBA-806C-474F-B1DF-D2A7224FE77C}" destId="{32D8C2BC-955B-4B9C-8BE1-818D79841FBB}" srcOrd="2" destOrd="0" presId="urn:microsoft.com/office/officeart/2005/8/layout/matrix1"/>
    <dgm:cxn modelId="{B8115C48-58F7-4B80-B596-6ABE656D636C}" type="presParOf" srcId="{8236FFBA-806C-474F-B1DF-D2A7224FE77C}" destId="{23EC77CD-E5F7-4845-8D0F-E10AABBAFB50}" srcOrd="3" destOrd="0" presId="urn:microsoft.com/office/officeart/2005/8/layout/matrix1"/>
    <dgm:cxn modelId="{877148EF-7E71-4CB3-BB9F-BDE51F64DE80}" type="presParOf" srcId="{8236FFBA-806C-474F-B1DF-D2A7224FE77C}" destId="{143EC42F-8225-4578-AD76-D4088948C4AA}" srcOrd="4" destOrd="0" presId="urn:microsoft.com/office/officeart/2005/8/layout/matrix1"/>
    <dgm:cxn modelId="{A6F0EFF3-CF78-4B91-82E5-9BDBE3E5924B}" type="presParOf" srcId="{8236FFBA-806C-474F-B1DF-D2A7224FE77C}" destId="{4F65C2E7-5AFC-40C8-B810-E22CFE66AEB9}" srcOrd="5" destOrd="0" presId="urn:microsoft.com/office/officeart/2005/8/layout/matrix1"/>
    <dgm:cxn modelId="{E456BB6B-A222-4153-AB14-55075B8A4E8E}" type="presParOf" srcId="{8236FFBA-806C-474F-B1DF-D2A7224FE77C}" destId="{512367D8-A884-4B61-A563-04303C014CAF}" srcOrd="6" destOrd="0" presId="urn:microsoft.com/office/officeart/2005/8/layout/matrix1"/>
    <dgm:cxn modelId="{1C1828D2-5EB3-4FC8-A071-842B21FE119F}" type="presParOf" srcId="{8236FFBA-806C-474F-B1DF-D2A7224FE77C}" destId="{2357191C-9ECD-48C4-92E6-69BE03E0865F}" srcOrd="7" destOrd="0" presId="urn:microsoft.com/office/officeart/2005/8/layout/matrix1"/>
    <dgm:cxn modelId="{40F93628-96A6-4F05-9515-9A9BE968B670}" type="presParOf" srcId="{B474A3C8-43FC-4BC6-B176-0CC7E6A4F4D9}" destId="{C8809B10-0CF0-4636-AE99-BEE730CCC6D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BA05C0-8271-48C1-B9F2-6BBCBA7C00F2}" type="doc">
      <dgm:prSet loTypeId="urn:diagrams.loki3.com/VaryingWidthList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39CA0F4-72D8-4230-9B35-26E621F301F1}">
      <dgm:prSet/>
      <dgm:spPr/>
      <dgm:t>
        <a:bodyPr/>
        <a:lstStyle/>
        <a:p>
          <a:pPr rtl="0"/>
          <a:r>
            <a:rPr lang="en-US" dirty="0" smtClean="0"/>
            <a:t>Secondary spectrometer commissioning</a:t>
          </a:r>
          <a:endParaRPr lang="en-US" dirty="0"/>
        </a:p>
      </dgm:t>
    </dgm:pt>
    <dgm:pt modelId="{272865C8-1836-4744-9E97-5D859056E96A}" type="parTrans" cxnId="{9679925F-8977-4E52-9B72-CED0EF890EEB}">
      <dgm:prSet/>
      <dgm:spPr/>
      <dgm:t>
        <a:bodyPr/>
        <a:lstStyle/>
        <a:p>
          <a:endParaRPr lang="en-US"/>
        </a:p>
      </dgm:t>
    </dgm:pt>
    <dgm:pt modelId="{078D6C5B-B861-4CD5-B217-B2101B5D47B5}" type="sibTrans" cxnId="{9679925F-8977-4E52-9B72-CED0EF890EEB}">
      <dgm:prSet/>
      <dgm:spPr/>
      <dgm:t>
        <a:bodyPr/>
        <a:lstStyle/>
        <a:p>
          <a:endParaRPr lang="en-US"/>
        </a:p>
      </dgm:t>
    </dgm:pt>
    <dgm:pt modelId="{9A2DD4D1-24A7-4E22-B48E-E4168F6D16B1}">
      <dgm:prSet/>
      <dgm:spPr/>
      <dgm:t>
        <a:bodyPr/>
        <a:lstStyle/>
        <a:p>
          <a:pPr rtl="0"/>
          <a:r>
            <a:rPr lang="en-US" smtClean="0"/>
            <a:t>Stepwise introduction of new components</a:t>
          </a:r>
          <a:endParaRPr lang="en-US"/>
        </a:p>
      </dgm:t>
    </dgm:pt>
    <dgm:pt modelId="{FB240114-50AB-4537-B4D3-37699E6FABCB}" type="parTrans" cxnId="{03900BF8-6826-4537-954A-03C7C90F35CD}">
      <dgm:prSet/>
      <dgm:spPr/>
      <dgm:t>
        <a:bodyPr/>
        <a:lstStyle/>
        <a:p>
          <a:endParaRPr lang="en-US"/>
        </a:p>
      </dgm:t>
    </dgm:pt>
    <dgm:pt modelId="{3B3F251B-E2F4-49D7-BEEA-9548F5120DD9}" type="sibTrans" cxnId="{03900BF8-6826-4537-954A-03C7C90F35CD}">
      <dgm:prSet/>
      <dgm:spPr/>
      <dgm:t>
        <a:bodyPr/>
        <a:lstStyle/>
        <a:p>
          <a:endParaRPr lang="en-US"/>
        </a:p>
      </dgm:t>
    </dgm:pt>
    <dgm:pt modelId="{5721B8E6-098B-45B1-AB92-FEA05D7AE419}">
      <dgm:prSet/>
      <dgm:spPr/>
      <dgm:t>
        <a:bodyPr/>
        <a:lstStyle/>
        <a:p>
          <a:pPr rtl="0"/>
          <a:r>
            <a:rPr lang="da-DK" smtClean="0"/>
            <a:t>Laptop-able data</a:t>
          </a:r>
          <a:endParaRPr lang="en-US"/>
        </a:p>
      </dgm:t>
    </dgm:pt>
    <dgm:pt modelId="{13CF3D37-D06D-4182-BC5D-A53509306482}" type="parTrans" cxnId="{8FA5CD86-7C0D-44FE-89EB-1243BC66AA2F}">
      <dgm:prSet/>
      <dgm:spPr/>
      <dgm:t>
        <a:bodyPr/>
        <a:lstStyle/>
        <a:p>
          <a:endParaRPr lang="en-US"/>
        </a:p>
      </dgm:t>
    </dgm:pt>
    <dgm:pt modelId="{C3711FDB-9188-4F82-9249-5FBB7DD51E19}" type="sibTrans" cxnId="{8FA5CD86-7C0D-44FE-89EB-1243BC66AA2F}">
      <dgm:prSet/>
      <dgm:spPr/>
      <dgm:t>
        <a:bodyPr/>
        <a:lstStyle/>
        <a:p>
          <a:endParaRPr lang="en-US"/>
        </a:p>
      </dgm:t>
    </dgm:pt>
    <dgm:pt modelId="{2C153FD1-2A80-444B-B983-407CB46D8828}">
      <dgm:prSet/>
      <dgm:spPr/>
      <dgm:t>
        <a:bodyPr/>
        <a:lstStyle/>
        <a:p>
          <a:pPr rtl="0"/>
          <a:r>
            <a:rPr lang="da-DK" smtClean="0"/>
            <a:t>Triple-Axis Spectrometer</a:t>
          </a:r>
          <a:endParaRPr lang="en-US"/>
        </a:p>
      </dgm:t>
    </dgm:pt>
    <dgm:pt modelId="{91BF396B-EA57-45F2-8628-78302FD2DA48}" type="parTrans" cxnId="{2137B998-1524-4152-A737-8C247DEE02E3}">
      <dgm:prSet/>
      <dgm:spPr/>
      <dgm:t>
        <a:bodyPr/>
        <a:lstStyle/>
        <a:p>
          <a:endParaRPr lang="en-US"/>
        </a:p>
      </dgm:t>
    </dgm:pt>
    <dgm:pt modelId="{79BFA57A-C856-4BD4-B7F7-D6144D98204D}" type="sibTrans" cxnId="{2137B998-1524-4152-A737-8C247DEE02E3}">
      <dgm:prSet/>
      <dgm:spPr/>
      <dgm:t>
        <a:bodyPr/>
        <a:lstStyle/>
        <a:p>
          <a:endParaRPr lang="en-US"/>
        </a:p>
      </dgm:t>
    </dgm:pt>
    <dgm:pt modelId="{3DDABE0A-DE48-4DB3-B71D-3A68D26A2292}">
      <dgm:prSet/>
      <dgm:spPr/>
      <dgm:t>
        <a:bodyPr/>
        <a:lstStyle/>
        <a:p>
          <a:pPr rtl="0"/>
          <a:r>
            <a:rPr lang="en-US" smtClean="0"/>
            <a:t>Continuous “core” team (COVID)</a:t>
          </a:r>
          <a:endParaRPr lang="en-US"/>
        </a:p>
      </dgm:t>
    </dgm:pt>
    <dgm:pt modelId="{A3FBBBA4-98F3-468E-90FE-B1274BF44DBA}" type="parTrans" cxnId="{2A192C84-EEDE-4CAB-80B5-950653CC6E9A}">
      <dgm:prSet/>
      <dgm:spPr/>
      <dgm:t>
        <a:bodyPr/>
        <a:lstStyle/>
        <a:p>
          <a:endParaRPr lang="en-US"/>
        </a:p>
      </dgm:t>
    </dgm:pt>
    <dgm:pt modelId="{1B654ED4-31B2-4A5C-98EC-B353EDDDAB53}" type="sibTrans" cxnId="{2A192C84-EEDE-4CAB-80B5-950653CC6E9A}">
      <dgm:prSet/>
      <dgm:spPr/>
      <dgm:t>
        <a:bodyPr/>
        <a:lstStyle/>
        <a:p>
          <a:endParaRPr lang="en-US"/>
        </a:p>
      </dgm:t>
    </dgm:pt>
    <dgm:pt modelId="{2BBE1315-31C6-4291-AE43-5664EE56BEB7}">
      <dgm:prSet/>
      <dgm:spPr/>
      <dgm:t>
        <a:bodyPr/>
        <a:lstStyle/>
        <a:p>
          <a:pPr rtl="0"/>
          <a:r>
            <a:rPr lang="de-CH" smtClean="0"/>
            <a:t>New measurement</a:t>
          </a:r>
          <a:r>
            <a:rPr lang="en-US" smtClean="0"/>
            <a:t>/Data treatment style</a:t>
          </a:r>
          <a:endParaRPr lang="en-US"/>
        </a:p>
      </dgm:t>
    </dgm:pt>
    <dgm:pt modelId="{01953FFF-F6DE-46CC-B339-F44BD3D8BCEE}" type="parTrans" cxnId="{6E17C596-F8E3-44A8-B8C1-9290A2596555}">
      <dgm:prSet/>
      <dgm:spPr/>
      <dgm:t>
        <a:bodyPr/>
        <a:lstStyle/>
        <a:p>
          <a:endParaRPr lang="en-US"/>
        </a:p>
      </dgm:t>
    </dgm:pt>
    <dgm:pt modelId="{2120AC19-F25B-4A15-A03C-0282C818981F}" type="sibTrans" cxnId="{6E17C596-F8E3-44A8-B8C1-9290A2596555}">
      <dgm:prSet/>
      <dgm:spPr/>
      <dgm:t>
        <a:bodyPr/>
        <a:lstStyle/>
        <a:p>
          <a:endParaRPr lang="en-US"/>
        </a:p>
      </dgm:t>
    </dgm:pt>
    <dgm:pt modelId="{3A61A5EE-CA41-444D-8881-D0D1F1A86CA3}" type="pres">
      <dgm:prSet presAssocID="{38BA05C0-8271-48C1-B9F2-6BBCBA7C00F2}" presName="Name0" presStyleCnt="0">
        <dgm:presLayoutVars>
          <dgm:resizeHandles/>
        </dgm:presLayoutVars>
      </dgm:prSet>
      <dgm:spPr/>
      <dgm:t>
        <a:bodyPr/>
        <a:lstStyle/>
        <a:p>
          <a:endParaRPr lang="en-US"/>
        </a:p>
      </dgm:t>
    </dgm:pt>
    <dgm:pt modelId="{071A6F9D-7130-4F2E-9700-E286954B0825}" type="pres">
      <dgm:prSet presAssocID="{439CA0F4-72D8-4230-9B35-26E621F301F1}" presName="text" presStyleLbl="node1" presStyleIdx="0" presStyleCnt="6" custScaleX="143375" custLinFactNeighborY="-3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D1104-0FCC-4FAE-B427-1C3A7D3869AA}" type="pres">
      <dgm:prSet presAssocID="{078D6C5B-B861-4CD5-B217-B2101B5D47B5}" presName="space" presStyleCnt="0"/>
      <dgm:spPr/>
    </dgm:pt>
    <dgm:pt modelId="{49BDE89E-08C6-4BD4-A539-9466AD66AE0E}" type="pres">
      <dgm:prSet presAssocID="{9A2DD4D1-24A7-4E22-B48E-E4168F6D16B1}" presName="text" presStyleLbl="node1" presStyleIdx="1" presStyleCnt="6" custScaleX="163857" custLinFactNeighborY="-3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09384-B6E3-4038-90E1-7224CD7239A1}" type="pres">
      <dgm:prSet presAssocID="{3B3F251B-E2F4-49D7-BEEA-9548F5120DD9}" presName="space" presStyleCnt="0"/>
      <dgm:spPr/>
    </dgm:pt>
    <dgm:pt modelId="{2C095190-D117-4B57-802B-52AAE313B847}" type="pres">
      <dgm:prSet presAssocID="{5721B8E6-098B-45B1-AB92-FEA05D7AE419}" presName="text" presStyleLbl="node1" presStyleIdx="2" presStyleCnt="6" custScaleX="359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5BFED-9AA7-4066-823C-FDE88336D3D5}" type="pres">
      <dgm:prSet presAssocID="{C3711FDB-9188-4F82-9249-5FBB7DD51E19}" presName="space" presStyleCnt="0"/>
      <dgm:spPr/>
    </dgm:pt>
    <dgm:pt modelId="{FDFA86C3-B1D5-47D9-853A-2BE7A271D8D9}" type="pres">
      <dgm:prSet presAssocID="{2C153FD1-2A80-444B-B983-407CB46D8828}" presName="text" presStyleLbl="node1" presStyleIdx="3" presStyleCnt="6" custScaleX="248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A77DD2-6BD5-4C8E-B09E-F9598F8825C0}" type="pres">
      <dgm:prSet presAssocID="{79BFA57A-C856-4BD4-B7F7-D6144D98204D}" presName="space" presStyleCnt="0"/>
      <dgm:spPr/>
    </dgm:pt>
    <dgm:pt modelId="{C4D923B4-2579-497A-B6DF-D2CCEA570CA6}" type="pres">
      <dgm:prSet presAssocID="{3DDABE0A-DE48-4DB3-B71D-3A68D26A2292}" presName="text" presStyleLbl="node1" presStyleIdx="4" presStyleCnt="6" custScaleX="191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B547A-2EDC-4B8D-9B81-367848A039EA}" type="pres">
      <dgm:prSet presAssocID="{1B654ED4-31B2-4A5C-98EC-B353EDDDAB53}" presName="space" presStyleCnt="0"/>
      <dgm:spPr/>
    </dgm:pt>
    <dgm:pt modelId="{43C9383E-8004-46EF-A78C-9F6A38AF0631}" type="pres">
      <dgm:prSet presAssocID="{2BBE1315-31C6-4291-AE43-5664EE56BEB7}" presName="text" presStyleLbl="node1" presStyleIdx="5" presStyleCnt="6" custScaleX="143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17C596-F8E3-44A8-B8C1-9290A2596555}" srcId="{38BA05C0-8271-48C1-B9F2-6BBCBA7C00F2}" destId="{2BBE1315-31C6-4291-AE43-5664EE56BEB7}" srcOrd="5" destOrd="0" parTransId="{01953FFF-F6DE-46CC-B339-F44BD3D8BCEE}" sibTransId="{2120AC19-F25B-4A15-A03C-0282C818981F}"/>
    <dgm:cxn modelId="{03900BF8-6826-4537-954A-03C7C90F35CD}" srcId="{38BA05C0-8271-48C1-B9F2-6BBCBA7C00F2}" destId="{9A2DD4D1-24A7-4E22-B48E-E4168F6D16B1}" srcOrd="1" destOrd="0" parTransId="{FB240114-50AB-4537-B4D3-37699E6FABCB}" sibTransId="{3B3F251B-E2F4-49D7-BEEA-9548F5120DD9}"/>
    <dgm:cxn modelId="{38955822-4865-4640-B5FC-744AF839885F}" type="presOf" srcId="{5721B8E6-098B-45B1-AB92-FEA05D7AE419}" destId="{2C095190-D117-4B57-802B-52AAE313B847}" srcOrd="0" destOrd="0" presId="urn:diagrams.loki3.com/VaryingWidthList"/>
    <dgm:cxn modelId="{78191C42-7E10-436A-AE67-32EDAFD839A4}" type="presOf" srcId="{2BBE1315-31C6-4291-AE43-5664EE56BEB7}" destId="{43C9383E-8004-46EF-A78C-9F6A38AF0631}" srcOrd="0" destOrd="0" presId="urn:diagrams.loki3.com/VaryingWidthList"/>
    <dgm:cxn modelId="{AC19878A-ED6A-4894-882D-A35B59D7E6B0}" type="presOf" srcId="{439CA0F4-72D8-4230-9B35-26E621F301F1}" destId="{071A6F9D-7130-4F2E-9700-E286954B0825}" srcOrd="0" destOrd="0" presId="urn:diagrams.loki3.com/VaryingWidthList"/>
    <dgm:cxn modelId="{80FF84C3-920B-4C7A-ACF1-851125EE563F}" type="presOf" srcId="{2C153FD1-2A80-444B-B983-407CB46D8828}" destId="{FDFA86C3-B1D5-47D9-853A-2BE7A271D8D9}" srcOrd="0" destOrd="0" presId="urn:diagrams.loki3.com/VaryingWidthList"/>
    <dgm:cxn modelId="{8FA5CD86-7C0D-44FE-89EB-1243BC66AA2F}" srcId="{38BA05C0-8271-48C1-B9F2-6BBCBA7C00F2}" destId="{5721B8E6-098B-45B1-AB92-FEA05D7AE419}" srcOrd="2" destOrd="0" parTransId="{13CF3D37-D06D-4182-BC5D-A53509306482}" sibTransId="{C3711FDB-9188-4F82-9249-5FBB7DD51E19}"/>
    <dgm:cxn modelId="{2A192C84-EEDE-4CAB-80B5-950653CC6E9A}" srcId="{38BA05C0-8271-48C1-B9F2-6BBCBA7C00F2}" destId="{3DDABE0A-DE48-4DB3-B71D-3A68D26A2292}" srcOrd="4" destOrd="0" parTransId="{A3FBBBA4-98F3-468E-90FE-B1274BF44DBA}" sibTransId="{1B654ED4-31B2-4A5C-98EC-B353EDDDAB53}"/>
    <dgm:cxn modelId="{02238A04-5248-4609-B3B7-1BEEF191C552}" type="presOf" srcId="{9A2DD4D1-24A7-4E22-B48E-E4168F6D16B1}" destId="{49BDE89E-08C6-4BD4-A539-9466AD66AE0E}" srcOrd="0" destOrd="0" presId="urn:diagrams.loki3.com/VaryingWidthList"/>
    <dgm:cxn modelId="{7496CE54-9F06-4911-8509-1FAB9FAE51D4}" type="presOf" srcId="{38BA05C0-8271-48C1-B9F2-6BBCBA7C00F2}" destId="{3A61A5EE-CA41-444D-8881-D0D1F1A86CA3}" srcOrd="0" destOrd="0" presId="urn:diagrams.loki3.com/VaryingWidthList"/>
    <dgm:cxn modelId="{9679925F-8977-4E52-9B72-CED0EF890EEB}" srcId="{38BA05C0-8271-48C1-B9F2-6BBCBA7C00F2}" destId="{439CA0F4-72D8-4230-9B35-26E621F301F1}" srcOrd="0" destOrd="0" parTransId="{272865C8-1836-4744-9E97-5D859056E96A}" sibTransId="{078D6C5B-B861-4CD5-B217-B2101B5D47B5}"/>
    <dgm:cxn modelId="{DD55AF5F-123F-4AEC-9A0E-3B68DB9EEE05}" type="presOf" srcId="{3DDABE0A-DE48-4DB3-B71D-3A68D26A2292}" destId="{C4D923B4-2579-497A-B6DF-D2CCEA570CA6}" srcOrd="0" destOrd="0" presId="urn:diagrams.loki3.com/VaryingWidthList"/>
    <dgm:cxn modelId="{2137B998-1524-4152-A737-8C247DEE02E3}" srcId="{38BA05C0-8271-48C1-B9F2-6BBCBA7C00F2}" destId="{2C153FD1-2A80-444B-B983-407CB46D8828}" srcOrd="3" destOrd="0" parTransId="{91BF396B-EA57-45F2-8628-78302FD2DA48}" sibTransId="{79BFA57A-C856-4BD4-B7F7-D6144D98204D}"/>
    <dgm:cxn modelId="{05F7677A-2DD2-4642-9E6C-F2A40A65329B}" type="presParOf" srcId="{3A61A5EE-CA41-444D-8881-D0D1F1A86CA3}" destId="{071A6F9D-7130-4F2E-9700-E286954B0825}" srcOrd="0" destOrd="0" presId="urn:diagrams.loki3.com/VaryingWidthList"/>
    <dgm:cxn modelId="{0DB5A15A-9DC9-4125-B823-D5AB77994EB8}" type="presParOf" srcId="{3A61A5EE-CA41-444D-8881-D0D1F1A86CA3}" destId="{B5DD1104-0FCC-4FAE-B427-1C3A7D3869AA}" srcOrd="1" destOrd="0" presId="urn:diagrams.loki3.com/VaryingWidthList"/>
    <dgm:cxn modelId="{347DC494-5608-47F6-BBE8-BB69D7CB3312}" type="presParOf" srcId="{3A61A5EE-CA41-444D-8881-D0D1F1A86CA3}" destId="{49BDE89E-08C6-4BD4-A539-9466AD66AE0E}" srcOrd="2" destOrd="0" presId="urn:diagrams.loki3.com/VaryingWidthList"/>
    <dgm:cxn modelId="{744D6FF4-D83A-4D5B-9C7C-BD340A6186BD}" type="presParOf" srcId="{3A61A5EE-CA41-444D-8881-D0D1F1A86CA3}" destId="{54809384-B6E3-4038-90E1-7224CD7239A1}" srcOrd="3" destOrd="0" presId="urn:diagrams.loki3.com/VaryingWidthList"/>
    <dgm:cxn modelId="{0691DFF9-B24B-48A2-ACF4-2237BBE20324}" type="presParOf" srcId="{3A61A5EE-CA41-444D-8881-D0D1F1A86CA3}" destId="{2C095190-D117-4B57-802B-52AAE313B847}" srcOrd="4" destOrd="0" presId="urn:diagrams.loki3.com/VaryingWidthList"/>
    <dgm:cxn modelId="{0BD2BEE0-08BB-452D-A81B-6B491EB38C98}" type="presParOf" srcId="{3A61A5EE-CA41-444D-8881-D0D1F1A86CA3}" destId="{C0B5BFED-9AA7-4066-823C-FDE88336D3D5}" srcOrd="5" destOrd="0" presId="urn:diagrams.loki3.com/VaryingWidthList"/>
    <dgm:cxn modelId="{33213422-F8C5-4A45-B2A9-8476CC8D9CC8}" type="presParOf" srcId="{3A61A5EE-CA41-444D-8881-D0D1F1A86CA3}" destId="{FDFA86C3-B1D5-47D9-853A-2BE7A271D8D9}" srcOrd="6" destOrd="0" presId="urn:diagrams.loki3.com/VaryingWidthList"/>
    <dgm:cxn modelId="{C89ECA88-C370-4C08-B923-D471E255DA68}" type="presParOf" srcId="{3A61A5EE-CA41-444D-8881-D0D1F1A86CA3}" destId="{63A77DD2-6BD5-4C8E-B09E-F9598F8825C0}" srcOrd="7" destOrd="0" presId="urn:diagrams.loki3.com/VaryingWidthList"/>
    <dgm:cxn modelId="{B9CCC8BA-5EB3-4723-A3D1-1B7CAF1A7458}" type="presParOf" srcId="{3A61A5EE-CA41-444D-8881-D0D1F1A86CA3}" destId="{C4D923B4-2579-497A-B6DF-D2CCEA570CA6}" srcOrd="8" destOrd="0" presId="urn:diagrams.loki3.com/VaryingWidthList"/>
    <dgm:cxn modelId="{B22D83BE-E8F9-4D1F-9349-742188831476}" type="presParOf" srcId="{3A61A5EE-CA41-444D-8881-D0D1F1A86CA3}" destId="{814B547A-2EDC-4B8D-9B81-367848A039EA}" srcOrd="9" destOrd="0" presId="urn:diagrams.loki3.com/VaryingWidthList"/>
    <dgm:cxn modelId="{4203839E-103D-44CD-9EFE-F4D934FC2793}" type="presParOf" srcId="{3A61A5EE-CA41-444D-8881-D0D1F1A86CA3}" destId="{43C9383E-8004-46EF-A78C-9F6A38AF0631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EBBBB0-3255-483B-8EE1-3002B9103558}" type="doc">
      <dgm:prSet loTypeId="urn:diagrams.loki3.com/VaryingWidthList" loCatId="list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CD997D64-965B-42A7-BA2C-05BCDB487E28}">
      <dgm:prSet/>
      <dgm:spPr/>
      <dgm:t>
        <a:bodyPr/>
        <a:lstStyle/>
        <a:p>
          <a:pPr rtl="0"/>
          <a:r>
            <a:rPr lang="en-US" dirty="0" smtClean="0"/>
            <a:t>New Neutron Facility</a:t>
          </a:r>
          <a:endParaRPr lang="en-US" dirty="0"/>
        </a:p>
      </dgm:t>
    </dgm:pt>
    <dgm:pt modelId="{342FE76C-1DB7-490E-9207-A9DABB3FAF5B}" type="parTrans" cxnId="{F5516613-05CF-4F4B-BF24-FB3F4C96A2D6}">
      <dgm:prSet/>
      <dgm:spPr/>
      <dgm:t>
        <a:bodyPr/>
        <a:lstStyle/>
        <a:p>
          <a:endParaRPr lang="en-US"/>
        </a:p>
      </dgm:t>
    </dgm:pt>
    <dgm:pt modelId="{FB62988A-A325-46E9-9E14-6BAA1E35870B}" type="sibTrans" cxnId="{F5516613-05CF-4F4B-BF24-FB3F4C96A2D6}">
      <dgm:prSet/>
      <dgm:spPr/>
      <dgm:t>
        <a:bodyPr/>
        <a:lstStyle/>
        <a:p>
          <a:endParaRPr lang="en-US"/>
        </a:p>
      </dgm:t>
    </dgm:pt>
    <dgm:pt modelId="{86D88942-CE4B-4106-9642-9EF92FD5E238}">
      <dgm:prSet/>
      <dgm:spPr/>
      <dgm:t>
        <a:bodyPr/>
        <a:lstStyle/>
        <a:p>
          <a:pPr rtl="0"/>
          <a:r>
            <a:rPr lang="da-DK" dirty="0" err="1" smtClean="0"/>
            <a:t>Fully</a:t>
          </a:r>
          <a:r>
            <a:rPr lang="da-DK" dirty="0" smtClean="0"/>
            <a:t> new instrument</a:t>
          </a:r>
          <a:endParaRPr lang="en-US" dirty="0"/>
        </a:p>
      </dgm:t>
    </dgm:pt>
    <dgm:pt modelId="{6B77DA87-9AAC-4B42-8C2B-17DA38390BD4}" type="parTrans" cxnId="{D88015F6-14A7-43CD-A479-6A53CD7A9EAF}">
      <dgm:prSet/>
      <dgm:spPr/>
      <dgm:t>
        <a:bodyPr/>
        <a:lstStyle/>
        <a:p>
          <a:endParaRPr lang="en-US"/>
        </a:p>
      </dgm:t>
    </dgm:pt>
    <dgm:pt modelId="{781FEA45-2666-49DF-850C-88C060A3B281}" type="sibTrans" cxnId="{D88015F6-14A7-43CD-A479-6A53CD7A9EAF}">
      <dgm:prSet/>
      <dgm:spPr/>
      <dgm:t>
        <a:bodyPr/>
        <a:lstStyle/>
        <a:p>
          <a:endParaRPr lang="en-US"/>
        </a:p>
      </dgm:t>
    </dgm:pt>
    <dgm:pt modelId="{68CFD22D-DCC2-410F-9D04-DA9A410310B4}">
      <dgm:prSet/>
      <dgm:spPr/>
      <dgm:t>
        <a:bodyPr/>
        <a:lstStyle/>
        <a:p>
          <a:pPr rtl="0"/>
          <a:r>
            <a:rPr lang="da-DK" dirty="0" smtClean="0"/>
            <a:t>Cluster/VISA </a:t>
          </a:r>
          <a:r>
            <a:rPr lang="da-DK" dirty="0" err="1" smtClean="0"/>
            <a:t>needed</a:t>
          </a:r>
          <a:r>
            <a:rPr lang="da-DK" dirty="0" smtClean="0"/>
            <a:t> for data </a:t>
          </a:r>
          <a:r>
            <a:rPr lang="da-DK" dirty="0" err="1" smtClean="0"/>
            <a:t>analysis</a:t>
          </a:r>
          <a:endParaRPr lang="en-US" dirty="0"/>
        </a:p>
      </dgm:t>
    </dgm:pt>
    <dgm:pt modelId="{A842C46A-D8DF-4278-9FC4-903CA4742961}" type="parTrans" cxnId="{96DEACE3-E0E3-4ECB-B406-CB0AA41F9B14}">
      <dgm:prSet/>
      <dgm:spPr/>
      <dgm:t>
        <a:bodyPr/>
        <a:lstStyle/>
        <a:p>
          <a:endParaRPr lang="en-US"/>
        </a:p>
      </dgm:t>
    </dgm:pt>
    <dgm:pt modelId="{BE67225C-93AC-406E-8E73-80D525CF4052}" type="sibTrans" cxnId="{96DEACE3-E0E3-4ECB-B406-CB0AA41F9B14}">
      <dgm:prSet/>
      <dgm:spPr/>
      <dgm:t>
        <a:bodyPr/>
        <a:lstStyle/>
        <a:p>
          <a:endParaRPr lang="en-US"/>
        </a:p>
      </dgm:t>
    </dgm:pt>
    <dgm:pt modelId="{FB4052C5-7678-446A-8FF7-2243AD6EF099}">
      <dgm:prSet/>
      <dgm:spPr/>
      <dgm:t>
        <a:bodyPr/>
        <a:lstStyle/>
        <a:p>
          <a:pPr rtl="0"/>
          <a:r>
            <a:rPr lang="da-DK" smtClean="0"/>
            <a:t>Indirect geometry time-of-flight spectrometer</a:t>
          </a:r>
          <a:endParaRPr lang="en-US"/>
        </a:p>
      </dgm:t>
    </dgm:pt>
    <dgm:pt modelId="{C71D202A-6C86-49FA-8D6A-0A140865DA9F}" type="parTrans" cxnId="{0932DDBC-4041-4491-9FA7-F8D314FEC80D}">
      <dgm:prSet/>
      <dgm:spPr/>
      <dgm:t>
        <a:bodyPr/>
        <a:lstStyle/>
        <a:p>
          <a:endParaRPr lang="en-US"/>
        </a:p>
      </dgm:t>
    </dgm:pt>
    <dgm:pt modelId="{20EE2899-A013-4E7D-9214-043F117E51D5}" type="sibTrans" cxnId="{0932DDBC-4041-4491-9FA7-F8D314FEC80D}">
      <dgm:prSet/>
      <dgm:spPr/>
      <dgm:t>
        <a:bodyPr/>
        <a:lstStyle/>
        <a:p>
          <a:endParaRPr lang="en-US"/>
        </a:p>
      </dgm:t>
    </dgm:pt>
    <dgm:pt modelId="{6B7B44A2-6FEF-4FA6-9E27-536A8E16B105}">
      <dgm:prSet/>
      <dgm:spPr/>
      <dgm:t>
        <a:bodyPr/>
        <a:lstStyle/>
        <a:p>
          <a:pPr rtl="0"/>
          <a:r>
            <a:rPr lang="da-DK" dirty="0" smtClean="0"/>
            <a:t>Dynamic team?</a:t>
          </a:r>
          <a:endParaRPr lang="en-US" dirty="0"/>
        </a:p>
      </dgm:t>
    </dgm:pt>
    <dgm:pt modelId="{21666A8B-A4B4-4017-A949-FB64FE7A6755}" type="parTrans" cxnId="{E85FE381-CD3B-4E56-BAED-DD6A4F041815}">
      <dgm:prSet/>
      <dgm:spPr/>
      <dgm:t>
        <a:bodyPr/>
        <a:lstStyle/>
        <a:p>
          <a:endParaRPr lang="en-US"/>
        </a:p>
      </dgm:t>
    </dgm:pt>
    <dgm:pt modelId="{F48A4410-C90B-43E1-B967-CD3FA4D3E549}" type="sibTrans" cxnId="{E85FE381-CD3B-4E56-BAED-DD6A4F041815}">
      <dgm:prSet/>
      <dgm:spPr/>
      <dgm:t>
        <a:bodyPr/>
        <a:lstStyle/>
        <a:p>
          <a:endParaRPr lang="en-US"/>
        </a:p>
      </dgm:t>
    </dgm:pt>
    <dgm:pt modelId="{16295DF5-3AB6-40EB-98D7-65F5F941FD81}">
      <dgm:prSet/>
      <dgm:spPr/>
      <dgm:t>
        <a:bodyPr/>
        <a:lstStyle/>
        <a:p>
          <a:pPr rtl="0"/>
          <a:r>
            <a:rPr lang="de-CH" smtClean="0"/>
            <a:t>New measurement</a:t>
          </a:r>
          <a:r>
            <a:rPr lang="en-US" smtClean="0"/>
            <a:t>/Data treatment style</a:t>
          </a:r>
          <a:endParaRPr lang="en-US"/>
        </a:p>
      </dgm:t>
    </dgm:pt>
    <dgm:pt modelId="{5422249B-5203-43A8-A565-C4E1953BE866}" type="parTrans" cxnId="{14B7E887-7536-4490-9D8E-0D5D5DF3FC75}">
      <dgm:prSet/>
      <dgm:spPr/>
      <dgm:t>
        <a:bodyPr/>
        <a:lstStyle/>
        <a:p>
          <a:endParaRPr lang="en-US"/>
        </a:p>
      </dgm:t>
    </dgm:pt>
    <dgm:pt modelId="{6D49B877-C82B-4C51-8A9A-B3BC616E5792}" type="sibTrans" cxnId="{14B7E887-7536-4490-9D8E-0D5D5DF3FC75}">
      <dgm:prSet/>
      <dgm:spPr/>
      <dgm:t>
        <a:bodyPr/>
        <a:lstStyle/>
        <a:p>
          <a:endParaRPr lang="en-US"/>
        </a:p>
      </dgm:t>
    </dgm:pt>
    <dgm:pt modelId="{7B9E034A-6946-406D-8AF7-68178B84FF36}" type="pres">
      <dgm:prSet presAssocID="{CEEBBBB0-3255-483B-8EE1-3002B9103558}" presName="Name0" presStyleCnt="0">
        <dgm:presLayoutVars>
          <dgm:resizeHandles/>
        </dgm:presLayoutVars>
      </dgm:prSet>
      <dgm:spPr/>
      <dgm:t>
        <a:bodyPr/>
        <a:lstStyle/>
        <a:p>
          <a:endParaRPr lang="en-US"/>
        </a:p>
      </dgm:t>
    </dgm:pt>
    <dgm:pt modelId="{4DB01058-4ACF-419B-BD7C-FEA32796A2C4}" type="pres">
      <dgm:prSet presAssocID="{CD997D64-965B-42A7-BA2C-05BCDB487E28}" presName="text" presStyleLbl="node1" presStyleIdx="0" presStyleCnt="6" custScaleX="254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BE32F4-953D-4202-8463-5133E3C585EA}" type="pres">
      <dgm:prSet presAssocID="{FB62988A-A325-46E9-9E14-6BAA1E35870B}" presName="space" presStyleCnt="0"/>
      <dgm:spPr/>
    </dgm:pt>
    <dgm:pt modelId="{C79A8B31-3B1A-477A-8057-953FFE9BA9FF}" type="pres">
      <dgm:prSet presAssocID="{86D88942-CE4B-4106-9642-9EF92FD5E238}" presName="text" presStyleLbl="node1" presStyleIdx="1" presStyleCnt="6" custScaleX="316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24133-297D-4B49-B24E-99FEB9267F4E}" type="pres">
      <dgm:prSet presAssocID="{781FEA45-2666-49DF-850C-88C060A3B281}" presName="space" presStyleCnt="0"/>
      <dgm:spPr/>
    </dgm:pt>
    <dgm:pt modelId="{84516ED9-B41A-4717-996C-A908235ACAD2}" type="pres">
      <dgm:prSet presAssocID="{68CFD22D-DCC2-410F-9D04-DA9A410310B4}" presName="text" presStyleLbl="node1" presStyleIdx="2" presStyleCnt="6" custScaleX="166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E28F9-F4C0-4B83-9EEE-7C96A213E2D4}" type="pres">
      <dgm:prSet presAssocID="{BE67225C-93AC-406E-8E73-80D525CF4052}" presName="space" presStyleCnt="0"/>
      <dgm:spPr/>
    </dgm:pt>
    <dgm:pt modelId="{9AD357B9-B9A2-418F-ADC0-D36BDD7BDF34}" type="pres">
      <dgm:prSet presAssocID="{FB4052C5-7678-446A-8FF7-2243AD6EF099}" presName="text" presStyleLbl="node1" presStyleIdx="3" presStyleCnt="6" custScaleX="152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51F58-EAAE-4262-BAB9-CC887559EF25}" type="pres">
      <dgm:prSet presAssocID="{20EE2899-A013-4E7D-9214-043F117E51D5}" presName="space" presStyleCnt="0"/>
      <dgm:spPr/>
    </dgm:pt>
    <dgm:pt modelId="{FB59BE93-E86E-49C7-AE26-4791A2791ABA}" type="pres">
      <dgm:prSet presAssocID="{6B7B44A2-6FEF-4FA6-9E27-536A8E16B105}" presName="text" presStyleLbl="node1" presStyleIdx="4" presStyleCnt="6" custScaleX="37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77E98C-1F20-4124-952A-BF216722BA09}" type="pres">
      <dgm:prSet presAssocID="{F48A4410-C90B-43E1-B967-CD3FA4D3E549}" presName="space" presStyleCnt="0"/>
      <dgm:spPr/>
    </dgm:pt>
    <dgm:pt modelId="{DF3932D5-6588-429F-B395-DB1C1FCDACC7}" type="pres">
      <dgm:prSet presAssocID="{16295DF5-3AB6-40EB-98D7-65F5F941FD81}" presName="text" presStyleLbl="node1" presStyleIdx="5" presStyleCnt="6" custScaleX="143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EACE3-E0E3-4ECB-B406-CB0AA41F9B14}" srcId="{CEEBBBB0-3255-483B-8EE1-3002B9103558}" destId="{68CFD22D-DCC2-410F-9D04-DA9A410310B4}" srcOrd="2" destOrd="0" parTransId="{A842C46A-D8DF-4278-9FC4-903CA4742961}" sibTransId="{BE67225C-93AC-406E-8E73-80D525CF4052}"/>
    <dgm:cxn modelId="{1D4B9815-BD08-4324-9EAD-C0162258C073}" type="presOf" srcId="{16295DF5-3AB6-40EB-98D7-65F5F941FD81}" destId="{DF3932D5-6588-429F-B395-DB1C1FCDACC7}" srcOrd="0" destOrd="0" presId="urn:diagrams.loki3.com/VaryingWidthList"/>
    <dgm:cxn modelId="{913C8A24-D363-479F-A3D9-B69E1DE014C4}" type="presOf" srcId="{86D88942-CE4B-4106-9642-9EF92FD5E238}" destId="{C79A8B31-3B1A-477A-8057-953FFE9BA9FF}" srcOrd="0" destOrd="0" presId="urn:diagrams.loki3.com/VaryingWidthList"/>
    <dgm:cxn modelId="{D88015F6-14A7-43CD-A479-6A53CD7A9EAF}" srcId="{CEEBBBB0-3255-483B-8EE1-3002B9103558}" destId="{86D88942-CE4B-4106-9642-9EF92FD5E238}" srcOrd="1" destOrd="0" parTransId="{6B77DA87-9AAC-4B42-8C2B-17DA38390BD4}" sibTransId="{781FEA45-2666-49DF-850C-88C060A3B281}"/>
    <dgm:cxn modelId="{14B7E887-7536-4490-9D8E-0D5D5DF3FC75}" srcId="{CEEBBBB0-3255-483B-8EE1-3002B9103558}" destId="{16295DF5-3AB6-40EB-98D7-65F5F941FD81}" srcOrd="5" destOrd="0" parTransId="{5422249B-5203-43A8-A565-C4E1953BE866}" sibTransId="{6D49B877-C82B-4C51-8A9A-B3BC616E5792}"/>
    <dgm:cxn modelId="{E85FE381-CD3B-4E56-BAED-DD6A4F041815}" srcId="{CEEBBBB0-3255-483B-8EE1-3002B9103558}" destId="{6B7B44A2-6FEF-4FA6-9E27-536A8E16B105}" srcOrd="4" destOrd="0" parTransId="{21666A8B-A4B4-4017-A949-FB64FE7A6755}" sibTransId="{F48A4410-C90B-43E1-B967-CD3FA4D3E549}"/>
    <dgm:cxn modelId="{BF7DFB75-88DE-43C5-8BDB-86389EB23A07}" type="presOf" srcId="{CEEBBBB0-3255-483B-8EE1-3002B9103558}" destId="{7B9E034A-6946-406D-8AF7-68178B84FF36}" srcOrd="0" destOrd="0" presId="urn:diagrams.loki3.com/VaryingWidthList"/>
    <dgm:cxn modelId="{F9219B8C-E362-4FEF-88F6-65594B3BA25D}" type="presOf" srcId="{6B7B44A2-6FEF-4FA6-9E27-536A8E16B105}" destId="{FB59BE93-E86E-49C7-AE26-4791A2791ABA}" srcOrd="0" destOrd="0" presId="urn:diagrams.loki3.com/VaryingWidthList"/>
    <dgm:cxn modelId="{A7872E6C-8E5A-4D6F-AEC7-53FCA816EE1C}" type="presOf" srcId="{FB4052C5-7678-446A-8FF7-2243AD6EF099}" destId="{9AD357B9-B9A2-418F-ADC0-D36BDD7BDF34}" srcOrd="0" destOrd="0" presId="urn:diagrams.loki3.com/VaryingWidthList"/>
    <dgm:cxn modelId="{A8BFEC11-861A-4149-A881-B53D21EDF68B}" type="presOf" srcId="{68CFD22D-DCC2-410F-9D04-DA9A410310B4}" destId="{84516ED9-B41A-4717-996C-A908235ACAD2}" srcOrd="0" destOrd="0" presId="urn:diagrams.loki3.com/VaryingWidthList"/>
    <dgm:cxn modelId="{EDE4BCAE-4676-4964-BACD-2894FC7859A7}" type="presOf" srcId="{CD997D64-965B-42A7-BA2C-05BCDB487E28}" destId="{4DB01058-4ACF-419B-BD7C-FEA32796A2C4}" srcOrd="0" destOrd="0" presId="urn:diagrams.loki3.com/VaryingWidthList"/>
    <dgm:cxn modelId="{0932DDBC-4041-4491-9FA7-F8D314FEC80D}" srcId="{CEEBBBB0-3255-483B-8EE1-3002B9103558}" destId="{FB4052C5-7678-446A-8FF7-2243AD6EF099}" srcOrd="3" destOrd="0" parTransId="{C71D202A-6C86-49FA-8D6A-0A140865DA9F}" sibTransId="{20EE2899-A013-4E7D-9214-043F117E51D5}"/>
    <dgm:cxn modelId="{F5516613-05CF-4F4B-BF24-FB3F4C96A2D6}" srcId="{CEEBBBB0-3255-483B-8EE1-3002B9103558}" destId="{CD997D64-965B-42A7-BA2C-05BCDB487E28}" srcOrd="0" destOrd="0" parTransId="{342FE76C-1DB7-490E-9207-A9DABB3FAF5B}" sibTransId="{FB62988A-A325-46E9-9E14-6BAA1E35870B}"/>
    <dgm:cxn modelId="{C75915AF-8DD7-4925-8400-A6B8E600FE21}" type="presParOf" srcId="{7B9E034A-6946-406D-8AF7-68178B84FF36}" destId="{4DB01058-4ACF-419B-BD7C-FEA32796A2C4}" srcOrd="0" destOrd="0" presId="urn:diagrams.loki3.com/VaryingWidthList"/>
    <dgm:cxn modelId="{302211F1-EBE6-4E90-A3B5-65499CB190D4}" type="presParOf" srcId="{7B9E034A-6946-406D-8AF7-68178B84FF36}" destId="{5ABE32F4-953D-4202-8463-5133E3C585EA}" srcOrd="1" destOrd="0" presId="urn:diagrams.loki3.com/VaryingWidthList"/>
    <dgm:cxn modelId="{C30AFE24-6BA9-4E9C-A9EF-1DF06480BDA3}" type="presParOf" srcId="{7B9E034A-6946-406D-8AF7-68178B84FF36}" destId="{C79A8B31-3B1A-477A-8057-953FFE9BA9FF}" srcOrd="2" destOrd="0" presId="urn:diagrams.loki3.com/VaryingWidthList"/>
    <dgm:cxn modelId="{96896853-EDA6-4D55-9715-595317796B2F}" type="presParOf" srcId="{7B9E034A-6946-406D-8AF7-68178B84FF36}" destId="{13124133-297D-4B49-B24E-99FEB9267F4E}" srcOrd="3" destOrd="0" presId="urn:diagrams.loki3.com/VaryingWidthList"/>
    <dgm:cxn modelId="{0C4EE187-9C1C-4416-9BC8-F0AF07A160C3}" type="presParOf" srcId="{7B9E034A-6946-406D-8AF7-68178B84FF36}" destId="{84516ED9-B41A-4717-996C-A908235ACAD2}" srcOrd="4" destOrd="0" presId="urn:diagrams.loki3.com/VaryingWidthList"/>
    <dgm:cxn modelId="{F7073365-2530-4657-82FC-C54AFB391810}" type="presParOf" srcId="{7B9E034A-6946-406D-8AF7-68178B84FF36}" destId="{BB7E28F9-F4C0-4B83-9EEE-7C96A213E2D4}" srcOrd="5" destOrd="0" presId="urn:diagrams.loki3.com/VaryingWidthList"/>
    <dgm:cxn modelId="{2DF07C8A-B1F6-43F7-869F-C4452E104FA4}" type="presParOf" srcId="{7B9E034A-6946-406D-8AF7-68178B84FF36}" destId="{9AD357B9-B9A2-418F-ADC0-D36BDD7BDF34}" srcOrd="6" destOrd="0" presId="urn:diagrams.loki3.com/VaryingWidthList"/>
    <dgm:cxn modelId="{4254B271-7D20-4715-9EC4-987D930D4A61}" type="presParOf" srcId="{7B9E034A-6946-406D-8AF7-68178B84FF36}" destId="{14751F58-EAAE-4262-BAB9-CC887559EF25}" srcOrd="7" destOrd="0" presId="urn:diagrams.loki3.com/VaryingWidthList"/>
    <dgm:cxn modelId="{B0C2640E-3D24-488A-9EC5-D2D23C7C92FB}" type="presParOf" srcId="{7B9E034A-6946-406D-8AF7-68178B84FF36}" destId="{FB59BE93-E86E-49C7-AE26-4791A2791ABA}" srcOrd="8" destOrd="0" presId="urn:diagrams.loki3.com/VaryingWidthList"/>
    <dgm:cxn modelId="{F677983A-7B05-46F0-9836-1C9B3BE1BDB6}" type="presParOf" srcId="{7B9E034A-6946-406D-8AF7-68178B84FF36}" destId="{C477E98C-1F20-4124-952A-BF216722BA09}" srcOrd="9" destOrd="0" presId="urn:diagrams.loki3.com/VaryingWidthList"/>
    <dgm:cxn modelId="{E9B10CD0-6FA8-4BE1-BF1A-5D6A5B00E103}" type="presParOf" srcId="{7B9E034A-6946-406D-8AF7-68178B84FF36}" destId="{DF3932D5-6588-429F-B395-DB1C1FCDACC7}" srcOrd="1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37A30-46C0-48D4-B821-26ED319D7E18}">
      <dsp:nvSpPr>
        <dsp:cNvPr id="0" name=""/>
        <dsp:cNvSpPr/>
      </dsp:nvSpPr>
      <dsp:spPr>
        <a:xfrm rot="16200000">
          <a:off x="1456019" y="-1456019"/>
          <a:ext cx="1540899" cy="4452937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 err="1" smtClean="0"/>
            <a:t>Unpredictable</a:t>
          </a:r>
          <a:endParaRPr lang="en-US" sz="2500" kern="1200" dirty="0"/>
        </a:p>
      </dsp:txBody>
      <dsp:txXfrm rot="5400000">
        <a:off x="0" y="0"/>
        <a:ext cx="4452937" cy="1155674"/>
      </dsp:txXfrm>
    </dsp:sp>
    <dsp:sp modelId="{32D8C2BC-955B-4B9C-8BE1-818D79841FBB}">
      <dsp:nvSpPr>
        <dsp:cNvPr id="0" name=""/>
        <dsp:cNvSpPr/>
      </dsp:nvSpPr>
      <dsp:spPr>
        <a:xfrm>
          <a:off x="4452937" y="0"/>
          <a:ext cx="4452937" cy="1540899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smtClean="0"/>
            <a:t>Time for instrument testing</a:t>
          </a:r>
          <a:endParaRPr lang="en-US" sz="2500" kern="1200"/>
        </a:p>
      </dsp:txBody>
      <dsp:txXfrm>
        <a:off x="4452937" y="0"/>
        <a:ext cx="4452937" cy="1155674"/>
      </dsp:txXfrm>
    </dsp:sp>
    <dsp:sp modelId="{143EC42F-8225-4578-AD76-D4088948C4AA}">
      <dsp:nvSpPr>
        <dsp:cNvPr id="0" name=""/>
        <dsp:cNvSpPr/>
      </dsp:nvSpPr>
      <dsp:spPr>
        <a:xfrm rot="10800000">
          <a:off x="0" y="1540899"/>
          <a:ext cx="4452937" cy="1540899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 smtClean="0"/>
            <a:t>Instrumental motivation as </a:t>
          </a:r>
          <a:r>
            <a:rPr lang="da-DK" sz="2500" kern="1200" dirty="0" err="1" smtClean="0"/>
            <a:t>important</a:t>
          </a:r>
          <a:r>
            <a:rPr lang="da-DK" sz="2500" kern="1200" dirty="0" smtClean="0"/>
            <a:t> as </a:t>
          </a:r>
          <a:r>
            <a:rPr lang="da-DK" sz="2500" kern="1200" dirty="0" err="1" smtClean="0"/>
            <a:t>scientific</a:t>
          </a:r>
          <a:endParaRPr lang="en-US" sz="2500" kern="1200" dirty="0"/>
        </a:p>
      </dsp:txBody>
      <dsp:txXfrm rot="10800000">
        <a:off x="0" y="1926123"/>
        <a:ext cx="4452937" cy="1155674"/>
      </dsp:txXfrm>
    </dsp:sp>
    <dsp:sp modelId="{512367D8-A884-4B61-A563-04303C014CAF}">
      <dsp:nvSpPr>
        <dsp:cNvPr id="0" name=""/>
        <dsp:cNvSpPr/>
      </dsp:nvSpPr>
      <dsp:spPr>
        <a:xfrm rot="5400000">
          <a:off x="5908956" y="84879"/>
          <a:ext cx="1540899" cy="4452937"/>
        </a:xfrm>
        <a:prstGeom prst="round1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strike="sngStrike" kern="1200" baseline="0" dirty="0" smtClean="0"/>
            <a:t>Sprint</a:t>
          </a:r>
          <a:r>
            <a:rPr lang="da-DK" sz="2500" kern="1200" dirty="0" smtClean="0"/>
            <a:t> Marathon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 smtClean="0"/>
            <a:t>Team sport</a:t>
          </a:r>
          <a:endParaRPr lang="en-US" sz="2500" kern="1200" dirty="0"/>
        </a:p>
      </dsp:txBody>
      <dsp:txXfrm rot="-5400000">
        <a:off x="4452938" y="1926123"/>
        <a:ext cx="4452937" cy="1155674"/>
      </dsp:txXfrm>
    </dsp:sp>
    <dsp:sp modelId="{C8809B10-0CF0-4636-AE99-BEE730CCC6D6}">
      <dsp:nvSpPr>
        <dsp:cNvPr id="0" name=""/>
        <dsp:cNvSpPr/>
      </dsp:nvSpPr>
      <dsp:spPr>
        <a:xfrm>
          <a:off x="3117056" y="1155674"/>
          <a:ext cx="2671762" cy="770449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 err="1" smtClean="0"/>
            <a:t>Early</a:t>
          </a:r>
          <a:r>
            <a:rPr lang="da-DK" sz="2500" kern="1200" dirty="0" smtClean="0"/>
            <a:t> Science</a:t>
          </a:r>
          <a:endParaRPr lang="en-US" sz="2500" kern="1200" dirty="0"/>
        </a:p>
      </dsp:txBody>
      <dsp:txXfrm>
        <a:off x="3154666" y="1193284"/>
        <a:ext cx="2596542" cy="695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A6F9D-7130-4F2E-9700-E286954B0825}">
      <dsp:nvSpPr>
        <dsp:cNvPr id="0" name=""/>
        <dsp:cNvSpPr/>
      </dsp:nvSpPr>
      <dsp:spPr>
        <a:xfrm>
          <a:off x="0" y="0"/>
          <a:ext cx="4129200" cy="63523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Secondary spectrometer commissioning</a:t>
          </a:r>
          <a:endParaRPr lang="en-US" sz="2000" kern="1200" dirty="0"/>
        </a:p>
      </dsp:txBody>
      <dsp:txXfrm>
        <a:off x="0" y="0"/>
        <a:ext cx="4129200" cy="635232"/>
      </dsp:txXfrm>
    </dsp:sp>
    <dsp:sp modelId="{49BDE89E-08C6-4BD4-A539-9466AD66AE0E}">
      <dsp:nvSpPr>
        <dsp:cNvPr id="0" name=""/>
        <dsp:cNvSpPr/>
      </dsp:nvSpPr>
      <dsp:spPr>
        <a:xfrm>
          <a:off x="1" y="666993"/>
          <a:ext cx="4129196" cy="635232"/>
        </a:xfrm>
        <a:prstGeom prst="rect">
          <a:avLst/>
        </a:prstGeom>
        <a:solidFill>
          <a:schemeClr val="accent1">
            <a:shade val="80000"/>
            <a:hueOff val="49781"/>
            <a:satOff val="-5560"/>
            <a:lumOff val="69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Stepwise introduction of new components</a:t>
          </a:r>
          <a:endParaRPr lang="en-US" sz="2000" kern="1200"/>
        </a:p>
      </dsp:txBody>
      <dsp:txXfrm>
        <a:off x="1" y="666993"/>
        <a:ext cx="4129196" cy="635232"/>
      </dsp:txXfrm>
    </dsp:sp>
    <dsp:sp modelId="{2C095190-D117-4B57-802B-52AAE313B847}">
      <dsp:nvSpPr>
        <dsp:cNvPr id="0" name=""/>
        <dsp:cNvSpPr/>
      </dsp:nvSpPr>
      <dsp:spPr>
        <a:xfrm>
          <a:off x="0" y="1335078"/>
          <a:ext cx="4129198" cy="635232"/>
        </a:xfrm>
        <a:prstGeom prst="rect">
          <a:avLst/>
        </a:prstGeom>
        <a:solidFill>
          <a:schemeClr val="accent1">
            <a:shade val="80000"/>
            <a:hueOff val="99562"/>
            <a:satOff val="-11120"/>
            <a:lumOff val="139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smtClean="0"/>
            <a:t>Laptop-able data</a:t>
          </a:r>
          <a:endParaRPr lang="en-US" sz="2000" kern="1200"/>
        </a:p>
      </dsp:txBody>
      <dsp:txXfrm>
        <a:off x="0" y="1335078"/>
        <a:ext cx="4129198" cy="635232"/>
      </dsp:txXfrm>
    </dsp:sp>
    <dsp:sp modelId="{FDFA86C3-B1D5-47D9-853A-2BE7A271D8D9}">
      <dsp:nvSpPr>
        <dsp:cNvPr id="0" name=""/>
        <dsp:cNvSpPr/>
      </dsp:nvSpPr>
      <dsp:spPr>
        <a:xfrm>
          <a:off x="0" y="2002072"/>
          <a:ext cx="4129200" cy="635232"/>
        </a:xfrm>
        <a:prstGeom prst="rect">
          <a:avLst/>
        </a:prstGeom>
        <a:solidFill>
          <a:schemeClr val="accent1">
            <a:shade val="80000"/>
            <a:hueOff val="149343"/>
            <a:satOff val="-16681"/>
            <a:lumOff val="209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smtClean="0"/>
            <a:t>Triple-Axis Spectrometer</a:t>
          </a:r>
          <a:endParaRPr lang="en-US" sz="2000" kern="1200"/>
        </a:p>
      </dsp:txBody>
      <dsp:txXfrm>
        <a:off x="0" y="2002072"/>
        <a:ext cx="4129200" cy="635232"/>
      </dsp:txXfrm>
    </dsp:sp>
    <dsp:sp modelId="{C4D923B4-2579-497A-B6DF-D2CCEA570CA6}">
      <dsp:nvSpPr>
        <dsp:cNvPr id="0" name=""/>
        <dsp:cNvSpPr/>
      </dsp:nvSpPr>
      <dsp:spPr>
        <a:xfrm>
          <a:off x="0" y="2669066"/>
          <a:ext cx="4129200" cy="635232"/>
        </a:xfrm>
        <a:prstGeom prst="rect">
          <a:avLst/>
        </a:prstGeom>
        <a:solidFill>
          <a:schemeClr val="accent1">
            <a:shade val="80000"/>
            <a:hueOff val="199124"/>
            <a:satOff val="-22241"/>
            <a:lumOff val="279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Continuous “core” team (COVID)</a:t>
          </a:r>
          <a:endParaRPr lang="en-US" sz="2000" kern="1200"/>
        </a:p>
      </dsp:txBody>
      <dsp:txXfrm>
        <a:off x="0" y="2669066"/>
        <a:ext cx="4129200" cy="635232"/>
      </dsp:txXfrm>
    </dsp:sp>
    <dsp:sp modelId="{43C9383E-8004-46EF-A78C-9F6A38AF0631}">
      <dsp:nvSpPr>
        <dsp:cNvPr id="0" name=""/>
        <dsp:cNvSpPr/>
      </dsp:nvSpPr>
      <dsp:spPr>
        <a:xfrm>
          <a:off x="0" y="3336060"/>
          <a:ext cx="4129200" cy="635232"/>
        </a:xfrm>
        <a:prstGeom prst="rect">
          <a:avLst/>
        </a:prstGeom>
        <a:solidFill>
          <a:schemeClr val="accent1">
            <a:shade val="80000"/>
            <a:hueOff val="248905"/>
            <a:satOff val="-27801"/>
            <a:lumOff val="349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smtClean="0"/>
            <a:t>New measurement</a:t>
          </a:r>
          <a:r>
            <a:rPr lang="en-US" sz="2000" kern="1200" smtClean="0"/>
            <a:t>/Data treatment style</a:t>
          </a:r>
          <a:endParaRPr lang="en-US" sz="2000" kern="1200"/>
        </a:p>
      </dsp:txBody>
      <dsp:txXfrm>
        <a:off x="0" y="3336060"/>
        <a:ext cx="4129200" cy="635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01058-4ACF-419B-BD7C-FEA32796A2C4}">
      <dsp:nvSpPr>
        <dsp:cNvPr id="0" name=""/>
        <dsp:cNvSpPr/>
      </dsp:nvSpPr>
      <dsp:spPr>
        <a:xfrm>
          <a:off x="2" y="1091"/>
          <a:ext cx="4129542" cy="63523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New Neutron Facility</a:t>
          </a:r>
          <a:endParaRPr lang="en-US" sz="2000" kern="1200" dirty="0"/>
        </a:p>
      </dsp:txBody>
      <dsp:txXfrm>
        <a:off x="2" y="1091"/>
        <a:ext cx="4129542" cy="635232"/>
      </dsp:txXfrm>
    </dsp:sp>
    <dsp:sp modelId="{C79A8B31-3B1A-477A-8057-953FFE9BA9FF}">
      <dsp:nvSpPr>
        <dsp:cNvPr id="0" name=""/>
        <dsp:cNvSpPr/>
      </dsp:nvSpPr>
      <dsp:spPr>
        <a:xfrm>
          <a:off x="2" y="668084"/>
          <a:ext cx="4129542" cy="635232"/>
        </a:xfrm>
        <a:prstGeom prst="rect">
          <a:avLst/>
        </a:prstGeom>
        <a:solidFill>
          <a:schemeClr val="accent3">
            <a:shade val="80000"/>
            <a:hueOff val="159099"/>
            <a:satOff val="-7317"/>
            <a:lumOff val="70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err="1" smtClean="0"/>
            <a:t>Fully</a:t>
          </a:r>
          <a:r>
            <a:rPr lang="da-DK" sz="2000" kern="1200" dirty="0" smtClean="0"/>
            <a:t> new instrument</a:t>
          </a:r>
          <a:endParaRPr lang="en-US" sz="2000" kern="1200" dirty="0"/>
        </a:p>
      </dsp:txBody>
      <dsp:txXfrm>
        <a:off x="2" y="668084"/>
        <a:ext cx="4129542" cy="635232"/>
      </dsp:txXfrm>
    </dsp:sp>
    <dsp:sp modelId="{84516ED9-B41A-4717-996C-A908235ACAD2}">
      <dsp:nvSpPr>
        <dsp:cNvPr id="0" name=""/>
        <dsp:cNvSpPr/>
      </dsp:nvSpPr>
      <dsp:spPr>
        <a:xfrm>
          <a:off x="4" y="1335078"/>
          <a:ext cx="4129537" cy="635232"/>
        </a:xfrm>
        <a:prstGeom prst="rect">
          <a:avLst/>
        </a:prstGeom>
        <a:solidFill>
          <a:schemeClr val="accent3">
            <a:shade val="80000"/>
            <a:hueOff val="318198"/>
            <a:satOff val="-14635"/>
            <a:lumOff val="141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Cluster/VISA </a:t>
          </a:r>
          <a:r>
            <a:rPr lang="da-DK" sz="2000" kern="1200" dirty="0" err="1" smtClean="0"/>
            <a:t>needed</a:t>
          </a:r>
          <a:r>
            <a:rPr lang="da-DK" sz="2000" kern="1200" dirty="0" smtClean="0"/>
            <a:t> for data </a:t>
          </a:r>
          <a:r>
            <a:rPr lang="da-DK" sz="2000" kern="1200" dirty="0" err="1" smtClean="0"/>
            <a:t>analysis</a:t>
          </a:r>
          <a:endParaRPr lang="en-US" sz="2000" kern="1200" dirty="0"/>
        </a:p>
      </dsp:txBody>
      <dsp:txXfrm>
        <a:off x="4" y="1335078"/>
        <a:ext cx="4129537" cy="635232"/>
      </dsp:txXfrm>
    </dsp:sp>
    <dsp:sp modelId="{9AD357B9-B9A2-418F-ADC0-D36BDD7BDF34}">
      <dsp:nvSpPr>
        <dsp:cNvPr id="0" name=""/>
        <dsp:cNvSpPr/>
      </dsp:nvSpPr>
      <dsp:spPr>
        <a:xfrm>
          <a:off x="2" y="2002072"/>
          <a:ext cx="4129542" cy="635232"/>
        </a:xfrm>
        <a:prstGeom prst="rect">
          <a:avLst/>
        </a:prstGeom>
        <a:solidFill>
          <a:schemeClr val="accent3">
            <a:shade val="80000"/>
            <a:hueOff val="477297"/>
            <a:satOff val="-21952"/>
            <a:lumOff val="212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smtClean="0"/>
            <a:t>Indirect geometry time-of-flight spectrometer</a:t>
          </a:r>
          <a:endParaRPr lang="en-US" sz="2000" kern="1200"/>
        </a:p>
      </dsp:txBody>
      <dsp:txXfrm>
        <a:off x="2" y="2002072"/>
        <a:ext cx="4129542" cy="635232"/>
      </dsp:txXfrm>
    </dsp:sp>
    <dsp:sp modelId="{FB59BE93-E86E-49C7-AE26-4791A2791ABA}">
      <dsp:nvSpPr>
        <dsp:cNvPr id="0" name=""/>
        <dsp:cNvSpPr/>
      </dsp:nvSpPr>
      <dsp:spPr>
        <a:xfrm>
          <a:off x="0" y="2669066"/>
          <a:ext cx="4129546" cy="635232"/>
        </a:xfrm>
        <a:prstGeom prst="rect">
          <a:avLst/>
        </a:prstGeom>
        <a:solidFill>
          <a:schemeClr val="accent3">
            <a:shade val="80000"/>
            <a:hueOff val="636396"/>
            <a:satOff val="-29270"/>
            <a:lumOff val="283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Dynamic team?</a:t>
          </a:r>
          <a:endParaRPr lang="en-US" sz="2000" kern="1200" dirty="0"/>
        </a:p>
      </dsp:txBody>
      <dsp:txXfrm>
        <a:off x="0" y="2669066"/>
        <a:ext cx="4129546" cy="635232"/>
      </dsp:txXfrm>
    </dsp:sp>
    <dsp:sp modelId="{DF3932D5-6588-429F-B395-DB1C1FCDACC7}">
      <dsp:nvSpPr>
        <dsp:cNvPr id="0" name=""/>
        <dsp:cNvSpPr/>
      </dsp:nvSpPr>
      <dsp:spPr>
        <a:xfrm>
          <a:off x="0" y="3336060"/>
          <a:ext cx="4129545" cy="635232"/>
        </a:xfrm>
        <a:prstGeom prst="rect">
          <a:avLst/>
        </a:prstGeom>
        <a:solidFill>
          <a:schemeClr val="accent3">
            <a:shade val="80000"/>
            <a:hueOff val="795494"/>
            <a:satOff val="-36587"/>
            <a:lumOff val="35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smtClean="0"/>
            <a:t>New measurement</a:t>
          </a:r>
          <a:r>
            <a:rPr lang="en-US" sz="2000" kern="1200" smtClean="0"/>
            <a:t>/Data treatment style</a:t>
          </a:r>
          <a:endParaRPr lang="en-US" sz="2000" kern="1200"/>
        </a:p>
      </dsp:txBody>
      <dsp:txXfrm>
        <a:off x="0" y="3336060"/>
        <a:ext cx="4129545" cy="635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CB5ED-E8E4-456A-83ED-E8507BF68EE0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1E3BB-36F4-4F06-8B4F-BED656C81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2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did</a:t>
            </a:r>
            <a:r>
              <a:rPr lang="en-US" baseline="0" dirty="0" smtClean="0"/>
              <a:t> not do all of the mechanical, electronic, and actual building work of the instrument</a:t>
            </a:r>
          </a:p>
          <a:p>
            <a:r>
              <a:rPr lang="en-US" baseline="0" dirty="0" smtClean="0"/>
              <a:t>Huge thanks to the technicians at PSI; who’s skills I have only come to appreciate after some years, where I have figured out how good they 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Unpredictabiity</a:t>
            </a:r>
            <a:r>
              <a:rPr lang="en-US" dirty="0" smtClean="0"/>
              <a:t>:</a:t>
            </a:r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Technical problems with the instrument</a:t>
            </a:r>
          </a:p>
          <a:p>
            <a:pPr marL="800100" lvl="1" indent="-342900">
              <a:buFontTx/>
              <a:buChar char="-"/>
            </a:pPr>
            <a:r>
              <a:rPr lang="da-DK" sz="2000" dirty="0" err="1" smtClean="0"/>
              <a:t>Beam</a:t>
            </a:r>
            <a:r>
              <a:rPr lang="da-DK" sz="2000" dirty="0" smtClean="0"/>
              <a:t> </a:t>
            </a:r>
            <a:r>
              <a:rPr lang="da-DK" sz="2000" dirty="0" err="1" smtClean="0"/>
              <a:t>instabilities</a:t>
            </a:r>
            <a:endParaRPr lang="da-DK" sz="2000" dirty="0" smtClean="0"/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Samples not </a:t>
            </a:r>
            <a:r>
              <a:rPr lang="da-DK" sz="2000" dirty="0" err="1" smtClean="0"/>
              <a:t>working</a:t>
            </a:r>
            <a:endParaRPr lang="da-DK" sz="2000" dirty="0" smtClean="0"/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Instrumental </a:t>
            </a:r>
            <a:r>
              <a:rPr lang="da-DK" sz="2000" dirty="0" err="1" smtClean="0"/>
              <a:t>artefacts</a:t>
            </a:r>
            <a:r>
              <a:rPr lang="da-DK" sz="2000" dirty="0" smtClean="0"/>
              <a:t> </a:t>
            </a:r>
            <a:r>
              <a:rPr lang="da-DK" sz="2000" dirty="0" err="1" smtClean="0"/>
              <a:t>need</a:t>
            </a:r>
            <a:r>
              <a:rPr lang="da-DK" sz="2000" dirty="0" smtClean="0"/>
              <a:t> </a:t>
            </a:r>
            <a:r>
              <a:rPr lang="da-DK" sz="2000" dirty="0" err="1" smtClean="0"/>
              <a:t>investigation</a:t>
            </a:r>
            <a:endParaRPr lang="da-DK" sz="2000" dirty="0" smtClean="0"/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Participation/</a:t>
            </a:r>
            <a:r>
              <a:rPr lang="da-DK" sz="2000" dirty="0" err="1" smtClean="0"/>
              <a:t>Flying</a:t>
            </a:r>
            <a:r>
              <a:rPr lang="da-DK" sz="2000" dirty="0" smtClean="0"/>
              <a:t> in </a:t>
            </a:r>
            <a:r>
              <a:rPr lang="da-DK" sz="2000" dirty="0" err="1" smtClean="0"/>
              <a:t>might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unfeasible</a:t>
            </a:r>
            <a:r>
              <a:rPr lang="da-DK" sz="2000" dirty="0" smtClean="0"/>
              <a:t>/short </a:t>
            </a:r>
            <a:r>
              <a:rPr lang="da-DK" sz="2000" dirty="0" err="1" smtClean="0"/>
              <a:t>notice</a:t>
            </a:r>
            <a:endParaRPr lang="da-DK" sz="2000" dirty="0" smtClean="0"/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Data </a:t>
            </a:r>
            <a:r>
              <a:rPr lang="da-DK" sz="2000" dirty="0" err="1" smtClean="0"/>
              <a:t>analysis</a:t>
            </a:r>
            <a:r>
              <a:rPr lang="da-DK" sz="2000" dirty="0" smtClean="0"/>
              <a:t> </a:t>
            </a:r>
            <a:r>
              <a:rPr lang="da-DK" sz="2000" dirty="0" err="1" smtClean="0"/>
              <a:t>will</a:t>
            </a:r>
            <a:r>
              <a:rPr lang="da-DK" sz="2000" dirty="0" smtClean="0"/>
              <a:t> </a:t>
            </a:r>
            <a:r>
              <a:rPr lang="da-DK" sz="2000" dirty="0" err="1" smtClean="0"/>
              <a:t>be</a:t>
            </a:r>
            <a:r>
              <a:rPr lang="da-DK" sz="2000" dirty="0" smtClean="0"/>
              <a:t> </a:t>
            </a:r>
            <a:r>
              <a:rPr lang="da-DK" sz="2000" dirty="0" err="1" smtClean="0"/>
              <a:t>painful</a:t>
            </a:r>
            <a:endParaRPr lang="da-DK" sz="2000" dirty="0" smtClean="0"/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Support is </a:t>
            </a:r>
            <a:r>
              <a:rPr lang="da-DK" sz="2000" dirty="0" err="1" smtClean="0"/>
              <a:t>limited</a:t>
            </a:r>
            <a:endParaRPr lang="da-DK" sz="2000" dirty="0" smtClean="0"/>
          </a:p>
          <a:p>
            <a:pPr marL="800100" lvl="1" indent="-342900">
              <a:buFontTx/>
              <a:buChar char="-"/>
            </a:pPr>
            <a:r>
              <a:rPr lang="da-DK" sz="2000" dirty="0" err="1" smtClean="0"/>
              <a:t>Unknown</a:t>
            </a:r>
            <a:r>
              <a:rPr lang="da-DK" sz="2000" dirty="0" smtClean="0"/>
              <a:t> </a:t>
            </a:r>
            <a:r>
              <a:rPr lang="da-DK" sz="2000" dirty="0" err="1" smtClean="0"/>
              <a:t>unknowns</a:t>
            </a:r>
            <a:endParaRPr lang="da-DK" sz="2000" dirty="0" smtClean="0"/>
          </a:p>
          <a:p>
            <a:endParaRPr lang="en-US" dirty="0" smtClean="0"/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Instrumental </a:t>
            </a:r>
            <a:r>
              <a:rPr lang="da-DK" sz="2000" dirty="0" err="1" smtClean="0"/>
              <a:t>reason</a:t>
            </a:r>
            <a:r>
              <a:rPr lang="da-DK" sz="2000" dirty="0" smtClean="0"/>
              <a:t> (resolution, </a:t>
            </a:r>
            <a:r>
              <a:rPr lang="da-DK" sz="2000" dirty="0" err="1" smtClean="0"/>
              <a:t>size</a:t>
            </a:r>
            <a:r>
              <a:rPr lang="da-DK" sz="2000" dirty="0" smtClean="0"/>
              <a:t>, splitting, </a:t>
            </a:r>
            <a:r>
              <a:rPr lang="da-DK" sz="2000" dirty="0" err="1" smtClean="0"/>
              <a:t>limitations</a:t>
            </a:r>
            <a:r>
              <a:rPr lang="da-DK" sz="2000" dirty="0" smtClean="0"/>
              <a:t>, …)</a:t>
            </a:r>
          </a:p>
          <a:p>
            <a:pPr marL="800100" lvl="1" indent="-342900">
              <a:buFontTx/>
              <a:buChar char="-"/>
            </a:pPr>
            <a:r>
              <a:rPr lang="da-DK" sz="2000" dirty="0" smtClean="0"/>
              <a:t>Scientific </a:t>
            </a:r>
            <a:r>
              <a:rPr lang="da-DK" sz="2000" dirty="0" err="1" smtClean="0"/>
              <a:t>reason</a:t>
            </a:r>
            <a:r>
              <a:rPr lang="da-DK" sz="2000" dirty="0" smtClean="0"/>
              <a:t> (Eminent </a:t>
            </a:r>
            <a:r>
              <a:rPr lang="da-DK" sz="2000" dirty="0" err="1" smtClean="0"/>
              <a:t>publication</a:t>
            </a:r>
            <a:r>
              <a:rPr lang="da-DK" sz="2000" dirty="0" smtClean="0"/>
              <a:t> </a:t>
            </a:r>
            <a:r>
              <a:rPr lang="da-DK" sz="2000" dirty="0" err="1" smtClean="0"/>
              <a:t>possible</a:t>
            </a:r>
            <a:r>
              <a:rPr lang="da-DK" sz="2000" dirty="0" smtClean="0"/>
              <a:t>, </a:t>
            </a:r>
            <a:r>
              <a:rPr lang="da-DK" sz="2000" dirty="0" err="1" smtClean="0"/>
              <a:t>unfeasible</a:t>
            </a:r>
            <a:r>
              <a:rPr lang="da-DK" sz="2000" dirty="0" smtClean="0"/>
              <a:t> </a:t>
            </a:r>
            <a:r>
              <a:rPr lang="da-DK" sz="2000" dirty="0" err="1" smtClean="0"/>
              <a:t>elsewhere</a:t>
            </a:r>
            <a:r>
              <a:rPr lang="da-DK" sz="2000" dirty="0" smtClean="0"/>
              <a:t>…)</a:t>
            </a:r>
          </a:p>
          <a:p>
            <a:pPr marL="800100" lvl="1" indent="-342900">
              <a:buFontTx/>
              <a:buChar char="-"/>
            </a:pPr>
            <a:r>
              <a:rPr lang="da-DK" sz="2000" dirty="0" err="1" smtClean="0"/>
              <a:t>Political</a:t>
            </a:r>
            <a:r>
              <a:rPr lang="da-DK" sz="2000" dirty="0" smtClean="0"/>
              <a:t> </a:t>
            </a:r>
            <a:r>
              <a:rPr lang="da-DK" sz="2000" dirty="0" err="1" smtClean="0"/>
              <a:t>reason</a:t>
            </a:r>
            <a:r>
              <a:rPr lang="da-DK" sz="2000" dirty="0" smtClean="0"/>
              <a:t> (Time distribution, </a:t>
            </a:r>
            <a:r>
              <a:rPr lang="da-DK" sz="2000" dirty="0" err="1" smtClean="0"/>
              <a:t>outreach</a:t>
            </a:r>
            <a:r>
              <a:rPr lang="da-DK" sz="2000" dirty="0" smtClean="0"/>
              <a:t>, …)’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E3BB-36F4-4F06-8B4F-BED656C813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8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1E3BB-36F4-4F06-8B4F-BED656C813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4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B8A68-2013-7A50-3DFF-79E25B84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577D92-A6C2-D2B8-7044-B46CDEEE8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49241A-9E14-C07D-7433-98C0D5DA7AE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4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92710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62562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9311791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4150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534999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2160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55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985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7406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8491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2929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9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360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06097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498500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06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45683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675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22682E1-BDD2-BA0B-22F2-3AE34EBB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E0DFA1-FB3F-638E-5DB8-EB23BE65B54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1288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600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3499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638908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7530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940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5645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0358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7029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65861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8DCA60-4450-B213-8B4C-328CD0ED5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72EA5E-7F0C-6DE6-C84D-CB0A213F2F2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15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7803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315351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946958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37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20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983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352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B8A68-2013-7A50-3DFF-79E25B84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577D92-A6C2-D2B8-7044-B46CDEEE8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49241A-9E14-C07D-7433-98C0D5DA7AE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21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22682E1-BDD2-BA0B-22F2-3AE34EBB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E0DFA1-FB3F-638E-5DB8-EB23BE65B54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15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8DCA60-4450-B213-8B4C-328CD0ED5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72EA5E-7F0C-6DE6-C84D-CB0A213F2F2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7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F45EC1-F84C-B317-BFD3-F54D74A6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4373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F45EC1-F84C-B317-BFD3-F54D74A6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73327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330D73-82D5-CA5B-8B8C-ECBA1970E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9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525DB6-2E5F-FBD3-2BE7-BF5DE7F6B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F8DBAA-7CB4-E30F-6F61-7432A5328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59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7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96404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8406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38913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3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330D73-82D5-CA5B-8B8C-ECBA1970E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5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4524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1425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549900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90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503256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5715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5156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2349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6308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5239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525DB6-2E5F-FBD3-2BE7-BF5DE7F6B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60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35242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7376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06608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4393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6734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24619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603647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687907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917831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3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F8DBAA-7CB4-E30F-6F61-7432A5328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81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813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1276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B8A68-2013-7A50-3DFF-79E25B84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577D92-A6C2-D2B8-7044-B46CDEEE8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49241A-9E14-C07D-7433-98C0D5DA7AE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50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22682E1-BDD2-BA0B-22F2-3AE34EBB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E0DFA1-FB3F-638E-5DB8-EB23BE65B54A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96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8DCA60-4450-B213-8B4C-328CD0ED5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72EA5E-7F0C-6DE6-C84D-CB0A213F2F25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6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F45EC1-F84C-B317-BFD3-F54D74A6F5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38291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330D73-82D5-CA5B-8B8C-ECBA1970E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6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525DB6-2E5F-FBD3-2BE7-BF5DE7F6B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3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F8DBAA-7CB4-E30F-6F61-7432A5328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22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03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9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305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49158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48799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34927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45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4950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716966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5434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6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5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746118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88008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718410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6033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53286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425213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6568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30756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0803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938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0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Page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0974B43-A91C-4B2C-80D4-AE2E1A2E3C4A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57.jpe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58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4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early days on CAMEA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Experiences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Jakob Lass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BIFROST </a:t>
            </a:r>
            <a:r>
              <a:rPr lang="da-DK" dirty="0" err="1" smtClean="0"/>
              <a:t>Early</a:t>
            </a:r>
            <a:r>
              <a:rPr lang="da-DK" dirty="0" smtClean="0"/>
              <a:t> Science Workshop 2025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08" y="293052"/>
            <a:ext cx="5215676" cy="4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364398" y="1868129"/>
            <a:ext cx="7200900" cy="2052219"/>
          </a:xfrm>
          <a:custGeom>
            <a:avLst/>
            <a:gdLst>
              <a:gd name="connsiteX0" fmla="*/ 0 w 7200900"/>
              <a:gd name="connsiteY0" fmla="*/ 0 h 2052219"/>
              <a:gd name="connsiteX1" fmla="*/ 342900 w 7200900"/>
              <a:gd name="connsiteY1" fmla="*/ 1371600 h 2052219"/>
              <a:gd name="connsiteX2" fmla="*/ 933450 w 7200900"/>
              <a:gd name="connsiteY2" fmla="*/ 1762125 h 2052219"/>
              <a:gd name="connsiteX3" fmla="*/ 2581275 w 7200900"/>
              <a:gd name="connsiteY3" fmla="*/ 1933575 h 2052219"/>
              <a:gd name="connsiteX4" fmla="*/ 5505450 w 7200900"/>
              <a:gd name="connsiteY4" fmla="*/ 1895475 h 2052219"/>
              <a:gd name="connsiteX5" fmla="*/ 7200900 w 7200900"/>
              <a:gd name="connsiteY5" fmla="*/ 38100 h 2052219"/>
              <a:gd name="connsiteX6" fmla="*/ 7200900 w 7200900"/>
              <a:gd name="connsiteY6" fmla="*/ 38100 h 2052219"/>
              <a:gd name="connsiteX0" fmla="*/ 0 w 7200900"/>
              <a:gd name="connsiteY0" fmla="*/ 0 h 2052219"/>
              <a:gd name="connsiteX1" fmla="*/ 441223 w 7200900"/>
              <a:gd name="connsiteY1" fmla="*/ 1342103 h 2052219"/>
              <a:gd name="connsiteX2" fmla="*/ 933450 w 7200900"/>
              <a:gd name="connsiteY2" fmla="*/ 1762125 h 2052219"/>
              <a:gd name="connsiteX3" fmla="*/ 2581275 w 7200900"/>
              <a:gd name="connsiteY3" fmla="*/ 1933575 h 2052219"/>
              <a:gd name="connsiteX4" fmla="*/ 5505450 w 7200900"/>
              <a:gd name="connsiteY4" fmla="*/ 1895475 h 2052219"/>
              <a:gd name="connsiteX5" fmla="*/ 7200900 w 7200900"/>
              <a:gd name="connsiteY5" fmla="*/ 38100 h 2052219"/>
              <a:gd name="connsiteX6" fmla="*/ 7200900 w 7200900"/>
              <a:gd name="connsiteY6" fmla="*/ 38100 h 205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0900" h="2052219">
                <a:moveTo>
                  <a:pt x="0" y="0"/>
                </a:moveTo>
                <a:cubicBezTo>
                  <a:pt x="93662" y="538956"/>
                  <a:pt x="285648" y="1048416"/>
                  <a:pt x="441223" y="1342103"/>
                </a:cubicBezTo>
                <a:cubicBezTo>
                  <a:pt x="596798" y="1635790"/>
                  <a:pt x="576775" y="1663546"/>
                  <a:pt x="933450" y="1762125"/>
                </a:cubicBezTo>
                <a:cubicBezTo>
                  <a:pt x="1290125" y="1860704"/>
                  <a:pt x="1819275" y="1911350"/>
                  <a:pt x="2581275" y="1933575"/>
                </a:cubicBezTo>
                <a:cubicBezTo>
                  <a:pt x="3343275" y="1955800"/>
                  <a:pt x="4735513" y="2211387"/>
                  <a:pt x="5505450" y="1895475"/>
                </a:cubicBezTo>
                <a:cubicBezTo>
                  <a:pt x="6275387" y="1579563"/>
                  <a:pt x="7200900" y="38100"/>
                  <a:pt x="7200900" y="38100"/>
                </a:cubicBezTo>
                <a:lnTo>
                  <a:pt x="7200900" y="3810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Time </a:t>
            </a:r>
            <a:r>
              <a:rPr lang="da-DK" dirty="0" err="1" smtClean="0"/>
              <a:t>perspective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54848" y="4082273"/>
            <a:ext cx="7410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154848" y="578655"/>
            <a:ext cx="10802" cy="35036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21046" y="4158008"/>
            <a:ext cx="10953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/>
              <a:t>Time</a:t>
            </a: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184807" y="1152497"/>
            <a:ext cx="15425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/>
              <a:t>#</a:t>
            </a:r>
            <a:r>
              <a:rPr lang="da-DK" sz="2000" dirty="0" smtClean="0"/>
              <a:t> Problems</a:t>
            </a:r>
            <a:endParaRPr lang="en-US" sz="2000" dirty="0" smtClean="0"/>
          </a:p>
        </p:txBody>
      </p:sp>
      <p:sp>
        <p:nvSpPr>
          <p:cNvPr id="18" name="Rounded Rectangle 17"/>
          <p:cNvSpPr/>
          <p:nvPr/>
        </p:nvSpPr>
        <p:spPr>
          <a:xfrm>
            <a:off x="2267872" y="1763354"/>
            <a:ext cx="582300" cy="1952625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/>
          </a:p>
        </p:txBody>
      </p:sp>
      <p:sp>
        <p:nvSpPr>
          <p:cNvPr id="19" name="Rounded Rectangle 18"/>
          <p:cNvSpPr/>
          <p:nvPr/>
        </p:nvSpPr>
        <p:spPr>
          <a:xfrm rot="5400000">
            <a:off x="5170614" y="1503380"/>
            <a:ext cx="838200" cy="4157663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/>
          </a:p>
        </p:txBody>
      </p:sp>
      <p:sp>
        <p:nvSpPr>
          <p:cNvPr id="20" name="Rounded Rectangle 19"/>
          <p:cNvSpPr/>
          <p:nvPr/>
        </p:nvSpPr>
        <p:spPr>
          <a:xfrm>
            <a:off x="7974622" y="1630470"/>
            <a:ext cx="1789424" cy="22188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/>
          </a:p>
        </p:txBody>
      </p:sp>
      <p:sp>
        <p:nvSpPr>
          <p:cNvPr id="21" name="TextBox 20"/>
          <p:cNvSpPr txBox="1"/>
          <p:nvPr/>
        </p:nvSpPr>
        <p:spPr>
          <a:xfrm>
            <a:off x="2302969" y="1249301"/>
            <a:ext cx="9592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>
                <a:solidFill>
                  <a:srgbClr val="FFC000"/>
                </a:solidFill>
              </a:rPr>
              <a:t>Start up</a:t>
            </a:r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0708" y="2649058"/>
            <a:ext cx="15877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err="1" smtClean="0">
                <a:solidFill>
                  <a:srgbClr val="3848EB"/>
                </a:solidFill>
              </a:rPr>
              <a:t>Steady</a:t>
            </a:r>
            <a:r>
              <a:rPr lang="da-DK" sz="2000" dirty="0" smtClean="0">
                <a:solidFill>
                  <a:srgbClr val="3848EB"/>
                </a:solidFill>
              </a:rPr>
              <a:t> </a:t>
            </a:r>
            <a:r>
              <a:rPr lang="da-DK" sz="2000" dirty="0" err="1" smtClean="0">
                <a:solidFill>
                  <a:srgbClr val="3848EB"/>
                </a:solidFill>
              </a:rPr>
              <a:t>state</a:t>
            </a:r>
            <a:endParaRPr lang="en-US" sz="2000" dirty="0" smtClean="0">
              <a:solidFill>
                <a:srgbClr val="3848EB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731" y="1164042"/>
            <a:ext cx="95927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err="1" smtClean="0">
                <a:solidFill>
                  <a:srgbClr val="FF0000"/>
                </a:solidFill>
              </a:rPr>
              <a:t>Aging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62351" y="1868129"/>
            <a:ext cx="2184993" cy="3088053"/>
            <a:chOff x="1032855" y="2409360"/>
            <a:chExt cx="2184993" cy="3088053"/>
          </a:xfrm>
        </p:grpSpPr>
        <p:sp>
          <p:nvSpPr>
            <p:cNvPr id="26" name="Rectangle 25"/>
            <p:cNvSpPr/>
            <p:nvPr/>
          </p:nvSpPr>
          <p:spPr>
            <a:xfrm>
              <a:off x="2409824" y="2409360"/>
              <a:ext cx="387039" cy="2243184"/>
            </a:xfrm>
            <a:prstGeom prst="rect">
              <a:avLst/>
            </a:prstGeom>
            <a:solidFill>
              <a:srgbClr val="001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 smtClean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695450" y="3829051"/>
              <a:ext cx="819150" cy="13525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32855" y="5189636"/>
              <a:ext cx="21849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da-DK" sz="2000" dirty="0" err="1" smtClean="0"/>
                <a:t>Early</a:t>
              </a:r>
              <a:r>
                <a:rPr lang="da-DK" sz="2000" dirty="0" smtClean="0"/>
                <a:t> Science</a:t>
              </a:r>
              <a:endParaRPr lang="en-US" sz="2000" dirty="0" smtClean="0"/>
            </a:p>
          </p:txBody>
        </p:sp>
      </p:grp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561739089"/>
              </p:ext>
            </p:extLst>
          </p:nvPr>
        </p:nvGraphicFramePr>
        <p:xfrm>
          <a:off x="3510882" y="4367606"/>
          <a:ext cx="4728552" cy="239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reeform 1"/>
          <p:cNvSpPr/>
          <p:nvPr/>
        </p:nvSpPr>
        <p:spPr>
          <a:xfrm>
            <a:off x="2184804" y="2767219"/>
            <a:ext cx="1612491" cy="948759"/>
          </a:xfrm>
          <a:custGeom>
            <a:avLst/>
            <a:gdLst>
              <a:gd name="connsiteX0" fmla="*/ 0 w 4178710"/>
              <a:gd name="connsiteY0" fmla="*/ 0 h 1317523"/>
              <a:gd name="connsiteX1" fmla="*/ 442452 w 4178710"/>
              <a:gd name="connsiteY1" fmla="*/ 530942 h 1317523"/>
              <a:gd name="connsiteX2" fmla="*/ 737420 w 4178710"/>
              <a:gd name="connsiteY2" fmla="*/ 186813 h 1317523"/>
              <a:gd name="connsiteX3" fmla="*/ 914400 w 4178710"/>
              <a:gd name="connsiteY3" fmla="*/ 766916 h 1317523"/>
              <a:gd name="connsiteX4" fmla="*/ 1288026 w 4178710"/>
              <a:gd name="connsiteY4" fmla="*/ 442452 h 1317523"/>
              <a:gd name="connsiteX5" fmla="*/ 1799304 w 4178710"/>
              <a:gd name="connsiteY5" fmla="*/ 1140542 h 1317523"/>
              <a:gd name="connsiteX6" fmla="*/ 3323304 w 4178710"/>
              <a:gd name="connsiteY6" fmla="*/ 1278194 h 1317523"/>
              <a:gd name="connsiteX7" fmla="*/ 4178710 w 4178710"/>
              <a:gd name="connsiteY7" fmla="*/ 1317523 h 131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8710" h="1317523">
                <a:moveTo>
                  <a:pt x="0" y="0"/>
                </a:moveTo>
                <a:cubicBezTo>
                  <a:pt x="159774" y="249903"/>
                  <a:pt x="319549" y="499807"/>
                  <a:pt x="442452" y="530942"/>
                </a:cubicBezTo>
                <a:cubicBezTo>
                  <a:pt x="565355" y="562077"/>
                  <a:pt x="658762" y="147484"/>
                  <a:pt x="737420" y="186813"/>
                </a:cubicBezTo>
                <a:cubicBezTo>
                  <a:pt x="816078" y="226142"/>
                  <a:pt x="822632" y="724310"/>
                  <a:pt x="914400" y="766916"/>
                </a:cubicBezTo>
                <a:cubicBezTo>
                  <a:pt x="1006168" y="809522"/>
                  <a:pt x="1140542" y="380181"/>
                  <a:pt x="1288026" y="442452"/>
                </a:cubicBezTo>
                <a:cubicBezTo>
                  <a:pt x="1435510" y="504723"/>
                  <a:pt x="1460091" y="1001252"/>
                  <a:pt x="1799304" y="1140542"/>
                </a:cubicBezTo>
                <a:cubicBezTo>
                  <a:pt x="2138517" y="1279832"/>
                  <a:pt x="2926736" y="1248697"/>
                  <a:pt x="3323304" y="1278194"/>
                </a:cubicBezTo>
                <a:cubicBezTo>
                  <a:pt x="3719872" y="1307691"/>
                  <a:pt x="3949291" y="1312607"/>
                  <a:pt x="4178710" y="1317523"/>
                </a:cubicBezTo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074" y="1367286"/>
            <a:ext cx="5493148" cy="3716656"/>
          </a:xfrm>
          <a:prstGeom prst="rect">
            <a:avLst/>
          </a:prstGeom>
        </p:spPr>
      </p:pic>
      <p:pic>
        <p:nvPicPr>
          <p:cNvPr id="27" name="Content Placeholder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769" y="841755"/>
            <a:ext cx="4092151" cy="3806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1468" y="5189107"/>
            <a:ext cx="39774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/>
              <a:t>For the </a:t>
            </a:r>
            <a:r>
              <a:rPr lang="da-DK" sz="2000" dirty="0" err="1" smtClean="0"/>
              <a:t>publication</a:t>
            </a:r>
            <a:r>
              <a:rPr lang="da-DK" sz="2000" dirty="0" smtClean="0"/>
              <a:t> </a:t>
            </a:r>
            <a:r>
              <a:rPr lang="da-DK" sz="2000" dirty="0" err="1" smtClean="0"/>
              <a:t>numbers</a:t>
            </a:r>
            <a:r>
              <a:rPr lang="da-DK" sz="2000" dirty="0" smtClean="0"/>
              <a:t> </a:t>
            </a:r>
            <a:r>
              <a:rPr lang="da-DK" sz="2000" dirty="0" err="1" smtClean="0"/>
              <a:t>please</a:t>
            </a:r>
            <a:r>
              <a:rPr lang="da-DK" sz="2000" dirty="0" smtClean="0"/>
              <a:t> </a:t>
            </a:r>
            <a:r>
              <a:rPr lang="da-DK" sz="2000" dirty="0" err="1" smtClean="0"/>
              <a:t>contact</a:t>
            </a:r>
            <a:r>
              <a:rPr lang="da-DK" sz="2000" dirty="0" smtClean="0"/>
              <a:t>: jakob.lass@psi.ch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47430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18" grpId="0" animBg="1"/>
      <p:bldP spid="19" grpId="0" animBg="1"/>
      <p:bldP spid="20" grpId="0" animBg="1"/>
      <p:bldP spid="21" grpId="0"/>
      <p:bldP spid="22" grpId="0"/>
      <p:bldP spid="23" grpId="0"/>
      <p:bldGraphic spid="24" grpId="0">
        <p:bldAsOne/>
      </p:bldGraphic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FRO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3245" r="22867" b="18352"/>
          <a:stretch/>
        </p:blipFill>
        <p:spPr bwMode="auto">
          <a:xfrm>
            <a:off x="6603445" y="182248"/>
            <a:ext cx="5018284" cy="658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84"/>
          <a:stretch/>
        </p:blipFill>
        <p:spPr>
          <a:xfrm>
            <a:off x="190134" y="182249"/>
            <a:ext cx="5666463" cy="6587262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81655593"/>
              </p:ext>
            </p:extLst>
          </p:nvPr>
        </p:nvGraphicFramePr>
        <p:xfrm>
          <a:off x="744487" y="2723383"/>
          <a:ext cx="4129200" cy="397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0416" y="108505"/>
            <a:ext cx="4919211" cy="5085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Comparison to BIFROST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40546436"/>
              </p:ext>
            </p:extLst>
          </p:nvPr>
        </p:nvGraphicFramePr>
        <p:xfrm>
          <a:off x="6912078" y="2723383"/>
          <a:ext cx="4129547" cy="397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09584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25375" y="1120061"/>
            <a:ext cx="5568619" cy="5284512"/>
          </a:xfrm>
        </p:spPr>
        <p:txBody>
          <a:bodyPr numCol="2">
            <a:normAutofit fontScale="85000" lnSpcReduction="20000"/>
          </a:bodyPr>
          <a:lstStyle/>
          <a:p>
            <a:r>
              <a:rPr lang="da-DK" sz="1867" dirty="0"/>
              <a:t>Alex Bollhalder</a:t>
            </a:r>
          </a:p>
          <a:p>
            <a:r>
              <a:rPr lang="da-DK" sz="1867" dirty="0"/>
              <a:t>Marcel Schild</a:t>
            </a:r>
          </a:p>
          <a:p>
            <a:r>
              <a:rPr lang="da-DK" sz="1867" dirty="0"/>
              <a:t>Urs Greuter</a:t>
            </a:r>
          </a:p>
          <a:p>
            <a:r>
              <a:rPr lang="da-DK" sz="1867" dirty="0"/>
              <a:t>Gerd Theidel</a:t>
            </a:r>
          </a:p>
          <a:p>
            <a:r>
              <a:rPr lang="da-DK" sz="1867" dirty="0"/>
              <a:t>Marek Bartkowiak</a:t>
            </a:r>
          </a:p>
          <a:p>
            <a:r>
              <a:rPr lang="da-DK" sz="1867" dirty="0"/>
              <a:t>Emmanouela Rantsiou</a:t>
            </a:r>
          </a:p>
          <a:p>
            <a:r>
              <a:rPr lang="da-DK" sz="1867" dirty="0"/>
              <a:t>Masako Yamada</a:t>
            </a:r>
          </a:p>
          <a:p>
            <a:r>
              <a:rPr lang="en-US" sz="1867" dirty="0"/>
              <a:t>Mark Koennecke</a:t>
            </a:r>
          </a:p>
          <a:p>
            <a:r>
              <a:rPr lang="en-US" sz="1867" dirty="0"/>
              <a:t>Michele </a:t>
            </a:r>
            <a:r>
              <a:rPr lang="en-US" sz="1867" dirty="0" err="1"/>
              <a:t>Brambillo</a:t>
            </a:r>
            <a:endParaRPr lang="en-US" sz="1867" dirty="0"/>
          </a:p>
          <a:p>
            <a:r>
              <a:rPr lang="en-US" sz="1867" dirty="0" err="1"/>
              <a:t>Márt</a:t>
            </a:r>
            <a:r>
              <a:rPr lang="da-DK" sz="1867" dirty="0"/>
              <a:t>on </a:t>
            </a:r>
            <a:r>
              <a:rPr lang="da-DK" sz="1867" dirty="0" err="1"/>
              <a:t>Markó</a:t>
            </a:r>
            <a:endParaRPr lang="da-DK" sz="1867" dirty="0"/>
          </a:p>
          <a:p>
            <a:r>
              <a:rPr lang="da-DK" sz="1867" dirty="0" smtClean="0"/>
              <a:t>Markus Zolliker</a:t>
            </a:r>
          </a:p>
          <a:p>
            <a:r>
              <a:rPr lang="da-DK" sz="1867" dirty="0" smtClean="0"/>
              <a:t>Paul Schurter</a:t>
            </a:r>
          </a:p>
          <a:p>
            <a:r>
              <a:rPr lang="da-DK" sz="1867" dirty="0" smtClean="0"/>
              <a:t>Silvan Stamm</a:t>
            </a:r>
          </a:p>
          <a:p>
            <a:r>
              <a:rPr lang="da-DK" sz="1867" dirty="0" smtClean="0"/>
              <a:t>Felix Fehrenbacher</a:t>
            </a:r>
          </a:p>
          <a:p>
            <a:r>
              <a:rPr lang="da-DK" sz="1867" dirty="0" smtClean="0"/>
              <a:t>Peter Keller</a:t>
            </a:r>
          </a:p>
          <a:p>
            <a:r>
              <a:rPr lang="da-DK" sz="1867" dirty="0" smtClean="0"/>
              <a:t>Raphael M</a:t>
            </a:r>
            <a:r>
              <a:rPr lang="de-CH" sz="1867" dirty="0" err="1" smtClean="0"/>
              <a:t>üller</a:t>
            </a:r>
            <a:endParaRPr lang="de-CH" sz="1867" dirty="0" smtClean="0"/>
          </a:p>
          <a:p>
            <a:r>
              <a:rPr lang="de-CH" sz="1867" dirty="0" smtClean="0"/>
              <a:t>Roma Bürge</a:t>
            </a:r>
          </a:p>
          <a:p>
            <a:r>
              <a:rPr lang="de-CH" sz="1867" dirty="0" smtClean="0"/>
              <a:t>Manuel Lehman</a:t>
            </a:r>
          </a:p>
          <a:p>
            <a:r>
              <a:rPr lang="de-CH" sz="1867" dirty="0" smtClean="0"/>
              <a:t>Stefan Mathis</a:t>
            </a:r>
          </a:p>
          <a:p>
            <a:r>
              <a:rPr lang="da-DK" sz="1867" dirty="0" smtClean="0"/>
              <a:t>Marcel Schild</a:t>
            </a:r>
          </a:p>
          <a:p>
            <a:r>
              <a:rPr lang="da-DK" sz="1867" dirty="0" smtClean="0"/>
              <a:t>Robin </a:t>
            </a:r>
            <a:r>
              <a:rPr lang="da-DK" sz="1867" dirty="0" err="1" smtClean="0"/>
              <a:t>Mühleback</a:t>
            </a:r>
            <a:endParaRPr lang="da-DK" sz="1867" dirty="0" smtClean="0"/>
          </a:p>
          <a:p>
            <a:r>
              <a:rPr lang="da-DK" sz="1867" dirty="0" smtClean="0"/>
              <a:t>Alexander Söderqvist</a:t>
            </a:r>
          </a:p>
          <a:p>
            <a:r>
              <a:rPr lang="da-DK" sz="1867" dirty="0" smtClean="0"/>
              <a:t>Sven Schlienger</a:t>
            </a:r>
          </a:p>
          <a:p>
            <a:r>
              <a:rPr lang="da-DK" sz="1867" dirty="0" smtClean="0"/>
              <a:t>Edward Wall</a:t>
            </a:r>
            <a:endParaRPr lang="da-DK" sz="1867" dirty="0"/>
          </a:p>
          <a:p>
            <a:r>
              <a:rPr lang="da-DK" sz="1867" dirty="0" smtClean="0"/>
              <a:t>Uwe </a:t>
            </a:r>
            <a:r>
              <a:rPr lang="da-DK" sz="1867" dirty="0"/>
              <a:t>Filges</a:t>
            </a:r>
          </a:p>
          <a:p>
            <a:r>
              <a:rPr lang="da-DK" sz="1867" dirty="0"/>
              <a:t>Christian </a:t>
            </a:r>
            <a:r>
              <a:rPr lang="da-DK" sz="1867" dirty="0" err="1" smtClean="0"/>
              <a:t>Rüegg</a:t>
            </a:r>
            <a:endParaRPr lang="da-DK" sz="1867" dirty="0" smtClean="0"/>
          </a:p>
          <a:p>
            <a:r>
              <a:rPr lang="da-DK" sz="1867" dirty="0" smtClean="0"/>
              <a:t>Sandor Toth</a:t>
            </a:r>
          </a:p>
          <a:p>
            <a:r>
              <a:rPr lang="da-DK" sz="1867" dirty="0" smtClean="0"/>
              <a:t>Jonas Birk</a:t>
            </a:r>
          </a:p>
          <a:p>
            <a:r>
              <a:rPr lang="da-DK" sz="1867" dirty="0" smtClean="0"/>
              <a:t>Marc Janoscheck</a:t>
            </a:r>
          </a:p>
          <a:p>
            <a:r>
              <a:rPr lang="da-DK" sz="1867" dirty="0" smtClean="0"/>
              <a:t>Michel Kenzelmann</a:t>
            </a:r>
            <a:endParaRPr lang="da-DK" sz="1867" dirty="0"/>
          </a:p>
          <a:p>
            <a:r>
              <a:rPr lang="da-DK" sz="1867" dirty="0"/>
              <a:t>Kim Lefmann</a:t>
            </a:r>
          </a:p>
          <a:p>
            <a:r>
              <a:rPr lang="da-DK" sz="1867" dirty="0"/>
              <a:t>Rasmus Toft-Petersen</a:t>
            </a:r>
          </a:p>
          <a:p>
            <a:r>
              <a:rPr lang="da-DK" sz="1867" dirty="0"/>
              <a:t>Mads Bertelsen </a:t>
            </a:r>
          </a:p>
          <a:p>
            <a:r>
              <a:rPr lang="da-DK" sz="1867" dirty="0"/>
              <a:t>Kristine </a:t>
            </a:r>
            <a:r>
              <a:rPr lang="da-DK" sz="1867" dirty="0" smtClean="0"/>
              <a:t>Krighaar</a:t>
            </a:r>
          </a:p>
          <a:p>
            <a:r>
              <a:rPr lang="da-DK" sz="1867" dirty="0" smtClean="0"/>
              <a:t>Nicolai Amin</a:t>
            </a:r>
            <a:endParaRPr lang="da-DK" sz="1867" dirty="0"/>
          </a:p>
          <a:p>
            <a:r>
              <a:rPr lang="da-DK" sz="1867" dirty="0"/>
              <a:t>Luc Testa</a:t>
            </a:r>
          </a:p>
          <a:p>
            <a:r>
              <a:rPr lang="da-DK" sz="1867" dirty="0" err="1"/>
              <a:t>Virgile</a:t>
            </a:r>
            <a:r>
              <a:rPr lang="da-DK" sz="1867" dirty="0"/>
              <a:t> </a:t>
            </a:r>
            <a:r>
              <a:rPr lang="da-DK" sz="1900" dirty="0" err="1"/>
              <a:t>Favre</a:t>
            </a:r>
            <a:endParaRPr lang="da-DK" sz="1900" dirty="0"/>
          </a:p>
          <a:p>
            <a:r>
              <a:rPr lang="da-DK" sz="1900" dirty="0"/>
              <a:t>Henrik </a:t>
            </a:r>
            <a:r>
              <a:rPr lang="da-DK" sz="1900" dirty="0" smtClean="0"/>
              <a:t>Jacobsen</a:t>
            </a:r>
          </a:p>
          <a:p>
            <a:r>
              <a:rPr lang="en-US" sz="1900" dirty="0"/>
              <a:t>Rafal </a:t>
            </a:r>
            <a:r>
              <a:rPr lang="en-US" sz="1900" dirty="0" smtClean="0"/>
              <a:t>Wawrzynczak</a:t>
            </a:r>
            <a:endParaRPr lang="da-DK" sz="1900" dirty="0"/>
          </a:p>
          <a:p>
            <a:r>
              <a:rPr lang="da-DK" sz="1900" dirty="0"/>
              <a:t>Daniel </a:t>
            </a:r>
            <a:r>
              <a:rPr lang="da-DK" sz="1900" dirty="0" smtClean="0"/>
              <a:t>Mazzone</a:t>
            </a:r>
          </a:p>
          <a:p>
            <a:r>
              <a:rPr lang="da-DK" sz="1900" dirty="0" smtClean="0"/>
              <a:t>Christof Niedermayer</a:t>
            </a:r>
          </a:p>
          <a:p>
            <a:r>
              <a:rPr lang="da-DK" sz="1867" dirty="0" smtClean="0"/>
              <a:t>………</a:t>
            </a:r>
            <a:endParaRPr lang="da-DK" sz="1867" dirty="0"/>
          </a:p>
          <a:p>
            <a:endParaRPr lang="da-DK" sz="1867" dirty="0"/>
          </a:p>
          <a:p>
            <a:endParaRPr lang="da-DK" sz="1867" dirty="0"/>
          </a:p>
          <a:p>
            <a:endParaRPr lang="da-DK" sz="1867" dirty="0"/>
          </a:p>
          <a:p>
            <a:endParaRPr lang="en-US" sz="1867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CH" dirty="0" smtClean="0"/>
              <a:t>The CAMEA Team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023" b="18508"/>
          <a:stretch/>
        </p:blipFill>
        <p:spPr>
          <a:xfrm>
            <a:off x="6051213" y="852553"/>
            <a:ext cx="5709416" cy="3975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8952" y="5383133"/>
            <a:ext cx="1728192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Roman Bürge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5784" y="4965171"/>
            <a:ext cx="1728192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Peter Keller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7860" y="5329367"/>
            <a:ext cx="2244193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Manuel Lehmann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7402" y="4967164"/>
            <a:ext cx="2244193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Christian Kägi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7844" y="4980213"/>
            <a:ext cx="1344149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Dieter Graf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72814" y="4980213"/>
            <a:ext cx="1621001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Frank Herzog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60580" y="5349213"/>
            <a:ext cx="1621001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67" dirty="0">
                <a:solidFill>
                  <a:srgbClr val="000000"/>
                </a:solidFill>
                <a:latin typeface="Calibri"/>
              </a:rPr>
              <a:t>Rafael Müller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67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42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Timeline	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Page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50" y="2348766"/>
            <a:ext cx="6750050" cy="3417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4" y="2598248"/>
            <a:ext cx="4261013" cy="2598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90522"/>
          <a:stretch/>
        </p:blipFill>
        <p:spPr>
          <a:xfrm>
            <a:off x="367245" y="2569716"/>
            <a:ext cx="409993" cy="2638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90522"/>
          <a:stretch/>
        </p:blipFill>
        <p:spPr>
          <a:xfrm>
            <a:off x="31965" y="2569715"/>
            <a:ext cx="409993" cy="263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90522"/>
          <a:stretch/>
        </p:blipFill>
        <p:spPr>
          <a:xfrm>
            <a:off x="-288075" y="2569714"/>
            <a:ext cx="409993" cy="2638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2131" y="326298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2018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51718" y="353940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39312" y="278737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2020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64538" y="318049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2021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34712" y="424333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2022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216932" y="418432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2024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85392" y="2324014"/>
            <a:ext cx="1989820" cy="601069"/>
          </a:xfrm>
          <a:prstGeom prst="rect">
            <a:avLst/>
          </a:prstGeom>
          <a:ln w="28575">
            <a:solidFill>
              <a:srgbClr val="4045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dirty="0" smtClean="0">
                <a:solidFill>
                  <a:srgbClr val="000000"/>
                </a:solidFill>
                <a:latin typeface="Calibri"/>
              </a:rPr>
              <a:t>First Neutrons 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dirty="0" smtClean="0">
                <a:solidFill>
                  <a:srgbClr val="000000"/>
                </a:solidFill>
                <a:latin typeface="Calibri"/>
              </a:rPr>
              <a:t>Hot </a:t>
            </a:r>
            <a:r>
              <a:rPr lang="da-DK" dirty="0" err="1" smtClean="0">
                <a:solidFill>
                  <a:srgbClr val="000000"/>
                </a:solidFill>
                <a:latin typeface="Calibri"/>
              </a:rPr>
              <a:t>Commissioning</a:t>
            </a:r>
            <a:endParaRPr lang="en-US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5076" y="3868782"/>
            <a:ext cx="1337104" cy="595414"/>
          </a:xfrm>
          <a:prstGeom prst="rect">
            <a:avLst/>
          </a:prstGeom>
          <a:ln w="28575">
            <a:solidFill>
              <a:srgbClr val="2B6F7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sz="1800" dirty="0" smtClean="0">
                <a:solidFill>
                  <a:srgbClr val="000000"/>
                </a:solidFill>
                <a:latin typeface="Calibri"/>
              </a:rPr>
              <a:t>Design Building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34468" y="2083040"/>
            <a:ext cx="2271394" cy="608926"/>
          </a:xfrm>
          <a:prstGeom prst="rect">
            <a:avLst/>
          </a:prstGeom>
          <a:ln w="28575">
            <a:solidFill>
              <a:srgbClr val="B29C8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dirty="0" smtClean="0">
                <a:solidFill>
                  <a:srgbClr val="000000"/>
                </a:solidFill>
                <a:latin typeface="Calibri"/>
              </a:rPr>
              <a:t>New Guide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dirty="0" err="1" smtClean="0">
                <a:solidFill>
                  <a:srgbClr val="000000"/>
                </a:solidFill>
                <a:latin typeface="Calibri"/>
              </a:rPr>
              <a:t>Partial</a:t>
            </a:r>
            <a:r>
              <a:rPr lang="da-DK" dirty="0" smtClean="0">
                <a:solidFill>
                  <a:srgbClr val="000000"/>
                </a:solidFill>
                <a:latin typeface="Calibri"/>
              </a:rPr>
              <a:t> Operation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25060" y="2372881"/>
            <a:ext cx="1766252" cy="648031"/>
          </a:xfrm>
          <a:prstGeom prst="rect">
            <a:avLst/>
          </a:prstGeom>
          <a:ln w="28575">
            <a:solidFill>
              <a:srgbClr val="D6290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sz="1800" dirty="0" smtClean="0">
                <a:solidFill>
                  <a:srgbClr val="000000"/>
                </a:solidFill>
                <a:latin typeface="Calibri"/>
              </a:rPr>
              <a:t>New </a:t>
            </a:r>
            <a:r>
              <a:rPr lang="da-DK" sz="1800" dirty="0" err="1" smtClean="0">
                <a:solidFill>
                  <a:srgbClr val="000000"/>
                </a:solidFill>
                <a:latin typeface="Calibri"/>
              </a:rPr>
              <a:t>Monochroamtor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0264" y="4849298"/>
            <a:ext cx="1729848" cy="340002"/>
          </a:xfrm>
          <a:prstGeom prst="rect">
            <a:avLst/>
          </a:prstGeom>
          <a:ln w="28575">
            <a:solidFill>
              <a:srgbClr val="2B6E7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sz="1800" dirty="0" smtClean="0">
                <a:solidFill>
                  <a:srgbClr val="000000"/>
                </a:solidFill>
                <a:latin typeface="Calibri"/>
              </a:rPr>
              <a:t>Full User Program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24526" y="4847284"/>
            <a:ext cx="1441668" cy="344030"/>
          </a:xfrm>
          <a:prstGeom prst="rect">
            <a:avLst/>
          </a:prstGeom>
          <a:ln w="28575">
            <a:solidFill>
              <a:srgbClr val="3A434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a-DK" sz="1800" dirty="0" smtClean="0">
                <a:solidFill>
                  <a:srgbClr val="000000"/>
                </a:solidFill>
                <a:latin typeface="Calibri"/>
              </a:rPr>
              <a:t>”</a:t>
            </a:r>
            <a:r>
              <a:rPr lang="da-DK" sz="1800" dirty="0" err="1" smtClean="0">
                <a:solidFill>
                  <a:srgbClr val="000000"/>
                </a:solidFill>
                <a:latin typeface="Calibri"/>
              </a:rPr>
              <a:t>Steady</a:t>
            </a:r>
            <a:r>
              <a:rPr lang="da-DK" sz="1800" dirty="0" smtClean="0">
                <a:solidFill>
                  <a:srgbClr val="000000"/>
                </a:solidFill>
                <a:latin typeface="Calibri"/>
              </a:rPr>
              <a:t>” State</a:t>
            </a:r>
            <a:endParaRPr lang="en-US" sz="1800" dirty="0" err="1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40"/>
          <a:stretch/>
        </p:blipFill>
        <p:spPr>
          <a:xfrm>
            <a:off x="67721" y="5000478"/>
            <a:ext cx="2682618" cy="17690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70" y="1596838"/>
            <a:ext cx="2069448" cy="15520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800"/>
          <a:stretch/>
        </p:blipFill>
        <p:spPr>
          <a:xfrm>
            <a:off x="2921342" y="5784533"/>
            <a:ext cx="2682618" cy="982808"/>
          </a:xfrm>
          <a:prstGeom prst="rect">
            <a:avLst/>
          </a:prstGeom>
        </p:spPr>
      </p:pic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831799" y="470517"/>
            <a:ext cx="4470784" cy="1766600"/>
            <a:chOff x="1475656" y="843558"/>
            <a:chExt cx="6377131" cy="2519880"/>
          </a:xfrm>
        </p:grpSpPr>
        <p:pic>
          <p:nvPicPr>
            <p:cNvPr id="30" name="Picture 2" descr="../_images/FirstNeutrons.jpg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059582"/>
              <a:ext cx="3071808" cy="230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 bwMode="auto">
            <a:xfrm flipV="1">
              <a:off x="3995936" y="843558"/>
              <a:ext cx="1624603" cy="100811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>
              <a:off x="3995936" y="2241869"/>
              <a:ext cx="1624603" cy="8607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>
              <a:off x="4427984" y="2241869"/>
              <a:ext cx="3424803" cy="86070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4427984" y="843558"/>
              <a:ext cx="3424803" cy="100811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 bwMode="auto">
            <a:xfrm>
              <a:off x="3995936" y="1851670"/>
              <a:ext cx="432048" cy="390198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539" y="843558"/>
              <a:ext cx="2232248" cy="2259013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auto">
            <a:xfrm>
              <a:off x="5620539" y="843558"/>
              <a:ext cx="2232248" cy="2259012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56" y="233707"/>
            <a:ext cx="2393463" cy="1795098"/>
          </a:xfrm>
          <a:prstGeom prst="rect">
            <a:avLst/>
          </a:prstGeom>
        </p:spPr>
      </p:pic>
      <p:pic>
        <p:nvPicPr>
          <p:cNvPr id="44" name="Content Placeholder 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45" t="35781" r="23734" b="22307"/>
          <a:stretch/>
        </p:blipFill>
        <p:spPr>
          <a:xfrm>
            <a:off x="10541405" y="1143701"/>
            <a:ext cx="1624789" cy="2125355"/>
          </a:xfrm>
          <a:prstGeom prst="rect">
            <a:avLst/>
          </a:prstGeom>
        </p:spPr>
      </p:pic>
      <p:pic>
        <p:nvPicPr>
          <p:cNvPr id="1027" name="Picture 3" descr="Screen Shot 2024-02-09 at 17.45.2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92" y="5554530"/>
            <a:ext cx="1896407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reen Shot 2024-02-09 at 17.31.4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57" y="5554530"/>
            <a:ext cx="1686908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reen Shot 2024-02-09 at 17.44.4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50" y="5554530"/>
            <a:ext cx="1109279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Internal</a:t>
            </a:r>
            <a:r>
              <a:rPr lang="da-DK" dirty="0" smtClean="0"/>
              <a:t> </a:t>
            </a:r>
            <a:r>
              <a:rPr lang="da-DK" dirty="0" err="1" smtClean="0"/>
              <a:t>Commissioning</a:t>
            </a:r>
            <a:r>
              <a:rPr lang="da-DK" dirty="0" smtClean="0"/>
              <a:t>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3" y="4125481"/>
            <a:ext cx="6596775" cy="2503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13" y="1003495"/>
            <a:ext cx="4261916" cy="31901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17823" y="517408"/>
            <a:ext cx="6776182" cy="5969439"/>
            <a:chOff x="3838366" y="445205"/>
            <a:chExt cx="5082136" cy="4477080"/>
          </a:xfrm>
        </p:grpSpPr>
        <p:grpSp>
          <p:nvGrpSpPr>
            <p:cNvPr id="7" name="Group 6"/>
            <p:cNvGrpSpPr/>
            <p:nvPr/>
          </p:nvGrpSpPr>
          <p:grpSpPr>
            <a:xfrm>
              <a:off x="5947013" y="2572924"/>
              <a:ext cx="2973489" cy="2349361"/>
              <a:chOff x="6012160" y="2611593"/>
              <a:chExt cx="2973489" cy="234936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2160" y="2611593"/>
                <a:ext cx="2973489" cy="2349361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354291" y="4371950"/>
                <a:ext cx="1398460" cy="284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67" dirty="0" err="1"/>
                  <a:t>Pb</a:t>
                </a:r>
                <a:r>
                  <a:rPr lang="en-US" sz="1867" dirty="0"/>
                  <a:t>(</a:t>
                </a:r>
                <a:r>
                  <a:rPr lang="en-US" sz="1867" dirty="0" err="1"/>
                  <a:t>TiO</a:t>
                </a:r>
                <a:r>
                  <a:rPr lang="en-US" sz="1867" dirty="0"/>
                  <a:t>)Cu</a:t>
                </a:r>
                <a:r>
                  <a:rPr lang="en-US" sz="1867" baseline="-25000" dirty="0"/>
                  <a:t>4 </a:t>
                </a:r>
                <a:r>
                  <a:rPr lang="en-US" sz="1867" dirty="0"/>
                  <a:t>(PO</a:t>
                </a:r>
                <a:r>
                  <a:rPr lang="en-US" sz="1867" baseline="-25000" dirty="0"/>
                  <a:t>4</a:t>
                </a:r>
                <a:r>
                  <a:rPr lang="en-US" sz="1867" dirty="0"/>
                  <a:t>)</a:t>
                </a:r>
                <a:r>
                  <a:rPr lang="en-US" sz="1867" baseline="-25000" dirty="0"/>
                  <a:t>4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628262" y="445205"/>
              <a:ext cx="2118683" cy="2241931"/>
              <a:chOff x="6430914" y="421171"/>
              <a:chExt cx="2118683" cy="224193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30914" y="421171"/>
                <a:ext cx="2118683" cy="224193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236409" y="1891758"/>
                <a:ext cx="1152128" cy="432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867" dirty="0">
                    <a:solidFill>
                      <a:srgbClr val="000000"/>
                    </a:solidFill>
                    <a:latin typeface="Calibri"/>
                  </a:rPr>
                  <a:t>YMnO</a:t>
                </a:r>
                <a:r>
                  <a:rPr lang="en-US" sz="1867" baseline="-25000" dirty="0">
                    <a:solidFill>
                      <a:srgbClr val="000000"/>
                    </a:solidFill>
                    <a:latin typeface="Calibri"/>
                  </a:rPr>
                  <a:t>3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838366" y="1091528"/>
              <a:ext cx="2683201" cy="2059732"/>
              <a:chOff x="3927110" y="655086"/>
              <a:chExt cx="2683201" cy="205973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7110" y="655086"/>
                <a:ext cx="2683201" cy="205973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175536" y="961224"/>
                <a:ext cx="978874" cy="284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67" dirty="0"/>
                  <a:t>SrCu</a:t>
                </a:r>
                <a:r>
                  <a:rPr lang="en-US" sz="1867" baseline="-25000" dirty="0"/>
                  <a:t>2</a:t>
                </a:r>
                <a:r>
                  <a:rPr lang="en-US" sz="1867" dirty="0"/>
                  <a:t>(BO</a:t>
                </a:r>
                <a:r>
                  <a:rPr lang="en-US" sz="1867" baseline="-25000" dirty="0"/>
                  <a:t>3</a:t>
                </a:r>
                <a:r>
                  <a:rPr lang="en-US" sz="1867" dirty="0"/>
                  <a:t>)</a:t>
                </a:r>
                <a:r>
                  <a:rPr lang="en-US" sz="1867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3836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Commissioning</a:t>
            </a:r>
            <a:r>
              <a:rPr lang="da-DK" dirty="0" smtClean="0"/>
              <a:t> (</a:t>
            </a:r>
            <a:r>
              <a:rPr lang="da-DK" dirty="0" err="1" smtClean="0"/>
              <a:t>Actually</a:t>
            </a:r>
            <a:r>
              <a:rPr lang="da-DK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860" y="3982997"/>
            <a:ext cx="1388390" cy="125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t="26289" r="-1" b="8611"/>
          <a:stretch/>
        </p:blipFill>
        <p:spPr>
          <a:xfrm>
            <a:off x="609048" y="5256173"/>
            <a:ext cx="3096509" cy="1297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6841" y="1089763"/>
            <a:ext cx="24132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/>
              <a:t>Technical Challenges</a:t>
            </a:r>
            <a:endParaRPr lang="en-US" sz="2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769697" y="1602398"/>
            <a:ext cx="2487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/>
              <a:t>Scientific Challenges</a:t>
            </a: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73293" y="1059580"/>
            <a:ext cx="28080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err="1" smtClean="0"/>
              <a:t>Mechanical</a:t>
            </a:r>
            <a:r>
              <a:rPr lang="da-DK" sz="2000" dirty="0" smtClean="0"/>
              <a:t> Challenges</a:t>
            </a:r>
            <a:endParaRPr lang="en-US" sz="2000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79" y="4050168"/>
            <a:ext cx="1043421" cy="443912"/>
          </a:xfrm>
          <a:prstGeom prst="rect">
            <a:avLst/>
          </a:prstGeom>
        </p:spPr>
      </p:pic>
      <p:pic>
        <p:nvPicPr>
          <p:cNvPr id="2050" name="Picture 2" descr="Screen Shot 2024-08-24 at 13.20.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3" y="1452471"/>
            <a:ext cx="4441325" cy="24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Screen Shot 2024-08-24 at 15.57.5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53" y="1654560"/>
            <a:ext cx="1368482" cy="11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9725" y="4674521"/>
            <a:ext cx="9499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/>
              <a:t>SICS</a:t>
            </a:r>
            <a:endParaRPr lang="en-US" sz="2000" dirty="0" smtClean="0"/>
          </a:p>
        </p:txBody>
      </p:sp>
      <p:pic>
        <p:nvPicPr>
          <p:cNvPr id="2057" name="Picture 9" descr="EPICS Collaboration Meeting fall 2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27" y="4591550"/>
            <a:ext cx="567153" cy="5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35" y="1577741"/>
            <a:ext cx="1814224" cy="13606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03490" y="2474999"/>
            <a:ext cx="2819518" cy="2706599"/>
            <a:chOff x="3838366" y="445205"/>
            <a:chExt cx="5455158" cy="4477080"/>
          </a:xfrm>
        </p:grpSpPr>
        <p:grpSp>
          <p:nvGrpSpPr>
            <p:cNvPr id="29" name="Group 28"/>
            <p:cNvGrpSpPr/>
            <p:nvPr/>
          </p:nvGrpSpPr>
          <p:grpSpPr>
            <a:xfrm>
              <a:off x="5947013" y="2572924"/>
              <a:ext cx="3346511" cy="2349361"/>
              <a:chOff x="6012160" y="2611593"/>
              <a:chExt cx="3346511" cy="234936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12160" y="2611593"/>
                <a:ext cx="2973489" cy="2349361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6354291" y="4371950"/>
                <a:ext cx="3004380" cy="432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/>
                  <a:t>Pb</a:t>
                </a:r>
                <a:r>
                  <a:rPr lang="en-US" sz="1100" dirty="0"/>
                  <a:t>(</a:t>
                </a:r>
                <a:r>
                  <a:rPr lang="en-US" sz="1100" dirty="0" err="1"/>
                  <a:t>TiO</a:t>
                </a:r>
                <a:r>
                  <a:rPr lang="en-US" sz="1100" dirty="0"/>
                  <a:t>)Cu</a:t>
                </a:r>
                <a:r>
                  <a:rPr lang="en-US" sz="1100" baseline="-25000" dirty="0"/>
                  <a:t>4 </a:t>
                </a:r>
                <a:r>
                  <a:rPr lang="en-US" sz="1100" dirty="0"/>
                  <a:t>(PO</a:t>
                </a:r>
                <a:r>
                  <a:rPr lang="en-US" sz="1100" baseline="-25000" dirty="0"/>
                  <a:t>4</a:t>
                </a:r>
                <a:r>
                  <a:rPr lang="en-US" sz="1100" dirty="0"/>
                  <a:t>)</a:t>
                </a:r>
                <a:r>
                  <a:rPr lang="en-US" sz="1100" baseline="-25000" dirty="0"/>
                  <a:t>4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628262" y="445205"/>
              <a:ext cx="2118683" cy="2241931"/>
              <a:chOff x="6430914" y="421171"/>
              <a:chExt cx="2118683" cy="2241931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30914" y="421171"/>
                <a:ext cx="2118683" cy="2241931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7049312" y="1960575"/>
                <a:ext cx="1152129" cy="432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  <a:latin typeface="Calibri"/>
                  </a:rPr>
                  <a:t>YMnO</a:t>
                </a:r>
                <a:r>
                  <a:rPr lang="en-US" sz="1100" baseline="-25000" dirty="0">
                    <a:solidFill>
                      <a:srgbClr val="000000"/>
                    </a:solidFill>
                    <a:latin typeface="Calibri"/>
                  </a:rPr>
                  <a:t>3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838366" y="1014956"/>
              <a:ext cx="2683201" cy="2136304"/>
              <a:chOff x="3927110" y="578514"/>
              <a:chExt cx="2683201" cy="2136304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27110" y="655086"/>
                <a:ext cx="2683201" cy="2059732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4107799" y="578514"/>
                <a:ext cx="2156456" cy="432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/>
                  <a:t>SrCu</a:t>
                </a:r>
                <a:r>
                  <a:rPr lang="en-US" sz="1100" baseline="-25000" dirty="0"/>
                  <a:t>2</a:t>
                </a:r>
                <a:r>
                  <a:rPr lang="en-US" sz="1100" dirty="0"/>
                  <a:t>(BO</a:t>
                </a:r>
                <a:r>
                  <a:rPr lang="en-US" sz="1100" baseline="-25000" dirty="0"/>
                  <a:t>3</a:t>
                </a:r>
                <a:r>
                  <a:rPr lang="en-US" sz="1100" dirty="0"/>
                  <a:t>)</a:t>
                </a:r>
                <a:r>
                  <a:rPr lang="en-US" sz="1100" baseline="-25000" dirty="0"/>
                  <a:t>2</a:t>
                </a:r>
              </a:p>
            </p:txBody>
          </p:sp>
        </p:grpSp>
      </p:grpSp>
      <p:pic>
        <p:nvPicPr>
          <p:cNvPr id="42" name="Picture 41" descr="File:Firewall.png - Wikiped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67" y="3138732"/>
            <a:ext cx="2926690" cy="1609680"/>
          </a:xfrm>
          <a:custGeom>
            <a:avLst/>
            <a:gdLst>
              <a:gd name="connsiteX0" fmla="*/ 1836679 w 2241492"/>
              <a:gd name="connsiteY0" fmla="*/ 850838 h 1232821"/>
              <a:gd name="connsiteX1" fmla="*/ 1836679 w 2241492"/>
              <a:gd name="connsiteY1" fmla="*/ 950851 h 1232821"/>
              <a:gd name="connsiteX2" fmla="*/ 2041466 w 2241492"/>
              <a:gd name="connsiteY2" fmla="*/ 950851 h 1232821"/>
              <a:gd name="connsiteX3" fmla="*/ 2041466 w 2241492"/>
              <a:gd name="connsiteY3" fmla="*/ 850838 h 1232821"/>
              <a:gd name="connsiteX4" fmla="*/ 498134 w 2241492"/>
              <a:gd name="connsiteY4" fmla="*/ 422213 h 1232821"/>
              <a:gd name="connsiteX5" fmla="*/ 498134 w 2241492"/>
              <a:gd name="connsiteY5" fmla="*/ 522226 h 1232821"/>
              <a:gd name="connsiteX6" fmla="*/ 688916 w 2241492"/>
              <a:gd name="connsiteY6" fmla="*/ 522226 h 1232821"/>
              <a:gd name="connsiteX7" fmla="*/ 688916 w 2241492"/>
              <a:gd name="connsiteY7" fmla="*/ 422213 h 1232821"/>
              <a:gd name="connsiteX8" fmla="*/ 0 w 2241492"/>
              <a:gd name="connsiteY8" fmla="*/ 0 h 1232821"/>
              <a:gd name="connsiteX9" fmla="*/ 2241492 w 2241492"/>
              <a:gd name="connsiteY9" fmla="*/ 0 h 1232821"/>
              <a:gd name="connsiteX10" fmla="*/ 2241492 w 2241492"/>
              <a:gd name="connsiteY10" fmla="*/ 1232821 h 1232821"/>
              <a:gd name="connsiteX11" fmla="*/ 1022234 w 2241492"/>
              <a:gd name="connsiteY11" fmla="*/ 1232821 h 1232821"/>
              <a:gd name="connsiteX12" fmla="*/ 1022234 w 2241492"/>
              <a:gd name="connsiteY12" fmla="*/ 1132808 h 1232821"/>
              <a:gd name="connsiteX13" fmla="*/ 688916 w 2241492"/>
              <a:gd name="connsiteY13" fmla="*/ 1132808 h 1232821"/>
              <a:gd name="connsiteX14" fmla="*/ 688916 w 2241492"/>
              <a:gd name="connsiteY14" fmla="*/ 1232821 h 1232821"/>
              <a:gd name="connsiteX15" fmla="*/ 0 w 2241492"/>
              <a:gd name="connsiteY15" fmla="*/ 1232821 h 123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1492" h="1232821">
                <a:moveTo>
                  <a:pt x="1836679" y="850838"/>
                </a:moveTo>
                <a:lnTo>
                  <a:pt x="1836679" y="950851"/>
                </a:lnTo>
                <a:lnTo>
                  <a:pt x="2041466" y="950851"/>
                </a:lnTo>
                <a:lnTo>
                  <a:pt x="2041466" y="850838"/>
                </a:lnTo>
                <a:close/>
                <a:moveTo>
                  <a:pt x="498134" y="422213"/>
                </a:moveTo>
                <a:lnTo>
                  <a:pt x="498134" y="522226"/>
                </a:lnTo>
                <a:lnTo>
                  <a:pt x="688916" y="522226"/>
                </a:lnTo>
                <a:lnTo>
                  <a:pt x="688916" y="422213"/>
                </a:lnTo>
                <a:close/>
                <a:moveTo>
                  <a:pt x="0" y="0"/>
                </a:moveTo>
                <a:lnTo>
                  <a:pt x="2241492" y="0"/>
                </a:lnTo>
                <a:lnTo>
                  <a:pt x="2241492" y="1232821"/>
                </a:lnTo>
                <a:lnTo>
                  <a:pt x="1022234" y="1232821"/>
                </a:lnTo>
                <a:lnTo>
                  <a:pt x="1022234" y="1132808"/>
                </a:lnTo>
                <a:lnTo>
                  <a:pt x="688916" y="1132808"/>
                </a:lnTo>
                <a:lnTo>
                  <a:pt x="688916" y="1232821"/>
                </a:lnTo>
                <a:lnTo>
                  <a:pt x="0" y="12328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Grafik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5" t="9548" r="26553" b="59224"/>
          <a:stretch/>
        </p:blipFill>
        <p:spPr bwMode="auto">
          <a:xfrm>
            <a:off x="3045250" y="4073155"/>
            <a:ext cx="1600939" cy="11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AGV_vUdD3nJ1MZPCorxVthHdowNTaXRuw85Yj2j1IIpVeSYP_Bc7TzP-YFPqW7D77eJmmnk3_itD-kI7k3ZxvPonUh_JCD-HXgygTOFUVfoitoRMBwFWOkc_-tcHmDrsBTIn29ZDXIaKe36jEUZQi8z9YgTcKENltQbIRZr1mEoCSO90E4FL2J1lIg=s204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568" y="4931541"/>
            <a:ext cx="1182578" cy="11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157302" y="1577741"/>
            <a:ext cx="5745604" cy="4609560"/>
            <a:chOff x="2377372" y="1648643"/>
            <a:chExt cx="5745604" cy="4609560"/>
          </a:xfrm>
        </p:grpSpPr>
        <p:pic>
          <p:nvPicPr>
            <p:cNvPr id="2067" name="Picture 19" descr="Group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72" y="1648643"/>
              <a:ext cx="5745604" cy="460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3345180" y="3837081"/>
              <a:ext cx="500539" cy="150453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545273" y="3173385"/>
              <a:ext cx="500539" cy="52993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5148804" y="3645265"/>
              <a:ext cx="465193" cy="150453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 smtClean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728632" y="3064841"/>
              <a:ext cx="342548" cy="73097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 smtClean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56345" y="5403677"/>
            <a:ext cx="1820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Detectors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43048" y="2596061"/>
            <a:ext cx="1820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Electronics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11162" y="2665499"/>
            <a:ext cx="1820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Mechanics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7272" y="5183714"/>
            <a:ext cx="18204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116117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/>
      <p:bldP spid="2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Hunting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t="26289" r="-1" b="8611"/>
          <a:stretch/>
        </p:blipFill>
        <p:spPr>
          <a:xfrm>
            <a:off x="858963" y="886634"/>
            <a:ext cx="6549912" cy="2744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1" y="125028"/>
            <a:ext cx="2802647" cy="25314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9531" y="3720864"/>
            <a:ext cx="5611675" cy="2604827"/>
            <a:chOff x="637148" y="2790648"/>
            <a:chExt cx="4208756" cy="1953620"/>
          </a:xfrm>
        </p:grpSpPr>
        <p:grpSp>
          <p:nvGrpSpPr>
            <p:cNvPr id="10" name="Group 9"/>
            <p:cNvGrpSpPr/>
            <p:nvPr/>
          </p:nvGrpSpPr>
          <p:grpSpPr>
            <a:xfrm>
              <a:off x="637148" y="2790648"/>
              <a:ext cx="4208756" cy="1953620"/>
              <a:chOff x="637148" y="2790648"/>
              <a:chExt cx="4208756" cy="19536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148" y="2790648"/>
                <a:ext cx="4208756" cy="1953620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3608" y="2811980"/>
                <a:ext cx="66204" cy="81808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621" y="3630067"/>
              <a:ext cx="120412" cy="67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4"/>
          <a:stretch/>
        </p:blipFill>
        <p:spPr>
          <a:xfrm>
            <a:off x="6869890" y="2801765"/>
            <a:ext cx="5088565" cy="371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615" y="1052907"/>
            <a:ext cx="5432411" cy="49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54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Early</a:t>
            </a:r>
            <a:r>
              <a:rPr lang="da-DK" dirty="0" smtClean="0"/>
              <a:t> Science 2018-2021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4" y="3342854"/>
            <a:ext cx="2429091" cy="3458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950" y="2722002"/>
            <a:ext cx="335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err="1" smtClean="0"/>
              <a:t>Internal</a:t>
            </a:r>
            <a:r>
              <a:rPr lang="da-DK" sz="2000" dirty="0" smtClean="0"/>
              <a:t> </a:t>
            </a:r>
            <a:r>
              <a:rPr lang="da-DK" sz="2000" dirty="0" err="1" smtClean="0"/>
              <a:t>Proposal-like</a:t>
            </a:r>
            <a:r>
              <a:rPr lang="da-DK" sz="2000" dirty="0" smtClean="0"/>
              <a:t> system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32" y="5648756"/>
            <a:ext cx="1187468" cy="1162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69" y="4745391"/>
            <a:ext cx="1243162" cy="1806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280" y="3768489"/>
            <a:ext cx="830245" cy="16369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5138" y="2721026"/>
            <a:ext cx="37719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000" dirty="0" smtClean="0"/>
              <a:t>Samples </a:t>
            </a:r>
            <a:r>
              <a:rPr lang="da-DK" sz="2000" dirty="0" err="1" smtClean="0"/>
              <a:t>available</a:t>
            </a:r>
            <a:r>
              <a:rPr lang="da-DK" sz="2000" dirty="0" smtClean="0"/>
              <a:t> at instrument</a:t>
            </a: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745931" y="2727301"/>
            <a:ext cx="243378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dirty="0" smtClean="0"/>
              <a:t>Remote </a:t>
            </a:r>
            <a:r>
              <a:rPr lang="da-DK" sz="2000" dirty="0" err="1" smtClean="0"/>
              <a:t>experiments</a:t>
            </a:r>
            <a:endParaRPr lang="da-DK" sz="2000" dirty="0" smtClean="0"/>
          </a:p>
          <a:p>
            <a:pPr algn="ctr"/>
            <a:r>
              <a:rPr lang="da-DK" sz="2000" dirty="0"/>
              <a:t>(</a:t>
            </a:r>
            <a:r>
              <a:rPr lang="da-DK" sz="2000" dirty="0" err="1" smtClean="0"/>
              <a:t>Covid</a:t>
            </a:r>
            <a:r>
              <a:rPr lang="da-DK" sz="2000" dirty="0" smtClean="0"/>
              <a:t>)</a:t>
            </a:r>
            <a:endParaRPr lang="en-US" sz="2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r="7430" b="6432"/>
          <a:stretch/>
        </p:blipFill>
        <p:spPr>
          <a:xfrm>
            <a:off x="8138787" y="3607405"/>
            <a:ext cx="3648076" cy="2275972"/>
          </a:xfrm>
          <a:prstGeom prst="rect">
            <a:avLst/>
          </a:prstGeom>
        </p:spPr>
      </p:pic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80754960"/>
              </p:ext>
            </p:extLst>
          </p:nvPr>
        </p:nvGraphicFramePr>
        <p:xfrm>
          <a:off x="7020313" y="70303"/>
          <a:ext cx="3696848" cy="261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52867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973313" y="1447014"/>
            <a:ext cx="4621184" cy="1815062"/>
            <a:chOff x="5973313" y="1447014"/>
            <a:chExt cx="4621184" cy="1815062"/>
          </a:xfrm>
        </p:grpSpPr>
        <p:pic>
          <p:nvPicPr>
            <p:cNvPr id="8" name="Picture 5" descr="AGV_vUeSszLNuM9MQO7lyctqnHQpobBFOuxXYtdohyNJEd-MfKa-wj1N6vz0zyLwD7fung-qENZv0wEAenqgEPybiazGcnt--Pha9B1ZcfRSPPKJgSEA5dsJDRVfqTt-SmM7pM7NMXTcqvziz-uF-AiajjsTmsigpG-81X9DnEZzDYlCJ8o7BdBXWs8=s204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722" y="1490395"/>
              <a:ext cx="2256775" cy="1771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C:\Users\lass_j\Documents\Presentations\Figures\MeasurementTechniques\QE_2_Interlacing A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313" y="1447014"/>
              <a:ext cx="2364409" cy="1771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8515" y="288001"/>
            <a:ext cx="8944033" cy="508500"/>
          </a:xfrm>
        </p:spPr>
        <p:txBody>
          <a:bodyPr/>
          <a:lstStyle/>
          <a:p>
            <a:r>
              <a:rPr lang="en-US" dirty="0"/>
              <a:t>Hot commissioning - Science commissioning </a:t>
            </a:r>
            <a:r>
              <a:rPr lang="en-US" b="0" dirty="0"/>
              <a:t/>
            </a:r>
            <a:br>
              <a:rPr lang="en-US" b="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5" name="Picture 3" descr="Screen Shot 2022-01-11 at 13.51.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83" y="4581525"/>
            <a:ext cx="2707248" cy="18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creen Shot 2022-01-11 at 14.04.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7" y="4517141"/>
            <a:ext cx="2561256" cy="19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Screen Shot 2023-06-04 at 18.54.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46" y="3731837"/>
            <a:ext cx="29959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2146" y="1500741"/>
            <a:ext cx="2292737" cy="2397236"/>
            <a:chOff x="402109" y="1490395"/>
            <a:chExt cx="2292737" cy="239723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162" y="1490395"/>
              <a:ext cx="1250706" cy="208823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02109" y="3549077"/>
              <a:ext cx="229273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0" indent="-304800"/>
              <a:r>
                <a:rPr lang="en-US" sz="800" dirty="0" smtClean="0"/>
                <a:t>S. Allenspach et al. (2021</a:t>
              </a:r>
              <a:r>
                <a:rPr lang="en-US" sz="800" dirty="0"/>
                <a:t>). </a:t>
              </a:r>
              <a:r>
                <a:rPr lang="en-US" sz="800" i="1" dirty="0" smtClean="0"/>
                <a:t>PRR</a:t>
              </a:r>
              <a:r>
                <a:rPr lang="en-US" sz="800" dirty="0" smtClean="0"/>
                <a:t>, </a:t>
              </a:r>
              <a:r>
                <a:rPr lang="en-US" sz="800" i="1" dirty="0"/>
                <a:t>3</a:t>
              </a:r>
              <a:r>
                <a:rPr lang="en-US" sz="800" dirty="0"/>
                <a:t>(2), 1–18. </a:t>
              </a:r>
              <a:r>
                <a:rPr lang="en-US" sz="800" dirty="0" smtClean="0"/>
                <a:t>10.1103/PhysRevResearch.3.023177</a:t>
              </a:r>
              <a:endParaRPr lang="en-US" sz="800" dirty="0">
                <a:effectLst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59370" y="1044137"/>
            <a:ext cx="2143620" cy="3030345"/>
            <a:chOff x="2972283" y="1023449"/>
            <a:chExt cx="2143620" cy="303034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69283" y="1023449"/>
              <a:ext cx="1517801" cy="270838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972283" y="3715240"/>
              <a:ext cx="214362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04800" indent="-304800"/>
              <a:r>
                <a:rPr lang="en-US" sz="800" dirty="0" smtClean="0"/>
                <a:t>S. Janas et al. </a:t>
              </a:r>
              <a:r>
                <a:rPr lang="en-US" sz="800" dirty="0"/>
                <a:t>(2021). </a:t>
              </a:r>
              <a:r>
                <a:rPr lang="en-US" sz="800" dirty="0" smtClean="0"/>
                <a:t>PRL, </a:t>
              </a:r>
              <a:r>
                <a:rPr lang="en-US" sz="800" i="1" dirty="0"/>
                <a:t>126</a:t>
              </a:r>
              <a:r>
                <a:rPr lang="en-US" sz="800" dirty="0"/>
                <a:t>(10), 1–6. </a:t>
              </a:r>
              <a:r>
                <a:rPr lang="en-US" sz="800" dirty="0" smtClean="0"/>
                <a:t>10.1103/PhysRevLett.126.107203</a:t>
              </a:r>
              <a:endParaRPr lang="en-US" sz="800" dirty="0">
                <a:effectLst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684" y="3684212"/>
            <a:ext cx="2017336" cy="1513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9" y="5169993"/>
            <a:ext cx="2017336" cy="15130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1826" y="1285297"/>
            <a:ext cx="16764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400" dirty="0" err="1" smtClean="0"/>
              <a:t>Compare</a:t>
            </a:r>
            <a:r>
              <a:rPr lang="da-DK" sz="1400" dirty="0" smtClean="0"/>
              <a:t> to </a:t>
            </a:r>
            <a:r>
              <a:rPr lang="da-DK" sz="1400" dirty="0" err="1" smtClean="0"/>
              <a:t>theory</a:t>
            </a:r>
            <a:endParaRPr lang="en-US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734883" y="796501"/>
            <a:ext cx="21827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400" dirty="0" smtClean="0"/>
              <a:t>Integration/Signal to </a:t>
            </a:r>
            <a:r>
              <a:rPr lang="da-DK" sz="1400" dirty="0" err="1" smtClean="0"/>
              <a:t>noise</a:t>
            </a:r>
            <a:r>
              <a:rPr lang="da-DK" sz="1400" dirty="0" smtClean="0"/>
              <a:t> </a:t>
            </a:r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021075" y="4198942"/>
            <a:ext cx="21827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400" dirty="0" smtClean="0"/>
              <a:t>1D systems/</a:t>
            </a:r>
            <a:r>
              <a:rPr lang="da-DK" sz="1400" dirty="0" err="1" smtClean="0"/>
              <a:t>Masking</a:t>
            </a:r>
            <a:endParaRPr lang="en-US" sz="14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7526525" y="1251877"/>
            <a:ext cx="21827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400" dirty="0" smtClean="0"/>
              <a:t>Measurement </a:t>
            </a:r>
            <a:r>
              <a:rPr lang="da-DK" sz="1400" dirty="0" err="1" smtClean="0"/>
              <a:t>technique</a:t>
            </a:r>
            <a:r>
              <a:rPr lang="da-DK" sz="1400" dirty="0" smtClean="0"/>
              <a:t> </a:t>
            </a:r>
            <a:endParaRPr lang="en-US" sz="14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6342090" y="3516393"/>
            <a:ext cx="21827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400" dirty="0" smtClean="0"/>
              <a:t>Background </a:t>
            </a:r>
            <a:r>
              <a:rPr lang="da-DK" sz="1400" dirty="0" err="1" smtClean="0"/>
              <a:t>subtraction</a:t>
            </a:r>
            <a:endParaRPr lang="en-US" sz="14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9688890" y="3441355"/>
            <a:ext cx="181129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400" dirty="0" smtClean="0"/>
              <a:t>Absorption </a:t>
            </a:r>
            <a:r>
              <a:rPr lang="da-DK" sz="1400" dirty="0" err="1" smtClean="0"/>
              <a:t>correction</a:t>
            </a:r>
            <a:endParaRPr lang="en-US" sz="1400" dirty="0" smtClean="0"/>
          </a:p>
        </p:txBody>
      </p:sp>
      <p:sp>
        <p:nvSpPr>
          <p:cNvPr id="26" name="Freeform 25"/>
          <p:cNvSpPr/>
          <p:nvPr/>
        </p:nvSpPr>
        <p:spPr>
          <a:xfrm>
            <a:off x="321660" y="786868"/>
            <a:ext cx="11303305" cy="6061499"/>
          </a:xfrm>
          <a:custGeom>
            <a:avLst/>
            <a:gdLst>
              <a:gd name="connsiteX0" fmla="*/ 153219 w 11303305"/>
              <a:gd name="connsiteY0" fmla="*/ 14186 h 6061499"/>
              <a:gd name="connsiteX1" fmla="*/ 153219 w 11303305"/>
              <a:gd name="connsiteY1" fmla="*/ 3338057 h 6061499"/>
              <a:gd name="connsiteX2" fmla="*/ 4628687 w 11303305"/>
              <a:gd name="connsiteY2" fmla="*/ 3338057 h 6061499"/>
              <a:gd name="connsiteX3" fmla="*/ 4628687 w 11303305"/>
              <a:gd name="connsiteY3" fmla="*/ 14186 h 6061499"/>
              <a:gd name="connsiteX4" fmla="*/ 0 w 11303305"/>
              <a:gd name="connsiteY4" fmla="*/ 0 h 6061499"/>
              <a:gd name="connsiteX5" fmla="*/ 11303305 w 11303305"/>
              <a:gd name="connsiteY5" fmla="*/ 0 h 6061499"/>
              <a:gd name="connsiteX6" fmla="*/ 11303305 w 11303305"/>
              <a:gd name="connsiteY6" fmla="*/ 6061499 h 6061499"/>
              <a:gd name="connsiteX7" fmla="*/ 0 w 11303305"/>
              <a:gd name="connsiteY7" fmla="*/ 6061499 h 606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03305" h="6061499">
                <a:moveTo>
                  <a:pt x="153219" y="14186"/>
                </a:moveTo>
                <a:lnTo>
                  <a:pt x="153219" y="3338057"/>
                </a:lnTo>
                <a:lnTo>
                  <a:pt x="4628687" y="3338057"/>
                </a:lnTo>
                <a:lnTo>
                  <a:pt x="4628687" y="14186"/>
                </a:lnTo>
                <a:close/>
                <a:moveTo>
                  <a:pt x="0" y="0"/>
                </a:moveTo>
                <a:lnTo>
                  <a:pt x="11303305" y="0"/>
                </a:lnTo>
                <a:lnTo>
                  <a:pt x="11303305" y="6061499"/>
                </a:lnTo>
                <a:lnTo>
                  <a:pt x="0" y="606149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 smtClean="0"/>
          </a:p>
        </p:txBody>
      </p:sp>
    </p:spTree>
    <p:extLst>
      <p:ext uri="{BB962C8B-B14F-4D97-AF65-F5344CB8AC3E}">
        <p14:creationId xmlns:p14="http://schemas.microsoft.com/office/powerpoint/2010/main" val="625035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Early</a:t>
            </a:r>
            <a:r>
              <a:rPr lang="da-DK" dirty="0"/>
              <a:t> Science </a:t>
            </a:r>
            <a:r>
              <a:rPr lang="da-DK" dirty="0" err="1" smtClean="0"/>
              <a:t>Lessons</a:t>
            </a:r>
            <a:r>
              <a:rPr lang="da-DK" dirty="0" smtClean="0"/>
              <a:t> </a:t>
            </a:r>
            <a:r>
              <a:rPr lang="da-DK" dirty="0" err="1" smtClean="0"/>
              <a:t>Learned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08381703"/>
              </p:ext>
            </p:extLst>
          </p:nvPr>
        </p:nvGraphicFramePr>
        <p:xfrm>
          <a:off x="1464391" y="2080137"/>
          <a:ext cx="8905875" cy="308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547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NM V8" id="{32543CE9-4DF9-42F6-B9AD-AD8F23CC00CB}" vid="{2AF3F73A-EC37-4937-B1EC-27A2EC5D89A9}"/>
    </a:ext>
  </a:extLst>
</a:theme>
</file>

<file path=ppt/theme/theme2.xml><?xml version="1.0" encoding="utf-8"?>
<a:theme xmlns:a="http://schemas.openxmlformats.org/drawingml/2006/main" name="1_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NM V8" id="{32543CE9-4DF9-42F6-B9AD-AD8F23CC00CB}" vid="{2AF3F73A-EC37-4937-B1EC-27A2EC5D89A9}"/>
    </a:ext>
  </a:extLst>
</a:theme>
</file>

<file path=ppt/theme/theme3.xml><?xml version="1.0" encoding="utf-8"?>
<a:theme xmlns:a="http://schemas.openxmlformats.org/drawingml/2006/main" name="2_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NM V8" id="{32543CE9-4DF9-42F6-B9AD-AD8F23CC00CB}" vid="{2AF3F73A-EC37-4937-B1EC-27A2EC5D89A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VO-9722-831_0_CNM Presentation Content Slides</Template>
  <TotalTime>0</TotalTime>
  <Words>451</Words>
  <Application>Microsoft Office PowerPoint</Application>
  <PresentationFormat>Widescreen</PresentationFormat>
  <Paragraphs>151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Symbol</vt:lpstr>
      <vt:lpstr>Times</vt:lpstr>
      <vt:lpstr>Benutzerdefiniertes Design</vt:lpstr>
      <vt:lpstr>1_Benutzerdefiniertes Design</vt:lpstr>
      <vt:lpstr>2_Benutzerdefiniertes Design</vt:lpstr>
      <vt:lpstr>The early days on CAMEA</vt:lpstr>
      <vt:lpstr>The CAMEA Team</vt:lpstr>
      <vt:lpstr>Commissioning Timeline </vt:lpstr>
      <vt:lpstr>Internal Commissioning 2018</vt:lpstr>
      <vt:lpstr>Commissioning (Actually)</vt:lpstr>
      <vt:lpstr>Background Hunting</vt:lpstr>
      <vt:lpstr>Early Science 2018-2021</vt:lpstr>
      <vt:lpstr>Hot commissioning - Science commissioning   </vt:lpstr>
      <vt:lpstr>Early Science Lessons Learned</vt:lpstr>
      <vt:lpstr>Time perspective</vt:lpstr>
      <vt:lpstr>Comparison to BIFROST</vt:lpstr>
    </vt:vector>
  </TitlesOfParts>
  <Company>PSI - 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WARP Pre-study V2</dc:title>
  <dc:creator>Lass Jakob</dc:creator>
  <cp:lastModifiedBy>Lass Jakob</cp:lastModifiedBy>
  <cp:revision>108</cp:revision>
  <dcterms:created xsi:type="dcterms:W3CDTF">2025-01-16T08:44:16Z</dcterms:created>
  <dcterms:modified xsi:type="dcterms:W3CDTF">2025-02-14T09:25:08Z</dcterms:modified>
</cp:coreProperties>
</file>