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media1.mov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DF2"/>
          </a:solidFill>
        </a:fill>
      </a:tcStyle>
    </a:wholeTbl>
    <a:band2H>
      <a:tcTxStyle b="def" i="def"/>
      <a:tcStyle>
        <a:tcBdr/>
        <a:fill>
          <a:solidFill>
            <a:srgbClr val="E6EFF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E8CA"/>
          </a:solidFill>
        </a:fill>
      </a:tcStyle>
    </a:wholeTbl>
    <a:band2H>
      <a:tcTxStyle b="def" i="def"/>
      <a:tcStyle>
        <a:tcBdr/>
        <a:fill>
          <a:solidFill>
            <a:srgbClr val="EFF4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CAD8"/>
          </a:solidFill>
        </a:fill>
      </a:tcStyle>
    </a:wholeTbl>
    <a:band2H>
      <a:tcTxStyle b="def" i="def"/>
      <a:tcStyle>
        <a:tcBdr/>
        <a:fill>
          <a:solidFill>
            <a:srgbClr val="ECE7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1" name="Shape 4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.tif"/><Relationship Id="rId11" Type="http://schemas.openxmlformats.org/officeDocument/2006/relationships/image" Target="../media/image1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tif"/><Relationship Id="rId4" Type="http://schemas.openxmlformats.org/officeDocument/2006/relationships/image" Target="../media/image1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.tif"/><Relationship Id="rId11" Type="http://schemas.openxmlformats.org/officeDocument/2006/relationships/image" Target="../media/image1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.tif"/><Relationship Id="rId11" Type="http://schemas.openxmlformats.org/officeDocument/2006/relationships/image" Target="../media/image1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tif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tif"/><Relationship Id="rId4" Type="http://schemas.openxmlformats.org/officeDocument/2006/relationships/image" Target="../media/image1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tif"/><Relationship Id="rId4" Type="http://schemas.openxmlformats.org/officeDocument/2006/relationships/image" Target="../media/image1.jpe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.jpe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tif"/><Relationship Id="rId4" Type="http://schemas.openxmlformats.org/officeDocument/2006/relationships/image" Target="../media/image1.jpe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2.tif"/><Relationship Id="rId4" Type="http://schemas.openxmlformats.org/officeDocument/2006/relationships/image" Target="../media/image1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Headline"/>
          <p:cNvSpPr txBox="1"/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/>
          <a:p>
            <a:pPr/>
            <a:r>
              <a:t>Headline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11261341" y="6548612"/>
            <a:ext cx="217151" cy="2184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9" name="Body Level One…"/>
          <p:cNvSpPr txBox="1"/>
          <p:nvPr>
            <p:ph type="body" sz="quarter" idx="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  <a:lvl2pPr marL="0" indent="8255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2pPr>
            <a:lvl3pPr marL="638351" indent="-306563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3pPr>
            <a:lvl4pPr marL="927299" indent="-320874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4pPr>
            <a:lvl5pPr marL="1169987" indent="-314325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Sub-headline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0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41" name="Bildobjekt 10" descr="Bildobjekt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46135" y="450273"/>
            <a:ext cx="749128" cy="734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Headline"/>
          <p:cNvSpPr txBox="1"/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/>
          <a:p>
            <a:pPr/>
            <a:r>
              <a:t>Headline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11261341" y="6548612"/>
            <a:ext cx="217151" cy="2184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1" name="Body Level One…"/>
          <p:cNvSpPr txBox="1"/>
          <p:nvPr>
            <p:ph type="body" sz="quarter" idx="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  <a:lvl2pPr marL="0" indent="8255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2pPr>
            <a:lvl3pPr marL="638351" indent="-306563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3pPr>
            <a:lvl4pPr marL="927299" indent="-320874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4pPr>
            <a:lvl5pPr marL="1169987" indent="-314325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Sub-headline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2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53" name="Bildobjekt 10" descr="Bildobjekt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46135" y="450273"/>
            <a:ext cx="749128" cy="734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ktangel 6"/>
          <p:cNvSpPr/>
          <p:nvPr/>
        </p:nvSpPr>
        <p:spPr>
          <a:xfrm>
            <a:off x="0" y="388592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2" name="Title Text"/>
          <p:cNvSpPr txBox="1"/>
          <p:nvPr>
            <p:ph type="title"/>
          </p:nvPr>
        </p:nvSpPr>
        <p:spPr>
          <a:xfrm>
            <a:off x="1930394" y="1153620"/>
            <a:ext cx="8640001" cy="23876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lnSpc>
                <a:spcPct val="100000"/>
              </a:lnSpc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3" name="Rektangel 7"/>
          <p:cNvSpPr/>
          <p:nvPr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64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4610" y="417442"/>
            <a:ext cx="826396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46135" y="450273"/>
            <a:ext cx="749128" cy="73444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roup"/>
          <p:cNvGrpSpPr/>
          <p:nvPr/>
        </p:nvGrpSpPr>
        <p:grpSpPr>
          <a:xfrm>
            <a:off x="6350" y="-1"/>
            <a:ext cx="12193200" cy="6876336"/>
            <a:chOff x="0" y="0"/>
            <a:chExt cx="12193199" cy="6876334"/>
          </a:xfrm>
        </p:grpSpPr>
        <p:grpSp>
          <p:nvGrpSpPr>
            <p:cNvPr id="176" name="Group"/>
            <p:cNvGrpSpPr/>
            <p:nvPr/>
          </p:nvGrpSpPr>
          <p:grpSpPr>
            <a:xfrm>
              <a:off x="0" y="-1"/>
              <a:ext cx="12193200" cy="6876336"/>
              <a:chOff x="0" y="0"/>
              <a:chExt cx="12193199" cy="6876334"/>
            </a:xfrm>
          </p:grpSpPr>
          <p:sp>
            <p:nvSpPr>
              <p:cNvPr id="173" name="Bottom bar"/>
              <p:cNvSpPr/>
              <p:nvPr/>
            </p:nvSpPr>
            <p:spPr>
              <a:xfrm>
                <a:off x="0" y="6559534"/>
                <a:ext cx="12193200" cy="3168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4" name="Top bar"/>
              <p:cNvSpPr/>
              <p:nvPr/>
            </p:nvSpPr>
            <p:spPr>
              <a:xfrm>
                <a:off x="0" y="0"/>
                <a:ext cx="12193200" cy="504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75" name="Screenshot 2025-07-04 at 13.46.05.png" descr="Screenshot 2025-07-04 at 13.46.05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070451" y="6559534"/>
                <a:ext cx="3371378" cy="316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7" name="UserProfile.Offices.Workarea_{{DocumentLanguage}}text"/>
            <p:cNvSpPr txBox="1"/>
            <p:nvPr/>
          </p:nvSpPr>
          <p:spPr>
            <a:xfrm>
              <a:off x="1348199" y="6636099"/>
              <a:ext cx="3397072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b="1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Peter Willendrup, DTU Physics and ESS DMSC</a:t>
              </a:r>
            </a:p>
          </p:txBody>
        </p:sp>
      </p:grpSp>
      <p:sp>
        <p:nvSpPr>
          <p:cNvPr id="179" name="Logo color"/>
          <p:cNvSpPr/>
          <p:nvPr/>
        </p:nvSpPr>
        <p:spPr>
          <a:xfrm>
            <a:off x="258350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180" name="Title Text"/>
          <p:cNvSpPr txBox="1"/>
          <p:nvPr>
            <p:ph type="title"/>
          </p:nvPr>
        </p:nvSpPr>
        <p:spPr>
          <a:xfrm>
            <a:off x="1781075" y="426126"/>
            <a:ext cx="9312376" cy="972718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>
              <a:lnSpc>
                <a:spcPct val="100000"/>
              </a:lnSpc>
              <a:defRPr b="1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1" name="Body Level One…"/>
          <p:cNvSpPr txBox="1"/>
          <p:nvPr>
            <p:ph type="body" idx="1"/>
          </p:nvPr>
        </p:nvSpPr>
        <p:spPr>
          <a:xfrm>
            <a:off x="1781150" y="1706399"/>
            <a:ext cx="9312375" cy="454557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/>
          <p:nvPr>
            <p:ph type="sldNum" sz="quarter" idx="2"/>
          </p:nvPr>
        </p:nvSpPr>
        <p:spPr>
          <a:xfrm>
            <a:off x="11512800" y="6636099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83" name="ESS.png" descr="E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6600" y="252000"/>
            <a:ext cx="1138321" cy="61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2365" y="141061"/>
            <a:ext cx="749128" cy="734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roup"/>
          <p:cNvGrpSpPr/>
          <p:nvPr/>
        </p:nvGrpSpPr>
        <p:grpSpPr>
          <a:xfrm>
            <a:off x="6350" y="-1"/>
            <a:ext cx="12193200" cy="6876336"/>
            <a:chOff x="0" y="0"/>
            <a:chExt cx="12193199" cy="6876334"/>
          </a:xfrm>
        </p:grpSpPr>
        <p:grpSp>
          <p:nvGrpSpPr>
            <p:cNvPr id="194" name="Group"/>
            <p:cNvGrpSpPr/>
            <p:nvPr/>
          </p:nvGrpSpPr>
          <p:grpSpPr>
            <a:xfrm>
              <a:off x="0" y="-1"/>
              <a:ext cx="12193200" cy="6876336"/>
              <a:chOff x="0" y="0"/>
              <a:chExt cx="12193199" cy="6876334"/>
            </a:xfrm>
          </p:grpSpPr>
          <p:sp>
            <p:nvSpPr>
              <p:cNvPr id="191" name="Bottom bar"/>
              <p:cNvSpPr/>
              <p:nvPr/>
            </p:nvSpPr>
            <p:spPr>
              <a:xfrm>
                <a:off x="0" y="6559534"/>
                <a:ext cx="12193200" cy="3168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2" name="Top bar"/>
              <p:cNvSpPr/>
              <p:nvPr/>
            </p:nvSpPr>
            <p:spPr>
              <a:xfrm>
                <a:off x="0" y="0"/>
                <a:ext cx="12193200" cy="504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93" name="Screenshot 2025-07-04 at 13.46.05.png" descr="Screenshot 2025-07-04 at 13.46.05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070451" y="6559534"/>
                <a:ext cx="3371378" cy="316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5" name="UserProfile.Offices.Workarea_{{DocumentLanguage}}text"/>
            <p:cNvSpPr txBox="1"/>
            <p:nvPr/>
          </p:nvSpPr>
          <p:spPr>
            <a:xfrm>
              <a:off x="1348199" y="6636099"/>
              <a:ext cx="3397072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b="1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Peter Willendrup, DTU Physics and ESS DMSC</a:t>
              </a:r>
            </a:p>
          </p:txBody>
        </p:sp>
      </p:grpSp>
      <p:sp>
        <p:nvSpPr>
          <p:cNvPr id="197" name="Logo color"/>
          <p:cNvSpPr/>
          <p:nvPr/>
        </p:nvSpPr>
        <p:spPr>
          <a:xfrm>
            <a:off x="258350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198" name="Title Text"/>
          <p:cNvSpPr txBox="1"/>
          <p:nvPr>
            <p:ph type="title"/>
          </p:nvPr>
        </p:nvSpPr>
        <p:spPr>
          <a:xfrm>
            <a:off x="1781075" y="426126"/>
            <a:ext cx="9312376" cy="972718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>
              <a:lnSpc>
                <a:spcPct val="100000"/>
              </a:lnSpc>
              <a:defRPr b="1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9" name="Body Level One…"/>
          <p:cNvSpPr txBox="1"/>
          <p:nvPr>
            <p:ph type="body" idx="1"/>
          </p:nvPr>
        </p:nvSpPr>
        <p:spPr>
          <a:xfrm>
            <a:off x="1781150" y="1706399"/>
            <a:ext cx="9312375" cy="454557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lide Number"/>
          <p:cNvSpPr txBox="1"/>
          <p:nvPr>
            <p:ph type="sldNum" sz="quarter" idx="2"/>
          </p:nvPr>
        </p:nvSpPr>
        <p:spPr>
          <a:xfrm>
            <a:off x="11512800" y="6636099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01" name="ESS.png" descr="E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6600" y="252000"/>
            <a:ext cx="1138321" cy="612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" name="Group"/>
          <p:cNvGrpSpPr/>
          <p:nvPr/>
        </p:nvGrpSpPr>
        <p:grpSpPr>
          <a:xfrm>
            <a:off x="31354" y="5747546"/>
            <a:ext cx="746603" cy="779407"/>
            <a:chOff x="0" y="0"/>
            <a:chExt cx="746602" cy="779406"/>
          </a:xfrm>
        </p:grpSpPr>
        <p:sp>
          <p:nvSpPr>
            <p:cNvPr id="202" name="Logo color"/>
            <p:cNvSpPr/>
            <p:nvPr/>
          </p:nvSpPr>
          <p:spPr>
            <a:xfrm>
              <a:off x="2579" y="465771"/>
              <a:ext cx="120369" cy="175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97" y="18293"/>
                  </a:moveTo>
                  <a:cubicBezTo>
                    <a:pt x="10549" y="19881"/>
                    <a:pt x="11051" y="19881"/>
                    <a:pt x="17003" y="18293"/>
                  </a:cubicBezTo>
                  <a:cubicBezTo>
                    <a:pt x="17003" y="18293"/>
                    <a:pt x="17003" y="18293"/>
                    <a:pt x="21600" y="19949"/>
                  </a:cubicBezTo>
                  <a:cubicBezTo>
                    <a:pt x="21600" y="19949"/>
                    <a:pt x="21600" y="19949"/>
                    <a:pt x="17003" y="21600"/>
                  </a:cubicBezTo>
                  <a:cubicBezTo>
                    <a:pt x="11051" y="20016"/>
                    <a:pt x="10549" y="20016"/>
                    <a:pt x="4597" y="21600"/>
                  </a:cubicBezTo>
                  <a:cubicBezTo>
                    <a:pt x="4597" y="21600"/>
                    <a:pt x="4597" y="21600"/>
                    <a:pt x="0" y="19949"/>
                  </a:cubicBezTo>
                  <a:cubicBezTo>
                    <a:pt x="0" y="19949"/>
                    <a:pt x="0" y="19949"/>
                    <a:pt x="4597" y="18293"/>
                  </a:cubicBezTo>
                  <a:close/>
                  <a:moveTo>
                    <a:pt x="4597" y="14200"/>
                  </a:moveTo>
                  <a:cubicBezTo>
                    <a:pt x="10549" y="15790"/>
                    <a:pt x="11051" y="15790"/>
                    <a:pt x="17003" y="14200"/>
                  </a:cubicBezTo>
                  <a:cubicBezTo>
                    <a:pt x="17003" y="14200"/>
                    <a:pt x="17003" y="14200"/>
                    <a:pt x="21600" y="15858"/>
                  </a:cubicBezTo>
                  <a:cubicBezTo>
                    <a:pt x="21600" y="15858"/>
                    <a:pt x="21600" y="15858"/>
                    <a:pt x="17003" y="17512"/>
                  </a:cubicBezTo>
                  <a:cubicBezTo>
                    <a:pt x="11051" y="15925"/>
                    <a:pt x="10549" y="15925"/>
                    <a:pt x="4597" y="17512"/>
                  </a:cubicBezTo>
                  <a:cubicBezTo>
                    <a:pt x="4597" y="17512"/>
                    <a:pt x="4597" y="17512"/>
                    <a:pt x="0" y="15858"/>
                  </a:cubicBezTo>
                  <a:cubicBezTo>
                    <a:pt x="0" y="15858"/>
                    <a:pt x="0" y="15858"/>
                    <a:pt x="4597" y="14200"/>
                  </a:cubicBezTo>
                  <a:close/>
                  <a:moveTo>
                    <a:pt x="4597" y="10111"/>
                  </a:moveTo>
                  <a:cubicBezTo>
                    <a:pt x="10549" y="11702"/>
                    <a:pt x="11051" y="11702"/>
                    <a:pt x="17003" y="10111"/>
                  </a:cubicBezTo>
                  <a:cubicBezTo>
                    <a:pt x="17003" y="10111"/>
                    <a:pt x="17003" y="10111"/>
                    <a:pt x="21600" y="11769"/>
                  </a:cubicBezTo>
                  <a:cubicBezTo>
                    <a:pt x="21600" y="11769"/>
                    <a:pt x="21600" y="11769"/>
                    <a:pt x="17003" y="13423"/>
                  </a:cubicBezTo>
                  <a:cubicBezTo>
                    <a:pt x="11051" y="11837"/>
                    <a:pt x="10549" y="11837"/>
                    <a:pt x="4597" y="13423"/>
                  </a:cubicBezTo>
                  <a:cubicBezTo>
                    <a:pt x="4597" y="13423"/>
                    <a:pt x="4597" y="13423"/>
                    <a:pt x="0" y="11769"/>
                  </a:cubicBezTo>
                  <a:cubicBezTo>
                    <a:pt x="0" y="11769"/>
                    <a:pt x="0" y="11769"/>
                    <a:pt x="4597" y="10111"/>
                  </a:cubicBezTo>
                  <a:close/>
                  <a:moveTo>
                    <a:pt x="2971" y="918"/>
                  </a:moveTo>
                  <a:lnTo>
                    <a:pt x="2971" y="6926"/>
                  </a:lnTo>
                  <a:cubicBezTo>
                    <a:pt x="2971" y="6926"/>
                    <a:pt x="2971" y="6926"/>
                    <a:pt x="3980" y="6926"/>
                  </a:cubicBezTo>
                  <a:cubicBezTo>
                    <a:pt x="4430" y="6926"/>
                    <a:pt x="4695" y="6878"/>
                    <a:pt x="4903" y="6708"/>
                  </a:cubicBezTo>
                  <a:cubicBezTo>
                    <a:pt x="5220" y="6447"/>
                    <a:pt x="5249" y="5917"/>
                    <a:pt x="5249" y="4849"/>
                  </a:cubicBezTo>
                  <a:cubicBezTo>
                    <a:pt x="5249" y="4849"/>
                    <a:pt x="5249" y="4849"/>
                    <a:pt x="5249" y="2990"/>
                  </a:cubicBezTo>
                  <a:cubicBezTo>
                    <a:pt x="5249" y="1926"/>
                    <a:pt x="5220" y="1396"/>
                    <a:pt x="4903" y="1135"/>
                  </a:cubicBezTo>
                  <a:cubicBezTo>
                    <a:pt x="4695" y="965"/>
                    <a:pt x="4430" y="918"/>
                    <a:pt x="3980" y="918"/>
                  </a:cubicBezTo>
                  <a:cubicBezTo>
                    <a:pt x="3980" y="918"/>
                    <a:pt x="3980" y="918"/>
                    <a:pt x="2971" y="918"/>
                  </a:cubicBezTo>
                  <a:close/>
                  <a:moveTo>
                    <a:pt x="8068" y="0"/>
                  </a:moveTo>
                  <a:cubicBezTo>
                    <a:pt x="8068" y="0"/>
                    <a:pt x="8068" y="0"/>
                    <a:pt x="13456" y="0"/>
                  </a:cubicBezTo>
                  <a:cubicBezTo>
                    <a:pt x="13542" y="0"/>
                    <a:pt x="13594" y="16"/>
                    <a:pt x="13635" y="44"/>
                  </a:cubicBezTo>
                  <a:cubicBezTo>
                    <a:pt x="13669" y="67"/>
                    <a:pt x="13698" y="103"/>
                    <a:pt x="13698" y="162"/>
                  </a:cubicBezTo>
                  <a:cubicBezTo>
                    <a:pt x="13698" y="162"/>
                    <a:pt x="13698" y="162"/>
                    <a:pt x="13698" y="827"/>
                  </a:cubicBezTo>
                  <a:cubicBezTo>
                    <a:pt x="13698" y="886"/>
                    <a:pt x="13669" y="922"/>
                    <a:pt x="13635" y="945"/>
                  </a:cubicBezTo>
                  <a:cubicBezTo>
                    <a:pt x="13594" y="973"/>
                    <a:pt x="13542" y="989"/>
                    <a:pt x="13456" y="989"/>
                  </a:cubicBezTo>
                  <a:cubicBezTo>
                    <a:pt x="13456" y="989"/>
                    <a:pt x="13456" y="989"/>
                    <a:pt x="11731" y="989"/>
                  </a:cubicBezTo>
                  <a:cubicBezTo>
                    <a:pt x="11731" y="989"/>
                    <a:pt x="11731" y="989"/>
                    <a:pt x="11731" y="7681"/>
                  </a:cubicBezTo>
                  <a:cubicBezTo>
                    <a:pt x="11731" y="7740"/>
                    <a:pt x="11708" y="7776"/>
                    <a:pt x="11667" y="7800"/>
                  </a:cubicBezTo>
                  <a:cubicBezTo>
                    <a:pt x="11633" y="7827"/>
                    <a:pt x="11581" y="7843"/>
                    <a:pt x="11494" y="7843"/>
                  </a:cubicBezTo>
                  <a:cubicBezTo>
                    <a:pt x="11494" y="7843"/>
                    <a:pt x="11494" y="7843"/>
                    <a:pt x="10029" y="7843"/>
                  </a:cubicBezTo>
                  <a:cubicBezTo>
                    <a:pt x="9943" y="7843"/>
                    <a:pt x="9891" y="7827"/>
                    <a:pt x="9850" y="7800"/>
                  </a:cubicBezTo>
                  <a:cubicBezTo>
                    <a:pt x="9810" y="7776"/>
                    <a:pt x="9787" y="7740"/>
                    <a:pt x="9787" y="7681"/>
                  </a:cubicBezTo>
                  <a:cubicBezTo>
                    <a:pt x="9787" y="7681"/>
                    <a:pt x="9787" y="7681"/>
                    <a:pt x="9787" y="989"/>
                  </a:cubicBezTo>
                  <a:cubicBezTo>
                    <a:pt x="9787" y="989"/>
                    <a:pt x="9787" y="989"/>
                    <a:pt x="8068" y="989"/>
                  </a:cubicBezTo>
                  <a:cubicBezTo>
                    <a:pt x="7981" y="989"/>
                    <a:pt x="7929" y="973"/>
                    <a:pt x="7889" y="945"/>
                  </a:cubicBezTo>
                  <a:cubicBezTo>
                    <a:pt x="7849" y="922"/>
                    <a:pt x="7825" y="886"/>
                    <a:pt x="7825" y="827"/>
                  </a:cubicBezTo>
                  <a:cubicBezTo>
                    <a:pt x="7825" y="827"/>
                    <a:pt x="7825" y="827"/>
                    <a:pt x="7825" y="162"/>
                  </a:cubicBezTo>
                  <a:cubicBezTo>
                    <a:pt x="7825" y="103"/>
                    <a:pt x="7849" y="67"/>
                    <a:pt x="7889" y="44"/>
                  </a:cubicBezTo>
                  <a:cubicBezTo>
                    <a:pt x="7929" y="16"/>
                    <a:pt x="7981" y="0"/>
                    <a:pt x="8068" y="0"/>
                  </a:cubicBezTo>
                  <a:close/>
                  <a:moveTo>
                    <a:pt x="1390" y="0"/>
                  </a:moveTo>
                  <a:cubicBezTo>
                    <a:pt x="1390" y="0"/>
                    <a:pt x="1390" y="0"/>
                    <a:pt x="4257" y="0"/>
                  </a:cubicBezTo>
                  <a:cubicBezTo>
                    <a:pt x="5370" y="0"/>
                    <a:pt x="6051" y="174"/>
                    <a:pt x="6466" y="538"/>
                  </a:cubicBezTo>
                  <a:cubicBezTo>
                    <a:pt x="7072" y="1036"/>
                    <a:pt x="7089" y="1843"/>
                    <a:pt x="7089" y="3077"/>
                  </a:cubicBezTo>
                  <a:cubicBezTo>
                    <a:pt x="7089" y="3077"/>
                    <a:pt x="7089" y="3077"/>
                    <a:pt x="7089" y="4766"/>
                  </a:cubicBezTo>
                  <a:cubicBezTo>
                    <a:pt x="7089" y="6000"/>
                    <a:pt x="7072" y="6807"/>
                    <a:pt x="6466" y="7305"/>
                  </a:cubicBezTo>
                  <a:cubicBezTo>
                    <a:pt x="6051" y="7669"/>
                    <a:pt x="5370" y="7843"/>
                    <a:pt x="4257" y="7843"/>
                  </a:cubicBezTo>
                  <a:cubicBezTo>
                    <a:pt x="4257" y="7843"/>
                    <a:pt x="4257" y="7843"/>
                    <a:pt x="1390" y="7843"/>
                  </a:cubicBezTo>
                  <a:cubicBezTo>
                    <a:pt x="1304" y="7843"/>
                    <a:pt x="1252" y="7827"/>
                    <a:pt x="1217" y="7800"/>
                  </a:cubicBezTo>
                  <a:cubicBezTo>
                    <a:pt x="1177" y="7776"/>
                    <a:pt x="1154" y="7740"/>
                    <a:pt x="1154" y="7681"/>
                  </a:cubicBezTo>
                  <a:cubicBezTo>
                    <a:pt x="1154" y="7681"/>
                    <a:pt x="1154" y="7681"/>
                    <a:pt x="1154" y="162"/>
                  </a:cubicBezTo>
                  <a:cubicBezTo>
                    <a:pt x="1154" y="103"/>
                    <a:pt x="1177" y="67"/>
                    <a:pt x="1217" y="44"/>
                  </a:cubicBezTo>
                  <a:cubicBezTo>
                    <a:pt x="1252" y="16"/>
                    <a:pt x="1304" y="0"/>
                    <a:pt x="1390" y="0"/>
                  </a:cubicBezTo>
                  <a:close/>
                  <a:moveTo>
                    <a:pt x="14706" y="0"/>
                  </a:moveTo>
                  <a:cubicBezTo>
                    <a:pt x="14706" y="0"/>
                    <a:pt x="14706" y="0"/>
                    <a:pt x="16045" y="0"/>
                  </a:cubicBezTo>
                  <a:cubicBezTo>
                    <a:pt x="16131" y="0"/>
                    <a:pt x="16183" y="16"/>
                    <a:pt x="16224" y="44"/>
                  </a:cubicBezTo>
                  <a:cubicBezTo>
                    <a:pt x="16264" y="67"/>
                    <a:pt x="16287" y="103"/>
                    <a:pt x="16287" y="162"/>
                  </a:cubicBezTo>
                  <a:cubicBezTo>
                    <a:pt x="16287" y="162"/>
                    <a:pt x="16287" y="162"/>
                    <a:pt x="16287" y="5712"/>
                  </a:cubicBezTo>
                  <a:cubicBezTo>
                    <a:pt x="16287" y="6314"/>
                    <a:pt x="16368" y="6646"/>
                    <a:pt x="16627" y="6844"/>
                  </a:cubicBezTo>
                  <a:cubicBezTo>
                    <a:pt x="16818" y="6990"/>
                    <a:pt x="17072" y="7053"/>
                    <a:pt x="17406" y="7053"/>
                  </a:cubicBezTo>
                  <a:cubicBezTo>
                    <a:pt x="17776" y="7053"/>
                    <a:pt x="18041" y="6982"/>
                    <a:pt x="18226" y="6844"/>
                  </a:cubicBezTo>
                  <a:cubicBezTo>
                    <a:pt x="18503" y="6638"/>
                    <a:pt x="18566" y="6294"/>
                    <a:pt x="18566" y="5712"/>
                  </a:cubicBezTo>
                  <a:cubicBezTo>
                    <a:pt x="18566" y="5712"/>
                    <a:pt x="18566" y="5712"/>
                    <a:pt x="18566" y="162"/>
                  </a:cubicBezTo>
                  <a:cubicBezTo>
                    <a:pt x="18566" y="103"/>
                    <a:pt x="18589" y="67"/>
                    <a:pt x="18630" y="44"/>
                  </a:cubicBezTo>
                  <a:cubicBezTo>
                    <a:pt x="18664" y="16"/>
                    <a:pt x="18722" y="0"/>
                    <a:pt x="18803" y="0"/>
                  </a:cubicBezTo>
                  <a:cubicBezTo>
                    <a:pt x="18803" y="0"/>
                    <a:pt x="18803" y="0"/>
                    <a:pt x="20147" y="0"/>
                  </a:cubicBezTo>
                  <a:cubicBezTo>
                    <a:pt x="20234" y="0"/>
                    <a:pt x="20286" y="16"/>
                    <a:pt x="20320" y="44"/>
                  </a:cubicBezTo>
                  <a:cubicBezTo>
                    <a:pt x="20361" y="67"/>
                    <a:pt x="20384" y="103"/>
                    <a:pt x="20384" y="162"/>
                  </a:cubicBezTo>
                  <a:cubicBezTo>
                    <a:pt x="20384" y="162"/>
                    <a:pt x="20384" y="162"/>
                    <a:pt x="20384" y="5716"/>
                  </a:cubicBezTo>
                  <a:cubicBezTo>
                    <a:pt x="20384" y="6464"/>
                    <a:pt x="20257" y="6962"/>
                    <a:pt x="19732" y="7382"/>
                  </a:cubicBezTo>
                  <a:cubicBezTo>
                    <a:pt x="19287" y="7738"/>
                    <a:pt x="18560" y="7943"/>
                    <a:pt x="17430" y="7943"/>
                  </a:cubicBezTo>
                  <a:cubicBezTo>
                    <a:pt x="16316" y="7943"/>
                    <a:pt x="15583" y="7750"/>
                    <a:pt x="15093" y="7382"/>
                  </a:cubicBezTo>
                  <a:cubicBezTo>
                    <a:pt x="14625" y="7030"/>
                    <a:pt x="14469" y="6523"/>
                    <a:pt x="14469" y="5716"/>
                  </a:cubicBezTo>
                  <a:cubicBezTo>
                    <a:pt x="14469" y="5716"/>
                    <a:pt x="14469" y="5716"/>
                    <a:pt x="14469" y="162"/>
                  </a:cubicBezTo>
                  <a:cubicBezTo>
                    <a:pt x="14469" y="103"/>
                    <a:pt x="14493" y="67"/>
                    <a:pt x="14527" y="44"/>
                  </a:cubicBezTo>
                  <a:cubicBezTo>
                    <a:pt x="14568" y="16"/>
                    <a:pt x="14620" y="0"/>
                    <a:pt x="14706" y="0"/>
                  </a:cubicBezTo>
                  <a:close/>
                </a:path>
              </a:pathLst>
            </a:custGeom>
            <a:solidFill>
              <a:srgbClr val="990000"/>
            </a:solidFill>
            <a:ln w="12700" cap="flat">
              <a:noFill/>
              <a:miter lim="400000"/>
            </a:ln>
            <a:effectLst/>
          </p:spPr>
          <p:txBody>
            <a:bodyPr wrap="square" lIns="46799" tIns="46799" rIns="46799" bIns="46799" numCol="1" anchor="t">
              <a:noAutofit/>
            </a:bodyPr>
            <a:lstStyle/>
            <a:p>
              <a:pPr>
                <a:spcBef>
                  <a:spcPts val="900"/>
                </a:spcBef>
                <a:defRPr sz="1600"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pic>
          <p:nvPicPr>
            <p:cNvPr id="203" name="logoill.pdf" descr="logoill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0587" y="472777"/>
              <a:ext cx="169003" cy="1615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" name="mcstas-logo.pdf" descr="mcstas-logo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746603" cy="438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" name="PSI-Logo_trans.png" descr="PSI-Logo_trans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8104" y="515562"/>
              <a:ext cx="210361" cy="770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" name="ku-logo.pdf" descr="ku-logo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4773" y="464219"/>
              <a:ext cx="132059" cy="179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" name="ESS_Logo_Frugal_Blue_cmyk.png" descr="ESS_Logo_Frugal_Blue_cmyk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21086" y="624805"/>
              <a:ext cx="287317" cy="154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1" name="Group"/>
          <p:cNvGrpSpPr/>
          <p:nvPr/>
        </p:nvGrpSpPr>
        <p:grpSpPr>
          <a:xfrm>
            <a:off x="77847" y="4858993"/>
            <a:ext cx="653617" cy="652604"/>
            <a:chOff x="0" y="0"/>
            <a:chExt cx="653615" cy="652603"/>
          </a:xfrm>
        </p:grpSpPr>
        <p:pic>
          <p:nvPicPr>
            <p:cNvPr id="209" name="image6.png" descr="image6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1287" y="431775"/>
              <a:ext cx="464081" cy="220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0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653616" cy="4445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2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352365" y="141061"/>
            <a:ext cx="749128" cy="734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roup"/>
          <p:cNvGrpSpPr/>
          <p:nvPr/>
        </p:nvGrpSpPr>
        <p:grpSpPr>
          <a:xfrm>
            <a:off x="6350" y="-1"/>
            <a:ext cx="12193200" cy="6876336"/>
            <a:chOff x="0" y="0"/>
            <a:chExt cx="12193199" cy="6876334"/>
          </a:xfrm>
        </p:grpSpPr>
        <p:grpSp>
          <p:nvGrpSpPr>
            <p:cNvPr id="222" name="Group"/>
            <p:cNvGrpSpPr/>
            <p:nvPr/>
          </p:nvGrpSpPr>
          <p:grpSpPr>
            <a:xfrm>
              <a:off x="0" y="-1"/>
              <a:ext cx="12193200" cy="6876336"/>
              <a:chOff x="0" y="0"/>
              <a:chExt cx="12193199" cy="6876334"/>
            </a:xfrm>
          </p:grpSpPr>
          <p:sp>
            <p:nvSpPr>
              <p:cNvPr id="219" name="Bottom bar"/>
              <p:cNvSpPr/>
              <p:nvPr/>
            </p:nvSpPr>
            <p:spPr>
              <a:xfrm>
                <a:off x="0" y="6559534"/>
                <a:ext cx="12193200" cy="3168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0" name="Top bar"/>
              <p:cNvSpPr/>
              <p:nvPr/>
            </p:nvSpPr>
            <p:spPr>
              <a:xfrm>
                <a:off x="0" y="0"/>
                <a:ext cx="12193200" cy="504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21" name="Screenshot 2025-07-04 at 13.46.05.png" descr="Screenshot 2025-07-04 at 13.46.05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070451" y="6559534"/>
                <a:ext cx="3371378" cy="316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23" name="UserProfile.Offices.Workarea_{{DocumentLanguage}}text"/>
            <p:cNvSpPr txBox="1"/>
            <p:nvPr/>
          </p:nvSpPr>
          <p:spPr>
            <a:xfrm>
              <a:off x="1348199" y="6636099"/>
              <a:ext cx="3397072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b="1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Peter Willendrup, DTU Physics and ESS DMSC</a:t>
              </a:r>
            </a:p>
          </p:txBody>
        </p:sp>
      </p:grpSp>
      <p:sp>
        <p:nvSpPr>
          <p:cNvPr id="225" name="Logo color"/>
          <p:cNvSpPr/>
          <p:nvPr/>
        </p:nvSpPr>
        <p:spPr>
          <a:xfrm>
            <a:off x="258350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226" name="Title Text"/>
          <p:cNvSpPr txBox="1"/>
          <p:nvPr>
            <p:ph type="title"/>
          </p:nvPr>
        </p:nvSpPr>
        <p:spPr>
          <a:xfrm>
            <a:off x="1781075" y="426126"/>
            <a:ext cx="9312376" cy="972718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>
              <a:lnSpc>
                <a:spcPct val="100000"/>
              </a:lnSpc>
              <a:defRPr b="1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7" name="Slide Number"/>
          <p:cNvSpPr txBox="1"/>
          <p:nvPr>
            <p:ph type="sldNum" sz="quarter" idx="2"/>
          </p:nvPr>
        </p:nvSpPr>
        <p:spPr>
          <a:xfrm>
            <a:off x="11512800" y="6636099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28" name="ESS.png" descr="E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6600" y="252000"/>
            <a:ext cx="1138321" cy="61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2365" y="141061"/>
            <a:ext cx="749128" cy="734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roup"/>
          <p:cNvGrpSpPr/>
          <p:nvPr/>
        </p:nvGrpSpPr>
        <p:grpSpPr>
          <a:xfrm>
            <a:off x="6350" y="-1"/>
            <a:ext cx="12193200" cy="6876336"/>
            <a:chOff x="0" y="0"/>
            <a:chExt cx="12193199" cy="6876334"/>
          </a:xfrm>
        </p:grpSpPr>
        <p:grpSp>
          <p:nvGrpSpPr>
            <p:cNvPr id="239" name="Group"/>
            <p:cNvGrpSpPr/>
            <p:nvPr/>
          </p:nvGrpSpPr>
          <p:grpSpPr>
            <a:xfrm>
              <a:off x="0" y="-1"/>
              <a:ext cx="12193200" cy="6876336"/>
              <a:chOff x="0" y="0"/>
              <a:chExt cx="12193199" cy="6876334"/>
            </a:xfrm>
          </p:grpSpPr>
          <p:sp>
            <p:nvSpPr>
              <p:cNvPr id="236" name="Bottom bar"/>
              <p:cNvSpPr/>
              <p:nvPr/>
            </p:nvSpPr>
            <p:spPr>
              <a:xfrm>
                <a:off x="0" y="6559534"/>
                <a:ext cx="12193200" cy="3168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7" name="Top bar"/>
              <p:cNvSpPr/>
              <p:nvPr/>
            </p:nvSpPr>
            <p:spPr>
              <a:xfrm>
                <a:off x="0" y="0"/>
                <a:ext cx="12193200" cy="504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38" name="Screenshot 2025-07-04 at 13.46.05.png" descr="Screenshot 2025-07-04 at 13.46.05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070451" y="6559534"/>
                <a:ext cx="3371378" cy="316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40" name="UserProfile.Offices.Workarea_{{DocumentLanguage}}text"/>
            <p:cNvSpPr txBox="1"/>
            <p:nvPr/>
          </p:nvSpPr>
          <p:spPr>
            <a:xfrm>
              <a:off x="1348199" y="6636099"/>
              <a:ext cx="3397072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b="1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Peter Willendrup, DTU Physics and ESS DMSC</a:t>
              </a:r>
            </a:p>
          </p:txBody>
        </p:sp>
      </p:grpSp>
      <p:sp>
        <p:nvSpPr>
          <p:cNvPr id="242" name="Logo color"/>
          <p:cNvSpPr/>
          <p:nvPr/>
        </p:nvSpPr>
        <p:spPr>
          <a:xfrm>
            <a:off x="258350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243" name="Title Text"/>
          <p:cNvSpPr txBox="1"/>
          <p:nvPr>
            <p:ph type="title"/>
          </p:nvPr>
        </p:nvSpPr>
        <p:spPr>
          <a:xfrm>
            <a:off x="1781075" y="426126"/>
            <a:ext cx="9312376" cy="972718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>
              <a:lnSpc>
                <a:spcPct val="100000"/>
              </a:lnSpc>
              <a:defRPr b="1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4" name="Body Level One…"/>
          <p:cNvSpPr txBox="1"/>
          <p:nvPr>
            <p:ph type="body" idx="1"/>
          </p:nvPr>
        </p:nvSpPr>
        <p:spPr>
          <a:xfrm>
            <a:off x="1781150" y="1706399"/>
            <a:ext cx="9312375" cy="454557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5" name="Slide Number"/>
          <p:cNvSpPr txBox="1"/>
          <p:nvPr>
            <p:ph type="sldNum" sz="quarter" idx="2"/>
          </p:nvPr>
        </p:nvSpPr>
        <p:spPr>
          <a:xfrm>
            <a:off x="11512800" y="6636099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2930" y="251999"/>
            <a:ext cx="1142204" cy="61128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UserProfile.Offices.Workarea_{{DocumentLanguage}}text"/>
          <p:cNvSpPr txBox="1"/>
          <p:nvPr/>
        </p:nvSpPr>
        <p:spPr>
          <a:xfrm>
            <a:off x="1538170" y="6636099"/>
            <a:ext cx="339707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McStas 25 year celebration</a:t>
            </a:r>
          </a:p>
        </p:txBody>
      </p:sp>
      <p:sp>
        <p:nvSpPr>
          <p:cNvPr id="248" name="UserProfile.Offices.Workarea_{{DocumentLanguage}}text"/>
          <p:cNvSpPr txBox="1"/>
          <p:nvPr/>
        </p:nvSpPr>
        <p:spPr>
          <a:xfrm>
            <a:off x="2846124" y="6636099"/>
            <a:ext cx="339707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Peter Willendrup, DTU Physics and ESS DMSC</a:t>
            </a:r>
          </a:p>
        </p:txBody>
      </p:sp>
      <p:pic>
        <p:nvPicPr>
          <p:cNvPr id="24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2365" y="141061"/>
            <a:ext cx="749128" cy="734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"/>
          <p:cNvGrpSpPr/>
          <p:nvPr/>
        </p:nvGrpSpPr>
        <p:grpSpPr>
          <a:xfrm>
            <a:off x="6350" y="-1"/>
            <a:ext cx="12193200" cy="6876336"/>
            <a:chOff x="0" y="0"/>
            <a:chExt cx="12193199" cy="6876334"/>
          </a:xfrm>
        </p:grpSpPr>
        <p:sp>
          <p:nvSpPr>
            <p:cNvPr id="256" name="Bottom bar"/>
            <p:cNvSpPr/>
            <p:nvPr/>
          </p:nvSpPr>
          <p:spPr>
            <a:xfrm>
              <a:off x="0" y="6559534"/>
              <a:ext cx="12193200" cy="316801"/>
            </a:xfrm>
            <a:prstGeom prst="rect">
              <a:avLst/>
            </a:prstGeom>
            <a:solidFill>
              <a:srgbClr val="44A9E3"/>
            </a:solidFill>
            <a:ln w="12700" cap="flat">
              <a:noFill/>
              <a:miter lim="400000"/>
            </a:ln>
            <a:effectLst/>
          </p:spPr>
          <p:txBody>
            <a:bodyPr wrap="square" lIns="46799" tIns="46799" rIns="46799" bIns="46799" numCol="1" anchor="ctr">
              <a:noAutofit/>
            </a:bodyPr>
            <a:lstStyle/>
            <a:p>
              <a:pPr algn="ctr">
                <a:spcBef>
                  <a:spcPts val="400"/>
                </a:spcBef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7" name="Top bar"/>
            <p:cNvSpPr/>
            <p:nvPr/>
          </p:nvSpPr>
          <p:spPr>
            <a:xfrm>
              <a:off x="0" y="0"/>
              <a:ext cx="12193200" cy="50401"/>
            </a:xfrm>
            <a:prstGeom prst="rect">
              <a:avLst/>
            </a:prstGeom>
            <a:solidFill>
              <a:srgbClr val="44A9E3"/>
            </a:solidFill>
            <a:ln w="12700" cap="flat">
              <a:noFill/>
              <a:miter lim="400000"/>
            </a:ln>
            <a:effectLst/>
          </p:spPr>
          <p:txBody>
            <a:bodyPr wrap="square" lIns="46799" tIns="46799" rIns="46799" bIns="46799" numCol="1" anchor="ctr">
              <a:noAutofit/>
            </a:bodyPr>
            <a:lstStyle/>
            <a:p>
              <a:pPr algn="ctr">
                <a:spcBef>
                  <a:spcPts val="400"/>
                </a:spcBef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258" name="Screenshot 2025-07-04 at 13.46.05.png" descr="Screenshot 2025-07-04 at 13.46.05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070451" y="6559534"/>
              <a:ext cx="3371378" cy="316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0" name="Logo color"/>
          <p:cNvSpPr/>
          <p:nvPr/>
        </p:nvSpPr>
        <p:spPr>
          <a:xfrm>
            <a:off x="258350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261" name="Title Text"/>
          <p:cNvSpPr txBox="1"/>
          <p:nvPr>
            <p:ph type="title"/>
          </p:nvPr>
        </p:nvSpPr>
        <p:spPr>
          <a:xfrm>
            <a:off x="1781075" y="426126"/>
            <a:ext cx="9312376" cy="972718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>
              <a:lnSpc>
                <a:spcPct val="100000"/>
              </a:lnSpc>
              <a:defRPr b="1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2" name="Body Level One…"/>
          <p:cNvSpPr txBox="1"/>
          <p:nvPr>
            <p:ph type="body" idx="1"/>
          </p:nvPr>
        </p:nvSpPr>
        <p:spPr>
          <a:xfrm>
            <a:off x="1781150" y="1706399"/>
            <a:ext cx="9312375" cy="454557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3" name="Slide Number"/>
          <p:cNvSpPr txBox="1"/>
          <p:nvPr>
            <p:ph type="sldNum" sz="quarter" idx="2"/>
          </p:nvPr>
        </p:nvSpPr>
        <p:spPr>
          <a:xfrm>
            <a:off x="11512800" y="6636099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64" name="ESS.png" descr="E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6600" y="252000"/>
            <a:ext cx="1138321" cy="612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" name="Group"/>
          <p:cNvGrpSpPr/>
          <p:nvPr/>
        </p:nvGrpSpPr>
        <p:grpSpPr>
          <a:xfrm>
            <a:off x="31354" y="5747546"/>
            <a:ext cx="746603" cy="779407"/>
            <a:chOff x="0" y="0"/>
            <a:chExt cx="746602" cy="779406"/>
          </a:xfrm>
        </p:grpSpPr>
        <p:sp>
          <p:nvSpPr>
            <p:cNvPr id="265" name="Logo color"/>
            <p:cNvSpPr/>
            <p:nvPr/>
          </p:nvSpPr>
          <p:spPr>
            <a:xfrm>
              <a:off x="2579" y="465771"/>
              <a:ext cx="120369" cy="175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97" y="18293"/>
                  </a:moveTo>
                  <a:cubicBezTo>
                    <a:pt x="10549" y="19881"/>
                    <a:pt x="11051" y="19881"/>
                    <a:pt x="17003" y="18293"/>
                  </a:cubicBezTo>
                  <a:cubicBezTo>
                    <a:pt x="17003" y="18293"/>
                    <a:pt x="17003" y="18293"/>
                    <a:pt x="21600" y="19949"/>
                  </a:cubicBezTo>
                  <a:cubicBezTo>
                    <a:pt x="21600" y="19949"/>
                    <a:pt x="21600" y="19949"/>
                    <a:pt x="17003" y="21600"/>
                  </a:cubicBezTo>
                  <a:cubicBezTo>
                    <a:pt x="11051" y="20016"/>
                    <a:pt x="10549" y="20016"/>
                    <a:pt x="4597" y="21600"/>
                  </a:cubicBezTo>
                  <a:cubicBezTo>
                    <a:pt x="4597" y="21600"/>
                    <a:pt x="4597" y="21600"/>
                    <a:pt x="0" y="19949"/>
                  </a:cubicBezTo>
                  <a:cubicBezTo>
                    <a:pt x="0" y="19949"/>
                    <a:pt x="0" y="19949"/>
                    <a:pt x="4597" y="18293"/>
                  </a:cubicBezTo>
                  <a:close/>
                  <a:moveTo>
                    <a:pt x="4597" y="14200"/>
                  </a:moveTo>
                  <a:cubicBezTo>
                    <a:pt x="10549" y="15790"/>
                    <a:pt x="11051" y="15790"/>
                    <a:pt x="17003" y="14200"/>
                  </a:cubicBezTo>
                  <a:cubicBezTo>
                    <a:pt x="17003" y="14200"/>
                    <a:pt x="17003" y="14200"/>
                    <a:pt x="21600" y="15858"/>
                  </a:cubicBezTo>
                  <a:cubicBezTo>
                    <a:pt x="21600" y="15858"/>
                    <a:pt x="21600" y="15858"/>
                    <a:pt x="17003" y="17512"/>
                  </a:cubicBezTo>
                  <a:cubicBezTo>
                    <a:pt x="11051" y="15925"/>
                    <a:pt x="10549" y="15925"/>
                    <a:pt x="4597" y="17512"/>
                  </a:cubicBezTo>
                  <a:cubicBezTo>
                    <a:pt x="4597" y="17512"/>
                    <a:pt x="4597" y="17512"/>
                    <a:pt x="0" y="15858"/>
                  </a:cubicBezTo>
                  <a:cubicBezTo>
                    <a:pt x="0" y="15858"/>
                    <a:pt x="0" y="15858"/>
                    <a:pt x="4597" y="14200"/>
                  </a:cubicBezTo>
                  <a:close/>
                  <a:moveTo>
                    <a:pt x="4597" y="10111"/>
                  </a:moveTo>
                  <a:cubicBezTo>
                    <a:pt x="10549" y="11702"/>
                    <a:pt x="11051" y="11702"/>
                    <a:pt x="17003" y="10111"/>
                  </a:cubicBezTo>
                  <a:cubicBezTo>
                    <a:pt x="17003" y="10111"/>
                    <a:pt x="17003" y="10111"/>
                    <a:pt x="21600" y="11769"/>
                  </a:cubicBezTo>
                  <a:cubicBezTo>
                    <a:pt x="21600" y="11769"/>
                    <a:pt x="21600" y="11769"/>
                    <a:pt x="17003" y="13423"/>
                  </a:cubicBezTo>
                  <a:cubicBezTo>
                    <a:pt x="11051" y="11837"/>
                    <a:pt x="10549" y="11837"/>
                    <a:pt x="4597" y="13423"/>
                  </a:cubicBezTo>
                  <a:cubicBezTo>
                    <a:pt x="4597" y="13423"/>
                    <a:pt x="4597" y="13423"/>
                    <a:pt x="0" y="11769"/>
                  </a:cubicBezTo>
                  <a:cubicBezTo>
                    <a:pt x="0" y="11769"/>
                    <a:pt x="0" y="11769"/>
                    <a:pt x="4597" y="10111"/>
                  </a:cubicBezTo>
                  <a:close/>
                  <a:moveTo>
                    <a:pt x="2971" y="918"/>
                  </a:moveTo>
                  <a:lnTo>
                    <a:pt x="2971" y="6926"/>
                  </a:lnTo>
                  <a:cubicBezTo>
                    <a:pt x="2971" y="6926"/>
                    <a:pt x="2971" y="6926"/>
                    <a:pt x="3980" y="6926"/>
                  </a:cubicBezTo>
                  <a:cubicBezTo>
                    <a:pt x="4430" y="6926"/>
                    <a:pt x="4695" y="6878"/>
                    <a:pt x="4903" y="6708"/>
                  </a:cubicBezTo>
                  <a:cubicBezTo>
                    <a:pt x="5220" y="6447"/>
                    <a:pt x="5249" y="5917"/>
                    <a:pt x="5249" y="4849"/>
                  </a:cubicBezTo>
                  <a:cubicBezTo>
                    <a:pt x="5249" y="4849"/>
                    <a:pt x="5249" y="4849"/>
                    <a:pt x="5249" y="2990"/>
                  </a:cubicBezTo>
                  <a:cubicBezTo>
                    <a:pt x="5249" y="1926"/>
                    <a:pt x="5220" y="1396"/>
                    <a:pt x="4903" y="1135"/>
                  </a:cubicBezTo>
                  <a:cubicBezTo>
                    <a:pt x="4695" y="965"/>
                    <a:pt x="4430" y="918"/>
                    <a:pt x="3980" y="918"/>
                  </a:cubicBezTo>
                  <a:cubicBezTo>
                    <a:pt x="3980" y="918"/>
                    <a:pt x="3980" y="918"/>
                    <a:pt x="2971" y="918"/>
                  </a:cubicBezTo>
                  <a:close/>
                  <a:moveTo>
                    <a:pt x="8068" y="0"/>
                  </a:moveTo>
                  <a:cubicBezTo>
                    <a:pt x="8068" y="0"/>
                    <a:pt x="8068" y="0"/>
                    <a:pt x="13456" y="0"/>
                  </a:cubicBezTo>
                  <a:cubicBezTo>
                    <a:pt x="13542" y="0"/>
                    <a:pt x="13594" y="16"/>
                    <a:pt x="13635" y="44"/>
                  </a:cubicBezTo>
                  <a:cubicBezTo>
                    <a:pt x="13669" y="67"/>
                    <a:pt x="13698" y="103"/>
                    <a:pt x="13698" y="162"/>
                  </a:cubicBezTo>
                  <a:cubicBezTo>
                    <a:pt x="13698" y="162"/>
                    <a:pt x="13698" y="162"/>
                    <a:pt x="13698" y="827"/>
                  </a:cubicBezTo>
                  <a:cubicBezTo>
                    <a:pt x="13698" y="886"/>
                    <a:pt x="13669" y="922"/>
                    <a:pt x="13635" y="945"/>
                  </a:cubicBezTo>
                  <a:cubicBezTo>
                    <a:pt x="13594" y="973"/>
                    <a:pt x="13542" y="989"/>
                    <a:pt x="13456" y="989"/>
                  </a:cubicBezTo>
                  <a:cubicBezTo>
                    <a:pt x="13456" y="989"/>
                    <a:pt x="13456" y="989"/>
                    <a:pt x="11731" y="989"/>
                  </a:cubicBezTo>
                  <a:cubicBezTo>
                    <a:pt x="11731" y="989"/>
                    <a:pt x="11731" y="989"/>
                    <a:pt x="11731" y="7681"/>
                  </a:cubicBezTo>
                  <a:cubicBezTo>
                    <a:pt x="11731" y="7740"/>
                    <a:pt x="11708" y="7776"/>
                    <a:pt x="11667" y="7800"/>
                  </a:cubicBezTo>
                  <a:cubicBezTo>
                    <a:pt x="11633" y="7827"/>
                    <a:pt x="11581" y="7843"/>
                    <a:pt x="11494" y="7843"/>
                  </a:cubicBezTo>
                  <a:cubicBezTo>
                    <a:pt x="11494" y="7843"/>
                    <a:pt x="11494" y="7843"/>
                    <a:pt x="10029" y="7843"/>
                  </a:cubicBezTo>
                  <a:cubicBezTo>
                    <a:pt x="9943" y="7843"/>
                    <a:pt x="9891" y="7827"/>
                    <a:pt x="9850" y="7800"/>
                  </a:cubicBezTo>
                  <a:cubicBezTo>
                    <a:pt x="9810" y="7776"/>
                    <a:pt x="9787" y="7740"/>
                    <a:pt x="9787" y="7681"/>
                  </a:cubicBezTo>
                  <a:cubicBezTo>
                    <a:pt x="9787" y="7681"/>
                    <a:pt x="9787" y="7681"/>
                    <a:pt x="9787" y="989"/>
                  </a:cubicBezTo>
                  <a:cubicBezTo>
                    <a:pt x="9787" y="989"/>
                    <a:pt x="9787" y="989"/>
                    <a:pt x="8068" y="989"/>
                  </a:cubicBezTo>
                  <a:cubicBezTo>
                    <a:pt x="7981" y="989"/>
                    <a:pt x="7929" y="973"/>
                    <a:pt x="7889" y="945"/>
                  </a:cubicBezTo>
                  <a:cubicBezTo>
                    <a:pt x="7849" y="922"/>
                    <a:pt x="7825" y="886"/>
                    <a:pt x="7825" y="827"/>
                  </a:cubicBezTo>
                  <a:cubicBezTo>
                    <a:pt x="7825" y="827"/>
                    <a:pt x="7825" y="827"/>
                    <a:pt x="7825" y="162"/>
                  </a:cubicBezTo>
                  <a:cubicBezTo>
                    <a:pt x="7825" y="103"/>
                    <a:pt x="7849" y="67"/>
                    <a:pt x="7889" y="44"/>
                  </a:cubicBezTo>
                  <a:cubicBezTo>
                    <a:pt x="7929" y="16"/>
                    <a:pt x="7981" y="0"/>
                    <a:pt x="8068" y="0"/>
                  </a:cubicBezTo>
                  <a:close/>
                  <a:moveTo>
                    <a:pt x="1390" y="0"/>
                  </a:moveTo>
                  <a:cubicBezTo>
                    <a:pt x="1390" y="0"/>
                    <a:pt x="1390" y="0"/>
                    <a:pt x="4257" y="0"/>
                  </a:cubicBezTo>
                  <a:cubicBezTo>
                    <a:pt x="5370" y="0"/>
                    <a:pt x="6051" y="174"/>
                    <a:pt x="6466" y="538"/>
                  </a:cubicBezTo>
                  <a:cubicBezTo>
                    <a:pt x="7072" y="1036"/>
                    <a:pt x="7089" y="1843"/>
                    <a:pt x="7089" y="3077"/>
                  </a:cubicBezTo>
                  <a:cubicBezTo>
                    <a:pt x="7089" y="3077"/>
                    <a:pt x="7089" y="3077"/>
                    <a:pt x="7089" y="4766"/>
                  </a:cubicBezTo>
                  <a:cubicBezTo>
                    <a:pt x="7089" y="6000"/>
                    <a:pt x="7072" y="6807"/>
                    <a:pt x="6466" y="7305"/>
                  </a:cubicBezTo>
                  <a:cubicBezTo>
                    <a:pt x="6051" y="7669"/>
                    <a:pt x="5370" y="7843"/>
                    <a:pt x="4257" y="7843"/>
                  </a:cubicBezTo>
                  <a:cubicBezTo>
                    <a:pt x="4257" y="7843"/>
                    <a:pt x="4257" y="7843"/>
                    <a:pt x="1390" y="7843"/>
                  </a:cubicBezTo>
                  <a:cubicBezTo>
                    <a:pt x="1304" y="7843"/>
                    <a:pt x="1252" y="7827"/>
                    <a:pt x="1217" y="7800"/>
                  </a:cubicBezTo>
                  <a:cubicBezTo>
                    <a:pt x="1177" y="7776"/>
                    <a:pt x="1154" y="7740"/>
                    <a:pt x="1154" y="7681"/>
                  </a:cubicBezTo>
                  <a:cubicBezTo>
                    <a:pt x="1154" y="7681"/>
                    <a:pt x="1154" y="7681"/>
                    <a:pt x="1154" y="162"/>
                  </a:cubicBezTo>
                  <a:cubicBezTo>
                    <a:pt x="1154" y="103"/>
                    <a:pt x="1177" y="67"/>
                    <a:pt x="1217" y="44"/>
                  </a:cubicBezTo>
                  <a:cubicBezTo>
                    <a:pt x="1252" y="16"/>
                    <a:pt x="1304" y="0"/>
                    <a:pt x="1390" y="0"/>
                  </a:cubicBezTo>
                  <a:close/>
                  <a:moveTo>
                    <a:pt x="14706" y="0"/>
                  </a:moveTo>
                  <a:cubicBezTo>
                    <a:pt x="14706" y="0"/>
                    <a:pt x="14706" y="0"/>
                    <a:pt x="16045" y="0"/>
                  </a:cubicBezTo>
                  <a:cubicBezTo>
                    <a:pt x="16131" y="0"/>
                    <a:pt x="16183" y="16"/>
                    <a:pt x="16224" y="44"/>
                  </a:cubicBezTo>
                  <a:cubicBezTo>
                    <a:pt x="16264" y="67"/>
                    <a:pt x="16287" y="103"/>
                    <a:pt x="16287" y="162"/>
                  </a:cubicBezTo>
                  <a:cubicBezTo>
                    <a:pt x="16287" y="162"/>
                    <a:pt x="16287" y="162"/>
                    <a:pt x="16287" y="5712"/>
                  </a:cubicBezTo>
                  <a:cubicBezTo>
                    <a:pt x="16287" y="6314"/>
                    <a:pt x="16368" y="6646"/>
                    <a:pt x="16627" y="6844"/>
                  </a:cubicBezTo>
                  <a:cubicBezTo>
                    <a:pt x="16818" y="6990"/>
                    <a:pt x="17072" y="7053"/>
                    <a:pt x="17406" y="7053"/>
                  </a:cubicBezTo>
                  <a:cubicBezTo>
                    <a:pt x="17776" y="7053"/>
                    <a:pt x="18041" y="6982"/>
                    <a:pt x="18226" y="6844"/>
                  </a:cubicBezTo>
                  <a:cubicBezTo>
                    <a:pt x="18503" y="6638"/>
                    <a:pt x="18566" y="6294"/>
                    <a:pt x="18566" y="5712"/>
                  </a:cubicBezTo>
                  <a:cubicBezTo>
                    <a:pt x="18566" y="5712"/>
                    <a:pt x="18566" y="5712"/>
                    <a:pt x="18566" y="162"/>
                  </a:cubicBezTo>
                  <a:cubicBezTo>
                    <a:pt x="18566" y="103"/>
                    <a:pt x="18589" y="67"/>
                    <a:pt x="18630" y="44"/>
                  </a:cubicBezTo>
                  <a:cubicBezTo>
                    <a:pt x="18664" y="16"/>
                    <a:pt x="18722" y="0"/>
                    <a:pt x="18803" y="0"/>
                  </a:cubicBezTo>
                  <a:cubicBezTo>
                    <a:pt x="18803" y="0"/>
                    <a:pt x="18803" y="0"/>
                    <a:pt x="20147" y="0"/>
                  </a:cubicBezTo>
                  <a:cubicBezTo>
                    <a:pt x="20234" y="0"/>
                    <a:pt x="20286" y="16"/>
                    <a:pt x="20320" y="44"/>
                  </a:cubicBezTo>
                  <a:cubicBezTo>
                    <a:pt x="20361" y="67"/>
                    <a:pt x="20384" y="103"/>
                    <a:pt x="20384" y="162"/>
                  </a:cubicBezTo>
                  <a:cubicBezTo>
                    <a:pt x="20384" y="162"/>
                    <a:pt x="20384" y="162"/>
                    <a:pt x="20384" y="5716"/>
                  </a:cubicBezTo>
                  <a:cubicBezTo>
                    <a:pt x="20384" y="6464"/>
                    <a:pt x="20257" y="6962"/>
                    <a:pt x="19732" y="7382"/>
                  </a:cubicBezTo>
                  <a:cubicBezTo>
                    <a:pt x="19287" y="7738"/>
                    <a:pt x="18560" y="7943"/>
                    <a:pt x="17430" y="7943"/>
                  </a:cubicBezTo>
                  <a:cubicBezTo>
                    <a:pt x="16316" y="7943"/>
                    <a:pt x="15583" y="7750"/>
                    <a:pt x="15093" y="7382"/>
                  </a:cubicBezTo>
                  <a:cubicBezTo>
                    <a:pt x="14625" y="7030"/>
                    <a:pt x="14469" y="6523"/>
                    <a:pt x="14469" y="5716"/>
                  </a:cubicBezTo>
                  <a:cubicBezTo>
                    <a:pt x="14469" y="5716"/>
                    <a:pt x="14469" y="5716"/>
                    <a:pt x="14469" y="162"/>
                  </a:cubicBezTo>
                  <a:cubicBezTo>
                    <a:pt x="14469" y="103"/>
                    <a:pt x="14493" y="67"/>
                    <a:pt x="14527" y="44"/>
                  </a:cubicBezTo>
                  <a:cubicBezTo>
                    <a:pt x="14568" y="16"/>
                    <a:pt x="14620" y="0"/>
                    <a:pt x="14706" y="0"/>
                  </a:cubicBezTo>
                  <a:close/>
                </a:path>
              </a:pathLst>
            </a:custGeom>
            <a:solidFill>
              <a:srgbClr val="990000"/>
            </a:solidFill>
            <a:ln w="12700" cap="flat">
              <a:noFill/>
              <a:miter lim="400000"/>
            </a:ln>
            <a:effectLst/>
          </p:spPr>
          <p:txBody>
            <a:bodyPr wrap="square" lIns="46799" tIns="46799" rIns="46799" bIns="46799" numCol="1" anchor="t">
              <a:noAutofit/>
            </a:bodyPr>
            <a:lstStyle/>
            <a:p>
              <a:pPr>
                <a:spcBef>
                  <a:spcPts val="900"/>
                </a:spcBef>
                <a:defRPr sz="1600"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pic>
          <p:nvPicPr>
            <p:cNvPr id="266" name="logoill.pdf" descr="logoill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0587" y="472777"/>
              <a:ext cx="169003" cy="1615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mcstas-logo.pdf" descr="mcstas-logo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746603" cy="438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" name="PSI-Logo_trans.png" descr="PSI-Logo_trans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8104" y="515562"/>
              <a:ext cx="210361" cy="770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9" name="ku-logo.pdf" descr="ku-logo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4773" y="464219"/>
              <a:ext cx="132059" cy="179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0" name="ESS_Logo_Frugal_Blue_cmyk.png" descr="ESS_Logo_Frugal_Blue_cmyk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21086" y="624805"/>
              <a:ext cx="287317" cy="154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4" name="Group"/>
          <p:cNvGrpSpPr/>
          <p:nvPr/>
        </p:nvGrpSpPr>
        <p:grpSpPr>
          <a:xfrm>
            <a:off x="77847" y="4858993"/>
            <a:ext cx="653617" cy="652604"/>
            <a:chOff x="0" y="0"/>
            <a:chExt cx="653615" cy="652603"/>
          </a:xfrm>
        </p:grpSpPr>
        <p:pic>
          <p:nvPicPr>
            <p:cNvPr id="272" name="image6.png" descr="image6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81287" y="431775"/>
              <a:ext cx="464081" cy="220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653616" cy="4445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5" name="UserProfile.Offices.Workarea_{{DocumentLanguage}}text"/>
          <p:cNvSpPr txBox="1"/>
          <p:nvPr/>
        </p:nvSpPr>
        <p:spPr>
          <a:xfrm>
            <a:off x="1538170" y="6636099"/>
            <a:ext cx="339707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McStas 25 year celebration</a:t>
            </a:r>
          </a:p>
        </p:txBody>
      </p:sp>
      <p:sp>
        <p:nvSpPr>
          <p:cNvPr id="276" name="UserProfile.Offices.Workarea_{{DocumentLanguage}}text"/>
          <p:cNvSpPr txBox="1"/>
          <p:nvPr/>
        </p:nvSpPr>
        <p:spPr>
          <a:xfrm>
            <a:off x="2846124" y="6636099"/>
            <a:ext cx="339707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Peter Willendrup, DTU Physics and ESS DMSC</a:t>
            </a:r>
          </a:p>
        </p:txBody>
      </p:sp>
      <p:pic>
        <p:nvPicPr>
          <p:cNvPr id="277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352365" y="141061"/>
            <a:ext cx="749128" cy="734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"/>
          <p:cNvGrpSpPr/>
          <p:nvPr/>
        </p:nvGrpSpPr>
        <p:grpSpPr>
          <a:xfrm>
            <a:off x="6350" y="-1"/>
            <a:ext cx="12193200" cy="6876336"/>
            <a:chOff x="0" y="0"/>
            <a:chExt cx="12193199" cy="6876334"/>
          </a:xfrm>
        </p:grpSpPr>
        <p:grpSp>
          <p:nvGrpSpPr>
            <p:cNvPr id="287" name="Group"/>
            <p:cNvGrpSpPr/>
            <p:nvPr/>
          </p:nvGrpSpPr>
          <p:grpSpPr>
            <a:xfrm>
              <a:off x="0" y="-1"/>
              <a:ext cx="12193200" cy="6876336"/>
              <a:chOff x="0" y="0"/>
              <a:chExt cx="12193199" cy="6876334"/>
            </a:xfrm>
          </p:grpSpPr>
          <p:sp>
            <p:nvSpPr>
              <p:cNvPr id="284" name="Bottom bar"/>
              <p:cNvSpPr/>
              <p:nvPr/>
            </p:nvSpPr>
            <p:spPr>
              <a:xfrm>
                <a:off x="0" y="6559534"/>
                <a:ext cx="12193200" cy="3168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5" name="Top bar"/>
              <p:cNvSpPr/>
              <p:nvPr/>
            </p:nvSpPr>
            <p:spPr>
              <a:xfrm>
                <a:off x="0" y="0"/>
                <a:ext cx="12193200" cy="504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86" name="Screenshot 2025-07-04 at 13.46.05.png" descr="Screenshot 2025-07-04 at 13.46.05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070451" y="6559534"/>
                <a:ext cx="3371378" cy="316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88" name="UserProfile.Offices.Workarea_{{DocumentLanguage}}text"/>
            <p:cNvSpPr txBox="1"/>
            <p:nvPr/>
          </p:nvSpPr>
          <p:spPr>
            <a:xfrm>
              <a:off x="1348199" y="6636099"/>
              <a:ext cx="3397072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b="1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Peter Willendrup, DTU Physics and ESS DMSC</a:t>
              </a:r>
            </a:p>
          </p:txBody>
        </p:sp>
      </p:grpSp>
      <p:sp>
        <p:nvSpPr>
          <p:cNvPr id="290" name="Logo color"/>
          <p:cNvSpPr/>
          <p:nvPr/>
        </p:nvSpPr>
        <p:spPr>
          <a:xfrm>
            <a:off x="258350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291" name="Title Text"/>
          <p:cNvSpPr txBox="1"/>
          <p:nvPr>
            <p:ph type="title"/>
          </p:nvPr>
        </p:nvSpPr>
        <p:spPr>
          <a:xfrm>
            <a:off x="1781075" y="426126"/>
            <a:ext cx="9312376" cy="972718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>
              <a:lnSpc>
                <a:spcPct val="100000"/>
              </a:lnSpc>
              <a:defRPr b="1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2" name="Body Level One…"/>
          <p:cNvSpPr txBox="1"/>
          <p:nvPr>
            <p:ph type="body" idx="1"/>
          </p:nvPr>
        </p:nvSpPr>
        <p:spPr>
          <a:xfrm>
            <a:off x="1781150" y="1706399"/>
            <a:ext cx="9312375" cy="454557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3" name="Slide Number"/>
          <p:cNvSpPr txBox="1"/>
          <p:nvPr>
            <p:ph type="sldNum" sz="quarter" idx="2"/>
          </p:nvPr>
        </p:nvSpPr>
        <p:spPr>
          <a:xfrm>
            <a:off x="11512800" y="6636099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94" name="ESS.png" descr="E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6600" y="252000"/>
            <a:ext cx="1138321" cy="612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1" name="Group"/>
          <p:cNvGrpSpPr/>
          <p:nvPr/>
        </p:nvGrpSpPr>
        <p:grpSpPr>
          <a:xfrm>
            <a:off x="31354" y="5747546"/>
            <a:ext cx="746603" cy="779407"/>
            <a:chOff x="0" y="0"/>
            <a:chExt cx="746602" cy="779406"/>
          </a:xfrm>
        </p:grpSpPr>
        <p:sp>
          <p:nvSpPr>
            <p:cNvPr id="295" name="Logo color"/>
            <p:cNvSpPr/>
            <p:nvPr/>
          </p:nvSpPr>
          <p:spPr>
            <a:xfrm>
              <a:off x="2579" y="465771"/>
              <a:ext cx="120369" cy="175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97" y="18293"/>
                  </a:moveTo>
                  <a:cubicBezTo>
                    <a:pt x="10549" y="19881"/>
                    <a:pt x="11051" y="19881"/>
                    <a:pt x="17003" y="18293"/>
                  </a:cubicBezTo>
                  <a:cubicBezTo>
                    <a:pt x="17003" y="18293"/>
                    <a:pt x="17003" y="18293"/>
                    <a:pt x="21600" y="19949"/>
                  </a:cubicBezTo>
                  <a:cubicBezTo>
                    <a:pt x="21600" y="19949"/>
                    <a:pt x="21600" y="19949"/>
                    <a:pt x="17003" y="21600"/>
                  </a:cubicBezTo>
                  <a:cubicBezTo>
                    <a:pt x="11051" y="20016"/>
                    <a:pt x="10549" y="20016"/>
                    <a:pt x="4597" y="21600"/>
                  </a:cubicBezTo>
                  <a:cubicBezTo>
                    <a:pt x="4597" y="21600"/>
                    <a:pt x="4597" y="21600"/>
                    <a:pt x="0" y="19949"/>
                  </a:cubicBezTo>
                  <a:cubicBezTo>
                    <a:pt x="0" y="19949"/>
                    <a:pt x="0" y="19949"/>
                    <a:pt x="4597" y="18293"/>
                  </a:cubicBezTo>
                  <a:close/>
                  <a:moveTo>
                    <a:pt x="4597" y="14200"/>
                  </a:moveTo>
                  <a:cubicBezTo>
                    <a:pt x="10549" y="15790"/>
                    <a:pt x="11051" y="15790"/>
                    <a:pt x="17003" y="14200"/>
                  </a:cubicBezTo>
                  <a:cubicBezTo>
                    <a:pt x="17003" y="14200"/>
                    <a:pt x="17003" y="14200"/>
                    <a:pt x="21600" y="15858"/>
                  </a:cubicBezTo>
                  <a:cubicBezTo>
                    <a:pt x="21600" y="15858"/>
                    <a:pt x="21600" y="15858"/>
                    <a:pt x="17003" y="17512"/>
                  </a:cubicBezTo>
                  <a:cubicBezTo>
                    <a:pt x="11051" y="15925"/>
                    <a:pt x="10549" y="15925"/>
                    <a:pt x="4597" y="17512"/>
                  </a:cubicBezTo>
                  <a:cubicBezTo>
                    <a:pt x="4597" y="17512"/>
                    <a:pt x="4597" y="17512"/>
                    <a:pt x="0" y="15858"/>
                  </a:cubicBezTo>
                  <a:cubicBezTo>
                    <a:pt x="0" y="15858"/>
                    <a:pt x="0" y="15858"/>
                    <a:pt x="4597" y="14200"/>
                  </a:cubicBezTo>
                  <a:close/>
                  <a:moveTo>
                    <a:pt x="4597" y="10111"/>
                  </a:moveTo>
                  <a:cubicBezTo>
                    <a:pt x="10549" y="11702"/>
                    <a:pt x="11051" y="11702"/>
                    <a:pt x="17003" y="10111"/>
                  </a:cubicBezTo>
                  <a:cubicBezTo>
                    <a:pt x="17003" y="10111"/>
                    <a:pt x="17003" y="10111"/>
                    <a:pt x="21600" y="11769"/>
                  </a:cubicBezTo>
                  <a:cubicBezTo>
                    <a:pt x="21600" y="11769"/>
                    <a:pt x="21600" y="11769"/>
                    <a:pt x="17003" y="13423"/>
                  </a:cubicBezTo>
                  <a:cubicBezTo>
                    <a:pt x="11051" y="11837"/>
                    <a:pt x="10549" y="11837"/>
                    <a:pt x="4597" y="13423"/>
                  </a:cubicBezTo>
                  <a:cubicBezTo>
                    <a:pt x="4597" y="13423"/>
                    <a:pt x="4597" y="13423"/>
                    <a:pt x="0" y="11769"/>
                  </a:cubicBezTo>
                  <a:cubicBezTo>
                    <a:pt x="0" y="11769"/>
                    <a:pt x="0" y="11769"/>
                    <a:pt x="4597" y="10111"/>
                  </a:cubicBezTo>
                  <a:close/>
                  <a:moveTo>
                    <a:pt x="2971" y="918"/>
                  </a:moveTo>
                  <a:lnTo>
                    <a:pt x="2971" y="6926"/>
                  </a:lnTo>
                  <a:cubicBezTo>
                    <a:pt x="2971" y="6926"/>
                    <a:pt x="2971" y="6926"/>
                    <a:pt x="3980" y="6926"/>
                  </a:cubicBezTo>
                  <a:cubicBezTo>
                    <a:pt x="4430" y="6926"/>
                    <a:pt x="4695" y="6878"/>
                    <a:pt x="4903" y="6708"/>
                  </a:cubicBezTo>
                  <a:cubicBezTo>
                    <a:pt x="5220" y="6447"/>
                    <a:pt x="5249" y="5917"/>
                    <a:pt x="5249" y="4849"/>
                  </a:cubicBezTo>
                  <a:cubicBezTo>
                    <a:pt x="5249" y="4849"/>
                    <a:pt x="5249" y="4849"/>
                    <a:pt x="5249" y="2990"/>
                  </a:cubicBezTo>
                  <a:cubicBezTo>
                    <a:pt x="5249" y="1926"/>
                    <a:pt x="5220" y="1396"/>
                    <a:pt x="4903" y="1135"/>
                  </a:cubicBezTo>
                  <a:cubicBezTo>
                    <a:pt x="4695" y="965"/>
                    <a:pt x="4430" y="918"/>
                    <a:pt x="3980" y="918"/>
                  </a:cubicBezTo>
                  <a:cubicBezTo>
                    <a:pt x="3980" y="918"/>
                    <a:pt x="3980" y="918"/>
                    <a:pt x="2971" y="918"/>
                  </a:cubicBezTo>
                  <a:close/>
                  <a:moveTo>
                    <a:pt x="8068" y="0"/>
                  </a:moveTo>
                  <a:cubicBezTo>
                    <a:pt x="8068" y="0"/>
                    <a:pt x="8068" y="0"/>
                    <a:pt x="13456" y="0"/>
                  </a:cubicBezTo>
                  <a:cubicBezTo>
                    <a:pt x="13542" y="0"/>
                    <a:pt x="13594" y="16"/>
                    <a:pt x="13635" y="44"/>
                  </a:cubicBezTo>
                  <a:cubicBezTo>
                    <a:pt x="13669" y="67"/>
                    <a:pt x="13698" y="103"/>
                    <a:pt x="13698" y="162"/>
                  </a:cubicBezTo>
                  <a:cubicBezTo>
                    <a:pt x="13698" y="162"/>
                    <a:pt x="13698" y="162"/>
                    <a:pt x="13698" y="827"/>
                  </a:cubicBezTo>
                  <a:cubicBezTo>
                    <a:pt x="13698" y="886"/>
                    <a:pt x="13669" y="922"/>
                    <a:pt x="13635" y="945"/>
                  </a:cubicBezTo>
                  <a:cubicBezTo>
                    <a:pt x="13594" y="973"/>
                    <a:pt x="13542" y="989"/>
                    <a:pt x="13456" y="989"/>
                  </a:cubicBezTo>
                  <a:cubicBezTo>
                    <a:pt x="13456" y="989"/>
                    <a:pt x="13456" y="989"/>
                    <a:pt x="11731" y="989"/>
                  </a:cubicBezTo>
                  <a:cubicBezTo>
                    <a:pt x="11731" y="989"/>
                    <a:pt x="11731" y="989"/>
                    <a:pt x="11731" y="7681"/>
                  </a:cubicBezTo>
                  <a:cubicBezTo>
                    <a:pt x="11731" y="7740"/>
                    <a:pt x="11708" y="7776"/>
                    <a:pt x="11667" y="7800"/>
                  </a:cubicBezTo>
                  <a:cubicBezTo>
                    <a:pt x="11633" y="7827"/>
                    <a:pt x="11581" y="7843"/>
                    <a:pt x="11494" y="7843"/>
                  </a:cubicBezTo>
                  <a:cubicBezTo>
                    <a:pt x="11494" y="7843"/>
                    <a:pt x="11494" y="7843"/>
                    <a:pt x="10029" y="7843"/>
                  </a:cubicBezTo>
                  <a:cubicBezTo>
                    <a:pt x="9943" y="7843"/>
                    <a:pt x="9891" y="7827"/>
                    <a:pt x="9850" y="7800"/>
                  </a:cubicBezTo>
                  <a:cubicBezTo>
                    <a:pt x="9810" y="7776"/>
                    <a:pt x="9787" y="7740"/>
                    <a:pt x="9787" y="7681"/>
                  </a:cubicBezTo>
                  <a:cubicBezTo>
                    <a:pt x="9787" y="7681"/>
                    <a:pt x="9787" y="7681"/>
                    <a:pt x="9787" y="989"/>
                  </a:cubicBezTo>
                  <a:cubicBezTo>
                    <a:pt x="9787" y="989"/>
                    <a:pt x="9787" y="989"/>
                    <a:pt x="8068" y="989"/>
                  </a:cubicBezTo>
                  <a:cubicBezTo>
                    <a:pt x="7981" y="989"/>
                    <a:pt x="7929" y="973"/>
                    <a:pt x="7889" y="945"/>
                  </a:cubicBezTo>
                  <a:cubicBezTo>
                    <a:pt x="7849" y="922"/>
                    <a:pt x="7825" y="886"/>
                    <a:pt x="7825" y="827"/>
                  </a:cubicBezTo>
                  <a:cubicBezTo>
                    <a:pt x="7825" y="827"/>
                    <a:pt x="7825" y="827"/>
                    <a:pt x="7825" y="162"/>
                  </a:cubicBezTo>
                  <a:cubicBezTo>
                    <a:pt x="7825" y="103"/>
                    <a:pt x="7849" y="67"/>
                    <a:pt x="7889" y="44"/>
                  </a:cubicBezTo>
                  <a:cubicBezTo>
                    <a:pt x="7929" y="16"/>
                    <a:pt x="7981" y="0"/>
                    <a:pt x="8068" y="0"/>
                  </a:cubicBezTo>
                  <a:close/>
                  <a:moveTo>
                    <a:pt x="1390" y="0"/>
                  </a:moveTo>
                  <a:cubicBezTo>
                    <a:pt x="1390" y="0"/>
                    <a:pt x="1390" y="0"/>
                    <a:pt x="4257" y="0"/>
                  </a:cubicBezTo>
                  <a:cubicBezTo>
                    <a:pt x="5370" y="0"/>
                    <a:pt x="6051" y="174"/>
                    <a:pt x="6466" y="538"/>
                  </a:cubicBezTo>
                  <a:cubicBezTo>
                    <a:pt x="7072" y="1036"/>
                    <a:pt x="7089" y="1843"/>
                    <a:pt x="7089" y="3077"/>
                  </a:cubicBezTo>
                  <a:cubicBezTo>
                    <a:pt x="7089" y="3077"/>
                    <a:pt x="7089" y="3077"/>
                    <a:pt x="7089" y="4766"/>
                  </a:cubicBezTo>
                  <a:cubicBezTo>
                    <a:pt x="7089" y="6000"/>
                    <a:pt x="7072" y="6807"/>
                    <a:pt x="6466" y="7305"/>
                  </a:cubicBezTo>
                  <a:cubicBezTo>
                    <a:pt x="6051" y="7669"/>
                    <a:pt x="5370" y="7843"/>
                    <a:pt x="4257" y="7843"/>
                  </a:cubicBezTo>
                  <a:cubicBezTo>
                    <a:pt x="4257" y="7843"/>
                    <a:pt x="4257" y="7843"/>
                    <a:pt x="1390" y="7843"/>
                  </a:cubicBezTo>
                  <a:cubicBezTo>
                    <a:pt x="1304" y="7843"/>
                    <a:pt x="1252" y="7827"/>
                    <a:pt x="1217" y="7800"/>
                  </a:cubicBezTo>
                  <a:cubicBezTo>
                    <a:pt x="1177" y="7776"/>
                    <a:pt x="1154" y="7740"/>
                    <a:pt x="1154" y="7681"/>
                  </a:cubicBezTo>
                  <a:cubicBezTo>
                    <a:pt x="1154" y="7681"/>
                    <a:pt x="1154" y="7681"/>
                    <a:pt x="1154" y="162"/>
                  </a:cubicBezTo>
                  <a:cubicBezTo>
                    <a:pt x="1154" y="103"/>
                    <a:pt x="1177" y="67"/>
                    <a:pt x="1217" y="44"/>
                  </a:cubicBezTo>
                  <a:cubicBezTo>
                    <a:pt x="1252" y="16"/>
                    <a:pt x="1304" y="0"/>
                    <a:pt x="1390" y="0"/>
                  </a:cubicBezTo>
                  <a:close/>
                  <a:moveTo>
                    <a:pt x="14706" y="0"/>
                  </a:moveTo>
                  <a:cubicBezTo>
                    <a:pt x="14706" y="0"/>
                    <a:pt x="14706" y="0"/>
                    <a:pt x="16045" y="0"/>
                  </a:cubicBezTo>
                  <a:cubicBezTo>
                    <a:pt x="16131" y="0"/>
                    <a:pt x="16183" y="16"/>
                    <a:pt x="16224" y="44"/>
                  </a:cubicBezTo>
                  <a:cubicBezTo>
                    <a:pt x="16264" y="67"/>
                    <a:pt x="16287" y="103"/>
                    <a:pt x="16287" y="162"/>
                  </a:cubicBezTo>
                  <a:cubicBezTo>
                    <a:pt x="16287" y="162"/>
                    <a:pt x="16287" y="162"/>
                    <a:pt x="16287" y="5712"/>
                  </a:cubicBezTo>
                  <a:cubicBezTo>
                    <a:pt x="16287" y="6314"/>
                    <a:pt x="16368" y="6646"/>
                    <a:pt x="16627" y="6844"/>
                  </a:cubicBezTo>
                  <a:cubicBezTo>
                    <a:pt x="16818" y="6990"/>
                    <a:pt x="17072" y="7053"/>
                    <a:pt x="17406" y="7053"/>
                  </a:cubicBezTo>
                  <a:cubicBezTo>
                    <a:pt x="17776" y="7053"/>
                    <a:pt x="18041" y="6982"/>
                    <a:pt x="18226" y="6844"/>
                  </a:cubicBezTo>
                  <a:cubicBezTo>
                    <a:pt x="18503" y="6638"/>
                    <a:pt x="18566" y="6294"/>
                    <a:pt x="18566" y="5712"/>
                  </a:cubicBezTo>
                  <a:cubicBezTo>
                    <a:pt x="18566" y="5712"/>
                    <a:pt x="18566" y="5712"/>
                    <a:pt x="18566" y="162"/>
                  </a:cubicBezTo>
                  <a:cubicBezTo>
                    <a:pt x="18566" y="103"/>
                    <a:pt x="18589" y="67"/>
                    <a:pt x="18630" y="44"/>
                  </a:cubicBezTo>
                  <a:cubicBezTo>
                    <a:pt x="18664" y="16"/>
                    <a:pt x="18722" y="0"/>
                    <a:pt x="18803" y="0"/>
                  </a:cubicBezTo>
                  <a:cubicBezTo>
                    <a:pt x="18803" y="0"/>
                    <a:pt x="18803" y="0"/>
                    <a:pt x="20147" y="0"/>
                  </a:cubicBezTo>
                  <a:cubicBezTo>
                    <a:pt x="20234" y="0"/>
                    <a:pt x="20286" y="16"/>
                    <a:pt x="20320" y="44"/>
                  </a:cubicBezTo>
                  <a:cubicBezTo>
                    <a:pt x="20361" y="67"/>
                    <a:pt x="20384" y="103"/>
                    <a:pt x="20384" y="162"/>
                  </a:cubicBezTo>
                  <a:cubicBezTo>
                    <a:pt x="20384" y="162"/>
                    <a:pt x="20384" y="162"/>
                    <a:pt x="20384" y="5716"/>
                  </a:cubicBezTo>
                  <a:cubicBezTo>
                    <a:pt x="20384" y="6464"/>
                    <a:pt x="20257" y="6962"/>
                    <a:pt x="19732" y="7382"/>
                  </a:cubicBezTo>
                  <a:cubicBezTo>
                    <a:pt x="19287" y="7738"/>
                    <a:pt x="18560" y="7943"/>
                    <a:pt x="17430" y="7943"/>
                  </a:cubicBezTo>
                  <a:cubicBezTo>
                    <a:pt x="16316" y="7943"/>
                    <a:pt x="15583" y="7750"/>
                    <a:pt x="15093" y="7382"/>
                  </a:cubicBezTo>
                  <a:cubicBezTo>
                    <a:pt x="14625" y="7030"/>
                    <a:pt x="14469" y="6523"/>
                    <a:pt x="14469" y="5716"/>
                  </a:cubicBezTo>
                  <a:cubicBezTo>
                    <a:pt x="14469" y="5716"/>
                    <a:pt x="14469" y="5716"/>
                    <a:pt x="14469" y="162"/>
                  </a:cubicBezTo>
                  <a:cubicBezTo>
                    <a:pt x="14469" y="103"/>
                    <a:pt x="14493" y="67"/>
                    <a:pt x="14527" y="44"/>
                  </a:cubicBezTo>
                  <a:cubicBezTo>
                    <a:pt x="14568" y="16"/>
                    <a:pt x="14620" y="0"/>
                    <a:pt x="14706" y="0"/>
                  </a:cubicBezTo>
                  <a:close/>
                </a:path>
              </a:pathLst>
            </a:custGeom>
            <a:solidFill>
              <a:srgbClr val="990000"/>
            </a:solidFill>
            <a:ln w="12700" cap="flat">
              <a:noFill/>
              <a:miter lim="400000"/>
            </a:ln>
            <a:effectLst/>
          </p:spPr>
          <p:txBody>
            <a:bodyPr wrap="square" lIns="46799" tIns="46799" rIns="46799" bIns="46799" numCol="1" anchor="t">
              <a:noAutofit/>
            </a:bodyPr>
            <a:lstStyle/>
            <a:p>
              <a:pPr>
                <a:spcBef>
                  <a:spcPts val="900"/>
                </a:spcBef>
                <a:defRPr sz="1600"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pic>
          <p:nvPicPr>
            <p:cNvPr id="296" name="logoill.pdf" descr="logoill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0587" y="472777"/>
              <a:ext cx="169003" cy="1615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7" name="mcstas-logo.pdf" descr="mcstas-logo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746603" cy="438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8" name="PSI-Logo_trans.png" descr="PSI-Logo_trans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8104" y="515562"/>
              <a:ext cx="210361" cy="770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9" name="ku-logo.pdf" descr="ku-logo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4773" y="464219"/>
              <a:ext cx="132059" cy="179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0" name="ESS_Logo_Frugal_Blue_cmyk.png" descr="ESS_Logo_Frugal_Blue_cmyk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21086" y="624805"/>
              <a:ext cx="287317" cy="154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4" name="Group"/>
          <p:cNvGrpSpPr/>
          <p:nvPr/>
        </p:nvGrpSpPr>
        <p:grpSpPr>
          <a:xfrm>
            <a:off x="77847" y="4858993"/>
            <a:ext cx="653617" cy="652604"/>
            <a:chOff x="0" y="0"/>
            <a:chExt cx="653615" cy="652603"/>
          </a:xfrm>
        </p:grpSpPr>
        <p:pic>
          <p:nvPicPr>
            <p:cNvPr id="302" name="image6.png" descr="image6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1287" y="431775"/>
              <a:ext cx="464081" cy="220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3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653616" cy="4445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5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352365" y="141061"/>
            <a:ext cx="749128" cy="734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roup"/>
          <p:cNvGrpSpPr/>
          <p:nvPr/>
        </p:nvGrpSpPr>
        <p:grpSpPr>
          <a:xfrm>
            <a:off x="6350" y="-1"/>
            <a:ext cx="12193200" cy="6876336"/>
            <a:chOff x="0" y="0"/>
            <a:chExt cx="12193199" cy="6876334"/>
          </a:xfrm>
        </p:grpSpPr>
        <p:grpSp>
          <p:nvGrpSpPr>
            <p:cNvPr id="315" name="Group"/>
            <p:cNvGrpSpPr/>
            <p:nvPr/>
          </p:nvGrpSpPr>
          <p:grpSpPr>
            <a:xfrm>
              <a:off x="0" y="-1"/>
              <a:ext cx="12193200" cy="6876336"/>
              <a:chOff x="0" y="0"/>
              <a:chExt cx="12193199" cy="6876334"/>
            </a:xfrm>
          </p:grpSpPr>
          <p:sp>
            <p:nvSpPr>
              <p:cNvPr id="312" name="Bottom bar"/>
              <p:cNvSpPr/>
              <p:nvPr/>
            </p:nvSpPr>
            <p:spPr>
              <a:xfrm>
                <a:off x="0" y="6559534"/>
                <a:ext cx="12193200" cy="3168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3" name="Top bar"/>
              <p:cNvSpPr/>
              <p:nvPr/>
            </p:nvSpPr>
            <p:spPr>
              <a:xfrm>
                <a:off x="0" y="0"/>
                <a:ext cx="12193200" cy="504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314" name="Screenshot 2025-07-04 at 13.46.05.png" descr="Screenshot 2025-07-04 at 13.46.05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070451" y="6559534"/>
                <a:ext cx="3371378" cy="316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16" name="UserProfile.Offices.Workarea_{{DocumentLanguage}}text"/>
            <p:cNvSpPr txBox="1"/>
            <p:nvPr/>
          </p:nvSpPr>
          <p:spPr>
            <a:xfrm>
              <a:off x="1348199" y="6636099"/>
              <a:ext cx="3397072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b="1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Peter Willendrup, DTU Physics and ESS DMSC</a:t>
              </a:r>
            </a:p>
          </p:txBody>
        </p:sp>
      </p:grpSp>
      <p:sp>
        <p:nvSpPr>
          <p:cNvPr id="318" name="Logo color"/>
          <p:cNvSpPr/>
          <p:nvPr/>
        </p:nvSpPr>
        <p:spPr>
          <a:xfrm>
            <a:off x="258350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319" name="Title Text"/>
          <p:cNvSpPr txBox="1"/>
          <p:nvPr>
            <p:ph type="title"/>
          </p:nvPr>
        </p:nvSpPr>
        <p:spPr>
          <a:xfrm>
            <a:off x="1781075" y="426126"/>
            <a:ext cx="9312376" cy="972718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>
              <a:lnSpc>
                <a:spcPct val="100000"/>
              </a:lnSpc>
              <a:defRPr b="1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0" name="Body Level One…"/>
          <p:cNvSpPr txBox="1"/>
          <p:nvPr>
            <p:ph type="body" idx="1"/>
          </p:nvPr>
        </p:nvSpPr>
        <p:spPr>
          <a:xfrm>
            <a:off x="1781150" y="1706399"/>
            <a:ext cx="9312375" cy="454557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1" name="Slide Number"/>
          <p:cNvSpPr txBox="1"/>
          <p:nvPr>
            <p:ph type="sldNum" sz="quarter" idx="2"/>
          </p:nvPr>
        </p:nvSpPr>
        <p:spPr>
          <a:xfrm>
            <a:off x="11512800" y="6636099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2930" y="251999"/>
            <a:ext cx="1142204" cy="611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6"/>
          <p:cNvSpPr/>
          <p:nvPr/>
        </p:nvSpPr>
        <p:spPr>
          <a:xfrm>
            <a:off x="-3" y="0"/>
            <a:ext cx="12192001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" name="Title Text"/>
          <p:cNvSpPr txBox="1"/>
          <p:nvPr>
            <p:ph type="title"/>
          </p:nvPr>
        </p:nvSpPr>
        <p:spPr>
          <a:xfrm>
            <a:off x="1930394" y="1153620"/>
            <a:ext cx="8640001" cy="23876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lnSpc>
                <a:spcPct val="100000"/>
              </a:lnSpc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sz="quarter" idx="1"/>
          </p:nvPr>
        </p:nvSpPr>
        <p:spPr>
          <a:xfrm>
            <a:off x="1930394" y="3883392"/>
            <a:ext cx="8640001" cy="921364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1pPr>
            <a:lvl2pPr marL="0" indent="4572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3pPr>
            <a:lvl4pPr marL="0" indent="13716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Rektangel 7"/>
          <p:cNvSpPr/>
          <p:nvPr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5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4610" y="417442"/>
            <a:ext cx="826396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14"/>
          <p:cNvSpPr/>
          <p:nvPr>
            <p:ph type="body" sz="quarter" idx="21" hasCustomPrompt="1"/>
          </p:nvPr>
        </p:nvSpPr>
        <p:spPr>
          <a:xfrm>
            <a:off x="1930394" y="5605695"/>
            <a:ext cx="6290893" cy="459884"/>
          </a:xfrm>
          <a:prstGeom prst="rect">
            <a:avLst/>
          </a:prstGeom>
        </p:spPr>
        <p:txBody>
          <a:bodyPr lIns="18000" tIns="18000" rIns="18000" bIns="18000" anchor="b">
            <a:normAutofit fontScale="100000" lnSpcReduction="0"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b="1" cap="all" spc="100" sz="1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presented by &lt;name nameson&gt;</a:t>
            </a:r>
          </a:p>
        </p:txBody>
      </p:sp>
      <p:pic>
        <p:nvPicPr>
          <p:cNvPr id="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28620" y="450273"/>
            <a:ext cx="749128" cy="7344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" name="Group"/>
          <p:cNvGrpSpPr/>
          <p:nvPr/>
        </p:nvGrpSpPr>
        <p:grpSpPr>
          <a:xfrm>
            <a:off x="9465911" y="450273"/>
            <a:ext cx="1370537" cy="734440"/>
            <a:chOff x="0" y="0"/>
            <a:chExt cx="1370536" cy="734438"/>
          </a:xfrm>
        </p:grpSpPr>
        <p:sp>
          <p:nvSpPr>
            <p:cNvPr id="28" name="Rectangle"/>
            <p:cNvSpPr/>
            <p:nvPr/>
          </p:nvSpPr>
          <p:spPr>
            <a:xfrm>
              <a:off x="0" y="0"/>
              <a:ext cx="1356771" cy="734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</a:p>
          </p:txBody>
        </p:sp>
        <p:pic>
          <p:nvPicPr>
            <p:cNvPr id="29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66755" b="0"/>
            <a:stretch>
              <a:fillRect/>
            </a:stretch>
          </p:blipFill>
          <p:spPr>
            <a:xfrm>
              <a:off x="481689" y="139333"/>
              <a:ext cx="888848" cy="445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59963" y="73116"/>
              <a:ext cx="401050" cy="5882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roup"/>
          <p:cNvGrpSpPr/>
          <p:nvPr/>
        </p:nvGrpSpPr>
        <p:grpSpPr>
          <a:xfrm>
            <a:off x="6350" y="-1"/>
            <a:ext cx="12193200" cy="6876336"/>
            <a:chOff x="0" y="0"/>
            <a:chExt cx="12193199" cy="6876334"/>
          </a:xfrm>
        </p:grpSpPr>
        <p:grpSp>
          <p:nvGrpSpPr>
            <p:cNvPr id="332" name="Group"/>
            <p:cNvGrpSpPr/>
            <p:nvPr/>
          </p:nvGrpSpPr>
          <p:grpSpPr>
            <a:xfrm>
              <a:off x="0" y="-1"/>
              <a:ext cx="12193200" cy="6876336"/>
              <a:chOff x="0" y="0"/>
              <a:chExt cx="12193199" cy="6876334"/>
            </a:xfrm>
          </p:grpSpPr>
          <p:sp>
            <p:nvSpPr>
              <p:cNvPr id="329" name="Bottom bar"/>
              <p:cNvSpPr/>
              <p:nvPr/>
            </p:nvSpPr>
            <p:spPr>
              <a:xfrm>
                <a:off x="0" y="6559534"/>
                <a:ext cx="12193200" cy="3168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" name="Top bar"/>
              <p:cNvSpPr/>
              <p:nvPr/>
            </p:nvSpPr>
            <p:spPr>
              <a:xfrm>
                <a:off x="0" y="0"/>
                <a:ext cx="12193200" cy="504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331" name="Screenshot 2025-07-04 at 13.46.05.png" descr="Screenshot 2025-07-04 at 13.46.05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070451" y="6559534"/>
                <a:ext cx="3371378" cy="316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33" name="UserProfile.Offices.Workarea_{{DocumentLanguage}}text"/>
            <p:cNvSpPr txBox="1"/>
            <p:nvPr/>
          </p:nvSpPr>
          <p:spPr>
            <a:xfrm>
              <a:off x="1348199" y="6636099"/>
              <a:ext cx="3397072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b="1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Peter Willendrup, DTU Physics and ESS DMSC</a:t>
              </a:r>
            </a:p>
          </p:txBody>
        </p:sp>
      </p:grpSp>
      <p:sp>
        <p:nvSpPr>
          <p:cNvPr id="335" name="Logo color"/>
          <p:cNvSpPr/>
          <p:nvPr/>
        </p:nvSpPr>
        <p:spPr>
          <a:xfrm>
            <a:off x="264430" y="255309"/>
            <a:ext cx="419175" cy="611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3175">
            <a:miter lim="400000"/>
          </a:ln>
        </p:spPr>
        <p:txBody>
          <a:bodyPr lIns="46751" tIns="46751" rIns="46751" bIns="46751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336" name="Title Text"/>
          <p:cNvSpPr txBox="1"/>
          <p:nvPr>
            <p:ph type="title"/>
          </p:nvPr>
        </p:nvSpPr>
        <p:spPr>
          <a:xfrm>
            <a:off x="1785570" y="429254"/>
            <a:ext cx="9302675" cy="971704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>
              <a:lnSpc>
                <a:spcPct val="100000"/>
              </a:lnSpc>
              <a:defRPr b="1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7" name="Body Level One…"/>
          <p:cNvSpPr txBox="1"/>
          <p:nvPr>
            <p:ph type="body" idx="1"/>
          </p:nvPr>
        </p:nvSpPr>
        <p:spPr>
          <a:xfrm>
            <a:off x="1785644" y="1708194"/>
            <a:ext cx="9302675" cy="454084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8" name="Slide Number"/>
          <p:cNvSpPr txBox="1"/>
          <p:nvPr>
            <p:ph type="sldNum" sz="quarter" idx="2"/>
          </p:nvPr>
        </p:nvSpPr>
        <p:spPr>
          <a:xfrm>
            <a:off x="11507158" y="6632692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8568" y="255309"/>
            <a:ext cx="1141015" cy="610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2365" y="141061"/>
            <a:ext cx="749128" cy="734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roup"/>
          <p:cNvGrpSpPr/>
          <p:nvPr/>
        </p:nvGrpSpPr>
        <p:grpSpPr>
          <a:xfrm>
            <a:off x="6350" y="-1"/>
            <a:ext cx="12193200" cy="6876336"/>
            <a:chOff x="0" y="0"/>
            <a:chExt cx="12193199" cy="6876334"/>
          </a:xfrm>
        </p:grpSpPr>
        <p:grpSp>
          <p:nvGrpSpPr>
            <p:cNvPr id="350" name="Group"/>
            <p:cNvGrpSpPr/>
            <p:nvPr/>
          </p:nvGrpSpPr>
          <p:grpSpPr>
            <a:xfrm>
              <a:off x="0" y="-1"/>
              <a:ext cx="12193200" cy="6876336"/>
              <a:chOff x="0" y="0"/>
              <a:chExt cx="12193199" cy="6876334"/>
            </a:xfrm>
          </p:grpSpPr>
          <p:sp>
            <p:nvSpPr>
              <p:cNvPr id="347" name="Bottom bar"/>
              <p:cNvSpPr/>
              <p:nvPr/>
            </p:nvSpPr>
            <p:spPr>
              <a:xfrm>
                <a:off x="0" y="6559534"/>
                <a:ext cx="12193200" cy="3168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8" name="Top bar"/>
              <p:cNvSpPr/>
              <p:nvPr/>
            </p:nvSpPr>
            <p:spPr>
              <a:xfrm>
                <a:off x="0" y="0"/>
                <a:ext cx="12193200" cy="504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349" name="Screenshot 2025-07-04 at 13.46.05.png" descr="Screenshot 2025-07-04 at 13.46.05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070451" y="6559534"/>
                <a:ext cx="3371378" cy="316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51" name="UserProfile.Offices.Workarea_{{DocumentLanguage}}text"/>
            <p:cNvSpPr txBox="1"/>
            <p:nvPr/>
          </p:nvSpPr>
          <p:spPr>
            <a:xfrm>
              <a:off x="1348199" y="6636099"/>
              <a:ext cx="3397072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b="1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Peter Willendrup, DTU Physics and ESS DMSC</a:t>
              </a:r>
            </a:p>
          </p:txBody>
        </p:sp>
      </p:grpSp>
      <p:sp>
        <p:nvSpPr>
          <p:cNvPr id="353" name="Logo color"/>
          <p:cNvSpPr/>
          <p:nvPr/>
        </p:nvSpPr>
        <p:spPr>
          <a:xfrm>
            <a:off x="258350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354" name="Title Text"/>
          <p:cNvSpPr txBox="1"/>
          <p:nvPr>
            <p:ph type="title"/>
          </p:nvPr>
        </p:nvSpPr>
        <p:spPr>
          <a:xfrm>
            <a:off x="1781075" y="426126"/>
            <a:ext cx="9312376" cy="972718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>
              <a:lnSpc>
                <a:spcPct val="100000"/>
              </a:lnSpc>
              <a:defRPr b="1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55" name="Body Level One…"/>
          <p:cNvSpPr txBox="1"/>
          <p:nvPr>
            <p:ph type="body" idx="1"/>
          </p:nvPr>
        </p:nvSpPr>
        <p:spPr>
          <a:xfrm>
            <a:off x="1781150" y="1706399"/>
            <a:ext cx="9312375" cy="454557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6" name="Slide Number"/>
          <p:cNvSpPr txBox="1"/>
          <p:nvPr>
            <p:ph type="sldNum" sz="quarter" idx="2"/>
          </p:nvPr>
        </p:nvSpPr>
        <p:spPr>
          <a:xfrm>
            <a:off x="11512800" y="6636099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2930" y="251999"/>
            <a:ext cx="1142204" cy="611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2365" y="141061"/>
            <a:ext cx="749128" cy="734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Group"/>
          <p:cNvGrpSpPr/>
          <p:nvPr/>
        </p:nvGrpSpPr>
        <p:grpSpPr>
          <a:xfrm>
            <a:off x="6350" y="-1"/>
            <a:ext cx="12193200" cy="6876336"/>
            <a:chOff x="0" y="0"/>
            <a:chExt cx="12193199" cy="6876334"/>
          </a:xfrm>
        </p:grpSpPr>
        <p:grpSp>
          <p:nvGrpSpPr>
            <p:cNvPr id="368" name="Group"/>
            <p:cNvGrpSpPr/>
            <p:nvPr/>
          </p:nvGrpSpPr>
          <p:grpSpPr>
            <a:xfrm>
              <a:off x="0" y="-1"/>
              <a:ext cx="12193200" cy="6876336"/>
              <a:chOff x="0" y="0"/>
              <a:chExt cx="12193199" cy="6876334"/>
            </a:xfrm>
          </p:grpSpPr>
          <p:sp>
            <p:nvSpPr>
              <p:cNvPr id="365" name="Bottom bar"/>
              <p:cNvSpPr/>
              <p:nvPr/>
            </p:nvSpPr>
            <p:spPr>
              <a:xfrm>
                <a:off x="0" y="6559534"/>
                <a:ext cx="12193200" cy="3168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6" name="Top bar"/>
              <p:cNvSpPr/>
              <p:nvPr/>
            </p:nvSpPr>
            <p:spPr>
              <a:xfrm>
                <a:off x="0" y="0"/>
                <a:ext cx="12193200" cy="504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367" name="Screenshot 2025-07-04 at 13.46.05.png" descr="Screenshot 2025-07-04 at 13.46.05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070451" y="6559534"/>
                <a:ext cx="3371378" cy="316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69" name="UserProfile.Offices.Workarea_{{DocumentLanguage}}text"/>
            <p:cNvSpPr txBox="1"/>
            <p:nvPr/>
          </p:nvSpPr>
          <p:spPr>
            <a:xfrm>
              <a:off x="1348199" y="6636099"/>
              <a:ext cx="3397072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b="1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Peter Willendrup, DTU Physics and ESS DMSC</a:t>
              </a:r>
            </a:p>
          </p:txBody>
        </p:sp>
      </p:grpSp>
      <p:sp>
        <p:nvSpPr>
          <p:cNvPr id="371" name="Logo color"/>
          <p:cNvSpPr/>
          <p:nvPr/>
        </p:nvSpPr>
        <p:spPr>
          <a:xfrm>
            <a:off x="264430" y="255309"/>
            <a:ext cx="419175" cy="611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3175">
            <a:miter lim="400000"/>
          </a:ln>
        </p:spPr>
        <p:txBody>
          <a:bodyPr lIns="46751" tIns="46751" rIns="46751" bIns="46751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372" name="Title Text"/>
          <p:cNvSpPr txBox="1"/>
          <p:nvPr>
            <p:ph type="title"/>
          </p:nvPr>
        </p:nvSpPr>
        <p:spPr>
          <a:xfrm>
            <a:off x="1785570" y="429254"/>
            <a:ext cx="9302675" cy="971704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>
              <a:lnSpc>
                <a:spcPct val="100000"/>
              </a:lnSpc>
              <a:defRPr b="1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3" name="Body Level One…"/>
          <p:cNvSpPr txBox="1"/>
          <p:nvPr>
            <p:ph type="body" idx="1"/>
          </p:nvPr>
        </p:nvSpPr>
        <p:spPr>
          <a:xfrm>
            <a:off x="1785644" y="1708194"/>
            <a:ext cx="9302675" cy="454084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4" name="Slide Number"/>
          <p:cNvSpPr txBox="1"/>
          <p:nvPr>
            <p:ph type="sldNum" sz="quarter" idx="2"/>
          </p:nvPr>
        </p:nvSpPr>
        <p:spPr>
          <a:xfrm>
            <a:off x="11507158" y="6632692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75" name="ESS.png" descr="E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182" y="255309"/>
            <a:ext cx="1137135" cy="611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2365" y="141061"/>
            <a:ext cx="749128" cy="734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roup"/>
          <p:cNvGrpSpPr/>
          <p:nvPr/>
        </p:nvGrpSpPr>
        <p:grpSpPr>
          <a:xfrm>
            <a:off x="6350" y="-1"/>
            <a:ext cx="12193200" cy="6876336"/>
            <a:chOff x="0" y="0"/>
            <a:chExt cx="12193199" cy="6876334"/>
          </a:xfrm>
        </p:grpSpPr>
        <p:grpSp>
          <p:nvGrpSpPr>
            <p:cNvPr id="386" name="Group"/>
            <p:cNvGrpSpPr/>
            <p:nvPr/>
          </p:nvGrpSpPr>
          <p:grpSpPr>
            <a:xfrm>
              <a:off x="0" y="-1"/>
              <a:ext cx="12193200" cy="6876336"/>
              <a:chOff x="0" y="0"/>
              <a:chExt cx="12193199" cy="6876334"/>
            </a:xfrm>
          </p:grpSpPr>
          <p:sp>
            <p:nvSpPr>
              <p:cNvPr id="383" name="Bottom bar"/>
              <p:cNvSpPr/>
              <p:nvPr/>
            </p:nvSpPr>
            <p:spPr>
              <a:xfrm>
                <a:off x="0" y="6559534"/>
                <a:ext cx="12193200" cy="3168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4" name="Top bar"/>
              <p:cNvSpPr/>
              <p:nvPr/>
            </p:nvSpPr>
            <p:spPr>
              <a:xfrm>
                <a:off x="0" y="0"/>
                <a:ext cx="12193200" cy="504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385" name="Screenshot 2025-07-04 at 13.46.05.png" descr="Screenshot 2025-07-04 at 13.46.05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070451" y="6559534"/>
                <a:ext cx="3371378" cy="316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7" name="UserProfile.Offices.Workarea_{{DocumentLanguage}}text"/>
            <p:cNvSpPr txBox="1"/>
            <p:nvPr/>
          </p:nvSpPr>
          <p:spPr>
            <a:xfrm>
              <a:off x="1348199" y="6636099"/>
              <a:ext cx="3397072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b="1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Peter Willendrup, DTU Physics and ESS DMSC</a:t>
              </a:r>
            </a:p>
          </p:txBody>
        </p:sp>
      </p:grpSp>
      <p:sp>
        <p:nvSpPr>
          <p:cNvPr id="389" name="Logo color"/>
          <p:cNvSpPr/>
          <p:nvPr/>
        </p:nvSpPr>
        <p:spPr>
          <a:xfrm>
            <a:off x="258350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390" name="Title Text"/>
          <p:cNvSpPr txBox="1"/>
          <p:nvPr>
            <p:ph type="title"/>
          </p:nvPr>
        </p:nvSpPr>
        <p:spPr>
          <a:xfrm>
            <a:off x="1781075" y="426126"/>
            <a:ext cx="9312376" cy="972718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>
              <a:lnSpc>
                <a:spcPct val="100000"/>
              </a:lnSpc>
              <a:defRPr b="1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1" name="Body Level One…"/>
          <p:cNvSpPr txBox="1"/>
          <p:nvPr>
            <p:ph type="body" idx="1"/>
          </p:nvPr>
        </p:nvSpPr>
        <p:spPr>
          <a:xfrm>
            <a:off x="1781150" y="1706399"/>
            <a:ext cx="9312375" cy="454557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2" name="Slide Number"/>
          <p:cNvSpPr txBox="1"/>
          <p:nvPr>
            <p:ph type="sldNum" sz="quarter" idx="2"/>
          </p:nvPr>
        </p:nvSpPr>
        <p:spPr>
          <a:xfrm>
            <a:off x="11512800" y="6636099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2930" y="251999"/>
            <a:ext cx="1142204" cy="611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2365" y="141061"/>
            <a:ext cx="749128" cy="734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Headline"/>
          <p:cNvSpPr txBox="1"/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/>
          <a:p>
            <a:pPr/>
            <a:r>
              <a:t>Headline</a:t>
            </a:r>
          </a:p>
        </p:txBody>
      </p:sp>
      <p:sp>
        <p:nvSpPr>
          <p:cNvPr id="402" name="Slide Number"/>
          <p:cNvSpPr txBox="1"/>
          <p:nvPr>
            <p:ph type="sldNum" sz="quarter" idx="2"/>
          </p:nvPr>
        </p:nvSpPr>
        <p:spPr>
          <a:xfrm>
            <a:off x="11261341" y="6548612"/>
            <a:ext cx="217151" cy="2184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3" name="Body Level One…"/>
          <p:cNvSpPr txBox="1"/>
          <p:nvPr>
            <p:ph type="body" sz="quarter" idx="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  <a:lvl2pPr marL="0" indent="8255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2pPr>
            <a:lvl3pPr marL="638351" indent="-306563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3pPr>
            <a:lvl4pPr marL="927299" indent="-320874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4pPr>
            <a:lvl5pPr marL="1169987" indent="-314325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Sub-headline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04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05" name="Bildobjekt 10" descr="Bildobjekt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5317" y="193992"/>
            <a:ext cx="826395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UserProfile.Offices.Workarea_{{DocumentLanguage}}text"/>
          <p:cNvSpPr txBox="1"/>
          <p:nvPr/>
        </p:nvSpPr>
        <p:spPr>
          <a:xfrm>
            <a:off x="1538170" y="6636099"/>
            <a:ext cx="339707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7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Modelling Group / “McCode++”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roup"/>
          <p:cNvGrpSpPr/>
          <p:nvPr/>
        </p:nvGrpSpPr>
        <p:grpSpPr>
          <a:xfrm>
            <a:off x="12700" y="-1"/>
            <a:ext cx="12193200" cy="6876383"/>
            <a:chOff x="0" y="0"/>
            <a:chExt cx="12193199" cy="6876381"/>
          </a:xfrm>
        </p:grpSpPr>
        <p:grpSp>
          <p:nvGrpSpPr>
            <p:cNvPr id="416" name="Group"/>
            <p:cNvGrpSpPr/>
            <p:nvPr/>
          </p:nvGrpSpPr>
          <p:grpSpPr>
            <a:xfrm>
              <a:off x="0" y="-1"/>
              <a:ext cx="12193200" cy="6876383"/>
              <a:chOff x="0" y="0"/>
              <a:chExt cx="12193199" cy="6876381"/>
            </a:xfrm>
          </p:grpSpPr>
          <p:sp>
            <p:nvSpPr>
              <p:cNvPr id="413" name="Bottom bar"/>
              <p:cNvSpPr/>
              <p:nvPr/>
            </p:nvSpPr>
            <p:spPr>
              <a:xfrm>
                <a:off x="0" y="6559534"/>
                <a:ext cx="12193200" cy="3168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4" name="Top bar"/>
              <p:cNvSpPr/>
              <p:nvPr/>
            </p:nvSpPr>
            <p:spPr>
              <a:xfrm>
                <a:off x="0" y="0"/>
                <a:ext cx="12193200" cy="504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15" name="pasted-movie.png" descr="pasted-movi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913605" y="6559581"/>
                <a:ext cx="6349482" cy="316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17" name="UserProfile.Offices.Workarea_{{DocumentLanguage}}text"/>
            <p:cNvSpPr txBox="1"/>
            <p:nvPr/>
          </p:nvSpPr>
          <p:spPr>
            <a:xfrm>
              <a:off x="1348199" y="6636099"/>
              <a:ext cx="3397072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b="1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Peter Willendrup, DTU Physics and ESS DMSC</a:t>
              </a:r>
            </a:p>
          </p:txBody>
        </p:sp>
      </p:grpSp>
      <p:sp>
        <p:nvSpPr>
          <p:cNvPr id="419" name="Logo color"/>
          <p:cNvSpPr/>
          <p:nvPr/>
        </p:nvSpPr>
        <p:spPr>
          <a:xfrm>
            <a:off x="258350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420" name="Title Text"/>
          <p:cNvSpPr txBox="1"/>
          <p:nvPr>
            <p:ph type="title"/>
          </p:nvPr>
        </p:nvSpPr>
        <p:spPr>
          <a:xfrm>
            <a:off x="1781075" y="426126"/>
            <a:ext cx="9312376" cy="972718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>
              <a:lnSpc>
                <a:spcPct val="100000"/>
              </a:lnSpc>
              <a:defRPr b="1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21" name="Body Level One…"/>
          <p:cNvSpPr txBox="1"/>
          <p:nvPr>
            <p:ph type="body" idx="1"/>
          </p:nvPr>
        </p:nvSpPr>
        <p:spPr>
          <a:xfrm>
            <a:off x="1781150" y="1706399"/>
            <a:ext cx="9312375" cy="454557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2" name="Slide Number"/>
          <p:cNvSpPr txBox="1"/>
          <p:nvPr>
            <p:ph type="sldNum" sz="quarter" idx="2"/>
          </p:nvPr>
        </p:nvSpPr>
        <p:spPr>
          <a:xfrm>
            <a:off x="11512800" y="6636099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2930" y="251999"/>
            <a:ext cx="1142204" cy="611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8715" y="141061"/>
            <a:ext cx="749128" cy="734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ktangel 8"/>
          <p:cNvSpPr/>
          <p:nvPr/>
        </p:nvSpPr>
        <p:spPr>
          <a:xfrm>
            <a:off x="0" y="16274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0" name="Headline"/>
          <p:cNvSpPr txBox="1"/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Headline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11261341" y="6548612"/>
            <a:ext cx="217151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2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3" name="Bildobjekt 11" descr="Bildobjekt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4610" y="417442"/>
            <a:ext cx="826396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Body Level One…"/>
          <p:cNvSpPr txBox="1"/>
          <p:nvPr>
            <p:ph type="body" idx="1"/>
          </p:nvPr>
        </p:nvSpPr>
        <p:spPr>
          <a:xfrm>
            <a:off x="1195646" y="1640719"/>
            <a:ext cx="10042075" cy="437552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457200" indent="-457200">
              <a:buClr>
                <a:srgbClr val="FFFFFF"/>
              </a:buClr>
              <a:buFontTx/>
              <a:buAutoNum type="arabicPeriod" startAt="1"/>
              <a:defRPr>
                <a:solidFill>
                  <a:srgbClr val="FFFFFF"/>
                </a:solidFill>
              </a:defRPr>
            </a:lvl1pPr>
            <a:lvl2pPr marL="0" indent="82550">
              <a:buClr>
                <a:srgbClr val="FFFFFF"/>
              </a:buClr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FontTx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FontTx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FontTx/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46135" y="450273"/>
            <a:ext cx="749128" cy="734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ktangel 5"/>
          <p:cNvSpPr/>
          <p:nvPr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3" name="Rektangel 7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4" name="Platshållare för bild 12"/>
          <p:cNvSpPr/>
          <p:nvPr>
            <p:ph type="pic" idx="21"/>
          </p:nvPr>
        </p:nvSpPr>
        <p:spPr>
          <a:xfrm>
            <a:off x="6477711" y="0"/>
            <a:ext cx="5714289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5" name="Body Level One…"/>
          <p:cNvSpPr txBox="1"/>
          <p:nvPr>
            <p:ph type="body" sz="quarter" idx="1"/>
          </p:nvPr>
        </p:nvSpPr>
        <p:spPr>
          <a:xfrm>
            <a:off x="10924610" y="417442"/>
            <a:ext cx="828001" cy="7992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 fontScale="100000" lnSpcReduction="0"/>
          </a:bodyPr>
          <a:lstStyle>
            <a:lvl1pPr marL="0" indent="0">
              <a:buClrTx/>
              <a:buSzTx/>
              <a:buFontTx/>
              <a:buNone/>
              <a:defRPr sz="100">
                <a:noFill/>
              </a:defRPr>
            </a:lvl1pPr>
            <a:lvl2pPr marL="94218" indent="-11668">
              <a:buClrTx/>
              <a:buFontTx/>
              <a:defRPr sz="100">
                <a:noFill/>
              </a:defRPr>
            </a:lvl2pPr>
            <a:lvl3pPr marL="345722" indent="-13934">
              <a:buClrTx/>
              <a:buFontTx/>
              <a:defRPr sz="100">
                <a:noFill/>
              </a:defRPr>
            </a:lvl3pPr>
            <a:lvl4pPr marL="621010" indent="-14585">
              <a:buClrTx/>
              <a:buFontTx/>
              <a:defRPr sz="100">
                <a:noFill/>
              </a:defRPr>
            </a:lvl4pPr>
            <a:lvl5pPr marL="869950" indent="-14287">
              <a:buClrTx/>
              <a:buFontTx/>
              <a:defRPr sz="100">
                <a:noFill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Platshållare för text 6"/>
          <p:cNvSpPr/>
          <p:nvPr>
            <p:ph type="body" sz="quarter" idx="22"/>
          </p:nvPr>
        </p:nvSpPr>
        <p:spPr>
          <a:xfrm>
            <a:off x="0" y="447675"/>
            <a:ext cx="292100" cy="6410325"/>
          </a:xfrm>
          <a:prstGeom prst="rect">
            <a:avLst/>
          </a:prstGeom>
          <a:solidFill>
            <a:srgbClr val="FFFFFF"/>
          </a:solidFill>
        </p:spPr>
        <p:txBody>
          <a:bodyPr>
            <a:normAutofit fontScale="100000" lnSpcReduction="0"/>
          </a:bodyPr>
          <a:lstStyle/>
          <a:p>
            <a:pPr marL="0" indent="0">
              <a:buClrTx/>
              <a:buSzTx/>
              <a:buFontTx/>
              <a:buNone/>
              <a:defRPr sz="100">
                <a:noFill/>
              </a:defRPr>
            </a:pPr>
          </a:p>
        </p:txBody>
      </p:sp>
      <p:sp>
        <p:nvSpPr>
          <p:cNvPr id="57" name="Platshållare för text 2"/>
          <p:cNvSpPr/>
          <p:nvPr>
            <p:ph type="body" sz="quarter" idx="23" hasCustomPrompt="1"/>
          </p:nvPr>
        </p:nvSpPr>
        <p:spPr>
          <a:xfrm>
            <a:off x="1230491" y="1051131"/>
            <a:ext cx="4255909" cy="82915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marL="0" indent="0">
              <a:buClrTx/>
              <a:buSzTx/>
              <a:buFontTx/>
              <a:buNone/>
              <a:defRPr sz="4800">
                <a:solidFill>
                  <a:srgbClr val="FFFFFF"/>
                </a:solidFill>
              </a:defRPr>
            </a:lvl1pPr>
          </a:lstStyle>
          <a:p>
            <a:pPr/>
            <a:r>
              <a:t># (chapter)</a:t>
            </a:r>
          </a:p>
        </p:txBody>
      </p:sp>
      <p:sp>
        <p:nvSpPr>
          <p:cNvPr id="58" name="Platshållare för text 2"/>
          <p:cNvSpPr/>
          <p:nvPr>
            <p:ph type="body" sz="quarter" idx="24" hasCustomPrompt="1"/>
          </p:nvPr>
        </p:nvSpPr>
        <p:spPr>
          <a:xfrm>
            <a:off x="1230491" y="2169209"/>
            <a:ext cx="4255909" cy="24626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b="1" sz="4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Headline</a:t>
            </a:r>
          </a:p>
        </p:txBody>
      </p:sp>
      <p:pic>
        <p:nvPicPr>
          <p:cNvPr id="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46135" y="462973"/>
            <a:ext cx="749128" cy="73444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Headline"/>
          <p:cNvSpPr txBox="1"/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/>
          <a:p>
            <a:pPr/>
            <a:r>
              <a:t>Headline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11261341" y="6548612"/>
            <a:ext cx="217151" cy="2184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9" name="Body Level One…"/>
          <p:cNvSpPr txBox="1"/>
          <p:nvPr>
            <p:ph type="body" sz="quarter" idx="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  <a:lvl2pPr marL="0" indent="8255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2pPr>
            <a:lvl3pPr marL="638351" indent="-306563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3pPr>
            <a:lvl4pPr marL="927299" indent="-320874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4pPr>
            <a:lvl5pPr marL="1169987" indent="-314325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Sub-headline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0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71" name="Bildobjekt 10" descr="Bildobjekt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5317" y="193992"/>
            <a:ext cx="826395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UserProfile.Offices.Workarea_{{DocumentLanguage}}text"/>
          <p:cNvSpPr txBox="1"/>
          <p:nvPr/>
        </p:nvSpPr>
        <p:spPr>
          <a:xfrm>
            <a:off x="1538170" y="6636099"/>
            <a:ext cx="339707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7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McStas 25 year celebration</a:t>
            </a:r>
          </a:p>
        </p:txBody>
      </p:sp>
      <p:sp>
        <p:nvSpPr>
          <p:cNvPr id="73" name="UserProfile.Offices.Workarea_{{DocumentLanguage}}text"/>
          <p:cNvSpPr txBox="1"/>
          <p:nvPr/>
        </p:nvSpPr>
        <p:spPr>
          <a:xfrm>
            <a:off x="2846124" y="6636099"/>
            <a:ext cx="339707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7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Peter Willendrup, DTU Physics and ESS DMSC</a:t>
            </a:r>
          </a:p>
        </p:txBody>
      </p:sp>
      <p:grpSp>
        <p:nvGrpSpPr>
          <p:cNvPr id="77" name="Group"/>
          <p:cNvGrpSpPr/>
          <p:nvPr/>
        </p:nvGrpSpPr>
        <p:grpSpPr>
          <a:xfrm>
            <a:off x="9824438" y="193992"/>
            <a:ext cx="1493068" cy="800101"/>
            <a:chOff x="0" y="0"/>
            <a:chExt cx="1493067" cy="800100"/>
          </a:xfrm>
        </p:grpSpPr>
        <p:sp>
          <p:nvSpPr>
            <p:cNvPr id="74" name="Rectangle"/>
            <p:cNvSpPr/>
            <p:nvPr/>
          </p:nvSpPr>
          <p:spPr>
            <a:xfrm>
              <a:off x="0" y="0"/>
              <a:ext cx="1478071" cy="8001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</a:p>
          </p:txBody>
        </p:sp>
        <p:pic>
          <p:nvPicPr>
            <p:cNvPr id="75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66755" b="0"/>
            <a:stretch>
              <a:fillRect/>
            </a:stretch>
          </p:blipFill>
          <p:spPr>
            <a:xfrm>
              <a:off x="524754" y="151790"/>
              <a:ext cx="968314" cy="485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65324" y="79653"/>
              <a:ext cx="436905" cy="640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56637" y="226823"/>
            <a:ext cx="749128" cy="73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Headline"/>
          <p:cNvSpPr txBox="1"/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/>
          <a:p>
            <a:pPr/>
            <a:r>
              <a:t>Headline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11261341" y="6548612"/>
            <a:ext cx="217151" cy="2184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7" name="Body Level One…"/>
          <p:cNvSpPr txBox="1"/>
          <p:nvPr>
            <p:ph type="body" sz="half" idx="1"/>
          </p:nvPr>
        </p:nvSpPr>
        <p:spPr>
          <a:xfrm>
            <a:off x="1094399" y="1562399"/>
            <a:ext cx="4993787" cy="47680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2pPr marL="358775" indent="-215900"/>
            <a:lvl3pPr marL="471135" indent="-218722"/>
            <a:lvl4pPr marL="586337" indent="-225000"/>
            <a:lvl5pPr marL="699428" indent="-231428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Platshållare för text 13"/>
          <p:cNvSpPr/>
          <p:nvPr>
            <p:ph type="body" sz="quarter" idx="2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/>
            <a:r>
              <a:t>Sub-headline</a:t>
            </a:r>
          </a:p>
        </p:txBody>
      </p:sp>
      <p:sp>
        <p:nvSpPr>
          <p:cNvPr id="89" name="Rektangel 14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90" name="Bildobjekt 15" descr="Bildobjekt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46135" y="450273"/>
            <a:ext cx="749128" cy="734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Headline"/>
          <p:cNvSpPr txBox="1"/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/>
          <a:p>
            <a:pPr/>
            <a:r>
              <a:t>Headline</a:t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xfrm>
            <a:off x="11261341" y="6548612"/>
            <a:ext cx="217151" cy="2184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0" name="Body Level One…"/>
          <p:cNvSpPr txBox="1"/>
          <p:nvPr>
            <p:ph type="body" sz="quarter" idx="1"/>
          </p:nvPr>
        </p:nvSpPr>
        <p:spPr>
          <a:xfrm>
            <a:off x="1094399" y="1562399"/>
            <a:ext cx="3255411" cy="47680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2pPr marL="359999" indent="-215999"/>
            <a:lvl3pPr marL="471135" indent="-218722"/>
            <a:lvl4pPr marL="586581" indent="-226218"/>
            <a:lvl5pPr marL="699428" indent="-231428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Platshållare för text 13"/>
          <p:cNvSpPr/>
          <p:nvPr>
            <p:ph type="body" sz="quarter" idx="2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/>
            <a:r>
              <a:t>Sub-headline</a:t>
            </a:r>
          </a:p>
        </p:txBody>
      </p:sp>
      <p:sp>
        <p:nvSpPr>
          <p:cNvPr id="102" name="Rektangel 14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03" name="Bildobjekt 15" descr="Bildobjekt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46135" y="450273"/>
            <a:ext cx="749128" cy="734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tshållare för bild 6"/>
          <p:cNvSpPr/>
          <p:nvPr>
            <p:ph type="pic" sz="half" idx="21"/>
          </p:nvPr>
        </p:nvSpPr>
        <p:spPr>
          <a:xfrm>
            <a:off x="6373812" y="1562100"/>
            <a:ext cx="4994276" cy="476885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12" name="Headline"/>
          <p:cNvSpPr txBox="1"/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/>
          <a:p>
            <a:pPr/>
            <a:r>
              <a:t>Headline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xfrm>
            <a:off x="11261341" y="6548612"/>
            <a:ext cx="217151" cy="2184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4" name="Body Level One…"/>
          <p:cNvSpPr txBox="1"/>
          <p:nvPr>
            <p:ph type="body" sz="half" idx="1"/>
          </p:nvPr>
        </p:nvSpPr>
        <p:spPr>
          <a:xfrm>
            <a:off x="1094399" y="1562399"/>
            <a:ext cx="4993787" cy="47680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2pPr marL="359999" indent="-215999"/>
            <a:lvl3pPr marL="471999" indent="-219999"/>
            <a:lvl4pPr marL="584999" indent="-225000"/>
            <a:lvl5pPr marL="699428" indent="-231428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Platshållare för text 13"/>
          <p:cNvSpPr/>
          <p:nvPr>
            <p:ph type="body" sz="quarter" idx="22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/>
            <a:r>
              <a:t>Sub-headline</a:t>
            </a:r>
          </a:p>
        </p:txBody>
      </p:sp>
      <p:sp>
        <p:nvSpPr>
          <p:cNvPr id="116" name="Rektangel 10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17" name="Bildobjekt 12" descr="Bildobjekt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46135" y="450273"/>
            <a:ext cx="749128" cy="734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tshållare för bild 12"/>
          <p:cNvSpPr/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26" name="Body Level One…"/>
          <p:cNvSpPr txBox="1"/>
          <p:nvPr>
            <p:ph type="body" sz="quarter" idx="1"/>
          </p:nvPr>
        </p:nvSpPr>
        <p:spPr>
          <a:xfrm>
            <a:off x="10924610" y="417442"/>
            <a:ext cx="828001" cy="7992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 fontScale="100000" lnSpcReduction="0"/>
          </a:bodyPr>
          <a:lstStyle>
            <a:lvl1pPr marL="0" indent="0">
              <a:buClrTx/>
              <a:buSzTx/>
              <a:buFontTx/>
              <a:buNone/>
              <a:defRPr sz="100">
                <a:noFill/>
              </a:defRPr>
            </a:lvl1pPr>
            <a:lvl2pPr marL="94218" indent="-11668">
              <a:buClrTx/>
              <a:buFontTx/>
              <a:defRPr sz="100">
                <a:noFill/>
              </a:defRPr>
            </a:lvl2pPr>
            <a:lvl3pPr marL="345722" indent="-13934">
              <a:buClrTx/>
              <a:buFontTx/>
              <a:defRPr sz="100">
                <a:noFill/>
              </a:defRPr>
            </a:lvl3pPr>
            <a:lvl4pPr marL="621010" indent="-14585">
              <a:buClrTx/>
              <a:buFontTx/>
              <a:defRPr sz="100">
                <a:noFill/>
              </a:defRPr>
            </a:lvl4pPr>
            <a:lvl5pPr marL="869950" indent="-14287">
              <a:buClrTx/>
              <a:buFontTx/>
              <a:defRPr sz="100">
                <a:noFill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Platshållare för text 6"/>
          <p:cNvSpPr/>
          <p:nvPr>
            <p:ph type="body" sz="quarter" idx="22"/>
          </p:nvPr>
        </p:nvSpPr>
        <p:spPr>
          <a:xfrm>
            <a:off x="0" y="447675"/>
            <a:ext cx="292100" cy="6410325"/>
          </a:xfrm>
          <a:prstGeom prst="rect">
            <a:avLst/>
          </a:prstGeom>
          <a:solidFill>
            <a:srgbClr val="FFFFFF"/>
          </a:solidFill>
        </p:spPr>
        <p:txBody>
          <a:bodyPr>
            <a:normAutofit fontScale="100000" lnSpcReduction="0"/>
          </a:bodyPr>
          <a:lstStyle/>
          <a:p>
            <a:pPr marL="0" indent="0">
              <a:buClrTx/>
              <a:buSzTx/>
              <a:buFontTx/>
              <a:buNone/>
              <a:defRPr sz="100">
                <a:noFill/>
              </a:defRPr>
            </a:pPr>
          </a:p>
        </p:txBody>
      </p:sp>
      <p:sp>
        <p:nvSpPr>
          <p:cNvPr id="128" name="Image title"/>
          <p:cNvSpPr txBox="1"/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Image title</a:t>
            </a:r>
          </a:p>
        </p:txBody>
      </p:sp>
      <p:pic>
        <p:nvPicPr>
          <p:cNvPr id="12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46135" y="450273"/>
            <a:ext cx="749128" cy="73444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" name="Rektangel 5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" name="Bildobjekt 6" descr="Bildobjekt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3068" y="1048935"/>
            <a:ext cx="8872166" cy="476012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Text"/>
          <p:cNvSpPr txBox="1"/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Title Text</a:t>
            </a:r>
          </a:p>
        </p:txBody>
      </p:sp>
      <p:sp>
        <p:nvSpPr>
          <p:cNvPr id="6" name="Body Level One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b="1" sz="8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101600" marR="0" indent="-101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 "/>
        <a:tabLst/>
        <a:defRPr b="0" baseline="0" cap="none" i="0" spc="0" strike="noStrike" sz="2000" u="none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315913" marR="0" indent="-233363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▪"/>
        <a:tabLst/>
        <a:defRPr b="0" baseline="0" cap="none" i="0" spc="0" strike="noStrike" sz="2000" u="none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610482" marR="0" indent="-278694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−"/>
        <a:tabLst/>
        <a:defRPr b="0" baseline="0" cap="none" i="0" spc="0" strike="noStrike" sz="2000" u="none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898128" marR="0" indent="-291703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−"/>
        <a:tabLst/>
        <a:defRPr b="0" baseline="0" cap="none" i="0" spc="0" strike="noStrike" sz="2000" u="none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1141412" marR="0" indent="-28575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−"/>
        <a:tabLst/>
        <a:defRPr b="0" baseline="0" cap="none" i="0" spc="0" strike="noStrike" sz="2000" u="none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5400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•"/>
        <a:tabLst/>
        <a:defRPr b="0" baseline="0" cap="none" i="0" spc="0" strike="noStrike" sz="2000" u="none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29972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•"/>
        <a:tabLst/>
        <a:defRPr b="0" baseline="0" cap="none" i="0" spc="0" strike="noStrike" sz="2000" u="none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4544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•"/>
        <a:tabLst/>
        <a:defRPr b="0" baseline="0" cap="none" i="0" spc="0" strike="noStrike" sz="2000" u="none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39116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•"/>
        <a:tabLst/>
        <a:defRPr b="0" baseline="0" cap="none" i="0" spc="0" strike="noStrike" sz="2000" u="none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.jpe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2.tif"/><Relationship Id="rId6" Type="http://schemas.openxmlformats.org/officeDocument/2006/relationships/image" Target="../media/image49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.jpe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2.tif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.jpe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2.tif"/><Relationship Id="rId6" Type="http://schemas.openxmlformats.org/officeDocument/2006/relationships/image" Target="../media/image53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2.tif"/><Relationship Id="rId5" Type="http://schemas.openxmlformats.org/officeDocument/2006/relationships/image" Target="../media/image60.png"/><Relationship Id="rId6" Type="http://schemas.openxmlformats.org/officeDocument/2006/relationships/image" Target="../media/image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2.tif"/><Relationship Id="rId5" Type="http://schemas.openxmlformats.org/officeDocument/2006/relationships/image" Target="../media/image1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2.tif"/><Relationship Id="rId5" Type="http://schemas.openxmlformats.org/officeDocument/2006/relationships/image" Target="../media/image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5.png"/><Relationship Id="rId3" Type="http://schemas.openxmlformats.org/officeDocument/2006/relationships/image" Target="../media/image10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18.png"/><Relationship Id="rId10" Type="http://schemas.openxmlformats.org/officeDocument/2006/relationships/image" Target="../media/image8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71.png"/><Relationship Id="rId4" Type="http://schemas.openxmlformats.org/officeDocument/2006/relationships/image" Target="../media/image9.tif"/><Relationship Id="rId5" Type="http://schemas.openxmlformats.org/officeDocument/2006/relationships/image" Target="../media/image10.tif"/><Relationship Id="rId6" Type="http://schemas.openxmlformats.org/officeDocument/2006/relationships/image" Target="../media/image9.jpeg"/><Relationship Id="rId7" Type="http://schemas.openxmlformats.org/officeDocument/2006/relationships/image" Target="../media/image4.tif"/><Relationship Id="rId8" Type="http://schemas.openxmlformats.org/officeDocument/2006/relationships/image" Target="../media/image18.png"/><Relationship Id="rId9" Type="http://schemas.openxmlformats.org/officeDocument/2006/relationships/image" Target="../media/image10.jpeg"/><Relationship Id="rId10" Type="http://schemas.openxmlformats.org/officeDocument/2006/relationships/image" Target="../media/image11.jpeg"/><Relationship Id="rId11" Type="http://schemas.openxmlformats.org/officeDocument/2006/relationships/image" Target="../media/image72.png"/><Relationship Id="rId12" Type="http://schemas.openxmlformats.org/officeDocument/2006/relationships/image" Target="../media/image3.tif"/><Relationship Id="rId13" Type="http://schemas.openxmlformats.org/officeDocument/2006/relationships/image" Target="../media/image73.png"/><Relationship Id="rId14" Type="http://schemas.openxmlformats.org/officeDocument/2006/relationships/image" Target="../media/image74.png"/><Relationship Id="rId15" Type="http://schemas.openxmlformats.org/officeDocument/2006/relationships/image" Target="../media/image11.tif"/><Relationship Id="rId16" Type="http://schemas.openxmlformats.org/officeDocument/2006/relationships/image" Target="../media/image75.png"/><Relationship Id="rId17" Type="http://schemas.openxmlformats.org/officeDocument/2006/relationships/image" Target="../media/image12.tif"/><Relationship Id="rId18" Type="http://schemas.openxmlformats.org/officeDocument/2006/relationships/image" Target="../media/image13.tif"/><Relationship Id="rId19" Type="http://schemas.openxmlformats.org/officeDocument/2006/relationships/image" Target="../media/image14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.gif"/><Relationship Id="rId3" Type="http://schemas.openxmlformats.org/officeDocument/2006/relationships/image" Target="../media/image2.gif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0" Type="http://schemas.openxmlformats.org/officeDocument/2006/relationships/image" Target="../media/image80.png"/><Relationship Id="rId11" Type="http://schemas.openxmlformats.org/officeDocument/2006/relationships/image" Target="../media/image1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Relationship Id="rId3" Type="http://schemas.openxmlformats.org/officeDocument/2006/relationships/hyperlink" Target="mailto:mcstas-users@mcstas.org" TargetMode="External"/><Relationship Id="rId4" Type="http://schemas.openxmlformats.org/officeDocument/2006/relationships/hyperlink" Target="http://www.mcstas.org/" TargetMode="External"/><Relationship Id="rId5" Type="http://schemas.openxmlformats.org/officeDocument/2006/relationships/image" Target="../media/image17.png"/><Relationship Id="rId6" Type="http://schemas.openxmlformats.org/officeDocument/2006/relationships/image" Target="../media/image10.png"/><Relationship Id="rId7" Type="http://schemas.openxmlformats.org/officeDocument/2006/relationships/image" Target="../media/image3.tif"/><Relationship Id="rId8" Type="http://schemas.openxmlformats.org/officeDocument/2006/relationships/image" Target="../media/image18.png"/><Relationship Id="rId9" Type="http://schemas.openxmlformats.org/officeDocument/2006/relationships/image" Target="../media/image1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4.tif"/><Relationship Id="rId5" Type="http://schemas.openxmlformats.org/officeDocument/2006/relationships/image" Target="../media/image3.tif"/><Relationship Id="rId6" Type="http://schemas.openxmlformats.org/officeDocument/2006/relationships/hyperlink" Target="mailto:mcxtrace-users@mcxtrace.org" TargetMode="External"/><Relationship Id="rId7" Type="http://schemas.openxmlformats.org/officeDocument/2006/relationships/hyperlink" Target="http://www.mcxtrace.org/" TargetMode="External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5.tif"/><Relationship Id="rId3" Type="http://schemas.openxmlformats.org/officeDocument/2006/relationships/image" Target="../media/image6.tif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.jpeg"/><Relationship Id="rId8" Type="http://schemas.openxmlformats.org/officeDocument/2006/relationships/image" Target="../media/image25.png"/><Relationship Id="rId9" Type="http://schemas.openxmlformats.org/officeDocument/2006/relationships/image" Target="../media/image3.jpeg"/><Relationship Id="rId10" Type="http://schemas.openxmlformats.org/officeDocument/2006/relationships/image" Target="../media/image26.png"/><Relationship Id="rId11" Type="http://schemas.openxmlformats.org/officeDocument/2006/relationships/video" Target="../media/media1.mov"/><Relationship Id="rId12" Type="http://schemas.microsoft.com/office/2007/relationships/media" Target="../media/media1.mov"/><Relationship Id="rId13" Type="http://schemas.openxmlformats.org/officeDocument/2006/relationships/image" Target="../media/image27.png"/><Relationship Id="rId14" Type="http://schemas.openxmlformats.org/officeDocument/2006/relationships/image" Target="../media/image9.png"/><Relationship Id="rId15" Type="http://schemas.openxmlformats.org/officeDocument/2006/relationships/image" Target="../media/image10.png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28.png"/><Relationship Id="rId20" Type="http://schemas.openxmlformats.org/officeDocument/2006/relationships/image" Target="../media/image29.png"/><Relationship Id="rId21" Type="http://schemas.openxmlformats.org/officeDocument/2006/relationships/image" Target="../media/image30.png"/><Relationship Id="rId22" Type="http://schemas.openxmlformats.org/officeDocument/2006/relationships/image" Target="../media/image7.tif"/><Relationship Id="rId23" Type="http://schemas.openxmlformats.org/officeDocument/2006/relationships/image" Target="../media/image31.png"/><Relationship Id="rId24" Type="http://schemas.openxmlformats.org/officeDocument/2006/relationships/image" Target="../media/image32.png"/><Relationship Id="rId25" Type="http://schemas.openxmlformats.org/officeDocument/2006/relationships/image" Target="../media/image33.png"/><Relationship Id="rId26" Type="http://schemas.openxmlformats.org/officeDocument/2006/relationships/image" Target="../media/image34.png"/><Relationship Id="rId27" Type="http://schemas.openxmlformats.org/officeDocument/2006/relationships/image" Target="../media/image3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.jpeg"/><Relationship Id="rId8" Type="http://schemas.openxmlformats.org/officeDocument/2006/relationships/image" Target="../media/image5.jpeg"/><Relationship Id="rId9" Type="http://schemas.openxmlformats.org/officeDocument/2006/relationships/image" Target="../media/image41.png"/><Relationship Id="rId10" Type="http://schemas.openxmlformats.org/officeDocument/2006/relationships/image" Target="../media/image4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3.png"/><Relationship Id="rId3" Type="http://schemas.openxmlformats.org/officeDocument/2006/relationships/image" Target="../media/image43.png"/><Relationship Id="rId4" Type="http://schemas.openxmlformats.org/officeDocument/2006/relationships/hyperlink" Target="https://doi.org/10.1016/j.nima.2024.169291" TargetMode="External"/><Relationship Id="rId5" Type="http://schemas.openxmlformats.org/officeDocument/2006/relationships/image" Target="../media/image44.pn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2.tif"/><Relationship Id="rId5" Type="http://schemas.openxmlformats.org/officeDocument/2006/relationships/image" Target="../media/image1.jpeg"/><Relationship Id="rId6" Type="http://schemas.openxmlformats.org/officeDocument/2006/relationships/image" Target="../media/image49.png"/><Relationship Id="rId7" Type="http://schemas.openxmlformats.org/officeDocument/2006/relationships/image" Target="../media/image5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News and recent developments from the McStas team"/>
          <p:cNvSpPr txBox="1"/>
          <p:nvPr>
            <p:ph type="title"/>
          </p:nvPr>
        </p:nvSpPr>
        <p:spPr>
          <a:xfrm>
            <a:off x="1803394" y="899620"/>
            <a:ext cx="9970487" cy="2387601"/>
          </a:xfrm>
          <a:prstGeom prst="rect">
            <a:avLst/>
          </a:prstGeom>
        </p:spPr>
        <p:txBody>
          <a:bodyPr/>
          <a:lstStyle/>
          <a:p>
            <a:pPr/>
            <a:r>
              <a:t>News and recent developments from the McStas team</a:t>
            </a:r>
          </a:p>
        </p:txBody>
      </p:sp>
      <p:sp>
        <p:nvSpPr>
          <p:cNvPr id="434" name="Platshållare för text 14"/>
          <p:cNvSpPr/>
          <p:nvPr>
            <p:ph type="body" idx="21"/>
          </p:nvPr>
        </p:nvSpPr>
        <p:spPr>
          <a:xfrm>
            <a:off x="1906721" y="2856065"/>
            <a:ext cx="6931056" cy="159354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 spc="108" sz="1300" u="sng"/>
            </a:pPr>
            <a:r>
              <a:t>Peter Willendrup, ESS DMSC &amp; DTU Physics</a:t>
            </a:r>
            <a:br/>
            <a:endParaRPr b="0" u="none"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>
              <a:defRPr spc="108" sz="1300" u="sng"/>
            </a:pPr>
            <a:r>
              <a:rPr b="0" u="none">
                <a:latin typeface="Helvetica Light"/>
                <a:ea typeface="Helvetica Light"/>
                <a:cs typeface="Helvetica Light"/>
                <a:sym typeface="Helvetica Light"/>
              </a:rPr>
              <a:t>Mads BERTELSEN, ESS DMSC</a:t>
            </a:r>
            <a:br>
              <a:rPr b="0" u="none"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b="0" u="none">
                <a:latin typeface="Helvetica Light"/>
                <a:ea typeface="Helvetica Light"/>
                <a:cs typeface="Helvetica Light"/>
                <a:sym typeface="Helvetica Light"/>
              </a:rPr>
              <a:t>GregorY S. Tucker, ESS DMSC</a:t>
            </a:r>
            <a:endParaRPr b="0" u="none"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>
              <a:defRPr spc="108" sz="1300" u="sng"/>
            </a:pPr>
            <a:r>
              <a:rPr b="0" u="none">
                <a:latin typeface="Helvetica Light"/>
                <a:ea typeface="Helvetica Light"/>
                <a:cs typeface="Helvetica Light"/>
                <a:sym typeface="Helvetica Light"/>
              </a:rPr>
              <a:t>Thomas Kittelmann, ESS DMSC</a:t>
            </a:r>
          </a:p>
        </p:txBody>
      </p:sp>
      <p:pic>
        <p:nvPicPr>
          <p:cNvPr id="435" name="Screenshot 2025-07-04 at 13.46.05.png" descr="Screenshot 2025-07-04 at 13.46.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3467" y="6040471"/>
            <a:ext cx="9005066" cy="8461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46990" y="190780"/>
            <a:ext cx="749128" cy="734440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Rectangle"/>
          <p:cNvSpPr/>
          <p:nvPr/>
        </p:nvSpPr>
        <p:spPr>
          <a:xfrm>
            <a:off x="65391" y="83225"/>
            <a:ext cx="1768797" cy="9495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3" name="New stuff in series 3.5.x"/>
          <p:cNvSpPr txBox="1"/>
          <p:nvPr>
            <p:ph type="title"/>
          </p:nvPr>
        </p:nvSpPr>
        <p:spPr>
          <a:xfrm>
            <a:off x="1871941" y="181314"/>
            <a:ext cx="9312375" cy="452287"/>
          </a:xfrm>
          <a:prstGeom prst="rect">
            <a:avLst/>
          </a:prstGeom>
        </p:spPr>
        <p:txBody>
          <a:bodyPr/>
          <a:lstStyle/>
          <a:p>
            <a:pPr/>
            <a:r>
              <a:t>New stuff in series 3.5.x</a:t>
            </a:r>
          </a:p>
        </p:txBody>
      </p:sp>
      <p:sp>
        <p:nvSpPr>
          <p:cNvPr id="624" name="Common release and versioning for McStas &amp; McXtrace - no more 2.x and 1.x…"/>
          <p:cNvSpPr txBox="1"/>
          <p:nvPr>
            <p:ph type="body" idx="1"/>
          </p:nvPr>
        </p:nvSpPr>
        <p:spPr>
          <a:xfrm>
            <a:off x="159873" y="590961"/>
            <a:ext cx="11886154" cy="548890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Common release and versioning for McStas &amp; McXtrace - no more 2.x and 1.x</a:t>
            </a:r>
          </a:p>
          <a:p>
            <a:pPr marL="221742" indent="-221742" defTabSz="886968">
              <a:spcBef>
                <a:spcPts val="0"/>
              </a:spcBef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We are now on conda-forge!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Forms support basis for Windows, macOS and non-Debian Linux</a:t>
            </a:r>
          </a:p>
          <a:p>
            <a:pPr marL="221742" indent="-221742" defTabSz="886968">
              <a:spcBef>
                <a:spcPts val="0"/>
              </a:spcBef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Lots of work from SOLEIL toward official Debian packages</a:t>
            </a:r>
          </a:p>
          <a:p>
            <a:pPr marL="221742" indent="-221742" defTabSz="886968">
              <a:spcBef>
                <a:spcPts val="0"/>
              </a:spcBef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CI (GitHub + conda) in place</a:t>
            </a:r>
          </a:p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Usability: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One-click transfer to McStasScript/Jupyter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Easy access to NeXus output through e.g. nexpy or silx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3D rendering modernised</a:t>
            </a:r>
          </a:p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mctest / mcviewtest tools</a:t>
            </a:r>
          </a:p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Various component / instr contributions, some presented later today!</a:t>
            </a: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6" name="11897326.png" descr="118973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9817" y="1113994"/>
            <a:ext cx="1183307" cy="1183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27" name="Debian_logo.png" descr="Debian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00460" y="1113994"/>
            <a:ext cx="842188" cy="1108880"/>
          </a:xfrm>
          <a:prstGeom prst="rect">
            <a:avLst/>
          </a:prstGeom>
          <a:ln w="12700">
            <a:miter lim="400000"/>
          </a:ln>
        </p:spPr>
      </p:pic>
      <p:sp>
        <p:nvSpPr>
          <p:cNvPr id="628" name="Logo color"/>
          <p:cNvSpPr/>
          <p:nvPr/>
        </p:nvSpPr>
        <p:spPr>
          <a:xfrm>
            <a:off x="10491847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pic>
        <p:nvPicPr>
          <p:cNvPr id="62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16428" y="252000"/>
            <a:ext cx="1142205" cy="611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46990" y="190780"/>
            <a:ext cx="749128" cy="7344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9" name="Group"/>
          <p:cNvGrpSpPr/>
          <p:nvPr/>
        </p:nvGrpSpPr>
        <p:grpSpPr>
          <a:xfrm>
            <a:off x="-347588" y="-91403"/>
            <a:ext cx="13187154" cy="7816427"/>
            <a:chOff x="0" y="0"/>
            <a:chExt cx="13187153" cy="7816425"/>
          </a:xfrm>
        </p:grpSpPr>
        <p:pic>
          <p:nvPicPr>
            <p:cNvPr id="631" name="Screenshot 2024-09-21 at 08.33.13.png" descr="Screenshot 2024-09-21 at 08.33.13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398044" y="0"/>
              <a:ext cx="6761468" cy="5486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38" name="Group"/>
            <p:cNvGrpSpPr/>
            <p:nvPr/>
          </p:nvGrpSpPr>
          <p:grpSpPr>
            <a:xfrm>
              <a:off x="-1" y="761452"/>
              <a:ext cx="13187155" cy="7054974"/>
              <a:chOff x="0" y="0"/>
              <a:chExt cx="13187152" cy="7054973"/>
            </a:xfrm>
          </p:grpSpPr>
          <p:sp>
            <p:nvSpPr>
              <p:cNvPr id="632" name="Oval"/>
              <p:cNvSpPr/>
              <p:nvPr/>
            </p:nvSpPr>
            <p:spPr>
              <a:xfrm>
                <a:off x="10840393" y="0"/>
                <a:ext cx="842688" cy="378534"/>
              </a:xfrm>
              <a:prstGeom prst="ellipse">
                <a:avLst/>
              </a:prstGeom>
              <a:noFill/>
              <a:ln w="25400" cap="flat">
                <a:solidFill>
                  <a:srgbClr val="D6344B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3" name="Line"/>
              <p:cNvSpPr/>
              <p:nvPr/>
            </p:nvSpPr>
            <p:spPr>
              <a:xfrm flipV="1">
                <a:off x="6394749" y="320273"/>
                <a:ext cx="4373718" cy="1324225"/>
              </a:xfrm>
              <a:prstGeom prst="line">
                <a:avLst/>
              </a:prstGeom>
              <a:noFill/>
              <a:ln w="25400" cap="flat">
                <a:solidFill>
                  <a:srgbClr val="D6161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34" name="Line"/>
              <p:cNvSpPr/>
              <p:nvPr/>
            </p:nvSpPr>
            <p:spPr>
              <a:xfrm>
                <a:off x="11261736" y="528681"/>
                <a:ext cx="1" cy="2560115"/>
              </a:xfrm>
              <a:prstGeom prst="line">
                <a:avLst/>
              </a:prstGeom>
              <a:noFill/>
              <a:ln w="25400" cap="flat">
                <a:solidFill>
                  <a:srgbClr val="D6161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635" name="Screenshot 2024-09-21 at 08.36.08.png" descr="Screenshot 2024-09-21 at 08.36.08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8706452" y="2888378"/>
                <a:ext cx="4480701" cy="31732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36" name="Line"/>
              <p:cNvSpPr/>
              <p:nvPr/>
            </p:nvSpPr>
            <p:spPr>
              <a:xfrm flipH="1" flipV="1">
                <a:off x="6282545" y="4551704"/>
                <a:ext cx="4594254" cy="1"/>
              </a:xfrm>
              <a:prstGeom prst="line">
                <a:avLst/>
              </a:prstGeom>
              <a:noFill/>
              <a:ln w="25400" cap="flat">
                <a:solidFill>
                  <a:srgbClr val="D6161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637" name="Screenshot 2024-09-21 at 08.44.05.png" descr="Screenshot 2024-09-21 at 08.44.05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1568695"/>
                <a:ext cx="6451864" cy="54862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46990" y="190780"/>
            <a:ext cx="749128" cy="734440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Rectangle"/>
          <p:cNvSpPr/>
          <p:nvPr/>
        </p:nvSpPr>
        <p:spPr>
          <a:xfrm>
            <a:off x="65391" y="83225"/>
            <a:ext cx="1768797" cy="9495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43" name="New stuff in series 3.5.x"/>
          <p:cNvSpPr txBox="1"/>
          <p:nvPr>
            <p:ph type="title"/>
          </p:nvPr>
        </p:nvSpPr>
        <p:spPr>
          <a:xfrm>
            <a:off x="1871941" y="181314"/>
            <a:ext cx="9312375" cy="452287"/>
          </a:xfrm>
          <a:prstGeom prst="rect">
            <a:avLst/>
          </a:prstGeom>
        </p:spPr>
        <p:txBody>
          <a:bodyPr/>
          <a:lstStyle/>
          <a:p>
            <a:pPr/>
            <a:r>
              <a:t>New stuff in series 3.5.x</a:t>
            </a:r>
          </a:p>
        </p:txBody>
      </p:sp>
      <p:sp>
        <p:nvSpPr>
          <p:cNvPr id="644" name="Common release and versioning for McStas &amp; McXtrace - no more 2.x and 1.x…"/>
          <p:cNvSpPr txBox="1"/>
          <p:nvPr>
            <p:ph type="body" idx="1"/>
          </p:nvPr>
        </p:nvSpPr>
        <p:spPr>
          <a:xfrm>
            <a:off x="159873" y="590961"/>
            <a:ext cx="11886154" cy="548890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Common release and versioning for McStas &amp; McXtrace - no more 2.x and 1.x</a:t>
            </a:r>
          </a:p>
          <a:p>
            <a:pPr marL="221742" indent="-221742" defTabSz="886968">
              <a:spcBef>
                <a:spcPts val="0"/>
              </a:spcBef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We are now on conda-forge!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Forms support basis for Windows, macOS and non-Debian Linux</a:t>
            </a:r>
          </a:p>
          <a:p>
            <a:pPr marL="221742" indent="-221742" defTabSz="886968">
              <a:spcBef>
                <a:spcPts val="0"/>
              </a:spcBef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Lots of work from SOLEIL toward official Debian packages</a:t>
            </a:r>
          </a:p>
          <a:p>
            <a:pPr marL="221742" indent="-221742" defTabSz="886968">
              <a:spcBef>
                <a:spcPts val="0"/>
              </a:spcBef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CI (GitHub + conda) in place</a:t>
            </a:r>
          </a:p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Usability: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One-click transfer to McStasScript/Jupyter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Easy access to NeXus output through e.g. nexpy or silx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3D rendering modernised</a:t>
            </a:r>
          </a:p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mctest / mcviewtest tools</a:t>
            </a:r>
          </a:p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Various component / instr contributions, some presented later today!</a:t>
            </a: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6" name="11897326.png" descr="118973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9817" y="1113994"/>
            <a:ext cx="1183307" cy="1183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Debian_logo.png" descr="Debian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00460" y="1113994"/>
            <a:ext cx="842188" cy="1108880"/>
          </a:xfrm>
          <a:prstGeom prst="rect">
            <a:avLst/>
          </a:prstGeom>
          <a:ln w="12700">
            <a:miter lim="400000"/>
          </a:ln>
        </p:spPr>
      </p:pic>
      <p:sp>
        <p:nvSpPr>
          <p:cNvPr id="648" name="Logo color"/>
          <p:cNvSpPr/>
          <p:nvPr/>
        </p:nvSpPr>
        <p:spPr>
          <a:xfrm>
            <a:off x="10491847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pic>
        <p:nvPicPr>
          <p:cNvPr id="64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16428" y="252000"/>
            <a:ext cx="1142205" cy="611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46990" y="190780"/>
            <a:ext cx="749128" cy="7344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8" name="Group"/>
          <p:cNvGrpSpPr/>
          <p:nvPr/>
        </p:nvGrpSpPr>
        <p:grpSpPr>
          <a:xfrm>
            <a:off x="147469" y="-258529"/>
            <a:ext cx="12761319" cy="7897633"/>
            <a:chOff x="0" y="0"/>
            <a:chExt cx="12761317" cy="7897632"/>
          </a:xfrm>
        </p:grpSpPr>
        <p:pic>
          <p:nvPicPr>
            <p:cNvPr id="651" name="Screenshot 2024-09-21 at 09.10.45.png" descr="Screenshot 2024-09-21 at 09.10.45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6361562" y="0"/>
              <a:ext cx="6399756" cy="51927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2" name="Screenshot 2024-09-21 at 09.07.36.png" descr="Screenshot 2024-09-21 at 09.07.36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067" t="0" r="738" b="48106"/>
            <a:stretch>
              <a:fillRect/>
            </a:stretch>
          </p:blipFill>
          <p:spPr>
            <a:xfrm>
              <a:off x="6875648" y="2767770"/>
              <a:ext cx="4732848" cy="35604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3" name="Screenshot 2024-09-21 at 08.35.48.png" descr="Screenshot 2024-09-21 at 08.35.48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2653405"/>
              <a:ext cx="6203809" cy="5244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4" name="Oval"/>
            <p:cNvSpPr/>
            <p:nvPr/>
          </p:nvSpPr>
          <p:spPr>
            <a:xfrm>
              <a:off x="11063996" y="687716"/>
              <a:ext cx="800995" cy="359806"/>
            </a:xfrm>
            <a:prstGeom prst="ellipse">
              <a:avLst/>
            </a:prstGeom>
            <a:noFill/>
            <a:ln w="25400" cap="flat">
              <a:solidFill>
                <a:srgbClr val="D6344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5" name="Line"/>
            <p:cNvSpPr/>
            <p:nvPr/>
          </p:nvSpPr>
          <p:spPr>
            <a:xfrm flipH="1">
              <a:off x="10091058" y="1190240"/>
              <a:ext cx="1373437" cy="4110467"/>
            </a:xfrm>
            <a:prstGeom prst="line">
              <a:avLst/>
            </a:prstGeom>
            <a:noFill/>
            <a:ln w="25400" cap="flat">
              <a:solidFill>
                <a:srgbClr val="D6161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56" name="Line"/>
            <p:cNvSpPr/>
            <p:nvPr/>
          </p:nvSpPr>
          <p:spPr>
            <a:xfrm flipV="1">
              <a:off x="5953249" y="998257"/>
              <a:ext cx="5019135" cy="1619080"/>
            </a:xfrm>
            <a:prstGeom prst="line">
              <a:avLst/>
            </a:prstGeom>
            <a:noFill/>
            <a:ln w="25400" cap="flat">
              <a:solidFill>
                <a:srgbClr val="D6161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57" name="Enables easy access to fitting etc."/>
            <p:cNvSpPr/>
            <p:nvPr/>
          </p:nvSpPr>
          <p:spPr>
            <a:xfrm>
              <a:off x="5036484" y="5901256"/>
              <a:ext cx="3960301" cy="49437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Enables easy access to fitting etc.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46990" y="190780"/>
            <a:ext cx="749128" cy="734440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Rectangle"/>
          <p:cNvSpPr/>
          <p:nvPr/>
        </p:nvSpPr>
        <p:spPr>
          <a:xfrm>
            <a:off x="65391" y="83225"/>
            <a:ext cx="1768797" cy="9495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62" name="New stuff in series 3.5.x"/>
          <p:cNvSpPr txBox="1"/>
          <p:nvPr>
            <p:ph type="title"/>
          </p:nvPr>
        </p:nvSpPr>
        <p:spPr>
          <a:xfrm>
            <a:off x="1871941" y="181314"/>
            <a:ext cx="9312375" cy="452287"/>
          </a:xfrm>
          <a:prstGeom prst="rect">
            <a:avLst/>
          </a:prstGeom>
        </p:spPr>
        <p:txBody>
          <a:bodyPr/>
          <a:lstStyle/>
          <a:p>
            <a:pPr/>
            <a:r>
              <a:t>New stuff in series 3.5.x</a:t>
            </a:r>
          </a:p>
        </p:txBody>
      </p:sp>
      <p:sp>
        <p:nvSpPr>
          <p:cNvPr id="663" name="Common release and versioning for McStas &amp; McXtrace - no more 2.x and 1.x…"/>
          <p:cNvSpPr txBox="1"/>
          <p:nvPr>
            <p:ph type="body" idx="1"/>
          </p:nvPr>
        </p:nvSpPr>
        <p:spPr>
          <a:xfrm>
            <a:off x="159873" y="590961"/>
            <a:ext cx="11886154" cy="548890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Common release and versioning for McStas &amp; McXtrace - no more 2.x and 1.x</a:t>
            </a:r>
          </a:p>
          <a:p>
            <a:pPr marL="221742" indent="-221742" defTabSz="886968">
              <a:spcBef>
                <a:spcPts val="0"/>
              </a:spcBef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We are now on conda-forge!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Forms support basis for Windows, macOS and non-Debian Linux</a:t>
            </a:r>
          </a:p>
          <a:p>
            <a:pPr marL="221742" indent="-221742" defTabSz="886968">
              <a:spcBef>
                <a:spcPts val="0"/>
              </a:spcBef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Lots of work from SOLEIL toward official Debian packages</a:t>
            </a:r>
          </a:p>
          <a:p>
            <a:pPr marL="221742" indent="-221742" defTabSz="886968">
              <a:spcBef>
                <a:spcPts val="0"/>
              </a:spcBef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CI (GitHub + conda) in place</a:t>
            </a:r>
          </a:p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Usability: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One-click transfer to McStasScript/Jupyter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Easy access to NeXus output through e.g. nexpy or silx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3D rendering modernised</a:t>
            </a:r>
          </a:p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mctest / mcviewtest tools</a:t>
            </a:r>
          </a:p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Various component / instr contributions, some presented later today!</a:t>
            </a: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5" name="11897326.png" descr="118973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9817" y="1113994"/>
            <a:ext cx="1183307" cy="1183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6" name="Debian_logo.png" descr="Debian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00460" y="1113994"/>
            <a:ext cx="842188" cy="1108880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Logo color"/>
          <p:cNvSpPr/>
          <p:nvPr/>
        </p:nvSpPr>
        <p:spPr>
          <a:xfrm>
            <a:off x="10491847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pic>
        <p:nvPicPr>
          <p:cNvPr id="66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16428" y="252000"/>
            <a:ext cx="1142205" cy="6112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4" name="Group"/>
          <p:cNvGrpSpPr/>
          <p:nvPr/>
        </p:nvGrpSpPr>
        <p:grpSpPr>
          <a:xfrm>
            <a:off x="1446997" y="-232589"/>
            <a:ext cx="11386374" cy="9928920"/>
            <a:chOff x="0" y="0"/>
            <a:chExt cx="11386373" cy="9928918"/>
          </a:xfrm>
        </p:grpSpPr>
        <p:pic>
          <p:nvPicPr>
            <p:cNvPr id="669" name="Screenshot 2024-09-21 at 09.10.45.png" descr="Screenshot 2024-09-21 at 09.10.45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4986618" y="0"/>
              <a:ext cx="6399756" cy="51927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70" name="Oval"/>
            <p:cNvSpPr/>
            <p:nvPr/>
          </p:nvSpPr>
          <p:spPr>
            <a:xfrm>
              <a:off x="9689052" y="687716"/>
              <a:ext cx="800995" cy="359806"/>
            </a:xfrm>
            <a:prstGeom prst="ellipse">
              <a:avLst/>
            </a:prstGeom>
            <a:noFill/>
            <a:ln w="25400" cap="flat">
              <a:solidFill>
                <a:srgbClr val="D6344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1" name="Line"/>
            <p:cNvSpPr/>
            <p:nvPr/>
          </p:nvSpPr>
          <p:spPr>
            <a:xfrm flipV="1">
              <a:off x="2184570" y="998257"/>
              <a:ext cx="7412869" cy="1964161"/>
            </a:xfrm>
            <a:prstGeom prst="line">
              <a:avLst/>
            </a:prstGeom>
            <a:noFill/>
            <a:ln w="25400" cap="flat">
              <a:solidFill>
                <a:srgbClr val="D6161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672" name="Screenshot 2024-09-21 at 08.45.38.png" descr="Screenshot 2024-09-21 at 08.45.38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3115855"/>
              <a:ext cx="4794060" cy="68130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73" name="Line"/>
            <p:cNvSpPr/>
            <p:nvPr/>
          </p:nvSpPr>
          <p:spPr>
            <a:xfrm flipH="1">
              <a:off x="4364625" y="1114416"/>
              <a:ext cx="5378756" cy="4611522"/>
            </a:xfrm>
            <a:prstGeom prst="line">
              <a:avLst/>
            </a:prstGeom>
            <a:noFill/>
            <a:ln w="25400" cap="flat">
              <a:solidFill>
                <a:srgbClr val="D6161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675" name="Screenshot 2024-09-21 at 08.49.11.png" descr="Screenshot 2024-09-21 at 08.49.11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387579" y="-309979"/>
            <a:ext cx="12967158" cy="9959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6" name="Screenshot 2024-09-21 at 08.49.41.png" descr="Screenshot 2024-09-21 at 08.49.4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83549" y="-310108"/>
            <a:ext cx="11373717" cy="8735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7" name="Screenshot 2024-09-21 at 08.50.36.png" descr="Screenshot 2024-09-21 at 08.50.36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70969" y="-252000"/>
            <a:ext cx="10050062" cy="77189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7" grpId="3"/>
      <p:bldP build="whole" bldLvl="1" animBg="1" rev="0" advAuto="0" spid="675" grpId="1"/>
      <p:bldP build="whole" bldLvl="1" animBg="1" rev="0" advAuto="0" spid="676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Rectangle"/>
          <p:cNvSpPr/>
          <p:nvPr/>
        </p:nvSpPr>
        <p:spPr>
          <a:xfrm>
            <a:off x="65391" y="83225"/>
            <a:ext cx="1768797" cy="9495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0" name="New stuff in series 3.5.x"/>
          <p:cNvSpPr txBox="1"/>
          <p:nvPr>
            <p:ph type="title"/>
          </p:nvPr>
        </p:nvSpPr>
        <p:spPr>
          <a:xfrm>
            <a:off x="1871941" y="181314"/>
            <a:ext cx="9312375" cy="452287"/>
          </a:xfrm>
          <a:prstGeom prst="rect">
            <a:avLst/>
          </a:prstGeom>
        </p:spPr>
        <p:txBody>
          <a:bodyPr/>
          <a:lstStyle/>
          <a:p>
            <a:pPr/>
            <a:r>
              <a:t>New stuff in series 3.5.x</a:t>
            </a:r>
          </a:p>
        </p:txBody>
      </p:sp>
      <p:sp>
        <p:nvSpPr>
          <p:cNvPr id="681" name="Common release and versioning for McStas &amp; McXtrace - no more 2.x and 1.x…"/>
          <p:cNvSpPr txBox="1"/>
          <p:nvPr>
            <p:ph type="body" idx="1"/>
          </p:nvPr>
        </p:nvSpPr>
        <p:spPr>
          <a:xfrm>
            <a:off x="152923" y="590961"/>
            <a:ext cx="11886154" cy="548890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Common release and versioning for McStas &amp; McXtrace - no more 2.x and 1.x</a:t>
            </a:r>
          </a:p>
          <a:p>
            <a:pPr marL="221742" indent="-221742" defTabSz="886968">
              <a:spcBef>
                <a:spcPts val="0"/>
              </a:spcBef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We are now on conda-forge!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Forms support basis for Windows, macOS and non-Debian Linux</a:t>
            </a:r>
          </a:p>
          <a:p>
            <a:pPr marL="221742" indent="-221742" defTabSz="886968">
              <a:spcBef>
                <a:spcPts val="0"/>
              </a:spcBef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Lots of work from SOLEIL toward official Debian packages</a:t>
            </a:r>
          </a:p>
          <a:p>
            <a:pPr marL="221742" indent="-221742" defTabSz="886968">
              <a:spcBef>
                <a:spcPts val="0"/>
              </a:spcBef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CI (GitHub + conda) in place</a:t>
            </a:r>
          </a:p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Usability: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One-click transfer to McStasScript/Jupyter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Easy access to NeXus output through e.g. nexpy or silx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3D rendering modernised</a:t>
            </a:r>
          </a:p>
          <a:p>
            <a:pPr marL="221742" indent="-221742" defTabSz="886968">
              <a:spcBef>
                <a:spcPts val="0"/>
              </a:spcBef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mctest / mcviewtest tools</a:t>
            </a:r>
          </a:p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Various component / instr contributions, some presented later today!</a:t>
            </a: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83" name="11897326.png" descr="118973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89817" y="1113994"/>
            <a:ext cx="1183307" cy="1183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Debian_logo.png" descr="Debian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0460" y="1113994"/>
            <a:ext cx="842188" cy="1108880"/>
          </a:xfrm>
          <a:prstGeom prst="rect">
            <a:avLst/>
          </a:prstGeom>
          <a:ln w="12700">
            <a:miter lim="400000"/>
          </a:ln>
        </p:spPr>
      </p:pic>
      <p:sp>
        <p:nvSpPr>
          <p:cNvPr id="685" name="Logo color"/>
          <p:cNvSpPr/>
          <p:nvPr/>
        </p:nvSpPr>
        <p:spPr>
          <a:xfrm>
            <a:off x="10491847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pic>
        <p:nvPicPr>
          <p:cNvPr id="68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16428" y="252000"/>
            <a:ext cx="1142205" cy="611280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(base) laptop:~ user$ mctest --instr=BNL_H8 -n1e7 --testdir=$PWD --mpi=10…"/>
          <p:cNvSpPr/>
          <p:nvPr/>
        </p:nvSpPr>
        <p:spPr>
          <a:xfrm>
            <a:off x="74283" y="3186121"/>
            <a:ext cx="8951508" cy="3347668"/>
          </a:xfrm>
          <a:prstGeom prst="rect">
            <a:avLst/>
          </a:prstGeom>
          <a:solidFill>
            <a:srgbClr val="3E67C3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(base) laptop:~ user$ mctest --instr=BNL_H8 -n1e7 --testdir=$PWD --mpi=10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loading system configuration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Output of test will be placed in: /Users/user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ncount is: 1e7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mpi count is: 10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Testing: 3.5.32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Finding instruments in: /Users/user/micromamba/share/mcstas/resources/examples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Copying instruments to: /Users/user/mcstas-3.5.32_mpi_x_10_BNL_H8_Darwin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Compiling instruments [seconds]...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BNL_H8        :   3.50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BNL_H8_simple :   2.61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Running tests…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BNL_H8         :   2.58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BNL_H8_simple  :   1.71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(base) laptop:~ user$ mcviewtest $PWD</a:t>
            </a:r>
          </a:p>
        </p:txBody>
      </p:sp>
      <p:pic>
        <p:nvPicPr>
          <p:cNvPr id="688" name="Screenshot 2025-07-04 at 16.55.13.png" descr="Screenshot 2025-07-04 at 16.55.1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9354" y="-93585"/>
            <a:ext cx="10197549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46990" y="190780"/>
            <a:ext cx="749128" cy="7344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2" name="Group"/>
          <p:cNvGrpSpPr/>
          <p:nvPr/>
        </p:nvGrpSpPr>
        <p:grpSpPr>
          <a:xfrm>
            <a:off x="6000457" y="222037"/>
            <a:ext cx="4429020" cy="2644141"/>
            <a:chOff x="0" y="0"/>
            <a:chExt cx="4429018" cy="2644139"/>
          </a:xfrm>
        </p:grpSpPr>
        <p:sp>
          <p:nvSpPr>
            <p:cNvPr id="693" name="Connection Line"/>
            <p:cNvSpPr/>
            <p:nvPr/>
          </p:nvSpPr>
          <p:spPr>
            <a:xfrm>
              <a:off x="0" y="76390"/>
              <a:ext cx="1280584" cy="1280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0419" fill="norm" stroke="1" extrusionOk="0">
                  <a:moveTo>
                    <a:pt x="169" y="20419"/>
                  </a:moveTo>
                  <a:cubicBezTo>
                    <a:pt x="-1181" y="5569"/>
                    <a:pt x="5569" y="-1181"/>
                    <a:pt x="20419" y="169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691" name="New, feature-complete python/ANTLR4 code-generator mcstas-antlr from G S Tucker.  install from e.g. conda-forge  Want to know more? Talk to  Greg in a break!"/>
            <p:cNvSpPr txBox="1"/>
            <p:nvPr/>
          </p:nvSpPr>
          <p:spPr>
            <a:xfrm>
              <a:off x="1344677" y="0"/>
              <a:ext cx="3084342" cy="2644140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chemeClr val="accent1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/>
              <a:r>
                <a:t>New, feature-complete</a:t>
              </a:r>
              <a:br/>
              <a:r>
                <a:t>python/ANTLR4 code-generator mcstas-antlr</a:t>
              </a:r>
              <a:br/>
              <a:r>
                <a:t>from G S Tucker.</a:t>
              </a:r>
              <a:br/>
              <a:br/>
              <a:r>
                <a:t>install from e.g. conda-forge</a:t>
              </a:r>
              <a:br/>
              <a:br/>
              <a:r>
                <a:t>Want to know more? Talk to </a:t>
              </a:r>
              <a:br/>
              <a:r>
                <a:t>Greg in a break!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8" grpId="1"/>
      <p:bldP build="whole" bldLvl="1" animBg="1" rev="0" advAuto="0" spid="69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Rectangle"/>
          <p:cNvSpPr/>
          <p:nvPr/>
        </p:nvSpPr>
        <p:spPr>
          <a:xfrm>
            <a:off x="65391" y="83225"/>
            <a:ext cx="1768797" cy="9495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6" name="New stuff in series 3.5.x"/>
          <p:cNvSpPr txBox="1"/>
          <p:nvPr>
            <p:ph type="title"/>
          </p:nvPr>
        </p:nvSpPr>
        <p:spPr>
          <a:xfrm>
            <a:off x="1871941" y="181314"/>
            <a:ext cx="9312375" cy="452287"/>
          </a:xfrm>
          <a:prstGeom prst="rect">
            <a:avLst/>
          </a:prstGeom>
        </p:spPr>
        <p:txBody>
          <a:bodyPr/>
          <a:lstStyle/>
          <a:p>
            <a:pPr/>
            <a:r>
              <a:t>New stuff in series 3.5.x</a:t>
            </a:r>
          </a:p>
        </p:txBody>
      </p:sp>
      <p:sp>
        <p:nvSpPr>
          <p:cNvPr id="697" name="Common release and versioning for McStas &amp; McXtrace - no more 2.x and 1.x…"/>
          <p:cNvSpPr txBox="1"/>
          <p:nvPr>
            <p:ph type="body" idx="1"/>
          </p:nvPr>
        </p:nvSpPr>
        <p:spPr>
          <a:xfrm>
            <a:off x="152923" y="590961"/>
            <a:ext cx="11886154" cy="548890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Common release and versioning for McStas &amp; McXtrace - no more 2.x and 1.x</a:t>
            </a:r>
          </a:p>
          <a:p>
            <a:pPr marL="221742" indent="-221742" defTabSz="886968">
              <a:spcBef>
                <a:spcPts val="0"/>
              </a:spcBef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We are now on conda-forge!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Forms support basis for Windows, macOS and non-Debian Linux</a:t>
            </a:r>
          </a:p>
          <a:p>
            <a:pPr marL="221742" indent="-221742" defTabSz="886968">
              <a:spcBef>
                <a:spcPts val="0"/>
              </a:spcBef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Lots of work from SOLEIL toward official Debian packages</a:t>
            </a:r>
          </a:p>
          <a:p>
            <a:pPr marL="221742" indent="-221742" defTabSz="886968">
              <a:spcBef>
                <a:spcPts val="0"/>
              </a:spcBef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CI (GitHub + conda) in place</a:t>
            </a:r>
          </a:p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Usability: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One-click transfer to McStasScript/Jupyter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Easy access to NeXus output through e.g. nexpy or silx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3D rendering modernised</a:t>
            </a:r>
          </a:p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mctest / mcviewtest tools</a:t>
            </a:r>
          </a:p>
          <a:p>
            <a:pPr marL="221742" indent="-221742" defTabSz="886968">
              <a:spcBef>
                <a:spcPts val="0"/>
              </a:spcBef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Various component / instr contributions, some presented later today in afternoon session!</a:t>
            </a: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9" name="11897326.png" descr="118973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89817" y="1113994"/>
            <a:ext cx="1183307" cy="1183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0" name="Debian_logo.png" descr="Debian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0460" y="1113994"/>
            <a:ext cx="842188" cy="1108880"/>
          </a:xfrm>
          <a:prstGeom prst="rect">
            <a:avLst/>
          </a:prstGeom>
          <a:ln w="12700">
            <a:miter lim="400000"/>
          </a:ln>
        </p:spPr>
      </p:pic>
      <p:sp>
        <p:nvSpPr>
          <p:cNvPr id="701" name="Logo color"/>
          <p:cNvSpPr/>
          <p:nvPr/>
        </p:nvSpPr>
        <p:spPr>
          <a:xfrm>
            <a:off x="10491847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pic>
        <p:nvPicPr>
          <p:cNvPr id="70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16428" y="252000"/>
            <a:ext cx="1142205" cy="611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46990" y="190780"/>
            <a:ext cx="749128" cy="734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Rectangle"/>
          <p:cNvSpPr/>
          <p:nvPr/>
        </p:nvSpPr>
        <p:spPr>
          <a:xfrm>
            <a:off x="65391" y="83225"/>
            <a:ext cx="1768797" cy="9495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6" name="New stuff in series 3.5.x"/>
          <p:cNvSpPr txBox="1"/>
          <p:nvPr>
            <p:ph type="title"/>
          </p:nvPr>
        </p:nvSpPr>
        <p:spPr>
          <a:xfrm>
            <a:off x="1871941" y="181314"/>
            <a:ext cx="9312375" cy="452287"/>
          </a:xfrm>
          <a:prstGeom prst="rect">
            <a:avLst/>
          </a:prstGeom>
        </p:spPr>
        <p:txBody>
          <a:bodyPr/>
          <a:lstStyle/>
          <a:p>
            <a:pPr/>
            <a:r>
              <a:t>New stuff in series 3.5.x</a:t>
            </a:r>
          </a:p>
        </p:txBody>
      </p:sp>
      <p:sp>
        <p:nvSpPr>
          <p:cNvPr id="707" name="Common release and versioning for McStas &amp; McXtrace - no more 2.x and 1.x…"/>
          <p:cNvSpPr txBox="1"/>
          <p:nvPr>
            <p:ph type="body" idx="1"/>
          </p:nvPr>
        </p:nvSpPr>
        <p:spPr>
          <a:xfrm>
            <a:off x="152923" y="590961"/>
            <a:ext cx="11886154" cy="583682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Common release and versioning for McStas &amp; McXtrace - no more 2.x and 1.x</a:t>
            </a:r>
          </a:p>
          <a:p>
            <a:pPr marL="221742" indent="-221742" defTabSz="886968">
              <a:spcBef>
                <a:spcPts val="0"/>
              </a:spcBef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We are now on conda-forge!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Forms support basis for Windows, macOS and non-Debian Linux</a:t>
            </a:r>
          </a:p>
          <a:p>
            <a:pPr marL="221742" indent="-221742" defTabSz="886968">
              <a:spcBef>
                <a:spcPts val="0"/>
              </a:spcBef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Lots of work from SOLEIL toward official Debian packages</a:t>
            </a:r>
          </a:p>
          <a:p>
            <a:pPr marL="221742" indent="-221742" defTabSz="886968">
              <a:spcBef>
                <a:spcPts val="0"/>
              </a:spcBef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CI (GitHub + conda) in place</a:t>
            </a:r>
          </a:p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Usability: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One-click transfer to McStasScript/Jupyter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Easy access to NeXus output through e.g. nexpy or silx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3D rendering modernised</a:t>
            </a:r>
          </a:p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mctest / mcviewtest tools</a:t>
            </a:r>
          </a:p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Various component / instr contributions, some presented later today in afternoon session!</a:t>
            </a:r>
          </a:p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LOTS of work on many layers + infrastructure -&gt; solid basis for future work: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Used for preparing the ESS data pipeline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More emphasis on “in-experiment” and data-analysis features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Further modernisation</a:t>
            </a:r>
            <a:br/>
          </a:p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Project: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Historical “yearly release” -&gt; release often, release early mode(conda-forge is the basis)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PR-only, “production grade” main branch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Plan to extend McStas/McXtrace collaboration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Even more emphasis on testing at different levels</a:t>
            </a:r>
          </a:p>
        </p:txBody>
      </p:sp>
      <p:sp>
        <p:nvSpPr>
          <p:cNvPr id="7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9" name="11897326.png" descr="118973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5161" y="3007645"/>
            <a:ext cx="2606338" cy="2606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Debian_logo.png" descr="Debian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0460" y="1113994"/>
            <a:ext cx="842188" cy="1108880"/>
          </a:xfrm>
          <a:prstGeom prst="rect">
            <a:avLst/>
          </a:prstGeom>
          <a:ln w="12700">
            <a:miter lim="400000"/>
          </a:ln>
        </p:spPr>
      </p:pic>
      <p:sp>
        <p:nvSpPr>
          <p:cNvPr id="711" name="Logo color"/>
          <p:cNvSpPr/>
          <p:nvPr/>
        </p:nvSpPr>
        <p:spPr>
          <a:xfrm>
            <a:off x="10491847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pic>
        <p:nvPicPr>
          <p:cNvPr id="71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16428" y="252000"/>
            <a:ext cx="1142205" cy="611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46990" y="190780"/>
            <a:ext cx="749128" cy="734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9684" t="5330" r="9684" b="3499"/>
          <a:stretch>
            <a:fillRect/>
          </a:stretch>
        </p:blipFill>
        <p:spPr>
          <a:xfrm>
            <a:off x="1193670" y="257619"/>
            <a:ext cx="9830435" cy="62524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FZJ Hackathon in Apri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96111">
              <a:defRPr sz="4116"/>
            </a:lvl1pPr>
          </a:lstStyle>
          <a:p>
            <a:pPr/>
            <a:r>
              <a:t>FZJ Hackathon in April</a:t>
            </a:r>
          </a:p>
        </p:txBody>
      </p:sp>
      <p:sp>
        <p:nvSpPr>
          <p:cNvPr id="7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553" y="861708"/>
            <a:ext cx="6988605" cy="3931091"/>
          </a:xfrm>
          <a:prstGeom prst="rect">
            <a:avLst/>
          </a:prstGeom>
          <a:ln w="12700">
            <a:miter lim="400000"/>
          </a:ln>
        </p:spPr>
      </p:pic>
      <p:sp>
        <p:nvSpPr>
          <p:cNvPr id="720" name="Got better at profiling…"/>
          <p:cNvSpPr txBox="1"/>
          <p:nvPr/>
        </p:nvSpPr>
        <p:spPr>
          <a:xfrm>
            <a:off x="6657713" y="525964"/>
            <a:ext cx="4664025" cy="148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buSzPct val="100000"/>
              <a:buChar char="•"/>
            </a:pPr>
            <a:r>
              <a:t>Got better at profiling</a:t>
            </a:r>
          </a:p>
          <a:p>
            <a:pPr marL="228600" indent="-228600">
              <a:buSzPct val="100000"/>
              <a:buChar char="•"/>
            </a:pPr>
            <a:r>
              <a:t>Overall extra x2 achieved</a:t>
            </a:r>
          </a:p>
          <a:p>
            <a:pPr marL="228600" indent="-228600">
              <a:buSzPct val="100000"/>
              <a:buChar char="•"/>
            </a:pPr>
            <a:r>
              <a:t>New ideas for added parallelism</a:t>
            </a:r>
          </a:p>
          <a:p>
            <a:pPr marL="228600" indent="-228600">
              <a:buSzPct val="100000"/>
              <a:buChar char="•"/>
            </a:pPr>
            <a:r>
              <a:t>New KU-DTU-ESS CS student in spring 26</a:t>
            </a:r>
            <a:br/>
            <a:r>
              <a:t>to continue work</a:t>
            </a:r>
          </a:p>
        </p:txBody>
      </p:sp>
      <p:pic>
        <p:nvPicPr>
          <p:cNvPr id="72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9406" y="2148697"/>
            <a:ext cx="7775505" cy="4373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2" name="Screenshot 2025-07-10 at 20.36.02.png" descr="Screenshot 2025-07-10 at 20.36.0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28879" y="2759035"/>
            <a:ext cx="8824092" cy="3837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1" grpId="1"/>
      <p:bldP build="whole" bldLvl="1" animBg="1" rev="0" advAuto="0" spid="72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“Richer NeXus format”"/>
          <p:cNvSpPr txBox="1"/>
          <p:nvPr>
            <p:ph type="title"/>
          </p:nvPr>
        </p:nvSpPr>
        <p:spPr>
          <a:xfrm>
            <a:off x="344299" y="444461"/>
            <a:ext cx="9312375" cy="972717"/>
          </a:xfrm>
          <a:prstGeom prst="rect">
            <a:avLst/>
          </a:prstGeom>
        </p:spPr>
        <p:txBody>
          <a:bodyPr/>
          <a:lstStyle/>
          <a:p>
            <a:pPr/>
            <a:r>
              <a:t>“Richer NeXus format”</a:t>
            </a:r>
          </a:p>
        </p:txBody>
      </p:sp>
      <p:sp>
        <p:nvSpPr>
          <p:cNvPr id="725" name="All component AT / ROTATED data…"/>
          <p:cNvSpPr txBox="1"/>
          <p:nvPr>
            <p:ph type="body" idx="1"/>
          </p:nvPr>
        </p:nvSpPr>
        <p:spPr>
          <a:xfrm>
            <a:off x="135041" y="1706399"/>
            <a:ext cx="9312375" cy="4545579"/>
          </a:xfrm>
          <a:prstGeom prst="rect">
            <a:avLst/>
          </a:prstGeom>
        </p:spPr>
        <p:txBody>
          <a:bodyPr/>
          <a:lstStyle/>
          <a:p>
            <a:pPr/>
            <a:r>
              <a:t>All component AT / ROTATED data</a:t>
            </a:r>
          </a:p>
          <a:p>
            <a:pPr/>
          </a:p>
          <a:p>
            <a:pPr/>
            <a:r>
              <a:t>All component param=value info</a:t>
            </a:r>
            <a:br/>
            <a:r>
              <a:rPr sz="1400"/>
              <a:t>(currently as text from instr file)</a:t>
            </a:r>
          </a:p>
          <a:p>
            <a:pPr/>
          </a:p>
          <a:p>
            <a:pPr/>
            <a:r>
              <a:t>Monitor_nD geometry data included</a:t>
            </a:r>
          </a:p>
          <a:p>
            <a:pPr/>
          </a:p>
          <a:p>
            <a:pPr/>
            <a:r>
              <a:t>Monitor_nD binning / pixellation arrays  </a:t>
            </a:r>
          </a:p>
        </p:txBody>
      </p:sp>
      <p:sp>
        <p:nvSpPr>
          <p:cNvPr id="7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27" name="NeXus_updated_structure.png" descr="NeXus_updated_structur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01850" y="-174587"/>
            <a:ext cx="8000402" cy="7477067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Line"/>
          <p:cNvSpPr/>
          <p:nvPr/>
        </p:nvSpPr>
        <p:spPr>
          <a:xfrm flipH="1">
            <a:off x="2064117" y="4225756"/>
            <a:ext cx="1" cy="1030964"/>
          </a:xfrm>
          <a:prstGeom prst="line">
            <a:avLst/>
          </a:prstGeom>
          <a:ln w="25400">
            <a:solidFill>
              <a:srgbClr val="990000"/>
            </a:solidFill>
            <a:tailEnd type="triangle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spcBef>
                <a:spcPts val="9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29" name="mcstas-logo.pdf" descr="mcstas-log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9001" y="5828451"/>
            <a:ext cx="636643" cy="374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73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8793" y="5865850"/>
            <a:ext cx="1185880" cy="340369"/>
          </a:xfrm>
          <a:prstGeom prst="rect">
            <a:avLst/>
          </a:prstGeom>
          <a:ln w="12700">
            <a:miter lim="400000"/>
          </a:ln>
        </p:spPr>
      </p:pic>
      <p:sp>
        <p:nvSpPr>
          <p:cNvPr id="746" name="Connection Line"/>
          <p:cNvSpPr/>
          <p:nvPr/>
        </p:nvSpPr>
        <p:spPr>
          <a:xfrm>
            <a:off x="1604840" y="5846438"/>
            <a:ext cx="1050528" cy="207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94" fill="norm" stroke="1" extrusionOk="0">
                <a:moveTo>
                  <a:pt x="0" y="11724"/>
                </a:moveTo>
                <a:cubicBezTo>
                  <a:pt x="7416" y="-5306"/>
                  <a:pt x="14616" y="-3783"/>
                  <a:pt x="21600" y="16294"/>
                </a:cubicBezTo>
              </a:path>
            </a:pathLst>
          </a:custGeom>
          <a:ln w="12700">
            <a:solidFill>
              <a:srgbClr val="2D83AD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pic>
        <p:nvPicPr>
          <p:cNvPr id="73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55572" y="6011257"/>
            <a:ext cx="641922" cy="240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3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60595" y="5383660"/>
            <a:ext cx="1407045" cy="4577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5" name="Group"/>
          <p:cNvGrpSpPr/>
          <p:nvPr/>
        </p:nvGrpSpPr>
        <p:grpSpPr>
          <a:xfrm>
            <a:off x="4524300" y="2942642"/>
            <a:ext cx="9630121" cy="3806750"/>
            <a:chOff x="0" y="0"/>
            <a:chExt cx="9630120" cy="3806749"/>
          </a:xfrm>
        </p:grpSpPr>
        <p:grpSp>
          <p:nvGrpSpPr>
            <p:cNvPr id="736" name="Group"/>
            <p:cNvGrpSpPr/>
            <p:nvPr/>
          </p:nvGrpSpPr>
          <p:grpSpPr>
            <a:xfrm>
              <a:off x="-1" y="0"/>
              <a:ext cx="9630122" cy="3806750"/>
              <a:chOff x="0" y="0"/>
              <a:chExt cx="9630120" cy="3806750"/>
            </a:xfrm>
          </p:grpSpPr>
          <p:pic>
            <p:nvPicPr>
              <p:cNvPr id="734" name="Screenshot 2025-07-10 at 20.44.02.png" descr="Screenshot 2025-07-10 at 20.44.02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3098"/>
                <a:ext cx="6762047" cy="38036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35" name="“Hooking up to ESS data pipeline”"/>
              <p:cNvSpPr txBox="1"/>
              <p:nvPr/>
            </p:nvSpPr>
            <p:spPr>
              <a:xfrm>
                <a:off x="317746" y="0"/>
                <a:ext cx="9312375" cy="9727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b">
                <a:normAutofit fontScale="100000" lnSpcReduction="0"/>
              </a:bodyPr>
              <a:lstStyle>
                <a:lvl1pPr>
                  <a:defRPr b="1" sz="23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“Hooking up to ESS data pipeline”</a:t>
                </a:r>
              </a:p>
            </p:txBody>
          </p:sp>
        </p:grpSp>
        <p:grpSp>
          <p:nvGrpSpPr>
            <p:cNvPr id="744" name="Group"/>
            <p:cNvGrpSpPr/>
            <p:nvPr/>
          </p:nvGrpSpPr>
          <p:grpSpPr>
            <a:xfrm>
              <a:off x="3867481" y="3202933"/>
              <a:ext cx="2728923" cy="434838"/>
              <a:chOff x="0" y="0"/>
              <a:chExt cx="2728922" cy="434836"/>
            </a:xfrm>
          </p:grpSpPr>
          <p:grpSp>
            <p:nvGrpSpPr>
              <p:cNvPr id="742" name="Group"/>
              <p:cNvGrpSpPr/>
              <p:nvPr/>
            </p:nvGrpSpPr>
            <p:grpSpPr>
              <a:xfrm>
                <a:off x="-1" y="0"/>
                <a:ext cx="1407045" cy="434837"/>
                <a:chOff x="0" y="0"/>
                <a:chExt cx="1407043" cy="434836"/>
              </a:xfrm>
            </p:grpSpPr>
            <p:pic>
              <p:nvPicPr>
                <p:cNvPr id="737" name="pasted-movie.png" descr="pasted-movie.png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rcRect l="0" t="7460" r="35" b="25563"/>
                <a:stretch>
                  <a:fillRect/>
                </a:stretch>
              </p:blipFill>
              <p:spPr>
                <a:xfrm>
                  <a:off x="0" y="40"/>
                  <a:ext cx="432594" cy="4347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594" fill="norm" stroke="1" extrusionOk="0">
                      <a:moveTo>
                        <a:pt x="10800" y="0"/>
                      </a:moveTo>
                      <a:cubicBezTo>
                        <a:pt x="8035" y="0"/>
                        <a:pt x="5280" y="997"/>
                        <a:pt x="3171" y="3008"/>
                      </a:cubicBezTo>
                      <a:cubicBezTo>
                        <a:pt x="1061" y="5019"/>
                        <a:pt x="0" y="7667"/>
                        <a:pt x="0" y="10302"/>
                      </a:cubicBezTo>
                      <a:cubicBezTo>
                        <a:pt x="0" y="12938"/>
                        <a:pt x="1061" y="15567"/>
                        <a:pt x="3171" y="17578"/>
                      </a:cubicBezTo>
                      <a:cubicBezTo>
                        <a:pt x="7390" y="21600"/>
                        <a:pt x="14230" y="21600"/>
                        <a:pt x="18449" y="17578"/>
                      </a:cubicBezTo>
                      <a:cubicBezTo>
                        <a:pt x="20559" y="15567"/>
                        <a:pt x="21600" y="12938"/>
                        <a:pt x="21600" y="10302"/>
                      </a:cubicBezTo>
                      <a:cubicBezTo>
                        <a:pt x="21600" y="7667"/>
                        <a:pt x="20559" y="5019"/>
                        <a:pt x="18449" y="3008"/>
                      </a:cubicBezTo>
                      <a:cubicBezTo>
                        <a:pt x="16340" y="997"/>
                        <a:pt x="13565" y="0"/>
                        <a:pt x="10800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38" name="unknown.png" descr="unknown.png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rcRect l="10617" t="12" r="10625" b="21478"/>
                <a:stretch>
                  <a:fillRect/>
                </a:stretch>
              </p:blipFill>
              <p:spPr>
                <a:xfrm>
                  <a:off x="479131" y="40"/>
                  <a:ext cx="436137" cy="4347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8" h="20594" fill="norm" stroke="1" extrusionOk="0">
                      <a:moveTo>
                        <a:pt x="9848" y="0"/>
                      </a:moveTo>
                      <a:cubicBezTo>
                        <a:pt x="7329" y="0"/>
                        <a:pt x="4804" y="997"/>
                        <a:pt x="2882" y="3008"/>
                      </a:cubicBezTo>
                      <a:cubicBezTo>
                        <a:pt x="-961" y="7030"/>
                        <a:pt x="-961" y="13556"/>
                        <a:pt x="2882" y="17578"/>
                      </a:cubicBezTo>
                      <a:cubicBezTo>
                        <a:pt x="6725" y="21600"/>
                        <a:pt x="12953" y="21600"/>
                        <a:pt x="16796" y="17578"/>
                      </a:cubicBezTo>
                      <a:cubicBezTo>
                        <a:pt x="20639" y="13556"/>
                        <a:pt x="20639" y="7030"/>
                        <a:pt x="16796" y="3008"/>
                      </a:cubicBezTo>
                      <a:cubicBezTo>
                        <a:pt x="14874" y="997"/>
                        <a:pt x="12366" y="0"/>
                        <a:pt x="9848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</p:pic>
            <p:grpSp>
              <p:nvGrpSpPr>
                <p:cNvPr id="741" name="Group"/>
                <p:cNvGrpSpPr/>
                <p:nvPr/>
              </p:nvGrpSpPr>
              <p:grpSpPr>
                <a:xfrm>
                  <a:off x="972207" y="0"/>
                  <a:ext cx="434837" cy="434837"/>
                  <a:chOff x="0" y="0"/>
                  <a:chExt cx="434836" cy="434836"/>
                </a:xfrm>
              </p:grpSpPr>
              <p:sp>
                <p:nvSpPr>
                  <p:cNvPr id="739" name="Circle"/>
                  <p:cNvSpPr/>
                  <p:nvPr/>
                </p:nvSpPr>
                <p:spPr>
                  <a:xfrm>
                    <a:off x="0" y="0"/>
                    <a:ext cx="434837" cy="434837"/>
                  </a:xfrm>
                  <a:prstGeom prst="ellipse">
                    <a:avLst/>
                  </a:prstGeom>
                  <a:solidFill>
                    <a:srgbClr val="848585"/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2251" tIns="22251" rIns="22251" bIns="22251" numCol="1" anchor="ctr">
                    <a:noAutofit/>
                  </a:bodyPr>
                  <a:lstStyle/>
                  <a:p>
                    <a:pPr algn="ctr" defTabSz="908814">
                      <a:defRPr sz="34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740" name="Image" descr="Image"/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0" t="0" r="26" b="6"/>
                  <a:stretch>
                    <a:fillRect/>
                  </a:stretch>
                </p:blipFill>
                <p:spPr>
                  <a:xfrm>
                    <a:off x="5681" y="719"/>
                    <a:ext cx="423341" cy="4333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0" y="0"/>
                        </a:moveTo>
                        <a:cubicBezTo>
                          <a:pt x="7972" y="0"/>
                          <a:pt x="5121" y="1056"/>
                          <a:pt x="2956" y="3165"/>
                        </a:cubicBezTo>
                        <a:cubicBezTo>
                          <a:pt x="1401" y="4679"/>
                          <a:pt x="439" y="6539"/>
                          <a:pt x="0" y="8486"/>
                        </a:cubicBezTo>
                        <a:lnTo>
                          <a:pt x="0" y="13134"/>
                        </a:lnTo>
                        <a:cubicBezTo>
                          <a:pt x="441" y="15075"/>
                          <a:pt x="1406" y="16926"/>
                          <a:pt x="2956" y="18435"/>
                        </a:cubicBezTo>
                        <a:cubicBezTo>
                          <a:pt x="5121" y="20544"/>
                          <a:pt x="7972" y="21600"/>
                          <a:pt x="10810" y="21600"/>
                        </a:cubicBezTo>
                        <a:cubicBezTo>
                          <a:pt x="13648" y="21600"/>
                          <a:pt x="16479" y="20544"/>
                          <a:pt x="18644" y="18435"/>
                        </a:cubicBezTo>
                        <a:cubicBezTo>
                          <a:pt x="20183" y="16936"/>
                          <a:pt x="21155" y="15099"/>
                          <a:pt x="21600" y="13174"/>
                        </a:cubicBezTo>
                        <a:lnTo>
                          <a:pt x="21600" y="8426"/>
                        </a:lnTo>
                        <a:cubicBezTo>
                          <a:pt x="21154" y="6502"/>
                          <a:pt x="20183" y="4663"/>
                          <a:pt x="18644" y="3165"/>
                        </a:cubicBezTo>
                        <a:cubicBezTo>
                          <a:pt x="16479" y="1056"/>
                          <a:pt x="13648" y="0"/>
                          <a:pt x="10810" y="0"/>
                        </a:cubicBezTo>
                        <a:close/>
                      </a:path>
                    </a:pathLst>
                  </a:cu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sp>
            <p:nvSpPr>
              <p:cNvPr id="743" name="+ IDS group"/>
              <p:cNvSpPr txBox="1"/>
              <p:nvPr/>
            </p:nvSpPr>
            <p:spPr>
              <a:xfrm>
                <a:off x="1471233" y="51068"/>
                <a:ext cx="1257690" cy="332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600"/>
                </a:lvl1pPr>
              </a:lstStyle>
              <a:p>
                <a:pPr/>
                <a:r>
                  <a:t>+ IDS group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hanks and acknowledgements to lots of peopl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Thanks and acknowledgements to lots of people…</a:t>
            </a:r>
          </a:p>
        </p:txBody>
      </p:sp>
      <p:pic>
        <p:nvPicPr>
          <p:cNvPr id="74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7968" y="1422393"/>
            <a:ext cx="6597421" cy="44608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9" name="Group"/>
          <p:cNvGrpSpPr/>
          <p:nvPr/>
        </p:nvGrpSpPr>
        <p:grpSpPr>
          <a:xfrm>
            <a:off x="18048" y="984967"/>
            <a:ext cx="5724653" cy="4298369"/>
            <a:chOff x="0" y="0"/>
            <a:chExt cx="5724651" cy="4298367"/>
          </a:xfrm>
        </p:grpSpPr>
        <p:grpSp>
          <p:nvGrpSpPr>
            <p:cNvPr id="756" name="Group"/>
            <p:cNvGrpSpPr/>
            <p:nvPr/>
          </p:nvGrpSpPr>
          <p:grpSpPr>
            <a:xfrm>
              <a:off x="-1" y="0"/>
              <a:ext cx="5724653" cy="2894009"/>
              <a:chOff x="0" y="0"/>
              <a:chExt cx="5724651" cy="2894008"/>
            </a:xfrm>
          </p:grpSpPr>
          <p:grpSp>
            <p:nvGrpSpPr>
              <p:cNvPr id="752" name="Group"/>
              <p:cNvGrpSpPr/>
              <p:nvPr/>
            </p:nvGrpSpPr>
            <p:grpSpPr>
              <a:xfrm>
                <a:off x="-1" y="346965"/>
                <a:ext cx="2734777" cy="2547044"/>
                <a:chOff x="0" y="0"/>
                <a:chExt cx="2734775" cy="2547043"/>
              </a:xfrm>
            </p:grpSpPr>
            <p:pic>
              <p:nvPicPr>
                <p:cNvPr id="750" name="pasted-movie.png" descr="pasted-movie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248875" y="339420"/>
                  <a:ext cx="1485901" cy="220762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</p:pic>
            <p:sp>
              <p:nvSpPr>
                <p:cNvPr id="751" name="Kristian Nielsen…"/>
                <p:cNvSpPr txBox="1"/>
                <p:nvPr/>
              </p:nvSpPr>
              <p:spPr>
                <a:xfrm>
                  <a:off x="0" y="0"/>
                  <a:ext cx="1670711" cy="2275840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/>
                <a:p>
                  <a:pPr>
                    <a:defRPr sz="1400"/>
                  </a:pPr>
                  <a:r>
                    <a:t>Kristian Nielsen</a:t>
                  </a:r>
                </a:p>
                <a:p>
                  <a:pPr>
                    <a:defRPr sz="1400"/>
                  </a:pPr>
                </a:p>
                <a:p>
                  <a:pPr>
                    <a:defRPr sz="1400"/>
                  </a:pPr>
                  <a:r>
                    <a:t>Got input from</a:t>
                  </a:r>
                </a:p>
                <a:p>
                  <a:pPr>
                    <a:defRPr sz="1400"/>
                  </a:pPr>
                  <a:r>
                    <a:t>RISØ physicists,</a:t>
                  </a:r>
                </a:p>
                <a:p>
                  <a:pPr>
                    <a:defRPr sz="1400"/>
                  </a:pPr>
                  <a:r>
                    <a:t>(Incl. Kim &amp; Henrik)</a:t>
                  </a:r>
                </a:p>
                <a:p>
                  <a:pPr>
                    <a:defRPr sz="1400"/>
                  </a:pPr>
                  <a:r>
                    <a:t>architect behind</a:t>
                  </a:r>
                </a:p>
                <a:p>
                  <a:pPr>
                    <a:defRPr sz="1400"/>
                  </a:pPr>
                  <a:r>
                    <a:t>“internals” and </a:t>
                  </a:r>
                </a:p>
                <a:p>
                  <a:pPr>
                    <a:defRPr sz="1400"/>
                  </a:pPr>
                  <a:r>
                    <a:t>LeX-Yacc gram.</a:t>
                  </a:r>
                </a:p>
                <a:p>
                  <a:pPr>
                    <a:defRPr sz="1400"/>
                  </a:pPr>
                </a:p>
                <a:p>
                  <a:pPr>
                    <a:defRPr sz="1400"/>
                  </a:pPr>
                  <a:r>
                    <a:t>Releases 1.0-1.4</a:t>
                  </a:r>
                </a:p>
              </p:txBody>
            </p:sp>
          </p:grpSp>
          <p:grpSp>
            <p:nvGrpSpPr>
              <p:cNvPr id="755" name="Group"/>
              <p:cNvGrpSpPr/>
              <p:nvPr/>
            </p:nvGrpSpPr>
            <p:grpSpPr>
              <a:xfrm>
                <a:off x="2842224" y="0"/>
                <a:ext cx="2882428" cy="2504260"/>
                <a:chOff x="0" y="0"/>
                <a:chExt cx="2882426" cy="2504259"/>
              </a:xfrm>
            </p:grpSpPr>
            <p:pic>
              <p:nvPicPr>
                <p:cNvPr id="753" name="Image" descr="Image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rcRect l="15820" t="0" r="8729" b="0"/>
                <a:stretch>
                  <a:fillRect/>
                </a:stretch>
              </p:blipFill>
              <p:spPr>
                <a:xfrm>
                  <a:off x="0" y="534749"/>
                  <a:ext cx="1485981" cy="196951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</p:pic>
            <p:sp>
              <p:nvSpPr>
                <p:cNvPr id="754" name="Kim Lefmann…"/>
                <p:cNvSpPr txBox="1"/>
                <p:nvPr/>
              </p:nvSpPr>
              <p:spPr>
                <a:xfrm>
                  <a:off x="1310217" y="0"/>
                  <a:ext cx="1572210" cy="2491740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/>
                <a:p>
                  <a:pPr>
                    <a:defRPr sz="1400"/>
                  </a:pPr>
                  <a:r>
                    <a:t>Kim Lefmann</a:t>
                  </a:r>
                </a:p>
                <a:p>
                  <a:pPr>
                    <a:defRPr sz="1400"/>
                  </a:pPr>
                </a:p>
                <a:p>
                  <a:pPr>
                    <a:defRPr sz="1400"/>
                  </a:pPr>
                  <a:r>
                    <a:t>Author of many</a:t>
                  </a:r>
                </a:p>
                <a:p>
                  <a:pPr>
                    <a:defRPr sz="1400"/>
                  </a:pPr>
                  <a:r>
                    <a:t>components, orig.</a:t>
                  </a:r>
                </a:p>
                <a:p>
                  <a:pPr>
                    <a:defRPr sz="1400"/>
                  </a:pPr>
                  <a:r>
                    <a:t>“power user”, </a:t>
                  </a:r>
                </a:p>
                <a:p>
                  <a:pPr>
                    <a:defRPr sz="1400"/>
                  </a:pPr>
                  <a:r>
                    <a:t>supervised many </a:t>
                  </a:r>
                </a:p>
                <a:p>
                  <a:pPr>
                    <a:defRPr sz="1400"/>
                  </a:pPr>
                  <a:r>
                    <a:t>KU stud. and</a:t>
                  </a:r>
                </a:p>
                <a:p>
                  <a:pPr>
                    <a:defRPr sz="1400"/>
                  </a:pPr>
                  <a:r>
                    <a:t>secured funding.</a:t>
                  </a:r>
                </a:p>
                <a:p>
                  <a:pPr>
                    <a:defRPr sz="1400"/>
                  </a:pPr>
                </a:p>
                <a:p>
                  <a:pPr>
                    <a:defRPr sz="1400"/>
                  </a:pPr>
                  <a:r>
                    <a:t>Part of McStas all </a:t>
                  </a:r>
                </a:p>
                <a:p>
                  <a:pPr>
                    <a:defRPr sz="1400"/>
                  </a:pPr>
                  <a:r>
                    <a:t>along the way.  </a:t>
                  </a:r>
                </a:p>
              </p:txBody>
            </p:sp>
          </p:grpSp>
        </p:grpSp>
        <p:pic>
          <p:nvPicPr>
            <p:cNvPr id="75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3838" r="0" b="13838"/>
            <a:stretch>
              <a:fillRect/>
            </a:stretch>
          </p:blipFill>
          <p:spPr>
            <a:xfrm>
              <a:off x="2333100" y="2328399"/>
              <a:ext cx="1288859" cy="126899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58" name="Henrik Rønnow…"/>
            <p:cNvSpPr txBox="1"/>
            <p:nvPr/>
          </p:nvSpPr>
          <p:spPr>
            <a:xfrm>
              <a:off x="1212953" y="3102027"/>
              <a:ext cx="1472997" cy="119634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1400"/>
              </a:pPr>
              <a:r>
                <a:t>Henrik Rønnow</a:t>
              </a:r>
            </a:p>
            <a:p>
              <a:pPr>
                <a:defRPr sz="1400"/>
              </a:pPr>
            </a:p>
            <a:p>
              <a:pPr>
                <a:defRPr sz="1400"/>
              </a:pPr>
              <a:r>
                <a:t>Drafted v 1.0</a:t>
              </a:r>
            </a:p>
            <a:p>
              <a:pPr>
                <a:defRPr sz="1400"/>
              </a:pPr>
              <a:r>
                <a:t>grammar w. Kim </a:t>
              </a:r>
            </a:p>
            <a:p>
              <a:pPr>
                <a:defRPr sz="1400"/>
              </a:pPr>
              <a:r>
                <a:t>&amp; Kristian</a:t>
              </a:r>
            </a:p>
          </p:txBody>
        </p:sp>
      </p:grpSp>
      <p:sp>
        <p:nvSpPr>
          <p:cNvPr id="7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763" name="Group"/>
          <p:cNvGrpSpPr/>
          <p:nvPr/>
        </p:nvGrpSpPr>
        <p:grpSpPr>
          <a:xfrm>
            <a:off x="2807848" y="3551663"/>
            <a:ext cx="2172626" cy="3369810"/>
            <a:chOff x="0" y="0"/>
            <a:chExt cx="2172624" cy="3369809"/>
          </a:xfrm>
        </p:grpSpPr>
        <p:pic>
          <p:nvPicPr>
            <p:cNvPr id="761" name="46539_f01aa3ab.jpg.jpeg" descr="46539_f01aa3ab.jpg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426709"/>
              <a:ext cx="1452786" cy="19431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62" name="Kurt Clausen:…"/>
            <p:cNvSpPr txBox="1"/>
            <p:nvPr/>
          </p:nvSpPr>
          <p:spPr>
            <a:xfrm>
              <a:off x="771814" y="0"/>
              <a:ext cx="1400811" cy="162814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1400"/>
              </a:pPr>
              <a:r>
                <a:t>Kurt Clausen:</a:t>
              </a:r>
            </a:p>
            <a:p>
              <a:pPr>
                <a:defRPr sz="1400"/>
              </a:pPr>
            </a:p>
            <a:p>
              <a:pPr>
                <a:defRPr sz="1400"/>
              </a:pPr>
              <a:r>
                <a:t>Came up with </a:t>
              </a:r>
            </a:p>
            <a:p>
              <a:pPr>
                <a:defRPr sz="1400"/>
              </a:pPr>
              <a:r>
                <a:t>original idea of</a:t>
              </a:r>
            </a:p>
            <a:p>
              <a:pPr>
                <a:defRPr sz="1400"/>
              </a:pPr>
              <a:r>
                <a:t>“framework”, </a:t>
              </a:r>
            </a:p>
            <a:p>
              <a:pPr>
                <a:defRPr sz="1400"/>
              </a:pPr>
              <a:r>
                <a:t>secured first EU</a:t>
              </a:r>
            </a:p>
            <a:p>
              <a:pPr>
                <a:defRPr sz="1400"/>
              </a:pPr>
              <a:r>
                <a:t>funding.  </a:t>
              </a:r>
            </a:p>
          </p:txBody>
        </p:sp>
      </p:grpSp>
      <p:grpSp>
        <p:nvGrpSpPr>
          <p:cNvPr id="766" name="Group"/>
          <p:cNvGrpSpPr/>
          <p:nvPr/>
        </p:nvGrpSpPr>
        <p:grpSpPr>
          <a:xfrm>
            <a:off x="5882607" y="3558897"/>
            <a:ext cx="2915250" cy="3355341"/>
            <a:chOff x="-202476" y="0"/>
            <a:chExt cx="2915248" cy="3355340"/>
          </a:xfrm>
        </p:grpSpPr>
        <p:pic>
          <p:nvPicPr>
            <p:cNvPr id="764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02477" y="1215159"/>
              <a:ext cx="1485901" cy="1943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5" name="Emmanuel Farhi…"/>
            <p:cNvSpPr txBox="1"/>
            <p:nvPr/>
          </p:nvSpPr>
          <p:spPr>
            <a:xfrm>
              <a:off x="1140562" y="0"/>
              <a:ext cx="1572211" cy="335534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1400"/>
              </a:pPr>
              <a:r>
                <a:t>Emmanuel Farhi</a:t>
              </a:r>
            </a:p>
            <a:p>
              <a:pPr>
                <a:defRPr sz="1400"/>
              </a:pPr>
            </a:p>
            <a:p>
              <a:pPr>
                <a:defRPr sz="1400"/>
              </a:pPr>
              <a:r>
                <a:t>First non-DK</a:t>
              </a:r>
            </a:p>
            <a:p>
              <a:pPr>
                <a:defRPr sz="1400"/>
              </a:pPr>
              <a:r>
                <a:t>“McStas system </a:t>
              </a:r>
            </a:p>
            <a:p>
              <a:pPr>
                <a:defRPr sz="1400"/>
              </a:pPr>
              <a:r>
                <a:t>developer”, </a:t>
              </a:r>
            </a:p>
            <a:p>
              <a:pPr>
                <a:defRPr sz="1400"/>
              </a:pPr>
            </a:p>
            <a:p>
              <a:pPr>
                <a:defRPr sz="1400"/>
              </a:pPr>
              <a:r>
                <a:t>PW mentor for the</a:t>
              </a:r>
            </a:p>
            <a:p>
              <a:pPr>
                <a:defRPr sz="1400"/>
              </a:pPr>
              <a:r>
                <a:t>deeper tech. </a:t>
              </a:r>
            </a:p>
            <a:p>
              <a:pPr>
                <a:defRPr sz="1400"/>
              </a:pPr>
            </a:p>
            <a:p>
              <a:pPr>
                <a:defRPr sz="1400"/>
              </a:pPr>
              <a:r>
                <a:t>Grammar ext.</a:t>
              </a:r>
            </a:p>
            <a:p>
              <a:pPr>
                <a:defRPr sz="1400"/>
              </a:pPr>
              <a:r>
                <a:t>advanced comps.</a:t>
              </a:r>
            </a:p>
            <a:p>
              <a:pPr>
                <a:defRPr sz="1400"/>
              </a:pPr>
              <a:r>
                <a:t>+ lots more</a:t>
              </a:r>
            </a:p>
            <a:p>
              <a:pPr>
                <a:defRPr sz="1400"/>
              </a:pPr>
              <a:r>
                <a:t>Now works </a:t>
              </a:r>
            </a:p>
            <a:p>
              <a:pPr>
                <a:defRPr sz="1400"/>
              </a:pPr>
              <a:r>
                <a:t>mainly on   </a:t>
              </a:r>
            </a:p>
            <a:p>
              <a:pPr>
                <a:defRPr sz="1400"/>
              </a:pPr>
              <a:r>
                <a:t>McXtrace.</a:t>
              </a:r>
            </a:p>
          </p:txBody>
        </p:sp>
      </p:grpSp>
      <p:grpSp>
        <p:nvGrpSpPr>
          <p:cNvPr id="769" name="Group"/>
          <p:cNvGrpSpPr/>
          <p:nvPr/>
        </p:nvGrpSpPr>
        <p:grpSpPr>
          <a:xfrm>
            <a:off x="13523" y="4208182"/>
            <a:ext cx="2942461" cy="2610945"/>
            <a:chOff x="0" y="0"/>
            <a:chExt cx="2942460" cy="2610943"/>
          </a:xfrm>
        </p:grpSpPr>
        <p:pic>
          <p:nvPicPr>
            <p:cNvPr id="767" name="unknown.png" descr="unknown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2901" t="0" r="14374" b="7194"/>
            <a:stretch>
              <a:fillRect/>
            </a:stretch>
          </p:blipFill>
          <p:spPr>
            <a:xfrm>
              <a:off x="1240701" y="439261"/>
              <a:ext cx="1701760" cy="217168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68" name="Mads Bertelsen…"/>
            <p:cNvSpPr txBox="1"/>
            <p:nvPr/>
          </p:nvSpPr>
          <p:spPr>
            <a:xfrm>
              <a:off x="0" y="0"/>
              <a:ext cx="1582166" cy="249174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1400"/>
              </a:pPr>
              <a:r>
                <a:t>Mads Bertelsen</a:t>
              </a:r>
            </a:p>
            <a:p>
              <a:pPr>
                <a:defRPr sz="1400"/>
              </a:pPr>
            </a:p>
            <a:p>
              <a:pPr>
                <a:defRPr sz="1400"/>
              </a:pPr>
              <a:r>
                <a:t>“Next generation”,</a:t>
              </a:r>
            </a:p>
            <a:p>
              <a:pPr>
                <a:defRPr sz="1400"/>
              </a:pPr>
              <a:r>
                <a:t>Phd with KL, </a:t>
              </a:r>
            </a:p>
            <a:p>
              <a:pPr>
                <a:defRPr sz="1400"/>
              </a:pPr>
              <a:r>
                <a:t>contributed adv.</a:t>
              </a:r>
            </a:p>
            <a:p>
              <a:pPr>
                <a:defRPr sz="1400"/>
              </a:pPr>
              <a:r>
                <a:t>systems “around” </a:t>
              </a:r>
            </a:p>
            <a:p>
              <a:pPr>
                <a:defRPr sz="1400"/>
              </a:pPr>
              <a:r>
                <a:t>and “in” McStas:</a:t>
              </a:r>
            </a:p>
            <a:p>
              <a:pPr>
                <a:defRPr sz="1400"/>
              </a:pPr>
            </a:p>
            <a:p>
              <a:pPr>
                <a:defRPr sz="1400"/>
              </a:pPr>
              <a:r>
                <a:t>guide_bot and</a:t>
              </a:r>
            </a:p>
            <a:p>
              <a:pPr>
                <a:defRPr sz="1400"/>
              </a:pPr>
              <a:r>
                <a:t>Union systems.  </a:t>
              </a:r>
            </a:p>
          </p:txBody>
        </p:sp>
      </p:grpSp>
      <p:grpSp>
        <p:nvGrpSpPr>
          <p:cNvPr id="772" name="Group"/>
          <p:cNvGrpSpPr/>
          <p:nvPr/>
        </p:nvGrpSpPr>
        <p:grpSpPr>
          <a:xfrm>
            <a:off x="8886195" y="3767258"/>
            <a:ext cx="1575588" cy="2885739"/>
            <a:chOff x="0" y="0"/>
            <a:chExt cx="1575587" cy="2885738"/>
          </a:xfrm>
        </p:grpSpPr>
        <p:pic>
          <p:nvPicPr>
            <p:cNvPr id="770" name="1638433770344.jpeg" descr="1638433770344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2955" t="0" r="26806" b="26279"/>
            <a:stretch>
              <a:fillRect/>
            </a:stretch>
          </p:blipFill>
          <p:spPr>
            <a:xfrm>
              <a:off x="115090" y="0"/>
              <a:ext cx="1345275" cy="19740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1" name="Johan Brinch…"/>
            <p:cNvSpPr txBox="1"/>
            <p:nvPr/>
          </p:nvSpPr>
          <p:spPr>
            <a:xfrm>
              <a:off x="0" y="1905298"/>
              <a:ext cx="1575588" cy="98044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1400"/>
              </a:pPr>
              <a:r>
                <a:t>Johan Brinch</a:t>
              </a:r>
            </a:p>
            <a:p>
              <a:pPr>
                <a:defRPr sz="1400"/>
              </a:pPr>
              <a:r>
                <a:t>Transfer to CMake</a:t>
              </a:r>
            </a:p>
            <a:p>
              <a:pPr>
                <a:defRPr sz="1400"/>
              </a:pPr>
              <a:r>
                <a:t>1st round of .py </a:t>
              </a:r>
            </a:p>
            <a:p>
              <a:pPr>
                <a:defRPr sz="1400"/>
              </a:pPr>
              <a:r>
                <a:t>tools</a:t>
              </a:r>
            </a:p>
          </p:txBody>
        </p:sp>
      </p:grpSp>
      <p:grpSp>
        <p:nvGrpSpPr>
          <p:cNvPr id="775" name="Group"/>
          <p:cNvGrpSpPr/>
          <p:nvPr/>
        </p:nvGrpSpPr>
        <p:grpSpPr>
          <a:xfrm>
            <a:off x="7496220" y="2660351"/>
            <a:ext cx="1440638" cy="2479924"/>
            <a:chOff x="0" y="0"/>
            <a:chExt cx="1440637" cy="2479923"/>
          </a:xfrm>
        </p:grpSpPr>
        <p:pic>
          <p:nvPicPr>
            <p:cNvPr id="773" name="1679661056833.jpeg" descr="1679661056833.jpe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6184" t="0" r="12841" b="0"/>
            <a:stretch>
              <a:fillRect/>
            </a:stretch>
          </p:blipFill>
          <p:spPr>
            <a:xfrm>
              <a:off x="119847" y="0"/>
              <a:ext cx="1200911" cy="1692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4" name="Jakob Garde…"/>
            <p:cNvSpPr txBox="1"/>
            <p:nvPr/>
          </p:nvSpPr>
          <p:spPr>
            <a:xfrm>
              <a:off x="0" y="1715383"/>
              <a:ext cx="1440638" cy="76454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1400"/>
              </a:pPr>
              <a:r>
                <a:t>Jakob Garde</a:t>
              </a:r>
            </a:p>
            <a:p>
              <a:pPr>
                <a:defRPr sz="1400"/>
              </a:pPr>
              <a:r>
                <a:t>2nd round of .py</a:t>
              </a:r>
            </a:p>
            <a:p>
              <a:pPr>
                <a:defRPr sz="1400"/>
              </a:pPr>
              <a:r>
                <a:t>tools, GPU</a:t>
              </a:r>
            </a:p>
          </p:txBody>
        </p:sp>
      </p:grpSp>
      <p:grpSp>
        <p:nvGrpSpPr>
          <p:cNvPr id="778" name="Group"/>
          <p:cNvGrpSpPr/>
          <p:nvPr/>
        </p:nvGrpSpPr>
        <p:grpSpPr>
          <a:xfrm>
            <a:off x="7376402" y="153606"/>
            <a:ext cx="1440553" cy="2461841"/>
            <a:chOff x="0" y="0"/>
            <a:chExt cx="1440551" cy="2461840"/>
          </a:xfrm>
        </p:grpSpPr>
        <p:pic>
          <p:nvPicPr>
            <p:cNvPr id="776" name="Esben.png" descr="Esben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23390" t="6604" r="19847" b="12876"/>
            <a:stretch>
              <a:fillRect/>
            </a:stretch>
          </p:blipFill>
          <p:spPr>
            <a:xfrm>
              <a:off x="135132" y="0"/>
              <a:ext cx="1305420" cy="18694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7" name="Esben Klinkby…"/>
            <p:cNvSpPr txBox="1"/>
            <p:nvPr/>
          </p:nvSpPr>
          <p:spPr>
            <a:xfrm>
              <a:off x="0" y="1697300"/>
              <a:ext cx="1265682" cy="76454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1400"/>
              </a:pPr>
              <a:r>
                <a:t>Esben Klinkby</a:t>
              </a:r>
            </a:p>
            <a:p>
              <a:pPr>
                <a:defRPr sz="1400"/>
              </a:pPr>
              <a:r>
                <a:t>Mcnp-hooks,</a:t>
              </a:r>
            </a:p>
            <a:p>
              <a:pPr>
                <a:defRPr sz="1400"/>
              </a:pPr>
              <a:r>
                <a:t>scatter-logger</a:t>
              </a:r>
            </a:p>
          </p:txBody>
        </p:sp>
      </p:grpSp>
      <p:sp>
        <p:nvSpPr>
          <p:cNvPr id="779" name="McStas collabo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96111">
              <a:defRPr sz="4116"/>
            </a:lvl1pPr>
          </a:lstStyle>
          <a:p>
            <a:pPr/>
            <a:r>
              <a:t>McStas collaboration</a:t>
            </a:r>
          </a:p>
        </p:txBody>
      </p:sp>
      <p:grpSp>
        <p:nvGrpSpPr>
          <p:cNvPr id="784" name="Group"/>
          <p:cNvGrpSpPr/>
          <p:nvPr/>
        </p:nvGrpSpPr>
        <p:grpSpPr>
          <a:xfrm>
            <a:off x="4749602" y="-61761"/>
            <a:ext cx="2543237" cy="4218942"/>
            <a:chOff x="0" y="0"/>
            <a:chExt cx="2543235" cy="4218940"/>
          </a:xfrm>
        </p:grpSpPr>
        <p:grpSp>
          <p:nvGrpSpPr>
            <p:cNvPr id="782" name="Group"/>
            <p:cNvGrpSpPr/>
            <p:nvPr/>
          </p:nvGrpSpPr>
          <p:grpSpPr>
            <a:xfrm>
              <a:off x="0" y="-1"/>
              <a:ext cx="2543236" cy="4218942"/>
              <a:chOff x="0" y="0"/>
              <a:chExt cx="2543235" cy="4218940"/>
            </a:xfrm>
          </p:grpSpPr>
          <p:pic>
            <p:nvPicPr>
              <p:cNvPr id="780" name="Image" descr="Image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858593"/>
                <a:ext cx="1485900" cy="19873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781" name="PW:…"/>
              <p:cNvSpPr txBox="1"/>
              <p:nvPr/>
            </p:nvSpPr>
            <p:spPr>
              <a:xfrm>
                <a:off x="1306959" y="0"/>
                <a:ext cx="1236277" cy="421894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>
                  <a:defRPr sz="1400"/>
                </a:pPr>
                <a:r>
                  <a:t>PW:</a:t>
                </a:r>
              </a:p>
              <a:p>
                <a:pPr>
                  <a:defRPr sz="1400"/>
                </a:pPr>
              </a:p>
              <a:p>
                <a:pPr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“Mr. McStas”</a:t>
                </a:r>
              </a:p>
              <a:p>
                <a:pPr>
                  <a:defRPr sz="1400"/>
                </a:pPr>
                <a:r>
                  <a:t>2002- ?</a:t>
                </a:r>
              </a:p>
              <a:p>
                <a:pPr>
                  <a:defRPr sz="1400"/>
                </a:pPr>
              </a:p>
              <a:p>
                <a:pPr>
                  <a:defRPr sz="1400"/>
                </a:pPr>
                <a:r>
                  <a:t>Custodian,</a:t>
                </a:r>
              </a:p>
              <a:p>
                <a:pPr>
                  <a:defRPr sz="1400"/>
                </a:pPr>
                <a:r>
                  <a:t>community</a:t>
                </a:r>
              </a:p>
              <a:p>
                <a:pPr>
                  <a:defRPr sz="1400"/>
                </a:pPr>
                <a:r>
                  <a:t>caretaker,</a:t>
                </a:r>
              </a:p>
              <a:p>
                <a:pPr>
                  <a:defRPr sz="1400"/>
                </a:pPr>
                <a:r>
                  <a:t>sustained</a:t>
                </a:r>
              </a:p>
              <a:p>
                <a:pPr>
                  <a:defRPr sz="1400"/>
                </a:pPr>
                <a:r>
                  <a:t>workforce. </a:t>
                </a:r>
              </a:p>
              <a:p>
                <a:pPr>
                  <a:defRPr sz="1400"/>
                </a:pPr>
              </a:p>
              <a:p>
                <a:pPr>
                  <a:defRPr sz="1400"/>
                </a:pPr>
                <a:r>
                  <a:t>Support for</a:t>
                </a:r>
              </a:p>
              <a:p>
                <a:pPr>
                  <a:defRPr sz="1400"/>
                </a:pPr>
                <a:r>
                  <a:t>newcomers</a:t>
                </a:r>
              </a:p>
              <a:p>
                <a:pPr>
                  <a:defRPr sz="1400"/>
                </a:pPr>
                <a:r>
                  <a:t>and power </a:t>
                </a:r>
              </a:p>
              <a:p>
                <a:pPr>
                  <a:defRPr sz="1400"/>
                </a:pPr>
                <a:r>
                  <a:t>users alike. </a:t>
                </a:r>
              </a:p>
              <a:p>
                <a:pPr>
                  <a:defRPr sz="1400"/>
                </a:pPr>
              </a:p>
              <a:p>
                <a:pPr>
                  <a:defRPr sz="1400"/>
                </a:pPr>
                <a:r>
                  <a:t>Development</a:t>
                </a:r>
              </a:p>
              <a:p>
                <a:pPr>
                  <a:defRPr sz="1400"/>
                </a:pPr>
                <a:r>
                  <a:t>at all levels</a:t>
                </a:r>
              </a:p>
              <a:p>
                <a:pPr>
                  <a:defRPr sz="1400"/>
                </a:pPr>
                <a:r>
                  <a:t>and all syst. </a:t>
                </a:r>
              </a:p>
            </p:txBody>
          </p:sp>
        </p:grpSp>
        <p:pic>
          <p:nvPicPr>
            <p:cNvPr id="783" name="pasted-movie.png" descr="pasted-movie.pn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629796" y="2493219"/>
              <a:ext cx="525020" cy="2864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87" name="Group"/>
          <p:cNvGrpSpPr/>
          <p:nvPr/>
        </p:nvGrpSpPr>
        <p:grpSpPr>
          <a:xfrm>
            <a:off x="4555573" y="2957932"/>
            <a:ext cx="2559923" cy="1906488"/>
            <a:chOff x="0" y="1441208"/>
            <a:chExt cx="2559921" cy="1906487"/>
          </a:xfrm>
        </p:grpSpPr>
        <p:pic>
          <p:nvPicPr>
            <p:cNvPr id="785" name="peter_professor_profile.png" descr="peter_professor_profile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22752" t="0" r="0" b="0"/>
            <a:stretch>
              <a:fillRect/>
            </a:stretch>
          </p:blipFill>
          <p:spPr>
            <a:xfrm>
              <a:off x="0" y="1441208"/>
              <a:ext cx="1208378" cy="19064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86" name="Peter Christiansen…"/>
            <p:cNvSpPr txBox="1"/>
            <p:nvPr/>
          </p:nvSpPr>
          <p:spPr>
            <a:xfrm>
              <a:off x="977932" y="1784182"/>
              <a:ext cx="1581990" cy="98044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1400"/>
              </a:pPr>
              <a:r>
                <a:t>Peter Christiansen</a:t>
              </a:r>
            </a:p>
            <a:p>
              <a:pPr>
                <a:defRPr sz="1400"/>
              </a:pPr>
            </a:p>
            <a:p>
              <a:pPr>
                <a:defRPr sz="1400"/>
              </a:pPr>
              <a:r>
                <a:t>1st pol. solution</a:t>
              </a:r>
            </a:p>
          </p:txBody>
        </p:sp>
      </p:grpSp>
      <p:grpSp>
        <p:nvGrpSpPr>
          <p:cNvPr id="790" name="Group"/>
          <p:cNvGrpSpPr/>
          <p:nvPr/>
        </p:nvGrpSpPr>
        <p:grpSpPr>
          <a:xfrm>
            <a:off x="3948671" y="3908486"/>
            <a:ext cx="2263205" cy="3006417"/>
            <a:chOff x="0" y="0"/>
            <a:chExt cx="2263204" cy="3006416"/>
          </a:xfrm>
        </p:grpSpPr>
        <p:pic>
          <p:nvPicPr>
            <p:cNvPr id="788" name="Image" descr="Image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13442" t="0" r="21989" b="0"/>
            <a:stretch>
              <a:fillRect/>
            </a:stretch>
          </p:blipFill>
          <p:spPr>
            <a:xfrm>
              <a:off x="0" y="1019216"/>
              <a:ext cx="1283099" cy="19872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89" name="Erik Knudsen:…"/>
            <p:cNvSpPr/>
            <p:nvPr/>
          </p:nvSpPr>
          <p:spPr>
            <a:xfrm>
              <a:off x="993204" y="0"/>
              <a:ext cx="1270001" cy="1270000"/>
            </a:xfrm>
            <a:prstGeom prst="lin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1400"/>
              </a:pPr>
              <a:r>
                <a:t>Erik Knudsen:</a:t>
              </a:r>
            </a:p>
            <a:p>
              <a:pPr>
                <a:defRPr sz="1400"/>
              </a:pPr>
            </a:p>
            <a:p>
              <a:pPr>
                <a:defRPr sz="1400"/>
              </a:pPr>
              <a:r>
                <a:t>Developer of</a:t>
              </a:r>
            </a:p>
            <a:p>
              <a:pPr>
                <a:defRPr sz="1400"/>
              </a:pPr>
              <a:r>
                <a:t>prod. pol.env., </a:t>
              </a:r>
            </a:p>
            <a:p>
              <a:pPr>
                <a:defRPr sz="1400"/>
              </a:pPr>
              <a:r>
                <a:t>main historical</a:t>
              </a:r>
            </a:p>
            <a:p>
              <a:pPr>
                <a:defRPr sz="1400"/>
              </a:pPr>
              <a:r>
                <a:t>workforce </a:t>
              </a:r>
            </a:p>
            <a:p>
              <a:pPr>
                <a:defRPr sz="1400"/>
              </a:pPr>
              <a:r>
                <a:t>behind</a:t>
              </a:r>
            </a:p>
            <a:p>
              <a:pPr>
                <a:defRPr sz="1400"/>
              </a:pPr>
              <a:r>
                <a:t>McXtrace.</a:t>
              </a:r>
            </a:p>
            <a:p>
              <a:pPr marL="140368" indent="-140368">
                <a:buSzPct val="100000"/>
                <a:buChar char="+"/>
                <a:defRPr sz="1400"/>
              </a:pPr>
              <a:r>
                <a:t>lots more</a:t>
              </a:r>
            </a:p>
            <a:p>
              <a:pPr>
                <a:defRPr sz="1400"/>
              </a:pPr>
            </a:p>
            <a:p>
              <a:pPr>
                <a:defRPr sz="1400"/>
              </a:pPr>
              <a:r>
                <a:t>Left for </a:t>
              </a:r>
            </a:p>
            <a:p>
              <a:pPr>
                <a:defRPr sz="1400"/>
              </a:pPr>
              <a:r>
                <a:t>CPH Atomics</a:t>
              </a:r>
            </a:p>
            <a:p>
              <a:pPr>
                <a:defRPr sz="1400"/>
              </a:pPr>
              <a:r>
                <a:t>in 2022.</a:t>
              </a:r>
            </a:p>
          </p:txBody>
        </p:sp>
      </p:grpSp>
      <p:grpSp>
        <p:nvGrpSpPr>
          <p:cNvPr id="802" name="Group"/>
          <p:cNvGrpSpPr/>
          <p:nvPr/>
        </p:nvGrpSpPr>
        <p:grpSpPr>
          <a:xfrm>
            <a:off x="9119488" y="17385"/>
            <a:ext cx="3114707" cy="6879597"/>
            <a:chOff x="0" y="0"/>
            <a:chExt cx="3114705" cy="6879596"/>
          </a:xfrm>
        </p:grpSpPr>
        <p:grpSp>
          <p:nvGrpSpPr>
            <p:cNvPr id="800" name="Group"/>
            <p:cNvGrpSpPr/>
            <p:nvPr/>
          </p:nvGrpSpPr>
          <p:grpSpPr>
            <a:xfrm>
              <a:off x="-1" y="0"/>
              <a:ext cx="3114707" cy="6618313"/>
              <a:chOff x="0" y="0"/>
              <a:chExt cx="3114705" cy="6618312"/>
            </a:xfrm>
          </p:grpSpPr>
          <p:grpSp>
            <p:nvGrpSpPr>
              <p:cNvPr id="793" name="Group"/>
              <p:cNvGrpSpPr/>
              <p:nvPr/>
            </p:nvGrpSpPr>
            <p:grpSpPr>
              <a:xfrm>
                <a:off x="218376" y="0"/>
                <a:ext cx="2896330" cy="2072600"/>
                <a:chOff x="0" y="0"/>
                <a:chExt cx="2896329" cy="2072599"/>
              </a:xfrm>
            </p:grpSpPr>
            <p:pic>
              <p:nvPicPr>
                <p:cNvPr id="791" name="pasted-movie.png" descr="pasted-movie.png"/>
                <p:cNvPicPr>
                  <a:picLocks noChangeAspect="1"/>
                </p:cNvPicPr>
                <p:nvPr/>
              </p:nvPicPr>
              <p:blipFill>
                <a:blip r:embed="rId16">
                  <a:extLst/>
                </a:blip>
                <a:stretch>
                  <a:fillRect/>
                </a:stretch>
              </p:blipFill>
              <p:spPr>
                <a:xfrm>
                  <a:off x="0" y="419059"/>
                  <a:ext cx="1354193" cy="16535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</p:pic>
            <p:sp>
              <p:nvSpPr>
                <p:cNvPr id="792" name="Torben R. Nielsen:…"/>
                <p:cNvSpPr/>
                <p:nvPr/>
              </p:nvSpPr>
              <p:spPr>
                <a:xfrm>
                  <a:off x="1219929" y="0"/>
                  <a:ext cx="1676401" cy="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/>
                <a:p>
                  <a:pPr>
                    <a:defRPr sz="1400"/>
                  </a:pPr>
                  <a:r>
                    <a:t>Torben R. Nielsen:</a:t>
                  </a:r>
                </a:p>
                <a:p>
                  <a:pPr>
                    <a:defRPr sz="1400"/>
                  </a:pPr>
                </a:p>
                <a:p>
                  <a:pPr>
                    <a:defRPr sz="1400"/>
                  </a:pPr>
                  <a:r>
                    <a:t>Contributed solution</a:t>
                  </a:r>
                </a:p>
                <a:p>
                  <a:pPr>
                    <a:defRPr sz="1400"/>
                  </a:pPr>
                  <a:r>
                    <a:t>for connection with</a:t>
                  </a:r>
                </a:p>
                <a:p>
                  <a:pPr>
                    <a:defRPr sz="1400"/>
                  </a:pPr>
                  <a:r>
                    <a:t>“Mantid” data reduction,</a:t>
                  </a:r>
                </a:p>
                <a:p>
                  <a:pPr>
                    <a:defRPr sz="1400"/>
                  </a:pPr>
                  <a:r>
                    <a:t>work on SASmodel</a:t>
                  </a:r>
                </a:p>
                <a:p>
                  <a:pPr>
                    <a:defRPr sz="1400"/>
                  </a:pPr>
                  <a:r>
                    <a:t>integration </a:t>
                  </a:r>
                </a:p>
                <a:p>
                  <a:pPr>
                    <a:defRPr sz="1400"/>
                  </a:pPr>
                  <a:r>
                    <a:t>  </a:t>
                  </a:r>
                </a:p>
              </p:txBody>
            </p:sp>
          </p:grpSp>
          <p:grpSp>
            <p:nvGrpSpPr>
              <p:cNvPr id="796" name="Group"/>
              <p:cNvGrpSpPr/>
              <p:nvPr/>
            </p:nvGrpSpPr>
            <p:grpSpPr>
              <a:xfrm>
                <a:off x="1416525" y="3484740"/>
                <a:ext cx="1555908" cy="3133573"/>
                <a:chOff x="0" y="0"/>
                <a:chExt cx="1555906" cy="3133571"/>
              </a:xfrm>
            </p:grpSpPr>
            <p:pic>
              <p:nvPicPr>
                <p:cNvPr id="794" name="Image" descr="Image"/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7913" t="0" r="7913" b="0"/>
                <a:stretch>
                  <a:fillRect/>
                </a:stretch>
              </p:blipFill>
              <p:spPr>
                <a:xfrm>
                  <a:off x="164060" y="1480032"/>
                  <a:ext cx="1391847" cy="165354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</p:pic>
            <p:sp>
              <p:nvSpPr>
                <p:cNvPr id="795" name="Thomas Kittelmann…"/>
                <p:cNvSpPr/>
                <p:nvPr/>
              </p:nvSpPr>
              <p:spPr>
                <a:xfrm>
                  <a:off x="0" y="0"/>
                  <a:ext cx="1270000" cy="1270000"/>
                </a:xfrm>
                <a:prstGeom prst="line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/>
                <a:p>
                  <a:pPr>
                    <a:defRPr sz="1400"/>
                  </a:pPr>
                  <a:r>
                    <a:t>Thomas Kittelmann</a:t>
                  </a:r>
                </a:p>
                <a:p>
                  <a:pPr>
                    <a:defRPr sz="1400"/>
                  </a:pPr>
                </a:p>
                <a:p>
                  <a:pPr>
                    <a:defRPr sz="1400"/>
                  </a:pPr>
                  <a:r>
                    <a:t>Main developer of</a:t>
                  </a:r>
                </a:p>
                <a:p>
                  <a:pPr>
                    <a:defRPr sz="1400"/>
                  </a:pPr>
                  <a:r>
                    <a:t>MCPL particle list</a:t>
                  </a:r>
                </a:p>
                <a:p>
                  <a:pPr>
                    <a:defRPr sz="1400"/>
                  </a:pPr>
                  <a:r>
                    <a:t>Format and </a:t>
                  </a:r>
                </a:p>
                <a:p>
                  <a:pPr>
                    <a:defRPr sz="1400"/>
                  </a:pPr>
                  <a:r>
                    <a:t>NCrystal structure/</a:t>
                  </a:r>
                </a:p>
                <a:p>
                  <a:pPr>
                    <a:defRPr sz="1400"/>
                  </a:pPr>
                  <a:r>
                    <a:t>dynamics lib for MC</a:t>
                  </a:r>
                </a:p>
              </p:txBody>
            </p:sp>
          </p:grpSp>
          <p:grpSp>
            <p:nvGrpSpPr>
              <p:cNvPr id="799" name="Group"/>
              <p:cNvGrpSpPr/>
              <p:nvPr/>
            </p:nvGrpSpPr>
            <p:grpSpPr>
              <a:xfrm>
                <a:off x="-1" y="2068525"/>
                <a:ext cx="2647148" cy="1452786"/>
                <a:chOff x="0" y="0"/>
                <a:chExt cx="2647146" cy="1452785"/>
              </a:xfrm>
            </p:grpSpPr>
            <p:pic>
              <p:nvPicPr>
                <p:cNvPr id="797" name="Image" descr="Image"/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452786" cy="14527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</p:pic>
            <p:sp>
              <p:nvSpPr>
                <p:cNvPr id="798" name="Gregory Tucker…"/>
                <p:cNvSpPr/>
                <p:nvPr/>
              </p:nvSpPr>
              <p:spPr>
                <a:xfrm>
                  <a:off x="1377146" y="20272"/>
                  <a:ext cx="1270001" cy="1270001"/>
                </a:xfrm>
                <a:prstGeom prst="line">
                  <a:avLst/>
                </a:pr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/>
                <a:p>
                  <a:pPr>
                    <a:defRPr sz="1400"/>
                  </a:pPr>
                  <a:r>
                    <a:t>Gregory Tucker</a:t>
                  </a:r>
                </a:p>
                <a:p>
                  <a:pPr>
                    <a:defRPr sz="1400"/>
                  </a:pPr>
                </a:p>
                <a:p>
                  <a:pPr>
                    <a:defRPr sz="1400"/>
                  </a:pPr>
                  <a:r>
                    <a:t>ESS event-formation</a:t>
                  </a:r>
                </a:p>
                <a:p>
                  <a:pPr>
                    <a:defRPr sz="1400"/>
                  </a:pPr>
                  <a:r>
                    <a:t>hookup, recent</a:t>
                  </a:r>
                </a:p>
                <a:p>
                  <a:pPr>
                    <a:defRPr sz="1400"/>
                  </a:pPr>
                  <a:r>
                    <a:t>syntax / code-</a:t>
                  </a:r>
                </a:p>
                <a:p>
                  <a:pPr>
                    <a:defRPr sz="1400"/>
                  </a:pPr>
                  <a:r>
                    <a:t>generator additions</a:t>
                  </a:r>
                </a:p>
              </p:txBody>
            </p:sp>
          </p:grpSp>
        </p:grpSp>
        <p:pic>
          <p:nvPicPr>
            <p:cNvPr id="801" name="Image" descr="Image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3988" t="24848" r="3988" b="24848"/>
            <a:stretch>
              <a:fillRect/>
            </a:stretch>
          </p:blipFill>
          <p:spPr>
            <a:xfrm>
              <a:off x="2037831" y="6314671"/>
              <a:ext cx="1033452" cy="5649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3" name="Plus MANY others among…"/>
          <p:cNvSpPr txBox="1"/>
          <p:nvPr/>
        </p:nvSpPr>
        <p:spPr>
          <a:xfrm>
            <a:off x="1625282" y="2855575"/>
            <a:ext cx="8941436" cy="240284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5000"/>
            </a:pPr>
            <a:r>
              <a:t>Plus MANY others among</a:t>
            </a:r>
          </a:p>
          <a:p>
            <a:pPr>
              <a:defRPr sz="5000"/>
            </a:pPr>
            <a:r>
              <a:t>the user community at neutron-</a:t>
            </a:r>
          </a:p>
          <a:p>
            <a:pPr>
              <a:defRPr sz="5000"/>
            </a:pPr>
            <a:r>
              <a:t>facilities, students etc.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8" presetID="2" grpId="1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9" grpId="6"/>
      <p:bldP build="whole" bldLvl="1" animBg="1" rev="0" advAuto="0" spid="759" grpId="1"/>
      <p:bldP build="whole" bldLvl="1" animBg="1" rev="0" advAuto="0" spid="772" grpId="7"/>
      <p:bldP build="whole" bldLvl="1" animBg="1" rev="0" advAuto="0" spid="784" grpId="3"/>
      <p:bldP build="whole" bldLvl="1" animBg="1" rev="0" advAuto="0" spid="790" grpId="5"/>
      <p:bldP build="whole" bldLvl="1" animBg="1" rev="0" advAuto="0" spid="766" grpId="2"/>
      <p:bldP build="whole" bldLvl="1" animBg="1" rev="0" advAuto="0" spid="775" grpId="8"/>
      <p:bldP build="whole" bldLvl="1" animBg="1" rev="0" advAuto="0" spid="787" grpId="4"/>
      <p:bldP build="whole" bldLvl="1" animBg="1" rev="0" advAuto="0" spid="778" grpId="9"/>
      <p:bldP build="whole" bldLvl="1" animBg="1" rev="0" advAuto="0" spid="802" grpId="10"/>
      <p:bldP build="whole" bldLvl="1" animBg="1" rev="0" advAuto="0" spid="803" grpId="1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Agend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</a:t>
            </a:r>
          </a:p>
        </p:txBody>
      </p:sp>
      <p:sp>
        <p:nvSpPr>
          <p:cNvPr id="438" name="4-slide McStas intr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4-slide McStas intro</a:t>
            </a:r>
          </a:p>
          <a:p>
            <a:pPr/>
          </a:p>
          <a:p>
            <a:pPr/>
            <a:r>
              <a:t>V 3.5.x news:</a:t>
            </a:r>
          </a:p>
          <a:p>
            <a:pPr lvl="1">
              <a:buChar char="•"/>
            </a:pPr>
            <a:r>
              <a:t>mcstas-pygen</a:t>
            </a:r>
          </a:p>
          <a:p>
            <a:pPr lvl="1">
              <a:buChar char="•"/>
            </a:pPr>
            <a:r>
              <a:t>Easy access to data interpretation</a:t>
            </a:r>
          </a:p>
          <a:p>
            <a:pPr lvl="1">
              <a:buChar char="•"/>
            </a:pPr>
            <a:r>
              <a:t>New 3D visualisation</a:t>
            </a:r>
          </a:p>
          <a:p>
            <a:pPr lvl="1">
              <a:buChar char="•"/>
            </a:pPr>
            <a:r>
              <a:t>Test tools</a:t>
            </a:r>
          </a:p>
          <a:p>
            <a:pPr lvl="1">
              <a:buChar char="•"/>
            </a:pPr>
            <a:r>
              <a:t>mcstas-antlr</a:t>
            </a:r>
          </a:p>
          <a:p>
            <a:pPr lvl="1">
              <a:buChar char="•"/>
            </a:pPr>
            <a:r>
              <a:t>Conda-forge packaging / shorter release cycle</a:t>
            </a:r>
          </a:p>
          <a:p>
            <a:pPr lvl="1">
              <a:buChar char="•"/>
            </a:pPr>
            <a:r>
              <a:t>GPU hackathon in FZJ</a:t>
            </a:r>
          </a:p>
          <a:p>
            <a:pPr lvl="1">
              <a:buChar char="•"/>
            </a:pPr>
            <a:r>
              <a:t>Enriched NeXus, use in ESS data pipeline work</a:t>
            </a:r>
          </a:p>
          <a:p>
            <a:pPr/>
          </a:p>
          <a:p>
            <a:pPr/>
            <a:r>
              <a:t>Thanks / funding</a:t>
            </a:r>
          </a:p>
        </p:txBody>
      </p:sp>
      <p:sp>
        <p:nvSpPr>
          <p:cNvPr id="4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Main McStas Funding sources"/>
          <p:cNvSpPr txBox="1"/>
          <p:nvPr>
            <p:ph type="title"/>
          </p:nvPr>
        </p:nvSpPr>
        <p:spPr>
          <a:xfrm>
            <a:off x="1101466" y="717121"/>
            <a:ext cx="3299640" cy="806879"/>
          </a:xfrm>
          <a:prstGeom prst="rect">
            <a:avLst/>
          </a:prstGeom>
        </p:spPr>
        <p:txBody>
          <a:bodyPr/>
          <a:lstStyle/>
          <a:p>
            <a:pPr defTabSz="621791">
              <a:defRPr sz="2788"/>
            </a:pPr>
            <a:r>
              <a:t>Main McStas</a:t>
            </a:r>
            <a:br/>
            <a:r>
              <a:t>Funding sources</a:t>
            </a:r>
          </a:p>
        </p:txBody>
      </p:sp>
      <p:sp>
        <p:nvSpPr>
          <p:cNvPr id="8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7" name="logo_en.gif" descr="logo_en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95573" y="462973"/>
            <a:ext cx="1738574" cy="1202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8" name="nmi3.gif" descr="nmi3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61816" y="2381981"/>
            <a:ext cx="1905001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9" name="Screenshot 2023-11-16 at 10.45.33.png" descr="Screenshot 2023-11-16 at 10.45.3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05889" y="3164123"/>
            <a:ext cx="1416855" cy="1202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Screenshot 2023-11-16 at 10.45.40.png" descr="Screenshot 2023-11-16 at 10.45.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46897" y="4567232"/>
            <a:ext cx="1934839" cy="724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Screenshot 2023-11-16 at 10.45.53.png" descr="Screenshot 2023-11-16 at 10.45.5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40152" y="5376585"/>
            <a:ext cx="1948330" cy="61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2" name="Screenshot 2023-11-16 at 10.54.13.png" descr="Screenshot 2023-11-16 at 10.54.13.png"/>
          <p:cNvPicPr>
            <a:picLocks noChangeAspect="1"/>
          </p:cNvPicPr>
          <p:nvPr/>
        </p:nvPicPr>
        <p:blipFill>
          <a:blip r:embed="rId7">
            <a:extLst/>
          </a:blip>
          <a:srcRect l="0" t="12069" r="0" b="0"/>
          <a:stretch>
            <a:fillRect/>
          </a:stretch>
        </p:blipFill>
        <p:spPr>
          <a:xfrm>
            <a:off x="419077" y="1587697"/>
            <a:ext cx="9260041" cy="4939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13" name="Unknown.jpeg" descr="Unknown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81154" y="564020"/>
            <a:ext cx="806878" cy="806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4" name="Unknown.jpeg" descr="Unknown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008183" y="576601"/>
            <a:ext cx="879009" cy="724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5" name="Unknown.png" descr="Unknown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943861" y="507749"/>
            <a:ext cx="1133344" cy="919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6" name="Unknown.jpeg" descr="Unknown.jpeg"/>
          <p:cNvPicPr>
            <a:picLocks noChangeAspect="1"/>
          </p:cNvPicPr>
          <p:nvPr/>
        </p:nvPicPr>
        <p:blipFill>
          <a:blip r:embed="rId11">
            <a:extLst/>
          </a:blip>
          <a:srcRect l="0" t="6476" r="0" b="3478"/>
          <a:stretch>
            <a:fillRect/>
          </a:stretch>
        </p:blipFill>
        <p:spPr>
          <a:xfrm>
            <a:off x="7355490" y="490768"/>
            <a:ext cx="2260711" cy="9862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McStas Introd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Introduction</a:t>
            </a:r>
          </a:p>
        </p:txBody>
      </p:sp>
      <p:sp>
        <p:nvSpPr>
          <p:cNvPr id="442" name="Flexible, general simulation utility for neutron scattering experiments.…"/>
          <p:cNvSpPr txBox="1"/>
          <p:nvPr>
            <p:ph type="body" idx="1"/>
          </p:nvPr>
        </p:nvSpPr>
        <p:spPr>
          <a:xfrm>
            <a:off x="669650" y="1697232"/>
            <a:ext cx="9312375" cy="4545579"/>
          </a:xfrm>
          <a:prstGeom prst="rect">
            <a:avLst/>
          </a:prstGeom>
        </p:spPr>
        <p:txBody>
          <a:bodyPr/>
          <a:lstStyle/>
          <a:p>
            <a:pPr marL="187036" indent="-187036">
              <a:defRPr sz="2100"/>
            </a:pPr>
            <a:r>
              <a:t>Flexible, general simulation utility for neutron scattering experiments.</a:t>
            </a:r>
          </a:p>
          <a:p>
            <a:pPr marL="187036" indent="-187036">
              <a:defRPr sz="2100"/>
            </a:pPr>
          </a:p>
          <a:p>
            <a:pPr marL="187036" indent="-187036">
              <a:defRPr sz="2100"/>
            </a:pPr>
            <a:r>
              <a:t>Original design for </a:t>
            </a:r>
            <a:r>
              <a:rPr>
                <a:solidFill>
                  <a:srgbClr val="7A0000"/>
                </a:solidFill>
              </a:rPr>
              <a:t>M</a:t>
            </a:r>
            <a:r>
              <a:t>onte </a:t>
            </a:r>
            <a:r>
              <a:rPr>
                <a:solidFill>
                  <a:srgbClr val="7A0000"/>
                </a:solidFill>
              </a:rPr>
              <a:t>c</a:t>
            </a:r>
            <a:r>
              <a:t>arlo </a:t>
            </a:r>
            <a:r>
              <a:rPr>
                <a:solidFill>
                  <a:srgbClr val="7A0000"/>
                </a:solidFill>
              </a:rPr>
              <a:t>S</a:t>
            </a:r>
            <a:r>
              <a:t>imulation of </a:t>
            </a:r>
            <a:r>
              <a:rPr>
                <a:solidFill>
                  <a:srgbClr val="7A0000"/>
                </a:solidFill>
              </a:rPr>
              <a:t>t</a:t>
            </a:r>
            <a:r>
              <a:t>riple </a:t>
            </a:r>
            <a:r>
              <a:rPr>
                <a:solidFill>
                  <a:srgbClr val="7A0000"/>
                </a:solidFill>
              </a:rPr>
              <a:t>a</a:t>
            </a:r>
            <a:r>
              <a:t>xis </a:t>
            </a:r>
            <a:r>
              <a:rPr>
                <a:solidFill>
                  <a:srgbClr val="7A0000"/>
                </a:solidFill>
              </a:rPr>
              <a:t>s</a:t>
            </a:r>
            <a:r>
              <a:t>pectrometers</a:t>
            </a:r>
          </a:p>
          <a:p>
            <a:pPr marL="187036" indent="-187036">
              <a:defRPr sz="2100"/>
            </a:pPr>
          </a:p>
          <a:p>
            <a:pPr marL="187036" indent="-187036">
              <a:defRPr sz="2100"/>
            </a:pPr>
            <a:r>
              <a:t>Developed at DTU Physics, ILL, PSI, Uni CPH, ESS DMSC</a:t>
            </a:r>
          </a:p>
          <a:p>
            <a:pPr marL="187036" indent="-187036">
              <a:defRPr sz="2100"/>
            </a:pPr>
          </a:p>
          <a:p>
            <a:pPr marL="187036" indent="-187036">
              <a:defRPr sz="2100"/>
            </a:pPr>
            <a:r>
              <a:t>V. 1.0 by </a:t>
            </a:r>
            <a:r>
              <a:rPr b="1"/>
              <a:t>K Nielsen</a:t>
            </a:r>
            <a:r>
              <a:t> &amp; </a:t>
            </a:r>
            <a:r>
              <a:rPr b="1"/>
              <a:t>K Lefmann</a:t>
            </a:r>
            <a:r>
              <a:t> (1998) RISØ</a:t>
            </a:r>
          </a:p>
          <a:p>
            <a:pPr marL="187036" indent="-187036">
              <a:defRPr sz="2100"/>
            </a:pPr>
          </a:p>
          <a:p>
            <a:pPr marL="187036" indent="-187036">
              <a:defRPr sz="2100"/>
            </a:pPr>
            <a:r>
              <a:t>Currently ~6 people on joint McStas-McXtrace team </a:t>
            </a:r>
            <a:br/>
            <a:r>
              <a:t>but only </a:t>
            </a:r>
            <a:r>
              <a:rPr b="1"/>
              <a:t>2 full time</a:t>
            </a:r>
            <a:r>
              <a:t>, based at ESS DMSC / DTU</a:t>
            </a:r>
          </a:p>
        </p:txBody>
      </p:sp>
      <p:pic>
        <p:nvPicPr>
          <p:cNvPr id="443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7398" y="2308772"/>
            <a:ext cx="633859" cy="612001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5" name="GNU GPL v3 license…"/>
          <p:cNvSpPr txBox="1"/>
          <p:nvPr/>
        </p:nvSpPr>
        <p:spPr>
          <a:xfrm>
            <a:off x="9654304" y="2374963"/>
            <a:ext cx="1138321" cy="511216"/>
          </a:xfrm>
          <a:prstGeom prst="rect">
            <a:avLst/>
          </a:prstGeom>
          <a:ln w="38100">
            <a:solidFill>
              <a:srgbClr val="008AD6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97" tIns="6697" rIns="6697" bIns="6697"/>
          <a:lstStyle/>
          <a:p>
            <a:pPr marL="3726" marR="3726" defTabSz="315887">
              <a:lnSpc>
                <a:spcPct val="96000"/>
              </a:lnSpc>
              <a:spcBef>
                <a:spcPts val="900"/>
              </a:spcBef>
              <a:buClr>
                <a:srgbClr val="000000"/>
              </a:buClr>
              <a:buFont typeface="Wingdings"/>
              <a:tabLst>
                <a:tab pos="368300" algn="l"/>
                <a:tab pos="711200" algn="l"/>
                <a:tab pos="901700" algn="l"/>
              </a:tabLst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90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sz="800">
                <a:latin typeface="Verdana"/>
                <a:ea typeface="Verdana"/>
                <a:cs typeface="Verdana"/>
                <a:sym typeface="Verdana"/>
              </a:rPr>
              <a:t>GNU GPL v3 license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  <a:p>
            <a:pPr marL="3726" marR="3726" algn="ctr" defTabSz="315887">
              <a:lnSpc>
                <a:spcPct val="96000"/>
              </a:lnSpc>
              <a:spcBef>
                <a:spcPts val="900"/>
              </a:spcBef>
              <a:buClr>
                <a:srgbClr val="000000"/>
              </a:buClr>
              <a:buFont typeface="Wingdings"/>
              <a:tabLst>
                <a:tab pos="368300" algn="l"/>
                <a:tab pos="711200" algn="l"/>
                <a:tab pos="901700" algn="l"/>
              </a:tabLst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Open Source</a:t>
            </a:r>
          </a:p>
        </p:txBody>
      </p:sp>
      <p:sp>
        <p:nvSpPr>
          <p:cNvPr id="446" name="mcstas-users@mcstas.org mailinglist"/>
          <p:cNvSpPr txBox="1"/>
          <p:nvPr/>
        </p:nvSpPr>
        <p:spPr>
          <a:xfrm>
            <a:off x="5807069" y="6077005"/>
            <a:ext cx="460102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091" tIns="20091" rIns="20091" bIns="20091">
            <a:spAutoFit/>
          </a:bodyPr>
          <a:lstStyle/>
          <a:p>
            <a:pPr>
              <a:spcBef>
                <a:spcPts val="900"/>
              </a:spcBef>
              <a:buClr>
                <a:srgbClr val="000000"/>
              </a:buClr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2F3EEA"/>
                </a:solidFill>
                <a:uFill>
                  <a:solidFill>
                    <a:srgbClr val="2F3EEA"/>
                  </a:solidFill>
                </a:uFill>
                <a:hlinkClick r:id="rId3" invalidUrl="" action="" tgtFrame="" tooltip="" history="1" highlightClick="0" endSnd="0"/>
              </a:rPr>
              <a:t>mcstas-users@mcstas.org</a:t>
            </a:r>
            <a:r>
              <a:t> mailinglist</a:t>
            </a:r>
          </a:p>
        </p:txBody>
      </p:sp>
      <p:sp>
        <p:nvSpPr>
          <p:cNvPr id="447" name="Project website at…"/>
          <p:cNvSpPr txBox="1"/>
          <p:nvPr/>
        </p:nvSpPr>
        <p:spPr>
          <a:xfrm>
            <a:off x="2643233" y="5923077"/>
            <a:ext cx="3141018" cy="612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091" tIns="20091" rIns="20091" bIns="20091">
            <a:spAutoFit/>
          </a:bodyPr>
          <a:lstStyle/>
          <a:p>
            <a:pPr>
              <a:spcBef>
                <a:spcPts val="900"/>
              </a:spcBef>
              <a:buClr>
                <a:srgbClr val="000000"/>
              </a:buClr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Project website at</a:t>
            </a:r>
          </a:p>
          <a:p>
            <a:pPr>
              <a:spcBef>
                <a:spcPts val="900"/>
              </a:spcBef>
              <a:buClr>
                <a:srgbClr val="000000"/>
              </a:buClr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2F3EEA"/>
                </a:solidFill>
                <a:uFill>
                  <a:solidFill>
                    <a:srgbClr val="2F3EEA"/>
                  </a:solidFill>
                </a:uFill>
                <a:hlinkClick r:id="rId4" invalidUrl="" action="" tgtFrame="" tooltip="" history="1" highlightClick="0" endSnd="0"/>
              </a:rPr>
              <a:t>http://www.mcstas.org</a:t>
            </a:r>
          </a:p>
        </p:txBody>
      </p:sp>
      <p:pic>
        <p:nvPicPr>
          <p:cNvPr id="448" name="Screenshot 2024-09-21 at 12.49.27.png" descr="Screenshot 2024-09-21 at 12.49.27.png"/>
          <p:cNvPicPr>
            <a:picLocks noChangeAspect="1"/>
          </p:cNvPicPr>
          <p:nvPr/>
        </p:nvPicPr>
        <p:blipFill>
          <a:blip r:embed="rId5">
            <a:extLst/>
          </a:blip>
          <a:srcRect l="1588" t="0" r="1588" b="0"/>
          <a:stretch>
            <a:fillRect/>
          </a:stretch>
        </p:blipFill>
        <p:spPr>
          <a:xfrm>
            <a:off x="7950130" y="2936315"/>
            <a:ext cx="4134978" cy="3249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mcstas-logo.pdf" descr="mcstas-logo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354" y="5747546"/>
            <a:ext cx="746603" cy="438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31194" y="5200712"/>
            <a:ext cx="487825" cy="6524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51" name="unknown.png" descr="unknown.png"/>
          <p:cNvPicPr>
            <a:picLocks noChangeAspect="1"/>
          </p:cNvPicPr>
          <p:nvPr/>
        </p:nvPicPr>
        <p:blipFill>
          <a:blip r:embed="rId8">
            <a:extLst/>
          </a:blip>
          <a:srcRect l="12901" t="0" r="14374" b="7194"/>
          <a:stretch>
            <a:fillRect/>
          </a:stretch>
        </p:blipFill>
        <p:spPr>
          <a:xfrm>
            <a:off x="2272197" y="5200514"/>
            <a:ext cx="511491" cy="6527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52" name="pasted-movie.png" descr="pasted-movi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50626" y="3483663"/>
            <a:ext cx="1438597" cy="9727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Screenshot 2024-09-21 at 12.47.43.png" descr="Screenshot 2024-09-21 at 12.47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2573" y="357673"/>
            <a:ext cx="8730553" cy="6317988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56" name="4"/>
          <p:cNvSpPr txBox="1"/>
          <p:nvPr/>
        </p:nvSpPr>
        <p:spPr>
          <a:xfrm>
            <a:off x="2380125" y="6661926"/>
            <a:ext cx="127001" cy="127249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900"/>
              </a:spcBef>
              <a:buClr>
                <a:srgbClr val="9A9A9A"/>
              </a:buClr>
              <a:defRPr sz="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457" name="McXtrace - since jan 2009 similar for X-rays"/>
          <p:cNvSpPr txBox="1"/>
          <p:nvPr/>
        </p:nvSpPr>
        <p:spPr>
          <a:xfrm>
            <a:off x="1729892" y="73811"/>
            <a:ext cx="10000230" cy="688978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buClr>
                <a:srgbClr val="000000"/>
              </a:buClr>
              <a:defRPr b="1"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McXtrace - since jan 2009 similar for X-rays</a:t>
            </a:r>
          </a:p>
        </p:txBody>
      </p:sp>
      <p:grpSp>
        <p:nvGrpSpPr>
          <p:cNvPr id="460" name="Group"/>
          <p:cNvGrpSpPr/>
          <p:nvPr/>
        </p:nvGrpSpPr>
        <p:grpSpPr>
          <a:xfrm>
            <a:off x="2755348" y="5423814"/>
            <a:ext cx="9124327" cy="1135154"/>
            <a:chOff x="0" y="0"/>
            <a:chExt cx="9124326" cy="1135152"/>
          </a:xfrm>
        </p:grpSpPr>
        <p:sp>
          <p:nvSpPr>
            <p:cNvPr id="458" name="Synergy, knowledge transfer, shared infrastructure, repo etc."/>
            <p:cNvSpPr txBox="1"/>
            <p:nvPr/>
          </p:nvSpPr>
          <p:spPr>
            <a:xfrm>
              <a:off x="0" y="870013"/>
              <a:ext cx="6663378" cy="265140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90487" indent="-90487" defTabSz="910828">
                <a:spcBef>
                  <a:spcPts val="300"/>
                </a:spcBef>
                <a:buClr>
                  <a:srgbClr val="AD4642"/>
                </a:buClr>
                <a:buSzPct val="171000"/>
                <a:buChar char="•"/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Synergy, knowledge transfer, shared infrastructure, repo etc.</a:t>
              </a:r>
            </a:p>
          </p:txBody>
        </p:sp>
        <p:pic>
          <p:nvPicPr>
            <p:cNvPr id="459" name="McXtrace_page.png" descr="McXtrace_pag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4304" t="28991" r="49970" b="57378"/>
            <a:stretch>
              <a:fillRect/>
            </a:stretch>
          </p:blipFill>
          <p:spPr>
            <a:xfrm>
              <a:off x="7175742" y="0"/>
              <a:ext cx="1948585" cy="5347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6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68670" y="2734596"/>
            <a:ext cx="487760" cy="637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10927" y="2719973"/>
            <a:ext cx="487825" cy="6524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63" name="mcxtrace-users@mcxtrace.org mailinglist"/>
          <p:cNvSpPr txBox="1"/>
          <p:nvPr/>
        </p:nvSpPr>
        <p:spPr>
          <a:xfrm>
            <a:off x="9725081" y="3616658"/>
            <a:ext cx="4601023" cy="39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091" tIns="20091" rIns="20091" bIns="20091">
            <a:spAutoFit/>
          </a:bodyPr>
          <a:lstStyle/>
          <a:p>
            <a:pPr>
              <a:spcBef>
                <a:spcPts val="900"/>
              </a:spcBef>
              <a:buClr>
                <a:srgbClr val="000000"/>
              </a:buCl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2F3EEA"/>
                </a:solidFill>
                <a:uFill>
                  <a:solidFill>
                    <a:srgbClr val="2F3EEA"/>
                  </a:solidFill>
                </a:uFill>
                <a:hlinkClick r:id="rId6" invalidUrl="" action="" tgtFrame="" tooltip="" history="1" highlightClick="0" endSnd="0"/>
              </a:rPr>
              <a:t>mcxtrace-users@mcxtrace.org</a:t>
            </a:r>
            <a:br/>
            <a:r>
              <a:t>mailinglist</a:t>
            </a:r>
          </a:p>
        </p:txBody>
      </p:sp>
      <p:sp>
        <p:nvSpPr>
          <p:cNvPr id="464" name="Project website at…"/>
          <p:cNvSpPr txBox="1"/>
          <p:nvPr/>
        </p:nvSpPr>
        <p:spPr>
          <a:xfrm>
            <a:off x="9738298" y="4360607"/>
            <a:ext cx="3141019" cy="562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0091" tIns="20091" rIns="20091" bIns="20091">
            <a:spAutoFit/>
          </a:bodyPr>
          <a:lstStyle/>
          <a:p>
            <a:pPr>
              <a:spcBef>
                <a:spcPts val="900"/>
              </a:spcBef>
              <a:buClr>
                <a:srgbClr val="000000"/>
              </a:buClr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t>Project website at</a:t>
            </a:r>
          </a:p>
          <a:p>
            <a:pPr>
              <a:spcBef>
                <a:spcPts val="900"/>
              </a:spcBef>
              <a:buClr>
                <a:srgbClr val="000000"/>
              </a:buClr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2F3EEA"/>
                </a:solidFill>
                <a:uFill>
                  <a:solidFill>
                    <a:srgbClr val="2F3EEA"/>
                  </a:solidFill>
                </a:uFill>
                <a:hlinkClick r:id="rId7" invalidUrl="" action="" tgtFrame="" tooltip="" history="1" highlightClick="0" endSnd="0"/>
              </a:rPr>
              <a:t>http://www.mcxtrace.org</a:t>
            </a:r>
          </a:p>
        </p:txBody>
      </p:sp>
      <p:pic>
        <p:nvPicPr>
          <p:cNvPr id="465" name="Group" descr="Group"/>
          <p:cNvPicPr>
            <a:picLocks noChangeAspect="1"/>
          </p:cNvPicPr>
          <p:nvPr/>
        </p:nvPicPr>
        <p:blipFill>
          <a:blip r:embed="rId3">
            <a:extLst/>
          </a:blip>
          <a:srcRect l="50065" t="29293" r="21489" b="57076"/>
          <a:stretch>
            <a:fillRect/>
          </a:stretch>
        </p:blipFill>
        <p:spPr>
          <a:xfrm>
            <a:off x="10079268" y="5965105"/>
            <a:ext cx="1551494" cy="534709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Original consortium"/>
          <p:cNvSpPr txBox="1"/>
          <p:nvPr/>
        </p:nvSpPr>
        <p:spPr>
          <a:xfrm>
            <a:off x="9803734" y="4975842"/>
            <a:ext cx="210256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Original consortium</a:t>
            </a:r>
          </a:p>
        </p:txBody>
      </p:sp>
      <p:sp>
        <p:nvSpPr>
          <p:cNvPr id="467" name="Rectangle"/>
          <p:cNvSpPr/>
          <p:nvPr/>
        </p:nvSpPr>
        <p:spPr>
          <a:xfrm>
            <a:off x="9688496" y="5042470"/>
            <a:ext cx="2333037" cy="1345048"/>
          </a:xfrm>
          <a:prstGeom prst="rect">
            <a:avLst/>
          </a:prstGeom>
          <a:ln w="254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474" name="Group"/>
          <p:cNvGrpSpPr/>
          <p:nvPr/>
        </p:nvGrpSpPr>
        <p:grpSpPr>
          <a:xfrm>
            <a:off x="31354" y="5747546"/>
            <a:ext cx="746603" cy="779407"/>
            <a:chOff x="0" y="0"/>
            <a:chExt cx="746602" cy="779406"/>
          </a:xfrm>
        </p:grpSpPr>
        <p:sp>
          <p:nvSpPr>
            <p:cNvPr id="468" name="Logo color"/>
            <p:cNvSpPr/>
            <p:nvPr/>
          </p:nvSpPr>
          <p:spPr>
            <a:xfrm>
              <a:off x="2579" y="465771"/>
              <a:ext cx="120369" cy="175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97" y="18293"/>
                  </a:moveTo>
                  <a:cubicBezTo>
                    <a:pt x="10549" y="19881"/>
                    <a:pt x="11051" y="19881"/>
                    <a:pt x="17003" y="18293"/>
                  </a:cubicBezTo>
                  <a:cubicBezTo>
                    <a:pt x="17003" y="18293"/>
                    <a:pt x="17003" y="18293"/>
                    <a:pt x="21600" y="19949"/>
                  </a:cubicBezTo>
                  <a:cubicBezTo>
                    <a:pt x="21600" y="19949"/>
                    <a:pt x="21600" y="19949"/>
                    <a:pt x="17003" y="21600"/>
                  </a:cubicBezTo>
                  <a:cubicBezTo>
                    <a:pt x="11051" y="20016"/>
                    <a:pt x="10549" y="20016"/>
                    <a:pt x="4597" y="21600"/>
                  </a:cubicBezTo>
                  <a:cubicBezTo>
                    <a:pt x="4597" y="21600"/>
                    <a:pt x="4597" y="21600"/>
                    <a:pt x="0" y="19949"/>
                  </a:cubicBezTo>
                  <a:cubicBezTo>
                    <a:pt x="0" y="19949"/>
                    <a:pt x="0" y="19949"/>
                    <a:pt x="4597" y="18293"/>
                  </a:cubicBezTo>
                  <a:close/>
                  <a:moveTo>
                    <a:pt x="4597" y="14200"/>
                  </a:moveTo>
                  <a:cubicBezTo>
                    <a:pt x="10549" y="15790"/>
                    <a:pt x="11051" y="15790"/>
                    <a:pt x="17003" y="14200"/>
                  </a:cubicBezTo>
                  <a:cubicBezTo>
                    <a:pt x="17003" y="14200"/>
                    <a:pt x="17003" y="14200"/>
                    <a:pt x="21600" y="15858"/>
                  </a:cubicBezTo>
                  <a:cubicBezTo>
                    <a:pt x="21600" y="15858"/>
                    <a:pt x="21600" y="15858"/>
                    <a:pt x="17003" y="17512"/>
                  </a:cubicBezTo>
                  <a:cubicBezTo>
                    <a:pt x="11051" y="15925"/>
                    <a:pt x="10549" y="15925"/>
                    <a:pt x="4597" y="17512"/>
                  </a:cubicBezTo>
                  <a:cubicBezTo>
                    <a:pt x="4597" y="17512"/>
                    <a:pt x="4597" y="17512"/>
                    <a:pt x="0" y="15858"/>
                  </a:cubicBezTo>
                  <a:cubicBezTo>
                    <a:pt x="0" y="15858"/>
                    <a:pt x="0" y="15858"/>
                    <a:pt x="4597" y="14200"/>
                  </a:cubicBezTo>
                  <a:close/>
                  <a:moveTo>
                    <a:pt x="4597" y="10111"/>
                  </a:moveTo>
                  <a:cubicBezTo>
                    <a:pt x="10549" y="11702"/>
                    <a:pt x="11051" y="11702"/>
                    <a:pt x="17003" y="10111"/>
                  </a:cubicBezTo>
                  <a:cubicBezTo>
                    <a:pt x="17003" y="10111"/>
                    <a:pt x="17003" y="10111"/>
                    <a:pt x="21600" y="11769"/>
                  </a:cubicBezTo>
                  <a:cubicBezTo>
                    <a:pt x="21600" y="11769"/>
                    <a:pt x="21600" y="11769"/>
                    <a:pt x="17003" y="13423"/>
                  </a:cubicBezTo>
                  <a:cubicBezTo>
                    <a:pt x="11051" y="11837"/>
                    <a:pt x="10549" y="11837"/>
                    <a:pt x="4597" y="13423"/>
                  </a:cubicBezTo>
                  <a:cubicBezTo>
                    <a:pt x="4597" y="13423"/>
                    <a:pt x="4597" y="13423"/>
                    <a:pt x="0" y="11769"/>
                  </a:cubicBezTo>
                  <a:cubicBezTo>
                    <a:pt x="0" y="11769"/>
                    <a:pt x="0" y="11769"/>
                    <a:pt x="4597" y="10111"/>
                  </a:cubicBezTo>
                  <a:close/>
                  <a:moveTo>
                    <a:pt x="2971" y="918"/>
                  </a:moveTo>
                  <a:lnTo>
                    <a:pt x="2971" y="6926"/>
                  </a:lnTo>
                  <a:cubicBezTo>
                    <a:pt x="2971" y="6926"/>
                    <a:pt x="2971" y="6926"/>
                    <a:pt x="3980" y="6926"/>
                  </a:cubicBezTo>
                  <a:cubicBezTo>
                    <a:pt x="4430" y="6926"/>
                    <a:pt x="4695" y="6878"/>
                    <a:pt x="4903" y="6708"/>
                  </a:cubicBezTo>
                  <a:cubicBezTo>
                    <a:pt x="5220" y="6447"/>
                    <a:pt x="5249" y="5917"/>
                    <a:pt x="5249" y="4849"/>
                  </a:cubicBezTo>
                  <a:cubicBezTo>
                    <a:pt x="5249" y="4849"/>
                    <a:pt x="5249" y="4849"/>
                    <a:pt x="5249" y="2990"/>
                  </a:cubicBezTo>
                  <a:cubicBezTo>
                    <a:pt x="5249" y="1926"/>
                    <a:pt x="5220" y="1396"/>
                    <a:pt x="4903" y="1135"/>
                  </a:cubicBezTo>
                  <a:cubicBezTo>
                    <a:pt x="4695" y="965"/>
                    <a:pt x="4430" y="918"/>
                    <a:pt x="3980" y="918"/>
                  </a:cubicBezTo>
                  <a:cubicBezTo>
                    <a:pt x="3980" y="918"/>
                    <a:pt x="3980" y="918"/>
                    <a:pt x="2971" y="918"/>
                  </a:cubicBezTo>
                  <a:close/>
                  <a:moveTo>
                    <a:pt x="8068" y="0"/>
                  </a:moveTo>
                  <a:cubicBezTo>
                    <a:pt x="8068" y="0"/>
                    <a:pt x="8068" y="0"/>
                    <a:pt x="13456" y="0"/>
                  </a:cubicBezTo>
                  <a:cubicBezTo>
                    <a:pt x="13542" y="0"/>
                    <a:pt x="13594" y="16"/>
                    <a:pt x="13635" y="44"/>
                  </a:cubicBezTo>
                  <a:cubicBezTo>
                    <a:pt x="13669" y="67"/>
                    <a:pt x="13698" y="103"/>
                    <a:pt x="13698" y="162"/>
                  </a:cubicBezTo>
                  <a:cubicBezTo>
                    <a:pt x="13698" y="162"/>
                    <a:pt x="13698" y="162"/>
                    <a:pt x="13698" y="827"/>
                  </a:cubicBezTo>
                  <a:cubicBezTo>
                    <a:pt x="13698" y="886"/>
                    <a:pt x="13669" y="922"/>
                    <a:pt x="13635" y="945"/>
                  </a:cubicBezTo>
                  <a:cubicBezTo>
                    <a:pt x="13594" y="973"/>
                    <a:pt x="13542" y="989"/>
                    <a:pt x="13456" y="989"/>
                  </a:cubicBezTo>
                  <a:cubicBezTo>
                    <a:pt x="13456" y="989"/>
                    <a:pt x="13456" y="989"/>
                    <a:pt x="11731" y="989"/>
                  </a:cubicBezTo>
                  <a:cubicBezTo>
                    <a:pt x="11731" y="989"/>
                    <a:pt x="11731" y="989"/>
                    <a:pt x="11731" y="7681"/>
                  </a:cubicBezTo>
                  <a:cubicBezTo>
                    <a:pt x="11731" y="7740"/>
                    <a:pt x="11708" y="7776"/>
                    <a:pt x="11667" y="7800"/>
                  </a:cubicBezTo>
                  <a:cubicBezTo>
                    <a:pt x="11633" y="7827"/>
                    <a:pt x="11581" y="7843"/>
                    <a:pt x="11494" y="7843"/>
                  </a:cubicBezTo>
                  <a:cubicBezTo>
                    <a:pt x="11494" y="7843"/>
                    <a:pt x="11494" y="7843"/>
                    <a:pt x="10029" y="7843"/>
                  </a:cubicBezTo>
                  <a:cubicBezTo>
                    <a:pt x="9943" y="7843"/>
                    <a:pt x="9891" y="7827"/>
                    <a:pt x="9850" y="7800"/>
                  </a:cubicBezTo>
                  <a:cubicBezTo>
                    <a:pt x="9810" y="7776"/>
                    <a:pt x="9787" y="7740"/>
                    <a:pt x="9787" y="7681"/>
                  </a:cubicBezTo>
                  <a:cubicBezTo>
                    <a:pt x="9787" y="7681"/>
                    <a:pt x="9787" y="7681"/>
                    <a:pt x="9787" y="989"/>
                  </a:cubicBezTo>
                  <a:cubicBezTo>
                    <a:pt x="9787" y="989"/>
                    <a:pt x="9787" y="989"/>
                    <a:pt x="8068" y="989"/>
                  </a:cubicBezTo>
                  <a:cubicBezTo>
                    <a:pt x="7981" y="989"/>
                    <a:pt x="7929" y="973"/>
                    <a:pt x="7889" y="945"/>
                  </a:cubicBezTo>
                  <a:cubicBezTo>
                    <a:pt x="7849" y="922"/>
                    <a:pt x="7825" y="886"/>
                    <a:pt x="7825" y="827"/>
                  </a:cubicBezTo>
                  <a:cubicBezTo>
                    <a:pt x="7825" y="827"/>
                    <a:pt x="7825" y="827"/>
                    <a:pt x="7825" y="162"/>
                  </a:cubicBezTo>
                  <a:cubicBezTo>
                    <a:pt x="7825" y="103"/>
                    <a:pt x="7849" y="67"/>
                    <a:pt x="7889" y="44"/>
                  </a:cubicBezTo>
                  <a:cubicBezTo>
                    <a:pt x="7929" y="16"/>
                    <a:pt x="7981" y="0"/>
                    <a:pt x="8068" y="0"/>
                  </a:cubicBezTo>
                  <a:close/>
                  <a:moveTo>
                    <a:pt x="1390" y="0"/>
                  </a:moveTo>
                  <a:cubicBezTo>
                    <a:pt x="1390" y="0"/>
                    <a:pt x="1390" y="0"/>
                    <a:pt x="4257" y="0"/>
                  </a:cubicBezTo>
                  <a:cubicBezTo>
                    <a:pt x="5370" y="0"/>
                    <a:pt x="6051" y="174"/>
                    <a:pt x="6466" y="538"/>
                  </a:cubicBezTo>
                  <a:cubicBezTo>
                    <a:pt x="7072" y="1036"/>
                    <a:pt x="7089" y="1843"/>
                    <a:pt x="7089" y="3077"/>
                  </a:cubicBezTo>
                  <a:cubicBezTo>
                    <a:pt x="7089" y="3077"/>
                    <a:pt x="7089" y="3077"/>
                    <a:pt x="7089" y="4766"/>
                  </a:cubicBezTo>
                  <a:cubicBezTo>
                    <a:pt x="7089" y="6000"/>
                    <a:pt x="7072" y="6807"/>
                    <a:pt x="6466" y="7305"/>
                  </a:cubicBezTo>
                  <a:cubicBezTo>
                    <a:pt x="6051" y="7669"/>
                    <a:pt x="5370" y="7843"/>
                    <a:pt x="4257" y="7843"/>
                  </a:cubicBezTo>
                  <a:cubicBezTo>
                    <a:pt x="4257" y="7843"/>
                    <a:pt x="4257" y="7843"/>
                    <a:pt x="1390" y="7843"/>
                  </a:cubicBezTo>
                  <a:cubicBezTo>
                    <a:pt x="1304" y="7843"/>
                    <a:pt x="1252" y="7827"/>
                    <a:pt x="1217" y="7800"/>
                  </a:cubicBezTo>
                  <a:cubicBezTo>
                    <a:pt x="1177" y="7776"/>
                    <a:pt x="1154" y="7740"/>
                    <a:pt x="1154" y="7681"/>
                  </a:cubicBezTo>
                  <a:cubicBezTo>
                    <a:pt x="1154" y="7681"/>
                    <a:pt x="1154" y="7681"/>
                    <a:pt x="1154" y="162"/>
                  </a:cubicBezTo>
                  <a:cubicBezTo>
                    <a:pt x="1154" y="103"/>
                    <a:pt x="1177" y="67"/>
                    <a:pt x="1217" y="44"/>
                  </a:cubicBezTo>
                  <a:cubicBezTo>
                    <a:pt x="1252" y="16"/>
                    <a:pt x="1304" y="0"/>
                    <a:pt x="1390" y="0"/>
                  </a:cubicBezTo>
                  <a:close/>
                  <a:moveTo>
                    <a:pt x="14706" y="0"/>
                  </a:moveTo>
                  <a:cubicBezTo>
                    <a:pt x="14706" y="0"/>
                    <a:pt x="14706" y="0"/>
                    <a:pt x="16045" y="0"/>
                  </a:cubicBezTo>
                  <a:cubicBezTo>
                    <a:pt x="16131" y="0"/>
                    <a:pt x="16183" y="16"/>
                    <a:pt x="16224" y="44"/>
                  </a:cubicBezTo>
                  <a:cubicBezTo>
                    <a:pt x="16264" y="67"/>
                    <a:pt x="16287" y="103"/>
                    <a:pt x="16287" y="162"/>
                  </a:cubicBezTo>
                  <a:cubicBezTo>
                    <a:pt x="16287" y="162"/>
                    <a:pt x="16287" y="162"/>
                    <a:pt x="16287" y="5712"/>
                  </a:cubicBezTo>
                  <a:cubicBezTo>
                    <a:pt x="16287" y="6314"/>
                    <a:pt x="16368" y="6646"/>
                    <a:pt x="16627" y="6844"/>
                  </a:cubicBezTo>
                  <a:cubicBezTo>
                    <a:pt x="16818" y="6990"/>
                    <a:pt x="17072" y="7053"/>
                    <a:pt x="17406" y="7053"/>
                  </a:cubicBezTo>
                  <a:cubicBezTo>
                    <a:pt x="17776" y="7053"/>
                    <a:pt x="18041" y="6982"/>
                    <a:pt x="18226" y="6844"/>
                  </a:cubicBezTo>
                  <a:cubicBezTo>
                    <a:pt x="18503" y="6638"/>
                    <a:pt x="18566" y="6294"/>
                    <a:pt x="18566" y="5712"/>
                  </a:cubicBezTo>
                  <a:cubicBezTo>
                    <a:pt x="18566" y="5712"/>
                    <a:pt x="18566" y="5712"/>
                    <a:pt x="18566" y="162"/>
                  </a:cubicBezTo>
                  <a:cubicBezTo>
                    <a:pt x="18566" y="103"/>
                    <a:pt x="18589" y="67"/>
                    <a:pt x="18630" y="44"/>
                  </a:cubicBezTo>
                  <a:cubicBezTo>
                    <a:pt x="18664" y="16"/>
                    <a:pt x="18722" y="0"/>
                    <a:pt x="18803" y="0"/>
                  </a:cubicBezTo>
                  <a:cubicBezTo>
                    <a:pt x="18803" y="0"/>
                    <a:pt x="18803" y="0"/>
                    <a:pt x="20147" y="0"/>
                  </a:cubicBezTo>
                  <a:cubicBezTo>
                    <a:pt x="20234" y="0"/>
                    <a:pt x="20286" y="16"/>
                    <a:pt x="20320" y="44"/>
                  </a:cubicBezTo>
                  <a:cubicBezTo>
                    <a:pt x="20361" y="67"/>
                    <a:pt x="20384" y="103"/>
                    <a:pt x="20384" y="162"/>
                  </a:cubicBezTo>
                  <a:cubicBezTo>
                    <a:pt x="20384" y="162"/>
                    <a:pt x="20384" y="162"/>
                    <a:pt x="20384" y="5716"/>
                  </a:cubicBezTo>
                  <a:cubicBezTo>
                    <a:pt x="20384" y="6464"/>
                    <a:pt x="20257" y="6962"/>
                    <a:pt x="19732" y="7382"/>
                  </a:cubicBezTo>
                  <a:cubicBezTo>
                    <a:pt x="19287" y="7738"/>
                    <a:pt x="18560" y="7943"/>
                    <a:pt x="17430" y="7943"/>
                  </a:cubicBezTo>
                  <a:cubicBezTo>
                    <a:pt x="16316" y="7943"/>
                    <a:pt x="15583" y="7750"/>
                    <a:pt x="15093" y="7382"/>
                  </a:cubicBezTo>
                  <a:cubicBezTo>
                    <a:pt x="14625" y="7030"/>
                    <a:pt x="14469" y="6523"/>
                    <a:pt x="14469" y="5716"/>
                  </a:cubicBezTo>
                  <a:cubicBezTo>
                    <a:pt x="14469" y="5716"/>
                    <a:pt x="14469" y="5716"/>
                    <a:pt x="14469" y="162"/>
                  </a:cubicBezTo>
                  <a:cubicBezTo>
                    <a:pt x="14469" y="103"/>
                    <a:pt x="14493" y="67"/>
                    <a:pt x="14527" y="44"/>
                  </a:cubicBezTo>
                  <a:cubicBezTo>
                    <a:pt x="14568" y="16"/>
                    <a:pt x="14620" y="0"/>
                    <a:pt x="14706" y="0"/>
                  </a:cubicBezTo>
                  <a:close/>
                </a:path>
              </a:pathLst>
            </a:custGeom>
            <a:solidFill>
              <a:srgbClr val="990000"/>
            </a:solidFill>
            <a:ln w="12700" cap="flat">
              <a:noFill/>
              <a:miter lim="400000"/>
            </a:ln>
            <a:effectLst/>
          </p:spPr>
          <p:txBody>
            <a:bodyPr wrap="square" lIns="46799" tIns="46799" rIns="46799" bIns="46799" numCol="1" anchor="t">
              <a:noAutofit/>
            </a:bodyPr>
            <a:lstStyle/>
            <a:p>
              <a:pPr>
                <a:spcBef>
                  <a:spcPts val="900"/>
                </a:spcBef>
                <a:defRPr sz="1600"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pic>
          <p:nvPicPr>
            <p:cNvPr id="469" name="logoill.pdf" descr="logoill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00587" y="472777"/>
              <a:ext cx="169003" cy="1615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0" name="mcstas-logo.pdf" descr="mcstas-logo.pdf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746603" cy="438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1" name="PSI-Logo_trans.png" descr="PSI-Logo_trans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78104" y="515562"/>
              <a:ext cx="210361" cy="770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2" name="ku-logo.pdf" descr="ku-logo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34773" y="464219"/>
              <a:ext cx="132059" cy="179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3" name="ESS_Logo_Frugal_Blue_cmyk.png" descr="ESS_Logo_Frugal_Blue_cmyk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21086" y="624805"/>
              <a:ext cx="287317" cy="154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77" name="Group"/>
          <p:cNvGrpSpPr/>
          <p:nvPr/>
        </p:nvGrpSpPr>
        <p:grpSpPr>
          <a:xfrm>
            <a:off x="77847" y="4858993"/>
            <a:ext cx="653617" cy="652604"/>
            <a:chOff x="0" y="0"/>
            <a:chExt cx="653615" cy="652603"/>
          </a:xfrm>
        </p:grpSpPr>
        <p:pic>
          <p:nvPicPr>
            <p:cNvPr id="475" name="image6.png" descr="image6.pn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81287" y="431775"/>
              <a:ext cx="464081" cy="220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6" name="Image" descr="Image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653616" cy="4445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roup"/>
          <p:cNvGrpSpPr/>
          <p:nvPr/>
        </p:nvGrpSpPr>
        <p:grpSpPr>
          <a:xfrm>
            <a:off x="6753752" y="2543355"/>
            <a:ext cx="5426333" cy="3929299"/>
            <a:chOff x="0" y="0"/>
            <a:chExt cx="5426331" cy="3929298"/>
          </a:xfrm>
        </p:grpSpPr>
        <p:pic>
          <p:nvPicPr>
            <p:cNvPr id="47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338913" y="159559"/>
              <a:ext cx="894833" cy="8948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426332" cy="39292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82" name="All-stuff.png" descr="All-stuff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8960" y="1395963"/>
            <a:ext cx="5214264" cy="5138144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… imagine a neutron instrument at a facility"/>
          <p:cNvSpPr txBox="1"/>
          <p:nvPr/>
        </p:nvSpPr>
        <p:spPr>
          <a:xfrm>
            <a:off x="2057188" y="1040560"/>
            <a:ext cx="4521283" cy="370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672" tIns="45672" rIns="45672" bIns="45672">
            <a:spAutoFit/>
          </a:bodyPr>
          <a:lstStyle/>
          <a:p>
            <a:pPr/>
            <a:r>
              <a:t>… imagine a neutron instrument at a facility</a:t>
            </a:r>
          </a:p>
        </p:txBody>
      </p:sp>
      <p:sp>
        <p:nvSpPr>
          <p:cNvPr id="484" name="McStas: simulation toolkit for neutron scattering instruments, virtual experiments"/>
          <p:cNvSpPr txBox="1"/>
          <p:nvPr>
            <p:ph type="title"/>
          </p:nvPr>
        </p:nvSpPr>
        <p:spPr>
          <a:xfrm>
            <a:off x="2071929" y="-19106"/>
            <a:ext cx="9302675" cy="971704"/>
          </a:xfrm>
          <a:prstGeom prst="rect">
            <a:avLst/>
          </a:prstGeom>
        </p:spPr>
        <p:txBody>
          <a:bodyPr/>
          <a:lstStyle/>
          <a:p>
            <a:pPr defTabSz="905255">
              <a:defRPr sz="2970"/>
            </a:pPr>
            <a:r>
              <a:t>McStas: simulation toolkit for</a:t>
            </a:r>
            <a:br/>
            <a:r>
              <a:t>neutron scattering instruments, virtual experiments</a:t>
            </a:r>
          </a:p>
        </p:txBody>
      </p:sp>
      <p:sp>
        <p:nvSpPr>
          <p:cNvPr id="4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91" name="Group"/>
          <p:cNvGrpSpPr/>
          <p:nvPr/>
        </p:nvGrpSpPr>
        <p:grpSpPr>
          <a:xfrm>
            <a:off x="6632178" y="1428386"/>
            <a:ext cx="5426332" cy="1268678"/>
            <a:chOff x="0" y="0"/>
            <a:chExt cx="5426331" cy="1268677"/>
          </a:xfrm>
        </p:grpSpPr>
        <p:sp>
          <p:nvSpPr>
            <p:cNvPr id="486" name="Rounded Rectangle"/>
            <p:cNvSpPr/>
            <p:nvPr/>
          </p:nvSpPr>
          <p:spPr>
            <a:xfrm>
              <a:off x="420300" y="0"/>
              <a:ext cx="5006032" cy="1268678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12700" cap="flat">
              <a:solidFill>
                <a:srgbClr val="990000"/>
              </a:solidFill>
              <a:prstDash val="solid"/>
              <a:round/>
            </a:ln>
            <a:effectLst/>
          </p:spPr>
          <p:txBody>
            <a:bodyPr wrap="square" lIns="46751" tIns="46751" rIns="46751" bIns="46751" numCol="1" anchor="ctr">
              <a:noAutofit/>
            </a:bodyPr>
            <a:lstStyle/>
            <a:p>
              <a:pPr>
                <a:spcBef>
                  <a:spcPts val="900"/>
                </a:spcBef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87" name="image.png" descr="imag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161517" y="480047"/>
              <a:ext cx="2095960" cy="758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8" name="Line"/>
            <p:cNvSpPr/>
            <p:nvPr/>
          </p:nvSpPr>
          <p:spPr>
            <a:xfrm flipH="1" flipV="1">
              <a:off x="0" y="634338"/>
              <a:ext cx="419174" cy="1"/>
            </a:xfrm>
            <a:prstGeom prst="line">
              <a:avLst/>
            </a:prstGeom>
            <a:noFill/>
            <a:ln w="12700" cap="flat">
              <a:solidFill>
                <a:srgbClr val="990000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25400" dist="0" dir="5400000">
                <a:srgbClr val="000000">
                  <a:alpha val="38000"/>
                </a:srgbClr>
              </a:outerShdw>
            </a:effectLst>
          </p:spPr>
          <p:txBody>
            <a:bodyPr wrap="square" lIns="45672" tIns="45672" rIns="45672" bIns="45672" numCol="1" anchor="t">
              <a:noAutofit/>
            </a:bodyPr>
            <a:lstStyle/>
            <a:p>
              <a:pPr>
                <a:spcBef>
                  <a:spcPts val="900"/>
                </a:spcBef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9" name="Detectors"/>
            <p:cNvSpPr txBox="1"/>
            <p:nvPr/>
          </p:nvSpPr>
          <p:spPr>
            <a:xfrm>
              <a:off x="582321" y="514337"/>
              <a:ext cx="1317031" cy="3456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spcBef>
                  <a:spcPts val="900"/>
                </a:spcBef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Detectors</a:t>
              </a:r>
            </a:p>
          </p:txBody>
        </p:sp>
        <p:pic>
          <p:nvPicPr>
            <p:cNvPr id="490" name="droppedImage.pdf" descr="dropped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224942" y="562742"/>
              <a:ext cx="880558" cy="6784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1" name="Group 501"/>
          <p:cNvGrpSpPr/>
          <p:nvPr/>
        </p:nvGrpSpPr>
        <p:grpSpPr>
          <a:xfrm>
            <a:off x="4745895" y="3485046"/>
            <a:ext cx="7370150" cy="2850911"/>
            <a:chOff x="0" y="0"/>
            <a:chExt cx="7370149" cy="2850910"/>
          </a:xfrm>
        </p:grpSpPr>
        <p:sp>
          <p:nvSpPr>
            <p:cNvPr id="492" name="Rounded Rectangle"/>
            <p:cNvSpPr/>
            <p:nvPr/>
          </p:nvSpPr>
          <p:spPr>
            <a:xfrm>
              <a:off x="771686" y="546183"/>
              <a:ext cx="6598464" cy="2304727"/>
            </a:xfrm>
            <a:prstGeom prst="roundRect">
              <a:avLst>
                <a:gd name="adj" fmla="val 16889"/>
              </a:avLst>
            </a:prstGeom>
            <a:solidFill>
              <a:srgbClr val="FFFFFF"/>
            </a:solidFill>
            <a:ln w="12700" cap="flat">
              <a:solidFill>
                <a:srgbClr val="990000"/>
              </a:solidFill>
              <a:prstDash val="solid"/>
              <a:round/>
            </a:ln>
            <a:effectLst/>
          </p:spPr>
          <p:txBody>
            <a:bodyPr wrap="square" lIns="46751" tIns="46751" rIns="46751" bIns="46751" numCol="1" anchor="ctr">
              <a:noAutofit/>
            </a:bodyPr>
            <a:lstStyle/>
            <a:p>
              <a:pPr>
                <a:spcBef>
                  <a:spcPts val="900"/>
                </a:spcBef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3" name="Neutron optics"/>
            <p:cNvSpPr txBox="1"/>
            <p:nvPr/>
          </p:nvSpPr>
          <p:spPr>
            <a:xfrm>
              <a:off x="893021" y="1384232"/>
              <a:ext cx="1977976" cy="3456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spcBef>
                  <a:spcPts val="900"/>
                </a:spcBef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Neutron optics</a:t>
              </a:r>
            </a:p>
          </p:txBody>
        </p:sp>
        <p:pic>
          <p:nvPicPr>
            <p:cNvPr id="494" name="ILL_D17_parabolic_focusing_guide_DSC_1579.jpeg" descr="ILL_D17_parabolic_focusing_guide_DSC_1579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215751" y="614124"/>
              <a:ext cx="1310105" cy="8695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5" name="Apr2011_radial_collimator.png" descr="Apr2011_radial_collimator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590733" y="612102"/>
              <a:ext cx="1464335" cy="7721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6" name="r&amp;d2-2.jpeg" descr="r&amp;d2-2.jpe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935445" y="1519165"/>
              <a:ext cx="1387657" cy="1040743"/>
            </a:xfrm>
            <a:prstGeom prst="rect">
              <a:avLst/>
            </a:prstGeom>
            <a:ln w="3175" cap="flat">
              <a:noFill/>
              <a:round/>
            </a:ln>
            <a:effectLst/>
          </p:spPr>
        </p:pic>
        <p:pic>
          <p:nvPicPr>
            <p:cNvPr id="497" name="37744f0177.png" descr="37744f0177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143001" y="1179960"/>
              <a:ext cx="807982" cy="901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8" name="Line"/>
            <p:cNvSpPr/>
            <p:nvPr/>
          </p:nvSpPr>
          <p:spPr>
            <a:xfrm flipH="1" flipV="1">
              <a:off x="-1" y="-1"/>
              <a:ext cx="799012" cy="799012"/>
            </a:xfrm>
            <a:prstGeom prst="line">
              <a:avLst/>
            </a:prstGeom>
            <a:noFill/>
            <a:ln w="12700" cap="flat">
              <a:solidFill>
                <a:srgbClr val="990000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25400" dist="0" dir="5400000">
                <a:srgbClr val="000000">
                  <a:alpha val="38000"/>
                </a:srgbClr>
              </a:outerShdw>
            </a:effectLst>
          </p:spPr>
          <p:txBody>
            <a:bodyPr wrap="square" lIns="45672" tIns="45672" rIns="45672" bIns="45672" numCol="1" anchor="t">
              <a:noAutofit/>
            </a:bodyPr>
            <a:lstStyle/>
            <a:p>
              <a:pPr>
                <a:spcBef>
                  <a:spcPts val="900"/>
                </a:spcBef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99" name="Velocity selector.mov" descr="Velocity selector.mov"/>
          <p:cNvPicPr>
            <a:picLocks noChangeAspect="0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8643293" y="5001163"/>
            <a:ext cx="2014486" cy="11955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8" name="Group"/>
          <p:cNvGrpSpPr/>
          <p:nvPr/>
        </p:nvGrpSpPr>
        <p:grpSpPr>
          <a:xfrm>
            <a:off x="90050" y="5306571"/>
            <a:ext cx="1117005" cy="1166083"/>
            <a:chOff x="0" y="0"/>
            <a:chExt cx="1117004" cy="1166082"/>
          </a:xfrm>
        </p:grpSpPr>
        <p:sp>
          <p:nvSpPr>
            <p:cNvPr id="502" name="Logo color"/>
            <p:cNvSpPr/>
            <p:nvPr/>
          </p:nvSpPr>
          <p:spPr>
            <a:xfrm>
              <a:off x="3859" y="696848"/>
              <a:ext cx="180085" cy="262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97" y="18293"/>
                  </a:moveTo>
                  <a:cubicBezTo>
                    <a:pt x="10549" y="19881"/>
                    <a:pt x="11051" y="19881"/>
                    <a:pt x="17003" y="18293"/>
                  </a:cubicBezTo>
                  <a:cubicBezTo>
                    <a:pt x="17003" y="18293"/>
                    <a:pt x="17003" y="18293"/>
                    <a:pt x="21600" y="19949"/>
                  </a:cubicBezTo>
                  <a:cubicBezTo>
                    <a:pt x="21600" y="19949"/>
                    <a:pt x="21600" y="19949"/>
                    <a:pt x="17003" y="21600"/>
                  </a:cubicBezTo>
                  <a:cubicBezTo>
                    <a:pt x="11051" y="20016"/>
                    <a:pt x="10549" y="20016"/>
                    <a:pt x="4597" y="21600"/>
                  </a:cubicBezTo>
                  <a:cubicBezTo>
                    <a:pt x="4597" y="21600"/>
                    <a:pt x="4597" y="21600"/>
                    <a:pt x="0" y="19949"/>
                  </a:cubicBezTo>
                  <a:cubicBezTo>
                    <a:pt x="0" y="19949"/>
                    <a:pt x="0" y="19949"/>
                    <a:pt x="4597" y="18293"/>
                  </a:cubicBezTo>
                  <a:close/>
                  <a:moveTo>
                    <a:pt x="4597" y="14200"/>
                  </a:moveTo>
                  <a:cubicBezTo>
                    <a:pt x="10549" y="15790"/>
                    <a:pt x="11051" y="15790"/>
                    <a:pt x="17003" y="14200"/>
                  </a:cubicBezTo>
                  <a:cubicBezTo>
                    <a:pt x="17003" y="14200"/>
                    <a:pt x="17003" y="14200"/>
                    <a:pt x="21600" y="15858"/>
                  </a:cubicBezTo>
                  <a:cubicBezTo>
                    <a:pt x="21600" y="15858"/>
                    <a:pt x="21600" y="15858"/>
                    <a:pt x="17003" y="17512"/>
                  </a:cubicBezTo>
                  <a:cubicBezTo>
                    <a:pt x="11051" y="15925"/>
                    <a:pt x="10549" y="15925"/>
                    <a:pt x="4597" y="17512"/>
                  </a:cubicBezTo>
                  <a:cubicBezTo>
                    <a:pt x="4597" y="17512"/>
                    <a:pt x="4597" y="17512"/>
                    <a:pt x="0" y="15858"/>
                  </a:cubicBezTo>
                  <a:cubicBezTo>
                    <a:pt x="0" y="15858"/>
                    <a:pt x="0" y="15858"/>
                    <a:pt x="4597" y="14200"/>
                  </a:cubicBezTo>
                  <a:close/>
                  <a:moveTo>
                    <a:pt x="4597" y="10111"/>
                  </a:moveTo>
                  <a:cubicBezTo>
                    <a:pt x="10549" y="11702"/>
                    <a:pt x="11051" y="11702"/>
                    <a:pt x="17003" y="10111"/>
                  </a:cubicBezTo>
                  <a:cubicBezTo>
                    <a:pt x="17003" y="10111"/>
                    <a:pt x="17003" y="10111"/>
                    <a:pt x="21600" y="11769"/>
                  </a:cubicBezTo>
                  <a:cubicBezTo>
                    <a:pt x="21600" y="11769"/>
                    <a:pt x="21600" y="11769"/>
                    <a:pt x="17003" y="13423"/>
                  </a:cubicBezTo>
                  <a:cubicBezTo>
                    <a:pt x="11051" y="11837"/>
                    <a:pt x="10549" y="11837"/>
                    <a:pt x="4597" y="13423"/>
                  </a:cubicBezTo>
                  <a:cubicBezTo>
                    <a:pt x="4597" y="13423"/>
                    <a:pt x="4597" y="13423"/>
                    <a:pt x="0" y="11769"/>
                  </a:cubicBezTo>
                  <a:cubicBezTo>
                    <a:pt x="0" y="11769"/>
                    <a:pt x="0" y="11769"/>
                    <a:pt x="4597" y="10111"/>
                  </a:cubicBezTo>
                  <a:close/>
                  <a:moveTo>
                    <a:pt x="2971" y="918"/>
                  </a:moveTo>
                  <a:lnTo>
                    <a:pt x="2971" y="6926"/>
                  </a:lnTo>
                  <a:cubicBezTo>
                    <a:pt x="2971" y="6926"/>
                    <a:pt x="2971" y="6926"/>
                    <a:pt x="3980" y="6926"/>
                  </a:cubicBezTo>
                  <a:cubicBezTo>
                    <a:pt x="4430" y="6926"/>
                    <a:pt x="4695" y="6878"/>
                    <a:pt x="4903" y="6708"/>
                  </a:cubicBezTo>
                  <a:cubicBezTo>
                    <a:pt x="5220" y="6447"/>
                    <a:pt x="5249" y="5917"/>
                    <a:pt x="5249" y="4849"/>
                  </a:cubicBezTo>
                  <a:cubicBezTo>
                    <a:pt x="5249" y="4849"/>
                    <a:pt x="5249" y="4849"/>
                    <a:pt x="5249" y="2990"/>
                  </a:cubicBezTo>
                  <a:cubicBezTo>
                    <a:pt x="5249" y="1926"/>
                    <a:pt x="5220" y="1396"/>
                    <a:pt x="4903" y="1135"/>
                  </a:cubicBezTo>
                  <a:cubicBezTo>
                    <a:pt x="4695" y="965"/>
                    <a:pt x="4430" y="918"/>
                    <a:pt x="3980" y="918"/>
                  </a:cubicBezTo>
                  <a:cubicBezTo>
                    <a:pt x="3980" y="918"/>
                    <a:pt x="3980" y="918"/>
                    <a:pt x="2971" y="918"/>
                  </a:cubicBezTo>
                  <a:close/>
                  <a:moveTo>
                    <a:pt x="8068" y="0"/>
                  </a:moveTo>
                  <a:cubicBezTo>
                    <a:pt x="8068" y="0"/>
                    <a:pt x="8068" y="0"/>
                    <a:pt x="13456" y="0"/>
                  </a:cubicBezTo>
                  <a:cubicBezTo>
                    <a:pt x="13542" y="0"/>
                    <a:pt x="13594" y="16"/>
                    <a:pt x="13635" y="44"/>
                  </a:cubicBezTo>
                  <a:cubicBezTo>
                    <a:pt x="13669" y="67"/>
                    <a:pt x="13698" y="103"/>
                    <a:pt x="13698" y="162"/>
                  </a:cubicBezTo>
                  <a:cubicBezTo>
                    <a:pt x="13698" y="162"/>
                    <a:pt x="13698" y="162"/>
                    <a:pt x="13698" y="827"/>
                  </a:cubicBezTo>
                  <a:cubicBezTo>
                    <a:pt x="13698" y="886"/>
                    <a:pt x="13669" y="922"/>
                    <a:pt x="13635" y="945"/>
                  </a:cubicBezTo>
                  <a:cubicBezTo>
                    <a:pt x="13594" y="973"/>
                    <a:pt x="13542" y="989"/>
                    <a:pt x="13456" y="989"/>
                  </a:cubicBezTo>
                  <a:cubicBezTo>
                    <a:pt x="13456" y="989"/>
                    <a:pt x="13456" y="989"/>
                    <a:pt x="11731" y="989"/>
                  </a:cubicBezTo>
                  <a:cubicBezTo>
                    <a:pt x="11731" y="989"/>
                    <a:pt x="11731" y="989"/>
                    <a:pt x="11731" y="7681"/>
                  </a:cubicBezTo>
                  <a:cubicBezTo>
                    <a:pt x="11731" y="7740"/>
                    <a:pt x="11708" y="7776"/>
                    <a:pt x="11667" y="7800"/>
                  </a:cubicBezTo>
                  <a:cubicBezTo>
                    <a:pt x="11633" y="7827"/>
                    <a:pt x="11581" y="7843"/>
                    <a:pt x="11494" y="7843"/>
                  </a:cubicBezTo>
                  <a:cubicBezTo>
                    <a:pt x="11494" y="7843"/>
                    <a:pt x="11494" y="7843"/>
                    <a:pt x="10029" y="7843"/>
                  </a:cubicBezTo>
                  <a:cubicBezTo>
                    <a:pt x="9943" y="7843"/>
                    <a:pt x="9891" y="7827"/>
                    <a:pt x="9850" y="7800"/>
                  </a:cubicBezTo>
                  <a:cubicBezTo>
                    <a:pt x="9810" y="7776"/>
                    <a:pt x="9787" y="7740"/>
                    <a:pt x="9787" y="7681"/>
                  </a:cubicBezTo>
                  <a:cubicBezTo>
                    <a:pt x="9787" y="7681"/>
                    <a:pt x="9787" y="7681"/>
                    <a:pt x="9787" y="989"/>
                  </a:cubicBezTo>
                  <a:cubicBezTo>
                    <a:pt x="9787" y="989"/>
                    <a:pt x="9787" y="989"/>
                    <a:pt x="8068" y="989"/>
                  </a:cubicBezTo>
                  <a:cubicBezTo>
                    <a:pt x="7981" y="989"/>
                    <a:pt x="7929" y="973"/>
                    <a:pt x="7889" y="945"/>
                  </a:cubicBezTo>
                  <a:cubicBezTo>
                    <a:pt x="7849" y="922"/>
                    <a:pt x="7825" y="886"/>
                    <a:pt x="7825" y="827"/>
                  </a:cubicBezTo>
                  <a:cubicBezTo>
                    <a:pt x="7825" y="827"/>
                    <a:pt x="7825" y="827"/>
                    <a:pt x="7825" y="162"/>
                  </a:cubicBezTo>
                  <a:cubicBezTo>
                    <a:pt x="7825" y="103"/>
                    <a:pt x="7849" y="67"/>
                    <a:pt x="7889" y="44"/>
                  </a:cubicBezTo>
                  <a:cubicBezTo>
                    <a:pt x="7929" y="16"/>
                    <a:pt x="7981" y="0"/>
                    <a:pt x="8068" y="0"/>
                  </a:cubicBezTo>
                  <a:close/>
                  <a:moveTo>
                    <a:pt x="1390" y="0"/>
                  </a:moveTo>
                  <a:cubicBezTo>
                    <a:pt x="1390" y="0"/>
                    <a:pt x="1390" y="0"/>
                    <a:pt x="4257" y="0"/>
                  </a:cubicBezTo>
                  <a:cubicBezTo>
                    <a:pt x="5370" y="0"/>
                    <a:pt x="6051" y="174"/>
                    <a:pt x="6466" y="538"/>
                  </a:cubicBezTo>
                  <a:cubicBezTo>
                    <a:pt x="7072" y="1036"/>
                    <a:pt x="7089" y="1843"/>
                    <a:pt x="7089" y="3077"/>
                  </a:cubicBezTo>
                  <a:cubicBezTo>
                    <a:pt x="7089" y="3077"/>
                    <a:pt x="7089" y="3077"/>
                    <a:pt x="7089" y="4766"/>
                  </a:cubicBezTo>
                  <a:cubicBezTo>
                    <a:pt x="7089" y="6000"/>
                    <a:pt x="7072" y="6807"/>
                    <a:pt x="6466" y="7305"/>
                  </a:cubicBezTo>
                  <a:cubicBezTo>
                    <a:pt x="6051" y="7669"/>
                    <a:pt x="5370" y="7843"/>
                    <a:pt x="4257" y="7843"/>
                  </a:cubicBezTo>
                  <a:cubicBezTo>
                    <a:pt x="4257" y="7843"/>
                    <a:pt x="4257" y="7843"/>
                    <a:pt x="1390" y="7843"/>
                  </a:cubicBezTo>
                  <a:cubicBezTo>
                    <a:pt x="1304" y="7843"/>
                    <a:pt x="1252" y="7827"/>
                    <a:pt x="1217" y="7800"/>
                  </a:cubicBezTo>
                  <a:cubicBezTo>
                    <a:pt x="1177" y="7776"/>
                    <a:pt x="1154" y="7740"/>
                    <a:pt x="1154" y="7681"/>
                  </a:cubicBezTo>
                  <a:cubicBezTo>
                    <a:pt x="1154" y="7681"/>
                    <a:pt x="1154" y="7681"/>
                    <a:pt x="1154" y="162"/>
                  </a:cubicBezTo>
                  <a:cubicBezTo>
                    <a:pt x="1154" y="103"/>
                    <a:pt x="1177" y="67"/>
                    <a:pt x="1217" y="44"/>
                  </a:cubicBezTo>
                  <a:cubicBezTo>
                    <a:pt x="1252" y="16"/>
                    <a:pt x="1304" y="0"/>
                    <a:pt x="1390" y="0"/>
                  </a:cubicBezTo>
                  <a:close/>
                  <a:moveTo>
                    <a:pt x="14706" y="0"/>
                  </a:moveTo>
                  <a:cubicBezTo>
                    <a:pt x="14706" y="0"/>
                    <a:pt x="14706" y="0"/>
                    <a:pt x="16045" y="0"/>
                  </a:cubicBezTo>
                  <a:cubicBezTo>
                    <a:pt x="16131" y="0"/>
                    <a:pt x="16183" y="16"/>
                    <a:pt x="16224" y="44"/>
                  </a:cubicBezTo>
                  <a:cubicBezTo>
                    <a:pt x="16264" y="67"/>
                    <a:pt x="16287" y="103"/>
                    <a:pt x="16287" y="162"/>
                  </a:cubicBezTo>
                  <a:cubicBezTo>
                    <a:pt x="16287" y="162"/>
                    <a:pt x="16287" y="162"/>
                    <a:pt x="16287" y="5712"/>
                  </a:cubicBezTo>
                  <a:cubicBezTo>
                    <a:pt x="16287" y="6314"/>
                    <a:pt x="16368" y="6646"/>
                    <a:pt x="16627" y="6844"/>
                  </a:cubicBezTo>
                  <a:cubicBezTo>
                    <a:pt x="16818" y="6990"/>
                    <a:pt x="17072" y="7053"/>
                    <a:pt x="17406" y="7053"/>
                  </a:cubicBezTo>
                  <a:cubicBezTo>
                    <a:pt x="17776" y="7053"/>
                    <a:pt x="18041" y="6982"/>
                    <a:pt x="18226" y="6844"/>
                  </a:cubicBezTo>
                  <a:cubicBezTo>
                    <a:pt x="18503" y="6638"/>
                    <a:pt x="18566" y="6294"/>
                    <a:pt x="18566" y="5712"/>
                  </a:cubicBezTo>
                  <a:cubicBezTo>
                    <a:pt x="18566" y="5712"/>
                    <a:pt x="18566" y="5712"/>
                    <a:pt x="18566" y="162"/>
                  </a:cubicBezTo>
                  <a:cubicBezTo>
                    <a:pt x="18566" y="103"/>
                    <a:pt x="18589" y="67"/>
                    <a:pt x="18630" y="44"/>
                  </a:cubicBezTo>
                  <a:cubicBezTo>
                    <a:pt x="18664" y="16"/>
                    <a:pt x="18722" y="0"/>
                    <a:pt x="18803" y="0"/>
                  </a:cubicBezTo>
                  <a:cubicBezTo>
                    <a:pt x="18803" y="0"/>
                    <a:pt x="18803" y="0"/>
                    <a:pt x="20147" y="0"/>
                  </a:cubicBezTo>
                  <a:cubicBezTo>
                    <a:pt x="20234" y="0"/>
                    <a:pt x="20286" y="16"/>
                    <a:pt x="20320" y="44"/>
                  </a:cubicBezTo>
                  <a:cubicBezTo>
                    <a:pt x="20361" y="67"/>
                    <a:pt x="20384" y="103"/>
                    <a:pt x="20384" y="162"/>
                  </a:cubicBezTo>
                  <a:cubicBezTo>
                    <a:pt x="20384" y="162"/>
                    <a:pt x="20384" y="162"/>
                    <a:pt x="20384" y="5716"/>
                  </a:cubicBezTo>
                  <a:cubicBezTo>
                    <a:pt x="20384" y="6464"/>
                    <a:pt x="20257" y="6962"/>
                    <a:pt x="19732" y="7382"/>
                  </a:cubicBezTo>
                  <a:cubicBezTo>
                    <a:pt x="19287" y="7738"/>
                    <a:pt x="18560" y="7943"/>
                    <a:pt x="17430" y="7943"/>
                  </a:cubicBezTo>
                  <a:cubicBezTo>
                    <a:pt x="16316" y="7943"/>
                    <a:pt x="15583" y="7750"/>
                    <a:pt x="15093" y="7382"/>
                  </a:cubicBezTo>
                  <a:cubicBezTo>
                    <a:pt x="14625" y="7030"/>
                    <a:pt x="14469" y="6523"/>
                    <a:pt x="14469" y="5716"/>
                  </a:cubicBezTo>
                  <a:cubicBezTo>
                    <a:pt x="14469" y="5716"/>
                    <a:pt x="14469" y="5716"/>
                    <a:pt x="14469" y="162"/>
                  </a:cubicBezTo>
                  <a:cubicBezTo>
                    <a:pt x="14469" y="103"/>
                    <a:pt x="14493" y="67"/>
                    <a:pt x="14527" y="44"/>
                  </a:cubicBezTo>
                  <a:cubicBezTo>
                    <a:pt x="14568" y="16"/>
                    <a:pt x="14620" y="0"/>
                    <a:pt x="14706" y="0"/>
                  </a:cubicBezTo>
                  <a:close/>
                </a:path>
              </a:pathLst>
            </a:custGeom>
            <a:solidFill>
              <a:srgbClr val="990000"/>
            </a:solidFill>
            <a:ln w="3175" cap="flat">
              <a:noFill/>
              <a:miter lim="400000"/>
            </a:ln>
            <a:effectLst/>
          </p:spPr>
          <p:txBody>
            <a:bodyPr wrap="square" lIns="46751" tIns="46751" rIns="46751" bIns="46751" numCol="1" anchor="t">
              <a:noAutofit/>
            </a:bodyPr>
            <a:lstStyle/>
            <a:p>
              <a:pPr>
                <a:spcBef>
                  <a:spcPts val="900"/>
                </a:spcBef>
                <a:defRPr sz="1600"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pic>
          <p:nvPicPr>
            <p:cNvPr id="503" name="logoill.pdf" descr="logoill.pdf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748937" y="707329"/>
              <a:ext cx="252847" cy="2416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4" name="mcstas-logo.pdf" descr="mcstas-logo.pdf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117005" cy="6563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5" name="PSI-Logo_trans.png" descr="PSI-Logo_trans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416075" y="771341"/>
              <a:ext cx="314726" cy="1152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6" name="ku-logo.pdf" descr="ku-logo.pdf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201637" y="694527"/>
              <a:ext cx="197575" cy="268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7" name="ESS_Logo_Frugal_Blue_cmyk.png" descr="ESS_Logo_Frugal_Blue_cmyk.png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330770" y="934781"/>
              <a:ext cx="429859" cy="23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15" name="Group"/>
          <p:cNvGrpSpPr/>
          <p:nvPr/>
        </p:nvGrpSpPr>
        <p:grpSpPr>
          <a:xfrm>
            <a:off x="2362345" y="1040560"/>
            <a:ext cx="3588617" cy="2170423"/>
            <a:chOff x="-61741" y="0"/>
            <a:chExt cx="3588615" cy="2170421"/>
          </a:xfrm>
        </p:grpSpPr>
        <p:sp>
          <p:nvSpPr>
            <p:cNvPr id="509" name="Line"/>
            <p:cNvSpPr/>
            <p:nvPr/>
          </p:nvSpPr>
          <p:spPr>
            <a:xfrm>
              <a:off x="2722537" y="1074797"/>
              <a:ext cx="804338" cy="1"/>
            </a:xfrm>
            <a:prstGeom prst="line">
              <a:avLst/>
            </a:prstGeom>
            <a:noFill/>
            <a:ln w="12700" cap="flat">
              <a:solidFill>
                <a:srgbClr val="990000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25400" dist="0" dir="5400000">
                <a:srgbClr val="000000">
                  <a:alpha val="38000"/>
                </a:srgbClr>
              </a:outerShdw>
            </a:effectLst>
          </p:spPr>
          <p:txBody>
            <a:bodyPr wrap="square" lIns="45672" tIns="45672" rIns="45672" bIns="45672" numCol="1" anchor="t">
              <a:noAutofit/>
            </a:bodyPr>
            <a:lstStyle/>
            <a:p>
              <a:pPr>
                <a:spcBef>
                  <a:spcPts val="900"/>
                </a:spcBef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514" name="Group"/>
            <p:cNvGrpSpPr/>
            <p:nvPr/>
          </p:nvGrpSpPr>
          <p:grpSpPr>
            <a:xfrm>
              <a:off x="-61742" y="0"/>
              <a:ext cx="2838656" cy="2170422"/>
              <a:chOff x="-61741" y="0"/>
              <a:chExt cx="2838655" cy="2170421"/>
            </a:xfrm>
          </p:grpSpPr>
          <p:grpSp>
            <p:nvGrpSpPr>
              <p:cNvPr id="512" name="Group"/>
              <p:cNvGrpSpPr/>
              <p:nvPr/>
            </p:nvGrpSpPr>
            <p:grpSpPr>
              <a:xfrm>
                <a:off x="-61742" y="0"/>
                <a:ext cx="2838656" cy="2170422"/>
                <a:chOff x="0" y="-242446"/>
                <a:chExt cx="2838655" cy="2170421"/>
              </a:xfrm>
            </p:grpSpPr>
            <p:sp>
              <p:nvSpPr>
                <p:cNvPr id="510" name="Rounded Rectangle"/>
                <p:cNvSpPr/>
                <p:nvPr/>
              </p:nvSpPr>
              <p:spPr>
                <a:xfrm>
                  <a:off x="0" y="-242447"/>
                  <a:ext cx="2838656" cy="2170423"/>
                </a:xfrm>
                <a:prstGeom prst="roundRect">
                  <a:avLst>
                    <a:gd name="adj" fmla="val 11084"/>
                  </a:avLst>
                </a:prstGeom>
                <a:solidFill>
                  <a:srgbClr val="FFFFFF"/>
                </a:solidFill>
                <a:ln w="12700" cap="flat">
                  <a:solidFill>
                    <a:srgbClr val="990000"/>
                  </a:solidFill>
                  <a:prstDash val="solid"/>
                  <a:round/>
                </a:ln>
                <a:effectLst/>
              </p:spPr>
              <p:txBody>
                <a:bodyPr wrap="square" lIns="46751" tIns="46751" rIns="46751" bIns="46751" numCol="1" anchor="ctr">
                  <a:noAutofit/>
                </a:bodyPr>
                <a:lstStyle/>
                <a:p>
                  <a:pPr>
                    <a:spcBef>
                      <a:spcPts val="900"/>
                    </a:spcBef>
                    <a:defRPr sz="1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pic>
              <p:nvPicPr>
                <p:cNvPr id="511" name="Screenshot 2020-09-22 at 14.48.47.png" descr="Screenshot 2020-09-22 at 14.48.47.png"/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rcRect l="0" t="6281" r="0" b="0"/>
                <a:stretch>
                  <a:fillRect/>
                </a:stretch>
              </p:blipFill>
              <p:spPr>
                <a:xfrm>
                  <a:off x="266417" y="231904"/>
                  <a:ext cx="2305756" cy="1551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513" name="Sample-environments - Union subsystem"/>
              <p:cNvSpPr txBox="1"/>
              <p:nvPr/>
            </p:nvSpPr>
            <p:spPr>
              <a:xfrm>
                <a:off x="281756" y="30133"/>
                <a:ext cx="2384652" cy="4505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spcBef>
                    <a:spcPts val="900"/>
                  </a:spcBef>
                  <a:defRPr sz="16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Sample-environments - Union subsystem</a:t>
                </a:r>
              </a:p>
            </p:txBody>
          </p:sp>
        </p:grpSp>
      </p:grpSp>
      <p:grpSp>
        <p:nvGrpSpPr>
          <p:cNvPr id="535" name="Group"/>
          <p:cNvGrpSpPr/>
          <p:nvPr/>
        </p:nvGrpSpPr>
        <p:grpSpPr>
          <a:xfrm>
            <a:off x="95752" y="1086228"/>
            <a:ext cx="2154993" cy="2821421"/>
            <a:chOff x="0" y="0"/>
            <a:chExt cx="2154992" cy="2821420"/>
          </a:xfrm>
        </p:grpSpPr>
        <p:sp>
          <p:nvSpPr>
            <p:cNvPr id="516" name="Rounded Rectangle"/>
            <p:cNvSpPr/>
            <p:nvPr/>
          </p:nvSpPr>
          <p:spPr>
            <a:xfrm>
              <a:off x="0" y="0"/>
              <a:ext cx="2154993" cy="2821421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12700" cap="flat">
              <a:solidFill>
                <a:srgbClr val="990000"/>
              </a:solidFill>
              <a:prstDash val="solid"/>
              <a:round/>
            </a:ln>
            <a:effectLst/>
          </p:spPr>
          <p:txBody>
            <a:bodyPr wrap="square" lIns="46751" tIns="46751" rIns="46751" bIns="46751" numCol="1" anchor="ctr">
              <a:noAutofit/>
            </a:bodyPr>
            <a:lstStyle/>
            <a:p>
              <a:pPr>
                <a:spcBef>
                  <a:spcPts val="900"/>
                </a:spcBef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520" name="Group"/>
            <p:cNvGrpSpPr/>
            <p:nvPr/>
          </p:nvGrpSpPr>
          <p:grpSpPr>
            <a:xfrm>
              <a:off x="93195" y="986062"/>
              <a:ext cx="1951889" cy="539158"/>
              <a:chOff x="0" y="0"/>
              <a:chExt cx="1951888" cy="539156"/>
            </a:xfrm>
          </p:grpSpPr>
          <p:pic>
            <p:nvPicPr>
              <p:cNvPr id="517" name="Unknown.png" descr="Unknown.png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rcRect l="8072" t="0" r="8072" b="0"/>
              <a:stretch>
                <a:fillRect/>
              </a:stretch>
            </p:blipFill>
            <p:spPr>
              <a:xfrm>
                <a:off x="994817" y="0"/>
                <a:ext cx="957072" cy="539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18" name="mcstas-logo.pdf" descr="mcstas-logo.pdf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825551" cy="4850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19" name="+"/>
              <p:cNvSpPr txBox="1"/>
              <p:nvPr/>
            </p:nvSpPr>
            <p:spPr>
              <a:xfrm>
                <a:off x="816461" y="156316"/>
                <a:ext cx="134087" cy="2265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spcBef>
                    <a:spcPts val="900"/>
                  </a:spcBef>
                  <a:defRPr sz="16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+</a:t>
                </a:r>
              </a:p>
            </p:txBody>
          </p:sp>
        </p:grpSp>
        <p:grpSp>
          <p:nvGrpSpPr>
            <p:cNvPr id="529" name="Group"/>
            <p:cNvGrpSpPr/>
            <p:nvPr/>
          </p:nvGrpSpPr>
          <p:grpSpPr>
            <a:xfrm>
              <a:off x="115735" y="1519989"/>
              <a:ext cx="1856200" cy="433449"/>
              <a:chOff x="0" y="0"/>
              <a:chExt cx="1856199" cy="433448"/>
            </a:xfrm>
          </p:grpSpPr>
          <p:sp>
            <p:nvSpPr>
              <p:cNvPr id="521" name="Rectangle"/>
              <p:cNvSpPr/>
              <p:nvPr/>
            </p:nvSpPr>
            <p:spPr>
              <a:xfrm>
                <a:off x="0" y="0"/>
                <a:ext cx="1856200" cy="43344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990000"/>
                </a:solidFill>
                <a:prstDash val="solid"/>
                <a:round/>
              </a:ln>
              <a:effectLst/>
            </p:spPr>
            <p:txBody>
              <a:bodyPr wrap="square" lIns="46751" tIns="46751" rIns="46751" bIns="46751" numCol="1" anchor="ctr">
                <a:noAutofit/>
              </a:bodyPr>
              <a:lstStyle/>
              <a:p>
                <a:pPr>
                  <a:spcBef>
                    <a:spcPts val="900"/>
                  </a:spcBef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grpSp>
            <p:nvGrpSpPr>
              <p:cNvPr id="528" name="Group"/>
              <p:cNvGrpSpPr/>
              <p:nvPr/>
            </p:nvGrpSpPr>
            <p:grpSpPr>
              <a:xfrm>
                <a:off x="17503" y="54368"/>
                <a:ext cx="1821193" cy="324712"/>
                <a:chOff x="0" y="0"/>
                <a:chExt cx="1821192" cy="324711"/>
              </a:xfrm>
            </p:grpSpPr>
            <p:grpSp>
              <p:nvGrpSpPr>
                <p:cNvPr id="525" name="Group"/>
                <p:cNvGrpSpPr/>
                <p:nvPr/>
              </p:nvGrpSpPr>
              <p:grpSpPr>
                <a:xfrm>
                  <a:off x="0" y="0"/>
                  <a:ext cx="1821193" cy="324712"/>
                  <a:chOff x="0" y="0"/>
                  <a:chExt cx="1821192" cy="324711"/>
                </a:xfrm>
              </p:grpSpPr>
              <p:pic>
                <p:nvPicPr>
                  <p:cNvPr id="522" name="Screenshot 2019-11-18 at 10.37.08.png" descr="Screenshot 2019-11-18 at 10.37.08.png"/>
                  <p:cNvPicPr>
                    <a:picLocks noChangeAspect="1"/>
                  </p:cNvPicPr>
                  <p:nvPr/>
                </p:nvPicPr>
                <p:blipFill>
                  <a:blip r:embed="rId21">
                    <a:extLst/>
                  </a:blip>
                  <a:srcRect l="15847" t="22618" r="61661" b="72222"/>
                  <a:stretch>
                    <a:fillRect/>
                  </a:stretch>
                </p:blipFill>
                <p:spPr>
                  <a:xfrm>
                    <a:off x="0" y="0"/>
                    <a:ext cx="1572204" cy="32471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523" name="Screenshot 2019-11-18 at 10.37.08.png" descr="Screenshot 2019-11-18 at 10.37.08.png"/>
                  <p:cNvPicPr>
                    <a:picLocks noChangeAspect="1"/>
                  </p:cNvPicPr>
                  <p:nvPr/>
                </p:nvPicPr>
                <p:blipFill>
                  <a:blip r:embed="rId21">
                    <a:extLst/>
                  </a:blip>
                  <a:srcRect l="63620" t="22618" r="14670" b="72222"/>
                  <a:stretch>
                    <a:fillRect/>
                  </a:stretch>
                </p:blipFill>
                <p:spPr>
                  <a:xfrm>
                    <a:off x="303610" y="0"/>
                    <a:ext cx="1517583" cy="32471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524" name="Screenshot 2019-11-18 at 10.37.08.png" descr="Screenshot 2019-11-18 at 10.37.08.png"/>
                  <p:cNvPicPr>
                    <a:picLocks noChangeAspect="1"/>
                  </p:cNvPicPr>
                  <p:nvPr/>
                </p:nvPicPr>
                <p:blipFill>
                  <a:blip r:embed="rId21">
                    <a:extLst/>
                  </a:blip>
                  <a:srcRect l="73106" t="22618" r="16677" b="76044"/>
                  <a:stretch>
                    <a:fillRect/>
                  </a:stretch>
                </p:blipFill>
                <p:spPr>
                  <a:xfrm>
                    <a:off x="302632" y="0"/>
                    <a:ext cx="714152" cy="84138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526" name="Line"/>
                <p:cNvSpPr/>
                <p:nvPr/>
              </p:nvSpPr>
              <p:spPr>
                <a:xfrm>
                  <a:off x="233280" y="202785"/>
                  <a:ext cx="1490380" cy="1"/>
                </a:xfrm>
                <a:prstGeom prst="line">
                  <a:avLst/>
                </a:prstGeom>
                <a:noFill/>
                <a:ln w="12700" cap="flat">
                  <a:solidFill>
                    <a:srgbClr val="8FE8C1"/>
                  </a:solidFill>
                  <a:prstDash val="sysDot"/>
                  <a:miter lim="400000"/>
                </a:ln>
                <a:effectLst/>
              </p:spPr>
              <p:txBody>
                <a:bodyPr wrap="square" lIns="45672" tIns="45672" rIns="45672" bIns="45672" numCol="1" anchor="t">
                  <a:noAutofit/>
                </a:bodyPr>
                <a:lstStyle/>
                <a:p>
                  <a:pPr>
                    <a:spcBef>
                      <a:spcPts val="900"/>
                    </a:spcBef>
                    <a:defRPr sz="1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27" name="~600"/>
                <p:cNvSpPr txBox="1"/>
                <p:nvPr/>
              </p:nvSpPr>
              <p:spPr>
                <a:xfrm>
                  <a:off x="8291" y="153681"/>
                  <a:ext cx="204048" cy="9820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>
                    <a:spcBef>
                      <a:spcPts val="900"/>
                    </a:spcBef>
                    <a:defRPr sz="6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~600</a:t>
                  </a:r>
                </a:p>
              </p:txBody>
            </p:sp>
          </p:grpSp>
        </p:grpSp>
        <p:sp>
          <p:nvSpPr>
            <p:cNvPr id="530" name="McStas 3.x acc. on NVIDIA GPUs  - 2 orders of magnitude speedup. (1x Tesla V100 vs 1 modern     Intel Xeon core)"/>
            <p:cNvSpPr txBox="1"/>
            <p:nvPr/>
          </p:nvSpPr>
          <p:spPr>
            <a:xfrm>
              <a:off x="120640" y="2006894"/>
              <a:ext cx="1950842" cy="7087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spcBef>
                  <a:spcPts val="900"/>
                </a:spcBef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r>
                <a:t>McStas 3.x acc. on NVIDIA GPUs</a:t>
              </a:r>
              <a:br/>
              <a:br/>
              <a:r>
                <a:t>- 2 orders of magnitude speedup.</a:t>
              </a:r>
              <a:br/>
              <a:r>
                <a:t>(1x Tesla V100 vs 1 modern </a:t>
              </a:r>
              <a:br/>
              <a:r>
                <a:t>   Intel Xeon core)</a:t>
              </a:r>
            </a:p>
          </p:txBody>
        </p:sp>
        <p:sp>
          <p:nvSpPr>
            <p:cNvPr id="531" name="2020: McStas 3.0 with support for MPI and multiple GPUs"/>
            <p:cNvSpPr txBox="1"/>
            <p:nvPr/>
          </p:nvSpPr>
          <p:spPr>
            <a:xfrm>
              <a:off x="147264" y="655493"/>
              <a:ext cx="1894178" cy="385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spcBef>
                  <a:spcPts val="9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t>2020: McStas 3.0 with support for MPI and multiple GPUs</a:t>
              </a:r>
              <a:br/>
            </a:p>
          </p:txBody>
        </p:sp>
        <p:pic>
          <p:nvPicPr>
            <p:cNvPr id="532" name="Image" descr="Image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296150" y="84854"/>
              <a:ext cx="557763" cy="5486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3" name="+"/>
            <p:cNvSpPr txBox="1"/>
            <p:nvPr/>
          </p:nvSpPr>
          <p:spPr>
            <a:xfrm>
              <a:off x="953587" y="136188"/>
              <a:ext cx="254922" cy="370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672" tIns="45672" rIns="45672" bIns="45672" numCol="1" anchor="t">
              <a:spAutoFit/>
            </a:bodyPr>
            <a:lstStyle/>
            <a:p>
              <a:pPr/>
              <a:r>
                <a:t>+</a:t>
              </a:r>
            </a:p>
          </p:txBody>
        </p:sp>
        <p:pic>
          <p:nvPicPr>
            <p:cNvPr id="534" name="Screenshot 2023-10-04 at 15.53.46.png" descr="Screenshot 2023-10-04 at 15.53.46.png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1308013" y="47809"/>
              <a:ext cx="561018" cy="6227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6" name="Starts with a source of neutrons, be it a reactor- or spallation source"/>
          <p:cNvSpPr/>
          <p:nvPr/>
        </p:nvSpPr>
        <p:spPr>
          <a:xfrm>
            <a:off x="1388654" y="5513637"/>
            <a:ext cx="3702060" cy="946330"/>
          </a:xfrm>
          <a:prstGeom prst="roundRect">
            <a:avLst>
              <a:gd name="adj" fmla="val 19360"/>
            </a:avLst>
          </a:prstGeom>
          <a:solidFill>
            <a:srgbClr val="FFFFFF"/>
          </a:solidFill>
          <a:ln w="12700">
            <a:solidFill>
              <a:srgbClr val="99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51" tIns="46751" rIns="46751" bIns="46751" anchor="ctr"/>
          <a:lstStyle>
            <a:lvl1pPr>
              <a:spcBef>
                <a:spcPts val="9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Starts with a source of neutrons, be it a reactor- or spallation source</a:t>
            </a:r>
          </a:p>
        </p:txBody>
      </p:sp>
      <p:grpSp>
        <p:nvGrpSpPr>
          <p:cNvPr id="541" name="Group"/>
          <p:cNvGrpSpPr/>
          <p:nvPr/>
        </p:nvGrpSpPr>
        <p:grpSpPr>
          <a:xfrm>
            <a:off x="4288431" y="4282346"/>
            <a:ext cx="5286805" cy="2505121"/>
            <a:chOff x="0" y="0"/>
            <a:chExt cx="5286804" cy="2505120"/>
          </a:xfrm>
        </p:grpSpPr>
        <p:grpSp>
          <p:nvGrpSpPr>
            <p:cNvPr id="539" name="Group"/>
            <p:cNvGrpSpPr/>
            <p:nvPr/>
          </p:nvGrpSpPr>
          <p:grpSpPr>
            <a:xfrm>
              <a:off x="0" y="0"/>
              <a:ext cx="5286805" cy="2505121"/>
              <a:chOff x="0" y="0"/>
              <a:chExt cx="5286804" cy="2505120"/>
            </a:xfrm>
          </p:grpSpPr>
          <p:sp>
            <p:nvSpPr>
              <p:cNvPr id="537" name="Neutron moderators is where         starts"/>
              <p:cNvSpPr/>
              <p:nvPr/>
            </p:nvSpPr>
            <p:spPr>
              <a:xfrm>
                <a:off x="1237091" y="2097623"/>
                <a:ext cx="4049714" cy="407498"/>
              </a:xfrm>
              <a:prstGeom prst="roundRect">
                <a:avLst>
                  <a:gd name="adj" fmla="val 45936"/>
                </a:avLst>
              </a:prstGeom>
              <a:solidFill>
                <a:srgbClr val="FFFFFF"/>
              </a:solidFill>
              <a:ln w="12700" cap="flat">
                <a:solidFill>
                  <a:srgbClr val="990000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6751" tIns="46751" rIns="46751" bIns="46751" numCol="1" anchor="ctr">
                <a:noAutofit/>
              </a:bodyPr>
              <a:lstStyle>
                <a:lvl1pPr>
                  <a:spcBef>
                    <a:spcPts val="900"/>
                  </a:spcBef>
                  <a:defRPr sz="16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 Neutron moderators is where         starts</a:t>
                </a:r>
              </a:p>
            </p:txBody>
          </p:sp>
          <p:sp>
            <p:nvSpPr>
              <p:cNvPr id="538" name="Line"/>
              <p:cNvSpPr/>
              <p:nvPr/>
            </p:nvSpPr>
            <p:spPr>
              <a:xfrm flipH="1" flipV="1">
                <a:off x="0" y="0"/>
                <a:ext cx="1407025" cy="2104983"/>
              </a:xfrm>
              <a:prstGeom prst="line">
                <a:avLst/>
              </a:prstGeom>
              <a:noFill/>
              <a:ln w="12700" cap="flat">
                <a:solidFill>
                  <a:srgbClr val="9900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25400" dist="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672" tIns="45672" rIns="45672" bIns="45672" numCol="1" anchor="t">
                <a:noAutofit/>
              </a:bodyPr>
              <a:lstStyle/>
              <a:p>
                <a:pPr>
                  <a:spcBef>
                    <a:spcPts val="900"/>
                  </a:spcBef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540" name="mcstas-logo.pdf" descr="mcstas-logo.pdf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0" t="0" r="0" b="0"/>
            <a:stretch>
              <a:fillRect/>
            </a:stretch>
          </p:blipFill>
          <p:spPr>
            <a:xfrm>
              <a:off x="4065236" y="2166246"/>
              <a:ext cx="419151" cy="246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0" name="Group"/>
          <p:cNvGrpSpPr/>
          <p:nvPr/>
        </p:nvGrpSpPr>
        <p:grpSpPr>
          <a:xfrm>
            <a:off x="5538037" y="2064120"/>
            <a:ext cx="6561559" cy="2073254"/>
            <a:chOff x="0" y="0"/>
            <a:chExt cx="6561557" cy="2073252"/>
          </a:xfrm>
        </p:grpSpPr>
        <p:grpSp>
          <p:nvGrpSpPr>
            <p:cNvPr id="548" name="Group"/>
            <p:cNvGrpSpPr/>
            <p:nvPr/>
          </p:nvGrpSpPr>
          <p:grpSpPr>
            <a:xfrm>
              <a:off x="0" y="0"/>
              <a:ext cx="6557552" cy="2073253"/>
              <a:chOff x="0" y="0"/>
              <a:chExt cx="6557551" cy="2073252"/>
            </a:xfrm>
          </p:grpSpPr>
          <p:sp>
            <p:nvSpPr>
              <p:cNvPr id="542" name="Rounded Rectangle"/>
              <p:cNvSpPr/>
              <p:nvPr/>
            </p:nvSpPr>
            <p:spPr>
              <a:xfrm>
                <a:off x="0" y="671373"/>
                <a:ext cx="6557552" cy="1268679"/>
              </a:xfrm>
              <a:prstGeom prst="roundRect">
                <a:avLst>
                  <a:gd name="adj" fmla="val 15000"/>
                </a:avLst>
              </a:prstGeom>
              <a:solidFill>
                <a:srgbClr val="FFFFFF"/>
              </a:solidFill>
              <a:ln w="12700" cap="flat">
                <a:solidFill>
                  <a:srgbClr val="990000"/>
                </a:solidFill>
                <a:prstDash val="solid"/>
                <a:round/>
              </a:ln>
              <a:effectLst/>
            </p:spPr>
            <p:txBody>
              <a:bodyPr wrap="square" lIns="46751" tIns="46751" rIns="46751" bIns="46751" numCol="1" anchor="ctr">
                <a:noAutofit/>
              </a:bodyPr>
              <a:lstStyle/>
              <a:p>
                <a:pPr>
                  <a:spcBef>
                    <a:spcPts val="900"/>
                  </a:spcBef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543" name="Potassium_Humate_Shiny_Powder.png" descr="Potassium_Humate_Shiny_Powder.png"/>
              <p:cNvPicPr>
                <a:picLocks noChangeAspect="1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4601073" y="1339295"/>
                <a:ext cx="807982" cy="4549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44" name="Line"/>
              <p:cNvSpPr/>
              <p:nvPr/>
            </p:nvSpPr>
            <p:spPr>
              <a:xfrm flipH="1" flipV="1">
                <a:off x="431705" y="0"/>
                <a:ext cx="249898" cy="671484"/>
              </a:xfrm>
              <a:prstGeom prst="line">
                <a:avLst/>
              </a:prstGeom>
              <a:noFill/>
              <a:ln w="12700" cap="flat">
                <a:solidFill>
                  <a:srgbClr val="990000"/>
                </a:solidFill>
                <a:prstDash val="solid"/>
                <a:round/>
                <a:tailEnd type="triangle" w="med" len="med"/>
              </a:ln>
              <a:effectLst>
                <a:outerShdw sx="100000" sy="100000" kx="0" ky="0" algn="b" rotWithShape="0" blurRad="25400" dist="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672" tIns="45672" rIns="45672" bIns="45672" numCol="1" anchor="t">
                <a:noAutofit/>
              </a:bodyPr>
              <a:lstStyle/>
              <a:p>
                <a:pPr>
                  <a:spcBef>
                    <a:spcPts val="900"/>
                  </a:spcBef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5" name="Scientific model-samples"/>
              <p:cNvSpPr txBox="1"/>
              <p:nvPr/>
            </p:nvSpPr>
            <p:spPr>
              <a:xfrm>
                <a:off x="220346" y="1048660"/>
                <a:ext cx="3102745" cy="10245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>
                  <a:spcBef>
                    <a:spcPts val="900"/>
                  </a:spcBef>
                  <a:defRPr sz="22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Scientific model-samples</a:t>
                </a:r>
              </a:p>
              <a:p>
                <a:pPr>
                  <a:spcBef>
                    <a:spcPts val="900"/>
                  </a:spcBef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546" name="lsco.png" descr="lsco.png"/>
              <p:cNvPicPr>
                <a:picLocks noChangeAspect="1"/>
              </p:cNvPicPr>
              <p:nvPr/>
            </p:nvPicPr>
            <p:blipFill>
              <a:blip r:embed="rId25">
                <a:extLst/>
              </a:blip>
              <a:stretch>
                <a:fillRect/>
              </a:stretch>
            </p:blipFill>
            <p:spPr>
              <a:xfrm>
                <a:off x="3878381" y="727748"/>
                <a:ext cx="813770" cy="10081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47" name="sans1_micelle.png" descr="sans1_micelle.png"/>
              <p:cNvPicPr>
                <a:picLocks noChangeAspect="1"/>
              </p:cNvPicPr>
              <p:nvPr/>
            </p:nvPicPr>
            <p:blipFill>
              <a:blip r:embed="rId26">
                <a:extLst/>
              </a:blip>
              <a:stretch>
                <a:fillRect/>
              </a:stretch>
            </p:blipFill>
            <p:spPr>
              <a:xfrm>
                <a:off x="4701406" y="727748"/>
                <a:ext cx="607315" cy="6113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49" name="Screenshot 2019-03-19 at 15.32.14.png" descr="Screenshot 2019-03-19 at 15.32.14.png"/>
            <p:cNvPicPr>
              <a:picLocks noChangeAspect="1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5283519" y="673887"/>
              <a:ext cx="1278039" cy="12903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after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488" fill="hold"/>
                                        <p:tgtEl>
                                          <p:spTgt spid="4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6" fill="hold" display="0">
                  <p:stCondLst>
                    <p:cond delay="indefinite"/>
                  </p:stCondLst>
                </p:cTn>
                <p:tgtEl>
                  <p:spTgt spid="499"/>
                </p:tgtEl>
              </p:cMediaNode>
            </p:video>
            <p:seq concurrent="1" prevAc="none" nextAc="seek">
              <p:cTn id="37" evtFilter="cancelBubble" nodeType="interactiveSeq" restart="whenNotActive" fill="hold">
                <p:stCondLst>
                  <p:cond delay="0" evt="onClick">
                    <p:tgtEl>
                      <p:spTgt spid="49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4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99"/>
                  </p:tgtEl>
                </p:cond>
              </p:nextCondLst>
            </p:seq>
          </p:childTnLst>
        </p:cTn>
      </p:par>
    </p:tnLst>
    <p:bldLst>
      <p:bldP build="whole" bldLvl="1" animBg="1" rev="0" advAuto="0" spid="501" grpId="3"/>
      <p:bldP build="whole" bldLvl="1" animBg="1" rev="0" advAuto="0" spid="515" grpId="6"/>
      <p:bldP build="whole" bldLvl="1" animBg="1" rev="0" advAuto="0" spid="491" grpId="7"/>
      <p:bldP build="whole" bldLvl="1" animBg="1" rev="0" advAuto="0" spid="535" grpId="8"/>
      <p:bldP build="whole" bldLvl="1" animBg="1" rev="0" advAuto="0" spid="550" grpId="5"/>
      <p:bldP build="whole" bldLvl="1" animBg="1" rev="0" advAuto="0" spid="536" grpId="1"/>
      <p:bldP build="whole" bldLvl="1" animBg="1" rev="0" advAuto="0" spid="54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What is McStas used for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McStas used for?</a:t>
            </a:r>
          </a:p>
        </p:txBody>
      </p:sp>
      <p:sp>
        <p:nvSpPr>
          <p:cNvPr id="553" name="Instrumentat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04951" indent="-204951">
              <a:defRPr sz="2600"/>
            </a:pPr>
            <a:r>
              <a:t>Instrumentation</a:t>
            </a:r>
          </a:p>
          <a:p>
            <a:pPr marL="204951" indent="-204951">
              <a:defRPr sz="2600"/>
            </a:pPr>
            <a:r>
              <a:t>Planning</a:t>
            </a:r>
          </a:p>
          <a:p>
            <a:pPr marL="204951" indent="-204951">
              <a:defRPr sz="2600"/>
            </a:pPr>
            <a:r>
              <a:t>Construction</a:t>
            </a:r>
          </a:p>
          <a:p>
            <a:pPr marL="204951" indent="-204951">
              <a:defRPr sz="2600"/>
            </a:pPr>
            <a:r>
              <a:t>Virtual experiments</a:t>
            </a:r>
          </a:p>
          <a:p>
            <a:pPr marL="204951" indent="-204951">
              <a:defRPr sz="2600"/>
            </a:pPr>
            <a:r>
              <a:t>Data analysis</a:t>
            </a:r>
          </a:p>
          <a:p>
            <a:pPr marL="204951" indent="-204951">
              <a:defRPr sz="2600"/>
            </a:pPr>
            <a:r>
              <a:t>Teaching</a:t>
            </a:r>
          </a:p>
        </p:txBody>
      </p:sp>
      <p:sp>
        <p:nvSpPr>
          <p:cNvPr id="5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58" name="Group"/>
          <p:cNvGrpSpPr/>
          <p:nvPr/>
        </p:nvGrpSpPr>
        <p:grpSpPr>
          <a:xfrm>
            <a:off x="2750132" y="4684940"/>
            <a:ext cx="4506600" cy="1833817"/>
            <a:chOff x="0" y="0"/>
            <a:chExt cx="4506598" cy="1833815"/>
          </a:xfrm>
        </p:grpSpPr>
        <p:pic>
          <p:nvPicPr>
            <p:cNvPr id="555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76583" y="243463"/>
              <a:ext cx="1730016" cy="1499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6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30366" y="115334"/>
              <a:ext cx="1845350" cy="17184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7" name="droppedImage.png" descr="dropped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14900" cy="18202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9" name="(KU, DTU)"/>
          <p:cNvSpPr txBox="1"/>
          <p:nvPr/>
        </p:nvSpPr>
        <p:spPr>
          <a:xfrm>
            <a:off x="2590786" y="4326297"/>
            <a:ext cx="2484687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15887">
              <a:lnSpc>
                <a:spcPct val="93000"/>
              </a:lnSpc>
              <a:spcBef>
                <a:spcPts val="900"/>
              </a:spcBef>
              <a:buClr>
                <a:srgbClr val="000000"/>
              </a:buClr>
              <a:buFont typeface="Wingdings"/>
              <a:tabLst>
                <a:tab pos="368300" algn="l"/>
                <a:tab pos="711200" algn="l"/>
                <a:tab pos="1079500" algn="l"/>
                <a:tab pos="1117600" algn="l"/>
              </a:tabLst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(KU, DTU)</a:t>
            </a:r>
          </a:p>
        </p:txBody>
      </p:sp>
      <p:sp>
        <p:nvSpPr>
          <p:cNvPr id="560" name="Arrow"/>
          <p:cNvSpPr/>
          <p:nvPr/>
        </p:nvSpPr>
        <p:spPr>
          <a:xfrm rot="21326091">
            <a:off x="4527282" y="1692235"/>
            <a:ext cx="2546743" cy="174130"/>
          </a:xfrm>
          <a:prstGeom prst="rightArrow">
            <a:avLst>
              <a:gd name="adj1" fmla="val 32632"/>
              <a:gd name="adj2" fmla="val 153846"/>
            </a:avLst>
          </a:prstGeom>
          <a:ln w="3175">
            <a:solidFill>
              <a:srgbClr val="000000"/>
            </a:solidFill>
            <a:miter lim="400000"/>
          </a:ln>
        </p:spPr>
        <p:txBody>
          <a:bodyPr lIns="20091" tIns="20091" rIns="20091" bIns="20091" anchor="ctr"/>
          <a:lstStyle/>
          <a:p>
            <a:pPr>
              <a:spcBef>
                <a:spcPts val="900"/>
              </a:spcBef>
              <a:buClr>
                <a:srgbClr val="000000"/>
              </a:buCl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61" name="Arrow"/>
          <p:cNvSpPr/>
          <p:nvPr/>
        </p:nvSpPr>
        <p:spPr>
          <a:xfrm rot="21466648">
            <a:off x="4883199" y="3139230"/>
            <a:ext cx="2292599" cy="194222"/>
          </a:xfrm>
          <a:prstGeom prst="rightArrow">
            <a:avLst>
              <a:gd name="adj1" fmla="val 32000"/>
              <a:gd name="adj2" fmla="val 151724"/>
            </a:avLst>
          </a:prstGeom>
          <a:ln w="3175">
            <a:solidFill>
              <a:srgbClr val="000000"/>
            </a:solidFill>
            <a:miter lim="400000"/>
          </a:ln>
        </p:spPr>
        <p:txBody>
          <a:bodyPr lIns="20091" tIns="20091" rIns="20091" bIns="20091" anchor="ctr"/>
          <a:lstStyle/>
          <a:p>
            <a:pPr>
              <a:spcBef>
                <a:spcPts val="900"/>
              </a:spcBef>
              <a:buClr>
                <a:srgbClr val="000000"/>
              </a:buCl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62" name="Arrow"/>
          <p:cNvSpPr/>
          <p:nvPr/>
        </p:nvSpPr>
        <p:spPr>
          <a:xfrm rot="587913">
            <a:off x="4082561" y="3980439"/>
            <a:ext cx="3493110" cy="194222"/>
          </a:xfrm>
          <a:prstGeom prst="rightArrow">
            <a:avLst>
              <a:gd name="adj1" fmla="val 32000"/>
              <a:gd name="adj2" fmla="val 151724"/>
            </a:avLst>
          </a:prstGeom>
          <a:ln w="3175">
            <a:solidFill>
              <a:srgbClr val="000000"/>
            </a:solidFill>
            <a:miter lim="400000"/>
          </a:ln>
        </p:spPr>
        <p:txBody>
          <a:bodyPr lIns="20091" tIns="20091" rIns="20091" bIns="20091" anchor="ctr"/>
          <a:lstStyle/>
          <a:p>
            <a:pPr>
              <a:spcBef>
                <a:spcPts val="900"/>
              </a:spcBef>
              <a:buClr>
                <a:srgbClr val="000000"/>
              </a:buCl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63" name="Arrow"/>
          <p:cNvSpPr/>
          <p:nvPr/>
        </p:nvSpPr>
        <p:spPr>
          <a:xfrm rot="1381362">
            <a:off x="3524324" y="4315276"/>
            <a:ext cx="783581" cy="194221"/>
          </a:xfrm>
          <a:prstGeom prst="rightArrow">
            <a:avLst>
              <a:gd name="adj1" fmla="val 32000"/>
              <a:gd name="adj2" fmla="val 151724"/>
            </a:avLst>
          </a:prstGeom>
          <a:ln w="3175">
            <a:solidFill>
              <a:srgbClr val="000000"/>
            </a:solidFill>
            <a:miter lim="400000"/>
          </a:ln>
        </p:spPr>
        <p:txBody>
          <a:bodyPr lIns="20091" tIns="20091" rIns="20091" bIns="20091" anchor="ctr"/>
          <a:lstStyle/>
          <a:p>
            <a:pPr>
              <a:spcBef>
                <a:spcPts val="900"/>
              </a:spcBef>
              <a:buClr>
                <a:srgbClr val="000000"/>
              </a:buCl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66" name="Group"/>
          <p:cNvGrpSpPr/>
          <p:nvPr/>
        </p:nvGrpSpPr>
        <p:grpSpPr>
          <a:xfrm>
            <a:off x="7121361" y="128393"/>
            <a:ext cx="5025476" cy="1926222"/>
            <a:chOff x="0" y="0"/>
            <a:chExt cx="5025475" cy="1926220"/>
          </a:xfrm>
        </p:grpSpPr>
        <p:pic>
          <p:nvPicPr>
            <p:cNvPr id="564" name="XESS_chopper_and_elliptic_guide.png" descr="XESS_chopper_and_elliptic_guid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355414"/>
              <a:ext cx="2307190" cy="15708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5" name="XESS_sample_region_plus_detector.png" descr="XESS_sample_region_plus_detector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537572" y="0"/>
              <a:ext cx="2487904" cy="1693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67" name="image.jpeg" descr="image.jpe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81289" y="4006555"/>
            <a:ext cx="2404319" cy="25047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1" name="Group"/>
          <p:cNvGrpSpPr/>
          <p:nvPr/>
        </p:nvGrpSpPr>
        <p:grpSpPr>
          <a:xfrm>
            <a:off x="7364708" y="2096209"/>
            <a:ext cx="4202102" cy="2078957"/>
            <a:chOff x="0" y="0"/>
            <a:chExt cx="4202100" cy="2078956"/>
          </a:xfrm>
        </p:grpSpPr>
        <p:pic>
          <p:nvPicPr>
            <p:cNvPr id="568" name="image.jpeg" descr="image.jpe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43788" y="0"/>
              <a:ext cx="3058313" cy="20789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9" name="image.png" descr="image.png"/>
            <p:cNvPicPr>
              <a:picLocks noChangeAspect="0"/>
            </p:cNvPicPr>
            <p:nvPr/>
          </p:nvPicPr>
          <p:blipFill>
            <a:blip r:embed="rId9">
              <a:extLst/>
            </a:blip>
            <a:srcRect l="7838" t="23248" r="65489" b="56762"/>
            <a:stretch>
              <a:fillRect/>
            </a:stretch>
          </p:blipFill>
          <p:spPr>
            <a:xfrm>
              <a:off x="0" y="816292"/>
              <a:ext cx="836258" cy="6690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0" name="image.png" descr="image.png"/>
            <p:cNvPicPr>
              <a:picLocks noChangeAspect="0"/>
            </p:cNvPicPr>
            <p:nvPr/>
          </p:nvPicPr>
          <p:blipFill>
            <a:blip r:embed="rId10">
              <a:extLst/>
            </a:blip>
            <a:srcRect l="7548" t="18751" r="65811" b="59535"/>
            <a:stretch>
              <a:fillRect/>
            </a:stretch>
          </p:blipFill>
          <p:spPr>
            <a:xfrm>
              <a:off x="0" y="142815"/>
              <a:ext cx="836259" cy="6690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Reliability - cross comparisons"/>
          <p:cNvSpPr txBox="1"/>
          <p:nvPr>
            <p:ph type="title"/>
          </p:nvPr>
        </p:nvSpPr>
        <p:spPr>
          <a:xfrm>
            <a:off x="1781150" y="-461158"/>
            <a:ext cx="9312375" cy="972717"/>
          </a:xfrm>
          <a:prstGeom prst="rect">
            <a:avLst/>
          </a:prstGeom>
        </p:spPr>
        <p:txBody>
          <a:bodyPr/>
          <a:lstStyle/>
          <a:p>
            <a:pPr/>
            <a:r>
              <a:t>Reliability - cross comparisons</a:t>
            </a:r>
          </a:p>
        </p:txBody>
      </p:sp>
      <p:sp>
        <p:nvSpPr>
          <p:cNvPr id="574" name="Much effort has gone into this…"/>
          <p:cNvSpPr txBox="1"/>
          <p:nvPr>
            <p:ph type="body" idx="1"/>
          </p:nvPr>
        </p:nvSpPr>
        <p:spPr>
          <a:xfrm>
            <a:off x="1590848" y="678771"/>
            <a:ext cx="9312375" cy="4545579"/>
          </a:xfrm>
          <a:prstGeom prst="rect">
            <a:avLst/>
          </a:prstGeom>
        </p:spPr>
        <p:txBody>
          <a:bodyPr/>
          <a:lstStyle/>
          <a:p>
            <a:pPr marL="69239" indent="-69239">
              <a:defRPr sz="1200"/>
            </a:pPr>
            <a:r>
              <a:t>Much effort has gone into this</a:t>
            </a:r>
          </a:p>
          <a:p>
            <a:pPr marL="69239" indent="-69239">
              <a:defRPr sz="1200"/>
            </a:pPr>
            <a:r>
              <a:t>Here: simulations vs. exp. at powder diffract. DMC, PSI</a:t>
            </a:r>
          </a:p>
          <a:p>
            <a:pPr marL="69239" indent="-69239">
              <a:defRPr sz="1200"/>
            </a:pPr>
            <a:r>
              <a:t>The bottom line is</a:t>
            </a:r>
          </a:p>
          <a:p>
            <a:pPr marL="69239" indent="-69239">
              <a:defRPr sz="1200"/>
            </a:pPr>
            <a:r>
              <a:t>McStas agree very well with other packages (NISP, Vitess, SIMRES, MCViNE)</a:t>
            </a:r>
          </a:p>
          <a:p>
            <a:pPr marL="69239" indent="-69239">
              <a:defRPr sz="1200"/>
            </a:pPr>
            <a:r>
              <a:t>Experimental line shapes are within 5%</a:t>
            </a:r>
          </a:p>
          <a:p>
            <a:pPr marL="69239" indent="-69239">
              <a:defRPr sz="1200"/>
            </a:pPr>
            <a:r>
              <a:t>Absolute intensities are within 10% </a:t>
            </a:r>
          </a:p>
          <a:p>
            <a:pPr marL="69239" indent="-69239">
              <a:defRPr sz="1200"/>
            </a:pPr>
            <a:r>
              <a:t>Common understanding: McStas and similar codes are reliable</a:t>
            </a:r>
          </a:p>
        </p:txBody>
      </p:sp>
      <p:sp>
        <p:nvSpPr>
          <p:cNvPr id="5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6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811" y="4758924"/>
            <a:ext cx="2356590" cy="1495042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P. Willendrup et al., Physica B, 386, (2006), 1032."/>
          <p:cNvSpPr txBox="1"/>
          <p:nvPr/>
        </p:nvSpPr>
        <p:spPr>
          <a:xfrm>
            <a:off x="556025" y="6283526"/>
            <a:ext cx="2752645" cy="20637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27562" marR="27562" defTabSz="321468">
              <a:spcBef>
                <a:spcPts val="900"/>
              </a:spcBef>
              <a:buClr>
                <a:srgbClr val="000000"/>
              </a:buClr>
              <a:buFont typeface="Arial"/>
              <a:tabLst>
                <a:tab pos="12700" algn="l"/>
                <a:tab pos="241300" algn="l"/>
                <a:tab pos="469900" algn="l"/>
                <a:tab pos="711200" algn="l"/>
                <a:tab pos="927100" algn="l"/>
                <a:tab pos="1168400" algn="l"/>
                <a:tab pos="1384300" algn="l"/>
                <a:tab pos="1612900" algn="l"/>
                <a:tab pos="1841500" algn="l"/>
                <a:tab pos="2082800" algn="l"/>
                <a:tab pos="2298700" algn="l"/>
                <a:tab pos="2527300" algn="l"/>
                <a:tab pos="2755900" algn="l"/>
                <a:tab pos="2984500" algn="l"/>
                <a:tab pos="3213100" algn="l"/>
                <a:tab pos="3441700" algn="l"/>
                <a:tab pos="3670300" algn="l"/>
                <a:tab pos="3898900" algn="l"/>
                <a:tab pos="4140200" algn="l"/>
                <a:tab pos="4356100" algn="l"/>
                <a:tab pos="4597400" algn="l"/>
              </a:tabLst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P. Willendrup et al., Physica B, 386, (2006), 1032.</a:t>
            </a:r>
          </a:p>
        </p:txBody>
      </p:sp>
      <p:pic>
        <p:nvPicPr>
          <p:cNvPr id="578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5558" y="2461450"/>
            <a:ext cx="2356590" cy="1982528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E. Farhi, P. Willendrup, from IN22 benchmark exp."/>
          <p:cNvSpPr txBox="1"/>
          <p:nvPr/>
        </p:nvSpPr>
        <p:spPr>
          <a:xfrm>
            <a:off x="641161" y="4498263"/>
            <a:ext cx="2582372" cy="20637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27562" marR="27562" defTabSz="321468">
              <a:spcBef>
                <a:spcPts val="900"/>
              </a:spcBef>
              <a:buClr>
                <a:srgbClr val="000000"/>
              </a:buClr>
              <a:buFont typeface="Arial"/>
              <a:tabLst>
                <a:tab pos="12700" algn="l"/>
                <a:tab pos="241300" algn="l"/>
                <a:tab pos="469900" algn="l"/>
                <a:tab pos="711200" algn="l"/>
                <a:tab pos="927100" algn="l"/>
                <a:tab pos="1168400" algn="l"/>
                <a:tab pos="1384300" algn="l"/>
                <a:tab pos="1612900" algn="l"/>
                <a:tab pos="1841500" algn="l"/>
                <a:tab pos="2082800" algn="l"/>
                <a:tab pos="2298700" algn="l"/>
                <a:tab pos="2527300" algn="l"/>
                <a:tab pos="2755900" algn="l"/>
                <a:tab pos="2984500" algn="l"/>
                <a:tab pos="3213100" algn="l"/>
                <a:tab pos="3441700" algn="l"/>
                <a:tab pos="3670300" algn="l"/>
                <a:tab pos="3898900" algn="l"/>
                <a:tab pos="4140200" algn="l"/>
                <a:tab pos="4356100" algn="l"/>
                <a:tab pos="4597400" algn="l"/>
              </a:tabLst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E. Farhi, P. Willendrup, from IN22 benchmark exp.</a:t>
            </a:r>
          </a:p>
        </p:txBody>
      </p:sp>
      <p:pic>
        <p:nvPicPr>
          <p:cNvPr id="580" name="Screenshot 2024-10-03 at 21.00.15.png" descr="Screenshot 2024-10-03 at 21.00.15.png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43271" y="2574976"/>
            <a:ext cx="3543572" cy="1794730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581" name="https://doi.org/10.1016/j.nima.2024.169291"/>
          <p:cNvSpPr txBox="1"/>
          <p:nvPr/>
        </p:nvSpPr>
        <p:spPr>
          <a:xfrm>
            <a:off x="4722048" y="4406826"/>
            <a:ext cx="218601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900"/>
              </a:spcBef>
              <a:defRPr sz="900" u="sng">
                <a:solidFill>
                  <a:srgbClr val="2F3EEA"/>
                </a:solidFill>
                <a:uFill>
                  <a:solidFill>
                    <a:srgbClr val="2F3EEA"/>
                  </a:solidFill>
                </a:uFill>
                <a:latin typeface="Arial"/>
                <a:ea typeface="Arial"/>
                <a:cs typeface="Arial"/>
                <a:sym typeface="Arial"/>
                <a:hlinkClick r:id="rId4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2F3EEA"/>
                </a:solidFill>
                <a:uFill>
                  <a:solidFill>
                    <a:srgbClr val="2F3EEA"/>
                  </a:solidFill>
                </a:uFill>
                <a:hlinkClick r:id="rId4" invalidUrl="" action="" tgtFrame="" tooltip="" history="1" highlightClick="0" endSnd="0"/>
              </a:rPr>
              <a:t>https://doi.org/10.1016/j.nima.2024.169291</a:t>
            </a:r>
          </a:p>
        </p:txBody>
      </p:sp>
      <p:grpSp>
        <p:nvGrpSpPr>
          <p:cNvPr id="584" name="Group 6"/>
          <p:cNvGrpSpPr/>
          <p:nvPr/>
        </p:nvGrpSpPr>
        <p:grpSpPr>
          <a:xfrm>
            <a:off x="4267462" y="4577737"/>
            <a:ext cx="3095191" cy="2245974"/>
            <a:chOff x="0" y="0"/>
            <a:chExt cx="3095190" cy="2245972"/>
          </a:xfrm>
        </p:grpSpPr>
        <p:pic>
          <p:nvPicPr>
            <p:cNvPr id="582" name="Picture 11" descr="Picture 11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277300"/>
              <a:ext cx="2922440" cy="1968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3" name="TextBox 20"/>
            <p:cNvSpPr txBox="1"/>
            <p:nvPr/>
          </p:nvSpPr>
          <p:spPr>
            <a:xfrm>
              <a:off x="108043" y="0"/>
              <a:ext cx="2987148" cy="2784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200">
                  <a:solidFill>
                    <a:srgbClr val="666666"/>
                  </a:solidFill>
                  <a:latin typeface="Segoe UI"/>
                  <a:ea typeface="Segoe UI"/>
                  <a:cs typeface="Segoe UI"/>
                  <a:sym typeface="Segoe UI"/>
                </a:defRPr>
              </a:lvl1pPr>
            </a:lstStyle>
            <a:p>
              <a:pPr/>
              <a:r>
                <a:t>Gold foil intensity measurements</a:t>
              </a:r>
            </a:p>
          </p:txBody>
        </p:sp>
      </p:grpSp>
      <p:grpSp>
        <p:nvGrpSpPr>
          <p:cNvPr id="595" name="Group"/>
          <p:cNvGrpSpPr/>
          <p:nvPr/>
        </p:nvGrpSpPr>
        <p:grpSpPr>
          <a:xfrm>
            <a:off x="8047325" y="411879"/>
            <a:ext cx="5782866" cy="5862742"/>
            <a:chOff x="0" y="0"/>
            <a:chExt cx="5782864" cy="5862740"/>
          </a:xfrm>
        </p:grpSpPr>
        <p:grpSp>
          <p:nvGrpSpPr>
            <p:cNvPr id="589" name="Group 15"/>
            <p:cNvGrpSpPr/>
            <p:nvPr/>
          </p:nvGrpSpPr>
          <p:grpSpPr>
            <a:xfrm>
              <a:off x="0" y="0"/>
              <a:ext cx="3962449" cy="2916290"/>
              <a:chOff x="0" y="0"/>
              <a:chExt cx="3962448" cy="2916289"/>
            </a:xfrm>
          </p:grpSpPr>
          <p:pic>
            <p:nvPicPr>
              <p:cNvPr id="585" name="Picture 8" descr="Picture 8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359342"/>
                <a:ext cx="3835421" cy="25569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86" name="TextBox 12"/>
              <p:cNvSpPr txBox="1"/>
              <p:nvPr/>
            </p:nvSpPr>
            <p:spPr>
              <a:xfrm>
                <a:off x="477841" y="0"/>
                <a:ext cx="2879739" cy="5950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defRPr>
                    <a:solidFill>
                      <a:srgbClr val="6666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lvl1pPr>
              </a:lstStyle>
              <a:p>
                <a:pPr/>
                <a:r>
                  <a:t>KANDI-II 2.47 Å wavelength</a:t>
                </a:r>
              </a:p>
            </p:txBody>
          </p:sp>
          <p:sp>
            <p:nvSpPr>
              <p:cNvPr id="587" name="TextBox 13"/>
              <p:cNvSpPr txBox="1"/>
              <p:nvPr/>
            </p:nvSpPr>
            <p:spPr>
              <a:xfrm>
                <a:off x="1082710" y="470554"/>
                <a:ext cx="2879739" cy="2812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defRPr sz="1400">
                    <a:solidFill>
                      <a:srgbClr val="6666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lvl1pPr>
              </a:lstStyle>
              <a:p>
                <a:pPr/>
                <a:r>
                  <a:t>Si</a:t>
                </a:r>
              </a:p>
            </p:txBody>
          </p:sp>
          <p:sp>
            <p:nvSpPr>
              <p:cNvPr id="588" name="TextBox 14"/>
              <p:cNvSpPr txBox="1"/>
              <p:nvPr/>
            </p:nvSpPr>
            <p:spPr>
              <a:xfrm>
                <a:off x="913842" y="1701846"/>
                <a:ext cx="2879738" cy="3121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400">
                    <a:solidFill>
                      <a:srgbClr val="6666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r>
                  <a:t>Gr</a:t>
                </a:r>
                <a:r>
                  <a:rPr baseline="-25000"/>
                  <a:t>2</a:t>
                </a:r>
                <a:r>
                  <a:t>GaC</a:t>
                </a:r>
              </a:p>
            </p:txBody>
          </p:sp>
        </p:grpSp>
        <p:grpSp>
          <p:nvGrpSpPr>
            <p:cNvPr id="594" name="Group 19"/>
            <p:cNvGrpSpPr/>
            <p:nvPr/>
          </p:nvGrpSpPr>
          <p:grpSpPr>
            <a:xfrm>
              <a:off x="0" y="2961329"/>
              <a:ext cx="5782865" cy="2901412"/>
              <a:chOff x="0" y="0"/>
              <a:chExt cx="5782865" cy="2901411"/>
            </a:xfrm>
          </p:grpSpPr>
          <p:pic>
            <p:nvPicPr>
              <p:cNvPr id="590" name="Picture 10" descr="Picture 10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344464"/>
                <a:ext cx="3835421" cy="25569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91" name="TextBox 16"/>
              <p:cNvSpPr txBox="1"/>
              <p:nvPr/>
            </p:nvSpPr>
            <p:spPr>
              <a:xfrm>
                <a:off x="477841" y="0"/>
                <a:ext cx="3404678" cy="3393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defRPr>
                    <a:solidFill>
                      <a:srgbClr val="6666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lvl1pPr>
              </a:lstStyle>
              <a:p>
                <a:pPr/>
                <a:r>
                  <a:t>KARL Si sample</a:t>
                </a:r>
              </a:p>
            </p:txBody>
          </p:sp>
          <p:sp>
            <p:nvSpPr>
              <p:cNvPr id="592" name="TextBox 17"/>
              <p:cNvSpPr txBox="1"/>
              <p:nvPr/>
            </p:nvSpPr>
            <p:spPr>
              <a:xfrm>
                <a:off x="2378188" y="460411"/>
                <a:ext cx="3404678" cy="2812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defRPr sz="1400">
                    <a:solidFill>
                      <a:srgbClr val="6666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lvl1pPr>
              </a:lstStyle>
              <a:p>
                <a:pPr/>
                <a:r>
                  <a:t>PG 2.421 Å</a:t>
                </a:r>
              </a:p>
            </p:txBody>
          </p:sp>
          <p:sp>
            <p:nvSpPr>
              <p:cNvPr id="593" name="TextBox 18"/>
              <p:cNvSpPr txBox="1"/>
              <p:nvPr/>
            </p:nvSpPr>
            <p:spPr>
              <a:xfrm>
                <a:off x="2376605" y="1694628"/>
                <a:ext cx="3404678" cy="2812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defRPr sz="1400">
                    <a:solidFill>
                      <a:srgbClr val="6666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lvl1pPr>
              </a:lstStyle>
              <a:p>
                <a:pPr/>
                <a:r>
                  <a:t>Cu 0.98 Å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Screenshot 2023-05-18 at 10.36.19.png" descr="Screenshot 2023-05-18 at 10.36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6145" y="936555"/>
            <a:ext cx="5954869" cy="58258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0" name="Group"/>
          <p:cNvGrpSpPr/>
          <p:nvPr/>
        </p:nvGrpSpPr>
        <p:grpSpPr>
          <a:xfrm>
            <a:off x="6433401" y="783516"/>
            <a:ext cx="5556251" cy="6131947"/>
            <a:chOff x="0" y="0"/>
            <a:chExt cx="5556250" cy="6131945"/>
          </a:xfrm>
        </p:grpSpPr>
        <p:pic>
          <p:nvPicPr>
            <p:cNvPr id="598" name="Screenshot 2023-05-18 at 10.36.19.png" descr="Screenshot 2023-05-18 at 10.36.19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96061"/>
              <a:ext cx="5556251" cy="5435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9" name="… in .py / Jupyter notebooks using McStasscript"/>
            <p:cNvSpPr/>
            <p:nvPr/>
          </p:nvSpPr>
          <p:spPr>
            <a:xfrm>
              <a:off x="1885115" y="0"/>
              <a:ext cx="2827236" cy="948153"/>
            </a:xfrm>
            <a:prstGeom prst="roundRect">
              <a:avLst>
                <a:gd name="adj" fmla="val 20071"/>
              </a:avLst>
            </a:prstGeom>
            <a:solidFill>
              <a:srgbClr val="FFFFFF"/>
            </a:solidFill>
            <a:ln w="12700" cap="flat">
              <a:solidFill>
                <a:srgbClr val="99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51" tIns="46751" rIns="46751" bIns="46751" numCol="1" anchor="ctr">
              <a:noAutofit/>
            </a:bodyPr>
            <a:lstStyle/>
            <a:p>
              <a:pPr>
                <a:spcBef>
                  <a:spcPts val="900"/>
                </a:spcBef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… in .py / Jupyter notebooks</a:t>
              </a:r>
              <a:br/>
              <a:r>
                <a:t>using McStasscript</a:t>
              </a:r>
            </a:p>
          </p:txBody>
        </p:sp>
      </p:grpSp>
      <p:sp>
        <p:nvSpPr>
          <p:cNvPr id="6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02" name="McStas: simulation toolkit for neutron scattering instruments, V.E."/>
          <p:cNvSpPr txBox="1"/>
          <p:nvPr>
            <p:ph type="title"/>
          </p:nvPr>
        </p:nvSpPr>
        <p:spPr>
          <a:xfrm>
            <a:off x="1792330" y="-52658"/>
            <a:ext cx="9302675" cy="971704"/>
          </a:xfrm>
          <a:prstGeom prst="rect">
            <a:avLst/>
          </a:prstGeom>
        </p:spPr>
        <p:txBody>
          <a:bodyPr/>
          <a:lstStyle/>
          <a:p>
            <a:pPr/>
            <a:r>
              <a:t>McStas: simulation toolkit for</a:t>
            </a:r>
            <a:br/>
            <a:r>
              <a:t>neutron scattering instruments, V.E.</a:t>
            </a:r>
          </a:p>
        </p:txBody>
      </p:sp>
      <p:sp>
        <p:nvSpPr>
          <p:cNvPr id="603" name="Work in GUI or fav. editor using DSL or …"/>
          <p:cNvSpPr/>
          <p:nvPr/>
        </p:nvSpPr>
        <p:spPr>
          <a:xfrm>
            <a:off x="82160" y="5451232"/>
            <a:ext cx="2353832" cy="948154"/>
          </a:xfrm>
          <a:prstGeom prst="roundRect">
            <a:avLst>
              <a:gd name="adj" fmla="val 20071"/>
            </a:avLst>
          </a:prstGeom>
          <a:solidFill>
            <a:srgbClr val="FFFFFF"/>
          </a:solidFill>
          <a:ln w="12700">
            <a:solidFill>
              <a:srgbClr val="99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51" tIns="46751" rIns="46751" bIns="46751" anchor="ctr"/>
          <a:lstStyle/>
          <a:p>
            <a:pPr>
              <a:spcBef>
                <a:spcPts val="9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Work in GUI or fav. editor using </a:t>
            </a:r>
            <a:r>
              <a:rPr b="1"/>
              <a:t>DSL</a:t>
            </a:r>
            <a:r>
              <a:t> or 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Rectangle"/>
          <p:cNvSpPr/>
          <p:nvPr/>
        </p:nvSpPr>
        <p:spPr>
          <a:xfrm>
            <a:off x="65391" y="83225"/>
            <a:ext cx="1768797" cy="9495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6" name="Common release and versioning for McStas &amp; McXtrace - no more 2.x and 1.x…"/>
          <p:cNvSpPr txBox="1"/>
          <p:nvPr>
            <p:ph type="body" idx="1"/>
          </p:nvPr>
        </p:nvSpPr>
        <p:spPr>
          <a:xfrm>
            <a:off x="159873" y="590961"/>
            <a:ext cx="11886154" cy="548890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Common release and versioning for McStas &amp; McXtrace - no more 2.x and 1.x</a:t>
            </a:r>
          </a:p>
          <a:p>
            <a:pPr marL="221742" indent="-221742" defTabSz="886968">
              <a:spcBef>
                <a:spcPts val="0"/>
              </a:spcBef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We are now on conda-forge!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Forms support basis for Windows, macOS and non-Debian Linux</a:t>
            </a:r>
          </a:p>
          <a:p>
            <a:pPr marL="221742" indent="-221742" defTabSz="886968">
              <a:spcBef>
                <a:spcPts val="0"/>
              </a:spcBef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Lots of work from SOLEIL toward official Debian packages</a:t>
            </a:r>
          </a:p>
          <a:p>
            <a:pPr marL="221742" indent="-221742" defTabSz="886968">
              <a:spcBef>
                <a:spcPts val="0"/>
              </a:spcBef>
              <a:defRPr b="1" sz="1746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CI (GitHub + conda) in place</a:t>
            </a:r>
          </a:p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Usability: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One-click transfer to McStasScript/Jupyter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Easy access to NeXus output through e.g. nexpy or silx</a:t>
            </a:r>
          </a:p>
          <a:p>
            <a:pPr lvl="1" marL="665226" indent="-221742" defTabSz="886968">
              <a:spcBef>
                <a:spcPts val="0"/>
              </a:spcBef>
              <a:buChar char="•"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3D rendering modernised</a:t>
            </a:r>
          </a:p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mctest / mcviewtest tools</a:t>
            </a:r>
          </a:p>
          <a:p>
            <a:pPr marL="221742" indent="-221742" defTabSz="886968">
              <a:spcBef>
                <a:spcPts val="0"/>
              </a:spcBef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Various component / instr contributions, some presented later today!</a:t>
            </a: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marL="0" indent="0" defTabSz="886968">
              <a:spcBef>
                <a:spcPts val="0"/>
              </a:spcBef>
              <a:buSzTx/>
              <a:buNone/>
              <a:defRPr sz="1746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8" name="11897326.png" descr="118973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89817" y="1113994"/>
            <a:ext cx="1183307" cy="1183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Debian_logo.png" descr="Debian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0460" y="1113994"/>
            <a:ext cx="842188" cy="1108880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Logo color"/>
          <p:cNvSpPr/>
          <p:nvPr/>
        </p:nvSpPr>
        <p:spPr>
          <a:xfrm>
            <a:off x="10491847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pic>
        <p:nvPicPr>
          <p:cNvPr id="61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16428" y="252000"/>
            <a:ext cx="1142205" cy="611280"/>
          </a:xfrm>
          <a:prstGeom prst="rect">
            <a:avLst/>
          </a:prstGeom>
          <a:ln w="12700">
            <a:miter lim="400000"/>
          </a:ln>
        </p:spPr>
      </p:pic>
      <p:sp>
        <p:nvSpPr>
          <p:cNvPr id="612" name="New stuff in series 3.5.x"/>
          <p:cNvSpPr txBox="1"/>
          <p:nvPr>
            <p:ph type="title"/>
          </p:nvPr>
        </p:nvSpPr>
        <p:spPr>
          <a:xfrm>
            <a:off x="1871941" y="181314"/>
            <a:ext cx="9312375" cy="452287"/>
          </a:xfrm>
          <a:prstGeom prst="rect">
            <a:avLst/>
          </a:prstGeom>
        </p:spPr>
        <p:txBody>
          <a:bodyPr/>
          <a:lstStyle/>
          <a:p>
            <a:pPr/>
            <a:r>
              <a:t>New stuff in series 3.5.x</a:t>
            </a:r>
          </a:p>
        </p:txBody>
      </p:sp>
      <p:pic>
        <p:nvPicPr>
          <p:cNvPr id="61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46990" y="190780"/>
            <a:ext cx="749128" cy="7344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9" name="Group"/>
          <p:cNvGrpSpPr/>
          <p:nvPr/>
        </p:nvGrpSpPr>
        <p:grpSpPr>
          <a:xfrm>
            <a:off x="-186296" y="-118803"/>
            <a:ext cx="12786015" cy="7113940"/>
            <a:chOff x="0" y="0"/>
            <a:chExt cx="12786013" cy="7113938"/>
          </a:xfrm>
        </p:grpSpPr>
        <p:sp>
          <p:nvSpPr>
            <p:cNvPr id="614" name="Classic McStas/McXtrace data rep. via ‘mcplot’"/>
            <p:cNvSpPr txBox="1"/>
            <p:nvPr/>
          </p:nvSpPr>
          <p:spPr>
            <a:xfrm>
              <a:off x="6980749" y="5044806"/>
              <a:ext cx="5229006" cy="3895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008E"/>
                  </a:solidFill>
                </a:defRPr>
              </a:pPr>
              <a:r>
                <a:rPr b="1">
                  <a:latin typeface="+mj-lt"/>
                  <a:ea typeface="+mj-ea"/>
                  <a:cs typeface="+mj-cs"/>
                  <a:sym typeface="Helvetica"/>
                </a:rPr>
                <a:t>Classic</a:t>
              </a:r>
              <a:r>
                <a:t> McStas/McXtrace data rep. via ‘mcplot’</a:t>
              </a:r>
            </a:p>
          </p:txBody>
        </p:sp>
        <p:grpSp>
          <p:nvGrpSpPr>
            <p:cNvPr id="618" name="Group"/>
            <p:cNvGrpSpPr/>
            <p:nvPr/>
          </p:nvGrpSpPr>
          <p:grpSpPr>
            <a:xfrm>
              <a:off x="0" y="0"/>
              <a:ext cx="12786014" cy="7113939"/>
              <a:chOff x="0" y="0"/>
              <a:chExt cx="12786013" cy="7113938"/>
            </a:xfrm>
          </p:grpSpPr>
          <p:pic>
            <p:nvPicPr>
              <p:cNvPr id="615" name="Screenshot 2024-09-21 at 08.33.13.png" descr="Screenshot 2024-09-21 at 08.33.13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6035623" y="0"/>
                <a:ext cx="6750391" cy="54772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16" name="Screenshot 2024-09-21 at 08.33.16.png" descr="Screenshot 2024-09-21 at 08.33.16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2318796"/>
                <a:ext cx="6783938" cy="47951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17" name="Line"/>
              <p:cNvSpPr/>
              <p:nvPr/>
            </p:nvSpPr>
            <p:spPr>
              <a:xfrm flipH="1">
                <a:off x="6027026" y="5251096"/>
                <a:ext cx="883919" cy="1"/>
              </a:xfrm>
              <a:prstGeom prst="line">
                <a:avLst/>
              </a:prstGeom>
              <a:noFill/>
              <a:ln w="25400" cap="flat">
                <a:solidFill>
                  <a:srgbClr val="D6161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9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00FF"/>
      </a:hlink>
      <a:folHlink>
        <a:srgbClr val="FF00FF"/>
      </a:folHlink>
    </a:clrScheme>
    <a:fontScheme name="Office-t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00FF"/>
      </a:hlink>
      <a:folHlink>
        <a:srgbClr val="FF00FF"/>
      </a:folHlink>
    </a:clrScheme>
    <a:fontScheme name="Office-t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