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960" r:id="rId2"/>
    <p:sldId id="1024" r:id="rId3"/>
    <p:sldId id="1039" r:id="rId4"/>
    <p:sldId id="1078" r:id="rId5"/>
    <p:sldId id="1079" r:id="rId6"/>
    <p:sldId id="1080" r:id="rId7"/>
    <p:sldId id="1081" r:id="rId8"/>
    <p:sldId id="1082" r:id="rId9"/>
    <p:sldId id="1083" r:id="rId10"/>
    <p:sldId id="1084" r:id="rId11"/>
    <p:sldId id="1085" r:id="rId12"/>
    <p:sldId id="1077" r:id="rId13"/>
    <p:sldId id="1068" r:id="rId14"/>
    <p:sldId id="1050" r:id="rId15"/>
    <p:sldId id="1069" r:id="rId16"/>
    <p:sldId id="1051" r:id="rId17"/>
    <p:sldId id="937" r:id="rId18"/>
    <p:sldId id="1072" r:id="rId19"/>
    <p:sldId id="1076" r:id="rId20"/>
    <p:sldId id="1070" r:id="rId21"/>
    <p:sldId id="1093" r:id="rId22"/>
    <p:sldId id="1075" r:id="rId23"/>
    <p:sldId id="1090" r:id="rId24"/>
    <p:sldId id="1091" r:id="rId25"/>
    <p:sldId id="1074" r:id="rId26"/>
    <p:sldId id="1044" r:id="rId27"/>
    <p:sldId id="1047" r:id="rId28"/>
    <p:sldId id="420" r:id="rId29"/>
    <p:sldId id="943" r:id="rId30"/>
    <p:sldId id="1088" r:id="rId31"/>
    <p:sldId id="1089" r:id="rId32"/>
    <p:sldId id="938" r:id="rId33"/>
    <p:sldId id="1087" r:id="rId34"/>
    <p:sldId id="1067" r:id="rId35"/>
    <p:sldId id="293" r:id="rId36"/>
    <p:sldId id="294" r:id="rId37"/>
    <p:sldId id="1025" r:id="rId38"/>
    <p:sldId id="1086" r:id="rId39"/>
  </p:sldIdLst>
  <p:sldSz cx="9144000" cy="5715000" type="screen16x10"/>
  <p:notesSz cx="6794500" cy="99314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5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43C"/>
    <a:srgbClr val="66FF33"/>
    <a:srgbClr val="009900"/>
    <a:srgbClr val="FF6600"/>
    <a:srgbClr val="00808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3" autoAdjust="0"/>
    <p:restoredTop sz="97362" autoAdjust="0"/>
  </p:normalViewPr>
  <p:slideViewPr>
    <p:cSldViewPr showGuides="1">
      <p:cViewPr varScale="1">
        <p:scale>
          <a:sx n="87" d="100"/>
          <a:sy n="87" d="100"/>
        </p:scale>
        <p:origin x="906" y="72"/>
      </p:cViewPr>
      <p:guideLst>
        <p:guide orient="horz" pos="855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-3484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241425"/>
            <a:ext cx="53625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731" indent="-133731" algn="l" defTabSz="713232" rtl="0" eaLnBrk="1" latinLnBrk="0" hangingPunct="1">
      <a:buFont typeface="Arial" panose="020B0604020202020204" pitchFamily="34" charset="0"/>
      <a:buChar char="•"/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490347" indent="-133731" algn="l" defTabSz="713232" rtl="0" eaLnBrk="1" latinLnBrk="0" hangingPunct="1">
      <a:buFont typeface="Arial" panose="020B0604020202020204" pitchFamily="34" charset="0"/>
      <a:buChar char="•"/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846963" indent="-133731" algn="l" defTabSz="713232" rtl="0" eaLnBrk="1" latinLnBrk="0" hangingPunct="1">
      <a:buFont typeface="Arial" panose="020B0604020202020204" pitchFamily="34" charset="0"/>
      <a:buChar char="•"/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203579" indent="-133731" algn="l" defTabSz="713232" rtl="0" eaLnBrk="1" latinLnBrk="0" hangingPunct="1">
      <a:buFont typeface="Arial" panose="020B0604020202020204" pitchFamily="34" charset="0"/>
      <a:buChar char="•"/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560195" indent="-133731" algn="l" defTabSz="713232" rtl="0" eaLnBrk="1" latinLnBrk="0" hangingPunct="1">
      <a:buFont typeface="Arial" panose="020B0604020202020204" pitchFamily="34" charset="0"/>
      <a:buChar char="•"/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FC48E-403A-43F2-F112-732A8327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1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2230B-4FA6-EA39-6F3A-6EE43099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43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9DDF-EDA3-EEB0-D2B2-84851645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>
            <a:extLst>
              <a:ext uri="{FF2B5EF4-FFF2-40B4-BE49-F238E27FC236}">
                <a16:creationId xmlns:a16="http://schemas.microsoft.com/office/drawing/2014/main" id="{92373749-361B-30C6-6F9A-C7C2BA51D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71850" y="798513"/>
            <a:ext cx="3441700" cy="2152650"/>
          </a:xfrm>
          <a:prstGeom prst="rect">
            <a:avLst/>
          </a:prstGeom>
        </p:spPr>
      </p:sp>
      <p:sp>
        <p:nvSpPr>
          <p:cNvPr id="892" name="PlaceHolder 2">
            <a:extLst>
              <a:ext uri="{FF2B5EF4-FFF2-40B4-BE49-F238E27FC236}">
                <a16:creationId xmlns:a16="http://schemas.microsoft.com/office/drawing/2014/main" id="{E35489EA-71F1-4208-8F27-06431E5CA92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6437" y="4931031"/>
            <a:ext cx="5651136" cy="4033989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893" name="Foliennummernplatzhalter 3">
            <a:extLst>
              <a:ext uri="{FF2B5EF4-FFF2-40B4-BE49-F238E27FC236}">
                <a16:creationId xmlns:a16="http://schemas.microsoft.com/office/drawing/2014/main" id="{9420ADB7-9AA4-18F9-5901-3F2BC8C90DA6}"/>
              </a:ext>
            </a:extLst>
          </p:cNvPr>
          <p:cNvSpPr txBox="1"/>
          <p:nvPr/>
        </p:nvSpPr>
        <p:spPr>
          <a:xfrm>
            <a:off x="4001470" y="9731958"/>
            <a:ext cx="3060748" cy="513574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AA3EF932-D1D0-444A-B466-8EA7C06E9AA3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de-DE" sz="13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2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285000"/>
            <a:ext cx="9144000" cy="422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9" y="447787"/>
            <a:ext cx="7705724" cy="519503"/>
          </a:xfrm>
        </p:spPr>
        <p:txBody>
          <a:bodyPr anchor="t"/>
          <a:lstStyle>
            <a:lvl1pPr algn="l">
              <a:lnSpc>
                <a:spcPct val="114000"/>
              </a:lnSpc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216847"/>
            <a:ext cx="7705725" cy="430630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967290"/>
            <a:ext cx="7705726" cy="113483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35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5004460"/>
            <a:ext cx="1881980" cy="457378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5352738"/>
            <a:ext cx="2304000" cy="75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6" y="284428"/>
            <a:ext cx="8426450" cy="257307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2857501"/>
            <a:ext cx="9144000" cy="165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028074"/>
            <a:ext cx="7705725" cy="519503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4142352"/>
            <a:ext cx="7705725" cy="300000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3487570"/>
            <a:ext cx="7705725" cy="605968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5004460"/>
            <a:ext cx="1881980" cy="457378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5352738"/>
            <a:ext cx="2304000" cy="75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315258"/>
            <a:ext cx="8426450" cy="3492222"/>
          </a:xfrm>
        </p:spPr>
        <p:txBody>
          <a:bodyPr/>
          <a:lstStyle>
            <a:lvl1pPr marL="133350" indent="-133350">
              <a:defRPr sz="1350"/>
            </a:lvl1pPr>
            <a:lvl2pPr marL="271463" indent="-138113">
              <a:defRPr sz="1200"/>
            </a:lvl2pPr>
            <a:lvl3pPr marL="404813" indent="-133350">
              <a:defRPr sz="1050"/>
            </a:lvl3pPr>
            <a:lvl4pPr marL="538163" indent="-133350">
              <a:defRPr sz="900"/>
            </a:lvl4pPr>
            <a:lvl5pPr marL="671513" indent="-133350">
              <a:defRPr sz="825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528634"/>
            <a:ext cx="8424672" cy="288641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fld id="{A52F4D17-1AD6-42D9-B93A-EB002C62F438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6" name="Grafik 5" descr="Ein Bild, das Logo, Grafiken, Schrift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155C6910-E18B-EEF2-649A-80863436C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"/>
            <a:ext cx="1043608" cy="4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782322"/>
            <a:ext cx="8424672" cy="424995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fld id="{A52F4D17-1AD6-42D9-B93A-EB002C62F438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FEE-6A87-4DEF-BA8B-86445D5B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798B0-0FB4-4AC2-9649-A79DAC1D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1DCB-E2E8-4056-971B-4BEFCC2AC38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BEF4D-04BB-4965-A296-B2687488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F328E-2F8A-4BCA-A829-F99E90D2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2BB-E9A4-4BDC-ACB1-C4514B1DBC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02620"/>
            <a:ext cx="8424672" cy="35118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985" y="5530744"/>
            <a:ext cx="322468" cy="1842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A52F4D17-1AD6-42D9-B93A-EB002C62F438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220" y="68711"/>
            <a:ext cx="8425562" cy="368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5004460"/>
            <a:ext cx="1881980" cy="4573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6CB968-4FF1-45BC-BA3C-E1CAF26A678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52" y="5557800"/>
            <a:ext cx="2303553" cy="76218"/>
          </a:xfrm>
          <a:prstGeom prst="rect">
            <a:avLst/>
          </a:prstGeom>
        </p:spPr>
      </p:pic>
      <p:pic>
        <p:nvPicPr>
          <p:cNvPr id="4" name="Picture 12" descr="JCNS_600dpi">
            <a:extLst>
              <a:ext uri="{FF2B5EF4-FFF2-40B4-BE49-F238E27FC236}">
                <a16:creationId xmlns:a16="http://schemas.microsoft.com/office/drawing/2014/main" id="{6AF1AFA6-520F-4A3C-5D21-613C1B824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 l="5072" t="7591" b="7591"/>
          <a:stretch>
            <a:fillRect/>
          </a:stretch>
        </p:blipFill>
        <p:spPr bwMode="auto">
          <a:xfrm>
            <a:off x="5292080" y="4945732"/>
            <a:ext cx="1565105" cy="5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66" r:id="rId4"/>
    <p:sldLayoutId id="2147483674" r:id="rId5"/>
    <p:sldLayoutId id="2147483675" r:id="rId6"/>
  </p:sldLayoutIdLst>
  <p:hf hdr="0" ftr="0"/>
  <p:txStyles>
    <p:titleStyle>
      <a:lvl1pPr algn="l" defTabSz="685800" rtl="0" eaLnBrk="1" latinLnBrk="0" hangingPunct="1">
        <a:lnSpc>
          <a:spcPct val="114000"/>
        </a:lnSpc>
        <a:spcBef>
          <a:spcPct val="0"/>
        </a:spcBef>
        <a:buNone/>
        <a:defRPr sz="21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3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76213" algn="l" defTabSz="685800" rtl="0" eaLnBrk="1" latinLnBrk="0" hangingPunct="1">
        <a:lnSpc>
          <a:spcPct val="113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0063" indent="-161925" algn="l" defTabSz="685800" rtl="0" eaLnBrk="1" latinLnBrk="0" hangingPunct="1">
        <a:lnSpc>
          <a:spcPct val="113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71513" indent="-161925" algn="l" defTabSz="685800" rtl="0" eaLnBrk="1" latinLnBrk="0" hangingPunct="1">
        <a:lnSpc>
          <a:spcPct val="113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38200" indent="-161925" algn="l" defTabSz="685800" rtl="0" eaLnBrk="1" latinLnBrk="0" hangingPunct="1">
        <a:lnSpc>
          <a:spcPct val="113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5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eg"/><Relationship Id="rId4" Type="http://schemas.openxmlformats.org/officeDocument/2006/relationships/image" Target="../media/image50.jpg"/><Relationship Id="rId9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626429"/>
            <a:ext cx="6480720" cy="790911"/>
          </a:xfrm>
        </p:spPr>
        <p:txBody>
          <a:bodyPr/>
          <a:lstStyle/>
          <a:p>
            <a:pPr algn="ctr"/>
            <a:r>
              <a:rPr lang="en-US" sz="2100" dirty="0"/>
              <a:t>Version 3.7 of the neutron instrument simulation package VITESS</a:t>
            </a:r>
            <a:endParaRPr lang="en-US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25" y="2041547"/>
            <a:ext cx="1323473" cy="1896073"/>
          </a:xfrm>
        </p:spPr>
        <p:txBody>
          <a:bodyPr>
            <a:noAutofit/>
          </a:bodyPr>
          <a:lstStyle/>
          <a:p>
            <a:r>
              <a:rPr lang="en-US" u="sng" cap="none" dirty="0"/>
              <a:t>K. Lieutenant</a:t>
            </a:r>
            <a:br>
              <a:rPr lang="en-US" u="sng" cap="none" dirty="0"/>
            </a:br>
            <a:r>
              <a:rPr lang="en-US" u="sng" cap="none" dirty="0"/>
              <a:t>F. Beule</a:t>
            </a:r>
            <a:br>
              <a:rPr lang="en-US" u="sng" cap="none" dirty="0"/>
            </a:br>
            <a:r>
              <a:rPr lang="en-US" u="sng" cap="none" dirty="0"/>
              <a:t>J. Robledo</a:t>
            </a:r>
            <a:br>
              <a:rPr lang="en-US" u="sng" cap="none" dirty="0"/>
            </a:br>
            <a:r>
              <a:rPr lang="en-US" u="sng" cap="none" dirty="0"/>
              <a:t>N. Schmidt</a:t>
            </a:r>
            <a:br>
              <a:rPr lang="en-US" u="sng" cap="none" dirty="0"/>
            </a:br>
            <a:r>
              <a:rPr lang="en-US" u="sng" cap="none" dirty="0"/>
              <a:t>N. Violini</a:t>
            </a:r>
            <a:br>
              <a:rPr lang="en-US" u="sng" cap="none" dirty="0"/>
            </a:br>
            <a:r>
              <a:rPr lang="en-US" u="sng" cap="none" dirty="0"/>
              <a:t>J. Voigt</a:t>
            </a:r>
            <a:br>
              <a:rPr lang="en-US" u="sng" cap="none" dirty="0"/>
            </a:br>
            <a:r>
              <a:rPr lang="en-US" u="sng" cap="none" dirty="0"/>
              <a:t>P. Zakalek </a:t>
            </a:r>
          </a:p>
          <a:p>
            <a:endParaRPr lang="en-US" cap="none" noProof="0" dirty="0"/>
          </a:p>
          <a:p>
            <a:endParaRPr lang="en-US" cap="none" noProof="0" dirty="0"/>
          </a:p>
          <a:p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1" y="1609879"/>
            <a:ext cx="3240359" cy="1008112"/>
          </a:xfrm>
        </p:spPr>
        <p:txBody>
          <a:bodyPr/>
          <a:lstStyle/>
          <a:p>
            <a:pPr algn="ctr"/>
            <a:r>
              <a:rPr lang="en-US" dirty="0"/>
              <a:t>Advanced Computer Simulations for Neutron Scattering Instruments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Lyngby, 11 Sep 2025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6D3FD03-CA96-4403-857E-4059431D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698DB60F-3E7D-4231-B77E-FBF5B7F9B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>
            <a:fillRect/>
          </a:stretch>
        </p:blipFill>
        <p:spPr>
          <a:xfrm>
            <a:off x="3969522" y="2617611"/>
            <a:ext cx="5174477" cy="18960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10" name="Picture 12" descr="JCNS_600dpi">
            <a:extLst>
              <a:ext uri="{FF2B5EF4-FFF2-40B4-BE49-F238E27FC236}">
                <a16:creationId xmlns:a16="http://schemas.microsoft.com/office/drawing/2014/main" id="{8F236788-12DA-4947-80B4-2C06D030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072" t="7591" b="7591"/>
          <a:stretch>
            <a:fillRect/>
          </a:stretch>
        </p:blipFill>
        <p:spPr bwMode="auto">
          <a:xfrm>
            <a:off x="5112061" y="4787244"/>
            <a:ext cx="1173829" cy="4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Ein Bild, das Logo, Grafiken, Schrift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2ED922BE-CADE-8DEA-BCEB-FB1EE75C3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644"/>
            <a:ext cx="2055658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EE92D-2DD3-0DE6-616A-08217FDD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B423-1738-3BCF-40C1-C339002E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Working on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BBD63-3541-A381-AE1A-AD682AFC7C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F8659F6-09F5-9952-33AD-1E853548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B9223F-525E-3D75-EEBE-6383F8A75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6555080" cy="45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5EE28E7-0093-FA3E-D701-1B8371D3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924763"/>
            <a:ext cx="6746808" cy="40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9C0B0-A725-8862-9C31-2293E72C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2435-16A7-931C-B44D-03A7C877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Concept of piping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66C93-6255-8C90-ABB1-1FDFEEC732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11</a:t>
            </a:fld>
            <a:endParaRPr lang="en-US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C4DBA26-7836-67CD-6896-7B9EC7F1E5C4}"/>
              </a:ext>
            </a:extLst>
          </p:cNvPr>
          <p:cNvGrpSpPr/>
          <p:nvPr/>
        </p:nvGrpSpPr>
        <p:grpSpPr>
          <a:xfrm>
            <a:off x="1080000" y="900000"/>
            <a:ext cx="6624985" cy="3708000"/>
            <a:chOff x="1080000" y="900000"/>
            <a:chExt cx="6624985" cy="370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DEA586AF-3801-4F0A-74C4-AE341F10FC10}"/>
                </a:ext>
              </a:extLst>
            </p:cNvPr>
            <p:cNvGrpSpPr/>
            <p:nvPr/>
          </p:nvGrpSpPr>
          <p:grpSpPr>
            <a:xfrm>
              <a:off x="1080000" y="900000"/>
              <a:ext cx="6624985" cy="3708000"/>
              <a:chOff x="2411760" y="644833"/>
              <a:chExt cx="6624985" cy="3708000"/>
            </a:xfrm>
          </p:grpSpPr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0AB53C9A-7866-8E5A-7421-AADD6E2E8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760" y="644833"/>
                <a:ext cx="6624985" cy="3708000"/>
              </a:xfrm>
              <a:prstGeom prst="rect">
                <a:avLst/>
              </a:prstGeom>
              <a:noFill/>
              <a:ln w="25400" cap="sq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AutoShape 9">
                <a:extLst>
                  <a:ext uri="{FF2B5EF4-FFF2-40B4-BE49-F238E27FC236}">
                    <a16:creationId xmlns:a16="http://schemas.microsoft.com/office/drawing/2014/main" id="{6B0D13A4-366C-D929-A8FF-310CC021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753753"/>
                <a:ext cx="4940606" cy="433284"/>
              </a:xfrm>
              <a:prstGeom prst="flowChartProcess">
                <a:avLst/>
              </a:prstGeom>
              <a:solidFill>
                <a:srgbClr val="FFFF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2400" b="0" dirty="0">
                    <a:latin typeface="Tahoma" panose="020B0604030504040204" pitchFamily="34" charset="0"/>
                  </a:rPr>
                  <a:t>VITESS GUI</a:t>
                </a:r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314D745D-1E2C-F5FE-5E1C-DA44AD07DAD9}"/>
                  </a:ext>
                </a:extLst>
              </p:cNvPr>
              <p:cNvCxnSpPr>
                <a:stCxn id="53" idx="0"/>
              </p:cNvCxnSpPr>
              <p:nvPr/>
            </p:nvCxnSpPr>
            <p:spPr>
              <a:xfrm flipV="1">
                <a:off x="4446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FF757AF2-F8C5-67F2-435A-FE77B3120307}"/>
                  </a:ext>
                </a:extLst>
              </p:cNvPr>
              <p:cNvCxnSpPr>
                <a:stCxn id="52" idx="0"/>
              </p:cNvCxnSpPr>
              <p:nvPr/>
            </p:nvCxnSpPr>
            <p:spPr>
              <a:xfrm flipV="1">
                <a:off x="5958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5523CB72-B1BB-02AD-59ED-F46E2E239FCF}"/>
                  </a:ext>
                </a:extLst>
              </p:cNvPr>
              <p:cNvCxnSpPr>
                <a:stCxn id="51" idx="0"/>
              </p:cNvCxnSpPr>
              <p:nvPr/>
            </p:nvCxnSpPr>
            <p:spPr>
              <a:xfrm flipH="1" flipV="1">
                <a:off x="7613998" y="1187037"/>
                <a:ext cx="2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9F9E26D4-EDDE-C838-23F4-B40B5C198987}"/>
                  </a:ext>
                </a:extLst>
              </p:cNvPr>
              <p:cNvCxnSpPr>
                <a:stCxn id="50" idx="0"/>
              </p:cNvCxnSpPr>
              <p:nvPr/>
            </p:nvCxnSpPr>
            <p:spPr>
              <a:xfrm flipV="1">
                <a:off x="3366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52A38EE4-92D1-47DD-2998-282B7BEB93AA}"/>
                  </a:ext>
                </a:extLst>
              </p:cNvPr>
              <p:cNvGrpSpPr/>
              <p:nvPr/>
            </p:nvGrpSpPr>
            <p:grpSpPr>
              <a:xfrm>
                <a:off x="2465631" y="1567656"/>
                <a:ext cx="6162889" cy="2762362"/>
                <a:chOff x="2465631" y="1567656"/>
                <a:chExt cx="6162889" cy="2762362"/>
              </a:xfrm>
            </p:grpSpPr>
            <p:sp>
              <p:nvSpPr>
                <p:cNvPr id="6" name="Text Box 4">
                  <a:extLst>
                    <a:ext uri="{FF2B5EF4-FFF2-40B4-BE49-F238E27FC236}">
                      <a16:creationId xmlns:a16="http://schemas.microsoft.com/office/drawing/2014/main" id="{0AB2C7DA-FED9-731D-0A92-03AC2B1D42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2000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source</a:t>
                  </a:r>
                </a:p>
              </p:txBody>
            </p:sp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850995D3-46D0-FBE9-39FB-F70FADE18D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00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module 2</a:t>
                  </a:r>
                </a:p>
              </p:txBody>
            </p:sp>
            <p:sp>
              <p:nvSpPr>
                <p:cNvPr id="9" name="Text Box 6">
                  <a:extLst>
                    <a:ext uri="{FF2B5EF4-FFF2-40B4-BE49-F238E27FC236}">
                      <a16:creationId xmlns:a16="http://schemas.microsoft.com/office/drawing/2014/main" id="{5D80C5E3-BF55-25CA-53DD-9E33F75138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9999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module n</a:t>
                  </a:r>
                </a:p>
              </p:txBody>
            </p:sp>
            <p:sp>
              <p:nvSpPr>
                <p:cNvPr id="11" name="AutoShape 8">
                  <a:extLst>
                    <a:ext uri="{FF2B5EF4-FFF2-40B4-BE49-F238E27FC236}">
                      <a16:creationId xmlns:a16="http://schemas.microsoft.com/office/drawing/2014/main" id="{E333100E-197A-D87F-89A6-DBF1F967B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433" y="3250520"/>
                  <a:ext cx="1321645" cy="229808"/>
                </a:xfrm>
                <a:prstGeom prst="parallelogram">
                  <a:avLst>
                    <a:gd name="adj" fmla="val 14375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I(par)</a:t>
                  </a:r>
                </a:p>
              </p:txBody>
            </p:sp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3CF98381-BDBC-DEBF-83AA-77B8E3224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4000" y="2273836"/>
                  <a:ext cx="828000" cy="292388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monitor</a:t>
                  </a:r>
                </a:p>
              </p:txBody>
            </p:sp>
            <p:sp>
              <p:nvSpPr>
                <p:cNvPr id="40" name="AutoShape 18">
                  <a:extLst>
                    <a:ext uri="{FF2B5EF4-FFF2-40B4-BE49-F238E27FC236}">
                      <a16:creationId xmlns:a16="http://schemas.microsoft.com/office/drawing/2014/main" id="{C36EA42B-4723-5973-A10F-67A342F6A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5683" y="3631140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visualization file</a:t>
                  </a:r>
                </a:p>
              </p:txBody>
            </p:sp>
            <p:cxnSp>
              <p:nvCxnSpPr>
                <p:cNvPr id="41" name="AutoShape 19">
                  <a:extLst>
                    <a:ext uri="{FF2B5EF4-FFF2-40B4-BE49-F238E27FC236}">
                      <a16:creationId xmlns:a16="http://schemas.microsoft.com/office/drawing/2014/main" id="{A6A96EE0-AA6B-E5F4-30BB-68043CFA7A0C}"/>
                    </a:ext>
                  </a:extLst>
                </p:cNvPr>
                <p:cNvCxnSpPr>
                  <a:cxnSpLocks noChangeShapeType="1"/>
                  <a:stCxn id="6" idx="2"/>
                  <a:endCxn id="40" idx="0"/>
                </p:cNvCxnSpPr>
                <p:nvPr/>
              </p:nvCxnSpPr>
              <p:spPr bwMode="auto">
                <a:xfrm rot="16200000" flipH="1">
                  <a:off x="5091593" y="840631"/>
                  <a:ext cx="1064916" cy="4516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AutoShape 20">
                  <a:extLst>
                    <a:ext uri="{FF2B5EF4-FFF2-40B4-BE49-F238E27FC236}">
                      <a16:creationId xmlns:a16="http://schemas.microsoft.com/office/drawing/2014/main" id="{2DBF5B86-D1B4-2E99-7828-1941050363E5}"/>
                    </a:ext>
                  </a:extLst>
                </p:cNvPr>
                <p:cNvCxnSpPr>
                  <a:cxnSpLocks noChangeShapeType="1"/>
                  <a:stCxn id="7" idx="2"/>
                  <a:endCxn id="40" idx="0"/>
                </p:cNvCxnSpPr>
                <p:nvPr/>
              </p:nvCxnSpPr>
              <p:spPr bwMode="auto">
                <a:xfrm rot="16200000" flipH="1">
                  <a:off x="5631593" y="1380631"/>
                  <a:ext cx="1064916" cy="3436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AutoShape 21">
                  <a:extLst>
                    <a:ext uri="{FF2B5EF4-FFF2-40B4-BE49-F238E27FC236}">
                      <a16:creationId xmlns:a16="http://schemas.microsoft.com/office/drawing/2014/main" id="{788FF7DF-EBB0-78A4-79C1-1093F5157BE9}"/>
                    </a:ext>
                  </a:extLst>
                </p:cNvPr>
                <p:cNvCxnSpPr>
                  <a:cxnSpLocks noChangeShapeType="1"/>
                  <a:stCxn id="14" idx="2"/>
                  <a:endCxn id="40" idx="0"/>
                </p:cNvCxnSpPr>
                <p:nvPr/>
              </p:nvCxnSpPr>
              <p:spPr bwMode="auto">
                <a:xfrm rot="16200000" flipH="1">
                  <a:off x="6387593" y="2136631"/>
                  <a:ext cx="1064916" cy="1924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AutoShape 22">
                  <a:extLst>
                    <a:ext uri="{FF2B5EF4-FFF2-40B4-BE49-F238E27FC236}">
                      <a16:creationId xmlns:a16="http://schemas.microsoft.com/office/drawing/2014/main" id="{95BA3B9E-F308-94C6-329A-149E906A4169}"/>
                    </a:ext>
                  </a:extLst>
                </p:cNvPr>
                <p:cNvCxnSpPr>
                  <a:cxnSpLocks noChangeShapeType="1"/>
                  <a:stCxn id="9" idx="2"/>
                  <a:endCxn id="40" idx="0"/>
                </p:cNvCxnSpPr>
                <p:nvPr/>
              </p:nvCxnSpPr>
              <p:spPr bwMode="auto">
                <a:xfrm rot="16200000" flipH="1">
                  <a:off x="7215592" y="2964630"/>
                  <a:ext cx="1064916" cy="268103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" name="AutoShape 23">
                  <a:extLst>
                    <a:ext uri="{FF2B5EF4-FFF2-40B4-BE49-F238E27FC236}">
                      <a16:creationId xmlns:a16="http://schemas.microsoft.com/office/drawing/2014/main" id="{038626D0-D881-24E9-430D-1A875988C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5631" y="3250520"/>
                  <a:ext cx="1221085" cy="229808"/>
                </a:xfrm>
                <a:prstGeom prst="parallelogram">
                  <a:avLst>
                    <a:gd name="adj" fmla="val 132813"/>
                  </a:avLst>
                </a:prstGeom>
                <a:solidFill>
                  <a:srgbClr val="FFCC66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 err="1">
                      <a:cs typeface="Arial" panose="020B0604020202020204" pitchFamily="34" charset="0"/>
                    </a:rPr>
                    <a:t>param.file</a:t>
                  </a:r>
                  <a:endParaRPr lang="en-GB" altLang="en-US" sz="13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24">
                  <a:extLst>
                    <a:ext uri="{FF2B5EF4-FFF2-40B4-BE49-F238E27FC236}">
                      <a16:creationId xmlns:a16="http://schemas.microsoft.com/office/drawing/2014/main" id="{A3D32B8A-026A-0F16-5959-2732FE67DF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3116877" y="2566521"/>
                  <a:ext cx="0" cy="68400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id="{FE30C12C-835F-2315-E02A-D56142BF3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id="{7166A619-B62E-7FC5-744E-C7DA3DE69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0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2" name="AutoShape 31">
                  <a:extLst>
                    <a:ext uri="{FF2B5EF4-FFF2-40B4-BE49-F238E27FC236}">
                      <a16:creationId xmlns:a16="http://schemas.microsoft.com/office/drawing/2014/main" id="{F8AEAEFE-986B-48DF-F3DD-047F3440F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4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3736EA14-ED25-D47D-282A-4806BF198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5" name="AutoShape 34">
                  <a:extLst>
                    <a:ext uri="{FF2B5EF4-FFF2-40B4-BE49-F238E27FC236}">
                      <a16:creationId xmlns:a16="http://schemas.microsoft.com/office/drawing/2014/main" id="{0E25A723-7CAB-25C9-7180-84B2E6F57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246" y="305542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AutoShape 35">
                  <a:extLst>
                    <a:ext uri="{FF2B5EF4-FFF2-40B4-BE49-F238E27FC236}">
                      <a16:creationId xmlns:a16="http://schemas.microsoft.com/office/drawing/2014/main" id="{1E2604E9-C170-8821-6FF5-328C23EB9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185" y="305542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AutoShape 36">
                  <a:extLst>
                    <a:ext uri="{FF2B5EF4-FFF2-40B4-BE49-F238E27FC236}">
                      <a16:creationId xmlns:a16="http://schemas.microsoft.com/office/drawing/2014/main" id="{DFD406B9-F6EE-60B1-E72C-1117A2E13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0935" y="305901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AutoShape 39">
                  <a:extLst>
                    <a:ext uri="{FF2B5EF4-FFF2-40B4-BE49-F238E27FC236}">
                      <a16:creationId xmlns:a16="http://schemas.microsoft.com/office/drawing/2014/main" id="{E259BDB2-CADB-DA90-5B62-C8EE7C0C0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1995" y="3639518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geometry file</a:t>
                  </a:r>
                </a:p>
              </p:txBody>
            </p:sp>
            <p:cxnSp>
              <p:nvCxnSpPr>
                <p:cNvPr id="60" name="AutoShape 40">
                  <a:extLst>
                    <a:ext uri="{FF2B5EF4-FFF2-40B4-BE49-F238E27FC236}">
                      <a16:creationId xmlns:a16="http://schemas.microsoft.com/office/drawing/2014/main" id="{BAD9F66F-5FE8-888D-40B8-DB66A5AD26FC}"/>
                    </a:ext>
                  </a:extLst>
                </p:cNvPr>
                <p:cNvCxnSpPr>
                  <a:cxnSpLocks noChangeShapeType="1"/>
                  <a:stCxn id="14" idx="2"/>
                  <a:endCxn id="59" idx="0"/>
                </p:cNvCxnSpPr>
                <p:nvPr/>
              </p:nvCxnSpPr>
              <p:spPr bwMode="auto">
                <a:xfrm rot="16200000" flipH="1">
                  <a:off x="5731560" y="2792664"/>
                  <a:ext cx="1073294" cy="62041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2" name="AutoShape 39">
                  <a:extLst>
                    <a:ext uri="{FF2B5EF4-FFF2-40B4-BE49-F238E27FC236}">
                      <a16:creationId xmlns:a16="http://schemas.microsoft.com/office/drawing/2014/main" id="{711181BF-FDA5-6414-AB2D-96483CF25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1488" y="3639763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log file</a:t>
                  </a:r>
                </a:p>
              </p:txBody>
            </p:sp>
            <p:cxnSp>
              <p:nvCxnSpPr>
                <p:cNvPr id="63" name="AutoShape 40">
                  <a:extLst>
                    <a:ext uri="{FF2B5EF4-FFF2-40B4-BE49-F238E27FC236}">
                      <a16:creationId xmlns:a16="http://schemas.microsoft.com/office/drawing/2014/main" id="{7E593261-CD6E-39A9-C86B-4EDF0677B640}"/>
                    </a:ext>
                  </a:extLst>
                </p:cNvPr>
                <p:cNvCxnSpPr>
                  <a:cxnSpLocks noChangeShapeType="1"/>
                  <a:stCxn id="7" idx="2"/>
                  <a:endCxn id="62" idx="0"/>
                </p:cNvCxnSpPr>
                <p:nvPr/>
              </p:nvCxnSpPr>
              <p:spPr bwMode="auto">
                <a:xfrm rot="16200000" flipH="1">
                  <a:off x="4160184" y="2852039"/>
                  <a:ext cx="1073539" cy="50190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9F44595E-76D4-8E93-B958-B26F8F8CB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908188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Line 12">
                  <a:extLst>
                    <a:ext uri="{FF2B5EF4-FFF2-40B4-BE49-F238E27FC236}">
                      <a16:creationId xmlns:a16="http://schemas.microsoft.com/office/drawing/2014/main" id="{E3D1C046-4F6C-2F02-B98E-7DDD51FE9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515563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13">
                  <a:extLst>
                    <a:ext uri="{FF2B5EF4-FFF2-40B4-BE49-F238E27FC236}">
                      <a16:creationId xmlns:a16="http://schemas.microsoft.com/office/drawing/2014/main" id="{F3C6137F-BC9D-EC9A-51FF-07857B46E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056000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14">
                  <a:extLst>
                    <a:ext uri="{FF2B5EF4-FFF2-40B4-BE49-F238E27FC236}">
                      <a16:creationId xmlns:a16="http://schemas.microsoft.com/office/drawing/2014/main" id="{8BCA918A-B339-096C-8EEB-140C32708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4993995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15">
                  <a:extLst>
                    <a:ext uri="{FF2B5EF4-FFF2-40B4-BE49-F238E27FC236}">
                      <a16:creationId xmlns:a16="http://schemas.microsoft.com/office/drawing/2014/main" id="{A1C81B87-E77D-6813-CCC0-9FCB12A4F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428558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13">
                  <a:extLst>
                    <a:ext uri="{FF2B5EF4-FFF2-40B4-BE49-F238E27FC236}">
                      <a16:creationId xmlns:a16="http://schemas.microsoft.com/office/drawing/2014/main" id="{9ED52079-AAFB-0DB3-F6DB-EEFCACA73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8172000" y="2340206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1" name="Gerade Verbindung mit Pfeil 60">
                  <a:extLst>
                    <a:ext uri="{FF2B5EF4-FFF2-40B4-BE49-F238E27FC236}">
                      <a16:creationId xmlns:a16="http://schemas.microsoft.com/office/drawing/2014/main" id="{B800A214-F4BC-A694-8A86-AEDDB153F036}"/>
                    </a:ext>
                  </a:extLst>
                </p:cNvPr>
                <p:cNvCxnSpPr>
                  <a:stCxn id="52" idx="2"/>
                  <a:endCxn id="14" idx="0"/>
                </p:cNvCxnSpPr>
                <p:nvPr/>
              </p:nvCxnSpPr>
              <p:spPr>
                <a:xfrm>
                  <a:off x="5958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0719F757-0681-E6B1-A5EB-9F210D7A582C}"/>
                    </a:ext>
                  </a:extLst>
                </p:cNvPr>
                <p:cNvCxnSpPr>
                  <a:stCxn id="50" idx="2"/>
                  <a:endCxn id="6" idx="0"/>
                </p:cNvCxnSpPr>
                <p:nvPr/>
              </p:nvCxnSpPr>
              <p:spPr>
                <a:xfrm>
                  <a:off x="3366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>
                  <a:extLst>
                    <a:ext uri="{FF2B5EF4-FFF2-40B4-BE49-F238E27FC236}">
                      <a16:creationId xmlns:a16="http://schemas.microsoft.com/office/drawing/2014/main" id="{EB8FB1F9-A55B-1B57-F590-6E0BF2CBDCDB}"/>
                    </a:ext>
                  </a:extLst>
                </p:cNvPr>
                <p:cNvCxnSpPr>
                  <a:stCxn id="53" idx="2"/>
                  <a:endCxn id="7" idx="0"/>
                </p:cNvCxnSpPr>
                <p:nvPr/>
              </p:nvCxnSpPr>
              <p:spPr>
                <a:xfrm>
                  <a:off x="4446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mit Pfeil 68">
                  <a:extLst>
                    <a:ext uri="{FF2B5EF4-FFF2-40B4-BE49-F238E27FC236}">
                      <a16:creationId xmlns:a16="http://schemas.microsoft.com/office/drawing/2014/main" id="{A4BF7F86-C179-ECC7-E55E-9BA4EC2E1046}"/>
                    </a:ext>
                  </a:extLst>
                </p:cNvPr>
                <p:cNvCxnSpPr>
                  <a:stCxn id="51" idx="2"/>
                  <a:endCxn id="9" idx="0"/>
                </p:cNvCxnSpPr>
                <p:nvPr/>
              </p:nvCxnSpPr>
              <p:spPr>
                <a:xfrm flipH="1">
                  <a:off x="7613999" y="1894414"/>
                  <a:ext cx="1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Line 7">
                  <a:extLst>
                    <a:ext uri="{FF2B5EF4-FFF2-40B4-BE49-F238E27FC236}">
                      <a16:creationId xmlns:a16="http://schemas.microsoft.com/office/drawing/2014/main" id="{31668C36-8725-47C6-6F1F-6CF5572E9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3995442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rgbClr val="0000FF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7">
                  <a:extLst>
                    <a:ext uri="{FF2B5EF4-FFF2-40B4-BE49-F238E27FC236}">
                      <a16:creationId xmlns:a16="http://schemas.microsoft.com/office/drawing/2014/main" id="{913784EB-2C58-C307-4B4A-2834AEC80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4139458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Line 7">
                  <a:extLst>
                    <a:ext uri="{FF2B5EF4-FFF2-40B4-BE49-F238E27FC236}">
                      <a16:creationId xmlns:a16="http://schemas.microsoft.com/office/drawing/2014/main" id="{9C973A6F-2FC9-5CA9-3AAF-D49E1587F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3851426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AB027B49-1AB9-0356-D0B3-A10987BEEB67}"/>
                    </a:ext>
                  </a:extLst>
                </p:cNvPr>
                <p:cNvSpPr txBox="1"/>
                <p:nvPr/>
              </p:nvSpPr>
              <p:spPr>
                <a:xfrm>
                  <a:off x="2731868" y="3842962"/>
                  <a:ext cx="1411432" cy="4870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:r>
                    <a:rPr lang="de-DE" sz="900" dirty="0" err="1"/>
                    <a:t>neutron</a:t>
                  </a:r>
                  <a:r>
                    <a:rPr lang="de-DE" sz="900" dirty="0"/>
                    <a:t> </a:t>
                  </a:r>
                  <a:r>
                    <a:rPr lang="de-DE" sz="900" dirty="0" err="1"/>
                    <a:t>trajectories</a:t>
                  </a:r>
                  <a:br>
                    <a:rPr lang="de-DE" sz="900" dirty="0"/>
                  </a:br>
                  <a:r>
                    <a:rPr lang="de-DE" sz="900" dirty="0">
                      <a:solidFill>
                        <a:srgbClr val="0000FF"/>
                      </a:solidFill>
                    </a:rPr>
                    <a:t>monitor update </a:t>
                  </a:r>
                  <a:r>
                    <a:rPr lang="de-DE" sz="900" dirty="0" err="1">
                      <a:solidFill>
                        <a:srgbClr val="0000FF"/>
                      </a:solidFill>
                    </a:rPr>
                    <a:t>or</a:t>
                  </a:r>
                  <a:r>
                    <a:rPr lang="de-DE" sz="9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900" dirty="0" err="1">
                      <a:solidFill>
                        <a:srgbClr val="0000FF"/>
                      </a:solidFill>
                    </a:rPr>
                    <a:t>reset</a:t>
                  </a:r>
                  <a:endParaRPr lang="de-DE" sz="900" dirty="0">
                    <a:solidFill>
                      <a:srgbClr val="0000FF"/>
                    </a:solidFill>
                  </a:endParaRPr>
                </a:p>
                <a:p>
                  <a:pPr algn="l">
                    <a:lnSpc>
                      <a:spcPct val="95000"/>
                    </a:lnSpc>
                  </a:pPr>
                  <a:r>
                    <a:rPr lang="de-DE" sz="900" dirty="0" err="1">
                      <a:solidFill>
                        <a:srgbClr val="C00000"/>
                      </a:solidFill>
                    </a:rPr>
                    <a:t>parameter</a:t>
                  </a:r>
                  <a:r>
                    <a:rPr lang="de-DE" sz="9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de-DE" sz="900" dirty="0" err="1">
                      <a:solidFill>
                        <a:srgbClr val="C00000"/>
                      </a:solidFill>
                    </a:rPr>
                    <a:t>change</a:t>
                  </a:r>
                  <a:endParaRPr lang="de-DE" sz="9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802CB71-E03D-7C36-EF60-8D124ADEE33B}"/>
                </a:ext>
              </a:extLst>
            </p:cNvPr>
            <p:cNvSpPr/>
            <p:nvPr/>
          </p:nvSpPr>
          <p:spPr>
            <a:xfrm>
              <a:off x="1224016" y="4304504"/>
              <a:ext cx="1512164" cy="272938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5403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A0690-8C88-CF33-F91F-94D03EA1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0C23-7CA4-5F0A-6CEF-C6DB40D4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GIT for version control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7F9DB-0177-C010-CD40-28FC3404B7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5B76B8-9286-AE36-8613-15942767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128736-B4D0-362B-BF88-6913CFFE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7677174" cy="4140000"/>
          </a:xfrm>
          <a:prstGeom prst="rect">
            <a:avLst/>
          </a:prstGeom>
        </p:spPr>
      </p:pic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6B3249E-0FC1-CC7E-562B-2F6D93DAA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https://iffgit.fz-juelich.de/vitess/vitess</a:t>
            </a:r>
          </a:p>
        </p:txBody>
      </p:sp>
    </p:spTree>
    <p:extLst>
      <p:ext uri="{BB962C8B-B14F-4D97-AF65-F5344CB8AC3E}">
        <p14:creationId xmlns:p14="http://schemas.microsoft.com/office/powerpoint/2010/main" val="347013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494B-24E7-085C-F5DC-613A0E54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7AE5-29DB-0F71-EDBD-9FBC469E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GIT for releases, tests 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1935E-60F9-2053-6271-B0998958C4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109234C-9D56-CBD0-86DE-BF624709F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51B4FA-1747-6D15-F954-5CB6C913C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6842500" cy="4140000"/>
          </a:xfrm>
          <a:prstGeom prst="rect">
            <a:avLst/>
          </a:prstGeom>
        </p:spPr>
      </p:pic>
      <p:sp>
        <p:nvSpPr>
          <p:cNvPr id="3" name="Textplatzhalter 7">
            <a:extLst>
              <a:ext uri="{FF2B5EF4-FFF2-40B4-BE49-F238E27FC236}">
                <a16:creationId xmlns:a16="http://schemas.microsoft.com/office/drawing/2014/main" id="{9396EE8D-E411-3635-889C-C652E18F19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https://iffgit.fz-juelich.de/vitess/vitess</a:t>
            </a:r>
          </a:p>
        </p:txBody>
      </p:sp>
    </p:spTree>
    <p:extLst>
      <p:ext uri="{BB962C8B-B14F-4D97-AF65-F5344CB8AC3E}">
        <p14:creationId xmlns:p14="http://schemas.microsoft.com/office/powerpoint/2010/main" val="383632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D5EE5-16F6-4620-0B49-C35F39F8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D456-5E3E-E61B-5D70-75BDA7CA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Module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9F0C-F130-0D0D-3D21-3DBFC30F26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15B8BB6-2E09-7832-F3AF-593843D1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884744-3883-A47C-C457-37F9C5640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6246165" cy="4500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DC133E1-397F-50FA-9EF7-0578B247A450}"/>
              </a:ext>
            </a:extLst>
          </p:cNvPr>
          <p:cNvSpPr/>
          <p:nvPr/>
        </p:nvSpPr>
        <p:spPr>
          <a:xfrm>
            <a:off x="179512" y="1993404"/>
            <a:ext cx="1800200" cy="54977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11A5F7-6F54-0368-206F-9B5F509BC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60" y="374305"/>
            <a:ext cx="6120000" cy="22671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9EDCE6-BB0B-C538-01F1-3D0FFDFA8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528" y="2713484"/>
            <a:ext cx="6120000" cy="2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A65E1-FB18-719D-5CF3-3E782096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C240-76FD-C65E-569E-10EDF2B3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Python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93CD-15BB-D558-2D57-85BD7B6FF8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B73342-651D-3C73-7425-371844EB6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85" y="360040"/>
            <a:ext cx="869271" cy="360001"/>
          </a:xfrm>
          <a:prstGeom prst="rect">
            <a:avLst/>
          </a:prstGeom>
        </p:spPr>
      </p:pic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5EE1586-A746-937E-B88D-E20B26F8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553244"/>
            <a:ext cx="4561905" cy="2171429"/>
          </a:xfrm>
          <a:prstGeom prst="rect">
            <a:avLst/>
          </a:prstGeom>
        </p:spPr>
      </p:pic>
      <p:pic>
        <p:nvPicPr>
          <p:cNvPr id="5" name="Grafik 4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F1EE6A41-A6D7-7E29-4253-519B1FB4E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3096248"/>
            <a:ext cx="4676190" cy="22095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3B7C4C-964F-E687-DF54-F900397503E8}"/>
              </a:ext>
            </a:extLst>
          </p:cNvPr>
          <p:cNvSpPr txBox="1"/>
          <p:nvPr/>
        </p:nvSpPr>
        <p:spPr>
          <a:xfrm>
            <a:off x="5400000" y="1057300"/>
            <a:ext cx="1800200" cy="326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/>
              <a:t>Create </a:t>
            </a:r>
            <a:r>
              <a:rPr lang="de-DE" sz="1600" dirty="0" err="1"/>
              <a:t>instrument</a:t>
            </a:r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D3D5E7-F5B6-971A-CF01-C2BCCAB56014}"/>
              </a:ext>
            </a:extLst>
          </p:cNvPr>
          <p:cNvSpPr txBox="1"/>
          <p:nvPr/>
        </p:nvSpPr>
        <p:spPr>
          <a:xfrm>
            <a:off x="5400000" y="3791628"/>
            <a:ext cx="1656184" cy="794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/>
              <a:t>Load </a:t>
            </a:r>
            <a:r>
              <a:rPr lang="de-DE" sz="1600" dirty="0" err="1"/>
              <a:t>instrument</a:t>
            </a:r>
            <a:endParaRPr lang="de-DE" sz="1600" dirty="0"/>
          </a:p>
          <a:p>
            <a:pPr algn="l">
              <a:lnSpc>
                <a:spcPct val="95000"/>
              </a:lnSpc>
            </a:pPr>
            <a:r>
              <a:rPr lang="de-DE" sz="1600" dirty="0"/>
              <a:t>Modify</a:t>
            </a:r>
          </a:p>
          <a:p>
            <a:pPr algn="l">
              <a:lnSpc>
                <a:spcPct val="95000"/>
              </a:lnSpc>
            </a:pPr>
            <a:r>
              <a:rPr lang="de-DE" sz="1600" dirty="0"/>
              <a:t>Run </a:t>
            </a:r>
          </a:p>
        </p:txBody>
      </p:sp>
    </p:spTree>
    <p:extLst>
      <p:ext uri="{BB962C8B-B14F-4D97-AF65-F5344CB8AC3E}">
        <p14:creationId xmlns:p14="http://schemas.microsoft.com/office/powerpoint/2010/main" val="34203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D1C77-469E-37D5-AEFC-70D2365E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A2A5-46DB-9033-C1CE-E3980146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New visualization tool gr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9F2AE-9E23-0803-7A6E-95CA0A7F8F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3B165B9-E476-C00C-A665-EF0035B6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3" name="Picture 46">
            <a:extLst>
              <a:ext uri="{FF2B5EF4-FFF2-40B4-BE49-F238E27FC236}">
                <a16:creationId xmlns:a16="http://schemas.microsoft.com/office/drawing/2014/main" id="{3E61EB03-6C97-4438-ABB0-57C88167D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7" y="1677020"/>
            <a:ext cx="3741179" cy="2980473"/>
          </a:xfrm>
          <a:prstGeom prst="rect">
            <a:avLst/>
          </a:prstGeom>
        </p:spPr>
      </p:pic>
      <p:pic>
        <p:nvPicPr>
          <p:cNvPr id="5" name="Picture 48">
            <a:extLst>
              <a:ext uri="{FF2B5EF4-FFF2-40B4-BE49-F238E27FC236}">
                <a16:creationId xmlns:a16="http://schemas.microsoft.com/office/drawing/2014/main" id="{86F05A06-CCBE-4B7D-A23B-0296D1E3C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59" y="1675477"/>
            <a:ext cx="3734944" cy="29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0000"/>
            <a:ext cx="7020000" cy="330000"/>
          </a:xfrm>
        </p:spPr>
        <p:txBody>
          <a:bodyPr>
            <a:normAutofit/>
          </a:bodyPr>
          <a:lstStyle/>
          <a:p>
            <a:r>
              <a:rPr lang="en-US" sz="2000" dirty="0"/>
              <a:t>Reading and writing of MCPL, …. Nexus data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5ECF8-00EE-4F7E-89A8-CEB91BBA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02019"/>
            <a:ext cx="2280253" cy="15481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0310E2-DD7E-4873-9688-182D9D7C51D3}"/>
              </a:ext>
            </a:extLst>
          </p:cNvPr>
          <p:cNvSpPr txBox="1"/>
          <p:nvPr/>
        </p:nvSpPr>
        <p:spPr>
          <a:xfrm>
            <a:off x="1192323" y="3410081"/>
            <a:ext cx="641693" cy="36048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917" dirty="0" err="1"/>
              <a:t>VITESSMcStas</a:t>
            </a:r>
            <a:endParaRPr lang="en-US" sz="917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550B1-015E-4DC2-94BB-4344EA3A6E3E}"/>
              </a:ext>
            </a:extLst>
          </p:cNvPr>
          <p:cNvSpPr txBox="1"/>
          <p:nvPr/>
        </p:nvSpPr>
        <p:spPr>
          <a:xfrm>
            <a:off x="194178" y="3830378"/>
            <a:ext cx="1928143" cy="53091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Simulation of instrument part M</a:t>
            </a:r>
            <a:br>
              <a:rPr lang="en-US" sz="1000" dirty="0"/>
            </a:br>
            <a:r>
              <a:rPr lang="en-US" sz="1000" dirty="0"/>
              <a:t>using VITESS or </a:t>
            </a:r>
            <a:r>
              <a:rPr lang="en-US" sz="1000" dirty="0" err="1"/>
              <a:t>McStas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6203D-F3A7-4EE8-ABC0-3625387EA42D}"/>
              </a:ext>
            </a:extLst>
          </p:cNvPr>
          <p:cNvSpPr txBox="1"/>
          <p:nvPr/>
        </p:nvSpPr>
        <p:spPr>
          <a:xfrm>
            <a:off x="2478082" y="1854722"/>
            <a:ext cx="1560000" cy="111600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A76A-4904-485D-A8F0-8C0255075D32}"/>
              </a:ext>
            </a:extLst>
          </p:cNvPr>
          <p:cNvSpPr txBox="1"/>
          <p:nvPr/>
        </p:nvSpPr>
        <p:spPr>
          <a:xfrm>
            <a:off x="4188049" y="1854722"/>
            <a:ext cx="1560000" cy="111569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 </a:t>
            </a:r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EAE7F-7076-438A-A76E-292C3D47F956}"/>
              </a:ext>
            </a:extLst>
          </p:cNvPr>
          <p:cNvSpPr txBox="1"/>
          <p:nvPr/>
        </p:nvSpPr>
        <p:spPr>
          <a:xfrm>
            <a:off x="5898289" y="1854722"/>
            <a:ext cx="1560000" cy="111569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 </a:t>
            </a:r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70B967-05B1-4900-9196-0378B0DE36E7}"/>
              </a:ext>
            </a:extLst>
          </p:cNvPr>
          <p:cNvSpPr txBox="1"/>
          <p:nvPr/>
        </p:nvSpPr>
        <p:spPr>
          <a:xfrm>
            <a:off x="7036345" y="3830378"/>
            <a:ext cx="1928143" cy="3847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Simulation of instrument part N</a:t>
            </a:r>
            <a:br>
              <a:rPr lang="en-US" sz="1000" dirty="0"/>
            </a:br>
            <a:r>
              <a:rPr lang="en-US" sz="1000" dirty="0"/>
              <a:t>using VITESS or </a:t>
            </a:r>
            <a:r>
              <a:rPr lang="en-US" sz="1000" dirty="0" err="1"/>
              <a:t>McStas</a:t>
            </a:r>
            <a:endParaRPr lang="en-US" sz="10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350492-C424-4EDB-A582-737CFD020CE0}"/>
              </a:ext>
            </a:extLst>
          </p:cNvPr>
          <p:cNvCxnSpPr>
            <a:cxnSpLocks/>
          </p:cNvCxnSpPr>
          <p:nvPr/>
        </p:nvCxnSpPr>
        <p:spPr>
          <a:xfrm>
            <a:off x="8094728" y="2964719"/>
            <a:ext cx="5410" cy="86565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691B1-9297-413E-BC58-E33CCF6E4A27}"/>
              </a:ext>
            </a:extLst>
          </p:cNvPr>
          <p:cNvSpPr/>
          <p:nvPr/>
        </p:nvSpPr>
        <p:spPr>
          <a:xfrm>
            <a:off x="2493082" y="1866625"/>
            <a:ext cx="1530000" cy="120013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917" dirty="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7593D3-4057-49CF-BE6A-B383C787600F}"/>
              </a:ext>
            </a:extLst>
          </p:cNvPr>
          <p:cNvSpPr/>
          <p:nvPr/>
        </p:nvSpPr>
        <p:spPr>
          <a:xfrm>
            <a:off x="4200445" y="1866625"/>
            <a:ext cx="1530000" cy="120013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917" dirty="0">
                <a:solidFill>
                  <a:schemeClr val="tx1"/>
                </a:solidFill>
              </a:rPr>
              <a:t>guide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346950-2693-4B8F-A949-7787EAB731D7}"/>
              </a:ext>
            </a:extLst>
          </p:cNvPr>
          <p:cNvSpPr/>
          <p:nvPr/>
        </p:nvSpPr>
        <p:spPr>
          <a:xfrm>
            <a:off x="5918698" y="1865345"/>
            <a:ext cx="1530000" cy="120013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917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BF8225-009D-4F61-88CB-DC1010E546EC}"/>
              </a:ext>
            </a:extLst>
          </p:cNvPr>
          <p:cNvSpPr/>
          <p:nvPr/>
        </p:nvSpPr>
        <p:spPr>
          <a:xfrm>
            <a:off x="168082" y="1822122"/>
            <a:ext cx="1530000" cy="10500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917" dirty="0" err="1">
                <a:solidFill>
                  <a:schemeClr val="tx1"/>
                </a:solidFill>
              </a:rPr>
              <a:t>read_in</a:t>
            </a:r>
            <a:endParaRPr lang="en-US" sz="917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72272-8C5F-437D-A4EE-286B514835F3}"/>
              </a:ext>
            </a:extLst>
          </p:cNvPr>
          <p:cNvSpPr txBox="1"/>
          <p:nvPr/>
        </p:nvSpPr>
        <p:spPr>
          <a:xfrm>
            <a:off x="317670" y="4702849"/>
            <a:ext cx="1559994" cy="53091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Binary and Ascii files can be read and written now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2A3011-3E2B-40A5-91FD-A654445557C1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3295055" y="2964722"/>
            <a:ext cx="2605" cy="86823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726EEEF-EC1C-478A-AB37-C4952C6BCCF1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4038082" y="2412567"/>
            <a:ext cx="149967" cy="15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CA0359-9F5E-4420-AE7F-D5863880B453}"/>
              </a:ext>
            </a:extLst>
          </p:cNvPr>
          <p:cNvCxnSpPr/>
          <p:nvPr/>
        </p:nvCxnSpPr>
        <p:spPr>
          <a:xfrm>
            <a:off x="5748049" y="2429326"/>
            <a:ext cx="149967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85F151-6F58-47DC-8C91-33DFC68EB549}"/>
              </a:ext>
            </a:extLst>
          </p:cNvPr>
          <p:cNvCxnSpPr/>
          <p:nvPr/>
        </p:nvCxnSpPr>
        <p:spPr>
          <a:xfrm>
            <a:off x="2327942" y="2414963"/>
            <a:ext cx="149967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2101DA4-5DC3-491F-B48D-87756927E7CD}"/>
              </a:ext>
            </a:extLst>
          </p:cNvPr>
          <p:cNvSpPr txBox="1"/>
          <p:nvPr/>
        </p:nvSpPr>
        <p:spPr>
          <a:xfrm>
            <a:off x="2696909" y="3832954"/>
            <a:ext cx="1196292" cy="3847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Data evaluation</a:t>
            </a:r>
          </a:p>
          <a:p>
            <a:pPr algn="l">
              <a:lnSpc>
                <a:spcPct val="95000"/>
              </a:lnSpc>
            </a:pPr>
            <a:endParaRPr lang="en-US" sz="10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D59DD6D-B83B-4507-840F-EFCA8AB4B224}"/>
              </a:ext>
            </a:extLst>
          </p:cNvPr>
          <p:cNvCxnSpPr>
            <a:stCxn id="17" idx="0"/>
          </p:cNvCxnSpPr>
          <p:nvPr/>
        </p:nvCxnSpPr>
        <p:spPr>
          <a:xfrm flipV="1">
            <a:off x="1158250" y="3370224"/>
            <a:ext cx="0" cy="46015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E903A49-A82C-4542-8814-3DBD5BF8B070}"/>
              </a:ext>
            </a:extLst>
          </p:cNvPr>
          <p:cNvSpPr txBox="1"/>
          <p:nvPr/>
        </p:nvSpPr>
        <p:spPr>
          <a:xfrm>
            <a:off x="8156705" y="3225067"/>
            <a:ext cx="641693" cy="36048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917" dirty="0" err="1"/>
              <a:t>VITESSMcStas</a:t>
            </a:r>
            <a:endParaRPr lang="en-US" sz="91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7A757-6B83-4926-90F3-AD19AAF0C1B1}"/>
              </a:ext>
            </a:extLst>
          </p:cNvPr>
          <p:cNvSpPr txBox="1"/>
          <p:nvPr/>
        </p:nvSpPr>
        <p:spPr>
          <a:xfrm>
            <a:off x="125742" y="831480"/>
            <a:ext cx="2100233" cy="48798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Simulation of the TMR unit</a:t>
            </a:r>
            <a:br>
              <a:rPr lang="en-US" sz="1000" dirty="0"/>
            </a:br>
            <a:r>
              <a:rPr lang="en-US" sz="1000" dirty="0"/>
              <a:t>using MCNP or any other program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9752EE-A4B0-441A-85AA-9A08EE4522C8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flipH="1">
            <a:off x="1175623" y="1319462"/>
            <a:ext cx="236" cy="4825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551BB0-5402-41B8-A640-4AAF213D908C}"/>
              </a:ext>
            </a:extLst>
          </p:cNvPr>
          <p:cNvSpPr txBox="1"/>
          <p:nvPr/>
        </p:nvSpPr>
        <p:spPr>
          <a:xfrm>
            <a:off x="1158250" y="1336832"/>
            <a:ext cx="641693" cy="33133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917" dirty="0"/>
              <a:t>MCPL</a:t>
            </a:r>
            <a:br>
              <a:rPr lang="en-US" sz="917" dirty="0"/>
            </a:br>
            <a:r>
              <a:rPr lang="en-US" sz="917" dirty="0"/>
              <a:t>WSSA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D83AA7-59C8-4A84-9DBA-931A0647269F}"/>
              </a:ext>
            </a:extLst>
          </p:cNvPr>
          <p:cNvSpPr txBox="1"/>
          <p:nvPr/>
        </p:nvSpPr>
        <p:spPr>
          <a:xfrm>
            <a:off x="4427985" y="831480"/>
            <a:ext cx="3842818" cy="3847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Simulation of shielding, radiation background,…</a:t>
            </a:r>
          </a:p>
          <a:p>
            <a:pPr algn="l">
              <a:lnSpc>
                <a:spcPct val="95000"/>
              </a:lnSpc>
            </a:pPr>
            <a:r>
              <a:rPr lang="en-US" sz="1000" dirty="0"/>
              <a:t>using MCNP </a:t>
            </a:r>
            <a:r>
              <a:rPr lang="en-US" sz="1000" dirty="0" err="1"/>
              <a:t>etc</a:t>
            </a:r>
            <a:endParaRPr lang="en-US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9A77C-E8BD-4784-ACBA-92D426B7D05D}"/>
              </a:ext>
            </a:extLst>
          </p:cNvPr>
          <p:cNvSpPr txBox="1"/>
          <p:nvPr/>
        </p:nvSpPr>
        <p:spPr>
          <a:xfrm>
            <a:off x="4978213" y="1350293"/>
            <a:ext cx="641693" cy="2081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917" dirty="0"/>
              <a:t>MCPL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BA5F4-FF1D-4F1F-A703-7D8D4889D703}"/>
              </a:ext>
            </a:extLst>
          </p:cNvPr>
          <p:cNvSpPr txBox="1"/>
          <p:nvPr/>
        </p:nvSpPr>
        <p:spPr>
          <a:xfrm>
            <a:off x="7886971" y="1356979"/>
            <a:ext cx="641693" cy="2081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917" dirty="0"/>
              <a:t>MCPL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939486-CAAB-4C58-A2E7-D3574145EB82}"/>
              </a:ext>
            </a:extLst>
          </p:cNvPr>
          <p:cNvSpPr txBox="1"/>
          <p:nvPr/>
        </p:nvSpPr>
        <p:spPr>
          <a:xfrm>
            <a:off x="2477909" y="832327"/>
            <a:ext cx="1560000" cy="3536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Determination of source characteristics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815EE4-9240-467A-8DDC-CE93719CEE7F}"/>
              </a:ext>
            </a:extLst>
          </p:cNvPr>
          <p:cNvCxnSpPr>
            <a:cxnSpLocks/>
            <a:stCxn id="26" idx="0"/>
            <a:endCxn id="61" idx="2"/>
          </p:cNvCxnSpPr>
          <p:nvPr/>
        </p:nvCxnSpPr>
        <p:spPr>
          <a:xfrm flipH="1" flipV="1">
            <a:off x="3257909" y="1185937"/>
            <a:ext cx="173" cy="66878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1245B07-21C7-47E8-937B-C31E9328CC94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4964259" y="1228104"/>
            <a:ext cx="3790" cy="62661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1017A9-0F82-4550-8E80-689B0ECE45DC}"/>
              </a:ext>
            </a:extLst>
          </p:cNvPr>
          <p:cNvCxnSpPr>
            <a:cxnSpLocks/>
          </p:cNvCxnSpPr>
          <p:nvPr/>
        </p:nvCxnSpPr>
        <p:spPr>
          <a:xfrm flipV="1">
            <a:off x="7886971" y="1228104"/>
            <a:ext cx="0" cy="63337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7">
            <a:extLst>
              <a:ext uri="{FF2B5EF4-FFF2-40B4-BE49-F238E27FC236}">
                <a16:creationId xmlns:a16="http://schemas.microsoft.com/office/drawing/2014/main" id="{D3B951F9-889F-11D0-D8B5-AA3EA78FF26A}"/>
              </a:ext>
            </a:extLst>
          </p:cNvPr>
          <p:cNvSpPr txBox="1"/>
          <p:nvPr/>
        </p:nvSpPr>
        <p:spPr>
          <a:xfrm>
            <a:off x="7548049" y="1849029"/>
            <a:ext cx="1560000" cy="111569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 </a:t>
            </a:r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  <a:p>
            <a:pPr algn="l">
              <a:lnSpc>
                <a:spcPct val="95000"/>
              </a:lnSpc>
            </a:pPr>
            <a:endParaRPr lang="en-US" sz="2000" dirty="0"/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AD402292-7552-AFDF-1C74-F5DC4D0D05A2}"/>
              </a:ext>
            </a:extLst>
          </p:cNvPr>
          <p:cNvSpPr/>
          <p:nvPr/>
        </p:nvSpPr>
        <p:spPr>
          <a:xfrm>
            <a:off x="7553458" y="1852154"/>
            <a:ext cx="1530000" cy="120013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917" dirty="0" err="1">
                <a:solidFill>
                  <a:schemeClr val="tx1"/>
                </a:solidFill>
              </a:rPr>
              <a:t>writeout</a:t>
            </a:r>
            <a:endParaRPr lang="en-US" sz="917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53">
            <a:extLst>
              <a:ext uri="{FF2B5EF4-FFF2-40B4-BE49-F238E27FC236}">
                <a16:creationId xmlns:a16="http://schemas.microsoft.com/office/drawing/2014/main" id="{FB1CE134-6EBF-4631-F9BA-61F0FB4FA3C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171995" y="2962146"/>
            <a:ext cx="2605" cy="86823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3">
            <a:extLst>
              <a:ext uri="{FF2B5EF4-FFF2-40B4-BE49-F238E27FC236}">
                <a16:creationId xmlns:a16="http://schemas.microsoft.com/office/drawing/2014/main" id="{B12D1798-562F-F357-EFE2-ED7BF92EED44}"/>
              </a:ext>
            </a:extLst>
          </p:cNvPr>
          <p:cNvSpPr txBox="1"/>
          <p:nvPr/>
        </p:nvSpPr>
        <p:spPr>
          <a:xfrm>
            <a:off x="5573849" y="3830378"/>
            <a:ext cx="1196292" cy="530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 err="1"/>
              <a:t>NeXus</a:t>
            </a:r>
            <a:endParaRPr lang="en-US" sz="1000" dirty="0"/>
          </a:p>
          <a:p>
            <a:pPr marL="171450" indent="-1714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detector data</a:t>
            </a:r>
          </a:p>
          <a:p>
            <a:pPr marL="171450" indent="-1714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IDF file</a:t>
            </a:r>
          </a:p>
        </p:txBody>
      </p:sp>
    </p:spTree>
    <p:extLst>
      <p:ext uri="{BB962C8B-B14F-4D97-AF65-F5344CB8AC3E}">
        <p14:creationId xmlns:p14="http://schemas.microsoft.com/office/powerpoint/2010/main" val="311104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B831-F708-382E-CE11-C9148708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F1D5-FDC5-74A6-8BFB-26A77333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prism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1BE8-3C91-29BC-3708-3C5285038F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7AB00FF-2875-0D29-2114-A7530CD5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300F19-8EF4-59B9-2449-C4248D48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50" y="2281436"/>
            <a:ext cx="4333875" cy="2667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BA804A-3B1F-B74D-011E-55C25603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7" y="604460"/>
            <a:ext cx="4541867" cy="15946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82CA6B-5DCE-0385-814F-C3489939E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62265"/>
            <a:ext cx="3442310" cy="10537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16F788-3E48-CC1A-62CE-C7A45B2FD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07" y="396000"/>
            <a:ext cx="3153215" cy="9907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83C1DCF-CE1F-2A50-64E9-E7E0481F0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2" y="2959463"/>
            <a:ext cx="4255810" cy="2277111"/>
          </a:xfrm>
          <a:prstGeom prst="rect">
            <a:avLst/>
          </a:prstGeom>
        </p:spPr>
      </p:pic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77048F0-BF93-C296-ECC7-AD80F59EC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 err="1"/>
              <a:t>Tocompensate</a:t>
            </a:r>
            <a:r>
              <a:rPr lang="en-US" sz="1600" dirty="0"/>
              <a:t> gravity effect, e.g. on SANS instrument</a:t>
            </a:r>
          </a:p>
        </p:txBody>
      </p:sp>
    </p:spTree>
    <p:extLst>
      <p:ext uri="{BB962C8B-B14F-4D97-AF65-F5344CB8AC3E}">
        <p14:creationId xmlns:p14="http://schemas.microsoft.com/office/powerpoint/2010/main" val="161454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FBE9-CE3C-5640-9C07-B14005BF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9199-C84A-B90D-4448-82E7CB8A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 err="1"/>
              <a:t>Sample_Ncrystal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1BFA-9D40-15D4-8F27-A36AA2C490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D95394C-9450-F6A3-146B-F32C3427F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EAB66F-23C0-5808-08A3-B1D42F39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96" y="36000"/>
            <a:ext cx="3735633" cy="5017740"/>
          </a:xfrm>
          <a:prstGeom prst="rect">
            <a:avLst/>
          </a:prstGeom>
        </p:spPr>
      </p:pic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F958436-25FF-59DD-6943-8C0B723A7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Enables using the </a:t>
            </a:r>
            <a:r>
              <a:rPr lang="en-US" sz="1600" dirty="0" err="1"/>
              <a:t>NCrystal</a:t>
            </a:r>
            <a:r>
              <a:rPr lang="en-US" sz="1600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35314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9AFB-8DAA-1EDD-4DFC-30B9AB72E34D}"/>
              </a:ext>
            </a:extLst>
          </p:cNvPr>
          <p:cNvSpPr txBox="1">
            <a:spLocks/>
          </p:cNvSpPr>
          <p:nvPr/>
        </p:nvSpPr>
        <p:spPr>
          <a:xfrm>
            <a:off x="2627784" y="1421774"/>
            <a:ext cx="4095456" cy="2407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/>
              <a:t>General description of VITESS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Development and Tests</a:t>
            </a:r>
          </a:p>
          <a:p>
            <a:pPr lvl="1"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1600" dirty="0"/>
              <a:t>New features in VITESS 3.7</a:t>
            </a:r>
          </a:p>
          <a:p>
            <a:pPr>
              <a:spcAft>
                <a:spcPts val="0"/>
              </a:spcAft>
            </a:pPr>
            <a:endParaRPr lang="de-DE" sz="1600" dirty="0"/>
          </a:p>
          <a:p>
            <a:pPr>
              <a:spcAft>
                <a:spcPts val="0"/>
              </a:spcAft>
            </a:pPr>
            <a:r>
              <a:rPr lang="de-DE" sz="1600" dirty="0"/>
              <a:t>Outlook </a:t>
            </a:r>
            <a:r>
              <a:rPr lang="de-DE" sz="1600" dirty="0" err="1"/>
              <a:t>to</a:t>
            </a:r>
            <a:r>
              <a:rPr lang="de-DE" sz="1600" dirty="0"/>
              <a:t> VITESS 4 and 5</a:t>
            </a:r>
            <a:endParaRPr lang="en-US" sz="1600" dirty="0"/>
          </a:p>
          <a:p>
            <a:pPr>
              <a:spcAft>
                <a:spcPts val="0"/>
              </a:spcAft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447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EFC0F-F322-1AA3-5544-FB98AE06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3C76-36B0-5C80-FFAD-5276F032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 err="1"/>
              <a:t>Kdsource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0C72-D478-35E0-7353-16C8E5EA19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D163016-F019-58CA-A389-3F014B45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5D8C61-22CC-412A-4E0D-7A2CD564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744" y="2376"/>
            <a:ext cx="1064985" cy="357625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93BB0E3-2757-2A8A-8E3E-67CE83432C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8388464" cy="229252"/>
          </a:xfrm>
        </p:spPr>
        <p:txBody>
          <a:bodyPr/>
          <a:lstStyle/>
          <a:p>
            <a:r>
              <a:rPr lang="en-US" sz="1600" dirty="0"/>
              <a:t>increases the number of new neutron trajectories</a:t>
            </a:r>
          </a:p>
        </p:txBody>
      </p:sp>
      <p:pic>
        <p:nvPicPr>
          <p:cNvPr id="11" name="Grafik 10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48A6283D-4C15-B985-1476-9883B49D0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4102"/>
            <a:ext cx="5061940" cy="256489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7CA7014-47BC-F22B-AE4E-D5F286811D98}"/>
              </a:ext>
            </a:extLst>
          </p:cNvPr>
          <p:cNvSpPr txBox="1"/>
          <p:nvPr/>
        </p:nvSpPr>
        <p:spPr>
          <a:xfrm>
            <a:off x="539552" y="913284"/>
            <a:ext cx="72008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estimates density distribution in energy, position and direction by means of Kernel Density Estimation (KDE)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generation of more neutrons matching the output of a target-moderator simulation for instrument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Included as a option of the module ‘</a:t>
            </a:r>
            <a:r>
              <a:rPr lang="en-US" sz="1600" dirty="0" err="1"/>
              <a:t>read_in</a:t>
            </a:r>
            <a:r>
              <a:rPr lang="en-US" sz="16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9823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81CC-BE07-7601-FE01-B8671538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449D-14C8-874B-80CD-7E5CDD0E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 err="1"/>
              <a:t>Source_ai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CF0B4-B65C-7630-C246-8A3BF349F6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F2E4E6E-FC0F-7738-49E2-D4C2FD9A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F1C226-753C-BCEE-F74B-969E4CF5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744" y="2376"/>
            <a:ext cx="1064985" cy="357625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31410A7-63A0-D478-0FB8-BD729FBA7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8388464" cy="229252"/>
          </a:xfrm>
        </p:spPr>
        <p:txBody>
          <a:bodyPr/>
          <a:lstStyle/>
          <a:p>
            <a:r>
              <a:rPr lang="en-US" sz="1600" dirty="0"/>
              <a:t>increases the number of new neutron trajectories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3F5746-E355-8FEC-1AFB-16AD7414CF6A}"/>
              </a:ext>
            </a:extLst>
          </p:cNvPr>
          <p:cNvSpPr txBox="1"/>
          <p:nvPr/>
        </p:nvSpPr>
        <p:spPr>
          <a:xfrm>
            <a:off x="539551" y="913284"/>
            <a:ext cx="759117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Fits the distribution in energy, position and direction by means of AI to an arbitrary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describing the output of a target-moderator simulation as a source for instrument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Realized as a separate module ‘</a:t>
            </a:r>
            <a:r>
              <a:rPr lang="en-US" sz="1600" dirty="0" err="1"/>
              <a:t>source_ai</a:t>
            </a:r>
            <a:r>
              <a:rPr lang="en-US" sz="16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the fit is finished, the output of the moderator simulation is not needed anymore, model file is used.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971118-F03D-6015-B047-9A112372E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93146"/>
            <a:ext cx="6962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A541-8229-9FFE-0356-6FB83866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4776-88A0-21F5-F842-5D7F0292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Monochromator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545C-3896-BC2A-E3B3-B33B755403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22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87500C2-3EC6-45C3-600F-BCB1A81E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DDCCB22-124E-3FEB-8D23-6DCF1E65238F}"/>
              </a:ext>
            </a:extLst>
          </p:cNvPr>
          <p:cNvSpPr/>
          <p:nvPr/>
        </p:nvSpPr>
        <p:spPr>
          <a:xfrm>
            <a:off x="1043608" y="1381334"/>
            <a:ext cx="216024" cy="144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68C7A40-9C8F-DD30-5484-97AFB3569CD1}"/>
              </a:ext>
            </a:extLst>
          </p:cNvPr>
          <p:cNvCxnSpPr/>
          <p:nvPr/>
        </p:nvCxnSpPr>
        <p:spPr>
          <a:xfrm>
            <a:off x="1331640" y="2204179"/>
            <a:ext cx="936104" cy="0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59ABD7B0-8BAA-394C-059F-5FB7E209E0BF}"/>
              </a:ext>
            </a:extLst>
          </p:cNvPr>
          <p:cNvSpPr txBox="1"/>
          <p:nvPr/>
        </p:nvSpPr>
        <p:spPr>
          <a:xfrm>
            <a:off x="1512686" y="1403569"/>
            <a:ext cx="2051201" cy="384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Monochromator</a:t>
            </a: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5D04A2E0-2430-0B00-3B54-FD4778D92830}"/>
              </a:ext>
            </a:extLst>
          </p:cNvPr>
          <p:cNvSpPr>
            <a:spLocks noChangeAspect="1"/>
          </p:cNvSpPr>
          <p:nvPr/>
        </p:nvSpPr>
        <p:spPr>
          <a:xfrm>
            <a:off x="432000" y="2059391"/>
            <a:ext cx="1440000" cy="313043"/>
          </a:xfrm>
          <a:prstGeom prst="arc">
            <a:avLst>
              <a:gd name="adj1" fmla="val 1110468"/>
              <a:gd name="adj2" fmla="val 20577979"/>
            </a:avLst>
          </a:prstGeom>
          <a:ln w="3810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81DF507F-F551-4C49-0325-36B118EB20EC}"/>
              </a:ext>
            </a:extLst>
          </p:cNvPr>
          <p:cNvSpPr/>
          <p:nvPr/>
        </p:nvSpPr>
        <p:spPr>
          <a:xfrm rot="5400000">
            <a:off x="35420" y="2946259"/>
            <a:ext cx="2229709" cy="324000"/>
          </a:xfrm>
          <a:prstGeom prst="arc">
            <a:avLst>
              <a:gd name="adj1" fmla="val 1935156"/>
              <a:gd name="adj2" fmla="val 196797"/>
            </a:avLst>
          </a:prstGeom>
          <a:ln w="1905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FED646-3843-D6DA-05EF-182B19BE6DEE}"/>
              </a:ext>
            </a:extLst>
          </p:cNvPr>
          <p:cNvSpPr txBox="1"/>
          <p:nvPr/>
        </p:nvSpPr>
        <p:spPr>
          <a:xfrm>
            <a:off x="1800000" y="2736000"/>
            <a:ext cx="6876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Possible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Rotation about the vertical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Rotation about the </a:t>
            </a:r>
            <a:r>
              <a:rPr lang="en-US" sz="1600" dirty="0" err="1"/>
              <a:t>eam</a:t>
            </a:r>
            <a:r>
              <a:rPr lang="en-US" sz="1600" dirty="0"/>
              <a:t> axis    	  (for phase space </a:t>
            </a:r>
            <a:r>
              <a:rPr lang="en-US" sz="1600" dirty="0" err="1"/>
              <a:t>transformet</a:t>
            </a:r>
            <a:r>
              <a:rPr lang="en-US" sz="1600" dirty="0"/>
              <a:t> – PST)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Oscillation along the beam axis	  (for Doppler drive)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4A87889-CC8D-00BC-35C5-E033CB90436A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1151620" y="138133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34987D9-260F-A11F-131C-9DBCC7CA5F2E}"/>
              </a:ext>
            </a:extLst>
          </p:cNvPr>
          <p:cNvCxnSpPr/>
          <p:nvPr/>
        </p:nvCxnSpPr>
        <p:spPr>
          <a:xfrm>
            <a:off x="1204960" y="138135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8A02D34-7319-7215-134E-45E6A245924E}"/>
              </a:ext>
            </a:extLst>
          </p:cNvPr>
          <p:cNvCxnSpPr/>
          <p:nvPr/>
        </p:nvCxnSpPr>
        <p:spPr>
          <a:xfrm>
            <a:off x="1094852" y="1357321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73631E8-DAEC-0425-0012-2ABF55B63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Can be moved in 3 different ways now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C53A35EA-48B3-39BA-82C6-52E76E14B008}"/>
              </a:ext>
            </a:extLst>
          </p:cNvPr>
          <p:cNvSpPr txBox="1">
            <a:spLocks/>
          </p:cNvSpPr>
          <p:nvPr/>
        </p:nvSpPr>
        <p:spPr>
          <a:xfrm>
            <a:off x="432000" y="4729708"/>
            <a:ext cx="6400279" cy="270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And can have several layers</a:t>
            </a:r>
          </a:p>
        </p:txBody>
      </p:sp>
    </p:spTree>
    <p:extLst>
      <p:ext uri="{BB962C8B-B14F-4D97-AF65-F5344CB8AC3E}">
        <p14:creationId xmlns:p14="http://schemas.microsoft.com/office/powerpoint/2010/main" val="217181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3046-01E3-163F-31F4-149F5A1B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EFF3-D338-783C-F8BD-1832D5EA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Monochromator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8043D-9B7F-C0E3-7FCF-6229ACB787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23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9FD23A5-296E-E1E9-0412-49F6E153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BDF4F78-F452-AA11-B843-D17E2A4C0723}"/>
              </a:ext>
            </a:extLst>
          </p:cNvPr>
          <p:cNvSpPr/>
          <p:nvPr/>
        </p:nvSpPr>
        <p:spPr>
          <a:xfrm>
            <a:off x="1043608" y="1381334"/>
            <a:ext cx="216024" cy="144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0B85D29-0F7B-F49B-A140-643D64346B04}"/>
              </a:ext>
            </a:extLst>
          </p:cNvPr>
          <p:cNvCxnSpPr/>
          <p:nvPr/>
        </p:nvCxnSpPr>
        <p:spPr>
          <a:xfrm>
            <a:off x="1331640" y="2204179"/>
            <a:ext cx="936104" cy="0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77315DC-E770-90E5-21C1-EF58CB4F184E}"/>
              </a:ext>
            </a:extLst>
          </p:cNvPr>
          <p:cNvSpPr txBox="1"/>
          <p:nvPr/>
        </p:nvSpPr>
        <p:spPr>
          <a:xfrm>
            <a:off x="1512686" y="1403569"/>
            <a:ext cx="2051201" cy="384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Monochromator</a:t>
            </a: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456169A0-214A-3CF6-3637-04A725451D1C}"/>
              </a:ext>
            </a:extLst>
          </p:cNvPr>
          <p:cNvSpPr>
            <a:spLocks noChangeAspect="1"/>
          </p:cNvSpPr>
          <p:nvPr/>
        </p:nvSpPr>
        <p:spPr>
          <a:xfrm>
            <a:off x="432000" y="2059391"/>
            <a:ext cx="1440000" cy="313043"/>
          </a:xfrm>
          <a:prstGeom prst="arc">
            <a:avLst>
              <a:gd name="adj1" fmla="val 1110468"/>
              <a:gd name="adj2" fmla="val 20577979"/>
            </a:avLst>
          </a:prstGeom>
          <a:ln w="1905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BB5F11C6-DA0F-8097-6458-CC6E857495AF}"/>
              </a:ext>
            </a:extLst>
          </p:cNvPr>
          <p:cNvSpPr/>
          <p:nvPr/>
        </p:nvSpPr>
        <p:spPr>
          <a:xfrm rot="5400000">
            <a:off x="35420" y="2946259"/>
            <a:ext cx="2229709" cy="324000"/>
          </a:xfrm>
          <a:prstGeom prst="arc">
            <a:avLst>
              <a:gd name="adj1" fmla="val 1935156"/>
              <a:gd name="adj2" fmla="val 196797"/>
            </a:avLst>
          </a:prstGeom>
          <a:ln w="3810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923138-9431-E749-1F3E-9D67B00F8371}"/>
              </a:ext>
            </a:extLst>
          </p:cNvPr>
          <p:cNvSpPr txBox="1"/>
          <p:nvPr/>
        </p:nvSpPr>
        <p:spPr>
          <a:xfrm>
            <a:off x="1800000" y="2736000"/>
            <a:ext cx="6876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Possible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Rotation about the vertical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Rotation about the beam axis	  </a:t>
            </a:r>
            <a:r>
              <a:rPr lang="en-US" sz="1600" dirty="0"/>
              <a:t>(for phase space </a:t>
            </a:r>
            <a:r>
              <a:rPr lang="en-US" sz="1600" dirty="0" err="1"/>
              <a:t>transformet</a:t>
            </a:r>
            <a:r>
              <a:rPr lang="en-US" sz="1600" dirty="0"/>
              <a:t> – PST)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Oscillation along the beam axis	  (for Doppler drive)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CBD9441-ECEF-BBD5-3BDC-B56343C452A6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1151620" y="138133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E858799-60CD-20C7-C25D-09F942393F5C}"/>
              </a:ext>
            </a:extLst>
          </p:cNvPr>
          <p:cNvCxnSpPr/>
          <p:nvPr/>
        </p:nvCxnSpPr>
        <p:spPr>
          <a:xfrm>
            <a:off x="1204960" y="138135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7BD3983-A383-0355-6E73-3AF2FBC27202}"/>
              </a:ext>
            </a:extLst>
          </p:cNvPr>
          <p:cNvCxnSpPr/>
          <p:nvPr/>
        </p:nvCxnSpPr>
        <p:spPr>
          <a:xfrm>
            <a:off x="1094852" y="1357321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6CB877DE-72C5-EAE2-1DC1-3EDC0AD71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Can be moved in 3 different ways now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4C9CCBE-181E-0181-1E40-F7EA3F1CA8F3}"/>
              </a:ext>
            </a:extLst>
          </p:cNvPr>
          <p:cNvSpPr txBox="1">
            <a:spLocks/>
          </p:cNvSpPr>
          <p:nvPr/>
        </p:nvSpPr>
        <p:spPr>
          <a:xfrm>
            <a:off x="467544" y="4722265"/>
            <a:ext cx="6400279" cy="270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And can have several layers</a:t>
            </a:r>
          </a:p>
        </p:txBody>
      </p:sp>
    </p:spTree>
    <p:extLst>
      <p:ext uri="{BB962C8B-B14F-4D97-AF65-F5344CB8AC3E}">
        <p14:creationId xmlns:p14="http://schemas.microsoft.com/office/powerpoint/2010/main" val="331446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B3583-348B-6C68-A318-0E23693E7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375F-821E-3146-127F-C47CF0E6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Monochromator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093A-3E9D-D462-7DEA-C93E684B67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24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D58A91A-DCC2-8DA0-D49D-7D9FC365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CCB61C1-9125-DAA4-DD58-3EB81A00B975}"/>
              </a:ext>
            </a:extLst>
          </p:cNvPr>
          <p:cNvSpPr/>
          <p:nvPr/>
        </p:nvSpPr>
        <p:spPr>
          <a:xfrm>
            <a:off x="1043608" y="1381334"/>
            <a:ext cx="216024" cy="144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E3CBC13-2CD4-8E9A-3347-E8001E77732D}"/>
              </a:ext>
            </a:extLst>
          </p:cNvPr>
          <p:cNvCxnSpPr/>
          <p:nvPr/>
        </p:nvCxnSpPr>
        <p:spPr>
          <a:xfrm>
            <a:off x="1331640" y="2204179"/>
            <a:ext cx="936104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FF1C920-59C9-B65E-141B-CD5DC317B504}"/>
              </a:ext>
            </a:extLst>
          </p:cNvPr>
          <p:cNvSpPr txBox="1"/>
          <p:nvPr/>
        </p:nvSpPr>
        <p:spPr>
          <a:xfrm>
            <a:off x="1512686" y="1403569"/>
            <a:ext cx="2051201" cy="384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Monochromator</a:t>
            </a: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51B72AE8-068B-8451-25A1-079C3E3733BA}"/>
              </a:ext>
            </a:extLst>
          </p:cNvPr>
          <p:cNvSpPr>
            <a:spLocks noChangeAspect="1"/>
          </p:cNvSpPr>
          <p:nvPr/>
        </p:nvSpPr>
        <p:spPr>
          <a:xfrm>
            <a:off x="432000" y="2059391"/>
            <a:ext cx="1440000" cy="313043"/>
          </a:xfrm>
          <a:prstGeom prst="arc">
            <a:avLst>
              <a:gd name="adj1" fmla="val 1110468"/>
              <a:gd name="adj2" fmla="val 20577979"/>
            </a:avLst>
          </a:prstGeom>
          <a:ln w="1905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805A4F10-ABF3-D776-EE8D-388826D7B57D}"/>
              </a:ext>
            </a:extLst>
          </p:cNvPr>
          <p:cNvSpPr/>
          <p:nvPr/>
        </p:nvSpPr>
        <p:spPr>
          <a:xfrm rot="5400000">
            <a:off x="35420" y="2946259"/>
            <a:ext cx="2229709" cy="324000"/>
          </a:xfrm>
          <a:prstGeom prst="arc">
            <a:avLst>
              <a:gd name="adj1" fmla="val 1935156"/>
              <a:gd name="adj2" fmla="val 196797"/>
            </a:avLst>
          </a:prstGeom>
          <a:ln w="1905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58407B-2BFC-44F0-0DF3-F3AA6BC387C5}"/>
              </a:ext>
            </a:extLst>
          </p:cNvPr>
          <p:cNvSpPr txBox="1"/>
          <p:nvPr/>
        </p:nvSpPr>
        <p:spPr>
          <a:xfrm>
            <a:off x="1800000" y="2736000"/>
            <a:ext cx="6876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Possible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Rotation about vertical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Rotation about beam axis      	   (for phase space </a:t>
            </a:r>
            <a:r>
              <a:rPr lang="en-US" sz="1600" dirty="0" err="1"/>
              <a:t>transformet</a:t>
            </a:r>
            <a:r>
              <a:rPr lang="en-US" sz="1600" dirty="0"/>
              <a:t> – PST)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Oscillation along the beam axis </a:t>
            </a:r>
            <a:r>
              <a:rPr lang="en-US" sz="1600" dirty="0"/>
              <a:t>(for Doppler drive)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CB480ED-90FC-68BE-2092-97FDE7E296DB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1151620" y="138133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6402EF9-4DC1-0E6E-BC97-53FA1D15515D}"/>
              </a:ext>
            </a:extLst>
          </p:cNvPr>
          <p:cNvCxnSpPr/>
          <p:nvPr/>
        </p:nvCxnSpPr>
        <p:spPr>
          <a:xfrm>
            <a:off x="1204960" y="1381354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EBE779A-64F5-77DD-0651-9E62954CD890}"/>
              </a:ext>
            </a:extLst>
          </p:cNvPr>
          <p:cNvCxnSpPr/>
          <p:nvPr/>
        </p:nvCxnSpPr>
        <p:spPr>
          <a:xfrm>
            <a:off x="1094852" y="1357321"/>
            <a:ext cx="0" cy="14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B99F2A4-A081-D78F-CCA2-FF9EC6D2D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Can be moved in 3 different ways now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1167A05D-BADF-2248-7A60-6AD5B4048A48}"/>
              </a:ext>
            </a:extLst>
          </p:cNvPr>
          <p:cNvSpPr txBox="1">
            <a:spLocks/>
          </p:cNvSpPr>
          <p:nvPr/>
        </p:nvSpPr>
        <p:spPr>
          <a:xfrm>
            <a:off x="467544" y="4722265"/>
            <a:ext cx="6400279" cy="270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And can have several layers</a:t>
            </a:r>
          </a:p>
        </p:txBody>
      </p:sp>
    </p:spTree>
    <p:extLst>
      <p:ext uri="{BB962C8B-B14F-4D97-AF65-F5344CB8AC3E}">
        <p14:creationId xmlns:p14="http://schemas.microsoft.com/office/powerpoint/2010/main" val="129559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18AAE-2206-1B07-2F02-0905218E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47DD-481F-2ABD-C935-BD906059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 err="1"/>
              <a:t>Sample_iNelast</a:t>
            </a:r>
            <a:r>
              <a:rPr lang="en-US" sz="2200" dirty="0"/>
              <a:t> / </a:t>
            </a:r>
            <a:r>
              <a:rPr lang="en-US" sz="2200" dirty="0" err="1"/>
              <a:t>eval_inelast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2E-F159-5D28-58F9-6F574E369C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25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F54482F-F015-28F0-A69B-C3B86B51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A43A45-2EEB-7DEF-4AAE-A0DC845C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" y="1214611"/>
            <a:ext cx="4705350" cy="2867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3AED58-2D37-E515-5DE1-E947CCE3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12" y="265212"/>
            <a:ext cx="3096868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CFD791-C219-F9CE-D56D-A62BA56C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30" y="2425452"/>
            <a:ext cx="3101250" cy="21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24976C3-7F14-2DFC-A5DD-0628D8E180E2}"/>
              </a:ext>
            </a:extLst>
          </p:cNvPr>
          <p:cNvSpPr txBox="1"/>
          <p:nvPr/>
        </p:nvSpPr>
        <p:spPr>
          <a:xfrm>
            <a:off x="5829687" y="4657700"/>
            <a:ext cx="3024336" cy="2677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Simulation on TOPAS@MLZ </a:t>
            </a:r>
            <a:r>
              <a:rPr lang="de-DE" sz="1200" dirty="0" err="1"/>
              <a:t>by</a:t>
            </a:r>
            <a:r>
              <a:rPr lang="de-DE" sz="1200" dirty="0"/>
              <a:t> N. Violini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A945FB0-0B11-407B-841F-BAAF945A2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Can treat spin-dependent scattering now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BD2DCE-094F-EB4A-BDF0-0904884FF010}"/>
              </a:ext>
            </a:extLst>
          </p:cNvPr>
          <p:cNvSpPr/>
          <p:nvPr/>
        </p:nvSpPr>
        <p:spPr>
          <a:xfrm>
            <a:off x="179512" y="3262547"/>
            <a:ext cx="4824536" cy="6480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177407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The Reflectometer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8C96AC8F-9E05-477C-A4F8-10F2A1A9E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520" y="3750011"/>
            <a:ext cx="5490088" cy="988797"/>
          </a:xfrm>
        </p:spPr>
        <p:txBody>
          <a:bodyPr/>
          <a:lstStyle/>
          <a:p>
            <a:r>
              <a:rPr lang="en-US" dirty="0"/>
              <a:t>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neutrons reflected on the sample surface</a:t>
            </a:r>
          </a:p>
          <a:p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EEDD15-1D8F-3752-F3AB-FFEC471F9E5E}"/>
              </a:ext>
            </a:extLst>
          </p:cNvPr>
          <p:cNvSpPr/>
          <p:nvPr/>
        </p:nvSpPr>
        <p:spPr>
          <a:xfrm>
            <a:off x="3707904" y="1777380"/>
            <a:ext cx="72008" cy="432048"/>
          </a:xfrm>
          <a:prstGeom prst="rect">
            <a:avLst/>
          </a:prstGeom>
          <a:solidFill>
            <a:schemeClr val="tx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CED98D-9AE4-233F-D678-CC4CA90EDBBD}"/>
              </a:ext>
            </a:extLst>
          </p:cNvPr>
          <p:cNvSpPr/>
          <p:nvPr/>
        </p:nvSpPr>
        <p:spPr>
          <a:xfrm>
            <a:off x="3707904" y="2542572"/>
            <a:ext cx="72008" cy="432048"/>
          </a:xfrm>
          <a:prstGeom prst="rect">
            <a:avLst/>
          </a:prstGeom>
          <a:solidFill>
            <a:schemeClr val="tx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F18ADF9-FCDC-1690-D1F6-EDEB7404B189}"/>
              </a:ext>
            </a:extLst>
          </p:cNvPr>
          <p:cNvCxnSpPr>
            <a:cxnSpLocks/>
          </p:cNvCxnSpPr>
          <p:nvPr/>
        </p:nvCxnSpPr>
        <p:spPr>
          <a:xfrm>
            <a:off x="2520000" y="2497460"/>
            <a:ext cx="3132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0D46E8A-EC1F-D654-C7B8-49F5873EF979}"/>
              </a:ext>
            </a:extLst>
          </p:cNvPr>
          <p:cNvCxnSpPr>
            <a:cxnSpLocks/>
          </p:cNvCxnSpPr>
          <p:nvPr/>
        </p:nvCxnSpPr>
        <p:spPr>
          <a:xfrm rot="1200000">
            <a:off x="5381425" y="2751268"/>
            <a:ext cx="2826000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B0EFFC3E-B414-285A-4F36-99399BA7F901}"/>
              </a:ext>
            </a:extLst>
          </p:cNvPr>
          <p:cNvSpPr/>
          <p:nvPr/>
        </p:nvSpPr>
        <p:spPr>
          <a:xfrm rot="600000">
            <a:off x="5021002" y="2240884"/>
            <a:ext cx="1260000" cy="54000"/>
          </a:xfrm>
          <a:prstGeom prst="rect">
            <a:avLst/>
          </a:prstGeom>
          <a:solidFill>
            <a:srgbClr val="66FF3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6D78EAF-ADE4-24A0-4287-E93A3D1F2481}"/>
              </a:ext>
            </a:extLst>
          </p:cNvPr>
          <p:cNvGrpSpPr/>
          <p:nvPr/>
        </p:nvGrpSpPr>
        <p:grpSpPr>
          <a:xfrm rot="1200000">
            <a:off x="8172000" y="2124000"/>
            <a:ext cx="180552" cy="1944000"/>
            <a:chOff x="8063448" y="2448000"/>
            <a:chExt cx="180552" cy="1800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08B5DB1-0FD8-FEB2-9BA0-AC78ED5BA916}"/>
                </a:ext>
              </a:extLst>
            </p:cNvPr>
            <p:cNvSpPr/>
            <p:nvPr/>
          </p:nvSpPr>
          <p:spPr>
            <a:xfrm>
              <a:off x="8064000" y="2448000"/>
              <a:ext cx="180000" cy="1800000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FAC4324-DAF3-2806-241B-A076B88E44CF}"/>
                </a:ext>
              </a:extLst>
            </p:cNvPr>
            <p:cNvSpPr/>
            <p:nvPr/>
          </p:nvSpPr>
          <p:spPr>
            <a:xfrm>
              <a:off x="8063448" y="2520000"/>
              <a:ext cx="144016" cy="1656000"/>
            </a:xfrm>
            <a:prstGeom prst="rect">
              <a:avLst/>
            </a:prstGeom>
            <a:solidFill>
              <a:srgbClr val="C0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3AED0F8-D828-A4C1-3D54-45E566DD6284}"/>
              </a:ext>
            </a:extLst>
          </p:cNvPr>
          <p:cNvCxnSpPr>
            <a:cxnSpLocks/>
          </p:cNvCxnSpPr>
          <p:nvPr/>
        </p:nvCxnSpPr>
        <p:spPr>
          <a:xfrm>
            <a:off x="2520000" y="2268000"/>
            <a:ext cx="2952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EEF61A7-7064-2B14-BE68-EB58E993F39C}"/>
              </a:ext>
            </a:extLst>
          </p:cNvPr>
          <p:cNvSpPr txBox="1"/>
          <p:nvPr/>
        </p:nvSpPr>
        <p:spPr>
          <a:xfrm>
            <a:off x="3419872" y="1384799"/>
            <a:ext cx="648072" cy="326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err="1"/>
              <a:t>slit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B13393-71DB-2787-A2E9-71A2D505C76B}"/>
              </a:ext>
            </a:extLst>
          </p:cNvPr>
          <p:cNvSpPr txBox="1"/>
          <p:nvPr/>
        </p:nvSpPr>
        <p:spPr>
          <a:xfrm>
            <a:off x="6752261" y="3427006"/>
            <a:ext cx="1080220" cy="326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rgbClr val="C00000"/>
                </a:solidFill>
              </a:rPr>
              <a:t>detector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A681AA-C03A-1C26-7157-6953FE4AA489}"/>
              </a:ext>
            </a:extLst>
          </p:cNvPr>
          <p:cNvSpPr txBox="1"/>
          <p:nvPr/>
        </p:nvSpPr>
        <p:spPr>
          <a:xfrm>
            <a:off x="5900451" y="1758858"/>
            <a:ext cx="859828" cy="326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rgbClr val="66FF33"/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91289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The Reflectometer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27</a:t>
            </a:fld>
            <a:endParaRPr lang="en-US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390CBAA-A72C-A3D8-ED76-3FAFA2963995}"/>
              </a:ext>
            </a:extLst>
          </p:cNvPr>
          <p:cNvGrpSpPr/>
          <p:nvPr/>
        </p:nvGrpSpPr>
        <p:grpSpPr>
          <a:xfrm>
            <a:off x="2520000" y="1384799"/>
            <a:ext cx="5948702" cy="2683201"/>
            <a:chOff x="2520000" y="1384799"/>
            <a:chExt cx="5948702" cy="268320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5EEDD15-1D8F-3752-F3AB-FFEC471F9E5E}"/>
                </a:ext>
              </a:extLst>
            </p:cNvPr>
            <p:cNvSpPr/>
            <p:nvPr/>
          </p:nvSpPr>
          <p:spPr>
            <a:xfrm>
              <a:off x="3707904" y="1777380"/>
              <a:ext cx="72008" cy="43204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CCED98D-9AE4-233F-D678-CC4CA90EDBBD}"/>
                </a:ext>
              </a:extLst>
            </p:cNvPr>
            <p:cNvSpPr/>
            <p:nvPr/>
          </p:nvSpPr>
          <p:spPr>
            <a:xfrm>
              <a:off x="3707904" y="2542572"/>
              <a:ext cx="72008" cy="432048"/>
            </a:xfrm>
            <a:prstGeom prst="rect">
              <a:avLst/>
            </a:prstGeom>
            <a:solidFill>
              <a:schemeClr val="tx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CF18ADF9-FCDC-1690-D1F6-EDEB7404B189}"/>
                </a:ext>
              </a:extLst>
            </p:cNvPr>
            <p:cNvCxnSpPr>
              <a:cxnSpLocks/>
            </p:cNvCxnSpPr>
            <p:nvPr/>
          </p:nvCxnSpPr>
          <p:spPr>
            <a:xfrm>
              <a:off x="2520000" y="2497460"/>
              <a:ext cx="58860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0D46E8A-EC1F-D654-C7B8-49F5873EF979}"/>
                </a:ext>
              </a:extLst>
            </p:cNvPr>
            <p:cNvCxnSpPr>
              <a:cxnSpLocks/>
            </p:cNvCxnSpPr>
            <p:nvPr/>
          </p:nvCxnSpPr>
          <p:spPr>
            <a:xfrm rot="1200000">
              <a:off x="5381425" y="2751268"/>
              <a:ext cx="2826000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65E3DB65-CD07-7051-3F14-86DD9CA4D21C}"/>
                </a:ext>
              </a:extLst>
            </p:cNvPr>
            <p:cNvGrpSpPr/>
            <p:nvPr/>
          </p:nvGrpSpPr>
          <p:grpSpPr>
            <a:xfrm>
              <a:off x="5021002" y="2096869"/>
              <a:ext cx="1279190" cy="198015"/>
              <a:chOff x="4765191" y="2025615"/>
              <a:chExt cx="1279190" cy="198015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B0EFFC3E-B414-285A-4F36-99399BA7F901}"/>
                  </a:ext>
                </a:extLst>
              </p:cNvPr>
              <p:cNvSpPr/>
              <p:nvPr/>
            </p:nvSpPr>
            <p:spPr>
              <a:xfrm rot="600000">
                <a:off x="4765191" y="2169630"/>
                <a:ext cx="1260000" cy="54000"/>
              </a:xfrm>
              <a:prstGeom prst="rect">
                <a:avLst/>
              </a:prstGeom>
              <a:solidFill>
                <a:srgbClr val="66FF33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A438739-C91C-01BA-4EC1-7CCF8C305869}"/>
                  </a:ext>
                </a:extLst>
              </p:cNvPr>
              <p:cNvSpPr/>
              <p:nvPr/>
            </p:nvSpPr>
            <p:spPr>
              <a:xfrm rot="600000">
                <a:off x="4784381" y="2025615"/>
                <a:ext cx="1260000" cy="144000"/>
              </a:xfrm>
              <a:prstGeom prst="rect">
                <a:avLst/>
              </a:prstGeom>
              <a:solidFill>
                <a:srgbClr val="00843C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26D78EAF-ADE4-24A0-4287-E93A3D1F2481}"/>
                </a:ext>
              </a:extLst>
            </p:cNvPr>
            <p:cNvGrpSpPr/>
            <p:nvPr/>
          </p:nvGrpSpPr>
          <p:grpSpPr>
            <a:xfrm rot="1200000">
              <a:off x="8172000" y="2124000"/>
              <a:ext cx="180552" cy="1944000"/>
              <a:chOff x="8063448" y="2448000"/>
              <a:chExt cx="180552" cy="1800000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908B5DB1-0FD8-FEB2-9BA0-AC78ED5BA916}"/>
                  </a:ext>
                </a:extLst>
              </p:cNvPr>
              <p:cNvSpPr/>
              <p:nvPr/>
            </p:nvSpPr>
            <p:spPr>
              <a:xfrm>
                <a:off x="8064000" y="2448000"/>
                <a:ext cx="180000" cy="1800000"/>
              </a:xfrm>
              <a:prstGeom prst="rect">
                <a:avLst/>
              </a:prstGeom>
              <a:solidFill>
                <a:schemeClr val="tx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FAC4324-DAF3-2806-241B-A076B88E44CF}"/>
                  </a:ext>
                </a:extLst>
              </p:cNvPr>
              <p:cNvSpPr/>
              <p:nvPr/>
            </p:nvSpPr>
            <p:spPr>
              <a:xfrm>
                <a:off x="8063448" y="2520000"/>
                <a:ext cx="144016" cy="1656000"/>
              </a:xfrm>
              <a:prstGeom prst="rect">
                <a:avLst/>
              </a:prstGeom>
              <a:solidFill>
                <a:srgbClr val="C0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/>
              </a:p>
            </p:txBody>
          </p:sp>
        </p:grp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3AED0F8-D828-A4C1-3D54-45E566DD6284}"/>
                </a:ext>
              </a:extLst>
            </p:cNvPr>
            <p:cNvCxnSpPr>
              <a:cxnSpLocks/>
            </p:cNvCxnSpPr>
            <p:nvPr/>
          </p:nvCxnSpPr>
          <p:spPr>
            <a:xfrm>
              <a:off x="2520000" y="2268000"/>
              <a:ext cx="29520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5A0418B3-39FF-8926-8441-420A8C5CFEB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702" y="2267993"/>
              <a:ext cx="2988000" cy="0"/>
            </a:xfrm>
            <a:prstGeom prst="straightConnector1">
              <a:avLst/>
            </a:prstGeom>
            <a:ln w="6350">
              <a:solidFill>
                <a:schemeClr val="accent1">
                  <a:alpha val="9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EEF61A7-7064-2B14-BE68-EB58E993F39C}"/>
                </a:ext>
              </a:extLst>
            </p:cNvPr>
            <p:cNvSpPr txBox="1"/>
            <p:nvPr/>
          </p:nvSpPr>
          <p:spPr>
            <a:xfrm>
              <a:off x="3419872" y="1384799"/>
              <a:ext cx="648072" cy="326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600" dirty="0" err="1"/>
                <a:t>slit</a:t>
              </a:r>
              <a:endParaRPr lang="de-DE" sz="1600" dirty="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6B13393-71DB-2787-A2E9-71A2D505C76B}"/>
                </a:ext>
              </a:extLst>
            </p:cNvPr>
            <p:cNvSpPr txBox="1"/>
            <p:nvPr/>
          </p:nvSpPr>
          <p:spPr>
            <a:xfrm>
              <a:off x="6752261" y="3427006"/>
              <a:ext cx="1080220" cy="326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600" dirty="0" err="1">
                  <a:solidFill>
                    <a:srgbClr val="C00000"/>
                  </a:solidFill>
                </a:rPr>
                <a:t>detector</a:t>
              </a:r>
              <a:endParaRPr lang="de-DE" sz="16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AA080E6-D6ED-3AB5-4B73-B78ED398426D}"/>
                </a:ext>
              </a:extLst>
            </p:cNvPr>
            <p:cNvSpPr txBox="1"/>
            <p:nvPr/>
          </p:nvSpPr>
          <p:spPr>
            <a:xfrm>
              <a:off x="4750453" y="1595737"/>
              <a:ext cx="1045234" cy="326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600" dirty="0" err="1">
                  <a:solidFill>
                    <a:srgbClr val="00843C"/>
                  </a:solidFill>
                </a:rPr>
                <a:t>substrate</a:t>
              </a:r>
              <a:endParaRPr lang="de-DE" sz="1600" dirty="0">
                <a:solidFill>
                  <a:srgbClr val="00843C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4A681AA-C03A-1C26-7157-6953FE4AA489}"/>
                </a:ext>
              </a:extLst>
            </p:cNvPr>
            <p:cNvSpPr txBox="1"/>
            <p:nvPr/>
          </p:nvSpPr>
          <p:spPr>
            <a:xfrm>
              <a:off x="5349311" y="2643123"/>
              <a:ext cx="859828" cy="326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600" dirty="0">
                  <a:solidFill>
                    <a:srgbClr val="66FF33"/>
                  </a:solidFill>
                </a:rPr>
                <a:t>sample</a:t>
              </a:r>
            </a:p>
          </p:txBody>
        </p:sp>
      </p:grp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205A4702-84ED-73CA-0168-7B3BF4580B04}"/>
              </a:ext>
            </a:extLst>
          </p:cNvPr>
          <p:cNvSpPr txBox="1">
            <a:spLocks/>
          </p:cNvSpPr>
          <p:nvPr/>
        </p:nvSpPr>
        <p:spPr>
          <a:xfrm>
            <a:off x="318619" y="3406101"/>
            <a:ext cx="4541413" cy="18883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Considers now also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neutrons passing by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substrate and attenuation in it</a:t>
            </a:r>
          </a:p>
          <a:p>
            <a:endParaRPr lang="en-US" dirty="0"/>
          </a:p>
          <a:p>
            <a:r>
              <a:rPr lang="en-US" dirty="0"/>
              <a:t>Handles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Off-specular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Incoherent scattering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8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>
            <a:extLst>
              <a:ext uri="{FF2B5EF4-FFF2-40B4-BE49-F238E27FC236}">
                <a16:creationId xmlns:a16="http://schemas.microsoft.com/office/drawing/2014/main" id="{33A57059-B0A6-4B13-BE6A-8F5C202B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19100" indent="-238115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952462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333447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14431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F0EC05A3-314C-4405-9CA0-B0B73ED89CFC}" type="slidenum">
              <a:rPr lang="en-GB" altLang="en-US" sz="1000" b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GB" alt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3C14966E-3F84-4A8F-A315-BFFF3B88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3406511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Evaluate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9F6F9563-A529-4DE6-9407-AC78DA491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761" y="340651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elast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E866FECD-7ACD-4C15-9E1F-5551B983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636" y="3410479"/>
            <a:ext cx="960438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elast_sans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42BE4572-B8E4-4B6A-8BA4-12034758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697178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Monitor 1</a:t>
            </a:r>
          </a:p>
        </p:txBody>
      </p:sp>
      <p:sp>
        <p:nvSpPr>
          <p:cNvPr id="21511" name="Text Box 9">
            <a:extLst>
              <a:ext uri="{FF2B5EF4-FFF2-40B4-BE49-F238E27FC236}">
                <a16:creationId xmlns:a16="http://schemas.microsoft.com/office/drawing/2014/main" id="{D26126DC-ECFE-4D82-81E1-24D27DCF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761" y="697178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Time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04B23CE5-B564-464E-8FF1-8F36B204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729" y="697178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Wavelen</a:t>
            </a: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26792FF3-8EC1-4795-B013-2C944703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98" y="697178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y-/z-pos</a:t>
            </a:r>
          </a:p>
        </p:txBody>
      </p:sp>
      <p:sp>
        <p:nvSpPr>
          <p:cNvPr id="21514" name="Text Box 12">
            <a:extLst>
              <a:ext uri="{FF2B5EF4-FFF2-40B4-BE49-F238E27FC236}">
                <a16:creationId xmlns:a16="http://schemas.microsoft.com/office/drawing/2014/main" id="{EF360C30-32CD-430A-9971-1D410933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90" y="697178"/>
            <a:ext cx="877093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div-y/-z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15" name="Text Box 13">
            <a:extLst>
              <a:ext uri="{FF2B5EF4-FFF2-40B4-BE49-F238E27FC236}">
                <a16:creationId xmlns:a16="http://schemas.microsoft.com/office/drawing/2014/main" id="{645606AE-7A36-4256-89DD-F349DED7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73" y="4906698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visualize</a:t>
            </a:r>
          </a:p>
        </p:txBody>
      </p:sp>
      <p:sp>
        <p:nvSpPr>
          <p:cNvPr id="21516" name="Text Box 14">
            <a:extLst>
              <a:ext uri="{FF2B5EF4-FFF2-40B4-BE49-F238E27FC236}">
                <a16:creationId xmlns:a16="http://schemas.microsoft.com/office/drawing/2014/main" id="{FD367BEE-660F-48DD-A3D2-8568AD93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83" y="394626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frame</a:t>
            </a:r>
          </a:p>
        </p:txBody>
      </p:sp>
      <p:sp>
        <p:nvSpPr>
          <p:cNvPr id="21517" name="Text Box 15">
            <a:extLst>
              <a:ext uri="{FF2B5EF4-FFF2-40B4-BE49-F238E27FC236}">
                <a16:creationId xmlns:a16="http://schemas.microsoft.com/office/drawing/2014/main" id="{70273C50-F973-4ACC-951D-479A26F41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83" y="445426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writeout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18" name="Text Box 17">
            <a:extLst>
              <a:ext uri="{FF2B5EF4-FFF2-40B4-BE49-F238E27FC236}">
                <a16:creationId xmlns:a16="http://schemas.microsoft.com/office/drawing/2014/main" id="{26D4300A-E0D4-4412-BAB8-625185C1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2266157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MonPol 1</a:t>
            </a:r>
          </a:p>
        </p:txBody>
      </p:sp>
      <p:sp>
        <p:nvSpPr>
          <p:cNvPr id="21519" name="Text Box 18">
            <a:extLst>
              <a:ext uri="{FF2B5EF4-FFF2-40B4-BE49-F238E27FC236}">
                <a16:creationId xmlns:a16="http://schemas.microsoft.com/office/drawing/2014/main" id="{8579C9B1-281E-44D9-999F-AF7B47983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761" y="2266157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Time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20" name="Text Box 19">
            <a:extLst>
              <a:ext uri="{FF2B5EF4-FFF2-40B4-BE49-F238E27FC236}">
                <a16:creationId xmlns:a16="http://schemas.microsoft.com/office/drawing/2014/main" id="{1EB8F037-7957-477C-9937-52D0EBD0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729" y="2266157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Wavelen</a:t>
            </a:r>
          </a:p>
        </p:txBody>
      </p:sp>
      <p:sp>
        <p:nvSpPr>
          <p:cNvPr id="21521" name="Text Box 20">
            <a:extLst>
              <a:ext uri="{FF2B5EF4-FFF2-40B4-BE49-F238E27FC236}">
                <a16:creationId xmlns:a16="http://schemas.microsoft.com/office/drawing/2014/main" id="{1B962A92-4531-4822-8C8E-7207616E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98" y="2266157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y-/z-pos</a:t>
            </a:r>
          </a:p>
        </p:txBody>
      </p:sp>
      <p:sp>
        <p:nvSpPr>
          <p:cNvPr id="21522" name="Text Box 21">
            <a:extLst>
              <a:ext uri="{FF2B5EF4-FFF2-40B4-BE49-F238E27FC236}">
                <a16:creationId xmlns:a16="http://schemas.microsoft.com/office/drawing/2014/main" id="{82DAAC46-49EF-4B4C-9F94-80B8FC9CD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90" y="2266157"/>
            <a:ext cx="877093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div_y/-z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grpSp>
        <p:nvGrpSpPr>
          <p:cNvPr id="21523" name="Group 22">
            <a:extLst>
              <a:ext uri="{FF2B5EF4-FFF2-40B4-BE49-F238E27FC236}">
                <a16:creationId xmlns:a16="http://schemas.microsoft.com/office/drawing/2014/main" id="{7533965E-4F8D-4890-87F8-DD8BCDDE8984}"/>
              </a:ext>
            </a:extLst>
          </p:cNvPr>
          <p:cNvGrpSpPr>
            <a:grpSpLocks/>
          </p:cNvGrpSpPr>
          <p:nvPr/>
        </p:nvGrpSpPr>
        <p:grpSpPr bwMode="auto">
          <a:xfrm>
            <a:off x="1152261" y="2742413"/>
            <a:ext cx="1969823" cy="404813"/>
            <a:chOff x="204" y="1977"/>
            <a:chExt cx="1489" cy="306"/>
          </a:xfrm>
        </p:grpSpPr>
        <p:sp>
          <p:nvSpPr>
            <p:cNvPr id="21546" name="Text Box 23">
              <a:extLst>
                <a:ext uri="{FF2B5EF4-FFF2-40B4-BE49-F238E27FC236}">
                  <a16:creationId xmlns:a16="http://schemas.microsoft.com/office/drawing/2014/main" id="{4CDAD5A8-8528-4A35-ACE3-5A51A842F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024"/>
              <a:ext cx="672" cy="213"/>
            </a:xfrm>
            <a:prstGeom prst="rect">
              <a:avLst/>
            </a:prstGeom>
            <a:solidFill>
              <a:srgbClr val="CC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192" tIns="38096" rIns="76192" bIns="38096">
              <a:spAutoFit/>
            </a:bodyPr>
            <a:lstStyle>
              <a:lvl1pPr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altLang="en-US" sz="1333" b="0">
                  <a:latin typeface="Tahoma" panose="020B0604030504040204" pitchFamily="34" charset="0"/>
                </a:rPr>
                <a:t>MonPol 2</a:t>
              </a:r>
            </a:p>
          </p:txBody>
        </p:sp>
        <p:sp>
          <p:nvSpPr>
            <p:cNvPr id="21547" name="Text Box 24">
              <a:extLst>
                <a:ext uri="{FF2B5EF4-FFF2-40B4-BE49-F238E27FC236}">
                  <a16:creationId xmlns:a16="http://schemas.microsoft.com/office/drawing/2014/main" id="{856F2064-DDEF-4FAB-88B0-D20A0626C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1977"/>
              <a:ext cx="671" cy="306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192" tIns="38096" rIns="76192" bIns="38096">
              <a:spAutoFit/>
            </a:bodyPr>
            <a:lstStyle>
              <a:lvl1pPr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defTabSz="449263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altLang="en-US" sz="1333" b="0">
                  <a:latin typeface="Tahoma" panose="020B0604030504040204" pitchFamily="34" charset="0"/>
                </a:rPr>
                <a:t>y-pos    z-pos</a:t>
              </a:r>
            </a:p>
          </p:txBody>
        </p:sp>
      </p:grpSp>
      <p:sp>
        <p:nvSpPr>
          <p:cNvPr id="21524" name="Text Box 25">
            <a:extLst>
              <a:ext uri="{FF2B5EF4-FFF2-40B4-BE49-F238E27FC236}">
                <a16:creationId xmlns:a16="http://schemas.microsoft.com/office/drawing/2014/main" id="{7B7FBB8F-2172-4289-853F-9B2691E6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1236928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Monitor 2</a:t>
            </a:r>
          </a:p>
        </p:txBody>
      </p:sp>
      <p:sp>
        <p:nvSpPr>
          <p:cNvPr id="21525" name="Text Box 26">
            <a:extLst>
              <a:ext uri="{FF2B5EF4-FFF2-40B4-BE49-F238E27FC236}">
                <a16:creationId xmlns:a16="http://schemas.microsoft.com/office/drawing/2014/main" id="{8DA629F5-718A-48E1-A125-030E7A44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83" y="1176074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y-pos    z-pos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26" name="Text Box 27">
            <a:extLst>
              <a:ext uri="{FF2B5EF4-FFF2-40B4-BE49-F238E27FC236}">
                <a16:creationId xmlns:a16="http://schemas.microsoft.com/office/drawing/2014/main" id="{9B103F03-F2E9-499D-98F2-1A8BDB7A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053" y="1176074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div-y  div-z</a:t>
            </a:r>
          </a:p>
        </p:txBody>
      </p:sp>
      <p:sp>
        <p:nvSpPr>
          <p:cNvPr id="21527" name="Text Box 28">
            <a:extLst>
              <a:ext uri="{FF2B5EF4-FFF2-40B4-BE49-F238E27FC236}">
                <a16:creationId xmlns:a16="http://schemas.microsoft.com/office/drawing/2014/main" id="{D7443F0A-623F-4193-972C-8F6A13A6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344" y="1176074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TOF       λ</a:t>
            </a:r>
          </a:p>
        </p:txBody>
      </p:sp>
      <p:sp>
        <p:nvSpPr>
          <p:cNvPr id="21528" name="Text Box 29">
            <a:extLst>
              <a:ext uri="{FF2B5EF4-FFF2-40B4-BE49-F238E27FC236}">
                <a16:creationId xmlns:a16="http://schemas.microsoft.com/office/drawing/2014/main" id="{21399BE7-5045-4EC6-8805-67F69733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834" y="1176074"/>
            <a:ext cx="887678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z        div-z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29" name="Text Box 30">
            <a:extLst>
              <a:ext uri="{FF2B5EF4-FFF2-40B4-BE49-F238E27FC236}">
                <a16:creationId xmlns:a16="http://schemas.microsoft.com/office/drawing/2014/main" id="{B06860C4-25D8-4EC1-96E0-ECAF8CEA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605" y="1176074"/>
            <a:ext cx="870479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λ   div_y/-z</a:t>
            </a:r>
          </a:p>
        </p:txBody>
      </p:sp>
      <p:sp>
        <p:nvSpPr>
          <p:cNvPr id="21530" name="Text Box 31">
            <a:extLst>
              <a:ext uri="{FF2B5EF4-FFF2-40B4-BE49-F238E27FC236}">
                <a16:creationId xmlns:a16="http://schemas.microsoft.com/office/drawing/2014/main" id="{F7683742-707D-47EF-A658-D2216EA44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865" y="1176074"/>
            <a:ext cx="887677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y        div-y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31" name="Rectangle 32">
            <a:extLst>
              <a:ext uri="{FF2B5EF4-FFF2-40B4-BE49-F238E27FC236}">
                <a16:creationId xmlns:a16="http://schemas.microsoft.com/office/drawing/2014/main" id="{3316EEBE-79CF-4D4A-8689-2C052722C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/>
              <a:t>Modules for Data ANALYSIS</a:t>
            </a:r>
            <a:endParaRPr lang="en-GB" altLang="en-US" dirty="0"/>
          </a:p>
        </p:txBody>
      </p:sp>
      <p:sp>
        <p:nvSpPr>
          <p:cNvPr id="21532" name="Text Box 33">
            <a:extLst>
              <a:ext uri="{FF2B5EF4-FFF2-40B4-BE49-F238E27FC236}">
                <a16:creationId xmlns:a16="http://schemas.microsoft.com/office/drawing/2014/main" id="{EBF95988-68A7-483A-A29B-ED3144B9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285" y="4454261"/>
            <a:ext cx="960438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spin_reset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33" name="Text Box 34">
            <a:extLst>
              <a:ext uri="{FF2B5EF4-FFF2-40B4-BE49-F238E27FC236}">
                <a16:creationId xmlns:a16="http://schemas.microsoft.com/office/drawing/2014/main" id="{D5EC4848-5B36-4CCE-A4E3-F0AB6C88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761" y="4906698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capt_flux</a:t>
            </a:r>
          </a:p>
        </p:txBody>
      </p:sp>
      <p:sp>
        <p:nvSpPr>
          <p:cNvPr id="21534" name="Text Box 35">
            <a:extLst>
              <a:ext uri="{FF2B5EF4-FFF2-40B4-BE49-F238E27FC236}">
                <a16:creationId xmlns:a16="http://schemas.microsoft.com/office/drawing/2014/main" id="{FDF21415-0BBC-4EFB-A5C8-743C033E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4455583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Trajector.</a:t>
            </a:r>
          </a:p>
        </p:txBody>
      </p:sp>
      <p:sp>
        <p:nvSpPr>
          <p:cNvPr id="21535" name="Text Box 36">
            <a:extLst>
              <a:ext uri="{FF2B5EF4-FFF2-40B4-BE49-F238E27FC236}">
                <a16:creationId xmlns:a16="http://schemas.microsoft.com/office/drawing/2014/main" id="{626F7A65-9312-4883-A3BB-E9D9212C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61" y="3947583"/>
            <a:ext cx="889000" cy="282057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Geometr.</a:t>
            </a:r>
          </a:p>
        </p:txBody>
      </p:sp>
      <p:sp>
        <p:nvSpPr>
          <p:cNvPr id="21536" name="Text Box 37">
            <a:extLst>
              <a:ext uri="{FF2B5EF4-FFF2-40B4-BE49-F238E27FC236}">
                <a16:creationId xmlns:a16="http://schemas.microsoft.com/office/drawing/2014/main" id="{0FF79B3C-8585-41BD-8508-829D7174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729" y="340651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elast2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38" name="Rectangle 51">
            <a:extLst>
              <a:ext uri="{FF2B5EF4-FFF2-40B4-BE49-F238E27FC236}">
                <a16:creationId xmlns:a16="http://schemas.microsoft.com/office/drawing/2014/main" id="{A103B90F-BD36-44C5-AFB7-F5BAE400C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619100" indent="-238115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952462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333447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14431" indent="-190492" eaLnBrk="0" hangingPunct="0"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GB" altLang="en-US" sz="1000" b="0" dirty="0">
              <a:solidFill>
                <a:srgbClr val="595959"/>
              </a:solidFill>
            </a:endParaRPr>
          </a:p>
        </p:txBody>
      </p:sp>
      <p:sp>
        <p:nvSpPr>
          <p:cNvPr id="21539" name="Text Box 6">
            <a:extLst>
              <a:ext uri="{FF2B5EF4-FFF2-40B4-BE49-F238E27FC236}">
                <a16:creationId xmlns:a16="http://schemas.microsoft.com/office/drawing/2014/main" id="{3270CAA7-B5C6-4BAF-B840-D59DA0D3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98" y="340651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inelast</a:t>
            </a:r>
          </a:p>
        </p:txBody>
      </p:sp>
      <p:sp>
        <p:nvSpPr>
          <p:cNvPr id="21540" name="Text Box 6">
            <a:extLst>
              <a:ext uri="{FF2B5EF4-FFF2-40B4-BE49-F238E27FC236}">
                <a16:creationId xmlns:a16="http://schemas.microsoft.com/office/drawing/2014/main" id="{2B24E713-A9D9-4E36-9C55-EDC73CAA3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73" y="340651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runtime</a:t>
            </a:r>
          </a:p>
        </p:txBody>
      </p:sp>
      <p:sp>
        <p:nvSpPr>
          <p:cNvPr id="21541" name="Text Box 26">
            <a:extLst>
              <a:ext uri="{FF2B5EF4-FFF2-40B4-BE49-F238E27FC236}">
                <a16:creationId xmlns:a16="http://schemas.microsoft.com/office/drawing/2014/main" id="{D768B2C7-46E4-4B2A-AADF-D7CB5667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761" y="1664229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k-y    </a:t>
            </a:r>
            <a:br>
              <a:rPr lang="en-GB" altLang="en-US" sz="1333" b="0">
                <a:latin typeface="Tahoma" panose="020B0604030504040204" pitchFamily="34" charset="0"/>
              </a:rPr>
            </a:br>
            <a:r>
              <a:rPr lang="en-GB" altLang="en-US" sz="1333" b="0">
                <a:latin typeface="Tahoma" panose="020B0604030504040204" pitchFamily="34" charset="0"/>
              </a:rPr>
              <a:t>k-z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42" name="Text Box 26">
            <a:extLst>
              <a:ext uri="{FF2B5EF4-FFF2-40B4-BE49-F238E27FC236}">
                <a16:creationId xmlns:a16="http://schemas.microsoft.com/office/drawing/2014/main" id="{792B104A-F4B5-406A-97E7-2B251490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1664229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rad   </a:t>
            </a:r>
            <a:br>
              <a:rPr lang="en-GB" altLang="en-US" sz="1333" b="0">
                <a:latin typeface="Tahoma" panose="020B0604030504040204" pitchFamily="34" charset="0"/>
              </a:rPr>
            </a:br>
            <a:r>
              <a:rPr lang="en-GB" altLang="en-US" sz="1333" b="0">
                <a:latin typeface="Tahoma" panose="020B0604030504040204" pitchFamily="34" charset="0"/>
              </a:rPr>
              <a:t>div-rad</a:t>
            </a:r>
            <a:endParaRPr lang="en-GB" altLang="en-US" sz="2000" b="0">
              <a:latin typeface="Tahoma" panose="020B0604030504040204" pitchFamily="34" charset="0"/>
            </a:endParaRPr>
          </a:p>
        </p:txBody>
      </p:sp>
      <p:sp>
        <p:nvSpPr>
          <p:cNvPr id="21543" name="Text Box 9">
            <a:extLst>
              <a:ext uri="{FF2B5EF4-FFF2-40B4-BE49-F238E27FC236}">
                <a16:creationId xmlns:a16="http://schemas.microsoft.com/office/drawing/2014/main" id="{00AFA10B-E065-42D5-85D9-CDF003530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604" y="705115"/>
            <a:ext cx="887678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highlight>
                  <a:srgbClr val="FFFF00"/>
                </a:highlight>
                <a:latin typeface="Tahoma" panose="020B0604030504040204" pitchFamily="34" charset="0"/>
              </a:rPr>
              <a:t>Mon1D</a:t>
            </a:r>
            <a:endParaRPr lang="en-GB" altLang="en-US" sz="2000" b="0">
              <a:highlight>
                <a:srgbClr val="FFFF00"/>
              </a:highlight>
              <a:latin typeface="Tahoma" panose="020B0604030504040204" pitchFamily="34" charset="0"/>
            </a:endParaRPr>
          </a:p>
        </p:txBody>
      </p:sp>
      <p:sp>
        <p:nvSpPr>
          <p:cNvPr id="21544" name="Text Box 9">
            <a:extLst>
              <a:ext uri="{FF2B5EF4-FFF2-40B4-BE49-F238E27FC236}">
                <a16:creationId xmlns:a16="http://schemas.microsoft.com/office/drawing/2014/main" id="{34E4DF18-23B7-480E-B26E-C58E6000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834" y="697178"/>
            <a:ext cx="887678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>
                <a:highlight>
                  <a:srgbClr val="FFFF00"/>
                </a:highlight>
                <a:latin typeface="Tahoma" panose="020B0604030504040204" pitchFamily="34" charset="0"/>
              </a:rPr>
              <a:t>MonBrill</a:t>
            </a:r>
            <a:endParaRPr lang="en-GB" altLang="en-US" sz="2000" b="0">
              <a:highlight>
                <a:srgbClr val="FFFF00"/>
              </a:highlight>
              <a:latin typeface="Tahoma" panose="020B0604030504040204" pitchFamily="34" charset="0"/>
            </a:endParaRPr>
          </a:p>
        </p:txBody>
      </p:sp>
      <p:sp>
        <p:nvSpPr>
          <p:cNvPr id="21545" name="Text Box 28">
            <a:extLst>
              <a:ext uri="{FF2B5EF4-FFF2-40B4-BE49-F238E27FC236}">
                <a16:creationId xmlns:a16="http://schemas.microsoft.com/office/drawing/2014/main" id="{250AE1F6-CDA5-4CEF-8415-E96F15EAD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98" y="1657615"/>
            <a:ext cx="889000" cy="40510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333" b="0">
                <a:latin typeface="Tahoma" panose="020B0604030504040204" pitchFamily="34" charset="0"/>
              </a:rPr>
              <a:t>Mon2D</a:t>
            </a:r>
            <a:br>
              <a:rPr lang="en-GB" altLang="en-US" sz="1333" b="0">
                <a:latin typeface="Tahoma" panose="020B0604030504040204" pitchFamily="34" charset="0"/>
              </a:rPr>
            </a:br>
            <a:endParaRPr lang="en-GB" altLang="en-US" sz="1333" b="0">
              <a:latin typeface="Tahoma" panose="020B0604030504040204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2C83A7A7-A6EE-4C3F-A7C1-C208446F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729" y="4454261"/>
            <a:ext cx="889000" cy="28205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2" tIns="38096" rIns="76192" bIns="38096">
            <a:spAutoFit/>
          </a:bodyPr>
          <a:lstStyle>
            <a:lvl1pPr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333" b="0" dirty="0" err="1">
                <a:latin typeface="Tahoma" panose="020B0604030504040204" pitchFamily="34" charset="0"/>
              </a:rPr>
              <a:t>read_in</a:t>
            </a:r>
            <a:endParaRPr lang="en-GB" altLang="en-US" sz="2000" b="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21AB6-9580-490B-B42E-C7562A981AB2}"/>
              </a:ext>
            </a:extLst>
          </p:cNvPr>
          <p:cNvSpPr/>
          <p:nvPr/>
        </p:nvSpPr>
        <p:spPr>
          <a:xfrm>
            <a:off x="4209520" y="4897727"/>
            <a:ext cx="1502607" cy="80582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000" y="30000"/>
            <a:ext cx="7021302" cy="330000"/>
          </a:xfrm>
        </p:spPr>
        <p:txBody>
          <a:bodyPr/>
          <a:lstStyle/>
          <a:p>
            <a:pPr eaLnBrk="1" hangingPunct="1"/>
            <a:r>
              <a:rPr lang="fr-FR" altLang="en-US" sz="1833" dirty="0"/>
              <a:t>Modules </a:t>
            </a:r>
            <a:r>
              <a:rPr lang="fr-FR" altLang="en-US" sz="1833" dirty="0" err="1"/>
              <a:t>representing</a:t>
            </a:r>
            <a:r>
              <a:rPr lang="fr-FR" altLang="en-US" sz="1833" dirty="0"/>
              <a:t> Components in </a:t>
            </a:r>
            <a:r>
              <a:rPr lang="fr-FR" altLang="en-US" sz="1833" dirty="0" err="1"/>
              <a:t>vitess</a:t>
            </a:r>
            <a:r>
              <a:rPr lang="fr-FR" altLang="en-US" sz="1833" dirty="0"/>
              <a:t> 3.5</a:t>
            </a:r>
            <a:endParaRPr lang="en-GB" altLang="en-US" sz="1833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577247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0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223B7291-C8BD-4441-B51F-78529B96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7865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simple coll.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1578694"/>
            <a:ext cx="949854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666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135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520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343" y="451821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50763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3328913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3" y="32680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552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543101"/>
            <a:ext cx="948531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450895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984705"/>
            <a:ext cx="953823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886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354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96" y="10429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105217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" y="4073715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416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environm.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4425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quadr.field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5800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90" y="4571608"/>
            <a:ext cx="948531" cy="64687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458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52000" y="5532000"/>
            <a:ext cx="300000" cy="1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0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en-US" sz="10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88683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4C817CB3-334D-405A-9A13-8696DAC9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000705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51C76C1D-8EEF-4AE6-B776-6F0F7E0A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2441F6CC-E327-463A-A097-1B7920DC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1EE5944C-683F-481B-B19E-4E5939E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24CB7D8A-694A-46CB-835F-50AC7A49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 dirty="0">
                <a:latin typeface="Arial Narrow" panose="020B0606020202030204" pitchFamily="34" charset="0"/>
              </a:rPr>
              <a:t>filter 2D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5D1563B8-40CD-4B7A-9789-6F448BBF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9" y="5310000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2" name="Picture 7">
            <a:extLst>
              <a:ext uri="{FF2B5EF4-FFF2-40B4-BE49-F238E27FC236}">
                <a16:creationId xmlns:a16="http://schemas.microsoft.com/office/drawing/2014/main" id="{7C6D49AC-4FD1-4617-B899-2C4AA3DB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2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GUI after loading an instrument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40C0BF7-249C-2824-66DC-39918A50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1E52AC-614A-3FA8-D445-8D96140F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928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7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FAFB9-D66B-F471-AC6C-D15A7C9C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C25422-1EA9-CB64-0A5F-C8E4E92BB5B2}"/>
              </a:ext>
            </a:extLst>
          </p:cNvPr>
          <p:cNvSpPr/>
          <p:nvPr/>
        </p:nvSpPr>
        <p:spPr>
          <a:xfrm>
            <a:off x="4209520" y="4897727"/>
            <a:ext cx="1502607" cy="80582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17508F-7F64-C651-BB1E-0DEECBC80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000" y="30000"/>
            <a:ext cx="7021302" cy="330000"/>
          </a:xfrm>
        </p:spPr>
        <p:txBody>
          <a:bodyPr/>
          <a:lstStyle/>
          <a:p>
            <a:pPr eaLnBrk="1" hangingPunct="1"/>
            <a:r>
              <a:rPr lang="fr-FR" altLang="en-US" sz="1833" dirty="0"/>
              <a:t>Modules </a:t>
            </a:r>
            <a:r>
              <a:rPr lang="fr-FR" altLang="en-US" sz="1833" dirty="0" err="1"/>
              <a:t>representing</a:t>
            </a:r>
            <a:r>
              <a:rPr lang="fr-FR" altLang="en-US" sz="1833" dirty="0"/>
              <a:t> Components in </a:t>
            </a:r>
            <a:r>
              <a:rPr lang="fr-FR" altLang="en-US" sz="1833" dirty="0" err="1"/>
              <a:t>vitess</a:t>
            </a:r>
            <a:r>
              <a:rPr lang="fr-FR" altLang="en-US" sz="1833" dirty="0"/>
              <a:t> 3.7</a:t>
            </a:r>
            <a:endParaRPr lang="en-GB" altLang="en-US" sz="1833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03B6D1E8-B66C-159C-D6A6-DE2056E01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577247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2EA72D76-7E10-2B23-A8BB-125BAA10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3510F6EF-D0DC-BA5B-E98C-FF5FE341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A2A10D4C-DD16-9C89-3A10-19B06856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57724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FC170DCA-F2A3-51F4-C192-B72F43E4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0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5066D5D8-2BD3-1C36-7940-35D2976E0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3C27B4D7-0C7F-9A85-0BAB-64650860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7865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16C263AA-9A48-794A-CE4A-8CFCADC8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simple coll.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074D0181-89D9-C86C-504D-03A6A292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1578694"/>
            <a:ext cx="949854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3B6F474A-178A-1861-AA3F-93B6B85C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666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323F2B7D-F834-3574-E400-9BE06385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135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A24C25E1-A4D3-2F9B-985B-12738AD2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520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979A6E1E-908A-984E-12D1-40005039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343" y="451821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991FE106-AED0-0F45-DCDA-E6BD3095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50763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0E0A7EC4-9674-EE1D-DBD5-84F79BBB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3328913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488F47A3-F034-E876-2B73-DA556C92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3" y="32680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6C40A3CD-E803-765E-76F5-E5856032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B4B5ACB4-FE65-6A64-1F75-E579A6AD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44F1E44C-870B-BABB-0CC8-F004E7D6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3E88F138-532C-EDEB-A413-D61D67ED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15F90DC-A693-29FC-8B4A-6BD10C4B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552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EF07CAF3-B430-F7E0-D9AE-AC6C0F60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6A80C21A-82F6-0D41-B8EC-2A911406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543101"/>
            <a:ext cx="948531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2F98A2E-9744-27B9-2D54-56A875CA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0B7C8A49-9B86-5AF5-2DCA-AFC733F6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F011ACEE-6879-4449-125C-BD603453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9723ADA6-7DAE-1F5C-9599-3657D6D3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63A6F0CD-6B18-F4F0-F9CE-CFB3CAE75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450895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091B7E32-A82E-8A31-4340-9DC58419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36A9694C-FE36-76F8-85A6-A2D899A9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984705"/>
            <a:ext cx="953823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F438892B-C2A6-08D0-913C-1DB56A9E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886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A9D234A3-7884-FF75-ED0D-DA332EA4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354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E015C8BB-40F1-D638-75EA-6AB7E952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96" y="10429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7AE372B3-F811-55F7-7FB5-1B7353325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774CC71C-4F00-97F2-1AB2-D396FF19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E25BDC08-18F9-1D9E-1AB3-9A72FDA2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23D52100-C412-AA3E-A7AE-415618D4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105217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131B919B-8C8B-9850-0DE1-1F0383D5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E51AAA4B-E089-D11B-DAFE-8926B21E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" y="4073715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2DD09935-B3CE-27FD-4A45-4C2FBC113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416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environm.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410D6BF7-A1CE-9C6B-E1F7-E363EF0B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4425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quadr.field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4F0F21FD-8995-D06B-9FD1-14BBF467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643A835E-75C8-4CCF-E80F-88941E51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5800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5921651C-B9EB-ACA0-3256-B5A997C1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91231095-E7ED-5088-85E8-0D0F3209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90" y="4571608"/>
            <a:ext cx="948531" cy="64687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21312D4D-40C3-3BD4-08D8-A6EC4F5F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458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41F6678-79EE-267D-CAA4-47053308C7EF}"/>
              </a:ext>
            </a:extLst>
          </p:cNvPr>
          <p:cNvSpPr txBox="1">
            <a:spLocks/>
          </p:cNvSpPr>
          <p:nvPr/>
        </p:nvSpPr>
        <p:spPr bwMode="auto">
          <a:xfrm>
            <a:off x="4452000" y="5532000"/>
            <a:ext cx="300000" cy="1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0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0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2F87AEDC-3E40-A08D-ECBB-7B5825D5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88683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29862BFB-5562-AB88-A5D6-DA10CDB8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76BD2C25-67A6-9228-D997-B1B57444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000705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8DD05A93-414F-16E4-2D0A-17004EE4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F8CEA10F-64D9-B483-C026-9B412750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EF2BE6EF-82DA-E535-27EE-32357C38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135B38D6-2FE2-A771-3C35-EF6FB9E8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 dirty="0">
                <a:latin typeface="Arial Narrow" panose="020B0606020202030204" pitchFamily="34" charset="0"/>
              </a:rPr>
              <a:t>filter 2D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3992E234-12DC-9918-9C6B-071AD230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9" y="5310000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2" name="Picture 7">
            <a:extLst>
              <a:ext uri="{FF2B5EF4-FFF2-40B4-BE49-F238E27FC236}">
                <a16:creationId xmlns:a16="http://schemas.microsoft.com/office/drawing/2014/main" id="{6F6C2C46-DCAC-03E0-BE3F-2337981A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0BC0E095-4B44-13FE-132C-7AEA88BA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886838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prism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D0E5E98-5021-CABC-6176-E6DC4A06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492" y="576296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Source_AI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22CCE79E-1A9D-32D3-85FA-B6E9095A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28" y="3269074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Ncrystal</a:t>
            </a:r>
            <a:r>
              <a:rPr lang="en-GB" altLang="en-US" sz="1333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49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7B2B-6393-8636-35A5-DC7D0554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33C10-24C8-01D9-E91C-49C926AB1D99}"/>
              </a:ext>
            </a:extLst>
          </p:cNvPr>
          <p:cNvSpPr/>
          <p:nvPr/>
        </p:nvSpPr>
        <p:spPr>
          <a:xfrm>
            <a:off x="4209520" y="4897727"/>
            <a:ext cx="1502607" cy="80582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6098D03A-098D-0155-D82A-88B09A23C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000" y="30000"/>
            <a:ext cx="7021302" cy="330000"/>
          </a:xfrm>
        </p:spPr>
        <p:txBody>
          <a:bodyPr/>
          <a:lstStyle/>
          <a:p>
            <a:pPr eaLnBrk="1" hangingPunct="1"/>
            <a:r>
              <a:rPr lang="fr-FR" altLang="en-US" sz="1833" dirty="0"/>
              <a:t>Modules </a:t>
            </a:r>
            <a:r>
              <a:rPr lang="fr-FR" altLang="en-US" sz="1833" dirty="0" err="1"/>
              <a:t>representing</a:t>
            </a:r>
            <a:r>
              <a:rPr lang="fr-FR" altLang="en-US" sz="1833" dirty="0"/>
              <a:t> Components in </a:t>
            </a:r>
            <a:r>
              <a:rPr lang="fr-FR" altLang="en-US" sz="1833" dirty="0" err="1"/>
              <a:t>vitess</a:t>
            </a:r>
            <a:r>
              <a:rPr lang="fr-FR" altLang="en-US" sz="1833" dirty="0"/>
              <a:t> 4</a:t>
            </a:r>
            <a:endParaRPr lang="en-GB" altLang="en-US" sz="1833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340DEA5D-3889-B820-D2F0-51863CE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577247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6016EFAA-B681-9385-5AA9-2F964FEC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77247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simple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D1813795-48B0-429E-9F09-DAC069D9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577247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continuous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577551D3-E7F7-ED92-47C6-EAA0315A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577247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pulsed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3774B08F-923B-EE72-6EEE-2AA37A8C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0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CF6014AF-752C-0524-776D-345A2B724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809E580-6085-653A-96B9-763F8E3D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7865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E89385FA-E15F-3DAB-F2EC-2B91E767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simple coll.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B793FB57-60AA-96D1-5DA0-2E53C5E5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1578694"/>
            <a:ext cx="949854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BCB5B7CB-FE92-480C-6CEF-2004EAAD6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666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3E0E637E-55BE-2DB7-74CC-2A371573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135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3FEB7F0A-111B-5925-AF96-76FB0562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520" y="157869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4876F951-3C1C-DD95-BC1B-82223A60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343" y="451821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5138E2FC-6894-1339-EFB8-A59080EA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50763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F64B6C77-8EAE-1131-A86A-86482B478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3328913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E81D803C-325F-A59B-B90D-345F299A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3" y="32680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05446DC9-6588-D597-B2AA-BBB9423BE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83F687E5-530F-B21B-1E82-922204E8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BB53119D-126F-BF12-DBD4-AB6FBD97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FE1BDB21-8735-9A53-E558-E07BEB7A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26B54E54-A380-0BF3-C8E4-75801FD9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552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AC377472-8AF1-18A6-6D0B-88CAEC0D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362657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8A4573E-54EF-725B-D920-34716F0E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543101"/>
            <a:ext cx="948531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99BF5841-3184-329A-AAFB-3462DE6F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467F7D86-75DD-4D30-FC3A-2622DA7D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104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31D2FC6B-7099-C02F-D788-716DBCFE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1CBF3145-FAC8-3B6F-A9A9-A40CEED0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58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09E7E077-0849-64E8-6C89-78A2285D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450895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BB9FF5E9-7434-6797-77A2-E91052F7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1DE91B3-3A42-216D-D715-CC6F74AFF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984705"/>
            <a:ext cx="953823" cy="45451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637FECDA-8788-6250-271D-3873E2DC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886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D99D0205-829B-1527-0166-3BCA6F58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354" y="984706"/>
            <a:ext cx="900000" cy="48003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475AC0AF-9047-E376-9837-55F73219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96" y="10429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DE35659D-E5D4-457C-27BA-A38057EFC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AB15EF80-07A3-9035-8E64-42423183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802393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4C2C3D04-D077-127C-CBE3-AB1E572E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67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4AA4E915-C79B-16AC-CD9A-B159822D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105217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8D6C82F8-2FD9-0BCE-B972-B59B22E7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2443882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B3E07CA6-5853-78BB-E936-54A88ED0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" y="4073715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E214AD3-9218-ABE8-E18C-1F7DD5B2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416" y="326541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>
                <a:latin typeface="Arial Narrow" panose="020B0606020202030204" pitchFamily="34" charset="0"/>
              </a:rPr>
              <a:t>environm.</a:t>
            </a:r>
            <a:endParaRPr lang="en-GB" altLang="en-US" sz="1333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16196DAA-E26E-693E-D07D-A6E5D1C3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83" y="244256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quadr.field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6959C64A-5E39-D09C-E386-5B11035D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28" y="4086945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5308BC10-47A2-6078-D161-E8924A86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00" y="158001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3249C62F-797F-1640-2E73-0CA30D1E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99" y="451292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E6CD8BF2-F864-D262-0630-B68CD16A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90" y="4571608"/>
            <a:ext cx="948531" cy="64687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1833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6C4CC8FD-9ABD-169E-4CFD-4DF7B511C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458" y="1060111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0BA33B88-B06E-25F1-E096-9932C11AF7A8}"/>
              </a:ext>
            </a:extLst>
          </p:cNvPr>
          <p:cNvSpPr txBox="1">
            <a:spLocks/>
          </p:cNvSpPr>
          <p:nvPr/>
        </p:nvSpPr>
        <p:spPr bwMode="auto">
          <a:xfrm>
            <a:off x="4452000" y="5532000"/>
            <a:ext cx="300000" cy="1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0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altLang="en-US" sz="10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8B22D09B-B9E4-B004-A049-DB1AF551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88683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091733A4-6305-4784-3C57-7704F891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64509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7E3702D7-E53A-7484-BB02-A4D85AB7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2" y="2000705"/>
            <a:ext cx="948531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2D7A343E-7420-D7F0-1BC9-543047F5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0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8C82B2F8-E505-A555-41E7-F011A519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2005997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66DE394F-036A-1FAF-9664-D0A810C6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9B373F8F-ABEB-EA07-3990-986B8DD5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00" y="5310000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333" dirty="0">
                <a:latin typeface="Arial Narrow" panose="020B0606020202030204" pitchFamily="34" charset="0"/>
              </a:rPr>
              <a:t>filter 2D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C776A5E8-2E02-F097-7DCE-15FD363B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9" y="5310000"/>
            <a:ext cx="948532" cy="262157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5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1833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2" name="Picture 7">
            <a:extLst>
              <a:ext uri="{FF2B5EF4-FFF2-40B4-BE49-F238E27FC236}">
                <a16:creationId xmlns:a16="http://schemas.microsoft.com/office/drawing/2014/main" id="{16F8C12E-55DF-8BE5-6932-05B34060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EC223B8C-6D87-1297-48BD-62655AC7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886838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prism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3FD7321-2072-89A1-2919-3E6DC915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492" y="576296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Source_AI</a:t>
            </a:r>
            <a:endParaRPr lang="en-GB" altLang="en-US" sz="1333" dirty="0">
              <a:latin typeface="Arial Narrow" panose="020B0606020202030204" pitchFamily="34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F1126E7C-802E-0F03-224D-247518FA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28" y="3269074"/>
            <a:ext cx="900000" cy="274918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 err="1">
                <a:latin typeface="Arial Narrow" panose="020B0606020202030204" pitchFamily="34" charset="0"/>
              </a:rPr>
              <a:t>Ncrystal</a:t>
            </a:r>
            <a:r>
              <a:rPr lang="en-GB" altLang="en-US" sz="1333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D6F0D70-C911-CF63-4368-3A757DEC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60" y="576000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ISIS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CB5D7FB-BC4C-EDCB-DDCE-8069B41A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696" y="576000"/>
            <a:ext cx="900000" cy="274918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21" tIns="34561" rIns="69121" bIns="34561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333" dirty="0">
                <a:latin typeface="Arial Narrow" panose="020B0606020202030204" pitchFamily="34" charset="0"/>
              </a:rPr>
              <a:t>ESS</a:t>
            </a:r>
          </a:p>
        </p:txBody>
      </p:sp>
    </p:spTree>
    <p:extLst>
      <p:ext uri="{BB962C8B-B14F-4D97-AF65-F5344CB8AC3E}">
        <p14:creationId xmlns:p14="http://schemas.microsoft.com/office/powerpoint/2010/main" val="1850333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00"/>
            <a:ext cx="7962000" cy="330000"/>
          </a:xfrm>
        </p:spPr>
        <p:txBody>
          <a:bodyPr>
            <a:normAutofit/>
          </a:bodyPr>
          <a:lstStyle/>
          <a:p>
            <a:r>
              <a:rPr lang="en-US" sz="1833" dirty="0" err="1"/>
              <a:t>yaml</a:t>
            </a:r>
            <a:r>
              <a:rPr lang="en-US" sz="1833" dirty="0"/>
              <a:t> files to store instruments and define modules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32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30F55-C618-468E-A827-8ABB68C3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89" y="1597360"/>
            <a:ext cx="3480538" cy="3197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C9134-2C0E-48DE-9F79-1A6F9B30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397227"/>
            <a:ext cx="3003694" cy="5220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933A5-900A-47B5-BAF3-D63562CB820E}"/>
              </a:ext>
            </a:extLst>
          </p:cNvPr>
          <p:cNvSpPr txBox="1"/>
          <p:nvPr/>
        </p:nvSpPr>
        <p:spPr>
          <a:xfrm>
            <a:off x="5412094" y="1597360"/>
            <a:ext cx="1560173" cy="2385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solidFill>
                  <a:srgbClr val="00FFFF"/>
                </a:solidFill>
              </a:rPr>
              <a:t>Module ‘space’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1DE74-5C59-4FA2-A96A-A457EE5D1CD9}"/>
              </a:ext>
            </a:extLst>
          </p:cNvPr>
          <p:cNvSpPr txBox="1"/>
          <p:nvPr/>
        </p:nvSpPr>
        <p:spPr>
          <a:xfrm>
            <a:off x="1391647" y="397227"/>
            <a:ext cx="2460273" cy="2385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solidFill>
                  <a:srgbClr val="00FFFF"/>
                </a:solidFill>
              </a:rPr>
              <a:t>Part of reflectometer ‘MARIA’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EA6FCD-8DAB-44DD-B574-7AC1A9E67EC7}"/>
              </a:ext>
            </a:extLst>
          </p:cNvPr>
          <p:cNvSpPr/>
          <p:nvPr/>
        </p:nvSpPr>
        <p:spPr>
          <a:xfrm>
            <a:off x="1631673" y="4245000"/>
            <a:ext cx="450000" cy="150000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EC0592-C8B3-4D2E-9826-F2AA2193AA9B}"/>
              </a:ext>
            </a:extLst>
          </p:cNvPr>
          <p:cNvSpPr/>
          <p:nvPr/>
        </p:nvSpPr>
        <p:spPr>
          <a:xfrm>
            <a:off x="5286825" y="2241668"/>
            <a:ext cx="540060" cy="180020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48B198-30BF-466A-A925-726F281A57F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2015773" y="2395325"/>
            <a:ext cx="3350143" cy="187164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7C92A97-A0A7-4E45-83C1-42C83A1D6FD6}"/>
              </a:ext>
            </a:extLst>
          </p:cNvPr>
          <p:cNvSpPr/>
          <p:nvPr/>
        </p:nvSpPr>
        <p:spPr>
          <a:xfrm>
            <a:off x="1511660" y="4140000"/>
            <a:ext cx="390000" cy="150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64240E-AF5D-4C09-924F-A36677E26E55}"/>
              </a:ext>
            </a:extLst>
          </p:cNvPr>
          <p:cNvSpPr/>
          <p:nvPr/>
        </p:nvSpPr>
        <p:spPr>
          <a:xfrm>
            <a:off x="6132173" y="1597360"/>
            <a:ext cx="540060" cy="22313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EAA2EA-81EE-4E29-B7D4-989501F930C8}"/>
              </a:ext>
            </a:extLst>
          </p:cNvPr>
          <p:cNvCxnSpPr>
            <a:cxnSpLocks/>
            <a:stCxn id="17" idx="7"/>
            <a:endCxn id="18" idx="3"/>
          </p:cNvCxnSpPr>
          <p:nvPr/>
        </p:nvCxnSpPr>
        <p:spPr>
          <a:xfrm flipV="1">
            <a:off x="1844546" y="1787821"/>
            <a:ext cx="4366718" cy="23741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>
            <a:extLst>
              <a:ext uri="{FF2B5EF4-FFF2-40B4-BE49-F238E27FC236}">
                <a16:creationId xmlns:a16="http://schemas.microsoft.com/office/drawing/2014/main" id="{F4A5CD39-14F6-46FF-9799-604CA4A2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9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BA93D-CED7-A078-16FF-0C0D768E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DFF7-889E-5370-7776-9A206698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Concept of piping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5E0EC-C2EF-78B0-CCCA-0C63DAF531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33</a:t>
            </a:fld>
            <a:endParaRPr lang="en-US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973FFAC-A81E-1AA0-09B4-FFD52359BB98}"/>
              </a:ext>
            </a:extLst>
          </p:cNvPr>
          <p:cNvGrpSpPr/>
          <p:nvPr/>
        </p:nvGrpSpPr>
        <p:grpSpPr>
          <a:xfrm>
            <a:off x="1080000" y="900000"/>
            <a:ext cx="6624985" cy="3708000"/>
            <a:chOff x="1080000" y="900000"/>
            <a:chExt cx="6624985" cy="370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8581862-B5E7-1008-87D3-922EE98E0E0F}"/>
                </a:ext>
              </a:extLst>
            </p:cNvPr>
            <p:cNvGrpSpPr/>
            <p:nvPr/>
          </p:nvGrpSpPr>
          <p:grpSpPr>
            <a:xfrm>
              <a:off x="1080000" y="900000"/>
              <a:ext cx="6624985" cy="3708000"/>
              <a:chOff x="2411760" y="644833"/>
              <a:chExt cx="6624985" cy="3708000"/>
            </a:xfrm>
          </p:grpSpPr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884CCC49-B688-9F8F-FB33-C9DAB2A9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760" y="644833"/>
                <a:ext cx="6624985" cy="3708000"/>
              </a:xfrm>
              <a:prstGeom prst="rect">
                <a:avLst/>
              </a:prstGeom>
              <a:noFill/>
              <a:ln w="25400" cap="sq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AutoShape 9">
                <a:extLst>
                  <a:ext uri="{FF2B5EF4-FFF2-40B4-BE49-F238E27FC236}">
                    <a16:creationId xmlns:a16="http://schemas.microsoft.com/office/drawing/2014/main" id="{1DA74E3E-DC88-8A3F-6360-109B2D2A5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753753"/>
                <a:ext cx="4940606" cy="433284"/>
              </a:xfrm>
              <a:prstGeom prst="flowChartProcess">
                <a:avLst/>
              </a:prstGeom>
              <a:solidFill>
                <a:srgbClr val="FFFF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2400" b="0" dirty="0">
                    <a:latin typeface="Tahoma" panose="020B0604030504040204" pitchFamily="34" charset="0"/>
                  </a:rPr>
                  <a:t>VITESS GUI</a:t>
                </a:r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087D0757-11B2-139F-BF83-758DE0AEC664}"/>
                  </a:ext>
                </a:extLst>
              </p:cNvPr>
              <p:cNvCxnSpPr>
                <a:stCxn id="53" idx="0"/>
              </p:cNvCxnSpPr>
              <p:nvPr/>
            </p:nvCxnSpPr>
            <p:spPr>
              <a:xfrm flipV="1">
                <a:off x="4446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29CF0037-C819-F2D4-E3A3-56E7B05B2FFA}"/>
                  </a:ext>
                </a:extLst>
              </p:cNvPr>
              <p:cNvCxnSpPr>
                <a:stCxn id="52" idx="0"/>
              </p:cNvCxnSpPr>
              <p:nvPr/>
            </p:nvCxnSpPr>
            <p:spPr>
              <a:xfrm flipV="1">
                <a:off x="5958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D006D341-B382-F153-DCE5-FC25C96A157F}"/>
                  </a:ext>
                </a:extLst>
              </p:cNvPr>
              <p:cNvCxnSpPr>
                <a:stCxn id="51" idx="0"/>
              </p:cNvCxnSpPr>
              <p:nvPr/>
            </p:nvCxnSpPr>
            <p:spPr>
              <a:xfrm flipH="1" flipV="1">
                <a:off x="7613998" y="1187037"/>
                <a:ext cx="2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162AD36D-1499-8A9A-C03B-72494BAE4729}"/>
                  </a:ext>
                </a:extLst>
              </p:cNvPr>
              <p:cNvCxnSpPr>
                <a:stCxn id="50" idx="0"/>
              </p:cNvCxnSpPr>
              <p:nvPr/>
            </p:nvCxnSpPr>
            <p:spPr>
              <a:xfrm flipV="1">
                <a:off x="3366000" y="1187037"/>
                <a:ext cx="0" cy="413295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1BB8C37E-1596-D164-0709-3F350C31D20E}"/>
                  </a:ext>
                </a:extLst>
              </p:cNvPr>
              <p:cNvGrpSpPr/>
              <p:nvPr/>
            </p:nvGrpSpPr>
            <p:grpSpPr>
              <a:xfrm>
                <a:off x="2465631" y="1567656"/>
                <a:ext cx="6162889" cy="2762362"/>
                <a:chOff x="2465631" y="1567656"/>
                <a:chExt cx="6162889" cy="2762362"/>
              </a:xfrm>
            </p:grpSpPr>
            <p:sp>
              <p:nvSpPr>
                <p:cNvPr id="6" name="Text Box 4">
                  <a:extLst>
                    <a:ext uri="{FF2B5EF4-FFF2-40B4-BE49-F238E27FC236}">
                      <a16:creationId xmlns:a16="http://schemas.microsoft.com/office/drawing/2014/main" id="{A6238B6E-E6C7-7BF2-201B-A907CE2346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2000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source</a:t>
                  </a:r>
                </a:p>
              </p:txBody>
            </p:sp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8EB72E04-FA0A-6667-45A1-6EB01B79FD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00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module 2</a:t>
                  </a:r>
                </a:p>
              </p:txBody>
            </p:sp>
            <p:sp>
              <p:nvSpPr>
                <p:cNvPr id="9" name="Text Box 6">
                  <a:extLst>
                    <a:ext uri="{FF2B5EF4-FFF2-40B4-BE49-F238E27FC236}">
                      <a16:creationId xmlns:a16="http://schemas.microsoft.com/office/drawing/2014/main" id="{AC75EB91-5E63-6B07-32B5-5CA409C959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9999" y="2273836"/>
                  <a:ext cx="828000" cy="292388"/>
                </a:xfrm>
                <a:prstGeom prst="rect">
                  <a:avLst/>
                </a:prstGeom>
                <a:solidFill>
                  <a:srgbClr val="99CC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module n</a:t>
                  </a:r>
                </a:p>
              </p:txBody>
            </p:sp>
            <p:sp>
              <p:nvSpPr>
                <p:cNvPr id="11" name="AutoShape 8">
                  <a:extLst>
                    <a:ext uri="{FF2B5EF4-FFF2-40B4-BE49-F238E27FC236}">
                      <a16:creationId xmlns:a16="http://schemas.microsoft.com/office/drawing/2014/main" id="{D7BB42DF-CEF2-4A41-21A5-9C24DC71D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433" y="3250520"/>
                  <a:ext cx="1321645" cy="229808"/>
                </a:xfrm>
                <a:prstGeom prst="parallelogram">
                  <a:avLst>
                    <a:gd name="adj" fmla="val 14375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I(par)</a:t>
                  </a:r>
                </a:p>
              </p:txBody>
            </p:sp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F6132102-E8CC-A737-5E66-D89DC8D8F8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4000" y="2273836"/>
                  <a:ext cx="828000" cy="292388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300" b="0" dirty="0">
                      <a:cs typeface="Arial" panose="020B0604020202020204" pitchFamily="34" charset="0"/>
                    </a:rPr>
                    <a:t>monitor</a:t>
                  </a:r>
                </a:p>
              </p:txBody>
            </p:sp>
            <p:sp>
              <p:nvSpPr>
                <p:cNvPr id="40" name="AutoShape 18">
                  <a:extLst>
                    <a:ext uri="{FF2B5EF4-FFF2-40B4-BE49-F238E27FC236}">
                      <a16:creationId xmlns:a16="http://schemas.microsoft.com/office/drawing/2014/main" id="{FC9E8916-0768-0E74-8619-8143C8AC3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5683" y="3631140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visualization file</a:t>
                  </a:r>
                </a:p>
              </p:txBody>
            </p:sp>
            <p:cxnSp>
              <p:nvCxnSpPr>
                <p:cNvPr id="41" name="AutoShape 19">
                  <a:extLst>
                    <a:ext uri="{FF2B5EF4-FFF2-40B4-BE49-F238E27FC236}">
                      <a16:creationId xmlns:a16="http://schemas.microsoft.com/office/drawing/2014/main" id="{ECD7C783-3CE4-F81A-409A-D8685BDCC087}"/>
                    </a:ext>
                  </a:extLst>
                </p:cNvPr>
                <p:cNvCxnSpPr>
                  <a:cxnSpLocks noChangeShapeType="1"/>
                  <a:stCxn id="6" idx="2"/>
                  <a:endCxn id="40" idx="0"/>
                </p:cNvCxnSpPr>
                <p:nvPr/>
              </p:nvCxnSpPr>
              <p:spPr bwMode="auto">
                <a:xfrm rot="16200000" flipH="1">
                  <a:off x="5091593" y="840631"/>
                  <a:ext cx="1064916" cy="4516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AutoShape 20">
                  <a:extLst>
                    <a:ext uri="{FF2B5EF4-FFF2-40B4-BE49-F238E27FC236}">
                      <a16:creationId xmlns:a16="http://schemas.microsoft.com/office/drawing/2014/main" id="{97A033BF-152B-5B5D-41B6-11844961FF31}"/>
                    </a:ext>
                  </a:extLst>
                </p:cNvPr>
                <p:cNvCxnSpPr>
                  <a:cxnSpLocks noChangeShapeType="1"/>
                  <a:stCxn id="7" idx="2"/>
                  <a:endCxn id="40" idx="0"/>
                </p:cNvCxnSpPr>
                <p:nvPr/>
              </p:nvCxnSpPr>
              <p:spPr bwMode="auto">
                <a:xfrm rot="16200000" flipH="1">
                  <a:off x="5631593" y="1380631"/>
                  <a:ext cx="1064916" cy="3436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AutoShape 21">
                  <a:extLst>
                    <a:ext uri="{FF2B5EF4-FFF2-40B4-BE49-F238E27FC236}">
                      <a16:creationId xmlns:a16="http://schemas.microsoft.com/office/drawing/2014/main" id="{A13D961C-5C07-4710-F05F-CFA66877C407}"/>
                    </a:ext>
                  </a:extLst>
                </p:cNvPr>
                <p:cNvCxnSpPr>
                  <a:cxnSpLocks noChangeShapeType="1"/>
                  <a:stCxn id="14" idx="2"/>
                  <a:endCxn id="40" idx="0"/>
                </p:cNvCxnSpPr>
                <p:nvPr/>
              </p:nvCxnSpPr>
              <p:spPr bwMode="auto">
                <a:xfrm rot="16200000" flipH="1">
                  <a:off x="6387593" y="2136631"/>
                  <a:ext cx="1064916" cy="19241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AutoShape 22">
                  <a:extLst>
                    <a:ext uri="{FF2B5EF4-FFF2-40B4-BE49-F238E27FC236}">
                      <a16:creationId xmlns:a16="http://schemas.microsoft.com/office/drawing/2014/main" id="{C976526D-F561-F0B4-FDBA-5BB43F11FDB6}"/>
                    </a:ext>
                  </a:extLst>
                </p:cNvPr>
                <p:cNvCxnSpPr>
                  <a:cxnSpLocks noChangeShapeType="1"/>
                  <a:stCxn id="9" idx="2"/>
                  <a:endCxn id="40" idx="0"/>
                </p:cNvCxnSpPr>
                <p:nvPr/>
              </p:nvCxnSpPr>
              <p:spPr bwMode="auto">
                <a:xfrm rot="16200000" flipH="1">
                  <a:off x="7215592" y="2964630"/>
                  <a:ext cx="1064916" cy="268103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" name="AutoShape 23">
                  <a:extLst>
                    <a:ext uri="{FF2B5EF4-FFF2-40B4-BE49-F238E27FC236}">
                      <a16:creationId xmlns:a16="http://schemas.microsoft.com/office/drawing/2014/main" id="{AC923DFC-490F-99C9-6779-B182E07ED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5631" y="3250520"/>
                  <a:ext cx="1221085" cy="229808"/>
                </a:xfrm>
                <a:prstGeom prst="parallelogram">
                  <a:avLst>
                    <a:gd name="adj" fmla="val 132813"/>
                  </a:avLst>
                </a:prstGeom>
                <a:solidFill>
                  <a:srgbClr val="FFCC66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 err="1">
                      <a:cs typeface="Arial" panose="020B0604020202020204" pitchFamily="34" charset="0"/>
                    </a:rPr>
                    <a:t>param.file</a:t>
                  </a:r>
                  <a:endParaRPr lang="en-GB" altLang="en-US" sz="13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24">
                  <a:extLst>
                    <a:ext uri="{FF2B5EF4-FFF2-40B4-BE49-F238E27FC236}">
                      <a16:creationId xmlns:a16="http://schemas.microsoft.com/office/drawing/2014/main" id="{53A288D5-3C26-38FB-429B-15802F08C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3116877" y="2566521"/>
                  <a:ext cx="0" cy="68400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id="{970A270B-AB81-DDB0-2D26-0C74A4752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id="{65FF7671-10DF-40B9-4247-E188F8083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0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2" name="AutoShape 31">
                  <a:extLst>
                    <a:ext uri="{FF2B5EF4-FFF2-40B4-BE49-F238E27FC236}">
                      <a16:creationId xmlns:a16="http://schemas.microsoft.com/office/drawing/2014/main" id="{6E255C3F-D6AA-2D1B-98EE-10CCEE56D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4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5EE3A644-E663-8CBB-F6C8-AE5E3674A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000" y="1567656"/>
                  <a:ext cx="828000" cy="326758"/>
                </a:xfrm>
                <a:prstGeom prst="flowChartManualInput">
                  <a:avLst/>
                </a:prstGeom>
                <a:solidFill>
                  <a:srgbClr val="FFCC66"/>
                </a:solidFill>
                <a:ln w="12700" cap="sq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kumimoji="1" lang="en-GB" altLang="en-US" sz="1300" b="0" dirty="0">
                      <a:cs typeface="Arial" panose="020B0604020202020204" pitchFamily="34" charset="0"/>
                    </a:rPr>
                    <a:t>parameters</a:t>
                  </a:r>
                </a:p>
              </p:txBody>
            </p:sp>
            <p:sp>
              <p:nvSpPr>
                <p:cNvPr id="55" name="AutoShape 34">
                  <a:extLst>
                    <a:ext uri="{FF2B5EF4-FFF2-40B4-BE49-F238E27FC236}">
                      <a16:creationId xmlns:a16="http://schemas.microsoft.com/office/drawing/2014/main" id="{61FA71F0-7BBF-7F54-AB64-72B84DFAD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246" y="305542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AutoShape 35">
                  <a:extLst>
                    <a:ext uri="{FF2B5EF4-FFF2-40B4-BE49-F238E27FC236}">
                      <a16:creationId xmlns:a16="http://schemas.microsoft.com/office/drawing/2014/main" id="{77C62BD2-8D83-FD61-AD7C-A2F90C261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185" y="305542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AutoShape 36">
                  <a:extLst>
                    <a:ext uri="{FF2B5EF4-FFF2-40B4-BE49-F238E27FC236}">
                      <a16:creationId xmlns:a16="http://schemas.microsoft.com/office/drawing/2014/main" id="{DB76E9C0-8F9C-DE41-6A59-C7A4DE2AE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0935" y="3059013"/>
                  <a:ext cx="53871" cy="53861"/>
                </a:xfrm>
                <a:prstGeom prst="flowChartConnector">
                  <a:avLst/>
                </a:prstGeom>
                <a:solidFill>
                  <a:schemeClr val="accent1">
                    <a:alpha val="0"/>
                  </a:schemeClr>
                </a:solidFill>
                <a:ln w="12700" cap="sq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AutoShape 39">
                  <a:extLst>
                    <a:ext uri="{FF2B5EF4-FFF2-40B4-BE49-F238E27FC236}">
                      <a16:creationId xmlns:a16="http://schemas.microsoft.com/office/drawing/2014/main" id="{CADB0ABC-0918-BCDB-6431-448E9A95F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1995" y="3639518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geometry file</a:t>
                  </a:r>
                </a:p>
              </p:txBody>
            </p:sp>
            <p:cxnSp>
              <p:nvCxnSpPr>
                <p:cNvPr id="60" name="AutoShape 40">
                  <a:extLst>
                    <a:ext uri="{FF2B5EF4-FFF2-40B4-BE49-F238E27FC236}">
                      <a16:creationId xmlns:a16="http://schemas.microsoft.com/office/drawing/2014/main" id="{18FCE651-F02B-2265-44E3-BDE0F1D01745}"/>
                    </a:ext>
                  </a:extLst>
                </p:cNvPr>
                <p:cNvCxnSpPr>
                  <a:cxnSpLocks noChangeShapeType="1"/>
                  <a:stCxn id="14" idx="2"/>
                  <a:endCxn id="59" idx="0"/>
                </p:cNvCxnSpPr>
                <p:nvPr/>
              </p:nvCxnSpPr>
              <p:spPr bwMode="auto">
                <a:xfrm rot="16200000" flipH="1">
                  <a:off x="5731560" y="2792664"/>
                  <a:ext cx="1073294" cy="62041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2" name="AutoShape 39">
                  <a:extLst>
                    <a:ext uri="{FF2B5EF4-FFF2-40B4-BE49-F238E27FC236}">
                      <a16:creationId xmlns:a16="http://schemas.microsoft.com/office/drawing/2014/main" id="{05666878-952C-4706-10F1-19E23AF7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1488" y="3639763"/>
                  <a:ext cx="1492837" cy="229808"/>
                </a:xfrm>
                <a:prstGeom prst="parallelogram">
                  <a:avLst>
                    <a:gd name="adj" fmla="val 162370"/>
                  </a:avLst>
                </a:prstGeom>
                <a:solidFill>
                  <a:srgbClr val="00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/>
                  <a:r>
                    <a:rPr lang="en-GB" altLang="en-US" sz="1300" b="0" dirty="0">
                      <a:cs typeface="Arial" panose="020B0604020202020204" pitchFamily="34" charset="0"/>
                    </a:rPr>
                    <a:t>log file</a:t>
                  </a:r>
                </a:p>
              </p:txBody>
            </p:sp>
            <p:cxnSp>
              <p:nvCxnSpPr>
                <p:cNvPr id="63" name="AutoShape 40">
                  <a:extLst>
                    <a:ext uri="{FF2B5EF4-FFF2-40B4-BE49-F238E27FC236}">
                      <a16:creationId xmlns:a16="http://schemas.microsoft.com/office/drawing/2014/main" id="{DCE07D80-C6F4-C7CD-036D-1AABE947FA84}"/>
                    </a:ext>
                  </a:extLst>
                </p:cNvPr>
                <p:cNvCxnSpPr>
                  <a:cxnSpLocks noChangeShapeType="1"/>
                  <a:stCxn id="7" idx="2"/>
                  <a:endCxn id="62" idx="0"/>
                </p:cNvCxnSpPr>
                <p:nvPr/>
              </p:nvCxnSpPr>
              <p:spPr bwMode="auto">
                <a:xfrm rot="16200000" flipH="1">
                  <a:off x="4160184" y="2852039"/>
                  <a:ext cx="1073539" cy="50190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FA8314DE-68AA-5ED6-A85A-5A54D5DC6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908188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Line 12">
                  <a:extLst>
                    <a:ext uri="{FF2B5EF4-FFF2-40B4-BE49-F238E27FC236}">
                      <a16:creationId xmlns:a16="http://schemas.microsoft.com/office/drawing/2014/main" id="{F43E868D-F947-B19E-DE41-992D0BAD5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6515563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13">
                  <a:extLst>
                    <a:ext uri="{FF2B5EF4-FFF2-40B4-BE49-F238E27FC236}">
                      <a16:creationId xmlns:a16="http://schemas.microsoft.com/office/drawing/2014/main" id="{AFCD6C9C-3C59-8E88-192B-CD3E1794DE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7056000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14">
                  <a:extLst>
                    <a:ext uri="{FF2B5EF4-FFF2-40B4-BE49-F238E27FC236}">
                      <a16:creationId xmlns:a16="http://schemas.microsoft.com/office/drawing/2014/main" id="{A1CC78F6-525A-C04F-61B8-6DACA1D86E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4993995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15">
                  <a:extLst>
                    <a:ext uri="{FF2B5EF4-FFF2-40B4-BE49-F238E27FC236}">
                      <a16:creationId xmlns:a16="http://schemas.microsoft.com/office/drawing/2014/main" id="{9B7E859E-A865-469A-5041-6DC779494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5428558" y="2340207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13">
                  <a:extLst>
                    <a:ext uri="{FF2B5EF4-FFF2-40B4-BE49-F238E27FC236}">
                      <a16:creationId xmlns:a16="http://schemas.microsoft.com/office/drawing/2014/main" id="{572174B9-B619-5BB1-E6E7-B12BC9E99F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8172000" y="2340206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1" name="Gerade Verbindung mit Pfeil 60">
                  <a:extLst>
                    <a:ext uri="{FF2B5EF4-FFF2-40B4-BE49-F238E27FC236}">
                      <a16:creationId xmlns:a16="http://schemas.microsoft.com/office/drawing/2014/main" id="{E96A59BF-88B5-52D3-556D-7F5EE245F4FB}"/>
                    </a:ext>
                  </a:extLst>
                </p:cNvPr>
                <p:cNvCxnSpPr>
                  <a:stCxn id="52" idx="2"/>
                  <a:endCxn id="14" idx="0"/>
                </p:cNvCxnSpPr>
                <p:nvPr/>
              </p:nvCxnSpPr>
              <p:spPr>
                <a:xfrm>
                  <a:off x="5958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568B1A83-3136-ECD8-AFC8-F77AA02B7CE5}"/>
                    </a:ext>
                  </a:extLst>
                </p:cNvPr>
                <p:cNvCxnSpPr>
                  <a:stCxn id="50" idx="2"/>
                  <a:endCxn id="6" idx="0"/>
                </p:cNvCxnSpPr>
                <p:nvPr/>
              </p:nvCxnSpPr>
              <p:spPr>
                <a:xfrm>
                  <a:off x="3366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>
                  <a:extLst>
                    <a:ext uri="{FF2B5EF4-FFF2-40B4-BE49-F238E27FC236}">
                      <a16:creationId xmlns:a16="http://schemas.microsoft.com/office/drawing/2014/main" id="{57A119F0-7B79-DBA3-9B12-D8D6341B504C}"/>
                    </a:ext>
                  </a:extLst>
                </p:cNvPr>
                <p:cNvCxnSpPr>
                  <a:stCxn id="53" idx="2"/>
                  <a:endCxn id="7" idx="0"/>
                </p:cNvCxnSpPr>
                <p:nvPr/>
              </p:nvCxnSpPr>
              <p:spPr>
                <a:xfrm>
                  <a:off x="4446000" y="1894414"/>
                  <a:ext cx="0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mit Pfeil 68">
                  <a:extLst>
                    <a:ext uri="{FF2B5EF4-FFF2-40B4-BE49-F238E27FC236}">
                      <a16:creationId xmlns:a16="http://schemas.microsoft.com/office/drawing/2014/main" id="{89F0D62D-CF7E-D912-550D-AB8657B81EE9}"/>
                    </a:ext>
                  </a:extLst>
                </p:cNvPr>
                <p:cNvCxnSpPr>
                  <a:stCxn id="51" idx="2"/>
                  <a:endCxn id="9" idx="0"/>
                </p:cNvCxnSpPr>
                <p:nvPr/>
              </p:nvCxnSpPr>
              <p:spPr>
                <a:xfrm flipH="1">
                  <a:off x="7613999" y="1894414"/>
                  <a:ext cx="1" cy="379422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Line 7">
                  <a:extLst>
                    <a:ext uri="{FF2B5EF4-FFF2-40B4-BE49-F238E27FC236}">
                      <a16:creationId xmlns:a16="http://schemas.microsoft.com/office/drawing/2014/main" id="{98ADFC5F-3675-2A22-8FDF-D1FEE749F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3995442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rgbClr val="0000FF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7">
                  <a:extLst>
                    <a:ext uri="{FF2B5EF4-FFF2-40B4-BE49-F238E27FC236}">
                      <a16:creationId xmlns:a16="http://schemas.microsoft.com/office/drawing/2014/main" id="{90252307-7AF3-C65A-4171-76C38B239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4139458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Line 7">
                  <a:extLst>
                    <a:ext uri="{FF2B5EF4-FFF2-40B4-BE49-F238E27FC236}">
                      <a16:creationId xmlns:a16="http://schemas.microsoft.com/office/drawing/2014/main" id="{B68EFA4C-84B4-46C7-25BA-6312E2EB1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2641970" y="3851426"/>
                  <a:ext cx="0" cy="1723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3CFACE02-DA52-B143-CCA2-AB0139E9064F}"/>
                    </a:ext>
                  </a:extLst>
                </p:cNvPr>
                <p:cNvSpPr txBox="1"/>
                <p:nvPr/>
              </p:nvSpPr>
              <p:spPr>
                <a:xfrm>
                  <a:off x="2731868" y="3842962"/>
                  <a:ext cx="1411432" cy="4870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:r>
                    <a:rPr lang="de-DE" sz="900" dirty="0" err="1"/>
                    <a:t>neutron</a:t>
                  </a:r>
                  <a:r>
                    <a:rPr lang="de-DE" sz="900" dirty="0"/>
                    <a:t> </a:t>
                  </a:r>
                  <a:r>
                    <a:rPr lang="de-DE" sz="900" dirty="0" err="1"/>
                    <a:t>trajectories</a:t>
                  </a:r>
                  <a:br>
                    <a:rPr lang="de-DE" sz="900" dirty="0"/>
                  </a:br>
                  <a:r>
                    <a:rPr lang="de-DE" sz="900" dirty="0">
                      <a:solidFill>
                        <a:srgbClr val="0000FF"/>
                      </a:solidFill>
                    </a:rPr>
                    <a:t>monitor update </a:t>
                  </a:r>
                  <a:r>
                    <a:rPr lang="de-DE" sz="900" dirty="0" err="1">
                      <a:solidFill>
                        <a:srgbClr val="0000FF"/>
                      </a:solidFill>
                    </a:rPr>
                    <a:t>or</a:t>
                  </a:r>
                  <a:r>
                    <a:rPr lang="de-DE" sz="9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900" dirty="0" err="1">
                      <a:solidFill>
                        <a:srgbClr val="0000FF"/>
                      </a:solidFill>
                    </a:rPr>
                    <a:t>reset</a:t>
                  </a:r>
                  <a:endParaRPr lang="de-DE" sz="900" dirty="0">
                    <a:solidFill>
                      <a:srgbClr val="0000FF"/>
                    </a:solidFill>
                  </a:endParaRPr>
                </a:p>
                <a:p>
                  <a:pPr algn="l">
                    <a:lnSpc>
                      <a:spcPct val="95000"/>
                    </a:lnSpc>
                  </a:pPr>
                  <a:r>
                    <a:rPr lang="de-DE" sz="900" dirty="0" err="1">
                      <a:solidFill>
                        <a:srgbClr val="C00000"/>
                      </a:solidFill>
                    </a:rPr>
                    <a:t>parameter</a:t>
                  </a:r>
                  <a:r>
                    <a:rPr lang="de-DE" sz="9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de-DE" sz="900" dirty="0" err="1">
                      <a:solidFill>
                        <a:srgbClr val="C00000"/>
                      </a:solidFill>
                    </a:rPr>
                    <a:t>change</a:t>
                  </a:r>
                  <a:endParaRPr lang="de-DE" sz="9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CE2B595-EA60-AC89-79B0-0E191CB25B13}"/>
                </a:ext>
              </a:extLst>
            </p:cNvPr>
            <p:cNvSpPr/>
            <p:nvPr/>
          </p:nvSpPr>
          <p:spPr>
            <a:xfrm>
              <a:off x="1224016" y="4304504"/>
              <a:ext cx="1512164" cy="272938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91169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Data handling for digital twins in </a:t>
            </a:r>
            <a:r>
              <a:rPr lang="en-US" sz="2200" dirty="0" err="1"/>
              <a:t>vitess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34</a:t>
            </a:fld>
            <a:endParaRPr lang="en-US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A013DAB-40E1-4F1E-2EF3-F79E3E1D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96000"/>
            <a:ext cx="6400279" cy="270030"/>
          </a:xfrm>
        </p:spPr>
        <p:txBody>
          <a:bodyPr/>
          <a:lstStyle/>
          <a:p>
            <a:r>
              <a:rPr lang="en-US" sz="1600" dirty="0"/>
              <a:t>Concept for Live Mode in VITESS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87B8E0A-7ECE-7AEB-F5B6-93EF00656A1F}"/>
              </a:ext>
            </a:extLst>
          </p:cNvPr>
          <p:cNvGrpSpPr/>
          <p:nvPr/>
        </p:nvGrpSpPr>
        <p:grpSpPr>
          <a:xfrm>
            <a:off x="1080000" y="900000"/>
            <a:ext cx="6624985" cy="3708000"/>
            <a:chOff x="2411760" y="644833"/>
            <a:chExt cx="6624985" cy="3708000"/>
          </a:xfrm>
        </p:grpSpPr>
        <p:sp>
          <p:nvSpPr>
            <p:cNvPr id="58" name="Rectangle 38">
              <a:extLst>
                <a:ext uri="{FF2B5EF4-FFF2-40B4-BE49-F238E27FC236}">
                  <a16:creationId xmlns:a16="http://schemas.microsoft.com/office/drawing/2014/main" id="{9342807E-4023-430C-FB7D-A985D4D1F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644833"/>
              <a:ext cx="6624985" cy="3708000"/>
            </a:xfrm>
            <a:prstGeom prst="rect">
              <a:avLst/>
            </a:prstGeom>
            <a:noFill/>
            <a:ln w="25400" cap="sq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30D8A385-EB93-1DB9-29C1-F8BA66831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753753"/>
              <a:ext cx="4940606" cy="433284"/>
            </a:xfrm>
            <a:prstGeom prst="flowChartProcess">
              <a:avLst/>
            </a:prstGeom>
            <a:solidFill>
              <a:srgbClr val="FFFF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kumimoji="1" lang="en-GB" altLang="en-US" sz="2400" b="0" dirty="0">
                  <a:latin typeface="Tahoma" panose="020B0604030504040204" pitchFamily="34" charset="0"/>
                </a:rPr>
                <a:t>VITESS GUI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7DFE5512-1BF5-8CB7-DF89-BE1B98635A48}"/>
                </a:ext>
              </a:extLst>
            </p:cNvPr>
            <p:cNvCxnSpPr>
              <a:stCxn id="53" idx="0"/>
            </p:cNvCxnSpPr>
            <p:nvPr/>
          </p:nvCxnSpPr>
          <p:spPr>
            <a:xfrm flipV="1">
              <a:off x="4446000" y="1187037"/>
              <a:ext cx="0" cy="41329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1B91973-4269-BD58-F01F-F54FF8938EA2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958000" y="1187037"/>
              <a:ext cx="0" cy="41329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C3C6131D-3075-6F80-906C-2B71FF52547A}"/>
                </a:ext>
              </a:extLst>
            </p:cNvPr>
            <p:cNvCxnSpPr>
              <a:stCxn id="51" idx="0"/>
            </p:cNvCxnSpPr>
            <p:nvPr/>
          </p:nvCxnSpPr>
          <p:spPr>
            <a:xfrm flipH="1" flipV="1">
              <a:off x="7613998" y="1187037"/>
              <a:ext cx="2" cy="41329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967F324E-061A-E802-D6B6-A37B03B131BA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3366000" y="1187037"/>
              <a:ext cx="0" cy="41329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C7A99CED-8D80-ECF9-6186-33B741B28146}"/>
                </a:ext>
              </a:extLst>
            </p:cNvPr>
            <p:cNvGrpSpPr/>
            <p:nvPr/>
          </p:nvGrpSpPr>
          <p:grpSpPr>
            <a:xfrm>
              <a:off x="2465631" y="1567656"/>
              <a:ext cx="6162889" cy="2762362"/>
              <a:chOff x="2465631" y="1567656"/>
              <a:chExt cx="6162889" cy="2762362"/>
            </a:xfrm>
          </p:grpSpPr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3F27CCC-1B4D-2ED1-F608-E3A80FFDD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2000" y="2273836"/>
                <a:ext cx="828000" cy="292388"/>
              </a:xfrm>
              <a:prstGeom prst="rect">
                <a:avLst/>
              </a:prstGeom>
              <a:solidFill>
                <a:srgbClr val="99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300" b="0" dirty="0">
                    <a:cs typeface="Arial" panose="020B0604020202020204" pitchFamily="34" charset="0"/>
                  </a:rPr>
                  <a:t>source</a:t>
                </a:r>
              </a:p>
            </p:txBody>
          </p:sp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690098FB-1102-9146-3496-3688C97B9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000" y="2273836"/>
                <a:ext cx="828000" cy="292388"/>
              </a:xfrm>
              <a:prstGeom prst="rect">
                <a:avLst/>
              </a:prstGeom>
              <a:solidFill>
                <a:srgbClr val="99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300" b="0" dirty="0">
                    <a:cs typeface="Arial" panose="020B0604020202020204" pitchFamily="34" charset="0"/>
                  </a:rPr>
                  <a:t>module 2</a:t>
                </a:r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F393D2C6-1B3C-A9BD-2B89-CDC4513D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999" y="2273836"/>
                <a:ext cx="828000" cy="292388"/>
              </a:xfrm>
              <a:prstGeom prst="rect">
                <a:avLst/>
              </a:prstGeom>
              <a:solidFill>
                <a:srgbClr val="99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300" b="0" dirty="0">
                    <a:cs typeface="Arial" panose="020B0604020202020204" pitchFamily="34" charset="0"/>
                  </a:rPr>
                  <a:t>module n</a:t>
                </a:r>
              </a:p>
            </p:txBody>
          </p:sp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63C3DDD4-CF69-E04D-9618-A77F9B2B5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433" y="3250520"/>
                <a:ext cx="1321645" cy="229808"/>
              </a:xfrm>
              <a:prstGeom prst="parallelogram">
                <a:avLst>
                  <a:gd name="adj" fmla="val 143750"/>
                </a:avLst>
              </a:prstGeom>
              <a:solidFill>
                <a:srgbClr val="00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GB" altLang="en-US" sz="1300" b="0" dirty="0">
                    <a:cs typeface="Arial" panose="020B0604020202020204" pitchFamily="34" charset="0"/>
                  </a:rPr>
                  <a:t>I(par)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4DBF3C9C-AD29-D26F-B86D-C8ADB1952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4000" y="2273836"/>
                <a:ext cx="828000" cy="29238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300" b="0" dirty="0">
                    <a:cs typeface="Arial" panose="020B0604020202020204" pitchFamily="34" charset="0"/>
                  </a:rPr>
                  <a:t>monitor</a:t>
                </a:r>
              </a:p>
            </p:txBody>
          </p:sp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AD1AF377-CC0C-530C-C56D-6C3D91FC3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683" y="3631140"/>
                <a:ext cx="1492837" cy="229808"/>
              </a:xfrm>
              <a:prstGeom prst="parallelogram">
                <a:avLst>
                  <a:gd name="adj" fmla="val 162370"/>
                </a:avLst>
              </a:prstGeom>
              <a:solidFill>
                <a:srgbClr val="00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GB" altLang="en-US" sz="1300" b="0" dirty="0">
                    <a:cs typeface="Arial" panose="020B0604020202020204" pitchFamily="34" charset="0"/>
                  </a:rPr>
                  <a:t>visualization file</a:t>
                </a:r>
              </a:p>
            </p:txBody>
          </p:sp>
          <p:cxnSp>
            <p:nvCxnSpPr>
              <p:cNvPr id="41" name="AutoShape 19">
                <a:extLst>
                  <a:ext uri="{FF2B5EF4-FFF2-40B4-BE49-F238E27FC236}">
                    <a16:creationId xmlns:a16="http://schemas.microsoft.com/office/drawing/2014/main" id="{2DDDD27B-D3B1-AE9C-3EE2-8B63866DBC0A}"/>
                  </a:ext>
                </a:extLst>
              </p:cNvPr>
              <p:cNvCxnSpPr>
                <a:cxnSpLocks noChangeShapeType="1"/>
                <a:stCxn id="6" idx="2"/>
                <a:endCxn id="40" idx="0"/>
              </p:cNvCxnSpPr>
              <p:nvPr/>
            </p:nvCxnSpPr>
            <p:spPr bwMode="auto">
              <a:xfrm rot="16200000" flipH="1">
                <a:off x="5091593" y="840631"/>
                <a:ext cx="1064916" cy="4516102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20">
                <a:extLst>
                  <a:ext uri="{FF2B5EF4-FFF2-40B4-BE49-F238E27FC236}">
                    <a16:creationId xmlns:a16="http://schemas.microsoft.com/office/drawing/2014/main" id="{BA6F4314-3C3F-40BA-5365-8B663E2EEE06}"/>
                  </a:ext>
                </a:extLst>
              </p:cNvPr>
              <p:cNvCxnSpPr>
                <a:cxnSpLocks noChangeShapeType="1"/>
                <a:stCxn id="7" idx="2"/>
                <a:endCxn id="40" idx="0"/>
              </p:cNvCxnSpPr>
              <p:nvPr/>
            </p:nvCxnSpPr>
            <p:spPr bwMode="auto">
              <a:xfrm rot="16200000" flipH="1">
                <a:off x="5631593" y="1380631"/>
                <a:ext cx="1064916" cy="3436102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21">
                <a:extLst>
                  <a:ext uri="{FF2B5EF4-FFF2-40B4-BE49-F238E27FC236}">
                    <a16:creationId xmlns:a16="http://schemas.microsoft.com/office/drawing/2014/main" id="{7CCA9164-F4EF-CF46-B4D5-D93685BAD278}"/>
                  </a:ext>
                </a:extLst>
              </p:cNvPr>
              <p:cNvCxnSpPr>
                <a:cxnSpLocks noChangeShapeType="1"/>
                <a:stCxn id="14" idx="2"/>
                <a:endCxn id="40" idx="0"/>
              </p:cNvCxnSpPr>
              <p:nvPr/>
            </p:nvCxnSpPr>
            <p:spPr bwMode="auto">
              <a:xfrm rot="16200000" flipH="1">
                <a:off x="6387593" y="2136631"/>
                <a:ext cx="1064916" cy="1924102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22">
                <a:extLst>
                  <a:ext uri="{FF2B5EF4-FFF2-40B4-BE49-F238E27FC236}">
                    <a16:creationId xmlns:a16="http://schemas.microsoft.com/office/drawing/2014/main" id="{7FE0A267-EE30-729F-A127-35844F91A080}"/>
                  </a:ext>
                </a:extLst>
              </p:cNvPr>
              <p:cNvCxnSpPr>
                <a:cxnSpLocks noChangeShapeType="1"/>
                <a:stCxn id="9" idx="2"/>
                <a:endCxn id="40" idx="0"/>
              </p:cNvCxnSpPr>
              <p:nvPr/>
            </p:nvCxnSpPr>
            <p:spPr bwMode="auto">
              <a:xfrm rot="16200000" flipH="1">
                <a:off x="7215592" y="2964630"/>
                <a:ext cx="1064916" cy="268103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AutoShape 23">
                <a:extLst>
                  <a:ext uri="{FF2B5EF4-FFF2-40B4-BE49-F238E27FC236}">
                    <a16:creationId xmlns:a16="http://schemas.microsoft.com/office/drawing/2014/main" id="{B5BE6E32-A5B3-7238-0853-C352F8D2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631" y="3250520"/>
                <a:ext cx="1221085" cy="229808"/>
              </a:xfrm>
              <a:prstGeom prst="parallelogram">
                <a:avLst>
                  <a:gd name="adj" fmla="val 132813"/>
                </a:avLst>
              </a:prstGeom>
              <a:solidFill>
                <a:srgbClr val="FFCC66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GB" altLang="en-US" sz="1300" b="0" dirty="0" err="1">
                    <a:cs typeface="Arial" panose="020B0604020202020204" pitchFamily="34" charset="0"/>
                  </a:rPr>
                  <a:t>param.file</a:t>
                </a:r>
                <a:endParaRPr lang="en-GB" altLang="en-US" sz="1300" b="0" dirty="0"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E6A0D13C-4EBB-058D-0502-69D7D2039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116877" y="2566521"/>
                <a:ext cx="0" cy="6840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AutoShape 29">
                <a:extLst>
                  <a:ext uri="{FF2B5EF4-FFF2-40B4-BE49-F238E27FC236}">
                    <a16:creationId xmlns:a16="http://schemas.microsoft.com/office/drawing/2014/main" id="{56D7BA9D-8D26-A661-B575-ABFB60B1B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000" y="1567656"/>
                <a:ext cx="828000" cy="326758"/>
              </a:xfrm>
              <a:prstGeom prst="flowChartManualInput">
                <a:avLst/>
              </a:prstGeom>
              <a:solidFill>
                <a:srgbClr val="FFCC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1300" b="0" dirty="0">
                    <a:cs typeface="Arial" panose="020B0604020202020204" pitchFamily="34" charset="0"/>
                  </a:rPr>
                  <a:t>parameters</a:t>
                </a:r>
              </a:p>
            </p:txBody>
          </p:sp>
          <p:sp>
            <p:nvSpPr>
              <p:cNvPr id="51" name="AutoShape 30">
                <a:extLst>
                  <a:ext uri="{FF2B5EF4-FFF2-40B4-BE49-F238E27FC236}">
                    <a16:creationId xmlns:a16="http://schemas.microsoft.com/office/drawing/2014/main" id="{75BF7B73-85B4-1E80-AEFE-611FBE48B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00" y="1567656"/>
                <a:ext cx="828000" cy="326758"/>
              </a:xfrm>
              <a:prstGeom prst="flowChartManualInput">
                <a:avLst/>
              </a:prstGeom>
              <a:solidFill>
                <a:srgbClr val="FFCC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1300" b="0" dirty="0">
                    <a:cs typeface="Arial" panose="020B0604020202020204" pitchFamily="34" charset="0"/>
                  </a:rPr>
                  <a:t>parameters</a:t>
                </a:r>
              </a:p>
            </p:txBody>
          </p:sp>
          <p:sp>
            <p:nvSpPr>
              <p:cNvPr id="52" name="AutoShape 31">
                <a:extLst>
                  <a:ext uri="{FF2B5EF4-FFF2-40B4-BE49-F238E27FC236}">
                    <a16:creationId xmlns:a16="http://schemas.microsoft.com/office/drawing/2014/main" id="{7D3BA420-68DC-7DD8-4571-E8E2FACFC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4000" y="1567656"/>
                <a:ext cx="828000" cy="326758"/>
              </a:xfrm>
              <a:prstGeom prst="flowChartManualInput">
                <a:avLst/>
              </a:prstGeom>
              <a:solidFill>
                <a:srgbClr val="FFCC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1300" b="0" dirty="0">
                    <a:cs typeface="Arial" panose="020B0604020202020204" pitchFamily="34" charset="0"/>
                  </a:rPr>
                  <a:t>parameters</a:t>
                </a:r>
              </a:p>
            </p:txBody>
          </p:sp>
          <p:sp>
            <p:nvSpPr>
              <p:cNvPr id="53" name="AutoShape 32">
                <a:extLst>
                  <a:ext uri="{FF2B5EF4-FFF2-40B4-BE49-F238E27FC236}">
                    <a16:creationId xmlns:a16="http://schemas.microsoft.com/office/drawing/2014/main" id="{D9041677-E2AA-6432-C823-4FC67AD0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000" y="1567656"/>
                <a:ext cx="828000" cy="326758"/>
              </a:xfrm>
              <a:prstGeom prst="flowChartManualInput">
                <a:avLst/>
              </a:prstGeom>
              <a:solidFill>
                <a:srgbClr val="FFCC66"/>
              </a:solidFill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kumimoji="1" lang="en-GB" altLang="en-US" sz="1300" b="0" dirty="0">
                    <a:cs typeface="Arial" panose="020B0604020202020204" pitchFamily="34" charset="0"/>
                  </a:rPr>
                  <a:t>parameters</a:t>
                </a:r>
              </a:p>
            </p:txBody>
          </p:sp>
          <p:cxnSp>
            <p:nvCxnSpPr>
              <p:cNvPr id="54" name="AutoShape 33">
                <a:extLst>
                  <a:ext uri="{FF2B5EF4-FFF2-40B4-BE49-F238E27FC236}">
                    <a16:creationId xmlns:a16="http://schemas.microsoft.com/office/drawing/2014/main" id="{D0B51988-E5ED-9AD5-26DE-C1230F46D8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03747" y="2570400"/>
                <a:ext cx="1197" cy="684000"/>
              </a:xfrm>
              <a:prstGeom prst="straightConnector1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AutoShape 34">
                <a:extLst>
                  <a:ext uri="{FF2B5EF4-FFF2-40B4-BE49-F238E27FC236}">
                    <a16:creationId xmlns:a16="http://schemas.microsoft.com/office/drawing/2014/main" id="{59129837-30DF-E242-D725-DB3DEB5FA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246" y="3055423"/>
                <a:ext cx="53871" cy="53861"/>
              </a:xfrm>
              <a:prstGeom prst="flowChartConnector">
                <a:avLst/>
              </a:prstGeom>
              <a:solidFill>
                <a:schemeClr val="accent1">
                  <a:alpha val="0"/>
                </a:schemeClr>
              </a:solidFill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56" name="AutoShape 35">
                <a:extLst>
                  <a:ext uri="{FF2B5EF4-FFF2-40B4-BE49-F238E27FC236}">
                    <a16:creationId xmlns:a16="http://schemas.microsoft.com/office/drawing/2014/main" id="{523806CE-3C38-C299-4E18-554962BEF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185" y="3055423"/>
                <a:ext cx="53871" cy="53861"/>
              </a:xfrm>
              <a:prstGeom prst="flowChartConnector">
                <a:avLst/>
              </a:prstGeom>
              <a:solidFill>
                <a:schemeClr val="accent1">
                  <a:alpha val="0"/>
                </a:schemeClr>
              </a:solidFill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57" name="AutoShape 36">
                <a:extLst>
                  <a:ext uri="{FF2B5EF4-FFF2-40B4-BE49-F238E27FC236}">
                    <a16:creationId xmlns:a16="http://schemas.microsoft.com/office/drawing/2014/main" id="{E65EAD25-183D-0177-C63B-D3D83221C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935" y="3059013"/>
                <a:ext cx="53871" cy="53861"/>
              </a:xfrm>
              <a:prstGeom prst="flowChartConnector">
                <a:avLst/>
              </a:prstGeom>
              <a:solidFill>
                <a:schemeClr val="accent1">
                  <a:alpha val="0"/>
                </a:schemeClr>
              </a:solidFill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59" name="AutoShape 39">
                <a:extLst>
                  <a:ext uri="{FF2B5EF4-FFF2-40B4-BE49-F238E27FC236}">
                    <a16:creationId xmlns:a16="http://schemas.microsoft.com/office/drawing/2014/main" id="{C65AF2DC-4341-67A6-90AA-2FDB949E2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1995" y="3639518"/>
                <a:ext cx="1492837" cy="229808"/>
              </a:xfrm>
              <a:prstGeom prst="parallelogram">
                <a:avLst>
                  <a:gd name="adj" fmla="val 162370"/>
                </a:avLst>
              </a:prstGeom>
              <a:solidFill>
                <a:srgbClr val="00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GB" altLang="en-US" sz="1300" b="0" dirty="0">
                    <a:cs typeface="Arial" panose="020B0604020202020204" pitchFamily="34" charset="0"/>
                  </a:rPr>
                  <a:t>geometry file</a:t>
                </a:r>
              </a:p>
            </p:txBody>
          </p:sp>
          <p:cxnSp>
            <p:nvCxnSpPr>
              <p:cNvPr id="60" name="AutoShape 40">
                <a:extLst>
                  <a:ext uri="{FF2B5EF4-FFF2-40B4-BE49-F238E27FC236}">
                    <a16:creationId xmlns:a16="http://schemas.microsoft.com/office/drawing/2014/main" id="{DD4E01B4-AE55-57D1-846F-4311BE22583E}"/>
                  </a:ext>
                </a:extLst>
              </p:cNvPr>
              <p:cNvCxnSpPr>
                <a:cxnSpLocks noChangeShapeType="1"/>
                <a:stCxn id="14" idx="2"/>
                <a:endCxn id="59" idx="0"/>
              </p:cNvCxnSpPr>
              <p:nvPr/>
            </p:nvCxnSpPr>
            <p:spPr bwMode="auto">
              <a:xfrm rot="16200000" flipH="1">
                <a:off x="5731560" y="2792664"/>
                <a:ext cx="1073294" cy="620414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AutoShape 39">
                <a:extLst>
                  <a:ext uri="{FF2B5EF4-FFF2-40B4-BE49-F238E27FC236}">
                    <a16:creationId xmlns:a16="http://schemas.microsoft.com/office/drawing/2014/main" id="{4B354388-3F80-7758-C47C-B34837808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488" y="3639763"/>
                <a:ext cx="1492837" cy="229808"/>
              </a:xfrm>
              <a:prstGeom prst="parallelogram">
                <a:avLst>
                  <a:gd name="adj" fmla="val 162370"/>
                </a:avLst>
              </a:prstGeom>
              <a:solidFill>
                <a:srgbClr val="00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/>
                <a:r>
                  <a:rPr lang="en-GB" altLang="en-US" sz="1300" b="0" dirty="0">
                    <a:cs typeface="Arial" panose="020B0604020202020204" pitchFamily="34" charset="0"/>
                  </a:rPr>
                  <a:t>log file</a:t>
                </a:r>
              </a:p>
            </p:txBody>
          </p:sp>
          <p:cxnSp>
            <p:nvCxnSpPr>
              <p:cNvPr id="63" name="AutoShape 40">
                <a:extLst>
                  <a:ext uri="{FF2B5EF4-FFF2-40B4-BE49-F238E27FC236}">
                    <a16:creationId xmlns:a16="http://schemas.microsoft.com/office/drawing/2014/main" id="{D596E563-2BE2-F95D-F5DD-9AC71EDDB6B1}"/>
                  </a:ext>
                </a:extLst>
              </p:cNvPr>
              <p:cNvCxnSpPr>
                <a:cxnSpLocks noChangeShapeType="1"/>
                <a:stCxn id="7" idx="2"/>
                <a:endCxn id="62" idx="0"/>
              </p:cNvCxnSpPr>
              <p:nvPr/>
            </p:nvCxnSpPr>
            <p:spPr bwMode="auto">
              <a:xfrm rot="16200000" flipH="1">
                <a:off x="4160184" y="2852039"/>
                <a:ext cx="1073539" cy="501907"/>
              </a:xfrm>
              <a:prstGeom prst="bentConnector3">
                <a:avLst>
                  <a:gd name="adj1" fmla="val 50000"/>
                </a:avLst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" name="Line 7">
                <a:extLst>
                  <a:ext uri="{FF2B5EF4-FFF2-40B4-BE49-F238E27FC236}">
                    <a16:creationId xmlns:a16="http://schemas.microsoft.com/office/drawing/2014/main" id="{67F6DF45-69BB-D02D-E6AB-7160108BE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08188" y="2412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84CB82B3-4341-2ADC-7C68-BE428CFEB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28558" y="2412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8F2310AA-6CDC-455F-CF78-E002AE1D8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93995" y="2412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4F8936DA-898C-6C42-77A4-C3CA1DBA1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08188" y="2268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62EB25F3-3B45-7615-28AA-72A6A5BF1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93995" y="2268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44951D23-9C03-95B3-D7D9-B7AA56C60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28558" y="2268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7">
                <a:extLst>
                  <a:ext uri="{FF2B5EF4-FFF2-40B4-BE49-F238E27FC236}">
                    <a16:creationId xmlns:a16="http://schemas.microsoft.com/office/drawing/2014/main" id="{7B93A1DD-18D8-40D4-9E97-7B7FDD202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515563" y="2268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7">
                <a:extLst>
                  <a:ext uri="{FF2B5EF4-FFF2-40B4-BE49-F238E27FC236}">
                    <a16:creationId xmlns:a16="http://schemas.microsoft.com/office/drawing/2014/main" id="{868755F7-68E7-42CF-AF93-B7CE76FDE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056000" y="2268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97E6949D-5128-F881-B8C7-74BFE81F8A0F}"/>
                  </a:ext>
                </a:extLst>
              </p:cNvPr>
              <p:cNvCxnSpPr/>
              <p:nvPr/>
            </p:nvCxnSpPr>
            <p:spPr>
              <a:xfrm flipV="1">
                <a:off x="7452320" y="1894414"/>
                <a:ext cx="0" cy="37942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276BA945-0203-CF99-FD75-29243AD8A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908188" y="2340207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F2D5B24-7AB4-8779-AB7C-83336A683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515563" y="2340207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8DC006EE-F7E7-78BE-681A-3C0DBD65B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056000" y="2340207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30860906-DDA2-2451-C1AA-3E4C473EB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93995" y="2340207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6B1FD862-3E18-FFD4-6938-FA1B57AAB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428558" y="2340207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FEDBAA59-13A3-F51E-D77F-70609E2DE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172000" y="234020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" name="Gerade Verbindung mit Pfeil 60">
                <a:extLst>
                  <a:ext uri="{FF2B5EF4-FFF2-40B4-BE49-F238E27FC236}">
                    <a16:creationId xmlns:a16="http://schemas.microsoft.com/office/drawing/2014/main" id="{5A544F96-E0C0-8E54-8CD1-E421C90AD616}"/>
                  </a:ext>
                </a:extLst>
              </p:cNvPr>
              <p:cNvCxnSpPr>
                <a:stCxn id="52" idx="2"/>
                <a:endCxn id="14" idx="0"/>
              </p:cNvCxnSpPr>
              <p:nvPr/>
            </p:nvCxnSpPr>
            <p:spPr>
              <a:xfrm>
                <a:off x="5958000" y="1894414"/>
                <a:ext cx="0" cy="3794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id="{67D36F5B-4F32-B960-0AD3-DD8423870C00}"/>
                  </a:ext>
                </a:extLst>
              </p:cNvPr>
              <p:cNvCxnSpPr>
                <a:stCxn id="50" idx="2"/>
                <a:endCxn id="6" idx="0"/>
              </p:cNvCxnSpPr>
              <p:nvPr/>
            </p:nvCxnSpPr>
            <p:spPr>
              <a:xfrm>
                <a:off x="3366000" y="1894414"/>
                <a:ext cx="0" cy="3794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mit Pfeil 66">
                <a:extLst>
                  <a:ext uri="{FF2B5EF4-FFF2-40B4-BE49-F238E27FC236}">
                    <a16:creationId xmlns:a16="http://schemas.microsoft.com/office/drawing/2014/main" id="{C527A6E3-A58A-B34F-0098-244369D462BA}"/>
                  </a:ext>
                </a:extLst>
              </p:cNvPr>
              <p:cNvCxnSpPr>
                <a:stCxn id="53" idx="2"/>
                <a:endCxn id="7" idx="0"/>
              </p:cNvCxnSpPr>
              <p:nvPr/>
            </p:nvCxnSpPr>
            <p:spPr>
              <a:xfrm>
                <a:off x="4446000" y="1894414"/>
                <a:ext cx="0" cy="3794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>
                <a:extLst>
                  <a:ext uri="{FF2B5EF4-FFF2-40B4-BE49-F238E27FC236}">
                    <a16:creationId xmlns:a16="http://schemas.microsoft.com/office/drawing/2014/main" id="{132A701C-E694-6C1E-4D00-CDA26005A8D3}"/>
                  </a:ext>
                </a:extLst>
              </p:cNvPr>
              <p:cNvCxnSpPr>
                <a:stCxn id="51" idx="2"/>
                <a:endCxn id="9" idx="0"/>
              </p:cNvCxnSpPr>
              <p:nvPr/>
            </p:nvCxnSpPr>
            <p:spPr>
              <a:xfrm flipH="1">
                <a:off x="7613999" y="1894414"/>
                <a:ext cx="1" cy="3794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53F1BB71-2901-CC90-5F76-78E4EFD90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641970" y="3995442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7">
                <a:extLst>
                  <a:ext uri="{FF2B5EF4-FFF2-40B4-BE49-F238E27FC236}">
                    <a16:creationId xmlns:a16="http://schemas.microsoft.com/office/drawing/2014/main" id="{59107531-74CA-008C-0F4D-66C89207D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641970" y="4139458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09FCCC11-B321-C310-2A6C-7E599D98E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641970" y="3851426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DFCAEF06-C1ED-4417-125A-51CEB44FAED8}"/>
                  </a:ext>
                </a:extLst>
              </p:cNvPr>
              <p:cNvSpPr txBox="1"/>
              <p:nvPr/>
            </p:nvSpPr>
            <p:spPr>
              <a:xfrm>
                <a:off x="2731868" y="3842962"/>
                <a:ext cx="1411432" cy="487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900" dirty="0" err="1"/>
                  <a:t>neutron</a:t>
                </a:r>
                <a:r>
                  <a:rPr lang="de-DE" sz="900" dirty="0"/>
                  <a:t> </a:t>
                </a:r>
                <a:r>
                  <a:rPr lang="de-DE" sz="900" dirty="0" err="1"/>
                  <a:t>trajectories</a:t>
                </a:r>
                <a:br>
                  <a:rPr lang="de-DE" sz="900" dirty="0"/>
                </a:br>
                <a:r>
                  <a:rPr lang="de-DE" sz="900" dirty="0">
                    <a:solidFill>
                      <a:srgbClr val="0000FF"/>
                    </a:solidFill>
                  </a:rPr>
                  <a:t>monitor update </a:t>
                </a:r>
                <a:r>
                  <a:rPr lang="de-DE" sz="900" dirty="0" err="1">
                    <a:solidFill>
                      <a:srgbClr val="0000FF"/>
                    </a:solidFill>
                  </a:rPr>
                  <a:t>or</a:t>
                </a:r>
                <a:r>
                  <a:rPr lang="de-DE" sz="900" dirty="0">
                    <a:solidFill>
                      <a:srgbClr val="0000FF"/>
                    </a:solidFill>
                  </a:rPr>
                  <a:t> </a:t>
                </a:r>
                <a:r>
                  <a:rPr lang="de-DE" sz="900" dirty="0" err="1">
                    <a:solidFill>
                      <a:srgbClr val="0000FF"/>
                    </a:solidFill>
                  </a:rPr>
                  <a:t>reset</a:t>
                </a:r>
                <a:endParaRPr lang="de-DE" sz="900" dirty="0">
                  <a:solidFill>
                    <a:srgbClr val="0000FF"/>
                  </a:solidFill>
                </a:endParaRPr>
              </a:p>
              <a:p>
                <a:pPr algn="l">
                  <a:lnSpc>
                    <a:spcPct val="95000"/>
                  </a:lnSpc>
                </a:pPr>
                <a:r>
                  <a:rPr lang="de-DE" sz="900" dirty="0" err="1">
                    <a:solidFill>
                      <a:srgbClr val="C00000"/>
                    </a:solidFill>
                  </a:rPr>
                  <a:t>parameter</a:t>
                </a:r>
                <a:r>
                  <a:rPr lang="de-DE" sz="900" dirty="0">
                    <a:solidFill>
                      <a:srgbClr val="C00000"/>
                    </a:solidFill>
                  </a:rPr>
                  <a:t> </a:t>
                </a:r>
                <a:r>
                  <a:rPr lang="de-DE" sz="900" dirty="0" err="1">
                    <a:solidFill>
                      <a:srgbClr val="C00000"/>
                    </a:solidFill>
                  </a:rPr>
                  <a:t>change</a:t>
                </a:r>
                <a:endParaRPr lang="de-DE" sz="9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F3A2ECA7-352F-80D4-0B55-DE1137188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056000" y="2412204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7">
                <a:extLst>
                  <a:ext uri="{FF2B5EF4-FFF2-40B4-BE49-F238E27FC236}">
                    <a16:creationId xmlns:a16="http://schemas.microsoft.com/office/drawing/2014/main" id="{B641943F-8EF5-B431-82A2-928BE4B17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515563" y="2412205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7">
                <a:extLst>
                  <a:ext uri="{FF2B5EF4-FFF2-40B4-BE49-F238E27FC236}">
                    <a16:creationId xmlns:a16="http://schemas.microsoft.com/office/drawing/2014/main" id="{78925667-AE79-70E2-671A-4916557C3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172000" y="2413588"/>
                <a:ext cx="0" cy="172388"/>
              </a:xfrm>
              <a:prstGeom prst="line">
                <a:avLst/>
              </a:prstGeom>
              <a:noFill/>
              <a:ln w="12700" cap="sq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618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8E4132-AB22-4FE2-ACBE-794E9C751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98476"/>
            <a:ext cx="3000000" cy="17989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30000"/>
            <a:ext cx="7020000" cy="330000"/>
          </a:xfrm>
        </p:spPr>
        <p:txBody>
          <a:bodyPr>
            <a:normAutofit/>
          </a:bodyPr>
          <a:lstStyle/>
          <a:p>
            <a:r>
              <a:rPr lang="en-US" sz="2000" dirty="0"/>
              <a:t>Updating of monitor output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613" y="373262"/>
            <a:ext cx="3480387" cy="11640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83" dirty="0"/>
              <a:t>Simulation split into a number of bunches,</a:t>
            </a:r>
            <a:br>
              <a:rPr lang="en-US" sz="1083" dirty="0"/>
            </a:br>
            <a:r>
              <a:rPr lang="en-US" sz="1083" dirty="0"/>
              <a:t>e.g. 10 x 1 Mio trajectories</a:t>
            </a:r>
          </a:p>
          <a:p>
            <a:pPr>
              <a:lnSpc>
                <a:spcPct val="100000"/>
              </a:lnSpc>
            </a:pPr>
            <a:r>
              <a:rPr lang="en-US" sz="1083" dirty="0"/>
              <a:t>All monitor outputs are updated after each bunch</a:t>
            </a:r>
          </a:p>
          <a:p>
            <a:pPr>
              <a:lnSpc>
                <a:spcPct val="100000"/>
              </a:lnSpc>
            </a:pPr>
            <a:r>
              <a:rPr lang="en-US" sz="1083" dirty="0"/>
              <a:t>Estimated intensity in the monitor channels roughly constant by considering the fraction of the simulated trajectories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C7E80-BDAE-4626-A61C-5F53670B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79" y="1512452"/>
            <a:ext cx="3000000" cy="1798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2CAD6-49E1-47DD-B769-752683066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86" y="2627676"/>
            <a:ext cx="3000000" cy="1798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E9717-00D5-4BC1-8555-E3F7FAE3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653" y="3754208"/>
            <a:ext cx="3000000" cy="17989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C8CA0D-C307-41ED-B6B2-30CC7039DA9B}"/>
              </a:ext>
            </a:extLst>
          </p:cNvPr>
          <p:cNvSpPr/>
          <p:nvPr/>
        </p:nvSpPr>
        <p:spPr>
          <a:xfrm>
            <a:off x="971600" y="1159171"/>
            <a:ext cx="2040227" cy="2400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F3293A-B568-4839-B9FF-19592D452A4E}"/>
              </a:ext>
            </a:extLst>
          </p:cNvPr>
          <p:cNvSpPr/>
          <p:nvPr/>
        </p:nvSpPr>
        <p:spPr>
          <a:xfrm>
            <a:off x="2057372" y="2263481"/>
            <a:ext cx="2040227" cy="2400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564FE6-636C-4894-9D09-42D5B655FE44}"/>
              </a:ext>
            </a:extLst>
          </p:cNvPr>
          <p:cNvSpPr/>
          <p:nvPr/>
        </p:nvSpPr>
        <p:spPr>
          <a:xfrm>
            <a:off x="3131840" y="3389954"/>
            <a:ext cx="2040227" cy="2400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16806E-438C-46AB-9FDD-0ACF512519F2}"/>
              </a:ext>
            </a:extLst>
          </p:cNvPr>
          <p:cNvSpPr/>
          <p:nvPr/>
        </p:nvSpPr>
        <p:spPr>
          <a:xfrm>
            <a:off x="4211960" y="4513497"/>
            <a:ext cx="2040227" cy="2400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000" dirty="0" err="1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69F8EF8A-3898-41E3-9C10-584A9018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02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344-CDE6-4406-AEC1-D8ACBB48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00" y="30000"/>
            <a:ext cx="7020000" cy="330000"/>
          </a:xfrm>
        </p:spPr>
        <p:txBody>
          <a:bodyPr>
            <a:normAutofit/>
          </a:bodyPr>
          <a:lstStyle/>
          <a:p>
            <a:r>
              <a:rPr lang="en-US" sz="2000" dirty="0"/>
              <a:t>GUI of VITESS 4.0 using Qt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6D97914-FB0E-4844-98E0-E642C910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00" y="-5158"/>
            <a:ext cx="960000" cy="4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7CCA539B-D86A-3A00-B4A2-17C041A3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1236"/>
            <a:ext cx="5889939" cy="44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0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CF2B-A762-B57A-CCED-A4919361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A075-6D3E-204A-F38C-F6126A0E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First ideas for </a:t>
            </a:r>
            <a:r>
              <a:rPr lang="en-US" sz="2200" dirty="0" err="1"/>
              <a:t>vitess</a:t>
            </a:r>
            <a:r>
              <a:rPr lang="en-US" sz="2200" dirty="0"/>
              <a:t> 5 in </a:t>
            </a:r>
            <a:r>
              <a:rPr lang="en-US" sz="2200" dirty="0" err="1"/>
              <a:t>c++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28D45-C694-C99B-9F37-87220BD40B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37</a:t>
            </a:fld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FDE6EC-7B79-A5F4-FA60-2BBB6359D9E1}"/>
              </a:ext>
            </a:extLst>
          </p:cNvPr>
          <p:cNvSpPr txBox="1"/>
          <p:nvPr/>
        </p:nvSpPr>
        <p:spPr>
          <a:xfrm>
            <a:off x="539552" y="625252"/>
            <a:ext cx="1224000" cy="85254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/>
              <a:t>Instrument</a:t>
            </a:r>
          </a:p>
          <a:p>
            <a:pPr>
              <a:lnSpc>
                <a:spcPct val="95000"/>
              </a:lnSpc>
            </a:pPr>
            <a:r>
              <a:rPr lang="de-DE" sz="1000" dirty="0"/>
              <a:t>Array[</a:t>
            </a:r>
            <a:r>
              <a:rPr lang="de-DE" sz="1000" dirty="0" err="1"/>
              <a:t>Component</a:t>
            </a:r>
            <a:r>
              <a:rPr lang="de-DE" sz="1000" dirty="0"/>
              <a:t>]</a:t>
            </a:r>
          </a:p>
          <a:p>
            <a:pPr>
              <a:lnSpc>
                <a:spcPct val="95000"/>
              </a:lnSpc>
            </a:pPr>
            <a:endParaRPr lang="de-DE" sz="1400" dirty="0"/>
          </a:p>
          <a:p>
            <a:pPr>
              <a:lnSpc>
                <a:spcPct val="95000"/>
              </a:lnSpc>
            </a:pPr>
            <a:endParaRPr lang="de-DE" sz="140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EB6FF17-3026-F6B1-65E4-20ADF866F837}"/>
              </a:ext>
            </a:extLst>
          </p:cNvPr>
          <p:cNvGrpSpPr/>
          <p:nvPr/>
        </p:nvGrpSpPr>
        <p:grpSpPr>
          <a:xfrm>
            <a:off x="207832" y="4001814"/>
            <a:ext cx="4356352" cy="1007160"/>
            <a:chOff x="207832" y="4001814"/>
            <a:chExt cx="4356352" cy="1007160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5250852-E1CF-9690-7015-B9458DB04A6E}"/>
                </a:ext>
              </a:extLst>
            </p:cNvPr>
            <p:cNvSpPr txBox="1"/>
            <p:nvPr/>
          </p:nvSpPr>
          <p:spPr>
            <a:xfrm>
              <a:off x="1794831" y="4001814"/>
              <a:ext cx="1188000" cy="29700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Event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0CCDD0A-F9BD-DCB6-7442-4FB233C3F3E8}"/>
                </a:ext>
              </a:extLst>
            </p:cNvPr>
            <p:cNvSpPr txBox="1"/>
            <p:nvPr/>
          </p:nvSpPr>
          <p:spPr>
            <a:xfrm>
              <a:off x="207832" y="4711970"/>
              <a:ext cx="1188000" cy="29700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Trajectory</a:t>
              </a:r>
              <a:endParaRPr lang="de-DE" sz="14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6DE56C1-144A-7ED3-D502-400B914E10D6}"/>
                </a:ext>
              </a:extLst>
            </p:cNvPr>
            <p:cNvSpPr txBox="1"/>
            <p:nvPr/>
          </p:nvSpPr>
          <p:spPr>
            <a:xfrm>
              <a:off x="1794831" y="4711970"/>
              <a:ext cx="1188000" cy="29700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Change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61C5824-4E89-207E-3069-05CAF631E3E8}"/>
                </a:ext>
              </a:extLst>
            </p:cNvPr>
            <p:cNvSpPr txBox="1"/>
            <p:nvPr/>
          </p:nvSpPr>
          <p:spPr>
            <a:xfrm>
              <a:off x="3376184" y="4711970"/>
              <a:ext cx="1188000" cy="29700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Command</a:t>
              </a:r>
            </a:p>
          </p:txBody>
        </p:sp>
        <p:sp>
          <p:nvSpPr>
            <p:cNvPr id="42" name="Flussdiagramm: Auszug 41">
              <a:extLst>
                <a:ext uri="{FF2B5EF4-FFF2-40B4-BE49-F238E27FC236}">
                  <a16:creationId xmlns:a16="http://schemas.microsoft.com/office/drawing/2014/main" id="{3A0B7E25-DDBD-7F80-E658-798D81E02A84}"/>
                </a:ext>
              </a:extLst>
            </p:cNvPr>
            <p:cNvSpPr/>
            <p:nvPr/>
          </p:nvSpPr>
          <p:spPr>
            <a:xfrm>
              <a:off x="2296064" y="4441676"/>
              <a:ext cx="187704" cy="144016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A813BE77-CD5F-E10B-23DF-329D8B9EBD0B}"/>
                </a:ext>
              </a:extLst>
            </p:cNvPr>
            <p:cNvCxnSpPr>
              <a:cxnSpLocks/>
              <a:stCxn id="17" idx="2"/>
              <a:endCxn id="42" idx="0"/>
            </p:cNvCxnSpPr>
            <p:nvPr/>
          </p:nvCxnSpPr>
          <p:spPr>
            <a:xfrm>
              <a:off x="2388831" y="4298818"/>
              <a:ext cx="1085" cy="14285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Verbinder: gewinkelt 43">
              <a:extLst>
                <a:ext uri="{FF2B5EF4-FFF2-40B4-BE49-F238E27FC236}">
                  <a16:creationId xmlns:a16="http://schemas.microsoft.com/office/drawing/2014/main" id="{72083D1F-247D-3368-3FE6-70783B4293F5}"/>
                </a:ext>
              </a:extLst>
            </p:cNvPr>
            <p:cNvCxnSpPr>
              <a:cxnSpLocks/>
              <a:stCxn id="42" idx="2"/>
              <a:endCxn id="18" idx="0"/>
            </p:cNvCxnSpPr>
            <p:nvPr/>
          </p:nvCxnSpPr>
          <p:spPr>
            <a:xfrm rot="5400000">
              <a:off x="1532735" y="3854789"/>
              <a:ext cx="126278" cy="158808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Verbinder: gewinkelt 44">
              <a:extLst>
                <a:ext uri="{FF2B5EF4-FFF2-40B4-BE49-F238E27FC236}">
                  <a16:creationId xmlns:a16="http://schemas.microsoft.com/office/drawing/2014/main" id="{7F8E9AE3-3EBC-2190-5B8A-8863A13B94F7}"/>
                </a:ext>
              </a:extLst>
            </p:cNvPr>
            <p:cNvCxnSpPr>
              <a:cxnSpLocks/>
              <a:stCxn id="42" idx="2"/>
              <a:endCxn id="20" idx="0"/>
            </p:cNvCxnSpPr>
            <p:nvPr/>
          </p:nvCxnSpPr>
          <p:spPr>
            <a:xfrm rot="16200000" flipH="1">
              <a:off x="3116911" y="3858697"/>
              <a:ext cx="126278" cy="1580268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953BD8E1-EC62-B92E-6660-8274D0B3EA9E}"/>
                </a:ext>
              </a:extLst>
            </p:cNvPr>
            <p:cNvCxnSpPr>
              <a:cxnSpLocks/>
              <a:stCxn id="42" idx="2"/>
              <a:endCxn id="19" idx="0"/>
            </p:cNvCxnSpPr>
            <p:nvPr/>
          </p:nvCxnSpPr>
          <p:spPr>
            <a:xfrm flipH="1">
              <a:off x="2388831" y="4585692"/>
              <a:ext cx="1085" cy="12627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693AC111-ABD0-5094-EF6D-C57C84002267}"/>
              </a:ext>
            </a:extLst>
          </p:cNvPr>
          <p:cNvGrpSpPr/>
          <p:nvPr/>
        </p:nvGrpSpPr>
        <p:grpSpPr>
          <a:xfrm>
            <a:off x="7510801" y="913290"/>
            <a:ext cx="1188000" cy="1737164"/>
            <a:chOff x="7510801" y="625252"/>
            <a:chExt cx="1188000" cy="1737164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6DD998C-03FB-533D-DC15-92C91409B00A}"/>
                </a:ext>
              </a:extLst>
            </p:cNvPr>
            <p:cNvSpPr txBox="1"/>
            <p:nvPr/>
          </p:nvSpPr>
          <p:spPr>
            <a:xfrm>
              <a:off x="7510801" y="62525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Vector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9EBF224-1399-FDA2-0EF2-CC3CEAB7AB5C}"/>
                </a:ext>
              </a:extLst>
            </p:cNvPr>
            <p:cNvSpPr txBox="1"/>
            <p:nvPr/>
          </p:nvSpPr>
          <p:spPr>
            <a:xfrm>
              <a:off x="7510801" y="98529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Matrix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F60AFB2-634E-C899-BAFA-1972F562A1AD}"/>
                </a:ext>
              </a:extLst>
            </p:cNvPr>
            <p:cNvSpPr txBox="1"/>
            <p:nvPr/>
          </p:nvSpPr>
          <p:spPr>
            <a:xfrm>
              <a:off x="7510801" y="134533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String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2C3D76F-30B6-39C7-FD42-F541C6200EFA}"/>
                </a:ext>
              </a:extLst>
            </p:cNvPr>
            <p:cNvSpPr txBox="1"/>
            <p:nvPr/>
          </p:nvSpPr>
          <p:spPr>
            <a:xfrm>
              <a:off x="7510801" y="206541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Error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D4763FB0-A0D7-E849-AF0F-F0DD19C457C8}"/>
                </a:ext>
              </a:extLst>
            </p:cNvPr>
            <p:cNvSpPr txBox="1"/>
            <p:nvPr/>
          </p:nvSpPr>
          <p:spPr>
            <a:xfrm>
              <a:off x="7510801" y="170537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Array</a:t>
              </a:r>
            </a:p>
          </p:txBody>
        </p:sp>
      </p:grpSp>
      <p:sp>
        <p:nvSpPr>
          <p:cNvPr id="115" name="Textfeld 114">
            <a:extLst>
              <a:ext uri="{FF2B5EF4-FFF2-40B4-BE49-F238E27FC236}">
                <a16:creationId xmlns:a16="http://schemas.microsoft.com/office/drawing/2014/main" id="{B060339B-3E3F-FA19-1E94-DA810ED86FF2}"/>
              </a:ext>
            </a:extLst>
          </p:cNvPr>
          <p:cNvSpPr txBox="1"/>
          <p:nvPr/>
        </p:nvSpPr>
        <p:spPr>
          <a:xfrm>
            <a:off x="5446280" y="631029"/>
            <a:ext cx="1224000" cy="88178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/>
              <a:t>Simulation</a:t>
            </a:r>
          </a:p>
          <a:p>
            <a:pPr>
              <a:lnSpc>
                <a:spcPct val="95000"/>
              </a:lnSpc>
            </a:pPr>
            <a:r>
              <a:rPr lang="de-DE" sz="1000" dirty="0" err="1"/>
              <a:t>nTrajectories</a:t>
            </a:r>
            <a:endParaRPr lang="de-DE" sz="1000" dirty="0"/>
          </a:p>
          <a:p>
            <a:pPr>
              <a:lnSpc>
                <a:spcPct val="95000"/>
              </a:lnSpc>
            </a:pPr>
            <a:r>
              <a:rPr lang="de-DE" sz="1000" dirty="0"/>
              <a:t>Instrument</a:t>
            </a:r>
          </a:p>
          <a:p>
            <a:pPr>
              <a:lnSpc>
                <a:spcPct val="95000"/>
              </a:lnSpc>
            </a:pPr>
            <a:r>
              <a:rPr lang="de-DE" sz="1000" dirty="0"/>
              <a:t>check()</a:t>
            </a:r>
            <a:br>
              <a:rPr lang="de-DE" sz="1000" dirty="0"/>
            </a:br>
            <a:r>
              <a:rPr lang="de-DE" sz="1000" dirty="0" err="1"/>
              <a:t>start</a:t>
            </a:r>
            <a:r>
              <a:rPr lang="de-DE" sz="1000" dirty="0"/>
              <a:t>()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BCE21D1-C4ED-6A25-B31C-EF41EDEBD8AA}"/>
              </a:ext>
            </a:extLst>
          </p:cNvPr>
          <p:cNvGrpSpPr/>
          <p:nvPr/>
        </p:nvGrpSpPr>
        <p:grpSpPr>
          <a:xfrm>
            <a:off x="179512" y="769268"/>
            <a:ext cx="7020648" cy="3004068"/>
            <a:chOff x="179512" y="769268"/>
            <a:chExt cx="7020648" cy="3004068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7DC5F8D-E171-84EF-B2F5-6CF5CCE0FEF5}"/>
                </a:ext>
              </a:extLst>
            </p:cNvPr>
            <p:cNvSpPr txBox="1"/>
            <p:nvPr/>
          </p:nvSpPr>
          <p:spPr>
            <a:xfrm>
              <a:off x="2849270" y="769268"/>
              <a:ext cx="1188000" cy="82330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Component</a:t>
              </a:r>
              <a:br>
                <a:rPr lang="de-DE" sz="1400" dirty="0"/>
              </a:br>
              <a:endParaRPr lang="de-DE" sz="1400" dirty="0"/>
            </a:p>
            <a:p>
              <a:pPr>
                <a:lnSpc>
                  <a:spcPct val="95000"/>
                </a:lnSpc>
              </a:pPr>
              <a:r>
                <a:rPr lang="de-DE" sz="1000" dirty="0" err="1"/>
                <a:t>readEvent</a:t>
              </a:r>
              <a:r>
                <a:rPr lang="de-DE" sz="1000" dirty="0"/>
                <a:t>()</a:t>
              </a:r>
              <a:br>
                <a:rPr lang="de-DE" sz="1000" dirty="0"/>
              </a:br>
              <a:r>
                <a:rPr lang="de-DE" sz="1000" dirty="0" err="1"/>
                <a:t>writeEvent</a:t>
              </a:r>
              <a:r>
                <a:rPr lang="de-DE" sz="1000" dirty="0"/>
                <a:t>()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E1646E5-23AC-2238-4FD8-7698F1D7C22F}"/>
                </a:ext>
              </a:extLst>
            </p:cNvPr>
            <p:cNvSpPr txBox="1"/>
            <p:nvPr/>
          </p:nvSpPr>
          <p:spPr>
            <a:xfrm>
              <a:off x="179512" y="2100350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Union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0D6B29-D97F-B3A9-21A5-8B8B81B9207E}"/>
                </a:ext>
              </a:extLst>
            </p:cNvPr>
            <p:cNvSpPr txBox="1"/>
            <p:nvPr/>
          </p:nvSpPr>
          <p:spPr>
            <a:xfrm>
              <a:off x="1496017" y="2098462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Source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F81F8DE-30D3-E012-B78A-19DCF07D3AF3}"/>
                </a:ext>
              </a:extLst>
            </p:cNvPr>
            <p:cNvSpPr txBox="1"/>
            <p:nvPr/>
          </p:nvSpPr>
          <p:spPr>
            <a:xfrm>
              <a:off x="2849270" y="2098074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Device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5F2C234-7125-C1A2-37CB-9FF4C7BB9127}"/>
                </a:ext>
              </a:extLst>
            </p:cNvPr>
            <p:cNvSpPr txBox="1"/>
            <p:nvPr/>
          </p:nvSpPr>
          <p:spPr>
            <a:xfrm>
              <a:off x="4165775" y="2098074"/>
              <a:ext cx="1188000" cy="6186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Sample</a:t>
              </a:r>
              <a:br>
                <a:rPr lang="de-DE" sz="1400" dirty="0"/>
              </a:br>
              <a:r>
                <a:rPr lang="de-DE" sz="1100" dirty="0" err="1"/>
                <a:t>propToEntry</a:t>
              </a:r>
              <a:r>
                <a:rPr lang="de-DE" sz="1100" dirty="0"/>
                <a:t>()</a:t>
              </a:r>
              <a:br>
                <a:rPr lang="de-DE" sz="1100" dirty="0"/>
              </a:br>
              <a:r>
                <a:rPr lang="de-DE" sz="1100" dirty="0" err="1"/>
                <a:t>scatter</a:t>
              </a:r>
              <a:r>
                <a:rPr lang="de-DE" sz="1100" dirty="0"/>
                <a:t>()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20159B31-1351-A734-1C1F-654BF2DBE12E}"/>
                </a:ext>
              </a:extLst>
            </p:cNvPr>
            <p:cNvSpPr txBox="1"/>
            <p:nvPr/>
          </p:nvSpPr>
          <p:spPr>
            <a:xfrm>
              <a:off x="5482280" y="2098074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/>
                <a:t>Monitor</a:t>
              </a:r>
            </a:p>
          </p:txBody>
        </p:sp>
        <p:sp>
          <p:nvSpPr>
            <p:cNvPr id="24" name="Flussdiagramm: Auszug 23">
              <a:extLst>
                <a:ext uri="{FF2B5EF4-FFF2-40B4-BE49-F238E27FC236}">
                  <a16:creationId xmlns:a16="http://schemas.microsoft.com/office/drawing/2014/main" id="{CF000132-F7E9-88CE-23B0-021E53B94958}"/>
                </a:ext>
              </a:extLst>
            </p:cNvPr>
            <p:cNvSpPr/>
            <p:nvPr/>
          </p:nvSpPr>
          <p:spPr>
            <a:xfrm>
              <a:off x="3347864" y="1731397"/>
              <a:ext cx="187704" cy="144016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6" name="Verbinder: gewinkelt 25">
              <a:extLst>
                <a:ext uri="{FF2B5EF4-FFF2-40B4-BE49-F238E27FC236}">
                  <a16:creationId xmlns:a16="http://schemas.microsoft.com/office/drawing/2014/main" id="{328493EE-D550-D06D-E4CE-B8841F84E38E}"/>
                </a:ext>
              </a:extLst>
            </p:cNvPr>
            <p:cNvCxnSpPr>
              <a:stCxn id="24" idx="2"/>
              <a:endCxn id="22" idx="0"/>
            </p:cNvCxnSpPr>
            <p:nvPr/>
          </p:nvCxnSpPr>
          <p:spPr>
            <a:xfrm rot="16200000" flipH="1">
              <a:off x="4647668" y="669461"/>
              <a:ext cx="222661" cy="2634564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30D09B4-D35A-F45D-795D-2D44CB4071DD}"/>
                </a:ext>
              </a:extLst>
            </p:cNvPr>
            <p:cNvCxnSpPr>
              <a:cxnSpLocks/>
              <a:stCxn id="6" idx="2"/>
              <a:endCxn id="24" idx="0"/>
            </p:cNvCxnSpPr>
            <p:nvPr/>
          </p:nvCxnSpPr>
          <p:spPr>
            <a:xfrm flipH="1">
              <a:off x="3441716" y="1592570"/>
              <a:ext cx="1554" cy="13882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Verbinder: gewinkelt 29">
              <a:extLst>
                <a:ext uri="{FF2B5EF4-FFF2-40B4-BE49-F238E27FC236}">
                  <a16:creationId xmlns:a16="http://schemas.microsoft.com/office/drawing/2014/main" id="{A8E35DE9-A571-5E01-022B-FF1D9DA2AD64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1995146" y="653779"/>
              <a:ext cx="224937" cy="266820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Verbinder: gewinkelt 32">
              <a:extLst>
                <a:ext uri="{FF2B5EF4-FFF2-40B4-BE49-F238E27FC236}">
                  <a16:creationId xmlns:a16="http://schemas.microsoft.com/office/drawing/2014/main" id="{CD072CD7-BFF9-5401-3ECF-7FFC4C967A0B}"/>
                </a:ext>
              </a:extLst>
            </p:cNvPr>
            <p:cNvCxnSpPr>
              <a:cxnSpLocks/>
              <a:stCxn id="24" idx="2"/>
              <a:endCxn id="9" idx="0"/>
            </p:cNvCxnSpPr>
            <p:nvPr/>
          </p:nvCxnSpPr>
          <p:spPr>
            <a:xfrm rot="5400000">
              <a:off x="2654343" y="1311088"/>
              <a:ext cx="223049" cy="1351699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Verbinder: gewinkelt 35">
              <a:extLst>
                <a:ext uri="{FF2B5EF4-FFF2-40B4-BE49-F238E27FC236}">
                  <a16:creationId xmlns:a16="http://schemas.microsoft.com/office/drawing/2014/main" id="{F5916CCE-2C85-9DBA-3F9D-B254D6E3080D}"/>
                </a:ext>
              </a:extLst>
            </p:cNvPr>
            <p:cNvCxnSpPr>
              <a:cxnSpLocks/>
              <a:stCxn id="24" idx="2"/>
              <a:endCxn id="11" idx="0"/>
            </p:cNvCxnSpPr>
            <p:nvPr/>
          </p:nvCxnSpPr>
          <p:spPr>
            <a:xfrm rot="16200000" flipH="1">
              <a:off x="3989415" y="1327713"/>
              <a:ext cx="222661" cy="1318059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B113AFDE-657C-B5A4-8F16-19A9CACCFED0}"/>
                </a:ext>
              </a:extLst>
            </p:cNvPr>
            <p:cNvCxnSpPr>
              <a:stCxn id="24" idx="2"/>
              <a:endCxn id="10" idx="0"/>
            </p:cNvCxnSpPr>
            <p:nvPr/>
          </p:nvCxnSpPr>
          <p:spPr>
            <a:xfrm>
              <a:off x="3441716" y="1875413"/>
              <a:ext cx="1554" cy="22266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34CC3E8B-031A-BA31-1D34-81AC7136F736}"/>
                </a:ext>
              </a:extLst>
            </p:cNvPr>
            <p:cNvSpPr txBox="1"/>
            <p:nvPr/>
          </p:nvSpPr>
          <p:spPr>
            <a:xfrm>
              <a:off x="4165775" y="3315518"/>
              <a:ext cx="1188000" cy="4578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SmplSANS</a:t>
              </a:r>
              <a:br>
                <a:rPr lang="de-DE" sz="1100" dirty="0"/>
              </a:br>
              <a:r>
                <a:rPr lang="de-DE" sz="1100" dirty="0" err="1"/>
                <a:t>scatter</a:t>
              </a:r>
              <a:r>
                <a:rPr lang="de-DE" sz="1100" dirty="0"/>
                <a:t>()</a:t>
              </a:r>
            </a:p>
          </p:txBody>
        </p:sp>
        <p:sp>
          <p:nvSpPr>
            <p:cNvPr id="67" name="Flussdiagramm: Auszug 66">
              <a:extLst>
                <a:ext uri="{FF2B5EF4-FFF2-40B4-BE49-F238E27FC236}">
                  <a16:creationId xmlns:a16="http://schemas.microsoft.com/office/drawing/2014/main" id="{2132E773-B2DC-1596-6654-4BE33BD152D6}"/>
                </a:ext>
              </a:extLst>
            </p:cNvPr>
            <p:cNvSpPr/>
            <p:nvPr/>
          </p:nvSpPr>
          <p:spPr>
            <a:xfrm>
              <a:off x="4669128" y="2948841"/>
              <a:ext cx="187704" cy="144016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457040B8-EB7C-EE64-87DA-236DF07C5961}"/>
                </a:ext>
              </a:extLst>
            </p:cNvPr>
            <p:cNvCxnSpPr>
              <a:cxnSpLocks/>
              <a:stCxn id="11" idx="2"/>
              <a:endCxn id="67" idx="0"/>
            </p:cNvCxnSpPr>
            <p:nvPr/>
          </p:nvCxnSpPr>
          <p:spPr>
            <a:xfrm>
              <a:off x="4759775" y="2716705"/>
              <a:ext cx="3205" cy="23213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Verbinder: gewinkelt 68">
              <a:extLst>
                <a:ext uri="{FF2B5EF4-FFF2-40B4-BE49-F238E27FC236}">
                  <a16:creationId xmlns:a16="http://schemas.microsoft.com/office/drawing/2014/main" id="{1DB1573E-1822-782A-8E6A-25715E4CC756}"/>
                </a:ext>
              </a:extLst>
            </p:cNvPr>
            <p:cNvCxnSpPr>
              <a:cxnSpLocks/>
              <a:stCxn id="67" idx="2"/>
              <a:endCxn id="74" idx="0"/>
            </p:cNvCxnSpPr>
            <p:nvPr/>
          </p:nvCxnSpPr>
          <p:spPr>
            <a:xfrm rot="16200000" flipH="1">
              <a:off x="5573240" y="2282597"/>
              <a:ext cx="222661" cy="184318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3132BEE2-0D6D-3CFE-7454-E0B9329B8896}"/>
                </a:ext>
              </a:extLst>
            </p:cNvPr>
            <p:cNvCxnSpPr>
              <a:cxnSpLocks/>
              <a:stCxn id="67" idx="2"/>
              <a:endCxn id="66" idx="0"/>
            </p:cNvCxnSpPr>
            <p:nvPr/>
          </p:nvCxnSpPr>
          <p:spPr>
            <a:xfrm flipH="1">
              <a:off x="4759775" y="3092857"/>
              <a:ext cx="3205" cy="22266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0437FAF6-47B6-9315-7CC5-823F9AB01942}"/>
                </a:ext>
              </a:extLst>
            </p:cNvPr>
            <p:cNvSpPr txBox="1"/>
            <p:nvPr/>
          </p:nvSpPr>
          <p:spPr>
            <a:xfrm>
              <a:off x="6012160" y="3315518"/>
              <a:ext cx="1188000" cy="44319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SmplRefl</a:t>
              </a:r>
              <a:r>
                <a:rPr lang="de-DE" sz="1400" dirty="0"/>
                <a:t> </a:t>
              </a:r>
              <a:r>
                <a:rPr lang="de-DE" sz="1000" dirty="0" err="1"/>
                <a:t>scatter</a:t>
              </a:r>
              <a:r>
                <a:rPr lang="de-DE" sz="1000" dirty="0"/>
                <a:t>()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264B8821-5D59-BA3C-D342-05E361CDC070}"/>
                </a:ext>
              </a:extLst>
            </p:cNvPr>
            <p:cNvSpPr txBox="1"/>
            <p:nvPr/>
          </p:nvSpPr>
          <p:spPr>
            <a:xfrm>
              <a:off x="395885" y="3316878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SrcSimple</a:t>
              </a:r>
              <a:endParaRPr lang="de-DE" sz="1400" dirty="0"/>
            </a:p>
          </p:txBody>
        </p:sp>
        <p:sp>
          <p:nvSpPr>
            <p:cNvPr id="82" name="Flussdiagramm: Auszug 81">
              <a:extLst>
                <a:ext uri="{FF2B5EF4-FFF2-40B4-BE49-F238E27FC236}">
                  <a16:creationId xmlns:a16="http://schemas.microsoft.com/office/drawing/2014/main" id="{7F261FAD-D48D-009A-BAF5-6C0E8FB39F89}"/>
                </a:ext>
              </a:extLst>
            </p:cNvPr>
            <p:cNvSpPr/>
            <p:nvPr/>
          </p:nvSpPr>
          <p:spPr>
            <a:xfrm>
              <a:off x="1999371" y="2950201"/>
              <a:ext cx="187704" cy="144016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CEEE0DAE-9684-948A-4A32-10446868E924}"/>
                </a:ext>
              </a:extLst>
            </p:cNvPr>
            <p:cNvCxnSpPr>
              <a:cxnSpLocks/>
              <a:stCxn id="9" idx="2"/>
              <a:endCxn id="82" idx="0"/>
            </p:cNvCxnSpPr>
            <p:nvPr/>
          </p:nvCxnSpPr>
          <p:spPr>
            <a:xfrm>
              <a:off x="2090017" y="2395466"/>
              <a:ext cx="3206" cy="55473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Verbinder: gewinkelt 83">
              <a:extLst>
                <a:ext uri="{FF2B5EF4-FFF2-40B4-BE49-F238E27FC236}">
                  <a16:creationId xmlns:a16="http://schemas.microsoft.com/office/drawing/2014/main" id="{45319E54-8E8D-5299-46AB-BE10935B63E8}"/>
                </a:ext>
              </a:extLst>
            </p:cNvPr>
            <p:cNvCxnSpPr>
              <a:cxnSpLocks/>
              <a:stCxn id="82" idx="2"/>
              <a:endCxn id="81" idx="0"/>
            </p:cNvCxnSpPr>
            <p:nvPr/>
          </p:nvCxnSpPr>
          <p:spPr>
            <a:xfrm rot="5400000">
              <a:off x="1430224" y="2653878"/>
              <a:ext cx="222661" cy="1103338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F508D088-AD9D-8C5C-919A-03C2D3735063}"/>
                </a:ext>
              </a:extLst>
            </p:cNvPr>
            <p:cNvSpPr txBox="1"/>
            <p:nvPr/>
          </p:nvSpPr>
          <p:spPr>
            <a:xfrm>
              <a:off x="2303880" y="3316878"/>
              <a:ext cx="1188000" cy="2970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400" dirty="0" err="1"/>
                <a:t>ReadIn</a:t>
              </a:r>
              <a:endParaRPr lang="de-DE" sz="1400" dirty="0"/>
            </a:p>
          </p:txBody>
        </p:sp>
        <p:cxnSp>
          <p:nvCxnSpPr>
            <p:cNvPr id="87" name="Verbinder: gewinkelt 86">
              <a:extLst>
                <a:ext uri="{FF2B5EF4-FFF2-40B4-BE49-F238E27FC236}">
                  <a16:creationId xmlns:a16="http://schemas.microsoft.com/office/drawing/2014/main" id="{3B045F38-8C08-B864-106C-D67846F74378}"/>
                </a:ext>
              </a:extLst>
            </p:cNvPr>
            <p:cNvCxnSpPr>
              <a:cxnSpLocks/>
              <a:stCxn id="82" idx="2"/>
              <a:endCxn id="86" idx="0"/>
            </p:cNvCxnSpPr>
            <p:nvPr/>
          </p:nvCxnSpPr>
          <p:spPr>
            <a:xfrm rot="16200000" flipH="1">
              <a:off x="2384221" y="2803218"/>
              <a:ext cx="222661" cy="804657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3930761E-87D1-D470-A45B-DD5BAB180D9E}"/>
                </a:ext>
              </a:extLst>
            </p:cNvPr>
            <p:cNvSpPr txBox="1"/>
            <p:nvPr/>
          </p:nvSpPr>
          <p:spPr>
            <a:xfrm>
              <a:off x="1655808" y="3315518"/>
              <a:ext cx="630852" cy="3262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1600" dirty="0"/>
                <a:t>…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08DAEC80-3AEA-ED77-E984-8124DB7E6370}"/>
                </a:ext>
              </a:extLst>
            </p:cNvPr>
            <p:cNvSpPr txBox="1"/>
            <p:nvPr/>
          </p:nvSpPr>
          <p:spPr>
            <a:xfrm>
              <a:off x="5370995" y="3395353"/>
              <a:ext cx="656675" cy="3262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600" dirty="0"/>
                <a:t>……</a:t>
              </a:r>
            </a:p>
          </p:txBody>
        </p: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365A454-0F12-FA4C-369A-46DC2881A129}"/>
                </a:ext>
              </a:extLst>
            </p:cNvPr>
            <p:cNvCxnSpPr>
              <a:stCxn id="6" idx="1"/>
              <a:endCxn id="6" idx="3"/>
            </p:cNvCxnSpPr>
            <p:nvPr/>
          </p:nvCxnSpPr>
          <p:spPr>
            <a:xfrm>
              <a:off x="2849270" y="1180919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A77E6ACD-E282-91EB-1300-B84DAD7F83C9}"/>
                </a:ext>
              </a:extLst>
            </p:cNvPr>
            <p:cNvCxnSpPr/>
            <p:nvPr/>
          </p:nvCxnSpPr>
          <p:spPr>
            <a:xfrm>
              <a:off x="2849270" y="1011262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0154B3D6-6B33-4096-B2E7-8177F2C1FC7B}"/>
                </a:ext>
              </a:extLst>
            </p:cNvPr>
            <p:cNvCxnSpPr/>
            <p:nvPr/>
          </p:nvCxnSpPr>
          <p:spPr>
            <a:xfrm>
              <a:off x="539552" y="887342"/>
              <a:ext cx="1218674" cy="0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4B612D38-1F9F-2821-E60B-BE33DBFAA716}"/>
                </a:ext>
              </a:extLst>
            </p:cNvPr>
            <p:cNvCxnSpPr/>
            <p:nvPr/>
          </p:nvCxnSpPr>
          <p:spPr>
            <a:xfrm>
              <a:off x="539552" y="1083270"/>
              <a:ext cx="1224000" cy="0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7F44E8EE-8A35-5BBC-1C9D-1C54ED9D5689}"/>
                </a:ext>
              </a:extLst>
            </p:cNvPr>
            <p:cNvCxnSpPr/>
            <p:nvPr/>
          </p:nvCxnSpPr>
          <p:spPr>
            <a:xfrm>
              <a:off x="4166040" y="2364934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0BF88A72-435E-EFE5-9F5D-5FAAB739EDB8}"/>
                </a:ext>
              </a:extLst>
            </p:cNvPr>
            <p:cNvCxnSpPr/>
            <p:nvPr/>
          </p:nvCxnSpPr>
          <p:spPr>
            <a:xfrm>
              <a:off x="4166501" y="3577354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r Verbinder 112">
              <a:extLst>
                <a:ext uri="{FF2B5EF4-FFF2-40B4-BE49-F238E27FC236}">
                  <a16:creationId xmlns:a16="http://schemas.microsoft.com/office/drawing/2014/main" id="{01325040-5305-1086-2655-4113133C2DA6}"/>
                </a:ext>
              </a:extLst>
            </p:cNvPr>
            <p:cNvCxnSpPr/>
            <p:nvPr/>
          </p:nvCxnSpPr>
          <p:spPr>
            <a:xfrm>
              <a:off x="4156453" y="2325638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02DB2194-D3A1-9283-57C4-8B65BFD2D636}"/>
                </a:ext>
              </a:extLst>
            </p:cNvPr>
            <p:cNvCxnSpPr/>
            <p:nvPr/>
          </p:nvCxnSpPr>
          <p:spPr>
            <a:xfrm>
              <a:off x="4156453" y="3531542"/>
              <a:ext cx="118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9E7CDF1D-6E1F-8484-4618-63174D78B0EA}"/>
                </a:ext>
              </a:extLst>
            </p:cNvPr>
            <p:cNvCxnSpPr/>
            <p:nvPr/>
          </p:nvCxnSpPr>
          <p:spPr>
            <a:xfrm>
              <a:off x="5446280" y="893119"/>
              <a:ext cx="1218674" cy="0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4DD3613D-0379-9344-F9E8-F2426B4EB47F}"/>
                </a:ext>
              </a:extLst>
            </p:cNvPr>
            <p:cNvCxnSpPr/>
            <p:nvPr/>
          </p:nvCxnSpPr>
          <p:spPr>
            <a:xfrm>
              <a:off x="5446280" y="1187094"/>
              <a:ext cx="1224000" cy="0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D649A0AA-6C6A-7D3E-C3DA-619CB136D680}"/>
              </a:ext>
            </a:extLst>
          </p:cNvPr>
          <p:cNvSpPr/>
          <p:nvPr/>
        </p:nvSpPr>
        <p:spPr>
          <a:xfrm>
            <a:off x="7417004" y="409240"/>
            <a:ext cx="1361533" cy="2376252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99ACB6-E31A-F3CC-135E-70754C7A37A6}"/>
              </a:ext>
            </a:extLst>
          </p:cNvPr>
          <p:cNvSpPr txBox="1"/>
          <p:nvPr/>
        </p:nvSpPr>
        <p:spPr>
          <a:xfrm>
            <a:off x="7417004" y="448471"/>
            <a:ext cx="1361532" cy="29700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/>
              <a:t>Class Library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C3AF166-BC24-3021-02C2-C3EC31B67B8D}"/>
              </a:ext>
            </a:extLst>
          </p:cNvPr>
          <p:cNvGrpSpPr/>
          <p:nvPr/>
        </p:nvGrpSpPr>
        <p:grpSpPr>
          <a:xfrm>
            <a:off x="7523329" y="3424592"/>
            <a:ext cx="1188000" cy="657044"/>
            <a:chOff x="7523329" y="3424592"/>
            <a:chExt cx="1188000" cy="657044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661C1E5-6F19-9E3D-7A3F-239976CA6698}"/>
                </a:ext>
              </a:extLst>
            </p:cNvPr>
            <p:cNvSpPr txBox="1"/>
            <p:nvPr/>
          </p:nvSpPr>
          <p:spPr>
            <a:xfrm>
              <a:off x="7523329" y="342459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 err="1"/>
                <a:t>Intersection</a:t>
              </a:r>
              <a:endParaRPr lang="de-DE" sz="1400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3134901-5881-FC23-DFE9-86B72E9957CA}"/>
                </a:ext>
              </a:extLst>
            </p:cNvPr>
            <p:cNvSpPr txBox="1"/>
            <p:nvPr/>
          </p:nvSpPr>
          <p:spPr>
            <a:xfrm>
              <a:off x="7523329" y="3784632"/>
              <a:ext cx="1188000" cy="297004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de-DE" sz="1400" dirty="0"/>
                <a:t>Propagation</a:t>
              </a:r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E4D9DBEF-B679-FD84-A666-EB4A3EA409CC}"/>
              </a:ext>
            </a:extLst>
          </p:cNvPr>
          <p:cNvSpPr/>
          <p:nvPr/>
        </p:nvSpPr>
        <p:spPr>
          <a:xfrm>
            <a:off x="7429532" y="2957704"/>
            <a:ext cx="1361533" cy="1699996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F398D6-9208-EB0C-F9C4-4ED0C17D7E46}"/>
              </a:ext>
            </a:extLst>
          </p:cNvPr>
          <p:cNvSpPr txBox="1"/>
          <p:nvPr/>
        </p:nvSpPr>
        <p:spPr>
          <a:xfrm>
            <a:off x="7429532" y="2996935"/>
            <a:ext cx="1361532" cy="29700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/>
              <a:t>n-</a:t>
            </a:r>
            <a:r>
              <a:rPr lang="de-DE" sz="1400" b="1" dirty="0" err="1"/>
              <a:t>Fct</a:t>
            </a:r>
            <a:r>
              <a:rPr lang="de-DE" sz="1400" b="1" dirty="0"/>
              <a:t>. Library</a:t>
            </a:r>
          </a:p>
        </p:txBody>
      </p:sp>
    </p:spTree>
    <p:extLst>
      <p:ext uri="{BB962C8B-B14F-4D97-AF65-F5344CB8AC3E}">
        <p14:creationId xmlns:p14="http://schemas.microsoft.com/office/powerpoint/2010/main" val="41981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2CB2-BAE1-0681-8146-9986525D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3E8EF5-9F00-9DCE-B162-3B7722DA77AC}"/>
              </a:ext>
            </a:extLst>
          </p:cNvPr>
          <p:cNvSpPr txBox="1">
            <a:spLocks/>
          </p:cNvSpPr>
          <p:nvPr/>
        </p:nvSpPr>
        <p:spPr>
          <a:xfrm>
            <a:off x="360000" y="36000"/>
            <a:ext cx="8640000" cy="360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1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/>
              <a:t>Vitess</a:t>
            </a:r>
            <a:r>
              <a:rPr lang="en-US" sz="2200" dirty="0"/>
              <a:t> team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6890E6-751A-34B2-F730-1F3B250277BC}"/>
              </a:ext>
            </a:extLst>
          </p:cNvPr>
          <p:cNvSpPr txBox="1"/>
          <p:nvPr/>
        </p:nvSpPr>
        <p:spPr>
          <a:xfrm>
            <a:off x="139750" y="2331239"/>
            <a:ext cx="8893456" cy="26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Klaus Lieutenant    Fabian Beule</a:t>
            </a:r>
            <a:r>
              <a:rPr lang="de-DE" sz="1200" dirty="0"/>
              <a:t>     José Robledo      Norberto Schmidt        Nicolò Violini           Jörg Voigt            Paul Zakalek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3E12A9-D02B-CA03-71F1-020CFF1DB4DE}"/>
              </a:ext>
            </a:extLst>
          </p:cNvPr>
          <p:cNvSpPr txBox="1"/>
          <p:nvPr/>
        </p:nvSpPr>
        <p:spPr>
          <a:xfrm>
            <a:off x="100877" y="4729708"/>
            <a:ext cx="5191203" cy="26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Georg Brandl         Christian Felder            Stefan Mattauch   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285DD1-3E48-2A09-A613-64762CE220C0}"/>
              </a:ext>
            </a:extLst>
          </p:cNvPr>
          <p:cNvSpPr txBox="1"/>
          <p:nvPr/>
        </p:nvSpPr>
        <p:spPr>
          <a:xfrm>
            <a:off x="199863" y="548210"/>
            <a:ext cx="1512168" cy="326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From</a:t>
            </a:r>
            <a:r>
              <a:rPr lang="de-DE" sz="1600" dirty="0"/>
              <a:t> Jülich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34DE08-A088-FDA8-0F31-04F4AACD7D79}"/>
              </a:ext>
            </a:extLst>
          </p:cNvPr>
          <p:cNvSpPr txBox="1"/>
          <p:nvPr/>
        </p:nvSpPr>
        <p:spPr>
          <a:xfrm>
            <a:off x="62338" y="2895366"/>
            <a:ext cx="2051450" cy="326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From</a:t>
            </a:r>
            <a:r>
              <a:rPr lang="de-DE" sz="1600" dirty="0"/>
              <a:t> MLZ Garching</a:t>
            </a:r>
          </a:p>
        </p:txBody>
      </p:sp>
      <p:pic>
        <p:nvPicPr>
          <p:cNvPr id="9" name="Grafik 8" descr="Ein Bild, das Kleidung, Person, Menschliches Gesicht, Krawatte enthält.&#10;&#10;Automatisch generierte Beschreibung">
            <a:extLst>
              <a:ext uri="{FF2B5EF4-FFF2-40B4-BE49-F238E27FC236}">
                <a16:creationId xmlns:a16="http://schemas.microsoft.com/office/drawing/2014/main" id="{40CFC755-03E4-DB5A-38EC-4AFD9F38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25" y="3403491"/>
            <a:ext cx="1260000" cy="1260000"/>
          </a:xfrm>
          <a:prstGeom prst="rect">
            <a:avLst/>
          </a:prstGeom>
        </p:spPr>
      </p:pic>
      <p:pic>
        <p:nvPicPr>
          <p:cNvPr id="11" name="Grafik 10" descr="Ein Bild, das Menschliches Gesicht, Kleidung, Person, Haarteil enthält.&#10;&#10;Automatisch generierte Beschreibung">
            <a:extLst>
              <a:ext uri="{FF2B5EF4-FFF2-40B4-BE49-F238E27FC236}">
                <a16:creationId xmlns:a16="http://schemas.microsoft.com/office/drawing/2014/main" id="{8698C332-1072-5220-DF4C-6929E2CF1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70678"/>
            <a:ext cx="1260000" cy="1260000"/>
          </a:xfrm>
          <a:prstGeom prst="rect">
            <a:avLst/>
          </a:prstGeom>
        </p:spPr>
      </p:pic>
      <p:pic>
        <p:nvPicPr>
          <p:cNvPr id="13" name="Grafik 12" descr="Ein Bild, das Menschliches Gesicht, Person, Vorderkopf, Augenbraue enthält.&#10;&#10;Automatisch generierte Beschreibung">
            <a:extLst>
              <a:ext uri="{FF2B5EF4-FFF2-40B4-BE49-F238E27FC236}">
                <a16:creationId xmlns:a16="http://schemas.microsoft.com/office/drawing/2014/main" id="{087BD207-6AA1-3125-28D2-66E7FA195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975014"/>
            <a:ext cx="1260000" cy="1260000"/>
          </a:xfrm>
          <a:prstGeom prst="rect">
            <a:avLst/>
          </a:prstGeom>
        </p:spPr>
      </p:pic>
      <p:pic>
        <p:nvPicPr>
          <p:cNvPr id="15" name="Grafik 14" descr="Ein Bild, das Menschliches Gesicht, Person, Vorderkopf, Kinn enthält.&#10;&#10;Automatisch generierte Beschreibung">
            <a:extLst>
              <a:ext uri="{FF2B5EF4-FFF2-40B4-BE49-F238E27FC236}">
                <a16:creationId xmlns:a16="http://schemas.microsoft.com/office/drawing/2014/main" id="{6EFAC6D5-42FE-CAB5-DFBC-B2DD01E30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61" y="977742"/>
            <a:ext cx="1260000" cy="1260000"/>
          </a:xfrm>
          <a:prstGeom prst="rect">
            <a:avLst/>
          </a:prstGeom>
        </p:spPr>
      </p:pic>
      <p:pic>
        <p:nvPicPr>
          <p:cNvPr id="17" name="Grafik 16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0DE41760-A7AE-C846-6571-23CA6AE4E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78" y="970678"/>
            <a:ext cx="1260000" cy="1260000"/>
          </a:xfrm>
          <a:prstGeom prst="rect">
            <a:avLst/>
          </a:prstGeom>
        </p:spPr>
      </p:pic>
      <p:pic>
        <p:nvPicPr>
          <p:cNvPr id="19" name="Grafik 18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8917AACD-AA7A-0B9A-E846-3CD0190AD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03491"/>
            <a:ext cx="960942" cy="1260000"/>
          </a:xfrm>
          <a:prstGeom prst="rect">
            <a:avLst/>
          </a:prstGeom>
        </p:spPr>
      </p:pic>
      <p:pic>
        <p:nvPicPr>
          <p:cNvPr id="21" name="Grafik 20" descr="Ein Bild, das Menschliches Gesicht, Person, Vorderkopf, Kinn enthält.&#10;&#10;Automatisch generierte Beschreibung">
            <a:extLst>
              <a:ext uri="{FF2B5EF4-FFF2-40B4-BE49-F238E27FC236}">
                <a16:creationId xmlns:a16="http://schemas.microsoft.com/office/drawing/2014/main" id="{4384396D-ED87-87F0-E941-0E76C2E2E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7" y="970678"/>
            <a:ext cx="1260000" cy="1260000"/>
          </a:xfrm>
          <a:prstGeom prst="rect">
            <a:avLst/>
          </a:prstGeom>
        </p:spPr>
      </p:pic>
      <p:pic>
        <p:nvPicPr>
          <p:cNvPr id="23" name="Grafik 22" descr="Ein Bild, das Menschliches Gesicht, Person, Bart, Mann enthält.&#10;&#10;Automatisch generierte Beschreibung">
            <a:extLst>
              <a:ext uri="{FF2B5EF4-FFF2-40B4-BE49-F238E27FC236}">
                <a16:creationId xmlns:a16="http://schemas.microsoft.com/office/drawing/2014/main" id="{3604069B-B8BE-AA05-133A-78FB238A1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71" y="977742"/>
            <a:ext cx="1260000" cy="1260000"/>
          </a:xfrm>
          <a:prstGeom prst="rect">
            <a:avLst/>
          </a:prstGeom>
        </p:spPr>
      </p:pic>
      <p:pic>
        <p:nvPicPr>
          <p:cNvPr id="25" name="Grafik 24" descr="Ein Bild, das Person, Lächeln, Menschliches Gesicht, Zahn enthält.&#10;&#10;Automatisch generierte Beschreibung">
            <a:extLst>
              <a:ext uri="{FF2B5EF4-FFF2-40B4-BE49-F238E27FC236}">
                <a16:creationId xmlns:a16="http://schemas.microsoft.com/office/drawing/2014/main" id="{EA0C4FC7-D136-111F-FC7A-AFA1E9D6E9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4" y="3403491"/>
            <a:ext cx="870309" cy="126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CA9CB84-4D0A-B13F-9FB7-5BA8D74176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436" y="967727"/>
            <a:ext cx="925978" cy="12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FDB963-5141-2BD1-CEB6-29E455259C3B}"/>
              </a:ext>
            </a:extLst>
          </p:cNvPr>
          <p:cNvSpPr txBox="1"/>
          <p:nvPr/>
        </p:nvSpPr>
        <p:spPr>
          <a:xfrm>
            <a:off x="4716016" y="3245727"/>
            <a:ext cx="4032448" cy="1144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br>
              <a:rPr lang="de-DE" sz="3600" dirty="0"/>
            </a:b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attention</a:t>
            </a:r>
            <a:r>
              <a:rPr lang="de-DE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88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CED5A-2DF6-E92C-E214-371EB16F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90A6-EF9C-2582-6452-01641DA6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GUI after ‘check’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323DC-D9A9-91A0-6712-14DF3896C0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32A4CBC-C770-A515-EAB9-176C31C1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5DE467-4FD1-9F50-E2C7-5BF28A61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928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E5B2-2DB8-0DA4-71FF-35C5617E2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C2A2-1D0F-A76E-37F8-EA1F5E70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GUI after running the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DBF45-90EB-B27A-2160-B7EBCFB8B5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96BAEA3-16D7-F2E7-46D4-DDD58007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B41924-85A8-3A0D-2245-8B2298F6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9286" cy="45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2BBFE7-946B-BAF3-9071-4AACE959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20" y="2473227"/>
            <a:ext cx="3615680" cy="24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0DAD-E33F-285B-9043-599D1BD8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0305-1644-B8FE-D72D-00D4FD68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Log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573D-CF29-4A19-B2AA-7024A3551F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C231222-32FC-2005-21D3-5D81B568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07CBE9-860E-075C-52E1-17F9F600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8000" cy="35534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C50D06-D866-2A7A-FA85-21976D82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1" y="431999"/>
            <a:ext cx="3548257" cy="4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4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74130-FB71-1AC6-8561-507E19214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92B-86D5-9C29-AD07-9DB93E6F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Instrument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0718-7FB2-E424-2E55-3C91CEE2B0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66ECE6A-F6A6-409E-6E69-5CDE5DA8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A140A5-E0E3-1EB5-CF92-536F33521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9286" cy="45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3371B0-7F3F-5396-D429-02FAE3839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753" y="841276"/>
            <a:ext cx="4515831" cy="35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8501C-3D8A-30D0-DE2B-B4E54039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2C9C-19C8-6CF6-CF61-9B739CF4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Visualization of instrument and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A1D4E-0EE1-6D26-69AD-905F48AB3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DC11C70-1115-E4D0-D81E-443DDA83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5C0267-B4B6-00F7-AF02-609A9B4F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7489286" cy="45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C0FF60-FE92-A850-2C9C-53465C32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98752"/>
            <a:ext cx="8419945" cy="34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90D3-E631-9AA3-60F1-F21C5DF0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2F86-F0D1-F845-46F7-3C3F5585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640000" cy="360000"/>
          </a:xfrm>
        </p:spPr>
        <p:txBody>
          <a:bodyPr/>
          <a:lstStyle/>
          <a:p>
            <a:r>
              <a:rPr lang="en-US" sz="2200" dirty="0"/>
              <a:t>Series of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BFDA8-F69C-1674-5863-802116E937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66D9D51-201E-7D8A-C243-D30981429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0"/>
            <a:ext cx="869271" cy="3600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BDE5DA-B6EE-8128-CE96-79DB6A22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2000"/>
            <a:ext cx="6562501" cy="450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A09D36-E97A-9614-FBD2-FB179C763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2" y="2137420"/>
            <a:ext cx="2564888" cy="26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819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rgbClr val="FF0000"/>
          </a:solidFill>
        </a:ln>
      </a:spPr>
      <a:bodyPr rtlCol="0" anchor="ctr"/>
      <a:lstStyle>
        <a:defPPr algn="ctr">
          <a:lnSpc>
            <a:spcPct val="95000"/>
          </a:lnSpc>
          <a:defRPr sz="2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FF0000"/>
          </a:solidFill>
        </a:ln>
      </a:spPr>
      <a:bodyPr wrap="square" rtlCol="0">
        <a:spAutoFit/>
      </a:bodyPr>
      <a:lstStyle>
        <a:defPPr algn="l">
          <a:lnSpc>
            <a:spcPct val="95000"/>
          </a:lnSpc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8A1FDA6-DFB2-4243-A71A-C5FB0D70CDC5}" vid="{7AE32FC1-EB18-E145-AFB2-713A015724E4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2018_FZJ_Presentation</Template>
  <TotalTime>0</TotalTime>
  <Words>1390</Words>
  <Application>Microsoft Office PowerPoint</Application>
  <PresentationFormat>Bildschirmpräsentation (16:10)</PresentationFormat>
  <Paragraphs>468</Paragraphs>
  <Slides>38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Calibri</vt:lpstr>
      <vt:lpstr>Tahoma</vt:lpstr>
      <vt:lpstr>Jülich</vt:lpstr>
      <vt:lpstr>Version 3.7 of the neutron instrument simulation package VITESS</vt:lpstr>
      <vt:lpstr>outline</vt:lpstr>
      <vt:lpstr>GUI after loading an instrument</vt:lpstr>
      <vt:lpstr>GUI after ‘check’</vt:lpstr>
      <vt:lpstr>GUI after running the simulation</vt:lpstr>
      <vt:lpstr>Log file</vt:lpstr>
      <vt:lpstr>Instrument file</vt:lpstr>
      <vt:lpstr>Visualization of instrument and trajectories</vt:lpstr>
      <vt:lpstr>Series of simulations</vt:lpstr>
      <vt:lpstr>Working on python</vt:lpstr>
      <vt:lpstr>Concept of piping</vt:lpstr>
      <vt:lpstr>GIT for version control  …</vt:lpstr>
      <vt:lpstr>GIT for releases, tests …..</vt:lpstr>
      <vt:lpstr>Module tests</vt:lpstr>
      <vt:lpstr>Python API</vt:lpstr>
      <vt:lpstr>New visualization tool gr</vt:lpstr>
      <vt:lpstr>Reading and writing of MCPL, …. Nexus data</vt:lpstr>
      <vt:lpstr>prism</vt:lpstr>
      <vt:lpstr>Sample_Ncrystal</vt:lpstr>
      <vt:lpstr>Kdsource</vt:lpstr>
      <vt:lpstr>Source_ai</vt:lpstr>
      <vt:lpstr>Monochromator </vt:lpstr>
      <vt:lpstr>Monochromator </vt:lpstr>
      <vt:lpstr>Monochromator </vt:lpstr>
      <vt:lpstr>Sample_iNelast / eval_inelast</vt:lpstr>
      <vt:lpstr>The Reflectometer sample</vt:lpstr>
      <vt:lpstr>The Reflectometer sample</vt:lpstr>
      <vt:lpstr>Modules for Data ANALYSIS</vt:lpstr>
      <vt:lpstr>Modules representing Components in vitess 3.5</vt:lpstr>
      <vt:lpstr>Modules representing Components in vitess 3.7</vt:lpstr>
      <vt:lpstr>Modules representing Components in vitess 4</vt:lpstr>
      <vt:lpstr>yaml files to store instruments and define modules</vt:lpstr>
      <vt:lpstr>Concept of piping</vt:lpstr>
      <vt:lpstr>Data handling for digital twins in vitess</vt:lpstr>
      <vt:lpstr>Updating of monitor output</vt:lpstr>
      <vt:lpstr>GUI of VITESS 4.0 using Qt</vt:lpstr>
      <vt:lpstr>First ideas for vitess 5 in c++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Jörg Voigt</dc:creator>
  <cp:lastModifiedBy>Lieutenant, Klaus</cp:lastModifiedBy>
  <cp:revision>598</cp:revision>
  <cp:lastPrinted>2019-07-05T12:35:07Z</cp:lastPrinted>
  <dcterms:created xsi:type="dcterms:W3CDTF">2019-06-18T08:12:50Z</dcterms:created>
  <dcterms:modified xsi:type="dcterms:W3CDTF">2025-07-14T12:30:08Z</dcterms:modified>
</cp:coreProperties>
</file>