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sldIdLst>
    <p:sldId id="264" r:id="rId2"/>
    <p:sldId id="276" r:id="rId3"/>
    <p:sldId id="277" r:id="rId4"/>
    <p:sldId id="265" r:id="rId5"/>
    <p:sldId id="266" r:id="rId6"/>
    <p:sldId id="267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6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6888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BE8"/>
    <a:srgbClr val="FFFFFF"/>
    <a:srgbClr val="A6A6A6"/>
    <a:srgbClr val="5FCBEF"/>
    <a:srgbClr val="000000"/>
    <a:srgbClr val="A50021"/>
    <a:srgbClr val="00CC00"/>
    <a:srgbClr val="1391B9"/>
    <a:srgbClr val="309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04" y="67"/>
      </p:cViewPr>
      <p:guideLst>
        <p:guide pos="688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C030B-9F3B-4FE0-9255-C44267FAC177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76251-316C-4105-AB99-B279F6269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7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0" y="-7862"/>
            <a:ext cx="863600" cy="5698067"/>
          </a:xfrm>
          <a:custGeom>
            <a:avLst/>
            <a:gdLst/>
            <a:ahLst/>
            <a:cxnLst/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6" y="2114667"/>
            <a:ext cx="7766936" cy="1646302"/>
          </a:xfrm>
        </p:spPr>
        <p:txBody>
          <a:bodyPr anchor="b">
            <a:noAutofit/>
          </a:bodyPr>
          <a:lstStyle>
            <a:lvl1pPr algn="r">
              <a:defRPr sz="4800">
                <a:solidFill>
                  <a:srgbClr val="286D9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3845680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C339-5BAD-4570-BDF2-AAA0991DF8ED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24D93353-B29A-4278-8ED0-C2201D7FFC10}"/>
              </a:ext>
            </a:extLst>
          </p:cNvPr>
          <p:cNvGrpSpPr/>
          <p:nvPr userDrawn="1"/>
        </p:nvGrpSpPr>
        <p:grpSpPr>
          <a:xfrm>
            <a:off x="9597081" y="-8467"/>
            <a:ext cx="2594919" cy="6866467"/>
            <a:chOff x="7425267" y="-8467"/>
            <a:chExt cx="4766733" cy="6866467"/>
          </a:xfrm>
        </p:grpSpPr>
        <p:cxnSp>
          <p:nvCxnSpPr>
            <p:cNvPr id="28" name="Straight Connector 19">
              <a:extLst>
                <a:ext uri="{FF2B5EF4-FFF2-40B4-BE49-F238E27FC236}">
                  <a16:creationId xmlns:a16="http://schemas.microsoft.com/office/drawing/2014/main" id="{5A9D5C5B-BF09-4261-89AE-5FB4E24F7E3B}"/>
                </a:ext>
              </a:extLst>
            </p:cNvPr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0">
              <a:extLst>
                <a:ext uri="{FF2B5EF4-FFF2-40B4-BE49-F238E27FC236}">
                  <a16:creationId xmlns:a16="http://schemas.microsoft.com/office/drawing/2014/main" id="{6C9FC7DB-77EF-437E-AE59-A1E4EF7C20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95943E67-823D-4ED5-A387-B77DC1258FD5}"/>
                </a:ext>
              </a:extLst>
            </p:cNvPr>
            <p:cNvSpPr/>
            <p:nvPr userDrawn="1"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41163B23-8FB1-4281-B862-BFC7CD5BAA6D}"/>
                </a:ext>
              </a:extLst>
            </p:cNvPr>
            <p:cNvSpPr/>
            <p:nvPr userDrawn="1"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3">
              <a:extLst>
                <a:ext uri="{FF2B5EF4-FFF2-40B4-BE49-F238E27FC236}">
                  <a16:creationId xmlns:a16="http://schemas.microsoft.com/office/drawing/2014/main" id="{56890C99-F37E-4B29-BE68-81C1A5E93AB0}"/>
                </a:ext>
              </a:extLst>
            </p:cNvPr>
            <p:cNvSpPr/>
            <p:nvPr userDrawn="1"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9F3FBE82-5ABB-4DCF-9B9D-EC25D2DFC19F}"/>
                </a:ext>
              </a:extLst>
            </p:cNvPr>
            <p:cNvSpPr/>
            <p:nvPr userDrawn="1"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BDC2FED5-6E90-4F2E-BE3C-591B799D937A}"/>
                </a:ext>
              </a:extLst>
            </p:cNvPr>
            <p:cNvSpPr/>
            <p:nvPr/>
          </p:nvSpPr>
          <p:spPr>
            <a:xfrm>
              <a:off x="10898729" y="-8467"/>
              <a:ext cx="1290095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1468ACC6-20E7-45E7-986B-98C935DE8D59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Isosceles Triangle 27">
              <a:extLst>
                <a:ext uri="{FF2B5EF4-FFF2-40B4-BE49-F238E27FC236}">
                  <a16:creationId xmlns:a16="http://schemas.microsoft.com/office/drawing/2014/main" id="{7A2B4417-B30D-40AE-A979-7DA8371A87D9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Obrázek 7">
            <a:extLst>
              <a:ext uri="{FF2B5EF4-FFF2-40B4-BE49-F238E27FC236}">
                <a16:creationId xmlns:a16="http://schemas.microsoft.com/office/drawing/2014/main" id="{0E6C2563-100F-48E5-A5FE-87ED85B48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224" y="115330"/>
            <a:ext cx="3403021" cy="17094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3B1C-AA2F-4225-873A-E87167DACD72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6513-5311-4FEE-B1D3-43261E8A3C07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8E2-CC6D-40D8-8DD3-8AFBA9FF5F32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25A6-53EC-4E25-8C95-53E42F5CE157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DB2F-9CE0-4FC9-A296-19154E11CE6F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DBB6-1C18-45B0-84C5-7F7CBF574A5C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8800-0D37-45C6-B5CD-ACCD0D7CDF1F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5" y="350310"/>
            <a:ext cx="9472449" cy="576649"/>
          </a:xfrm>
        </p:spPr>
        <p:txBody>
          <a:bodyPr>
            <a:normAutofit/>
          </a:bodyPr>
          <a:lstStyle>
            <a:lvl1pPr>
              <a:defRPr sz="24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5" y="1046205"/>
            <a:ext cx="9472449" cy="5321645"/>
          </a:xfrm>
        </p:spPr>
        <p:txBody>
          <a:bodyPr>
            <a:noAutofit/>
          </a:bodyPr>
          <a:lstStyle>
            <a:lvl1pPr>
              <a:defRPr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fld id="{1B15667D-5F3F-4CEA-BA69-D33F9785F7BA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57D7-22B4-4E22-8E85-E732AD04B128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08A5-44BF-4567-8ED7-1A640DEF3986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C11C-0536-490D-91BE-F5A456160231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41B3-E6C4-48FA-A6FD-67AEC6240D7A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C1C2-120A-4DEF-97A8-F749D4677B08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61B8-B3ED-46DC-8A71-E3E90FC12DC6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D33E-3F83-4D2F-ADF6-F4B6F97584BC}" type="datetime1">
              <a:rPr lang="en-US" smtClean="0"/>
              <a:t>7/10/2025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>
            <a:extLst>
              <a:ext uri="{FF2B5EF4-FFF2-40B4-BE49-F238E27FC236}">
                <a16:creationId xmlns:a16="http://schemas.microsoft.com/office/drawing/2014/main" id="{93D5DEBD-F426-41E1-A547-D529BFA7E38B}"/>
              </a:ext>
            </a:extLst>
          </p:cNvPr>
          <p:cNvGrpSpPr/>
          <p:nvPr userDrawn="1"/>
        </p:nvGrpSpPr>
        <p:grpSpPr>
          <a:xfrm>
            <a:off x="9597081" y="-8467"/>
            <a:ext cx="2594919" cy="6866467"/>
            <a:chOff x="7425267" y="-8467"/>
            <a:chExt cx="4766733" cy="6866467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 userDrawn="1"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 userDrawn="1"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 userDrawn="1"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 userDrawn="1"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29" y="-8467"/>
              <a:ext cx="1290095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" name="Isosceles Triangle 18"/>
          <p:cNvSpPr/>
          <p:nvPr/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77334" y="609600"/>
            <a:ext cx="9208070" cy="576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77333" y="1277796"/>
            <a:ext cx="9208071" cy="50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7224106" y="6492875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87A0048-847F-4E1F-A5AD-E0D20D27FBAF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77334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590663" y="649287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286D9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286D9F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286D9F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286D9F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86D9F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86D9F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86D9F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7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56EF4-7C5E-4BC2-958F-5BE5CA2FF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508" y="2015813"/>
            <a:ext cx="8279027" cy="1646302"/>
          </a:xfrm>
        </p:spPr>
        <p:txBody>
          <a:bodyPr/>
          <a:lstStyle/>
          <a:p>
            <a:r>
              <a:rPr lang="cs-CZ" sz="4000"/>
              <a:t>Instrument s</a:t>
            </a:r>
            <a:r>
              <a:rPr lang="en-GB" sz="4000"/>
              <a:t>imulations with SIMRES</a:t>
            </a:r>
            <a:br>
              <a:rPr lang="cs-CZ" sz="4000"/>
            </a:br>
            <a:r>
              <a:rPr lang="en-GB" sz="3200"/>
              <a:t>Advanced features and use cases</a:t>
            </a:r>
            <a:endParaRPr lang="en-GB" sz="54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5F32C9-C37C-450F-842F-CDA9045EF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8599" y="3793920"/>
            <a:ext cx="7766936" cy="1096899"/>
          </a:xfrm>
        </p:spPr>
        <p:txBody>
          <a:bodyPr>
            <a:normAutofit/>
          </a:bodyPr>
          <a:lstStyle/>
          <a:p>
            <a:r>
              <a:rPr lang="cs-CZ" sz="2000"/>
              <a:t>Jan Šaroun, Nuclear Physics Institute CAS, Řež, Czech Republic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746080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kupina 41">
            <a:extLst>
              <a:ext uri="{FF2B5EF4-FFF2-40B4-BE49-F238E27FC236}">
                <a16:creationId xmlns:a16="http://schemas.microsoft.com/office/drawing/2014/main" id="{58F531EE-F94E-4634-9A81-923856B47E33}"/>
              </a:ext>
            </a:extLst>
          </p:cNvPr>
          <p:cNvGrpSpPr/>
          <p:nvPr/>
        </p:nvGrpSpPr>
        <p:grpSpPr>
          <a:xfrm rot="1931169">
            <a:off x="2189092" y="3328864"/>
            <a:ext cx="2265738" cy="1699296"/>
            <a:chOff x="2999640" y="2234684"/>
            <a:chExt cx="1828808" cy="1371600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F1AE1430-3B31-4830-805E-788C2F2B60AB}"/>
                </a:ext>
              </a:extLst>
            </p:cNvPr>
            <p:cNvGrpSpPr/>
            <p:nvPr/>
          </p:nvGrpSpPr>
          <p:grpSpPr>
            <a:xfrm rot="3454815">
              <a:off x="3231961" y="2009797"/>
              <a:ext cx="1371600" cy="1821374"/>
              <a:chOff x="1454968" y="1164558"/>
              <a:chExt cx="1371600" cy="1821374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19E5E85B-9502-438F-A02C-535C28F1C7B8}"/>
                  </a:ext>
                </a:extLst>
              </p:cNvPr>
              <p:cNvSpPr/>
              <p:nvPr/>
            </p:nvSpPr>
            <p:spPr>
              <a:xfrm>
                <a:off x="1454968" y="2528732"/>
                <a:ext cx="1371600" cy="457200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B05D89D1-3EC6-4E1E-BEA0-2F9B499DA71E}"/>
                  </a:ext>
                </a:extLst>
              </p:cNvPr>
              <p:cNvSpPr/>
              <p:nvPr/>
            </p:nvSpPr>
            <p:spPr>
              <a:xfrm rot="5400000">
                <a:off x="1423168" y="1621758"/>
                <a:ext cx="1371600" cy="457200"/>
              </a:xfrm>
              <a:prstGeom prst="rect">
                <a:avLst/>
              </a:prstGeom>
              <a:solidFill>
                <a:srgbClr val="1391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5AFBA22E-C18F-4001-8F0F-2F4E131323A3}"/>
                </a:ext>
              </a:extLst>
            </p:cNvPr>
            <p:cNvSpPr txBox="1"/>
            <p:nvPr/>
          </p:nvSpPr>
          <p:spPr>
            <a:xfrm rot="19653194">
              <a:off x="4143297" y="2412595"/>
              <a:ext cx="526867" cy="322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>
                      <a:lumMod val="95000"/>
                    </a:schemeClr>
                  </a:solidFill>
                  <a:latin typeface="Symbol" panose="05050102010706020507" pitchFamily="18" charset="2"/>
                  <a:cs typeface="Segoe UI" panose="020B0502040204020203" pitchFamily="34" charset="0"/>
                </a:rPr>
                <a:t>g</a:t>
              </a:r>
              <a:r>
                <a:rPr lang="en-US" sz="200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-Fe</a:t>
              </a:r>
              <a:endParaRPr lang="en-GB" sz="20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4BD123BB-4704-4FC8-98B8-1CD01225E907}"/>
                </a:ext>
              </a:extLst>
            </p:cNvPr>
            <p:cNvSpPr txBox="1"/>
            <p:nvPr/>
          </p:nvSpPr>
          <p:spPr>
            <a:xfrm rot="3433693">
              <a:off x="2875040" y="2750346"/>
              <a:ext cx="572152" cy="322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>
                      <a:lumMod val="95000"/>
                    </a:schemeClr>
                  </a:solidFill>
                  <a:latin typeface="Symbol" panose="05050102010706020507" pitchFamily="18" charset="2"/>
                  <a:cs typeface="Segoe UI" panose="020B0502040204020203" pitchFamily="34" charset="0"/>
                </a:rPr>
                <a:t>a</a:t>
              </a:r>
              <a:r>
                <a:rPr lang="en-US" sz="200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-Fe</a:t>
              </a:r>
              <a:endParaRPr lang="en-GB" sz="20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A04CF56-AF92-420F-8F59-2EC06C86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350310"/>
            <a:ext cx="9472449" cy="400110"/>
          </a:xfrm>
        </p:spPr>
        <p:txBody>
          <a:bodyPr>
            <a:noAutofit/>
          </a:bodyPr>
          <a:lstStyle/>
          <a:p>
            <a:r>
              <a:rPr lang="en-US" b="1"/>
              <a:t>Binding to McStas</a:t>
            </a:r>
            <a:r>
              <a:rPr lang="cs-CZ" b="1"/>
              <a:t> </a:t>
            </a:r>
            <a:br>
              <a:rPr lang="en-US"/>
            </a:br>
            <a:endParaRPr lang="en-GB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E69191D-C270-478C-8D00-4B301F7F2553}"/>
              </a:ext>
            </a:extLst>
          </p:cNvPr>
          <p:cNvSpPr/>
          <p:nvPr/>
        </p:nvSpPr>
        <p:spPr>
          <a:xfrm>
            <a:off x="412954" y="837274"/>
            <a:ext cx="7678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Example:  </a:t>
            </a:r>
          </a:p>
          <a:p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Residual stress mapping, simulation of pseudo-strains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33170CC2-D825-48B4-AC9F-1A54E20985F4}"/>
              </a:ext>
            </a:extLst>
          </p:cNvPr>
          <p:cNvGrpSpPr/>
          <p:nvPr/>
        </p:nvGrpSpPr>
        <p:grpSpPr>
          <a:xfrm rot="1931169">
            <a:off x="2263595" y="2754728"/>
            <a:ext cx="1615280" cy="2605973"/>
            <a:chOff x="3222344" y="1430225"/>
            <a:chExt cx="1615280" cy="2605973"/>
          </a:xfrm>
        </p:grpSpPr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0670D048-222F-4803-A415-D2A9CC64B20E}"/>
                </a:ext>
              </a:extLst>
            </p:cNvPr>
            <p:cNvSpPr/>
            <p:nvPr/>
          </p:nvSpPr>
          <p:spPr>
            <a:xfrm>
              <a:off x="3691563" y="2802072"/>
              <a:ext cx="241300" cy="368300"/>
            </a:xfrm>
            <a:custGeom>
              <a:avLst/>
              <a:gdLst>
                <a:gd name="connsiteX0" fmla="*/ 0 w 241300"/>
                <a:gd name="connsiteY0" fmla="*/ 260350 h 368300"/>
                <a:gd name="connsiteX1" fmla="*/ 241300 w 241300"/>
                <a:gd name="connsiteY1" fmla="*/ 368300 h 368300"/>
                <a:gd name="connsiteX2" fmla="*/ 241300 w 241300"/>
                <a:gd name="connsiteY2" fmla="*/ 114300 h 368300"/>
                <a:gd name="connsiteX3" fmla="*/ 6350 w 241300"/>
                <a:gd name="connsiteY3" fmla="*/ 0 h 368300"/>
                <a:gd name="connsiteX4" fmla="*/ 0 w 241300"/>
                <a:gd name="connsiteY4" fmla="*/ 26035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368300">
                  <a:moveTo>
                    <a:pt x="0" y="260350"/>
                  </a:moveTo>
                  <a:lnTo>
                    <a:pt x="241300" y="368300"/>
                  </a:lnTo>
                  <a:lnTo>
                    <a:pt x="241300" y="114300"/>
                  </a:lnTo>
                  <a:lnTo>
                    <a:pt x="635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60D5A6FE-33FC-4AE4-9582-B57EAC1D2DFB}"/>
                </a:ext>
              </a:extLst>
            </p:cNvPr>
            <p:cNvCxnSpPr>
              <a:cxnSpLocks/>
            </p:cNvCxnSpPr>
            <p:nvPr/>
          </p:nvCxnSpPr>
          <p:spPr>
            <a:xfrm rot="19668831" flipH="1">
              <a:off x="3222344" y="1441928"/>
              <a:ext cx="984747" cy="1465869"/>
            </a:xfrm>
            <a:prstGeom prst="line">
              <a:avLst/>
            </a:prstGeom>
            <a:ln w="63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7CAA5A8E-12EA-4B5B-A676-585447822E63}"/>
                </a:ext>
              </a:extLst>
            </p:cNvPr>
            <p:cNvCxnSpPr>
              <a:cxnSpLocks/>
            </p:cNvCxnSpPr>
            <p:nvPr/>
          </p:nvCxnSpPr>
          <p:spPr>
            <a:xfrm rot="19668831" flipH="1">
              <a:off x="3431926" y="1430225"/>
              <a:ext cx="1023150" cy="1589168"/>
            </a:xfrm>
            <a:prstGeom prst="line">
              <a:avLst/>
            </a:prstGeom>
            <a:ln w="635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0B49D53F-55E6-450B-A6A8-3F8F0E512A7E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rot="19668831">
              <a:off x="3972502" y="2739573"/>
              <a:ext cx="838104" cy="129662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5FEC219B-954F-4D61-9E83-1BE3A682D46F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rot="19668831">
              <a:off x="3990294" y="2473260"/>
              <a:ext cx="847330" cy="134225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bdélník 43">
            <a:extLst>
              <a:ext uri="{FF2B5EF4-FFF2-40B4-BE49-F238E27FC236}">
                <a16:creationId xmlns:a16="http://schemas.microsoft.com/office/drawing/2014/main" id="{67985F4D-BC79-4AAE-966E-554535E04090}"/>
              </a:ext>
            </a:extLst>
          </p:cNvPr>
          <p:cNvSpPr/>
          <p:nvPr/>
        </p:nvSpPr>
        <p:spPr>
          <a:xfrm>
            <a:off x="1445342" y="3049967"/>
            <a:ext cx="4171858" cy="21640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C7617038-D421-49BF-82B1-3838B5BE057E}"/>
              </a:ext>
            </a:extLst>
          </p:cNvPr>
          <p:cNvSpPr txBox="1"/>
          <p:nvPr/>
        </p:nvSpPr>
        <p:spPr>
          <a:xfrm>
            <a:off x="384279" y="3649516"/>
            <a:ext cx="1320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McStas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 UNION section</a:t>
            </a:r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7B8C8181-8655-4C27-A77F-4DF0486AC4FF}"/>
              </a:ext>
            </a:extLst>
          </p:cNvPr>
          <p:cNvSpPr txBox="1"/>
          <p:nvPr/>
        </p:nvSpPr>
        <p:spPr>
          <a:xfrm>
            <a:off x="2517677" y="1943805"/>
            <a:ext cx="1291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SIMRES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secondary </a:t>
            </a:r>
          </a:p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beam</a:t>
            </a:r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6205A103-7CCB-4E3D-822D-EC783957AF3A}"/>
              </a:ext>
            </a:extLst>
          </p:cNvPr>
          <p:cNvSpPr txBox="1"/>
          <p:nvPr/>
        </p:nvSpPr>
        <p:spPr>
          <a:xfrm>
            <a:off x="2064461" y="5455164"/>
            <a:ext cx="1646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SIMRES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cs-CZ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>
                <a:latin typeface="Segoe UI" panose="020B0502040204020203" pitchFamily="34" charset="0"/>
                <a:cs typeface="Segoe UI" panose="020B0502040204020203" pitchFamily="34" charset="0"/>
              </a:rPr>
              <a:t>HK4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@NPI</a:t>
            </a:r>
          </a:p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primary beam</a:t>
            </a:r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9" name="Obrázek 68">
            <a:extLst>
              <a:ext uri="{FF2B5EF4-FFF2-40B4-BE49-F238E27FC236}">
                <a16:creationId xmlns:a16="http://schemas.microsoft.com/office/drawing/2014/main" id="{B60C8B98-2CB6-4138-9317-23A88CFFF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22" y="2218765"/>
            <a:ext cx="4904969" cy="3269978"/>
          </a:xfrm>
          <a:prstGeom prst="rect">
            <a:avLst/>
          </a:prstGeom>
        </p:spPr>
      </p:pic>
      <p:sp>
        <p:nvSpPr>
          <p:cNvPr id="75" name="TextovéPole 74">
            <a:extLst>
              <a:ext uri="{FF2B5EF4-FFF2-40B4-BE49-F238E27FC236}">
                <a16:creationId xmlns:a16="http://schemas.microsoft.com/office/drawing/2014/main" id="{5BF5B04A-60C6-48BA-AAF2-3D645A3F71E6}"/>
              </a:ext>
            </a:extLst>
          </p:cNvPr>
          <p:cNvSpPr txBox="1"/>
          <p:nvPr/>
        </p:nvSpPr>
        <p:spPr>
          <a:xfrm>
            <a:off x="5878660" y="5593663"/>
            <a:ext cx="464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peak positions vary</a:t>
            </a:r>
            <a:r>
              <a:rPr lang="en-US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also for a stress-free material =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pseudo-strain  </a:t>
            </a:r>
            <a:endParaRPr lang="en-GB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0890B30A-4471-4502-8EB1-29E1C0F118B0}"/>
              </a:ext>
            </a:extLst>
          </p:cNvPr>
          <p:cNvCxnSpPr/>
          <p:nvPr/>
        </p:nvCxnSpPr>
        <p:spPr>
          <a:xfrm flipH="1">
            <a:off x="3714484" y="3672546"/>
            <a:ext cx="88830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6A7B935E-0C8A-4C28-B44F-D629F38F7C89}"/>
              </a:ext>
            </a:extLst>
          </p:cNvPr>
          <p:cNvSpPr txBox="1"/>
          <p:nvPr/>
        </p:nvSpPr>
        <p:spPr>
          <a:xfrm>
            <a:off x="3758772" y="3159730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scan </a:t>
            </a:r>
            <a:endParaRPr lang="en-GB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Levá složená závorka 78">
            <a:extLst>
              <a:ext uri="{FF2B5EF4-FFF2-40B4-BE49-F238E27FC236}">
                <a16:creationId xmlns:a16="http://schemas.microsoft.com/office/drawing/2014/main" id="{8C9CE53B-F07F-4787-9665-7F89D84820B4}"/>
              </a:ext>
            </a:extLst>
          </p:cNvPr>
          <p:cNvSpPr/>
          <p:nvPr/>
        </p:nvSpPr>
        <p:spPr>
          <a:xfrm>
            <a:off x="1934783" y="3316095"/>
            <a:ext cx="259356" cy="171911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Obrázek 82">
            <a:extLst>
              <a:ext uri="{FF2B5EF4-FFF2-40B4-BE49-F238E27FC236}">
                <a16:creationId xmlns:a16="http://schemas.microsoft.com/office/drawing/2014/main" id="{B9E01C59-AD2E-4065-A37E-4D54AF0CE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209800"/>
            <a:ext cx="4904968" cy="3269979"/>
          </a:xfrm>
          <a:prstGeom prst="rect">
            <a:avLst/>
          </a:prstGeom>
        </p:spPr>
      </p:pic>
      <p:sp>
        <p:nvSpPr>
          <p:cNvPr id="80" name="TextovéPole 79">
            <a:extLst>
              <a:ext uri="{FF2B5EF4-FFF2-40B4-BE49-F238E27FC236}">
                <a16:creationId xmlns:a16="http://schemas.microsoft.com/office/drawing/2014/main" id="{E1E4365D-E8E7-43A7-98DF-089410534E96}"/>
              </a:ext>
            </a:extLst>
          </p:cNvPr>
          <p:cNvSpPr txBox="1"/>
          <p:nvPr/>
        </p:nvSpPr>
        <p:spPr>
          <a:xfrm rot="16200000">
            <a:off x="1364534" y="392395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3 cm 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9526743A-916D-4F3A-BFAB-62CDC4A40D72}"/>
              </a:ext>
            </a:extLst>
          </p:cNvPr>
          <p:cNvSpPr txBox="1"/>
          <p:nvPr/>
        </p:nvSpPr>
        <p:spPr>
          <a:xfrm>
            <a:off x="3599119" y="5241073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slit 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2x3 mm</a:t>
            </a:r>
            <a:r>
              <a:rPr lang="en-US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753DA00E-9717-43D4-BCA5-999EE3952262}"/>
              </a:ext>
            </a:extLst>
          </p:cNvPr>
          <p:cNvSpPr txBox="1"/>
          <p:nvPr/>
        </p:nvSpPr>
        <p:spPr>
          <a:xfrm rot="16200000">
            <a:off x="8304547" y="3735669"/>
            <a:ext cx="113685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  <a:cs typeface="Segoe UI" panose="020B0502040204020203" pitchFamily="34" charset="0"/>
              </a:rPr>
              <a:t>g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-Fe 111</a:t>
            </a:r>
            <a:endParaRPr lang="en-GB" sz="200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C14FA60F-C314-47BF-81CE-704C9ABB2EAC}"/>
              </a:ext>
            </a:extLst>
          </p:cNvPr>
          <p:cNvSpPr txBox="1"/>
          <p:nvPr/>
        </p:nvSpPr>
        <p:spPr>
          <a:xfrm rot="16200000">
            <a:off x="6412030" y="3776313"/>
            <a:ext cx="119295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Symbol" panose="05050102010706020507" pitchFamily="18" charset="2"/>
                <a:cs typeface="Segoe UI" panose="020B0502040204020203" pitchFamily="34" charset="0"/>
              </a:rPr>
              <a:t>a</a:t>
            </a:r>
            <a:r>
              <a:rPr lang="en-US" sz="200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-Fe 110</a:t>
            </a:r>
            <a:endParaRPr lang="en-GB" sz="200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Šipka: zahnutá dolů 73">
            <a:extLst>
              <a:ext uri="{FF2B5EF4-FFF2-40B4-BE49-F238E27FC236}">
                <a16:creationId xmlns:a16="http://schemas.microsoft.com/office/drawing/2014/main" id="{2D81BE73-6EB2-4D56-9666-85573B5E6F40}"/>
              </a:ext>
            </a:extLst>
          </p:cNvPr>
          <p:cNvSpPr/>
          <p:nvPr/>
        </p:nvSpPr>
        <p:spPr>
          <a:xfrm>
            <a:off x="3903616" y="1833665"/>
            <a:ext cx="3342968" cy="7393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B9DB3D-8C85-4709-97D5-48FEC1CC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4CF56-AF92-420F-8F59-2EC06C86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350310"/>
            <a:ext cx="9472449" cy="400110"/>
          </a:xfrm>
        </p:spPr>
        <p:txBody>
          <a:bodyPr>
            <a:noAutofit/>
          </a:bodyPr>
          <a:lstStyle/>
          <a:p>
            <a:r>
              <a:rPr lang="en-US" b="1"/>
              <a:t>Binding to McStas</a:t>
            </a:r>
            <a:r>
              <a:rPr lang="cs-CZ" b="1"/>
              <a:t> </a:t>
            </a:r>
            <a:br>
              <a:rPr lang="en-US"/>
            </a:br>
            <a:endParaRPr lang="en-GB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E69191D-C270-478C-8D00-4B301F7F2553}"/>
              </a:ext>
            </a:extLst>
          </p:cNvPr>
          <p:cNvSpPr/>
          <p:nvPr/>
        </p:nvSpPr>
        <p:spPr>
          <a:xfrm>
            <a:off x="412954" y="837274"/>
            <a:ext cx="7678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Example:  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Residual stress mapping, simulation of pseudo-strains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9045843-B78C-4170-BF23-B9247221A11E}"/>
              </a:ext>
            </a:extLst>
          </p:cNvPr>
          <p:cNvGrpSpPr/>
          <p:nvPr/>
        </p:nvGrpSpPr>
        <p:grpSpPr>
          <a:xfrm>
            <a:off x="1528546" y="3429000"/>
            <a:ext cx="6988043" cy="2864712"/>
            <a:chOff x="1289650" y="2827634"/>
            <a:chExt cx="6988043" cy="2864712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6FA8A151-4EE3-4A70-BA0C-6A7BCA3DF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59"/>
            <a:stretch/>
          </p:blipFill>
          <p:spPr>
            <a:xfrm>
              <a:off x="1289650" y="3229232"/>
              <a:ext cx="6988043" cy="2463114"/>
            </a:xfrm>
            <a:prstGeom prst="rect">
              <a:avLst/>
            </a:prstGeom>
          </p:spPr>
        </p:pic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C6D80DC3-60BD-4A25-9D9A-CFF23770C7F6}"/>
                </a:ext>
              </a:extLst>
            </p:cNvPr>
            <p:cNvSpPr/>
            <p:nvPr/>
          </p:nvSpPr>
          <p:spPr>
            <a:xfrm>
              <a:off x="1664043" y="3089189"/>
              <a:ext cx="321276" cy="280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DD0B6F9F-E4B6-4F49-98DF-03B7A4D69944}"/>
                </a:ext>
              </a:extLst>
            </p:cNvPr>
            <p:cNvSpPr txBox="1"/>
            <p:nvPr/>
          </p:nvSpPr>
          <p:spPr>
            <a:xfrm>
              <a:off x="2776152" y="2827634"/>
              <a:ext cx="1198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Peak shift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C7419AC-4D6B-4BE6-87A1-522EF234EB38}"/>
                </a:ext>
              </a:extLst>
            </p:cNvPr>
            <p:cNvSpPr txBox="1"/>
            <p:nvPr/>
          </p:nvSpPr>
          <p:spPr>
            <a:xfrm>
              <a:off x="6005384" y="2827634"/>
              <a:ext cx="1637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Peak intensity</a:t>
              </a:r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D6465DB4-C045-4A51-A45C-FBE07ABA5B0A}"/>
              </a:ext>
            </a:extLst>
          </p:cNvPr>
          <p:cNvSpPr txBox="1"/>
          <p:nvPr/>
        </p:nvSpPr>
        <p:spPr>
          <a:xfrm>
            <a:off x="865106" y="2056756"/>
            <a:ext cx="4130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Correction for measured residual strain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(similar magnitude !)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920A19-25C8-41D5-8162-F52C0224EBE3}"/>
              </a:ext>
            </a:extLst>
          </p:cNvPr>
          <p:cNvSpPr txBox="1"/>
          <p:nvPr/>
        </p:nvSpPr>
        <p:spPr>
          <a:xfrm>
            <a:off x="5741772" y="2049267"/>
            <a:ext cx="50662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Finding the position of the interface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Assess texture or chemical gradients</a:t>
            </a: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D9C6227C-F1D2-435B-9867-A2872198567D}"/>
              </a:ext>
            </a:extLst>
          </p:cNvPr>
          <p:cNvSpPr/>
          <p:nvPr/>
        </p:nvSpPr>
        <p:spPr>
          <a:xfrm rot="10800000">
            <a:off x="3441127" y="2828486"/>
            <a:ext cx="345990" cy="475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622D8639-3FD9-4E0E-9ADF-76262584F8B6}"/>
              </a:ext>
            </a:extLst>
          </p:cNvPr>
          <p:cNvSpPr/>
          <p:nvPr/>
        </p:nvSpPr>
        <p:spPr>
          <a:xfrm rot="10800000">
            <a:off x="6815830" y="2870272"/>
            <a:ext cx="345990" cy="475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9577762-FC83-4650-AB9B-4DE288FA117F}"/>
              </a:ext>
            </a:extLst>
          </p:cNvPr>
          <p:cNvSpPr/>
          <p:nvPr/>
        </p:nvSpPr>
        <p:spPr>
          <a:xfrm>
            <a:off x="412954" y="1655158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Simulations are used to:</a:t>
            </a:r>
            <a:endParaRPr lang="en-US" dirty="0"/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B5F47FFD-7202-46D9-90CC-B265BE0A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94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4CF56-AF92-420F-8F59-2EC06C86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350310"/>
            <a:ext cx="9472449" cy="400110"/>
          </a:xfrm>
        </p:spPr>
        <p:txBody>
          <a:bodyPr>
            <a:noAutofit/>
          </a:bodyPr>
          <a:lstStyle/>
          <a:p>
            <a:r>
              <a:rPr lang="en-US" dirty="0"/>
              <a:t>Event monitors</a:t>
            </a:r>
            <a:br>
              <a:rPr lang="en-US" dirty="0"/>
            </a:br>
            <a:endParaRPr lang="en-GB" dirty="0"/>
          </a:p>
        </p:txBody>
      </p:sp>
      <p:grpSp>
        <p:nvGrpSpPr>
          <p:cNvPr id="125" name="Skupina 124">
            <a:extLst>
              <a:ext uri="{FF2B5EF4-FFF2-40B4-BE49-F238E27FC236}">
                <a16:creationId xmlns:a16="http://schemas.microsoft.com/office/drawing/2014/main" id="{0E1155CE-6581-4286-BCF2-B8E15B4A469F}"/>
              </a:ext>
            </a:extLst>
          </p:cNvPr>
          <p:cNvGrpSpPr/>
          <p:nvPr/>
        </p:nvGrpSpPr>
        <p:grpSpPr>
          <a:xfrm>
            <a:off x="1759143" y="750420"/>
            <a:ext cx="6780072" cy="3129603"/>
            <a:chOff x="479715" y="1020911"/>
            <a:chExt cx="6780072" cy="3129603"/>
          </a:xfrm>
        </p:grpSpPr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9883966A-B93C-4D59-8F6E-A0BFB80C3418}"/>
                </a:ext>
              </a:extLst>
            </p:cNvPr>
            <p:cNvSpPr/>
            <p:nvPr/>
          </p:nvSpPr>
          <p:spPr>
            <a:xfrm>
              <a:off x="847701" y="2179141"/>
              <a:ext cx="115735" cy="469557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FFFF0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49DC1CB8-1FC5-4C42-9E21-5B2AD38BB5AB}"/>
                </a:ext>
              </a:extLst>
            </p:cNvPr>
            <p:cNvSpPr/>
            <p:nvPr/>
          </p:nvSpPr>
          <p:spPr>
            <a:xfrm>
              <a:off x="1190255" y="2304480"/>
              <a:ext cx="532955" cy="2188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8D09B14D-3ACA-43D8-AAA0-BC8651DE417D}"/>
                </a:ext>
              </a:extLst>
            </p:cNvPr>
            <p:cNvSpPr/>
            <p:nvPr/>
          </p:nvSpPr>
          <p:spPr>
            <a:xfrm>
              <a:off x="4247385" y="2315440"/>
              <a:ext cx="355736" cy="2079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20C2027E-A224-404B-9D31-A6CF0C84C7BD}"/>
                </a:ext>
              </a:extLst>
            </p:cNvPr>
            <p:cNvSpPr/>
            <p:nvPr/>
          </p:nvSpPr>
          <p:spPr>
            <a:xfrm>
              <a:off x="6140491" y="2312252"/>
              <a:ext cx="535358" cy="222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EA50C53D-3CA3-439A-BD8F-48FF89ADA031}"/>
                </a:ext>
              </a:extLst>
            </p:cNvPr>
            <p:cNvCxnSpPr/>
            <p:nvPr/>
          </p:nvCxnSpPr>
          <p:spPr>
            <a:xfrm>
              <a:off x="963436" y="2067929"/>
              <a:ext cx="0" cy="6919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6FEC806D-3892-4064-AECE-BF568CD60481}"/>
                </a:ext>
              </a:extLst>
            </p:cNvPr>
            <p:cNvCxnSpPr/>
            <p:nvPr/>
          </p:nvCxnSpPr>
          <p:spPr>
            <a:xfrm>
              <a:off x="3795269" y="2049108"/>
              <a:ext cx="0" cy="6919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4D87DD80-4964-4F87-B4ED-6D6AB8AA9C9D}"/>
                </a:ext>
              </a:extLst>
            </p:cNvPr>
            <p:cNvSpPr/>
            <p:nvPr/>
          </p:nvSpPr>
          <p:spPr>
            <a:xfrm>
              <a:off x="3813934" y="2312252"/>
              <a:ext cx="218878" cy="2188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34B90C40-7D68-4249-8950-D491F829CC7B}"/>
                </a:ext>
              </a:extLst>
            </p:cNvPr>
            <p:cNvCxnSpPr/>
            <p:nvPr/>
          </p:nvCxnSpPr>
          <p:spPr>
            <a:xfrm>
              <a:off x="4052590" y="2049107"/>
              <a:ext cx="0" cy="6919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B3280F20-A7BB-4A85-8D99-9C963BBE9A08}"/>
                </a:ext>
              </a:extLst>
            </p:cNvPr>
            <p:cNvCxnSpPr>
              <a:cxnSpLocks/>
            </p:cNvCxnSpPr>
            <p:nvPr/>
          </p:nvCxnSpPr>
          <p:spPr>
            <a:xfrm>
              <a:off x="6697903" y="2072158"/>
              <a:ext cx="0" cy="6919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606CC7AF-920B-4414-9EEE-4ECFA0FD46EE}"/>
                </a:ext>
              </a:extLst>
            </p:cNvPr>
            <p:cNvSpPr/>
            <p:nvPr/>
          </p:nvSpPr>
          <p:spPr>
            <a:xfrm>
              <a:off x="2042230" y="1915849"/>
              <a:ext cx="91052" cy="1022556"/>
            </a:xfrm>
            <a:custGeom>
              <a:avLst/>
              <a:gdLst>
                <a:gd name="connsiteX0" fmla="*/ 147874 w 188437"/>
                <a:gd name="connsiteY0" fmla="*/ 0 h 668594"/>
                <a:gd name="connsiteX1" fmla="*/ 390 w 188437"/>
                <a:gd name="connsiteY1" fmla="*/ 206477 h 668594"/>
                <a:gd name="connsiteX2" fmla="*/ 187203 w 188437"/>
                <a:gd name="connsiteY2" fmla="*/ 452284 h 668594"/>
                <a:gd name="connsiteX3" fmla="*/ 79048 w 188437"/>
                <a:gd name="connsiteY3" fmla="*/ 668594 h 66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437" h="668594">
                  <a:moveTo>
                    <a:pt x="147874" y="0"/>
                  </a:moveTo>
                  <a:cubicBezTo>
                    <a:pt x="70854" y="65548"/>
                    <a:pt x="-6165" y="131096"/>
                    <a:pt x="390" y="206477"/>
                  </a:cubicBezTo>
                  <a:cubicBezTo>
                    <a:pt x="6945" y="281858"/>
                    <a:pt x="174093" y="375265"/>
                    <a:pt x="187203" y="452284"/>
                  </a:cubicBezTo>
                  <a:cubicBezTo>
                    <a:pt x="200313" y="529304"/>
                    <a:pt x="105267" y="624349"/>
                    <a:pt x="79048" y="668594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D4DF9D0E-4BFB-4DEA-AE9C-71C2048CCC88}"/>
                </a:ext>
              </a:extLst>
            </p:cNvPr>
            <p:cNvSpPr/>
            <p:nvPr/>
          </p:nvSpPr>
          <p:spPr>
            <a:xfrm>
              <a:off x="5740067" y="1915849"/>
              <a:ext cx="91052" cy="1022556"/>
            </a:xfrm>
            <a:custGeom>
              <a:avLst/>
              <a:gdLst>
                <a:gd name="connsiteX0" fmla="*/ 147874 w 188437"/>
                <a:gd name="connsiteY0" fmla="*/ 0 h 668594"/>
                <a:gd name="connsiteX1" fmla="*/ 390 w 188437"/>
                <a:gd name="connsiteY1" fmla="*/ 206477 h 668594"/>
                <a:gd name="connsiteX2" fmla="*/ 187203 w 188437"/>
                <a:gd name="connsiteY2" fmla="*/ 452284 h 668594"/>
                <a:gd name="connsiteX3" fmla="*/ 79048 w 188437"/>
                <a:gd name="connsiteY3" fmla="*/ 668594 h 66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437" h="668594">
                  <a:moveTo>
                    <a:pt x="147874" y="0"/>
                  </a:moveTo>
                  <a:cubicBezTo>
                    <a:pt x="70854" y="65548"/>
                    <a:pt x="-6165" y="131096"/>
                    <a:pt x="390" y="206477"/>
                  </a:cubicBezTo>
                  <a:cubicBezTo>
                    <a:pt x="6945" y="281858"/>
                    <a:pt x="174093" y="375265"/>
                    <a:pt x="187203" y="452284"/>
                  </a:cubicBezTo>
                  <a:cubicBezTo>
                    <a:pt x="200313" y="529304"/>
                    <a:pt x="105267" y="624349"/>
                    <a:pt x="79048" y="668594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2A8BBA6D-B342-4173-B1DE-875A2FE49032}"/>
                </a:ext>
              </a:extLst>
            </p:cNvPr>
            <p:cNvSpPr/>
            <p:nvPr/>
          </p:nvSpPr>
          <p:spPr>
            <a:xfrm>
              <a:off x="4995104" y="2317732"/>
              <a:ext cx="367417" cy="2079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AC773740-7D65-41C6-BFC5-0442B0B85BA0}"/>
                </a:ext>
              </a:extLst>
            </p:cNvPr>
            <p:cNvSpPr/>
            <p:nvPr/>
          </p:nvSpPr>
          <p:spPr>
            <a:xfrm>
              <a:off x="2552055" y="2313148"/>
              <a:ext cx="326899" cy="2079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bdélník 33">
              <a:extLst>
                <a:ext uri="{FF2B5EF4-FFF2-40B4-BE49-F238E27FC236}">
                  <a16:creationId xmlns:a16="http://schemas.microsoft.com/office/drawing/2014/main" id="{7A98D2B7-383C-4357-BCC8-C759011D1F8B}"/>
                </a:ext>
              </a:extLst>
            </p:cNvPr>
            <p:cNvSpPr/>
            <p:nvPr/>
          </p:nvSpPr>
          <p:spPr>
            <a:xfrm>
              <a:off x="3214414" y="2315440"/>
              <a:ext cx="309787" cy="2079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69E62AAC-14DB-43BB-B856-0C4C7D211BEC}"/>
                </a:ext>
              </a:extLst>
            </p:cNvPr>
            <p:cNvSpPr txBox="1"/>
            <p:nvPr/>
          </p:nvSpPr>
          <p:spPr>
            <a:xfrm>
              <a:off x="479715" y="1299829"/>
              <a:ext cx="851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source</a:t>
              </a:r>
            </a:p>
          </p:txBody>
        </p:sp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A4E9BAD4-F86C-41CC-8D0D-F515B8A8499D}"/>
                </a:ext>
              </a:extLst>
            </p:cNvPr>
            <p:cNvSpPr txBox="1"/>
            <p:nvPr/>
          </p:nvSpPr>
          <p:spPr>
            <a:xfrm>
              <a:off x="3376810" y="1020911"/>
              <a:ext cx="10949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sample</a:t>
              </a:r>
            </a:p>
            <a:p>
              <a:pPr algn="ctr"/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monitors</a:t>
              </a:r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F727636D-58DD-4529-A604-F6BD53D0902F}"/>
                </a:ext>
              </a:extLst>
            </p:cNvPr>
            <p:cNvSpPr txBox="1"/>
            <p:nvPr/>
          </p:nvSpPr>
          <p:spPr>
            <a:xfrm>
              <a:off x="5714146" y="1041444"/>
              <a:ext cx="138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last component</a:t>
              </a:r>
            </a:p>
          </p:txBody>
        </p:sp>
        <p:cxnSp>
          <p:nvCxnSpPr>
            <p:cNvPr id="40" name="Přímá spojnice se šipkou 39">
              <a:extLst>
                <a:ext uri="{FF2B5EF4-FFF2-40B4-BE49-F238E27FC236}">
                  <a16:creationId xmlns:a16="http://schemas.microsoft.com/office/drawing/2014/main" id="{A60828D9-714A-4387-9153-1B2019512551}"/>
                </a:ext>
              </a:extLst>
            </p:cNvPr>
            <p:cNvCxnSpPr>
              <a:stCxn id="38" idx="2"/>
              <a:endCxn id="18" idx="0"/>
            </p:cNvCxnSpPr>
            <p:nvPr/>
          </p:nvCxnSpPr>
          <p:spPr>
            <a:xfrm>
              <a:off x="6408170" y="1687775"/>
              <a:ext cx="0" cy="6244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se šipkou 44">
              <a:extLst>
                <a:ext uri="{FF2B5EF4-FFF2-40B4-BE49-F238E27FC236}">
                  <a16:creationId xmlns:a16="http://schemas.microsoft.com/office/drawing/2014/main" id="{CFF294F4-52C0-4F97-B22B-D322F68CD0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3934" y="1669161"/>
              <a:ext cx="95351" cy="3308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se šipkou 48">
              <a:extLst>
                <a:ext uri="{FF2B5EF4-FFF2-40B4-BE49-F238E27FC236}">
                  <a16:creationId xmlns:a16="http://schemas.microsoft.com/office/drawing/2014/main" id="{F077E0A7-9481-4528-9A5E-62C19CF0F196}"/>
                </a:ext>
              </a:extLst>
            </p:cNvPr>
            <p:cNvCxnSpPr>
              <a:cxnSpLocks/>
              <a:stCxn id="36" idx="2"/>
              <a:endCxn id="14" idx="0"/>
            </p:cNvCxnSpPr>
            <p:nvPr/>
          </p:nvCxnSpPr>
          <p:spPr>
            <a:xfrm>
              <a:off x="905569" y="1669161"/>
              <a:ext cx="0" cy="5099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Skupina 56">
              <a:extLst>
                <a:ext uri="{FF2B5EF4-FFF2-40B4-BE49-F238E27FC236}">
                  <a16:creationId xmlns:a16="http://schemas.microsoft.com/office/drawing/2014/main" id="{50695110-3958-402E-8DF1-F9A1FCAB1EE3}"/>
                </a:ext>
              </a:extLst>
            </p:cNvPr>
            <p:cNvGrpSpPr/>
            <p:nvPr/>
          </p:nvGrpSpPr>
          <p:grpSpPr>
            <a:xfrm>
              <a:off x="799689" y="2905287"/>
              <a:ext cx="324722" cy="558751"/>
              <a:chOff x="767939" y="2886237"/>
              <a:chExt cx="324722" cy="558751"/>
            </a:xfrm>
          </p:grpSpPr>
          <p:pic>
            <p:nvPicPr>
              <p:cNvPr id="55" name="Obrázek 54">
                <a:extLst>
                  <a:ext uri="{FF2B5EF4-FFF2-40B4-BE49-F238E27FC236}">
                    <a16:creationId xmlns:a16="http://schemas.microsoft.com/office/drawing/2014/main" id="{74B3B3A5-9EB5-4034-A435-CC8B001B61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6276" t="33987" r="35329" b="33716"/>
              <a:stretch/>
            </p:blipFill>
            <p:spPr>
              <a:xfrm>
                <a:off x="767939" y="3075659"/>
                <a:ext cx="324722" cy="369329"/>
              </a:xfrm>
              <a:prstGeom prst="rect">
                <a:avLst/>
              </a:prstGeom>
            </p:spPr>
          </p:pic>
          <p:sp>
            <p:nvSpPr>
              <p:cNvPr id="56" name="Šipka: dolů 55">
                <a:extLst>
                  <a:ext uri="{FF2B5EF4-FFF2-40B4-BE49-F238E27FC236}">
                    <a16:creationId xmlns:a16="http://schemas.microsoft.com/office/drawing/2014/main" id="{018E3AB3-0578-46DB-A517-EFFB0DEBE910}"/>
                  </a:ext>
                </a:extLst>
              </p:cNvPr>
              <p:cNvSpPr/>
              <p:nvPr/>
            </p:nvSpPr>
            <p:spPr>
              <a:xfrm>
                <a:off x="868906" y="2886237"/>
                <a:ext cx="135951" cy="181788"/>
              </a:xfrm>
              <a:prstGeom prst="downArrow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65DFFE02-B808-41A4-B87E-D56B33DDDE2B}"/>
                </a:ext>
              </a:extLst>
            </p:cNvPr>
            <p:cNvGrpSpPr/>
            <p:nvPr/>
          </p:nvGrpSpPr>
          <p:grpSpPr>
            <a:xfrm>
              <a:off x="3632908" y="2902292"/>
              <a:ext cx="324722" cy="558751"/>
              <a:chOff x="767939" y="2886237"/>
              <a:chExt cx="324722" cy="558751"/>
            </a:xfrm>
          </p:grpSpPr>
          <p:pic>
            <p:nvPicPr>
              <p:cNvPr id="59" name="Obrázek 58">
                <a:extLst>
                  <a:ext uri="{FF2B5EF4-FFF2-40B4-BE49-F238E27FC236}">
                    <a16:creationId xmlns:a16="http://schemas.microsoft.com/office/drawing/2014/main" id="{726B98F8-D68C-4C7C-9561-ACBFF499A1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6276" t="33987" r="35329" b="33716"/>
              <a:stretch/>
            </p:blipFill>
            <p:spPr>
              <a:xfrm>
                <a:off x="767939" y="3075659"/>
                <a:ext cx="324722" cy="369329"/>
              </a:xfrm>
              <a:prstGeom prst="rect">
                <a:avLst/>
              </a:prstGeom>
            </p:spPr>
          </p:pic>
          <p:sp>
            <p:nvSpPr>
              <p:cNvPr id="60" name="Šipka: dolů 59">
                <a:extLst>
                  <a:ext uri="{FF2B5EF4-FFF2-40B4-BE49-F238E27FC236}">
                    <a16:creationId xmlns:a16="http://schemas.microsoft.com/office/drawing/2014/main" id="{79040F73-35C0-4FC1-BC4E-7EB00E1AE421}"/>
                  </a:ext>
                </a:extLst>
              </p:cNvPr>
              <p:cNvSpPr/>
              <p:nvPr/>
            </p:nvSpPr>
            <p:spPr>
              <a:xfrm>
                <a:off x="868906" y="2886237"/>
                <a:ext cx="135951" cy="181788"/>
              </a:xfrm>
              <a:prstGeom prst="downArrow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Skupina 60">
              <a:extLst>
                <a:ext uri="{FF2B5EF4-FFF2-40B4-BE49-F238E27FC236}">
                  <a16:creationId xmlns:a16="http://schemas.microsoft.com/office/drawing/2014/main" id="{B3BAD74E-4E37-4937-A7A6-5B6C99FE89BB}"/>
                </a:ext>
              </a:extLst>
            </p:cNvPr>
            <p:cNvGrpSpPr/>
            <p:nvPr/>
          </p:nvGrpSpPr>
          <p:grpSpPr>
            <a:xfrm>
              <a:off x="3897849" y="2902017"/>
              <a:ext cx="324722" cy="558751"/>
              <a:chOff x="767939" y="2886237"/>
              <a:chExt cx="324722" cy="558751"/>
            </a:xfrm>
          </p:grpSpPr>
          <p:pic>
            <p:nvPicPr>
              <p:cNvPr id="62" name="Obrázek 61">
                <a:extLst>
                  <a:ext uri="{FF2B5EF4-FFF2-40B4-BE49-F238E27FC236}">
                    <a16:creationId xmlns:a16="http://schemas.microsoft.com/office/drawing/2014/main" id="{9E330BF1-B26E-4A4C-ADB1-0CDBE371D8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6276" t="33987" r="35329" b="33716"/>
              <a:stretch/>
            </p:blipFill>
            <p:spPr>
              <a:xfrm>
                <a:off x="767939" y="3075659"/>
                <a:ext cx="324722" cy="369329"/>
              </a:xfrm>
              <a:prstGeom prst="rect">
                <a:avLst/>
              </a:prstGeom>
            </p:spPr>
          </p:pic>
          <p:sp>
            <p:nvSpPr>
              <p:cNvPr id="63" name="Šipka: dolů 62">
                <a:extLst>
                  <a:ext uri="{FF2B5EF4-FFF2-40B4-BE49-F238E27FC236}">
                    <a16:creationId xmlns:a16="http://schemas.microsoft.com/office/drawing/2014/main" id="{83309249-38F2-40FD-B044-ED92EE2927FF}"/>
                  </a:ext>
                </a:extLst>
              </p:cNvPr>
              <p:cNvSpPr/>
              <p:nvPr/>
            </p:nvSpPr>
            <p:spPr>
              <a:xfrm>
                <a:off x="868906" y="2886237"/>
                <a:ext cx="135951" cy="181788"/>
              </a:xfrm>
              <a:prstGeom prst="downArrow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Skupina 63">
              <a:extLst>
                <a:ext uri="{FF2B5EF4-FFF2-40B4-BE49-F238E27FC236}">
                  <a16:creationId xmlns:a16="http://schemas.microsoft.com/office/drawing/2014/main" id="{BC19A8BB-2B13-4E1B-A3AE-0D6997EBE487}"/>
                </a:ext>
              </a:extLst>
            </p:cNvPr>
            <p:cNvGrpSpPr/>
            <p:nvPr/>
          </p:nvGrpSpPr>
          <p:grpSpPr>
            <a:xfrm>
              <a:off x="6535542" y="2905287"/>
              <a:ext cx="324722" cy="558751"/>
              <a:chOff x="767939" y="2886237"/>
              <a:chExt cx="324722" cy="558751"/>
            </a:xfrm>
          </p:grpSpPr>
          <p:pic>
            <p:nvPicPr>
              <p:cNvPr id="65" name="Obrázek 64">
                <a:extLst>
                  <a:ext uri="{FF2B5EF4-FFF2-40B4-BE49-F238E27FC236}">
                    <a16:creationId xmlns:a16="http://schemas.microsoft.com/office/drawing/2014/main" id="{F18619E4-DB06-46C2-89EF-ED0D3FE1C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6276" t="33987" r="35329" b="33716"/>
              <a:stretch/>
            </p:blipFill>
            <p:spPr>
              <a:xfrm>
                <a:off x="767939" y="3075659"/>
                <a:ext cx="324722" cy="369329"/>
              </a:xfrm>
              <a:prstGeom prst="rect">
                <a:avLst/>
              </a:prstGeom>
            </p:spPr>
          </p:pic>
          <p:sp>
            <p:nvSpPr>
              <p:cNvPr id="66" name="Šipka: dolů 65">
                <a:extLst>
                  <a:ext uri="{FF2B5EF4-FFF2-40B4-BE49-F238E27FC236}">
                    <a16:creationId xmlns:a16="http://schemas.microsoft.com/office/drawing/2014/main" id="{9D4050E0-71AA-46B2-9CFF-01D3FF4B2C4F}"/>
                  </a:ext>
                </a:extLst>
              </p:cNvPr>
              <p:cNvSpPr/>
              <p:nvPr/>
            </p:nvSpPr>
            <p:spPr>
              <a:xfrm>
                <a:off x="868906" y="2886237"/>
                <a:ext cx="135951" cy="181788"/>
              </a:xfrm>
              <a:prstGeom prst="downArrow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Skupina 76">
              <a:extLst>
                <a:ext uri="{FF2B5EF4-FFF2-40B4-BE49-F238E27FC236}">
                  <a16:creationId xmlns:a16="http://schemas.microsoft.com/office/drawing/2014/main" id="{AFD38E28-8EE8-43FC-BDEC-13258E524F77}"/>
                </a:ext>
              </a:extLst>
            </p:cNvPr>
            <p:cNvGrpSpPr/>
            <p:nvPr/>
          </p:nvGrpSpPr>
          <p:grpSpPr>
            <a:xfrm>
              <a:off x="2868704" y="1990706"/>
              <a:ext cx="324722" cy="1481512"/>
              <a:chOff x="2868704" y="1990706"/>
              <a:chExt cx="324722" cy="1481512"/>
            </a:xfrm>
          </p:grpSpPr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5450671-8B86-40E8-8449-2AFC7D24136B}"/>
                  </a:ext>
                </a:extLst>
              </p:cNvPr>
              <p:cNvCxnSpPr/>
              <p:nvPr/>
            </p:nvCxnSpPr>
            <p:spPr>
              <a:xfrm>
                <a:off x="3050079" y="2065637"/>
                <a:ext cx="0" cy="691979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Skupina 69">
                <a:extLst>
                  <a:ext uri="{FF2B5EF4-FFF2-40B4-BE49-F238E27FC236}">
                    <a16:creationId xmlns:a16="http://schemas.microsoft.com/office/drawing/2014/main" id="{F0CFDBF5-2A61-47FD-8908-1779D64A2E08}"/>
                  </a:ext>
                </a:extLst>
              </p:cNvPr>
              <p:cNvGrpSpPr/>
              <p:nvPr/>
            </p:nvGrpSpPr>
            <p:grpSpPr>
              <a:xfrm>
                <a:off x="2868704" y="2905287"/>
                <a:ext cx="324722" cy="558751"/>
                <a:chOff x="767939" y="2886237"/>
                <a:chExt cx="324722" cy="558751"/>
              </a:xfrm>
            </p:grpSpPr>
            <p:pic>
              <p:nvPicPr>
                <p:cNvPr id="71" name="Obrázek 70">
                  <a:extLst>
                    <a:ext uri="{FF2B5EF4-FFF2-40B4-BE49-F238E27FC236}">
                      <a16:creationId xmlns:a16="http://schemas.microsoft.com/office/drawing/2014/main" id="{7F0C6FB2-45CB-41F6-971F-E75DDEA88F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6276" t="33987" r="35329" b="33716"/>
                <a:stretch/>
              </p:blipFill>
              <p:spPr>
                <a:xfrm>
                  <a:off x="767939" y="3075659"/>
                  <a:ext cx="324722" cy="369329"/>
                </a:xfrm>
                <a:prstGeom prst="rect">
                  <a:avLst/>
                </a:prstGeom>
              </p:spPr>
            </p:pic>
            <p:sp>
              <p:nvSpPr>
                <p:cNvPr id="72" name="Šipka: dolů 71">
                  <a:extLst>
                    <a:ext uri="{FF2B5EF4-FFF2-40B4-BE49-F238E27FC236}">
                      <a16:creationId xmlns:a16="http://schemas.microsoft.com/office/drawing/2014/main" id="{F69CCEA3-F350-4592-B436-D653A84A3C2A}"/>
                    </a:ext>
                  </a:extLst>
                </p:cNvPr>
                <p:cNvSpPr/>
                <p:nvPr/>
              </p:nvSpPr>
              <p:spPr>
                <a:xfrm>
                  <a:off x="868906" y="2886237"/>
                  <a:ext cx="135951" cy="181788"/>
                </a:xfrm>
                <a:prstGeom prst="downArrow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Obdélník 75">
                <a:extLst>
                  <a:ext uri="{FF2B5EF4-FFF2-40B4-BE49-F238E27FC236}">
                    <a16:creationId xmlns:a16="http://schemas.microsoft.com/office/drawing/2014/main" id="{290A7861-DBF2-4053-82F4-F35EACCAD66F}"/>
                  </a:ext>
                </a:extLst>
              </p:cNvPr>
              <p:cNvSpPr/>
              <p:nvPr/>
            </p:nvSpPr>
            <p:spPr>
              <a:xfrm>
                <a:off x="2887541" y="1990706"/>
                <a:ext cx="290870" cy="1481512"/>
              </a:xfrm>
              <a:prstGeom prst="rect">
                <a:avLst/>
              </a:prstGeom>
              <a:solidFill>
                <a:srgbClr val="FFFFFF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Skupina 77">
              <a:extLst>
                <a:ext uri="{FF2B5EF4-FFF2-40B4-BE49-F238E27FC236}">
                  <a16:creationId xmlns:a16="http://schemas.microsoft.com/office/drawing/2014/main" id="{00FF4CB1-EC2A-4001-80DE-CC9AF021CB82}"/>
                </a:ext>
              </a:extLst>
            </p:cNvPr>
            <p:cNvGrpSpPr/>
            <p:nvPr/>
          </p:nvGrpSpPr>
          <p:grpSpPr>
            <a:xfrm>
              <a:off x="4622508" y="2000013"/>
              <a:ext cx="324722" cy="1481512"/>
              <a:chOff x="2868704" y="1990706"/>
              <a:chExt cx="324722" cy="1481512"/>
            </a:xfrm>
          </p:grpSpPr>
          <p:cxnSp>
            <p:nvCxnSpPr>
              <p:cNvPr id="79" name="Přímá spojnice 78">
                <a:extLst>
                  <a:ext uri="{FF2B5EF4-FFF2-40B4-BE49-F238E27FC236}">
                    <a16:creationId xmlns:a16="http://schemas.microsoft.com/office/drawing/2014/main" id="{AC1478FB-4FAB-4803-A267-608658889CB3}"/>
                  </a:ext>
                </a:extLst>
              </p:cNvPr>
              <p:cNvCxnSpPr/>
              <p:nvPr/>
            </p:nvCxnSpPr>
            <p:spPr>
              <a:xfrm>
                <a:off x="3050079" y="2065637"/>
                <a:ext cx="0" cy="691979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Skupina 79">
                <a:extLst>
                  <a:ext uri="{FF2B5EF4-FFF2-40B4-BE49-F238E27FC236}">
                    <a16:creationId xmlns:a16="http://schemas.microsoft.com/office/drawing/2014/main" id="{CDF0D7BE-E898-4441-8779-64BBFC7E08F8}"/>
                  </a:ext>
                </a:extLst>
              </p:cNvPr>
              <p:cNvGrpSpPr/>
              <p:nvPr/>
            </p:nvGrpSpPr>
            <p:grpSpPr>
              <a:xfrm>
                <a:off x="2868704" y="2905287"/>
                <a:ext cx="324722" cy="558751"/>
                <a:chOff x="767939" y="2886237"/>
                <a:chExt cx="324722" cy="558751"/>
              </a:xfrm>
            </p:grpSpPr>
            <p:pic>
              <p:nvPicPr>
                <p:cNvPr id="82" name="Obrázek 81">
                  <a:extLst>
                    <a:ext uri="{FF2B5EF4-FFF2-40B4-BE49-F238E27FC236}">
                      <a16:creationId xmlns:a16="http://schemas.microsoft.com/office/drawing/2014/main" id="{D2685DD8-9B6E-4E47-B561-9EBF556589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6276" t="33987" r="35329" b="33716"/>
                <a:stretch/>
              </p:blipFill>
              <p:spPr>
                <a:xfrm>
                  <a:off x="767939" y="3075659"/>
                  <a:ext cx="324722" cy="369329"/>
                </a:xfrm>
                <a:prstGeom prst="rect">
                  <a:avLst/>
                </a:prstGeom>
              </p:spPr>
            </p:pic>
            <p:sp>
              <p:nvSpPr>
                <p:cNvPr id="83" name="Šipka: dolů 82">
                  <a:extLst>
                    <a:ext uri="{FF2B5EF4-FFF2-40B4-BE49-F238E27FC236}">
                      <a16:creationId xmlns:a16="http://schemas.microsoft.com/office/drawing/2014/main" id="{AEF461E6-F683-45DD-B23E-8AC95B253FE2}"/>
                    </a:ext>
                  </a:extLst>
                </p:cNvPr>
                <p:cNvSpPr/>
                <p:nvPr/>
              </p:nvSpPr>
              <p:spPr>
                <a:xfrm>
                  <a:off x="868906" y="2886237"/>
                  <a:ext cx="135951" cy="181788"/>
                </a:xfrm>
                <a:prstGeom prst="downArrow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Obdélník 80">
                <a:extLst>
                  <a:ext uri="{FF2B5EF4-FFF2-40B4-BE49-F238E27FC236}">
                    <a16:creationId xmlns:a16="http://schemas.microsoft.com/office/drawing/2014/main" id="{F8CDDB56-9ABB-42C3-82C1-CE89C7315D74}"/>
                  </a:ext>
                </a:extLst>
              </p:cNvPr>
              <p:cNvSpPr/>
              <p:nvPr/>
            </p:nvSpPr>
            <p:spPr>
              <a:xfrm>
                <a:off x="2887541" y="1990706"/>
                <a:ext cx="290870" cy="1481512"/>
              </a:xfrm>
              <a:prstGeom prst="rect">
                <a:avLst/>
              </a:prstGeom>
              <a:solidFill>
                <a:srgbClr val="FFFFFF">
                  <a:alpha val="6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2" name="Volný tvar: obrazec 91">
              <a:extLst>
                <a:ext uri="{FF2B5EF4-FFF2-40B4-BE49-F238E27FC236}">
                  <a16:creationId xmlns:a16="http://schemas.microsoft.com/office/drawing/2014/main" id="{38B39272-B2A2-4071-BDD9-12552CEC30F5}"/>
                </a:ext>
              </a:extLst>
            </p:cNvPr>
            <p:cNvSpPr/>
            <p:nvPr/>
          </p:nvSpPr>
          <p:spPr>
            <a:xfrm>
              <a:off x="966762" y="2432808"/>
              <a:ext cx="6293025" cy="1272830"/>
            </a:xfrm>
            <a:custGeom>
              <a:avLst/>
              <a:gdLst>
                <a:gd name="connsiteX0" fmla="*/ 5867400 w 6394450"/>
                <a:gd name="connsiteY0" fmla="*/ 6350 h 1282700"/>
                <a:gd name="connsiteX1" fmla="*/ 6381750 w 6394450"/>
                <a:gd name="connsiteY1" fmla="*/ 0 h 1282700"/>
                <a:gd name="connsiteX2" fmla="*/ 6394450 w 6394450"/>
                <a:gd name="connsiteY2" fmla="*/ 1282700 h 1282700"/>
                <a:gd name="connsiteX3" fmla="*/ 0 w 6394450"/>
                <a:gd name="connsiteY3" fmla="*/ 1270000 h 1282700"/>
                <a:gd name="connsiteX0" fmla="*/ 40615433 w 41142483"/>
                <a:gd name="connsiteY0" fmla="*/ 6350 h 1282700"/>
                <a:gd name="connsiteX1" fmla="*/ 41129783 w 41142483"/>
                <a:gd name="connsiteY1" fmla="*/ 0 h 1282700"/>
                <a:gd name="connsiteX2" fmla="*/ 41142483 w 41142483"/>
                <a:gd name="connsiteY2" fmla="*/ 1282700 h 1282700"/>
                <a:gd name="connsiteX3" fmla="*/ 0 w 41142483"/>
                <a:gd name="connsiteY3" fmla="*/ 773690 h 1282700"/>
                <a:gd name="connsiteX0" fmla="*/ 40615433 w 41142483"/>
                <a:gd name="connsiteY0" fmla="*/ 6350 h 773690"/>
                <a:gd name="connsiteX1" fmla="*/ 41129783 w 41142483"/>
                <a:gd name="connsiteY1" fmla="*/ 0 h 773690"/>
                <a:gd name="connsiteX2" fmla="*/ 41142483 w 41142483"/>
                <a:gd name="connsiteY2" fmla="*/ 767153 h 773690"/>
                <a:gd name="connsiteX3" fmla="*/ 0 w 41142483"/>
                <a:gd name="connsiteY3" fmla="*/ 773690 h 773690"/>
                <a:gd name="connsiteX0" fmla="*/ 38747259 w 41142483"/>
                <a:gd name="connsiteY0" fmla="*/ 6350 h 773690"/>
                <a:gd name="connsiteX1" fmla="*/ 41129783 w 41142483"/>
                <a:gd name="connsiteY1" fmla="*/ 0 h 773690"/>
                <a:gd name="connsiteX2" fmla="*/ 41142483 w 41142483"/>
                <a:gd name="connsiteY2" fmla="*/ 767153 h 773690"/>
                <a:gd name="connsiteX3" fmla="*/ 0 w 41142483"/>
                <a:gd name="connsiteY3" fmla="*/ 773690 h 773690"/>
                <a:gd name="connsiteX0" fmla="*/ 37792414 w 41142483"/>
                <a:gd name="connsiteY0" fmla="*/ 2503 h 773690"/>
                <a:gd name="connsiteX1" fmla="*/ 41129783 w 41142483"/>
                <a:gd name="connsiteY1" fmla="*/ 0 h 773690"/>
                <a:gd name="connsiteX2" fmla="*/ 41142483 w 41142483"/>
                <a:gd name="connsiteY2" fmla="*/ 767153 h 773690"/>
                <a:gd name="connsiteX3" fmla="*/ 0 w 41142483"/>
                <a:gd name="connsiteY3" fmla="*/ 773690 h 773690"/>
                <a:gd name="connsiteX0" fmla="*/ 37792414 w 41142483"/>
                <a:gd name="connsiteY0" fmla="*/ 0 h 771187"/>
                <a:gd name="connsiteX1" fmla="*/ 41129787 w 41142483"/>
                <a:gd name="connsiteY1" fmla="*/ 1344 h 771187"/>
                <a:gd name="connsiteX2" fmla="*/ 41142483 w 41142483"/>
                <a:gd name="connsiteY2" fmla="*/ 764650 h 771187"/>
                <a:gd name="connsiteX3" fmla="*/ 0 w 41142483"/>
                <a:gd name="connsiteY3" fmla="*/ 771187 h 77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2483" h="771187">
                  <a:moveTo>
                    <a:pt x="37792414" y="0"/>
                  </a:moveTo>
                  <a:lnTo>
                    <a:pt x="41129787" y="1344"/>
                  </a:lnTo>
                  <a:lnTo>
                    <a:pt x="41142483" y="764650"/>
                  </a:lnTo>
                  <a:lnTo>
                    <a:pt x="0" y="77118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Přímá spojnice se šipkou 93">
              <a:extLst>
                <a:ext uri="{FF2B5EF4-FFF2-40B4-BE49-F238E27FC236}">
                  <a16:creationId xmlns:a16="http://schemas.microsoft.com/office/drawing/2014/main" id="{4D0103A6-39AB-496C-92B0-86FE12F63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6191" y="3527623"/>
              <a:ext cx="0" cy="1680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nice se šipkou 95">
              <a:extLst>
                <a:ext uri="{FF2B5EF4-FFF2-40B4-BE49-F238E27FC236}">
                  <a16:creationId xmlns:a16="http://schemas.microsoft.com/office/drawing/2014/main" id="{E24B0BFE-05EE-46C5-979B-4308414232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3436" y="3527623"/>
              <a:ext cx="0" cy="1680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nice se šipkou 96">
              <a:extLst>
                <a:ext uri="{FF2B5EF4-FFF2-40B4-BE49-F238E27FC236}">
                  <a16:creationId xmlns:a16="http://schemas.microsoft.com/office/drawing/2014/main" id="{90105C11-4E3D-443B-ACCB-72CF7A5F2D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0210" y="3527623"/>
              <a:ext cx="0" cy="1680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se šipkou 97">
              <a:extLst>
                <a:ext uri="{FF2B5EF4-FFF2-40B4-BE49-F238E27FC236}">
                  <a16:creationId xmlns:a16="http://schemas.microsoft.com/office/drawing/2014/main" id="{259F6ECD-397B-4CB2-B2EF-EE414AA67E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1731" y="3524250"/>
              <a:ext cx="0" cy="1680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nice se šipkou 98">
              <a:extLst>
                <a:ext uri="{FF2B5EF4-FFF2-40B4-BE49-F238E27FC236}">
                  <a16:creationId xmlns:a16="http://schemas.microsoft.com/office/drawing/2014/main" id="{62A28ADB-F685-4F31-A0EF-88B41A1469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8908" y="3527623"/>
              <a:ext cx="0" cy="16807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nice se šipkou 99">
              <a:extLst>
                <a:ext uri="{FF2B5EF4-FFF2-40B4-BE49-F238E27FC236}">
                  <a16:creationId xmlns:a16="http://schemas.microsoft.com/office/drawing/2014/main" id="{DF96EBE8-6E6D-44EB-A59F-703F30B3E1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3268" y="3527623"/>
              <a:ext cx="0" cy="16807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ovéPole 101">
              <a:extLst>
                <a:ext uri="{FF2B5EF4-FFF2-40B4-BE49-F238E27FC236}">
                  <a16:creationId xmlns:a16="http://schemas.microsoft.com/office/drawing/2014/main" id="{5D5F8D46-913B-4D84-814D-E43F05FD3AF3}"/>
                </a:ext>
              </a:extLst>
            </p:cNvPr>
            <p:cNvSpPr txBox="1"/>
            <p:nvPr/>
          </p:nvSpPr>
          <p:spPr>
            <a:xfrm>
              <a:off x="1651571" y="3781182"/>
              <a:ext cx="4694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 “successful neutron” triggers event storage</a:t>
              </a:r>
            </a:p>
          </p:txBody>
        </p:sp>
        <p:cxnSp>
          <p:nvCxnSpPr>
            <p:cNvPr id="105" name="Přímá spojnice se šipkou 104">
              <a:extLst>
                <a:ext uri="{FF2B5EF4-FFF2-40B4-BE49-F238E27FC236}">
                  <a16:creationId xmlns:a16="http://schemas.microsoft.com/office/drawing/2014/main" id="{B52257EB-B59C-4651-B99F-6A489B8A07E2}"/>
                </a:ext>
              </a:extLst>
            </p:cNvPr>
            <p:cNvCxnSpPr>
              <a:cxnSpLocks/>
            </p:cNvCxnSpPr>
            <p:nvPr/>
          </p:nvCxnSpPr>
          <p:spPr>
            <a:xfrm>
              <a:off x="3924300" y="1660754"/>
              <a:ext cx="128290" cy="337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ovéPole 125">
            <a:extLst>
              <a:ext uri="{FF2B5EF4-FFF2-40B4-BE49-F238E27FC236}">
                <a16:creationId xmlns:a16="http://schemas.microsoft.com/office/drawing/2014/main" id="{6E0B892E-9B74-4CC9-95E9-E226ACAD795F}"/>
              </a:ext>
            </a:extLst>
          </p:cNvPr>
          <p:cNvSpPr txBox="1"/>
          <p:nvPr/>
        </p:nvSpPr>
        <p:spPr>
          <a:xfrm>
            <a:off x="2102006" y="4068570"/>
            <a:ext cx="6624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Registered events are kept in the memory until next simulation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	=&gt; visualize and export in any projection and binning</a:t>
            </a:r>
          </a:p>
        </p:txBody>
      </p:sp>
      <p:sp>
        <p:nvSpPr>
          <p:cNvPr id="128" name="Zástupný symbol pro obsah 2">
            <a:extLst>
              <a:ext uri="{FF2B5EF4-FFF2-40B4-BE49-F238E27FC236}">
                <a16:creationId xmlns:a16="http://schemas.microsoft.com/office/drawing/2014/main" id="{3FD254AB-C266-4B28-AC8D-CC352BA0924C}"/>
              </a:ext>
            </a:extLst>
          </p:cNvPr>
          <p:cNvSpPr txBox="1">
            <a:spLocks/>
          </p:cNvSpPr>
          <p:nvPr/>
        </p:nvSpPr>
        <p:spPr>
          <a:xfrm>
            <a:off x="2149834" y="4845836"/>
            <a:ext cx="7202768" cy="1445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Usage</a:t>
            </a:r>
            <a:endParaRPr lang="en-US" dirty="0"/>
          </a:p>
          <a:p>
            <a:r>
              <a:rPr lang="en-US" dirty="0"/>
              <a:t>Instrument optimization</a:t>
            </a:r>
          </a:p>
          <a:p>
            <a:r>
              <a:rPr lang="en-US" dirty="0"/>
              <a:t>Sample monitors: provide </a:t>
            </a:r>
            <a:r>
              <a:rPr lang="en-US" b="1" dirty="0"/>
              <a:t>sampling distribution </a:t>
            </a:r>
            <a:r>
              <a:rPr lang="en-US" dirty="0"/>
              <a:t>for data analysis</a:t>
            </a:r>
          </a:p>
        </p:txBody>
      </p:sp>
      <p:sp>
        <p:nvSpPr>
          <p:cNvPr id="131" name="TextovéPole 130">
            <a:extLst>
              <a:ext uri="{FF2B5EF4-FFF2-40B4-BE49-F238E27FC236}">
                <a16:creationId xmlns:a16="http://schemas.microsoft.com/office/drawing/2014/main" id="{2B7D85DA-E899-417B-877C-B6CF6EAF31A7}"/>
              </a:ext>
            </a:extLst>
          </p:cNvPr>
          <p:cNvSpPr txBox="1"/>
          <p:nvPr/>
        </p:nvSpPr>
        <p:spPr>
          <a:xfrm rot="5400000">
            <a:off x="8328573" y="2607623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trigger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37A62E-1073-414E-BFFD-14FC4D42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4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4CF56-AF92-420F-8F59-2EC06C86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350310"/>
            <a:ext cx="9472449" cy="400110"/>
          </a:xfrm>
        </p:spPr>
        <p:txBody>
          <a:bodyPr>
            <a:noAutofit/>
          </a:bodyPr>
          <a:lstStyle/>
          <a:p>
            <a:r>
              <a:rPr lang="en-US" dirty="0"/>
              <a:t>Sampling distribution for data analysis</a:t>
            </a:r>
            <a:endParaRPr lang="en-GB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66CFCE9-8E86-44EC-8558-121054FD8B80}"/>
              </a:ext>
            </a:extLst>
          </p:cNvPr>
          <p:cNvSpPr/>
          <p:nvPr/>
        </p:nvSpPr>
        <p:spPr>
          <a:xfrm>
            <a:off x="617560" y="2623282"/>
            <a:ext cx="4597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07730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event list from sample monitors: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f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628DF3C-0E72-4614-934C-018587D1E60D}"/>
              </a:ext>
            </a:extLst>
          </p:cNvPr>
          <p:cNvSpPr/>
          <p:nvPr/>
        </p:nvSpPr>
        <p:spPr>
          <a:xfrm>
            <a:off x="412953" y="841514"/>
            <a:ext cx="7678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Use case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: treatment of pseudo-strains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5D58E66-B265-433E-914C-FE96CA1686CC}"/>
              </a:ext>
            </a:extLst>
          </p:cNvPr>
          <p:cNvGrpSpPr/>
          <p:nvPr/>
        </p:nvGrpSpPr>
        <p:grpSpPr>
          <a:xfrm>
            <a:off x="6240896" y="1058358"/>
            <a:ext cx="3702099" cy="2704945"/>
            <a:chOff x="6535980" y="2428708"/>
            <a:chExt cx="3008715" cy="2198323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A89AF3B2-CB56-4B24-B026-632821E33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90" t="13892" r="26595" b="19546"/>
            <a:stretch/>
          </p:blipFill>
          <p:spPr>
            <a:xfrm>
              <a:off x="6535980" y="2623152"/>
              <a:ext cx="2133600" cy="1905000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E3130DC9-462A-4BDF-82D8-3ABBA7A74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00" t="3877" r="-1238" b="10560"/>
            <a:stretch/>
          </p:blipFill>
          <p:spPr>
            <a:xfrm>
              <a:off x="8800778" y="2428708"/>
              <a:ext cx="743917" cy="2198323"/>
            </a:xfrm>
            <a:prstGeom prst="rect">
              <a:avLst/>
            </a:prstGeom>
          </p:spPr>
        </p:pic>
      </p:grpSp>
      <p:sp>
        <p:nvSpPr>
          <p:cNvPr id="8" name="Obdélník 7">
            <a:extLst>
              <a:ext uri="{FF2B5EF4-FFF2-40B4-BE49-F238E27FC236}">
                <a16:creationId xmlns:a16="http://schemas.microsoft.com/office/drawing/2014/main" id="{5964F691-A4A4-4A04-BE84-46EF35CD045C}"/>
              </a:ext>
            </a:extLst>
          </p:cNvPr>
          <p:cNvSpPr/>
          <p:nvPr/>
        </p:nvSpPr>
        <p:spPr>
          <a:xfrm>
            <a:off x="591456" y="4688523"/>
            <a:ext cx="4401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507730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complete instrument resolution function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C3C57348-98C1-413E-8E67-75D742939C02}"/>
                  </a:ext>
                </a:extLst>
              </p:cNvPr>
              <p:cNvSpPr/>
              <p:nvPr/>
            </p:nvSpPr>
            <p:spPr>
              <a:xfrm>
                <a:off x="493735" y="3466733"/>
                <a:ext cx="4597197" cy="659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507730"/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measured variable: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h𝑘𝑙</m:t>
                        </m:r>
                      </m:sub>
                    </m:sSub>
                    <m:r>
                      <a:rPr lang="en-GB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≠</m:t>
                    </m:r>
                    <m:sSubSup>
                      <m:sSubSup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h𝑘𝑙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GB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pPr lvl="0" algn="ctr" defTabSz="3507730"/>
                <a:r>
                  <a:rPr lang="en-GB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as analysed by the detection system</a:t>
                </a:r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C3C57348-98C1-413E-8E67-75D742939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35" y="3466733"/>
                <a:ext cx="4597197" cy="659027"/>
              </a:xfrm>
              <a:prstGeom prst="rect">
                <a:avLst/>
              </a:prstGeom>
              <a:blipFill>
                <a:blip r:embed="rId3"/>
                <a:stretch>
                  <a:fillRect t="-3704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DA6231F5-A4FA-460D-A5DC-716FF206D380}"/>
                  </a:ext>
                </a:extLst>
              </p:cNvPr>
              <p:cNvSpPr/>
              <p:nvPr/>
            </p:nvSpPr>
            <p:spPr>
              <a:xfrm>
                <a:off x="412953" y="1482247"/>
                <a:ext cx="6023412" cy="936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3507730"/>
                <a:r>
                  <a:rPr lang="en-GB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Simulation with an </a:t>
                </a:r>
                <a:r>
                  <a:rPr lang="en-GB" b="1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ideal powder diffraction sample</a:t>
                </a:r>
                <a:r>
                  <a:rPr lang="en-GB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marL="285750" lvl="0" indent="-285750" defTabSz="350773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single diffraction plane,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h𝑘𝑙</m:t>
                        </m:r>
                      </m:sub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0</m:t>
                        </m:r>
                      </m:sup>
                    </m:sSubSup>
                  </m:oMath>
                </a14:m>
                <a:endParaRPr lang="en-GB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lvl="0" indent="-285750" defTabSz="350773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no beam attenuation</a:t>
                </a:r>
                <a:endParaRPr lang="en-US" dirty="0">
                  <a:solidFill>
                    <a:prstClr val="black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DA6231F5-A4FA-460D-A5DC-716FF206D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3" y="1482247"/>
                <a:ext cx="6023412" cy="936025"/>
              </a:xfrm>
              <a:prstGeom prst="rect">
                <a:avLst/>
              </a:prstGeom>
              <a:blipFill>
                <a:blip r:embed="rId4"/>
                <a:stretch>
                  <a:fillRect l="-911" t="-2597" b="-9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>
            <a:extLst>
              <a:ext uri="{FF2B5EF4-FFF2-40B4-BE49-F238E27FC236}">
                <a16:creationId xmlns:a16="http://schemas.microsoft.com/office/drawing/2014/main" id="{01B53F94-AAD8-478B-8C01-B096E558C72E}"/>
              </a:ext>
            </a:extLst>
          </p:cNvPr>
          <p:cNvSpPr/>
          <p:nvPr/>
        </p:nvSpPr>
        <p:spPr>
          <a:xfrm>
            <a:off x="2410090" y="2839426"/>
            <a:ext cx="511679" cy="646331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lvl="0" algn="ctr" defTabSz="3507730"/>
            <a:r>
              <a:rPr lang="en-GB" sz="3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0072D3A-4DC3-4B31-9756-97D200F612B1}"/>
              </a:ext>
            </a:extLst>
          </p:cNvPr>
          <p:cNvSpPr/>
          <p:nvPr/>
        </p:nvSpPr>
        <p:spPr>
          <a:xfrm>
            <a:off x="2393036" y="4061216"/>
            <a:ext cx="511679" cy="646331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lvl="0" algn="ctr" defTabSz="3507730"/>
            <a:r>
              <a:rPr lang="en-GB" sz="3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3E091903-3449-4EC8-90F5-555DD3660D72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5214757" y="2469624"/>
            <a:ext cx="2157298" cy="338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14F42836-6BA2-4EEE-8DE0-7BAFD0F8A964}"/>
              </a:ext>
            </a:extLst>
          </p:cNvPr>
          <p:cNvCxnSpPr>
            <a:cxnSpLocks/>
          </p:cNvCxnSpPr>
          <p:nvPr/>
        </p:nvCxnSpPr>
        <p:spPr>
          <a:xfrm flipV="1">
            <a:off x="4809492" y="3609416"/>
            <a:ext cx="4391172" cy="32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FC06BD9E-0695-478D-9191-0AE561D5DB82}"/>
                  </a:ext>
                </a:extLst>
              </p:cNvPr>
              <p:cNvSpPr txBox="1"/>
              <p:nvPr/>
            </p:nvSpPr>
            <p:spPr>
              <a:xfrm>
                <a:off x="2385277" y="5811199"/>
                <a:ext cx="1414170" cy="462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FC06BD9E-0695-478D-9191-0AE561D5D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277" y="5811199"/>
                <a:ext cx="1414170" cy="4623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6BF8B0C7-975A-4D08-A6EA-E193FA927A82}"/>
                  </a:ext>
                </a:extLst>
              </p:cNvPr>
              <p:cNvSpPr txBox="1"/>
              <p:nvPr/>
            </p:nvSpPr>
            <p:spPr>
              <a:xfrm>
                <a:off x="1671909" y="5174220"/>
                <a:ext cx="1426737" cy="443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h𝑘𝑙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6BF8B0C7-975A-4D08-A6EA-E193FA927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09" y="5174220"/>
                <a:ext cx="1426737" cy="4437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96D54B69-E37E-47F0-8CBE-89DB013CF966}"/>
              </a:ext>
            </a:extLst>
          </p:cNvPr>
          <p:cNvCxnSpPr>
            <a:cxnSpLocks/>
          </p:cNvCxnSpPr>
          <p:nvPr/>
        </p:nvCxnSpPr>
        <p:spPr>
          <a:xfrm>
            <a:off x="2562225" y="5633314"/>
            <a:ext cx="0" cy="26266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E4DFDC41-99E9-4DD2-8517-63C621F1388D}"/>
              </a:ext>
            </a:extLst>
          </p:cNvPr>
          <p:cNvGrpSpPr/>
          <p:nvPr/>
        </p:nvGrpSpPr>
        <p:grpSpPr>
          <a:xfrm>
            <a:off x="4809492" y="4418153"/>
            <a:ext cx="5816288" cy="1878027"/>
            <a:chOff x="4809492" y="4418153"/>
            <a:chExt cx="5816288" cy="1878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ovéPole 29">
                  <a:extLst>
                    <a:ext uri="{FF2B5EF4-FFF2-40B4-BE49-F238E27FC236}">
                      <a16:creationId xmlns:a16="http://schemas.microsoft.com/office/drawing/2014/main" id="{2C306AA8-9052-4B6D-9914-970E288DE6CA}"/>
                    </a:ext>
                  </a:extLst>
                </p:cNvPr>
                <p:cNvSpPr txBox="1"/>
                <p:nvPr/>
              </p:nvSpPr>
              <p:spPr>
                <a:xfrm>
                  <a:off x="5476875" y="4810594"/>
                  <a:ext cx="4869282" cy="8073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h𝑘𝑙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1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</m:acc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e>
                            </m:nary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h𝑘𝑙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</m:ac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i="1" dirty="0"/>
                </a:p>
              </p:txBody>
            </p:sp>
          </mc:Choice>
          <mc:Fallback xmlns="">
            <p:sp>
              <p:nvSpPr>
                <p:cNvPr id="30" name="TextovéPole 29">
                  <a:extLst>
                    <a:ext uri="{FF2B5EF4-FFF2-40B4-BE49-F238E27FC236}">
                      <a16:creationId xmlns:a16="http://schemas.microsoft.com/office/drawing/2014/main" id="{2C306AA8-9052-4B6D-9914-970E288DE6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6875" y="4810594"/>
                  <a:ext cx="4869282" cy="8073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A3DBACC1-DD73-4532-B704-A53B023E73A8}"/>
                </a:ext>
              </a:extLst>
            </p:cNvPr>
            <p:cNvSpPr/>
            <p:nvPr/>
          </p:nvSpPr>
          <p:spPr>
            <a:xfrm>
              <a:off x="4809492" y="5649849"/>
              <a:ext cx="2217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3507730"/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Peak profile</a:t>
              </a:r>
            </a:p>
            <a:p>
              <a:pPr lvl="0" algn="ctr" defTabSz="3507730"/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“as measured”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4628726B-CF86-42DD-8820-54EFBDE311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77777" y="5396075"/>
              <a:ext cx="89798" cy="49990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C0994EE7-6204-4DFC-B8E0-EFE1D4C4EE08}"/>
                </a:ext>
              </a:extLst>
            </p:cNvPr>
            <p:cNvSpPr/>
            <p:nvPr/>
          </p:nvSpPr>
          <p:spPr>
            <a:xfrm>
              <a:off x="7077211" y="5857686"/>
              <a:ext cx="22174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3507730"/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Sample properties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1" name="Přímá spojnice se šipkou 40">
              <a:extLst>
                <a:ext uri="{FF2B5EF4-FFF2-40B4-BE49-F238E27FC236}">
                  <a16:creationId xmlns:a16="http://schemas.microsoft.com/office/drawing/2014/main" id="{8A7CCA9E-EC2E-4D8C-A368-2F8F12A01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2967" y="5396075"/>
              <a:ext cx="0" cy="211405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ED89514D-E9B1-4ADB-ADDA-7FFED23CFAC1}"/>
                </a:ext>
              </a:extLst>
            </p:cNvPr>
            <p:cNvSpPr/>
            <p:nvPr/>
          </p:nvSpPr>
          <p:spPr>
            <a:xfrm>
              <a:off x="5149179" y="4418153"/>
              <a:ext cx="54766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3507730"/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Convolution sum can be evaluated by external tools: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507754-E596-4F99-987B-E155FA1F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4CF56-AF92-420F-8F59-2EC06C86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350310"/>
            <a:ext cx="9472449" cy="400110"/>
          </a:xfrm>
        </p:spPr>
        <p:txBody>
          <a:bodyPr>
            <a:noAutofit/>
          </a:bodyPr>
          <a:lstStyle/>
          <a:p>
            <a:r>
              <a:rPr lang="en-US" dirty="0"/>
              <a:t>STRESSFIT: Python package for treatment of pseudo-strains</a:t>
            </a:r>
            <a:br>
              <a:rPr lang="en-US" dirty="0"/>
            </a:br>
            <a:endParaRPr lang="en-GB" dirty="0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9E674A55-0B6E-42C6-85D9-6409D6227953}"/>
              </a:ext>
            </a:extLst>
          </p:cNvPr>
          <p:cNvSpPr/>
          <p:nvPr/>
        </p:nvSpPr>
        <p:spPr>
          <a:xfrm>
            <a:off x="412955" y="896886"/>
            <a:ext cx="7678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1B1BE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https://github.com/NPLtools/stressfit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AE91FA00-CBD6-4AC8-9A87-D6CD16464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3354932"/>
            <a:ext cx="2767201" cy="208303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472AE2B-6C93-430D-878D-432456C56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15" y="3456752"/>
            <a:ext cx="2993927" cy="1947857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D185E5E3-CAE5-4673-B1A5-7427D0840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47" y="3456752"/>
            <a:ext cx="2993928" cy="1947857"/>
          </a:xfrm>
          <a:prstGeom prst="rect">
            <a:avLst/>
          </a:prstGeom>
        </p:spPr>
      </p:pic>
      <p:sp>
        <p:nvSpPr>
          <p:cNvPr id="32" name="Obdélník 31">
            <a:extLst>
              <a:ext uri="{FF2B5EF4-FFF2-40B4-BE49-F238E27FC236}">
                <a16:creationId xmlns:a16="http://schemas.microsoft.com/office/drawing/2014/main" id="{3CB52FFC-F5AE-4A45-A61E-673E2AA8B472}"/>
              </a:ext>
            </a:extLst>
          </p:cNvPr>
          <p:cNvSpPr/>
          <p:nvPr/>
        </p:nvSpPr>
        <p:spPr>
          <a:xfrm>
            <a:off x="4713457" y="1497097"/>
            <a:ext cx="5762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The </a:t>
            </a:r>
            <a:r>
              <a:rPr lang="en-US" b="1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MC convolution is used in the cost function </a:t>
            </a:r>
            <a:r>
              <a:rPr 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for deconvolution of measured residual strain distributions</a:t>
            </a:r>
            <a:endParaRPr lang="en-US" dirty="0">
              <a:solidFill>
                <a:srgbClr val="1B1BE8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42A2E5D-AFB3-4A29-B65A-F85CF026C384}"/>
              </a:ext>
            </a:extLst>
          </p:cNvPr>
          <p:cNvSpPr txBox="1"/>
          <p:nvPr/>
        </p:nvSpPr>
        <p:spPr>
          <a:xfrm>
            <a:off x="616154" y="2968508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Diffraction geometry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E319E3D7-E4A7-4A15-905E-2A34CBA273BC}"/>
              </a:ext>
            </a:extLst>
          </p:cNvPr>
          <p:cNvSpPr txBox="1"/>
          <p:nvPr/>
        </p:nvSpPr>
        <p:spPr>
          <a:xfrm>
            <a:off x="3687684" y="2985600"/>
            <a:ext cx="359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“As measured” strain distributions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8B130293-D6E1-43A4-8E99-79245723E6C9}"/>
              </a:ext>
            </a:extLst>
          </p:cNvPr>
          <p:cNvSpPr txBox="1"/>
          <p:nvPr/>
        </p:nvSpPr>
        <p:spPr>
          <a:xfrm>
            <a:off x="7474408" y="2955055"/>
            <a:ext cx="307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Deconvoluted intrinsic strain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3C6B639-FA20-497E-B322-09683AF1F784}"/>
              </a:ext>
            </a:extLst>
          </p:cNvPr>
          <p:cNvSpPr txBox="1"/>
          <p:nvPr/>
        </p:nvSpPr>
        <p:spPr>
          <a:xfrm>
            <a:off x="412955" y="2446814"/>
            <a:ext cx="6164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on synthetic data for BEER and HK4 instruments:</a:t>
            </a:r>
          </a:p>
        </p:txBody>
      </p:sp>
      <p:sp>
        <p:nvSpPr>
          <p:cNvPr id="16" name="Šipka: ohnutá nahoru 15">
            <a:extLst>
              <a:ext uri="{FF2B5EF4-FFF2-40B4-BE49-F238E27FC236}">
                <a16:creationId xmlns:a16="http://schemas.microsoft.com/office/drawing/2014/main" id="{B8695C64-59C7-4BFA-BDFE-4F2F07F6D217}"/>
              </a:ext>
            </a:extLst>
          </p:cNvPr>
          <p:cNvSpPr/>
          <p:nvPr/>
        </p:nvSpPr>
        <p:spPr>
          <a:xfrm rot="5400000">
            <a:off x="4003775" y="1417126"/>
            <a:ext cx="497351" cy="55002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CF4668-BF43-438F-8623-6F898904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5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2AADF-AE60-477A-80EB-0B5A7884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31" y="391499"/>
            <a:ext cx="9472449" cy="576649"/>
          </a:xfrm>
        </p:spPr>
        <p:txBody>
          <a:bodyPr/>
          <a:lstStyle/>
          <a:p>
            <a:r>
              <a:rPr lang="en-US"/>
              <a:t>Concluding remarks</a:t>
            </a:r>
            <a:endParaRPr lang="en-GB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B161078-B974-42F6-A8F4-FE1AD354A5C7}"/>
              </a:ext>
            </a:extLst>
          </p:cNvPr>
          <p:cNvSpPr/>
          <p:nvPr/>
        </p:nvSpPr>
        <p:spPr>
          <a:xfrm>
            <a:off x="734229" y="882703"/>
            <a:ext cx="7678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Availability</a:t>
            </a:r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: </a:t>
            </a:r>
            <a:r>
              <a:rPr lang="en-US">
                <a:solidFill>
                  <a:srgbClr val="1B1BE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https://github.com/saroun/simres</a:t>
            </a:r>
            <a:endParaRPr lang="cs-CZ" sz="2000">
              <a:solidFill>
                <a:srgbClr val="1B1BE8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cs-CZ" sz="200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r>
              <a:rPr lang="cs-CZ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Maintenance, bug fixes</a:t>
            </a:r>
            <a:r>
              <a:rPr lang="en-US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cs-CZ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minor upgrades </a:t>
            </a:r>
            <a:r>
              <a:rPr lang="en-US" b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+ support </a:t>
            </a:r>
            <a:r>
              <a:rPr lang="cs-CZ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continue</a:t>
            </a:r>
            <a:r>
              <a:rPr lang="en-US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</a:t>
            </a:r>
            <a:r>
              <a:rPr lang="cs-CZ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… </a:t>
            </a:r>
            <a:endParaRPr lang="en-US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C63A84E2-5D69-4501-A531-F2FBDDDCD387}"/>
              </a:ext>
            </a:extLst>
          </p:cNvPr>
          <p:cNvGrpSpPr/>
          <p:nvPr/>
        </p:nvGrpSpPr>
        <p:grpSpPr>
          <a:xfrm>
            <a:off x="754766" y="4303371"/>
            <a:ext cx="9295281" cy="1477328"/>
            <a:chOff x="433490" y="4262182"/>
            <a:chExt cx="9295281" cy="1477328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CDEDD143-D8FB-4802-9601-96F432EBCB62}"/>
                </a:ext>
              </a:extLst>
            </p:cNvPr>
            <p:cNvSpPr/>
            <p:nvPr/>
          </p:nvSpPr>
          <p:spPr>
            <a:xfrm>
              <a:off x="433491" y="4262182"/>
              <a:ext cx="23471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Re-use in McStas</a:t>
              </a:r>
              <a:r>
                <a:rPr lang="en-US" sz="200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: </a:t>
              </a:r>
              <a:endParaRPr lang="en-GB" sz="2000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0F61A77D-5234-4D1B-A05A-C321BFCFE286}"/>
                </a:ext>
              </a:extLst>
            </p:cNvPr>
            <p:cNvSpPr/>
            <p:nvPr/>
          </p:nvSpPr>
          <p:spPr>
            <a:xfrm>
              <a:off x="433490" y="4662292"/>
              <a:ext cx="929528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Implementation of some of the SIMRES components in </a:t>
              </a:r>
              <a:r>
                <a:rPr lang="en-US" dirty="0" err="1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McStas</a:t>
              </a:r>
              <a:r>
                <a:rPr lang="en-US" dirty="0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 (help welcome)</a:t>
              </a:r>
            </a:p>
            <a:p>
              <a:r>
                <a:rPr lang="en-US" dirty="0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So far:</a:t>
              </a:r>
            </a:p>
            <a:p>
              <a:r>
                <a:rPr lang="en-US" sz="1400" dirty="0" err="1">
                  <a:latin typeface="Courier New" panose="02070309020205020404" pitchFamily="49" charset="0"/>
                  <a:ea typeface="Verdana" panose="020B0604030504040204" pitchFamily="34" charset="0"/>
                  <a:cs typeface="Courier New" panose="02070309020205020404" pitchFamily="49" charset="0"/>
                </a:rPr>
                <a:t>Monochromator_bent</a:t>
              </a:r>
              <a:r>
                <a:rPr lang="en-US" sz="1400" dirty="0">
                  <a:latin typeface="Courier New" panose="02070309020205020404" pitchFamily="49" charset="0"/>
                  <a:ea typeface="Verdana" panose="020B0604030504040204" pitchFamily="34" charset="0"/>
                  <a:cs typeface="Courier New" panose="02070309020205020404" pitchFamily="49" charset="0"/>
                </a:rPr>
                <a:t>, </a:t>
              </a:r>
              <a:r>
                <a:rPr lang="en-US" sz="1400" dirty="0" err="1">
                  <a:latin typeface="Courier New" panose="02070309020205020404" pitchFamily="49" charset="0"/>
                  <a:ea typeface="Verdana" panose="020B0604030504040204" pitchFamily="34" charset="0"/>
                  <a:cs typeface="Courier New" panose="02070309020205020404" pitchFamily="49" charset="0"/>
                </a:rPr>
                <a:t>NPI_tof_dhkl_detector</a:t>
              </a:r>
              <a:r>
                <a:rPr lang="en-US" sz="1400" dirty="0">
                  <a:latin typeface="Courier New" panose="02070309020205020404" pitchFamily="49" charset="0"/>
                  <a:ea typeface="Verdana" panose="020B0604030504040204" pitchFamily="34" charset="0"/>
                  <a:cs typeface="Courier New" panose="02070309020205020404" pitchFamily="49" charset="0"/>
                </a:rPr>
                <a:t>, </a:t>
              </a:r>
              <a:r>
                <a:rPr lang="en-US" sz="1400" dirty="0" err="1">
                  <a:latin typeface="Courier New" panose="02070309020205020404" pitchFamily="49" charset="0"/>
                  <a:ea typeface="Verdana" panose="020B0604030504040204" pitchFamily="34" charset="0"/>
                  <a:cs typeface="Courier New" panose="02070309020205020404" pitchFamily="49" charset="0"/>
                </a:rPr>
                <a:t>NPI_tof_theta_monitor</a:t>
              </a:r>
              <a:r>
                <a:rPr lang="en-US" sz="1400" dirty="0">
                  <a:latin typeface="Courier New" panose="02070309020205020404" pitchFamily="49" charset="0"/>
                  <a:ea typeface="Verdana" panose="020B0604030504040204" pitchFamily="34" charset="0"/>
                  <a:cs typeface="Courier New" panose="02070309020205020404" pitchFamily="49" charset="0"/>
                </a:rPr>
                <a:t>, </a:t>
              </a:r>
              <a:r>
                <a:rPr lang="en-US" sz="1400" dirty="0" err="1">
                  <a:latin typeface="Courier New" panose="02070309020205020404" pitchFamily="49" charset="0"/>
                  <a:ea typeface="Verdana" panose="020B0604030504040204" pitchFamily="34" charset="0"/>
                  <a:cs typeface="Courier New" panose="02070309020205020404" pitchFamily="49" charset="0"/>
                </a:rPr>
                <a:t>Guide_multichannel</a:t>
              </a:r>
              <a:r>
                <a:rPr lang="en-US" sz="1400" dirty="0">
                  <a:latin typeface="Courier New" panose="02070309020205020404" pitchFamily="49" charset="0"/>
                  <a:ea typeface="Verdana" panose="020B0604030504040204" pitchFamily="34" charset="0"/>
                  <a:cs typeface="Courier New" panose="02070309020205020404" pitchFamily="49" charset="0"/>
                </a:rPr>
                <a:t>, </a:t>
              </a:r>
              <a:r>
                <a:rPr lang="en-US" sz="1400" dirty="0" err="1">
                  <a:latin typeface="Courier New" panose="02070309020205020404" pitchFamily="49" charset="0"/>
                  <a:ea typeface="Verdana" panose="020B0604030504040204" pitchFamily="34" charset="0"/>
                  <a:cs typeface="Courier New" panose="02070309020205020404" pitchFamily="49" charset="0"/>
                </a:rPr>
                <a:t>bispectral_switch</a:t>
              </a:r>
              <a:r>
                <a:rPr lang="en-US" sz="1400" dirty="0">
                  <a:latin typeface="Courier New" panose="02070309020205020404" pitchFamily="49" charset="0"/>
                  <a:ea typeface="Verdana" panose="020B0604030504040204" pitchFamily="34" charset="0"/>
                  <a:cs typeface="Courier New" panose="02070309020205020404" pitchFamily="49" charset="0"/>
                </a:rPr>
                <a:t> (under development) …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32668582-856C-4902-AB7F-17F5A00AE1DB}"/>
              </a:ext>
            </a:extLst>
          </p:cNvPr>
          <p:cNvGrpSpPr/>
          <p:nvPr/>
        </p:nvGrpSpPr>
        <p:grpSpPr>
          <a:xfrm>
            <a:off x="754766" y="2139861"/>
            <a:ext cx="7490574" cy="2020640"/>
            <a:chOff x="433490" y="2098672"/>
            <a:chExt cx="7490574" cy="2020640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8DC06F3E-DDC5-40F5-A275-08D61D10E838}"/>
                </a:ext>
              </a:extLst>
            </p:cNvPr>
            <p:cNvSpPr/>
            <p:nvPr/>
          </p:nvSpPr>
          <p:spPr>
            <a:xfrm>
              <a:off x="433490" y="2098672"/>
              <a:ext cx="10957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Future</a:t>
              </a:r>
              <a:r>
                <a:rPr lang="en-US" sz="200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: </a:t>
              </a:r>
              <a:endParaRPr lang="en-GB" sz="2000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60B26F4-09A9-4565-B539-DF1918C5BCF0}"/>
                </a:ext>
              </a:extLst>
            </p:cNvPr>
            <p:cNvSpPr/>
            <p:nvPr/>
          </p:nvSpPr>
          <p:spPr>
            <a:xfrm>
              <a:off x="1438506" y="2121409"/>
              <a:ext cx="64855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Major refactoring would be desired but not likely to happen …</a:t>
              </a:r>
              <a:endParaRPr 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6367879D-9367-4527-AE79-29F5E8D394B3}"/>
                </a:ext>
              </a:extLst>
            </p:cNvPr>
            <p:cNvSpPr/>
            <p:nvPr/>
          </p:nvSpPr>
          <p:spPr>
            <a:xfrm>
              <a:off x="1472245" y="2595818"/>
              <a:ext cx="6118919" cy="1523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ts val="1000"/>
                </a:spcBef>
                <a:buClr>
                  <a:srgbClr val="286D9F"/>
                </a:buClr>
                <a:buSzPct val="80000"/>
                <a:buFont typeface="Wingdings 3" charset="2"/>
                <a:buChar char=""/>
              </a:pPr>
              <a:r>
                <a: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Complex development/compilation toolchain</a:t>
              </a:r>
            </a:p>
            <a:p>
              <a:pPr lvl="1">
                <a:spcBef>
                  <a:spcPts val="1000"/>
                </a:spcBef>
                <a:buClr>
                  <a:srgbClr val="286D9F"/>
                </a:buClr>
                <a:buSzPct val="80000"/>
              </a:pPr>
              <a:r>
                <a:rPr lang="cs-CZ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Core</a:t>
              </a:r>
              <a:r>
                <a:rPr lang="cs-CZ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: </a:t>
              </a:r>
              <a:r>
                <a:rPr lang="cs-CZ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Fortran+C</a:t>
              </a:r>
              <a:r>
                <a:rPr lang="cs-CZ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, </a:t>
              </a:r>
              <a:r>
                <a:rPr lang="cs-CZ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CLI</a:t>
              </a:r>
              <a:r>
                <a:rPr lang="cs-CZ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: Java, </a:t>
              </a:r>
              <a:r>
                <a:rPr lang="cs-CZ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GUI</a:t>
              </a:r>
              <a:r>
                <a:rPr lang="cs-CZ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: Java+Java3D, </a:t>
              </a:r>
              <a:r>
                <a:rPr lang="cs-CZ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Lazarus</a:t>
              </a:r>
              <a:r>
                <a:rPr lang="cs-CZ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 Pascal </a:t>
              </a:r>
            </a:p>
            <a:p>
              <a:pPr lvl="1">
                <a:spcBef>
                  <a:spcPts val="1000"/>
                </a:spcBef>
                <a:buClr>
                  <a:srgbClr val="286D9F"/>
                </a:buClr>
                <a:buSzPct val="80000"/>
              </a:pP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=&gt;  Move</a:t>
              </a:r>
              <a:r>
                <a:rPr lang="cs-CZ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 to: Fortran/C + Python 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?</a:t>
              </a:r>
              <a:endPara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342900" lvl="0" indent="-342900">
                <a:spcBef>
                  <a:spcPts val="1000"/>
                </a:spcBef>
                <a:buClr>
                  <a:srgbClr val="286D9F"/>
                </a:buClr>
                <a:buSzPct val="80000"/>
                <a:buFont typeface="Wingdings 3" charset="2"/>
                <a:buChar char=""/>
              </a:pPr>
              <a:r>
                <a: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Manpower</a:t>
              </a:r>
              <a:r>
                <a:rPr lang="cs-CZ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 …</a:t>
              </a:r>
            </a:p>
          </p:txBody>
        </p:sp>
      </p:grp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C89A78-702E-49C4-AB83-4C3AB83A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54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ABCBF-5D2E-438B-8B74-E354A0D92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68" y="2961705"/>
            <a:ext cx="9472449" cy="146201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Thank you for attention</a:t>
            </a:r>
            <a:endParaRPr lang="en-GB" sz="360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041F6F-2145-4B6D-B7C3-C3E6CF4C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7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4CF56-AF92-420F-8F59-2EC06C86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</a:t>
            </a:r>
            <a:r>
              <a:rPr lang="cs-CZ" dirty="0"/>
              <a:t> SIMRES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BDAE6E-B49F-44F0-9BB1-97001674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5" y="905758"/>
            <a:ext cx="8706330" cy="959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History</a:t>
            </a:r>
            <a:r>
              <a:rPr lang="en-US" dirty="0"/>
              <a:t>: since early 1990</a:t>
            </a:r>
            <a:r>
              <a:rPr lang="en-US" baseline="30000" dirty="0"/>
              <a:t>th</a:t>
            </a:r>
            <a:r>
              <a:rPr lang="en-US" dirty="0"/>
              <a:t>, initially for 3-axis spectrometers (</a:t>
            </a:r>
            <a:r>
              <a:rPr lang="en-US" dirty="0" err="1"/>
              <a:t>ResTrax</a:t>
            </a:r>
            <a:r>
              <a:rPr lang="en-US" dirty="0"/>
              <a:t>)</a:t>
            </a:r>
            <a:endParaRPr lang="cs-CZ" dirty="0"/>
          </a:p>
          <a:p>
            <a:pPr marL="0" indent="0">
              <a:buNone/>
            </a:pPr>
            <a:r>
              <a:rPr lang="en-US" b="1" dirty="0"/>
              <a:t>Today</a:t>
            </a:r>
            <a:r>
              <a:rPr lang="en-US" dirty="0"/>
              <a:t>: general purpose neutron ray-tracing</a:t>
            </a:r>
            <a:endParaRPr lang="cs-CZ" sz="2000" dirty="0"/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21F820CD-7F28-4A23-BD87-8B4B268CC819}"/>
              </a:ext>
            </a:extLst>
          </p:cNvPr>
          <p:cNvSpPr txBox="1">
            <a:spLocks/>
          </p:cNvSpPr>
          <p:nvPr/>
        </p:nvSpPr>
        <p:spPr>
          <a:xfrm>
            <a:off x="441238" y="2420782"/>
            <a:ext cx="5341724" cy="2460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Desktop application (</a:t>
            </a:r>
            <a:r>
              <a:rPr lang="en-US" sz="1600" b="1"/>
              <a:t>interactive virtual instrument</a:t>
            </a:r>
            <a:r>
              <a:rPr lang="en-US" sz="1600"/>
              <a:t>)</a:t>
            </a:r>
          </a:p>
          <a:p>
            <a:r>
              <a:rPr lang="en-US" sz="1600" b="1"/>
              <a:t>Not so versatile </a:t>
            </a:r>
            <a:r>
              <a:rPr lang="en-US" sz="1600"/>
              <a:t>(new components difficult to implement)</a:t>
            </a:r>
          </a:p>
          <a:p>
            <a:r>
              <a:rPr lang="en-US" sz="1600" b="1"/>
              <a:t>Integrated variance reduction</a:t>
            </a:r>
            <a:r>
              <a:rPr lang="en-US" sz="1600"/>
              <a:t> methods </a:t>
            </a:r>
            <a:br>
              <a:rPr lang="en-US" sz="1600"/>
            </a:br>
            <a:r>
              <a:rPr lang="en-US" sz="1600"/>
              <a:t>= very fast (depending on configuration)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Optional </a:t>
            </a:r>
            <a:r>
              <a:rPr lang="en-US" b="1"/>
              <a:t>reverse tracing</a:t>
            </a:r>
            <a:r>
              <a:rPr lang="en-US"/>
              <a:t>: start at the sample …  </a:t>
            </a:r>
          </a:p>
          <a:p>
            <a:r>
              <a:rPr lang="en-US" sz="1600" b="1"/>
              <a:t>Complementary</a:t>
            </a:r>
            <a:r>
              <a:rPr lang="en-US" sz="1600"/>
              <a:t>: </a:t>
            </a:r>
            <a:br>
              <a:rPr lang="en-US" sz="1600"/>
            </a:br>
            <a:r>
              <a:rPr lang="en-US" sz="1600"/>
              <a:t>includes components and features not available in McStas</a:t>
            </a:r>
            <a:endParaRPr lang="cs-CZ" sz="1600" dirty="0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0FBEC671-8DF3-441D-90CC-A8EDB3642500}"/>
              </a:ext>
            </a:extLst>
          </p:cNvPr>
          <p:cNvSpPr txBox="1">
            <a:spLocks/>
          </p:cNvSpPr>
          <p:nvPr/>
        </p:nvSpPr>
        <p:spPr>
          <a:xfrm>
            <a:off x="412955" y="1893484"/>
            <a:ext cx="2915131" cy="367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Differences vs McStas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04F8E33-AB0F-4646-BB1E-4635BD7C4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957" y="1794987"/>
            <a:ext cx="5129403" cy="3541733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EFA8EF-CEE5-4DDC-82F0-F855F6CE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4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4CF56-AF92-420F-8F59-2EC06C86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</a:t>
            </a:r>
            <a:r>
              <a:rPr lang="cs-CZ" dirty="0"/>
              <a:t> SIMRES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BDAE6E-B49F-44F0-9BB1-97001674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5" y="905758"/>
            <a:ext cx="8706330" cy="959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History</a:t>
            </a:r>
            <a:r>
              <a:rPr lang="en-US" dirty="0"/>
              <a:t>: since early 1990</a:t>
            </a:r>
            <a:r>
              <a:rPr lang="en-US" baseline="30000" dirty="0"/>
              <a:t>th</a:t>
            </a:r>
            <a:r>
              <a:rPr lang="en-US" dirty="0"/>
              <a:t>, initially for 3-axis spectrometers (</a:t>
            </a:r>
            <a:r>
              <a:rPr lang="en-US" dirty="0" err="1"/>
              <a:t>ResTrax</a:t>
            </a:r>
            <a:r>
              <a:rPr lang="en-US" dirty="0"/>
              <a:t>)</a:t>
            </a:r>
            <a:endParaRPr lang="cs-CZ" dirty="0"/>
          </a:p>
          <a:p>
            <a:pPr marL="0" indent="0">
              <a:buNone/>
            </a:pPr>
            <a:r>
              <a:rPr lang="en-US" b="1" dirty="0"/>
              <a:t>Today</a:t>
            </a:r>
            <a:r>
              <a:rPr lang="en-US" dirty="0"/>
              <a:t>: general purpose neutron ray-tracing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9BBCB45-A878-43CD-BF8D-55957EDA1373}"/>
              </a:ext>
            </a:extLst>
          </p:cNvPr>
          <p:cNvSpPr txBox="1"/>
          <p:nvPr/>
        </p:nvSpPr>
        <p:spPr>
          <a:xfrm>
            <a:off x="5734844" y="1794987"/>
            <a:ext cx="486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Computing time </a:t>
            </a:r>
            <a:r>
              <a:rPr lang="en-US" sz="160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1% accuracy for various BEER@ESS operation modes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444A44E1-6AC9-422D-9D5F-FEB7F3A5CE5B}"/>
              </a:ext>
            </a:extLst>
          </p:cNvPr>
          <p:cNvSpPr/>
          <p:nvPr/>
        </p:nvSpPr>
        <p:spPr>
          <a:xfrm>
            <a:off x="5187292" y="3552324"/>
            <a:ext cx="467192" cy="256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CB025A3-5FBD-47D9-852C-FBA050453F3E}"/>
              </a:ext>
            </a:extLst>
          </p:cNvPr>
          <p:cNvSpPr/>
          <p:nvPr/>
        </p:nvSpPr>
        <p:spPr>
          <a:xfrm>
            <a:off x="441238" y="5476639"/>
            <a:ext cx="6176905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>
                <a:solidFill>
                  <a:srgbClr val="286D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Project-driven development</a:t>
            </a:r>
            <a:r>
              <a:rPr lang="en-US">
                <a:solidFill>
                  <a:srgbClr val="286D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cs-CZ">
                <a:solidFill>
                  <a:srgbClr val="286D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400">
                <a:latin typeface="Segoe UI" panose="020B0502040204020203" pitchFamily="34" charset="0"/>
                <a:cs typeface="Segoe UI" panose="020B0502040204020203" pitchFamily="34" charset="0"/>
              </a:rPr>
              <a:t>Powder and engineering diffractometers (monochromatic and ToF)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400">
                <a:latin typeface="Segoe UI" panose="020B0502040204020203" pitchFamily="34" charset="0"/>
                <a:cs typeface="Segoe UI" panose="020B0502040204020203" pitchFamily="34" charset="0"/>
              </a:rPr>
              <a:t>Neutron transport optics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, c</a:t>
            </a:r>
            <a:r>
              <a:rPr lang="cs-CZ" sz="1400">
                <a:latin typeface="Segoe UI" panose="020B0502040204020203" pitchFamily="34" charset="0"/>
                <a:cs typeface="Segoe UI" panose="020B0502040204020203" pitchFamily="34" charset="0"/>
              </a:rPr>
              <a:t>rystal monochromators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04B9ED50-CAC8-4800-9B73-116BCD4EF7B1}"/>
              </a:ext>
            </a:extLst>
          </p:cNvPr>
          <p:cNvGrpSpPr/>
          <p:nvPr/>
        </p:nvGrpSpPr>
        <p:grpSpPr>
          <a:xfrm>
            <a:off x="5814612" y="2261721"/>
            <a:ext cx="5120088" cy="3438146"/>
            <a:chOff x="412955" y="2578971"/>
            <a:chExt cx="5120088" cy="3438146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857D189B-3A66-4B84-9979-6FDECB899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955" y="3076799"/>
              <a:ext cx="4964375" cy="2940318"/>
            </a:xfrm>
            <a:prstGeom prst="rect">
              <a:avLst/>
            </a:prstGeom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C5741747-8D87-456B-904E-E3251FF4ADEC}"/>
                </a:ext>
              </a:extLst>
            </p:cNvPr>
            <p:cNvSpPr txBox="1"/>
            <p:nvPr/>
          </p:nvSpPr>
          <p:spPr>
            <a:xfrm>
              <a:off x="3480619" y="2578971"/>
              <a:ext cx="1529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Segoe UI" panose="020B0502040204020203" pitchFamily="34" charset="0"/>
                  <a:cs typeface="Segoe UI" panose="020B0502040204020203" pitchFamily="34" charset="0"/>
                </a:rPr>
                <a:t>Strain-scanning, beam 1x3 mm</a:t>
              </a:r>
              <a:r>
                <a:rPr lang="en-US" sz="1200" baseline="3000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4" name="Pravá složená závorka 3">
              <a:extLst>
                <a:ext uri="{FF2B5EF4-FFF2-40B4-BE49-F238E27FC236}">
                  <a16:creationId xmlns:a16="http://schemas.microsoft.com/office/drawing/2014/main" id="{6ECE4658-65C2-4682-842D-3943BA4D4338}"/>
                </a:ext>
              </a:extLst>
            </p:cNvPr>
            <p:cNvSpPr/>
            <p:nvPr/>
          </p:nvSpPr>
          <p:spPr>
            <a:xfrm rot="16200000">
              <a:off x="4038452" y="2931584"/>
              <a:ext cx="181531" cy="46543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87375BEE-084C-4F38-B48F-6A3EB3C217F3}"/>
                </a:ext>
              </a:extLst>
            </p:cNvPr>
            <p:cNvSpPr txBox="1"/>
            <p:nvPr/>
          </p:nvSpPr>
          <p:spPr>
            <a:xfrm>
              <a:off x="4297298" y="3602933"/>
              <a:ext cx="1235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Segoe UI" panose="020B0502040204020203" pitchFamily="34" charset="0"/>
                  <a:cs typeface="Segoe UI" panose="020B0502040204020203" pitchFamily="34" charset="0"/>
                </a:rPr>
                <a:t>Imaging, </a:t>
              </a:r>
              <a:br>
                <a:rPr lang="en-US" sz="120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200">
                  <a:latin typeface="Segoe UI" panose="020B0502040204020203" pitchFamily="34" charset="0"/>
                  <a:cs typeface="Segoe UI" panose="020B0502040204020203" pitchFamily="34" charset="0"/>
                </a:rPr>
                <a:t>slit 10x10 mm</a:t>
              </a:r>
              <a:r>
                <a:rPr lang="en-US" sz="1200" baseline="3000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9" name="Pravá složená závorka 8">
              <a:extLst>
                <a:ext uri="{FF2B5EF4-FFF2-40B4-BE49-F238E27FC236}">
                  <a16:creationId xmlns:a16="http://schemas.microsoft.com/office/drawing/2014/main" id="{E6377924-C220-427C-A54E-3CC9838D7632}"/>
                </a:ext>
              </a:extLst>
            </p:cNvPr>
            <p:cNvSpPr/>
            <p:nvPr/>
          </p:nvSpPr>
          <p:spPr>
            <a:xfrm rot="16200000">
              <a:off x="4592296" y="3992207"/>
              <a:ext cx="188547" cy="45720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802EFB0C-F27D-414E-AFB3-BA498F7D2E7C}"/>
                </a:ext>
              </a:extLst>
            </p:cNvPr>
            <p:cNvSpPr txBox="1"/>
            <p:nvPr/>
          </p:nvSpPr>
          <p:spPr>
            <a:xfrm>
              <a:off x="2147688" y="3869574"/>
              <a:ext cx="1235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Segoe UI" panose="020B0502040204020203" pitchFamily="34" charset="0"/>
                  <a:cs typeface="Segoe UI" panose="020B0502040204020203" pitchFamily="34" charset="0"/>
                </a:rPr>
                <a:t>Diffration</a:t>
              </a:r>
              <a:br>
                <a:rPr lang="en-US" sz="120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200">
                  <a:latin typeface="Segoe UI" panose="020B0502040204020203" pitchFamily="34" charset="0"/>
                  <a:cs typeface="Segoe UI" panose="020B0502040204020203" pitchFamily="34" charset="0"/>
                </a:rPr>
                <a:t>beam 2x5 mm</a:t>
              </a:r>
              <a:r>
                <a:rPr lang="en-US" sz="1200" baseline="3000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2" name="Pravá složená závorka 11">
              <a:extLst>
                <a:ext uri="{FF2B5EF4-FFF2-40B4-BE49-F238E27FC236}">
                  <a16:creationId xmlns:a16="http://schemas.microsoft.com/office/drawing/2014/main" id="{2BBC7C10-B1AC-45E4-B85B-A182F910E391}"/>
                </a:ext>
              </a:extLst>
            </p:cNvPr>
            <p:cNvSpPr/>
            <p:nvPr/>
          </p:nvSpPr>
          <p:spPr>
            <a:xfrm rot="16200000">
              <a:off x="2661620" y="4140405"/>
              <a:ext cx="163163" cy="60959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90684646-0D50-47D2-BA9A-6CAC8DCDBB7D}"/>
                </a:ext>
              </a:extLst>
            </p:cNvPr>
            <p:cNvSpPr txBox="1"/>
            <p:nvPr/>
          </p:nvSpPr>
          <p:spPr>
            <a:xfrm>
              <a:off x="1315521" y="4126534"/>
              <a:ext cx="6720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Segoe UI" panose="020B0502040204020203" pitchFamily="34" charset="0"/>
                  <a:cs typeface="Segoe UI" panose="020B0502040204020203" pitchFamily="34" charset="0"/>
                </a:rPr>
                <a:t>Full white beam</a:t>
              </a:r>
              <a:endParaRPr lang="en-US" sz="1200" baseline="300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CB9A8004-CD26-4D3C-B3AB-E0E070CEA6F0}"/>
              </a:ext>
            </a:extLst>
          </p:cNvPr>
          <p:cNvSpPr txBox="1">
            <a:spLocks/>
          </p:cNvSpPr>
          <p:nvPr/>
        </p:nvSpPr>
        <p:spPr>
          <a:xfrm>
            <a:off x="441238" y="2420782"/>
            <a:ext cx="5341724" cy="2460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Desktop application (</a:t>
            </a:r>
            <a:r>
              <a:rPr lang="en-US" sz="1600" b="1"/>
              <a:t>interactive virtual instrument</a:t>
            </a:r>
            <a:r>
              <a:rPr lang="en-US" sz="1600"/>
              <a:t>)</a:t>
            </a:r>
          </a:p>
          <a:p>
            <a:r>
              <a:rPr lang="en-US" sz="1600" b="1"/>
              <a:t>Not so versatile </a:t>
            </a:r>
            <a:r>
              <a:rPr lang="en-US" sz="1600"/>
              <a:t>(new components difficult to implement)</a:t>
            </a:r>
          </a:p>
          <a:p>
            <a:r>
              <a:rPr lang="en-US" sz="1600" b="1"/>
              <a:t>Integrated variance reduction</a:t>
            </a:r>
            <a:r>
              <a:rPr lang="en-US" sz="1600"/>
              <a:t> methods </a:t>
            </a:r>
            <a:br>
              <a:rPr lang="en-US" sz="1600"/>
            </a:br>
            <a:r>
              <a:rPr lang="en-US" sz="1600"/>
              <a:t>= very fast (depending on configuration)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Optional </a:t>
            </a:r>
            <a:r>
              <a:rPr lang="en-US" b="1"/>
              <a:t>reverse tracing</a:t>
            </a:r>
            <a:r>
              <a:rPr lang="en-US"/>
              <a:t>: start at the sample …  </a:t>
            </a:r>
          </a:p>
          <a:p>
            <a:r>
              <a:rPr lang="en-US" sz="1600" b="1"/>
              <a:t>Complementary</a:t>
            </a:r>
            <a:r>
              <a:rPr lang="en-US" sz="1600"/>
              <a:t>: </a:t>
            </a:r>
            <a:br>
              <a:rPr lang="en-US" sz="1600"/>
            </a:br>
            <a:r>
              <a:rPr lang="en-US" sz="1600"/>
              <a:t>includes components and features not available in McStas</a:t>
            </a:r>
            <a:endParaRPr lang="cs-CZ" sz="1600" dirty="0"/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19CB95C7-855A-4A5F-B655-B8491AB90D28}"/>
              </a:ext>
            </a:extLst>
          </p:cNvPr>
          <p:cNvSpPr txBox="1">
            <a:spLocks/>
          </p:cNvSpPr>
          <p:nvPr/>
        </p:nvSpPr>
        <p:spPr>
          <a:xfrm>
            <a:off x="412955" y="1893484"/>
            <a:ext cx="2915131" cy="367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Differences vs McStas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7FD6BFAC-430C-4EF8-89DF-D9527F63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4CF56-AF92-420F-8F59-2EC06C86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CRYSTAL</a:t>
            </a:r>
            <a:r>
              <a:rPr lang="cs-CZ"/>
              <a:t>: Elastically bent crystals</a:t>
            </a:r>
            <a:endParaRPr lang="en-GB" dirty="0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AB96B2AF-44DE-4929-8E4D-333357A0C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5" y="878508"/>
            <a:ext cx="5024284" cy="755644"/>
          </a:xfrm>
        </p:spPr>
        <p:txBody>
          <a:bodyPr>
            <a:normAutofit lnSpcReduction="10000"/>
          </a:bodyPr>
          <a:lstStyle/>
          <a:p>
            <a:r>
              <a:rPr lang="en-US"/>
              <a:t>Used as monochromators and analyzers</a:t>
            </a:r>
          </a:p>
          <a:p>
            <a:r>
              <a:rPr lang="en-US"/>
              <a:t>Single reflecting plane</a:t>
            </a:r>
            <a:endParaRPr lang="cs-CZ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4278B4D-06E6-4FED-A546-A8DC2E0141B1}"/>
              </a:ext>
            </a:extLst>
          </p:cNvPr>
          <p:cNvSpPr txBox="1"/>
          <p:nvPr/>
        </p:nvSpPr>
        <p:spPr>
          <a:xfrm>
            <a:off x="8117674" y="517752"/>
            <a:ext cx="2817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Quasiclassical neutron trajectories in uniformely bent single crystals</a:t>
            </a:r>
          </a:p>
          <a:p>
            <a:r>
              <a:rPr lang="cs-CZ" sz="1200" i="1">
                <a:latin typeface="Segoe UI" panose="020B0502040204020203" pitchFamily="34" charset="0"/>
                <a:cs typeface="Segoe UI" panose="020B0502040204020203" pitchFamily="34" charset="0"/>
              </a:rPr>
              <a:t>P. </a:t>
            </a:r>
            <a:r>
              <a:rPr lang="fr-FR" sz="1200" i="1">
                <a:latin typeface="Segoe UI" panose="020B0502040204020203" pitchFamily="34" charset="0"/>
                <a:cs typeface="Segoe UI" panose="020B0502040204020203" pitchFamily="34" charset="0"/>
              </a:rPr>
              <a:t>Luk</a:t>
            </a:r>
            <a:r>
              <a:rPr lang="cs-CZ" sz="1200" i="1">
                <a:latin typeface="Segoe UI" panose="020B0502040204020203" pitchFamily="34" charset="0"/>
                <a:cs typeface="Segoe UI" panose="020B0502040204020203" pitchFamily="34" charset="0"/>
              </a:rPr>
              <a:t>áš, J. Kulda, </a:t>
            </a:r>
            <a:r>
              <a:rPr lang="fr-FR" sz="1200" i="1">
                <a:latin typeface="Segoe UI" panose="020B0502040204020203" pitchFamily="34" charset="0"/>
                <a:cs typeface="Segoe UI" panose="020B0502040204020203" pitchFamily="34" charset="0"/>
              </a:rPr>
              <a:t>Phys. stat. sol. (b)</a:t>
            </a:r>
            <a:r>
              <a:rPr lang="cs-CZ" sz="1200" i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200" i="1">
                <a:latin typeface="Segoe UI" panose="020B0502040204020203" pitchFamily="34" charset="0"/>
                <a:cs typeface="Segoe UI" panose="020B0502040204020203" pitchFamily="34" charset="0"/>
              </a:rPr>
              <a:t>166,41 (1989) </a:t>
            </a:r>
            <a:endParaRPr lang="en-US" sz="1200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456D1A0-70BB-4286-9AE0-B9ED23522F9C}"/>
              </a:ext>
            </a:extLst>
          </p:cNvPr>
          <p:cNvSpPr txBox="1"/>
          <p:nvPr/>
        </p:nvSpPr>
        <p:spPr>
          <a:xfrm>
            <a:off x="1012322" y="2066865"/>
            <a:ext cx="3156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Fails near the perfect crystal limit</a:t>
            </a:r>
            <a:endParaRPr lang="en-GB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BB9FDBCB-C551-407A-8F8C-C9C2E7242FC7}"/>
              </a:ext>
            </a:extLst>
          </p:cNvPr>
          <p:cNvGrpSpPr/>
          <p:nvPr/>
        </p:nvGrpSpPr>
        <p:grpSpPr>
          <a:xfrm>
            <a:off x="5462916" y="467327"/>
            <a:ext cx="2500436" cy="2437768"/>
            <a:chOff x="4539322" y="2557127"/>
            <a:chExt cx="2500436" cy="2437768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2BBF5058-B7AF-43D0-BD2A-866C3CA0A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9322" y="2557127"/>
              <a:ext cx="2500436" cy="2437768"/>
            </a:xfrm>
            <a:prstGeom prst="rect">
              <a:avLst/>
            </a:prstGeom>
          </p:spPr>
        </p:pic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87852960-9C24-4878-BCED-95265A7827CB}"/>
                </a:ext>
              </a:extLst>
            </p:cNvPr>
            <p:cNvSpPr txBox="1"/>
            <p:nvPr/>
          </p:nvSpPr>
          <p:spPr>
            <a:xfrm>
              <a:off x="5174532" y="2781988"/>
              <a:ext cx="15542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/>
                <a:t>Si 111, </a:t>
              </a:r>
              <a:r>
                <a:rPr lang="en-US" sz="1400">
                  <a:latin typeface="Symbol" panose="05050102010706020507" pitchFamily="18" charset="2"/>
                </a:rPr>
                <a:t>l</a:t>
              </a:r>
              <a:r>
                <a:rPr lang="en-US" sz="1400"/>
                <a:t>=2.1 Å</a:t>
              </a:r>
              <a:endParaRPr lang="en-GB" sz="1400"/>
            </a:p>
          </p:txBody>
        </p:sp>
      </p:grpSp>
      <p:sp>
        <p:nvSpPr>
          <p:cNvPr id="30" name="Šipka: doprava 29">
            <a:extLst>
              <a:ext uri="{FF2B5EF4-FFF2-40B4-BE49-F238E27FC236}">
                <a16:creationId xmlns:a16="http://schemas.microsoft.com/office/drawing/2014/main" id="{D4A9ABD5-6319-4B40-81DA-D62E9FC8623A}"/>
              </a:ext>
            </a:extLst>
          </p:cNvPr>
          <p:cNvSpPr/>
          <p:nvPr/>
        </p:nvSpPr>
        <p:spPr>
          <a:xfrm>
            <a:off x="617236" y="1797723"/>
            <a:ext cx="353961" cy="252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3281170C-6772-49ED-9258-DE961D1495AF}"/>
              </a:ext>
            </a:extLst>
          </p:cNvPr>
          <p:cNvSpPr txBox="1"/>
          <p:nvPr/>
        </p:nvSpPr>
        <p:spPr>
          <a:xfrm>
            <a:off x="1012322" y="1748634"/>
            <a:ext cx="2868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OK for monochromators etc. </a:t>
            </a:r>
            <a:endParaRPr lang="en-GB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77C7A63A-A9E6-4755-9BFD-0486ED188418}"/>
              </a:ext>
            </a:extLst>
          </p:cNvPr>
          <p:cNvSpPr/>
          <p:nvPr/>
        </p:nvSpPr>
        <p:spPr>
          <a:xfrm>
            <a:off x="8117674" y="1926763"/>
            <a:ext cx="2788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Hyperbola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 - can be </a:t>
            </a:r>
            <a:r>
              <a:rPr lang="en-US" sz="160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replaced by lines 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for R &lt;~ 10 m  </a:t>
            </a:r>
            <a:endParaRPr lang="en-GB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266DE28-87FD-4BF2-8F12-D89282EB2C80}"/>
              </a:ext>
            </a:extLst>
          </p:cNvPr>
          <p:cNvSpPr txBox="1"/>
          <p:nvPr/>
        </p:nvSpPr>
        <p:spPr>
          <a:xfrm>
            <a:off x="503544" y="2516780"/>
            <a:ext cx="3119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Assumes 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uniform deformation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GB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4CDE7D6C-851E-4C48-96E2-6D2CB46BEAC8}"/>
                  </a:ext>
                </a:extLst>
              </p:cNvPr>
              <p:cNvSpPr txBox="1"/>
              <p:nvPr/>
            </p:nvSpPr>
            <p:spPr>
              <a:xfrm>
                <a:off x="3681275" y="2507085"/>
                <a:ext cx="1362232" cy="347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⃗"/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𝐆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4CDE7D6C-851E-4C48-96E2-6D2CB46BE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275" y="2507085"/>
                <a:ext cx="1362232" cy="347146"/>
              </a:xfrm>
              <a:prstGeom prst="rect">
                <a:avLst/>
              </a:prstGeom>
              <a:blipFill>
                <a:blip r:embed="rId3"/>
                <a:stretch>
                  <a:fillRect l="-3587" r="-2242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kupina 5">
            <a:extLst>
              <a:ext uri="{FF2B5EF4-FFF2-40B4-BE49-F238E27FC236}">
                <a16:creationId xmlns:a16="http://schemas.microsoft.com/office/drawing/2014/main" id="{AEFA384E-1148-4709-AF96-058555B379C4}"/>
              </a:ext>
            </a:extLst>
          </p:cNvPr>
          <p:cNvGrpSpPr/>
          <p:nvPr/>
        </p:nvGrpSpPr>
        <p:grpSpPr>
          <a:xfrm>
            <a:off x="412955" y="3403842"/>
            <a:ext cx="9895702" cy="2669861"/>
            <a:chOff x="412955" y="3403842"/>
            <a:chExt cx="9895702" cy="2669861"/>
          </a:xfrm>
        </p:grpSpPr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1A0AC1AD-F432-4012-BCD1-E2D0D588B1E1}"/>
                </a:ext>
              </a:extLst>
            </p:cNvPr>
            <p:cNvSpPr/>
            <p:nvPr/>
          </p:nvSpPr>
          <p:spPr>
            <a:xfrm>
              <a:off x="412955" y="3403842"/>
              <a:ext cx="4570794" cy="1641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Today: </a:t>
              </a:r>
            </a:p>
            <a:p>
              <a:pPr marL="342900" indent="-342900">
                <a:spcBef>
                  <a:spcPts val="1000"/>
                </a:spcBef>
                <a:buClr>
                  <a:srgbClr val="286D9F"/>
                </a:buClr>
                <a:buSzPct val="80000"/>
                <a:buFont typeface="Wingdings 3" charset="2"/>
                <a:buChar char=""/>
              </a:pPr>
              <a:r>
                <a:rPr lang="en-US" sz="1600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CRYSTAL models </a:t>
              </a:r>
              <a:r>
                <a:rPr lang="en-US" sz="1600" b="1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bent mosaic crystals </a:t>
              </a:r>
              <a:r>
                <a:rPr lang="en-US" sz="1600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and their 3D </a:t>
              </a:r>
              <a:r>
                <a:rPr lang="cs-CZ" sz="1600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focusing </a:t>
              </a:r>
              <a:r>
                <a:rPr lang="en-US" sz="1600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arrays.</a:t>
              </a:r>
            </a:p>
            <a:p>
              <a:pPr marL="342900" indent="-342900">
                <a:spcBef>
                  <a:spcPts val="1000"/>
                </a:spcBef>
                <a:buClr>
                  <a:srgbClr val="286D9F"/>
                </a:buClr>
                <a:buSzPct val="80000"/>
                <a:buFont typeface="Wingdings 3" charset="2"/>
                <a:buChar char=""/>
              </a:pPr>
              <a:r>
                <a:rPr lang="en-US" sz="1600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Bent perfect or flat mosaic crystals are special cases handled by the same algorithm</a:t>
              </a:r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84A36223-CE59-4C66-ACA8-4BA6221AB023}"/>
                </a:ext>
              </a:extLst>
            </p:cNvPr>
            <p:cNvSpPr txBox="1"/>
            <p:nvPr/>
          </p:nvSpPr>
          <p:spPr>
            <a:xfrm>
              <a:off x="1290541" y="5450834"/>
              <a:ext cx="4179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Segoe UI" panose="020B0502040204020203" pitchFamily="34" charset="0"/>
                  <a:cs typeface="Segoe UI" panose="020B0502040204020203" pitchFamily="34" charset="0"/>
                </a:rPr>
                <a:t>Recently implemented in McStas</a:t>
              </a:r>
            </a:p>
            <a:p>
              <a:r>
                <a:rPr lang="en-GB" sz="1600" i="1">
                  <a:latin typeface="Segoe UI" panose="020B0502040204020203" pitchFamily="34" charset="0"/>
                  <a:cs typeface="Segoe UI" panose="020B0502040204020203" pitchFamily="34" charset="0"/>
                </a:rPr>
                <a:t>Daniel L. Christensen: ICNS2025 presentation</a:t>
              </a:r>
            </a:p>
          </p:txBody>
        </p:sp>
        <p:sp>
          <p:nvSpPr>
            <p:cNvPr id="42" name="Šipka: doprava 41">
              <a:extLst>
                <a:ext uri="{FF2B5EF4-FFF2-40B4-BE49-F238E27FC236}">
                  <a16:creationId xmlns:a16="http://schemas.microsoft.com/office/drawing/2014/main" id="{17C66FE5-3C3E-4716-94F7-825F4C55FBC7}"/>
                </a:ext>
              </a:extLst>
            </p:cNvPr>
            <p:cNvSpPr/>
            <p:nvPr/>
          </p:nvSpPr>
          <p:spPr>
            <a:xfrm>
              <a:off x="617236" y="5644358"/>
              <a:ext cx="484705" cy="2518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1553848F-16D0-4E92-8D8F-7E1571C352AD}"/>
                </a:ext>
              </a:extLst>
            </p:cNvPr>
            <p:cNvGrpSpPr/>
            <p:nvPr/>
          </p:nvGrpSpPr>
          <p:grpSpPr>
            <a:xfrm>
              <a:off x="5926691" y="3429000"/>
              <a:ext cx="3781417" cy="2567196"/>
              <a:chOff x="267839" y="1089381"/>
              <a:chExt cx="4127072" cy="2801860"/>
            </a:xfrm>
          </p:grpSpPr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668E863F-0E97-4819-B99A-0185A66A0F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6013"/>
              <a:stretch/>
            </p:blipFill>
            <p:spPr>
              <a:xfrm>
                <a:off x="267839" y="1128633"/>
                <a:ext cx="1552248" cy="2762608"/>
              </a:xfrm>
              <a:prstGeom prst="rect">
                <a:avLst/>
              </a:prstGeom>
            </p:spPr>
          </p:pic>
          <p:pic>
            <p:nvPicPr>
              <p:cNvPr id="13" name="Obrázek 12">
                <a:extLst>
                  <a:ext uri="{FF2B5EF4-FFF2-40B4-BE49-F238E27FC236}">
                    <a16:creationId xmlns:a16="http://schemas.microsoft.com/office/drawing/2014/main" id="{8F6337AA-5708-4B7B-A8DA-2575736126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062" r="16451" b="7739"/>
              <a:stretch/>
            </p:blipFill>
            <p:spPr>
              <a:xfrm>
                <a:off x="1657175" y="2363139"/>
                <a:ext cx="2413461" cy="1139310"/>
              </a:xfrm>
              <a:prstGeom prst="rect">
                <a:avLst/>
              </a:prstGeom>
            </p:spPr>
          </p:pic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8E865358-8789-4FE1-812F-35165D84EE3C}"/>
                  </a:ext>
                </a:extLst>
              </p:cNvPr>
              <p:cNvSpPr txBox="1"/>
              <p:nvPr/>
            </p:nvSpPr>
            <p:spPr>
              <a:xfrm>
                <a:off x="1829748" y="1659035"/>
                <a:ext cx="2565163" cy="335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latin typeface="Segoe UI" panose="020B0502040204020203" pitchFamily="34" charset="0"/>
                    <a:cs typeface="Segoe UI" panose="020B0502040204020203" pitchFamily="34" charset="0"/>
                  </a:rPr>
                  <a:t>Sandwich of bent Si wafers</a:t>
                </a:r>
                <a:endParaRPr lang="en-GB" sz="14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257D346C-1F54-438B-8328-6DC3676A8256}"/>
                  </a:ext>
                </a:extLst>
              </p:cNvPr>
              <p:cNvSpPr txBox="1"/>
              <p:nvPr/>
            </p:nvSpPr>
            <p:spPr>
              <a:xfrm>
                <a:off x="1627463" y="1089381"/>
                <a:ext cx="2733119" cy="335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latin typeface="Segoe UI" panose="020B0502040204020203" pitchFamily="34" charset="0"/>
                    <a:cs typeface="Segoe UI" panose="020B0502040204020203" pitchFamily="34" charset="0"/>
                  </a:rPr>
                  <a:t>Arranged in a focusing array </a:t>
                </a:r>
                <a:endParaRPr lang="en-GB" sz="14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4" name="Přímá spojnice se šipkou 23">
                <a:extLst>
                  <a:ext uri="{FF2B5EF4-FFF2-40B4-BE49-F238E27FC236}">
                    <a16:creationId xmlns:a16="http://schemas.microsoft.com/office/drawing/2014/main" id="{EF470BBC-01E8-4232-9562-80BC039874FD}"/>
                  </a:ext>
                </a:extLst>
              </p:cNvPr>
              <p:cNvCxnSpPr/>
              <p:nvPr/>
            </p:nvCxnSpPr>
            <p:spPr>
              <a:xfrm flipH="1">
                <a:off x="1345465" y="1217225"/>
                <a:ext cx="247361" cy="2049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se šipkou 24">
                <a:extLst>
                  <a:ext uri="{FF2B5EF4-FFF2-40B4-BE49-F238E27FC236}">
                    <a16:creationId xmlns:a16="http://schemas.microsoft.com/office/drawing/2014/main" id="{B8403163-78DF-4BA4-849D-D670D07BFF76}"/>
                  </a:ext>
                </a:extLst>
              </p:cNvPr>
              <p:cNvCxnSpPr>
                <a:cxnSpLocks/>
                <a:stCxn id="21" idx="2"/>
                <a:endCxn id="13" idx="0"/>
              </p:cNvCxnSpPr>
              <p:nvPr/>
            </p:nvCxnSpPr>
            <p:spPr>
              <a:xfrm flipH="1">
                <a:off x="2863906" y="1994946"/>
                <a:ext cx="248424" cy="3681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F80035F5-2C6A-4BB8-878F-CD96D02164E4}"/>
                </a:ext>
              </a:extLst>
            </p:cNvPr>
            <p:cNvSpPr txBox="1"/>
            <p:nvPr/>
          </p:nvSpPr>
          <p:spPr>
            <a:xfrm>
              <a:off x="7357785" y="5765926"/>
              <a:ext cx="29508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Segoe UI" panose="020B0502040204020203" pitchFamily="34" charset="0"/>
                  <a:cs typeface="Segoe UI" panose="020B0502040204020203" pitchFamily="34" charset="0"/>
                </a:rPr>
                <a:t>e.g. monochromator at SALSA@ILL</a:t>
              </a:r>
              <a:endParaRPr lang="en-GB" sz="1400" i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D2DB94-E833-468E-9F5B-456693AB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0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4CF56-AF92-420F-8F59-2EC06C86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X</a:t>
            </a:r>
            <a:r>
              <a:rPr lang="cs-CZ" b="1"/>
              <a:t>TAL</a:t>
            </a:r>
            <a:r>
              <a:rPr lang="cs-CZ"/>
              <a:t>: E</a:t>
            </a:r>
            <a:r>
              <a:rPr lang="en-US"/>
              <a:t>xtended bent single crystal model</a:t>
            </a:r>
            <a:endParaRPr lang="en-GB" dirty="0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AB96B2AF-44DE-4929-8E4D-333357A0C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4" y="878508"/>
            <a:ext cx="6350312" cy="1172714"/>
          </a:xfrm>
        </p:spPr>
        <p:txBody>
          <a:bodyPr>
            <a:noAutofit/>
          </a:bodyPr>
          <a:lstStyle/>
          <a:p>
            <a:r>
              <a:rPr lang="cs-CZ"/>
              <a:t>Bent perfect single crystals (Si, Ge, …)</a:t>
            </a:r>
            <a:endParaRPr lang="en-US"/>
          </a:p>
          <a:p>
            <a:r>
              <a:rPr lang="cs-CZ">
                <a:solidFill>
                  <a:schemeClr val="accent2">
                    <a:lumMod val="75000"/>
                  </a:schemeClr>
                </a:solidFill>
              </a:rPr>
              <a:t>Multiple reflections </a:t>
            </a:r>
            <a:br>
              <a:rPr lang="cs-CZ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600">
                <a:solidFill>
                  <a:schemeClr val="tx1"/>
                </a:solidFill>
              </a:rPr>
              <a:t>(crystallographic data provided for Si, Ge, C, Al</a:t>
            </a:r>
            <a:r>
              <a:rPr lang="cs-CZ" sz="1600" baseline="-25000">
                <a:solidFill>
                  <a:schemeClr val="tx1"/>
                </a:solidFill>
              </a:rPr>
              <a:t>2</a:t>
            </a:r>
            <a:r>
              <a:rPr lang="cs-CZ" sz="1600">
                <a:solidFill>
                  <a:schemeClr val="tx1"/>
                </a:solidFill>
              </a:rPr>
              <a:t>O</a:t>
            </a:r>
            <a:r>
              <a:rPr lang="cs-CZ" sz="1600" baseline="-25000">
                <a:solidFill>
                  <a:schemeClr val="tx1"/>
                </a:solidFill>
              </a:rPr>
              <a:t>3</a:t>
            </a:r>
            <a:r>
              <a:rPr lang="cs-CZ" sz="1600">
                <a:solidFill>
                  <a:schemeClr val="tx1"/>
                </a:solidFill>
              </a:rPr>
              <a:t>, MgF</a:t>
            </a:r>
            <a:r>
              <a:rPr lang="cs-CZ" sz="1600" baseline="-25000">
                <a:solidFill>
                  <a:schemeClr val="tx1"/>
                </a:solidFill>
              </a:rPr>
              <a:t>2</a:t>
            </a:r>
            <a:r>
              <a:rPr lang="cs-CZ" sz="1600">
                <a:solidFill>
                  <a:schemeClr val="tx1"/>
                </a:solidFill>
              </a:rPr>
              <a:t>, …)</a:t>
            </a:r>
            <a:endParaRPr lang="cs-CZ" sz="1600" dirty="0">
              <a:solidFill>
                <a:schemeClr val="tx1"/>
              </a:solidFill>
            </a:endParaRPr>
          </a:p>
        </p:txBody>
      </p: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1A0F7EB3-A17E-4D37-8003-E977905F788B}"/>
              </a:ext>
            </a:extLst>
          </p:cNvPr>
          <p:cNvGrpSpPr/>
          <p:nvPr/>
        </p:nvGrpSpPr>
        <p:grpSpPr>
          <a:xfrm>
            <a:off x="412953" y="2701405"/>
            <a:ext cx="4226225" cy="3312396"/>
            <a:chOff x="1287287" y="954803"/>
            <a:chExt cx="4680931" cy="3668782"/>
          </a:xfrm>
        </p:grpSpPr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0B0D5630-F342-44E7-B1CE-498342F9CFEF}"/>
                </a:ext>
              </a:extLst>
            </p:cNvPr>
            <p:cNvSpPr/>
            <p:nvPr/>
          </p:nvSpPr>
          <p:spPr>
            <a:xfrm rot="19167658">
              <a:off x="1287287" y="1954689"/>
              <a:ext cx="3051039" cy="70738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52" name="Přímá spojnice se šipkou 51">
              <a:extLst>
                <a:ext uri="{FF2B5EF4-FFF2-40B4-BE49-F238E27FC236}">
                  <a16:creationId xmlns:a16="http://schemas.microsoft.com/office/drawing/2014/main" id="{BF089922-331F-4F6C-9BF8-3509F5C282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9412" y="2356023"/>
              <a:ext cx="929734" cy="547941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se šipkou 52">
              <a:extLst>
                <a:ext uri="{FF2B5EF4-FFF2-40B4-BE49-F238E27FC236}">
                  <a16:creationId xmlns:a16="http://schemas.microsoft.com/office/drawing/2014/main" id="{1DA26776-51BF-4FF7-9521-D2E677C3A8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4346" y="1153297"/>
              <a:ext cx="304800" cy="12027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Skupina 53">
              <a:extLst>
                <a:ext uri="{FF2B5EF4-FFF2-40B4-BE49-F238E27FC236}">
                  <a16:creationId xmlns:a16="http://schemas.microsoft.com/office/drawing/2014/main" id="{1BC735AF-00C8-4B53-A7B1-DDE01895FB8E}"/>
                </a:ext>
              </a:extLst>
            </p:cNvPr>
            <p:cNvGrpSpPr/>
            <p:nvPr/>
          </p:nvGrpSpPr>
          <p:grpSpPr>
            <a:xfrm rot="15786843">
              <a:off x="2114410" y="1861317"/>
              <a:ext cx="1342768" cy="950575"/>
              <a:chOff x="2314832" y="1693771"/>
              <a:chExt cx="1342768" cy="950575"/>
            </a:xfrm>
          </p:grpSpPr>
          <p:cxnSp>
            <p:nvCxnSpPr>
              <p:cNvPr id="71" name="Přímá spojnice 70">
                <a:extLst>
                  <a:ext uri="{FF2B5EF4-FFF2-40B4-BE49-F238E27FC236}">
                    <a16:creationId xmlns:a16="http://schemas.microsoft.com/office/drawing/2014/main" id="{D9D3BBE3-0D16-45FA-8303-35282FC3E8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4832" y="2075935"/>
                <a:ext cx="1342768" cy="568411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Přímá spojnice se šipkou 71">
                <a:extLst>
                  <a:ext uri="{FF2B5EF4-FFF2-40B4-BE49-F238E27FC236}">
                    <a16:creationId xmlns:a16="http://schemas.microsoft.com/office/drawing/2014/main" id="{165DA771-134E-4B6F-AC82-FCE510E26F80}"/>
                  </a:ext>
                </a:extLst>
              </p:cNvPr>
              <p:cNvCxnSpPr>
                <a:cxnSpLocks/>
              </p:cNvCxnSpPr>
              <p:nvPr/>
            </p:nvCxnSpPr>
            <p:spPr>
              <a:xfrm rot="5813157" flipH="1" flipV="1">
                <a:off x="2768082" y="1914677"/>
                <a:ext cx="678916" cy="237103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72CBFD40-196B-4AC8-96FE-EDD1BE3A3A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9146" y="1318054"/>
              <a:ext cx="1778233" cy="102853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Pravá složená závorka 55">
              <a:extLst>
                <a:ext uri="{FF2B5EF4-FFF2-40B4-BE49-F238E27FC236}">
                  <a16:creationId xmlns:a16="http://schemas.microsoft.com/office/drawing/2014/main" id="{26497F31-83F3-4C03-9B61-BF3DAAC938B2}"/>
                </a:ext>
              </a:extLst>
            </p:cNvPr>
            <p:cNvSpPr/>
            <p:nvPr/>
          </p:nvSpPr>
          <p:spPr>
            <a:xfrm rot="3586145">
              <a:off x="3053875" y="1829683"/>
              <a:ext cx="95340" cy="200257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AE0D6964-81F5-42F3-9192-57B027C337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8812" y="1895904"/>
              <a:ext cx="333062" cy="529901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BA4E2E5A-2FB8-4B7C-B89F-F56B9C8D58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73535" y="2916766"/>
              <a:ext cx="333062" cy="529901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ovéPole 58">
                  <a:extLst>
                    <a:ext uri="{FF2B5EF4-FFF2-40B4-BE49-F238E27FC236}">
                      <a16:creationId xmlns:a16="http://schemas.microsoft.com/office/drawing/2014/main" id="{49186441-D769-4DF0-ABA0-0F676E2E0686}"/>
                    </a:ext>
                  </a:extLst>
                </p:cNvPr>
                <p:cNvSpPr txBox="1"/>
                <p:nvPr/>
              </p:nvSpPr>
              <p:spPr>
                <a:xfrm>
                  <a:off x="3048412" y="2892744"/>
                  <a:ext cx="228819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h𝑘𝑙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∗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𝑝𝑎𝑡h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𝑙𝑒𝑛𝑔𝑡h</m:t>
                        </m:r>
                      </m:oMath>
                    </m:oMathPara>
                  </a14:m>
                  <a:endParaRPr lang="en-GB" sz="1600"/>
                </a:p>
              </p:txBody>
            </p:sp>
          </mc:Choice>
          <mc:Fallback xmlns="">
            <p:sp>
              <p:nvSpPr>
                <p:cNvPr id="59" name="TextovéPole 58">
                  <a:extLst>
                    <a:ext uri="{FF2B5EF4-FFF2-40B4-BE49-F238E27FC236}">
                      <a16:creationId xmlns:a16="http://schemas.microsoft.com/office/drawing/2014/main" id="{49186441-D769-4DF0-ABA0-0F676E2E06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412" y="2892744"/>
                  <a:ext cx="2288191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550" r="-10947" b="-486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ovéPole 59">
                  <a:extLst>
                    <a:ext uri="{FF2B5EF4-FFF2-40B4-BE49-F238E27FC236}">
                      <a16:creationId xmlns:a16="http://schemas.microsoft.com/office/drawing/2014/main" id="{C13F5036-99F1-481A-B902-854613077FB8}"/>
                    </a:ext>
                  </a:extLst>
                </p:cNvPr>
                <p:cNvSpPr txBox="1"/>
                <p:nvPr/>
              </p:nvSpPr>
              <p:spPr>
                <a:xfrm>
                  <a:off x="2917286" y="3618040"/>
                  <a:ext cx="2410725" cy="3026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h𝑘𝑙</m:t>
                              </m:r>
                            </m:sub>
                          </m:sSub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𝐆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h𝑘𝑙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a14:m>
                  <a:r>
                    <a:rPr lang="en-US" sz="160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𝐤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GB" sz="1600"/>
                    <a:t>  </a:t>
                  </a:r>
                </a:p>
              </p:txBody>
            </p:sp>
          </mc:Choice>
          <mc:Fallback xmlns="">
            <p:sp>
              <p:nvSpPr>
                <p:cNvPr id="60" name="TextovéPole 59">
                  <a:extLst>
                    <a:ext uri="{FF2B5EF4-FFF2-40B4-BE49-F238E27FC236}">
                      <a16:creationId xmlns:a16="http://schemas.microsoft.com/office/drawing/2014/main" id="{C13F5036-99F1-481A-B902-854613077F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286" y="3618040"/>
                  <a:ext cx="2410725" cy="302647"/>
                </a:xfrm>
                <a:prstGeom prst="rect">
                  <a:avLst/>
                </a:prstGeom>
                <a:blipFill>
                  <a:blip r:embed="rId3"/>
                  <a:stretch>
                    <a:fillRect l="-2521" t="-36364" r="-14286" b="-2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" name="Skupina 60">
              <a:extLst>
                <a:ext uri="{FF2B5EF4-FFF2-40B4-BE49-F238E27FC236}">
                  <a16:creationId xmlns:a16="http://schemas.microsoft.com/office/drawing/2014/main" id="{AB34A0B1-E97A-4898-8945-FC0959A669F6}"/>
                </a:ext>
              </a:extLst>
            </p:cNvPr>
            <p:cNvGrpSpPr/>
            <p:nvPr/>
          </p:nvGrpSpPr>
          <p:grpSpPr>
            <a:xfrm>
              <a:off x="4051874" y="4250982"/>
              <a:ext cx="1916344" cy="372603"/>
              <a:chOff x="4051874" y="4086112"/>
              <a:chExt cx="1916344" cy="372603"/>
            </a:xfrm>
          </p:grpSpPr>
          <p:sp>
            <p:nvSpPr>
              <p:cNvPr id="69" name="Zástupný symbol pro obsah 2">
                <a:extLst>
                  <a:ext uri="{FF2B5EF4-FFF2-40B4-BE49-F238E27FC236}">
                    <a16:creationId xmlns:a16="http://schemas.microsoft.com/office/drawing/2014/main" id="{A1E411DB-3CC7-40C2-8CD7-F48F97050C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1874" y="4118301"/>
                <a:ext cx="1916344" cy="3404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rgbClr val="286D9F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rgbClr val="286D9F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rgbClr val="286D9F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rgbClr val="286D9F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rgbClr val="286D9F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:r>
                  <a:rPr lang="en-US" sz="1600"/>
                  <a:t>gradient of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Obdélník 69">
                    <a:extLst>
                      <a:ext uri="{FF2B5EF4-FFF2-40B4-BE49-F238E27FC236}">
                        <a16:creationId xmlns:a16="http://schemas.microsoft.com/office/drawing/2014/main" id="{268B4B56-2C48-49A9-A485-71CDF05E0648}"/>
                      </a:ext>
                    </a:extLst>
                  </p:cNvPr>
                  <p:cNvSpPr/>
                  <p:nvPr/>
                </p:nvSpPr>
                <p:spPr>
                  <a:xfrm>
                    <a:off x="5215011" y="4086112"/>
                    <a:ext cx="634340" cy="37010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h𝑘𝑙</m:t>
                              </m:r>
                            </m:sub>
                          </m:sSub>
                        </m:oMath>
                      </m:oMathPara>
                    </a14:m>
                    <a:endParaRPr lang="en-GB" sz="1600"/>
                  </a:p>
                </p:txBody>
              </p:sp>
            </mc:Choice>
            <mc:Fallback xmlns="">
              <p:sp>
                <p:nvSpPr>
                  <p:cNvPr id="70" name="Obdélník 69">
                    <a:extLst>
                      <a:ext uri="{FF2B5EF4-FFF2-40B4-BE49-F238E27FC236}">
                        <a16:creationId xmlns:a16="http://schemas.microsoft.com/office/drawing/2014/main" id="{268B4B56-2C48-49A9-A485-71CDF05E06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5011" y="4086112"/>
                    <a:ext cx="634340" cy="370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09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bdélník 61">
                  <a:extLst>
                    <a:ext uri="{FF2B5EF4-FFF2-40B4-BE49-F238E27FC236}">
                      <a16:creationId xmlns:a16="http://schemas.microsoft.com/office/drawing/2014/main" id="{69247ABA-97A8-47DC-A695-22874F011DDA}"/>
                    </a:ext>
                  </a:extLst>
                </p:cNvPr>
                <p:cNvSpPr/>
                <p:nvPr/>
              </p:nvSpPr>
              <p:spPr>
                <a:xfrm>
                  <a:off x="2139288" y="2700515"/>
                  <a:ext cx="446789" cy="3752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𝐤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1600"/>
                </a:p>
              </p:txBody>
            </p:sp>
          </mc:Choice>
          <mc:Fallback xmlns="">
            <p:sp>
              <p:nvSpPr>
                <p:cNvPr id="62" name="Obdélník 61">
                  <a:extLst>
                    <a:ext uri="{FF2B5EF4-FFF2-40B4-BE49-F238E27FC236}">
                      <a16:creationId xmlns:a16="http://schemas.microsoft.com/office/drawing/2014/main" id="{69247ABA-97A8-47DC-A695-22874F011D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9288" y="2700515"/>
                  <a:ext cx="446789" cy="375231"/>
                </a:xfrm>
                <a:prstGeom prst="rect">
                  <a:avLst/>
                </a:prstGeom>
                <a:blipFill>
                  <a:blip r:embed="rId5"/>
                  <a:stretch>
                    <a:fillRect t="-16364" r="-4545" b="-109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délník 62">
                  <a:extLst>
                    <a:ext uri="{FF2B5EF4-FFF2-40B4-BE49-F238E27FC236}">
                      <a16:creationId xmlns:a16="http://schemas.microsoft.com/office/drawing/2014/main" id="{86EF9F4F-EC31-452C-9E14-76A1B8C8125A}"/>
                    </a:ext>
                  </a:extLst>
                </p:cNvPr>
                <p:cNvSpPr/>
                <p:nvPr/>
              </p:nvSpPr>
              <p:spPr>
                <a:xfrm>
                  <a:off x="2650021" y="954803"/>
                  <a:ext cx="470193" cy="400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𝐤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GB" sz="1600"/>
                </a:p>
              </p:txBody>
            </p:sp>
          </mc:Choice>
          <mc:Fallback xmlns="">
            <p:sp>
              <p:nvSpPr>
                <p:cNvPr id="63" name="Obdélník 62">
                  <a:extLst>
                    <a:ext uri="{FF2B5EF4-FFF2-40B4-BE49-F238E27FC236}">
                      <a16:creationId xmlns:a16="http://schemas.microsoft.com/office/drawing/2014/main" id="{86EF9F4F-EC31-452C-9E14-76A1B8C812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0021" y="954803"/>
                  <a:ext cx="470193" cy="400622"/>
                </a:xfrm>
                <a:prstGeom prst="rect">
                  <a:avLst/>
                </a:prstGeom>
                <a:blipFill>
                  <a:blip r:embed="rId6"/>
                  <a:stretch>
                    <a:fillRect t="-13559" r="-5797" b="-186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ovéPole 63">
                  <a:extLst>
                    <a:ext uri="{FF2B5EF4-FFF2-40B4-BE49-F238E27FC236}">
                      <a16:creationId xmlns:a16="http://schemas.microsoft.com/office/drawing/2014/main" id="{9D2CEAF7-5ADF-49D8-8C09-2345C1A3DEE2}"/>
                    </a:ext>
                  </a:extLst>
                </p:cNvPr>
                <p:cNvSpPr txBox="1"/>
                <p:nvPr/>
              </p:nvSpPr>
              <p:spPr>
                <a:xfrm>
                  <a:off x="1732958" y="1687968"/>
                  <a:ext cx="449674" cy="5247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h𝑘𝑙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1600"/>
                </a:p>
              </p:txBody>
            </p:sp>
          </mc:Choice>
          <mc:Fallback xmlns="">
            <p:sp>
              <p:nvSpPr>
                <p:cNvPr id="64" name="TextovéPole 63">
                  <a:extLst>
                    <a:ext uri="{FF2B5EF4-FFF2-40B4-BE49-F238E27FC236}">
                      <a16:creationId xmlns:a16="http://schemas.microsoft.com/office/drawing/2014/main" id="{9D2CEAF7-5ADF-49D8-8C09-2345C1A3DE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958" y="1687968"/>
                  <a:ext cx="449674" cy="524759"/>
                </a:xfrm>
                <a:prstGeom prst="rect">
                  <a:avLst/>
                </a:prstGeom>
                <a:blipFill>
                  <a:blip r:embed="rId7"/>
                  <a:stretch>
                    <a:fillRect b="-103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BFDE230F-5507-449A-AAB6-6072580F6D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9412" y="1145011"/>
              <a:ext cx="645113" cy="177480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ál 65">
              <a:extLst>
                <a:ext uri="{FF2B5EF4-FFF2-40B4-BE49-F238E27FC236}">
                  <a16:creationId xmlns:a16="http://schemas.microsoft.com/office/drawing/2014/main" id="{357C14CB-11A7-457A-9F86-E23FAD717F3C}"/>
                </a:ext>
              </a:extLst>
            </p:cNvPr>
            <p:cNvSpPr/>
            <p:nvPr/>
          </p:nvSpPr>
          <p:spPr>
            <a:xfrm>
              <a:off x="3804913" y="2916766"/>
              <a:ext cx="218143" cy="29494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67" name="Přímá spojnice se šipkou 66">
              <a:extLst>
                <a:ext uri="{FF2B5EF4-FFF2-40B4-BE49-F238E27FC236}">
                  <a16:creationId xmlns:a16="http://schemas.microsoft.com/office/drawing/2014/main" id="{27CBB202-F7DB-44F1-B326-EAF8B9409889}"/>
                </a:ext>
              </a:extLst>
            </p:cNvPr>
            <p:cNvCxnSpPr>
              <a:cxnSpLocks/>
            </p:cNvCxnSpPr>
            <p:nvPr/>
          </p:nvCxnSpPr>
          <p:spPr>
            <a:xfrm>
              <a:off x="4716433" y="4016178"/>
              <a:ext cx="9806" cy="2669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se šipkou 67">
              <a:extLst>
                <a:ext uri="{FF2B5EF4-FFF2-40B4-BE49-F238E27FC236}">
                  <a16:creationId xmlns:a16="http://schemas.microsoft.com/office/drawing/2014/main" id="{F0EB5346-D8C6-4E14-A132-587F6CFADCF5}"/>
                </a:ext>
              </a:extLst>
            </p:cNvPr>
            <p:cNvCxnSpPr>
              <a:cxnSpLocks/>
            </p:cNvCxnSpPr>
            <p:nvPr/>
          </p:nvCxnSpPr>
          <p:spPr>
            <a:xfrm>
              <a:off x="3913985" y="3211714"/>
              <a:ext cx="0" cy="3690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Zástupný symbol pro obsah 2">
            <a:extLst>
              <a:ext uri="{FF2B5EF4-FFF2-40B4-BE49-F238E27FC236}">
                <a16:creationId xmlns:a16="http://schemas.microsoft.com/office/drawing/2014/main" id="{F13CDB5C-378C-4079-98B1-61040FD45CB1}"/>
              </a:ext>
            </a:extLst>
          </p:cNvPr>
          <p:cNvSpPr txBox="1">
            <a:spLocks/>
          </p:cNvSpPr>
          <p:nvPr/>
        </p:nvSpPr>
        <p:spPr>
          <a:xfrm>
            <a:off x="5295794" y="3671576"/>
            <a:ext cx="5258019" cy="1673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Choose a wavelength </a:t>
            </a:r>
            <a:r>
              <a:rPr lang="en-US" dirty="0"/>
              <a:t>range</a:t>
            </a:r>
          </a:p>
          <a:p>
            <a:r>
              <a:rPr lang="en-US" dirty="0"/>
              <a:t>Find all </a:t>
            </a:r>
            <a:r>
              <a:rPr lang="en-US" b="1" dirty="0" err="1"/>
              <a:t>G</a:t>
            </a:r>
            <a:r>
              <a:rPr lang="en-US" baseline="-25000" dirty="0" err="1"/>
              <a:t>hkl</a:t>
            </a:r>
            <a:r>
              <a:rPr lang="en-US" dirty="0"/>
              <a:t> where</a:t>
            </a:r>
            <a:r>
              <a:rPr lang="cs-CZ" dirty="0"/>
              <a:t> </a:t>
            </a:r>
            <a:r>
              <a:rPr lang="cs-CZ" dirty="0" err="1">
                <a:latin typeface="Symbol" panose="05050102010706020507" pitchFamily="18" charset="2"/>
              </a:rPr>
              <a:t>Dl</a:t>
            </a:r>
            <a:r>
              <a:rPr lang="cs-CZ" baseline="-25000" dirty="0" err="1"/>
              <a:t>hkl</a:t>
            </a:r>
            <a:r>
              <a:rPr lang="cs-CZ" dirty="0"/>
              <a:t> </a:t>
            </a:r>
            <a:r>
              <a:rPr lang="cs-CZ" dirty="0" err="1"/>
              <a:t>fits</a:t>
            </a:r>
            <a:r>
              <a:rPr lang="cs-CZ" dirty="0"/>
              <a:t> in </a:t>
            </a:r>
            <a:r>
              <a:rPr lang="en-US" dirty="0"/>
              <a:t>this range</a:t>
            </a:r>
          </a:p>
          <a:p>
            <a:r>
              <a:rPr lang="en-US" dirty="0"/>
              <a:t>Select one </a:t>
            </a:r>
            <a:r>
              <a:rPr lang="en-US" b="1" dirty="0" err="1"/>
              <a:t>G</a:t>
            </a:r>
            <a:r>
              <a:rPr lang="en-US" baseline="-25000" dirty="0" err="1"/>
              <a:t>hkl</a:t>
            </a:r>
            <a:r>
              <a:rPr lang="cs-CZ" dirty="0"/>
              <a:t> </a:t>
            </a:r>
            <a:r>
              <a:rPr lang="en-US" dirty="0"/>
              <a:t>or transmitted beam (</a:t>
            </a:r>
            <a:r>
              <a:rPr lang="en-US" b="1" dirty="0"/>
              <a:t>G</a:t>
            </a:r>
            <a:r>
              <a:rPr lang="en-US" baseline="-25000" dirty="0"/>
              <a:t>000</a:t>
            </a:r>
            <a:r>
              <a:rPr lang="cs-CZ" dirty="0"/>
              <a:t> </a:t>
            </a:r>
            <a:r>
              <a:rPr lang="en-US" dirty="0"/>
              <a:t>)</a:t>
            </a:r>
            <a:endParaRPr lang="cs-CZ" dirty="0"/>
          </a:p>
          <a:p>
            <a:r>
              <a:rPr lang="en-US" dirty="0"/>
              <a:t>Optional: include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multiple reflections:</a:t>
            </a:r>
          </a:p>
        </p:txBody>
      </p:sp>
      <p:sp>
        <p:nvSpPr>
          <p:cNvPr id="76" name="Obdélník 75">
            <a:extLst>
              <a:ext uri="{FF2B5EF4-FFF2-40B4-BE49-F238E27FC236}">
                <a16:creationId xmlns:a16="http://schemas.microsoft.com/office/drawing/2014/main" id="{E8994F14-1185-455A-B57C-EDFDBC48D1DB}"/>
              </a:ext>
            </a:extLst>
          </p:cNvPr>
          <p:cNvSpPr/>
          <p:nvPr/>
        </p:nvSpPr>
        <p:spPr>
          <a:xfrm>
            <a:off x="7259801" y="5344724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list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all possible paths to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hkl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… 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Pravá složená závorka 76">
            <a:extLst>
              <a:ext uri="{FF2B5EF4-FFF2-40B4-BE49-F238E27FC236}">
                <a16:creationId xmlns:a16="http://schemas.microsoft.com/office/drawing/2014/main" id="{B8F02353-5607-4F2E-BF35-991919D44B07}"/>
              </a:ext>
            </a:extLst>
          </p:cNvPr>
          <p:cNvSpPr/>
          <p:nvPr/>
        </p:nvSpPr>
        <p:spPr>
          <a:xfrm>
            <a:off x="4821936" y="2985237"/>
            <a:ext cx="258536" cy="2921641"/>
          </a:xfrm>
          <a:prstGeom prst="rightBrace">
            <a:avLst>
              <a:gd name="adj1" fmla="val 8333"/>
              <a:gd name="adj2" fmla="val 494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Zástupný symbol pro obsah 2">
            <a:extLst>
              <a:ext uri="{FF2B5EF4-FFF2-40B4-BE49-F238E27FC236}">
                <a16:creationId xmlns:a16="http://schemas.microsoft.com/office/drawing/2014/main" id="{A7A44486-E5AF-466D-8281-D71D83C48D41}"/>
              </a:ext>
            </a:extLst>
          </p:cNvPr>
          <p:cNvSpPr txBox="1">
            <a:spLocks/>
          </p:cNvSpPr>
          <p:nvPr/>
        </p:nvSpPr>
        <p:spPr>
          <a:xfrm>
            <a:off x="425794" y="2252714"/>
            <a:ext cx="1893642" cy="406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How it works:</a:t>
            </a: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B22AB26B-E5AC-45A5-B593-EF61F0A201E9}"/>
              </a:ext>
            </a:extLst>
          </p:cNvPr>
          <p:cNvGrpSpPr/>
          <p:nvPr/>
        </p:nvGrpSpPr>
        <p:grpSpPr>
          <a:xfrm>
            <a:off x="3959273" y="597465"/>
            <a:ext cx="6514869" cy="4931925"/>
            <a:chOff x="3959273" y="597465"/>
            <a:chExt cx="6514869" cy="4931925"/>
          </a:xfrm>
        </p:grpSpPr>
        <p:grpSp>
          <p:nvGrpSpPr>
            <p:cNvPr id="75" name="Skupina 74">
              <a:extLst>
                <a:ext uri="{FF2B5EF4-FFF2-40B4-BE49-F238E27FC236}">
                  <a16:creationId xmlns:a16="http://schemas.microsoft.com/office/drawing/2014/main" id="{3DE406B9-13CD-4143-BB57-CDB3C58BAB17}"/>
                </a:ext>
              </a:extLst>
            </p:cNvPr>
            <p:cNvGrpSpPr/>
            <p:nvPr/>
          </p:nvGrpSpPr>
          <p:grpSpPr>
            <a:xfrm>
              <a:off x="7355986" y="597465"/>
              <a:ext cx="2820213" cy="2587100"/>
              <a:chOff x="7675088" y="430738"/>
              <a:chExt cx="2820213" cy="2587100"/>
            </a:xfrm>
          </p:grpSpPr>
          <p:pic>
            <p:nvPicPr>
              <p:cNvPr id="49" name="Obrázek 48">
                <a:extLst>
                  <a:ext uri="{FF2B5EF4-FFF2-40B4-BE49-F238E27FC236}">
                    <a16:creationId xmlns:a16="http://schemas.microsoft.com/office/drawing/2014/main" id="{E8F54D64-A4A3-4F00-B468-F97DC97D6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75088" y="430738"/>
                <a:ext cx="2820213" cy="25871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Obdélník 73">
                    <a:extLst>
                      <a:ext uri="{FF2B5EF4-FFF2-40B4-BE49-F238E27FC236}">
                        <a16:creationId xmlns:a16="http://schemas.microsoft.com/office/drawing/2014/main" id="{22711140-350C-4122-8849-D2DA3E17498F}"/>
                      </a:ext>
                    </a:extLst>
                  </p:cNvPr>
                  <p:cNvSpPr/>
                  <p:nvPr/>
                </p:nvSpPr>
                <p:spPr>
                  <a:xfrm rot="18062241">
                    <a:off x="9154199" y="1660539"/>
                    <a:ext cx="572720" cy="33414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h𝑘𝑙</m:t>
                              </m:r>
                            </m:sub>
                          </m:sSub>
                        </m:oMath>
                      </m:oMathPara>
                    </a14:m>
                    <a:endParaRPr lang="en-GB" sz="1600" dirty="0"/>
                  </a:p>
                </p:txBody>
              </p:sp>
            </mc:Choice>
            <mc:Fallback xmlns="">
              <p:sp>
                <p:nvSpPr>
                  <p:cNvPr id="74" name="Obdélník 73">
                    <a:extLst>
                      <a:ext uri="{FF2B5EF4-FFF2-40B4-BE49-F238E27FC236}">
                        <a16:creationId xmlns:a16="http://schemas.microsoft.com/office/drawing/2014/main" id="{22711140-350C-4122-8849-D2DA3E17498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62241">
                    <a:off x="9154199" y="1660539"/>
                    <a:ext cx="572720" cy="33414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9" name="Spojnice: zakřivená 78">
              <a:extLst>
                <a:ext uri="{FF2B5EF4-FFF2-40B4-BE49-F238E27FC236}">
                  <a16:creationId xmlns:a16="http://schemas.microsoft.com/office/drawing/2014/main" id="{F645C35D-690F-4A60-83FA-E18EB9A627FE}"/>
                </a:ext>
              </a:extLst>
            </p:cNvPr>
            <p:cNvCxnSpPr>
              <a:cxnSpLocks/>
              <a:stCxn id="76" idx="3"/>
              <a:endCxn id="49" idx="3"/>
            </p:cNvCxnSpPr>
            <p:nvPr/>
          </p:nvCxnSpPr>
          <p:spPr>
            <a:xfrm flipH="1" flipV="1">
              <a:off x="10176199" y="1891015"/>
              <a:ext cx="297943" cy="3638375"/>
            </a:xfrm>
            <a:prstGeom prst="curvedConnector3">
              <a:avLst>
                <a:gd name="adj1" fmla="val -7672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4E27D32A-80D2-4979-8F7A-C0CD80BFE6E8}"/>
                </a:ext>
              </a:extLst>
            </p:cNvPr>
            <p:cNvSpPr txBox="1"/>
            <p:nvPr/>
          </p:nvSpPr>
          <p:spPr>
            <a:xfrm>
              <a:off x="3959273" y="2149637"/>
              <a:ext cx="3335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NOTE</a:t>
              </a:r>
              <a:r>
                <a:rPr lang="en-US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 rec. lattice varies with position in the crystal</a:t>
              </a:r>
            </a:p>
          </p:txBody>
        </p:sp>
        <p:cxnSp>
          <p:nvCxnSpPr>
            <p:cNvPr id="6" name="Přímá spojnice se šipkou 5">
              <a:extLst>
                <a:ext uri="{FF2B5EF4-FFF2-40B4-BE49-F238E27FC236}">
                  <a16:creationId xmlns:a16="http://schemas.microsoft.com/office/drawing/2014/main" id="{5812540C-3ED5-463A-8A19-75E1362D5CEC}"/>
                </a:ext>
              </a:extLst>
            </p:cNvPr>
            <p:cNvCxnSpPr/>
            <p:nvPr/>
          </p:nvCxnSpPr>
          <p:spPr>
            <a:xfrm>
              <a:off x="6984521" y="2456011"/>
              <a:ext cx="37146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003058-B435-4040-9561-3AD100ED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8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4CF56-AF92-420F-8F59-2EC06C86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X</a:t>
            </a:r>
            <a:r>
              <a:rPr lang="cs-CZ" b="1"/>
              <a:t>TAL</a:t>
            </a:r>
            <a:r>
              <a:rPr lang="cs-CZ"/>
              <a:t>: E</a:t>
            </a:r>
            <a:r>
              <a:rPr lang="en-US"/>
              <a:t>xtended bent single crystal model</a:t>
            </a:r>
            <a:endParaRPr lang="en-GB" dirty="0"/>
          </a:p>
        </p:txBody>
      </p:sp>
      <p:sp>
        <p:nvSpPr>
          <p:cNvPr id="102" name="Zástupný symbol pro obsah 2">
            <a:extLst>
              <a:ext uri="{FF2B5EF4-FFF2-40B4-BE49-F238E27FC236}">
                <a16:creationId xmlns:a16="http://schemas.microsoft.com/office/drawing/2014/main" id="{0BE0A60D-9B0D-4578-B5FC-40C6638E469F}"/>
              </a:ext>
            </a:extLst>
          </p:cNvPr>
          <p:cNvSpPr txBox="1">
            <a:spLocks/>
          </p:cNvSpPr>
          <p:nvPr/>
        </p:nvSpPr>
        <p:spPr>
          <a:xfrm>
            <a:off x="412955" y="1079988"/>
            <a:ext cx="5872515" cy="107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Fast algorithm – aims at a single final </a:t>
            </a:r>
            <a:r>
              <a:rPr lang="en-US" i="1"/>
              <a:t>hkl</a:t>
            </a:r>
            <a:r>
              <a:rPr lang="en-US"/>
              <a:t> reflection</a:t>
            </a:r>
          </a:p>
          <a:p>
            <a:r>
              <a:rPr lang="en-US"/>
              <a:t>All competing reflections are considered for beam attenuation</a:t>
            </a:r>
          </a:p>
        </p:txBody>
      </p:sp>
      <p:sp>
        <p:nvSpPr>
          <p:cNvPr id="106" name="Zástupný symbol pro obsah 2">
            <a:extLst>
              <a:ext uri="{FF2B5EF4-FFF2-40B4-BE49-F238E27FC236}">
                <a16:creationId xmlns:a16="http://schemas.microsoft.com/office/drawing/2014/main" id="{6942E47B-2FDA-455E-BA80-EB2B3E1E1E78}"/>
              </a:ext>
            </a:extLst>
          </p:cNvPr>
          <p:cNvSpPr txBox="1">
            <a:spLocks/>
          </p:cNvSpPr>
          <p:nvPr/>
        </p:nvSpPr>
        <p:spPr>
          <a:xfrm>
            <a:off x="555576" y="2677443"/>
            <a:ext cx="4502434" cy="2080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Aplication: </a:t>
            </a:r>
            <a:endParaRPr lang="en-US"/>
          </a:p>
          <a:p>
            <a:r>
              <a:rPr lang="en-US"/>
              <a:t>Studies of multiple reflection effects</a:t>
            </a:r>
          </a:p>
          <a:p>
            <a:r>
              <a:rPr lang="en-US"/>
              <a:t>monochromators, analyzers </a:t>
            </a:r>
            <a:br>
              <a:rPr lang="en-US"/>
            </a:br>
            <a:r>
              <a:rPr lang="en-US"/>
              <a:t>(including focusing arrays) </a:t>
            </a:r>
          </a:p>
          <a:p>
            <a:r>
              <a:rPr lang="en-US"/>
              <a:t>… or a stack of bent  wafers 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D5087D3A-CFB0-4BAF-8D25-EB93E5B1D006}"/>
              </a:ext>
            </a:extLst>
          </p:cNvPr>
          <p:cNvGrpSpPr/>
          <p:nvPr/>
        </p:nvGrpSpPr>
        <p:grpSpPr>
          <a:xfrm>
            <a:off x="4761470" y="961620"/>
            <a:ext cx="6099495" cy="2346942"/>
            <a:chOff x="4761470" y="961620"/>
            <a:chExt cx="6099495" cy="2346942"/>
          </a:xfrm>
        </p:grpSpPr>
        <p:grpSp>
          <p:nvGrpSpPr>
            <p:cNvPr id="124" name="Skupina 123">
              <a:extLst>
                <a:ext uri="{FF2B5EF4-FFF2-40B4-BE49-F238E27FC236}">
                  <a16:creationId xmlns:a16="http://schemas.microsoft.com/office/drawing/2014/main" id="{C7BEA423-6898-4E62-90BB-50489E5FD385}"/>
                </a:ext>
              </a:extLst>
            </p:cNvPr>
            <p:cNvGrpSpPr/>
            <p:nvPr/>
          </p:nvGrpSpPr>
          <p:grpSpPr>
            <a:xfrm>
              <a:off x="6484806" y="961620"/>
              <a:ext cx="4376159" cy="2034308"/>
              <a:chOff x="6527868" y="1117673"/>
              <a:chExt cx="4376159" cy="2034308"/>
            </a:xfrm>
          </p:grpSpPr>
          <p:grpSp>
            <p:nvGrpSpPr>
              <p:cNvPr id="98" name="Skupina 97">
                <a:extLst>
                  <a:ext uri="{FF2B5EF4-FFF2-40B4-BE49-F238E27FC236}">
                    <a16:creationId xmlns:a16="http://schemas.microsoft.com/office/drawing/2014/main" id="{AF0CF0F6-E808-4858-8BB4-B18862A70A36}"/>
                  </a:ext>
                </a:extLst>
              </p:cNvPr>
              <p:cNvGrpSpPr/>
              <p:nvPr/>
            </p:nvGrpSpPr>
            <p:grpSpPr>
              <a:xfrm>
                <a:off x="6748237" y="1739106"/>
                <a:ext cx="1805761" cy="1412875"/>
                <a:chOff x="6959600" y="2511425"/>
                <a:chExt cx="1805761" cy="1412875"/>
              </a:xfrm>
            </p:grpSpPr>
            <p:pic>
              <p:nvPicPr>
                <p:cNvPr id="83" name="Obrázek 82">
                  <a:extLst>
                    <a:ext uri="{FF2B5EF4-FFF2-40B4-BE49-F238E27FC236}">
                      <a16:creationId xmlns:a16="http://schemas.microsoft.com/office/drawing/2014/main" id="{A24C2603-AA84-40BA-8760-3B7321F877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9593" t="15031" r="54247" b="43898"/>
                <a:stretch/>
              </p:blipFill>
              <p:spPr>
                <a:xfrm>
                  <a:off x="6959600" y="2511425"/>
                  <a:ext cx="1281447" cy="1412875"/>
                </a:xfrm>
                <a:prstGeom prst="rect">
                  <a:avLst/>
                </a:prstGeom>
              </p:spPr>
            </p:pic>
            <p:sp>
              <p:nvSpPr>
                <p:cNvPr id="84" name="Obdélník 83">
                  <a:extLst>
                    <a:ext uri="{FF2B5EF4-FFF2-40B4-BE49-F238E27FC236}">
                      <a16:creationId xmlns:a16="http://schemas.microsoft.com/office/drawing/2014/main" id="{93876416-A27D-4CC4-8802-8D71EEE8850B}"/>
                    </a:ext>
                  </a:extLst>
                </p:cNvPr>
                <p:cNvSpPr/>
                <p:nvPr/>
              </p:nvSpPr>
              <p:spPr>
                <a:xfrm rot="2442126">
                  <a:off x="7240971" y="3553917"/>
                  <a:ext cx="1524390" cy="107091"/>
                </a:xfrm>
                <a:prstGeom prst="rect">
                  <a:avLst/>
                </a:prstGeom>
                <a:solidFill>
                  <a:srgbClr val="1391B9">
                    <a:alpha val="16863"/>
                  </a:srgbClr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8" name="Přímá spojnice se šipkou 87">
                  <a:extLst>
                    <a:ext uri="{FF2B5EF4-FFF2-40B4-BE49-F238E27FC236}">
                      <a16:creationId xmlns:a16="http://schemas.microsoft.com/office/drawing/2014/main" id="{9855E57C-64E9-4758-9370-655F98C92381}"/>
                    </a:ext>
                  </a:extLst>
                </p:cNvPr>
                <p:cNvCxnSpPr>
                  <a:cxnSpLocks/>
                  <a:stCxn id="84" idx="1"/>
                </p:cNvCxnSpPr>
                <p:nvPr/>
              </p:nvCxnSpPr>
              <p:spPr>
                <a:xfrm flipH="1" flipV="1">
                  <a:off x="7059244" y="2794178"/>
                  <a:ext cx="366094" cy="316238"/>
                </a:xfrm>
                <a:prstGeom prst="straightConnector1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ovéPole 88">
                  <a:extLst>
                    <a:ext uri="{FF2B5EF4-FFF2-40B4-BE49-F238E27FC236}">
                      <a16:creationId xmlns:a16="http://schemas.microsoft.com/office/drawing/2014/main" id="{B5FDE6F3-3AAC-4C76-8CC4-8904B778BEE8}"/>
                    </a:ext>
                  </a:extLst>
                </p:cNvPr>
                <p:cNvSpPr txBox="1"/>
                <p:nvPr/>
              </p:nvSpPr>
              <p:spPr>
                <a:xfrm>
                  <a:off x="7136345" y="2700515"/>
                  <a:ext cx="425116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>
                      <a:solidFill>
                        <a:schemeClr val="accent1">
                          <a:lumMod val="75000"/>
                        </a:schemeClr>
                      </a:solidFill>
                    </a:rPr>
                    <a:t>111</a:t>
                  </a:r>
                  <a:endParaRPr lang="en-GB" sz="120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0" name="TextovéPole 89">
                  <a:extLst>
                    <a:ext uri="{FF2B5EF4-FFF2-40B4-BE49-F238E27FC236}">
                      <a16:creationId xmlns:a16="http://schemas.microsoft.com/office/drawing/2014/main" id="{98D367BC-CA05-4E83-B991-FD1EE572B173}"/>
                    </a:ext>
                  </a:extLst>
                </p:cNvPr>
                <p:cNvSpPr txBox="1"/>
                <p:nvPr/>
              </p:nvSpPr>
              <p:spPr>
                <a:xfrm>
                  <a:off x="8241049" y="3178881"/>
                  <a:ext cx="425116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u="sng">
                      <a:solidFill>
                        <a:schemeClr val="accent1">
                          <a:lumMod val="75000"/>
                        </a:schemeClr>
                      </a:solidFill>
                    </a:rPr>
                    <a:t>11</a:t>
                  </a:r>
                  <a:r>
                    <a:rPr lang="en-US" sz="1200">
                      <a:solidFill>
                        <a:schemeClr val="accent1">
                          <a:lumMod val="75000"/>
                        </a:schemeClr>
                      </a:solidFill>
                    </a:rPr>
                    <a:t>2</a:t>
                  </a:r>
                  <a:endParaRPr lang="en-GB" sz="120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95" name="Přímá spojnice se šipkou 94">
                  <a:extLst>
                    <a:ext uri="{FF2B5EF4-FFF2-40B4-BE49-F238E27FC236}">
                      <a16:creationId xmlns:a16="http://schemas.microsoft.com/office/drawing/2014/main" id="{3C252D51-83B2-4CC7-AD2F-50850EA8B7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96748" y="3180963"/>
                  <a:ext cx="307436" cy="361342"/>
                </a:xfrm>
                <a:prstGeom prst="straightConnector1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Obdélník 98">
                <a:extLst>
                  <a:ext uri="{FF2B5EF4-FFF2-40B4-BE49-F238E27FC236}">
                    <a16:creationId xmlns:a16="http://schemas.microsoft.com/office/drawing/2014/main" id="{C82FFB8D-05F6-4114-A2C0-9D36547F941D}"/>
                  </a:ext>
                </a:extLst>
              </p:cNvPr>
              <p:cNvSpPr/>
              <p:nvPr/>
            </p:nvSpPr>
            <p:spPr>
              <a:xfrm>
                <a:off x="8524911" y="2318947"/>
                <a:ext cx="237911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Experimentally verified: </a:t>
                </a:r>
                <a:br>
                  <a:rPr lang="en-GB" sz="1400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GB" sz="1400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P. </a:t>
                </a:r>
                <a:r>
                  <a:rPr lang="en-GB" sz="1400" i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Mikula</a:t>
                </a:r>
                <a:r>
                  <a:rPr lang="en-GB" sz="1400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et al., Phys. Met. Metall. 123 (2022) 354-1360</a:t>
                </a:r>
              </a:p>
            </p:txBody>
          </p:sp>
          <p:sp>
            <p:nvSpPr>
              <p:cNvPr id="100" name="Zástupný symbol pro obsah 2">
                <a:extLst>
                  <a:ext uri="{FF2B5EF4-FFF2-40B4-BE49-F238E27FC236}">
                    <a16:creationId xmlns:a16="http://schemas.microsoft.com/office/drawing/2014/main" id="{97A1A52D-C498-4BF8-9454-002E3C44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27868" y="1117673"/>
                <a:ext cx="4333097" cy="38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rgbClr val="286D9F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rgbClr val="286D9F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rgbClr val="286D9F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rgbClr val="286D9F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rgbClr val="286D9F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600" i="1">
                    <a:solidFill>
                      <a:schemeClr val="accent2">
                        <a:lumMod val="75000"/>
                      </a:schemeClr>
                    </a:solidFill>
                  </a:rPr>
                  <a:t>Simulation of “forbidden“ reflection Si 222</a:t>
                </a:r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Font typeface="Wingdings 3" charset="2"/>
                  <a:buNone/>
                </a:pPr>
                <a:endParaRPr lang="cs-CZ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94863A5A-8676-4B9A-A157-40344C8F0E06}"/>
                  </a:ext>
                </a:extLst>
              </p:cNvPr>
              <p:cNvSpPr txBox="1"/>
              <p:nvPr/>
            </p:nvSpPr>
            <p:spPr>
              <a:xfrm>
                <a:off x="8029684" y="1817252"/>
                <a:ext cx="21185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>
                    <a:latin typeface="Segoe UI" panose="020B0502040204020203" pitchFamily="34" charset="0"/>
                    <a:cs typeface="Segoe UI" panose="020B0502040204020203" pitchFamily="34" charset="0"/>
                  </a:rPr>
                  <a:t>(222) = (331) + (</a:t>
                </a:r>
                <a:r>
                  <a:rPr lang="en-US" sz="1600" i="1" u="sng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r>
                  <a:rPr lang="en-US" sz="1600" i="1">
                    <a:latin typeface="Segoe UI" panose="020B0502040204020203" pitchFamily="34" charset="0"/>
                    <a:cs typeface="Segoe UI" panose="020B0502040204020203" pitchFamily="34" charset="0"/>
                  </a:rPr>
                  <a:t>1) </a:t>
                </a:r>
                <a:endParaRPr lang="en-GB" sz="1600" i="1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108" name="Spojnice: zakřivená 107">
              <a:extLst>
                <a:ext uri="{FF2B5EF4-FFF2-40B4-BE49-F238E27FC236}">
                  <a16:creationId xmlns:a16="http://schemas.microsoft.com/office/drawing/2014/main" id="{DDCBCEE2-3E31-4CC5-BDEB-40617E084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1470" y="1928196"/>
              <a:ext cx="1707918" cy="1380366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CC60EBF-419F-420A-BC24-8856F7DF6256}"/>
              </a:ext>
            </a:extLst>
          </p:cNvPr>
          <p:cNvGrpSpPr/>
          <p:nvPr/>
        </p:nvGrpSpPr>
        <p:grpSpPr>
          <a:xfrm>
            <a:off x="1669101" y="4701184"/>
            <a:ext cx="2951292" cy="400110"/>
            <a:chOff x="1669101" y="4701184"/>
            <a:chExt cx="2951292" cy="400110"/>
          </a:xfrm>
        </p:grpSpPr>
        <p:sp>
          <p:nvSpPr>
            <p:cNvPr id="101" name="Šipka: doprava 100">
              <a:extLst>
                <a:ext uri="{FF2B5EF4-FFF2-40B4-BE49-F238E27FC236}">
                  <a16:creationId xmlns:a16="http://schemas.microsoft.com/office/drawing/2014/main" id="{3BE97D0F-7B54-49C4-B8E8-86A228F08D74}"/>
                </a:ext>
              </a:extLst>
            </p:cNvPr>
            <p:cNvSpPr/>
            <p:nvPr/>
          </p:nvSpPr>
          <p:spPr>
            <a:xfrm>
              <a:off x="1669101" y="4738911"/>
              <a:ext cx="469557" cy="3377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bdélník 108">
              <a:extLst>
                <a:ext uri="{FF2B5EF4-FFF2-40B4-BE49-F238E27FC236}">
                  <a16:creationId xmlns:a16="http://schemas.microsoft.com/office/drawing/2014/main" id="{1549E43E-02F7-4EED-9CEB-85F6BA8FE4EE}"/>
                </a:ext>
              </a:extLst>
            </p:cNvPr>
            <p:cNvSpPr/>
            <p:nvPr/>
          </p:nvSpPr>
          <p:spPr>
            <a:xfrm>
              <a:off x="2297578" y="4701184"/>
              <a:ext cx="23228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solid state benders</a:t>
              </a:r>
              <a:endParaRPr lang="en-GB" sz="20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A5132515-5A12-456E-A8AE-CCDC13BE1999}"/>
              </a:ext>
            </a:extLst>
          </p:cNvPr>
          <p:cNvGrpSpPr/>
          <p:nvPr/>
        </p:nvGrpSpPr>
        <p:grpSpPr>
          <a:xfrm>
            <a:off x="4084507" y="3545851"/>
            <a:ext cx="6776458" cy="2985576"/>
            <a:chOff x="4084507" y="3545851"/>
            <a:chExt cx="6776458" cy="2985576"/>
          </a:xfrm>
        </p:grpSpPr>
        <p:grpSp>
          <p:nvGrpSpPr>
            <p:cNvPr id="111" name="Skupina 110">
              <a:extLst>
                <a:ext uri="{FF2B5EF4-FFF2-40B4-BE49-F238E27FC236}">
                  <a16:creationId xmlns:a16="http://schemas.microsoft.com/office/drawing/2014/main" id="{143B4069-7811-45D1-A00B-59EA28DE5AAE}"/>
                </a:ext>
              </a:extLst>
            </p:cNvPr>
            <p:cNvGrpSpPr/>
            <p:nvPr/>
          </p:nvGrpSpPr>
          <p:grpSpPr>
            <a:xfrm>
              <a:off x="6570477" y="3951390"/>
              <a:ext cx="2918413" cy="2219559"/>
              <a:chOff x="6700963" y="646671"/>
              <a:chExt cx="2918413" cy="2219559"/>
            </a:xfrm>
          </p:grpSpPr>
          <p:pic>
            <p:nvPicPr>
              <p:cNvPr id="112" name="Obrázek 111">
                <a:extLst>
                  <a:ext uri="{FF2B5EF4-FFF2-40B4-BE49-F238E27FC236}">
                    <a16:creationId xmlns:a16="http://schemas.microsoft.com/office/drawing/2014/main" id="{B1D6F467-9527-4645-9284-75CFF9452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0963" y="646671"/>
                <a:ext cx="2918413" cy="2219559"/>
              </a:xfrm>
              <a:prstGeom prst="rect">
                <a:avLst/>
              </a:prstGeom>
            </p:spPr>
          </p:pic>
          <p:sp>
            <p:nvSpPr>
              <p:cNvPr id="113" name="TextovéPole 112">
                <a:extLst>
                  <a:ext uri="{FF2B5EF4-FFF2-40B4-BE49-F238E27FC236}">
                    <a16:creationId xmlns:a16="http://schemas.microsoft.com/office/drawing/2014/main" id="{B7B6DCD4-0A71-4D83-B6F4-4E898B071E3B}"/>
                  </a:ext>
                </a:extLst>
              </p:cNvPr>
              <p:cNvSpPr txBox="1"/>
              <p:nvPr/>
            </p:nvSpPr>
            <p:spPr>
              <a:xfrm>
                <a:off x="8222784" y="1446815"/>
                <a:ext cx="129192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Segoe UI" panose="020B0502040204020203" pitchFamily="34" charset="0"/>
                    <a:cs typeface="Segoe UI" panose="020B0502040204020203" pitchFamily="34" charset="0"/>
                  </a:rPr>
                  <a:t>SALSA@ILL monochromator</a:t>
                </a:r>
                <a:endParaRPr lang="en-GB" sz="12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72DC7E02-D2B6-41E2-B10F-DE4857A7697B}"/>
                  </a:ext>
                </a:extLst>
              </p:cNvPr>
              <p:cNvSpPr txBox="1"/>
              <p:nvPr/>
            </p:nvSpPr>
            <p:spPr>
              <a:xfrm>
                <a:off x="7638119" y="2076833"/>
                <a:ext cx="55335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Si004</a:t>
                </a:r>
                <a:endParaRPr lang="en-GB" sz="120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5" name="TextovéPole 114">
                <a:extLst>
                  <a:ext uri="{FF2B5EF4-FFF2-40B4-BE49-F238E27FC236}">
                    <a16:creationId xmlns:a16="http://schemas.microsoft.com/office/drawing/2014/main" id="{84A97C41-21AE-45F2-A60C-2531FE548B95}"/>
                  </a:ext>
                </a:extLst>
              </p:cNvPr>
              <p:cNvSpPr txBox="1"/>
              <p:nvPr/>
            </p:nvSpPr>
            <p:spPr>
              <a:xfrm>
                <a:off x="7142205" y="1213110"/>
                <a:ext cx="99077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Transmitted </a:t>
                </a:r>
              </a:p>
              <a:p>
                <a:r>
                  <a:rPr lang="en-US" sz="120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spectrum</a:t>
                </a:r>
                <a:endParaRPr lang="en-GB" sz="120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16" name="Přímá spojnice se šipkou 115">
                <a:extLst>
                  <a:ext uri="{FF2B5EF4-FFF2-40B4-BE49-F238E27FC236}">
                    <a16:creationId xmlns:a16="http://schemas.microsoft.com/office/drawing/2014/main" id="{89164DC3-729B-4BA6-9A62-70EB66204A9A}"/>
                  </a:ext>
                </a:extLst>
              </p:cNvPr>
              <p:cNvCxnSpPr/>
              <p:nvPr/>
            </p:nvCxnSpPr>
            <p:spPr>
              <a:xfrm flipH="1" flipV="1">
                <a:off x="8160169" y="1186249"/>
                <a:ext cx="62615" cy="514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Přímá spojnice se šipkou 116">
                <a:extLst>
                  <a:ext uri="{FF2B5EF4-FFF2-40B4-BE49-F238E27FC236}">
                    <a16:creationId xmlns:a16="http://schemas.microsoft.com/office/drawing/2014/main" id="{E931844E-CF35-4E6B-9DFF-D41E1C09A451}"/>
                  </a:ext>
                </a:extLst>
              </p:cNvPr>
              <p:cNvCxnSpPr>
                <a:stCxn id="113" idx="1"/>
              </p:cNvCxnSpPr>
              <p:nvPr/>
            </p:nvCxnSpPr>
            <p:spPr>
              <a:xfrm>
                <a:off x="8222784" y="1677648"/>
                <a:ext cx="89194" cy="4724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ovéPole 117">
              <a:extLst>
                <a:ext uri="{FF2B5EF4-FFF2-40B4-BE49-F238E27FC236}">
                  <a16:creationId xmlns:a16="http://schemas.microsoft.com/office/drawing/2014/main" id="{AABE352A-C0C5-455B-A932-73C91EBF30FF}"/>
                </a:ext>
              </a:extLst>
            </p:cNvPr>
            <p:cNvSpPr txBox="1"/>
            <p:nvPr/>
          </p:nvSpPr>
          <p:spPr>
            <a:xfrm>
              <a:off x="6664971" y="6254428"/>
              <a:ext cx="34791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Segoe UI" panose="020B0502040204020203" pitchFamily="34" charset="0"/>
                  <a:cs typeface="Segoe UI" panose="020B0502040204020203" pitchFamily="34" charset="0"/>
                </a:rPr>
                <a:t>Beam attenuated by ~30 contributing reflections</a:t>
              </a:r>
              <a:endParaRPr lang="en-GB" sz="1200" i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9" name="Spojnice: zakřivená 118">
              <a:extLst>
                <a:ext uri="{FF2B5EF4-FFF2-40B4-BE49-F238E27FC236}">
                  <a16:creationId xmlns:a16="http://schemas.microsoft.com/office/drawing/2014/main" id="{3F178A6F-E96C-4C57-850C-C4F5F46944A3}"/>
                </a:ext>
              </a:extLst>
            </p:cNvPr>
            <p:cNvCxnSpPr>
              <a:cxnSpLocks/>
            </p:cNvCxnSpPr>
            <p:nvPr/>
          </p:nvCxnSpPr>
          <p:spPr>
            <a:xfrm>
              <a:off x="4084507" y="3861431"/>
              <a:ext cx="2200963" cy="681154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Zástupný symbol pro obsah 2">
              <a:extLst>
                <a:ext uri="{FF2B5EF4-FFF2-40B4-BE49-F238E27FC236}">
                  <a16:creationId xmlns:a16="http://schemas.microsoft.com/office/drawing/2014/main" id="{0C3F2526-D6FB-493C-AED6-AEA37E9AD63E}"/>
                </a:ext>
              </a:extLst>
            </p:cNvPr>
            <p:cNvSpPr txBox="1">
              <a:spLocks/>
            </p:cNvSpPr>
            <p:nvPr/>
          </p:nvSpPr>
          <p:spPr>
            <a:xfrm>
              <a:off x="6527868" y="3545851"/>
              <a:ext cx="4333097" cy="38749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rgbClr val="286D9F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rgbClr val="286D9F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rgbClr val="286D9F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rgbClr val="286D9F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rgbClr val="286D9F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i="1" dirty="0">
                  <a:solidFill>
                    <a:schemeClr val="accent2">
                      <a:lumMod val="75000"/>
                    </a:schemeClr>
                  </a:solidFill>
                </a:rPr>
                <a:t>Spectrum after monochromator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0" indent="0">
                <a:buFont typeface="Wingdings 3" charset="2"/>
                <a:buNone/>
              </a:pPr>
              <a:endParaRPr lang="cs-CZ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6A8F42-654B-4F8D-9025-8EEC18BF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6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4CF56-AF92-420F-8F59-2EC06C86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X</a:t>
            </a:r>
            <a:r>
              <a:rPr lang="cs-CZ" b="1"/>
              <a:t>TAL</a:t>
            </a:r>
            <a:r>
              <a:rPr lang="cs-CZ"/>
              <a:t>: E</a:t>
            </a:r>
            <a:r>
              <a:rPr lang="en-US"/>
              <a:t>xtended bent single crystal model</a:t>
            </a:r>
            <a:endParaRPr lang="en-GB" dirty="0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D45ED1F3-21C6-43FE-ACCF-0106CEBB5B25}"/>
              </a:ext>
            </a:extLst>
          </p:cNvPr>
          <p:cNvSpPr/>
          <p:nvPr/>
        </p:nvSpPr>
        <p:spPr>
          <a:xfrm>
            <a:off x="412955" y="897497"/>
            <a:ext cx="5737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Example:  </a:t>
            </a:r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Bi-spectral switch for BEER@ESS 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A578466-12B6-40EA-8C40-EF1197088A58}"/>
              </a:ext>
            </a:extLst>
          </p:cNvPr>
          <p:cNvSpPr/>
          <p:nvPr/>
        </p:nvSpPr>
        <p:spPr>
          <a:xfrm>
            <a:off x="412955" y="2225732"/>
            <a:ext cx="3870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stack of 160 Si single-crystal blades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coated with m=3 </a:t>
            </a:r>
            <a:r>
              <a:rPr lang="en-GB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NiTi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supermirror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486C5DA-2AD8-45CC-B26B-AD9FBAC0C40A}"/>
              </a:ext>
            </a:extLst>
          </p:cNvPr>
          <p:cNvSpPr/>
          <p:nvPr/>
        </p:nvSpPr>
        <p:spPr>
          <a:xfrm>
            <a:off x="5260396" y="3672092"/>
            <a:ext cx="413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?</a:t>
            </a:r>
            <a:endParaRPr lang="en-GB" sz="4000"/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B26A79D4-2CDC-4EF7-BF4B-A113A253783B}"/>
              </a:ext>
            </a:extLst>
          </p:cNvPr>
          <p:cNvSpPr/>
          <p:nvPr/>
        </p:nvSpPr>
        <p:spPr>
          <a:xfrm>
            <a:off x="5842495" y="3856757"/>
            <a:ext cx="4594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</a:t>
            </a:r>
            <a:r>
              <a:rPr lang="en-US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residual elastic deformation of Si </a:t>
            </a:r>
            <a:endParaRPr lang="en-GB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52062917-7F9B-48B6-AC64-EAB9E465A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13172" r="10506" b="7473"/>
          <a:stretch/>
        </p:blipFill>
        <p:spPr>
          <a:xfrm>
            <a:off x="4974870" y="1775643"/>
            <a:ext cx="1101304" cy="1456531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E3B0FEE6-8BFD-4D92-A0EC-6FF3637E2B2A}"/>
              </a:ext>
            </a:extLst>
          </p:cNvPr>
          <p:cNvGrpSpPr/>
          <p:nvPr/>
        </p:nvGrpSpPr>
        <p:grpSpPr>
          <a:xfrm>
            <a:off x="496739" y="2957291"/>
            <a:ext cx="4621573" cy="1715132"/>
            <a:chOff x="412955" y="2862713"/>
            <a:chExt cx="4621573" cy="1715132"/>
          </a:xfrm>
        </p:grpSpPr>
        <p:pic>
          <p:nvPicPr>
            <p:cNvPr id="40" name="Obrázek 39">
              <a:extLst>
                <a:ext uri="{FF2B5EF4-FFF2-40B4-BE49-F238E27FC236}">
                  <a16:creationId xmlns:a16="http://schemas.microsoft.com/office/drawing/2014/main" id="{96C71254-8291-4F8A-AA43-2241F9527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64" y="2862713"/>
              <a:ext cx="4271564" cy="1715132"/>
            </a:xfrm>
            <a:prstGeom prst="rect">
              <a:avLst/>
            </a:prstGeom>
          </p:spPr>
        </p:pic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0597F512-170F-4B93-86C8-93EE3E7EA042}"/>
                </a:ext>
              </a:extLst>
            </p:cNvPr>
            <p:cNvSpPr/>
            <p:nvPr/>
          </p:nvSpPr>
          <p:spPr>
            <a:xfrm rot="16200000">
              <a:off x="-113086" y="3702869"/>
              <a:ext cx="13598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ESS moderator</a:t>
              </a:r>
              <a:endParaRPr lang="en-GB" sz="1400"/>
            </a:p>
          </p:txBody>
        </p: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29D90FA4-F7DB-4B8A-BFAB-0FF6FA442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189" y="2932670"/>
              <a:ext cx="1567516" cy="598772"/>
            </a:xfrm>
            <a:prstGeom prst="line">
              <a:avLst/>
            </a:prstGeom>
            <a:ln w="9525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Obrázek 35">
            <a:extLst>
              <a:ext uri="{FF2B5EF4-FFF2-40B4-BE49-F238E27FC236}">
                <a16:creationId xmlns:a16="http://schemas.microsoft.com/office/drawing/2014/main" id="{7E1DDB46-1E7F-4134-9987-19F585C4D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99" y="1572634"/>
            <a:ext cx="3093093" cy="2088211"/>
          </a:xfrm>
          <a:prstGeom prst="rect">
            <a:avLst/>
          </a:prstGeom>
        </p:spPr>
      </p:pic>
      <p:sp>
        <p:nvSpPr>
          <p:cNvPr id="41" name="Obdélník 40">
            <a:extLst>
              <a:ext uri="{FF2B5EF4-FFF2-40B4-BE49-F238E27FC236}">
                <a16:creationId xmlns:a16="http://schemas.microsoft.com/office/drawing/2014/main" id="{41525D84-40CF-4631-83BE-2AAB6CAFE622}"/>
              </a:ext>
            </a:extLst>
          </p:cNvPr>
          <p:cNvSpPr/>
          <p:nvPr/>
        </p:nvSpPr>
        <p:spPr>
          <a:xfrm>
            <a:off x="6602405" y="791947"/>
            <a:ext cx="4127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Segoe UI" panose="020B0502040204020203" pitchFamily="34" charset="0"/>
                <a:cs typeface="Segoe UI" panose="020B0502040204020203" pitchFamily="34" charset="0"/>
              </a:rPr>
              <a:t>Spectrum at the sample was predicted by both McStas and SIMRES models of BEER: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8191EE76-EF37-424E-A581-B14C8DB909CB}"/>
              </a:ext>
            </a:extLst>
          </p:cNvPr>
          <p:cNvGrpSpPr/>
          <p:nvPr/>
        </p:nvGrpSpPr>
        <p:grpSpPr>
          <a:xfrm>
            <a:off x="566843" y="4654950"/>
            <a:ext cx="9220709" cy="1935693"/>
            <a:chOff x="566843" y="4654950"/>
            <a:chExt cx="9220709" cy="1935693"/>
          </a:xfrm>
        </p:grpSpPr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35579798-B955-4F8A-A6E3-46E8E838A726}"/>
                </a:ext>
              </a:extLst>
            </p:cNvPr>
            <p:cNvSpPr/>
            <p:nvPr/>
          </p:nvSpPr>
          <p:spPr>
            <a:xfrm>
              <a:off x="566843" y="5416915"/>
              <a:ext cx="49005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What we observed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 the test at IMAT@ISIS:</a:t>
              </a:r>
              <a:endParaRPr lang="en-GB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BA201C70-B4A7-49FA-AB69-419AC6480872}"/>
                </a:ext>
              </a:extLst>
            </p:cNvPr>
            <p:cNvGrpSpPr/>
            <p:nvPr/>
          </p:nvGrpSpPr>
          <p:grpSpPr>
            <a:xfrm>
              <a:off x="5674292" y="4654950"/>
              <a:ext cx="4113260" cy="1935693"/>
              <a:chOff x="5674292" y="4670927"/>
              <a:chExt cx="4113260" cy="1935693"/>
            </a:xfrm>
          </p:grpSpPr>
          <p:pic>
            <p:nvPicPr>
              <p:cNvPr id="31" name="Obrázek 30">
                <a:extLst>
                  <a:ext uri="{FF2B5EF4-FFF2-40B4-BE49-F238E27FC236}">
                    <a16:creationId xmlns:a16="http://schemas.microsoft.com/office/drawing/2014/main" id="{F8C88E6A-4389-4ACF-BC02-77ED4FE96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4292" y="4729166"/>
                <a:ext cx="4113260" cy="1877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3C33321F-2116-4DA6-AA5C-EDCC2AA120F6}"/>
                  </a:ext>
                </a:extLst>
              </p:cNvPr>
              <p:cNvSpPr/>
              <p:nvPr/>
            </p:nvSpPr>
            <p:spPr>
              <a:xfrm>
                <a:off x="8380673" y="4670927"/>
                <a:ext cx="10038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expected</a:t>
                </a:r>
                <a:endParaRPr lang="en-GB" sz="1600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D7F73C31-79C4-48C9-B2D4-5F2CCEBBD2FA}"/>
                  </a:ext>
                </a:extLst>
              </p:cNvPr>
              <p:cNvSpPr/>
              <p:nvPr/>
            </p:nvSpPr>
            <p:spPr>
              <a:xfrm>
                <a:off x="6864947" y="5415663"/>
                <a:ext cx="107164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latin typeface="Segoe UI" panose="020B0502040204020203" pitchFamily="34" charset="0"/>
                    <a:cs typeface="Segoe UI" panose="020B0502040204020203" pitchFamily="34" charset="0"/>
                  </a:rPr>
                  <a:t>measured</a:t>
                </a:r>
                <a:endParaRPr lang="en-GB" sz="1600"/>
              </a:p>
            </p:txBody>
          </p:sp>
        </p:grpSp>
      </p:grp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078A4175-BD31-4B6E-B1C9-DF15C6967A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193" y="1413184"/>
            <a:ext cx="1254192" cy="476352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1F8DFCB1-5395-4CFD-9ED2-B25F91A25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5764" y="1327652"/>
            <a:ext cx="1260227" cy="630852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57F27C-9741-4288-A756-64A0127C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4CF56-AF92-420F-8F59-2EC06C86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X</a:t>
            </a:r>
            <a:r>
              <a:rPr lang="cs-CZ" b="1"/>
              <a:t>TAL</a:t>
            </a:r>
            <a:r>
              <a:rPr lang="cs-CZ"/>
              <a:t>: E</a:t>
            </a:r>
            <a:r>
              <a:rPr lang="en-US"/>
              <a:t>xtended bent single crystal model</a:t>
            </a:r>
            <a:endParaRPr lang="en-GB" dirty="0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3512F2EB-D74C-43FA-B5D0-4F07235D61A1}"/>
              </a:ext>
            </a:extLst>
          </p:cNvPr>
          <p:cNvGrpSpPr/>
          <p:nvPr/>
        </p:nvGrpSpPr>
        <p:grpSpPr>
          <a:xfrm>
            <a:off x="5793317" y="3719031"/>
            <a:ext cx="4566696" cy="2187775"/>
            <a:chOff x="5956212" y="3232722"/>
            <a:chExt cx="4566696" cy="2187775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CAF8EA10-C1F2-427D-A642-6137062AE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24"/>
            <a:stretch/>
          </p:blipFill>
          <p:spPr>
            <a:xfrm>
              <a:off x="5956212" y="3232722"/>
              <a:ext cx="4566696" cy="2187775"/>
            </a:xfrm>
            <a:prstGeom prst="rect">
              <a:avLst/>
            </a:prstGeom>
          </p:spPr>
        </p:pic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7B316B06-D433-47F6-A7B2-8C86D7F99809}"/>
                </a:ext>
              </a:extLst>
            </p:cNvPr>
            <p:cNvGrpSpPr/>
            <p:nvPr/>
          </p:nvGrpSpPr>
          <p:grpSpPr>
            <a:xfrm>
              <a:off x="8066766" y="3925167"/>
              <a:ext cx="1456176" cy="546089"/>
              <a:chOff x="7357669" y="1576331"/>
              <a:chExt cx="1342936" cy="503623"/>
            </a:xfrm>
          </p:grpSpPr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80DF51A5-0776-48AA-90FC-E23851175F70}"/>
                  </a:ext>
                </a:extLst>
              </p:cNvPr>
              <p:cNvSpPr/>
              <p:nvPr/>
            </p:nvSpPr>
            <p:spPr>
              <a:xfrm>
                <a:off x="7793255" y="1796111"/>
                <a:ext cx="898096" cy="2838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sz="1400">
                    <a:latin typeface="Segoe UI" panose="020B0502040204020203" pitchFamily="34" charset="0"/>
                    <a:cs typeface="Segoe UI" panose="020B0502040204020203" pitchFamily="34" charset="0"/>
                  </a:rPr>
                  <a:t>measured</a:t>
                </a:r>
                <a:endParaRPr lang="en-GB" sz="1400"/>
              </a:p>
            </p:txBody>
          </p: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625B5C40-C31B-4FDA-B5EF-8AC32F8FA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5909" y="1774064"/>
                <a:ext cx="411892" cy="0"/>
              </a:xfrm>
              <a:prstGeom prst="line">
                <a:avLst/>
              </a:prstGeom>
              <a:ln>
                <a:solidFill>
                  <a:srgbClr val="1B1B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ADF80C3B-A1AA-4449-B808-DDDA88BE168C}"/>
                  </a:ext>
                </a:extLst>
              </p:cNvPr>
              <p:cNvCxnSpPr/>
              <p:nvPr/>
            </p:nvCxnSpPr>
            <p:spPr>
              <a:xfrm>
                <a:off x="7357669" y="1964887"/>
                <a:ext cx="44484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ál 12">
                <a:extLst>
                  <a:ext uri="{FF2B5EF4-FFF2-40B4-BE49-F238E27FC236}">
                    <a16:creationId xmlns:a16="http://schemas.microsoft.com/office/drawing/2014/main" id="{4F9379B6-787E-4D49-9D11-3184848C4454}"/>
                  </a:ext>
                </a:extLst>
              </p:cNvPr>
              <p:cNvSpPr/>
              <p:nvPr/>
            </p:nvSpPr>
            <p:spPr>
              <a:xfrm>
                <a:off x="7564189" y="1937746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AC1366E9-42DD-4D58-8364-9BFA87726881}"/>
                  </a:ext>
                </a:extLst>
              </p:cNvPr>
              <p:cNvSpPr/>
              <p:nvPr/>
            </p:nvSpPr>
            <p:spPr>
              <a:xfrm>
                <a:off x="7802509" y="1576331"/>
                <a:ext cx="898096" cy="2838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sz="1400">
                    <a:latin typeface="Segoe UI" panose="020B0502040204020203" pitchFamily="34" charset="0"/>
                    <a:cs typeface="Segoe UI" panose="020B0502040204020203" pitchFamily="34" charset="0"/>
                  </a:rPr>
                  <a:t>simulated</a:t>
                </a:r>
                <a:endParaRPr lang="en-GB" sz="1400"/>
              </a:p>
            </p:txBody>
          </p:sp>
        </p:grpSp>
      </p:grpSp>
      <p:sp>
        <p:nvSpPr>
          <p:cNvPr id="53" name="Obdélník 52">
            <a:extLst>
              <a:ext uri="{FF2B5EF4-FFF2-40B4-BE49-F238E27FC236}">
                <a16:creationId xmlns:a16="http://schemas.microsoft.com/office/drawing/2014/main" id="{17678C50-E96B-44B6-8B6D-4AC19B2B7D0F}"/>
              </a:ext>
            </a:extLst>
          </p:cNvPr>
          <p:cNvSpPr/>
          <p:nvPr/>
        </p:nvSpPr>
        <p:spPr>
          <a:xfrm>
            <a:off x="412955" y="1577211"/>
            <a:ext cx="4315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>
                <a:latin typeface="Segoe UI" panose="020B0502040204020203" pitchFamily="34" charset="0"/>
                <a:cs typeface="Segoe UI" panose="020B0502040204020203" pitchFamily="34" charset="0"/>
              </a:rPr>
              <a:t>SIMRES/XTAL</a:t>
            </a:r>
            <a:r>
              <a:rPr lang="en-GB" sz="1600">
                <a:latin typeface="Segoe UI" panose="020B0502040204020203" pitchFamily="34" charset="0"/>
                <a:cs typeface="Segoe UI" panose="020B0502040204020203" pitchFamily="34" charset="0"/>
              </a:rPr>
              <a:t>: beam extinction by diffraction in a stack of bent Si blades (without NiTi)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9F8B5DB-70A1-47A6-97AF-B7201EFBC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55" y="2309153"/>
            <a:ext cx="3817462" cy="1887557"/>
          </a:xfrm>
          <a:prstGeom prst="rect">
            <a:avLst/>
          </a:prstGeom>
        </p:spPr>
      </p:pic>
      <p:sp>
        <p:nvSpPr>
          <p:cNvPr id="54" name="Obdélník 53">
            <a:extLst>
              <a:ext uri="{FF2B5EF4-FFF2-40B4-BE49-F238E27FC236}">
                <a16:creationId xmlns:a16="http://schemas.microsoft.com/office/drawing/2014/main" id="{43819C31-6373-4F54-9D59-45A2BD857252}"/>
              </a:ext>
            </a:extLst>
          </p:cNvPr>
          <p:cNvSpPr/>
          <p:nvPr/>
        </p:nvSpPr>
        <p:spPr>
          <a:xfrm>
            <a:off x="5391062" y="1577297"/>
            <a:ext cx="5246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>
                <a:latin typeface="Segoe UI" panose="020B0502040204020203" pitchFamily="34" charset="0"/>
                <a:cs typeface="Segoe UI" panose="020B0502040204020203" pitchFamily="34" charset="0"/>
              </a:rPr>
              <a:t>McStas</a:t>
            </a:r>
            <a:r>
              <a:rPr lang="en-GB" sz="1600">
                <a:latin typeface="Segoe UI" panose="020B0502040204020203" pitchFamily="34" charset="0"/>
                <a:cs typeface="Segoe UI" panose="020B0502040204020203" pitchFamily="34" charset="0"/>
              </a:rPr>
              <a:t>: simulation of the IMAT experiment with a new solid state bender component (under development, derived from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Guide_multichannel.comp</a:t>
            </a:r>
            <a:r>
              <a:rPr lang="en-GB" sz="160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10187108-99AB-4C37-B7A4-61C0436A032C}"/>
              </a:ext>
            </a:extLst>
          </p:cNvPr>
          <p:cNvSpPr/>
          <p:nvPr/>
        </p:nvSpPr>
        <p:spPr>
          <a:xfrm>
            <a:off x="8076665" y="2594378"/>
            <a:ext cx="259777" cy="508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9B689EBB-8CED-4076-9C44-6908B291719B}"/>
              </a:ext>
            </a:extLst>
          </p:cNvPr>
          <p:cNvSpPr/>
          <p:nvPr/>
        </p:nvSpPr>
        <p:spPr>
          <a:xfrm rot="608584">
            <a:off x="4575830" y="3364358"/>
            <a:ext cx="797967" cy="266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bdélník 60">
            <a:extLst>
              <a:ext uri="{FF2B5EF4-FFF2-40B4-BE49-F238E27FC236}">
                <a16:creationId xmlns:a16="http://schemas.microsoft.com/office/drawing/2014/main" id="{94D3D22C-C534-4A9A-9243-16A5985CAE7A}"/>
              </a:ext>
            </a:extLst>
          </p:cNvPr>
          <p:cNvSpPr/>
          <p:nvPr/>
        </p:nvSpPr>
        <p:spPr>
          <a:xfrm>
            <a:off x="5992041" y="3391109"/>
            <a:ext cx="4429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>
                <a:latin typeface="Segoe UI" panose="020B0502040204020203" pitchFamily="34" charset="0"/>
                <a:cs typeface="Segoe UI" panose="020B0502040204020203" pitchFamily="34" charset="0"/>
              </a:rPr>
              <a:t>Total transmission probability for bending &lt;R&gt; = 2.5 m</a:t>
            </a:r>
          </a:p>
        </p:txBody>
      </p:sp>
      <p:sp>
        <p:nvSpPr>
          <p:cNvPr id="64" name="Obdélník 63">
            <a:extLst>
              <a:ext uri="{FF2B5EF4-FFF2-40B4-BE49-F238E27FC236}">
                <a16:creationId xmlns:a16="http://schemas.microsoft.com/office/drawing/2014/main" id="{3E9843AF-ECE5-4A11-8648-EA3348B48E13}"/>
              </a:ext>
            </a:extLst>
          </p:cNvPr>
          <p:cNvSpPr/>
          <p:nvPr/>
        </p:nvSpPr>
        <p:spPr>
          <a:xfrm>
            <a:off x="553621" y="5610915"/>
            <a:ext cx="54384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Segoe UI" panose="020B0502040204020203" pitchFamily="34" charset="0"/>
                <a:cs typeface="Segoe UI" panose="020B0502040204020203" pitchFamily="34" charset="0"/>
              </a:rPr>
              <a:t>Details of the IMAT experiment presented at ICNS 2025: </a:t>
            </a:r>
          </a:p>
          <a:p>
            <a:r>
              <a:rPr lang="en-GB" sz="1400">
                <a:latin typeface="Segoe UI" panose="020B0502040204020203" pitchFamily="34" charset="0"/>
                <a:cs typeface="Segoe UI" panose="020B0502040204020203" pitchFamily="34" charset="0"/>
              </a:rPr>
              <a:t>J. Šaroun, J. Fenske, G. Nowak, C. Durniak, S. Britto, W. Kockelmann, D. Raspino, P. Beran, Z. Tasi, Z. Ludanyi</a:t>
            </a:r>
            <a:br>
              <a:rPr lang="en-GB" sz="14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400" i="1">
                <a:latin typeface="Segoe UI" panose="020B0502040204020203" pitchFamily="34" charset="0"/>
                <a:cs typeface="Segoe UI" panose="020B0502040204020203" pitchFamily="34" charset="0"/>
              </a:rPr>
              <a:t>Poster B1/441</a:t>
            </a:r>
          </a:p>
        </p:txBody>
      </p:sp>
      <p:sp>
        <p:nvSpPr>
          <p:cNvPr id="66" name="Obdélník 65">
            <a:extLst>
              <a:ext uri="{FF2B5EF4-FFF2-40B4-BE49-F238E27FC236}">
                <a16:creationId xmlns:a16="http://schemas.microsoft.com/office/drawing/2014/main" id="{1EE98138-E955-48BA-9657-83379F9B85A8}"/>
              </a:ext>
            </a:extLst>
          </p:cNvPr>
          <p:cNvSpPr/>
          <p:nvPr/>
        </p:nvSpPr>
        <p:spPr>
          <a:xfrm>
            <a:off x="412955" y="897497"/>
            <a:ext cx="5737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Example:  </a:t>
            </a:r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Bi-spectral switch for BEER@ESS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F87863-C82A-4560-AC8D-08476BB4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4CF56-AF92-420F-8F59-2EC06C86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350310"/>
            <a:ext cx="9472449" cy="761798"/>
          </a:xfrm>
        </p:spPr>
        <p:txBody>
          <a:bodyPr>
            <a:normAutofit fontScale="90000"/>
          </a:bodyPr>
          <a:lstStyle/>
          <a:p>
            <a:r>
              <a:rPr lang="en-US" sz="2700" b="1"/>
              <a:t>Binding to McStas</a:t>
            </a:r>
            <a:r>
              <a:rPr lang="cs-CZ" sz="2700" b="1"/>
              <a:t> </a:t>
            </a:r>
            <a:br>
              <a:rPr lang="en-US"/>
            </a:br>
            <a:r>
              <a:rPr lang="en-US"/>
              <a:t>running McStas as a part of SIMRES instrument model</a:t>
            </a:r>
            <a:endParaRPr lang="en-GB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0CDC4F0-0C19-42F6-BC22-F15F7356AE2A}"/>
              </a:ext>
            </a:extLst>
          </p:cNvPr>
          <p:cNvGrpSpPr/>
          <p:nvPr/>
        </p:nvGrpSpPr>
        <p:grpSpPr>
          <a:xfrm>
            <a:off x="931939" y="1820282"/>
            <a:ext cx="4809834" cy="2092691"/>
            <a:chOff x="412955" y="1935612"/>
            <a:chExt cx="4809834" cy="2092691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79DD595B-B574-46E4-A6F6-D62092C305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485" r="14753" b="16745"/>
            <a:stretch/>
          </p:blipFill>
          <p:spPr>
            <a:xfrm>
              <a:off x="412955" y="2545492"/>
              <a:ext cx="2832753" cy="1482811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53869E5F-A1EA-4BD6-9298-BEE65AC8F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856" b="17073"/>
            <a:stretch/>
          </p:blipFill>
          <p:spPr>
            <a:xfrm>
              <a:off x="2965620" y="1935612"/>
              <a:ext cx="2257169" cy="2092691"/>
            </a:xfrm>
            <a:prstGeom prst="rect">
              <a:avLst/>
            </a:prstGeom>
          </p:spPr>
        </p:pic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F2A222-7BB9-47E7-9043-0C7C19B2246B}"/>
              </a:ext>
            </a:extLst>
          </p:cNvPr>
          <p:cNvSpPr txBox="1"/>
          <p:nvPr/>
        </p:nvSpPr>
        <p:spPr>
          <a:xfrm>
            <a:off x="404980" y="1533682"/>
            <a:ext cx="3818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SIMRES instrument model</a:t>
            </a:r>
          </a:p>
          <a:p>
            <a:r>
              <a:rPr lang="en-US"/>
              <a:t>Sample replaced by event monitor</a:t>
            </a:r>
            <a:endParaRPr lang="en-GB"/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5C11777F-2757-47FD-95C3-C3D5013EAEE0}"/>
              </a:ext>
            </a:extLst>
          </p:cNvPr>
          <p:cNvGrpSpPr/>
          <p:nvPr/>
        </p:nvGrpSpPr>
        <p:grpSpPr>
          <a:xfrm>
            <a:off x="2076464" y="4394486"/>
            <a:ext cx="3048000" cy="1391729"/>
            <a:chOff x="2657049" y="4410961"/>
            <a:chExt cx="3048000" cy="1391729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E15CA387-4230-44F8-B8DB-B486ADB2058D}"/>
                </a:ext>
              </a:extLst>
            </p:cNvPr>
            <p:cNvSpPr/>
            <p:nvPr/>
          </p:nvSpPr>
          <p:spPr>
            <a:xfrm>
              <a:off x="2657049" y="4410961"/>
              <a:ext cx="3048000" cy="13917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8FDD8862-89E8-4384-9098-97E2181E32C5}"/>
                </a:ext>
              </a:extLst>
            </p:cNvPr>
            <p:cNvSpPr txBox="1"/>
            <p:nvPr/>
          </p:nvSpPr>
          <p:spPr>
            <a:xfrm>
              <a:off x="3135731" y="4860044"/>
              <a:ext cx="2090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McStas simulation</a:t>
              </a: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F2D4BDDC-D08B-4B5D-85C9-322A8F5923C1}"/>
                </a:ext>
              </a:extLst>
            </p:cNvPr>
            <p:cNvSpPr txBox="1"/>
            <p:nvPr/>
          </p:nvSpPr>
          <p:spPr>
            <a:xfrm rot="16200000">
              <a:off x="2233712" y="4937549"/>
              <a:ext cx="12586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Segoe UI" panose="020B0502040204020203" pitchFamily="34" charset="0"/>
                  <a:cs typeface="Segoe UI" panose="020B0502040204020203" pitchFamily="34" charset="0"/>
                </a:rPr>
                <a:t>MCPL_</a:t>
              </a:r>
              <a:r>
                <a:rPr lang="cs-CZ" sz="1600">
                  <a:latin typeface="Segoe UI" panose="020B0502040204020203" pitchFamily="34" charset="0"/>
                  <a:cs typeface="Segoe UI" panose="020B0502040204020203" pitchFamily="34" charset="0"/>
                </a:rPr>
                <a:t>input</a:t>
              </a:r>
              <a:endParaRPr lang="en-US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55AFF0AB-DB3C-43FD-B24A-71E43BDC83BF}"/>
                </a:ext>
              </a:extLst>
            </p:cNvPr>
            <p:cNvSpPr txBox="1"/>
            <p:nvPr/>
          </p:nvSpPr>
          <p:spPr>
            <a:xfrm rot="16200000">
              <a:off x="4788207" y="4937549"/>
              <a:ext cx="13917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Segoe UI" panose="020B0502040204020203" pitchFamily="34" charset="0"/>
                  <a:cs typeface="Segoe UI" panose="020B0502040204020203" pitchFamily="34" charset="0"/>
                </a:rPr>
                <a:t>MCPL_output</a:t>
              </a:r>
            </a:p>
          </p:txBody>
        </p:sp>
      </p:grpSp>
      <p:cxnSp>
        <p:nvCxnSpPr>
          <p:cNvPr id="22" name="Spojnice: zakřivená 21">
            <a:extLst>
              <a:ext uri="{FF2B5EF4-FFF2-40B4-BE49-F238E27FC236}">
                <a16:creationId xmlns:a16="http://schemas.microsoft.com/office/drawing/2014/main" id="{9CFC4D75-59BF-4D81-9C09-CA83A9FE42AC}"/>
              </a:ext>
            </a:extLst>
          </p:cNvPr>
          <p:cNvCxnSpPr>
            <a:cxnSpLocks/>
            <a:endCxn id="15" idx="1"/>
          </p:cNvCxnSpPr>
          <p:nvPr/>
        </p:nvCxnSpPr>
        <p:spPr>
          <a:xfrm rot="5400000">
            <a:off x="1994189" y="3780900"/>
            <a:ext cx="1391727" cy="1227175"/>
          </a:xfrm>
          <a:prstGeom prst="curvedConnector4">
            <a:avLst>
              <a:gd name="adj1" fmla="val 25000"/>
              <a:gd name="adj2" fmla="val 118628"/>
            </a:avLst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pojnice: zakřivená 23">
            <a:extLst>
              <a:ext uri="{FF2B5EF4-FFF2-40B4-BE49-F238E27FC236}">
                <a16:creationId xmlns:a16="http://schemas.microsoft.com/office/drawing/2014/main" id="{39921FC7-931E-4049-89C7-2D08773E4BA4}"/>
              </a:ext>
            </a:extLst>
          </p:cNvPr>
          <p:cNvCxnSpPr>
            <a:cxnSpLocks/>
            <a:stCxn id="15" idx="3"/>
          </p:cNvCxnSpPr>
          <p:nvPr/>
        </p:nvCxnSpPr>
        <p:spPr>
          <a:xfrm flipH="1" flipV="1">
            <a:off x="3647768" y="3698622"/>
            <a:ext cx="1476696" cy="1391729"/>
          </a:xfrm>
          <a:prstGeom prst="curvedConnector3">
            <a:avLst>
              <a:gd name="adj1" fmla="val -15481"/>
            </a:avLst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ástupný symbol pro obsah 2">
            <a:extLst>
              <a:ext uri="{FF2B5EF4-FFF2-40B4-BE49-F238E27FC236}">
                <a16:creationId xmlns:a16="http://schemas.microsoft.com/office/drawing/2014/main" id="{4FA56B2A-6183-4B97-A4D3-3AC5B4C49024}"/>
              </a:ext>
            </a:extLst>
          </p:cNvPr>
          <p:cNvSpPr txBox="1">
            <a:spLocks/>
          </p:cNvSpPr>
          <p:nvPr/>
        </p:nvSpPr>
        <p:spPr>
          <a:xfrm>
            <a:off x="6317357" y="2018682"/>
            <a:ext cx="4502434" cy="2080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286D9F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Access to variety of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McStas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components</a:t>
            </a:r>
            <a:endParaRPr lang="en-US" dirty="0"/>
          </a:p>
          <a:p>
            <a:r>
              <a:rPr lang="en-US" dirty="0"/>
              <a:t>Advanced sample models</a:t>
            </a:r>
          </a:p>
          <a:p>
            <a:r>
              <a:rPr lang="en-US" dirty="0"/>
              <a:t>Neutron-optical components not available in SIMRES</a:t>
            </a:r>
          </a:p>
          <a:p>
            <a:r>
              <a:rPr lang="en-US" dirty="0"/>
              <a:t>Unions: e.g. complex samples and sample environment  …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425AE2-86AA-444D-8A11-2E0BC513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3135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21406</TotalTime>
  <Words>1259</Words>
  <Application>Microsoft Office PowerPoint</Application>
  <PresentationFormat>Širokoúhlá obrazovka</PresentationFormat>
  <Paragraphs>210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Segoe UI</vt:lpstr>
      <vt:lpstr>Symbol</vt:lpstr>
      <vt:lpstr>Tahoma</vt:lpstr>
      <vt:lpstr>Trebuchet MS</vt:lpstr>
      <vt:lpstr>Verdana</vt:lpstr>
      <vt:lpstr>Wingdings</vt:lpstr>
      <vt:lpstr>Wingdings 3</vt:lpstr>
      <vt:lpstr>Fazeta</vt:lpstr>
      <vt:lpstr>Instrument simulations with SIMRES Advanced features and use cases</vt:lpstr>
      <vt:lpstr>About SIMRES</vt:lpstr>
      <vt:lpstr>About SIMRES</vt:lpstr>
      <vt:lpstr>CRYSTAL: Elastically bent crystals</vt:lpstr>
      <vt:lpstr>XTAL: Extended bent single crystal model</vt:lpstr>
      <vt:lpstr>XTAL: Extended bent single crystal model</vt:lpstr>
      <vt:lpstr>XTAL: Extended bent single crystal model</vt:lpstr>
      <vt:lpstr>XTAL: Extended bent single crystal model</vt:lpstr>
      <vt:lpstr>Binding to McStas  running McStas as a part of SIMRES instrument model</vt:lpstr>
      <vt:lpstr>Binding to McStas  </vt:lpstr>
      <vt:lpstr>Binding to McStas  </vt:lpstr>
      <vt:lpstr>Event monitors </vt:lpstr>
      <vt:lpstr>Sampling distribution for data analysis</vt:lpstr>
      <vt:lpstr>STRESSFIT: Python package for treatment of pseudo-strains </vt:lpstr>
      <vt:lpstr>Concluding remarks</vt:lpstr>
      <vt:lpstr>Thank you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Šaroun Jan</dc:creator>
  <cp:lastModifiedBy>Jan Šaroun</cp:lastModifiedBy>
  <cp:revision>136</cp:revision>
  <dcterms:created xsi:type="dcterms:W3CDTF">2025-06-03T11:11:57Z</dcterms:created>
  <dcterms:modified xsi:type="dcterms:W3CDTF">2025-07-10T17:47:03Z</dcterms:modified>
</cp:coreProperties>
</file>