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5" r:id="rId2"/>
    <p:sldId id="306" r:id="rId3"/>
    <p:sldId id="313" r:id="rId4"/>
    <p:sldId id="290" r:id="rId5"/>
    <p:sldId id="301" r:id="rId6"/>
    <p:sldId id="299" r:id="rId7"/>
    <p:sldId id="293" r:id="rId8"/>
    <p:sldId id="304" r:id="rId9"/>
    <p:sldId id="303" r:id="rId10"/>
    <p:sldId id="281" r:id="rId11"/>
    <p:sldId id="295" r:id="rId12"/>
    <p:sldId id="308" r:id="rId13"/>
    <p:sldId id="309" r:id="rId14"/>
    <p:sldId id="296" r:id="rId15"/>
    <p:sldId id="297" r:id="rId16"/>
    <p:sldId id="298" r:id="rId17"/>
    <p:sldId id="287" r:id="rId18"/>
    <p:sldId id="311" r:id="rId19"/>
    <p:sldId id="310" r:id="rId20"/>
    <p:sldId id="294" r:id="rId21"/>
    <p:sldId id="283" r:id="rId22"/>
    <p:sldId id="312" r:id="rId2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FDE"/>
    <a:srgbClr val="A6A6A6"/>
    <a:srgbClr val="C85FDD"/>
    <a:srgbClr val="CA9801"/>
    <a:srgbClr val="2C8F00"/>
    <a:srgbClr val="0099DC"/>
    <a:srgbClr val="00F800"/>
    <a:srgbClr val="0011FE"/>
    <a:srgbClr val="50CAFF"/>
    <a:srgbClr val="8C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2" autoAdjust="0"/>
    <p:restoredTop sz="94681" autoAdjust="0"/>
  </p:normalViewPr>
  <p:slideViewPr>
    <p:cSldViewPr snapToGrid="0" snapToObjects="1">
      <p:cViewPr>
        <p:scale>
          <a:sx n="120" d="100"/>
          <a:sy n="120" d="100"/>
        </p:scale>
        <p:origin x="1160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2025-07-01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422D8-76B9-985A-B90D-E5570CAAF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29D53FD-D806-8D0A-220A-805D15403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3C5060F-CE88-6505-BF50-9D47F555D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302FEFD-19D9-6745-D435-B8C233635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7043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91EB5-CBC6-0E21-F8FE-AE524EA14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DD662D0-C33D-0C1D-A182-1CF46CC4E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D2549FF-70C4-9B13-7D74-5C2259EA90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478BB20-7AA3-F745-31AB-69EDFA625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150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2940E-FBC8-2506-D3D7-EBB0BE84A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D3FE867-9D74-6BCC-6D8F-102147007F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AB2DA45-6147-CAF5-D646-E3DECB7CE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111856A-EEDC-F9F6-1BB6-E481318E6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41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A47D8-15C9-1E2B-E6DF-27ED4275D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693E4D5-B007-E526-36B6-3DE1A7835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3D54AB2-AAD4-5560-AE67-F3DC92C82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2C82CB-4DA4-0011-8BCB-4BEB460EC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660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67669-2DEC-B325-E64E-D74D05BE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8DD0406-73D8-1E3B-7878-B866D2DB6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7E178FE-6D7C-3292-20ED-FC160D705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C1F6869-3803-A7BA-7FD0-42DBD05B0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7769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7931-D527-B799-84B8-10B341745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7649B3F-45A7-538B-398C-873613C65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A88A80C-8635-5CC2-B47F-A5D38FD0D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952C2B5-237F-0616-5C19-5227453C7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66749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FBC93-2865-CEF8-D9C7-4928651C6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16EB3CF3-714D-1865-CDDB-3D590B0C8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B076993-D9C6-3B8D-0CE5-0BD1992D3B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D640C0D-8F15-FA40-6C81-CDCA04D2F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726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63FECA-4341-E259-DC18-AB087D858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D066C94-F895-858A-C855-519120A571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64C7B4E-8F8D-B143-6863-C4F153573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5153C6D-3955-91F9-6B17-4B65C8E1E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24786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15427-B48C-090E-48E2-7FB65E6A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ECF1788-46A3-1842-DAE5-D5DD992D2B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CE8035C-F55B-92EB-3381-88FA96925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88EE7C2-4F4D-8B6B-81C2-AFCFF626BF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584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D2853-BE51-C008-8765-FF1EF687A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D121FD5-DBB6-DC1B-792D-DD77E7D186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D2DAE80-06E2-B4B7-E80C-5CCD77CB3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48A493D-B705-2E53-E1CE-AD24263A1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500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9B42A-0C10-3DBD-DA50-F7584538C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1BE5BCF-CC68-514D-8321-0DC66921F9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65DF1AF-9E77-9BFC-0AFB-A472456D9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6F5E88D-424E-B917-E8FE-B4F59802B3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95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9DA52-C130-7352-7F08-E4DA139D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5BDB2E3-5255-718E-417C-64B06B8A4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361157C-7DE8-D46D-1D89-EA20B4E49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3C0CC74-9C90-56BE-8306-1EF100F2D3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195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78886-882B-D844-9FD1-9E1A0EC5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D0B4EEC-2A83-7935-DF88-FC74C3CA8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7B594E7-3F0B-D0CB-1531-9C3F39995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48C9D4-0DAC-98C1-894E-98C8CD2482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945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FAFAD-D16F-119F-70CB-B1085EA3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36F480C-A473-CBDB-E111-346897FBE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5DD9922-13C0-9345-B7CC-DBDB57FE8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B79A3B2-5A68-58DF-518B-40262FE34C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055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2F539-D939-25ED-1070-805AC417D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E42A2011-CD3F-F260-E19F-9A304954E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A34CAC3-3E04-1E0E-84FF-B4AA540E8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22CDF1E-A3A1-D968-ADDF-860615244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861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D51D-8F1E-FDF5-C1AE-2EEC37B20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D3D5572-4B3D-CDB4-2108-B2ADBB7E3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DD2AE78-78FB-C059-9A46-A4003C80B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4DAC9D6-54D1-331D-04A0-7E1C4D80D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988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64D02-ED94-E6A6-5919-F9297BF5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908CDF5-2DE0-408A-67D0-6D4DDEA65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28D5D54-605F-AA7E-2D37-5C61A3F8A8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F4A0A67-7B77-7EDD-1112-E1CDEDEFC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054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DC03-8737-8923-3CE4-46D885DB1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BC584D7-6898-A0AE-802A-A070EB6D6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A458141-D5FB-538A-56BC-F7BF478A1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A42DC35-7A96-6879-2FD0-F6E4CD5DE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87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B06DC-24D0-66AF-99B7-2D78274AD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652FBD0-8107-D3CB-0E91-2B399D5F6E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BFDA425B-4733-B352-03BD-939B3D293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1D7351D-3B53-726F-37BF-6A98B0F5B4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230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2025-07-01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D4D82-A9FC-62B8-A014-EB4929104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3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BF16F-B04C-B3E9-1A94-3AC688B8F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7678A6-C057-14E7-F9E9-C25BA3ADB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08B3DC3-F473-95D7-85C9-3E6FBB23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31A59DB-47A5-22A9-E079-8B6C7BFD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D76CF7C-6D63-8451-0E55-B3EB1C14F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134329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Bulk scattering, scattering properties independent of position in material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Gravity not simulated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Polarization not supported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physics when rays cross an interface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360E2702-AFAA-C85F-5491-50DB90A2D9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Assumptions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4BD2EB2-0C17-CE13-EE8C-6B8E3FA5D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37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83B7C-A0B4-E1D8-4579-CDF5243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8A4263-7F62-8112-65DB-CDE45EA95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3423758-FC5A-741E-91B1-93970229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3D1020-0AE5-7AAF-E3EB-A6AED54D4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B3F3375-A2D7-380C-E3CD-170CFCE43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663015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Code from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Refractor.comp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E. Farhi, B. Cubitt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Scattering length density provided with material definitions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Refraction calculation require SLD for both materials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Snells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law with fall of</a:t>
            </a:r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C5A8296-552B-B5D8-BDB6-49E73AFC2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Refraction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EFC32282-5785-6764-4393-1B34C6ADD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57399-FD3B-053D-3763-7AEBF15F2C47}"/>
              </a:ext>
            </a:extLst>
          </p:cNvPr>
          <p:cNvSpPr txBox="1"/>
          <p:nvPr/>
        </p:nvSpPr>
        <p:spPr>
          <a:xfrm>
            <a:off x="3500891" y="4975480"/>
            <a:ext cx="75967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n1 sin(theta1) = n2 sin(theta2)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FD45C2-EB30-C1F1-B8C3-90399F4487FB}"/>
              </a:ext>
            </a:extLst>
          </p:cNvPr>
          <p:cNvSpPr txBox="1"/>
          <p:nvPr/>
        </p:nvSpPr>
        <p:spPr>
          <a:xfrm>
            <a:off x="3510945" y="4367791"/>
            <a:ext cx="90751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 = sqrt(1.0-(lambda*lambda*SLD/PI))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7A1094-B8B7-659C-7CBB-5E536D68F8AE}"/>
              </a:ext>
            </a:extLst>
          </p:cNvPr>
          <p:cNvCxnSpPr>
            <a:cxnSpLocks/>
          </p:cNvCxnSpPr>
          <p:nvPr/>
        </p:nvCxnSpPr>
        <p:spPr>
          <a:xfrm>
            <a:off x="8048514" y="2364790"/>
            <a:ext cx="142348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422B03-EEFB-370E-B4CC-DB10DFBFC290}"/>
              </a:ext>
            </a:extLst>
          </p:cNvPr>
          <p:cNvCxnSpPr>
            <a:cxnSpLocks/>
          </p:cNvCxnSpPr>
          <p:nvPr/>
        </p:nvCxnSpPr>
        <p:spPr>
          <a:xfrm flipH="1">
            <a:off x="9472003" y="798815"/>
            <a:ext cx="591489" cy="156597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781BFFB-440E-84C2-6538-A74C9DC1759A}"/>
              </a:ext>
            </a:extLst>
          </p:cNvPr>
          <p:cNvSpPr/>
          <p:nvPr/>
        </p:nvSpPr>
        <p:spPr>
          <a:xfrm rot="3251556">
            <a:off x="9183176" y="1321656"/>
            <a:ext cx="910937" cy="2940800"/>
          </a:xfrm>
          <a:prstGeom prst="rect">
            <a:avLst/>
          </a:prstGeom>
          <a:solidFill>
            <a:schemeClr val="bg2">
              <a:lumMod val="85000"/>
            </a:schemeClr>
          </a:solidFill>
          <a:ln w="5080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001FB1-119C-F7F0-8F73-9DC1C1AF8E4C}"/>
              </a:ext>
            </a:extLst>
          </p:cNvPr>
          <p:cNvCxnSpPr>
            <a:cxnSpLocks/>
          </p:cNvCxnSpPr>
          <p:nvPr/>
        </p:nvCxnSpPr>
        <p:spPr>
          <a:xfrm>
            <a:off x="7327895" y="2961288"/>
            <a:ext cx="13038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9E25C4-1494-EA2B-451C-E29FA6DF4260}"/>
              </a:ext>
            </a:extLst>
          </p:cNvPr>
          <p:cNvCxnSpPr>
            <a:cxnSpLocks/>
          </p:cNvCxnSpPr>
          <p:nvPr/>
        </p:nvCxnSpPr>
        <p:spPr>
          <a:xfrm flipV="1">
            <a:off x="8631745" y="2580288"/>
            <a:ext cx="2084858" cy="38100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6FB86B-AF50-F019-00DD-F030BFF58466}"/>
              </a:ext>
            </a:extLst>
          </p:cNvPr>
          <p:cNvCxnSpPr>
            <a:cxnSpLocks/>
          </p:cNvCxnSpPr>
          <p:nvPr/>
        </p:nvCxnSpPr>
        <p:spPr>
          <a:xfrm>
            <a:off x="10716603" y="2580288"/>
            <a:ext cx="125873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8620C3-14DE-8126-39AA-19893BD5A71D}"/>
                  </a:ext>
                </a:extLst>
              </p:cNvPr>
              <p:cNvSpPr txBox="1"/>
              <p:nvPr/>
            </p:nvSpPr>
            <p:spPr>
              <a:xfrm>
                <a:off x="7388449" y="1606700"/>
                <a:ext cx="1481840" cy="693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da-DK" sz="4000" b="0" i="0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4000" baseline="-25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88620C3-14DE-8126-39AA-19893BD5A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449" y="1606700"/>
                <a:ext cx="1481840" cy="693716"/>
              </a:xfrm>
              <a:prstGeom prst="rect">
                <a:avLst/>
              </a:prstGeom>
              <a:blipFill>
                <a:blip r:embed="rId3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731FE2-893C-AD23-0666-C5A85085109C}"/>
                  </a:ext>
                </a:extLst>
              </p:cNvPr>
              <p:cNvSpPr txBox="1"/>
              <p:nvPr/>
            </p:nvSpPr>
            <p:spPr>
              <a:xfrm>
                <a:off x="6845491" y="2243586"/>
                <a:ext cx="1481840" cy="633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da-DK" sz="36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baseline="-25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731FE2-893C-AD23-0666-C5A850851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491" y="2243586"/>
                <a:ext cx="1481840" cy="633571"/>
              </a:xfrm>
              <a:prstGeom prst="rect">
                <a:avLst/>
              </a:prstGeom>
              <a:blipFill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53687CD-BA85-7EAA-DE1D-FC91B11B1D96}"/>
              </a:ext>
            </a:extLst>
          </p:cNvPr>
          <p:cNvSpPr txBox="1"/>
          <p:nvPr/>
        </p:nvSpPr>
        <p:spPr>
          <a:xfrm>
            <a:off x="8895401" y="1372380"/>
            <a:ext cx="99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n</a:t>
            </a:r>
            <a:r>
              <a:rPr lang="en-US" sz="3600" baseline="-25000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2CBFA-87DF-095F-F6D9-6CA8CCC7919F}"/>
              </a:ext>
            </a:extLst>
          </p:cNvPr>
          <p:cNvSpPr txBox="1"/>
          <p:nvPr/>
        </p:nvSpPr>
        <p:spPr>
          <a:xfrm>
            <a:off x="10101170" y="1941134"/>
            <a:ext cx="99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n</a:t>
            </a:r>
            <a:r>
              <a:rPr lang="en-US" sz="3600" i="1" baseline="-25000" dirty="0"/>
              <a:t>2</a:t>
            </a:r>
            <a:endParaRPr lang="en-US" sz="3600" baseline="-25000" dirty="0"/>
          </a:p>
        </p:txBody>
      </p:sp>
    </p:spTree>
    <p:extLst>
      <p:ext uri="{BB962C8B-B14F-4D97-AF65-F5344CB8AC3E}">
        <p14:creationId xmlns:p14="http://schemas.microsoft.com/office/powerpoint/2010/main" val="9234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9EC19-F1CD-9D40-AAB4-A7274ED9B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BC566AB-A17B-1E71-8286-1F443FD251AB}"/>
              </a:ext>
            </a:extLst>
          </p:cNvPr>
          <p:cNvSpPr/>
          <p:nvPr/>
        </p:nvSpPr>
        <p:spPr>
          <a:xfrm>
            <a:off x="7874724" y="3393336"/>
            <a:ext cx="3925957" cy="173934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79D3D-5CE2-B773-24AC-9F19369D2FBC}"/>
              </a:ext>
            </a:extLst>
          </p:cNvPr>
          <p:cNvSpPr/>
          <p:nvPr/>
        </p:nvSpPr>
        <p:spPr>
          <a:xfrm>
            <a:off x="8620407" y="3876029"/>
            <a:ext cx="904461" cy="773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93D03E3-609A-DC0E-7166-55F268565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28E4262-AC8D-EA24-4D4A-CF4D3362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EE8F23E-68B3-2CC2-8B4C-C700B6ECA0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Simple </a:t>
            </a:r>
            <a:r>
              <a:rPr lang="sv-SE" dirty="0" err="1"/>
              <a:t>example</a:t>
            </a:r>
            <a:r>
              <a:rPr lang="sv-SE" dirty="0"/>
              <a:t> - filter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7934E13A-4EB3-5661-B8A4-083051F1F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2025-07-09</a:t>
            </a:fld>
            <a:endParaRPr lang="sv-S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1B712E-77F3-ACDE-E8F5-7BEB7988BCDD}"/>
              </a:ext>
            </a:extLst>
          </p:cNvPr>
          <p:cNvCxnSpPr/>
          <p:nvPr/>
        </p:nvCxnSpPr>
        <p:spPr>
          <a:xfrm>
            <a:off x="8560363" y="38676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55C60E-6A37-F989-E831-8261A77FEA8B}"/>
              </a:ext>
            </a:extLst>
          </p:cNvPr>
          <p:cNvCxnSpPr/>
          <p:nvPr/>
        </p:nvCxnSpPr>
        <p:spPr>
          <a:xfrm>
            <a:off x="8560363" y="40200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C129FF-D2D2-3FC5-B4AC-B624E63CC700}"/>
              </a:ext>
            </a:extLst>
          </p:cNvPr>
          <p:cNvCxnSpPr/>
          <p:nvPr/>
        </p:nvCxnSpPr>
        <p:spPr>
          <a:xfrm>
            <a:off x="8560363" y="4174544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2DC67A1-EB6E-CB2F-DC7C-EC1228E17842}"/>
              </a:ext>
            </a:extLst>
          </p:cNvPr>
          <p:cNvCxnSpPr/>
          <p:nvPr/>
        </p:nvCxnSpPr>
        <p:spPr>
          <a:xfrm>
            <a:off x="8560363" y="43347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0E9E650-1461-38B5-7D1A-361902975125}"/>
              </a:ext>
            </a:extLst>
          </p:cNvPr>
          <p:cNvCxnSpPr/>
          <p:nvPr/>
        </p:nvCxnSpPr>
        <p:spPr>
          <a:xfrm>
            <a:off x="8560363" y="44871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9AA78B2-BBA8-B2B9-7460-A69D23FEABC0}"/>
              </a:ext>
            </a:extLst>
          </p:cNvPr>
          <p:cNvCxnSpPr/>
          <p:nvPr/>
        </p:nvCxnSpPr>
        <p:spPr>
          <a:xfrm>
            <a:off x="8560363" y="4641640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rapezoid 27">
            <a:extLst>
              <a:ext uri="{FF2B5EF4-FFF2-40B4-BE49-F238E27FC236}">
                <a16:creationId xmlns:a16="http://schemas.microsoft.com/office/drawing/2014/main" id="{1638C444-EA6B-C6D8-74B9-FB0DC5A7C162}"/>
              </a:ext>
            </a:extLst>
          </p:cNvPr>
          <p:cNvSpPr/>
          <p:nvPr/>
        </p:nvSpPr>
        <p:spPr>
          <a:xfrm rot="5400000">
            <a:off x="8714312" y="70653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>
            <a:extLst>
              <a:ext uri="{FF2B5EF4-FFF2-40B4-BE49-F238E27FC236}">
                <a16:creationId xmlns:a16="http://schemas.microsoft.com/office/drawing/2014/main" id="{3A4480A5-15EA-9A6F-4E41-9866C23144D7}"/>
              </a:ext>
            </a:extLst>
          </p:cNvPr>
          <p:cNvSpPr/>
          <p:nvPr/>
        </p:nvSpPr>
        <p:spPr>
          <a:xfrm rot="5400000">
            <a:off x="8772687" y="755416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5F12C96E-E86F-A965-D149-4025E6E36D48}"/>
              </a:ext>
            </a:extLst>
          </p:cNvPr>
          <p:cNvSpPr/>
          <p:nvPr/>
        </p:nvSpPr>
        <p:spPr>
          <a:xfrm rot="5400000">
            <a:off x="8831059" y="80503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>
            <a:extLst>
              <a:ext uri="{FF2B5EF4-FFF2-40B4-BE49-F238E27FC236}">
                <a16:creationId xmlns:a16="http://schemas.microsoft.com/office/drawing/2014/main" id="{6F510759-2ABC-960D-BC89-951A4C20E789}"/>
              </a:ext>
            </a:extLst>
          </p:cNvPr>
          <p:cNvSpPr/>
          <p:nvPr/>
        </p:nvSpPr>
        <p:spPr>
          <a:xfrm rot="5400000">
            <a:off x="8888394" y="858934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6D78C4A0-B6A0-6B7A-FF53-531D608C1971}"/>
              </a:ext>
            </a:extLst>
          </p:cNvPr>
          <p:cNvSpPr/>
          <p:nvPr/>
        </p:nvSpPr>
        <p:spPr>
          <a:xfrm rot="5400000">
            <a:off x="8946201" y="90937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41183355-ACCE-816B-3992-5C31E282E5B6}"/>
              </a:ext>
            </a:extLst>
          </p:cNvPr>
          <p:cNvSpPr/>
          <p:nvPr/>
        </p:nvSpPr>
        <p:spPr>
          <a:xfrm rot="5400000">
            <a:off x="9006634" y="96852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A0331F-7798-8BE8-53B3-16F0312323F0}"/>
              </a:ext>
            </a:extLst>
          </p:cNvPr>
          <p:cNvSpPr/>
          <p:nvPr/>
        </p:nvSpPr>
        <p:spPr>
          <a:xfrm>
            <a:off x="9342639" y="5808011"/>
            <a:ext cx="1180271" cy="35243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A3A023-69AF-13E6-310F-1A9990E448AA}"/>
              </a:ext>
            </a:extLst>
          </p:cNvPr>
          <p:cNvSpPr/>
          <p:nvPr/>
        </p:nvSpPr>
        <p:spPr>
          <a:xfrm>
            <a:off x="8064651" y="5814832"/>
            <a:ext cx="1180271" cy="352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AC803E-6B2B-0BEA-C6C3-63A2A6056282}"/>
              </a:ext>
            </a:extLst>
          </p:cNvPr>
          <p:cNvSpPr/>
          <p:nvPr/>
        </p:nvSpPr>
        <p:spPr>
          <a:xfrm>
            <a:off x="10638052" y="5814832"/>
            <a:ext cx="1180271" cy="336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pic>
        <p:nvPicPr>
          <p:cNvPr id="15" name="Picture 14" descr="A diagram of a waveform&#10;&#10;AI-generated content may be incorrect.">
            <a:extLst>
              <a:ext uri="{FF2B5EF4-FFF2-40B4-BE49-F238E27FC236}">
                <a16:creationId xmlns:a16="http://schemas.microsoft.com/office/drawing/2014/main" id="{3695383B-93B0-1403-C217-5DDA72BE87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6"/>
          <a:stretch>
            <a:fillRect/>
          </a:stretch>
        </p:blipFill>
        <p:spPr>
          <a:xfrm>
            <a:off x="1415122" y="1296586"/>
            <a:ext cx="6118338" cy="26328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BBDACC-A045-FDFF-5FDF-45A8CFDF405C}"/>
              </a:ext>
            </a:extLst>
          </p:cNvPr>
          <p:cNvSpPr txBox="1"/>
          <p:nvPr/>
        </p:nvSpPr>
        <p:spPr>
          <a:xfrm rot="18943113">
            <a:off x="72470" y="2131378"/>
            <a:ext cx="211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No refraction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2012B6-A285-7C7C-74C8-771F9036A4B1}"/>
              </a:ext>
            </a:extLst>
          </p:cNvPr>
          <p:cNvSpPr txBox="1"/>
          <p:nvPr/>
        </p:nvSpPr>
        <p:spPr>
          <a:xfrm rot="18943113">
            <a:off x="220286" y="4563050"/>
            <a:ext cx="211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Refraction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2EAB7B-1B6A-1AFF-5748-7104532CEB31}"/>
              </a:ext>
            </a:extLst>
          </p:cNvPr>
          <p:cNvSpPr/>
          <p:nvPr/>
        </p:nvSpPr>
        <p:spPr>
          <a:xfrm>
            <a:off x="4848023" y="3915377"/>
            <a:ext cx="2745481" cy="23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diagram of a waveform&#10;&#10;AI-generated content may be incorrect.">
            <a:extLst>
              <a:ext uri="{FF2B5EF4-FFF2-40B4-BE49-F238E27FC236}">
                <a16:creationId xmlns:a16="http://schemas.microsoft.com/office/drawing/2014/main" id="{A0173EA6-6D29-7881-5115-EF4E6FB94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505" y="3974589"/>
            <a:ext cx="6114955" cy="2717758"/>
          </a:xfrm>
          <a:prstGeom prst="rect">
            <a:avLst/>
          </a:prstGeom>
        </p:spPr>
      </p:pic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06B89A6-3130-F475-D819-92501C47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</p:spTree>
    <p:extLst>
      <p:ext uri="{BB962C8B-B14F-4D97-AF65-F5344CB8AC3E}">
        <p14:creationId xmlns:p14="http://schemas.microsoft.com/office/powerpoint/2010/main" val="20377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75EDC-F971-0FBB-E313-3F19DA108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56488C-67D2-5098-808A-E7721DF37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4514B28-D96B-2650-D2DE-FD957277A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10E89CB-EA8D-8414-F4AF-1365CADE0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A58B563-709E-CE1B-C684-A3A1F141E9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Simple </a:t>
            </a:r>
            <a:r>
              <a:rPr lang="sv-SE" dirty="0" err="1"/>
              <a:t>example</a:t>
            </a:r>
            <a:r>
              <a:rPr lang="sv-SE" dirty="0"/>
              <a:t> - filter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1A030D5-2AEA-2183-B909-5541D70C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pic>
        <p:nvPicPr>
          <p:cNvPr id="15" name="Picture 14" descr="A diagram of a waveform&#10;&#10;AI-generated content may be incorrect.">
            <a:extLst>
              <a:ext uri="{FF2B5EF4-FFF2-40B4-BE49-F238E27FC236}">
                <a16:creationId xmlns:a16="http://schemas.microsoft.com/office/drawing/2014/main" id="{13B5A923-DED9-1E1F-A6CB-F04AA198C0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6"/>
          <a:stretch>
            <a:fillRect/>
          </a:stretch>
        </p:blipFill>
        <p:spPr>
          <a:xfrm>
            <a:off x="304778" y="1307472"/>
            <a:ext cx="6118338" cy="26328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609B6F5-83AF-EB52-5DF8-5C1B4212DE10}"/>
              </a:ext>
            </a:extLst>
          </p:cNvPr>
          <p:cNvSpPr/>
          <p:nvPr/>
        </p:nvSpPr>
        <p:spPr>
          <a:xfrm>
            <a:off x="4848023" y="3915377"/>
            <a:ext cx="2745481" cy="231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 descr="A diagram of a waveform&#10;&#10;AI-generated content may be incorrect.">
            <a:extLst>
              <a:ext uri="{FF2B5EF4-FFF2-40B4-BE49-F238E27FC236}">
                <a16:creationId xmlns:a16="http://schemas.microsoft.com/office/drawing/2014/main" id="{98779057-293E-A86D-0422-9BC4506D8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61" y="3985475"/>
            <a:ext cx="6114955" cy="2717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54EDB-7388-0FD7-E00E-53EC8FC762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3"/>
          <a:stretch>
            <a:fillRect/>
          </a:stretch>
        </p:blipFill>
        <p:spPr>
          <a:xfrm>
            <a:off x="6370924" y="3985475"/>
            <a:ext cx="6062764" cy="2717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B3B4EB-F720-1F36-0345-EBC8893868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53"/>
          <a:stretch>
            <a:fillRect/>
          </a:stretch>
        </p:blipFill>
        <p:spPr>
          <a:xfrm>
            <a:off x="6370924" y="1307472"/>
            <a:ext cx="6062764" cy="27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33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0535-3519-9159-4D6B-9F1AEBF81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CAD6F99-5671-F469-BDDE-2BA89D4F3615}"/>
              </a:ext>
            </a:extLst>
          </p:cNvPr>
          <p:cNvCxnSpPr>
            <a:cxnSpLocks/>
          </p:cNvCxnSpPr>
          <p:nvPr/>
        </p:nvCxnSpPr>
        <p:spPr>
          <a:xfrm flipH="1">
            <a:off x="8339092" y="3882272"/>
            <a:ext cx="430625" cy="8809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43711BF-7FDC-497A-972C-135FC5147FBD}"/>
              </a:ext>
            </a:extLst>
          </p:cNvPr>
          <p:cNvCxnSpPr>
            <a:cxnSpLocks/>
          </p:cNvCxnSpPr>
          <p:nvPr/>
        </p:nvCxnSpPr>
        <p:spPr>
          <a:xfrm flipH="1">
            <a:off x="8217565" y="3878645"/>
            <a:ext cx="957425" cy="21171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C17F663-D8EA-95C9-0F81-5A6CB2BF3B4D}"/>
              </a:ext>
            </a:extLst>
          </p:cNvPr>
          <p:cNvCxnSpPr>
            <a:cxnSpLocks/>
          </p:cNvCxnSpPr>
          <p:nvPr/>
        </p:nvCxnSpPr>
        <p:spPr>
          <a:xfrm flipH="1">
            <a:off x="8396309" y="3877752"/>
            <a:ext cx="1188053" cy="266236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08BC216-6CBE-494F-4C8E-1263205CB555}"/>
              </a:ext>
            </a:extLst>
          </p:cNvPr>
          <p:cNvCxnSpPr>
            <a:cxnSpLocks/>
          </p:cNvCxnSpPr>
          <p:nvPr/>
        </p:nvCxnSpPr>
        <p:spPr>
          <a:xfrm flipH="1">
            <a:off x="8578964" y="3874140"/>
            <a:ext cx="1390032" cy="32356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36ACFF1-E489-DE00-CA4E-BA4448053000}"/>
              </a:ext>
            </a:extLst>
          </p:cNvPr>
          <p:cNvCxnSpPr>
            <a:cxnSpLocks/>
          </p:cNvCxnSpPr>
          <p:nvPr/>
        </p:nvCxnSpPr>
        <p:spPr>
          <a:xfrm flipH="1">
            <a:off x="8752355" y="3868900"/>
            <a:ext cx="1574029" cy="3751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501C5B1-1E9B-F271-0C7F-52B8A93C0D22}"/>
              </a:ext>
            </a:extLst>
          </p:cNvPr>
          <p:cNvCxnSpPr>
            <a:cxnSpLocks/>
          </p:cNvCxnSpPr>
          <p:nvPr/>
        </p:nvCxnSpPr>
        <p:spPr>
          <a:xfrm flipH="1">
            <a:off x="8956585" y="3926317"/>
            <a:ext cx="1543190" cy="375151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888E3BC8-DA67-270F-A507-8F2C596CDC09}"/>
              </a:ext>
            </a:extLst>
          </p:cNvPr>
          <p:cNvCxnSpPr>
            <a:cxnSpLocks/>
          </p:cNvCxnSpPr>
          <p:nvPr/>
        </p:nvCxnSpPr>
        <p:spPr>
          <a:xfrm flipH="1">
            <a:off x="9314380" y="4061118"/>
            <a:ext cx="977957" cy="24319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2404043-551B-979D-454B-4C3C1AA148A9}"/>
              </a:ext>
            </a:extLst>
          </p:cNvPr>
          <p:cNvCxnSpPr>
            <a:cxnSpLocks/>
          </p:cNvCxnSpPr>
          <p:nvPr/>
        </p:nvCxnSpPr>
        <p:spPr>
          <a:xfrm flipH="1">
            <a:off x="9619407" y="4192380"/>
            <a:ext cx="495736" cy="11546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C29FBA11-076F-7D21-6FC2-ABEE1ECBE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3903478-FDFA-8CCC-370D-1626E719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EFFE57F-3B4C-47CB-4BD5-9BF5540A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540E1BF-11EB-B53A-924E-3DDB0B087A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Surface </a:t>
            </a:r>
            <a:r>
              <a:rPr lang="sv-SE" dirty="0" err="1"/>
              <a:t>processes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A793A62E-CA21-2CA5-4D41-FB8BD6D36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6E7289-8174-E0A1-0027-D642BD5FACE6}"/>
              </a:ext>
            </a:extLst>
          </p:cNvPr>
          <p:cNvCxnSpPr>
            <a:cxnSpLocks/>
          </p:cNvCxnSpPr>
          <p:nvPr/>
        </p:nvCxnSpPr>
        <p:spPr>
          <a:xfrm>
            <a:off x="7871507" y="5566040"/>
            <a:ext cx="0" cy="696596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047558-FB8D-6766-D31A-9B1F5E6172AD}"/>
              </a:ext>
            </a:extLst>
          </p:cNvPr>
          <p:cNvCxnSpPr>
            <a:cxnSpLocks/>
          </p:cNvCxnSpPr>
          <p:nvPr/>
        </p:nvCxnSpPr>
        <p:spPr>
          <a:xfrm flipH="1">
            <a:off x="7871507" y="6262635"/>
            <a:ext cx="2070242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F4020C-FEA1-9D00-C792-CD9E8B526111}"/>
              </a:ext>
            </a:extLst>
          </p:cNvPr>
          <p:cNvCxnSpPr>
            <a:cxnSpLocks/>
          </p:cNvCxnSpPr>
          <p:nvPr/>
        </p:nvCxnSpPr>
        <p:spPr>
          <a:xfrm>
            <a:off x="9941750" y="4310754"/>
            <a:ext cx="0" cy="1951881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3C1E39-D218-01C0-01FA-9F62C09251A1}"/>
              </a:ext>
            </a:extLst>
          </p:cNvPr>
          <p:cNvCxnSpPr>
            <a:cxnSpLocks/>
          </p:cNvCxnSpPr>
          <p:nvPr/>
        </p:nvCxnSpPr>
        <p:spPr>
          <a:xfrm>
            <a:off x="8970355" y="4310754"/>
            <a:ext cx="971395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CAD1BA-78DA-E8B9-AEA8-5BCC4BF7F838}"/>
              </a:ext>
            </a:extLst>
          </p:cNvPr>
          <p:cNvCxnSpPr>
            <a:cxnSpLocks/>
          </p:cNvCxnSpPr>
          <p:nvPr/>
        </p:nvCxnSpPr>
        <p:spPr>
          <a:xfrm flipH="1">
            <a:off x="9941750" y="3871742"/>
            <a:ext cx="626237" cy="439012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A0F010-F521-2C11-0F59-EF723174FDAB}"/>
              </a:ext>
            </a:extLst>
          </p:cNvPr>
          <p:cNvCxnSpPr>
            <a:cxnSpLocks/>
          </p:cNvCxnSpPr>
          <p:nvPr/>
        </p:nvCxnSpPr>
        <p:spPr>
          <a:xfrm flipH="1">
            <a:off x="9941750" y="5704186"/>
            <a:ext cx="626237" cy="55845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F920CB-F7C4-153D-4D89-34F9BE11D3BA}"/>
              </a:ext>
            </a:extLst>
          </p:cNvPr>
          <p:cNvCxnSpPr>
            <a:cxnSpLocks/>
          </p:cNvCxnSpPr>
          <p:nvPr/>
        </p:nvCxnSpPr>
        <p:spPr>
          <a:xfrm>
            <a:off x="10561531" y="3871742"/>
            <a:ext cx="0" cy="1832444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5D71E0-ACE9-7667-DEDF-744CC5FE9362}"/>
              </a:ext>
            </a:extLst>
          </p:cNvPr>
          <p:cNvCxnSpPr>
            <a:cxnSpLocks/>
          </p:cNvCxnSpPr>
          <p:nvPr/>
        </p:nvCxnSpPr>
        <p:spPr>
          <a:xfrm flipH="1">
            <a:off x="8491288" y="3867702"/>
            <a:ext cx="2070242" cy="0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DCC021D-31C1-4E50-1275-062FAB9D6429}"/>
              </a:ext>
            </a:extLst>
          </p:cNvPr>
          <p:cNvCxnSpPr>
            <a:cxnSpLocks/>
          </p:cNvCxnSpPr>
          <p:nvPr/>
        </p:nvCxnSpPr>
        <p:spPr>
          <a:xfrm flipH="1">
            <a:off x="8177182" y="3867701"/>
            <a:ext cx="320563" cy="223547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5AA66D-F22D-CBF8-594A-72D422C77296}"/>
              </a:ext>
            </a:extLst>
          </p:cNvPr>
          <p:cNvCxnSpPr>
            <a:cxnSpLocks/>
          </p:cNvCxnSpPr>
          <p:nvPr/>
        </p:nvCxnSpPr>
        <p:spPr>
          <a:xfrm>
            <a:off x="8015934" y="4855444"/>
            <a:ext cx="69950" cy="47120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A6490A-1990-9DD1-18CF-62566AAE7354}"/>
              </a:ext>
            </a:extLst>
          </p:cNvPr>
          <p:cNvCxnSpPr>
            <a:cxnSpLocks/>
          </p:cNvCxnSpPr>
          <p:nvPr/>
        </p:nvCxnSpPr>
        <p:spPr>
          <a:xfrm>
            <a:off x="8076218" y="4601937"/>
            <a:ext cx="93857" cy="61353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2304340-4925-DC82-3FA2-998E52724954}"/>
              </a:ext>
            </a:extLst>
          </p:cNvPr>
          <p:cNvCxnSpPr>
            <a:cxnSpLocks/>
          </p:cNvCxnSpPr>
          <p:nvPr/>
        </p:nvCxnSpPr>
        <p:spPr>
          <a:xfrm>
            <a:off x="8127653" y="4366335"/>
            <a:ext cx="136628" cy="75376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65C1A31-3691-7E4B-A4DE-ED88A2CD2857}"/>
              </a:ext>
            </a:extLst>
          </p:cNvPr>
          <p:cNvCxnSpPr>
            <a:cxnSpLocks/>
          </p:cNvCxnSpPr>
          <p:nvPr/>
        </p:nvCxnSpPr>
        <p:spPr>
          <a:xfrm>
            <a:off x="8178401" y="4091248"/>
            <a:ext cx="161977" cy="927433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4159EA-4AD0-1D7D-B6CC-FCB912E2FDC6}"/>
              </a:ext>
            </a:extLst>
          </p:cNvPr>
          <p:cNvCxnSpPr>
            <a:cxnSpLocks/>
          </p:cNvCxnSpPr>
          <p:nvPr/>
        </p:nvCxnSpPr>
        <p:spPr>
          <a:xfrm>
            <a:off x="8326647" y="4130505"/>
            <a:ext cx="112927" cy="7782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E66404-8C3C-B77D-71BD-9801470F2054}"/>
              </a:ext>
            </a:extLst>
          </p:cNvPr>
          <p:cNvCxnSpPr>
            <a:cxnSpLocks/>
          </p:cNvCxnSpPr>
          <p:nvPr/>
        </p:nvCxnSpPr>
        <p:spPr>
          <a:xfrm>
            <a:off x="8480949" y="4177552"/>
            <a:ext cx="90618" cy="5902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07933BA-4C07-B0BB-AD87-DD87817F9624}"/>
              </a:ext>
            </a:extLst>
          </p:cNvPr>
          <p:cNvCxnSpPr>
            <a:cxnSpLocks/>
          </p:cNvCxnSpPr>
          <p:nvPr/>
        </p:nvCxnSpPr>
        <p:spPr>
          <a:xfrm>
            <a:off x="8607196" y="4209331"/>
            <a:ext cx="65753" cy="43859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BD61C37-4D6C-60C7-AADC-A5A0759C4B0E}"/>
              </a:ext>
            </a:extLst>
          </p:cNvPr>
          <p:cNvCxnSpPr>
            <a:cxnSpLocks/>
          </p:cNvCxnSpPr>
          <p:nvPr/>
        </p:nvCxnSpPr>
        <p:spPr>
          <a:xfrm>
            <a:off x="8764245" y="4253964"/>
            <a:ext cx="32717" cy="244615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E20BF2A-6311-329A-8D50-B55E1A122BAA}"/>
              </a:ext>
            </a:extLst>
          </p:cNvPr>
          <p:cNvCxnSpPr>
            <a:cxnSpLocks/>
          </p:cNvCxnSpPr>
          <p:nvPr/>
        </p:nvCxnSpPr>
        <p:spPr>
          <a:xfrm>
            <a:off x="7943381" y="5232982"/>
            <a:ext cx="37578" cy="21715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9EEE4E-6DF4-95F7-8DA8-4072F8FE2182}"/>
              </a:ext>
            </a:extLst>
          </p:cNvPr>
          <p:cNvCxnSpPr>
            <a:cxnSpLocks/>
          </p:cNvCxnSpPr>
          <p:nvPr/>
        </p:nvCxnSpPr>
        <p:spPr>
          <a:xfrm flipH="1">
            <a:off x="7871506" y="4087208"/>
            <a:ext cx="305676" cy="1478832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9C292A0-6D9A-818C-8C7F-803651AA7C40}"/>
              </a:ext>
            </a:extLst>
          </p:cNvPr>
          <p:cNvCxnSpPr>
            <a:cxnSpLocks/>
          </p:cNvCxnSpPr>
          <p:nvPr/>
        </p:nvCxnSpPr>
        <p:spPr>
          <a:xfrm>
            <a:off x="8177182" y="4087207"/>
            <a:ext cx="793172" cy="223546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6E367A-DE92-BE7F-7A11-EDE0CD737F32}"/>
              </a:ext>
            </a:extLst>
          </p:cNvPr>
          <p:cNvCxnSpPr>
            <a:cxnSpLocks/>
          </p:cNvCxnSpPr>
          <p:nvPr/>
        </p:nvCxnSpPr>
        <p:spPr>
          <a:xfrm flipH="1">
            <a:off x="7871507" y="4310754"/>
            <a:ext cx="1092392" cy="1255286"/>
          </a:xfrm>
          <a:prstGeom prst="lin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9B228649-6121-6C09-7F9F-32923713B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281" y="1087171"/>
            <a:ext cx="3120746" cy="2340559"/>
          </a:xfrm>
          <a:prstGeom prst="rect">
            <a:avLst/>
          </a:prstGeom>
        </p:spPr>
      </p:pic>
      <p:sp>
        <p:nvSpPr>
          <p:cNvPr id="83" name="Platshållare för innehåll 5">
            <a:extLst>
              <a:ext uri="{FF2B5EF4-FFF2-40B4-BE49-F238E27FC236}">
                <a16:creationId xmlns:a16="http://schemas.microsoft.com/office/drawing/2014/main" id="{B43AED0A-8378-D785-A297-8AA83344C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453881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process components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Gets normal vector, initial wavevector and weight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Returns final wavevector and weight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Reflectivity curve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 absorbing paints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attached to geometry faces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outside face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... and one for all cuts in inside of material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295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CFD0B-EE0F-E124-E261-2A7D660D0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1237E7-4EEA-5D7C-616A-47593E9729DE}"/>
              </a:ext>
            </a:extLst>
          </p:cNvPr>
          <p:cNvGrpSpPr/>
          <p:nvPr/>
        </p:nvGrpSpPr>
        <p:grpSpPr>
          <a:xfrm>
            <a:off x="7607234" y="1912219"/>
            <a:ext cx="3562284" cy="1716116"/>
            <a:chOff x="7607234" y="1912219"/>
            <a:chExt cx="3562284" cy="171611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1676EF6-59D7-86E1-237C-C630920C042E}"/>
                </a:ext>
              </a:extLst>
            </p:cNvPr>
            <p:cNvSpPr/>
            <p:nvPr/>
          </p:nvSpPr>
          <p:spPr>
            <a:xfrm>
              <a:off x="7607234" y="2388604"/>
              <a:ext cx="3562284" cy="2544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118B38C-B5CE-B001-EC36-3FA2C397F283}"/>
                </a:ext>
              </a:extLst>
            </p:cNvPr>
            <p:cNvSpPr/>
            <p:nvPr/>
          </p:nvSpPr>
          <p:spPr>
            <a:xfrm>
              <a:off x="7607234" y="2643053"/>
              <a:ext cx="3562284" cy="254449"/>
            </a:xfrm>
            <a:prstGeom prst="rect">
              <a:avLst/>
            </a:prstGeom>
            <a:solidFill>
              <a:srgbClr val="FFC000">
                <a:alpha val="7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D8F47F-4264-3B31-B388-996E0F80B944}"/>
                </a:ext>
              </a:extLst>
            </p:cNvPr>
            <p:cNvSpPr/>
            <p:nvPr/>
          </p:nvSpPr>
          <p:spPr>
            <a:xfrm>
              <a:off x="10801980" y="1912219"/>
              <a:ext cx="277067" cy="146166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54CE9BA-6DF4-1A08-2531-85C56A091D29}"/>
                </a:ext>
              </a:extLst>
            </p:cNvPr>
            <p:cNvSpPr/>
            <p:nvPr/>
          </p:nvSpPr>
          <p:spPr>
            <a:xfrm rot="10800000">
              <a:off x="7607234" y="2166668"/>
              <a:ext cx="277067" cy="146166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06D8FD2-A3F2-95AE-960F-371B5D99E7D0}"/>
                </a:ext>
              </a:extLst>
            </p:cNvPr>
            <p:cNvSpPr txBox="1"/>
            <p:nvPr/>
          </p:nvSpPr>
          <p:spPr>
            <a:xfrm>
              <a:off x="9630044" y="2660844"/>
              <a:ext cx="12866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B: Surface process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95711A7-72EF-C20A-CD52-892218AFF146}"/>
                </a:ext>
              </a:extLst>
            </p:cNvPr>
            <p:cNvSpPr txBox="1"/>
            <p:nvPr/>
          </p:nvSpPr>
          <p:spPr>
            <a:xfrm>
              <a:off x="9630528" y="2419715"/>
              <a:ext cx="128665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A: Surface process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6E1CA71-9908-5D35-6A81-F068CA963522}"/>
                </a:ext>
              </a:extLst>
            </p:cNvPr>
            <p:cNvSpPr txBox="1"/>
            <p:nvPr/>
          </p:nvSpPr>
          <p:spPr>
            <a:xfrm>
              <a:off x="9764685" y="2123228"/>
              <a:ext cx="1081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Geometry 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B8CCC2-9887-D605-64B0-65B4432CE2A5}"/>
                </a:ext>
              </a:extLst>
            </p:cNvPr>
            <p:cNvSpPr txBox="1"/>
            <p:nvPr/>
          </p:nvSpPr>
          <p:spPr>
            <a:xfrm>
              <a:off x="9764685" y="2947805"/>
              <a:ext cx="10817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Geometry B</a:t>
              </a: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0949FDA3-1835-DC64-CC92-96C067F9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093AD537-C8A6-9779-A711-A7DC7E1B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51850B0-44A9-E339-42A5-C3C28680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300BFB6-2A93-7054-EC62-05CCC5A93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Surface stacks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06FA846-992D-A356-6591-ED4C664D4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1363DF-FCB3-FCAA-8371-105FEF51E639}"/>
              </a:ext>
            </a:extLst>
          </p:cNvPr>
          <p:cNvSpPr/>
          <p:nvPr/>
        </p:nvSpPr>
        <p:spPr>
          <a:xfrm>
            <a:off x="11039795" y="2235710"/>
            <a:ext cx="695493" cy="109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B0369F1-E866-2E46-272F-568F262C9BC7}"/>
              </a:ext>
            </a:extLst>
          </p:cNvPr>
          <p:cNvGrpSpPr/>
          <p:nvPr/>
        </p:nvGrpSpPr>
        <p:grpSpPr>
          <a:xfrm>
            <a:off x="7024019" y="1283023"/>
            <a:ext cx="3039287" cy="1300461"/>
            <a:chOff x="7024019" y="1283023"/>
            <a:chExt cx="3039287" cy="130046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6AE8EE-0D5D-8B80-9735-020614E22816}"/>
                </a:ext>
              </a:extLst>
            </p:cNvPr>
            <p:cNvCxnSpPr>
              <a:cxnSpLocks/>
            </p:cNvCxnSpPr>
            <p:nvPr/>
          </p:nvCxnSpPr>
          <p:spPr>
            <a:xfrm>
              <a:off x="7024019" y="1283023"/>
              <a:ext cx="1289024" cy="1136483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EFDBD09-6A26-19D0-E62B-8B2D052AC7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81586" y="1651246"/>
              <a:ext cx="1081720" cy="75341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4FC3FEC-B969-9A56-3338-CF61508CFF75}"/>
                </a:ext>
              </a:extLst>
            </p:cNvPr>
            <p:cNvCxnSpPr>
              <a:cxnSpLocks/>
            </p:cNvCxnSpPr>
            <p:nvPr/>
          </p:nvCxnSpPr>
          <p:spPr>
            <a:xfrm>
              <a:off x="8293345" y="2401505"/>
              <a:ext cx="296764" cy="181979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53BF074-E579-7AF1-7BFF-BB2E60935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0109" y="2406305"/>
              <a:ext cx="399205" cy="174136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084A859-D5C0-215D-C565-398271F5CFAB}"/>
              </a:ext>
            </a:extLst>
          </p:cNvPr>
          <p:cNvGrpSpPr/>
          <p:nvPr/>
        </p:nvGrpSpPr>
        <p:grpSpPr>
          <a:xfrm>
            <a:off x="7088995" y="1568995"/>
            <a:ext cx="2908771" cy="2182156"/>
            <a:chOff x="7088995" y="1568995"/>
            <a:chExt cx="2908771" cy="21821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4EEB742-C70A-0BDF-9024-BC5C3970AC2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92241" y="2647329"/>
              <a:ext cx="336860" cy="18904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728C3B0-7DD2-EA41-0D51-49DE9932A2D4}"/>
                </a:ext>
              </a:extLst>
            </p:cNvPr>
            <p:cNvCxnSpPr>
              <a:cxnSpLocks/>
            </p:cNvCxnSpPr>
            <p:nvPr/>
          </p:nvCxnSpPr>
          <p:spPr>
            <a:xfrm>
              <a:off x="7088995" y="1568995"/>
              <a:ext cx="1305100" cy="107841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6AF8614-52C9-1380-8A75-C198138AD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30955" y="2578098"/>
              <a:ext cx="169706" cy="27168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859075-239B-E758-98CD-F95F8FF60935}"/>
                </a:ext>
              </a:extLst>
            </p:cNvPr>
            <p:cNvCxnSpPr>
              <a:cxnSpLocks/>
            </p:cNvCxnSpPr>
            <p:nvPr/>
          </p:nvCxnSpPr>
          <p:spPr>
            <a:xfrm>
              <a:off x="8893826" y="2575386"/>
              <a:ext cx="83596" cy="21426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5DDCCA-7D53-8C3A-82CB-59EC052650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975779" y="2790619"/>
              <a:ext cx="1021987" cy="960532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9D642CAD-BD3C-B93C-AFCF-DCAC81E0C8AD}"/>
              </a:ext>
            </a:extLst>
          </p:cNvPr>
          <p:cNvSpPr/>
          <p:nvPr/>
        </p:nvSpPr>
        <p:spPr>
          <a:xfrm>
            <a:off x="7864750" y="3613024"/>
            <a:ext cx="1815931" cy="1815931"/>
          </a:xfrm>
          <a:prstGeom prst="ellipse">
            <a:avLst/>
          </a:prstGeom>
          <a:solidFill>
            <a:srgbClr val="2C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8E91FCA-A871-0A3D-CB03-DF27D697818C}"/>
              </a:ext>
            </a:extLst>
          </p:cNvPr>
          <p:cNvGrpSpPr/>
          <p:nvPr/>
        </p:nvGrpSpPr>
        <p:grpSpPr>
          <a:xfrm>
            <a:off x="8192211" y="3593418"/>
            <a:ext cx="822636" cy="504458"/>
            <a:chOff x="6442192" y="3596224"/>
            <a:chExt cx="822636" cy="504458"/>
          </a:xfrm>
        </p:grpSpPr>
        <p:sp>
          <p:nvSpPr>
            <p:cNvPr id="64" name="Trapezoid 63">
              <a:extLst>
                <a:ext uri="{FF2B5EF4-FFF2-40B4-BE49-F238E27FC236}">
                  <a16:creationId xmlns:a16="http://schemas.microsoft.com/office/drawing/2014/main" id="{80D3BF76-FD13-E41E-6415-3259CFA84D46}"/>
                </a:ext>
              </a:extLst>
            </p:cNvPr>
            <p:cNvSpPr/>
            <p:nvPr/>
          </p:nvSpPr>
          <p:spPr>
            <a:xfrm rot="10223346">
              <a:off x="6442192" y="3596224"/>
              <a:ext cx="822636" cy="448458"/>
            </a:xfrm>
            <a:prstGeom prst="trapezoid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D6FD9D-C1A2-A00D-6357-C2BDD5CCB4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8675" y="3633069"/>
              <a:ext cx="34925" cy="373781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5A8E419-4EEE-C13E-6D16-30A02D406979}"/>
                </a:ext>
              </a:extLst>
            </p:cNvPr>
            <p:cNvCxnSpPr>
              <a:cxnSpLocks/>
            </p:cNvCxnSpPr>
            <p:nvPr/>
          </p:nvCxnSpPr>
          <p:spPr>
            <a:xfrm>
              <a:off x="6457299" y="3810928"/>
              <a:ext cx="128133" cy="289754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2367973-1C59-D447-4BED-F7BE37C5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5907" y="3993167"/>
              <a:ext cx="609654" cy="101165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C32D8D8-1029-6290-C5EE-E2FFC07DD591}"/>
              </a:ext>
            </a:extLst>
          </p:cNvPr>
          <p:cNvCxnSpPr>
            <a:cxnSpLocks/>
          </p:cNvCxnSpPr>
          <p:nvPr/>
        </p:nvCxnSpPr>
        <p:spPr>
          <a:xfrm flipH="1">
            <a:off x="8026400" y="4350173"/>
            <a:ext cx="1628775" cy="6758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0F55F8-BA23-8DC5-D1F8-2E3E24A3A1E4}"/>
              </a:ext>
            </a:extLst>
          </p:cNvPr>
          <p:cNvGrpSpPr/>
          <p:nvPr/>
        </p:nvGrpSpPr>
        <p:grpSpPr>
          <a:xfrm>
            <a:off x="9046511" y="4611350"/>
            <a:ext cx="2829850" cy="1607678"/>
            <a:chOff x="9046511" y="4611350"/>
            <a:chExt cx="2829850" cy="1607678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9B8DC6A-98F7-DD78-86CE-77CC536C5B54}"/>
                </a:ext>
              </a:extLst>
            </p:cNvPr>
            <p:cNvSpPr/>
            <p:nvPr/>
          </p:nvSpPr>
          <p:spPr>
            <a:xfrm rot="20267755">
              <a:off x="9160593" y="5082358"/>
              <a:ext cx="2715768" cy="1136670"/>
            </a:xfrm>
            <a:prstGeom prst="rect">
              <a:avLst/>
            </a:prstGeom>
            <a:solidFill>
              <a:srgbClr val="C85F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CF11FAD-1321-4FC5-10F6-5E1A57C13EB5}"/>
                </a:ext>
              </a:extLst>
            </p:cNvPr>
            <p:cNvCxnSpPr/>
            <p:nvPr/>
          </p:nvCxnSpPr>
          <p:spPr>
            <a:xfrm flipV="1">
              <a:off x="9046511" y="4611350"/>
              <a:ext cx="2516012" cy="1039343"/>
            </a:xfrm>
            <a:prstGeom prst="line">
              <a:avLst/>
            </a:prstGeom>
            <a:ln w="50800">
              <a:solidFill>
                <a:srgbClr val="FFCE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Platshållare för innehåll 5">
            <a:extLst>
              <a:ext uri="{FF2B5EF4-FFF2-40B4-BE49-F238E27FC236}">
                <a16:creationId xmlns:a16="http://schemas.microsoft.com/office/drawing/2014/main" id="{74CEDF5D-8814-6299-2FF5-2A061BE3B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453881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process components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Gets normal vector, initial wavevector and weight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Returns final wavevector and weight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Reflectivity curve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 absorbing paints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attached to geometry faces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outside face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... and one for all cuts in inside of material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78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12135 -0.05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1E97-CF58-157C-1B91-F01C827B1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700EAD-88E9-C7DB-F9C1-94C32F70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update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7A6FE74-5AC6-58B2-2307-E5E080251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AE2DCA-6CE9-932B-BF4D-BD3BADD3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39064F1-4A2F-0D4D-BC99-C3CE4456B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453881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process components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Gets normal vector, initial wavevector and weight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Returns final wavevector and weight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Reflectivity curve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 absorbing paints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be attached to geometry faces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outside face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... and one for all cuts in inside of material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 processes can be combined into a stack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1BBF128-9314-DBDC-2419-D00A631FFE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Surface stacks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DA4A7A16-9305-3166-BF2C-AED1C5A0F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DC8552C-EFD8-9558-C2E2-16DA224E99DC}"/>
              </a:ext>
            </a:extLst>
          </p:cNvPr>
          <p:cNvSpPr/>
          <p:nvPr/>
        </p:nvSpPr>
        <p:spPr>
          <a:xfrm>
            <a:off x="7567982" y="2399688"/>
            <a:ext cx="3562284" cy="254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D55921-43F9-B524-AA80-899D5278F31D}"/>
              </a:ext>
            </a:extLst>
          </p:cNvPr>
          <p:cNvSpPr/>
          <p:nvPr/>
        </p:nvSpPr>
        <p:spPr>
          <a:xfrm>
            <a:off x="7567982" y="2654137"/>
            <a:ext cx="3562284" cy="254449"/>
          </a:xfrm>
          <a:prstGeom prst="rect">
            <a:avLst/>
          </a:prstGeom>
          <a:solidFill>
            <a:srgbClr val="FFC000">
              <a:alpha val="7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B921FCC-51FD-C3F8-232F-DB432CFF5EE2}"/>
              </a:ext>
            </a:extLst>
          </p:cNvPr>
          <p:cNvSpPr/>
          <p:nvPr/>
        </p:nvSpPr>
        <p:spPr>
          <a:xfrm>
            <a:off x="7567982" y="2908585"/>
            <a:ext cx="3562284" cy="254449"/>
          </a:xfrm>
          <a:prstGeom prst="rect">
            <a:avLst/>
          </a:prstGeom>
          <a:solidFill>
            <a:srgbClr val="00F8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FB0C6D-417B-A61A-F605-12EA214E6DD6}"/>
              </a:ext>
            </a:extLst>
          </p:cNvPr>
          <p:cNvSpPr/>
          <p:nvPr/>
        </p:nvSpPr>
        <p:spPr>
          <a:xfrm>
            <a:off x="10762728" y="1923303"/>
            <a:ext cx="277067" cy="14616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D9A532-2A1C-B9C3-5FC3-F643663BFD65}"/>
              </a:ext>
            </a:extLst>
          </p:cNvPr>
          <p:cNvSpPr/>
          <p:nvPr/>
        </p:nvSpPr>
        <p:spPr>
          <a:xfrm>
            <a:off x="11039795" y="2235710"/>
            <a:ext cx="695493" cy="1091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4648D78-3B5E-8BFE-0647-440DEAD5136F}"/>
              </a:ext>
            </a:extLst>
          </p:cNvPr>
          <p:cNvSpPr/>
          <p:nvPr/>
        </p:nvSpPr>
        <p:spPr>
          <a:xfrm rot="10800000">
            <a:off x="7539227" y="2177752"/>
            <a:ext cx="277067" cy="14616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CC26B8-FC6D-2EB4-FFD6-250FC8364526}"/>
              </a:ext>
            </a:extLst>
          </p:cNvPr>
          <p:cNvCxnSpPr>
            <a:cxnSpLocks/>
          </p:cNvCxnSpPr>
          <p:nvPr/>
        </p:nvCxnSpPr>
        <p:spPr>
          <a:xfrm>
            <a:off x="7024019" y="1283023"/>
            <a:ext cx="1289024" cy="113648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FDE739B-F3B2-9C58-F62D-C272D7556A28}"/>
              </a:ext>
            </a:extLst>
          </p:cNvPr>
          <p:cNvCxnSpPr>
            <a:cxnSpLocks/>
          </p:cNvCxnSpPr>
          <p:nvPr/>
        </p:nvCxnSpPr>
        <p:spPr>
          <a:xfrm flipH="1">
            <a:off x="8981586" y="1651246"/>
            <a:ext cx="1081720" cy="75341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962B66-A59B-5676-2948-8A6278A7530A}"/>
              </a:ext>
            </a:extLst>
          </p:cNvPr>
          <p:cNvCxnSpPr>
            <a:cxnSpLocks/>
          </p:cNvCxnSpPr>
          <p:nvPr/>
        </p:nvCxnSpPr>
        <p:spPr>
          <a:xfrm flipH="1" flipV="1">
            <a:off x="8392241" y="2647329"/>
            <a:ext cx="103873" cy="36988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BF36932-0557-E901-A837-2C4E1F03A8A8}"/>
              </a:ext>
            </a:extLst>
          </p:cNvPr>
          <p:cNvCxnSpPr>
            <a:cxnSpLocks/>
          </p:cNvCxnSpPr>
          <p:nvPr/>
        </p:nvCxnSpPr>
        <p:spPr>
          <a:xfrm>
            <a:off x="8293345" y="2401505"/>
            <a:ext cx="296764" cy="18197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705394-46B5-A781-B08A-9C0103F2730F}"/>
              </a:ext>
            </a:extLst>
          </p:cNvPr>
          <p:cNvCxnSpPr>
            <a:cxnSpLocks/>
          </p:cNvCxnSpPr>
          <p:nvPr/>
        </p:nvCxnSpPr>
        <p:spPr>
          <a:xfrm flipV="1">
            <a:off x="8590109" y="2406305"/>
            <a:ext cx="399205" cy="17413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8FDD40-AE3B-F3BF-D7AA-94FFFFFD92AD}"/>
              </a:ext>
            </a:extLst>
          </p:cNvPr>
          <p:cNvCxnSpPr>
            <a:cxnSpLocks/>
          </p:cNvCxnSpPr>
          <p:nvPr/>
        </p:nvCxnSpPr>
        <p:spPr>
          <a:xfrm>
            <a:off x="7088995" y="1568995"/>
            <a:ext cx="1305100" cy="107841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C3146B5-55FB-E07A-87DC-7DBDF8043256}"/>
              </a:ext>
            </a:extLst>
          </p:cNvPr>
          <p:cNvCxnSpPr>
            <a:cxnSpLocks/>
          </p:cNvCxnSpPr>
          <p:nvPr/>
        </p:nvCxnSpPr>
        <p:spPr>
          <a:xfrm flipV="1">
            <a:off x="8496114" y="2781361"/>
            <a:ext cx="112977" cy="24258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88D45F2-D319-5325-B3C8-E4CA1466D1A6}"/>
              </a:ext>
            </a:extLst>
          </p:cNvPr>
          <p:cNvCxnSpPr>
            <a:cxnSpLocks/>
          </p:cNvCxnSpPr>
          <p:nvPr/>
        </p:nvCxnSpPr>
        <p:spPr>
          <a:xfrm flipH="1" flipV="1">
            <a:off x="8602785" y="2779669"/>
            <a:ext cx="126316" cy="24427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ED80174-3DF0-AEFB-E8A9-373C9BF51236}"/>
              </a:ext>
            </a:extLst>
          </p:cNvPr>
          <p:cNvCxnSpPr>
            <a:cxnSpLocks/>
          </p:cNvCxnSpPr>
          <p:nvPr/>
        </p:nvCxnSpPr>
        <p:spPr>
          <a:xfrm flipV="1">
            <a:off x="8729101" y="2783053"/>
            <a:ext cx="157057" cy="23416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13D2500-6B76-5C0E-75E1-2B7E90B45022}"/>
              </a:ext>
            </a:extLst>
          </p:cNvPr>
          <p:cNvCxnSpPr>
            <a:cxnSpLocks/>
          </p:cNvCxnSpPr>
          <p:nvPr/>
        </p:nvCxnSpPr>
        <p:spPr>
          <a:xfrm flipH="1" flipV="1">
            <a:off x="8878566" y="2790975"/>
            <a:ext cx="233893" cy="11761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9BE962-68B9-9E69-36CB-0B7E4C05790C}"/>
              </a:ext>
            </a:extLst>
          </p:cNvPr>
          <p:cNvCxnSpPr>
            <a:cxnSpLocks/>
          </p:cNvCxnSpPr>
          <p:nvPr/>
        </p:nvCxnSpPr>
        <p:spPr>
          <a:xfrm flipH="1" flipV="1">
            <a:off x="9112459" y="2910079"/>
            <a:ext cx="310958" cy="24798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DCBA4A4-86D6-F2E0-65B2-D3D8EF473392}"/>
              </a:ext>
            </a:extLst>
          </p:cNvPr>
          <p:cNvCxnSpPr>
            <a:cxnSpLocks/>
          </p:cNvCxnSpPr>
          <p:nvPr/>
        </p:nvCxnSpPr>
        <p:spPr>
          <a:xfrm flipH="1" flipV="1">
            <a:off x="9423417" y="3152066"/>
            <a:ext cx="295701" cy="41700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1E31CAE-9850-F35F-46DC-291C2F0ECEF2}"/>
              </a:ext>
            </a:extLst>
          </p:cNvPr>
          <p:cNvSpPr txBox="1"/>
          <p:nvPr/>
        </p:nvSpPr>
        <p:spPr>
          <a:xfrm>
            <a:off x="9590792" y="2671928"/>
            <a:ext cx="1286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B: Surface process 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8069EE-815B-0CAE-2B77-BF86431CA4E9}"/>
              </a:ext>
            </a:extLst>
          </p:cNvPr>
          <p:cNvSpPr txBox="1"/>
          <p:nvPr/>
        </p:nvSpPr>
        <p:spPr>
          <a:xfrm>
            <a:off x="9591276" y="2430799"/>
            <a:ext cx="1286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A: Surface process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2524D4-C5E9-B873-B276-A7E8FF7DCA87}"/>
              </a:ext>
            </a:extLst>
          </p:cNvPr>
          <p:cNvSpPr txBox="1"/>
          <p:nvPr/>
        </p:nvSpPr>
        <p:spPr>
          <a:xfrm>
            <a:off x="9583479" y="2924974"/>
            <a:ext cx="12866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B: Surface process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177B4C-55C5-DB1D-22B3-2E88CE0813B6}"/>
              </a:ext>
            </a:extLst>
          </p:cNvPr>
          <p:cNvSpPr txBox="1"/>
          <p:nvPr/>
        </p:nvSpPr>
        <p:spPr>
          <a:xfrm>
            <a:off x="9725433" y="2134312"/>
            <a:ext cx="1081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Geometry 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01DF1C-95A1-3604-AD07-0AA0CAF132CD}"/>
              </a:ext>
            </a:extLst>
          </p:cNvPr>
          <p:cNvSpPr txBox="1"/>
          <p:nvPr/>
        </p:nvSpPr>
        <p:spPr>
          <a:xfrm>
            <a:off x="9725433" y="3192573"/>
            <a:ext cx="1081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Geometry 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5926AD-3FF5-B3D3-CCF9-E413DFAC2DC3}"/>
              </a:ext>
            </a:extLst>
          </p:cNvPr>
          <p:cNvSpPr/>
          <p:nvPr/>
        </p:nvSpPr>
        <p:spPr>
          <a:xfrm>
            <a:off x="7864750" y="3613024"/>
            <a:ext cx="1815931" cy="1815931"/>
          </a:xfrm>
          <a:prstGeom prst="ellipse">
            <a:avLst/>
          </a:prstGeom>
          <a:solidFill>
            <a:srgbClr val="2C8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7FD043-6C19-28A3-BF90-30C454159E72}"/>
              </a:ext>
            </a:extLst>
          </p:cNvPr>
          <p:cNvGrpSpPr/>
          <p:nvPr/>
        </p:nvGrpSpPr>
        <p:grpSpPr>
          <a:xfrm>
            <a:off x="8192211" y="3593418"/>
            <a:ext cx="822636" cy="504458"/>
            <a:chOff x="6442192" y="3596224"/>
            <a:chExt cx="822636" cy="504458"/>
          </a:xfrm>
        </p:grpSpPr>
        <p:sp>
          <p:nvSpPr>
            <p:cNvPr id="16" name="Trapezoid 15">
              <a:extLst>
                <a:ext uri="{FF2B5EF4-FFF2-40B4-BE49-F238E27FC236}">
                  <a16:creationId xmlns:a16="http://schemas.microsoft.com/office/drawing/2014/main" id="{B7E22FE7-F45D-3C1C-92DE-F639F6A7A68A}"/>
                </a:ext>
              </a:extLst>
            </p:cNvPr>
            <p:cNvSpPr/>
            <p:nvPr/>
          </p:nvSpPr>
          <p:spPr>
            <a:xfrm rot="10223346">
              <a:off x="6442192" y="3596224"/>
              <a:ext cx="822636" cy="448458"/>
            </a:xfrm>
            <a:prstGeom prst="trapezoid">
              <a:avLst/>
            </a:prstGeom>
            <a:solidFill>
              <a:srgbClr val="FF0000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DC311F-4879-6161-6286-E0916DB611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8675" y="3633069"/>
              <a:ext cx="34925" cy="373781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F039C-9BCD-7382-1AC9-0704C2D1ED75}"/>
                </a:ext>
              </a:extLst>
            </p:cNvPr>
            <p:cNvCxnSpPr>
              <a:cxnSpLocks/>
            </p:cNvCxnSpPr>
            <p:nvPr/>
          </p:nvCxnSpPr>
          <p:spPr>
            <a:xfrm>
              <a:off x="6457299" y="3810928"/>
              <a:ext cx="128133" cy="289754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11D368D-1E40-9E26-3E22-46B7A450BF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5907" y="3993167"/>
              <a:ext cx="609654" cy="101165"/>
            </a:xfrm>
            <a:prstGeom prst="line">
              <a:avLst/>
            </a:prstGeom>
            <a:ln w="38100">
              <a:solidFill>
                <a:srgbClr val="50C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6D1D15-8201-0598-4B2C-CBA2F575EC53}"/>
              </a:ext>
            </a:extLst>
          </p:cNvPr>
          <p:cNvCxnSpPr>
            <a:cxnSpLocks/>
          </p:cNvCxnSpPr>
          <p:nvPr/>
        </p:nvCxnSpPr>
        <p:spPr>
          <a:xfrm flipH="1">
            <a:off x="8026400" y="4350173"/>
            <a:ext cx="1628775" cy="675852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1CF6B0-38FF-A541-9FD6-3E45378C416B}"/>
              </a:ext>
            </a:extLst>
          </p:cNvPr>
          <p:cNvGrpSpPr/>
          <p:nvPr/>
        </p:nvGrpSpPr>
        <p:grpSpPr>
          <a:xfrm>
            <a:off x="7569517" y="4219832"/>
            <a:ext cx="2829850" cy="1607678"/>
            <a:chOff x="9046511" y="4611350"/>
            <a:chExt cx="2829850" cy="160767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E18DD8-CD4F-501F-B86E-936E060E7D70}"/>
                </a:ext>
              </a:extLst>
            </p:cNvPr>
            <p:cNvSpPr/>
            <p:nvPr/>
          </p:nvSpPr>
          <p:spPr>
            <a:xfrm rot="20267755">
              <a:off x="9160593" y="5082358"/>
              <a:ext cx="2715768" cy="1136670"/>
            </a:xfrm>
            <a:prstGeom prst="rect">
              <a:avLst/>
            </a:prstGeom>
            <a:solidFill>
              <a:srgbClr val="C85F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037A9B-B311-C85E-D6D8-BF9E46D698C5}"/>
                </a:ext>
              </a:extLst>
            </p:cNvPr>
            <p:cNvCxnSpPr/>
            <p:nvPr/>
          </p:nvCxnSpPr>
          <p:spPr>
            <a:xfrm flipV="1">
              <a:off x="9046511" y="4611350"/>
              <a:ext cx="2516012" cy="1039343"/>
            </a:xfrm>
            <a:prstGeom prst="line">
              <a:avLst/>
            </a:prstGeom>
            <a:ln w="50800">
              <a:solidFill>
                <a:srgbClr val="FFCE5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CB6240-E2F9-7DAA-3504-AC45AF65794C}"/>
              </a:ext>
            </a:extLst>
          </p:cNvPr>
          <p:cNvCxnSpPr>
            <a:cxnSpLocks/>
          </p:cNvCxnSpPr>
          <p:nvPr/>
        </p:nvCxnSpPr>
        <p:spPr>
          <a:xfrm flipV="1">
            <a:off x="7587262" y="4260850"/>
            <a:ext cx="2515588" cy="1033306"/>
          </a:xfrm>
          <a:prstGeom prst="line">
            <a:avLst/>
          </a:prstGeom>
          <a:ln w="38100">
            <a:solidFill>
              <a:srgbClr val="00F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8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00BA0-534A-D17B-7976-D867DA34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B43A717D-B056-78CE-1654-4A7728CDAD97}"/>
              </a:ext>
            </a:extLst>
          </p:cNvPr>
          <p:cNvSpPr/>
          <p:nvPr/>
        </p:nvSpPr>
        <p:spPr>
          <a:xfrm>
            <a:off x="3555186" y="2918764"/>
            <a:ext cx="2048257" cy="1961491"/>
          </a:xfrm>
          <a:custGeom>
            <a:avLst/>
            <a:gdLst>
              <a:gd name="connsiteX0" fmla="*/ 0 w 6460435"/>
              <a:gd name="connsiteY0" fmla="*/ 6626 h 4134678"/>
              <a:gd name="connsiteX1" fmla="*/ 3233531 w 6460435"/>
              <a:gd name="connsiteY1" fmla="*/ 4134678 h 4134678"/>
              <a:gd name="connsiteX2" fmla="*/ 6460435 w 6460435"/>
              <a:gd name="connsiteY2" fmla="*/ 0 h 4134678"/>
              <a:gd name="connsiteX3" fmla="*/ 0 w 6460435"/>
              <a:gd name="connsiteY3" fmla="*/ 6626 h 4134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0435" h="4134678">
                <a:moveTo>
                  <a:pt x="0" y="6626"/>
                </a:moveTo>
                <a:lnTo>
                  <a:pt x="3233531" y="4134678"/>
                </a:lnTo>
                <a:lnTo>
                  <a:pt x="6460435" y="0"/>
                </a:lnTo>
                <a:lnTo>
                  <a:pt x="0" y="6626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8A31BB9-0795-8B28-1553-AB4C90A23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demo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D719063-63A0-8045-D3E7-B568994F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021613-D952-CBFB-5834-AD08C203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7DAE0D9-12C2-F124-15A2-C58CD0361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AD19F9-17BB-9203-95E4-DD733341C78D}"/>
              </a:ext>
            </a:extLst>
          </p:cNvPr>
          <p:cNvSpPr txBox="1"/>
          <p:nvPr/>
        </p:nvSpPr>
        <p:spPr>
          <a:xfrm rot="20239636">
            <a:off x="1549099" y="4282936"/>
            <a:ext cx="362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Super-mirror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4D7BFC2-9615-CC59-9218-F2EFF6013DCA}"/>
              </a:ext>
            </a:extLst>
          </p:cNvPr>
          <p:cNvGrpSpPr/>
          <p:nvPr/>
        </p:nvGrpSpPr>
        <p:grpSpPr>
          <a:xfrm rot="21388853">
            <a:off x="2128879" y="5140943"/>
            <a:ext cx="783010" cy="475771"/>
            <a:chOff x="713508" y="3932489"/>
            <a:chExt cx="6787355" cy="289554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502391C-C5BA-142B-F51C-0FF01BB923A8}"/>
                </a:ext>
              </a:extLst>
            </p:cNvPr>
            <p:cNvSpPr/>
            <p:nvPr/>
          </p:nvSpPr>
          <p:spPr>
            <a:xfrm>
              <a:off x="1185081" y="4187023"/>
              <a:ext cx="5844209" cy="2435087"/>
            </a:xfrm>
            <a:custGeom>
              <a:avLst/>
              <a:gdLst>
                <a:gd name="connsiteX0" fmla="*/ 9939 w 5844209"/>
                <a:gd name="connsiteY0" fmla="*/ 1391479 h 2435087"/>
                <a:gd name="connsiteX1" fmla="*/ 5834270 w 5844209"/>
                <a:gd name="connsiteY1" fmla="*/ 0 h 2435087"/>
                <a:gd name="connsiteX2" fmla="*/ 5844209 w 5844209"/>
                <a:gd name="connsiteY2" fmla="*/ 1013792 h 2435087"/>
                <a:gd name="connsiteX3" fmla="*/ 0 w 5844209"/>
                <a:gd name="connsiteY3" fmla="*/ 2435087 h 2435087"/>
                <a:gd name="connsiteX4" fmla="*/ 9939 w 5844209"/>
                <a:gd name="connsiteY4" fmla="*/ 1391479 h 243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209" h="2435087">
                  <a:moveTo>
                    <a:pt x="9939" y="1391479"/>
                  </a:moveTo>
                  <a:lnTo>
                    <a:pt x="5834270" y="0"/>
                  </a:lnTo>
                  <a:lnTo>
                    <a:pt x="5844209" y="1013792"/>
                  </a:lnTo>
                  <a:lnTo>
                    <a:pt x="0" y="2435087"/>
                  </a:lnTo>
                  <a:lnTo>
                    <a:pt x="9939" y="139147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C236062-9BCC-EA8B-C4BC-78EDB438C8C5}"/>
                </a:ext>
              </a:extLst>
            </p:cNvPr>
            <p:cNvSpPr/>
            <p:nvPr/>
          </p:nvSpPr>
          <p:spPr>
            <a:xfrm>
              <a:off x="1188670" y="4415624"/>
              <a:ext cx="5836809" cy="1921428"/>
            </a:xfrm>
            <a:custGeom>
              <a:avLst/>
              <a:gdLst>
                <a:gd name="connsiteX0" fmla="*/ 9939 w 5864087"/>
                <a:gd name="connsiteY0" fmla="*/ 1411357 h 1918253"/>
                <a:gd name="connsiteX1" fmla="*/ 5844209 w 5864087"/>
                <a:gd name="connsiteY1" fmla="*/ 0 h 1918253"/>
                <a:gd name="connsiteX2" fmla="*/ 5864087 w 5864087"/>
                <a:gd name="connsiteY2" fmla="*/ 506896 h 1918253"/>
                <a:gd name="connsiteX3" fmla="*/ 0 w 5864087"/>
                <a:gd name="connsiteY3" fmla="*/ 1918253 h 1918253"/>
                <a:gd name="connsiteX4" fmla="*/ 9939 w 5864087"/>
                <a:gd name="connsiteY4" fmla="*/ 1411357 h 1918253"/>
                <a:gd name="connsiteX0" fmla="*/ 9939 w 5850290"/>
                <a:gd name="connsiteY0" fmla="*/ 1411357 h 1918253"/>
                <a:gd name="connsiteX1" fmla="*/ 5844209 w 5850290"/>
                <a:gd name="connsiteY1" fmla="*/ 0 h 1918253"/>
                <a:gd name="connsiteX2" fmla="*/ 5850290 w 5850290"/>
                <a:gd name="connsiteY2" fmla="*/ 506896 h 1918253"/>
                <a:gd name="connsiteX3" fmla="*/ 0 w 5850290"/>
                <a:gd name="connsiteY3" fmla="*/ 1918253 h 1918253"/>
                <a:gd name="connsiteX4" fmla="*/ 9939 w 5850290"/>
                <a:gd name="connsiteY4" fmla="*/ 1411357 h 1918253"/>
                <a:gd name="connsiteX0" fmla="*/ 381 w 5850290"/>
                <a:gd name="connsiteY0" fmla="*/ 1414532 h 1918253"/>
                <a:gd name="connsiteX1" fmla="*/ 5844209 w 5850290"/>
                <a:gd name="connsiteY1" fmla="*/ 0 h 1918253"/>
                <a:gd name="connsiteX2" fmla="*/ 5850290 w 5850290"/>
                <a:gd name="connsiteY2" fmla="*/ 506896 h 1918253"/>
                <a:gd name="connsiteX3" fmla="*/ 0 w 5850290"/>
                <a:gd name="connsiteY3" fmla="*/ 1918253 h 1918253"/>
                <a:gd name="connsiteX4" fmla="*/ 381 w 5850290"/>
                <a:gd name="connsiteY4" fmla="*/ 1414532 h 1918253"/>
                <a:gd name="connsiteX0" fmla="*/ 6753 w 5856662"/>
                <a:gd name="connsiteY0" fmla="*/ 1414532 h 1921428"/>
                <a:gd name="connsiteX1" fmla="*/ 5850581 w 5856662"/>
                <a:gd name="connsiteY1" fmla="*/ 0 h 1921428"/>
                <a:gd name="connsiteX2" fmla="*/ 5856662 w 5856662"/>
                <a:gd name="connsiteY2" fmla="*/ 506896 h 1921428"/>
                <a:gd name="connsiteX3" fmla="*/ 0 w 5856662"/>
                <a:gd name="connsiteY3" fmla="*/ 1921428 h 1921428"/>
                <a:gd name="connsiteX4" fmla="*/ 6753 w 5856662"/>
                <a:gd name="connsiteY4" fmla="*/ 1414532 h 192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6662" h="1921428">
                  <a:moveTo>
                    <a:pt x="6753" y="1414532"/>
                  </a:moveTo>
                  <a:lnTo>
                    <a:pt x="5850581" y="0"/>
                  </a:lnTo>
                  <a:lnTo>
                    <a:pt x="5856662" y="506896"/>
                  </a:lnTo>
                  <a:lnTo>
                    <a:pt x="0" y="1921428"/>
                  </a:lnTo>
                  <a:lnTo>
                    <a:pt x="6753" y="1414532"/>
                  </a:lnTo>
                  <a:close/>
                </a:path>
              </a:pathLst>
            </a:custGeom>
            <a:solidFill>
              <a:srgbClr val="CA98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F21FEEA-BA6F-F3B8-3C28-C78E220A6892}"/>
                </a:ext>
              </a:extLst>
            </p:cNvPr>
            <p:cNvCxnSpPr>
              <a:cxnSpLocks/>
              <a:stCxn id="25" idx="0"/>
              <a:endCxn id="25" idx="1"/>
            </p:cNvCxnSpPr>
            <p:nvPr/>
          </p:nvCxnSpPr>
          <p:spPr>
            <a:xfrm flipV="1">
              <a:off x="1195020" y="4187023"/>
              <a:ext cx="5824331" cy="1391479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F696EE-D4C0-AE41-6FBB-74F9854462A5}"/>
                </a:ext>
              </a:extLst>
            </p:cNvPr>
            <p:cNvSpPr/>
            <p:nvPr/>
          </p:nvSpPr>
          <p:spPr>
            <a:xfrm>
              <a:off x="713508" y="5404566"/>
              <a:ext cx="546009" cy="1423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10317F1-A8A9-7E30-E7C1-849C3C5371E1}"/>
                </a:ext>
              </a:extLst>
            </p:cNvPr>
            <p:cNvSpPr/>
            <p:nvPr/>
          </p:nvSpPr>
          <p:spPr>
            <a:xfrm>
              <a:off x="6954854" y="3932489"/>
              <a:ext cx="546009" cy="1423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5BE418E-25A9-075A-9B4A-AF60233F03D0}"/>
              </a:ext>
            </a:extLst>
          </p:cNvPr>
          <p:cNvSpPr txBox="1"/>
          <p:nvPr/>
        </p:nvSpPr>
        <p:spPr>
          <a:xfrm>
            <a:off x="2979444" y="4917367"/>
            <a:ext cx="210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99DC"/>
                </a:solidFill>
              </a:rPr>
              <a:t>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4BD554-7B17-51F2-33C9-BAD3BAB12D45}"/>
              </a:ext>
            </a:extLst>
          </p:cNvPr>
          <p:cNvSpPr txBox="1"/>
          <p:nvPr/>
        </p:nvSpPr>
        <p:spPr>
          <a:xfrm>
            <a:off x="2906561" y="5145973"/>
            <a:ext cx="21006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A9800"/>
                </a:solidFill>
              </a:rPr>
              <a:t>Ni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E2BBB01-CFAC-CD15-B7D8-23AF10819223}"/>
              </a:ext>
            </a:extLst>
          </p:cNvPr>
          <p:cNvSpPr/>
          <p:nvPr/>
        </p:nvSpPr>
        <p:spPr>
          <a:xfrm>
            <a:off x="4422312" y="3368040"/>
            <a:ext cx="312393" cy="867461"/>
          </a:xfrm>
          <a:custGeom>
            <a:avLst/>
            <a:gdLst>
              <a:gd name="connsiteX0" fmla="*/ 257175 w 857250"/>
              <a:gd name="connsiteY0" fmla="*/ 0 h 1819275"/>
              <a:gd name="connsiteX1" fmla="*/ 587375 w 857250"/>
              <a:gd name="connsiteY1" fmla="*/ 0 h 1819275"/>
              <a:gd name="connsiteX2" fmla="*/ 857250 w 857250"/>
              <a:gd name="connsiteY2" fmla="*/ 904875 h 1819275"/>
              <a:gd name="connsiteX3" fmla="*/ 596900 w 857250"/>
              <a:gd name="connsiteY3" fmla="*/ 1812925 h 1819275"/>
              <a:gd name="connsiteX4" fmla="*/ 266700 w 857250"/>
              <a:gd name="connsiteY4" fmla="*/ 1819275 h 1819275"/>
              <a:gd name="connsiteX5" fmla="*/ 0 w 857250"/>
              <a:gd name="connsiteY5" fmla="*/ 958850 h 1819275"/>
              <a:gd name="connsiteX6" fmla="*/ 257175 w 857250"/>
              <a:gd name="connsiteY6" fmla="*/ 0 h 1819275"/>
              <a:gd name="connsiteX0" fmla="*/ 262172 w 857250"/>
              <a:gd name="connsiteY0" fmla="*/ 9994 h 1819275"/>
              <a:gd name="connsiteX1" fmla="*/ 587375 w 857250"/>
              <a:gd name="connsiteY1" fmla="*/ 0 h 1819275"/>
              <a:gd name="connsiteX2" fmla="*/ 857250 w 857250"/>
              <a:gd name="connsiteY2" fmla="*/ 904875 h 1819275"/>
              <a:gd name="connsiteX3" fmla="*/ 596900 w 857250"/>
              <a:gd name="connsiteY3" fmla="*/ 1812925 h 1819275"/>
              <a:gd name="connsiteX4" fmla="*/ 266700 w 857250"/>
              <a:gd name="connsiteY4" fmla="*/ 1819275 h 1819275"/>
              <a:gd name="connsiteX5" fmla="*/ 0 w 857250"/>
              <a:gd name="connsiteY5" fmla="*/ 958850 h 1819275"/>
              <a:gd name="connsiteX6" fmla="*/ 262172 w 857250"/>
              <a:gd name="connsiteY6" fmla="*/ 9994 h 1819275"/>
              <a:gd name="connsiteX0" fmla="*/ 272165 w 857250"/>
              <a:gd name="connsiteY0" fmla="*/ 4998 h 1819275"/>
              <a:gd name="connsiteX1" fmla="*/ 587375 w 857250"/>
              <a:gd name="connsiteY1" fmla="*/ 0 h 1819275"/>
              <a:gd name="connsiteX2" fmla="*/ 857250 w 857250"/>
              <a:gd name="connsiteY2" fmla="*/ 904875 h 1819275"/>
              <a:gd name="connsiteX3" fmla="*/ 596900 w 857250"/>
              <a:gd name="connsiteY3" fmla="*/ 1812925 h 1819275"/>
              <a:gd name="connsiteX4" fmla="*/ 266700 w 857250"/>
              <a:gd name="connsiteY4" fmla="*/ 1819275 h 1819275"/>
              <a:gd name="connsiteX5" fmla="*/ 0 w 857250"/>
              <a:gd name="connsiteY5" fmla="*/ 958850 h 1819275"/>
              <a:gd name="connsiteX6" fmla="*/ 272165 w 857250"/>
              <a:gd name="connsiteY6" fmla="*/ 4998 h 1819275"/>
              <a:gd name="connsiteX0" fmla="*/ 268990 w 854075"/>
              <a:gd name="connsiteY0" fmla="*/ 4998 h 1819275"/>
              <a:gd name="connsiteX1" fmla="*/ 584200 w 854075"/>
              <a:gd name="connsiteY1" fmla="*/ 0 h 1819275"/>
              <a:gd name="connsiteX2" fmla="*/ 854075 w 854075"/>
              <a:gd name="connsiteY2" fmla="*/ 904875 h 1819275"/>
              <a:gd name="connsiteX3" fmla="*/ 593725 w 854075"/>
              <a:gd name="connsiteY3" fmla="*/ 1812925 h 1819275"/>
              <a:gd name="connsiteX4" fmla="*/ 263525 w 854075"/>
              <a:gd name="connsiteY4" fmla="*/ 1819275 h 1819275"/>
              <a:gd name="connsiteX5" fmla="*/ 0 w 854075"/>
              <a:gd name="connsiteY5" fmla="*/ 917575 h 1819275"/>
              <a:gd name="connsiteX6" fmla="*/ 268990 w 854075"/>
              <a:gd name="connsiteY6" fmla="*/ 4998 h 1819275"/>
              <a:gd name="connsiteX0" fmla="*/ 268990 w 854075"/>
              <a:gd name="connsiteY0" fmla="*/ 4998 h 1819275"/>
              <a:gd name="connsiteX1" fmla="*/ 584200 w 854075"/>
              <a:gd name="connsiteY1" fmla="*/ 0 h 1819275"/>
              <a:gd name="connsiteX2" fmla="*/ 854075 w 854075"/>
              <a:gd name="connsiteY2" fmla="*/ 908050 h 1819275"/>
              <a:gd name="connsiteX3" fmla="*/ 593725 w 854075"/>
              <a:gd name="connsiteY3" fmla="*/ 1812925 h 1819275"/>
              <a:gd name="connsiteX4" fmla="*/ 263525 w 854075"/>
              <a:gd name="connsiteY4" fmla="*/ 1819275 h 1819275"/>
              <a:gd name="connsiteX5" fmla="*/ 0 w 854075"/>
              <a:gd name="connsiteY5" fmla="*/ 917575 h 1819275"/>
              <a:gd name="connsiteX6" fmla="*/ 268990 w 854075"/>
              <a:gd name="connsiteY6" fmla="*/ 4998 h 1819275"/>
              <a:gd name="connsiteX0" fmla="*/ 268990 w 854075"/>
              <a:gd name="connsiteY0" fmla="*/ 4998 h 1819275"/>
              <a:gd name="connsiteX1" fmla="*/ 584200 w 854075"/>
              <a:gd name="connsiteY1" fmla="*/ 0 h 1819275"/>
              <a:gd name="connsiteX2" fmla="*/ 854075 w 854075"/>
              <a:gd name="connsiteY2" fmla="*/ 917575 h 1819275"/>
              <a:gd name="connsiteX3" fmla="*/ 593725 w 854075"/>
              <a:gd name="connsiteY3" fmla="*/ 1812925 h 1819275"/>
              <a:gd name="connsiteX4" fmla="*/ 263525 w 854075"/>
              <a:gd name="connsiteY4" fmla="*/ 1819275 h 1819275"/>
              <a:gd name="connsiteX5" fmla="*/ 0 w 854075"/>
              <a:gd name="connsiteY5" fmla="*/ 917575 h 1819275"/>
              <a:gd name="connsiteX6" fmla="*/ 268990 w 854075"/>
              <a:gd name="connsiteY6" fmla="*/ 4998 h 181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4075" h="1819275">
                <a:moveTo>
                  <a:pt x="268990" y="4998"/>
                </a:moveTo>
                <a:lnTo>
                  <a:pt x="584200" y="0"/>
                </a:lnTo>
                <a:lnTo>
                  <a:pt x="854075" y="917575"/>
                </a:lnTo>
                <a:lnTo>
                  <a:pt x="593725" y="1812925"/>
                </a:lnTo>
                <a:lnTo>
                  <a:pt x="263525" y="1819275"/>
                </a:lnTo>
                <a:lnTo>
                  <a:pt x="0" y="917575"/>
                </a:lnTo>
                <a:lnTo>
                  <a:pt x="268990" y="4998"/>
                </a:lnTo>
                <a:close/>
              </a:path>
            </a:pathLst>
          </a:custGeom>
          <a:solidFill>
            <a:srgbClr val="C85F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F17606D-E0F9-A8D0-115E-9FAACC375CCC}"/>
              </a:ext>
            </a:extLst>
          </p:cNvPr>
          <p:cNvGrpSpPr/>
          <p:nvPr/>
        </p:nvGrpSpPr>
        <p:grpSpPr>
          <a:xfrm>
            <a:off x="6791554" y="1862312"/>
            <a:ext cx="635162" cy="3527680"/>
            <a:chOff x="5714198" y="224589"/>
            <a:chExt cx="1668379" cy="6285297"/>
          </a:xfrm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53FDBC4E-D77D-A0DD-7F04-3ADC4DDB2F2E}"/>
                </a:ext>
              </a:extLst>
            </p:cNvPr>
            <p:cNvSpPr/>
            <p:nvPr/>
          </p:nvSpPr>
          <p:spPr>
            <a:xfrm>
              <a:off x="5714198" y="6009373"/>
              <a:ext cx="1668379" cy="500513"/>
            </a:xfrm>
            <a:custGeom>
              <a:avLst/>
              <a:gdLst>
                <a:gd name="connsiteX0" fmla="*/ 3208 w 1668379"/>
                <a:gd name="connsiteY0" fmla="*/ 388219 h 500513"/>
                <a:gd name="connsiteX1" fmla="*/ 0 w 1668379"/>
                <a:gd name="connsiteY1" fmla="*/ 500513 h 500513"/>
                <a:gd name="connsiteX2" fmla="*/ 1668379 w 1668379"/>
                <a:gd name="connsiteY2" fmla="*/ 112294 h 500513"/>
                <a:gd name="connsiteX3" fmla="*/ 1661962 w 1668379"/>
                <a:gd name="connsiteY3" fmla="*/ 0 h 500513"/>
                <a:gd name="connsiteX4" fmla="*/ 3208 w 1668379"/>
                <a:gd name="connsiteY4" fmla="*/ 388219 h 50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8379" h="500513">
                  <a:moveTo>
                    <a:pt x="3208" y="388219"/>
                  </a:moveTo>
                  <a:cubicBezTo>
                    <a:pt x="2139" y="425650"/>
                    <a:pt x="1069" y="463082"/>
                    <a:pt x="0" y="500513"/>
                  </a:cubicBezTo>
                  <a:lnTo>
                    <a:pt x="1668379" y="112294"/>
                  </a:lnTo>
                  <a:lnTo>
                    <a:pt x="1661962" y="0"/>
                  </a:lnTo>
                  <a:lnTo>
                    <a:pt x="3208" y="388219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0D0E29-451C-2B73-43C6-0944BC31981A}"/>
                </a:ext>
              </a:extLst>
            </p:cNvPr>
            <p:cNvSpPr/>
            <p:nvPr/>
          </p:nvSpPr>
          <p:spPr>
            <a:xfrm>
              <a:off x="5775158" y="5239352"/>
              <a:ext cx="1543250" cy="381802"/>
            </a:xfrm>
            <a:custGeom>
              <a:avLst/>
              <a:gdLst>
                <a:gd name="connsiteX0" fmla="*/ 0 w 1543250"/>
                <a:gd name="connsiteY0" fmla="*/ 272715 h 381802"/>
                <a:gd name="connsiteX1" fmla="*/ 1543250 w 1543250"/>
                <a:gd name="connsiteY1" fmla="*/ 0 h 381802"/>
                <a:gd name="connsiteX2" fmla="*/ 1543250 w 1543250"/>
                <a:gd name="connsiteY2" fmla="*/ 112294 h 381802"/>
                <a:gd name="connsiteX3" fmla="*/ 3208 w 1543250"/>
                <a:gd name="connsiteY3" fmla="*/ 381802 h 381802"/>
                <a:gd name="connsiteX4" fmla="*/ 0 w 1543250"/>
                <a:gd name="connsiteY4" fmla="*/ 272715 h 38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250" h="381802">
                  <a:moveTo>
                    <a:pt x="0" y="272715"/>
                  </a:moveTo>
                  <a:lnTo>
                    <a:pt x="1543250" y="0"/>
                  </a:lnTo>
                  <a:lnTo>
                    <a:pt x="1543250" y="112294"/>
                  </a:lnTo>
                  <a:lnTo>
                    <a:pt x="3208" y="381802"/>
                  </a:lnTo>
                  <a:cubicBezTo>
                    <a:pt x="4278" y="345440"/>
                    <a:pt x="5347" y="309077"/>
                    <a:pt x="0" y="272715"/>
                  </a:cubicBez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9848420-B3C4-79ED-99FA-DC03EC9F10C1}"/>
                </a:ext>
              </a:extLst>
            </p:cNvPr>
            <p:cNvSpPr/>
            <p:nvPr/>
          </p:nvSpPr>
          <p:spPr>
            <a:xfrm>
              <a:off x="5842535" y="4462914"/>
              <a:ext cx="1418122" cy="282341"/>
            </a:xfrm>
            <a:custGeom>
              <a:avLst/>
              <a:gdLst>
                <a:gd name="connsiteX0" fmla="*/ 3208 w 1418122"/>
                <a:gd name="connsiteY0" fmla="*/ 160421 h 282341"/>
                <a:gd name="connsiteX1" fmla="*/ 0 w 1418122"/>
                <a:gd name="connsiteY1" fmla="*/ 282341 h 282341"/>
                <a:gd name="connsiteX2" fmla="*/ 1418122 w 1418122"/>
                <a:gd name="connsiteY2" fmla="*/ 115503 h 282341"/>
                <a:gd name="connsiteX3" fmla="*/ 1418122 w 1418122"/>
                <a:gd name="connsiteY3" fmla="*/ 0 h 282341"/>
                <a:gd name="connsiteX4" fmla="*/ 3208 w 1418122"/>
                <a:gd name="connsiteY4" fmla="*/ 160421 h 2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8122" h="282341">
                  <a:moveTo>
                    <a:pt x="3208" y="160421"/>
                  </a:moveTo>
                  <a:cubicBezTo>
                    <a:pt x="2139" y="201061"/>
                    <a:pt x="1069" y="241701"/>
                    <a:pt x="0" y="282341"/>
                  </a:cubicBezTo>
                  <a:lnTo>
                    <a:pt x="1418122" y="115503"/>
                  </a:lnTo>
                  <a:lnTo>
                    <a:pt x="1418122" y="0"/>
                  </a:lnTo>
                  <a:lnTo>
                    <a:pt x="3208" y="160421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C590EB5-9E7A-F813-208E-85C10034C971}"/>
                </a:ext>
              </a:extLst>
            </p:cNvPr>
            <p:cNvSpPr/>
            <p:nvPr/>
          </p:nvSpPr>
          <p:spPr>
            <a:xfrm>
              <a:off x="5897078" y="3692893"/>
              <a:ext cx="1305827" cy="163629"/>
            </a:xfrm>
            <a:custGeom>
              <a:avLst/>
              <a:gdLst>
                <a:gd name="connsiteX0" fmla="*/ 3208 w 1305827"/>
                <a:gd name="connsiteY0" fmla="*/ 48126 h 163629"/>
                <a:gd name="connsiteX1" fmla="*/ 0 w 1305827"/>
                <a:gd name="connsiteY1" fmla="*/ 163629 h 163629"/>
                <a:gd name="connsiteX2" fmla="*/ 1305827 w 1305827"/>
                <a:gd name="connsiteY2" fmla="*/ 115503 h 163629"/>
                <a:gd name="connsiteX3" fmla="*/ 1302619 w 1305827"/>
                <a:gd name="connsiteY3" fmla="*/ 0 h 163629"/>
                <a:gd name="connsiteX4" fmla="*/ 3208 w 1305827"/>
                <a:gd name="connsiteY4" fmla="*/ 48126 h 163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5827" h="163629">
                  <a:moveTo>
                    <a:pt x="3208" y="48126"/>
                  </a:moveTo>
                  <a:cubicBezTo>
                    <a:pt x="2139" y="86627"/>
                    <a:pt x="1069" y="125128"/>
                    <a:pt x="0" y="163629"/>
                  </a:cubicBezTo>
                  <a:lnTo>
                    <a:pt x="1305827" y="115503"/>
                  </a:lnTo>
                  <a:cubicBezTo>
                    <a:pt x="1304758" y="77002"/>
                    <a:pt x="1303688" y="38501"/>
                    <a:pt x="1302619" y="0"/>
                  </a:cubicBezTo>
                  <a:lnTo>
                    <a:pt x="3208" y="48126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255B742-B4B6-C162-30BF-5E9921B16740}"/>
                </a:ext>
              </a:extLst>
            </p:cNvPr>
            <p:cNvSpPr/>
            <p:nvPr/>
          </p:nvSpPr>
          <p:spPr>
            <a:xfrm>
              <a:off x="5900286" y="2874745"/>
              <a:ext cx="1296202" cy="154004"/>
            </a:xfrm>
            <a:custGeom>
              <a:avLst/>
              <a:gdLst>
                <a:gd name="connsiteX0" fmla="*/ 3209 w 1296202"/>
                <a:gd name="connsiteY0" fmla="*/ 0 h 154004"/>
                <a:gd name="connsiteX1" fmla="*/ 0 w 1296202"/>
                <a:gd name="connsiteY1" fmla="*/ 112295 h 154004"/>
                <a:gd name="connsiteX2" fmla="*/ 1296202 w 1296202"/>
                <a:gd name="connsiteY2" fmla="*/ 154004 h 154004"/>
                <a:gd name="connsiteX3" fmla="*/ 1292994 w 1296202"/>
                <a:gd name="connsiteY3" fmla="*/ 41710 h 154004"/>
                <a:gd name="connsiteX4" fmla="*/ 3209 w 1296202"/>
                <a:gd name="connsiteY4" fmla="*/ 0 h 15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202" h="154004">
                  <a:moveTo>
                    <a:pt x="3209" y="0"/>
                  </a:moveTo>
                  <a:cubicBezTo>
                    <a:pt x="2139" y="37432"/>
                    <a:pt x="1070" y="74863"/>
                    <a:pt x="0" y="112295"/>
                  </a:cubicBezTo>
                  <a:lnTo>
                    <a:pt x="1296202" y="154004"/>
                  </a:lnTo>
                  <a:cubicBezTo>
                    <a:pt x="1295133" y="116573"/>
                    <a:pt x="1294063" y="79141"/>
                    <a:pt x="1292994" y="41710"/>
                  </a:cubicBezTo>
                  <a:lnTo>
                    <a:pt x="3209" y="0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73B29A9-986B-89F4-9835-318E90A6FB91}"/>
                </a:ext>
              </a:extLst>
            </p:cNvPr>
            <p:cNvSpPr/>
            <p:nvPr/>
          </p:nvSpPr>
          <p:spPr>
            <a:xfrm>
              <a:off x="5839326" y="1986013"/>
              <a:ext cx="1421331" cy="282341"/>
            </a:xfrm>
            <a:custGeom>
              <a:avLst/>
              <a:gdLst>
                <a:gd name="connsiteX0" fmla="*/ 0 w 1421331"/>
                <a:gd name="connsiteY0" fmla="*/ 0 h 282341"/>
                <a:gd name="connsiteX1" fmla="*/ 0 w 1421331"/>
                <a:gd name="connsiteY1" fmla="*/ 118711 h 282341"/>
                <a:gd name="connsiteX2" fmla="*/ 1421331 w 1421331"/>
                <a:gd name="connsiteY2" fmla="*/ 282341 h 282341"/>
                <a:gd name="connsiteX3" fmla="*/ 1418122 w 1421331"/>
                <a:gd name="connsiteY3" fmla="*/ 170046 h 282341"/>
                <a:gd name="connsiteX4" fmla="*/ 0 w 1421331"/>
                <a:gd name="connsiteY4" fmla="*/ 0 h 2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1331" h="282341">
                  <a:moveTo>
                    <a:pt x="0" y="0"/>
                  </a:moveTo>
                  <a:lnTo>
                    <a:pt x="0" y="118711"/>
                  </a:lnTo>
                  <a:lnTo>
                    <a:pt x="1421331" y="282341"/>
                  </a:lnTo>
                  <a:cubicBezTo>
                    <a:pt x="1420261" y="244909"/>
                    <a:pt x="1419192" y="207478"/>
                    <a:pt x="1418122" y="1700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24AFE268-4056-54D7-8FDB-74B72E3DA04A}"/>
                </a:ext>
              </a:extLst>
            </p:cNvPr>
            <p:cNvSpPr/>
            <p:nvPr/>
          </p:nvSpPr>
          <p:spPr>
            <a:xfrm>
              <a:off x="5778366" y="1100488"/>
              <a:ext cx="1543251" cy="394636"/>
            </a:xfrm>
            <a:custGeom>
              <a:avLst/>
              <a:gdLst>
                <a:gd name="connsiteX0" fmla="*/ 0 w 1543251"/>
                <a:gd name="connsiteY0" fmla="*/ 0 h 394636"/>
                <a:gd name="connsiteX1" fmla="*/ 3209 w 1543251"/>
                <a:gd name="connsiteY1" fmla="*/ 125129 h 394636"/>
                <a:gd name="connsiteX2" fmla="*/ 1543251 w 1543251"/>
                <a:gd name="connsiteY2" fmla="*/ 394636 h 394636"/>
                <a:gd name="connsiteX3" fmla="*/ 1540042 w 1543251"/>
                <a:gd name="connsiteY3" fmla="*/ 285550 h 394636"/>
                <a:gd name="connsiteX4" fmla="*/ 0 w 1543251"/>
                <a:gd name="connsiteY4" fmla="*/ 0 h 39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3251" h="394636">
                  <a:moveTo>
                    <a:pt x="0" y="0"/>
                  </a:moveTo>
                  <a:cubicBezTo>
                    <a:pt x="1070" y="41710"/>
                    <a:pt x="2139" y="83419"/>
                    <a:pt x="3209" y="125129"/>
                  </a:cubicBezTo>
                  <a:lnTo>
                    <a:pt x="1543251" y="394636"/>
                  </a:lnTo>
                  <a:cubicBezTo>
                    <a:pt x="1542181" y="358274"/>
                    <a:pt x="1541112" y="321912"/>
                    <a:pt x="1540042" y="28555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0A059200-B110-89EC-D3A6-630205FFEDCD}"/>
                </a:ext>
              </a:extLst>
            </p:cNvPr>
            <p:cNvSpPr/>
            <p:nvPr/>
          </p:nvSpPr>
          <p:spPr>
            <a:xfrm>
              <a:off x="5720615" y="224589"/>
              <a:ext cx="1661962" cy="490889"/>
            </a:xfrm>
            <a:custGeom>
              <a:avLst/>
              <a:gdLst>
                <a:gd name="connsiteX0" fmla="*/ 0 w 1661962"/>
                <a:gd name="connsiteY0" fmla="*/ 0 h 490889"/>
                <a:gd name="connsiteX1" fmla="*/ 0 w 1661962"/>
                <a:gd name="connsiteY1" fmla="*/ 109087 h 490889"/>
                <a:gd name="connsiteX2" fmla="*/ 1661962 w 1661962"/>
                <a:gd name="connsiteY2" fmla="*/ 490889 h 490889"/>
                <a:gd name="connsiteX3" fmla="*/ 1661962 w 1661962"/>
                <a:gd name="connsiteY3" fmla="*/ 385011 h 490889"/>
                <a:gd name="connsiteX4" fmla="*/ 0 w 1661962"/>
                <a:gd name="connsiteY4" fmla="*/ 0 h 49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1962" h="490889">
                  <a:moveTo>
                    <a:pt x="0" y="0"/>
                  </a:moveTo>
                  <a:lnTo>
                    <a:pt x="0" y="109087"/>
                  </a:lnTo>
                  <a:lnTo>
                    <a:pt x="1661962" y="490889"/>
                  </a:lnTo>
                  <a:lnTo>
                    <a:pt x="1661962" y="385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A58D500-2FC4-2EDA-11EC-8B4BA9CDA2EE}"/>
                </a:ext>
              </a:extLst>
            </p:cNvPr>
            <p:cNvCxnSpPr>
              <a:cxnSpLocks/>
              <a:stCxn id="44" idx="1"/>
              <a:endCxn id="44" idx="2"/>
            </p:cNvCxnSpPr>
            <p:nvPr/>
          </p:nvCxnSpPr>
          <p:spPr>
            <a:xfrm>
              <a:off x="5720615" y="333676"/>
              <a:ext cx="1661962" cy="38180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44AEF34-666A-E248-3EDF-22F75151ECD3}"/>
                </a:ext>
              </a:extLst>
            </p:cNvPr>
            <p:cNvCxnSpPr>
              <a:cxnSpLocks/>
              <a:endCxn id="43" idx="2"/>
            </p:cNvCxnSpPr>
            <p:nvPr/>
          </p:nvCxnSpPr>
          <p:spPr>
            <a:xfrm>
              <a:off x="5782962" y="1223319"/>
              <a:ext cx="1538655" cy="27180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C81D2C1-3025-93AC-92E4-8B21241963ED}"/>
                </a:ext>
              </a:extLst>
            </p:cNvPr>
            <p:cNvCxnSpPr>
              <a:cxnSpLocks/>
              <a:endCxn id="42" idx="2"/>
            </p:cNvCxnSpPr>
            <p:nvPr/>
          </p:nvCxnSpPr>
          <p:spPr>
            <a:xfrm>
              <a:off x="5839326" y="2117556"/>
              <a:ext cx="1421331" cy="150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62000A1-FE05-7A6A-196C-CE29F152030F}"/>
                </a:ext>
              </a:extLst>
            </p:cNvPr>
            <p:cNvCxnSpPr>
              <a:cxnSpLocks/>
              <a:stCxn id="41" idx="1"/>
              <a:endCxn id="41" idx="2"/>
            </p:cNvCxnSpPr>
            <p:nvPr/>
          </p:nvCxnSpPr>
          <p:spPr>
            <a:xfrm>
              <a:off x="5900286" y="2987040"/>
              <a:ext cx="1296202" cy="4170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3E64F23-88FB-5105-87FD-4E6606AA0A47}"/>
                </a:ext>
              </a:extLst>
            </p:cNvPr>
            <p:cNvCxnSpPr>
              <a:cxnSpLocks/>
              <a:endCxn id="40" idx="3"/>
            </p:cNvCxnSpPr>
            <p:nvPr/>
          </p:nvCxnSpPr>
          <p:spPr>
            <a:xfrm flipV="1">
              <a:off x="5897078" y="3692893"/>
              <a:ext cx="1302619" cy="4170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2D0B563-A4F2-5944-C5A8-3D2FDAC1802B}"/>
                </a:ext>
              </a:extLst>
            </p:cNvPr>
            <p:cNvCxnSpPr>
              <a:cxnSpLocks/>
              <a:stCxn id="39" idx="0"/>
              <a:endCxn id="39" idx="3"/>
            </p:cNvCxnSpPr>
            <p:nvPr/>
          </p:nvCxnSpPr>
          <p:spPr>
            <a:xfrm flipV="1">
              <a:off x="5845743" y="4462914"/>
              <a:ext cx="1414914" cy="16042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454A904-CAD4-9C7F-2853-21F7B561EB7B}"/>
                </a:ext>
              </a:extLst>
            </p:cNvPr>
            <p:cNvCxnSpPr>
              <a:cxnSpLocks/>
              <a:endCxn id="38" idx="1"/>
            </p:cNvCxnSpPr>
            <p:nvPr/>
          </p:nvCxnSpPr>
          <p:spPr>
            <a:xfrm flipV="1">
              <a:off x="5770605" y="5239352"/>
              <a:ext cx="1547803" cy="26352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8FBC096-CD3E-94E0-56FD-532F991B1B69}"/>
                </a:ext>
              </a:extLst>
            </p:cNvPr>
            <p:cNvCxnSpPr>
              <a:cxnSpLocks/>
              <a:endCxn id="37" idx="3"/>
            </p:cNvCxnSpPr>
            <p:nvPr/>
          </p:nvCxnSpPr>
          <p:spPr>
            <a:xfrm flipV="1">
              <a:off x="5714198" y="6009373"/>
              <a:ext cx="1661962" cy="38318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288781D-28DA-FE7D-1F02-D7822E00F287}"/>
              </a:ext>
            </a:extLst>
          </p:cNvPr>
          <p:cNvSpPr txBox="1"/>
          <p:nvPr/>
        </p:nvSpPr>
        <p:spPr>
          <a:xfrm>
            <a:off x="3584693" y="2575411"/>
            <a:ext cx="83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A6A6A6"/>
                </a:solidFill>
              </a:rPr>
              <a:t>Al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B07F4-EA35-4E1F-D2B3-073D538463EE}"/>
              </a:ext>
            </a:extLst>
          </p:cNvPr>
          <p:cNvSpPr txBox="1"/>
          <p:nvPr/>
        </p:nvSpPr>
        <p:spPr>
          <a:xfrm>
            <a:off x="3938840" y="2575411"/>
            <a:ext cx="2136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C95FDE"/>
                </a:solidFill>
              </a:rPr>
              <a:t>Bi single crystal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4188CE-7B7D-FB86-13AA-3E28D3A7FD20}"/>
              </a:ext>
            </a:extLst>
          </p:cNvPr>
          <p:cNvCxnSpPr/>
          <p:nvPr/>
        </p:nvCxnSpPr>
        <p:spPr>
          <a:xfrm>
            <a:off x="368839" y="5281383"/>
            <a:ext cx="207509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EC546D9-BBDF-F6B7-AF02-C2930E6952B1}"/>
              </a:ext>
            </a:extLst>
          </p:cNvPr>
          <p:cNvSpPr txBox="1"/>
          <p:nvPr/>
        </p:nvSpPr>
        <p:spPr>
          <a:xfrm>
            <a:off x="783074" y="5318607"/>
            <a:ext cx="145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Beam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2D409054-0DE9-A135-CE95-00822F44B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" t="3628"/>
          <a:stretch/>
        </p:blipFill>
        <p:spPr>
          <a:xfrm>
            <a:off x="7274123" y="313483"/>
            <a:ext cx="1807801" cy="43542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FD256FE-0D2C-A061-7BB4-119A391B89A8}"/>
              </a:ext>
            </a:extLst>
          </p:cNvPr>
          <p:cNvGrpSpPr/>
          <p:nvPr/>
        </p:nvGrpSpPr>
        <p:grpSpPr>
          <a:xfrm>
            <a:off x="9248173" y="32533"/>
            <a:ext cx="1717438" cy="1149595"/>
            <a:chOff x="6642249" y="758327"/>
            <a:chExt cx="1836350" cy="1229191"/>
          </a:xfrm>
        </p:grpSpPr>
        <p:pic>
          <p:nvPicPr>
            <p:cNvPr id="60" name="mcstas_logo_371x218.png">
              <a:extLst>
                <a:ext uri="{FF2B5EF4-FFF2-40B4-BE49-F238E27FC236}">
                  <a16:creationId xmlns:a16="http://schemas.microsoft.com/office/drawing/2014/main" id="{9A11C4F7-EEBE-E883-23A7-A6B7ECCAC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208F6B-32CB-AE78-E81A-2B55B9EF4EAF}"/>
                </a:ext>
              </a:extLst>
            </p:cNvPr>
            <p:cNvSpPr txBox="1"/>
            <p:nvPr/>
          </p:nvSpPr>
          <p:spPr>
            <a:xfrm>
              <a:off x="6644148" y="758327"/>
              <a:ext cx="1834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36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019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6FA5D-FBB7-9F67-CEEC-6C896673B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B755EE-403F-1BA3-351E-F09906F1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demo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2E2E2BD-AF3A-B33F-E00A-93F8A88D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41C97F6-2570-E8FA-310F-96AA76A1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9E0AF3C-89C1-C146-E568-AEFBE3F41A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1CC1A7-138F-8B5C-D92C-3FC15DB83C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00" y="947558"/>
            <a:ext cx="10920890" cy="5880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ACCE1-C6FF-FF19-11F9-8FF7E46C5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" t="3628"/>
          <a:stretch/>
        </p:blipFill>
        <p:spPr>
          <a:xfrm>
            <a:off x="7274123" y="313483"/>
            <a:ext cx="1807801" cy="43542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07BB4-334A-47DC-6369-C0178FF3E3C6}"/>
              </a:ext>
            </a:extLst>
          </p:cNvPr>
          <p:cNvGrpSpPr/>
          <p:nvPr/>
        </p:nvGrpSpPr>
        <p:grpSpPr>
          <a:xfrm>
            <a:off x="9248173" y="32533"/>
            <a:ext cx="1717438" cy="1149595"/>
            <a:chOff x="6642249" y="758327"/>
            <a:chExt cx="1836350" cy="1229191"/>
          </a:xfrm>
        </p:grpSpPr>
        <p:pic>
          <p:nvPicPr>
            <p:cNvPr id="14" name="mcstas_logo_371x218.png">
              <a:extLst>
                <a:ext uri="{FF2B5EF4-FFF2-40B4-BE49-F238E27FC236}">
                  <a16:creationId xmlns:a16="http://schemas.microsoft.com/office/drawing/2014/main" id="{2DB278EF-D4B1-2697-3AA7-38B4A8F02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3BB610-ED0A-0F30-D421-9AA25DA4D070}"/>
                </a:ext>
              </a:extLst>
            </p:cNvPr>
            <p:cNvSpPr txBox="1"/>
            <p:nvPr/>
          </p:nvSpPr>
          <p:spPr>
            <a:xfrm>
              <a:off x="6644148" y="758327"/>
              <a:ext cx="1834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36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36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543FA-BF22-2AB6-F25B-4C47600FC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2AEF328-D09C-4F3B-DC3C-DA5F709AD0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700" y="947558"/>
            <a:ext cx="10920890" cy="5880479"/>
          </a:xfrm>
          <a:prstGeom prst="rect">
            <a:avLst/>
          </a:prstGeom>
        </p:spPr>
      </p:pic>
      <p:pic>
        <p:nvPicPr>
          <p:cNvPr id="21" name="interface_demo">
            <a:hlinkClick r:id="" action="ppaction://media"/>
            <a:extLst>
              <a:ext uri="{FF2B5EF4-FFF2-40B4-BE49-F238E27FC236}">
                <a16:creationId xmlns:a16="http://schemas.microsoft.com/office/drawing/2014/main" id="{7089CB1F-002F-F629-95C2-07E8669D48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107" y="922712"/>
            <a:ext cx="10454184" cy="588047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D1A59BA-11A7-C005-D5E2-78B98330F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demo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B91D83E-7948-2030-9F3B-B31867B1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5C55FF5-2750-C8ED-119C-93994AA4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E977732-5F39-00E8-28C8-E8638EEAB0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2025-07-10</a:t>
            </a:fld>
            <a:endParaRPr lang="sv-SE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27C15-B7CD-7643-2EB5-579D2C5B55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2" t="3628"/>
          <a:stretch/>
        </p:blipFill>
        <p:spPr>
          <a:xfrm>
            <a:off x="7274123" y="313483"/>
            <a:ext cx="1807801" cy="4354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59F84C5-4A5D-94AD-C89E-272197C4930D}"/>
              </a:ext>
            </a:extLst>
          </p:cNvPr>
          <p:cNvGrpSpPr/>
          <p:nvPr/>
        </p:nvGrpSpPr>
        <p:grpSpPr>
          <a:xfrm>
            <a:off x="9248173" y="32533"/>
            <a:ext cx="1717438" cy="1149595"/>
            <a:chOff x="6642249" y="758327"/>
            <a:chExt cx="1836350" cy="1229191"/>
          </a:xfrm>
        </p:grpSpPr>
        <p:pic>
          <p:nvPicPr>
            <p:cNvPr id="17" name="mcstas_logo_371x218.png">
              <a:extLst>
                <a:ext uri="{FF2B5EF4-FFF2-40B4-BE49-F238E27FC236}">
                  <a16:creationId xmlns:a16="http://schemas.microsoft.com/office/drawing/2014/main" id="{AAAC40E9-8571-2C02-51D6-C19C0725F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7437E8-DAEC-29C9-1432-A96550F805F6}"/>
                </a:ext>
              </a:extLst>
            </p:cNvPr>
            <p:cNvSpPr txBox="1"/>
            <p:nvPr/>
          </p:nvSpPr>
          <p:spPr>
            <a:xfrm>
              <a:off x="6644148" y="758327"/>
              <a:ext cx="1834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36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15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73EE5-3E7F-CF1A-20DA-B653425A3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48D385-C039-F5E4-A577-9EBC80721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Introducing Effects of Surface Physics in </a:t>
            </a:r>
            <a:r>
              <a:rPr lang="en-GB" dirty="0" err="1"/>
              <a:t>McStas</a:t>
            </a:r>
            <a:r>
              <a:rPr lang="en-GB" dirty="0"/>
              <a:t> Union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250F631-7F36-264D-8932-AAE17576CA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Mads Bertelsen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FDCCF3A-027D-8C8B-B791-7864F69E00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2025-07-09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9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46040-2244-CE63-1BFC-A6F3AF3A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7B5D0A-5EEB-2F3D-0BC0-3FC226CE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physics use-case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BB1AAD-9672-02C9-D79B-544413082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7BB97A4-1D42-DE3F-FE9E-1FF74A08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27BA95F-58B4-7273-744C-5E6C15B82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Surface physics relevant for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Optics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Guides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Focusing optics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Refractive optics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 in sample environments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Reflectometry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Substrate</a:t>
            </a:r>
          </a:p>
          <a:p>
            <a:pPr lvl="1"/>
            <a:endParaRPr lang="en-US" dirty="0"/>
          </a:p>
          <a:p>
            <a:pPr lvl="1"/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9DBBA29-1C85-3F43-2E5A-EA7665BD0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660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03DD-E5FF-AFFD-38A3-59DC0144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94366C-49F1-A99A-BF42-70FE24B2B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0239D39-5103-A74B-356D-9FB0E79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930169E-6D7D-6C0F-EC35-45D0328C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7628689-FE83-8A87-1291-446C06C0F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10491049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 constitutes a powerful tool in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McStas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simulate complex systems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Newly added interface physics expands their use case to optics, reflectometry and more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Remaining limitations: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simulation of gravity</a:t>
            </a:r>
          </a:p>
          <a:p>
            <a:pPr lvl="2">
              <a:spcBef>
                <a:spcPts val="300"/>
              </a:spcBef>
              <a:spcAft>
                <a:spcPts val="300"/>
              </a:spcAf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Lack support for polarization</a:t>
            </a:r>
          </a:p>
          <a:p>
            <a:pPr lvl="1"/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59C9EC0-6E01-D661-D1F4-908993394A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27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94558-F893-A4B3-EF2E-96BE53AC8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AB3EF8-B322-22A5-2075-BB5E693951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97056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FBB8D-8B10-249F-4269-383B2A7BC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2779B61-C822-E5B9-8287-00E63C9DA65B}"/>
              </a:ext>
            </a:extLst>
          </p:cNvPr>
          <p:cNvSpPr/>
          <p:nvPr/>
        </p:nvSpPr>
        <p:spPr>
          <a:xfrm>
            <a:off x="6703769" y="2926425"/>
            <a:ext cx="290120" cy="34204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21D493D-EDE6-AAC6-A1E9-59A6CF808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7DDC135-7D01-208E-3C6E-C7D7DEBC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7973A31-884A-9A60-53E1-CB5DE6A5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FC59296B-14D5-85CE-4D9A-24C9B93C70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McStas</a:t>
            </a:r>
            <a:r>
              <a:rPr lang="sv-SE" dirty="0"/>
              <a:t> instrument </a:t>
            </a:r>
            <a:r>
              <a:rPr lang="sv-SE" dirty="0" err="1"/>
              <a:t>structure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B40E504-150D-B138-899F-888261ABC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2025-07-11</a:t>
            </a:fld>
            <a:endParaRPr lang="sv-SE" dirty="0"/>
          </a:p>
        </p:txBody>
      </p:sp>
      <p:sp>
        <p:nvSpPr>
          <p:cNvPr id="3" name="Shape 741">
            <a:extLst>
              <a:ext uri="{FF2B5EF4-FFF2-40B4-BE49-F238E27FC236}">
                <a16:creationId xmlns:a16="http://schemas.microsoft.com/office/drawing/2014/main" id="{7EDD0C05-9CAC-51C3-D3B2-F968E3B03D59}"/>
              </a:ext>
            </a:extLst>
          </p:cNvPr>
          <p:cNvSpPr/>
          <p:nvPr/>
        </p:nvSpPr>
        <p:spPr>
          <a:xfrm rot="10800000">
            <a:off x="3204061" y="4053091"/>
            <a:ext cx="284418" cy="103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662" y="16"/>
                  <a:pt x="1324" y="83"/>
                  <a:pt x="1985" y="210"/>
                </a:cubicBezTo>
                <a:cubicBezTo>
                  <a:pt x="8588" y="1473"/>
                  <a:pt x="14955" y="9122"/>
                  <a:pt x="2160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1" name="Shape 742">
            <a:extLst>
              <a:ext uri="{FF2B5EF4-FFF2-40B4-BE49-F238E27FC236}">
                <a16:creationId xmlns:a16="http://schemas.microsoft.com/office/drawing/2014/main" id="{4FA694E5-88A1-0C08-4C9B-D60423879C98}"/>
              </a:ext>
            </a:extLst>
          </p:cNvPr>
          <p:cNvSpPr/>
          <p:nvPr/>
        </p:nvSpPr>
        <p:spPr>
          <a:xfrm flipH="1">
            <a:off x="3204061" y="3767848"/>
            <a:ext cx="285558" cy="103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1" extrusionOk="0">
                <a:moveTo>
                  <a:pt x="0" y="20"/>
                </a:moveTo>
                <a:cubicBezTo>
                  <a:pt x="664" y="-19"/>
                  <a:pt x="1329" y="-4"/>
                  <a:pt x="1993" y="80"/>
                </a:cubicBezTo>
                <a:cubicBezTo>
                  <a:pt x="8558" y="913"/>
                  <a:pt x="15018" y="8338"/>
                  <a:pt x="21600" y="21581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2" name="Shape 743">
            <a:extLst>
              <a:ext uri="{FF2B5EF4-FFF2-40B4-BE49-F238E27FC236}">
                <a16:creationId xmlns:a16="http://schemas.microsoft.com/office/drawing/2014/main" id="{4B4AF0F2-B331-3123-A3AC-359E1E244B2D}"/>
              </a:ext>
            </a:extLst>
          </p:cNvPr>
          <p:cNvSpPr/>
          <p:nvPr/>
        </p:nvSpPr>
        <p:spPr>
          <a:xfrm>
            <a:off x="3037289" y="3349461"/>
            <a:ext cx="279896" cy="745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00" h="21543" extrusionOk="0">
                <a:moveTo>
                  <a:pt x="15588" y="21543"/>
                </a:moveTo>
                <a:lnTo>
                  <a:pt x="9504" y="11106"/>
                </a:lnTo>
                <a:lnTo>
                  <a:pt x="5288" y="21353"/>
                </a:lnTo>
                <a:cubicBezTo>
                  <a:pt x="3175" y="19680"/>
                  <a:pt x="1720" y="17920"/>
                  <a:pt x="906" y="16118"/>
                </a:cubicBezTo>
                <a:cubicBezTo>
                  <a:pt x="-201" y="13665"/>
                  <a:pt x="-129" y="11167"/>
                  <a:pt x="259" y="8667"/>
                </a:cubicBezTo>
                <a:cubicBezTo>
                  <a:pt x="599" y="6477"/>
                  <a:pt x="1920" y="4374"/>
                  <a:pt x="3554" y="2695"/>
                </a:cubicBezTo>
                <a:cubicBezTo>
                  <a:pt x="4316" y="1913"/>
                  <a:pt x="5324" y="1215"/>
                  <a:pt x="6510" y="712"/>
                </a:cubicBezTo>
                <a:cubicBezTo>
                  <a:pt x="7602" y="248"/>
                  <a:pt x="8909" y="-57"/>
                  <a:pt x="10648" y="8"/>
                </a:cubicBezTo>
                <a:cubicBezTo>
                  <a:pt x="13290" y="108"/>
                  <a:pt x="14652" y="985"/>
                  <a:pt x="15710" y="1879"/>
                </a:cubicBezTo>
                <a:cubicBezTo>
                  <a:pt x="16787" y="2791"/>
                  <a:pt x="17890" y="3829"/>
                  <a:pt x="18656" y="4975"/>
                </a:cubicBezTo>
                <a:cubicBezTo>
                  <a:pt x="20435" y="7638"/>
                  <a:pt x="21399" y="11030"/>
                  <a:pt x="20102" y="14389"/>
                </a:cubicBezTo>
                <a:cubicBezTo>
                  <a:pt x="19152" y="16848"/>
                  <a:pt x="17659" y="19220"/>
                  <a:pt x="15588" y="21543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3" name="Shape 744">
            <a:extLst>
              <a:ext uri="{FF2B5EF4-FFF2-40B4-BE49-F238E27FC236}">
                <a16:creationId xmlns:a16="http://schemas.microsoft.com/office/drawing/2014/main" id="{11CD1815-F747-01D5-F346-7CA53957A586}"/>
              </a:ext>
            </a:extLst>
          </p:cNvPr>
          <p:cNvSpPr/>
          <p:nvPr/>
        </p:nvSpPr>
        <p:spPr>
          <a:xfrm>
            <a:off x="3038001" y="3351097"/>
            <a:ext cx="273470" cy="796949"/>
          </a:xfrm>
          <a:prstGeom prst="ellips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 745">
            <a:extLst>
              <a:ext uri="{FF2B5EF4-FFF2-40B4-BE49-F238E27FC236}">
                <a16:creationId xmlns:a16="http://schemas.microsoft.com/office/drawing/2014/main" id="{8B9FB415-B2BC-3D83-9E33-551C1146E440}"/>
              </a:ext>
            </a:extLst>
          </p:cNvPr>
          <p:cNvSpPr/>
          <p:nvPr/>
        </p:nvSpPr>
        <p:spPr>
          <a:xfrm>
            <a:off x="3088314" y="3637741"/>
            <a:ext cx="172843" cy="531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Shape 746">
            <a:extLst>
              <a:ext uri="{FF2B5EF4-FFF2-40B4-BE49-F238E27FC236}">
                <a16:creationId xmlns:a16="http://schemas.microsoft.com/office/drawing/2014/main" id="{05136465-98CB-ECA9-CF89-950C7D213849}"/>
              </a:ext>
            </a:extLst>
          </p:cNvPr>
          <p:cNvSpPr/>
          <p:nvPr/>
        </p:nvSpPr>
        <p:spPr>
          <a:xfrm>
            <a:off x="3108109" y="3720976"/>
            <a:ext cx="135919" cy="385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8883" y="0"/>
                </a:lnTo>
                <a:lnTo>
                  <a:pt x="21600" y="21583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endParaRPr/>
          </a:p>
        </p:txBody>
      </p:sp>
      <p:sp>
        <p:nvSpPr>
          <p:cNvPr id="16" name="Shape 748">
            <a:extLst>
              <a:ext uri="{FF2B5EF4-FFF2-40B4-BE49-F238E27FC236}">
                <a16:creationId xmlns:a16="http://schemas.microsoft.com/office/drawing/2014/main" id="{ABFEB457-B2C4-3CA9-AC14-3A007BD8514D}"/>
              </a:ext>
            </a:extLst>
          </p:cNvPr>
          <p:cNvSpPr/>
          <p:nvPr/>
        </p:nvSpPr>
        <p:spPr>
          <a:xfrm>
            <a:off x="2648267" y="3769219"/>
            <a:ext cx="498904" cy="40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16" extrusionOk="0">
                <a:moveTo>
                  <a:pt x="36" y="14"/>
                </a:moveTo>
                <a:cubicBezTo>
                  <a:pt x="3688" y="-84"/>
                  <a:pt x="7338" y="314"/>
                  <a:pt x="10931" y="1202"/>
                </a:cubicBezTo>
                <a:cubicBezTo>
                  <a:pt x="14575" y="2103"/>
                  <a:pt x="18143" y="3503"/>
                  <a:pt x="21580" y="5381"/>
                </a:cubicBezTo>
                <a:lnTo>
                  <a:pt x="21600" y="15367"/>
                </a:lnTo>
                <a:cubicBezTo>
                  <a:pt x="18726" y="16967"/>
                  <a:pt x="15767" y="18267"/>
                  <a:pt x="12748" y="19252"/>
                </a:cubicBezTo>
                <a:cubicBezTo>
                  <a:pt x="8569" y="20617"/>
                  <a:pt x="4296" y="21376"/>
                  <a:pt x="0" y="21516"/>
                </a:cubicBezTo>
                <a:lnTo>
                  <a:pt x="36" y="1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7" name="Shape 749">
            <a:extLst>
              <a:ext uri="{FF2B5EF4-FFF2-40B4-BE49-F238E27FC236}">
                <a16:creationId xmlns:a16="http://schemas.microsoft.com/office/drawing/2014/main" id="{D7F3EB76-D353-D7DD-3CEB-594CAE216C79}"/>
              </a:ext>
            </a:extLst>
          </p:cNvPr>
          <p:cNvSpPr/>
          <p:nvPr/>
        </p:nvSpPr>
        <p:spPr>
          <a:xfrm rot="10800000" flipH="1">
            <a:off x="2518988" y="4053091"/>
            <a:ext cx="637171" cy="1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045" extrusionOk="0">
                <a:moveTo>
                  <a:pt x="0" y="803"/>
                </a:moveTo>
                <a:cubicBezTo>
                  <a:pt x="463" y="597"/>
                  <a:pt x="927" y="431"/>
                  <a:pt x="1390" y="305"/>
                </a:cubicBezTo>
                <a:cubicBezTo>
                  <a:pt x="8211" y="-1555"/>
                  <a:pt x="15026" y="5102"/>
                  <a:pt x="21600" y="20045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18" name="Shape 851">
            <a:extLst>
              <a:ext uri="{FF2B5EF4-FFF2-40B4-BE49-F238E27FC236}">
                <a16:creationId xmlns:a16="http://schemas.microsoft.com/office/drawing/2014/main" id="{13EB3820-C2EC-126E-8036-D47A4968C473}"/>
              </a:ext>
            </a:extLst>
          </p:cNvPr>
          <p:cNvSpPr/>
          <p:nvPr/>
        </p:nvSpPr>
        <p:spPr>
          <a:xfrm>
            <a:off x="3492590" y="3430774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0" y="20729"/>
                </a:moveTo>
                <a:cubicBezTo>
                  <a:pt x="10626" y="21600"/>
                  <a:pt x="17826" y="14690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9" name="Shape 751">
            <a:extLst>
              <a:ext uri="{FF2B5EF4-FFF2-40B4-BE49-F238E27FC236}">
                <a16:creationId xmlns:a16="http://schemas.microsoft.com/office/drawing/2014/main" id="{F9CF3DEA-8578-A55E-8A53-E59E6BDB554C}"/>
              </a:ext>
            </a:extLst>
          </p:cNvPr>
          <p:cNvSpPr/>
          <p:nvPr/>
        </p:nvSpPr>
        <p:spPr>
          <a:xfrm>
            <a:off x="5878492" y="2896450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0" name="Shape 752">
            <a:extLst>
              <a:ext uri="{FF2B5EF4-FFF2-40B4-BE49-F238E27FC236}">
                <a16:creationId xmlns:a16="http://schemas.microsoft.com/office/drawing/2014/main" id="{03AE6629-D1AA-993B-0EE3-474659D297C8}"/>
              </a:ext>
            </a:extLst>
          </p:cNvPr>
          <p:cNvSpPr/>
          <p:nvPr/>
        </p:nvSpPr>
        <p:spPr>
          <a:xfrm rot="10800000" flipH="1">
            <a:off x="5882465" y="3167937"/>
            <a:ext cx="576686" cy="118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97" extrusionOk="0">
                <a:moveTo>
                  <a:pt x="0" y="38"/>
                </a:moveTo>
                <a:cubicBezTo>
                  <a:pt x="6377" y="-503"/>
                  <a:pt x="12724" y="4750"/>
                  <a:pt x="18768" y="15570"/>
                </a:cubicBezTo>
                <a:cubicBezTo>
                  <a:pt x="19721" y="17277"/>
                  <a:pt x="20666" y="19119"/>
                  <a:pt x="21600" y="21097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29" name="Shape 761">
            <a:extLst>
              <a:ext uri="{FF2B5EF4-FFF2-40B4-BE49-F238E27FC236}">
                <a16:creationId xmlns:a16="http://schemas.microsoft.com/office/drawing/2014/main" id="{25D5937B-F7FE-287E-A03A-D1E38EBBA038}"/>
              </a:ext>
            </a:extLst>
          </p:cNvPr>
          <p:cNvSpPr/>
          <p:nvPr/>
        </p:nvSpPr>
        <p:spPr>
          <a:xfrm>
            <a:off x="6413659" y="4041146"/>
            <a:ext cx="157542" cy="23241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0" name="Shape 762">
            <a:extLst>
              <a:ext uri="{FF2B5EF4-FFF2-40B4-BE49-F238E27FC236}">
                <a16:creationId xmlns:a16="http://schemas.microsoft.com/office/drawing/2014/main" id="{4820CACA-C337-1CA8-F525-7EA3EE0FD073}"/>
              </a:ext>
            </a:extLst>
          </p:cNvPr>
          <p:cNvSpPr/>
          <p:nvPr/>
        </p:nvSpPr>
        <p:spPr>
          <a:xfrm>
            <a:off x="6907506" y="3920916"/>
            <a:ext cx="200517" cy="700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2"/>
                </a:moveTo>
                <a:lnTo>
                  <a:pt x="20159" y="0"/>
                </a:lnTo>
                <a:lnTo>
                  <a:pt x="21600" y="15660"/>
                </a:lnTo>
                <a:lnTo>
                  <a:pt x="1086" y="21600"/>
                </a:lnTo>
                <a:lnTo>
                  <a:pt x="0" y="1442"/>
                </a:lnTo>
                <a:close/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1" name="Shape 817">
            <a:extLst>
              <a:ext uri="{FF2B5EF4-FFF2-40B4-BE49-F238E27FC236}">
                <a16:creationId xmlns:a16="http://schemas.microsoft.com/office/drawing/2014/main" id="{47F3FF33-0CB1-CD91-3B89-A99C070A5DF9}"/>
              </a:ext>
            </a:extLst>
          </p:cNvPr>
          <p:cNvSpPr/>
          <p:nvPr/>
        </p:nvSpPr>
        <p:spPr>
          <a:xfrm>
            <a:off x="2292718" y="3783510"/>
            <a:ext cx="51731" cy="35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24" y="21600"/>
                </a:moveTo>
                <a:lnTo>
                  <a:pt x="21600" y="18292"/>
                </a:lnTo>
                <a:lnTo>
                  <a:pt x="20301" y="0"/>
                </a:lnTo>
                <a:lnTo>
                  <a:pt x="0" y="1969"/>
                </a:lnTo>
                <a:lnTo>
                  <a:pt x="524" y="21600"/>
                </a:lnTo>
                <a:close/>
              </a:path>
            </a:pathLst>
          </a:custGeom>
          <a:ln w="2286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2" name="Shape 818">
            <a:extLst>
              <a:ext uri="{FF2B5EF4-FFF2-40B4-BE49-F238E27FC236}">
                <a16:creationId xmlns:a16="http://schemas.microsoft.com/office/drawing/2014/main" id="{66276CC9-F0A7-46B8-F8EE-12939FBE2022}"/>
              </a:ext>
            </a:extLst>
          </p:cNvPr>
          <p:cNvSpPr/>
          <p:nvPr/>
        </p:nvSpPr>
        <p:spPr>
          <a:xfrm>
            <a:off x="6502302" y="4144857"/>
            <a:ext cx="392398" cy="3417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3" name="Shape 819">
            <a:extLst>
              <a:ext uri="{FF2B5EF4-FFF2-40B4-BE49-F238E27FC236}">
                <a16:creationId xmlns:a16="http://schemas.microsoft.com/office/drawing/2014/main" id="{AF2BDB76-8DDB-BE13-4B3A-46628C1DF234}"/>
              </a:ext>
            </a:extLst>
          </p:cNvPr>
          <p:cNvSpPr/>
          <p:nvPr/>
        </p:nvSpPr>
        <p:spPr>
          <a:xfrm flipV="1">
            <a:off x="6500766" y="3105384"/>
            <a:ext cx="366537" cy="104064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4" name="Shape 820">
            <a:extLst>
              <a:ext uri="{FF2B5EF4-FFF2-40B4-BE49-F238E27FC236}">
                <a16:creationId xmlns:a16="http://schemas.microsoft.com/office/drawing/2014/main" id="{BC769080-36C1-EE6B-E61C-B1161DC5681B}"/>
              </a:ext>
            </a:extLst>
          </p:cNvPr>
          <p:cNvSpPr/>
          <p:nvPr/>
        </p:nvSpPr>
        <p:spPr>
          <a:xfrm>
            <a:off x="5446992" y="2931302"/>
            <a:ext cx="1422265" cy="18310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5" name="Shape 821">
            <a:extLst>
              <a:ext uri="{FF2B5EF4-FFF2-40B4-BE49-F238E27FC236}">
                <a16:creationId xmlns:a16="http://schemas.microsoft.com/office/drawing/2014/main" id="{FBF8EDC3-1CF8-A740-FC29-E184AC38EE73}"/>
              </a:ext>
            </a:extLst>
          </p:cNvPr>
          <p:cNvSpPr/>
          <p:nvPr/>
        </p:nvSpPr>
        <p:spPr>
          <a:xfrm flipV="1">
            <a:off x="3660060" y="2927781"/>
            <a:ext cx="1799279" cy="122249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6" name="Shape 822">
            <a:extLst>
              <a:ext uri="{FF2B5EF4-FFF2-40B4-BE49-F238E27FC236}">
                <a16:creationId xmlns:a16="http://schemas.microsoft.com/office/drawing/2014/main" id="{223CFECA-0141-7E0B-0D8E-9C73CF5E8443}"/>
              </a:ext>
            </a:extLst>
          </p:cNvPr>
          <p:cNvSpPr/>
          <p:nvPr/>
        </p:nvSpPr>
        <p:spPr>
          <a:xfrm flipH="1" flipV="1">
            <a:off x="2969045" y="3822114"/>
            <a:ext cx="702915" cy="32893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7" name="Shape 823">
            <a:extLst>
              <a:ext uri="{FF2B5EF4-FFF2-40B4-BE49-F238E27FC236}">
                <a16:creationId xmlns:a16="http://schemas.microsoft.com/office/drawing/2014/main" id="{528143CE-0A95-43B9-D8FE-E623924C8BB1}"/>
              </a:ext>
            </a:extLst>
          </p:cNvPr>
          <p:cNvSpPr/>
          <p:nvPr/>
        </p:nvSpPr>
        <p:spPr>
          <a:xfrm flipH="1" flipV="1">
            <a:off x="2320571" y="3813558"/>
            <a:ext cx="652079" cy="10121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8" name="Shape 824">
            <a:extLst>
              <a:ext uri="{FF2B5EF4-FFF2-40B4-BE49-F238E27FC236}">
                <a16:creationId xmlns:a16="http://schemas.microsoft.com/office/drawing/2014/main" id="{B261FE83-9C8D-D119-B434-DE7A11F343C8}"/>
              </a:ext>
            </a:extLst>
          </p:cNvPr>
          <p:cNvSpPr/>
          <p:nvPr/>
        </p:nvSpPr>
        <p:spPr>
          <a:xfrm>
            <a:off x="6545972" y="4205398"/>
            <a:ext cx="349084" cy="6440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39" name="Shape 825">
            <a:extLst>
              <a:ext uri="{FF2B5EF4-FFF2-40B4-BE49-F238E27FC236}">
                <a16:creationId xmlns:a16="http://schemas.microsoft.com/office/drawing/2014/main" id="{8E163822-C0EF-6A06-1DF4-CF097ACB2254}"/>
              </a:ext>
            </a:extLst>
          </p:cNvPr>
          <p:cNvSpPr/>
          <p:nvPr/>
        </p:nvSpPr>
        <p:spPr>
          <a:xfrm flipV="1">
            <a:off x="6540245" y="3046901"/>
            <a:ext cx="375266" cy="1156283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0" name="Shape 826">
            <a:extLst>
              <a:ext uri="{FF2B5EF4-FFF2-40B4-BE49-F238E27FC236}">
                <a16:creationId xmlns:a16="http://schemas.microsoft.com/office/drawing/2014/main" id="{484CC6B0-BF69-92DF-8905-A9C2D30ACC62}"/>
              </a:ext>
            </a:extLst>
          </p:cNvPr>
          <p:cNvSpPr/>
          <p:nvPr/>
        </p:nvSpPr>
        <p:spPr>
          <a:xfrm flipV="1">
            <a:off x="5766920" y="3053958"/>
            <a:ext cx="1146343" cy="21973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1" name="Shape 827">
            <a:extLst>
              <a:ext uri="{FF2B5EF4-FFF2-40B4-BE49-F238E27FC236}">
                <a16:creationId xmlns:a16="http://schemas.microsoft.com/office/drawing/2014/main" id="{677E2D76-CCA6-10CA-14DC-B0D52F9EFF2E}"/>
              </a:ext>
            </a:extLst>
          </p:cNvPr>
          <p:cNvSpPr/>
          <p:nvPr/>
        </p:nvSpPr>
        <p:spPr>
          <a:xfrm flipH="1" flipV="1">
            <a:off x="4798152" y="3210069"/>
            <a:ext cx="968773" cy="63624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2" name="Shape 828">
            <a:extLst>
              <a:ext uri="{FF2B5EF4-FFF2-40B4-BE49-F238E27FC236}">
                <a16:creationId xmlns:a16="http://schemas.microsoft.com/office/drawing/2014/main" id="{5860DFE6-69EA-A237-6CB6-5265DDFBE5FD}"/>
              </a:ext>
            </a:extLst>
          </p:cNvPr>
          <p:cNvSpPr/>
          <p:nvPr/>
        </p:nvSpPr>
        <p:spPr>
          <a:xfrm flipV="1">
            <a:off x="4639775" y="3209961"/>
            <a:ext cx="158377" cy="5857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3" name="Shape 829">
            <a:extLst>
              <a:ext uri="{FF2B5EF4-FFF2-40B4-BE49-F238E27FC236}">
                <a16:creationId xmlns:a16="http://schemas.microsoft.com/office/drawing/2014/main" id="{A29702FC-8B93-C4FC-5F24-B27E831BED48}"/>
              </a:ext>
            </a:extLst>
          </p:cNvPr>
          <p:cNvSpPr/>
          <p:nvPr/>
        </p:nvSpPr>
        <p:spPr>
          <a:xfrm flipH="1">
            <a:off x="3412703" y="3792522"/>
            <a:ext cx="1227072" cy="33924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4" name="Shape 830">
            <a:extLst>
              <a:ext uri="{FF2B5EF4-FFF2-40B4-BE49-F238E27FC236}">
                <a16:creationId xmlns:a16="http://schemas.microsoft.com/office/drawing/2014/main" id="{5999C8DA-C959-1C4A-A617-E78BC8A14084}"/>
              </a:ext>
            </a:extLst>
          </p:cNvPr>
          <p:cNvSpPr/>
          <p:nvPr/>
        </p:nvSpPr>
        <p:spPr>
          <a:xfrm>
            <a:off x="3089492" y="3855038"/>
            <a:ext cx="322879" cy="27928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5" name="Shape 831">
            <a:extLst>
              <a:ext uri="{FF2B5EF4-FFF2-40B4-BE49-F238E27FC236}">
                <a16:creationId xmlns:a16="http://schemas.microsoft.com/office/drawing/2014/main" id="{A96C34B9-5232-9224-92BC-34528DAAA085}"/>
              </a:ext>
            </a:extLst>
          </p:cNvPr>
          <p:cNvSpPr/>
          <p:nvPr/>
        </p:nvSpPr>
        <p:spPr>
          <a:xfrm flipV="1">
            <a:off x="2310315" y="3857995"/>
            <a:ext cx="781106" cy="16158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6" name="Shape 832">
            <a:extLst>
              <a:ext uri="{FF2B5EF4-FFF2-40B4-BE49-F238E27FC236}">
                <a16:creationId xmlns:a16="http://schemas.microsoft.com/office/drawing/2014/main" id="{D66D4B94-3D5D-4E32-06A2-B0B73EA436B5}"/>
              </a:ext>
            </a:extLst>
          </p:cNvPr>
          <p:cNvSpPr/>
          <p:nvPr/>
        </p:nvSpPr>
        <p:spPr>
          <a:xfrm>
            <a:off x="2518988" y="3765959"/>
            <a:ext cx="637071" cy="105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0" y="397"/>
                </a:moveTo>
                <a:cubicBezTo>
                  <a:pt x="664" y="196"/>
                  <a:pt x="1329" y="71"/>
                  <a:pt x="1993" y="23"/>
                </a:cubicBezTo>
                <a:cubicBezTo>
                  <a:pt x="8605" y="-456"/>
                  <a:pt x="15197" y="6644"/>
                  <a:pt x="21600" y="2114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47" name="Shape 857">
            <a:extLst>
              <a:ext uri="{FF2B5EF4-FFF2-40B4-BE49-F238E27FC236}">
                <a16:creationId xmlns:a16="http://schemas.microsoft.com/office/drawing/2014/main" id="{E750498D-8ACA-A9DC-1973-9806E4DBB6FF}"/>
              </a:ext>
            </a:extLst>
          </p:cNvPr>
          <p:cNvSpPr/>
          <p:nvPr/>
        </p:nvSpPr>
        <p:spPr>
          <a:xfrm>
            <a:off x="4569978" y="2894617"/>
            <a:ext cx="1312284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21600" y="100"/>
                </a:moveTo>
                <a:cubicBezTo>
                  <a:pt x="12259" y="-924"/>
                  <a:pt x="5059" y="5935"/>
                  <a:pt x="0" y="2067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8" name="Shape 858">
            <a:extLst>
              <a:ext uri="{FF2B5EF4-FFF2-40B4-BE49-F238E27FC236}">
                <a16:creationId xmlns:a16="http://schemas.microsoft.com/office/drawing/2014/main" id="{EA86F5BF-7E31-C7F4-40AD-8D4EB80CDDB0}"/>
              </a:ext>
            </a:extLst>
          </p:cNvPr>
          <p:cNvSpPr/>
          <p:nvPr/>
        </p:nvSpPr>
        <p:spPr>
          <a:xfrm>
            <a:off x="4807230" y="3284435"/>
            <a:ext cx="1074933" cy="338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02" extrusionOk="0">
                <a:moveTo>
                  <a:pt x="21600" y="73"/>
                </a:moveTo>
                <a:cubicBezTo>
                  <a:pt x="10974" y="-798"/>
                  <a:pt x="3774" y="6112"/>
                  <a:pt x="0" y="2080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9" name="Shape 835">
            <a:extLst>
              <a:ext uri="{FF2B5EF4-FFF2-40B4-BE49-F238E27FC236}">
                <a16:creationId xmlns:a16="http://schemas.microsoft.com/office/drawing/2014/main" id="{B8C8EE09-6BB1-ECD3-CA7B-2FCAC650B43B}"/>
              </a:ext>
            </a:extLst>
          </p:cNvPr>
          <p:cNvSpPr/>
          <p:nvPr/>
        </p:nvSpPr>
        <p:spPr>
          <a:xfrm>
            <a:off x="2316085" y="3965560"/>
            <a:ext cx="471428" cy="172148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0" name="Shape 836">
            <a:extLst>
              <a:ext uri="{FF2B5EF4-FFF2-40B4-BE49-F238E27FC236}">
                <a16:creationId xmlns:a16="http://schemas.microsoft.com/office/drawing/2014/main" id="{904E6AD3-7CAA-0F12-384B-232032AA62C6}"/>
              </a:ext>
            </a:extLst>
          </p:cNvPr>
          <p:cNvSpPr/>
          <p:nvPr/>
        </p:nvSpPr>
        <p:spPr>
          <a:xfrm flipH="1">
            <a:off x="2792276" y="3787398"/>
            <a:ext cx="588824" cy="348022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1" name="Shape 837">
            <a:extLst>
              <a:ext uri="{FF2B5EF4-FFF2-40B4-BE49-F238E27FC236}">
                <a16:creationId xmlns:a16="http://schemas.microsoft.com/office/drawing/2014/main" id="{1D6D7D7B-67DF-318A-05A0-7D551A832771}"/>
              </a:ext>
            </a:extLst>
          </p:cNvPr>
          <p:cNvSpPr/>
          <p:nvPr/>
        </p:nvSpPr>
        <p:spPr>
          <a:xfrm>
            <a:off x="3381584" y="3789724"/>
            <a:ext cx="1129059" cy="9181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2" name="Shape 838">
            <a:extLst>
              <a:ext uri="{FF2B5EF4-FFF2-40B4-BE49-F238E27FC236}">
                <a16:creationId xmlns:a16="http://schemas.microsoft.com/office/drawing/2014/main" id="{091EBE31-D647-44D9-90D2-22A0747C931B}"/>
              </a:ext>
            </a:extLst>
          </p:cNvPr>
          <p:cNvSpPr/>
          <p:nvPr/>
        </p:nvSpPr>
        <p:spPr>
          <a:xfrm flipH="1">
            <a:off x="4510525" y="3253940"/>
            <a:ext cx="242471" cy="63106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3" name="Shape 839">
            <a:extLst>
              <a:ext uri="{FF2B5EF4-FFF2-40B4-BE49-F238E27FC236}">
                <a16:creationId xmlns:a16="http://schemas.microsoft.com/office/drawing/2014/main" id="{254161C6-00BF-FEA0-63F8-548071D7416E}"/>
              </a:ext>
            </a:extLst>
          </p:cNvPr>
          <p:cNvSpPr/>
          <p:nvPr/>
        </p:nvSpPr>
        <p:spPr>
          <a:xfrm flipV="1">
            <a:off x="4749336" y="2902311"/>
            <a:ext cx="992148" cy="351590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4" name="Shape 840">
            <a:extLst>
              <a:ext uri="{FF2B5EF4-FFF2-40B4-BE49-F238E27FC236}">
                <a16:creationId xmlns:a16="http://schemas.microsoft.com/office/drawing/2014/main" id="{29FA800E-D63A-49CE-F7A3-BC76D715BA30}"/>
              </a:ext>
            </a:extLst>
          </p:cNvPr>
          <p:cNvSpPr/>
          <p:nvPr/>
        </p:nvSpPr>
        <p:spPr>
          <a:xfrm flipH="1" flipV="1">
            <a:off x="5734844" y="2902181"/>
            <a:ext cx="1044563" cy="262065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5" name="Shape 841">
            <a:extLst>
              <a:ext uri="{FF2B5EF4-FFF2-40B4-BE49-F238E27FC236}">
                <a16:creationId xmlns:a16="http://schemas.microsoft.com/office/drawing/2014/main" id="{EBBD0780-0C5F-6BDD-F279-CDABF4254558}"/>
              </a:ext>
            </a:extLst>
          </p:cNvPr>
          <p:cNvSpPr/>
          <p:nvPr/>
        </p:nvSpPr>
        <p:spPr>
          <a:xfrm flipH="1">
            <a:off x="6459527" y="3163104"/>
            <a:ext cx="322450" cy="9283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6" name="Shape 842">
            <a:extLst>
              <a:ext uri="{FF2B5EF4-FFF2-40B4-BE49-F238E27FC236}">
                <a16:creationId xmlns:a16="http://schemas.microsoft.com/office/drawing/2014/main" id="{425DAEC8-A572-6FEF-478E-A02B7456005F}"/>
              </a:ext>
            </a:extLst>
          </p:cNvPr>
          <p:cNvSpPr/>
          <p:nvPr/>
        </p:nvSpPr>
        <p:spPr>
          <a:xfrm flipH="1" flipV="1">
            <a:off x="6458288" y="4094109"/>
            <a:ext cx="436559" cy="13126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7" name="Shape 843">
            <a:extLst>
              <a:ext uri="{FF2B5EF4-FFF2-40B4-BE49-F238E27FC236}">
                <a16:creationId xmlns:a16="http://schemas.microsoft.com/office/drawing/2014/main" id="{7A356F8F-4CC4-BAB5-BC6E-C5364A0BB5BF}"/>
              </a:ext>
            </a:extLst>
          </p:cNvPr>
          <p:cNvSpPr/>
          <p:nvPr/>
        </p:nvSpPr>
        <p:spPr>
          <a:xfrm>
            <a:off x="3188197" y="3753602"/>
            <a:ext cx="110821" cy="3098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1" h="21600" extrusionOk="0">
                <a:moveTo>
                  <a:pt x="0" y="2399"/>
                </a:moveTo>
                <a:lnTo>
                  <a:pt x="11205" y="21600"/>
                </a:lnTo>
                <a:cubicBezTo>
                  <a:pt x="14899" y="18202"/>
                  <a:pt x="17612" y="14646"/>
                  <a:pt x="19291" y="11002"/>
                </a:cubicBezTo>
                <a:cubicBezTo>
                  <a:pt x="20963" y="7375"/>
                  <a:pt x="21600" y="3684"/>
                  <a:pt x="21190" y="0"/>
                </a:cubicBezTo>
                <a:lnTo>
                  <a:pt x="0" y="239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8" name="Shape 844">
            <a:extLst>
              <a:ext uri="{FF2B5EF4-FFF2-40B4-BE49-F238E27FC236}">
                <a16:creationId xmlns:a16="http://schemas.microsoft.com/office/drawing/2014/main" id="{FE4DF590-E230-1FBF-78D2-6696199BAB56}"/>
              </a:ext>
            </a:extLst>
          </p:cNvPr>
          <p:cNvSpPr/>
          <p:nvPr/>
        </p:nvSpPr>
        <p:spPr>
          <a:xfrm>
            <a:off x="3250177" y="3799366"/>
            <a:ext cx="61022" cy="288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010" y="18093"/>
                  <a:pt x="12382" y="14420"/>
                  <a:pt x="16023" y="10644"/>
                </a:cubicBezTo>
                <a:cubicBezTo>
                  <a:pt x="19393" y="7148"/>
                  <a:pt x="21262" y="3583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59" name="Shape 845">
            <a:extLst>
              <a:ext uri="{FF2B5EF4-FFF2-40B4-BE49-F238E27FC236}">
                <a16:creationId xmlns:a16="http://schemas.microsoft.com/office/drawing/2014/main" id="{7EC6CD1B-6B2A-8F6F-AF97-5B143B200CE2}"/>
              </a:ext>
            </a:extLst>
          </p:cNvPr>
          <p:cNvSpPr/>
          <p:nvPr/>
        </p:nvSpPr>
        <p:spPr>
          <a:xfrm flipH="1" flipV="1">
            <a:off x="3167059" y="3736150"/>
            <a:ext cx="73955" cy="3543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0" name="Shape 849">
            <a:extLst>
              <a:ext uri="{FF2B5EF4-FFF2-40B4-BE49-F238E27FC236}">
                <a16:creationId xmlns:a16="http://schemas.microsoft.com/office/drawing/2014/main" id="{7EBD5BA9-E55A-50B2-6B89-74644E4C99A4}"/>
              </a:ext>
            </a:extLst>
          </p:cNvPr>
          <p:cNvSpPr/>
          <p:nvPr/>
        </p:nvSpPr>
        <p:spPr>
          <a:xfrm flipV="1">
            <a:off x="3665201" y="3498093"/>
            <a:ext cx="956161" cy="652157"/>
          </a:xfrm>
          <a:prstGeom prst="line">
            <a:avLst/>
          </a:prstGeom>
          <a:ln w="25400">
            <a:solidFill>
              <a:schemeClr val="accent5">
                <a:hueOff val="-309129"/>
                <a:satOff val="-11805"/>
                <a:lumOff val="-13439"/>
              </a:schemeClr>
            </a:solidFill>
            <a:miter lim="400000"/>
          </a:ln>
        </p:spPr>
        <p:txBody>
          <a:bodyPr lIns="71437" tIns="71437" rIns="71437" bIns="71437" anchor="ctr"/>
          <a:lstStyle/>
          <a:p>
            <a:endParaRPr/>
          </a:p>
        </p:txBody>
      </p:sp>
      <p:sp>
        <p:nvSpPr>
          <p:cNvPr id="61" name="Shape 859">
            <a:extLst>
              <a:ext uri="{FF2B5EF4-FFF2-40B4-BE49-F238E27FC236}">
                <a16:creationId xmlns:a16="http://schemas.microsoft.com/office/drawing/2014/main" id="{16B53707-6897-68EC-943A-2C0A43B08C0F}"/>
              </a:ext>
            </a:extLst>
          </p:cNvPr>
          <p:cNvSpPr/>
          <p:nvPr/>
        </p:nvSpPr>
        <p:spPr>
          <a:xfrm>
            <a:off x="3492492" y="3626192"/>
            <a:ext cx="1312283" cy="532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76" extrusionOk="0">
                <a:moveTo>
                  <a:pt x="0" y="20576"/>
                </a:moveTo>
                <a:cubicBezTo>
                  <a:pt x="9341" y="21600"/>
                  <a:pt x="16541" y="147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endParaRPr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B3A6013-659D-8FA8-7537-F474B0CEDDB1}"/>
              </a:ext>
            </a:extLst>
          </p:cNvPr>
          <p:cNvCxnSpPr>
            <a:cxnSpLocks/>
          </p:cNvCxnSpPr>
          <p:nvPr/>
        </p:nvCxnSpPr>
        <p:spPr>
          <a:xfrm flipV="1">
            <a:off x="8910287" y="1438102"/>
            <a:ext cx="0" cy="5138291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9E10C46E-2BB8-3213-A44B-07F05AA02BC9}"/>
              </a:ext>
            </a:extLst>
          </p:cNvPr>
          <p:cNvSpPr/>
          <p:nvPr/>
        </p:nvSpPr>
        <p:spPr>
          <a:xfrm>
            <a:off x="8759519" y="3305844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D8A7106-8040-B43A-B691-3693C2170920}"/>
              </a:ext>
            </a:extLst>
          </p:cNvPr>
          <p:cNvSpPr/>
          <p:nvPr/>
        </p:nvSpPr>
        <p:spPr>
          <a:xfrm>
            <a:off x="8770596" y="1786628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A2D7009-6695-50BC-72C9-262CC69F2149}"/>
              </a:ext>
            </a:extLst>
          </p:cNvPr>
          <p:cNvSpPr/>
          <p:nvPr/>
        </p:nvSpPr>
        <p:spPr>
          <a:xfrm>
            <a:off x="8759519" y="2798681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BC6689FA-4AF6-89AA-B654-8947FD22CDFE}"/>
              </a:ext>
            </a:extLst>
          </p:cNvPr>
          <p:cNvSpPr/>
          <p:nvPr/>
        </p:nvSpPr>
        <p:spPr>
          <a:xfrm>
            <a:off x="8759519" y="4815960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A1E0D15-1889-77C2-155C-9CA5147D9248}"/>
              </a:ext>
            </a:extLst>
          </p:cNvPr>
          <p:cNvSpPr/>
          <p:nvPr/>
        </p:nvSpPr>
        <p:spPr>
          <a:xfrm>
            <a:off x="8770596" y="5819692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5B8ACFB-0004-ED7D-9C32-13F73D3494CF}"/>
              </a:ext>
            </a:extLst>
          </p:cNvPr>
          <p:cNvSpPr/>
          <p:nvPr/>
        </p:nvSpPr>
        <p:spPr>
          <a:xfrm>
            <a:off x="8770596" y="2292350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BB8DE4A-17E3-ED53-2594-08ABF8214377}"/>
              </a:ext>
            </a:extLst>
          </p:cNvPr>
          <p:cNvSpPr/>
          <p:nvPr/>
        </p:nvSpPr>
        <p:spPr>
          <a:xfrm>
            <a:off x="8770596" y="5317826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79896DB-DB3E-1AD7-5A93-7ACFD6338947}"/>
              </a:ext>
            </a:extLst>
          </p:cNvPr>
          <p:cNvSpPr/>
          <p:nvPr/>
        </p:nvSpPr>
        <p:spPr>
          <a:xfrm>
            <a:off x="8761218" y="3810358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4AB6C49-AF58-ED8E-86E5-063EE435D3A0}"/>
              </a:ext>
            </a:extLst>
          </p:cNvPr>
          <p:cNvSpPr/>
          <p:nvPr/>
        </p:nvSpPr>
        <p:spPr>
          <a:xfrm>
            <a:off x="8759519" y="4313159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881BED4-4640-AF92-50DB-F0E288C6168E}"/>
              </a:ext>
            </a:extLst>
          </p:cNvPr>
          <p:cNvSpPr txBox="1"/>
          <p:nvPr/>
        </p:nvSpPr>
        <p:spPr>
          <a:xfrm>
            <a:off x="7610248" y="972133"/>
            <a:ext cx="260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666666"/>
                </a:solidFill>
              </a:rPr>
              <a:t>Component sequence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185511B-2992-A2FA-28B2-69047F3BE222}"/>
              </a:ext>
            </a:extLst>
          </p:cNvPr>
          <p:cNvSpPr txBox="1"/>
          <p:nvPr/>
        </p:nvSpPr>
        <p:spPr>
          <a:xfrm>
            <a:off x="9189667" y="1739101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Source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FE56F55-4CC5-E214-E734-1EF7D10A2177}"/>
              </a:ext>
            </a:extLst>
          </p:cNvPr>
          <p:cNvSpPr txBox="1"/>
          <p:nvPr/>
        </p:nvSpPr>
        <p:spPr>
          <a:xfrm>
            <a:off x="9189667" y="222795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666666"/>
                </a:solidFill>
              </a:rPr>
              <a:t>Guide_bunker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B4794F8-3936-1518-F333-776CF430A592}"/>
              </a:ext>
            </a:extLst>
          </p:cNvPr>
          <p:cNvSpPr txBox="1"/>
          <p:nvPr/>
        </p:nvSpPr>
        <p:spPr>
          <a:xfrm>
            <a:off x="9213894" y="2753705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Chopper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8A000CF-DF57-3049-100A-71E7AFD5DA4F}"/>
              </a:ext>
            </a:extLst>
          </p:cNvPr>
          <p:cNvSpPr txBox="1"/>
          <p:nvPr/>
        </p:nvSpPr>
        <p:spPr>
          <a:xfrm>
            <a:off x="9213894" y="3247645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Guide_1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75C9266-2F6B-431D-8D93-B79BC6223BB9}"/>
              </a:ext>
            </a:extLst>
          </p:cNvPr>
          <p:cNvSpPr txBox="1"/>
          <p:nvPr/>
        </p:nvSpPr>
        <p:spPr>
          <a:xfrm>
            <a:off x="9222955" y="376595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Guide_2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DAD322F-639E-F462-DCC5-B654B9456423}"/>
              </a:ext>
            </a:extLst>
          </p:cNvPr>
          <p:cNvSpPr txBox="1"/>
          <p:nvPr/>
        </p:nvSpPr>
        <p:spPr>
          <a:xfrm>
            <a:off x="9222955" y="426799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Guide_3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FF3EAC0-C1D4-9431-D390-DE1F5744BE19}"/>
              </a:ext>
            </a:extLst>
          </p:cNvPr>
          <p:cNvSpPr txBox="1"/>
          <p:nvPr/>
        </p:nvSpPr>
        <p:spPr>
          <a:xfrm>
            <a:off x="9222955" y="477003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Sample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7777BBB-A781-E948-F8EF-46147E04CA83}"/>
              </a:ext>
            </a:extLst>
          </p:cNvPr>
          <p:cNvSpPr txBox="1"/>
          <p:nvPr/>
        </p:nvSpPr>
        <p:spPr>
          <a:xfrm>
            <a:off x="9222955" y="527207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Analyzer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60086A2-4457-CF34-2B27-BB648CC1C679}"/>
              </a:ext>
            </a:extLst>
          </p:cNvPr>
          <p:cNvSpPr txBox="1"/>
          <p:nvPr/>
        </p:nvSpPr>
        <p:spPr>
          <a:xfrm>
            <a:off x="9222955" y="5774119"/>
            <a:ext cx="2600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420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4500"/>
                            </p:stCondLst>
                            <p:childTnLst>
                              <p:par>
                                <p:cTn id="18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0"/>
                            </p:stCondLst>
                            <p:childTnLst>
                              <p:par>
                                <p:cTn id="19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"/>
                            </p:stCondLst>
                            <p:childTnLst>
                              <p:par>
                                <p:cTn id="19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000"/>
                            </p:stCondLst>
                            <p:childTnLst>
                              <p:par>
                                <p:cTn id="201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"/>
                            </p:stCondLst>
                            <p:childTnLst>
                              <p:par>
                                <p:cTn id="205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7000"/>
                            </p:stCondLst>
                            <p:childTnLst>
                              <p:par>
                                <p:cTn id="209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500"/>
                            </p:stCondLst>
                            <p:childTnLst>
                              <p:par>
                                <p:cTn id="213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8000"/>
                            </p:stCondLst>
                            <p:childTnLst>
                              <p:par>
                                <p:cTn id="217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9500"/>
                            </p:stCondLst>
                            <p:childTnLst>
                              <p:par>
                                <p:cTn id="24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8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2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6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0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4" presetID="10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9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0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0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7500"/>
                            </p:stCondLst>
                            <p:childTnLst>
                              <p:par>
                                <p:cTn id="3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2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0" grpId="2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2B4EC-2215-69DC-DE63-F32E090C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BE0C6F-E73A-CE7F-3C77-8D31E1AB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493CDB-2E78-E71D-E7B7-4ECF7823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C99A49A-D267-6923-16B3-15E239B9E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443751F6-CE27-1F4F-BA8A-DAE78ED0D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6096351" cy="4768062"/>
          </a:xfrm>
        </p:spPr>
        <p:txBody>
          <a:bodyPr/>
          <a:lstStyle/>
          <a:p>
            <a:pPr lvl="1"/>
            <a:r>
              <a:rPr lang="en-GB" noProof="0" dirty="0"/>
              <a:t>Geometry constructed from simple shapes</a:t>
            </a:r>
          </a:p>
          <a:p>
            <a:pPr lvl="1"/>
            <a:r>
              <a:rPr lang="en-GB" noProof="0" dirty="0"/>
              <a:t>Each assigned a material</a:t>
            </a:r>
          </a:p>
          <a:p>
            <a:pPr lvl="1"/>
            <a:r>
              <a:rPr lang="en-GB" noProof="0" dirty="0"/>
              <a:t>All shapes given a priority value</a:t>
            </a:r>
          </a:p>
          <a:p>
            <a:pPr lvl="1"/>
            <a:r>
              <a:rPr lang="en-GB" noProof="0" dirty="0"/>
              <a:t>Can overlap</a:t>
            </a:r>
          </a:p>
          <a:p>
            <a:pPr lvl="1"/>
            <a:r>
              <a:rPr lang="en-GB" dirty="0"/>
              <a:t>I</a:t>
            </a:r>
            <a:r>
              <a:rPr lang="en-GB" noProof="0" dirty="0"/>
              <a:t>n overlap, largest priority value decides material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5EAB943-E14E-98C4-6FC9-06E3ABEEFE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Geometry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6DF891E-E982-D90F-0E27-C4278611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2025-07-03</a:t>
            </a:fld>
            <a:endParaRPr lang="sv-S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36E7CAB-CC6C-0CAA-95EE-BAC4D0DE6EA7}"/>
              </a:ext>
            </a:extLst>
          </p:cNvPr>
          <p:cNvGrpSpPr/>
          <p:nvPr/>
        </p:nvGrpSpPr>
        <p:grpSpPr>
          <a:xfrm rot="1128267">
            <a:off x="9012625" y="3515571"/>
            <a:ext cx="863282" cy="1184647"/>
            <a:chOff x="6902605" y="4301356"/>
            <a:chExt cx="635620" cy="8722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F36E9A0-189D-D72A-3515-91CD0840F907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376F7B-CEBB-85ED-1C33-4D5EE7B7552E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FA711A9-8ED5-EBE0-6D3E-16FAE03AA8C5}"/>
                </a:ext>
              </a:extLst>
            </p:cNvPr>
            <p:cNvCxnSpPr>
              <a:stCxn id="26" idx="6"/>
              <a:endCxn id="27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68A4F89-28D7-2E88-446D-E4F30EABC4B4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DF11AE-66F6-2278-C87E-14490B3B8D71}"/>
              </a:ext>
            </a:extLst>
          </p:cNvPr>
          <p:cNvGrpSpPr/>
          <p:nvPr/>
        </p:nvGrpSpPr>
        <p:grpSpPr>
          <a:xfrm>
            <a:off x="8150620" y="1907794"/>
            <a:ext cx="2647563" cy="3633144"/>
            <a:chOff x="6902605" y="4301356"/>
            <a:chExt cx="635620" cy="8722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C2D53A1-FA34-389B-F7C6-35161EF09039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CD14A0E-6FE5-EE80-3E39-E908AB3140F5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92DADA-0EA8-2DDE-E21D-500A419D19F7}"/>
                </a:ext>
              </a:extLst>
            </p:cNvPr>
            <p:cNvCxnSpPr>
              <a:stCxn id="31" idx="6"/>
              <a:endCxn id="32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5D1A01-B889-27FD-B8AE-996B89DF4392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B4185F2-A0F0-904E-6159-E39DBF75021D}"/>
              </a:ext>
            </a:extLst>
          </p:cNvPr>
          <p:cNvGrpSpPr/>
          <p:nvPr/>
        </p:nvGrpSpPr>
        <p:grpSpPr>
          <a:xfrm>
            <a:off x="7992071" y="1650864"/>
            <a:ext cx="2964659" cy="4068283"/>
            <a:chOff x="6902605" y="4301356"/>
            <a:chExt cx="635620" cy="872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D45E91E-405A-A569-BEC6-5D709A545A93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0BB542E-A11C-7BC6-80BF-DAF123691AC4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043F5D1-A774-D817-71F3-0202679A0BEC}"/>
                </a:ext>
              </a:extLst>
            </p:cNvPr>
            <p:cNvCxnSpPr>
              <a:stCxn id="36" idx="6"/>
              <a:endCxn id="37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2BAFAE-E7F1-C447-C611-7D5B720CCBCC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5FF5E346-3107-177B-7273-8A504C4D41B0}"/>
              </a:ext>
            </a:extLst>
          </p:cNvPr>
          <p:cNvSpPr txBox="1"/>
          <p:nvPr/>
        </p:nvSpPr>
        <p:spPr>
          <a:xfrm>
            <a:off x="6873503" y="5852564"/>
            <a:ext cx="5201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>
                <a:solidFill>
                  <a:srgbClr val="666666"/>
                </a:solidFill>
              </a:rPr>
              <a:t>Boxes</a:t>
            </a:r>
            <a:r>
              <a:rPr lang="da-DK" dirty="0">
                <a:solidFill>
                  <a:srgbClr val="666666"/>
                </a:solidFill>
              </a:rPr>
              <a:t>, cylinders, </a:t>
            </a:r>
            <a:r>
              <a:rPr lang="da-DK" dirty="0" err="1">
                <a:solidFill>
                  <a:srgbClr val="666666"/>
                </a:solidFill>
              </a:rPr>
              <a:t>cones</a:t>
            </a:r>
            <a:r>
              <a:rPr lang="da-DK" dirty="0">
                <a:solidFill>
                  <a:srgbClr val="666666"/>
                </a:solidFill>
              </a:rPr>
              <a:t>, </a:t>
            </a:r>
            <a:r>
              <a:rPr lang="da-DK" dirty="0" err="1">
                <a:solidFill>
                  <a:srgbClr val="666666"/>
                </a:solidFill>
              </a:rPr>
              <a:t>spheres</a:t>
            </a:r>
            <a:endParaRPr lang="da-DK" dirty="0">
              <a:solidFill>
                <a:srgbClr val="666666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267FB8-C976-543B-B445-411DB6B038BE}"/>
              </a:ext>
            </a:extLst>
          </p:cNvPr>
          <p:cNvGrpSpPr/>
          <p:nvPr/>
        </p:nvGrpSpPr>
        <p:grpSpPr>
          <a:xfrm>
            <a:off x="9284920" y="2595533"/>
            <a:ext cx="438953" cy="1464901"/>
            <a:chOff x="7796557" y="4838747"/>
            <a:chExt cx="233768" cy="78014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4E2C39-28F2-721A-C7B8-2551E8304A74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0372D57-E4E9-C5A1-4FD7-694EA24FE1FA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82E554-9A85-9387-C0AC-4CF4B1FCDB82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D60F5C0-7DA0-24E9-2C9F-31398706C709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9E2CEAE-0157-8950-35A2-E140E0556499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BD11462-1877-8230-1EA2-370E62FBC6D6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2ADF330-3F21-4C3D-3E87-20977F546BB9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967C837-88F4-D8EB-02D8-FF65C57AA1FA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CE668D3-6702-512F-7E8A-F0CA3E601F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F8609E-03EE-0F2B-E619-E7407FDA2C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79D430-633A-9BEB-C563-0334951A9B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425536-CC91-8A40-9D21-79E0D7040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9B68A96-BC05-C880-F3F0-E209BB64799A}"/>
              </a:ext>
            </a:extLst>
          </p:cNvPr>
          <p:cNvSpPr/>
          <p:nvPr/>
        </p:nvSpPr>
        <p:spPr>
          <a:xfrm>
            <a:off x="2291647" y="4924242"/>
            <a:ext cx="2375452" cy="10027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BF7CC4C-E1DB-4892-B8C6-E53C65CB32EC}"/>
              </a:ext>
            </a:extLst>
          </p:cNvPr>
          <p:cNvSpPr/>
          <p:nvPr/>
        </p:nvSpPr>
        <p:spPr>
          <a:xfrm>
            <a:off x="5031450" y="3849066"/>
            <a:ext cx="1772539" cy="17581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7.7</a:t>
            </a:r>
          </a:p>
        </p:txBody>
      </p:sp>
    </p:spTree>
    <p:extLst>
      <p:ext uri="{BB962C8B-B14F-4D97-AF65-F5344CB8AC3E}">
        <p14:creationId xmlns:p14="http://schemas.microsoft.com/office/powerpoint/2010/main" val="40387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10417 0.04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8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80BE0-E8DC-E1B8-34E4-F7905A80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reeform 59">
            <a:extLst>
              <a:ext uri="{FF2B5EF4-FFF2-40B4-BE49-F238E27FC236}">
                <a16:creationId xmlns:a16="http://schemas.microsoft.com/office/drawing/2014/main" id="{5DC64C6C-0B45-BB39-82EE-9F857FD87035}"/>
              </a:ext>
            </a:extLst>
          </p:cNvPr>
          <p:cNvSpPr/>
          <p:nvPr/>
        </p:nvSpPr>
        <p:spPr>
          <a:xfrm rot="20824001" flipV="1">
            <a:off x="6549048" y="5487621"/>
            <a:ext cx="2086620" cy="311196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AABCFC-F0D4-B298-2265-502D7E9DD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AE120A4-2124-1BE9-D6FC-37FE5D37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B27CEDBF-7C65-1549-6E61-CB7ECF56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D314032-C11B-1BE7-47F3-1BB4A097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399" y="1562400"/>
            <a:ext cx="5954795" cy="4768062"/>
          </a:xfrm>
        </p:spPr>
        <p:txBody>
          <a:bodyPr/>
          <a:lstStyle/>
          <a:p>
            <a:pPr lvl="1"/>
            <a:r>
              <a:rPr lang="en-GB" noProof="0" dirty="0"/>
              <a:t>Assemble materials from scattering processes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ADC5522-6A5B-2E8B-4131-8EB7CD25E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Geometry</a:t>
            </a:r>
            <a:endParaRPr lang="sv-SE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0469E05-9658-8839-006B-1D24F6D87331}"/>
              </a:ext>
            </a:extLst>
          </p:cNvPr>
          <p:cNvGrpSpPr/>
          <p:nvPr/>
        </p:nvGrpSpPr>
        <p:grpSpPr>
          <a:xfrm rot="1128267">
            <a:off x="9012625" y="3515571"/>
            <a:ext cx="863282" cy="1184647"/>
            <a:chOff x="6902605" y="4301356"/>
            <a:chExt cx="635620" cy="87223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D8D6CA-B95F-559B-FFE7-5E3320438ECC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81784E-FEC4-D491-0E92-A21C7B1CC7D9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66D4044-12C0-5F0E-489D-F98C37E16F2E}"/>
                </a:ext>
              </a:extLst>
            </p:cNvPr>
            <p:cNvCxnSpPr>
              <a:stCxn id="26" idx="6"/>
              <a:endCxn id="27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85AECC3-6ED6-9F54-C1B1-E1E174FB71DA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D5F30FB-E6E7-3CBD-06F8-74176F1815C7}"/>
              </a:ext>
            </a:extLst>
          </p:cNvPr>
          <p:cNvGrpSpPr/>
          <p:nvPr/>
        </p:nvGrpSpPr>
        <p:grpSpPr>
          <a:xfrm>
            <a:off x="8150620" y="1907794"/>
            <a:ext cx="2647563" cy="3633144"/>
            <a:chOff x="6902605" y="4301356"/>
            <a:chExt cx="635620" cy="8722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8872CC1-1CAA-4C28-EADB-4AD39AA79259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4469AE-94B9-863A-DEE2-9E727115C307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0C3A100-7242-1C58-39F3-B5737B457DF6}"/>
                </a:ext>
              </a:extLst>
            </p:cNvPr>
            <p:cNvCxnSpPr>
              <a:stCxn id="31" idx="6"/>
              <a:endCxn id="32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E4EF8B-C346-CF59-D135-DF5C849A1ED6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B4B7786-3C4F-2F53-7E17-795EF1CD90FD}"/>
              </a:ext>
            </a:extLst>
          </p:cNvPr>
          <p:cNvGrpSpPr/>
          <p:nvPr/>
        </p:nvGrpSpPr>
        <p:grpSpPr>
          <a:xfrm>
            <a:off x="7992071" y="1650864"/>
            <a:ext cx="2964659" cy="4068283"/>
            <a:chOff x="6902605" y="4301356"/>
            <a:chExt cx="635620" cy="872236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953326C-171A-4FB7-3ECF-5FA928248515}"/>
                </a:ext>
              </a:extLst>
            </p:cNvPr>
            <p:cNvSpPr/>
            <p:nvPr/>
          </p:nvSpPr>
          <p:spPr>
            <a:xfrm>
              <a:off x="6902605" y="4301356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E48AD-71DF-E97E-5F56-116B58321C9B}"/>
                </a:ext>
              </a:extLst>
            </p:cNvPr>
            <p:cNvSpPr/>
            <p:nvPr/>
          </p:nvSpPr>
          <p:spPr>
            <a:xfrm>
              <a:off x="6902605" y="4959201"/>
              <a:ext cx="635620" cy="214391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F19CAB-0F38-988E-297A-2E6DEFBF03D9}"/>
                </a:ext>
              </a:extLst>
            </p:cNvPr>
            <p:cNvCxnSpPr>
              <a:stCxn id="36" idx="6"/>
              <a:endCxn id="37" idx="6"/>
            </p:cNvCxnSpPr>
            <p:nvPr/>
          </p:nvCxnSpPr>
          <p:spPr>
            <a:xfrm>
              <a:off x="7538225" y="4408552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47CB851-AE79-D4A9-5F4B-FB29A7C2EA93}"/>
                </a:ext>
              </a:extLst>
            </p:cNvPr>
            <p:cNvCxnSpPr/>
            <p:nvPr/>
          </p:nvCxnSpPr>
          <p:spPr>
            <a:xfrm>
              <a:off x="6902605" y="4408551"/>
              <a:ext cx="0" cy="65784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2F0D672-7E9C-6748-8737-7237E3BC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2025-07-08</a:t>
            </a:fld>
            <a:endParaRPr lang="sv-SE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90FC9E-7176-34D7-2804-B619F08CA02F}"/>
              </a:ext>
            </a:extLst>
          </p:cNvPr>
          <p:cNvGrpSpPr/>
          <p:nvPr/>
        </p:nvGrpSpPr>
        <p:grpSpPr>
          <a:xfrm>
            <a:off x="9284920" y="2595533"/>
            <a:ext cx="438953" cy="1464901"/>
            <a:chOff x="7796557" y="4838747"/>
            <a:chExt cx="233768" cy="78014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B3B76D8-9D32-DB89-F355-2C49E35A3EDC}"/>
                </a:ext>
              </a:extLst>
            </p:cNvPr>
            <p:cNvCxnSpPr>
              <a:cxnSpLocks/>
            </p:cNvCxnSpPr>
            <p:nvPr/>
          </p:nvCxnSpPr>
          <p:spPr>
            <a:xfrm>
              <a:off x="7807778" y="4935026"/>
              <a:ext cx="2722" cy="63392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3E2360-1B32-345E-F53F-D5245962824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872" y="4975568"/>
              <a:ext cx="0" cy="643323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46C63D7-1A4E-3C43-4E30-F94A7DD46C8D}"/>
                </a:ext>
              </a:extLst>
            </p:cNvPr>
            <p:cNvCxnSpPr>
              <a:cxnSpLocks/>
            </p:cNvCxnSpPr>
            <p:nvPr/>
          </p:nvCxnSpPr>
          <p:spPr>
            <a:xfrm>
              <a:off x="7804603" y="4928676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35AED68-A442-4727-3735-E23B7CB6F173}"/>
                </a:ext>
              </a:extLst>
            </p:cNvPr>
            <p:cNvCxnSpPr>
              <a:cxnSpLocks/>
            </p:cNvCxnSpPr>
            <p:nvPr/>
          </p:nvCxnSpPr>
          <p:spPr>
            <a:xfrm>
              <a:off x="7808149" y="556523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C54C974-4849-B769-39FF-E9A34C3E7D2E}"/>
                </a:ext>
              </a:extLst>
            </p:cNvPr>
            <p:cNvCxnSpPr>
              <a:cxnSpLocks/>
            </p:cNvCxnSpPr>
            <p:nvPr/>
          </p:nvCxnSpPr>
          <p:spPr>
            <a:xfrm>
              <a:off x="7950200" y="4845050"/>
              <a:ext cx="1941" cy="627495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748ECBF-06F8-9D1B-0550-AB920E7AEA1A}"/>
                </a:ext>
              </a:extLst>
            </p:cNvPr>
            <p:cNvCxnSpPr>
              <a:cxnSpLocks/>
            </p:cNvCxnSpPr>
            <p:nvPr/>
          </p:nvCxnSpPr>
          <p:spPr>
            <a:xfrm>
              <a:off x="8016875" y="4886325"/>
              <a:ext cx="5360" cy="642637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E95336-1878-4570-CFFE-E52D208257E0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16" y="4838747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2E794B5-A36D-5890-1006-943C16DEDEA6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12" y="5459433"/>
              <a:ext cx="73269" cy="46892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1E21033-48D9-59A1-D2A1-ACEEEC4B6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872" y="4889500"/>
              <a:ext cx="142178" cy="86068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268C70E-B1B2-D4AB-938E-EF0F65BD72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6557" y="4840692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0819855-0556-1B44-A6B3-24BE489F2E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083" y="5462649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CCA7EB0-19D1-B6AC-C6F0-1680B37F2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0457" y="5516195"/>
              <a:ext cx="159868" cy="99454"/>
            </a:xfrm>
            <a:prstGeom prst="line">
              <a:avLst/>
            </a:prstGeom>
            <a:ln w="25400">
              <a:solidFill>
                <a:srgbClr val="1C6F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nip Single Corner Rectangle 2">
            <a:extLst>
              <a:ext uri="{FF2B5EF4-FFF2-40B4-BE49-F238E27FC236}">
                <a16:creationId xmlns:a16="http://schemas.microsoft.com/office/drawing/2014/main" id="{8471FF93-5B7A-E013-F7C7-93CEFE671C65}"/>
              </a:ext>
            </a:extLst>
          </p:cNvPr>
          <p:cNvSpPr/>
          <p:nvPr/>
        </p:nvSpPr>
        <p:spPr>
          <a:xfrm>
            <a:off x="3020728" y="2454363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8" name="Snip Single Corner Rectangle 7">
            <a:extLst>
              <a:ext uri="{FF2B5EF4-FFF2-40B4-BE49-F238E27FC236}">
                <a16:creationId xmlns:a16="http://schemas.microsoft.com/office/drawing/2014/main" id="{0A1776FF-5F65-6509-BAA4-AAC7D8653255}"/>
              </a:ext>
            </a:extLst>
          </p:cNvPr>
          <p:cNvSpPr/>
          <p:nvPr/>
        </p:nvSpPr>
        <p:spPr>
          <a:xfrm>
            <a:off x="3020728" y="2821780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Powder_process</a:t>
            </a:r>
            <a:endParaRPr lang="da-DK" sz="1600" dirty="0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42487DD6-6A0A-7A8F-B77D-746751FA3E71}"/>
              </a:ext>
            </a:extLst>
          </p:cNvPr>
          <p:cNvSpPr/>
          <p:nvPr/>
        </p:nvSpPr>
        <p:spPr>
          <a:xfrm>
            <a:off x="3020728" y="3340990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1" name="Snip Single Corner Rectangle 10">
            <a:extLst>
              <a:ext uri="{FF2B5EF4-FFF2-40B4-BE49-F238E27FC236}">
                <a16:creationId xmlns:a16="http://schemas.microsoft.com/office/drawing/2014/main" id="{278859F3-E7C6-E087-7148-9209E6746365}"/>
              </a:ext>
            </a:extLst>
          </p:cNvPr>
          <p:cNvSpPr/>
          <p:nvPr/>
        </p:nvSpPr>
        <p:spPr>
          <a:xfrm>
            <a:off x="3020728" y="3719558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2" name="Snip Single Corner Rectangle 11">
            <a:extLst>
              <a:ext uri="{FF2B5EF4-FFF2-40B4-BE49-F238E27FC236}">
                <a16:creationId xmlns:a16="http://schemas.microsoft.com/office/drawing/2014/main" id="{CFC238BB-081E-58BB-3C20-1982008FD378}"/>
              </a:ext>
            </a:extLst>
          </p:cNvPr>
          <p:cNvSpPr/>
          <p:nvPr/>
        </p:nvSpPr>
        <p:spPr>
          <a:xfrm>
            <a:off x="3020728" y="4213226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Incoherent_process</a:t>
            </a:r>
            <a:endParaRPr lang="da-DK" sz="1600" dirty="0"/>
          </a:p>
        </p:txBody>
      </p:sp>
      <p:sp>
        <p:nvSpPr>
          <p:cNvPr id="13" name="Snip Single Corner Rectangle 12">
            <a:extLst>
              <a:ext uri="{FF2B5EF4-FFF2-40B4-BE49-F238E27FC236}">
                <a16:creationId xmlns:a16="http://schemas.microsoft.com/office/drawing/2014/main" id="{340303FD-FBE3-64EC-E831-3D128468DB26}"/>
              </a:ext>
            </a:extLst>
          </p:cNvPr>
          <p:cNvSpPr/>
          <p:nvPr/>
        </p:nvSpPr>
        <p:spPr>
          <a:xfrm>
            <a:off x="3020728" y="4591794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Single_crystal_process</a:t>
            </a:r>
            <a:endParaRPr lang="da-DK" sz="1600" dirty="0"/>
          </a:p>
        </p:txBody>
      </p:sp>
      <p:sp>
        <p:nvSpPr>
          <p:cNvPr id="14" name="Snip Single Corner Rectangle 13">
            <a:extLst>
              <a:ext uri="{FF2B5EF4-FFF2-40B4-BE49-F238E27FC236}">
                <a16:creationId xmlns:a16="http://schemas.microsoft.com/office/drawing/2014/main" id="{207A28EE-7F6C-E456-FD9B-18132FAED02E}"/>
              </a:ext>
            </a:extLst>
          </p:cNvPr>
          <p:cNvSpPr/>
          <p:nvPr/>
        </p:nvSpPr>
        <p:spPr>
          <a:xfrm>
            <a:off x="3020728" y="4973391"/>
            <a:ext cx="2250080" cy="30873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err="1"/>
              <a:t>NCrystal_process</a:t>
            </a:r>
            <a:endParaRPr lang="da-DK" sz="16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88B1C61-A79B-F456-1775-4804292DFC16}"/>
              </a:ext>
            </a:extLst>
          </p:cNvPr>
          <p:cNvSpPr/>
          <p:nvPr/>
        </p:nvSpPr>
        <p:spPr>
          <a:xfrm>
            <a:off x="5516134" y="4404289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Inelastic</a:t>
            </a:r>
            <a:r>
              <a:rPr lang="da-DK" dirty="0"/>
              <a:t> sample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1BDB14-5D1C-3E0A-3BAE-18454703FD53}"/>
              </a:ext>
            </a:extLst>
          </p:cNvPr>
          <p:cNvCxnSpPr>
            <a:cxnSpLocks/>
            <a:stCxn id="3" idx="0"/>
            <a:endCxn id="23" idx="1"/>
          </p:cNvCxnSpPr>
          <p:nvPr/>
        </p:nvCxnSpPr>
        <p:spPr>
          <a:xfrm>
            <a:off x="5270808" y="2608733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0B2042-25B5-FBF4-0F18-23254A3E76E6}"/>
              </a:ext>
            </a:extLst>
          </p:cNvPr>
          <p:cNvCxnSpPr>
            <a:cxnSpLocks/>
            <a:stCxn id="8" idx="0"/>
            <a:endCxn id="23" idx="1"/>
          </p:cNvCxnSpPr>
          <p:nvPr/>
        </p:nvCxnSpPr>
        <p:spPr>
          <a:xfrm flipV="1">
            <a:off x="5270808" y="2792441"/>
            <a:ext cx="245326" cy="18370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532319-9305-D804-011A-0F1A062604CC}"/>
              </a:ext>
            </a:extLst>
          </p:cNvPr>
          <p:cNvCxnSpPr>
            <a:cxnSpLocks/>
            <a:stCxn id="9" idx="0"/>
            <a:endCxn id="24" idx="1"/>
          </p:cNvCxnSpPr>
          <p:nvPr/>
        </p:nvCxnSpPr>
        <p:spPr>
          <a:xfrm>
            <a:off x="5270808" y="3495360"/>
            <a:ext cx="245326" cy="18370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C03F7D-EF68-CFA9-A058-372B513910C0}"/>
              </a:ext>
            </a:extLst>
          </p:cNvPr>
          <p:cNvCxnSpPr>
            <a:cxnSpLocks/>
            <a:stCxn id="11" idx="0"/>
            <a:endCxn id="24" idx="1"/>
          </p:cNvCxnSpPr>
          <p:nvPr/>
        </p:nvCxnSpPr>
        <p:spPr>
          <a:xfrm flipV="1">
            <a:off x="5270808" y="3679068"/>
            <a:ext cx="245326" cy="19486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F8B16F-DF95-9627-3CD4-7792A227367F}"/>
              </a:ext>
            </a:extLst>
          </p:cNvPr>
          <p:cNvCxnSpPr>
            <a:cxnSpLocks/>
            <a:stCxn id="12" idx="0"/>
            <a:endCxn id="15" idx="1"/>
          </p:cNvCxnSpPr>
          <p:nvPr/>
        </p:nvCxnSpPr>
        <p:spPr>
          <a:xfrm>
            <a:off x="5270808" y="4367596"/>
            <a:ext cx="245326" cy="37477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D1EF4A-EA56-E414-DD59-71F133390EC1}"/>
              </a:ext>
            </a:extLst>
          </p:cNvPr>
          <p:cNvCxnSpPr>
            <a:cxnSpLocks/>
            <a:stCxn id="13" idx="0"/>
            <a:endCxn id="15" idx="1"/>
          </p:cNvCxnSpPr>
          <p:nvPr/>
        </p:nvCxnSpPr>
        <p:spPr>
          <a:xfrm flipV="1">
            <a:off x="5270808" y="4742367"/>
            <a:ext cx="245326" cy="379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6A4C8D-71F5-CDC3-2B75-8A42E7C1513E}"/>
              </a:ext>
            </a:extLst>
          </p:cNvPr>
          <p:cNvCxnSpPr>
            <a:cxnSpLocks/>
            <a:stCxn id="14" idx="0"/>
            <a:endCxn id="15" idx="1"/>
          </p:cNvCxnSpPr>
          <p:nvPr/>
        </p:nvCxnSpPr>
        <p:spPr>
          <a:xfrm flipV="1">
            <a:off x="5270808" y="4742367"/>
            <a:ext cx="245326" cy="3853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 53">
            <a:extLst>
              <a:ext uri="{FF2B5EF4-FFF2-40B4-BE49-F238E27FC236}">
                <a16:creationId xmlns:a16="http://schemas.microsoft.com/office/drawing/2014/main" id="{CFFBA531-BF8D-AC05-96EB-46236DF2AE89}"/>
              </a:ext>
            </a:extLst>
          </p:cNvPr>
          <p:cNvSpPr/>
          <p:nvPr/>
        </p:nvSpPr>
        <p:spPr>
          <a:xfrm rot="20824001">
            <a:off x="6526158" y="2237751"/>
            <a:ext cx="1526499" cy="344493"/>
          </a:xfrm>
          <a:custGeom>
            <a:avLst/>
            <a:gdLst>
              <a:gd name="connsiteX0" fmla="*/ 0 w 667265"/>
              <a:gd name="connsiteY0" fmla="*/ 197777 h 216312"/>
              <a:gd name="connsiteX1" fmla="*/ 451022 w 667265"/>
              <a:gd name="connsiteY1" fmla="*/ 69 h 216312"/>
              <a:gd name="connsiteX2" fmla="*/ 667265 w 667265"/>
              <a:gd name="connsiteY2" fmla="*/ 216312 h 216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65" h="216312">
                <a:moveTo>
                  <a:pt x="0" y="197777"/>
                </a:moveTo>
                <a:cubicBezTo>
                  <a:pt x="169905" y="97378"/>
                  <a:pt x="339811" y="-3020"/>
                  <a:pt x="451022" y="69"/>
                </a:cubicBezTo>
                <a:cubicBezTo>
                  <a:pt x="562233" y="3158"/>
                  <a:pt x="614749" y="109735"/>
                  <a:pt x="667265" y="216312"/>
                </a:cubicBezTo>
              </a:path>
            </a:pathLst>
          </a:custGeom>
          <a:noFill/>
          <a:ln w="38100">
            <a:solidFill>
              <a:schemeClr val="tx1"/>
            </a:solidFill>
            <a:headEnd w="lg" len="lg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F01BAE34-7D6F-386E-DD37-F71D30A2A63C}"/>
              </a:ext>
            </a:extLst>
          </p:cNvPr>
          <p:cNvSpPr/>
          <p:nvPr/>
        </p:nvSpPr>
        <p:spPr>
          <a:xfrm rot="323596">
            <a:off x="6545066" y="2950470"/>
            <a:ext cx="2851114" cy="227398"/>
          </a:xfrm>
          <a:custGeom>
            <a:avLst/>
            <a:gdLst>
              <a:gd name="connsiteX0" fmla="*/ 0 w 1526059"/>
              <a:gd name="connsiteY0" fmla="*/ 305616 h 466253"/>
              <a:gd name="connsiteX1" fmla="*/ 803189 w 1526059"/>
              <a:gd name="connsiteY1" fmla="*/ 2875 h 466253"/>
              <a:gd name="connsiteX2" fmla="*/ 1526059 w 1526059"/>
              <a:gd name="connsiteY2" fmla="*/ 466253 h 466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26059" h="466253">
                <a:moveTo>
                  <a:pt x="0" y="305616"/>
                </a:moveTo>
                <a:cubicBezTo>
                  <a:pt x="274423" y="140859"/>
                  <a:pt x="548846" y="-23898"/>
                  <a:pt x="803189" y="2875"/>
                </a:cubicBezTo>
                <a:cubicBezTo>
                  <a:pt x="1057532" y="29648"/>
                  <a:pt x="1291795" y="247950"/>
                  <a:pt x="1526059" y="466253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stealth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FA158200-6550-4E96-A05C-7EF42643877E}"/>
              </a:ext>
            </a:extLst>
          </p:cNvPr>
          <p:cNvSpPr/>
          <p:nvPr/>
        </p:nvSpPr>
        <p:spPr>
          <a:xfrm rot="388174">
            <a:off x="6429591" y="3981289"/>
            <a:ext cx="2818142" cy="360306"/>
          </a:xfrm>
          <a:custGeom>
            <a:avLst/>
            <a:gdLst>
              <a:gd name="connsiteX0" fmla="*/ 0 w 1470454"/>
              <a:gd name="connsiteY0" fmla="*/ 0 h 360306"/>
              <a:gd name="connsiteX1" fmla="*/ 506627 w 1470454"/>
              <a:gd name="connsiteY1" fmla="*/ 358346 h 360306"/>
              <a:gd name="connsiteX2" fmla="*/ 1470454 w 1470454"/>
              <a:gd name="connsiteY2" fmla="*/ 117390 h 36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0454" h="360306">
                <a:moveTo>
                  <a:pt x="0" y="0"/>
                </a:moveTo>
                <a:cubicBezTo>
                  <a:pt x="130775" y="169390"/>
                  <a:pt x="261551" y="338781"/>
                  <a:pt x="506627" y="358346"/>
                </a:cubicBezTo>
                <a:cubicBezTo>
                  <a:pt x="751703" y="377911"/>
                  <a:pt x="1111078" y="247650"/>
                  <a:pt x="1470454" y="11739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563815E-6810-5A7D-2759-A25949F2E26A}"/>
              </a:ext>
            </a:extLst>
          </p:cNvPr>
          <p:cNvSpPr/>
          <p:nvPr/>
        </p:nvSpPr>
        <p:spPr>
          <a:xfrm>
            <a:off x="5516134" y="2454363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Al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4CD5E5D-FBA4-5B55-64B4-B2D06E77ADD3}"/>
              </a:ext>
            </a:extLst>
          </p:cNvPr>
          <p:cNvSpPr/>
          <p:nvPr/>
        </p:nvSpPr>
        <p:spPr>
          <a:xfrm>
            <a:off x="5516134" y="3340990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Sample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D1EB24C8-F089-57E4-2E46-106E21558958}"/>
              </a:ext>
            </a:extLst>
          </p:cNvPr>
          <p:cNvSpPr/>
          <p:nvPr/>
        </p:nvSpPr>
        <p:spPr>
          <a:xfrm>
            <a:off x="5516133" y="5361074"/>
            <a:ext cx="1069267" cy="676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 err="1"/>
              <a:t>Vacuum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86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1" animBg="1"/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4" grpId="0" animBg="1"/>
      <p:bldP spid="55" grpId="0" animBg="1"/>
      <p:bldP spid="56" grpId="0" animBg="1"/>
      <p:bldP spid="23" grpId="0" animBg="1"/>
      <p:bldP spid="24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555F8-5809-D5CB-ACD7-66A2ADF96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6E2BE3-5836-5B0E-41FC-5E076FAC4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C9A4CAB-3702-01D4-BEEB-8288F5BC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D0E7C7-5237-9803-F941-C6CE253C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20F877BB-0F50-5F88-2FDB-65B92BA5C4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Using the Union components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1F9B410-8980-4128-AF3D-CDA6B7D3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2025-07-08</a:t>
            </a:fld>
            <a:endParaRPr lang="sv-S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2E007-8F26-4D60-1698-2A640EB3BF06}"/>
              </a:ext>
            </a:extLst>
          </p:cNvPr>
          <p:cNvSpPr txBox="1"/>
          <p:nvPr/>
        </p:nvSpPr>
        <p:spPr>
          <a:xfrm>
            <a:off x="820401" y="1562400"/>
            <a:ext cx="3255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666666"/>
                </a:solidFill>
              </a:rPr>
              <a:t>Typical sample component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1E44BF-95D5-8E3A-2ED8-BB09394BB4D9}"/>
              </a:ext>
            </a:extLst>
          </p:cNvPr>
          <p:cNvSpPr txBox="1"/>
          <p:nvPr/>
        </p:nvSpPr>
        <p:spPr>
          <a:xfrm>
            <a:off x="4387063" y="1562400"/>
            <a:ext cx="37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66666"/>
                </a:solidFill>
              </a:rPr>
              <a:t>Union components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C383F8-882D-E597-3E7A-00F44918DDBB}"/>
              </a:ext>
            </a:extLst>
          </p:cNvPr>
          <p:cNvCxnSpPr>
            <a:cxnSpLocks/>
          </p:cNvCxnSpPr>
          <p:nvPr/>
        </p:nvCxnSpPr>
        <p:spPr>
          <a:xfrm flipV="1">
            <a:off x="4345491" y="1576349"/>
            <a:ext cx="0" cy="491287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A174C-7FD4-92B6-737E-AF34FEA19081}"/>
              </a:ext>
            </a:extLst>
          </p:cNvPr>
          <p:cNvCxnSpPr>
            <a:cxnSpLocks/>
          </p:cNvCxnSpPr>
          <p:nvPr/>
        </p:nvCxnSpPr>
        <p:spPr>
          <a:xfrm>
            <a:off x="603977" y="740664"/>
            <a:ext cx="0" cy="5870806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6477A3-3A2F-A306-652D-064B7DDDBC97}"/>
              </a:ext>
            </a:extLst>
          </p:cNvPr>
          <p:cNvCxnSpPr>
            <a:cxnSpLocks/>
          </p:cNvCxnSpPr>
          <p:nvPr/>
        </p:nvCxnSpPr>
        <p:spPr>
          <a:xfrm flipV="1">
            <a:off x="8462861" y="438912"/>
            <a:ext cx="0" cy="6324834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D3660E4-7C96-440E-1E07-7917B49DCDCD}"/>
              </a:ext>
            </a:extLst>
          </p:cNvPr>
          <p:cNvSpPr/>
          <p:nvPr/>
        </p:nvSpPr>
        <p:spPr>
          <a:xfrm>
            <a:off x="8324090" y="3143133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DAD81C-B1E0-C753-4B5A-34B93210994D}"/>
              </a:ext>
            </a:extLst>
          </p:cNvPr>
          <p:cNvSpPr/>
          <p:nvPr/>
        </p:nvSpPr>
        <p:spPr>
          <a:xfrm>
            <a:off x="8324090" y="2540634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943BBDC-AC0A-414B-5DEC-3709F23FD242}"/>
              </a:ext>
            </a:extLst>
          </p:cNvPr>
          <p:cNvSpPr/>
          <p:nvPr/>
        </p:nvSpPr>
        <p:spPr>
          <a:xfrm>
            <a:off x="8324090" y="1863663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D1A1028-18CB-1D89-C21D-CB093E99AF6F}"/>
              </a:ext>
            </a:extLst>
          </p:cNvPr>
          <p:cNvSpPr/>
          <p:nvPr/>
        </p:nvSpPr>
        <p:spPr>
          <a:xfrm>
            <a:off x="462443" y="5000832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43B139-3FCB-76DF-36B4-55F4D2254B8E}"/>
              </a:ext>
            </a:extLst>
          </p:cNvPr>
          <p:cNvSpPr/>
          <p:nvPr/>
        </p:nvSpPr>
        <p:spPr>
          <a:xfrm>
            <a:off x="926705" y="3881718"/>
            <a:ext cx="3146349" cy="2303929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Single_crystal.comp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Geometry</a:t>
            </a:r>
          </a:p>
          <a:p>
            <a:r>
              <a:rPr lang="en-US" dirty="0">
                <a:solidFill>
                  <a:schemeClr val="tx1"/>
                </a:solidFill>
              </a:rPr>
              <a:t>  Raytracing</a:t>
            </a:r>
          </a:p>
          <a:p>
            <a:r>
              <a:rPr lang="en-US" dirty="0">
                <a:solidFill>
                  <a:schemeClr val="tx1"/>
                </a:solidFill>
              </a:rPr>
              <a:t>  Absorption</a:t>
            </a:r>
          </a:p>
          <a:p>
            <a:r>
              <a:rPr lang="en-US" dirty="0">
                <a:solidFill>
                  <a:schemeClr val="tx1"/>
                </a:solidFill>
              </a:rPr>
              <a:t>  Scattering</a:t>
            </a:r>
          </a:p>
          <a:p>
            <a:r>
              <a:rPr lang="en-US" dirty="0">
                <a:solidFill>
                  <a:schemeClr val="tx1"/>
                </a:solidFill>
              </a:rPr>
              <a:t>    - Incoherent</a:t>
            </a:r>
          </a:p>
          <a:p>
            <a:r>
              <a:rPr lang="en-US" dirty="0">
                <a:solidFill>
                  <a:schemeClr val="tx1"/>
                </a:solidFill>
              </a:rPr>
              <a:t>    - Single crystal Bragg</a:t>
            </a:r>
          </a:p>
          <a:p>
            <a:r>
              <a:rPr lang="en-US" dirty="0">
                <a:solidFill>
                  <a:schemeClr val="tx1"/>
                </a:solidFill>
              </a:rPr>
              <a:t>  Multiple scattering loop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2DB382E-716A-3818-D7C8-755AF3ED18DF}"/>
              </a:ext>
            </a:extLst>
          </p:cNvPr>
          <p:cNvSpPr/>
          <p:nvPr/>
        </p:nvSpPr>
        <p:spPr>
          <a:xfrm>
            <a:off x="8753221" y="1714676"/>
            <a:ext cx="3286762" cy="564671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Incoherent_process.comp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Incoherent scattering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E59451-663F-9389-E650-B8A8C005A97F}"/>
              </a:ext>
            </a:extLst>
          </p:cNvPr>
          <p:cNvSpPr/>
          <p:nvPr/>
        </p:nvSpPr>
        <p:spPr>
          <a:xfrm>
            <a:off x="8753221" y="2402388"/>
            <a:ext cx="3286762" cy="564671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Single_crystal_process.comp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  Single crystal scattering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0E4A44-A320-D238-692F-3017BA09E9EC}"/>
              </a:ext>
            </a:extLst>
          </p:cNvPr>
          <p:cNvSpPr/>
          <p:nvPr/>
        </p:nvSpPr>
        <p:spPr>
          <a:xfrm>
            <a:off x="8753221" y="3111757"/>
            <a:ext cx="3286762" cy="36512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Union_make_material.comp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0034BA-6202-8A63-D84E-9D5FD7FE303F}"/>
              </a:ext>
            </a:extLst>
          </p:cNvPr>
          <p:cNvSpPr/>
          <p:nvPr/>
        </p:nvSpPr>
        <p:spPr>
          <a:xfrm>
            <a:off x="8753221" y="3670387"/>
            <a:ext cx="3286762" cy="36512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Union_box.comp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EFBE00-24A8-BC1D-F2BF-2A5C68F90B44}"/>
              </a:ext>
            </a:extLst>
          </p:cNvPr>
          <p:cNvSpPr/>
          <p:nvPr/>
        </p:nvSpPr>
        <p:spPr>
          <a:xfrm>
            <a:off x="8753221" y="4185060"/>
            <a:ext cx="3286762" cy="1442522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Union_master.comp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Raytracing</a:t>
            </a:r>
          </a:p>
          <a:p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Absorption</a:t>
            </a:r>
          </a:p>
          <a:p>
            <a:r>
              <a:rPr lang="en-US" dirty="0">
                <a:solidFill>
                  <a:schemeClr val="tx1"/>
                </a:solidFill>
              </a:rPr>
              <a:t>  Sampling scattering physics</a:t>
            </a:r>
          </a:p>
          <a:p>
            <a:r>
              <a:rPr lang="en-US" dirty="0">
                <a:solidFill>
                  <a:schemeClr val="tx1"/>
                </a:solidFill>
              </a:rPr>
              <a:t>  Multiple scattering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CFCC373-275C-CCFB-409D-5C2194261FB0}"/>
              </a:ext>
            </a:extLst>
          </p:cNvPr>
          <p:cNvSpPr/>
          <p:nvPr/>
        </p:nvSpPr>
        <p:spPr>
          <a:xfrm>
            <a:off x="8324090" y="3707068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55FDAE-1AD9-9082-E755-E5D105F94788}"/>
              </a:ext>
            </a:extLst>
          </p:cNvPr>
          <p:cNvSpPr/>
          <p:nvPr/>
        </p:nvSpPr>
        <p:spPr>
          <a:xfrm>
            <a:off x="8324090" y="4740130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1F6C529-12D0-82A8-ED78-835A58FC1C89}"/>
              </a:ext>
            </a:extLst>
          </p:cNvPr>
          <p:cNvSpPr/>
          <p:nvPr/>
        </p:nvSpPr>
        <p:spPr>
          <a:xfrm>
            <a:off x="8753221" y="1299002"/>
            <a:ext cx="3286762" cy="29969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Union_init.comp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64613B-2348-CACB-4F54-32CBBC7FFB8F}"/>
              </a:ext>
            </a:extLst>
          </p:cNvPr>
          <p:cNvSpPr/>
          <p:nvPr/>
        </p:nvSpPr>
        <p:spPr>
          <a:xfrm>
            <a:off x="8735292" y="5777129"/>
            <a:ext cx="3286762" cy="29969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Union_stop.comp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82135A9-9A46-3F8C-AE18-1DAFD55568C6}"/>
              </a:ext>
            </a:extLst>
          </p:cNvPr>
          <p:cNvSpPr/>
          <p:nvPr/>
        </p:nvSpPr>
        <p:spPr>
          <a:xfrm>
            <a:off x="8324090" y="1318122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D196CBD-5E5E-F990-F0DA-6C0BEDA06FCD}"/>
              </a:ext>
            </a:extLst>
          </p:cNvPr>
          <p:cNvSpPr/>
          <p:nvPr/>
        </p:nvSpPr>
        <p:spPr>
          <a:xfrm>
            <a:off x="8326736" y="5787284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F7129E-6715-11F6-9BE9-419945A76593}"/>
              </a:ext>
            </a:extLst>
          </p:cNvPr>
          <p:cNvGrpSpPr/>
          <p:nvPr/>
        </p:nvGrpSpPr>
        <p:grpSpPr>
          <a:xfrm>
            <a:off x="5809527" y="2413356"/>
            <a:ext cx="979254" cy="713333"/>
            <a:chOff x="5346185" y="3699641"/>
            <a:chExt cx="1400936" cy="102050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F1FEC8D-7704-B9CE-CCCE-AC7A5D9F6D10}"/>
                </a:ext>
              </a:extLst>
            </p:cNvPr>
            <p:cNvSpPr/>
            <p:nvPr/>
          </p:nvSpPr>
          <p:spPr>
            <a:xfrm>
              <a:off x="5370786" y="3699641"/>
              <a:ext cx="1355835" cy="357352"/>
            </a:xfrm>
            <a:custGeom>
              <a:avLst/>
              <a:gdLst>
                <a:gd name="connsiteX0" fmla="*/ 0 w 1355835"/>
                <a:gd name="connsiteY0" fmla="*/ 105104 h 357352"/>
                <a:gd name="connsiteX1" fmla="*/ 525517 w 1355835"/>
                <a:gd name="connsiteY1" fmla="*/ 357352 h 357352"/>
                <a:gd name="connsiteX2" fmla="*/ 1355835 w 1355835"/>
                <a:gd name="connsiteY2" fmla="*/ 220718 h 357352"/>
                <a:gd name="connsiteX3" fmla="*/ 819807 w 1355835"/>
                <a:gd name="connsiteY3" fmla="*/ 0 h 357352"/>
                <a:gd name="connsiteX4" fmla="*/ 0 w 1355835"/>
                <a:gd name="connsiteY4" fmla="*/ 105104 h 3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835" h="357352">
                  <a:moveTo>
                    <a:pt x="0" y="105104"/>
                  </a:moveTo>
                  <a:lnTo>
                    <a:pt x="525517" y="357352"/>
                  </a:lnTo>
                  <a:lnTo>
                    <a:pt x="1355835" y="220718"/>
                  </a:lnTo>
                  <a:lnTo>
                    <a:pt x="819807" y="0"/>
                  </a:lnTo>
                  <a:lnTo>
                    <a:pt x="0" y="105104"/>
                  </a:lnTo>
                  <a:close/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53179C3-E777-2766-B66F-18BE74AD98E1}"/>
                </a:ext>
              </a:extLst>
            </p:cNvPr>
            <p:cNvSpPr/>
            <p:nvPr/>
          </p:nvSpPr>
          <p:spPr>
            <a:xfrm>
              <a:off x="5370785" y="4362794"/>
              <a:ext cx="1355835" cy="357352"/>
            </a:xfrm>
            <a:custGeom>
              <a:avLst/>
              <a:gdLst>
                <a:gd name="connsiteX0" fmla="*/ 0 w 1355835"/>
                <a:gd name="connsiteY0" fmla="*/ 105104 h 357352"/>
                <a:gd name="connsiteX1" fmla="*/ 525517 w 1355835"/>
                <a:gd name="connsiteY1" fmla="*/ 357352 h 357352"/>
                <a:gd name="connsiteX2" fmla="*/ 1355835 w 1355835"/>
                <a:gd name="connsiteY2" fmla="*/ 220718 h 357352"/>
                <a:gd name="connsiteX3" fmla="*/ 819807 w 1355835"/>
                <a:gd name="connsiteY3" fmla="*/ 0 h 357352"/>
                <a:gd name="connsiteX4" fmla="*/ 0 w 1355835"/>
                <a:gd name="connsiteY4" fmla="*/ 105104 h 3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835" h="357352">
                  <a:moveTo>
                    <a:pt x="0" y="105104"/>
                  </a:moveTo>
                  <a:lnTo>
                    <a:pt x="525517" y="357352"/>
                  </a:lnTo>
                  <a:lnTo>
                    <a:pt x="1355835" y="220718"/>
                  </a:lnTo>
                  <a:lnTo>
                    <a:pt x="819807" y="0"/>
                  </a:lnTo>
                  <a:lnTo>
                    <a:pt x="0" y="105104"/>
                  </a:lnTo>
                  <a:close/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E32C4D-5D7A-AC1E-4E97-463F6C49F5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185" y="3804745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D972035-A191-B4D3-13D5-D4CE75B6CC62}"/>
                </a:ext>
              </a:extLst>
            </p:cNvPr>
            <p:cNvCxnSpPr>
              <a:stCxn id="8" idx="1"/>
              <a:endCxn id="9" idx="1"/>
            </p:cNvCxnSpPr>
            <p:nvPr/>
          </p:nvCxnSpPr>
          <p:spPr>
            <a:xfrm flipH="1">
              <a:off x="5896302" y="4056993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529725B-97DB-E0C8-34F8-1E226205D3DA}"/>
                </a:ext>
              </a:extLst>
            </p:cNvPr>
            <p:cNvCxnSpPr>
              <a:stCxn id="8" idx="3"/>
              <a:endCxn id="9" idx="3"/>
            </p:cNvCxnSpPr>
            <p:nvPr/>
          </p:nvCxnSpPr>
          <p:spPr>
            <a:xfrm flipH="1">
              <a:off x="6190592" y="3699641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9F6D58-BB0F-515C-BE6C-2D2CB74724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120" y="3920359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41BAD5-F5BB-A822-DEBC-99EADC1248B6}"/>
              </a:ext>
            </a:extLst>
          </p:cNvPr>
          <p:cNvGrpSpPr/>
          <p:nvPr/>
        </p:nvGrpSpPr>
        <p:grpSpPr>
          <a:xfrm>
            <a:off x="1845816" y="2361929"/>
            <a:ext cx="979254" cy="713333"/>
            <a:chOff x="5346185" y="3699641"/>
            <a:chExt cx="1400936" cy="1020505"/>
          </a:xfrm>
        </p:grpSpPr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33D963B0-15C4-EBE9-F8DB-7F96E54E555B}"/>
                </a:ext>
              </a:extLst>
            </p:cNvPr>
            <p:cNvSpPr/>
            <p:nvPr/>
          </p:nvSpPr>
          <p:spPr>
            <a:xfrm>
              <a:off x="5370786" y="3699641"/>
              <a:ext cx="1355835" cy="357352"/>
            </a:xfrm>
            <a:custGeom>
              <a:avLst/>
              <a:gdLst>
                <a:gd name="connsiteX0" fmla="*/ 0 w 1355835"/>
                <a:gd name="connsiteY0" fmla="*/ 105104 h 357352"/>
                <a:gd name="connsiteX1" fmla="*/ 525517 w 1355835"/>
                <a:gd name="connsiteY1" fmla="*/ 357352 h 357352"/>
                <a:gd name="connsiteX2" fmla="*/ 1355835 w 1355835"/>
                <a:gd name="connsiteY2" fmla="*/ 220718 h 357352"/>
                <a:gd name="connsiteX3" fmla="*/ 819807 w 1355835"/>
                <a:gd name="connsiteY3" fmla="*/ 0 h 357352"/>
                <a:gd name="connsiteX4" fmla="*/ 0 w 1355835"/>
                <a:gd name="connsiteY4" fmla="*/ 105104 h 3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835" h="357352">
                  <a:moveTo>
                    <a:pt x="0" y="105104"/>
                  </a:moveTo>
                  <a:lnTo>
                    <a:pt x="525517" y="357352"/>
                  </a:lnTo>
                  <a:lnTo>
                    <a:pt x="1355835" y="220718"/>
                  </a:lnTo>
                  <a:lnTo>
                    <a:pt x="819807" y="0"/>
                  </a:lnTo>
                  <a:lnTo>
                    <a:pt x="0" y="105104"/>
                  </a:lnTo>
                  <a:close/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F5E0616-4C42-E65B-8E2C-2332EE27DF47}"/>
                </a:ext>
              </a:extLst>
            </p:cNvPr>
            <p:cNvSpPr/>
            <p:nvPr/>
          </p:nvSpPr>
          <p:spPr>
            <a:xfrm>
              <a:off x="5370785" y="4362794"/>
              <a:ext cx="1355835" cy="357352"/>
            </a:xfrm>
            <a:custGeom>
              <a:avLst/>
              <a:gdLst>
                <a:gd name="connsiteX0" fmla="*/ 0 w 1355835"/>
                <a:gd name="connsiteY0" fmla="*/ 105104 h 357352"/>
                <a:gd name="connsiteX1" fmla="*/ 525517 w 1355835"/>
                <a:gd name="connsiteY1" fmla="*/ 357352 h 357352"/>
                <a:gd name="connsiteX2" fmla="*/ 1355835 w 1355835"/>
                <a:gd name="connsiteY2" fmla="*/ 220718 h 357352"/>
                <a:gd name="connsiteX3" fmla="*/ 819807 w 1355835"/>
                <a:gd name="connsiteY3" fmla="*/ 0 h 357352"/>
                <a:gd name="connsiteX4" fmla="*/ 0 w 1355835"/>
                <a:gd name="connsiteY4" fmla="*/ 105104 h 35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5835" h="357352">
                  <a:moveTo>
                    <a:pt x="0" y="105104"/>
                  </a:moveTo>
                  <a:lnTo>
                    <a:pt x="525517" y="357352"/>
                  </a:lnTo>
                  <a:lnTo>
                    <a:pt x="1355835" y="220718"/>
                  </a:lnTo>
                  <a:lnTo>
                    <a:pt x="819807" y="0"/>
                  </a:lnTo>
                  <a:lnTo>
                    <a:pt x="0" y="105104"/>
                  </a:lnTo>
                  <a:close/>
                </a:path>
              </a:pathLst>
            </a:cu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931F709-1AC7-8737-77F2-B93ECE5057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6185" y="3804745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5817519-B8F1-6FD9-E1E0-09C6FB5D7853}"/>
                </a:ext>
              </a:extLst>
            </p:cNvPr>
            <p:cNvCxnSpPr>
              <a:stCxn id="40" idx="1"/>
              <a:endCxn id="45" idx="1"/>
            </p:cNvCxnSpPr>
            <p:nvPr/>
          </p:nvCxnSpPr>
          <p:spPr>
            <a:xfrm flipH="1">
              <a:off x="5896302" y="4056993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6216705-22AF-CD86-6BB3-7DEBCDAC530E}"/>
                </a:ext>
              </a:extLst>
            </p:cNvPr>
            <p:cNvCxnSpPr>
              <a:stCxn id="40" idx="3"/>
              <a:endCxn id="45" idx="3"/>
            </p:cNvCxnSpPr>
            <p:nvPr/>
          </p:nvCxnSpPr>
          <p:spPr>
            <a:xfrm flipH="1">
              <a:off x="6190592" y="3699641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8C04AB-498F-889D-8A2E-792A3BEAA6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7120" y="3920359"/>
              <a:ext cx="1" cy="66315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771629-31DC-2ACF-9E73-C4349A51B0AC}"/>
              </a:ext>
            </a:extLst>
          </p:cNvPr>
          <p:cNvGrpSpPr/>
          <p:nvPr/>
        </p:nvGrpSpPr>
        <p:grpSpPr>
          <a:xfrm>
            <a:off x="6096000" y="2782777"/>
            <a:ext cx="384618" cy="1098941"/>
            <a:chOff x="5153606" y="3291621"/>
            <a:chExt cx="384618" cy="109894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16AEAA5-85AD-8D3C-04B3-E31BF815CBFC}"/>
                </a:ext>
              </a:extLst>
            </p:cNvPr>
            <p:cNvSpPr/>
            <p:nvPr/>
          </p:nvSpPr>
          <p:spPr>
            <a:xfrm rot="5400000">
              <a:off x="5286281" y="3158947"/>
              <a:ext cx="119269" cy="384617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605BCDF-A24D-359D-6723-5DB15304BE5E}"/>
                </a:ext>
              </a:extLst>
            </p:cNvPr>
            <p:cNvSpPr/>
            <p:nvPr/>
          </p:nvSpPr>
          <p:spPr>
            <a:xfrm rot="5400000">
              <a:off x="5286280" y="4138619"/>
              <a:ext cx="119269" cy="384617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251364C-08F9-B185-7ECE-AACE687CF7D9}"/>
                </a:ext>
              </a:extLst>
            </p:cNvPr>
            <p:cNvCxnSpPr>
              <a:cxnSpLocks/>
              <a:stCxn id="52" idx="4"/>
              <a:endCxn id="53" idx="4"/>
            </p:cNvCxnSpPr>
            <p:nvPr/>
          </p:nvCxnSpPr>
          <p:spPr>
            <a:xfrm flipH="1">
              <a:off x="5153606" y="3351256"/>
              <a:ext cx="1" cy="9796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EFEE936-674E-001D-B46D-B379B4AAF4C3}"/>
                </a:ext>
              </a:extLst>
            </p:cNvPr>
            <p:cNvCxnSpPr>
              <a:stCxn id="52" idx="0"/>
              <a:endCxn id="53" idx="0"/>
            </p:cNvCxnSpPr>
            <p:nvPr/>
          </p:nvCxnSpPr>
          <p:spPr>
            <a:xfrm flipH="1">
              <a:off x="5538223" y="3351256"/>
              <a:ext cx="1" cy="97967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E8B0EC00-E17F-BE6C-AD04-F8219E992464}"/>
              </a:ext>
            </a:extLst>
          </p:cNvPr>
          <p:cNvSpPr/>
          <p:nvPr/>
        </p:nvSpPr>
        <p:spPr>
          <a:xfrm>
            <a:off x="8324090" y="4209636"/>
            <a:ext cx="279380" cy="2793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BD69372-6ED6-07D1-7DC3-C88FD8A05C58}"/>
              </a:ext>
            </a:extLst>
          </p:cNvPr>
          <p:cNvSpPr/>
          <p:nvPr/>
        </p:nvSpPr>
        <p:spPr>
          <a:xfrm>
            <a:off x="4852854" y="4165130"/>
            <a:ext cx="3286762" cy="365126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tx1"/>
                </a:solidFill>
              </a:rPr>
              <a:t>Union_cylinder.comp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6EB47-6F0D-BCF7-56DF-639DC943B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diagram of a wave graph&#10;&#10;AI-generated content may be incorrect.">
            <a:extLst>
              <a:ext uri="{FF2B5EF4-FFF2-40B4-BE49-F238E27FC236}">
                <a16:creationId xmlns:a16="http://schemas.microsoft.com/office/drawing/2014/main" id="{65572B33-F12F-C084-BBDA-454FA3F9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33" y="3053939"/>
            <a:ext cx="7064051" cy="313957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A13C06A2-5926-B520-6B2C-B7618A277CD8}"/>
              </a:ext>
            </a:extLst>
          </p:cNvPr>
          <p:cNvSpPr/>
          <p:nvPr/>
        </p:nvSpPr>
        <p:spPr>
          <a:xfrm>
            <a:off x="7874724" y="3393336"/>
            <a:ext cx="3925957" cy="173934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D111A49-ED97-FEC9-7AB1-E91A2F0D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477DBAB-F4C0-8039-0937-AC6E7A56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AECFE38-27FA-40D5-507B-853DA6F15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78D11072-98F4-921B-830B-D6121AD46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116400" cy="4768062"/>
          </a:xfrm>
        </p:spPr>
        <p:txBody>
          <a:bodyPr/>
          <a:lstStyle/>
          <a:p>
            <a:pPr lvl="1"/>
            <a:r>
              <a:rPr lang="sv-SE" dirty="0" err="1"/>
              <a:t>Lets</a:t>
            </a:r>
            <a:r>
              <a:rPr lang="sv-SE" dirty="0"/>
              <a:t> make a </a:t>
            </a:r>
            <a:r>
              <a:rPr lang="sv-SE" dirty="0" err="1"/>
              <a:t>colimator</a:t>
            </a:r>
            <a:endParaRPr lang="sv-SE" dirty="0"/>
          </a:p>
          <a:p>
            <a:pPr lvl="1"/>
            <a:r>
              <a:rPr lang="sv-SE" dirty="0" err="1"/>
              <a:t>Absorbing</a:t>
            </a:r>
            <a:r>
              <a:rPr lang="sv-SE" dirty="0"/>
              <a:t> </a:t>
            </a:r>
            <a:r>
              <a:rPr lang="sv-SE" dirty="0" err="1"/>
              <a:t>blades</a:t>
            </a:r>
            <a:r>
              <a:rPr lang="sv-SE" dirty="0"/>
              <a:t> limit </a:t>
            </a:r>
            <a:r>
              <a:rPr lang="sv-SE" dirty="0" err="1"/>
              <a:t>divergence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ECC4779-A9CA-4397-BD38-FC66859BF2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Simple </a:t>
            </a:r>
            <a:r>
              <a:rPr lang="sv-SE" dirty="0" err="1"/>
              <a:t>example</a:t>
            </a:r>
            <a:r>
              <a:rPr lang="sv-SE" dirty="0"/>
              <a:t> - </a:t>
            </a:r>
            <a:r>
              <a:rPr lang="sv-SE" dirty="0" err="1"/>
              <a:t>colimator</a:t>
            </a:r>
            <a:endParaRPr lang="sv-SE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44B07821-C1C2-FC89-7A5E-E186853E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2025-07-11</a:t>
            </a:fld>
            <a:endParaRPr lang="sv-S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7B6B48C-133F-0660-BA66-128F47455CFB}"/>
              </a:ext>
            </a:extLst>
          </p:cNvPr>
          <p:cNvCxnSpPr/>
          <p:nvPr/>
        </p:nvCxnSpPr>
        <p:spPr>
          <a:xfrm>
            <a:off x="8560363" y="38676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CF370-4E9F-740E-5521-021ACB2EA2CA}"/>
              </a:ext>
            </a:extLst>
          </p:cNvPr>
          <p:cNvCxnSpPr/>
          <p:nvPr/>
        </p:nvCxnSpPr>
        <p:spPr>
          <a:xfrm>
            <a:off x="8560363" y="40200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4A55CE-E21E-3A24-5AE6-38F1473605C3}"/>
              </a:ext>
            </a:extLst>
          </p:cNvPr>
          <p:cNvCxnSpPr/>
          <p:nvPr/>
        </p:nvCxnSpPr>
        <p:spPr>
          <a:xfrm>
            <a:off x="8560363" y="4174544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A13EACB-1EE7-E52C-6BF7-CB6CCA51F945}"/>
              </a:ext>
            </a:extLst>
          </p:cNvPr>
          <p:cNvCxnSpPr/>
          <p:nvPr/>
        </p:nvCxnSpPr>
        <p:spPr>
          <a:xfrm>
            <a:off x="8560363" y="43347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F2236C-E8FE-931A-3E06-B75D3F68CF10}"/>
              </a:ext>
            </a:extLst>
          </p:cNvPr>
          <p:cNvCxnSpPr/>
          <p:nvPr/>
        </p:nvCxnSpPr>
        <p:spPr>
          <a:xfrm>
            <a:off x="8560363" y="44871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E0944E5-B818-940B-4E38-C650E62B4F42}"/>
              </a:ext>
            </a:extLst>
          </p:cNvPr>
          <p:cNvCxnSpPr/>
          <p:nvPr/>
        </p:nvCxnSpPr>
        <p:spPr>
          <a:xfrm>
            <a:off x="8560363" y="4641640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rapezoid 27">
            <a:extLst>
              <a:ext uri="{FF2B5EF4-FFF2-40B4-BE49-F238E27FC236}">
                <a16:creationId xmlns:a16="http://schemas.microsoft.com/office/drawing/2014/main" id="{EBA6A786-2F76-C67B-8700-B0A826D2BD71}"/>
              </a:ext>
            </a:extLst>
          </p:cNvPr>
          <p:cNvSpPr/>
          <p:nvPr/>
        </p:nvSpPr>
        <p:spPr>
          <a:xfrm rot="5400000">
            <a:off x="8714312" y="70653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>
            <a:extLst>
              <a:ext uri="{FF2B5EF4-FFF2-40B4-BE49-F238E27FC236}">
                <a16:creationId xmlns:a16="http://schemas.microsoft.com/office/drawing/2014/main" id="{1633EA57-C57A-24B9-0319-7DFB143A1E82}"/>
              </a:ext>
            </a:extLst>
          </p:cNvPr>
          <p:cNvSpPr/>
          <p:nvPr/>
        </p:nvSpPr>
        <p:spPr>
          <a:xfrm rot="5400000">
            <a:off x="8772687" y="755416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860AFCB9-2A4A-76A4-1794-24E9FF2BC9DD}"/>
              </a:ext>
            </a:extLst>
          </p:cNvPr>
          <p:cNvSpPr/>
          <p:nvPr/>
        </p:nvSpPr>
        <p:spPr>
          <a:xfrm rot="5400000">
            <a:off x="8831059" y="80503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>
            <a:extLst>
              <a:ext uri="{FF2B5EF4-FFF2-40B4-BE49-F238E27FC236}">
                <a16:creationId xmlns:a16="http://schemas.microsoft.com/office/drawing/2014/main" id="{C1641E57-0D5E-2201-3ABC-D8B768DC8A4C}"/>
              </a:ext>
            </a:extLst>
          </p:cNvPr>
          <p:cNvSpPr/>
          <p:nvPr/>
        </p:nvSpPr>
        <p:spPr>
          <a:xfrm rot="5400000">
            <a:off x="8888394" y="858934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A501BCA6-1C72-C807-5D2F-992EEF170CD2}"/>
              </a:ext>
            </a:extLst>
          </p:cNvPr>
          <p:cNvSpPr/>
          <p:nvPr/>
        </p:nvSpPr>
        <p:spPr>
          <a:xfrm rot="5400000">
            <a:off x="8946201" y="90937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08A82560-BB0F-2A51-71D9-3A4B08C7836B}"/>
              </a:ext>
            </a:extLst>
          </p:cNvPr>
          <p:cNvSpPr/>
          <p:nvPr/>
        </p:nvSpPr>
        <p:spPr>
          <a:xfrm rot="5400000">
            <a:off x="9006634" y="96852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E47433-6248-95AC-6AC1-2321A2F75CF2}"/>
              </a:ext>
            </a:extLst>
          </p:cNvPr>
          <p:cNvSpPr/>
          <p:nvPr/>
        </p:nvSpPr>
        <p:spPr>
          <a:xfrm>
            <a:off x="9342639" y="5808011"/>
            <a:ext cx="1180271" cy="35243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89FB137-E4BC-CC3C-46A1-3DABE95B39B1}"/>
              </a:ext>
            </a:extLst>
          </p:cNvPr>
          <p:cNvSpPr/>
          <p:nvPr/>
        </p:nvSpPr>
        <p:spPr>
          <a:xfrm>
            <a:off x="8064651" y="5814832"/>
            <a:ext cx="1180271" cy="352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1D98490-8939-3867-D702-C66BE6058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" t="3628"/>
          <a:stretch/>
        </p:blipFill>
        <p:spPr>
          <a:xfrm>
            <a:off x="6540583" y="887073"/>
            <a:ext cx="1807801" cy="43542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BC4656F-096C-B5AD-CC9B-BDC973AE8753}"/>
              </a:ext>
            </a:extLst>
          </p:cNvPr>
          <p:cNvGrpSpPr/>
          <p:nvPr/>
        </p:nvGrpSpPr>
        <p:grpSpPr>
          <a:xfrm>
            <a:off x="6659268" y="1342860"/>
            <a:ext cx="1717438" cy="1149595"/>
            <a:chOff x="6642249" y="758327"/>
            <a:chExt cx="1836350" cy="1229191"/>
          </a:xfrm>
        </p:grpSpPr>
        <p:pic>
          <p:nvPicPr>
            <p:cNvPr id="48" name="mcstas_logo_371x218.png">
              <a:extLst>
                <a:ext uri="{FF2B5EF4-FFF2-40B4-BE49-F238E27FC236}">
                  <a16:creationId xmlns:a16="http://schemas.microsoft.com/office/drawing/2014/main" id="{C53EBE39-1591-B2F4-31DC-6828CD99B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9408BDC-E6D5-9E81-9BF1-FF070B565DB3}"/>
                </a:ext>
              </a:extLst>
            </p:cNvPr>
            <p:cNvSpPr txBox="1"/>
            <p:nvPr/>
          </p:nvSpPr>
          <p:spPr>
            <a:xfrm>
              <a:off x="6644148" y="758327"/>
              <a:ext cx="1834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36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83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281EF-EEE7-5D49-AD97-1B9438D1F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wave graph&#10;&#10;AI-generated content may be incorrect.">
            <a:extLst>
              <a:ext uri="{FF2B5EF4-FFF2-40B4-BE49-F238E27FC236}">
                <a16:creationId xmlns:a16="http://schemas.microsoft.com/office/drawing/2014/main" id="{AB605E7F-119E-26E9-9A83-C824AFF9B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33" y="3053939"/>
            <a:ext cx="7064051" cy="313957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C6F7401-5A91-48BE-1C53-F0F3C4EC9F01}"/>
              </a:ext>
            </a:extLst>
          </p:cNvPr>
          <p:cNvSpPr/>
          <p:nvPr/>
        </p:nvSpPr>
        <p:spPr>
          <a:xfrm>
            <a:off x="7874724" y="3393336"/>
            <a:ext cx="3925957" cy="1739348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39F1DB-9DFA-036C-47DD-B10ED1C39560}"/>
              </a:ext>
            </a:extLst>
          </p:cNvPr>
          <p:cNvSpPr/>
          <p:nvPr/>
        </p:nvSpPr>
        <p:spPr>
          <a:xfrm>
            <a:off x="8620407" y="3876029"/>
            <a:ext cx="904461" cy="7739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D2C4AF6-D4B5-2220-0429-4628CF6CF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Union components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12CD17F-44F0-51A7-0E19-F2F8C2B5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893E066-D9A1-8294-40ED-B82D9F9F9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9EADE53-D57F-49DE-E243-F469D10C3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116400" cy="4768062"/>
          </a:xfrm>
        </p:spPr>
        <p:txBody>
          <a:bodyPr/>
          <a:lstStyle/>
          <a:p>
            <a:pPr lvl="1"/>
            <a:r>
              <a:rPr lang="sv-SE" dirty="0" err="1"/>
              <a:t>Lets</a:t>
            </a:r>
            <a:r>
              <a:rPr lang="sv-SE" dirty="0"/>
              <a:t> make a </a:t>
            </a:r>
            <a:r>
              <a:rPr lang="sv-SE" dirty="0" err="1"/>
              <a:t>colimator</a:t>
            </a:r>
            <a:endParaRPr lang="sv-SE" dirty="0"/>
          </a:p>
          <a:p>
            <a:pPr lvl="1"/>
            <a:r>
              <a:rPr lang="sv-SE" dirty="0" err="1"/>
              <a:t>Absorbing</a:t>
            </a:r>
            <a:r>
              <a:rPr lang="sv-SE" dirty="0"/>
              <a:t> </a:t>
            </a:r>
            <a:r>
              <a:rPr lang="sv-SE" dirty="0" err="1"/>
              <a:t>blades</a:t>
            </a:r>
            <a:r>
              <a:rPr lang="sv-SE" dirty="0"/>
              <a:t> limit </a:t>
            </a:r>
            <a:r>
              <a:rPr lang="sv-SE" dirty="0" err="1"/>
              <a:t>divergence</a:t>
            </a:r>
            <a:endParaRPr lang="sv-SE" dirty="0"/>
          </a:p>
          <a:p>
            <a:pPr lvl="1"/>
            <a:r>
              <a:rPr lang="sv-SE" dirty="0" err="1"/>
              <a:t>Add</a:t>
            </a:r>
            <a:r>
              <a:rPr lang="sv-SE" dirty="0"/>
              <a:t> a Be block,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its</a:t>
            </a:r>
            <a:r>
              <a:rPr lang="sv-SE" dirty="0"/>
              <a:t> a filter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AFCC7F21-FB2C-83B2-C344-B7899F6589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Simple </a:t>
            </a:r>
            <a:r>
              <a:rPr lang="sv-SE" dirty="0" err="1"/>
              <a:t>example</a:t>
            </a:r>
            <a:r>
              <a:rPr lang="sv-SE" dirty="0"/>
              <a:t> - filter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D056400-8B3A-10DD-D34B-FC3ABE3FC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2025-07-11</a:t>
            </a:fld>
            <a:endParaRPr lang="sv-SE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AE713D-A1A2-EE10-52BB-C8A9A906A5BE}"/>
              </a:ext>
            </a:extLst>
          </p:cNvPr>
          <p:cNvCxnSpPr/>
          <p:nvPr/>
        </p:nvCxnSpPr>
        <p:spPr>
          <a:xfrm>
            <a:off x="8560363" y="38676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7C0CF98-6231-9230-9AFB-7AF15C9B0E4F}"/>
              </a:ext>
            </a:extLst>
          </p:cNvPr>
          <p:cNvCxnSpPr/>
          <p:nvPr/>
        </p:nvCxnSpPr>
        <p:spPr>
          <a:xfrm>
            <a:off x="8560363" y="4020079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0478D5-F6C4-9DC1-987A-162CAB657E09}"/>
              </a:ext>
            </a:extLst>
          </p:cNvPr>
          <p:cNvCxnSpPr/>
          <p:nvPr/>
        </p:nvCxnSpPr>
        <p:spPr>
          <a:xfrm>
            <a:off x="8560363" y="4174544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6E1DCE-A737-29D1-CDE4-630A1FDE00B8}"/>
              </a:ext>
            </a:extLst>
          </p:cNvPr>
          <p:cNvCxnSpPr/>
          <p:nvPr/>
        </p:nvCxnSpPr>
        <p:spPr>
          <a:xfrm>
            <a:off x="8560363" y="43347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6C4B59-7C4E-E66D-9791-26138FDE291F}"/>
              </a:ext>
            </a:extLst>
          </p:cNvPr>
          <p:cNvCxnSpPr/>
          <p:nvPr/>
        </p:nvCxnSpPr>
        <p:spPr>
          <a:xfrm>
            <a:off x="8560363" y="4487175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B2A8C9-A78B-21AB-8E9D-D83606BCDA46}"/>
              </a:ext>
            </a:extLst>
          </p:cNvPr>
          <p:cNvCxnSpPr/>
          <p:nvPr/>
        </p:nvCxnSpPr>
        <p:spPr>
          <a:xfrm>
            <a:off x="8560363" y="4641640"/>
            <a:ext cx="27034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rapezoid 27">
            <a:extLst>
              <a:ext uri="{FF2B5EF4-FFF2-40B4-BE49-F238E27FC236}">
                <a16:creationId xmlns:a16="http://schemas.microsoft.com/office/drawing/2014/main" id="{168CE565-16B1-D56A-3063-8536F996E3D8}"/>
              </a:ext>
            </a:extLst>
          </p:cNvPr>
          <p:cNvSpPr/>
          <p:nvPr/>
        </p:nvSpPr>
        <p:spPr>
          <a:xfrm rot="5400000">
            <a:off x="8714312" y="70653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apezoid 28">
            <a:extLst>
              <a:ext uri="{FF2B5EF4-FFF2-40B4-BE49-F238E27FC236}">
                <a16:creationId xmlns:a16="http://schemas.microsoft.com/office/drawing/2014/main" id="{36DF152A-401C-E382-F680-B123F07F7800}"/>
              </a:ext>
            </a:extLst>
          </p:cNvPr>
          <p:cNvSpPr/>
          <p:nvPr/>
        </p:nvSpPr>
        <p:spPr>
          <a:xfrm rot="5400000">
            <a:off x="8772687" y="755416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C80AD209-DBFB-D871-5CCC-4BE8D6D657E9}"/>
              </a:ext>
            </a:extLst>
          </p:cNvPr>
          <p:cNvSpPr/>
          <p:nvPr/>
        </p:nvSpPr>
        <p:spPr>
          <a:xfrm rot="5400000">
            <a:off x="8831059" y="80503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apezoid 30">
            <a:extLst>
              <a:ext uri="{FF2B5EF4-FFF2-40B4-BE49-F238E27FC236}">
                <a16:creationId xmlns:a16="http://schemas.microsoft.com/office/drawing/2014/main" id="{9A6DE823-C2E5-0EA1-B26F-E198D4E83949}"/>
              </a:ext>
            </a:extLst>
          </p:cNvPr>
          <p:cNvSpPr/>
          <p:nvPr/>
        </p:nvSpPr>
        <p:spPr>
          <a:xfrm rot="5400000">
            <a:off x="8888394" y="858934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>
            <a:extLst>
              <a:ext uri="{FF2B5EF4-FFF2-40B4-BE49-F238E27FC236}">
                <a16:creationId xmlns:a16="http://schemas.microsoft.com/office/drawing/2014/main" id="{2CDF2076-5641-5B27-8DD3-02F7A770723E}"/>
              </a:ext>
            </a:extLst>
          </p:cNvPr>
          <p:cNvSpPr/>
          <p:nvPr/>
        </p:nvSpPr>
        <p:spPr>
          <a:xfrm rot="5400000">
            <a:off x="8946201" y="909370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3641E49F-68C5-37ED-FE37-7993CED4F856}"/>
              </a:ext>
            </a:extLst>
          </p:cNvPr>
          <p:cNvSpPr/>
          <p:nvPr/>
        </p:nvSpPr>
        <p:spPr>
          <a:xfrm rot="5400000">
            <a:off x="9006634" y="968529"/>
            <a:ext cx="1818288" cy="1565413"/>
          </a:xfrm>
          <a:prstGeom prst="trapezoid">
            <a:avLst>
              <a:gd name="adj" fmla="val 197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A33607-7103-B118-9E1A-0FBFDD95F772}"/>
              </a:ext>
            </a:extLst>
          </p:cNvPr>
          <p:cNvSpPr/>
          <p:nvPr/>
        </p:nvSpPr>
        <p:spPr>
          <a:xfrm>
            <a:off x="9342639" y="5808011"/>
            <a:ext cx="1180271" cy="352431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7735F1-B579-3FC3-D394-E05FD70F97A1}"/>
              </a:ext>
            </a:extLst>
          </p:cNvPr>
          <p:cNvSpPr/>
          <p:nvPr/>
        </p:nvSpPr>
        <p:spPr>
          <a:xfrm>
            <a:off x="8064651" y="5814832"/>
            <a:ext cx="1180271" cy="352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87E7BE-2B35-49BE-BDC1-4DC5E57FE3A6}"/>
              </a:ext>
            </a:extLst>
          </p:cNvPr>
          <p:cNvSpPr/>
          <p:nvPr/>
        </p:nvSpPr>
        <p:spPr>
          <a:xfrm>
            <a:off x="10638052" y="5814832"/>
            <a:ext cx="1180271" cy="3366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</a:t>
            </a:r>
          </a:p>
        </p:txBody>
      </p:sp>
      <p:pic>
        <p:nvPicPr>
          <p:cNvPr id="15" name="Picture 14" descr="A diagram of a waveform&#10;&#10;AI-generated content may be incorrect.">
            <a:extLst>
              <a:ext uri="{FF2B5EF4-FFF2-40B4-BE49-F238E27FC236}">
                <a16:creationId xmlns:a16="http://schemas.microsoft.com/office/drawing/2014/main" id="{B1DA192B-6FDA-DB2C-26AF-72B12B851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21" y="3058900"/>
            <a:ext cx="7064051" cy="3139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9DFFBB0-A88E-1788-9762-79D850FA3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372" y="3124560"/>
            <a:ext cx="4830659" cy="233036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047B295-194C-ECF9-2775-BC9209AD03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2" t="3628"/>
          <a:stretch/>
        </p:blipFill>
        <p:spPr>
          <a:xfrm>
            <a:off x="6540583" y="887073"/>
            <a:ext cx="1807801" cy="435422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366E7C0-90AD-9E57-D3D9-6F3AFEAC661B}"/>
              </a:ext>
            </a:extLst>
          </p:cNvPr>
          <p:cNvGrpSpPr/>
          <p:nvPr/>
        </p:nvGrpSpPr>
        <p:grpSpPr>
          <a:xfrm>
            <a:off x="6659268" y="1342860"/>
            <a:ext cx="1717438" cy="1149595"/>
            <a:chOff x="6642249" y="758327"/>
            <a:chExt cx="1836350" cy="1229191"/>
          </a:xfrm>
        </p:grpSpPr>
        <p:pic>
          <p:nvPicPr>
            <p:cNvPr id="47" name="mcstas_logo_371x218.png">
              <a:extLst>
                <a:ext uri="{FF2B5EF4-FFF2-40B4-BE49-F238E27FC236}">
                  <a16:creationId xmlns:a16="http://schemas.microsoft.com/office/drawing/2014/main" id="{6E77CCE1-1F08-C452-942E-E4D2D9214B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36169"/>
            <a:stretch/>
          </p:blipFill>
          <p:spPr>
            <a:xfrm>
              <a:off x="6642249" y="1299467"/>
              <a:ext cx="1834451" cy="688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B86707B-B6B5-413B-8B4D-7634C06E3425}"/>
                </a:ext>
              </a:extLst>
            </p:cNvPr>
            <p:cNvSpPr txBox="1"/>
            <p:nvPr/>
          </p:nvSpPr>
          <p:spPr>
            <a:xfrm>
              <a:off x="6644148" y="758327"/>
              <a:ext cx="1834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E" sz="3600" b="1" i="1" dirty="0">
                  <a:latin typeface="Times" pitchFamily="2" charset="0"/>
                  <a:cs typeface="Arial" panose="020B0604020202020204" pitchFamily="34" charset="0"/>
                </a:rPr>
                <a:t>McStas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5B5EC-15F4-FB43-DF5C-792577781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A60580-496A-E18E-8A06-A9A16AC8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cases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32C4786-2865-E0C0-F196-94AEE3160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Union Interface Effects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B71447-D534-D0D0-A963-666C823EB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FD5150A4-17C9-45FD-7853-CCC73EC13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110047" cy="4768062"/>
          </a:xfrm>
        </p:spPr>
        <p:txBody>
          <a:bodyPr/>
          <a:lstStyle/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holder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Colimators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Filters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monitors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Monochromators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Detectors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a-DK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Instrument </a:t>
            </a:r>
            <a:r>
              <a:rPr lang="da-DK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backends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68861C3A-38FB-74CD-FCDD-20363CEA2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2025-07-07</a:t>
            </a:fld>
            <a:endParaRPr lang="sv-SE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37CAF52-C5D7-7DB7-B796-B3338F2EAB7F}"/>
              </a:ext>
            </a:extLst>
          </p:cNvPr>
          <p:cNvGrpSpPr/>
          <p:nvPr/>
        </p:nvGrpSpPr>
        <p:grpSpPr>
          <a:xfrm>
            <a:off x="6096000" y="1438102"/>
            <a:ext cx="3639891" cy="3410731"/>
            <a:chOff x="13364298" y="-3839776"/>
            <a:chExt cx="4330213" cy="4057592"/>
          </a:xfrm>
        </p:grpSpPr>
        <p:pic>
          <p:nvPicPr>
            <p:cNvPr id="37" name="sample_replica_narrow.pdf">
              <a:extLst>
                <a:ext uri="{FF2B5EF4-FFF2-40B4-BE49-F238E27FC236}">
                  <a16:creationId xmlns:a16="http://schemas.microsoft.com/office/drawing/2014/main" id="{93C3064C-2E98-3F6F-9CC1-0B77788FA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270" r="20654"/>
            <a:stretch>
              <a:fillRect/>
            </a:stretch>
          </p:blipFill>
          <p:spPr>
            <a:xfrm>
              <a:off x="14864746" y="-3839775"/>
              <a:ext cx="1428802" cy="40573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sample_replica_absorption.png">
              <a:extLst>
                <a:ext uri="{FF2B5EF4-FFF2-40B4-BE49-F238E27FC236}">
                  <a16:creationId xmlns:a16="http://schemas.microsoft.com/office/drawing/2014/main" id="{D7D76EF2-5B5F-2D7E-4942-EBFD80D4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3910" t="9494" r="6911" b="11508"/>
            <a:stretch>
              <a:fillRect/>
            </a:stretch>
          </p:blipFill>
          <p:spPr>
            <a:xfrm>
              <a:off x="16280297" y="-3839776"/>
              <a:ext cx="1414214" cy="40575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sample_picture.JPG">
              <a:extLst>
                <a:ext uri="{FF2B5EF4-FFF2-40B4-BE49-F238E27FC236}">
                  <a16:creationId xmlns:a16="http://schemas.microsoft.com/office/drawing/2014/main" id="{894FFCB3-EC84-D94E-7D6A-580168137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0884" t="8343" r="27409" b="21578"/>
            <a:stretch>
              <a:fillRect/>
            </a:stretch>
          </p:blipFill>
          <p:spPr>
            <a:xfrm>
              <a:off x="13364298" y="-3839775"/>
              <a:ext cx="1606464" cy="40484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6" name="Shape 1531">
              <a:extLst>
                <a:ext uri="{FF2B5EF4-FFF2-40B4-BE49-F238E27FC236}">
                  <a16:creationId xmlns:a16="http://schemas.microsoft.com/office/drawing/2014/main" id="{5334BB4C-EDDD-5F9F-BD2D-6A78E9373600}"/>
                </a:ext>
              </a:extLst>
            </p:cNvPr>
            <p:cNvSpPr/>
            <p:nvPr/>
          </p:nvSpPr>
          <p:spPr>
            <a:xfrm>
              <a:off x="13378147" y="-5919"/>
              <a:ext cx="1552262" cy="2147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2500" tIns="22500" rIns="22500" bIns="22500" anchor="ctr">
              <a:spAutoFit/>
            </a:bodyPr>
            <a:lstStyle>
              <a:lvl1pPr defTabSz="584200"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rPr sz="1100" dirty="0"/>
                <a:t>Photo by Pia Ray Jensen</a:t>
              </a:r>
            </a:p>
          </p:txBody>
        </p:sp>
      </p:grpSp>
      <p:pic>
        <p:nvPicPr>
          <p:cNvPr id="28" name="Picture 27" descr="A comparison of a sword&#10;&#10;AI-generated content may be incorrect.">
            <a:extLst>
              <a:ext uri="{FF2B5EF4-FFF2-40B4-BE49-F238E27FC236}">
                <a16:creationId xmlns:a16="http://schemas.microsoft.com/office/drawing/2014/main" id="{22C0A122-7E11-392F-5B72-08C33BE04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438" y="1388225"/>
            <a:ext cx="3795050" cy="4373955"/>
          </a:xfrm>
          <a:prstGeom prst="rect">
            <a:avLst/>
          </a:prstGeom>
        </p:spPr>
      </p:pic>
      <p:pic>
        <p:nvPicPr>
          <p:cNvPr id="30" name="Picture 29" descr="A close-up of a diagram&#10;&#10;AI-generated content may be incorrect.">
            <a:extLst>
              <a:ext uri="{FF2B5EF4-FFF2-40B4-BE49-F238E27FC236}">
                <a16:creationId xmlns:a16="http://schemas.microsoft.com/office/drawing/2014/main" id="{F8AE85C0-CB24-0632-AFAB-B71ADF424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9158" y="1666929"/>
            <a:ext cx="2976275" cy="4895063"/>
          </a:xfrm>
          <a:prstGeom prst="rect">
            <a:avLst/>
          </a:prstGeom>
        </p:spPr>
      </p:pic>
      <p:pic>
        <p:nvPicPr>
          <p:cNvPr id="38" name="level_11.png">
            <a:extLst>
              <a:ext uri="{FF2B5EF4-FFF2-40B4-BE49-F238E27FC236}">
                <a16:creationId xmlns:a16="http://schemas.microsoft.com/office/drawing/2014/main" id="{6F595792-5749-C540-68F7-CA64A9488E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46" b="2758"/>
          <a:stretch/>
        </p:blipFill>
        <p:spPr>
          <a:xfrm>
            <a:off x="6073207" y="1666928"/>
            <a:ext cx="5089598" cy="3573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2F7F01A-D920-A1EC-4DCC-10336B9E0A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72" y="1289100"/>
            <a:ext cx="5200439" cy="390032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34F2CA4-6E16-F9A7-9B4B-3276C8B3B5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9678" y="1261186"/>
            <a:ext cx="5873366" cy="469869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8EEC75-9D42-B978-BF67-D8C524FAC5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22348" y="1514976"/>
            <a:ext cx="6859229" cy="36934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568E11-D031-ABD6-6063-C2FD3252AC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7097" y="1931794"/>
            <a:ext cx="6030213" cy="3247038"/>
          </a:xfrm>
          <a:prstGeom prst="rect">
            <a:avLst/>
          </a:prstGeom>
        </p:spPr>
      </p:pic>
      <p:pic>
        <p:nvPicPr>
          <p:cNvPr id="24" name="Picture 23" descr="A close-up of a diagram&#10;&#10;AI-generated content may be incorrect.">
            <a:extLst>
              <a:ext uri="{FF2B5EF4-FFF2-40B4-BE49-F238E27FC236}">
                <a16:creationId xmlns:a16="http://schemas.microsoft.com/office/drawing/2014/main" id="{6F91F68D-7DD7-BEB3-E7A0-1077322E2B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222" y="818181"/>
            <a:ext cx="6767999" cy="4574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720446-7466-B013-DDE5-CE8939275DB8}"/>
              </a:ext>
            </a:extLst>
          </p:cNvPr>
          <p:cNvGrpSpPr/>
          <p:nvPr/>
        </p:nvGrpSpPr>
        <p:grpSpPr>
          <a:xfrm>
            <a:off x="6168188" y="931026"/>
            <a:ext cx="4048517" cy="4503159"/>
            <a:chOff x="-2663772" y="-2409415"/>
            <a:chExt cx="3501972" cy="3971815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F6DF0082-FDBF-39BD-CCCE-5FA96AFC0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t="5247"/>
            <a:stretch>
              <a:fillRect/>
            </a:stretch>
          </p:blipFill>
          <p:spPr>
            <a:xfrm flipV="1">
              <a:off x="-954352" y="-2409415"/>
              <a:ext cx="1792552" cy="3970482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D83A965-CD02-9A39-F117-36ED99C9B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5400000" flipH="1" flipV="1">
              <a:off x="-3790810" y="-1282376"/>
              <a:ext cx="3971814" cy="171773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5D1330-233D-4BFA-2045-942D1CF6EF3E}"/>
              </a:ext>
            </a:extLst>
          </p:cNvPr>
          <p:cNvGrpSpPr/>
          <p:nvPr/>
        </p:nvGrpSpPr>
        <p:grpSpPr>
          <a:xfrm>
            <a:off x="4871904" y="1691892"/>
            <a:ext cx="6785651" cy="3563006"/>
            <a:chOff x="745662" y="7589646"/>
            <a:chExt cx="5983384" cy="3141752"/>
          </a:xfrm>
        </p:grpSpPr>
        <p:pic>
          <p:nvPicPr>
            <p:cNvPr id="20" name="Picture 19" descr="A wire mesh with a blue cube&#10;&#10;AI-generated content may be incorrect.">
              <a:extLst>
                <a:ext uri="{FF2B5EF4-FFF2-40B4-BE49-F238E27FC236}">
                  <a16:creationId xmlns:a16="http://schemas.microsoft.com/office/drawing/2014/main" id="{0624A161-CB86-92C6-FDC1-88D81D069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3112897" y="7589646"/>
              <a:ext cx="3616149" cy="3141752"/>
            </a:xfrm>
            <a:prstGeom prst="rect">
              <a:avLst/>
            </a:prstGeom>
          </p:spPr>
        </p:pic>
        <p:pic>
          <p:nvPicPr>
            <p:cNvPr id="58" name="monochromator.png">
              <a:extLst>
                <a:ext uri="{FF2B5EF4-FFF2-40B4-BE49-F238E27FC236}">
                  <a16:creationId xmlns:a16="http://schemas.microsoft.com/office/drawing/2014/main" id="{31E453F5-B51E-9C2C-FB27-493B3031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45662" y="7589646"/>
              <a:ext cx="2414052" cy="3129917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B273998-B6A8-3DA6-22BE-5B22FE8196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7216" r="9210"/>
          <a:stretch/>
        </p:blipFill>
        <p:spPr>
          <a:xfrm>
            <a:off x="4508757" y="1394847"/>
            <a:ext cx="7148798" cy="4255392"/>
          </a:xfrm>
          <a:prstGeom prst="rect">
            <a:avLst/>
          </a:prstGeom>
        </p:spPr>
      </p:pic>
      <p:pic>
        <p:nvPicPr>
          <p:cNvPr id="22" name="Picture 21" descr="A drawing of a circular object&#10;&#10;AI-generated content may be incorrect.">
            <a:extLst>
              <a:ext uri="{FF2B5EF4-FFF2-40B4-BE49-F238E27FC236}">
                <a16:creationId xmlns:a16="http://schemas.microsoft.com/office/drawing/2014/main" id="{C65CE8DD-A823-3B3A-1726-65B25E4BCCD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6641" y="713437"/>
            <a:ext cx="6333030" cy="532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3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898 0.315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157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23633 -0.260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0" y="-1303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21758 -0.1078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539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18437 0.325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19" y="1625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9753 -0.404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202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24024 0.026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3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555 -0.396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-19815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0.00638 0.0506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324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21198 -0.324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6204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-0.22487 0.34653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7315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9232 0.29791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1488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14033</TotalTime>
  <Words>771</Words>
  <Application>Microsoft Macintosh PowerPoint</Application>
  <PresentationFormat>Widescreen</PresentationFormat>
  <Paragraphs>276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Cambria Math</vt:lpstr>
      <vt:lpstr>Menlo</vt:lpstr>
      <vt:lpstr>Segoe UI</vt:lpstr>
      <vt:lpstr>Segoe UI Light</vt:lpstr>
      <vt:lpstr>Segoe UI Semibold</vt:lpstr>
      <vt:lpstr>Times</vt:lpstr>
      <vt:lpstr>Wingdings</vt:lpstr>
      <vt:lpstr>Office-tema</vt:lpstr>
      <vt:lpstr>PowerPoint Presentation</vt:lpstr>
      <vt:lpstr>Introducing Effects of Surface Physics in McStas Union</vt:lpstr>
      <vt:lpstr>Introduction</vt:lpstr>
      <vt:lpstr>Union components</vt:lpstr>
      <vt:lpstr>Union components</vt:lpstr>
      <vt:lpstr>Union components</vt:lpstr>
      <vt:lpstr>Union components</vt:lpstr>
      <vt:lpstr>Union components</vt:lpstr>
      <vt:lpstr>Use cases</vt:lpstr>
      <vt:lpstr>Union components</vt:lpstr>
      <vt:lpstr>Interface physics update</vt:lpstr>
      <vt:lpstr>Interface physics update</vt:lpstr>
      <vt:lpstr>Interface physics update</vt:lpstr>
      <vt:lpstr>Interface physics update</vt:lpstr>
      <vt:lpstr>Interface physics update</vt:lpstr>
      <vt:lpstr>Interface physics update</vt:lpstr>
      <vt:lpstr>Interface physics demo</vt:lpstr>
      <vt:lpstr>Interface physics demo</vt:lpstr>
      <vt:lpstr>Interface physics demo</vt:lpstr>
      <vt:lpstr>Interface physics use-case</vt:lpstr>
      <vt:lpstr>Conclusion</vt:lpstr>
      <vt:lpstr>Thanks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Mads Bertelsen</dc:creator>
  <cp:lastModifiedBy>Mads Bertelsen</cp:lastModifiedBy>
  <cp:revision>6</cp:revision>
  <cp:lastPrinted>2019-03-08T10:27:30Z</cp:lastPrinted>
  <dcterms:created xsi:type="dcterms:W3CDTF">2025-07-01T12:25:05Z</dcterms:created>
  <dcterms:modified xsi:type="dcterms:W3CDTF">2025-07-11T06:18:32Z</dcterms:modified>
</cp:coreProperties>
</file>