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1"/>
  </p:sldMasterIdLst>
  <p:notesMasterIdLst>
    <p:notesMasterId r:id="rId36"/>
  </p:notesMasterIdLst>
  <p:handoutMasterIdLst>
    <p:handoutMasterId r:id="rId37"/>
  </p:handoutMasterIdLst>
  <p:sldIdLst>
    <p:sldId id="256" r:id="rId2"/>
    <p:sldId id="740" r:id="rId3"/>
    <p:sldId id="688" r:id="rId4"/>
    <p:sldId id="478" r:id="rId5"/>
    <p:sldId id="265" r:id="rId6"/>
    <p:sldId id="801" r:id="rId7"/>
    <p:sldId id="268" r:id="rId8"/>
    <p:sldId id="787" r:id="rId9"/>
    <p:sldId id="789" r:id="rId10"/>
    <p:sldId id="279" r:id="rId11"/>
    <p:sldId id="293" r:id="rId12"/>
    <p:sldId id="807" r:id="rId13"/>
    <p:sldId id="794" r:id="rId14"/>
    <p:sldId id="294" r:id="rId15"/>
    <p:sldId id="337" r:id="rId16"/>
    <p:sldId id="269" r:id="rId17"/>
    <p:sldId id="795" r:id="rId18"/>
    <p:sldId id="791" r:id="rId19"/>
    <p:sldId id="728" r:id="rId20"/>
    <p:sldId id="792" r:id="rId21"/>
    <p:sldId id="278" r:id="rId22"/>
    <p:sldId id="743" r:id="rId23"/>
    <p:sldId id="747" r:id="rId24"/>
    <p:sldId id="264" r:id="rId25"/>
    <p:sldId id="802" r:id="rId26"/>
    <p:sldId id="266" r:id="rId27"/>
    <p:sldId id="806" r:id="rId28"/>
    <p:sldId id="803" r:id="rId29"/>
    <p:sldId id="274" r:id="rId30"/>
    <p:sldId id="275" r:id="rId31"/>
    <p:sldId id="276" r:id="rId32"/>
    <p:sldId id="277" r:id="rId33"/>
    <p:sldId id="804" r:id="rId34"/>
    <p:sldId id="805" r:id="rId3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pos="2883">
          <p15:clr>
            <a:srgbClr val="A4A3A4"/>
          </p15:clr>
        </p15:guide>
        <p15:guide id="3" pos="5578">
          <p15:clr>
            <a:srgbClr val="A4A3A4"/>
          </p15:clr>
        </p15:guide>
        <p15:guide id="4" pos="1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Delaire" initials="OD [2]" lastIdx="1" clrIdx="0"/>
  <p:cmAuthor id="2" name="Olivier Delaire" initials="OD [4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80"/>
    <a:srgbClr val="0528D1"/>
    <a:srgbClr val="0432FF"/>
    <a:srgbClr val="57986D"/>
    <a:srgbClr val="789770"/>
    <a:srgbClr val="55815D"/>
    <a:srgbClr val="357A73"/>
    <a:srgbClr val="2F6B64"/>
    <a:srgbClr val="18655B"/>
    <a:srgbClr val="15C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22" autoAdjust="0"/>
    <p:restoredTop sz="96296" autoAdjust="0"/>
  </p:normalViewPr>
  <p:slideViewPr>
    <p:cSldViewPr snapToGrid="0" showGuides="1">
      <p:cViewPr>
        <p:scale>
          <a:sx n="120" d="100"/>
          <a:sy n="120" d="100"/>
        </p:scale>
        <p:origin x="1712" y="184"/>
      </p:cViewPr>
      <p:guideLst>
        <p:guide orient="horz" pos="1008"/>
        <p:guide pos="2883"/>
        <p:guide pos="5578"/>
        <p:guide pos="19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14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Animate the slices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B4B6D-EBF3-4A4E-A056-6143D2D42FD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131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93616712-4358-886F-7FFC-F4B5D1F8C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49fb5ca8be_0_134:notes">
            <a:extLst>
              <a:ext uri="{FF2B5EF4-FFF2-40B4-BE49-F238E27FC236}">
                <a16:creationId xmlns:a16="http://schemas.microsoft.com/office/drawing/2014/main" id="{93515C9E-3DCC-FFBF-E8B6-42D23DE2F6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49fb5ca8be_0_134:notes">
            <a:extLst>
              <a:ext uri="{FF2B5EF4-FFF2-40B4-BE49-F238E27FC236}">
                <a16:creationId xmlns:a16="http://schemas.microsoft.com/office/drawing/2014/main" id="{D6E86EA8-66B0-F95B-6594-215A27DB0B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12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49fb5ca8b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49fb5ca8be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1c67181d8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61c67181d8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1c67181d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1c67181d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1c67181d8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61c67181d8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077acc31f2e23ed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077acc31f2e23ed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61c67181d8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61c67181d8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61c67181d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61c67181d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61c67181d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61c67181d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e73a4022f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e73a4022f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61c67181d8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61c67181d8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61c67181d8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61c67181d8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BB993FCB-FB63-6F6C-B707-4D6C55272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e73a4022f4_0_216:notes">
            <a:extLst>
              <a:ext uri="{FF2B5EF4-FFF2-40B4-BE49-F238E27FC236}">
                <a16:creationId xmlns:a16="http://schemas.microsoft.com/office/drawing/2014/main" id="{D5C79365-C704-6588-614C-50B9649A1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e73a4022f4_0_216:notes">
            <a:extLst>
              <a:ext uri="{FF2B5EF4-FFF2-40B4-BE49-F238E27FC236}">
                <a16:creationId xmlns:a16="http://schemas.microsoft.com/office/drawing/2014/main" id="{BD04CCF7-66D4-EF80-CC3B-ACE0550EBE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57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1c67181d8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61c67181d8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4a5176d72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4a5176d72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49fb5ca8b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49fb5ca8b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a5176d728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4a5176d728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49fb5ca8b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49fb5ca8be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Disperion</a:t>
            </a:r>
            <a:r>
              <a:rPr lang="en-US" altLang="zh-CN" dirty="0"/>
              <a:t> energy unit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59C19-8581-4468-9831-31A8C1CFC6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5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82498" y="235945"/>
            <a:ext cx="8554697" cy="510909"/>
          </a:xfrm>
        </p:spPr>
        <p:txBody>
          <a:bodyPr/>
          <a:lstStyle>
            <a:lvl1pPr algn="ctr">
              <a:defRPr>
                <a:solidFill>
                  <a:srgbClr val="0014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3224" y="1761403"/>
            <a:ext cx="8543971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99" y="236982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4752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0334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t="46829" r="5491"/>
          <a:stretch/>
        </p:blipFill>
        <p:spPr>
          <a:xfrm rot="5400000" flipH="1">
            <a:off x="-48130" y="48130"/>
            <a:ext cx="4322618" cy="422635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3911890" cy="1117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80"/>
          <a:stretch/>
        </p:blipFill>
        <p:spPr>
          <a:xfrm>
            <a:off x="5766712" y="-2184"/>
            <a:ext cx="3377288" cy="669608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170537"/>
            <a:ext cx="9144000" cy="274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96" y="637438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6102-29E1-774D-9450-E7A6AFB39A35}" type="datetime1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547006" y="613819"/>
            <a:ext cx="8041823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800E73D-C527-1C4F-8369-1D4D12EA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2216" y="642166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</a:lstStyle>
          <a:p>
            <a:fld id="{9300E0DE-592F-DE4E-8BB3-10CF49B6CA95}" type="slidenum">
              <a:rPr lang="en-US" smtClean="0"/>
              <a:pPr/>
              <a:t>‹#›</a:t>
            </a:fld>
            <a:r>
              <a:rPr lang="en-US" altLang="zh-CN" dirty="0"/>
              <a:t>/74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4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181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9" r:id="rId3"/>
    <p:sldLayoutId id="2147483940" r:id="rId4"/>
    <p:sldLayoutId id="2147483941" r:id="rId5"/>
    <p:sldLayoutId id="2147483942" r:id="rId6"/>
    <p:sldLayoutId id="2147483945" r:id="rId7"/>
    <p:sldLayoutId id="2147483946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rgbClr val="001480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001480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rgbClr val="001480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rgbClr val="001480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rgbClr val="001480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001480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63/5.0155600" TargetMode="Externa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tif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tbench-discovery.materialsproject.org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8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350.png"/><Relationship Id="rId7" Type="http://schemas.openxmlformats.org/officeDocument/2006/relationships/image" Target="../media/image3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10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793" y="1399731"/>
            <a:ext cx="8282988" cy="32316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Machine learning, digital twins and atomistic simulations for t-o-f INS</a:t>
            </a:r>
            <a:br>
              <a:rPr lang="en-US"/>
            </a:br>
            <a:br>
              <a:rPr lang="en-US">
                <a:solidFill>
                  <a:srgbClr val="0528D1"/>
                </a:solidFill>
              </a:rPr>
            </a:br>
            <a:br>
              <a:rPr lang="en-US" sz="3600">
                <a:solidFill>
                  <a:srgbClr val="0528D1"/>
                </a:solidFill>
              </a:rPr>
            </a:br>
            <a:br>
              <a:rPr lang="en-US" sz="3600">
                <a:solidFill>
                  <a:srgbClr val="0528D1"/>
                </a:solidFill>
              </a:rPr>
            </a:br>
            <a:endParaRPr lang="en-US" sz="3600">
              <a:solidFill>
                <a:srgbClr val="0528D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208" y="2718560"/>
            <a:ext cx="8481999" cy="1168546"/>
          </a:xfrm>
        </p:spPr>
        <p:txBody>
          <a:bodyPr/>
          <a:lstStyle/>
          <a:p>
            <a:r>
              <a:rPr lang="en-US" i="1" u="sng"/>
              <a:t>Olivier Delaire</a:t>
            </a:r>
            <a:r>
              <a:rPr lang="en-US" i="1"/>
              <a:t> </a:t>
            </a:r>
            <a:r>
              <a:rPr lang="en-GB" i="1" baseline="30000"/>
              <a:t>a</a:t>
            </a:r>
            <a:r>
              <a:rPr lang="en-GB" i="1"/>
              <a:t>, </a:t>
            </a:r>
            <a:r>
              <a:rPr lang="en-US" i="1"/>
              <a:t>Aiden Sable </a:t>
            </a:r>
            <a:r>
              <a:rPr lang="en-GB" i="1" baseline="30000"/>
              <a:t>a</a:t>
            </a:r>
            <a:r>
              <a:rPr lang="en-GB" i="1"/>
              <a:t>, </a:t>
            </a:r>
            <a:r>
              <a:rPr lang="en-US" i="1"/>
              <a:t>Xing He </a:t>
            </a:r>
            <a:r>
              <a:rPr lang="en-GB" i="1" baseline="30000"/>
              <a:t>a</a:t>
            </a:r>
            <a:r>
              <a:rPr lang="en-GB" i="1"/>
              <a:t>, </a:t>
            </a:r>
            <a:r>
              <a:rPr lang="en-US" i="1"/>
              <a:t>Bander Linjawi </a:t>
            </a:r>
            <a:r>
              <a:rPr lang="en-GB" i="1" baseline="30000"/>
              <a:t>a</a:t>
            </a:r>
            <a:r>
              <a:rPr lang="en-GB" i="1"/>
              <a:t>, </a:t>
            </a:r>
            <a:r>
              <a:rPr lang="en-US" i="1"/>
              <a:t>Andrei Savici </a:t>
            </a:r>
            <a:r>
              <a:rPr lang="en-GB" i="1" baseline="30000"/>
              <a:t>b</a:t>
            </a:r>
            <a:r>
              <a:rPr lang="en-GB" i="1"/>
              <a:t>, </a:t>
            </a:r>
            <a:r>
              <a:rPr lang="en-US" i="1"/>
              <a:t>Jiao Lin </a:t>
            </a:r>
            <a:r>
              <a:rPr lang="en-GB" i="1" baseline="30000"/>
              <a:t>b</a:t>
            </a:r>
            <a:r>
              <a:rPr lang="en-GB" i="1"/>
              <a:t>, </a:t>
            </a:r>
            <a:r>
              <a:rPr lang="en-US" i="1"/>
              <a:t>Fahima Islam </a:t>
            </a:r>
            <a:r>
              <a:rPr lang="en-GB" i="1" baseline="30000"/>
              <a:t>b</a:t>
            </a:r>
            <a:r>
              <a:rPr lang="en-US" i="1"/>
              <a:t>, Garrett Granroth </a:t>
            </a:r>
            <a:r>
              <a:rPr lang="en-GB" i="1" baseline="30000"/>
              <a:t>b</a:t>
            </a:r>
            <a:r>
              <a:rPr lang="en-GB" i="1"/>
              <a:t>, </a:t>
            </a:r>
            <a:r>
              <a:rPr lang="en-US" i="1"/>
              <a:t>Daniel Pajerowski </a:t>
            </a:r>
            <a:r>
              <a:rPr lang="en-GB" i="1" baseline="30000"/>
              <a:t>b</a:t>
            </a:r>
            <a:r>
              <a:rPr lang="en-US" i="1"/>
              <a:t>, Douglas Abernathy </a:t>
            </a:r>
            <a:r>
              <a:rPr lang="en-GB" i="1" baseline="30000"/>
              <a:t>b</a:t>
            </a:r>
            <a:endParaRPr lang="en-US"/>
          </a:p>
          <a:p>
            <a:pPr algn="ctr"/>
            <a:r>
              <a:rPr lang="en-GB" sz="1800" i="1" baseline="30000"/>
              <a:t>a</a:t>
            </a:r>
            <a:r>
              <a:rPr lang="en-GB" sz="1800" i="1"/>
              <a:t>Duke University, Durham NC, USA , </a:t>
            </a:r>
          </a:p>
          <a:p>
            <a:pPr algn="ctr"/>
            <a:r>
              <a:rPr lang="en-GB" sz="1800" i="1" baseline="30000"/>
              <a:t>b</a:t>
            </a:r>
            <a:r>
              <a:rPr lang="en-GB" sz="1800" i="1"/>
              <a:t>Oak Ridge National Laboratory, Oak Ridge TN, USA</a:t>
            </a:r>
            <a:endParaRPr lang="en-US" sz="1600" dirty="0"/>
          </a:p>
        </p:txBody>
      </p:sp>
      <p:pic>
        <p:nvPicPr>
          <p:cNvPr id="5" name="Picture 2" descr="https://upload.wikimedia.org/wikipedia/commons/thumb/0/03/Duke_University_Logo.svg/2000px-Duke_University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4" y="183959"/>
            <a:ext cx="1408786" cy="617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0E285E-C2F6-8915-64F2-98156DAEC666}"/>
              </a:ext>
            </a:extLst>
          </p:cNvPr>
          <p:cNvSpPr txBox="1"/>
          <p:nvPr/>
        </p:nvSpPr>
        <p:spPr>
          <a:xfrm>
            <a:off x="1768718" y="5364675"/>
            <a:ext cx="51951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DTU Mcstas workshop July 2025</a:t>
            </a:r>
          </a:p>
        </p:txBody>
      </p:sp>
    </p:spTree>
    <p:extLst>
      <p:ext uri="{BB962C8B-B14F-4D97-AF65-F5344CB8AC3E}">
        <p14:creationId xmlns:p14="http://schemas.microsoft.com/office/powerpoint/2010/main" val="32368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1"/>
    </mc:Choice>
    <mc:Fallback xmlns="">
      <p:transition spd="slow" advTm="578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>
            <a:spLocks noGrp="1"/>
          </p:cNvSpPr>
          <p:nvPr>
            <p:ph type="title"/>
          </p:nvPr>
        </p:nvSpPr>
        <p:spPr>
          <a:xfrm>
            <a:off x="159158" y="308955"/>
            <a:ext cx="88620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400"/>
              <a:t>VAE model architecture for FC inversion from I(q,E) spectra</a:t>
            </a:r>
            <a:endParaRPr sz="2400"/>
          </a:p>
        </p:txBody>
      </p:sp>
      <p:sp>
        <p:nvSpPr>
          <p:cNvPr id="325" name="Google Shape;325;p36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/>
          </a:p>
        </p:txBody>
      </p:sp>
      <p:pic>
        <p:nvPicPr>
          <p:cNvPr id="326" name="Google Shape;326;p36" title="FC inversion VAE mode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1" y="1547126"/>
            <a:ext cx="7315199" cy="310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601" y="4412463"/>
            <a:ext cx="4114801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6"/>
          <p:cNvSpPr txBox="1"/>
          <p:nvPr/>
        </p:nvSpPr>
        <p:spPr>
          <a:xfrm>
            <a:off x="481200" y="4033050"/>
            <a:ext cx="35928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rgbClr val="595959"/>
                </a:solidFill>
                <a:highlight>
                  <a:schemeClr val="lt1"/>
                </a:highlight>
              </a:rPr>
              <a:t>VAE dual-objective loss function</a:t>
            </a:r>
            <a:endParaRPr sz="1600" b="1">
              <a:solidFill>
                <a:srgbClr val="595959"/>
              </a:solidFill>
              <a:highlight>
                <a:schemeClr val="lt1"/>
              </a:highlight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377975" y="4947450"/>
            <a:ext cx="36960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rgbClr val="595959"/>
                </a:solidFill>
                <a:highlight>
                  <a:schemeClr val="lt1"/>
                </a:highlight>
              </a:rPr>
              <a:t>FC Reg MSE loss on FC predictions</a:t>
            </a:r>
            <a:endParaRPr sz="1600" b="1">
              <a:solidFill>
                <a:srgbClr val="595959"/>
              </a:solidFill>
              <a:highlight>
                <a:schemeClr val="lt1"/>
              </a:highlight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4578150" y="4762225"/>
            <a:ext cx="4114800" cy="999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rgbClr val="595959"/>
                </a:solidFill>
                <a:highlight>
                  <a:schemeClr val="lt1"/>
                </a:highlight>
              </a:rPr>
              <a:t>Note: Grid search optimization identified well-performing hyperparameters:</a:t>
            </a:r>
            <a:endParaRPr sz="1600" b="1">
              <a:solidFill>
                <a:srgbClr val="595959"/>
              </a:solidFill>
              <a:highlight>
                <a:schemeClr val="lt1"/>
              </a:highlight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rgbClr val="595959"/>
                </a:solidFill>
                <a:highlight>
                  <a:schemeClr val="lt1"/>
                </a:highlight>
              </a:rPr>
              <a:t>N</a:t>
            </a:r>
            <a:r>
              <a:rPr lang="en" sz="1600" b="1" baseline="-25000">
                <a:solidFill>
                  <a:srgbClr val="595959"/>
                </a:solidFill>
                <a:highlight>
                  <a:schemeClr val="lt1"/>
                </a:highlight>
              </a:rPr>
              <a:t>lat</a:t>
            </a:r>
            <a:r>
              <a:rPr lang="en" sz="1600" b="1">
                <a:solidFill>
                  <a:srgbClr val="595959"/>
                </a:solidFill>
                <a:highlight>
                  <a:schemeClr val="lt1"/>
                </a:highlight>
              </a:rPr>
              <a:t> = 20, w</a:t>
            </a:r>
            <a:r>
              <a:rPr lang="en" sz="1600" b="1" baseline="-25000">
                <a:solidFill>
                  <a:srgbClr val="595959"/>
                </a:solidFill>
                <a:highlight>
                  <a:schemeClr val="lt1"/>
                </a:highlight>
              </a:rPr>
              <a:t>KLdiv</a:t>
            </a:r>
            <a:r>
              <a:rPr lang="en" sz="1600" b="1">
                <a:solidFill>
                  <a:srgbClr val="595959"/>
                </a:solidFill>
                <a:highlight>
                  <a:schemeClr val="lt1"/>
                </a:highlight>
              </a:rPr>
              <a:t> = 1e-6L</a:t>
            </a:r>
            <a:endParaRPr sz="1600" b="1">
              <a:solidFill>
                <a:srgbClr val="595959"/>
              </a:solidFill>
              <a:highlight>
                <a:schemeClr val="lt1"/>
              </a:highlight>
            </a:endParaRPr>
          </a:p>
        </p:txBody>
      </p:sp>
      <p:pic>
        <p:nvPicPr>
          <p:cNvPr id="331" name="Google Shape;33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170" y="5298576"/>
            <a:ext cx="890055" cy="3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0"/>
          <p:cNvPicPr preferRelativeResize="0"/>
          <p:nvPr/>
        </p:nvPicPr>
        <p:blipFill rotWithShape="1">
          <a:blip r:embed="rId3">
            <a:alphaModFix/>
          </a:blip>
          <a:srcRect l="9270" t="7520" r="6759" b="8169"/>
          <a:stretch/>
        </p:blipFill>
        <p:spPr>
          <a:xfrm>
            <a:off x="8590225" y="4591050"/>
            <a:ext cx="460750" cy="4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0"/>
          <p:cNvSpPr txBox="1">
            <a:spLocks noGrp="1"/>
          </p:cNvSpPr>
          <p:nvPr>
            <p:ph type="title"/>
          </p:nvPr>
        </p:nvSpPr>
        <p:spPr>
          <a:xfrm>
            <a:off x="111210" y="253952"/>
            <a:ext cx="8909947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Ongoing work: model inversion on less data</a:t>
            </a:r>
            <a:endParaRPr/>
          </a:p>
        </p:txBody>
      </p:sp>
      <p:pic>
        <p:nvPicPr>
          <p:cNvPr id="503" name="Google Shape;503;p50" title="Ge_5K_40meV_AIDayPoster_ElasticMa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000" y="1156472"/>
            <a:ext cx="2743200" cy="210368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0"/>
          <p:cNvSpPr txBox="1"/>
          <p:nvPr/>
        </p:nvSpPr>
        <p:spPr>
          <a:xfrm>
            <a:off x="319850" y="1020195"/>
            <a:ext cx="25827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rgbClr val="595959"/>
                </a:solidFill>
                <a:highlight>
                  <a:schemeClr val="lt1"/>
                </a:highlight>
              </a:rPr>
              <a:t>90° rotation, 3 hours</a:t>
            </a:r>
            <a:endParaRPr b="1">
              <a:solidFill>
                <a:srgbClr val="595959"/>
              </a:solidFill>
              <a:highlight>
                <a:schemeClr val="lt1"/>
              </a:highlight>
            </a:endParaRPr>
          </a:p>
        </p:txBody>
      </p:sp>
      <p:pic>
        <p:nvPicPr>
          <p:cNvPr id="505" name="Google Shape;505;p50" title="Ge_5K_40meV_elasticwL0_1deg_909to9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996" y="3772241"/>
            <a:ext cx="2743200" cy="210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0" title="1folded_path_plo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7752" y="1253909"/>
            <a:ext cx="4572006" cy="190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0" title="folded_path_plo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4914" y="3870821"/>
            <a:ext cx="4572001" cy="190652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0"/>
          <p:cNvSpPr txBox="1"/>
          <p:nvPr/>
        </p:nvSpPr>
        <p:spPr>
          <a:xfrm>
            <a:off x="2772975" y="3412925"/>
            <a:ext cx="576981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700" b="1">
                <a:solidFill>
                  <a:srgbClr val="FF0000"/>
                </a:solidFill>
                <a:highlight>
                  <a:schemeClr val="lt1"/>
                </a:highlight>
              </a:rPr>
              <a:t>Which orientations to choose?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700" b="1">
                <a:solidFill>
                  <a:srgbClr val="FF0000"/>
                </a:solidFill>
                <a:highlight>
                  <a:schemeClr val="lt1"/>
                </a:highlight>
              </a:rPr>
              <a:t>→ Potential for experiment optimization / steering</a:t>
            </a:r>
            <a:endParaRPr sz="1700" b="1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510" name="Google Shape;510;p50"/>
          <p:cNvSpPr txBox="1"/>
          <p:nvPr/>
        </p:nvSpPr>
        <p:spPr>
          <a:xfrm>
            <a:off x="8144850" y="1826558"/>
            <a:ext cx="4800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600">
                <a:solidFill>
                  <a:schemeClr val="dk2"/>
                </a:solidFill>
              </a:rPr>
              <a:t>ɸ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511" name="Google Shape;511;p50"/>
          <p:cNvSpPr txBox="1"/>
          <p:nvPr/>
        </p:nvSpPr>
        <p:spPr>
          <a:xfrm>
            <a:off x="319850" y="3638250"/>
            <a:ext cx="25827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rgbClr val="595959"/>
                </a:solidFill>
                <a:highlight>
                  <a:schemeClr val="lt1"/>
                </a:highlight>
              </a:rPr>
              <a:t>1° rotation, 2 mins</a:t>
            </a:r>
            <a:endParaRPr b="1">
              <a:solidFill>
                <a:srgbClr val="595959"/>
              </a:solidFill>
              <a:highlight>
                <a:schemeClr val="lt1"/>
              </a:highlight>
            </a:endParaRPr>
          </a:p>
        </p:txBody>
      </p:sp>
      <p:sp>
        <p:nvSpPr>
          <p:cNvPr id="512" name="Google Shape;512;p50"/>
          <p:cNvSpPr txBox="1"/>
          <p:nvPr/>
        </p:nvSpPr>
        <p:spPr>
          <a:xfrm>
            <a:off x="8472450" y="1907108"/>
            <a:ext cx="68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>
                <a:solidFill>
                  <a:srgbClr val="595959"/>
                </a:solidFill>
              </a:rPr>
              <a:t>✅</a:t>
            </a:r>
            <a:endParaRPr sz="3000">
              <a:solidFill>
                <a:srgbClr val="595959"/>
              </a:solidFill>
            </a:endParaRPr>
          </a:p>
        </p:txBody>
      </p:sp>
      <p:cxnSp>
        <p:nvCxnSpPr>
          <p:cNvPr id="513" name="Google Shape;513;p50"/>
          <p:cNvCxnSpPr/>
          <p:nvPr/>
        </p:nvCxnSpPr>
        <p:spPr>
          <a:xfrm>
            <a:off x="2963050" y="219347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4" name="Google Shape;514;p50"/>
          <p:cNvCxnSpPr/>
          <p:nvPr/>
        </p:nvCxnSpPr>
        <p:spPr>
          <a:xfrm>
            <a:off x="2963050" y="4811525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5" name="Google Shape;515;p50"/>
          <p:cNvCxnSpPr/>
          <p:nvPr/>
        </p:nvCxnSpPr>
        <p:spPr>
          <a:xfrm>
            <a:off x="7611150" y="2193608"/>
            <a:ext cx="533700" cy="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6" name="Google Shape;516;p50"/>
          <p:cNvSpPr txBox="1"/>
          <p:nvPr/>
        </p:nvSpPr>
        <p:spPr>
          <a:xfrm>
            <a:off x="8144850" y="4444613"/>
            <a:ext cx="4800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600">
                <a:solidFill>
                  <a:schemeClr val="dk2"/>
                </a:solidFill>
              </a:rPr>
              <a:t>ɸ</a:t>
            </a:r>
            <a:endParaRPr sz="3600">
              <a:solidFill>
                <a:schemeClr val="dk2"/>
              </a:solidFill>
            </a:endParaRPr>
          </a:p>
        </p:txBody>
      </p:sp>
      <p:cxnSp>
        <p:nvCxnSpPr>
          <p:cNvPr id="517" name="Google Shape;517;p50"/>
          <p:cNvCxnSpPr/>
          <p:nvPr/>
        </p:nvCxnSpPr>
        <p:spPr>
          <a:xfrm>
            <a:off x="7611150" y="4811663"/>
            <a:ext cx="533700" cy="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8" name="Google Shape;518;p50"/>
          <p:cNvCxnSpPr/>
          <p:nvPr/>
        </p:nvCxnSpPr>
        <p:spPr>
          <a:xfrm flipH="1">
            <a:off x="2184400" y="4032250"/>
            <a:ext cx="914400" cy="558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Google Shape;512;p50">
            <a:extLst>
              <a:ext uri="{FF2B5EF4-FFF2-40B4-BE49-F238E27FC236}">
                <a16:creationId xmlns:a16="http://schemas.microsoft.com/office/drawing/2014/main" id="{70FAE5EF-6999-AF8D-2565-DB3FFE4A4AA4}"/>
              </a:ext>
            </a:extLst>
          </p:cNvPr>
          <p:cNvSpPr txBox="1"/>
          <p:nvPr/>
        </p:nvSpPr>
        <p:spPr>
          <a:xfrm>
            <a:off x="8542785" y="4550009"/>
            <a:ext cx="853730" cy="62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>
                <a:solidFill>
                  <a:srgbClr val="595959"/>
                </a:solidFill>
              </a:rPr>
              <a:t>✅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>
                <a:solidFill>
                  <a:srgbClr val="595959"/>
                </a:solidFill>
              </a:rPr>
              <a:t>(!)</a:t>
            </a:r>
            <a:endParaRPr sz="300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EA024-3CBF-0E6E-21D2-E5CF9DE1F1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"/>
          </a:p>
        </p:txBody>
      </p:sp>
      <p:sp>
        <p:nvSpPr>
          <p:cNvPr id="5" name="Google Shape;502;p50">
            <a:extLst>
              <a:ext uri="{FF2B5EF4-FFF2-40B4-BE49-F238E27FC236}">
                <a16:creationId xmlns:a16="http://schemas.microsoft.com/office/drawing/2014/main" id="{86CC9F31-1516-FBBB-751B-5E139616C9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858" y="115577"/>
            <a:ext cx="8832300" cy="7636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Ongoing work: model inversion on less data</a:t>
            </a:r>
            <a:endParaRPr/>
          </a:p>
        </p:txBody>
      </p:sp>
      <p:pic>
        <p:nvPicPr>
          <p:cNvPr id="6" name="Google Shape;360;p38" title="Ge_5K_40meV_folded_angle-75.00_run69879.png">
            <a:extLst>
              <a:ext uri="{FF2B5EF4-FFF2-40B4-BE49-F238E27FC236}">
                <a16:creationId xmlns:a16="http://schemas.microsoft.com/office/drawing/2014/main" id="{C7676D89-3386-8F34-78A3-B5D429AD9F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33730" y="3361510"/>
            <a:ext cx="5786526" cy="249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1;p38" title="Ge_5K_40meV_folded_angle-42.00_run69945.png">
            <a:extLst>
              <a:ext uri="{FF2B5EF4-FFF2-40B4-BE49-F238E27FC236}">
                <a16:creationId xmlns:a16="http://schemas.microsoft.com/office/drawing/2014/main" id="{2A75084E-739F-9DBE-40EE-CDBB1974C9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146" y="744889"/>
            <a:ext cx="5864376" cy="24987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63;p38">
            <a:extLst>
              <a:ext uri="{FF2B5EF4-FFF2-40B4-BE49-F238E27FC236}">
                <a16:creationId xmlns:a16="http://schemas.microsoft.com/office/drawing/2014/main" id="{A21D2F35-593C-08B7-6591-613280235688}"/>
              </a:ext>
            </a:extLst>
          </p:cNvPr>
          <p:cNvSpPr txBox="1"/>
          <p:nvPr/>
        </p:nvSpPr>
        <p:spPr>
          <a:xfrm>
            <a:off x="1370152" y="957591"/>
            <a:ext cx="101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ꞷ = 42°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" name="Google Shape;364;p38">
            <a:extLst>
              <a:ext uri="{FF2B5EF4-FFF2-40B4-BE49-F238E27FC236}">
                <a16:creationId xmlns:a16="http://schemas.microsoft.com/office/drawing/2014/main" id="{D9CF73DB-9C9A-2A01-C1F9-108BD099EE80}"/>
              </a:ext>
            </a:extLst>
          </p:cNvPr>
          <p:cNvSpPr txBox="1"/>
          <p:nvPr/>
        </p:nvSpPr>
        <p:spPr>
          <a:xfrm>
            <a:off x="1370152" y="3794022"/>
            <a:ext cx="101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ꞷ = 75°</a:t>
            </a:r>
            <a:endParaRPr sz="1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9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0" title="pred_exp_FC_allDispersionOverla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6713" y="1849413"/>
            <a:ext cx="4873752" cy="365071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0"/>
          <p:cNvSpPr txBox="1">
            <a:spLocks noGrp="1"/>
          </p:cNvSpPr>
          <p:nvPr>
            <p:ph type="title"/>
          </p:nvPr>
        </p:nvSpPr>
        <p:spPr>
          <a:xfrm>
            <a:off x="159300" y="921275"/>
            <a:ext cx="8984700" cy="7488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500"/>
              <a:t>ML FC capture experimental dynamics better than DFT FC</a:t>
            </a:r>
            <a:endParaRPr sz="2500"/>
          </a:p>
        </p:txBody>
      </p:sp>
      <p:sp>
        <p:nvSpPr>
          <p:cNvPr id="382" name="Google Shape;382;p40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/>
          </a:p>
        </p:txBody>
      </p:sp>
      <p:pic>
        <p:nvPicPr>
          <p:cNvPr id="383" name="Google Shape;383;p40" title="pred_exp_allF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2141347"/>
            <a:ext cx="4091406" cy="306682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0"/>
          <p:cNvSpPr/>
          <p:nvPr/>
        </p:nvSpPr>
        <p:spPr>
          <a:xfrm>
            <a:off x="968375" y="2162175"/>
            <a:ext cx="2841600" cy="46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85" name="Google Shape;385;p40"/>
          <p:cNvSpPr/>
          <p:nvPr/>
        </p:nvSpPr>
        <p:spPr>
          <a:xfrm>
            <a:off x="4762500" y="1797050"/>
            <a:ext cx="4091400" cy="34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86" name="Google Shape;386;p40"/>
          <p:cNvSpPr/>
          <p:nvPr/>
        </p:nvSpPr>
        <p:spPr>
          <a:xfrm>
            <a:off x="5029500" y="1935225"/>
            <a:ext cx="3557400" cy="34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67C1C-3B5E-546F-DA43-B1EB5A29D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291" y="1935225"/>
            <a:ext cx="4091406" cy="4268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1"/>
          <p:cNvSpPr txBox="1">
            <a:spLocks noGrp="1"/>
          </p:cNvSpPr>
          <p:nvPr>
            <p:ph type="title"/>
          </p:nvPr>
        </p:nvSpPr>
        <p:spPr>
          <a:xfrm>
            <a:off x="148500" y="13230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Ongoing work: t-o-f resolution</a:t>
            </a:r>
            <a:endParaRPr/>
          </a:p>
        </p:txBody>
      </p:sp>
      <p:sp>
        <p:nvSpPr>
          <p:cNvPr id="524" name="Google Shape;524;p51"/>
          <p:cNvSpPr txBox="1">
            <a:spLocks noGrp="1"/>
          </p:cNvSpPr>
          <p:nvPr>
            <p:ph type="body" idx="1"/>
          </p:nvPr>
        </p:nvSpPr>
        <p:spPr>
          <a:xfrm>
            <a:off x="83100" y="630580"/>
            <a:ext cx="9060900" cy="914516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indent="-330200">
              <a:spcBef>
                <a:spcPts val="1000"/>
              </a:spcBef>
              <a:buSzPts val="1600"/>
            </a:pPr>
            <a:r>
              <a:rPr lang="en" sz="1800"/>
              <a:t>McVine resolution modeling → intrinsic linewidths, INS deblurring for FC inversion</a:t>
            </a:r>
            <a:endParaRPr sz="1800"/>
          </a:p>
          <a:p>
            <a:pPr indent="-330200">
              <a:spcBef>
                <a:spcPts val="1000"/>
              </a:spcBef>
              <a:buSzPts val="1600"/>
            </a:pPr>
            <a:r>
              <a:rPr lang="en" sz="1800"/>
              <a:t>Quantitative comparisons to simulation results</a:t>
            </a:r>
            <a:r>
              <a:rPr lang="en" sz="1600"/>
              <a:t> </a:t>
            </a:r>
            <a:r>
              <a:rPr lang="en" sz="1400"/>
              <a:t>(w/ Niuchang Ouyang)</a:t>
            </a:r>
            <a:endParaRPr sz="1050"/>
          </a:p>
        </p:txBody>
      </p:sp>
      <p:pic>
        <p:nvPicPr>
          <p:cNvPr id="526" name="Google Shape;52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373" y="1628725"/>
            <a:ext cx="3069099" cy="27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060" y="1619524"/>
            <a:ext cx="3186056" cy="279298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1"/>
          <p:cNvSpPr txBox="1"/>
          <p:nvPr/>
        </p:nvSpPr>
        <p:spPr>
          <a:xfrm>
            <a:off x="7262037" y="69100"/>
            <a:ext cx="2247704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595959"/>
                </a:solidFill>
                <a:highlight>
                  <a:schemeClr val="lt1"/>
                </a:highlight>
              </a:rPr>
              <a:t>(w/ Fahima Islam, Garrett Granroth)</a:t>
            </a:r>
            <a:endParaRPr sz="1600">
              <a:solidFill>
                <a:srgbClr val="595959"/>
              </a:solidFill>
              <a:highlight>
                <a:schemeClr val="lt1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B336E-3C27-B4D3-65B5-6EEE3B9D3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953" y="4486940"/>
            <a:ext cx="6373447" cy="2238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3E079-A78E-B87F-E0DE-B6EB89A36407}"/>
              </a:ext>
            </a:extLst>
          </p:cNvPr>
          <p:cNvSpPr txBox="1"/>
          <p:nvPr/>
        </p:nvSpPr>
        <p:spPr>
          <a:xfrm>
            <a:off x="148500" y="2371060"/>
            <a:ext cx="16209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ARCS at SNS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A051AC-F382-1D85-A1CD-70630BE7A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22601" r="20189" b="26277"/>
          <a:stretch/>
        </p:blipFill>
        <p:spPr bwMode="auto">
          <a:xfrm>
            <a:off x="6357614" y="1118946"/>
            <a:ext cx="2093233" cy="1382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6626FAC-73C4-9D39-6B96-AB1F1D237741}"/>
              </a:ext>
            </a:extLst>
          </p:cNvPr>
          <p:cNvSpPr txBox="1"/>
          <p:nvPr/>
        </p:nvSpPr>
        <p:spPr>
          <a:xfrm>
            <a:off x="6140902" y="2649664"/>
            <a:ext cx="244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Bi single crystal with 107g mass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Mosaic &lt; 0.27°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F7E575-57E0-81E2-CC49-3121FD4098F3}"/>
              </a:ext>
            </a:extLst>
          </p:cNvPr>
          <p:cNvSpPr txBox="1"/>
          <p:nvPr/>
        </p:nvSpPr>
        <p:spPr>
          <a:xfrm>
            <a:off x="2898482" y="5754790"/>
            <a:ext cx="324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INS (CNCS) T=2K, Ei=20meV folded in high symmetry directions (36 BZ in H0L planes)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9CC41DA9-2AC1-471C-1CD0-F2730742719C}"/>
              </a:ext>
            </a:extLst>
          </p:cNvPr>
          <p:cNvSpPr/>
          <p:nvPr/>
        </p:nvSpPr>
        <p:spPr>
          <a:xfrm>
            <a:off x="136738" y="124359"/>
            <a:ext cx="8126502" cy="5688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US" sz="2800" b="1" spc="-1" dirty="0">
                <a:solidFill>
                  <a:srgbClr val="001480"/>
                </a:solidFill>
                <a:uFill>
                  <a:solidFill>
                    <a:srgbClr val="FFFFFF"/>
                  </a:solidFill>
                </a:uFill>
                <a:latin typeface="Cabin"/>
              </a:rPr>
              <a:t>High-resolution phonon energies and linewidths in bismuth</a:t>
            </a:r>
          </a:p>
          <a:p>
            <a:endParaRPr lang="en-US" sz="2800" b="1" spc="-1" dirty="0">
              <a:solidFill>
                <a:srgbClr val="001480"/>
              </a:solidFill>
              <a:uFill>
                <a:solidFill>
                  <a:srgbClr val="FFFFFF"/>
                </a:solidFill>
              </a:uFill>
              <a:latin typeface="Cabin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05A87B-48C1-D34B-C8ED-B88E5D763541}"/>
              </a:ext>
            </a:extLst>
          </p:cNvPr>
          <p:cNvSpPr txBox="1"/>
          <p:nvPr/>
        </p:nvSpPr>
        <p:spPr>
          <a:xfrm>
            <a:off x="446727" y="5364169"/>
            <a:ext cx="300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(H0L) reciprocal plane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3C3B66D-B3D2-E794-FB4F-89DCF20BF2A6}"/>
              </a:ext>
            </a:extLst>
          </p:cNvPr>
          <p:cNvSpPr txBox="1"/>
          <p:nvPr/>
        </p:nvSpPr>
        <p:spPr>
          <a:xfrm>
            <a:off x="136738" y="1118946"/>
            <a:ext cx="3444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Bi: no mass disorder (single isotope)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Purely coherent neutron cross section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Large crystal of high quality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610F3C3-EA11-2B15-5EC0-D94ED3B1BB7F}"/>
              </a:ext>
            </a:extLst>
          </p:cNvPr>
          <p:cNvSpPr/>
          <p:nvPr/>
        </p:nvSpPr>
        <p:spPr>
          <a:xfrm>
            <a:off x="7408632" y="831935"/>
            <a:ext cx="179906" cy="144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示&#10;&#10;中度可信度描述已自动生成">
            <a:extLst>
              <a:ext uri="{FF2B5EF4-FFF2-40B4-BE49-F238E27FC236}">
                <a16:creationId xmlns:a16="http://schemas.microsoft.com/office/drawing/2014/main" id="{A1CF08FD-5F61-487D-A70C-EAF1CFB07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60" y="3090579"/>
            <a:ext cx="3193556" cy="23951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ABC0F32-E67D-FA64-E57F-3A4885CC46C2}"/>
              </a:ext>
            </a:extLst>
          </p:cNvPr>
          <p:cNvSpPr txBox="1"/>
          <p:nvPr/>
        </p:nvSpPr>
        <p:spPr>
          <a:xfrm>
            <a:off x="6068533" y="5477791"/>
            <a:ext cx="311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CNCS 20meV data visualization (~6h scan)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3415219-9427-D471-9B5F-0015DF77F8A1}"/>
              </a:ext>
            </a:extLst>
          </p:cNvPr>
          <p:cNvSpPr txBox="1"/>
          <p:nvPr/>
        </p:nvSpPr>
        <p:spPr>
          <a:xfrm>
            <a:off x="-149692" y="6434995"/>
            <a:ext cx="686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/>
            <a:r>
              <a:rPr lang="en-US" altLang="zh-CN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[1] </a:t>
            </a:r>
            <a:r>
              <a:rPr lang="en-US" altLang="zh-CN" sz="14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Yanell</a:t>
            </a:r>
            <a:r>
              <a:rPr lang="en-US" altLang="zh-CN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J., et al</a:t>
            </a:r>
            <a:r>
              <a:rPr lang="en-US" altLang="zh-CN" sz="1400" i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., IBM Journal of Research and development</a:t>
            </a:r>
            <a:r>
              <a:rPr lang="en-US" altLang="zh-CN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1400" b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en-US" altLang="zh-CN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234-240(1964)</a:t>
            </a:r>
            <a:endParaRPr lang="zh-CN" altLang="zh-CN" sz="1400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F74C00-A61E-E3F4-3A84-5190D3A60BF4}"/>
              </a:ext>
            </a:extLst>
          </p:cNvPr>
          <p:cNvGrpSpPr/>
          <p:nvPr/>
        </p:nvGrpSpPr>
        <p:grpSpPr>
          <a:xfrm>
            <a:off x="3674994" y="1063305"/>
            <a:ext cx="2297158" cy="2095607"/>
            <a:chOff x="3674994" y="1063305"/>
            <a:chExt cx="2297158" cy="209560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F039928-C738-1B0E-46E8-F359ACE3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8919" y="1063305"/>
              <a:ext cx="2093233" cy="1855765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B599D38-7ABA-B3E7-D566-9480BC15B3DA}"/>
                </a:ext>
              </a:extLst>
            </p:cNvPr>
            <p:cNvSpPr txBox="1"/>
            <p:nvPr/>
          </p:nvSpPr>
          <p:spPr>
            <a:xfrm>
              <a:off x="3674994" y="2881913"/>
              <a:ext cx="227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Bi INS data from TAS (1964)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DE275ACD-288E-06DE-7706-B2E8B0C5B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13" y="3262068"/>
            <a:ext cx="2093233" cy="202249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9B5A8CE-B3BF-5E6F-ACC1-A8855C4B79C8}"/>
              </a:ext>
            </a:extLst>
          </p:cNvPr>
          <p:cNvSpPr/>
          <p:nvPr/>
        </p:nvSpPr>
        <p:spPr>
          <a:xfrm>
            <a:off x="1256627" y="3188069"/>
            <a:ext cx="206661" cy="182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D6B0E7-689E-67F6-D082-8FD613AC6AF5}"/>
              </a:ext>
            </a:extLst>
          </p:cNvPr>
          <p:cNvGrpSpPr/>
          <p:nvPr/>
        </p:nvGrpSpPr>
        <p:grpSpPr>
          <a:xfrm>
            <a:off x="2562876" y="3272908"/>
            <a:ext cx="3362827" cy="2305949"/>
            <a:chOff x="2562876" y="3272908"/>
            <a:chExt cx="3362827" cy="23059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37817B-548C-8CB4-0CC9-E5165CA6E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11173"/>
            <a:stretch/>
          </p:blipFill>
          <p:spPr>
            <a:xfrm>
              <a:off x="2799617" y="3272908"/>
              <a:ext cx="3126086" cy="23059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0DE064-5E86-AAA6-433B-70FA3399B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2876" y="3735425"/>
              <a:ext cx="217133" cy="123946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846E5E7-6AD9-ACA9-24E6-647D2D593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4231" y="35918"/>
            <a:ext cx="793761" cy="11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7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52BE249-6A29-9B43-8CA9-0CFA8ABCC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27" y="1450154"/>
            <a:ext cx="2336136" cy="197884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3ECEE26-230B-DE64-F295-4B5AB56B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8" y="3586828"/>
            <a:ext cx="2438712" cy="234207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CCB415E-1193-F164-D9BE-2122B31EF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170" y="3777736"/>
            <a:ext cx="2200390" cy="20349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337004-62EB-6D53-2607-4595258D9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26" y="3745874"/>
            <a:ext cx="2336137" cy="2087023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8C9C4220-D3A8-F9A9-F6FE-023803B8226C}"/>
              </a:ext>
            </a:extLst>
          </p:cNvPr>
          <p:cNvSpPr/>
          <p:nvPr/>
        </p:nvSpPr>
        <p:spPr>
          <a:xfrm>
            <a:off x="174124" y="204999"/>
            <a:ext cx="6442740" cy="5688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US" altLang="zh-CN" sz="2800" b="1" spc="-1" dirty="0">
                <a:solidFill>
                  <a:srgbClr val="001480"/>
                </a:solidFill>
                <a:uFill>
                  <a:solidFill>
                    <a:srgbClr val="FFFFFF"/>
                  </a:solidFill>
                </a:uFill>
                <a:latin typeface="Cabin"/>
              </a:rPr>
              <a:t>Comparison between INS and DFT </a:t>
            </a:r>
            <a:endParaRPr lang="en-US" spc="-1" dirty="0">
              <a:solidFill>
                <a:srgbClr val="0014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5C26935-2C7A-DA45-C236-35F6B8574FBD}"/>
              </a:ext>
            </a:extLst>
          </p:cNvPr>
          <p:cNvSpPr txBox="1"/>
          <p:nvPr/>
        </p:nvSpPr>
        <p:spPr>
          <a:xfrm>
            <a:off x="2709504" y="5968996"/>
            <a:ext cx="419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E89BA7B-16B2-A35C-DF7B-AE812BD1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426" y="1476227"/>
            <a:ext cx="2279548" cy="20543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C32594-3BE5-5F7D-2650-F042CAC94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783" y="1398411"/>
            <a:ext cx="2345242" cy="2069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FD1059-98DB-623E-93E7-EDCF093AD545}"/>
              </a:ext>
            </a:extLst>
          </p:cNvPr>
          <p:cNvSpPr txBox="1"/>
          <p:nvPr/>
        </p:nvSpPr>
        <p:spPr>
          <a:xfrm>
            <a:off x="408748" y="878463"/>
            <a:ext cx="7716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effectLst/>
                <a:latin typeface="Helvetica" pitchFamily="2" charset="0"/>
              </a:rPr>
              <a:t>Bismuth INS intensity for S(</a:t>
            </a:r>
            <a:r>
              <a:rPr lang="en-US" b="1">
                <a:effectLst/>
                <a:latin typeface="Helvetica" pitchFamily="2" charset="0"/>
              </a:rPr>
              <a:t>Q</a:t>
            </a:r>
            <a:r>
              <a:rPr lang="en-US">
                <a:effectLst/>
                <a:latin typeface="Helvetica" pitchFamily="2" charset="0"/>
              </a:rPr>
              <a:t>,E) in good agreement with </a:t>
            </a:r>
            <a:r>
              <a:rPr lang="en-US" altLang="zh-CN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DFT harmonic simulations (requires including spin-orbit coupling)</a:t>
            </a:r>
          </a:p>
          <a:p>
            <a:r>
              <a:rPr lang="en-US">
                <a:effectLst/>
                <a:latin typeface="Helvetica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840D-7BB2-775E-2C29-A68BBA4D4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10941"/>
            <a:ext cx="9073542" cy="3024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5B101B-E134-01CB-CC2E-BE247AAAA89C}"/>
              </a:ext>
            </a:extLst>
          </p:cNvPr>
          <p:cNvSpPr txBox="1"/>
          <p:nvPr/>
        </p:nvSpPr>
        <p:spPr>
          <a:xfrm>
            <a:off x="4484921" y="6193757"/>
            <a:ext cx="4196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Helvetica" pitchFamily="2" charset="0"/>
              </a:rPr>
              <a:t> (INS at 300K, CNCS, Ei = 12meV)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6879B57E-8C05-98E8-D0F9-BEFEC0BD0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1">
            <a:extLst>
              <a:ext uri="{FF2B5EF4-FFF2-40B4-BE49-F238E27FC236}">
                <a16:creationId xmlns:a16="http://schemas.microsoft.com/office/drawing/2014/main" id="{4FE1259E-5092-0311-1990-653401917F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500" y="266413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Monte Carlo resolution for t-o-f INS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47191-BE72-F0D0-074C-1D6BEAF4FC50}"/>
              </a:ext>
            </a:extLst>
          </p:cNvPr>
          <p:cNvSpPr txBox="1"/>
          <p:nvPr/>
        </p:nvSpPr>
        <p:spPr>
          <a:xfrm>
            <a:off x="985236" y="1016513"/>
            <a:ext cx="5484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>
              <a:spcBef>
                <a:spcPts val="1000"/>
              </a:spcBef>
              <a:buSzPts val="1600"/>
              <a:buNone/>
            </a:pPr>
            <a:r>
              <a:rPr lang="en" sz="1800"/>
              <a:t>McVine resolution modeling </a:t>
            </a:r>
            <a:r>
              <a:rPr lang="en"/>
              <a:t>→ intrinsic linewidths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9BF12-6583-947D-D347-B929C7C6C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642" y="1814640"/>
            <a:ext cx="2662014" cy="199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3DBE19-334D-422F-7EB3-304CE39F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57" y="3906749"/>
            <a:ext cx="2662013" cy="1991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3D28B8-9210-9CAC-1317-A6516F56F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79" y="1620659"/>
            <a:ext cx="3975516" cy="4417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4DDCCA-868E-8F42-D92B-A10AAB40F7D8}"/>
              </a:ext>
            </a:extLst>
          </p:cNvPr>
          <p:cNvSpPr txBox="1"/>
          <p:nvPr/>
        </p:nvSpPr>
        <p:spPr>
          <a:xfrm>
            <a:off x="52941" y="1563245"/>
            <a:ext cx="16337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CNCS at SNS</a:t>
            </a:r>
          </a:p>
        </p:txBody>
      </p:sp>
    </p:spTree>
    <p:extLst>
      <p:ext uri="{BB962C8B-B14F-4D97-AF65-F5344CB8AC3E}">
        <p14:creationId xmlns:p14="http://schemas.microsoft.com/office/powerpoint/2010/main" val="2947345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1"/>
          <p:cNvSpPr txBox="1">
            <a:spLocks noGrp="1"/>
          </p:cNvSpPr>
          <p:nvPr>
            <p:ph type="title"/>
          </p:nvPr>
        </p:nvSpPr>
        <p:spPr>
          <a:xfrm>
            <a:off x="148500" y="266413"/>
            <a:ext cx="89955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Monte Carlo resolution: intrinsic linewidths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27BE7-9F44-720D-2D3D-437F7CE27721}"/>
              </a:ext>
            </a:extLst>
          </p:cNvPr>
          <p:cNvSpPr txBox="1"/>
          <p:nvPr/>
        </p:nvSpPr>
        <p:spPr>
          <a:xfrm>
            <a:off x="230324" y="1045220"/>
            <a:ext cx="5484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>
              <a:spcBef>
                <a:spcPts val="1000"/>
              </a:spcBef>
              <a:buSzPts val="1600"/>
              <a:buNone/>
            </a:pPr>
            <a:r>
              <a:rPr lang="en" sz="1800"/>
              <a:t>McVine resolution modeling </a:t>
            </a:r>
            <a:r>
              <a:rPr lang="en"/>
              <a:t>→ intrinsic linewidths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F96F1F-3DD3-442E-768D-ED4C006A4DC3}"/>
              </a:ext>
            </a:extLst>
          </p:cNvPr>
          <p:cNvGrpSpPr/>
          <p:nvPr/>
        </p:nvGrpSpPr>
        <p:grpSpPr>
          <a:xfrm>
            <a:off x="233992" y="1498739"/>
            <a:ext cx="8435108" cy="5820390"/>
            <a:chOff x="148500" y="771197"/>
            <a:chExt cx="8435108" cy="58203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39EECC-0C5D-F34D-B264-4CB9FF449E5D}"/>
                </a:ext>
              </a:extLst>
            </p:cNvPr>
            <p:cNvSpPr txBox="1"/>
            <p:nvPr/>
          </p:nvSpPr>
          <p:spPr>
            <a:xfrm>
              <a:off x="233992" y="6222255"/>
              <a:ext cx="83496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330200">
                <a:spcBef>
                  <a:spcPts val="1000"/>
                </a:spcBef>
                <a:buSzPts val="1600"/>
              </a:pPr>
              <a:r>
                <a:rPr lang="en-US" sz="1800"/>
                <a:t>Quantitative comparison to simulations of linewidths from anharmonic scattering</a:t>
              </a:r>
              <a:endParaRPr lang="en-US" sz="105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5ADEBB-82AB-1D6A-750B-D82CC3101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00" y="771197"/>
              <a:ext cx="7772400" cy="531560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D75F5089-A315-BBCD-BE5F-5427522207EE}"/>
              </a:ext>
            </a:extLst>
          </p:cNvPr>
          <p:cNvSpPr txBox="1"/>
          <p:nvPr/>
        </p:nvSpPr>
        <p:spPr>
          <a:xfrm>
            <a:off x="228510" y="0"/>
            <a:ext cx="8543232" cy="114787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3200" b="1" spc="-1">
                <a:solidFill>
                  <a:srgbClr val="0014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First-principles simulations including finite temperature and disorder: AIMD and MLMD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B429B-7632-62DC-0116-AEA28809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0" y="1485977"/>
            <a:ext cx="3451381" cy="2579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57001-21AF-05A0-7983-42BD71ABF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" y="1359632"/>
            <a:ext cx="4376420" cy="3005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1E2598-F223-AF48-C572-37D502926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" y="4403696"/>
            <a:ext cx="4241800" cy="2454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4303DD-919B-52E7-9E52-B392A39F143C}"/>
              </a:ext>
            </a:extLst>
          </p:cNvPr>
          <p:cNvSpPr txBox="1"/>
          <p:nvPr/>
        </p:nvSpPr>
        <p:spPr>
          <a:xfrm>
            <a:off x="6092526" y="1199936"/>
            <a:ext cx="2725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Gordon Bell Prize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E6D24-51CF-5097-488E-CBE2F269AC31}"/>
              </a:ext>
            </a:extLst>
          </p:cNvPr>
          <p:cNvSpPr txBox="1"/>
          <p:nvPr/>
        </p:nvSpPr>
        <p:spPr>
          <a:xfrm>
            <a:off x="585618" y="1126142"/>
            <a:ext cx="3672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ffectLst/>
                <a:latin typeface="Arial" panose="020B0604020202020204" pitchFamily="34" charset="0"/>
              </a:rPr>
              <a:t>Phys. Chem. Chem. Phys., 2022, 24, 18361</a:t>
            </a:r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B4884-2C05-1C76-5F53-DE3CC6D2AA77}"/>
              </a:ext>
            </a:extLst>
          </p:cNvPr>
          <p:cNvSpPr txBox="1"/>
          <p:nvPr/>
        </p:nvSpPr>
        <p:spPr>
          <a:xfrm>
            <a:off x="5743874" y="4117158"/>
            <a:ext cx="3074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/>
              <a:t>J. Chem. Phys.</a:t>
            </a:r>
            <a:r>
              <a:rPr lang="en-US" sz="1400"/>
              <a:t> 159, 054801 (2023)</a:t>
            </a:r>
          </a:p>
          <a:p>
            <a:r>
              <a:rPr lang="en-US" sz="1400">
                <a:hlinkClick r:id="rId5"/>
              </a:rPr>
              <a:t>https://doi.org/10.1063/5.0155600</a:t>
            </a:r>
            <a:r>
              <a:rPr lang="en-US" sz="14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41162-3051-DBA1-BE9C-FDF6D12005F7}"/>
              </a:ext>
            </a:extLst>
          </p:cNvPr>
          <p:cNvSpPr txBox="1"/>
          <p:nvPr/>
        </p:nvSpPr>
        <p:spPr>
          <a:xfrm>
            <a:off x="5160709" y="4927600"/>
            <a:ext cx="3897221" cy="183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Additional ML surrogate potentials: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Neuro-evolution potential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CC"/>
                </a:solidFill>
                <a:effectLst/>
                <a:latin typeface="CMTT12"/>
              </a:rPr>
              <a:t>https://</a:t>
            </a:r>
            <a:r>
              <a:rPr lang="en-US" sz="1800" dirty="0" err="1">
                <a:solidFill>
                  <a:srgbClr val="0000CC"/>
                </a:solidFill>
                <a:effectLst/>
                <a:latin typeface="CMTT12"/>
              </a:rPr>
              <a:t>gpumd.org</a:t>
            </a:r>
            <a:r>
              <a:rPr lang="en-US" sz="1800" dirty="0">
                <a:solidFill>
                  <a:srgbClr val="0000CC"/>
                </a:solidFill>
                <a:effectLst/>
                <a:latin typeface="CMTT12"/>
              </a:rPr>
              <a:t>/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Gaussian approximation potential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CC"/>
                </a:solidFill>
                <a:effectLst/>
                <a:latin typeface="CMTT12"/>
              </a:rPr>
              <a:t>https://</a:t>
            </a:r>
            <a:r>
              <a:rPr lang="en-US" sz="1800" dirty="0" err="1">
                <a:solidFill>
                  <a:srgbClr val="0000CC"/>
                </a:solidFill>
                <a:effectLst/>
                <a:latin typeface="CMTT12"/>
              </a:rPr>
              <a:t>github.com</a:t>
            </a:r>
            <a:r>
              <a:rPr lang="en-US" sz="1800" dirty="0">
                <a:solidFill>
                  <a:srgbClr val="0000CC"/>
                </a:solidFill>
                <a:effectLst/>
                <a:latin typeface="CMTT12"/>
              </a:rPr>
              <a:t>/</a:t>
            </a:r>
            <a:r>
              <a:rPr lang="en-US" sz="1800" dirty="0" err="1">
                <a:solidFill>
                  <a:srgbClr val="0000CC"/>
                </a:solidFill>
                <a:effectLst/>
                <a:latin typeface="CMTT12"/>
              </a:rPr>
              <a:t>libatoms</a:t>
            </a:r>
            <a:r>
              <a:rPr lang="en-US" sz="1800" dirty="0">
                <a:solidFill>
                  <a:srgbClr val="0000CC"/>
                </a:solidFill>
                <a:effectLst/>
                <a:latin typeface="CMTT12"/>
              </a:rPr>
              <a:t>/QUIP</a:t>
            </a:r>
            <a:r>
              <a:rPr lang="en-US" dirty="0"/>
              <a:t>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Moment tensor potential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CC"/>
                </a:solidFill>
                <a:effectLst/>
                <a:latin typeface="CMTT12"/>
              </a:rPr>
              <a:t>https://</a:t>
            </a:r>
            <a:r>
              <a:rPr lang="en-US" sz="1800" dirty="0" err="1">
                <a:solidFill>
                  <a:srgbClr val="0000CC"/>
                </a:solidFill>
                <a:effectLst/>
                <a:latin typeface="CMTT12"/>
              </a:rPr>
              <a:t>mlip.skoltech.ru</a:t>
            </a:r>
            <a:r>
              <a:rPr lang="en-US" sz="1800" dirty="0">
                <a:solidFill>
                  <a:srgbClr val="0000CC"/>
                </a:solidFill>
                <a:effectLst/>
                <a:latin typeface="CMTT12"/>
              </a:rPr>
              <a:t>/download/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06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2FBAAF6F-1CD1-8147-B711-9A0098F06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3" y="5933637"/>
            <a:ext cx="5469209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450"/>
              </a:spcAft>
            </a:pPr>
            <a:r>
              <a:rPr lang="en-US" sz="1600" u="sng" dirty="0"/>
              <a:t>Funding:</a:t>
            </a:r>
            <a:r>
              <a:rPr lang="en-US" sz="1600" dirty="0"/>
              <a:t>  	DOE Office of Science, Basic Energy Sciences</a:t>
            </a:r>
          </a:p>
          <a:p>
            <a:pPr>
              <a:spcAft>
                <a:spcPts val="450"/>
              </a:spcAft>
            </a:pPr>
            <a:r>
              <a:rPr lang="en-US" sz="1600" dirty="0"/>
              <a:t>	National Science Foundation, </a:t>
            </a:r>
          </a:p>
          <a:p>
            <a:pPr>
              <a:spcAft>
                <a:spcPts val="450"/>
              </a:spcAft>
            </a:pPr>
            <a:r>
              <a:rPr lang="en-US" sz="1600" dirty="0"/>
              <a:t>	Duke Energy Initiative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C4D0E-8F4B-374A-AE4B-722B00AFE96F}"/>
              </a:ext>
            </a:extLst>
          </p:cNvPr>
          <p:cNvSpPr txBox="1"/>
          <p:nvPr/>
        </p:nvSpPr>
        <p:spPr>
          <a:xfrm>
            <a:off x="67081" y="841948"/>
            <a:ext cx="105670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/>
              <a:t>Ph.D.</a:t>
            </a:r>
          </a:p>
          <a:p>
            <a:pPr>
              <a:lnSpc>
                <a:spcPct val="90000"/>
              </a:lnSpc>
            </a:pPr>
            <a:r>
              <a:rPr lang="en-US"/>
              <a:t>students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8F6F040-FC2E-5C4E-95B3-3730F44C1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000" y="5290468"/>
            <a:ext cx="1572690" cy="549086"/>
          </a:xfrm>
          <a:prstGeom prst="rect">
            <a:avLst/>
          </a:prstGeom>
        </p:spPr>
      </p:pic>
      <p:pic>
        <p:nvPicPr>
          <p:cNvPr id="44" name="Picture 5">
            <a:extLst>
              <a:ext uri="{FF2B5EF4-FFF2-40B4-BE49-F238E27FC236}">
                <a16:creationId xmlns:a16="http://schemas.microsoft.com/office/drawing/2014/main" id="{D2845F3B-0E8F-8A4A-A980-064859BB9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57" y="6054009"/>
            <a:ext cx="1331370" cy="71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DDB885E-C5AE-9E46-B20B-17A4E105A2C9}"/>
              </a:ext>
            </a:extLst>
          </p:cNvPr>
          <p:cNvGrpSpPr/>
          <p:nvPr/>
        </p:nvGrpSpPr>
        <p:grpSpPr>
          <a:xfrm>
            <a:off x="6019966" y="6114250"/>
            <a:ext cx="1691002" cy="718492"/>
            <a:chOff x="7665926" y="4621831"/>
            <a:chExt cx="2254668" cy="9579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0E075C9-9F16-FE4E-923B-B38AC06C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5926" y="4621831"/>
              <a:ext cx="957989" cy="957989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42B32E-8D0C-9F41-ADF6-62D6CFE42AA8}"/>
                </a:ext>
              </a:extLst>
            </p:cNvPr>
            <p:cNvSpPr txBox="1"/>
            <p:nvPr/>
          </p:nvSpPr>
          <p:spPr>
            <a:xfrm>
              <a:off x="8486013" y="4869992"/>
              <a:ext cx="1434581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Argonne National</a:t>
              </a:r>
            </a:p>
            <a:p>
              <a:pPr algn="ctr"/>
              <a:r>
                <a:rPr lang="en-US" sz="900"/>
                <a:t>Laboratory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C5167519-0909-5D45-B4DB-867931E029D8}"/>
              </a:ext>
            </a:extLst>
          </p:cNvPr>
          <p:cNvSpPr/>
          <p:nvPr/>
        </p:nvSpPr>
        <p:spPr>
          <a:xfrm>
            <a:off x="2673683" y="51141"/>
            <a:ext cx="374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528D1"/>
                </a:solidFill>
                <a:latin typeface="+mj-lt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57" name="Picture 9" descr="New_DOE_Logo_Color_042808.png">
            <a:extLst>
              <a:ext uri="{FF2B5EF4-FFF2-40B4-BE49-F238E27FC236}">
                <a16:creationId xmlns:a16="http://schemas.microsoft.com/office/drawing/2014/main" id="{ABB973D0-07B8-A046-B3E5-93E409E73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0" y="5193257"/>
            <a:ext cx="2550022" cy="6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5">
            <a:extLst>
              <a:ext uri="{FF2B5EF4-FFF2-40B4-BE49-F238E27FC236}">
                <a16:creationId xmlns:a16="http://schemas.microsoft.com/office/drawing/2014/main" id="{FE858A35-2C05-C244-B2B5-3B8004B1C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936" y="2463380"/>
            <a:ext cx="627206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b="1">
                <a:cs typeface="Times New Roman" panose="02020603050405020304" pitchFamily="18" charset="0"/>
              </a:rPr>
              <a:t>Argonne National Lab</a:t>
            </a:r>
            <a:r>
              <a:rPr lang="en-US">
                <a:cs typeface="Times New Roman" panose="02020603050405020304" pitchFamily="18" charset="0"/>
              </a:rPr>
              <a:t>: M. Krogstad, R. Osborn, S. Rosenkranz, </a:t>
            </a:r>
            <a:r>
              <a:rPr lang="en-US"/>
              <a:t>D.-Y. Chung, Z. Hood, </a:t>
            </a:r>
            <a:r>
              <a:rPr lang="en-US">
                <a:cs typeface="Times New Roman" panose="02020603050405020304" pitchFamily="18" charset="0"/>
              </a:rPr>
              <a:t>A. Said, A. </a:t>
            </a:r>
            <a:r>
              <a:rPr lang="en-US" err="1">
                <a:cs typeface="Times New Roman" panose="02020603050405020304" pitchFamily="18" charset="0"/>
              </a:rPr>
              <a:t>Alatas,</a:t>
            </a:r>
            <a:r>
              <a:rPr lang="en-US">
                <a:cs typeface="Times New Roman" panose="02020603050405020304" pitchFamily="18" charset="0"/>
              </a:rPr>
              <a:t> </a:t>
            </a:r>
          </a:p>
          <a:p>
            <a:pPr marL="0" lvl="1">
              <a:spcAft>
                <a:spcPts val="600"/>
              </a:spcAft>
            </a:pPr>
            <a:r>
              <a:rPr lang="en-US" b="1">
                <a:cs typeface="Times New Roman" panose="02020603050405020304" pitchFamily="18" charset="0"/>
              </a:rPr>
              <a:t>Oak Ridge National Lab</a:t>
            </a:r>
            <a:r>
              <a:rPr lang="en-US">
                <a:cs typeface="Times New Roman" panose="02020603050405020304" pitchFamily="18" charset="0"/>
              </a:rPr>
              <a:t>: D.M. Pajerowski, D.L. Abernathy, T. Hong, F. Ye, Y, Liu, S. Chi, L. Boatner, J. Lin, A. Savici</a:t>
            </a:r>
          </a:p>
          <a:p>
            <a:pPr marL="0" lvl="1">
              <a:spcAft>
                <a:spcPts val="600"/>
              </a:spcAft>
            </a:pPr>
            <a:r>
              <a:rPr lang="en-US">
                <a:cs typeface="Times New Roman" panose="02020603050405020304" pitchFamily="18" charset="0"/>
              </a:rPr>
              <a:t>Ross Stewart (</a:t>
            </a:r>
            <a:r>
              <a:rPr lang="en-US" b="1">
                <a:cs typeface="Times New Roman" panose="02020603050405020304" pitchFamily="18" charset="0"/>
              </a:rPr>
              <a:t>ISIS</a:t>
            </a:r>
            <a:r>
              <a:rPr lang="en-US">
                <a:cs typeface="Times New Roman" panose="02020603050405020304" pitchFamily="18" charset="0"/>
              </a:rPr>
              <a:t>); Fanni Juranyi (</a:t>
            </a:r>
            <a:r>
              <a:rPr lang="en-US" b="1">
                <a:cs typeface="Times New Roman" panose="02020603050405020304" pitchFamily="18" charset="0"/>
              </a:rPr>
              <a:t>PSI</a:t>
            </a:r>
            <a:r>
              <a:rPr lang="en-US">
                <a:cs typeface="Times New Roman" panose="02020603050405020304" pitchFamily="18" charset="0"/>
              </a:rPr>
              <a:t>)</a:t>
            </a:r>
          </a:p>
          <a:p>
            <a:pPr marL="0" lvl="1">
              <a:spcAft>
                <a:spcPts val="600"/>
              </a:spcAft>
            </a:pPr>
            <a:r>
              <a:rPr lang="en-US">
                <a:cs typeface="Times New Roman" panose="02020603050405020304" pitchFamily="18" charset="0"/>
              </a:rPr>
              <a:t>W. Zeier (U. Münster); L. Nazar (U. Waterloo); </a:t>
            </a:r>
          </a:p>
          <a:p>
            <a:pPr marL="0" lvl="1">
              <a:spcAft>
                <a:spcPts val="600"/>
              </a:spcAft>
            </a:pPr>
            <a:r>
              <a:rPr lang="en-US"/>
              <a:t>M. </a:t>
            </a:r>
            <a:r>
              <a:rPr lang="en-US" err="1"/>
              <a:t>Kanatzidis (</a:t>
            </a:r>
            <a:r>
              <a:rPr lang="en-US"/>
              <a:t>Northwestern)</a:t>
            </a:r>
            <a:r>
              <a:rPr lang="en-US">
                <a:cs typeface="Times New Roman" panose="02020603050405020304" pitchFamily="18" charset="0"/>
              </a:rPr>
              <a:t>; Hui Wang (Louisville)</a:t>
            </a:r>
            <a:endParaRPr lang="en-US"/>
          </a:p>
          <a:p>
            <a:pPr marL="0" lvl="1">
              <a:spcAft>
                <a:spcPts val="600"/>
              </a:spcAft>
            </a:pPr>
            <a:r>
              <a:rPr lang="en-US">
                <a:cs typeface="Times New Roman" panose="02020603050405020304" pitchFamily="18" charset="0"/>
              </a:rPr>
              <a:t>Jie Ma (Shanghai Jiao Tong); Qingyong Ren (CSNS) </a:t>
            </a:r>
            <a:endParaRPr lang="en-US"/>
          </a:p>
        </p:txBody>
      </p:sp>
      <p:pic>
        <p:nvPicPr>
          <p:cNvPr id="52" name="图片 1">
            <a:extLst>
              <a:ext uri="{FF2B5EF4-FFF2-40B4-BE49-F238E27FC236}">
                <a16:creationId xmlns:a16="http://schemas.microsoft.com/office/drawing/2014/main" id="{D0369E17-1788-E84F-A972-C0FDBEC48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703" y="7284501"/>
            <a:ext cx="1126464" cy="492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EF0A0-360C-384D-9D9F-A7B0CD382A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366"/>
          <a:stretch/>
        </p:blipFill>
        <p:spPr>
          <a:xfrm>
            <a:off x="1133759" y="657593"/>
            <a:ext cx="4614029" cy="1745674"/>
          </a:xfrm>
          <a:prstGeom prst="rect">
            <a:avLst/>
          </a:prstGeom>
        </p:spPr>
      </p:pic>
      <p:pic>
        <p:nvPicPr>
          <p:cNvPr id="11268" name="Picture 4" descr="Energy Initiative Announces its Inaugural Cohort of PhD Fellows | Duke">
            <a:extLst>
              <a:ext uri="{FF2B5EF4-FFF2-40B4-BE49-F238E27FC236}">
                <a16:creationId xmlns:a16="http://schemas.microsoft.com/office/drawing/2014/main" id="{AC9AE547-BDFE-214D-AB6C-2765DFD2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88" y="5100613"/>
            <a:ext cx="1075936" cy="10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EF1022-B5B4-EF41-B489-6B139DBDB4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016"/>
          <a:stretch/>
        </p:blipFill>
        <p:spPr>
          <a:xfrm>
            <a:off x="-9864" y="2633085"/>
            <a:ext cx="1527031" cy="1485270"/>
          </a:xfrm>
          <a:prstGeom prst="rect">
            <a:avLst/>
          </a:prstGeom>
        </p:spPr>
      </p:pic>
      <p:pic>
        <p:nvPicPr>
          <p:cNvPr id="6" name="Picture 2" descr="Multimedia Gallery - NSF logo | NSF - National Science Foundation">
            <a:extLst>
              <a:ext uri="{FF2B5EF4-FFF2-40B4-BE49-F238E27FC236}">
                <a16:creationId xmlns:a16="http://schemas.microsoft.com/office/drawing/2014/main" id="{16DEC9A8-9F41-F998-9260-8D563D59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37" y="5048372"/>
            <a:ext cx="1507567" cy="94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9493DC-059A-A215-95FA-1D69B2FAFF36}"/>
              </a:ext>
            </a:extLst>
          </p:cNvPr>
          <p:cNvSpPr txBox="1"/>
          <p:nvPr/>
        </p:nvSpPr>
        <p:spPr>
          <a:xfrm>
            <a:off x="236522" y="4217910"/>
            <a:ext cx="103425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Niedziela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Bansal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02A8D-4FCC-529D-6120-1D4AFF14DDFF}"/>
              </a:ext>
            </a:extLst>
          </p:cNvPr>
          <p:cNvSpPr txBox="1"/>
          <p:nvPr/>
        </p:nvSpPr>
        <p:spPr>
          <a:xfrm>
            <a:off x="7186196" y="716194"/>
            <a:ext cx="1351652" cy="1449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Bander Linjawi,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Tyler Wilson,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Patrick Postec,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Aiden Sable,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Kevin Clelland,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Tingguang Li,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Wenda 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64EFD1-A06A-48D8-A9D5-16926A65918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2587"/>
          <a:stretch/>
        </p:blipFill>
        <p:spPr>
          <a:xfrm>
            <a:off x="5878738" y="706482"/>
            <a:ext cx="1047842" cy="1240202"/>
          </a:xfrm>
          <a:prstGeom prst="rect">
            <a:avLst/>
          </a:prstGeom>
          <a:ln w="28575">
            <a:solidFill>
              <a:srgbClr val="0432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C5084-78F3-FB43-F8C8-94A684F70A2F}"/>
              </a:ext>
            </a:extLst>
          </p:cNvPr>
          <p:cNvSpPr txBox="1"/>
          <p:nvPr/>
        </p:nvSpPr>
        <p:spPr>
          <a:xfrm>
            <a:off x="5785912" y="1999634"/>
            <a:ext cx="140028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Hung-Min Lin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25443E-774E-1744-936F-95891743A8EF}"/>
              </a:ext>
            </a:extLst>
          </p:cNvPr>
          <p:cNvSpPr txBox="1"/>
          <p:nvPr/>
        </p:nvSpPr>
        <p:spPr>
          <a:xfrm>
            <a:off x="-9864" y="2280699"/>
            <a:ext cx="11336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Postdocs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3BDB4-8986-370E-3F1E-AFAF6750910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80" t="-198" r="4317" b="23948"/>
          <a:stretch>
            <a:fillRect/>
          </a:stretch>
        </p:blipFill>
        <p:spPr>
          <a:xfrm>
            <a:off x="1555753" y="2721589"/>
            <a:ext cx="946201" cy="1154905"/>
          </a:xfrm>
          <a:prstGeom prst="rect">
            <a:avLst/>
          </a:prstGeom>
          <a:ln w="31750">
            <a:solidFill>
              <a:srgbClr val="0528D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F66EFD-29EC-34DB-5660-EA3D87AEDD13}"/>
              </a:ext>
            </a:extLst>
          </p:cNvPr>
          <p:cNvSpPr txBox="1"/>
          <p:nvPr/>
        </p:nvSpPr>
        <p:spPr>
          <a:xfrm>
            <a:off x="1362956" y="3876494"/>
            <a:ext cx="149752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Niuchang Ouyang</a:t>
            </a:r>
          </a:p>
        </p:txBody>
      </p:sp>
    </p:spTree>
    <p:extLst>
      <p:ext uri="{BB962C8B-B14F-4D97-AF65-F5344CB8AC3E}">
        <p14:creationId xmlns:p14="http://schemas.microsoft.com/office/powerpoint/2010/main" val="917192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446B-E9FF-2FB2-C905-F34838841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99" y="236982"/>
            <a:ext cx="8636290" cy="510909"/>
          </a:xfrm>
        </p:spPr>
        <p:txBody>
          <a:bodyPr/>
          <a:lstStyle/>
          <a:p>
            <a:r>
              <a:rPr lang="en-US"/>
              <a:t>ML for materials simulations: MLIPs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C1E92-3DC1-6659-4DFF-0F5FFD29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4" y="862657"/>
            <a:ext cx="2562041" cy="1871065"/>
          </a:xfrm>
        </p:spPr>
        <p:txBody>
          <a:bodyPr/>
          <a:lstStyle/>
          <a:p>
            <a:r>
              <a:rPr lang="en-US" sz="1800"/>
              <a:t>DeePMD neural net potential trained on VASP AIMD</a:t>
            </a:r>
          </a:p>
          <a:p>
            <a:r>
              <a:rPr lang="en-US" sz="1800"/>
              <a:t>AIMD trajectories at set of T’s</a:t>
            </a:r>
          </a:p>
          <a:p>
            <a:r>
              <a:rPr lang="en-US" sz="1800"/>
              <a:t>MD in LAMMPS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CA308-D264-3AF9-C93B-613AB60B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4" y="2876185"/>
            <a:ext cx="2706574" cy="3789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2731A-010D-CF9C-872C-A266642C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854" y="1012604"/>
            <a:ext cx="3277343" cy="2416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318FB2-C4CD-7640-ADBE-6F76F0D5C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667" y="3621043"/>
            <a:ext cx="2854666" cy="30443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7E50AB5-50FE-540C-3F95-96AF7C062318}"/>
              </a:ext>
            </a:extLst>
          </p:cNvPr>
          <p:cNvGrpSpPr/>
          <p:nvPr/>
        </p:nvGrpSpPr>
        <p:grpSpPr>
          <a:xfrm>
            <a:off x="6211127" y="3630811"/>
            <a:ext cx="2690719" cy="3079189"/>
            <a:chOff x="6211127" y="3630811"/>
            <a:chExt cx="2690719" cy="30791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1E4220-9F56-EE73-60D1-3FEE5C11B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1127" y="3630811"/>
              <a:ext cx="2670841" cy="15124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13B2DF-7769-C56C-658E-887DC37ED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4881" y="5133106"/>
              <a:ext cx="2516965" cy="157689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B10FA9A-7429-19F9-76FA-9AC11E6BA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197" y="1012605"/>
            <a:ext cx="3330299" cy="2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1E1D0-9070-A20C-F9CC-24FCAA90B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17778" y="1137920"/>
            <a:ext cx="2984498" cy="24498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0C169-6EA4-91DA-0EC2-6E166CB6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47091" y="1137921"/>
            <a:ext cx="2984498" cy="2449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69AFF7-BDEE-2FEE-AD58-3EC46B4351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79713" y="3686811"/>
            <a:ext cx="2984498" cy="2449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751E75-041C-F77C-38A6-A6A8647A47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20539" y="3686811"/>
            <a:ext cx="2984498" cy="2449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DEE29-BF0E-A750-1EF0-7861320849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887" y="3686811"/>
            <a:ext cx="2984498" cy="2449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86B302-8C22-0C4C-BF9C-12AFFA175B6D}"/>
              </a:ext>
            </a:extLst>
          </p:cNvPr>
          <p:cNvSpPr txBox="1"/>
          <p:nvPr/>
        </p:nvSpPr>
        <p:spPr>
          <a:xfrm>
            <a:off x="195466" y="152298"/>
            <a:ext cx="894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solidFill>
                  <a:srgbClr val="0528D1"/>
                </a:solidFill>
              </a:rPr>
              <a:t>MLMD: predict S(</a:t>
            </a:r>
            <a:r>
              <a:rPr kumimoji="1" lang="en-US" altLang="zh-TW" sz="2800" b="1" u="sng" dirty="0">
                <a:solidFill>
                  <a:srgbClr val="0528D1"/>
                </a:solidFill>
              </a:rPr>
              <a:t>Q</a:t>
            </a:r>
            <a:r>
              <a:rPr kumimoji="1" lang="en-US" altLang="zh-TW" sz="2800" b="1" dirty="0">
                <a:solidFill>
                  <a:srgbClr val="0528D1"/>
                </a:solidFill>
              </a:rPr>
              <a:t>,E) including full anharmonicity</a:t>
            </a:r>
            <a:endParaRPr kumimoji="1" lang="zh-TW" altLang="en-US" sz="2800" b="1" baseline="-25000" dirty="0">
              <a:solidFill>
                <a:srgbClr val="0528D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A0C7E-E56A-A397-8CF7-74F6C7CAC3B0}"/>
              </a:ext>
            </a:extLst>
          </p:cNvPr>
          <p:cNvSpPr txBox="1"/>
          <p:nvPr/>
        </p:nvSpPr>
        <p:spPr>
          <a:xfrm>
            <a:off x="114510" y="6257411"/>
            <a:ext cx="87684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Strong phonon broadening starting at low T, hope to check with CNCS / AMATERAS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F4DE8-36EC-2BC5-FFEC-9C471334DE77}"/>
              </a:ext>
            </a:extLst>
          </p:cNvPr>
          <p:cNvSpPr txBox="1"/>
          <p:nvPr/>
        </p:nvSpPr>
        <p:spPr>
          <a:xfrm>
            <a:off x="1275151" y="1239378"/>
            <a:ext cx="410369" cy="249299"/>
          </a:xfrm>
          <a:prstGeom prst="rect">
            <a:avLst/>
          </a:prstGeom>
          <a:solidFill>
            <a:srgbClr val="001480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50K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7C304-633D-74E6-C1A3-3034B7EE866A}"/>
              </a:ext>
            </a:extLst>
          </p:cNvPr>
          <p:cNvSpPr txBox="1"/>
          <p:nvPr/>
        </p:nvSpPr>
        <p:spPr>
          <a:xfrm>
            <a:off x="4491140" y="1224118"/>
            <a:ext cx="538610" cy="2492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150K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6402F-5889-95ED-0911-4104225570A6}"/>
              </a:ext>
            </a:extLst>
          </p:cNvPr>
          <p:cNvSpPr txBox="1"/>
          <p:nvPr/>
        </p:nvSpPr>
        <p:spPr>
          <a:xfrm>
            <a:off x="295060" y="3774278"/>
            <a:ext cx="538610" cy="249299"/>
          </a:xfrm>
          <a:prstGeom prst="rect">
            <a:avLst/>
          </a:prstGeom>
          <a:solidFill>
            <a:srgbClr val="357A73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300K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A7071-0D71-356F-5E77-ADE2B4CC1740}"/>
              </a:ext>
            </a:extLst>
          </p:cNvPr>
          <p:cNvSpPr txBox="1"/>
          <p:nvPr/>
        </p:nvSpPr>
        <p:spPr>
          <a:xfrm>
            <a:off x="3310327" y="3770373"/>
            <a:ext cx="538610" cy="249299"/>
          </a:xfrm>
          <a:prstGeom prst="rect">
            <a:avLst/>
          </a:prstGeom>
          <a:solidFill>
            <a:srgbClr val="357A73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450K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77C796-D1F3-952D-6A99-20989ACAE599}"/>
              </a:ext>
            </a:extLst>
          </p:cNvPr>
          <p:cNvSpPr txBox="1"/>
          <p:nvPr/>
        </p:nvSpPr>
        <p:spPr>
          <a:xfrm>
            <a:off x="6367758" y="3770374"/>
            <a:ext cx="538610" cy="249299"/>
          </a:xfrm>
          <a:prstGeom prst="rect">
            <a:avLst/>
          </a:prstGeom>
          <a:solidFill>
            <a:srgbClr val="57986D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600K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74A4C-9F96-6A33-F98F-22CCA96ED219}"/>
              </a:ext>
            </a:extLst>
          </p:cNvPr>
          <p:cNvSpPr txBox="1"/>
          <p:nvPr/>
        </p:nvSpPr>
        <p:spPr>
          <a:xfrm>
            <a:off x="2383733" y="7340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dirty="0"/>
              <a:t>phonon broadening in Cu argyrodite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79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49875-D9F5-C289-B8D5-CA4B3344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6" y="202432"/>
            <a:ext cx="8636290" cy="510909"/>
          </a:xfrm>
        </p:spPr>
        <p:txBody>
          <a:bodyPr/>
          <a:lstStyle/>
          <a:p>
            <a:r>
              <a:rPr lang="en-US">
                <a:solidFill>
                  <a:srgbClr val="0528D1"/>
                </a:solidFill>
              </a:rPr>
              <a:t>Liquid-like dynamics in crystalline </a:t>
            </a:r>
            <a:r>
              <a:rPr lang="en-US" dirty="0">
                <a:solidFill>
                  <a:srgbClr val="0528D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</a:t>
            </a:r>
            <a:r>
              <a:rPr lang="en-US" baseline="-25000" dirty="0">
                <a:solidFill>
                  <a:srgbClr val="0528D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6</a:t>
            </a:r>
            <a:r>
              <a:rPr lang="en-US" dirty="0">
                <a:solidFill>
                  <a:srgbClr val="0528D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PS</a:t>
            </a:r>
            <a:r>
              <a:rPr lang="en-US" baseline="-25000" dirty="0">
                <a:solidFill>
                  <a:srgbClr val="0528D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</a:t>
            </a:r>
            <a:r>
              <a:rPr lang="en-US" dirty="0">
                <a:solidFill>
                  <a:srgbClr val="0528D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</a:t>
            </a:r>
            <a:endParaRPr lang="en-US">
              <a:solidFill>
                <a:srgbClr val="0528D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28DCF-0A57-91CF-CD7B-20E0791E1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6" y="5123780"/>
            <a:ext cx="4688281" cy="2231898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Excess spectral weight on warming reveals Li</a:t>
            </a:r>
            <a:r>
              <a:rPr lang="en-US" sz="2400" baseline="30000"/>
              <a:t>+</a:t>
            </a:r>
            <a:r>
              <a:rPr lang="en-US" sz="2400"/>
              <a:t> stochastic motions at low frequency</a:t>
            </a:r>
          </a:p>
          <a:p>
            <a:pPr marL="0" indent="0">
              <a:buNone/>
            </a:pPr>
            <a:r>
              <a:rPr lang="en-US" sz="2400"/>
              <a:t>(similar to INM’s in liquids)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51F3F-D4C1-405A-26E4-5022B2B6615F}"/>
              </a:ext>
            </a:extLst>
          </p:cNvPr>
          <p:cNvGrpSpPr/>
          <p:nvPr/>
        </p:nvGrpSpPr>
        <p:grpSpPr>
          <a:xfrm>
            <a:off x="33774" y="1838736"/>
            <a:ext cx="4483423" cy="3159132"/>
            <a:chOff x="4335366" y="985382"/>
            <a:chExt cx="4483423" cy="31591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E60D89-2E24-3104-7568-0B8407EA9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5366" y="985382"/>
              <a:ext cx="4483423" cy="307884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D6AA68-9D5F-1DA7-FBB3-BBF79D0C794C}"/>
                </a:ext>
              </a:extLst>
            </p:cNvPr>
            <p:cNvSpPr/>
            <p:nvPr/>
          </p:nvSpPr>
          <p:spPr>
            <a:xfrm>
              <a:off x="4335366" y="985382"/>
              <a:ext cx="379138" cy="3206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8F5052-E276-B76E-9E42-850166C62167}"/>
                </a:ext>
              </a:extLst>
            </p:cNvPr>
            <p:cNvSpPr/>
            <p:nvPr/>
          </p:nvSpPr>
          <p:spPr>
            <a:xfrm>
              <a:off x="4352767" y="3823880"/>
              <a:ext cx="379138" cy="3206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DEA15D-6E7A-6BBE-7BCD-9195CD6A2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78264"/>
            <a:ext cx="4361074" cy="3101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D744DF-58CC-ECF3-8B91-0FC38D1D880C}"/>
                  </a:ext>
                </a:extLst>
              </p:cNvPr>
              <p:cNvSpPr txBox="1"/>
              <p:nvPr/>
            </p:nvSpPr>
            <p:spPr>
              <a:xfrm>
                <a:off x="4572000" y="5313350"/>
                <a:ext cx="4572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/>
                  <a:t>DOS shape,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vs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400"/>
                  <a:t>, evolves from quadratic (solid-like) to linear (liquid-like)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D744DF-58CC-ECF3-8B91-0FC38D1D8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313350"/>
                <a:ext cx="4572000" cy="1200329"/>
              </a:xfrm>
              <a:prstGeom prst="rect">
                <a:avLst/>
              </a:prstGeom>
              <a:blipFill>
                <a:blip r:embed="rId4"/>
                <a:stretch>
                  <a:fillRect l="-2222" t="-4167" r="-138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43FDA4F-E2F9-05FF-0D44-E580B2C5AFE9}"/>
              </a:ext>
            </a:extLst>
          </p:cNvPr>
          <p:cNvSpPr txBox="1"/>
          <p:nvPr/>
        </p:nvSpPr>
        <p:spPr>
          <a:xfrm>
            <a:off x="4572000" y="1221165"/>
            <a:ext cx="3929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69A6"/>
                </a:solidFill>
                <a:effectLst/>
                <a:latin typeface="Helvetica" pitchFamily="2" charset="0"/>
              </a:rPr>
              <a:t>Nature Physics 21, 118 (2025)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1DF7F6-2363-0A17-BE28-AE432FF71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814" y="660940"/>
            <a:ext cx="996412" cy="14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5207-6E41-253D-0392-734CB506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99" y="236982"/>
            <a:ext cx="8636290" cy="929485"/>
          </a:xfrm>
        </p:spPr>
        <p:txBody>
          <a:bodyPr/>
          <a:lstStyle/>
          <a:p>
            <a:r>
              <a:rPr lang="en-US" sz="3200" b="1" dirty="0">
                <a:solidFill>
                  <a:srgbClr val="0528D1"/>
                </a:solidFill>
                <a:latin typeface="+mj-lt"/>
                <a:cs typeface="Times New Roman" panose="02020603050405020304" pitchFamily="18" charset="0"/>
              </a:rPr>
              <a:t>Comparing QENS measurements and MLMD simulations</a:t>
            </a:r>
            <a:endParaRPr lang="en-US">
              <a:solidFill>
                <a:srgbClr val="0528D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3FD934-EF58-C7F5-EC97-065375226DF2}"/>
              </a:ext>
            </a:extLst>
          </p:cNvPr>
          <p:cNvGrpSpPr/>
          <p:nvPr/>
        </p:nvGrpSpPr>
        <p:grpSpPr>
          <a:xfrm>
            <a:off x="-191052" y="2603145"/>
            <a:ext cx="4937761" cy="3499660"/>
            <a:chOff x="0" y="1901397"/>
            <a:chExt cx="4565029" cy="33420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826EA2-B0E4-77B5-DE08-ECBAE357D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01" b="1"/>
            <a:stretch/>
          </p:blipFill>
          <p:spPr>
            <a:xfrm>
              <a:off x="47501" y="1995054"/>
              <a:ext cx="4517528" cy="32483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42336D-3544-E856-0DC7-44A80DE81854}"/>
                </a:ext>
              </a:extLst>
            </p:cNvPr>
            <p:cNvSpPr/>
            <p:nvPr/>
          </p:nvSpPr>
          <p:spPr>
            <a:xfrm>
              <a:off x="0" y="1901397"/>
              <a:ext cx="403287" cy="3701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2518E22-F6F7-0556-7FF3-66F08DF6CB6D}"/>
              </a:ext>
            </a:extLst>
          </p:cNvPr>
          <p:cNvSpPr txBox="1"/>
          <p:nvPr/>
        </p:nvSpPr>
        <p:spPr>
          <a:xfrm>
            <a:off x="3314910" y="3158437"/>
            <a:ext cx="902811" cy="840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QENS</a:t>
            </a:r>
            <a:r>
              <a:rPr lang="en-US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vs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MLMD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C61FFB0-629F-2D86-D2A6-7608E93FE34B}"/>
              </a:ext>
            </a:extLst>
          </p:cNvPr>
          <p:cNvCxnSpPr>
            <a:stCxn id="11" idx="2"/>
          </p:cNvCxnSpPr>
          <p:nvPr/>
        </p:nvCxnSpPr>
        <p:spPr>
          <a:xfrm flipH="1">
            <a:off x="3149557" y="3998667"/>
            <a:ext cx="616759" cy="1104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426C8CB-D100-C059-FEF2-A99DBEE2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378" y="2868794"/>
            <a:ext cx="4286143" cy="3234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927FE4-9103-09A8-A14A-69162249F4D5}"/>
              </a:ext>
            </a:extLst>
          </p:cNvPr>
          <p:cNvSpPr txBox="1"/>
          <p:nvPr/>
        </p:nvSpPr>
        <p:spPr>
          <a:xfrm>
            <a:off x="4798088" y="2127574"/>
            <a:ext cx="4345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x-none" sz="1600" dirty="0">
                <a:solidFill>
                  <a:schemeClr val="accent1">
                    <a:lumMod val="5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Chudley-Elliot fits of measured and simulated QENS spectrum </a:t>
            </a:r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0C828-30DD-850F-0962-4C7A751180F2}"/>
              </a:ext>
            </a:extLst>
          </p:cNvPr>
          <p:cNvSpPr txBox="1"/>
          <p:nvPr/>
        </p:nvSpPr>
        <p:spPr>
          <a:xfrm>
            <a:off x="348670" y="2214577"/>
            <a:ext cx="4345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x-none" sz="1600" dirty="0">
                <a:solidFill>
                  <a:schemeClr val="accent1">
                    <a:lumMod val="5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Measured and simulated QENS spectrum 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674B1-AF6F-CEC5-D1A1-4E6AA3ABCCFC}"/>
              </a:ext>
            </a:extLst>
          </p:cNvPr>
          <p:cNvSpPr txBox="1"/>
          <p:nvPr/>
        </p:nvSpPr>
        <p:spPr>
          <a:xfrm>
            <a:off x="423903" y="1348890"/>
            <a:ext cx="787747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Nanosecond duration MD trajectories </a:t>
            </a:r>
            <a:r>
              <a:rPr lang="en"/>
              <a:t>→</a:t>
            </a:r>
            <a:r>
              <a:rPr lang="en-US" dirty="0"/>
              <a:t> match BASIS resolution (~3.5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>
                <a:latin typeface="+mn-lt"/>
              </a:rPr>
              <a:t>eV)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43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26" y="1493976"/>
            <a:ext cx="8715149" cy="418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3300350" y="5639562"/>
            <a:ext cx="4614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300" u="sng">
                <a:solidFill>
                  <a:schemeClr val="hlink"/>
                </a:solidFill>
                <a:hlinkClick r:id="rId4"/>
              </a:rPr>
              <a:t>https://matbench-discovery.materialsproject.org/</a:t>
            </a:r>
            <a:r>
              <a:rPr lang="en" sz="1300">
                <a:solidFill>
                  <a:schemeClr val="dk2"/>
                </a:solidFill>
              </a:rPr>
              <a:t>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266361" y="2042361"/>
            <a:ext cx="988500" cy="18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266361" y="2582761"/>
            <a:ext cx="988500" cy="18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266361" y="3296174"/>
            <a:ext cx="988500" cy="18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266361" y="4033710"/>
            <a:ext cx="988500" cy="18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266361" y="5080756"/>
            <a:ext cx="988500" cy="375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4294967295"/>
          </p:nvPr>
        </p:nvSpPr>
        <p:spPr>
          <a:xfrm>
            <a:off x="159300" y="921275"/>
            <a:ext cx="89847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500"/>
              <a:t>Subset of ML Force Fields from Materials Project</a:t>
            </a:r>
            <a:endParaRPr sz="2500"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ctrTitle"/>
          </p:nvPr>
        </p:nvSpPr>
        <p:spPr>
          <a:xfrm>
            <a:off x="155170" y="373338"/>
            <a:ext cx="6400062" cy="3879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sz="2300"/>
              <a:t>Ge dispersion from 14 MLFFs</a:t>
            </a:r>
            <a:endParaRPr sz="2400"/>
          </a:p>
        </p:txBody>
      </p:sp>
      <p:pic>
        <p:nvPicPr>
          <p:cNvPr id="154" name="Google Shape;154;p22" title="plot_7net-oma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231" y="2503170"/>
            <a:ext cx="1981200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 title="plot_7net-mf-omp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895" y="2503170"/>
            <a:ext cx="1981200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 title="plot_7net-l3i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5930" y="2503170"/>
            <a:ext cx="1977598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 title="plot_7net-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020" y="2503170"/>
            <a:ext cx="1981200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 title="plot_CHGNet-MatPES-r2SCAN-2025.2.10-2.7M-PE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3475" y="4820564"/>
            <a:ext cx="2032712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 title="plot_CHGNet-MatPES-PBE-2025.2.10-2.7M-PES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27914" y="4820564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 title="plot_CHGNet-MPtrj-2024.2.13-11M-P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2148" y="4820564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 title="plot_CHGNet-MPtrj-2023.12.1-2.7M-PES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1039" y="4820564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 title="plot_M3GNet-MatPES-r2SCAN-v2025.1-PES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27250" y="3661100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 title="plot_M3GNet-MatPES-PBE-v2025.1-PES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27914" y="3661100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 title="plot_M3GNet-MP-2021.2.8-PES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72148" y="3661100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 title="plot_M3GNet-MP-2021.2.8-DIRECT-PES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1039" y="3661100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 title="plot_mace-mpa-0-medium.model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72148" y="1341882"/>
            <a:ext cx="198516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 title="plot_2023-12-03-mace-mp.model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3020" y="1341882"/>
            <a:ext cx="1981200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/>
          <p:nvPr/>
        </p:nvSpPr>
        <p:spPr>
          <a:xfrm>
            <a:off x="4501975" y="975750"/>
            <a:ext cx="4435500" cy="14934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169" name="Google Shape;169;p22"/>
          <p:cNvGrpSpPr/>
          <p:nvPr/>
        </p:nvGrpSpPr>
        <p:grpSpPr>
          <a:xfrm>
            <a:off x="6311098" y="1290840"/>
            <a:ext cx="2468799" cy="1147965"/>
            <a:chOff x="5449375" y="2836400"/>
            <a:chExt cx="3326326" cy="1548375"/>
          </a:xfrm>
        </p:grpSpPr>
        <p:pic>
          <p:nvPicPr>
            <p:cNvPr id="170" name="Google Shape;170;p22"/>
            <p:cNvPicPr preferRelativeResize="0"/>
            <p:nvPr/>
          </p:nvPicPr>
          <p:blipFill rotWithShape="1">
            <a:blip r:embed="rId17">
              <a:alphaModFix/>
            </a:blip>
            <a:srcRect l="12183" t="9635" r="8752" b="10466"/>
            <a:stretch/>
          </p:blipFill>
          <p:spPr>
            <a:xfrm>
              <a:off x="5778308" y="2859312"/>
              <a:ext cx="2935701" cy="1350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2"/>
            <p:cNvPicPr preferRelativeResize="0"/>
            <p:nvPr/>
          </p:nvPicPr>
          <p:blipFill rotWithShape="1">
            <a:blip r:embed="rId18">
              <a:alphaModFix/>
            </a:blip>
            <a:srcRect l="3382" t="89613" r="8751" b="1"/>
            <a:stretch/>
          </p:blipFill>
          <p:spPr>
            <a:xfrm>
              <a:off x="5449375" y="4209925"/>
              <a:ext cx="3326326" cy="17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2"/>
            <p:cNvPicPr preferRelativeResize="0"/>
            <p:nvPr/>
          </p:nvPicPr>
          <p:blipFill rotWithShape="1">
            <a:blip r:embed="rId19">
              <a:alphaModFix/>
            </a:blip>
            <a:srcRect l="3381" t="8028" r="87929" b="10385"/>
            <a:stretch/>
          </p:blipFill>
          <p:spPr>
            <a:xfrm>
              <a:off x="5449390" y="2836400"/>
              <a:ext cx="328934" cy="13734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3" name="Google Shape;173;p22" title="autoslice_Ge_plot.png"/>
          <p:cNvPicPr preferRelativeResize="0"/>
          <p:nvPr/>
        </p:nvPicPr>
        <p:blipFill rotWithShape="1">
          <a:blip r:embed="rId20">
            <a:alphaModFix/>
          </a:blip>
          <a:srcRect l="4769" t="3224" r="71200" b="64306"/>
          <a:stretch/>
        </p:blipFill>
        <p:spPr>
          <a:xfrm>
            <a:off x="4635025" y="1030125"/>
            <a:ext cx="1536200" cy="136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6880125" y="902970"/>
            <a:ext cx="1536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dk1"/>
                </a:solidFill>
              </a:rPr>
              <a:t>DFT 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5" name="Google Shape;17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 title="pred_allFC_absolute_refmapped_5model_noDFT.png"/>
          <p:cNvPicPr preferRelativeResize="0"/>
          <p:nvPr/>
        </p:nvPicPr>
        <p:blipFill rotWithShape="1">
          <a:blip r:embed="rId3">
            <a:alphaModFix/>
          </a:blip>
          <a:srcRect l="23212" t="6022" b="14213"/>
          <a:stretch/>
        </p:blipFill>
        <p:spPr>
          <a:xfrm>
            <a:off x="1350335" y="1190847"/>
            <a:ext cx="6443330" cy="456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 title="pred_allFC_absolute_refmapped_5model_noDFT.png"/>
          <p:cNvPicPr preferRelativeResize="0"/>
          <p:nvPr/>
        </p:nvPicPr>
        <p:blipFill rotWithShape="1">
          <a:blip r:embed="rId3">
            <a:alphaModFix/>
          </a:blip>
          <a:srcRect t="88500" r="33391"/>
          <a:stretch/>
        </p:blipFill>
        <p:spPr>
          <a:xfrm>
            <a:off x="2213136" y="5872930"/>
            <a:ext cx="5442306" cy="62732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>
            <a:spLocks noGrp="1"/>
          </p:cNvSpPr>
          <p:nvPr>
            <p:ph type="title" idx="4294967295"/>
          </p:nvPr>
        </p:nvSpPr>
        <p:spPr>
          <a:xfrm>
            <a:off x="159300" y="357749"/>
            <a:ext cx="89847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600"/>
              <a:t>FC domain from ensemble of universal MLFFs </a:t>
            </a:r>
            <a:endParaRPr sz="2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32882-CA3F-61F8-5A4A-E4DBECA07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99" y="236982"/>
            <a:ext cx="8636290" cy="510909"/>
          </a:xfrm>
        </p:spPr>
        <p:txBody>
          <a:bodyPr/>
          <a:lstStyle/>
          <a:p>
            <a:r>
              <a:rPr lang="en-US"/>
              <a:t>Conclusions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C7D72-3E39-6AB8-D8DD-0E4A42561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ToF INS resolution needs to be systematically simulated to correct measured excitation linewidths</a:t>
            </a:r>
          </a:p>
          <a:p>
            <a:r>
              <a:rPr lang="en-US"/>
              <a:t>4D ToF INS datasets can benefit from folding and automated slicing (ideally updated with live events)</a:t>
            </a:r>
          </a:p>
          <a:p>
            <a:r>
              <a:rPr lang="en-US"/>
              <a:t>AI/ML can transform experimental and simulation workflows</a:t>
            </a:r>
          </a:p>
          <a:p>
            <a:r>
              <a:rPr lang="en-US"/>
              <a:t>Need AI to steer experiments and inform/refine sample models</a:t>
            </a:r>
          </a:p>
          <a:p>
            <a:pPr marL="0" indent="0" algn="ctr">
              <a:buNone/>
            </a:pPr>
            <a:r>
              <a:rPr lang="en-US" b="1" i="1"/>
              <a:t>Many exciting opportunities to work together!</a:t>
            </a:r>
          </a:p>
        </p:txBody>
      </p:sp>
    </p:spTree>
    <p:extLst>
      <p:ext uri="{BB962C8B-B14F-4D97-AF65-F5344CB8AC3E}">
        <p14:creationId xmlns:p14="http://schemas.microsoft.com/office/powerpoint/2010/main" val="3834071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10B7-BF6B-44F5-9521-43D5EB0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55" y="2406024"/>
            <a:ext cx="8636290" cy="510909"/>
          </a:xfrm>
        </p:spPr>
        <p:txBody>
          <a:bodyPr/>
          <a:lstStyle/>
          <a:p>
            <a:pPr algn="ctr"/>
            <a:r>
              <a:rPr lang="en-US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774178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>
            <a:spLocks noGrp="1"/>
          </p:cNvSpPr>
          <p:nvPr>
            <p:ph type="ctrTitle"/>
          </p:nvPr>
        </p:nvSpPr>
        <p:spPr>
          <a:xfrm>
            <a:off x="311700" y="2287625"/>
            <a:ext cx="8511300" cy="20526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/>
              <a:t>Simulation inference and </a:t>
            </a:r>
            <a:endParaRPr sz="300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/>
              <a:t>latent space analysis</a:t>
            </a:r>
            <a:endParaRPr sz="3000"/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982"/>
            <a:ext cx="9143999" cy="510909"/>
          </a:xfrm>
        </p:spPr>
        <p:txBody>
          <a:bodyPr/>
          <a:lstStyle/>
          <a:p>
            <a:pPr algn="ctr"/>
            <a:r>
              <a:rPr lang="en-US"/>
              <a:t>Spectra beyond phonon quasiparticles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2910" y="806915"/>
            <a:ext cx="6907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/>
              <a:t>harmonic phonons: </a:t>
            </a:r>
            <a:r>
              <a:rPr lang="en-US" sz="2400" i="1"/>
              <a:t>𝛅 </a:t>
            </a:r>
            <a:r>
              <a:rPr lang="en-US" sz="2400"/>
              <a:t>-functions on dispersions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ECB2BA-7335-92CC-7377-1E2853A746C0}"/>
              </a:ext>
            </a:extLst>
          </p:cNvPr>
          <p:cNvGrpSpPr/>
          <p:nvPr/>
        </p:nvGrpSpPr>
        <p:grpSpPr>
          <a:xfrm>
            <a:off x="1958494" y="2672221"/>
            <a:ext cx="3165636" cy="3369513"/>
            <a:chOff x="1958494" y="2672221"/>
            <a:chExt cx="3165636" cy="3369513"/>
          </a:xfrm>
        </p:grpSpPr>
        <p:sp>
          <p:nvSpPr>
            <p:cNvPr id="70" name="TextBox 69"/>
            <p:cNvSpPr txBox="1"/>
            <p:nvPr/>
          </p:nvSpPr>
          <p:spPr>
            <a:xfrm>
              <a:off x="1958494" y="2672221"/>
              <a:ext cx="3165636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Weakly Perturbed</a:t>
              </a:r>
              <a:r>
                <a:rPr lang="en-US"/>
                <a:t>:</a:t>
              </a:r>
            </a:p>
            <a:p>
              <a:r>
                <a:rPr lang="en-US"/>
                <a:t>damped harmonic oscillators</a:t>
              </a:r>
            </a:p>
            <a:p>
              <a:r>
                <a:rPr lang="en-US"/>
                <a:t>Lorentzian-like, shifted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485860-6F64-7846-A213-C833A8868CC2}"/>
                </a:ext>
              </a:extLst>
            </p:cNvPr>
            <p:cNvGrpSpPr/>
            <p:nvPr/>
          </p:nvGrpSpPr>
          <p:grpSpPr>
            <a:xfrm>
              <a:off x="2256695" y="3717880"/>
              <a:ext cx="2217433" cy="2323854"/>
              <a:chOff x="3274117" y="4018839"/>
              <a:chExt cx="2217433" cy="2323854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 flipV="1">
                <a:off x="3428910" y="5919957"/>
                <a:ext cx="1965418" cy="60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V="1">
                <a:off x="3710466" y="4122459"/>
                <a:ext cx="0" cy="2009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V="1">
                <a:off x="4667757" y="4277051"/>
                <a:ext cx="0" cy="1803566"/>
              </a:xfrm>
              <a:prstGeom prst="straightConnector1">
                <a:avLst/>
              </a:prstGeom>
              <a:ln w="12700" cmpd="sng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 rot="16200000">
                <a:off x="3966122" y="4703385"/>
                <a:ext cx="721426" cy="669624"/>
                <a:chOff x="6151396" y="781981"/>
                <a:chExt cx="1925804" cy="1896731"/>
              </a:xfrm>
            </p:grpSpPr>
            <p:sp>
              <p:nvSpPr>
                <p:cNvPr id="71" name="Freeform 70"/>
                <p:cNvSpPr/>
                <p:nvPr/>
              </p:nvSpPr>
              <p:spPr>
                <a:xfrm>
                  <a:off x="6151396" y="793693"/>
                  <a:ext cx="962395" cy="1885019"/>
                </a:xfrm>
                <a:custGeom>
                  <a:avLst/>
                  <a:gdLst>
                    <a:gd name="connsiteX0" fmla="*/ 0 w 962395"/>
                    <a:gd name="connsiteY0" fmla="*/ 1885019 h 1885019"/>
                    <a:gd name="connsiteX1" fmla="*/ 367099 w 962395"/>
                    <a:gd name="connsiteY1" fmla="*/ 1815571 h 1885019"/>
                    <a:gd name="connsiteX2" fmla="*/ 605218 w 962395"/>
                    <a:gd name="connsiteY2" fmla="*/ 1607227 h 1885019"/>
                    <a:gd name="connsiteX3" fmla="*/ 773885 w 962395"/>
                    <a:gd name="connsiteY3" fmla="*/ 1081406 h 1885019"/>
                    <a:gd name="connsiteX4" fmla="*/ 873101 w 962395"/>
                    <a:gd name="connsiteY4" fmla="*/ 188502 h 1885019"/>
                    <a:gd name="connsiteX5" fmla="*/ 962395 w 962395"/>
                    <a:gd name="connsiteY5" fmla="*/ 0 h 1885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2395" h="1885019">
                      <a:moveTo>
                        <a:pt x="0" y="1885019"/>
                      </a:moveTo>
                      <a:cubicBezTo>
                        <a:pt x="133114" y="1873444"/>
                        <a:pt x="266229" y="1861870"/>
                        <a:pt x="367099" y="1815571"/>
                      </a:cubicBezTo>
                      <a:cubicBezTo>
                        <a:pt x="467969" y="1769272"/>
                        <a:pt x="537420" y="1729588"/>
                        <a:pt x="605218" y="1607227"/>
                      </a:cubicBezTo>
                      <a:cubicBezTo>
                        <a:pt x="673016" y="1484866"/>
                        <a:pt x="729238" y="1317860"/>
                        <a:pt x="773885" y="1081406"/>
                      </a:cubicBezTo>
                      <a:cubicBezTo>
                        <a:pt x="818532" y="844952"/>
                        <a:pt x="841683" y="368736"/>
                        <a:pt x="873101" y="188502"/>
                      </a:cubicBezTo>
                      <a:cubicBezTo>
                        <a:pt x="904519" y="8268"/>
                        <a:pt x="962395" y="0"/>
                        <a:pt x="962395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 flipH="1">
                  <a:off x="7114805" y="781981"/>
                  <a:ext cx="962395" cy="1885019"/>
                </a:xfrm>
                <a:custGeom>
                  <a:avLst/>
                  <a:gdLst>
                    <a:gd name="connsiteX0" fmla="*/ 0 w 962395"/>
                    <a:gd name="connsiteY0" fmla="*/ 1885019 h 1885019"/>
                    <a:gd name="connsiteX1" fmla="*/ 367099 w 962395"/>
                    <a:gd name="connsiteY1" fmla="*/ 1815571 h 1885019"/>
                    <a:gd name="connsiteX2" fmla="*/ 605218 w 962395"/>
                    <a:gd name="connsiteY2" fmla="*/ 1607227 h 1885019"/>
                    <a:gd name="connsiteX3" fmla="*/ 773885 w 962395"/>
                    <a:gd name="connsiteY3" fmla="*/ 1081406 h 1885019"/>
                    <a:gd name="connsiteX4" fmla="*/ 873101 w 962395"/>
                    <a:gd name="connsiteY4" fmla="*/ 188502 h 1885019"/>
                    <a:gd name="connsiteX5" fmla="*/ 962395 w 962395"/>
                    <a:gd name="connsiteY5" fmla="*/ 0 h 1885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2395" h="1885019">
                      <a:moveTo>
                        <a:pt x="0" y="1885019"/>
                      </a:moveTo>
                      <a:cubicBezTo>
                        <a:pt x="133114" y="1873444"/>
                        <a:pt x="266229" y="1861870"/>
                        <a:pt x="367099" y="1815571"/>
                      </a:cubicBezTo>
                      <a:cubicBezTo>
                        <a:pt x="467969" y="1769272"/>
                        <a:pt x="537420" y="1729588"/>
                        <a:pt x="605218" y="1607227"/>
                      </a:cubicBezTo>
                      <a:cubicBezTo>
                        <a:pt x="673016" y="1484866"/>
                        <a:pt x="729238" y="1317860"/>
                        <a:pt x="773885" y="1081406"/>
                      </a:cubicBezTo>
                      <a:cubicBezTo>
                        <a:pt x="818532" y="844952"/>
                        <a:pt x="841683" y="368736"/>
                        <a:pt x="873101" y="188502"/>
                      </a:cubicBezTo>
                      <a:cubicBezTo>
                        <a:pt x="904519" y="8268"/>
                        <a:pt x="962395" y="0"/>
                        <a:pt x="962395" y="0"/>
                      </a:cubicBezTo>
                    </a:path>
                  </a:pathLst>
                </a:custGeom>
                <a:ln w="26424">
                  <a:solidFill>
                    <a:srgbClr val="7030A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3274117" y="4018839"/>
                <a:ext cx="35618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328680" y="5942583"/>
                <a:ext cx="5194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/>
                    <a:cs typeface="Arial"/>
                  </a:rPr>
                  <a:t>Q</a:t>
                </a:r>
                <a:r>
                  <a:rPr lang="en-US" sz="2000" baseline="-25000">
                    <a:latin typeface="Arial"/>
                    <a:cs typeface="Arial"/>
                  </a:rPr>
                  <a:t>0</a:t>
                </a:r>
                <a:endParaRPr lang="en-US" sz="2000">
                  <a:latin typeface="Arial"/>
                  <a:cs typeface="Arial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108112" y="5512046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Arial"/>
                    <a:cs typeface="Arial"/>
                  </a:rPr>
                  <a:t>Q</a:t>
                </a: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3717308" y="4895662"/>
                <a:ext cx="1458410" cy="1019125"/>
              </a:xfrm>
              <a:custGeom>
                <a:avLst/>
                <a:gdLst>
                  <a:gd name="connsiteX0" fmla="*/ 0 w 1458410"/>
                  <a:gd name="connsiteY0" fmla="*/ 1192193 h 1192193"/>
                  <a:gd name="connsiteX1" fmla="*/ 682906 w 1458410"/>
                  <a:gd name="connsiteY1" fmla="*/ 347241 h 1192193"/>
                  <a:gd name="connsiteX2" fmla="*/ 1458410 w 1458410"/>
                  <a:gd name="connsiteY2" fmla="*/ 0 h 119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8410" h="1192193">
                    <a:moveTo>
                      <a:pt x="0" y="1192193"/>
                    </a:moveTo>
                    <a:cubicBezTo>
                      <a:pt x="219919" y="869066"/>
                      <a:pt x="439838" y="545940"/>
                      <a:pt x="682906" y="347241"/>
                    </a:cubicBezTo>
                    <a:cubicBezTo>
                      <a:pt x="925974" y="148542"/>
                      <a:pt x="1458410" y="0"/>
                      <a:pt x="145841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  <a:effectLst>
                <a:glow rad="101600">
                  <a:srgbClr val="7030A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AF79FF-8F8E-671B-72FE-7CCF0D1A268D}"/>
                  </a:ext>
                </a:extLst>
              </p:cNvPr>
              <p:cNvSpPr txBox="1"/>
              <p:nvPr/>
            </p:nvSpPr>
            <p:spPr>
              <a:xfrm>
                <a:off x="6980662" y="830415"/>
                <a:ext cx="2134347" cy="38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b="1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AF79FF-8F8E-671B-72FE-7CCF0D1A2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662" y="830415"/>
                <a:ext cx="2134347" cy="387798"/>
              </a:xfrm>
              <a:prstGeom prst="rect">
                <a:avLst/>
              </a:prstGeom>
              <a:blipFill>
                <a:blip r:embed="rId3"/>
                <a:stretch>
                  <a:fillRect t="-3226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B85E7F6A-8DB7-9AD7-BF2B-8151C8544F96}"/>
              </a:ext>
            </a:extLst>
          </p:cNvPr>
          <p:cNvGrpSpPr/>
          <p:nvPr/>
        </p:nvGrpSpPr>
        <p:grpSpPr>
          <a:xfrm>
            <a:off x="37169" y="2674941"/>
            <a:ext cx="2323425" cy="3361321"/>
            <a:chOff x="37169" y="2674941"/>
            <a:chExt cx="2323425" cy="3361321"/>
          </a:xfrm>
        </p:grpSpPr>
        <p:grpSp>
          <p:nvGrpSpPr>
            <p:cNvPr id="21" name="Group 20"/>
            <p:cNvGrpSpPr/>
            <p:nvPr/>
          </p:nvGrpSpPr>
          <p:grpSpPr>
            <a:xfrm>
              <a:off x="73910" y="3720356"/>
              <a:ext cx="2110898" cy="2315906"/>
              <a:chOff x="590920" y="3714857"/>
              <a:chExt cx="2110898" cy="2315906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829173" y="5614162"/>
                <a:ext cx="178670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V="1">
                <a:off x="947108" y="3827535"/>
                <a:ext cx="0" cy="19912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2026823" y="3980276"/>
                <a:ext cx="0" cy="1787063"/>
              </a:xfrm>
              <a:prstGeom prst="straightConnector1">
                <a:avLst/>
              </a:prstGeom>
              <a:ln w="12700" cmpd="sng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 rot="16200000">
                <a:off x="1441212" y="4017892"/>
                <a:ext cx="140044" cy="1019371"/>
                <a:chOff x="5857464" y="1624101"/>
                <a:chExt cx="2847963" cy="1054612"/>
              </a:xfrm>
              <a:solidFill>
                <a:schemeClr val="bg1"/>
              </a:solidFill>
            </p:grpSpPr>
            <p:sp>
              <p:nvSpPr>
                <p:cNvPr id="58" name="Freeform 57"/>
                <p:cNvSpPr/>
                <p:nvPr/>
              </p:nvSpPr>
              <p:spPr>
                <a:xfrm>
                  <a:off x="5857464" y="1632713"/>
                  <a:ext cx="1256326" cy="1046000"/>
                </a:xfrm>
                <a:custGeom>
                  <a:avLst/>
                  <a:gdLst>
                    <a:gd name="connsiteX0" fmla="*/ 0 w 962395"/>
                    <a:gd name="connsiteY0" fmla="*/ 1885019 h 1885019"/>
                    <a:gd name="connsiteX1" fmla="*/ 367099 w 962395"/>
                    <a:gd name="connsiteY1" fmla="*/ 1815571 h 1885019"/>
                    <a:gd name="connsiteX2" fmla="*/ 605218 w 962395"/>
                    <a:gd name="connsiteY2" fmla="*/ 1607227 h 1885019"/>
                    <a:gd name="connsiteX3" fmla="*/ 773885 w 962395"/>
                    <a:gd name="connsiteY3" fmla="*/ 1081406 h 1885019"/>
                    <a:gd name="connsiteX4" fmla="*/ 873101 w 962395"/>
                    <a:gd name="connsiteY4" fmla="*/ 188502 h 1885019"/>
                    <a:gd name="connsiteX5" fmla="*/ 962395 w 962395"/>
                    <a:gd name="connsiteY5" fmla="*/ 0 h 1885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2395" h="1885019">
                      <a:moveTo>
                        <a:pt x="0" y="1885019"/>
                      </a:moveTo>
                      <a:cubicBezTo>
                        <a:pt x="133114" y="1873444"/>
                        <a:pt x="266229" y="1861870"/>
                        <a:pt x="367099" y="1815571"/>
                      </a:cubicBezTo>
                      <a:cubicBezTo>
                        <a:pt x="467969" y="1769272"/>
                        <a:pt x="537420" y="1729588"/>
                        <a:pt x="605218" y="1607227"/>
                      </a:cubicBezTo>
                      <a:cubicBezTo>
                        <a:pt x="673016" y="1484866"/>
                        <a:pt x="729238" y="1317860"/>
                        <a:pt x="773885" y="1081406"/>
                      </a:cubicBezTo>
                      <a:cubicBezTo>
                        <a:pt x="818532" y="844952"/>
                        <a:pt x="841683" y="368736"/>
                        <a:pt x="873101" y="188502"/>
                      </a:cubicBezTo>
                      <a:cubicBezTo>
                        <a:pt x="904519" y="8268"/>
                        <a:pt x="962395" y="0"/>
                        <a:pt x="962395" y="0"/>
                      </a:cubicBezTo>
                    </a:path>
                  </a:pathLst>
                </a:custGeom>
                <a:grpFill/>
                <a:ln w="25400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 flipH="1">
                  <a:off x="7114771" y="1624101"/>
                  <a:ext cx="1590656" cy="1042900"/>
                </a:xfrm>
                <a:custGeom>
                  <a:avLst/>
                  <a:gdLst>
                    <a:gd name="connsiteX0" fmla="*/ 0 w 962395"/>
                    <a:gd name="connsiteY0" fmla="*/ 1885019 h 1885019"/>
                    <a:gd name="connsiteX1" fmla="*/ 367099 w 962395"/>
                    <a:gd name="connsiteY1" fmla="*/ 1815571 h 1885019"/>
                    <a:gd name="connsiteX2" fmla="*/ 605218 w 962395"/>
                    <a:gd name="connsiteY2" fmla="*/ 1607227 h 1885019"/>
                    <a:gd name="connsiteX3" fmla="*/ 773885 w 962395"/>
                    <a:gd name="connsiteY3" fmla="*/ 1081406 h 1885019"/>
                    <a:gd name="connsiteX4" fmla="*/ 873101 w 962395"/>
                    <a:gd name="connsiteY4" fmla="*/ 188502 h 1885019"/>
                    <a:gd name="connsiteX5" fmla="*/ 962395 w 962395"/>
                    <a:gd name="connsiteY5" fmla="*/ 0 h 1885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2395" h="1885019">
                      <a:moveTo>
                        <a:pt x="0" y="1885019"/>
                      </a:moveTo>
                      <a:cubicBezTo>
                        <a:pt x="133114" y="1873444"/>
                        <a:pt x="266229" y="1861870"/>
                        <a:pt x="367099" y="1815571"/>
                      </a:cubicBezTo>
                      <a:cubicBezTo>
                        <a:pt x="467969" y="1769272"/>
                        <a:pt x="537420" y="1729588"/>
                        <a:pt x="605218" y="1607227"/>
                      </a:cubicBezTo>
                      <a:cubicBezTo>
                        <a:pt x="673016" y="1484866"/>
                        <a:pt x="729238" y="1317860"/>
                        <a:pt x="773885" y="1081406"/>
                      </a:cubicBezTo>
                      <a:cubicBezTo>
                        <a:pt x="818532" y="844952"/>
                        <a:pt x="841683" y="368736"/>
                        <a:pt x="873101" y="188502"/>
                      </a:cubicBezTo>
                      <a:cubicBezTo>
                        <a:pt x="904519" y="8268"/>
                        <a:pt x="962395" y="0"/>
                        <a:pt x="962395" y="0"/>
                      </a:cubicBezTo>
                    </a:path>
                  </a:pathLst>
                </a:custGeom>
                <a:grpFill/>
                <a:ln w="25400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55" name="Plus 54"/>
              <p:cNvSpPr/>
              <p:nvPr/>
            </p:nvSpPr>
            <p:spPr>
              <a:xfrm>
                <a:off x="1972384" y="4490866"/>
                <a:ext cx="108877" cy="102118"/>
              </a:xfrm>
              <a:prstGeom prst="mathPlus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90920" y="3714857"/>
                <a:ext cx="35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318380" y="5204114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Arial"/>
                    <a:cs typeface="Arial"/>
                  </a:rPr>
                  <a:t>Q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683171" y="5630653"/>
                <a:ext cx="5194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/>
                    <a:cs typeface="Arial"/>
                  </a:rPr>
                  <a:t>Q</a:t>
                </a:r>
                <a:r>
                  <a:rPr lang="en-US" sz="2000" baseline="-25000">
                    <a:latin typeface="Arial"/>
                    <a:cs typeface="Arial"/>
                  </a:rPr>
                  <a:t>0</a:t>
                </a:r>
                <a:endParaRPr lang="en-US" sz="2000">
                  <a:latin typeface="Arial"/>
                  <a:cs typeface="Arial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949124" y="4421529"/>
                <a:ext cx="1458410" cy="1192193"/>
              </a:xfrm>
              <a:custGeom>
                <a:avLst/>
                <a:gdLst>
                  <a:gd name="connsiteX0" fmla="*/ 0 w 1458410"/>
                  <a:gd name="connsiteY0" fmla="*/ 1192193 h 1192193"/>
                  <a:gd name="connsiteX1" fmla="*/ 682906 w 1458410"/>
                  <a:gd name="connsiteY1" fmla="*/ 347241 h 1192193"/>
                  <a:gd name="connsiteX2" fmla="*/ 1458410 w 1458410"/>
                  <a:gd name="connsiteY2" fmla="*/ 0 h 119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8410" h="1192193">
                    <a:moveTo>
                      <a:pt x="0" y="1192193"/>
                    </a:moveTo>
                    <a:cubicBezTo>
                      <a:pt x="219919" y="869066"/>
                      <a:pt x="439838" y="545940"/>
                      <a:pt x="682906" y="347241"/>
                    </a:cubicBezTo>
                    <a:cubicBezTo>
                      <a:pt x="925974" y="148542"/>
                      <a:pt x="1458410" y="0"/>
                      <a:pt x="145841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9C0BFA-DDC9-4DEF-555A-BD8EC16F3037}"/>
                </a:ext>
              </a:extLst>
            </p:cNvPr>
            <p:cNvGrpSpPr/>
            <p:nvPr/>
          </p:nvGrpSpPr>
          <p:grpSpPr>
            <a:xfrm>
              <a:off x="37169" y="2674941"/>
              <a:ext cx="2323425" cy="936227"/>
              <a:chOff x="37169" y="2674941"/>
              <a:chExt cx="2323425" cy="936227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52262" y="2674941"/>
                <a:ext cx="22083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Harmonic</a:t>
                </a:r>
                <a:r>
                  <a:rPr lang="en-US"/>
                  <a:t>: </a:t>
                </a:r>
              </a:p>
              <a:p>
                <a:r>
                  <a:rPr lang="en-US"/>
                  <a:t>delta functions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236979A-75D0-F0A4-30B1-E1297C7AFAA0}"/>
                      </a:ext>
                    </a:extLst>
                  </p:cNvPr>
                  <p:cNvSpPr txBox="1"/>
                  <p:nvPr/>
                </p:nvSpPr>
                <p:spPr>
                  <a:xfrm>
                    <a:off x="37169" y="3269536"/>
                    <a:ext cx="1708509" cy="3416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800" i="1"/>
                          <m:t>𝛅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−ℏ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1800" b="1" i="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q</m:t>
                            </m:r>
                          </m:e>
                        </m:d>
                      </m:oMath>
                    </a14:m>
                    <a:r>
                      <a:rPr lang="en-US" sz="1800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236979A-75D0-F0A4-30B1-E1297C7AFA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69" y="3269536"/>
                    <a:ext cx="1708509" cy="3416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7857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D83266-E36E-1B44-9B9A-E3424692DCD6}"/>
              </a:ext>
            </a:extLst>
          </p:cNvPr>
          <p:cNvGrpSpPr/>
          <p:nvPr/>
        </p:nvGrpSpPr>
        <p:grpSpPr>
          <a:xfrm>
            <a:off x="202909" y="1190859"/>
            <a:ext cx="9369563" cy="5499931"/>
            <a:chOff x="202909" y="1190859"/>
            <a:chExt cx="9369563" cy="549993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54822F-D70C-D843-9916-B4C8B51DA493}"/>
                </a:ext>
              </a:extLst>
            </p:cNvPr>
            <p:cNvGrpSpPr/>
            <p:nvPr/>
          </p:nvGrpSpPr>
          <p:grpSpPr>
            <a:xfrm>
              <a:off x="4650060" y="2489244"/>
              <a:ext cx="4922412" cy="4201546"/>
              <a:chOff x="4650060" y="2489244"/>
              <a:chExt cx="4922412" cy="420154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022744" y="2489244"/>
                <a:ext cx="45497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Strongly Perturbed</a:t>
                </a:r>
                <a:r>
                  <a:rPr lang="en-US"/>
                  <a:t>: </a:t>
                </a:r>
              </a:p>
              <a:p>
                <a:r>
                  <a:rPr lang="en-US"/>
                  <a:t>strong renormalization,</a:t>
                </a:r>
              </a:p>
              <a:p>
                <a:r>
                  <a:rPr lang="en-US"/>
                  <a:t>complex spectra (</a:t>
                </a:r>
                <a:r>
                  <a:rPr lang="en-US" err="1"/>
                  <a:t>eg.</a:t>
                </a:r>
                <a:r>
                  <a:rPr lang="en-US"/>
                  <a:t> satellites), </a:t>
                </a:r>
              </a:p>
              <a:p>
                <a:r>
                  <a:rPr lang="en-US"/>
                  <a:t>quasi-elastic from damped fluctuations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31A2F8-40FA-E447-A3D7-D57B08E06FF7}"/>
                  </a:ext>
                </a:extLst>
              </p:cNvPr>
              <p:cNvGrpSpPr/>
              <p:nvPr/>
            </p:nvGrpSpPr>
            <p:grpSpPr>
              <a:xfrm>
                <a:off x="4650060" y="3711740"/>
                <a:ext cx="4558926" cy="2979050"/>
                <a:chOff x="4650060" y="3711740"/>
                <a:chExt cx="4558926" cy="297905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66DBAD23-30E3-AF4C-96C5-94912733C108}"/>
                    </a:ext>
                  </a:extLst>
                </p:cNvPr>
                <p:cNvGrpSpPr/>
                <p:nvPr/>
              </p:nvGrpSpPr>
              <p:grpSpPr>
                <a:xfrm>
                  <a:off x="4767646" y="3711740"/>
                  <a:ext cx="2168852" cy="2324522"/>
                  <a:chOff x="6172622" y="3996874"/>
                  <a:chExt cx="2168852" cy="2324522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6172622" y="3996874"/>
                    <a:ext cx="2168852" cy="2324522"/>
                    <a:chOff x="5354379" y="3689454"/>
                    <a:chExt cx="2168852" cy="2324522"/>
                  </a:xfrm>
                </p:grpSpPr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5495176" y="3808206"/>
                      <a:ext cx="1762150" cy="1958157"/>
                      <a:chOff x="4009142" y="2456344"/>
                      <a:chExt cx="2599353" cy="3792056"/>
                    </a:xfrm>
                  </p:grpSpPr>
                  <p:cxnSp>
                    <p:nvCxnSpPr>
                      <p:cNvPr id="41" name="Straight Arrow Connector 40"/>
                      <p:cNvCxnSpPr/>
                      <p:nvPr/>
                    </p:nvCxnSpPr>
                    <p:spPr>
                      <a:xfrm>
                        <a:off x="4009142" y="5943600"/>
                        <a:ext cx="2599353" cy="18996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Arrow Connector 41"/>
                      <p:cNvCxnSpPr/>
                      <p:nvPr/>
                    </p:nvCxnSpPr>
                    <p:spPr>
                      <a:xfrm flipV="1">
                        <a:off x="4390142" y="2456344"/>
                        <a:ext cx="0" cy="3792056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Arrow Connector 42"/>
                      <p:cNvCxnSpPr/>
                      <p:nvPr/>
                    </p:nvCxnSpPr>
                    <p:spPr>
                      <a:xfrm flipH="1" flipV="1">
                        <a:off x="5694642" y="2676186"/>
                        <a:ext cx="17748" cy="3572214"/>
                      </a:xfrm>
                      <a:prstGeom prst="straightConnector1">
                        <a:avLst/>
                      </a:prstGeom>
                      <a:ln w="12700" cmpd="sng">
                        <a:solidFill>
                          <a:srgbClr val="000000"/>
                        </a:solidFill>
                        <a:prstDash val="sysDash"/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Freeform 43"/>
                      <p:cNvSpPr/>
                      <p:nvPr/>
                    </p:nvSpPr>
                    <p:spPr>
                      <a:xfrm rot="16200000">
                        <a:off x="4470423" y="4204290"/>
                        <a:ext cx="2040687" cy="427742"/>
                      </a:xfrm>
                      <a:custGeom>
                        <a:avLst/>
                        <a:gdLst>
                          <a:gd name="connsiteX0" fmla="*/ 0 w 2520088"/>
                          <a:gd name="connsiteY0" fmla="*/ 1128191 h 1177796"/>
                          <a:gd name="connsiteX1" fmla="*/ 178589 w 2520088"/>
                          <a:gd name="connsiteY1" fmla="*/ 1078585 h 1177796"/>
                          <a:gd name="connsiteX2" fmla="*/ 377021 w 2520088"/>
                          <a:gd name="connsiteY2" fmla="*/ 890083 h 1177796"/>
                          <a:gd name="connsiteX3" fmla="*/ 496080 w 2520088"/>
                          <a:gd name="connsiteY3" fmla="*/ 642054 h 1177796"/>
                          <a:gd name="connsiteX4" fmla="*/ 773885 w 2520088"/>
                          <a:gd name="connsiteY4" fmla="*/ 403946 h 1177796"/>
                          <a:gd name="connsiteX5" fmla="*/ 932631 w 2520088"/>
                          <a:gd name="connsiteY5" fmla="*/ 503158 h 1177796"/>
                          <a:gd name="connsiteX6" fmla="*/ 1170749 w 2520088"/>
                          <a:gd name="connsiteY6" fmla="*/ 552763 h 1177796"/>
                          <a:gd name="connsiteX7" fmla="*/ 1369182 w 2520088"/>
                          <a:gd name="connsiteY7" fmla="*/ 136075 h 1177796"/>
                          <a:gd name="connsiteX8" fmla="*/ 1627143 w 2520088"/>
                          <a:gd name="connsiteY8" fmla="*/ 7100 h 1177796"/>
                          <a:gd name="connsiteX9" fmla="*/ 1766046 w 2520088"/>
                          <a:gd name="connsiteY9" fmla="*/ 314656 h 1177796"/>
                          <a:gd name="connsiteX10" fmla="*/ 2093459 w 2520088"/>
                          <a:gd name="connsiteY10" fmla="*/ 671817 h 1177796"/>
                          <a:gd name="connsiteX11" fmla="*/ 2232361 w 2520088"/>
                          <a:gd name="connsiteY11" fmla="*/ 1048821 h 1177796"/>
                          <a:gd name="connsiteX12" fmla="*/ 2520088 w 2520088"/>
                          <a:gd name="connsiteY12" fmla="*/ 1177796 h 1177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20088" h="1177796">
                            <a:moveTo>
                              <a:pt x="0" y="1128191"/>
                            </a:moveTo>
                            <a:cubicBezTo>
                              <a:pt x="57876" y="1123230"/>
                              <a:pt x="115752" y="1118270"/>
                              <a:pt x="178589" y="1078585"/>
                            </a:cubicBezTo>
                            <a:cubicBezTo>
                              <a:pt x="241426" y="1038900"/>
                              <a:pt x="324106" y="962838"/>
                              <a:pt x="377021" y="890083"/>
                            </a:cubicBezTo>
                            <a:cubicBezTo>
                              <a:pt x="429936" y="817328"/>
                              <a:pt x="429936" y="723077"/>
                              <a:pt x="496080" y="642054"/>
                            </a:cubicBezTo>
                            <a:cubicBezTo>
                              <a:pt x="562224" y="561031"/>
                              <a:pt x="701127" y="427095"/>
                              <a:pt x="773885" y="403946"/>
                            </a:cubicBezTo>
                            <a:cubicBezTo>
                              <a:pt x="846643" y="380797"/>
                              <a:pt x="866487" y="478355"/>
                              <a:pt x="932631" y="503158"/>
                            </a:cubicBezTo>
                            <a:cubicBezTo>
                              <a:pt x="998775" y="527961"/>
                              <a:pt x="1097990" y="613944"/>
                              <a:pt x="1170749" y="552763"/>
                            </a:cubicBezTo>
                            <a:cubicBezTo>
                              <a:pt x="1243508" y="491582"/>
                              <a:pt x="1293116" y="227019"/>
                              <a:pt x="1369182" y="136075"/>
                            </a:cubicBezTo>
                            <a:cubicBezTo>
                              <a:pt x="1445248" y="45131"/>
                              <a:pt x="1560999" y="-22663"/>
                              <a:pt x="1627143" y="7100"/>
                            </a:cubicBezTo>
                            <a:cubicBezTo>
                              <a:pt x="1693287" y="36863"/>
                              <a:pt x="1688327" y="203870"/>
                              <a:pt x="1766046" y="314656"/>
                            </a:cubicBezTo>
                            <a:cubicBezTo>
                              <a:pt x="1843765" y="425442"/>
                              <a:pt x="2015740" y="549456"/>
                              <a:pt x="2093459" y="671817"/>
                            </a:cubicBezTo>
                            <a:cubicBezTo>
                              <a:pt x="2171178" y="794178"/>
                              <a:pt x="2161256" y="964491"/>
                              <a:pt x="2232361" y="1048821"/>
                            </a:cubicBezTo>
                            <a:cubicBezTo>
                              <a:pt x="2303466" y="1133151"/>
                              <a:pt x="2520088" y="1177796"/>
                              <a:pt x="2520088" y="1177796"/>
                            </a:cubicBezTo>
                          </a:path>
                        </a:pathLst>
                      </a:custGeom>
                      <a:ln w="31750">
                        <a:solidFill>
                          <a:srgbClr val="C00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00"/>
                      </a:p>
                    </p:txBody>
                  </p:sp>
                </p:grpSp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5354379" y="3689454"/>
                      <a:ext cx="48436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>
                          <a:latin typeface="Arial"/>
                          <a:cs typeface="Arial"/>
                        </a:rPr>
                        <a:t>E</a:t>
                      </a:r>
                    </a:p>
                  </p:txBody>
                </p: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7004600" y="5204144"/>
                      <a:ext cx="518631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>
                          <a:latin typeface="Arial"/>
                          <a:cs typeface="Arial"/>
                        </a:rPr>
                        <a:t>Q</a:t>
                      </a:r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6323186" y="5613866"/>
                      <a:ext cx="653311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>
                          <a:latin typeface="Arial"/>
                          <a:cs typeface="Arial"/>
                        </a:rPr>
                        <a:t>Q</a:t>
                      </a:r>
                      <a:r>
                        <a:rPr lang="en-US" sz="2000" baseline="-25000">
                          <a:latin typeface="Arial"/>
                          <a:cs typeface="Arial"/>
                        </a:rPr>
                        <a:t>0</a:t>
                      </a:r>
                      <a:endParaRPr lang="en-US" sz="200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75" name="Freeform 74"/>
                  <p:cNvSpPr/>
                  <p:nvPr/>
                </p:nvSpPr>
                <p:spPr>
                  <a:xfrm>
                    <a:off x="6554732" y="4854329"/>
                    <a:ext cx="1458410" cy="1059510"/>
                  </a:xfrm>
                  <a:custGeom>
                    <a:avLst/>
                    <a:gdLst>
                      <a:gd name="connsiteX0" fmla="*/ 0 w 1458410"/>
                      <a:gd name="connsiteY0" fmla="*/ 1192193 h 1192193"/>
                      <a:gd name="connsiteX1" fmla="*/ 682906 w 1458410"/>
                      <a:gd name="connsiteY1" fmla="*/ 347241 h 1192193"/>
                      <a:gd name="connsiteX2" fmla="*/ 1458410 w 1458410"/>
                      <a:gd name="connsiteY2" fmla="*/ 0 h 1192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8410" h="1192193">
                        <a:moveTo>
                          <a:pt x="0" y="1192193"/>
                        </a:moveTo>
                        <a:cubicBezTo>
                          <a:pt x="219919" y="869066"/>
                          <a:pt x="439838" y="545940"/>
                          <a:pt x="682906" y="347241"/>
                        </a:cubicBezTo>
                        <a:cubicBezTo>
                          <a:pt x="925974" y="148542"/>
                          <a:pt x="1458410" y="0"/>
                          <a:pt x="145841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dash"/>
                  </a:ln>
                  <a:effectLst>
                    <a:glow rad="546100">
                      <a:schemeClr val="accent3">
                        <a:satMod val="175000"/>
                        <a:alpha val="25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0BC34F2-F39E-EF49-9799-EEE0F81F58CC}"/>
                    </a:ext>
                  </a:extLst>
                </p:cNvPr>
                <p:cNvGrpSpPr/>
                <p:nvPr/>
              </p:nvGrpSpPr>
              <p:grpSpPr>
                <a:xfrm>
                  <a:off x="7040134" y="3724987"/>
                  <a:ext cx="2168852" cy="2324522"/>
                  <a:chOff x="7040134" y="4022167"/>
                  <a:chExt cx="2168852" cy="2324522"/>
                </a:xfrm>
              </p:grpSpPr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468BED5D-25A1-3643-8469-B22FC1A309B3}"/>
                      </a:ext>
                    </a:extLst>
                  </p:cNvPr>
                  <p:cNvCxnSpPr/>
                  <p:nvPr/>
                </p:nvCxnSpPr>
                <p:spPr>
                  <a:xfrm>
                    <a:off x="7180931" y="5941682"/>
                    <a:ext cx="1762150" cy="980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>
                    <a:extLst>
                      <a:ext uri="{FF2B5EF4-FFF2-40B4-BE49-F238E27FC236}">
                        <a16:creationId xmlns:a16="http://schemas.microsoft.com/office/drawing/2014/main" id="{C528E7AB-31BF-064C-90F7-900DFFFF310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439218" y="4140919"/>
                    <a:ext cx="0" cy="195815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79">
                    <a:extLst>
                      <a:ext uri="{FF2B5EF4-FFF2-40B4-BE49-F238E27FC236}">
                        <a16:creationId xmlns:a16="http://schemas.microsoft.com/office/drawing/2014/main" id="{614D14B6-1513-0249-9A15-E835E0D3154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323563" y="4254442"/>
                    <a:ext cx="12032" cy="1844634"/>
                  </a:xfrm>
                  <a:prstGeom prst="straightConnector1">
                    <a:avLst/>
                  </a:prstGeom>
                  <a:ln w="12700" cmpd="sng">
                    <a:solidFill>
                      <a:srgbClr val="000000"/>
                    </a:solidFill>
                    <a:prstDash val="sysDash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B5E6FA7-AC68-8C48-B4C7-A5F20D19658D}"/>
                      </a:ext>
                    </a:extLst>
                  </p:cNvPr>
                  <p:cNvSpPr txBox="1"/>
                  <p:nvPr/>
                </p:nvSpPr>
                <p:spPr>
                  <a:xfrm>
                    <a:off x="7040134" y="4022167"/>
                    <a:ext cx="48436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>
                        <a:latin typeface="Arial"/>
                        <a:cs typeface="Arial"/>
                      </a:rPr>
                      <a:t>E</a:t>
                    </a: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2CE0FEE9-3B8B-124B-9AF5-E87BA75DEB3B}"/>
                      </a:ext>
                    </a:extLst>
                  </p:cNvPr>
                  <p:cNvSpPr txBox="1"/>
                  <p:nvPr/>
                </p:nvSpPr>
                <p:spPr>
                  <a:xfrm>
                    <a:off x="8690355" y="5536857"/>
                    <a:ext cx="51863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>
                        <a:latin typeface="Arial"/>
                        <a:cs typeface="Arial"/>
                      </a:rPr>
                      <a:t>Q</a:t>
                    </a:r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5DBF52D4-8568-A542-8649-268F819EF6EB}"/>
                      </a:ext>
                    </a:extLst>
                  </p:cNvPr>
                  <p:cNvSpPr txBox="1"/>
                  <p:nvPr/>
                </p:nvSpPr>
                <p:spPr>
                  <a:xfrm>
                    <a:off x="8008941" y="5946579"/>
                    <a:ext cx="65331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>
                        <a:latin typeface="Arial"/>
                        <a:cs typeface="Arial"/>
                      </a:rPr>
                      <a:t>Q</a:t>
                    </a:r>
                    <a:r>
                      <a:rPr lang="en-US" sz="2000" baseline="-25000">
                        <a:latin typeface="Arial"/>
                        <a:cs typeface="Arial"/>
                      </a:rPr>
                      <a:t>0</a:t>
                    </a:r>
                    <a:endParaRPr lang="en-US" sz="20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" name="Freeform 6">
                    <a:extLst>
                      <a:ext uri="{FF2B5EF4-FFF2-40B4-BE49-F238E27FC236}">
                        <a16:creationId xmlns:a16="http://schemas.microsoft.com/office/drawing/2014/main" id="{FCB81ED8-3655-6D40-95DB-575F3D23CEA9}"/>
                      </a:ext>
                    </a:extLst>
                  </p:cNvPr>
                  <p:cNvSpPr/>
                  <p:nvPr/>
                </p:nvSpPr>
                <p:spPr>
                  <a:xfrm>
                    <a:off x="7456864" y="5404940"/>
                    <a:ext cx="1133196" cy="528392"/>
                  </a:xfrm>
                  <a:custGeom>
                    <a:avLst/>
                    <a:gdLst>
                      <a:gd name="connsiteX0" fmla="*/ 0 w 1417320"/>
                      <a:gd name="connsiteY0" fmla="*/ 747080 h 747080"/>
                      <a:gd name="connsiteX1" fmla="*/ 171450 w 1417320"/>
                      <a:gd name="connsiteY1" fmla="*/ 438470 h 747080"/>
                      <a:gd name="connsiteX2" fmla="*/ 411480 w 1417320"/>
                      <a:gd name="connsiteY2" fmla="*/ 129860 h 747080"/>
                      <a:gd name="connsiteX3" fmla="*/ 617220 w 1417320"/>
                      <a:gd name="connsiteY3" fmla="*/ 4130 h 747080"/>
                      <a:gd name="connsiteX4" fmla="*/ 891540 w 1417320"/>
                      <a:gd name="connsiteY4" fmla="*/ 267020 h 747080"/>
                      <a:gd name="connsiteX5" fmla="*/ 1085850 w 1417320"/>
                      <a:gd name="connsiteY5" fmla="*/ 381320 h 747080"/>
                      <a:gd name="connsiteX6" fmla="*/ 1280160 w 1417320"/>
                      <a:gd name="connsiteY6" fmla="*/ 335600 h 747080"/>
                      <a:gd name="connsiteX7" fmla="*/ 1417320 w 1417320"/>
                      <a:gd name="connsiteY7" fmla="*/ 198440 h 74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7320" h="747080">
                        <a:moveTo>
                          <a:pt x="0" y="747080"/>
                        </a:moveTo>
                        <a:cubicBezTo>
                          <a:pt x="51435" y="644210"/>
                          <a:pt x="102870" y="541340"/>
                          <a:pt x="171450" y="438470"/>
                        </a:cubicBezTo>
                        <a:cubicBezTo>
                          <a:pt x="240030" y="335600"/>
                          <a:pt x="337185" y="202250"/>
                          <a:pt x="411480" y="129860"/>
                        </a:cubicBezTo>
                        <a:cubicBezTo>
                          <a:pt x="485775" y="57470"/>
                          <a:pt x="537210" y="-18730"/>
                          <a:pt x="617220" y="4130"/>
                        </a:cubicBezTo>
                        <a:cubicBezTo>
                          <a:pt x="697230" y="26990"/>
                          <a:pt x="813435" y="204155"/>
                          <a:pt x="891540" y="267020"/>
                        </a:cubicBezTo>
                        <a:cubicBezTo>
                          <a:pt x="969645" y="329885"/>
                          <a:pt x="1021080" y="369890"/>
                          <a:pt x="1085850" y="381320"/>
                        </a:cubicBezTo>
                        <a:cubicBezTo>
                          <a:pt x="1150620" y="392750"/>
                          <a:pt x="1224915" y="366080"/>
                          <a:pt x="1280160" y="335600"/>
                        </a:cubicBezTo>
                        <a:cubicBezTo>
                          <a:pt x="1335405" y="305120"/>
                          <a:pt x="1376362" y="251780"/>
                          <a:pt x="1417320" y="19844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dash"/>
                  </a:ln>
                  <a:effectLst>
                    <a:glow rad="342900">
                      <a:schemeClr val="accent5">
                        <a:satMod val="175000"/>
                        <a:alpha val="24000"/>
                      </a:schemeClr>
                    </a:glo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Freeform 8">
                    <a:extLst>
                      <a:ext uri="{FF2B5EF4-FFF2-40B4-BE49-F238E27FC236}">
                        <a16:creationId xmlns:a16="http://schemas.microsoft.com/office/drawing/2014/main" id="{8E68C9BF-EB9A-C640-AA9A-7E600099A84C}"/>
                      </a:ext>
                    </a:extLst>
                  </p:cNvPr>
                  <p:cNvSpPr/>
                  <p:nvPr/>
                </p:nvSpPr>
                <p:spPr>
                  <a:xfrm>
                    <a:off x="7730279" y="5034228"/>
                    <a:ext cx="593145" cy="919352"/>
                  </a:xfrm>
                  <a:custGeom>
                    <a:avLst/>
                    <a:gdLst>
                      <a:gd name="connsiteX0" fmla="*/ 3446 w 860696"/>
                      <a:gd name="connsiteY0" fmla="*/ 1097280 h 1097280"/>
                      <a:gd name="connsiteX1" fmla="*/ 49166 w 860696"/>
                      <a:gd name="connsiteY1" fmla="*/ 1028700 h 1097280"/>
                      <a:gd name="connsiteX2" fmla="*/ 346346 w 860696"/>
                      <a:gd name="connsiteY2" fmla="*/ 971550 h 1097280"/>
                      <a:gd name="connsiteX3" fmla="*/ 529226 w 860696"/>
                      <a:gd name="connsiteY3" fmla="*/ 914400 h 1097280"/>
                      <a:gd name="connsiteX4" fmla="*/ 620666 w 860696"/>
                      <a:gd name="connsiteY4" fmla="*/ 754380 h 1097280"/>
                      <a:gd name="connsiteX5" fmla="*/ 597806 w 860696"/>
                      <a:gd name="connsiteY5" fmla="*/ 685800 h 1097280"/>
                      <a:gd name="connsiteX6" fmla="*/ 609236 w 860696"/>
                      <a:gd name="connsiteY6" fmla="*/ 617220 h 1097280"/>
                      <a:gd name="connsiteX7" fmla="*/ 632096 w 860696"/>
                      <a:gd name="connsiteY7" fmla="*/ 525780 h 1097280"/>
                      <a:gd name="connsiteX8" fmla="*/ 792116 w 860696"/>
                      <a:gd name="connsiteY8" fmla="*/ 400050 h 1097280"/>
                      <a:gd name="connsiteX9" fmla="*/ 860696 w 860696"/>
                      <a:gd name="connsiteY9" fmla="*/ 0 h 109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60696" h="1097280">
                        <a:moveTo>
                          <a:pt x="3446" y="1097280"/>
                        </a:moveTo>
                        <a:cubicBezTo>
                          <a:pt x="-2269" y="1073467"/>
                          <a:pt x="-7984" y="1049655"/>
                          <a:pt x="49166" y="1028700"/>
                        </a:cubicBezTo>
                        <a:cubicBezTo>
                          <a:pt x="106316" y="1007745"/>
                          <a:pt x="266336" y="990600"/>
                          <a:pt x="346346" y="971550"/>
                        </a:cubicBezTo>
                        <a:cubicBezTo>
                          <a:pt x="426356" y="952500"/>
                          <a:pt x="483506" y="950595"/>
                          <a:pt x="529226" y="914400"/>
                        </a:cubicBezTo>
                        <a:cubicBezTo>
                          <a:pt x="574946" y="878205"/>
                          <a:pt x="620666" y="754380"/>
                          <a:pt x="620666" y="754380"/>
                        </a:cubicBezTo>
                        <a:cubicBezTo>
                          <a:pt x="632096" y="716280"/>
                          <a:pt x="599711" y="708660"/>
                          <a:pt x="597806" y="685800"/>
                        </a:cubicBezTo>
                        <a:cubicBezTo>
                          <a:pt x="595901" y="662940"/>
                          <a:pt x="603521" y="643890"/>
                          <a:pt x="609236" y="617220"/>
                        </a:cubicBezTo>
                        <a:cubicBezTo>
                          <a:pt x="614951" y="590550"/>
                          <a:pt x="601616" y="561975"/>
                          <a:pt x="632096" y="525780"/>
                        </a:cubicBezTo>
                        <a:cubicBezTo>
                          <a:pt x="662576" y="489585"/>
                          <a:pt x="754016" y="487680"/>
                          <a:pt x="792116" y="400050"/>
                        </a:cubicBezTo>
                        <a:cubicBezTo>
                          <a:pt x="830216" y="312420"/>
                          <a:pt x="845456" y="156210"/>
                          <a:pt x="860696" y="0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7DC9617-9289-9B40-AA4A-6499FA465786}"/>
                    </a:ext>
                  </a:extLst>
                </p:cNvPr>
                <p:cNvSpPr txBox="1"/>
                <p:nvPr/>
              </p:nvSpPr>
              <p:spPr>
                <a:xfrm>
                  <a:off x="7040134" y="6099859"/>
                  <a:ext cx="2152187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200" err="1"/>
                    <a:t>Superionics</a:t>
                  </a:r>
                  <a:r>
                    <a:rPr lang="en-US" sz="1200"/>
                    <a:t>: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200"/>
                    <a:t>Nature Physics 15, 73 (2019)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200"/>
                    <a:t>PNAS 117, 3930 (2020)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8E55E0A-0BF7-214B-B95E-666DED63408D}"/>
                    </a:ext>
                  </a:extLst>
                </p:cNvPr>
                <p:cNvSpPr txBox="1"/>
                <p:nvPr/>
              </p:nvSpPr>
              <p:spPr>
                <a:xfrm>
                  <a:off x="4650060" y="6099859"/>
                  <a:ext cx="2330602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200" err="1"/>
                    <a:t>PbTe</a:t>
                  </a:r>
                  <a:r>
                    <a:rPr lang="en-US" sz="1200"/>
                    <a:t>, </a:t>
                  </a:r>
                  <a:r>
                    <a:rPr lang="en-US" sz="1200" err="1"/>
                    <a:t>SnTe</a:t>
                  </a:r>
                  <a:r>
                    <a:rPr lang="en-US" sz="1200"/>
                    <a:t>: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200"/>
                    <a:t>Nature Materials 10, 614 (2011)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200"/>
                    <a:t>PRL 112, 175501 (2014)</a:t>
                  </a: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C7ADFF-B0F2-38D2-0A06-3DFD7751428C}"/>
                </a:ext>
              </a:extLst>
            </p:cNvPr>
            <p:cNvSpPr txBox="1"/>
            <p:nvPr/>
          </p:nvSpPr>
          <p:spPr>
            <a:xfrm>
              <a:off x="202909" y="1190859"/>
              <a:ext cx="62149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en-US" sz="2400"/>
                <a:t>strong disorder and anharmonicity:  </a:t>
              </a:r>
            </a:p>
            <a:p>
              <a:pPr lvl="1"/>
              <a:r>
                <a:rPr lang="en-US" sz="2400"/>
                <a:t>- complex spectral functions</a:t>
              </a:r>
            </a:p>
            <a:p>
              <a:pPr lvl="1"/>
              <a:r>
                <a:rPr lang="en-US" sz="2400" i="1"/>
                <a:t>- no-longer well-defined quasiparticles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947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24"/>
    </mc:Choice>
    <mc:Fallback>
      <p:transition spd="slow" advTm="10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 title="input_vs_recon_acrossFC.png"/>
          <p:cNvPicPr preferRelativeResize="0"/>
          <p:nvPr/>
        </p:nvPicPr>
        <p:blipFill rotWithShape="1">
          <a:blip r:embed="rId3">
            <a:alphaModFix/>
          </a:blip>
          <a:srcRect b="40015"/>
          <a:stretch/>
        </p:blipFill>
        <p:spPr>
          <a:xfrm>
            <a:off x="213363" y="1825951"/>
            <a:ext cx="8869680" cy="394208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80450" y="1543675"/>
            <a:ext cx="76197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indent="-330200">
              <a:lnSpc>
                <a:spcPct val="100000"/>
              </a:lnSpc>
              <a:spcAft>
                <a:spcPts val="1000"/>
              </a:spcAft>
              <a:buSzPts val="1600"/>
            </a:pPr>
            <a:r>
              <a:rPr lang="en" sz="1600"/>
              <a:t>Most dissimilar test spectra to assess performance across FC phase space</a:t>
            </a:r>
            <a:endParaRPr sz="1600"/>
          </a:p>
        </p:txBody>
      </p:sp>
      <p:sp>
        <p:nvSpPr>
          <p:cNvPr id="284" name="Google Shape;284;p32"/>
          <p:cNvSpPr txBox="1">
            <a:spLocks noGrp="1"/>
          </p:cNvSpPr>
          <p:nvPr>
            <p:ph type="title"/>
          </p:nvPr>
        </p:nvSpPr>
        <p:spPr>
          <a:xfrm>
            <a:off x="159300" y="921275"/>
            <a:ext cx="88620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500"/>
              <a:t>Reconstructions are accurate across simulated test set</a:t>
            </a:r>
            <a:endParaRPr sz="2500"/>
          </a:p>
        </p:txBody>
      </p:sp>
      <p:sp>
        <p:nvSpPr>
          <p:cNvPr id="285" name="Google Shape;285;p32"/>
          <p:cNvSpPr txBox="1">
            <a:spLocks noGrp="1"/>
          </p:cNvSpPr>
          <p:nvPr>
            <p:ph type="sldNum" idx="12"/>
          </p:nvPr>
        </p:nvSpPr>
        <p:spPr>
          <a:xfrm>
            <a:off x="8624858" y="5672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/>
          </a:p>
        </p:txBody>
      </p:sp>
      <p:sp>
        <p:nvSpPr>
          <p:cNvPr id="286" name="Google Shape;286;p32"/>
          <p:cNvSpPr/>
          <p:nvPr/>
        </p:nvSpPr>
        <p:spPr>
          <a:xfrm>
            <a:off x="3385597" y="1887784"/>
            <a:ext cx="21336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87" name="Google Shape;287;p32"/>
          <p:cNvSpPr/>
          <p:nvPr/>
        </p:nvSpPr>
        <p:spPr>
          <a:xfrm>
            <a:off x="405108" y="1887777"/>
            <a:ext cx="2436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88" name="Google Shape;288;p32"/>
          <p:cNvSpPr txBox="1"/>
          <p:nvPr/>
        </p:nvSpPr>
        <p:spPr>
          <a:xfrm>
            <a:off x="309061" y="2026317"/>
            <a:ext cx="6456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>
                <a:solidFill>
                  <a:schemeClr val="lt1"/>
                </a:solidFill>
              </a:rPr>
              <a:t>Input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89" name="Google Shape;289;p32"/>
          <p:cNvSpPr txBox="1"/>
          <p:nvPr/>
        </p:nvSpPr>
        <p:spPr>
          <a:xfrm>
            <a:off x="1735482" y="2026317"/>
            <a:ext cx="6456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>
                <a:solidFill>
                  <a:schemeClr val="lt1"/>
                </a:solidFill>
              </a:rPr>
              <a:t>Recon.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0" name="Google Shape;290;p32"/>
          <p:cNvSpPr/>
          <p:nvPr/>
        </p:nvSpPr>
        <p:spPr>
          <a:xfrm>
            <a:off x="6268248" y="1887777"/>
            <a:ext cx="223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3234187" y="2026317"/>
            <a:ext cx="6456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>
                <a:solidFill>
                  <a:schemeClr val="lt1"/>
                </a:solidFill>
              </a:rPr>
              <a:t>Input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2" name="Google Shape;292;p32"/>
          <p:cNvSpPr txBox="1"/>
          <p:nvPr/>
        </p:nvSpPr>
        <p:spPr>
          <a:xfrm>
            <a:off x="4660608" y="2026317"/>
            <a:ext cx="6456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>
                <a:solidFill>
                  <a:schemeClr val="lt1"/>
                </a:solidFill>
              </a:rPr>
              <a:t>Recon.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3" name="Google Shape;293;p32"/>
          <p:cNvSpPr txBox="1"/>
          <p:nvPr/>
        </p:nvSpPr>
        <p:spPr>
          <a:xfrm>
            <a:off x="6190747" y="2026317"/>
            <a:ext cx="6456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>
                <a:solidFill>
                  <a:schemeClr val="lt1"/>
                </a:solidFill>
              </a:rPr>
              <a:t>Input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7617168" y="2026317"/>
            <a:ext cx="6456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>
                <a:solidFill>
                  <a:schemeClr val="lt1"/>
                </a:solidFill>
              </a:rPr>
              <a:t>Recon.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5" name="Google Shape;295;p32"/>
          <p:cNvSpPr/>
          <p:nvPr/>
        </p:nvSpPr>
        <p:spPr>
          <a:xfrm>
            <a:off x="3385597" y="3181100"/>
            <a:ext cx="21336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96" name="Google Shape;296;p32"/>
          <p:cNvSpPr/>
          <p:nvPr/>
        </p:nvSpPr>
        <p:spPr>
          <a:xfrm>
            <a:off x="405108" y="3181093"/>
            <a:ext cx="2436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6268248" y="3181093"/>
            <a:ext cx="223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3385597" y="4467488"/>
            <a:ext cx="21336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405108" y="4467481"/>
            <a:ext cx="2436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6268248" y="4467481"/>
            <a:ext cx="223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301" name="Google Shape;301;p32" title="Ge_NN7_SQE11.png"/>
          <p:cNvPicPr preferRelativeResize="0"/>
          <p:nvPr/>
        </p:nvPicPr>
        <p:blipFill rotWithShape="1">
          <a:blip r:embed="rId4">
            <a:alphaModFix/>
          </a:blip>
          <a:srcRect t="11291" r="87336" b="8342"/>
          <a:stretch/>
        </p:blipFill>
        <p:spPr>
          <a:xfrm>
            <a:off x="103632" y="2026376"/>
            <a:ext cx="228300" cy="10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2" title="Ge_NN7_SQE11.png"/>
          <p:cNvPicPr preferRelativeResize="0"/>
          <p:nvPr/>
        </p:nvPicPr>
        <p:blipFill rotWithShape="1">
          <a:blip r:embed="rId4">
            <a:alphaModFix/>
          </a:blip>
          <a:srcRect t="11291" r="87336" b="8342"/>
          <a:stretch/>
        </p:blipFill>
        <p:spPr>
          <a:xfrm>
            <a:off x="103632" y="3321776"/>
            <a:ext cx="228300" cy="10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 title="Ge_NN7_SQE11.png"/>
          <p:cNvPicPr preferRelativeResize="0"/>
          <p:nvPr/>
        </p:nvPicPr>
        <p:blipFill rotWithShape="1">
          <a:blip r:embed="rId4">
            <a:alphaModFix/>
          </a:blip>
          <a:srcRect t="11291" r="87336" b="8342"/>
          <a:stretch/>
        </p:blipFill>
        <p:spPr>
          <a:xfrm>
            <a:off x="103632" y="4617176"/>
            <a:ext cx="228300" cy="10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4880948" y="1557538"/>
            <a:ext cx="2639700" cy="31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159300" y="921275"/>
            <a:ext cx="89847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400"/>
              <a:t>15k-D spectra are accurately represented with 11-D encodings</a:t>
            </a:r>
            <a:endParaRPr sz="2400"/>
          </a:p>
        </p:txBody>
      </p:sp>
      <p:sp>
        <p:nvSpPr>
          <p:cNvPr id="310" name="Google Shape;310;p33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/>
          </a:p>
        </p:txBody>
      </p:sp>
      <p:pic>
        <p:nvPicPr>
          <p:cNvPr id="311" name="Google Shape;311;p33" title="active_latent_dim_correlations_pears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776" y="2009250"/>
            <a:ext cx="4004925" cy="32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 title="latent_dim_activation_uncertainty_stack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004" y="1620664"/>
            <a:ext cx="4846320" cy="392551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3"/>
          <p:cNvSpPr/>
          <p:nvPr/>
        </p:nvSpPr>
        <p:spPr>
          <a:xfrm>
            <a:off x="1689650" y="1597914"/>
            <a:ext cx="2139600" cy="31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5652050" y="2045970"/>
            <a:ext cx="2139600" cy="31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4" title="parity_plot_grid_7_FCs.png"/>
          <p:cNvPicPr preferRelativeResize="0"/>
          <p:nvPr/>
        </p:nvPicPr>
        <p:blipFill rotWithShape="1">
          <a:blip r:embed="rId3">
            <a:alphaModFix/>
          </a:blip>
          <a:srcRect t="10474"/>
          <a:stretch/>
        </p:blipFill>
        <p:spPr>
          <a:xfrm>
            <a:off x="475501" y="1721444"/>
            <a:ext cx="8229601" cy="389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/>
          </a:p>
        </p:txBody>
      </p:sp>
      <p:sp>
        <p:nvSpPr>
          <p:cNvPr id="321" name="Google Shape;321;p34"/>
          <p:cNvSpPr/>
          <p:nvPr/>
        </p:nvSpPr>
        <p:spPr>
          <a:xfrm>
            <a:off x="3145163" y="1176550"/>
            <a:ext cx="3033600" cy="3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22" name="Google Shape;322;p34"/>
          <p:cNvSpPr txBox="1">
            <a:spLocks noGrp="1"/>
          </p:cNvSpPr>
          <p:nvPr>
            <p:ph type="title"/>
          </p:nvPr>
        </p:nvSpPr>
        <p:spPr>
          <a:xfrm>
            <a:off x="159300" y="921275"/>
            <a:ext cx="88620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500"/>
              <a:t>High-fidelity FC predictions on simulated test data</a:t>
            </a:r>
            <a:endParaRPr sz="2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/>
          <p:nvPr/>
        </p:nvSpPr>
        <p:spPr>
          <a:xfrm>
            <a:off x="5334000" y="1816950"/>
            <a:ext cx="3598500" cy="3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500">
                <a:solidFill>
                  <a:schemeClr val="dk2"/>
                </a:solidFill>
              </a:rPr>
              <a:t>Mutual Information: a non-linear measure of the statistical dependence between two random variables </a:t>
            </a:r>
            <a:endParaRPr sz="1500">
              <a:solidFill>
                <a:schemeClr val="dk2"/>
              </a:solidFill>
            </a:endParaRPr>
          </a:p>
          <a:p>
            <a:pPr>
              <a:spcBef>
                <a:spcPts val="1000"/>
              </a:spcBef>
              <a:spcAft>
                <a:spcPts val="0"/>
              </a:spcAft>
            </a:pPr>
            <a:endParaRPr sz="1500">
              <a:solidFill>
                <a:schemeClr val="dk2"/>
              </a:solidFill>
            </a:endParaRP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" sz="1500">
                <a:solidFill>
                  <a:schemeClr val="dk2"/>
                </a:solidFill>
              </a:rPr>
              <a:t>Difference between the entropy of one variable and its conditional entropy given the other variable.</a:t>
            </a:r>
            <a:endParaRPr sz="1500">
              <a:solidFill>
                <a:schemeClr val="dk2"/>
              </a:solidFill>
            </a:endParaRPr>
          </a:p>
          <a:p>
            <a:pPr marL="457200" indent="-31115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Entropy: uncertainty or randomness of a random variable </a:t>
            </a:r>
            <a:endParaRPr sz="1300">
              <a:solidFill>
                <a:schemeClr val="dk2"/>
              </a:solidFill>
            </a:endParaRPr>
          </a:p>
          <a:p>
            <a:pPr marL="457200" indent="-31115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Conditional Entropy: uncertainty of one variable given the knowledge of another </a:t>
            </a:r>
            <a:endParaRPr sz="1300">
              <a:solidFill>
                <a:schemeClr val="dk2"/>
              </a:solidFill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sz="1500">
              <a:solidFill>
                <a:schemeClr val="dk2"/>
              </a:solidFill>
            </a:endParaRPr>
          </a:p>
        </p:txBody>
      </p:sp>
      <p:sp>
        <p:nvSpPr>
          <p:cNvPr id="328" name="Google Shape;328;p35"/>
          <p:cNvSpPr txBox="1">
            <a:spLocks noGrp="1"/>
          </p:cNvSpPr>
          <p:nvPr>
            <p:ph type="title"/>
          </p:nvPr>
        </p:nvSpPr>
        <p:spPr>
          <a:xfrm>
            <a:off x="159300" y="921275"/>
            <a:ext cx="88620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500"/>
              <a:t>Active latents nonlinearly encode to underlying FC</a:t>
            </a:r>
            <a:endParaRPr sz="2500"/>
          </a:p>
        </p:txBody>
      </p:sp>
      <p:sp>
        <p:nvSpPr>
          <p:cNvPr id="329" name="Google Shape;329;p35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/>
          </a:p>
        </p:txBody>
      </p:sp>
      <p:pic>
        <p:nvPicPr>
          <p:cNvPr id="330" name="Google Shape;330;p35" title="active_latent_vs_fc_correlations_mutual_inform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5" y="1723325"/>
            <a:ext cx="5283924" cy="352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"/>
          <p:cNvSpPr txBox="1">
            <a:spLocks noGrp="1"/>
          </p:cNvSpPr>
          <p:nvPr>
            <p:ph type="title"/>
          </p:nvPr>
        </p:nvSpPr>
        <p:spPr>
          <a:xfrm>
            <a:off x="159300" y="921275"/>
            <a:ext cx="88620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400"/>
              <a:t>Semantic grouping in latent space mirrors physical interactions</a:t>
            </a:r>
            <a:endParaRPr sz="2400"/>
          </a:p>
        </p:txBody>
      </p:sp>
      <p:sp>
        <p:nvSpPr>
          <p:cNvPr id="336" name="Google Shape;336;p36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/>
          </a:p>
        </p:txBody>
      </p:sp>
      <p:sp>
        <p:nvSpPr>
          <p:cNvPr id="337" name="Google Shape;337;p36"/>
          <p:cNvSpPr txBox="1"/>
          <p:nvPr/>
        </p:nvSpPr>
        <p:spPr>
          <a:xfrm>
            <a:off x="159300" y="2366400"/>
            <a:ext cx="32121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2"/>
                </a:solidFill>
              </a:rPr>
              <a:t>UMAP (Uniform Manifold Approximation and Projection): unsupervised ML for non-linear dimensionality reduction </a:t>
            </a:r>
            <a:endParaRPr sz="1600">
              <a:solidFill>
                <a:schemeClr val="dk2"/>
              </a:solidFill>
            </a:endParaRPr>
          </a:p>
          <a:p>
            <a:pPr>
              <a:spcBef>
                <a:spcPts val="1000"/>
              </a:spcBef>
              <a:spcAft>
                <a:spcPts val="0"/>
              </a:spcAft>
            </a:pPr>
            <a:endParaRPr sz="1600">
              <a:solidFill>
                <a:schemeClr val="dk2"/>
              </a:solidFill>
            </a:endParaRP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" sz="1600">
                <a:solidFill>
                  <a:schemeClr val="dk2"/>
                </a:solidFill>
              </a:rPr>
              <a:t>Known for preserving both local and global structures</a:t>
            </a:r>
            <a:endParaRPr sz="1600">
              <a:solidFill>
                <a:schemeClr val="dk2"/>
              </a:solidFill>
            </a:endParaRPr>
          </a:p>
          <a:p>
            <a:pPr>
              <a:spcBef>
                <a:spcPts val="1000"/>
              </a:spcBef>
              <a:spcAft>
                <a:spcPts val="0"/>
              </a:spcAft>
            </a:pPr>
            <a:endParaRPr sz="1600">
              <a:solidFill>
                <a:schemeClr val="dk2"/>
              </a:solidFill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sz="1600">
              <a:solidFill>
                <a:schemeClr val="dk2"/>
              </a:solidFill>
            </a:endParaRPr>
          </a:p>
        </p:txBody>
      </p:sp>
      <p:pic>
        <p:nvPicPr>
          <p:cNvPr id="338" name="Google Shape;338;p36" title="dimRed2_latentMu_label0_umap_2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225" y="1592389"/>
            <a:ext cx="2743200" cy="205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 title="dimRed2_latentMu_label1_umap_2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900" y="1592401"/>
            <a:ext cx="2743200" cy="205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 title="dimRed2_latentMu_label2_umap_2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0225" y="3704676"/>
            <a:ext cx="2743200" cy="205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 title="dimRed2_latentMu_label3_umap_2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7900" y="3704676"/>
            <a:ext cx="2743200" cy="205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FFF13-F41A-5F41-A775-6224994E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0" y="226822"/>
            <a:ext cx="9387840" cy="510909"/>
          </a:xfrm>
        </p:spPr>
        <p:txBody>
          <a:bodyPr/>
          <a:lstStyle/>
          <a:p>
            <a:r>
              <a:rPr lang="en-US" dirty="0"/>
              <a:t>Big data from time-of-flight INS</a:t>
            </a:r>
          </a:p>
        </p:txBody>
      </p:sp>
      <p:pic>
        <p:nvPicPr>
          <p:cNvPr id="5" name="sqeanimate">
            <a:hlinkClick r:id="" action="ppaction://media"/>
            <a:extLst>
              <a:ext uri="{FF2B5EF4-FFF2-40B4-BE49-F238E27FC236}">
                <a16:creationId xmlns:a16="http://schemas.microsoft.com/office/drawing/2014/main" id="{2F667AB9-5B9D-0040-A8D2-BFA7B569F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46623"/>
            <a:ext cx="6949897" cy="5212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3B423-6F5C-8E49-AD0A-37FD81AD4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70" t="11465" r="18595" b="2029"/>
          <a:stretch/>
        </p:blipFill>
        <p:spPr>
          <a:xfrm>
            <a:off x="6036013" y="1195558"/>
            <a:ext cx="3155718" cy="2776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3E707-A903-7D4D-93C5-62FE99F6C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827" y="4152834"/>
            <a:ext cx="2910090" cy="2210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889D28-32F3-2240-B73E-3821928144C4}"/>
              </a:ext>
            </a:extLst>
          </p:cNvPr>
          <p:cNvSpPr txBox="1"/>
          <p:nvPr/>
        </p:nvSpPr>
        <p:spPr>
          <a:xfrm rot="16200000">
            <a:off x="-833196" y="3912768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transfer, 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96D1F-4527-3641-BE89-7A003D8D54C9}"/>
              </a:ext>
            </a:extLst>
          </p:cNvPr>
          <p:cNvSpPr txBox="1"/>
          <p:nvPr/>
        </p:nvSpPr>
        <p:spPr>
          <a:xfrm>
            <a:off x="1817498" y="6536563"/>
            <a:ext cx="25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 vector transfer, </a:t>
            </a:r>
            <a:r>
              <a:rPr lang="en-US" b="1" dirty="0"/>
              <a:t>Q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34C6B-70A5-0029-4CBB-A15DA0612219}"/>
              </a:ext>
            </a:extLst>
          </p:cNvPr>
          <p:cNvSpPr txBox="1"/>
          <p:nvPr/>
        </p:nvSpPr>
        <p:spPr>
          <a:xfrm>
            <a:off x="725750" y="872392"/>
            <a:ext cx="4845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Dynamical structure factor S(</a:t>
            </a:r>
            <a:r>
              <a:rPr lang="en-US" sz="2000" b="1" dirty="0"/>
              <a:t>Q</a:t>
            </a:r>
            <a:r>
              <a:rPr lang="en-US" sz="2000" dirty="0"/>
              <a:t>,E) in Ge crystal at T=5K from ARCS @ SNS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6D84945-CD0B-D8DD-19C6-CC83821E26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30" y="6132407"/>
            <a:ext cx="1331370" cy="71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7D3125-6BFE-4860-72C6-748825717D8C}"/>
              </a:ext>
            </a:extLst>
          </p:cNvPr>
          <p:cNvGrpSpPr/>
          <p:nvPr/>
        </p:nvGrpSpPr>
        <p:grpSpPr>
          <a:xfrm>
            <a:off x="169813" y="2935752"/>
            <a:ext cx="3860654" cy="3064999"/>
            <a:chOff x="411480" y="3122853"/>
            <a:chExt cx="4853118" cy="3666802"/>
          </a:xfrm>
        </p:grpSpPr>
        <p:pic>
          <p:nvPicPr>
            <p:cNvPr id="222" name="Google Shape;222;p24"/>
            <p:cNvPicPr preferRelativeResize="0"/>
            <p:nvPr/>
          </p:nvPicPr>
          <p:blipFill rotWithShape="1">
            <a:blip r:embed="rId3">
              <a:alphaModFix/>
            </a:blip>
            <a:srcRect t="655"/>
            <a:stretch/>
          </p:blipFill>
          <p:spPr>
            <a:xfrm>
              <a:off x="411480" y="3550430"/>
              <a:ext cx="4853118" cy="3239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4"/>
            <p:cNvSpPr txBox="1"/>
            <p:nvPr/>
          </p:nvSpPr>
          <p:spPr>
            <a:xfrm>
              <a:off x="1282440" y="3122853"/>
              <a:ext cx="3003667" cy="315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050" b="1">
                  <a:highlight>
                    <a:schemeClr val="lt1"/>
                  </a:highlight>
                  <a:latin typeface="Calibri"/>
                  <a:ea typeface="Calibri"/>
                  <a:cs typeface="Calibri"/>
                  <a:sym typeface="Calibri"/>
                </a:rPr>
                <a:t>BZ [-3 -3 1] Page 3: All M-</a:t>
              </a:r>
              <a:r>
                <a:rPr lang="en" sz="1050">
                  <a:highlight>
                    <a:schemeClr val="lt1"/>
                  </a:highlight>
                  <a:latin typeface="Calibri"/>
                  <a:ea typeface="Calibri"/>
                  <a:cs typeface="Calibri"/>
                  <a:sym typeface="Calibri"/>
                </a:rPr>
                <a:t>𝚪</a:t>
              </a:r>
              <a:r>
                <a:rPr lang="en" sz="1050" b="1">
                  <a:highlight>
                    <a:schemeClr val="lt1"/>
                  </a:highlight>
                  <a:latin typeface="Calibri"/>
                  <a:ea typeface="Calibri"/>
                  <a:cs typeface="Calibri"/>
                  <a:sym typeface="Calibri"/>
                </a:rPr>
                <a:t> segments</a:t>
              </a:r>
              <a:endParaRPr sz="1050" b="1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E63DF-053D-231B-98AF-785A7AC2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1" y="286482"/>
            <a:ext cx="7448482" cy="383182"/>
          </a:xfrm>
        </p:spPr>
        <p:txBody>
          <a:bodyPr/>
          <a:lstStyle/>
          <a:p>
            <a:r>
              <a:rPr lang="en-US">
                <a:solidFill>
                  <a:srgbClr val="0528D1"/>
                </a:solidFill>
              </a:rPr>
              <a:t>pathSQE: workflow overview</a:t>
            </a:r>
          </a:p>
        </p:txBody>
      </p:sp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FEF7BE78-6A29-8748-E285-5F99B2A4CE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824" y="1089501"/>
            <a:ext cx="4240061" cy="20559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numCol="1" anchor="t" anchorCtr="0" compatLnSpc="1">
            <a:prstTxWarp prst="textNoShape">
              <a:avLst/>
            </a:prstTxWarp>
            <a:noAutofit/>
          </a:bodyPr>
          <a:lstStyle/>
          <a:p>
            <a:pPr indent="-247650">
              <a:spcBef>
                <a:spcPts val="750"/>
              </a:spcBef>
              <a:buClr>
                <a:srgbClr val="000000"/>
              </a:buClr>
              <a:buSzPts val="1600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Efficient, Mantid-compatible framework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>
              <a:spcBef>
                <a:spcPts val="750"/>
              </a:spcBef>
              <a:buClr>
                <a:srgbClr val="000000"/>
              </a:buClr>
              <a:buSzPts val="1600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normalization and errors properly handled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>
              <a:spcBef>
                <a:spcPts val="750"/>
              </a:spcBef>
              <a:buClr>
                <a:srgbClr val="000000"/>
              </a:buClr>
              <a:buSzPts val="1600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Extensive data visualization and coupled simulations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4F5A9-2A4E-9D14-DCC9-F0D03387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437" y="3733814"/>
            <a:ext cx="4897770" cy="21546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C81581-F996-0C37-57D8-3ABB08D980EC}"/>
              </a:ext>
            </a:extLst>
          </p:cNvPr>
          <p:cNvGrpSpPr/>
          <p:nvPr/>
        </p:nvGrpSpPr>
        <p:grpSpPr>
          <a:xfrm>
            <a:off x="4357885" y="1149497"/>
            <a:ext cx="4052747" cy="2215898"/>
            <a:chOff x="92467" y="902024"/>
            <a:chExt cx="5403662" cy="29545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5FEF3B-5173-70D6-7EA8-0593C80B40AD}"/>
                </a:ext>
              </a:extLst>
            </p:cNvPr>
            <p:cNvGrpSpPr/>
            <p:nvPr/>
          </p:nvGrpSpPr>
          <p:grpSpPr>
            <a:xfrm>
              <a:off x="92467" y="902024"/>
              <a:ext cx="5403661" cy="2954531"/>
              <a:chOff x="92467" y="902024"/>
              <a:chExt cx="5403661" cy="295453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7C42FBD-F512-2607-E87A-03F34C970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499" y="902024"/>
                <a:ext cx="5313629" cy="293361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5F13DA-398E-97DA-50DE-674F4590416F}"/>
                  </a:ext>
                </a:extLst>
              </p:cNvPr>
              <p:cNvSpPr/>
              <p:nvPr/>
            </p:nvSpPr>
            <p:spPr>
              <a:xfrm>
                <a:off x="92467" y="3079315"/>
                <a:ext cx="1921268" cy="77724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EF7596-1BEA-92C4-38AE-B2AE2D9237BB}"/>
                </a:ext>
              </a:extLst>
            </p:cNvPr>
            <p:cNvSpPr/>
            <p:nvPr/>
          </p:nvSpPr>
          <p:spPr>
            <a:xfrm>
              <a:off x="5024063" y="3562803"/>
              <a:ext cx="472066" cy="1975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98AC4C-D4A5-E51E-C640-D521C2BD8EB3}"/>
              </a:ext>
            </a:extLst>
          </p:cNvPr>
          <p:cNvSpPr txBox="1"/>
          <p:nvPr/>
        </p:nvSpPr>
        <p:spPr>
          <a:xfrm>
            <a:off x="7228264" y="954763"/>
            <a:ext cx="106631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0432FF"/>
                </a:solidFill>
              </a:rPr>
              <a:t>Aiden Sable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820EC7-C933-467B-31A4-4FAB1CE50B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7000"/>
                    </a14:imgEffect>
                    <a14:imgEffect>
                      <a14:saturation sat="127000"/>
                    </a14:imgEffect>
                    <a14:imgEffect>
                      <a14:brightnessContrast bright="19000" contrast="5000"/>
                    </a14:imgEffect>
                  </a14:imgLayer>
                </a14:imgProps>
              </a:ext>
            </a:extLst>
          </a:blip>
          <a:srcRect l="13146" t="6308" b="9931"/>
          <a:stretch/>
        </p:blipFill>
        <p:spPr>
          <a:xfrm>
            <a:off x="8360100" y="912380"/>
            <a:ext cx="783900" cy="953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4BB6A374-A2A5-BD75-5BFD-5BB40833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CA8D-1103-E8A8-EB9F-787D69C5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1" y="273448"/>
            <a:ext cx="7448482" cy="383182"/>
          </a:xfrm>
        </p:spPr>
        <p:txBody>
          <a:bodyPr/>
          <a:lstStyle/>
          <a:p>
            <a:r>
              <a:rPr lang="en-US">
                <a:solidFill>
                  <a:srgbClr val="0528D1"/>
                </a:solidFill>
              </a:rPr>
              <a:t>pathSQE: workflow overview</a:t>
            </a:r>
          </a:p>
        </p:txBody>
      </p:sp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19AFB0D2-7A17-E9DA-F34D-6601C995C0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476" y="1108832"/>
            <a:ext cx="4240061" cy="20559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numCol="1" anchor="t" anchorCtr="0" compatLnSpc="1">
            <a:prstTxWarp prst="textNoShape">
              <a:avLst/>
            </a:prstTxWarp>
            <a:noAutofit/>
          </a:bodyPr>
          <a:lstStyle/>
          <a:p>
            <a:pPr indent="-247650">
              <a:spcBef>
                <a:spcPts val="750"/>
              </a:spcBef>
              <a:buClr>
                <a:srgbClr val="000000"/>
              </a:buClr>
              <a:buSzPts val="1600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Efficient, Mantid-compatible framework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>
              <a:spcBef>
                <a:spcPts val="750"/>
              </a:spcBef>
              <a:buClr>
                <a:srgbClr val="000000"/>
              </a:buClr>
              <a:buSzPts val="1600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normalization and errors properly handled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>
              <a:spcBef>
                <a:spcPts val="750"/>
              </a:spcBef>
              <a:buClr>
                <a:srgbClr val="000000"/>
              </a:buClr>
              <a:buSzPts val="1600"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Extensive data visualization and coupled simulations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CB17E-2180-13A0-6D84-5696342E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39" y="3733814"/>
            <a:ext cx="4897770" cy="21546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F2C04A-75F2-DF72-1411-39DCA80EBE03}"/>
              </a:ext>
            </a:extLst>
          </p:cNvPr>
          <p:cNvGrpSpPr/>
          <p:nvPr/>
        </p:nvGrpSpPr>
        <p:grpSpPr>
          <a:xfrm>
            <a:off x="4356537" y="1140731"/>
            <a:ext cx="4052747" cy="2215898"/>
            <a:chOff x="92467" y="902024"/>
            <a:chExt cx="5403662" cy="29545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E8E198-349B-B306-1E78-F05A3468BE0A}"/>
                </a:ext>
              </a:extLst>
            </p:cNvPr>
            <p:cNvGrpSpPr/>
            <p:nvPr/>
          </p:nvGrpSpPr>
          <p:grpSpPr>
            <a:xfrm>
              <a:off x="92467" y="902024"/>
              <a:ext cx="5403661" cy="2954531"/>
              <a:chOff x="92467" y="902024"/>
              <a:chExt cx="5403661" cy="295453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9CE950E-0551-F57D-0C6F-16FD88DB6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2499" y="902024"/>
                <a:ext cx="5313629" cy="293361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A372249-DA01-8D1B-4508-77F0C13110DD}"/>
                  </a:ext>
                </a:extLst>
              </p:cNvPr>
              <p:cNvSpPr/>
              <p:nvPr/>
            </p:nvSpPr>
            <p:spPr>
              <a:xfrm>
                <a:off x="92467" y="3079315"/>
                <a:ext cx="1921268" cy="77724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015504-A4B9-433B-87A5-7AF320D4F7DA}"/>
                </a:ext>
              </a:extLst>
            </p:cNvPr>
            <p:cNvSpPr/>
            <p:nvPr/>
          </p:nvSpPr>
          <p:spPr>
            <a:xfrm>
              <a:off x="5024063" y="3562803"/>
              <a:ext cx="472066" cy="1975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32D7DA-8394-3B72-80F9-77941762FD6A}"/>
              </a:ext>
            </a:extLst>
          </p:cNvPr>
          <p:cNvSpPr txBox="1"/>
          <p:nvPr/>
        </p:nvSpPr>
        <p:spPr>
          <a:xfrm>
            <a:off x="7228264" y="954763"/>
            <a:ext cx="106631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0432FF"/>
                </a:solidFill>
              </a:rPr>
              <a:t>Aiden Sable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FC943D-26A2-D27A-E659-84F7F3B361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  <a14:imgEffect>
                      <a14:saturation sat="127000"/>
                    </a14:imgEffect>
                    <a14:imgEffect>
                      <a14:brightnessContrast bright="19000" contrast="5000"/>
                    </a14:imgEffect>
                  </a14:imgLayer>
                </a14:imgProps>
              </a:ext>
            </a:extLst>
          </a:blip>
          <a:srcRect l="13146" t="6308" b="9931"/>
          <a:stretch/>
        </p:blipFill>
        <p:spPr>
          <a:xfrm>
            <a:off x="8360100" y="912380"/>
            <a:ext cx="783900" cy="953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6FF83-C77C-7DC2-136D-DDD62A9D2A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1784"/>
          <a:stretch>
            <a:fillRect/>
          </a:stretch>
        </p:blipFill>
        <p:spPr>
          <a:xfrm>
            <a:off x="116476" y="3707298"/>
            <a:ext cx="4146035" cy="22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0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11700" y="2709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2600"/>
              <a:t>Ge ARCS data processing with pathSQE</a:t>
            </a:r>
            <a:endParaRPr sz="2600"/>
          </a:p>
        </p:txBody>
      </p:sp>
      <p:pic>
        <p:nvPicPr>
          <p:cNvPr id="203" name="Google Shape;203;p25" title="INS_3D_HKL_E_highres_p5.png"/>
          <p:cNvPicPr preferRelativeResize="0"/>
          <p:nvPr/>
        </p:nvPicPr>
        <p:blipFill rotWithShape="1">
          <a:blip r:embed="rId3">
            <a:alphaModFix/>
          </a:blip>
          <a:srcRect l="18619" t="20060" r="34145" b="23095"/>
          <a:stretch/>
        </p:blipFill>
        <p:spPr>
          <a:xfrm>
            <a:off x="638509" y="1684675"/>
            <a:ext cx="2646840" cy="205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 title="INS_3D_HKL_E_highres_p5.png"/>
          <p:cNvPicPr preferRelativeResize="0"/>
          <p:nvPr/>
        </p:nvPicPr>
        <p:blipFill rotWithShape="1">
          <a:blip r:embed="rId4">
            <a:alphaModFix/>
          </a:blip>
          <a:srcRect l="82900" t="18880" b="14872"/>
          <a:stretch/>
        </p:blipFill>
        <p:spPr>
          <a:xfrm>
            <a:off x="3291483" y="1829745"/>
            <a:ext cx="627825" cy="156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 title="Ge_foldOverview_plot.png"/>
          <p:cNvPicPr preferRelativeResize="0"/>
          <p:nvPr/>
        </p:nvPicPr>
        <p:blipFill rotWithShape="1">
          <a:blip r:embed="rId5">
            <a:alphaModFix/>
          </a:blip>
          <a:srcRect r="65756" b="50007"/>
          <a:stretch/>
        </p:blipFill>
        <p:spPr>
          <a:xfrm>
            <a:off x="4698875" y="1500519"/>
            <a:ext cx="320064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 title="Ge_foldOverview_plot.png"/>
          <p:cNvPicPr preferRelativeResize="0"/>
          <p:nvPr/>
        </p:nvPicPr>
        <p:blipFill rotWithShape="1">
          <a:blip r:embed="rId5">
            <a:alphaModFix/>
          </a:blip>
          <a:srcRect l="42689" r="52304" b="50007"/>
          <a:stretch/>
        </p:blipFill>
        <p:spPr>
          <a:xfrm>
            <a:off x="7929786" y="1500519"/>
            <a:ext cx="467988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25"/>
          <p:cNvCxnSpPr/>
          <p:nvPr/>
        </p:nvCxnSpPr>
        <p:spPr>
          <a:xfrm>
            <a:off x="3860735" y="2609820"/>
            <a:ext cx="914400" cy="9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25"/>
          <p:cNvCxnSpPr/>
          <p:nvPr/>
        </p:nvCxnSpPr>
        <p:spPr>
          <a:xfrm flipH="1">
            <a:off x="4377025" y="3447150"/>
            <a:ext cx="771000" cy="385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31E7252-BCDC-1B6B-7B94-98726F29B563}"/>
              </a:ext>
            </a:extLst>
          </p:cNvPr>
          <p:cNvGrpSpPr/>
          <p:nvPr/>
        </p:nvGrpSpPr>
        <p:grpSpPr>
          <a:xfrm>
            <a:off x="505907" y="3801199"/>
            <a:ext cx="3877770" cy="2112869"/>
            <a:chOff x="505907" y="3801199"/>
            <a:chExt cx="3877770" cy="21128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5871C5-D8D2-6F59-BE1B-FB3AB0D57F1A}"/>
                </a:ext>
              </a:extLst>
            </p:cNvPr>
            <p:cNvGrpSpPr/>
            <p:nvPr/>
          </p:nvGrpSpPr>
          <p:grpSpPr>
            <a:xfrm>
              <a:off x="505907" y="3801199"/>
              <a:ext cx="3877770" cy="2112869"/>
              <a:chOff x="505907" y="2943948"/>
              <a:chExt cx="3877770" cy="2112869"/>
            </a:xfrm>
          </p:grpSpPr>
          <p:pic>
            <p:nvPicPr>
              <p:cNvPr id="200" name="Google Shape;200;p25" title="Ge_foldOverview_plot.png"/>
              <p:cNvPicPr preferRelativeResize="0"/>
              <p:nvPr/>
            </p:nvPicPr>
            <p:blipFill rotWithShape="1">
              <a:blip r:embed="rId5">
                <a:alphaModFix/>
              </a:blip>
              <a:srcRect l="51291" t="50007" r="9274"/>
              <a:stretch/>
            </p:blipFill>
            <p:spPr>
              <a:xfrm>
                <a:off x="999398" y="2943948"/>
                <a:ext cx="3384279" cy="20959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5" title="Ge_foldOverview_plot.png"/>
              <p:cNvPicPr preferRelativeResize="0"/>
              <p:nvPr/>
            </p:nvPicPr>
            <p:blipFill rotWithShape="1">
              <a:blip r:embed="rId5">
                <a:alphaModFix/>
              </a:blip>
              <a:srcRect t="50007" r="93174"/>
              <a:stretch/>
            </p:blipFill>
            <p:spPr>
              <a:xfrm>
                <a:off x="505907" y="2960847"/>
                <a:ext cx="585830" cy="20959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9" name="Google Shape;209;p25"/>
            <p:cNvSpPr txBox="1"/>
            <p:nvPr/>
          </p:nvSpPr>
          <p:spPr>
            <a:xfrm>
              <a:off x="1196043" y="4235455"/>
              <a:ext cx="7743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700">
                  <a:solidFill>
                    <a:srgbClr val="FFFFFF"/>
                  </a:solidFill>
                </a:rPr>
                <a:t>Expt.</a:t>
              </a:r>
              <a:endParaRPr sz="170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BC7C4D-C972-2BDA-8826-20A7B211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562" b="26726"/>
          <a:stretch>
            <a:fillRect/>
          </a:stretch>
        </p:blipFill>
        <p:spPr>
          <a:xfrm>
            <a:off x="339999" y="3845659"/>
            <a:ext cx="9121790" cy="2420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C770-5A37-5ACD-7697-A3E9FCFE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236982"/>
            <a:ext cx="8942831" cy="510909"/>
          </a:xfrm>
        </p:spPr>
        <p:txBody>
          <a:bodyPr/>
          <a:lstStyle/>
          <a:p>
            <a:r>
              <a:rPr lang="en-US"/>
              <a:t>INS data processing, comparison with DFT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97C1E-3EF8-435B-7AA7-9218DEA7D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80" y="925800"/>
            <a:ext cx="8642640" cy="4195415"/>
          </a:xfrm>
        </p:spPr>
        <p:txBody>
          <a:bodyPr/>
          <a:lstStyle/>
          <a:p>
            <a:r>
              <a:rPr lang="en-US" sz="2000"/>
              <a:t>Single-crystal Ge phonons dataset (INS vs DFT)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16961A-57A2-2F93-1F00-EA88C9267383}"/>
              </a:ext>
            </a:extLst>
          </p:cNvPr>
          <p:cNvSpPr txBox="1"/>
          <p:nvPr/>
        </p:nvSpPr>
        <p:spPr>
          <a:xfrm>
            <a:off x="6290836" y="2002169"/>
            <a:ext cx="6335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61D99-CC48-CA15-E4AB-927E2C478489}"/>
              </a:ext>
            </a:extLst>
          </p:cNvPr>
          <p:cNvSpPr txBox="1"/>
          <p:nvPr/>
        </p:nvSpPr>
        <p:spPr>
          <a:xfrm>
            <a:off x="2130151" y="2002169"/>
            <a:ext cx="5693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9EC187-475C-BB9E-DE2A-6F897530AD6B}"/>
              </a:ext>
            </a:extLst>
          </p:cNvPr>
          <p:cNvGrpSpPr/>
          <p:nvPr/>
        </p:nvGrpSpPr>
        <p:grpSpPr>
          <a:xfrm>
            <a:off x="4732637" y="2289272"/>
            <a:ext cx="4679142" cy="2733702"/>
            <a:chOff x="4506193" y="3801198"/>
            <a:chExt cx="4117745" cy="20959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E67C50-D775-0817-66EA-5EF8AA1E5DD2}"/>
                </a:ext>
              </a:extLst>
            </p:cNvPr>
            <p:cNvGrpSpPr/>
            <p:nvPr/>
          </p:nvGrpSpPr>
          <p:grpSpPr>
            <a:xfrm>
              <a:off x="4506193" y="3801198"/>
              <a:ext cx="4117745" cy="2095970"/>
              <a:chOff x="4506193" y="3801198"/>
              <a:chExt cx="4117745" cy="2095970"/>
            </a:xfrm>
          </p:grpSpPr>
          <p:pic>
            <p:nvPicPr>
              <p:cNvPr id="10" name="Google Shape;199;p25" title="Ge_foldOverview_plot.png">
                <a:extLst>
                  <a:ext uri="{FF2B5EF4-FFF2-40B4-BE49-F238E27FC236}">
                    <a16:creationId xmlns:a16="http://schemas.microsoft.com/office/drawing/2014/main" id="{5EB9E475-1822-8A1B-9090-CBF2AC0F03F8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90515" t="50007"/>
              <a:stretch/>
            </p:blipFill>
            <p:spPr>
              <a:xfrm>
                <a:off x="7809981" y="3801198"/>
                <a:ext cx="813957" cy="20959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201;p25" title="Ge_foldOverview_plot.png">
                <a:extLst>
                  <a:ext uri="{FF2B5EF4-FFF2-40B4-BE49-F238E27FC236}">
                    <a16:creationId xmlns:a16="http://schemas.microsoft.com/office/drawing/2014/main" id="{7A1D3DEA-A9D2-8B32-D616-EDD3771BA999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582" t="50007" r="54858"/>
              <a:stretch/>
            </p:blipFill>
            <p:spPr>
              <a:xfrm>
                <a:off x="4506193" y="3801198"/>
                <a:ext cx="3309210" cy="20959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210;p25">
              <a:extLst>
                <a:ext uri="{FF2B5EF4-FFF2-40B4-BE49-F238E27FC236}">
                  <a16:creationId xmlns:a16="http://schemas.microsoft.com/office/drawing/2014/main" id="{E1E6B647-6535-776F-5671-F10DF27B91A0}"/>
                </a:ext>
              </a:extLst>
            </p:cNvPr>
            <p:cNvSpPr txBox="1"/>
            <p:nvPr/>
          </p:nvSpPr>
          <p:spPr>
            <a:xfrm>
              <a:off x="4583297" y="4235455"/>
              <a:ext cx="6771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700">
                  <a:solidFill>
                    <a:srgbClr val="FFFFFF"/>
                  </a:solidFill>
                </a:rPr>
                <a:t>Sim.</a:t>
              </a:r>
              <a:endParaRPr sz="170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B9B7BF-E14C-71C1-00EF-E159C9A3E489}"/>
              </a:ext>
            </a:extLst>
          </p:cNvPr>
          <p:cNvGrpSpPr/>
          <p:nvPr/>
        </p:nvGrpSpPr>
        <p:grpSpPr>
          <a:xfrm>
            <a:off x="0" y="2288497"/>
            <a:ext cx="4411365" cy="2755743"/>
            <a:chOff x="505907" y="3801199"/>
            <a:chExt cx="3877770" cy="211286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FEC133D-D733-CA3A-A2A3-0FFDD6E9661C}"/>
                </a:ext>
              </a:extLst>
            </p:cNvPr>
            <p:cNvGrpSpPr/>
            <p:nvPr/>
          </p:nvGrpSpPr>
          <p:grpSpPr>
            <a:xfrm>
              <a:off x="505907" y="3801199"/>
              <a:ext cx="3877770" cy="2112869"/>
              <a:chOff x="505907" y="2943948"/>
              <a:chExt cx="3877770" cy="2112869"/>
            </a:xfrm>
          </p:grpSpPr>
          <p:pic>
            <p:nvPicPr>
              <p:cNvPr id="15" name="Google Shape;200;p25" title="Ge_foldOverview_plot.png">
                <a:extLst>
                  <a:ext uri="{FF2B5EF4-FFF2-40B4-BE49-F238E27FC236}">
                    <a16:creationId xmlns:a16="http://schemas.microsoft.com/office/drawing/2014/main" id="{2564972E-793D-010B-3B8C-3DE42C980F79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51291" t="50007" r="9274"/>
              <a:stretch/>
            </p:blipFill>
            <p:spPr>
              <a:xfrm>
                <a:off x="999398" y="2943948"/>
                <a:ext cx="3384279" cy="20959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202;p25" title="Ge_foldOverview_plot.png">
                <a:extLst>
                  <a:ext uri="{FF2B5EF4-FFF2-40B4-BE49-F238E27FC236}">
                    <a16:creationId xmlns:a16="http://schemas.microsoft.com/office/drawing/2014/main" id="{900BC81D-73CB-0B69-609E-4F8C50569B9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t="50007" r="93174"/>
              <a:stretch/>
            </p:blipFill>
            <p:spPr>
              <a:xfrm>
                <a:off x="505907" y="2960847"/>
                <a:ext cx="585830" cy="20959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209;p25">
              <a:extLst>
                <a:ext uri="{FF2B5EF4-FFF2-40B4-BE49-F238E27FC236}">
                  <a16:creationId xmlns:a16="http://schemas.microsoft.com/office/drawing/2014/main" id="{D19886F7-B226-F3D9-FB4C-27892847540C}"/>
                </a:ext>
              </a:extLst>
            </p:cNvPr>
            <p:cNvSpPr txBox="1"/>
            <p:nvPr/>
          </p:nvSpPr>
          <p:spPr>
            <a:xfrm>
              <a:off x="1196043" y="4235455"/>
              <a:ext cx="7743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700">
                  <a:solidFill>
                    <a:srgbClr val="FFFFFF"/>
                  </a:solidFill>
                </a:rPr>
                <a:t>Expt.</a:t>
              </a:r>
              <a:endParaRPr sz="17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20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A3BC-5093-17CB-DC20-CF5F31DC3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71" y="105548"/>
            <a:ext cx="8636290" cy="929485"/>
          </a:xfrm>
        </p:spPr>
        <p:txBody>
          <a:bodyPr/>
          <a:lstStyle/>
          <a:p>
            <a:pPr algn="ctr"/>
            <a:r>
              <a:rPr lang="en-US" dirty="0"/>
              <a:t>Machine learning for lattice dynamics model inversion based on INS data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2479FB2-B5BE-F3DF-DAF6-4915CF81F3D2}"/>
                  </a:ext>
                </a:extLst>
              </p:cNvPr>
              <p:cNvSpPr/>
              <p:nvPr/>
            </p:nvSpPr>
            <p:spPr>
              <a:xfrm>
                <a:off x="484829" y="3585914"/>
                <a:ext cx="23663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1600" dirty="0"/>
                  <a:t> from INS</a:t>
                </a:r>
              </a:p>
              <a:p>
                <a:pPr algn="ctr"/>
                <a:r>
                  <a:rPr lang="en-US" sz="1600" dirty="0"/>
                  <a:t>(</a:t>
                </a:r>
                <a:r>
                  <a:rPr lang="en-US" sz="1600" b="1" dirty="0"/>
                  <a:t>ARCS</a:t>
                </a:r>
                <a:r>
                  <a:rPr lang="en-US" sz="1600" dirty="0"/>
                  <a:t>, folded+padded)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2479FB2-B5BE-F3DF-DAF6-4915CF81F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29" y="3585914"/>
                <a:ext cx="2366352" cy="584775"/>
              </a:xfrm>
              <a:prstGeom prst="rect">
                <a:avLst/>
              </a:prstGeom>
              <a:blipFill>
                <a:blip r:embed="rId2"/>
                <a:stretch>
                  <a:fillRect l="-1070" t="-4255" r="-1070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0324CF-A2C4-E7F2-1EF8-C8C4AC1DC619}"/>
                  </a:ext>
                </a:extLst>
              </p:cNvPr>
              <p:cNvSpPr txBox="1"/>
              <p:nvPr/>
            </p:nvSpPr>
            <p:spPr>
              <a:xfrm>
                <a:off x="2637554" y="3610535"/>
                <a:ext cx="2990240" cy="554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“inverted” from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trained </a:t>
                </a:r>
                <a:r>
                  <a:rPr lang="en-US" sz="1600" b="1" dirty="0"/>
                  <a:t>neural net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0324CF-A2C4-E7F2-1EF8-C8C4AC1DC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554" y="3610535"/>
                <a:ext cx="2990240" cy="554511"/>
              </a:xfrm>
              <a:prstGeom prst="rect">
                <a:avLst/>
              </a:prstGeom>
              <a:blipFill>
                <a:blip r:embed="rId3"/>
                <a:stretch>
                  <a:fillRect t="-9091" r="-1266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A6ED5A56-73BF-F5AB-7C2F-D893900A3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0" r="24023"/>
          <a:stretch/>
        </p:blipFill>
        <p:spPr>
          <a:xfrm>
            <a:off x="166421" y="4170689"/>
            <a:ext cx="2672611" cy="2356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063D93-2276-28AE-B2ED-035A4EA8E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5" t="10670" r="24023"/>
          <a:stretch/>
        </p:blipFill>
        <p:spPr>
          <a:xfrm>
            <a:off x="2851181" y="4149907"/>
            <a:ext cx="2446251" cy="239008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913BD7-9D3C-ABA1-D771-7EF204CCABB2}"/>
              </a:ext>
            </a:extLst>
          </p:cNvPr>
          <p:cNvGrpSpPr/>
          <p:nvPr/>
        </p:nvGrpSpPr>
        <p:grpSpPr>
          <a:xfrm>
            <a:off x="5482269" y="4165046"/>
            <a:ext cx="3326792" cy="2587406"/>
            <a:chOff x="2960895" y="5410035"/>
            <a:chExt cx="2069918" cy="14479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5C24380-EC66-D7E5-1346-B114FED95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247"/>
            <a:stretch/>
          </p:blipFill>
          <p:spPr>
            <a:xfrm>
              <a:off x="2960895" y="5410035"/>
              <a:ext cx="2069918" cy="14479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2DE2D9-4BBF-3BD9-87FF-CBE4AF73C468}"/>
                </a:ext>
              </a:extLst>
            </p:cNvPr>
            <p:cNvSpPr txBox="1"/>
            <p:nvPr/>
          </p:nvSpPr>
          <p:spPr>
            <a:xfrm>
              <a:off x="3893909" y="6391073"/>
              <a:ext cx="811436" cy="15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validation, NN21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B02B1F-F8AE-3B6C-7C1F-B14D83022931}"/>
              </a:ext>
            </a:extLst>
          </p:cNvPr>
          <p:cNvGrpSpPr/>
          <p:nvPr/>
        </p:nvGrpSpPr>
        <p:grpSpPr>
          <a:xfrm>
            <a:off x="3061698" y="1219378"/>
            <a:ext cx="3812617" cy="838260"/>
            <a:chOff x="649945" y="4104762"/>
            <a:chExt cx="3800544" cy="8313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3CBFD3-975B-66F5-5B10-107BE73E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945" y="4104762"/>
              <a:ext cx="3800544" cy="8313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03FA5C9-D806-0820-06B4-385074DE8219}"/>
                    </a:ext>
                  </a:extLst>
                </p:cNvPr>
                <p:cNvSpPr/>
                <p:nvPr/>
              </p:nvSpPr>
              <p:spPr>
                <a:xfrm>
                  <a:off x="741385" y="4456811"/>
                  <a:ext cx="559095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4C64A10-9C8F-7014-243D-D017F53A77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385" y="4456811"/>
                  <a:ext cx="559095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3DF230-B7A5-87A3-36FC-AC4BB3217A53}"/>
              </a:ext>
            </a:extLst>
          </p:cNvPr>
          <p:cNvSpPr txBox="1"/>
          <p:nvPr/>
        </p:nvSpPr>
        <p:spPr>
          <a:xfrm>
            <a:off x="929960" y="1246186"/>
            <a:ext cx="18761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Parameterized 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Hamiltonian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CB6B2-B0E5-8894-B5F9-9BE0758DF8DD}"/>
              </a:ext>
            </a:extLst>
          </p:cNvPr>
          <p:cNvSpPr/>
          <p:nvPr/>
        </p:nvSpPr>
        <p:spPr>
          <a:xfrm>
            <a:off x="5699628" y="1245874"/>
            <a:ext cx="558800" cy="656941"/>
          </a:xfrm>
          <a:prstGeom prst="rect">
            <a:avLst/>
          </a:prstGeom>
          <a:noFill/>
          <a:ln w="34925">
            <a:solidFill>
              <a:srgbClr val="0432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10DBD7C-BA59-AA24-7017-3C9BC11685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169" y="2037401"/>
            <a:ext cx="3698319" cy="142031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57E585E-47F8-E476-2AB0-0453FD9F37D3}"/>
                  </a:ext>
                </a:extLst>
              </p:cNvPr>
              <p:cNvSpPr txBox="1"/>
              <p:nvPr/>
            </p:nvSpPr>
            <p:spPr>
              <a:xfrm>
                <a:off x="4904409" y="2315970"/>
                <a:ext cx="3844514" cy="9787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endParaRPr lang="en-US" sz="1600" dirty="0"/>
              </a:p>
              <a:p>
                <a:pPr>
                  <a:lnSpc>
                    <a:spcPct val="90000"/>
                  </a:lnSpc>
                </a:pPr>
                <a:r>
                  <a:rPr lang="en-US" sz="1600" dirty="0"/>
                  <a:t>Card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</m:oMath>
                </a14:m>
                <a:r>
                  <a:rPr lang="en-US" sz="1600" dirty="0"/>
                  <a:t>=35 ;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600" dirty="0"/>
                  <a:t>Training data: 50,000 [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</m:oMath>
                </a14:m>
                <a:r>
                  <a:rPr lang="en-US" sz="1600" dirty="0"/>
                  <a:t>, I(q,E)] pairs ;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600" dirty="0"/>
                  <a:t>Convol. Neural Net, trained 50 epochs 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57E585E-47F8-E476-2AB0-0453FD9F3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09" y="2315970"/>
                <a:ext cx="3844514" cy="978729"/>
              </a:xfrm>
              <a:prstGeom prst="rect">
                <a:avLst/>
              </a:prstGeom>
              <a:blipFill>
                <a:blip r:embed="rId10"/>
                <a:stretch>
                  <a:fillRect l="-656" b="-63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0275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1.8|24.8"/>
</p:tagLst>
</file>

<file path=ppt/theme/theme1.xml><?xml version="1.0" encoding="utf-8"?>
<a:theme xmlns:a="http://schemas.openxmlformats.org/drawingml/2006/main" name="Default Theme">
  <a:themeElements>
    <a:clrScheme name="Custom 8">
      <a:dk1>
        <a:srgbClr val="000000"/>
      </a:dk1>
      <a:lt1>
        <a:srgbClr val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.pptx" id="{DC2A8CA3-FA16-44F8-AFA5-372F748F198E}" vid="{EE545D06-FCE0-4006-A2EE-90C6883ED0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 template 4x3</Template>
  <TotalTime>76880</TotalTime>
  <Words>1374</Words>
  <Application>Microsoft Macintosh PowerPoint</Application>
  <PresentationFormat>On-screen Show (4:3)</PresentationFormat>
  <Paragraphs>233</Paragraphs>
  <Slides>34</Slides>
  <Notes>21</Notes>
  <HiddenSlides>3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Arial Black</vt:lpstr>
      <vt:lpstr>Cabin</vt:lpstr>
      <vt:lpstr>Calibri</vt:lpstr>
      <vt:lpstr>Cambria Math</vt:lpstr>
      <vt:lpstr>CMTT12</vt:lpstr>
      <vt:lpstr>Futura Medium</vt:lpstr>
      <vt:lpstr>Helvetica</vt:lpstr>
      <vt:lpstr>Symbol</vt:lpstr>
      <vt:lpstr>Times New Roman</vt:lpstr>
      <vt:lpstr>Default Theme</vt:lpstr>
      <vt:lpstr>Machine learning, digital twins and atomistic simulations for t-o-f INS    </vt:lpstr>
      <vt:lpstr>PowerPoint Presentation</vt:lpstr>
      <vt:lpstr>Spectra beyond phonon quasiparticles</vt:lpstr>
      <vt:lpstr>Big data from time-of-flight INS</vt:lpstr>
      <vt:lpstr>pathSQE: workflow overview</vt:lpstr>
      <vt:lpstr>pathSQE: workflow overview</vt:lpstr>
      <vt:lpstr>Ge ARCS data processing with pathSQE</vt:lpstr>
      <vt:lpstr>INS data processing, comparison with DFT</vt:lpstr>
      <vt:lpstr>Machine learning for lattice dynamics model inversion based on INS data</vt:lpstr>
      <vt:lpstr>VAE model architecture for FC inversion from I(q,E) spectra</vt:lpstr>
      <vt:lpstr>Ongoing work: model inversion on less data</vt:lpstr>
      <vt:lpstr>Ongoing work: model inversion on less data</vt:lpstr>
      <vt:lpstr>ML FC capture experimental dynamics better than DFT FC</vt:lpstr>
      <vt:lpstr>Ongoing work: t-o-f resolution</vt:lpstr>
      <vt:lpstr>PowerPoint Presentation</vt:lpstr>
      <vt:lpstr>PowerPoint Presentation</vt:lpstr>
      <vt:lpstr>Monte Carlo resolution for t-o-f INS</vt:lpstr>
      <vt:lpstr>Monte Carlo resolution: intrinsic linewidths</vt:lpstr>
      <vt:lpstr>PowerPoint Presentation</vt:lpstr>
      <vt:lpstr>ML for materials simulations: MLIPs</vt:lpstr>
      <vt:lpstr>PowerPoint Presentation</vt:lpstr>
      <vt:lpstr>Liquid-like dynamics in crystalline Li6PS5Cl</vt:lpstr>
      <vt:lpstr>Comparing QENS measurements and MLMD simulations</vt:lpstr>
      <vt:lpstr>Subset of ML Force Fields from Materials Project</vt:lpstr>
      <vt:lpstr>Ge dispersion from 14 MLFFs</vt:lpstr>
      <vt:lpstr>FC domain from ensemble of universal MLFFs </vt:lpstr>
      <vt:lpstr>Conclusions </vt:lpstr>
      <vt:lpstr>Extra Slides</vt:lpstr>
      <vt:lpstr>Simulation inference and  latent space analysis</vt:lpstr>
      <vt:lpstr>Reconstructions are accurate across simulated test set</vt:lpstr>
      <vt:lpstr>15k-D spectra are accurately represented with 11-D encodings</vt:lpstr>
      <vt:lpstr>High-fidelity FC predictions on simulated test data</vt:lpstr>
      <vt:lpstr>Active latents nonlinearly encode to underlying FC</vt:lpstr>
      <vt:lpstr>Semantic grouping in latent space mirrors physical interactions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give me a job doing something cool.</dc:title>
  <dc:creator>Niedziela, Jennifer L.</dc:creator>
  <cp:lastModifiedBy>Olivier Delaire</cp:lastModifiedBy>
  <cp:revision>1749</cp:revision>
  <cp:lastPrinted>2017-10-08T15:28:45Z</cp:lastPrinted>
  <dcterms:created xsi:type="dcterms:W3CDTF">2017-07-08T16:30:48Z</dcterms:created>
  <dcterms:modified xsi:type="dcterms:W3CDTF">2025-07-11T10:46:06Z</dcterms:modified>
</cp:coreProperties>
</file>