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62" r:id="rId9"/>
    <p:sldId id="269" r:id="rId10"/>
    <p:sldId id="263" r:id="rId11"/>
    <p:sldId id="265" r:id="rId12"/>
    <p:sldId id="266" r:id="rId13"/>
    <p:sldId id="267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/>
    <p:restoredTop sz="94694"/>
  </p:normalViewPr>
  <p:slideViewPr>
    <p:cSldViewPr snapToGrid="0">
      <p:cViewPr varScale="1">
        <p:scale>
          <a:sx n="142" d="100"/>
          <a:sy n="142" d="100"/>
        </p:scale>
        <p:origin x="20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81B9B-9C62-4FC7-A868-21044C9A78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6A9DDF-AA7D-4DCD-B579-9B6356F76FFE}">
      <dgm:prSet/>
      <dgm:spPr/>
      <dgm:t>
        <a:bodyPr/>
        <a:lstStyle/>
        <a:p>
          <a:r>
            <a:rPr lang="en-US"/>
            <a:t>Cross section relies on the mosaicity distribution</a:t>
          </a:r>
        </a:p>
      </dgm:t>
    </dgm:pt>
    <dgm:pt modelId="{08E9C14B-55AB-46B9-88BF-8D9751812915}" type="parTrans" cxnId="{5C490F1C-3CC3-4B1D-BB0D-C0D34874D4EA}">
      <dgm:prSet/>
      <dgm:spPr/>
      <dgm:t>
        <a:bodyPr/>
        <a:lstStyle/>
        <a:p>
          <a:endParaRPr lang="en-US"/>
        </a:p>
      </dgm:t>
    </dgm:pt>
    <dgm:pt modelId="{EB4F6D54-3752-4D97-900C-6FC6434ACAA8}" type="sibTrans" cxnId="{5C490F1C-3CC3-4B1D-BB0D-C0D34874D4EA}">
      <dgm:prSet/>
      <dgm:spPr/>
      <dgm:t>
        <a:bodyPr/>
        <a:lstStyle/>
        <a:p>
          <a:endParaRPr lang="en-US"/>
        </a:p>
      </dgm:t>
    </dgm:pt>
    <dgm:pt modelId="{64884F72-77E7-4327-AA09-920FD7B1C174}">
      <dgm:prSet/>
      <dgm:spPr/>
      <dgm:t>
        <a:bodyPr/>
        <a:lstStyle/>
        <a:p>
          <a:r>
            <a:rPr lang="en-US"/>
            <a:t>But the Bragg condition changes throughout the crystal.</a:t>
          </a:r>
        </a:p>
      </dgm:t>
    </dgm:pt>
    <dgm:pt modelId="{E064EB6B-2084-425F-B875-25CE20205A7B}" type="parTrans" cxnId="{44DBC8F7-B868-42D1-9CB2-590EC90E2E3E}">
      <dgm:prSet/>
      <dgm:spPr/>
      <dgm:t>
        <a:bodyPr/>
        <a:lstStyle/>
        <a:p>
          <a:endParaRPr lang="en-US"/>
        </a:p>
      </dgm:t>
    </dgm:pt>
    <dgm:pt modelId="{18589AC9-967E-4F6A-99CE-5CC672AE922D}" type="sibTrans" cxnId="{44DBC8F7-B868-42D1-9CB2-590EC90E2E3E}">
      <dgm:prSet/>
      <dgm:spPr/>
      <dgm:t>
        <a:bodyPr/>
        <a:lstStyle/>
        <a:p>
          <a:endParaRPr lang="en-US"/>
        </a:p>
      </dgm:t>
    </dgm:pt>
    <dgm:pt modelId="{C3B9ACF8-4D11-4586-8B09-98C9E22F492F}">
      <dgm:prSet/>
      <dgm:spPr/>
      <dgm:t>
        <a:bodyPr/>
        <a:lstStyle/>
        <a:p>
          <a:r>
            <a:rPr lang="en-US"/>
            <a:t>So we can’t just sample a place and probability through the crystal, as an exponential function.</a:t>
          </a:r>
        </a:p>
      </dgm:t>
    </dgm:pt>
    <dgm:pt modelId="{341BDECB-3B76-4637-9BF6-244CFB6FBE6F}" type="parTrans" cxnId="{C6DF4201-7FD4-4A31-A8B6-60D3C5DE1A23}">
      <dgm:prSet/>
      <dgm:spPr/>
      <dgm:t>
        <a:bodyPr/>
        <a:lstStyle/>
        <a:p>
          <a:endParaRPr lang="en-US"/>
        </a:p>
      </dgm:t>
    </dgm:pt>
    <dgm:pt modelId="{DC56A62F-02CB-410C-AB28-FA9E38A2D4F2}" type="sibTrans" cxnId="{C6DF4201-7FD4-4A31-A8B6-60D3C5DE1A23}">
      <dgm:prSet/>
      <dgm:spPr/>
      <dgm:t>
        <a:bodyPr/>
        <a:lstStyle/>
        <a:p>
          <a:endParaRPr lang="en-US"/>
        </a:p>
      </dgm:t>
    </dgm:pt>
    <dgm:pt modelId="{ABF1702B-1F79-2C4E-A09E-FC06E25CF6CE}" type="pres">
      <dgm:prSet presAssocID="{2A781B9B-9C62-4FC7-A868-21044C9A7836}" presName="linear" presStyleCnt="0">
        <dgm:presLayoutVars>
          <dgm:animLvl val="lvl"/>
          <dgm:resizeHandles val="exact"/>
        </dgm:presLayoutVars>
      </dgm:prSet>
      <dgm:spPr/>
    </dgm:pt>
    <dgm:pt modelId="{6FA2A2BE-F47A-A245-B46D-66F5030A2C05}" type="pres">
      <dgm:prSet presAssocID="{B16A9DDF-AA7D-4DCD-B579-9B6356F76FF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76C25DF-4271-6946-9BD8-396991C063E9}" type="pres">
      <dgm:prSet presAssocID="{EB4F6D54-3752-4D97-900C-6FC6434ACAA8}" presName="spacer" presStyleCnt="0"/>
      <dgm:spPr/>
    </dgm:pt>
    <dgm:pt modelId="{8EACB876-D3B3-8749-B7D7-C1D4E2193856}" type="pres">
      <dgm:prSet presAssocID="{64884F72-77E7-4327-AA09-920FD7B1C17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4AFC1A-6538-1049-94F0-F34316B428FA}" type="pres">
      <dgm:prSet presAssocID="{18589AC9-967E-4F6A-99CE-5CC672AE922D}" presName="spacer" presStyleCnt="0"/>
      <dgm:spPr/>
    </dgm:pt>
    <dgm:pt modelId="{67381CC2-930C-2747-BB72-22EC0C45A936}" type="pres">
      <dgm:prSet presAssocID="{C3B9ACF8-4D11-4586-8B09-98C9E22F492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6DF4201-7FD4-4A31-A8B6-60D3C5DE1A23}" srcId="{2A781B9B-9C62-4FC7-A868-21044C9A7836}" destId="{C3B9ACF8-4D11-4586-8B09-98C9E22F492F}" srcOrd="2" destOrd="0" parTransId="{341BDECB-3B76-4637-9BF6-244CFB6FBE6F}" sibTransId="{DC56A62F-02CB-410C-AB28-FA9E38A2D4F2}"/>
    <dgm:cxn modelId="{5C490F1C-3CC3-4B1D-BB0D-C0D34874D4EA}" srcId="{2A781B9B-9C62-4FC7-A868-21044C9A7836}" destId="{B16A9DDF-AA7D-4DCD-B579-9B6356F76FFE}" srcOrd="0" destOrd="0" parTransId="{08E9C14B-55AB-46B9-88BF-8D9751812915}" sibTransId="{EB4F6D54-3752-4D97-900C-6FC6434ACAA8}"/>
    <dgm:cxn modelId="{E2139948-9EC7-5347-B970-A742F45B56F2}" type="presOf" srcId="{C3B9ACF8-4D11-4586-8B09-98C9E22F492F}" destId="{67381CC2-930C-2747-BB72-22EC0C45A936}" srcOrd="0" destOrd="0" presId="urn:microsoft.com/office/officeart/2005/8/layout/vList2"/>
    <dgm:cxn modelId="{579569B1-E97C-4848-A3BC-B9F8F6886DA1}" type="presOf" srcId="{2A781B9B-9C62-4FC7-A868-21044C9A7836}" destId="{ABF1702B-1F79-2C4E-A09E-FC06E25CF6CE}" srcOrd="0" destOrd="0" presId="urn:microsoft.com/office/officeart/2005/8/layout/vList2"/>
    <dgm:cxn modelId="{E10A72BE-12A4-7248-88EF-15DA1BA74E9F}" type="presOf" srcId="{B16A9DDF-AA7D-4DCD-B579-9B6356F76FFE}" destId="{6FA2A2BE-F47A-A245-B46D-66F5030A2C05}" srcOrd="0" destOrd="0" presId="urn:microsoft.com/office/officeart/2005/8/layout/vList2"/>
    <dgm:cxn modelId="{4B0B49ED-D041-AE4F-B87A-C30F87679569}" type="presOf" srcId="{64884F72-77E7-4327-AA09-920FD7B1C174}" destId="{8EACB876-D3B3-8749-B7D7-C1D4E2193856}" srcOrd="0" destOrd="0" presId="urn:microsoft.com/office/officeart/2005/8/layout/vList2"/>
    <dgm:cxn modelId="{44DBC8F7-B868-42D1-9CB2-590EC90E2E3E}" srcId="{2A781B9B-9C62-4FC7-A868-21044C9A7836}" destId="{64884F72-77E7-4327-AA09-920FD7B1C174}" srcOrd="1" destOrd="0" parTransId="{E064EB6B-2084-425F-B875-25CE20205A7B}" sibTransId="{18589AC9-967E-4F6A-99CE-5CC672AE922D}"/>
    <dgm:cxn modelId="{BAE035A8-6D8D-6E4E-9175-E7281A36BDCE}" type="presParOf" srcId="{ABF1702B-1F79-2C4E-A09E-FC06E25CF6CE}" destId="{6FA2A2BE-F47A-A245-B46D-66F5030A2C05}" srcOrd="0" destOrd="0" presId="urn:microsoft.com/office/officeart/2005/8/layout/vList2"/>
    <dgm:cxn modelId="{A5B11A21-3046-B745-9AFF-BA7936C18348}" type="presParOf" srcId="{ABF1702B-1F79-2C4E-A09E-FC06E25CF6CE}" destId="{A76C25DF-4271-6946-9BD8-396991C063E9}" srcOrd="1" destOrd="0" presId="urn:microsoft.com/office/officeart/2005/8/layout/vList2"/>
    <dgm:cxn modelId="{20D892C7-8856-F743-B08B-7D0AC934814E}" type="presParOf" srcId="{ABF1702B-1F79-2C4E-A09E-FC06E25CF6CE}" destId="{8EACB876-D3B3-8749-B7D7-C1D4E2193856}" srcOrd="2" destOrd="0" presId="urn:microsoft.com/office/officeart/2005/8/layout/vList2"/>
    <dgm:cxn modelId="{C06C3FEE-22FB-CE4E-9B94-3A98315891F8}" type="presParOf" srcId="{ABF1702B-1F79-2C4E-A09E-FC06E25CF6CE}" destId="{594AFC1A-6538-1049-94F0-F34316B428FA}" srcOrd="3" destOrd="0" presId="urn:microsoft.com/office/officeart/2005/8/layout/vList2"/>
    <dgm:cxn modelId="{B676ADD0-7D0A-BB46-A9B5-0E68B58451EC}" type="presParOf" srcId="{ABF1702B-1F79-2C4E-A09E-FC06E25CF6CE}" destId="{67381CC2-930C-2747-BB72-22EC0C45A93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2A2BE-F47A-A245-B46D-66F5030A2C05}">
      <dsp:nvSpPr>
        <dsp:cNvPr id="0" name=""/>
        <dsp:cNvSpPr/>
      </dsp:nvSpPr>
      <dsp:spPr>
        <a:xfrm>
          <a:off x="0" y="45114"/>
          <a:ext cx="10653579" cy="1432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Cross section relies on the mosaicity distribution</a:t>
          </a:r>
        </a:p>
      </dsp:txBody>
      <dsp:txXfrm>
        <a:off x="69908" y="115022"/>
        <a:ext cx="10513763" cy="1292264"/>
      </dsp:txXfrm>
    </dsp:sp>
    <dsp:sp modelId="{8EACB876-D3B3-8749-B7D7-C1D4E2193856}">
      <dsp:nvSpPr>
        <dsp:cNvPr id="0" name=""/>
        <dsp:cNvSpPr/>
      </dsp:nvSpPr>
      <dsp:spPr>
        <a:xfrm>
          <a:off x="0" y="1580874"/>
          <a:ext cx="10653579" cy="1432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But the Bragg condition changes throughout the crystal.</a:t>
          </a:r>
        </a:p>
      </dsp:txBody>
      <dsp:txXfrm>
        <a:off x="69908" y="1650782"/>
        <a:ext cx="10513763" cy="1292264"/>
      </dsp:txXfrm>
    </dsp:sp>
    <dsp:sp modelId="{67381CC2-930C-2747-BB72-22EC0C45A936}">
      <dsp:nvSpPr>
        <dsp:cNvPr id="0" name=""/>
        <dsp:cNvSpPr/>
      </dsp:nvSpPr>
      <dsp:spPr>
        <a:xfrm>
          <a:off x="0" y="3116634"/>
          <a:ext cx="10653579" cy="1432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So we can’t just sample a place and probability through the crystal, as an exponential function.</a:t>
          </a:r>
        </a:p>
      </dsp:txBody>
      <dsp:txXfrm>
        <a:off x="69908" y="3186542"/>
        <a:ext cx="10513763" cy="1292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46AF-F8AA-A947-A2D7-AD435292D0F3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7D2A1-727D-D04D-9BE4-F1F69C24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4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7D2A1-727D-D04D-9BE4-F1F69C2427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41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AA29-6F5A-684E-B852-D440006CD22A}" type="datetime1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4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969F-4563-604D-BCBC-9F1FD9CC579D}" type="datetime1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2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273-849B-1141-B577-D31AC4492928}" type="datetime1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609E-28E7-2B43-B536-81C914E88251}" type="datetime1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7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AB70-8F45-544B-AED1-DDBFB949A3ED}" type="datetime1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3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01C7-52D8-184D-8711-BDD5A0ED2139}" type="datetime1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6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43FC-8B80-774A-8F8D-845E4352851C}" type="datetime1">
              <a:rPr lang="en-US" smtClean="0"/>
              <a:t>7/11/25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1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F6F8-1B36-A848-8334-9E2CECFADA27}" type="datetime1">
              <a:rPr lang="en-US" smtClean="0"/>
              <a:t>7/11/25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5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108B-7759-B949-AD82-F092722070D8}" type="datetime1">
              <a:rPr lang="en-US" smtClean="0"/>
              <a:t>7/11/25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9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8655-1848-6F4B-A5AD-96C5F8C17252}" type="datetime1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5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3159-729D-EC42-ABAF-745EC87505A5}" type="datetime1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3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2C92045-E6CE-DE40-A641-6F054660F591}" type="datetime1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002570050309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hyperlink" Target="https://doi.org/10.1016/j.nima.2004.04.197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04.04.197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7/S0365110X48000831" TargetMode="External"/><Relationship Id="rId4" Type="http://schemas.openxmlformats.org/officeDocument/2006/relationships/hyperlink" Target="https://doi.org/10.1016/0167-5087(83)90447-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706725-8FC5-BB7A-9D0C-CC094129B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Video 21" descr="Glittering Snowflakes">
            <a:extLst>
              <a:ext uri="{FF2B5EF4-FFF2-40B4-BE49-F238E27FC236}">
                <a16:creationId xmlns:a16="http://schemas.microsoft.com/office/drawing/2014/main" id="{3407EDF4-18E2-C724-D9B8-6E47678991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198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5E6EF-DB4C-3153-808D-CF750B538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8833" y="1914053"/>
            <a:ext cx="3445923" cy="2104212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rgbClr val="FFFFFF"/>
                </a:solidFill>
              </a:rPr>
              <a:t>Simulating Diffraction in bent crystals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B6672-36AC-F50A-2C19-B09A3797C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8832" y="4117660"/>
            <a:ext cx="3485193" cy="1286297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8C3A4-DA71-DCBC-6A88-C104BB60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61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0A1F-9A91-226C-CC45-3BED3EF3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setup</a:t>
            </a:r>
          </a:p>
        </p:txBody>
      </p:sp>
      <p:pic>
        <p:nvPicPr>
          <p:cNvPr id="16" name="Content Placeholder 15" descr="Diagram of a diagram of a sun&#10;&#10;AI-generated content may be incorrect.">
            <a:extLst>
              <a:ext uri="{FF2B5EF4-FFF2-40B4-BE49-F238E27FC236}">
                <a16:creationId xmlns:a16="http://schemas.microsoft.com/office/drawing/2014/main" id="{36E33BA1-B720-1FAE-2CE4-3939B4834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9938" y="-1"/>
            <a:ext cx="6939380" cy="685154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3FB47-FB88-EDF3-455F-584FCF30A4EA}"/>
              </a:ext>
            </a:extLst>
          </p:cNvPr>
          <p:cNvSpPr txBox="1"/>
          <p:nvPr/>
        </p:nvSpPr>
        <p:spPr>
          <a:xfrm>
            <a:off x="842682" y="2052918"/>
            <a:ext cx="270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Spatial distribution and </a:t>
            </a:r>
          </a:p>
          <a:p>
            <a:r>
              <a:rPr lang="en-US" dirty="0"/>
              <a:t>Rocking curve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C2B76-9A49-F10C-439D-C6519DBC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8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70DB-3BC6-E457-960D-D9A1D3A5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Spatial distribution</a:t>
            </a:r>
          </a:p>
        </p:txBody>
      </p:sp>
      <p:pic>
        <p:nvPicPr>
          <p:cNvPr id="4" name="Picture 3" descr="A graph of a function&#10;&#10;AI-generated content may be incorrect.">
            <a:extLst>
              <a:ext uri="{FF2B5EF4-FFF2-40B4-BE49-F238E27FC236}">
                <a16:creationId xmlns:a16="http://schemas.microsoft.com/office/drawing/2014/main" id="{A9580936-9689-30D9-F049-B240B786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15" y="1499355"/>
            <a:ext cx="10806013" cy="38592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5DA69A-81A1-0C19-99D9-43D3052B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0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2E85-9703-23BF-8C78-4ADF7544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rocking curve</a:t>
            </a:r>
          </a:p>
        </p:txBody>
      </p:sp>
      <p:pic>
        <p:nvPicPr>
          <p:cNvPr id="4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91984F84-DD5F-20D2-6A31-524AFCB90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207" y="1855916"/>
            <a:ext cx="11011585" cy="31461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C12B8-1DFF-B8A6-16DA-7F4DD777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5F1B-8912-E713-689C-9D33B02C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4C61A-FD06-D327-3C3E-2F034D039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 comparison to SIMRES and </a:t>
            </a:r>
            <a:r>
              <a:rPr lang="en-US" dirty="0" err="1"/>
              <a:t>Ncrystal</a:t>
            </a:r>
            <a:endParaRPr lang="en-US" dirty="0"/>
          </a:p>
          <a:p>
            <a:r>
              <a:rPr lang="en-US" dirty="0"/>
              <a:t>It also runs a little faster than </a:t>
            </a:r>
            <a:r>
              <a:rPr lang="en-US" dirty="0" err="1"/>
              <a:t>Ncrystal</a:t>
            </a:r>
            <a:r>
              <a:rPr lang="en-US" dirty="0"/>
              <a:t> (1 minute vs 1.4 minutes in like setups)</a:t>
            </a:r>
          </a:p>
          <a:p>
            <a:r>
              <a:rPr lang="en-US" dirty="0" err="1"/>
              <a:t>Monochromator_Bent</a:t>
            </a:r>
            <a:r>
              <a:rPr lang="en-US" dirty="0"/>
              <a:t> simulates diffraction off of a crystal with a mechanical cylindrical bending. The reciprocal lattice vector is assumed normal to the surface but can have a cut in the horizontal plane.</a:t>
            </a:r>
          </a:p>
          <a:p>
            <a:r>
              <a:rPr lang="en-US" dirty="0"/>
              <a:t>We are looking in to adding support for making an alternative component that allows for more parameters for each crystal.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6D80C-207C-B798-E6D1-C3A6D634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73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D4527-C06A-3D09-5436-09A31173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A:</a:t>
            </a:r>
            <a:br>
              <a:rPr lang="en-US" dirty="0"/>
            </a:br>
            <a:r>
              <a:rPr lang="en-US" dirty="0"/>
              <a:t>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11F21-D93E-4B6C-3EA2-3EAC5ADA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Popovici:</a:t>
            </a:r>
          </a:p>
          <a:p>
            <a:endParaRPr lang="en-US" dirty="0"/>
          </a:p>
          <a:p>
            <a:endParaRPr lang="en-US" dirty="0"/>
          </a:p>
          <a:p>
            <a:r>
              <a:rPr lang="en-US"/>
              <a:t>Our derivations:</a:t>
            </a:r>
            <a:endParaRPr lang="en-US" dirty="0"/>
          </a:p>
        </p:txBody>
      </p:sp>
      <p:pic>
        <p:nvPicPr>
          <p:cNvPr id="5" name="Picture 4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C730400D-D76D-0FC2-51C9-521748ED8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377" y="1541048"/>
            <a:ext cx="8703975" cy="1385031"/>
          </a:xfrm>
          <a:prstGeom prst="rect">
            <a:avLst/>
          </a:prstGeom>
        </p:spPr>
      </p:pic>
      <p:pic>
        <p:nvPicPr>
          <p:cNvPr id="7" name="Picture 6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D78E6EAD-A9B4-90DB-4BE0-ABE8D0EE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951" y="3704439"/>
            <a:ext cx="6528901" cy="23521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3C3A5-CA50-ED18-8A84-063C63F4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92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D12CC-3B39-8EB9-A5EB-BA66423EE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529932"/>
          </a:xfrm>
        </p:spPr>
        <p:txBody>
          <a:bodyPr anchor="b"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BFB39-D199-5A01-DD6D-2F8CC4D7D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6035041" cy="4096512"/>
          </a:xfrm>
        </p:spPr>
        <p:txBody>
          <a:bodyPr>
            <a:normAutofit/>
          </a:bodyPr>
          <a:lstStyle/>
          <a:p>
            <a:r>
              <a:rPr lang="en-US" sz="1800" dirty="0"/>
              <a:t>Cross section of a Type 1 crystal</a:t>
            </a:r>
          </a:p>
          <a:p>
            <a:r>
              <a:rPr lang="en-US" sz="1800" dirty="0"/>
              <a:t>Understanding that we have an issue</a:t>
            </a:r>
          </a:p>
          <a:p>
            <a:r>
              <a:rPr lang="en-US" sz="1800" dirty="0"/>
              <a:t>Monte Carlo Intermission</a:t>
            </a:r>
          </a:p>
          <a:p>
            <a:r>
              <a:rPr lang="en-US" sz="1800" dirty="0"/>
              <a:t>Sampling the time</a:t>
            </a:r>
          </a:p>
          <a:p>
            <a:r>
              <a:rPr lang="en-US" sz="1800" dirty="0"/>
              <a:t>Validation setups</a:t>
            </a:r>
          </a:p>
          <a:p>
            <a:r>
              <a:rPr lang="en-US" sz="1800" dirty="0"/>
              <a:t>Results</a:t>
            </a:r>
          </a:p>
          <a:p>
            <a:r>
              <a:rPr lang="en-US" sz="1800" dirty="0"/>
              <a:t>Discussion &amp; Conclusion</a:t>
            </a:r>
          </a:p>
          <a:p>
            <a:endParaRPr lang="en-US" sz="1800" dirty="0"/>
          </a:p>
        </p:txBody>
      </p:sp>
      <p:pic>
        <p:nvPicPr>
          <p:cNvPr id="6" name="Picture 5" descr="Four cube prisms in a line">
            <a:extLst>
              <a:ext uri="{FF2B5EF4-FFF2-40B4-BE49-F238E27FC236}">
                <a16:creationId xmlns:a16="http://schemas.microsoft.com/office/drawing/2014/main" id="{3D8AF916-24FD-A670-6CC1-45B56E1A5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58" r="32871" b="-1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E929B-A635-99D1-E44B-C5F1BDDF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0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5227-E843-D180-B09D-E93EB482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cross section of a Type 1 Crystal</a:t>
            </a:r>
          </a:p>
        </p:txBody>
      </p:sp>
      <p:pic>
        <p:nvPicPr>
          <p:cNvPr id="5" name="Content Placeholder 4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C16F7F35-E4B3-C3FF-A0F3-FCE3C7D9C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8025" y="1316748"/>
            <a:ext cx="3531027" cy="138524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94BA839-7B3E-D1A8-D7CF-4BC80E114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648" y="1680898"/>
                <a:ext cx="6035041" cy="40965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Type 1 crystals are crystals with a small crystallite domain size compared to their mosaic spread.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800" dirty="0"/>
                  <a:t> is width of the mosaic spread. For gaussian: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is the crystallite width: 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94BA839-7B3E-D1A8-D7CF-4BC80E114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" y="1680898"/>
                <a:ext cx="6035041" cy="4096512"/>
              </a:xfrm>
              <a:prstGeom prst="rect">
                <a:avLst/>
              </a:prstGeom>
              <a:blipFill>
                <a:blip r:embed="rId4"/>
                <a:stretch>
                  <a:fillRect l="-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black number on a white background&#10;&#10;AI-generated content may be incorrect.">
            <a:extLst>
              <a:ext uri="{FF2B5EF4-FFF2-40B4-BE49-F238E27FC236}">
                <a16:creationId xmlns:a16="http://schemas.microsoft.com/office/drawing/2014/main" id="{B1463B12-EFA9-6531-1DAE-568539C63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025" y="3429000"/>
            <a:ext cx="2679700" cy="381000"/>
          </a:xfrm>
          <a:prstGeom prst="rect">
            <a:avLst/>
          </a:prstGeom>
        </p:spPr>
      </p:pic>
      <p:pic>
        <p:nvPicPr>
          <p:cNvPr id="17" name="Picture 16" descr="A black number and number eight&#10;&#10;AI-generated content may be incorrect.">
            <a:extLst>
              <a:ext uri="{FF2B5EF4-FFF2-40B4-BE49-F238E27FC236}">
                <a16:creationId xmlns:a16="http://schemas.microsoft.com/office/drawing/2014/main" id="{B3B63704-0767-E77B-20A9-9C4FF46D0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025" y="2945206"/>
            <a:ext cx="865764" cy="288588"/>
          </a:xfrm>
          <a:prstGeom prst="rect">
            <a:avLst/>
          </a:prstGeom>
        </p:spPr>
      </p:pic>
      <p:pic>
        <p:nvPicPr>
          <p:cNvPr id="19" name="Picture 18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D3ECF070-C9FF-B3F0-964E-A165DEB619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" t="6128" r="-84" b="-5765"/>
          <a:stretch>
            <a:fillRect/>
          </a:stretch>
        </p:blipFill>
        <p:spPr>
          <a:xfrm>
            <a:off x="7233789" y="2881982"/>
            <a:ext cx="2770696" cy="415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09E33-42CB-DA73-7003-7171BC9D395A}"/>
              </a:ext>
            </a:extLst>
          </p:cNvPr>
          <p:cNvSpPr txBox="1"/>
          <p:nvPr/>
        </p:nvSpPr>
        <p:spPr>
          <a:xfrm>
            <a:off x="612648" y="5909392"/>
            <a:ext cx="114870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effectLst/>
              </a:rPr>
              <a:t>Lefmann</a:t>
            </a:r>
            <a:r>
              <a:rPr lang="en-US" sz="1100" dirty="0">
                <a:effectLst/>
              </a:rPr>
              <a:t>, K., J. T. </a:t>
            </a:r>
            <a:r>
              <a:rPr lang="en-US" sz="1100" dirty="0" err="1">
                <a:effectLst/>
              </a:rPr>
              <a:t>Tuoriniemi</a:t>
            </a:r>
            <a:r>
              <a:rPr lang="en-US" sz="1100" dirty="0">
                <a:effectLst/>
              </a:rPr>
              <a:t>, K. K. </a:t>
            </a:r>
            <a:r>
              <a:rPr lang="en-US" sz="1100" dirty="0" err="1">
                <a:effectLst/>
              </a:rPr>
              <a:t>Nummila</a:t>
            </a:r>
            <a:r>
              <a:rPr lang="en-US" sz="1100" dirty="0">
                <a:effectLst/>
              </a:rPr>
              <a:t>, and A. Metz. “Neutron Thermometry on Polarized Silver Nuclei at Sub-Microkelvin Spin Temperatures.” </a:t>
            </a:r>
            <a:r>
              <a:rPr lang="en-US" sz="1100" i="1" dirty="0" err="1">
                <a:effectLst/>
              </a:rPr>
              <a:t>Zeitschrift</a:t>
            </a:r>
            <a:r>
              <a:rPr lang="en-US" sz="1100" i="1" dirty="0">
                <a:effectLst/>
              </a:rPr>
              <a:t> Für </a:t>
            </a:r>
            <a:r>
              <a:rPr lang="en-US" sz="1100" i="1" dirty="0" err="1">
                <a:effectLst/>
              </a:rPr>
              <a:t>Physik</a:t>
            </a:r>
            <a:r>
              <a:rPr lang="en-US" sz="1100" i="1" dirty="0">
                <a:effectLst/>
              </a:rPr>
              <a:t> B Condensed Matter</a:t>
            </a:r>
            <a:r>
              <a:rPr lang="en-US" sz="1100" dirty="0">
                <a:effectLst/>
              </a:rPr>
              <a:t> 102, no. 4 (December 1, 1997): 439–47. </a:t>
            </a:r>
            <a:r>
              <a:rPr lang="en-US" sz="1100" dirty="0">
                <a:effectLst/>
                <a:hlinkClick r:id="rId8"/>
              </a:rPr>
              <a:t>https://doi.org/10.1007/s002570050309</a:t>
            </a:r>
            <a:r>
              <a:rPr lang="en-US" sz="1100" dirty="0">
                <a:effectLst/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57E70-6E22-82AA-ECF7-CC3F9F93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4E03-6B18-E684-BE6E-76FC3637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issue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A88AF98-005F-54DF-02F9-249341BD79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2647" y="1715532"/>
          <a:ext cx="10653579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4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AE722AE6-F699-3B03-489F-53A4ABEC4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521" y="295649"/>
            <a:ext cx="3531027" cy="13852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869F0-D727-DEED-B926-30D56888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52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F225A8-43B9-7E6A-9310-6359ED0DF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ABCB1-B698-1AD4-A0F0-B1DBCD05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r>
              <a:rPr lang="en-US" dirty="0"/>
              <a:t>Understanding the issue – how to fix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7DA08-B3A1-AB18-4C2A-9EAB75196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Given a rotation of the chosen crystal domain,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/>
              <a:t>there is only one point of Bragg reflection, in the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/>
              <a:t>Path throughout the crystal (to the 1</a:t>
            </a:r>
            <a:r>
              <a:rPr lang="en-US" sz="1400" baseline="30000" dirty="0"/>
              <a:t>st</a:t>
            </a:r>
            <a:r>
              <a:rPr lang="en-US" sz="1400" dirty="0"/>
              <a:t> order).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Sampling the distribution can therefore become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/>
              <a:t>sampling the point of reflection.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400" dirty="0"/>
              <a:t> </a:t>
            </a:r>
          </a:p>
        </p:txBody>
      </p:sp>
      <p:pic>
        <p:nvPicPr>
          <p:cNvPr id="15" name="GaussianToCrystal">
            <a:hlinkClick r:id="" action="ppaction://media"/>
            <a:extLst>
              <a:ext uri="{FF2B5EF4-FFF2-40B4-BE49-F238E27FC236}">
                <a16:creationId xmlns:a16="http://schemas.microsoft.com/office/drawing/2014/main" id="{A05D9E17-B114-41C3-639B-E004AFD64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261" y="1787125"/>
            <a:ext cx="5837780" cy="32837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4857A-CD43-282A-CED7-A9AD95DC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7921-80B5-C44C-A131-1206B5D8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Intermission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6010-A302-DE33-6B30-2936B48A0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Before equations, what do I mean by sampling? Two ways: </a:t>
            </a:r>
          </a:p>
          <a:p>
            <a:r>
              <a:rPr lang="en-US" dirty="0"/>
              <a:t>Accept/reject</a:t>
            </a:r>
          </a:p>
          <a:p>
            <a:r>
              <a:rPr lang="en-US" dirty="0"/>
              <a:t>Inversion transformation sampling</a:t>
            </a:r>
          </a:p>
        </p:txBody>
      </p:sp>
      <p:pic>
        <p:nvPicPr>
          <p:cNvPr id="7" name="AcceptReject">
            <a:hlinkClick r:id="" action="ppaction://media"/>
            <a:extLst>
              <a:ext uri="{FF2B5EF4-FFF2-40B4-BE49-F238E27FC236}">
                <a16:creationId xmlns:a16="http://schemas.microsoft.com/office/drawing/2014/main" id="{AF9B756A-1679-C767-8A63-BCC089116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180262"/>
            <a:ext cx="5642627" cy="31739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3D8D4-67E9-1F5B-6C6F-1DFB7217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8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3D2D9-1D62-C7DA-3972-6ADEC271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3837-707A-DA8B-B872-5F968442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Intermission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3CCA0-A912-9A82-CB78-2F548E86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Before equations, what do I mean by sampling? Two ways: </a:t>
            </a:r>
          </a:p>
          <a:p>
            <a:r>
              <a:rPr lang="en-US" dirty="0"/>
              <a:t>Accept/reject</a:t>
            </a:r>
          </a:p>
          <a:p>
            <a:r>
              <a:rPr lang="en-US" dirty="0"/>
              <a:t>Inversion transformation sampling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By </a:t>
            </a:r>
            <a:r>
              <a:rPr lang="en-US" dirty="0" err="1"/>
              <a:t>Davidjessop</a:t>
            </a:r>
            <a:r>
              <a:rPr lang="en-US" dirty="0"/>
              <a:t> - Own work, CC BY-SA 4.0,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=100369573</a:t>
            </a:r>
          </a:p>
          <a:p>
            <a:endParaRPr lang="en-US" dirty="0"/>
          </a:p>
        </p:txBody>
      </p:sp>
      <p:pic>
        <p:nvPicPr>
          <p:cNvPr id="4" name="Picture 3" descr="A graph of a function&#10;&#10;AI-generated content may be incorrect.">
            <a:extLst>
              <a:ext uri="{FF2B5EF4-FFF2-40B4-BE49-F238E27FC236}">
                <a16:creationId xmlns:a16="http://schemas.microsoft.com/office/drawing/2014/main" id="{48E6DFF5-0278-2BFB-FBC9-D31140F6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810" y="1680898"/>
            <a:ext cx="4151190" cy="41511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7DB8C-6229-877C-F602-B235C434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4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D5D1-61F1-C487-0ADB-8346DC187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the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70447-793E-B341-42CB-5F0B96FDD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Describe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as a function of Bragg condition:</a:t>
                </a:r>
              </a:p>
              <a:p>
                <a:endParaRPr lang="en-US" dirty="0"/>
              </a:p>
              <a:p>
                <a:r>
                  <a:rPr lang="en-US" dirty="0"/>
                  <a:t>Leads to:</a:t>
                </a:r>
              </a:p>
              <a:p>
                <a:endParaRPr lang="en-US" dirty="0"/>
              </a:p>
              <a:p>
                <a:r>
                  <a:rPr lang="en-US" dirty="0"/>
                  <a:t>Meaning the Diffracting power is: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Allowing us to sample the time by: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70447-793E-B341-42CB-5F0B96FDD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6" descr="A black text with black letters&#10;&#10;AI-generated content may be incorrect.">
            <a:extLst>
              <a:ext uri="{FF2B5EF4-FFF2-40B4-BE49-F238E27FC236}">
                <a16:creationId xmlns:a16="http://schemas.microsoft.com/office/drawing/2014/main" id="{EB41E7AC-14E2-4ABB-A9A7-C8A5E84B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65" y="758560"/>
            <a:ext cx="5095161" cy="1132258"/>
          </a:xfrm>
          <a:prstGeom prst="rect">
            <a:avLst/>
          </a:prstGeom>
        </p:spPr>
      </p:pic>
      <p:pic>
        <p:nvPicPr>
          <p:cNvPr id="11" name="Picture 10" descr="A black and white math equation&#10;&#10;AI-generated content may be incorrect.">
            <a:extLst>
              <a:ext uri="{FF2B5EF4-FFF2-40B4-BE49-F238E27FC236}">
                <a16:creationId xmlns:a16="http://schemas.microsoft.com/office/drawing/2014/main" id="{8789CFBE-73A1-A237-46E2-1C0BDE248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295" y="2471735"/>
            <a:ext cx="2793122" cy="847912"/>
          </a:xfrm>
          <a:prstGeom prst="rect">
            <a:avLst/>
          </a:prstGeom>
        </p:spPr>
      </p:pic>
      <p:pic>
        <p:nvPicPr>
          <p:cNvPr id="13" name="Picture 12" descr="A math equation with numbers and symbols&#10;&#10;AI-generated content may be incorrect.">
            <a:extLst>
              <a:ext uri="{FF2B5EF4-FFF2-40B4-BE49-F238E27FC236}">
                <a16:creationId xmlns:a16="http://schemas.microsoft.com/office/drawing/2014/main" id="{E6A113DA-B7EB-F465-73A9-AFEB08F16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941" y="2471735"/>
            <a:ext cx="6227767" cy="847912"/>
          </a:xfrm>
          <a:prstGeom prst="rect">
            <a:avLst/>
          </a:prstGeom>
        </p:spPr>
      </p:pic>
      <p:pic>
        <p:nvPicPr>
          <p:cNvPr id="17" name="Picture 16" descr="A black text with black numbers&#10;&#10;AI-generated content may be incorrect.">
            <a:extLst>
              <a:ext uri="{FF2B5EF4-FFF2-40B4-BE49-F238E27FC236}">
                <a16:creationId xmlns:a16="http://schemas.microsoft.com/office/drawing/2014/main" id="{5800DA26-2F78-1A3A-653B-6F40B8ABB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248" y="1645491"/>
            <a:ext cx="2569534" cy="539285"/>
          </a:xfrm>
          <a:prstGeom prst="rect">
            <a:avLst/>
          </a:prstGeom>
        </p:spPr>
      </p:pic>
      <p:pic>
        <p:nvPicPr>
          <p:cNvPr id="19" name="Picture 18" descr="A close-up of a math equation&#10;&#10;AI-generated content may be incorrect.">
            <a:extLst>
              <a:ext uri="{FF2B5EF4-FFF2-40B4-BE49-F238E27FC236}">
                <a16:creationId xmlns:a16="http://schemas.microsoft.com/office/drawing/2014/main" id="{B4E828B2-C61A-79CF-9156-C9CA46316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302" y="3238740"/>
            <a:ext cx="4305300" cy="647700"/>
          </a:xfrm>
          <a:prstGeom prst="rect">
            <a:avLst/>
          </a:prstGeom>
        </p:spPr>
      </p:pic>
      <p:pic>
        <p:nvPicPr>
          <p:cNvPr id="21" name="Picture 20" descr="A close up of a number&#10;&#10;AI-generated content may be incorrect.">
            <a:extLst>
              <a:ext uri="{FF2B5EF4-FFF2-40B4-BE49-F238E27FC236}">
                <a16:creationId xmlns:a16="http://schemas.microsoft.com/office/drawing/2014/main" id="{E5A8BE27-E153-3F95-DF44-A24090364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302" y="3900564"/>
            <a:ext cx="5397500" cy="673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FCF044-056D-DC5D-6DB8-79C6E7F37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302" y="5035383"/>
            <a:ext cx="6227767" cy="748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CE5D9-0446-242D-619F-ADC04B1E5CBA}"/>
              </a:ext>
            </a:extLst>
          </p:cNvPr>
          <p:cNvSpPr txBox="1"/>
          <p:nvPr/>
        </p:nvSpPr>
        <p:spPr>
          <a:xfrm>
            <a:off x="486501" y="6108040"/>
            <a:ext cx="110928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effectLst/>
              </a:rPr>
              <a:t>Šaroun</a:t>
            </a:r>
            <a:r>
              <a:rPr lang="en-US" sz="1100" dirty="0">
                <a:effectLst/>
              </a:rPr>
              <a:t>, Jan. “Random-Walk Algorithm for the Simulation of Neutron Diffraction in Deformed Mosaic Crystals.” </a:t>
            </a:r>
            <a:r>
              <a:rPr lang="en-US" sz="1100" i="1" dirty="0">
                <a:effectLst/>
              </a:rPr>
              <a:t>Nuclear Instruments and Methods in Physics Research Section A: Accelerators, Spectrometers, Detectors and Associated Equipment</a:t>
            </a:r>
            <a:r>
              <a:rPr lang="en-US" sz="1100" dirty="0">
                <a:effectLst/>
              </a:rPr>
              <a:t> 529, no. 1–3 (August 2004): 162–65. </a:t>
            </a:r>
            <a:r>
              <a:rPr lang="en-US" sz="1100" dirty="0">
                <a:effectLst/>
                <a:hlinkClick r:id="rId10"/>
              </a:rPr>
              <a:t>https://doi.org/10.1016/j.nima.2004.04.197</a:t>
            </a:r>
            <a:r>
              <a:rPr lang="en-US" sz="1100" dirty="0">
                <a:effectLst/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03658-7288-E3CC-987A-19AA8BCA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1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0959A-D1D1-25C4-893F-C678AAE4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, primary extinction and multiple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F77BF-2131-21C9-05E1-45E5161DD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Monochromator_Bent</a:t>
            </a:r>
            <a:r>
              <a:rPr lang="en-US" dirty="0"/>
              <a:t> includes Absorption through exponential multiplied onto weight.</a:t>
            </a:r>
          </a:p>
          <a:p>
            <a:r>
              <a:rPr lang="en-US" dirty="0"/>
              <a:t>Primary extinction is accounted for in the same way</a:t>
            </a:r>
          </a:p>
          <a:p>
            <a:r>
              <a:rPr lang="en-US" dirty="0"/>
              <a:t>Multiple reflections are done by repeating the algorithm: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E2C0D-CD09-5599-2609-A32CDA54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727" y="2184033"/>
            <a:ext cx="4213412" cy="2087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D9838-4AE2-8B19-176C-9DDC57B6D7EB}"/>
              </a:ext>
            </a:extLst>
          </p:cNvPr>
          <p:cNvSpPr txBox="1"/>
          <p:nvPr/>
        </p:nvSpPr>
        <p:spPr>
          <a:xfrm>
            <a:off x="612647" y="5038366"/>
            <a:ext cx="114090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Figure: </a:t>
            </a:r>
            <a:r>
              <a:rPr lang="en-US" sz="1200" dirty="0" err="1"/>
              <a:t>Šaroun</a:t>
            </a:r>
            <a:r>
              <a:rPr lang="en-US" sz="1200" dirty="0"/>
              <a:t>, Jan. “Random-Walk Algorithm for the Simulation of Neutron Diffraction in Deformed Mosaic Crystals.” </a:t>
            </a:r>
            <a:r>
              <a:rPr lang="en-US" sz="1200" i="1" dirty="0"/>
              <a:t>Nuclear Instruments and Methods in Physics Research Section A: Accelerators, Spectrometers, Detectors and Associated Equipment</a:t>
            </a:r>
            <a:r>
              <a:rPr lang="en-US" sz="1200" dirty="0"/>
              <a:t> 529, no. 1–3 (August 2004): 162–65. </a:t>
            </a:r>
            <a:r>
              <a:rPr lang="en-US" sz="1200" dirty="0">
                <a:hlinkClick r:id="rId3"/>
              </a:rPr>
              <a:t>https://doi.org/10.1016/j.nima.2004.04.197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/>
              <a:t>Absorption: Freund, Andreas K. “Cross-Sections of Materials Used as Neutron Monochromators and Filters.” </a:t>
            </a:r>
            <a:r>
              <a:rPr lang="en-US" sz="1200" i="1" dirty="0"/>
              <a:t>Nuclear Instruments and Methods in Physics Research</a:t>
            </a:r>
            <a:r>
              <a:rPr lang="en-US" sz="1200" dirty="0"/>
              <a:t> 213, no. 2 (August 1, 1983): 495–501. </a:t>
            </a:r>
            <a:r>
              <a:rPr lang="en-US" sz="1200" dirty="0">
                <a:hlinkClick r:id="rId4"/>
              </a:rPr>
              <a:t>https://doi.org/10.1016/0167-5087(83)90447-7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Primary extinction: Bacon, G. E., and R. D. </a:t>
            </a:r>
            <a:r>
              <a:rPr lang="en-US" sz="1200" dirty="0" err="1"/>
              <a:t>Lowde</a:t>
            </a:r>
            <a:r>
              <a:rPr lang="en-US" sz="1200" dirty="0"/>
              <a:t>. “Secondary Extinction and Neutron Crystallography.” </a:t>
            </a:r>
            <a:r>
              <a:rPr lang="en-US" sz="1200" i="1" dirty="0"/>
              <a:t>Acta </a:t>
            </a:r>
            <a:r>
              <a:rPr lang="en-US" sz="1200" i="1" dirty="0" err="1"/>
              <a:t>Crystallographica</a:t>
            </a:r>
            <a:r>
              <a:rPr lang="en-US" sz="1200" dirty="0"/>
              <a:t> 1, no. 6 (1948): 303–14. </a:t>
            </a:r>
            <a:r>
              <a:rPr lang="en-US" sz="1200" dirty="0">
                <a:hlinkClick r:id="rId5"/>
              </a:rPr>
              <a:t>https://doi.org/10.1107/S0365110X48000831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2DBCC-387F-D3BA-59A1-D6881B2D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86779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12033</TotalTime>
  <Words>697</Words>
  <Application>Microsoft Macintosh PowerPoint</Application>
  <PresentationFormat>Widescreen</PresentationFormat>
  <Paragraphs>98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Cambria Math</vt:lpstr>
      <vt:lpstr>Neue Haas Grotesk Text Pro</vt:lpstr>
      <vt:lpstr>VanillaVTI</vt:lpstr>
      <vt:lpstr>Simulating Diffraction in bent crystals</vt:lpstr>
      <vt:lpstr>Overview</vt:lpstr>
      <vt:lpstr>Scattering cross section of a Type 1 Crystal</vt:lpstr>
      <vt:lpstr>Understanding the issue</vt:lpstr>
      <vt:lpstr>Understanding the issue – how to fix it</vt:lpstr>
      <vt:lpstr>Monte Carlo Intermission</vt:lpstr>
      <vt:lpstr>Monte Carlo Intermission</vt:lpstr>
      <vt:lpstr>Sampling the time</vt:lpstr>
      <vt:lpstr>Absorption , primary extinction and multiple reflections</vt:lpstr>
      <vt:lpstr>Validation setup</vt:lpstr>
      <vt:lpstr>Results Spatial distribution</vt:lpstr>
      <vt:lpstr>Results rocking curve</vt:lpstr>
      <vt:lpstr>Conclusion</vt:lpstr>
      <vt:lpstr>Appendix A: Equations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Lomholt Christensen</dc:creator>
  <cp:lastModifiedBy>Daniel Lomholt Christensen</cp:lastModifiedBy>
  <cp:revision>41</cp:revision>
  <dcterms:created xsi:type="dcterms:W3CDTF">2025-06-22T21:37:44Z</dcterms:created>
  <dcterms:modified xsi:type="dcterms:W3CDTF">2025-07-11T07:19:44Z</dcterms:modified>
</cp:coreProperties>
</file>