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72" r:id="rId3"/>
    <p:sldId id="268" r:id="rId4"/>
    <p:sldId id="1790" r:id="rId5"/>
    <p:sldId id="1791" r:id="rId6"/>
    <p:sldId id="1783" r:id="rId7"/>
    <p:sldId id="1789" r:id="rId8"/>
    <p:sldId id="1782" r:id="rId9"/>
    <p:sldId id="1786" r:id="rId10"/>
    <p:sldId id="1787" r:id="rId11"/>
    <p:sldId id="258" r:id="rId12"/>
    <p:sldId id="1784" r:id="rId13"/>
    <p:sldId id="275" r:id="rId14"/>
    <p:sldId id="1785" r:id="rId15"/>
    <p:sldId id="269" r:id="rId16"/>
    <p:sldId id="27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18" autoAdjust="0"/>
  </p:normalViewPr>
  <p:slideViewPr>
    <p:cSldViewPr snapToGrid="0" snapToObjects="1">
      <p:cViewPr varScale="1">
        <p:scale>
          <a:sx n="62" d="100"/>
          <a:sy n="62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2025-01-29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666666"/>
                </a:solidFill>
              </a:rPr>
              <a:t>“ACC</a:t>
            </a:r>
            <a:r>
              <a:rPr lang="en-GB" sz="1200" b="1" baseline="0" dirty="0">
                <a:solidFill>
                  <a:srgbClr val="666666"/>
                </a:solidFill>
              </a:rPr>
              <a:t> As-Operated” </a:t>
            </a:r>
            <a:r>
              <a:rPr lang="en-GB" sz="1200" b="0" baseline="0" dirty="0">
                <a:solidFill>
                  <a:srgbClr val="666666"/>
                </a:solidFill>
              </a:rPr>
              <a:t>has not yet been released yet due to remaining shielding verification reports.</a:t>
            </a:r>
            <a:endParaRPr lang="en-GB" sz="1200" b="1" dirty="0">
              <a:solidFill>
                <a:srgbClr val="66666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66666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666666"/>
                </a:solidFill>
              </a:rPr>
              <a:t>“DTL As-Verified” </a:t>
            </a:r>
            <a:r>
              <a:rPr lang="en-GB" sz="1200" dirty="0">
                <a:solidFill>
                  <a:srgbClr val="666666"/>
                </a:solidFill>
              </a:rPr>
              <a:t>has not yet been released due to the pending Verification Report.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666666"/>
                </a:solidFill>
              </a:rPr>
              <a:t>=====================================================================================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LEBT FPM-01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 Marked as RED in the confidence rating, low priority due to focus on other critical devices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LEBT EMU-01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“Installed</a:t>
            </a:r>
            <a:r>
              <a:rPr lang="en-GB" sz="1200" baseline="0" dirty="0"/>
              <a:t> @ </a:t>
            </a:r>
            <a:r>
              <a:rPr lang="en-GB" sz="1200" baseline="0" dirty="0" err="1"/>
              <a:t>BoD</a:t>
            </a:r>
            <a:r>
              <a:rPr lang="en-GB" sz="1200" baseline="0" dirty="0"/>
              <a:t>” in the confidence rating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LEBT VAC Thermocouple Sys. </a:t>
            </a:r>
            <a:r>
              <a:rPr lang="en-GB" sz="1200" dirty="0"/>
              <a:t>–  Marked as "As-Designed"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MEBT COLL-01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</a:t>
            </a:r>
            <a:r>
              <a:rPr lang="en-GB" sz="1200" b="1" dirty="0"/>
              <a:t> </a:t>
            </a:r>
            <a:r>
              <a:rPr lang="en-GB" sz="1200" b="0" dirty="0"/>
              <a:t>Marked as "As-Designed for </a:t>
            </a:r>
            <a:r>
              <a:rPr lang="en-GB" sz="1200" b="0" dirty="0" err="1"/>
              <a:t>BoT</a:t>
            </a:r>
            <a:r>
              <a:rPr lang="en-GB" sz="1200" b="0" dirty="0"/>
              <a:t>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MEBT LBM-01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</a:t>
            </a:r>
            <a:r>
              <a:rPr lang="en-GB" sz="1200" b="1" dirty="0"/>
              <a:t> </a:t>
            </a:r>
            <a:r>
              <a:rPr lang="en-GB" sz="1200" dirty="0"/>
              <a:t>Marked as “Installed</a:t>
            </a:r>
            <a:r>
              <a:rPr lang="en-GB" sz="1200" baseline="0" dirty="0"/>
              <a:t> @ </a:t>
            </a:r>
            <a:r>
              <a:rPr lang="en-GB" sz="1200" baseline="0" dirty="0" err="1"/>
              <a:t>BoD</a:t>
            </a:r>
            <a:r>
              <a:rPr lang="en-GB" sz="1200" baseline="0" dirty="0"/>
              <a:t>” in the confidence rating, and </a:t>
            </a:r>
            <a:r>
              <a:rPr lang="en-GB" sz="1200" b="0" dirty="0"/>
              <a:t>"As-Designed for </a:t>
            </a:r>
            <a:r>
              <a:rPr lang="en-GB" sz="1200" b="0" dirty="0" err="1"/>
              <a:t>BoT</a:t>
            </a:r>
            <a:r>
              <a:rPr lang="en-GB" sz="1200" b="0" dirty="0"/>
              <a:t>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MEBT FPM-02 </a:t>
            </a:r>
            <a:r>
              <a:rPr lang="en-GB" sz="1200" b="1" dirty="0" err="1"/>
              <a:t>Diag.Sys</a:t>
            </a:r>
            <a:r>
              <a:rPr lang="en-GB" sz="1200" dirty="0"/>
              <a:t>. –  Marked as RED in the confidence rating, low priority due to focus on other critical devices, and </a:t>
            </a:r>
            <a:r>
              <a:rPr lang="en-GB" sz="1200" b="0" dirty="0"/>
              <a:t>"As-Designed for </a:t>
            </a:r>
            <a:r>
              <a:rPr lang="en-GB" sz="1200" b="0" dirty="0" err="1"/>
              <a:t>BoT</a:t>
            </a:r>
            <a:r>
              <a:rPr lang="en-GB" sz="1200" b="0" dirty="0"/>
              <a:t>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DTL1 FPM-04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</a:t>
            </a:r>
            <a:r>
              <a:rPr lang="en-GB" sz="1200" baseline="0" dirty="0"/>
              <a:t> as “Commis. With Beam @ EOC” in the confidence rating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DTL4 FC-01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RED in the confidence rating, to be installed after </a:t>
            </a:r>
            <a:r>
              <a:rPr lang="en-GB" sz="1200" dirty="0" err="1"/>
              <a:t>BoD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SPK2 WS-02 </a:t>
            </a:r>
            <a:r>
              <a:rPr lang="en-GB" sz="1200" b="1" dirty="0" err="1"/>
              <a:t>Diag.Sys</a:t>
            </a:r>
            <a:r>
              <a:rPr lang="en-GB" sz="1200" dirty="0"/>
              <a:t>. – this WS on LWU SPK-020 is broken. It will be replaced only after BOD. But, it is still being tested fully and integrated into the MPS.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SPK2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SPK4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SPK6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SPK8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SPK10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SPK12 nBLM-06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SPK1 LBM-01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“Installed</a:t>
            </a:r>
            <a:r>
              <a:rPr lang="en-GB" sz="1200" baseline="0" dirty="0"/>
              <a:t> @ EOC” in the confidence rating due to supply chain issue as noted in CCR ESS-5264409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MBL5 nBLM-07 </a:t>
            </a:r>
            <a:r>
              <a:rPr lang="en-GB" sz="1200" b="1" dirty="0" err="1"/>
              <a:t>Diag.Sys</a:t>
            </a:r>
            <a:r>
              <a:rPr lang="en-GB" sz="1200" b="1" dirty="0"/>
              <a:t>.</a:t>
            </a:r>
            <a:r>
              <a:rPr lang="en-GB" sz="1200" dirty="0"/>
              <a:t> –  Marked as "As-Designed"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MBL6 IBS-02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RED in the confidence rating, to be installed after </a:t>
            </a:r>
            <a:r>
              <a:rPr lang="en-GB" sz="1200" dirty="0" err="1"/>
              <a:t>BoD</a:t>
            </a:r>
            <a:r>
              <a:rPr lang="en-GB" sz="1200" dirty="0"/>
              <a:t>, and "As-Designed"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HBL6-21</a:t>
            </a:r>
            <a:r>
              <a:rPr lang="en-GB" sz="1200" dirty="0"/>
              <a:t> is beyond EOC as marked in the confidence rating and "As-Designed" in the CIDL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HEBT1-5 ICBLM-11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HEBT6-16 ICBLM-13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HEBT17 nBLM-09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for </a:t>
            </a:r>
            <a:r>
              <a:rPr lang="en-GB" sz="1200" dirty="0" err="1"/>
              <a:t>BoT</a:t>
            </a:r>
            <a:r>
              <a:rPr lang="en-GB" sz="1200" dirty="0"/>
              <a:t>" in the CIDL</a:t>
            </a: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DMPL5 IMG-01 </a:t>
            </a:r>
            <a:r>
              <a:rPr lang="en-GB" sz="1200" b="1" dirty="0" err="1"/>
              <a:t>Diag.Sys</a:t>
            </a:r>
            <a:r>
              <a:rPr lang="en-GB" sz="1200" b="1" dirty="0"/>
              <a:t>. </a:t>
            </a:r>
            <a:r>
              <a:rPr lang="en-GB" sz="1200" dirty="0"/>
              <a:t>– Marked as "As-Designed " in the CIDL as confirmed</a:t>
            </a:r>
            <a:r>
              <a:rPr lang="en-GB" sz="1200" baseline="0" dirty="0"/>
              <a:t> by Johan Norin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666666"/>
                </a:solidFill>
              </a:rPr>
              <a:t>“ESS Facility As-Operated” </a:t>
            </a:r>
            <a:r>
              <a:rPr lang="en-GB" sz="1200" dirty="0">
                <a:solidFill>
                  <a:srgbClr val="666666"/>
                </a:solidFill>
              </a:rPr>
              <a:t>has not yet been released due to pending high-level</a:t>
            </a:r>
            <a:r>
              <a:rPr lang="en-GB" sz="1200" baseline="0" dirty="0">
                <a:solidFill>
                  <a:srgbClr val="666666"/>
                </a:solidFill>
              </a:rPr>
              <a:t> ESS documentation.</a:t>
            </a:r>
            <a:br>
              <a:rPr lang="en-GB" sz="1200" baseline="0" dirty="0">
                <a:solidFill>
                  <a:srgbClr val="666666"/>
                </a:solidFill>
              </a:rPr>
            </a:br>
            <a:endParaRPr lang="en-GB" sz="1200" baseline="0" dirty="0">
              <a:solidFill>
                <a:srgbClr val="66666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666666"/>
                </a:solidFill>
              </a:rPr>
              <a:t>“ACC PSS As-Operated” </a:t>
            </a:r>
            <a:r>
              <a:rPr lang="en-GB" sz="1200" baseline="0" dirty="0">
                <a:solidFill>
                  <a:srgbClr val="666666"/>
                </a:solidFill>
              </a:rPr>
              <a:t>has not yet been released because it needs to be verified with REMS.</a:t>
            </a:r>
            <a:br>
              <a:rPr lang="en-GB" sz="1200" baseline="0" dirty="0">
                <a:solidFill>
                  <a:srgbClr val="666666"/>
                </a:solidFill>
              </a:rPr>
            </a:br>
            <a:endParaRPr lang="en-GB" sz="1200" dirty="0">
              <a:solidFill>
                <a:srgbClr val="66666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666666"/>
                </a:solidFill>
              </a:rPr>
              <a:t>“BIS As-Operated</a:t>
            </a:r>
            <a:r>
              <a:rPr lang="en-GB" sz="1200" dirty="0">
                <a:solidFill>
                  <a:srgbClr val="666666"/>
                </a:solidFill>
              </a:rPr>
              <a:t>” has not yet been released due to high verification dependency on other interfacing systems.</a:t>
            </a:r>
            <a:br>
              <a:rPr lang="en-GB" sz="1200" dirty="0">
                <a:solidFill>
                  <a:srgbClr val="666666"/>
                </a:solidFill>
              </a:rPr>
            </a:br>
            <a:endParaRPr lang="en-GB" sz="1200" dirty="0">
              <a:solidFill>
                <a:srgbClr val="66666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666666"/>
                </a:solidFill>
              </a:rPr>
              <a:t>“CW ACC” </a:t>
            </a:r>
            <a:r>
              <a:rPr lang="en-GB" sz="1200" dirty="0">
                <a:solidFill>
                  <a:srgbClr val="666666"/>
                </a:solidFill>
              </a:rPr>
              <a:t>has not yet been released due to pending mechanical</a:t>
            </a:r>
            <a:r>
              <a:rPr lang="en-GB" sz="1200" baseline="0" dirty="0">
                <a:solidFill>
                  <a:srgbClr val="666666"/>
                </a:solidFill>
              </a:rPr>
              <a:t> documentation</a:t>
            </a:r>
            <a:r>
              <a:rPr lang="en-GB" sz="1200" dirty="0">
                <a:solidFill>
                  <a:srgbClr val="666666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20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08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C1D6-9D1B-45C5-A31B-07E2B067C1BF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8C1C-C2BD-4475-95F3-9B1E87591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4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s.esss.lu.se/enovia/link/ESS-5597859/21308.51166.11427.64829/val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ss.esss.lu.se/enovia/link/ESS-4911308.4/21308.51166.44164.758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5030919.3/21308.51166.25758.3842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SAR 4 – Documentation/Configuration control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Joakim </a:t>
            </a:r>
            <a:r>
              <a:rPr lang="en-GB" dirty="0" err="1"/>
              <a:t>meyer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2025-01-29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19681"/>
          <a:ext cx="12192000" cy="679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57899881"/>
                    </a:ext>
                  </a:extLst>
                </a:gridCol>
              </a:tblGrid>
              <a:tr h="3850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AS-OPERATED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1202708"/>
                  </a:ext>
                </a:extLst>
              </a:tr>
              <a:tr h="18181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AS-VERIFIED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3472761"/>
                  </a:ext>
                </a:extLst>
              </a:tr>
              <a:tr h="11270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AS-DESIGNED</a:t>
                      </a:r>
                      <a:endParaRPr lang="en-GB" sz="1800" b="1" u="none" kern="1200" dirty="0">
                        <a:solidFill>
                          <a:srgbClr val="0099D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69731"/>
                  </a:ext>
                </a:extLst>
              </a:tr>
            </a:tbl>
          </a:graphicData>
        </a:graphic>
      </p:graphicFrame>
      <p:sp>
        <p:nvSpPr>
          <p:cNvPr id="60" name="Rounded Rectangle 59"/>
          <p:cNvSpPr/>
          <p:nvPr/>
        </p:nvSpPr>
        <p:spPr>
          <a:xfrm>
            <a:off x="20811" y="2398415"/>
            <a:ext cx="1224000" cy="396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ACC ODHDS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0811" y="1002032"/>
            <a:ext cx="1224000" cy="396000"/>
          </a:xfrm>
          <a:prstGeom prst="roundRect">
            <a:avLst/>
          </a:prstGeom>
          <a:solidFill>
            <a:srgbClr val="FF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**ACC PSS**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0811" y="2863876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Site and INFR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811" y="3329337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REMS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0811" y="1932954"/>
            <a:ext cx="1224000" cy="396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CryoB</a:t>
            </a:r>
            <a:r>
              <a:rPr lang="en-GB" sz="1200" dirty="0"/>
              <a:t> ODHDS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811" y="536571"/>
            <a:ext cx="1224000" cy="396000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**ESS Facility**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811" y="1467493"/>
            <a:ext cx="1224000" cy="396000"/>
          </a:xfrm>
          <a:prstGeom prst="roundRect">
            <a:avLst/>
          </a:prstGeom>
          <a:solidFill>
            <a:srgbClr val="FF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**BIS**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02952" y="532813"/>
            <a:ext cx="1224000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Timing Distribution for NCL up to and including DTL4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19010" y="4381079"/>
            <a:ext cx="1224000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Timing Distribution for DTL5 up to and including DMPL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70671" y="532813"/>
            <a:ext cx="1224000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Technical Network NCL up to and including MBL9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586729" y="4395679"/>
            <a:ext cx="1224000" cy="108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Technical Network for HBL up to and including DMPL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0811" y="4737679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Process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6003" y="2874038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CWH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86003" y="3342280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CWM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56415" y="53657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CWL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56415" y="1001601"/>
            <a:ext cx="1224000" cy="396000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**CW ACC**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56415" y="146663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Electrical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756415" y="193166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LVPD G </a:t>
            </a:r>
            <a:r>
              <a:rPr lang="en-GB" sz="1200" dirty="0" err="1"/>
              <a:t>Bldgs</a:t>
            </a:r>
            <a:endParaRPr lang="en-GB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2756415" y="239669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LVPD D&amp;E </a:t>
            </a:r>
            <a:r>
              <a:rPr lang="en-GB" sz="1200" dirty="0" err="1"/>
              <a:t>Bldgs</a:t>
            </a:r>
            <a:endParaRPr lang="en-GB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2756415" y="286172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LVPD B&amp;F04 </a:t>
            </a:r>
            <a:r>
              <a:rPr lang="en-GB" sz="1200" dirty="0" err="1"/>
              <a:t>Bldgs</a:t>
            </a:r>
            <a:endParaRPr lang="en-GB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4126827" y="535709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Control &amp; Monitoring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26827" y="1001170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Fire Safety</a:t>
            </a:r>
          </a:p>
          <a:p>
            <a:pPr algn="ctr"/>
            <a:r>
              <a:rPr lang="en-GB" sz="1000" dirty="0"/>
              <a:t>(except F01)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26827" y="146663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Transport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26827" y="1932092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Physical Protection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938390" y="537477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HVAC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945914" y="5847424"/>
            <a:ext cx="1224000" cy="8200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HVAC for H09</a:t>
            </a:r>
          </a:p>
          <a:p>
            <a:pPr algn="ctr"/>
            <a:r>
              <a:rPr lang="en-GB" sz="1000" dirty="0"/>
              <a:t>(but not relevant to SAR4/SRR4)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47460" y="3326751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Electrical Grounding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92019" y="523420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ACCP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386003" y="532813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ACC CDS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386003" y="1001058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Temp. RW Storage</a:t>
            </a:r>
            <a:endParaRPr lang="en-GB" sz="1200" dirty="0"/>
          </a:p>
        </p:txBody>
      </p:sp>
      <p:sp>
        <p:nvSpPr>
          <p:cNvPr id="52" name="Rounded Rectangle 51"/>
          <p:cNvSpPr/>
          <p:nvPr/>
        </p:nvSpPr>
        <p:spPr>
          <a:xfrm>
            <a:off x="1386003" y="1937548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ICS Comp. </a:t>
            </a:r>
            <a:r>
              <a:rPr lang="en-GB" sz="1200" dirty="0" err="1"/>
              <a:t>Infr</a:t>
            </a:r>
            <a:r>
              <a:rPr lang="en-GB" sz="1200" dirty="0"/>
              <a:t>.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386003" y="1469303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Phase Reference Line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386003" y="2405793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Instrument Air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144933" y="-11425"/>
            <a:ext cx="2744594" cy="6826896"/>
            <a:chOff x="8532511" y="276879"/>
            <a:chExt cx="2460535" cy="6089927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8532511" y="276880"/>
              <a:ext cx="0" cy="60749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9753061" y="276879"/>
              <a:ext cx="0" cy="6089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0993046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ounded Rectangle 73"/>
          <p:cNvSpPr/>
          <p:nvPr/>
        </p:nvSpPr>
        <p:spPr>
          <a:xfrm>
            <a:off x="6833296" y="523420"/>
            <a:ext cx="1224000" cy="39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LVPD H&amp;F </a:t>
            </a:r>
            <a:r>
              <a:rPr lang="en-GB" sz="1200" dirty="0" err="1"/>
              <a:t>Bldgs</a:t>
            </a:r>
            <a:endParaRPr lang="en-GB" sz="1200" dirty="0"/>
          </a:p>
        </p:txBody>
      </p:sp>
      <p:sp>
        <p:nvSpPr>
          <p:cNvPr id="75" name="Rounded Rectangle 74"/>
          <p:cNvSpPr/>
          <p:nvPr/>
        </p:nvSpPr>
        <p:spPr>
          <a:xfrm>
            <a:off x="5492019" y="5847425"/>
            <a:ext cx="1224000" cy="82007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ACCP New Back-up Compressor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5443543" y="1"/>
            <a:ext cx="1333367" cy="6815470"/>
            <a:chOff x="8532511" y="276879"/>
            <a:chExt cx="1220550" cy="6089927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8532511" y="27687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9753061" y="276879"/>
              <a:ext cx="0" cy="6089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ounded Rectangle 91"/>
          <p:cNvSpPr/>
          <p:nvPr/>
        </p:nvSpPr>
        <p:spPr>
          <a:xfrm>
            <a:off x="6833296" y="5847424"/>
            <a:ext cx="1224000" cy="8200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Some LVPD Panels</a:t>
            </a:r>
          </a:p>
        </p:txBody>
      </p:sp>
    </p:spTree>
    <p:extLst>
      <p:ext uri="{BB962C8B-B14F-4D97-AF65-F5344CB8AC3E}">
        <p14:creationId xmlns:p14="http://schemas.microsoft.com/office/powerpoint/2010/main" val="2817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19680"/>
          <a:ext cx="12192000" cy="6785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57899881"/>
                    </a:ext>
                  </a:extLst>
                </a:gridCol>
              </a:tblGrid>
              <a:tr h="67858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AS-BUILT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1202708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2126573" y="73483"/>
            <a:ext cx="8312827" cy="6698714"/>
            <a:chOff x="2126573" y="73483"/>
            <a:chExt cx="8312827" cy="66987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/>
                  </a14:imgProps>
                </a:ext>
              </a:extLst>
            </a:blip>
            <a:srcRect l="1095" t="115" r="1773" b="1095"/>
            <a:stretch/>
          </p:blipFill>
          <p:spPr>
            <a:xfrm>
              <a:off x="2126573" y="73483"/>
              <a:ext cx="8312827" cy="6698714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454400" y="3979863"/>
              <a:ext cx="781050" cy="446087"/>
            </a:xfrm>
            <a:custGeom>
              <a:avLst/>
              <a:gdLst>
                <a:gd name="connsiteX0" fmla="*/ 0 w 781050"/>
                <a:gd name="connsiteY0" fmla="*/ 285750 h 446087"/>
                <a:gd name="connsiteX1" fmla="*/ 28575 w 781050"/>
                <a:gd name="connsiteY1" fmla="*/ 133350 h 446087"/>
                <a:gd name="connsiteX2" fmla="*/ 158750 w 781050"/>
                <a:gd name="connsiteY2" fmla="*/ 155575 h 446087"/>
                <a:gd name="connsiteX3" fmla="*/ 165100 w 781050"/>
                <a:gd name="connsiteY3" fmla="*/ 0 h 446087"/>
                <a:gd name="connsiteX4" fmla="*/ 412750 w 781050"/>
                <a:gd name="connsiteY4" fmla="*/ 4762 h 446087"/>
                <a:gd name="connsiteX5" fmla="*/ 417513 w 781050"/>
                <a:gd name="connsiteY5" fmla="*/ 106362 h 446087"/>
                <a:gd name="connsiteX6" fmla="*/ 484188 w 781050"/>
                <a:gd name="connsiteY6" fmla="*/ 88900 h 446087"/>
                <a:gd name="connsiteX7" fmla="*/ 484188 w 781050"/>
                <a:gd name="connsiteY7" fmla="*/ 1587 h 446087"/>
                <a:gd name="connsiteX8" fmla="*/ 781050 w 781050"/>
                <a:gd name="connsiteY8" fmla="*/ 9525 h 446087"/>
                <a:gd name="connsiteX9" fmla="*/ 777875 w 781050"/>
                <a:gd name="connsiteY9" fmla="*/ 168275 h 446087"/>
                <a:gd name="connsiteX10" fmla="*/ 558800 w 781050"/>
                <a:gd name="connsiteY10" fmla="*/ 166687 h 446087"/>
                <a:gd name="connsiteX11" fmla="*/ 568325 w 781050"/>
                <a:gd name="connsiteY11" fmla="*/ 234950 h 446087"/>
                <a:gd name="connsiteX12" fmla="*/ 649288 w 781050"/>
                <a:gd name="connsiteY12" fmla="*/ 228600 h 446087"/>
                <a:gd name="connsiteX13" fmla="*/ 684213 w 781050"/>
                <a:gd name="connsiteY13" fmla="*/ 417512 h 446087"/>
                <a:gd name="connsiteX14" fmla="*/ 444500 w 781050"/>
                <a:gd name="connsiteY14" fmla="*/ 444500 h 446087"/>
                <a:gd name="connsiteX15" fmla="*/ 436563 w 781050"/>
                <a:gd name="connsiteY15" fmla="*/ 363537 h 446087"/>
                <a:gd name="connsiteX16" fmla="*/ 361950 w 781050"/>
                <a:gd name="connsiteY16" fmla="*/ 365125 h 446087"/>
                <a:gd name="connsiteX17" fmla="*/ 369888 w 781050"/>
                <a:gd name="connsiteY17" fmla="*/ 422275 h 446087"/>
                <a:gd name="connsiteX18" fmla="*/ 173038 w 781050"/>
                <a:gd name="connsiteY18" fmla="*/ 446087 h 446087"/>
                <a:gd name="connsiteX19" fmla="*/ 152400 w 781050"/>
                <a:gd name="connsiteY19" fmla="*/ 312737 h 446087"/>
                <a:gd name="connsiteX20" fmla="*/ 0 w 781050"/>
                <a:gd name="connsiteY20" fmla="*/ 285750 h 446087"/>
                <a:gd name="connsiteX0" fmla="*/ 0 w 781050"/>
                <a:gd name="connsiteY0" fmla="*/ 285750 h 446087"/>
                <a:gd name="connsiteX1" fmla="*/ 15875 w 781050"/>
                <a:gd name="connsiteY1" fmla="*/ 131763 h 446087"/>
                <a:gd name="connsiteX2" fmla="*/ 158750 w 781050"/>
                <a:gd name="connsiteY2" fmla="*/ 155575 h 446087"/>
                <a:gd name="connsiteX3" fmla="*/ 165100 w 781050"/>
                <a:gd name="connsiteY3" fmla="*/ 0 h 446087"/>
                <a:gd name="connsiteX4" fmla="*/ 412750 w 781050"/>
                <a:gd name="connsiteY4" fmla="*/ 4762 h 446087"/>
                <a:gd name="connsiteX5" fmla="*/ 417513 w 781050"/>
                <a:gd name="connsiteY5" fmla="*/ 106362 h 446087"/>
                <a:gd name="connsiteX6" fmla="*/ 484188 w 781050"/>
                <a:gd name="connsiteY6" fmla="*/ 88900 h 446087"/>
                <a:gd name="connsiteX7" fmla="*/ 484188 w 781050"/>
                <a:gd name="connsiteY7" fmla="*/ 1587 h 446087"/>
                <a:gd name="connsiteX8" fmla="*/ 781050 w 781050"/>
                <a:gd name="connsiteY8" fmla="*/ 9525 h 446087"/>
                <a:gd name="connsiteX9" fmla="*/ 777875 w 781050"/>
                <a:gd name="connsiteY9" fmla="*/ 168275 h 446087"/>
                <a:gd name="connsiteX10" fmla="*/ 558800 w 781050"/>
                <a:gd name="connsiteY10" fmla="*/ 166687 h 446087"/>
                <a:gd name="connsiteX11" fmla="*/ 568325 w 781050"/>
                <a:gd name="connsiteY11" fmla="*/ 234950 h 446087"/>
                <a:gd name="connsiteX12" fmla="*/ 649288 w 781050"/>
                <a:gd name="connsiteY12" fmla="*/ 228600 h 446087"/>
                <a:gd name="connsiteX13" fmla="*/ 684213 w 781050"/>
                <a:gd name="connsiteY13" fmla="*/ 417512 h 446087"/>
                <a:gd name="connsiteX14" fmla="*/ 444500 w 781050"/>
                <a:gd name="connsiteY14" fmla="*/ 444500 h 446087"/>
                <a:gd name="connsiteX15" fmla="*/ 436563 w 781050"/>
                <a:gd name="connsiteY15" fmla="*/ 363537 h 446087"/>
                <a:gd name="connsiteX16" fmla="*/ 361950 w 781050"/>
                <a:gd name="connsiteY16" fmla="*/ 365125 h 446087"/>
                <a:gd name="connsiteX17" fmla="*/ 369888 w 781050"/>
                <a:gd name="connsiteY17" fmla="*/ 422275 h 446087"/>
                <a:gd name="connsiteX18" fmla="*/ 173038 w 781050"/>
                <a:gd name="connsiteY18" fmla="*/ 446087 h 446087"/>
                <a:gd name="connsiteX19" fmla="*/ 152400 w 781050"/>
                <a:gd name="connsiteY19" fmla="*/ 312737 h 446087"/>
                <a:gd name="connsiteX20" fmla="*/ 0 w 781050"/>
                <a:gd name="connsiteY20" fmla="*/ 285750 h 44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1050" h="446087">
                  <a:moveTo>
                    <a:pt x="0" y="285750"/>
                  </a:moveTo>
                  <a:lnTo>
                    <a:pt x="15875" y="131763"/>
                  </a:lnTo>
                  <a:lnTo>
                    <a:pt x="158750" y="155575"/>
                  </a:lnTo>
                  <a:lnTo>
                    <a:pt x="165100" y="0"/>
                  </a:lnTo>
                  <a:lnTo>
                    <a:pt x="412750" y="4762"/>
                  </a:lnTo>
                  <a:lnTo>
                    <a:pt x="417513" y="106362"/>
                  </a:lnTo>
                  <a:lnTo>
                    <a:pt x="484188" y="88900"/>
                  </a:lnTo>
                  <a:lnTo>
                    <a:pt x="484188" y="1587"/>
                  </a:lnTo>
                  <a:lnTo>
                    <a:pt x="781050" y="9525"/>
                  </a:lnTo>
                  <a:cubicBezTo>
                    <a:pt x="779992" y="62442"/>
                    <a:pt x="778933" y="115358"/>
                    <a:pt x="777875" y="168275"/>
                  </a:cubicBezTo>
                  <a:lnTo>
                    <a:pt x="558800" y="166687"/>
                  </a:lnTo>
                  <a:lnTo>
                    <a:pt x="568325" y="234950"/>
                  </a:lnTo>
                  <a:lnTo>
                    <a:pt x="649288" y="228600"/>
                  </a:lnTo>
                  <a:lnTo>
                    <a:pt x="684213" y="417512"/>
                  </a:lnTo>
                  <a:lnTo>
                    <a:pt x="444500" y="444500"/>
                  </a:lnTo>
                  <a:lnTo>
                    <a:pt x="436563" y="363537"/>
                  </a:lnTo>
                  <a:lnTo>
                    <a:pt x="361950" y="365125"/>
                  </a:lnTo>
                  <a:lnTo>
                    <a:pt x="369888" y="422275"/>
                  </a:lnTo>
                  <a:lnTo>
                    <a:pt x="173038" y="446087"/>
                  </a:lnTo>
                  <a:lnTo>
                    <a:pt x="152400" y="312737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B01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640138" y="4441825"/>
              <a:ext cx="730250" cy="684213"/>
            </a:xfrm>
            <a:custGeom>
              <a:avLst/>
              <a:gdLst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5000 w 730250"/>
                <a:gd name="connsiteY9" fmla="*/ 395288 h 684213"/>
                <a:gd name="connsiteX10" fmla="*/ 617537 w 730250"/>
                <a:gd name="connsiteY10" fmla="*/ 415925 h 684213"/>
                <a:gd name="connsiteX11" fmla="*/ 650875 w 730250"/>
                <a:gd name="connsiteY11" fmla="*/ 452438 h 684213"/>
                <a:gd name="connsiteX12" fmla="*/ 452437 w 730250"/>
                <a:gd name="connsiteY12" fmla="*/ 574675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5000 w 730250"/>
                <a:gd name="connsiteY9" fmla="*/ 395288 h 684213"/>
                <a:gd name="connsiteX10" fmla="*/ 617537 w 730250"/>
                <a:gd name="connsiteY10" fmla="*/ 415925 h 684213"/>
                <a:gd name="connsiteX11" fmla="*/ 650875 w 730250"/>
                <a:gd name="connsiteY11" fmla="*/ 457201 h 684213"/>
                <a:gd name="connsiteX12" fmla="*/ 452437 w 730250"/>
                <a:gd name="connsiteY12" fmla="*/ 574675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5000 w 730250"/>
                <a:gd name="connsiteY9" fmla="*/ 395288 h 684213"/>
                <a:gd name="connsiteX10" fmla="*/ 617537 w 730250"/>
                <a:gd name="connsiteY10" fmla="*/ 415925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581025 w 730250"/>
                <a:gd name="connsiteY9" fmla="*/ 379413 h 684213"/>
                <a:gd name="connsiteX10" fmla="*/ 617537 w 730250"/>
                <a:gd name="connsiteY10" fmla="*/ 415925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6588 w 730250"/>
                <a:gd name="connsiteY9" fmla="*/ 411163 h 684213"/>
                <a:gd name="connsiteX10" fmla="*/ 617537 w 730250"/>
                <a:gd name="connsiteY10" fmla="*/ 415925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6588 w 730250"/>
                <a:gd name="connsiteY9" fmla="*/ 411163 h 684213"/>
                <a:gd name="connsiteX10" fmla="*/ 555624 w 730250"/>
                <a:gd name="connsiteY10" fmla="*/ 452437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6588 w 730250"/>
                <a:gd name="connsiteY9" fmla="*/ 411163 h 684213"/>
                <a:gd name="connsiteX10" fmla="*/ 614362 w 730250"/>
                <a:gd name="connsiteY10" fmla="*/ 422274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6588 w 730250"/>
                <a:gd name="connsiteY9" fmla="*/ 411163 h 684213"/>
                <a:gd name="connsiteX10" fmla="*/ 620712 w 730250"/>
                <a:gd name="connsiteY10" fmla="*/ 425449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9763 w 730250"/>
                <a:gd name="connsiteY9" fmla="*/ 403226 h 684213"/>
                <a:gd name="connsiteX10" fmla="*/ 620712 w 730250"/>
                <a:gd name="connsiteY10" fmla="*/ 425449 h 684213"/>
                <a:gd name="connsiteX11" fmla="*/ 650875 w 730250"/>
                <a:gd name="connsiteY11" fmla="*/ 457201 h 684213"/>
                <a:gd name="connsiteX12" fmla="*/ 465137 w 730250"/>
                <a:gd name="connsiteY12" fmla="*/ 5778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9763 w 730250"/>
                <a:gd name="connsiteY9" fmla="*/ 403226 h 684213"/>
                <a:gd name="connsiteX10" fmla="*/ 620712 w 730250"/>
                <a:gd name="connsiteY10" fmla="*/ 425449 h 684213"/>
                <a:gd name="connsiteX11" fmla="*/ 650875 w 730250"/>
                <a:gd name="connsiteY11" fmla="*/ 457201 h 684213"/>
                <a:gd name="connsiteX12" fmla="*/ 446087 w 730250"/>
                <a:gd name="connsiteY12" fmla="*/ 5905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58775 w 730250"/>
                <a:gd name="connsiteY3" fmla="*/ 28892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9763 w 730250"/>
                <a:gd name="connsiteY9" fmla="*/ 403226 h 684213"/>
                <a:gd name="connsiteX10" fmla="*/ 620712 w 730250"/>
                <a:gd name="connsiteY10" fmla="*/ 425449 h 684213"/>
                <a:gd name="connsiteX11" fmla="*/ 644525 w 730250"/>
                <a:gd name="connsiteY11" fmla="*/ 466726 h 684213"/>
                <a:gd name="connsiteX12" fmla="*/ 446087 w 730250"/>
                <a:gd name="connsiteY12" fmla="*/ 5905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  <a:gd name="connsiteX0" fmla="*/ 74612 w 730250"/>
                <a:gd name="connsiteY0" fmla="*/ 452438 h 684213"/>
                <a:gd name="connsiteX1" fmla="*/ 6350 w 730250"/>
                <a:gd name="connsiteY1" fmla="*/ 334963 h 684213"/>
                <a:gd name="connsiteX2" fmla="*/ 295275 w 730250"/>
                <a:gd name="connsiteY2" fmla="*/ 165100 h 684213"/>
                <a:gd name="connsiteX3" fmla="*/ 360363 w 730250"/>
                <a:gd name="connsiteY3" fmla="*/ 282575 h 684213"/>
                <a:gd name="connsiteX4" fmla="*/ 442912 w 730250"/>
                <a:gd name="connsiteY4" fmla="*/ 252413 h 684213"/>
                <a:gd name="connsiteX5" fmla="*/ 390525 w 730250"/>
                <a:gd name="connsiteY5" fmla="*/ 71438 h 684213"/>
                <a:gd name="connsiteX6" fmla="*/ 654050 w 730250"/>
                <a:gd name="connsiteY6" fmla="*/ 0 h 684213"/>
                <a:gd name="connsiteX7" fmla="*/ 730250 w 730250"/>
                <a:gd name="connsiteY7" fmla="*/ 260350 h 684213"/>
                <a:gd name="connsiteX8" fmla="*/ 582612 w 730250"/>
                <a:gd name="connsiteY8" fmla="*/ 292100 h 684213"/>
                <a:gd name="connsiteX9" fmla="*/ 639763 w 730250"/>
                <a:gd name="connsiteY9" fmla="*/ 403226 h 684213"/>
                <a:gd name="connsiteX10" fmla="*/ 620712 w 730250"/>
                <a:gd name="connsiteY10" fmla="*/ 425449 h 684213"/>
                <a:gd name="connsiteX11" fmla="*/ 644525 w 730250"/>
                <a:gd name="connsiteY11" fmla="*/ 466726 h 684213"/>
                <a:gd name="connsiteX12" fmla="*/ 446087 w 730250"/>
                <a:gd name="connsiteY12" fmla="*/ 590550 h 684213"/>
                <a:gd name="connsiteX13" fmla="*/ 419100 w 730250"/>
                <a:gd name="connsiteY13" fmla="*/ 519113 h 684213"/>
                <a:gd name="connsiteX14" fmla="*/ 98425 w 730250"/>
                <a:gd name="connsiteY14" fmla="*/ 684213 h 684213"/>
                <a:gd name="connsiteX15" fmla="*/ 0 w 730250"/>
                <a:gd name="connsiteY15" fmla="*/ 504825 h 684213"/>
                <a:gd name="connsiteX16" fmla="*/ 74612 w 730250"/>
                <a:gd name="connsiteY16" fmla="*/ 452438 h 68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0250" h="684213">
                  <a:moveTo>
                    <a:pt x="74612" y="452438"/>
                  </a:moveTo>
                  <a:lnTo>
                    <a:pt x="6350" y="334963"/>
                  </a:lnTo>
                  <a:lnTo>
                    <a:pt x="295275" y="165100"/>
                  </a:lnTo>
                  <a:lnTo>
                    <a:pt x="360363" y="282575"/>
                  </a:lnTo>
                  <a:lnTo>
                    <a:pt x="442912" y="252413"/>
                  </a:lnTo>
                  <a:lnTo>
                    <a:pt x="390525" y="71438"/>
                  </a:lnTo>
                  <a:lnTo>
                    <a:pt x="654050" y="0"/>
                  </a:lnTo>
                  <a:lnTo>
                    <a:pt x="730250" y="260350"/>
                  </a:lnTo>
                  <a:lnTo>
                    <a:pt x="582612" y="292100"/>
                  </a:lnTo>
                  <a:lnTo>
                    <a:pt x="639763" y="403226"/>
                  </a:lnTo>
                  <a:lnTo>
                    <a:pt x="620712" y="425449"/>
                  </a:lnTo>
                  <a:lnTo>
                    <a:pt x="644525" y="466726"/>
                  </a:lnTo>
                  <a:lnTo>
                    <a:pt x="446087" y="590550"/>
                  </a:lnTo>
                  <a:lnTo>
                    <a:pt x="419100" y="519113"/>
                  </a:lnTo>
                  <a:lnTo>
                    <a:pt x="98425" y="684213"/>
                  </a:lnTo>
                  <a:lnTo>
                    <a:pt x="0" y="504825"/>
                  </a:lnTo>
                  <a:lnTo>
                    <a:pt x="74612" y="4524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B02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710113" y="4298950"/>
              <a:ext cx="1057275" cy="452438"/>
            </a:xfrm>
            <a:custGeom>
              <a:avLst/>
              <a:gdLst>
                <a:gd name="connsiteX0" fmla="*/ 6350 w 1057275"/>
                <a:gd name="connsiteY0" fmla="*/ 39688 h 452438"/>
                <a:gd name="connsiteX1" fmla="*/ 0 w 1057275"/>
                <a:gd name="connsiteY1" fmla="*/ 401638 h 452438"/>
                <a:gd name="connsiteX2" fmla="*/ 15875 w 1057275"/>
                <a:gd name="connsiteY2" fmla="*/ 412750 h 452438"/>
                <a:gd name="connsiteX3" fmla="*/ 11112 w 1057275"/>
                <a:gd name="connsiteY3" fmla="*/ 442913 h 452438"/>
                <a:gd name="connsiteX4" fmla="*/ 85725 w 1057275"/>
                <a:gd name="connsiteY4" fmla="*/ 452438 h 452438"/>
                <a:gd name="connsiteX5" fmla="*/ 85725 w 1057275"/>
                <a:gd name="connsiteY5" fmla="*/ 417513 h 452438"/>
                <a:gd name="connsiteX6" fmla="*/ 995362 w 1057275"/>
                <a:gd name="connsiteY6" fmla="*/ 419100 h 452438"/>
                <a:gd name="connsiteX7" fmla="*/ 1000125 w 1057275"/>
                <a:gd name="connsiteY7" fmla="*/ 66675 h 452438"/>
                <a:gd name="connsiteX8" fmla="*/ 1054100 w 1057275"/>
                <a:gd name="connsiteY8" fmla="*/ 71438 h 452438"/>
                <a:gd name="connsiteX9" fmla="*/ 1057275 w 1057275"/>
                <a:gd name="connsiteY9" fmla="*/ 0 h 452438"/>
                <a:gd name="connsiteX10" fmla="*/ 241300 w 1057275"/>
                <a:gd name="connsiteY10" fmla="*/ 0 h 452438"/>
                <a:gd name="connsiteX11" fmla="*/ 236537 w 1057275"/>
                <a:gd name="connsiteY11" fmla="*/ 17463 h 452438"/>
                <a:gd name="connsiteX12" fmla="*/ 6350 w 1057275"/>
                <a:gd name="connsiteY12" fmla="*/ 39688 h 452438"/>
                <a:gd name="connsiteX0" fmla="*/ 6350 w 1057275"/>
                <a:gd name="connsiteY0" fmla="*/ 39688 h 452438"/>
                <a:gd name="connsiteX1" fmla="*/ 0 w 1057275"/>
                <a:gd name="connsiteY1" fmla="*/ 401638 h 452438"/>
                <a:gd name="connsiteX2" fmla="*/ 15875 w 1057275"/>
                <a:gd name="connsiteY2" fmla="*/ 412750 h 452438"/>
                <a:gd name="connsiteX3" fmla="*/ 11112 w 1057275"/>
                <a:gd name="connsiteY3" fmla="*/ 442913 h 452438"/>
                <a:gd name="connsiteX4" fmla="*/ 85725 w 1057275"/>
                <a:gd name="connsiteY4" fmla="*/ 452438 h 452438"/>
                <a:gd name="connsiteX5" fmla="*/ 85725 w 1057275"/>
                <a:gd name="connsiteY5" fmla="*/ 417513 h 452438"/>
                <a:gd name="connsiteX6" fmla="*/ 995362 w 1057275"/>
                <a:gd name="connsiteY6" fmla="*/ 419100 h 452438"/>
                <a:gd name="connsiteX7" fmla="*/ 1000125 w 1057275"/>
                <a:gd name="connsiteY7" fmla="*/ 66675 h 452438"/>
                <a:gd name="connsiteX8" fmla="*/ 1054100 w 1057275"/>
                <a:gd name="connsiteY8" fmla="*/ 71438 h 452438"/>
                <a:gd name="connsiteX9" fmla="*/ 1057275 w 1057275"/>
                <a:gd name="connsiteY9" fmla="*/ 0 h 452438"/>
                <a:gd name="connsiteX10" fmla="*/ 241300 w 1057275"/>
                <a:gd name="connsiteY10" fmla="*/ 0 h 452438"/>
                <a:gd name="connsiteX11" fmla="*/ 244475 w 1057275"/>
                <a:gd name="connsiteY11" fmla="*/ 31751 h 452438"/>
                <a:gd name="connsiteX12" fmla="*/ 6350 w 1057275"/>
                <a:gd name="connsiteY12" fmla="*/ 39688 h 452438"/>
                <a:gd name="connsiteX0" fmla="*/ 3175 w 1057275"/>
                <a:gd name="connsiteY0" fmla="*/ 31751 h 452438"/>
                <a:gd name="connsiteX1" fmla="*/ 0 w 1057275"/>
                <a:gd name="connsiteY1" fmla="*/ 401638 h 452438"/>
                <a:gd name="connsiteX2" fmla="*/ 15875 w 1057275"/>
                <a:gd name="connsiteY2" fmla="*/ 412750 h 452438"/>
                <a:gd name="connsiteX3" fmla="*/ 11112 w 1057275"/>
                <a:gd name="connsiteY3" fmla="*/ 442913 h 452438"/>
                <a:gd name="connsiteX4" fmla="*/ 85725 w 1057275"/>
                <a:gd name="connsiteY4" fmla="*/ 452438 h 452438"/>
                <a:gd name="connsiteX5" fmla="*/ 85725 w 1057275"/>
                <a:gd name="connsiteY5" fmla="*/ 417513 h 452438"/>
                <a:gd name="connsiteX6" fmla="*/ 995362 w 1057275"/>
                <a:gd name="connsiteY6" fmla="*/ 419100 h 452438"/>
                <a:gd name="connsiteX7" fmla="*/ 1000125 w 1057275"/>
                <a:gd name="connsiteY7" fmla="*/ 66675 h 452438"/>
                <a:gd name="connsiteX8" fmla="*/ 1054100 w 1057275"/>
                <a:gd name="connsiteY8" fmla="*/ 71438 h 452438"/>
                <a:gd name="connsiteX9" fmla="*/ 1057275 w 1057275"/>
                <a:gd name="connsiteY9" fmla="*/ 0 h 452438"/>
                <a:gd name="connsiteX10" fmla="*/ 241300 w 1057275"/>
                <a:gd name="connsiteY10" fmla="*/ 0 h 452438"/>
                <a:gd name="connsiteX11" fmla="*/ 244475 w 1057275"/>
                <a:gd name="connsiteY11" fmla="*/ 31751 h 452438"/>
                <a:gd name="connsiteX12" fmla="*/ 3175 w 1057275"/>
                <a:gd name="connsiteY12" fmla="*/ 31751 h 452438"/>
                <a:gd name="connsiteX0" fmla="*/ 3175 w 1057275"/>
                <a:gd name="connsiteY0" fmla="*/ 31751 h 452438"/>
                <a:gd name="connsiteX1" fmla="*/ 0 w 1057275"/>
                <a:gd name="connsiteY1" fmla="*/ 401638 h 452438"/>
                <a:gd name="connsiteX2" fmla="*/ 15875 w 1057275"/>
                <a:gd name="connsiteY2" fmla="*/ 412750 h 452438"/>
                <a:gd name="connsiteX3" fmla="*/ 11112 w 1057275"/>
                <a:gd name="connsiteY3" fmla="*/ 442913 h 452438"/>
                <a:gd name="connsiteX4" fmla="*/ 85725 w 1057275"/>
                <a:gd name="connsiteY4" fmla="*/ 452438 h 452438"/>
                <a:gd name="connsiteX5" fmla="*/ 85725 w 1057275"/>
                <a:gd name="connsiteY5" fmla="*/ 417513 h 452438"/>
                <a:gd name="connsiteX6" fmla="*/ 993774 w 1057275"/>
                <a:gd name="connsiteY6" fmla="*/ 381000 h 452438"/>
                <a:gd name="connsiteX7" fmla="*/ 1000125 w 1057275"/>
                <a:gd name="connsiteY7" fmla="*/ 66675 h 452438"/>
                <a:gd name="connsiteX8" fmla="*/ 1054100 w 1057275"/>
                <a:gd name="connsiteY8" fmla="*/ 71438 h 452438"/>
                <a:gd name="connsiteX9" fmla="*/ 1057275 w 1057275"/>
                <a:gd name="connsiteY9" fmla="*/ 0 h 452438"/>
                <a:gd name="connsiteX10" fmla="*/ 241300 w 1057275"/>
                <a:gd name="connsiteY10" fmla="*/ 0 h 452438"/>
                <a:gd name="connsiteX11" fmla="*/ 244475 w 1057275"/>
                <a:gd name="connsiteY11" fmla="*/ 31751 h 452438"/>
                <a:gd name="connsiteX12" fmla="*/ 3175 w 1057275"/>
                <a:gd name="connsiteY12" fmla="*/ 31751 h 452438"/>
                <a:gd name="connsiteX0" fmla="*/ 3175 w 1057275"/>
                <a:gd name="connsiteY0" fmla="*/ 31751 h 452438"/>
                <a:gd name="connsiteX1" fmla="*/ 0 w 1057275"/>
                <a:gd name="connsiteY1" fmla="*/ 401638 h 452438"/>
                <a:gd name="connsiteX2" fmla="*/ 15875 w 1057275"/>
                <a:gd name="connsiteY2" fmla="*/ 412750 h 452438"/>
                <a:gd name="connsiteX3" fmla="*/ 11112 w 1057275"/>
                <a:gd name="connsiteY3" fmla="*/ 442913 h 452438"/>
                <a:gd name="connsiteX4" fmla="*/ 85725 w 1057275"/>
                <a:gd name="connsiteY4" fmla="*/ 452438 h 452438"/>
                <a:gd name="connsiteX5" fmla="*/ 85725 w 1057275"/>
                <a:gd name="connsiteY5" fmla="*/ 417513 h 452438"/>
                <a:gd name="connsiteX6" fmla="*/ 1003299 w 1057275"/>
                <a:gd name="connsiteY6" fmla="*/ 414337 h 452438"/>
                <a:gd name="connsiteX7" fmla="*/ 1000125 w 1057275"/>
                <a:gd name="connsiteY7" fmla="*/ 66675 h 452438"/>
                <a:gd name="connsiteX8" fmla="*/ 1054100 w 1057275"/>
                <a:gd name="connsiteY8" fmla="*/ 71438 h 452438"/>
                <a:gd name="connsiteX9" fmla="*/ 1057275 w 1057275"/>
                <a:gd name="connsiteY9" fmla="*/ 0 h 452438"/>
                <a:gd name="connsiteX10" fmla="*/ 241300 w 1057275"/>
                <a:gd name="connsiteY10" fmla="*/ 0 h 452438"/>
                <a:gd name="connsiteX11" fmla="*/ 244475 w 1057275"/>
                <a:gd name="connsiteY11" fmla="*/ 31751 h 452438"/>
                <a:gd name="connsiteX12" fmla="*/ 3175 w 1057275"/>
                <a:gd name="connsiteY12" fmla="*/ 31751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7275" h="452438">
                  <a:moveTo>
                    <a:pt x="3175" y="31751"/>
                  </a:moveTo>
                  <a:cubicBezTo>
                    <a:pt x="2117" y="155047"/>
                    <a:pt x="1058" y="278342"/>
                    <a:pt x="0" y="401638"/>
                  </a:cubicBezTo>
                  <a:lnTo>
                    <a:pt x="15875" y="412750"/>
                  </a:lnTo>
                  <a:lnTo>
                    <a:pt x="11112" y="442913"/>
                  </a:lnTo>
                  <a:lnTo>
                    <a:pt x="85725" y="452438"/>
                  </a:lnTo>
                  <a:lnTo>
                    <a:pt x="85725" y="417513"/>
                  </a:lnTo>
                  <a:lnTo>
                    <a:pt x="1003299" y="414337"/>
                  </a:lnTo>
                  <a:cubicBezTo>
                    <a:pt x="1004887" y="296862"/>
                    <a:pt x="998537" y="184150"/>
                    <a:pt x="1000125" y="66675"/>
                  </a:cubicBezTo>
                  <a:lnTo>
                    <a:pt x="1054100" y="71438"/>
                  </a:lnTo>
                  <a:lnTo>
                    <a:pt x="1057275" y="0"/>
                  </a:lnTo>
                  <a:lnTo>
                    <a:pt x="241300" y="0"/>
                  </a:lnTo>
                  <a:lnTo>
                    <a:pt x="244475" y="31751"/>
                  </a:lnTo>
                  <a:lnTo>
                    <a:pt x="3175" y="317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D01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13288" y="3910013"/>
              <a:ext cx="998537" cy="227012"/>
            </a:xfrm>
            <a:custGeom>
              <a:avLst/>
              <a:gdLst>
                <a:gd name="connsiteX0" fmla="*/ 0 w 998537"/>
                <a:gd name="connsiteY0" fmla="*/ 193675 h 227012"/>
                <a:gd name="connsiteX1" fmla="*/ 0 w 998537"/>
                <a:gd name="connsiteY1" fmla="*/ 0 h 227012"/>
                <a:gd name="connsiteX2" fmla="*/ 998537 w 998537"/>
                <a:gd name="connsiteY2" fmla="*/ 3175 h 227012"/>
                <a:gd name="connsiteX3" fmla="*/ 993775 w 998537"/>
                <a:gd name="connsiteY3" fmla="*/ 227012 h 227012"/>
                <a:gd name="connsiteX4" fmla="*/ 247650 w 998537"/>
                <a:gd name="connsiteY4" fmla="*/ 219075 h 227012"/>
                <a:gd name="connsiteX5" fmla="*/ 239712 w 998537"/>
                <a:gd name="connsiteY5" fmla="*/ 200025 h 227012"/>
                <a:gd name="connsiteX6" fmla="*/ 0 w 998537"/>
                <a:gd name="connsiteY6" fmla="*/ 193675 h 227012"/>
                <a:gd name="connsiteX0" fmla="*/ 0 w 998537"/>
                <a:gd name="connsiteY0" fmla="*/ 193675 h 227012"/>
                <a:gd name="connsiteX1" fmla="*/ 0 w 998537"/>
                <a:gd name="connsiteY1" fmla="*/ 0 h 227012"/>
                <a:gd name="connsiteX2" fmla="*/ 998537 w 998537"/>
                <a:gd name="connsiteY2" fmla="*/ 3175 h 227012"/>
                <a:gd name="connsiteX3" fmla="*/ 993775 w 998537"/>
                <a:gd name="connsiteY3" fmla="*/ 227012 h 227012"/>
                <a:gd name="connsiteX4" fmla="*/ 247650 w 998537"/>
                <a:gd name="connsiteY4" fmla="*/ 223837 h 227012"/>
                <a:gd name="connsiteX5" fmla="*/ 239712 w 998537"/>
                <a:gd name="connsiteY5" fmla="*/ 200025 h 227012"/>
                <a:gd name="connsiteX6" fmla="*/ 0 w 998537"/>
                <a:gd name="connsiteY6" fmla="*/ 193675 h 227012"/>
                <a:gd name="connsiteX0" fmla="*/ 0 w 998537"/>
                <a:gd name="connsiteY0" fmla="*/ 203200 h 227012"/>
                <a:gd name="connsiteX1" fmla="*/ 0 w 998537"/>
                <a:gd name="connsiteY1" fmla="*/ 0 h 227012"/>
                <a:gd name="connsiteX2" fmla="*/ 998537 w 998537"/>
                <a:gd name="connsiteY2" fmla="*/ 3175 h 227012"/>
                <a:gd name="connsiteX3" fmla="*/ 993775 w 998537"/>
                <a:gd name="connsiteY3" fmla="*/ 227012 h 227012"/>
                <a:gd name="connsiteX4" fmla="*/ 247650 w 998537"/>
                <a:gd name="connsiteY4" fmla="*/ 223837 h 227012"/>
                <a:gd name="connsiteX5" fmla="*/ 239712 w 998537"/>
                <a:gd name="connsiteY5" fmla="*/ 200025 h 227012"/>
                <a:gd name="connsiteX6" fmla="*/ 0 w 998537"/>
                <a:gd name="connsiteY6" fmla="*/ 203200 h 227012"/>
                <a:gd name="connsiteX0" fmla="*/ 0 w 998537"/>
                <a:gd name="connsiteY0" fmla="*/ 203200 h 227012"/>
                <a:gd name="connsiteX1" fmla="*/ 0 w 998537"/>
                <a:gd name="connsiteY1" fmla="*/ 0 h 227012"/>
                <a:gd name="connsiteX2" fmla="*/ 998537 w 998537"/>
                <a:gd name="connsiteY2" fmla="*/ 3175 h 227012"/>
                <a:gd name="connsiteX3" fmla="*/ 993775 w 998537"/>
                <a:gd name="connsiteY3" fmla="*/ 227012 h 227012"/>
                <a:gd name="connsiteX4" fmla="*/ 247650 w 998537"/>
                <a:gd name="connsiteY4" fmla="*/ 223837 h 227012"/>
                <a:gd name="connsiteX5" fmla="*/ 230187 w 998537"/>
                <a:gd name="connsiteY5" fmla="*/ 204788 h 227012"/>
                <a:gd name="connsiteX6" fmla="*/ 0 w 998537"/>
                <a:gd name="connsiteY6" fmla="*/ 203200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537" h="227012">
                  <a:moveTo>
                    <a:pt x="0" y="203200"/>
                  </a:moveTo>
                  <a:lnTo>
                    <a:pt x="0" y="0"/>
                  </a:lnTo>
                  <a:lnTo>
                    <a:pt x="998537" y="3175"/>
                  </a:lnTo>
                  <a:lnTo>
                    <a:pt x="993775" y="227012"/>
                  </a:lnTo>
                  <a:lnTo>
                    <a:pt x="247650" y="223837"/>
                  </a:lnTo>
                  <a:lnTo>
                    <a:pt x="230187" y="204788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>
                  <a:solidFill>
                    <a:schemeClr val="tx1"/>
                  </a:solidFill>
                </a:rPr>
                <a:t>D03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48324" y="3870325"/>
              <a:ext cx="306389" cy="274638"/>
              <a:chOff x="5648324" y="3870325"/>
              <a:chExt cx="306389" cy="274638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711825" y="3870325"/>
                <a:ext cx="174625" cy="274638"/>
              </a:xfrm>
              <a:custGeom>
                <a:avLst/>
                <a:gdLst>
                  <a:gd name="connsiteX0" fmla="*/ 0 w 179388"/>
                  <a:gd name="connsiteY0" fmla="*/ 49212 h 279400"/>
                  <a:gd name="connsiteX1" fmla="*/ 3175 w 179388"/>
                  <a:gd name="connsiteY1" fmla="*/ 279400 h 279400"/>
                  <a:gd name="connsiteX2" fmla="*/ 58738 w 179388"/>
                  <a:gd name="connsiteY2" fmla="*/ 271462 h 279400"/>
                  <a:gd name="connsiteX3" fmla="*/ 60325 w 179388"/>
                  <a:gd name="connsiteY3" fmla="*/ 233362 h 279400"/>
                  <a:gd name="connsiteX4" fmla="*/ 179388 w 179388"/>
                  <a:gd name="connsiteY4" fmla="*/ 214312 h 279400"/>
                  <a:gd name="connsiteX5" fmla="*/ 139700 w 179388"/>
                  <a:gd name="connsiteY5" fmla="*/ 22225 h 279400"/>
                  <a:gd name="connsiteX6" fmla="*/ 107950 w 179388"/>
                  <a:gd name="connsiteY6" fmla="*/ 41275 h 279400"/>
                  <a:gd name="connsiteX7" fmla="*/ 96838 w 179388"/>
                  <a:gd name="connsiteY7" fmla="*/ 0 h 279400"/>
                  <a:gd name="connsiteX8" fmla="*/ 39688 w 179388"/>
                  <a:gd name="connsiteY8" fmla="*/ 14287 h 279400"/>
                  <a:gd name="connsiteX9" fmla="*/ 0 w 179388"/>
                  <a:gd name="connsiteY9" fmla="*/ 49212 h 279400"/>
                  <a:gd name="connsiteX0" fmla="*/ 0 w 179388"/>
                  <a:gd name="connsiteY0" fmla="*/ 49212 h 279400"/>
                  <a:gd name="connsiteX1" fmla="*/ 3175 w 179388"/>
                  <a:gd name="connsiteY1" fmla="*/ 279400 h 279400"/>
                  <a:gd name="connsiteX2" fmla="*/ 58738 w 179388"/>
                  <a:gd name="connsiteY2" fmla="*/ 271462 h 279400"/>
                  <a:gd name="connsiteX3" fmla="*/ 60325 w 179388"/>
                  <a:gd name="connsiteY3" fmla="*/ 233362 h 279400"/>
                  <a:gd name="connsiteX4" fmla="*/ 179388 w 179388"/>
                  <a:gd name="connsiteY4" fmla="*/ 214312 h 279400"/>
                  <a:gd name="connsiteX5" fmla="*/ 139700 w 179388"/>
                  <a:gd name="connsiteY5" fmla="*/ 22225 h 279400"/>
                  <a:gd name="connsiteX6" fmla="*/ 107950 w 179388"/>
                  <a:gd name="connsiteY6" fmla="*/ 41275 h 279400"/>
                  <a:gd name="connsiteX7" fmla="*/ 96838 w 179388"/>
                  <a:gd name="connsiteY7" fmla="*/ 0 h 279400"/>
                  <a:gd name="connsiteX8" fmla="*/ 34926 w 179388"/>
                  <a:gd name="connsiteY8" fmla="*/ 7937 h 279400"/>
                  <a:gd name="connsiteX9" fmla="*/ 0 w 179388"/>
                  <a:gd name="connsiteY9" fmla="*/ 49212 h 279400"/>
                  <a:gd name="connsiteX0" fmla="*/ 0 w 179388"/>
                  <a:gd name="connsiteY0" fmla="*/ 49212 h 279400"/>
                  <a:gd name="connsiteX1" fmla="*/ 3175 w 179388"/>
                  <a:gd name="connsiteY1" fmla="*/ 279400 h 279400"/>
                  <a:gd name="connsiteX2" fmla="*/ 58738 w 179388"/>
                  <a:gd name="connsiteY2" fmla="*/ 271462 h 279400"/>
                  <a:gd name="connsiteX3" fmla="*/ 60325 w 179388"/>
                  <a:gd name="connsiteY3" fmla="*/ 233362 h 279400"/>
                  <a:gd name="connsiteX4" fmla="*/ 179388 w 179388"/>
                  <a:gd name="connsiteY4" fmla="*/ 214312 h 279400"/>
                  <a:gd name="connsiteX5" fmla="*/ 139700 w 179388"/>
                  <a:gd name="connsiteY5" fmla="*/ 22225 h 279400"/>
                  <a:gd name="connsiteX6" fmla="*/ 107950 w 179388"/>
                  <a:gd name="connsiteY6" fmla="*/ 41275 h 279400"/>
                  <a:gd name="connsiteX7" fmla="*/ 96838 w 179388"/>
                  <a:gd name="connsiteY7" fmla="*/ 0 h 279400"/>
                  <a:gd name="connsiteX8" fmla="*/ 34926 w 179388"/>
                  <a:gd name="connsiteY8" fmla="*/ 7937 h 279400"/>
                  <a:gd name="connsiteX9" fmla="*/ 15875 w 179388"/>
                  <a:gd name="connsiteY9" fmla="*/ 25400 h 279400"/>
                  <a:gd name="connsiteX10" fmla="*/ 0 w 179388"/>
                  <a:gd name="connsiteY10" fmla="*/ 49212 h 279400"/>
                  <a:gd name="connsiteX0" fmla="*/ 0 w 179388"/>
                  <a:gd name="connsiteY0" fmla="*/ 49212 h 279400"/>
                  <a:gd name="connsiteX1" fmla="*/ 3175 w 179388"/>
                  <a:gd name="connsiteY1" fmla="*/ 279400 h 279400"/>
                  <a:gd name="connsiteX2" fmla="*/ 58738 w 179388"/>
                  <a:gd name="connsiteY2" fmla="*/ 271462 h 279400"/>
                  <a:gd name="connsiteX3" fmla="*/ 60325 w 179388"/>
                  <a:gd name="connsiteY3" fmla="*/ 233362 h 279400"/>
                  <a:gd name="connsiteX4" fmla="*/ 179388 w 179388"/>
                  <a:gd name="connsiteY4" fmla="*/ 214312 h 279400"/>
                  <a:gd name="connsiteX5" fmla="*/ 139700 w 179388"/>
                  <a:gd name="connsiteY5" fmla="*/ 22225 h 279400"/>
                  <a:gd name="connsiteX6" fmla="*/ 107950 w 179388"/>
                  <a:gd name="connsiteY6" fmla="*/ 41275 h 279400"/>
                  <a:gd name="connsiteX7" fmla="*/ 96838 w 179388"/>
                  <a:gd name="connsiteY7" fmla="*/ 0 h 279400"/>
                  <a:gd name="connsiteX8" fmla="*/ 34926 w 179388"/>
                  <a:gd name="connsiteY8" fmla="*/ 7937 h 279400"/>
                  <a:gd name="connsiteX9" fmla="*/ 47625 w 179388"/>
                  <a:gd name="connsiteY9" fmla="*/ 42862 h 279400"/>
                  <a:gd name="connsiteX10" fmla="*/ 0 w 179388"/>
                  <a:gd name="connsiteY10" fmla="*/ 49212 h 279400"/>
                  <a:gd name="connsiteX0" fmla="*/ 0 w 174625"/>
                  <a:gd name="connsiteY0" fmla="*/ 49212 h 279400"/>
                  <a:gd name="connsiteX1" fmla="*/ 3175 w 174625"/>
                  <a:gd name="connsiteY1" fmla="*/ 279400 h 279400"/>
                  <a:gd name="connsiteX2" fmla="*/ 58738 w 174625"/>
                  <a:gd name="connsiteY2" fmla="*/ 271462 h 279400"/>
                  <a:gd name="connsiteX3" fmla="*/ 60325 w 174625"/>
                  <a:gd name="connsiteY3" fmla="*/ 233362 h 279400"/>
                  <a:gd name="connsiteX4" fmla="*/ 174625 w 174625"/>
                  <a:gd name="connsiteY4" fmla="*/ 214312 h 279400"/>
                  <a:gd name="connsiteX5" fmla="*/ 139700 w 174625"/>
                  <a:gd name="connsiteY5" fmla="*/ 22225 h 279400"/>
                  <a:gd name="connsiteX6" fmla="*/ 107950 w 174625"/>
                  <a:gd name="connsiteY6" fmla="*/ 41275 h 279400"/>
                  <a:gd name="connsiteX7" fmla="*/ 96838 w 174625"/>
                  <a:gd name="connsiteY7" fmla="*/ 0 h 279400"/>
                  <a:gd name="connsiteX8" fmla="*/ 34926 w 174625"/>
                  <a:gd name="connsiteY8" fmla="*/ 7937 h 279400"/>
                  <a:gd name="connsiteX9" fmla="*/ 47625 w 174625"/>
                  <a:gd name="connsiteY9" fmla="*/ 42862 h 279400"/>
                  <a:gd name="connsiteX10" fmla="*/ 0 w 174625"/>
                  <a:gd name="connsiteY10" fmla="*/ 49212 h 279400"/>
                  <a:gd name="connsiteX0" fmla="*/ 0 w 174625"/>
                  <a:gd name="connsiteY0" fmla="*/ 49212 h 279400"/>
                  <a:gd name="connsiteX1" fmla="*/ 3175 w 174625"/>
                  <a:gd name="connsiteY1" fmla="*/ 279400 h 279400"/>
                  <a:gd name="connsiteX2" fmla="*/ 58738 w 174625"/>
                  <a:gd name="connsiteY2" fmla="*/ 271462 h 279400"/>
                  <a:gd name="connsiteX3" fmla="*/ 60325 w 174625"/>
                  <a:gd name="connsiteY3" fmla="*/ 233362 h 279400"/>
                  <a:gd name="connsiteX4" fmla="*/ 174625 w 174625"/>
                  <a:gd name="connsiteY4" fmla="*/ 214312 h 279400"/>
                  <a:gd name="connsiteX5" fmla="*/ 139700 w 174625"/>
                  <a:gd name="connsiteY5" fmla="*/ 34925 h 279400"/>
                  <a:gd name="connsiteX6" fmla="*/ 107950 w 174625"/>
                  <a:gd name="connsiteY6" fmla="*/ 41275 h 279400"/>
                  <a:gd name="connsiteX7" fmla="*/ 96838 w 174625"/>
                  <a:gd name="connsiteY7" fmla="*/ 0 h 279400"/>
                  <a:gd name="connsiteX8" fmla="*/ 34926 w 174625"/>
                  <a:gd name="connsiteY8" fmla="*/ 7937 h 279400"/>
                  <a:gd name="connsiteX9" fmla="*/ 47625 w 174625"/>
                  <a:gd name="connsiteY9" fmla="*/ 42862 h 279400"/>
                  <a:gd name="connsiteX10" fmla="*/ 0 w 174625"/>
                  <a:gd name="connsiteY10" fmla="*/ 49212 h 279400"/>
                  <a:gd name="connsiteX0" fmla="*/ 0 w 174625"/>
                  <a:gd name="connsiteY0" fmla="*/ 49212 h 279400"/>
                  <a:gd name="connsiteX1" fmla="*/ 3175 w 174625"/>
                  <a:gd name="connsiteY1" fmla="*/ 279400 h 279400"/>
                  <a:gd name="connsiteX2" fmla="*/ 58738 w 174625"/>
                  <a:gd name="connsiteY2" fmla="*/ 271462 h 279400"/>
                  <a:gd name="connsiteX3" fmla="*/ 60325 w 174625"/>
                  <a:gd name="connsiteY3" fmla="*/ 233362 h 279400"/>
                  <a:gd name="connsiteX4" fmla="*/ 174625 w 174625"/>
                  <a:gd name="connsiteY4" fmla="*/ 214312 h 279400"/>
                  <a:gd name="connsiteX5" fmla="*/ 139700 w 174625"/>
                  <a:gd name="connsiteY5" fmla="*/ 34925 h 279400"/>
                  <a:gd name="connsiteX6" fmla="*/ 107950 w 174625"/>
                  <a:gd name="connsiteY6" fmla="*/ 41275 h 279400"/>
                  <a:gd name="connsiteX7" fmla="*/ 96838 w 174625"/>
                  <a:gd name="connsiteY7" fmla="*/ 0 h 279400"/>
                  <a:gd name="connsiteX8" fmla="*/ 34926 w 174625"/>
                  <a:gd name="connsiteY8" fmla="*/ 7937 h 279400"/>
                  <a:gd name="connsiteX9" fmla="*/ 42862 w 174625"/>
                  <a:gd name="connsiteY9" fmla="*/ 42862 h 279400"/>
                  <a:gd name="connsiteX10" fmla="*/ 0 w 174625"/>
                  <a:gd name="connsiteY10" fmla="*/ 49212 h 279400"/>
                  <a:gd name="connsiteX0" fmla="*/ 0 w 174625"/>
                  <a:gd name="connsiteY0" fmla="*/ 49212 h 279400"/>
                  <a:gd name="connsiteX1" fmla="*/ 3175 w 174625"/>
                  <a:gd name="connsiteY1" fmla="*/ 279400 h 279400"/>
                  <a:gd name="connsiteX2" fmla="*/ 58738 w 174625"/>
                  <a:gd name="connsiteY2" fmla="*/ 271462 h 279400"/>
                  <a:gd name="connsiteX3" fmla="*/ 60325 w 174625"/>
                  <a:gd name="connsiteY3" fmla="*/ 233362 h 279400"/>
                  <a:gd name="connsiteX4" fmla="*/ 174625 w 174625"/>
                  <a:gd name="connsiteY4" fmla="*/ 214312 h 279400"/>
                  <a:gd name="connsiteX5" fmla="*/ 139700 w 174625"/>
                  <a:gd name="connsiteY5" fmla="*/ 34925 h 279400"/>
                  <a:gd name="connsiteX6" fmla="*/ 107950 w 174625"/>
                  <a:gd name="connsiteY6" fmla="*/ 41275 h 279400"/>
                  <a:gd name="connsiteX7" fmla="*/ 96838 w 174625"/>
                  <a:gd name="connsiteY7" fmla="*/ 0 h 279400"/>
                  <a:gd name="connsiteX8" fmla="*/ 38101 w 174625"/>
                  <a:gd name="connsiteY8" fmla="*/ 14287 h 279400"/>
                  <a:gd name="connsiteX9" fmla="*/ 42862 w 174625"/>
                  <a:gd name="connsiteY9" fmla="*/ 42862 h 279400"/>
                  <a:gd name="connsiteX10" fmla="*/ 0 w 174625"/>
                  <a:gd name="connsiteY10" fmla="*/ 49212 h 279400"/>
                  <a:gd name="connsiteX0" fmla="*/ 0 w 174625"/>
                  <a:gd name="connsiteY0" fmla="*/ 36512 h 266700"/>
                  <a:gd name="connsiteX1" fmla="*/ 3175 w 174625"/>
                  <a:gd name="connsiteY1" fmla="*/ 266700 h 266700"/>
                  <a:gd name="connsiteX2" fmla="*/ 58738 w 174625"/>
                  <a:gd name="connsiteY2" fmla="*/ 258762 h 266700"/>
                  <a:gd name="connsiteX3" fmla="*/ 60325 w 174625"/>
                  <a:gd name="connsiteY3" fmla="*/ 220662 h 266700"/>
                  <a:gd name="connsiteX4" fmla="*/ 174625 w 174625"/>
                  <a:gd name="connsiteY4" fmla="*/ 201612 h 266700"/>
                  <a:gd name="connsiteX5" fmla="*/ 139700 w 174625"/>
                  <a:gd name="connsiteY5" fmla="*/ 22225 h 266700"/>
                  <a:gd name="connsiteX6" fmla="*/ 107950 w 174625"/>
                  <a:gd name="connsiteY6" fmla="*/ 28575 h 266700"/>
                  <a:gd name="connsiteX7" fmla="*/ 90488 w 174625"/>
                  <a:gd name="connsiteY7" fmla="*/ 0 h 266700"/>
                  <a:gd name="connsiteX8" fmla="*/ 38101 w 174625"/>
                  <a:gd name="connsiteY8" fmla="*/ 1587 h 266700"/>
                  <a:gd name="connsiteX9" fmla="*/ 42862 w 174625"/>
                  <a:gd name="connsiteY9" fmla="*/ 30162 h 266700"/>
                  <a:gd name="connsiteX10" fmla="*/ 0 w 174625"/>
                  <a:gd name="connsiteY10" fmla="*/ 36512 h 266700"/>
                  <a:gd name="connsiteX0" fmla="*/ 0 w 174625"/>
                  <a:gd name="connsiteY0" fmla="*/ 44450 h 274638"/>
                  <a:gd name="connsiteX1" fmla="*/ 3175 w 174625"/>
                  <a:gd name="connsiteY1" fmla="*/ 274638 h 274638"/>
                  <a:gd name="connsiteX2" fmla="*/ 58738 w 174625"/>
                  <a:gd name="connsiteY2" fmla="*/ 266700 h 274638"/>
                  <a:gd name="connsiteX3" fmla="*/ 60325 w 174625"/>
                  <a:gd name="connsiteY3" fmla="*/ 228600 h 274638"/>
                  <a:gd name="connsiteX4" fmla="*/ 174625 w 174625"/>
                  <a:gd name="connsiteY4" fmla="*/ 209550 h 274638"/>
                  <a:gd name="connsiteX5" fmla="*/ 139700 w 174625"/>
                  <a:gd name="connsiteY5" fmla="*/ 30163 h 274638"/>
                  <a:gd name="connsiteX6" fmla="*/ 107950 w 174625"/>
                  <a:gd name="connsiteY6" fmla="*/ 36513 h 274638"/>
                  <a:gd name="connsiteX7" fmla="*/ 95251 w 174625"/>
                  <a:gd name="connsiteY7" fmla="*/ 0 h 274638"/>
                  <a:gd name="connsiteX8" fmla="*/ 38101 w 174625"/>
                  <a:gd name="connsiteY8" fmla="*/ 9525 h 274638"/>
                  <a:gd name="connsiteX9" fmla="*/ 42862 w 174625"/>
                  <a:gd name="connsiteY9" fmla="*/ 38100 h 274638"/>
                  <a:gd name="connsiteX10" fmla="*/ 0 w 174625"/>
                  <a:gd name="connsiteY10" fmla="*/ 44450 h 27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625" h="274638">
                    <a:moveTo>
                      <a:pt x="0" y="44450"/>
                    </a:moveTo>
                    <a:cubicBezTo>
                      <a:pt x="1058" y="121179"/>
                      <a:pt x="2117" y="197909"/>
                      <a:pt x="3175" y="274638"/>
                    </a:cubicBezTo>
                    <a:lnTo>
                      <a:pt x="58738" y="266700"/>
                    </a:lnTo>
                    <a:lnTo>
                      <a:pt x="60325" y="228600"/>
                    </a:lnTo>
                    <a:lnTo>
                      <a:pt x="174625" y="209550"/>
                    </a:lnTo>
                    <a:lnTo>
                      <a:pt x="139700" y="30163"/>
                    </a:lnTo>
                    <a:lnTo>
                      <a:pt x="107950" y="36513"/>
                    </a:lnTo>
                    <a:lnTo>
                      <a:pt x="95251" y="0"/>
                    </a:lnTo>
                    <a:lnTo>
                      <a:pt x="38101" y="9525"/>
                    </a:lnTo>
                    <a:lnTo>
                      <a:pt x="42862" y="38100"/>
                    </a:lnTo>
                    <a:lnTo>
                      <a:pt x="0" y="444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48324" y="3923005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D04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 rot="21322646">
              <a:off x="5552977" y="4728529"/>
              <a:ext cx="45719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113213" y="2925763"/>
              <a:ext cx="895350" cy="771525"/>
              <a:chOff x="4113213" y="2925763"/>
              <a:chExt cx="895350" cy="771525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4113213" y="2925763"/>
                <a:ext cx="895350" cy="771525"/>
              </a:xfrm>
              <a:custGeom>
                <a:avLst/>
                <a:gdLst>
                  <a:gd name="connsiteX0" fmla="*/ 0 w 895350"/>
                  <a:gd name="connsiteY0" fmla="*/ 698500 h 771525"/>
                  <a:gd name="connsiteX1" fmla="*/ 158750 w 895350"/>
                  <a:gd name="connsiteY1" fmla="*/ 771525 h 771525"/>
                  <a:gd name="connsiteX2" fmla="*/ 190500 w 895350"/>
                  <a:gd name="connsiteY2" fmla="*/ 714375 h 771525"/>
                  <a:gd name="connsiteX3" fmla="*/ 231775 w 895350"/>
                  <a:gd name="connsiteY3" fmla="*/ 638175 h 771525"/>
                  <a:gd name="connsiteX4" fmla="*/ 274637 w 895350"/>
                  <a:gd name="connsiteY4" fmla="*/ 582612 h 771525"/>
                  <a:gd name="connsiteX5" fmla="*/ 328612 w 895350"/>
                  <a:gd name="connsiteY5" fmla="*/ 522287 h 771525"/>
                  <a:gd name="connsiteX6" fmla="*/ 393700 w 895350"/>
                  <a:gd name="connsiteY6" fmla="*/ 460375 h 771525"/>
                  <a:gd name="connsiteX7" fmla="*/ 463550 w 895350"/>
                  <a:gd name="connsiteY7" fmla="*/ 395287 h 771525"/>
                  <a:gd name="connsiteX8" fmla="*/ 530225 w 895350"/>
                  <a:gd name="connsiteY8" fmla="*/ 341312 h 771525"/>
                  <a:gd name="connsiteX9" fmla="*/ 600075 w 895350"/>
                  <a:gd name="connsiteY9" fmla="*/ 296862 h 771525"/>
                  <a:gd name="connsiteX10" fmla="*/ 666750 w 895350"/>
                  <a:gd name="connsiteY10" fmla="*/ 260350 h 771525"/>
                  <a:gd name="connsiteX11" fmla="*/ 747712 w 895350"/>
                  <a:gd name="connsiteY11" fmla="*/ 223837 h 771525"/>
                  <a:gd name="connsiteX12" fmla="*/ 838200 w 895350"/>
                  <a:gd name="connsiteY12" fmla="*/ 188912 h 771525"/>
                  <a:gd name="connsiteX13" fmla="*/ 895350 w 895350"/>
                  <a:gd name="connsiteY13" fmla="*/ 168275 h 771525"/>
                  <a:gd name="connsiteX14" fmla="*/ 852487 w 895350"/>
                  <a:gd name="connsiteY14" fmla="*/ 0 h 771525"/>
                  <a:gd name="connsiteX15" fmla="*/ 773112 w 895350"/>
                  <a:gd name="connsiteY15" fmla="*/ 25400 h 771525"/>
                  <a:gd name="connsiteX16" fmla="*/ 676275 w 895350"/>
                  <a:gd name="connsiteY16" fmla="*/ 60325 h 771525"/>
                  <a:gd name="connsiteX17" fmla="*/ 587375 w 895350"/>
                  <a:gd name="connsiteY17" fmla="*/ 100012 h 771525"/>
                  <a:gd name="connsiteX18" fmla="*/ 506412 w 895350"/>
                  <a:gd name="connsiteY18" fmla="*/ 147637 h 771525"/>
                  <a:gd name="connsiteX19" fmla="*/ 417512 w 895350"/>
                  <a:gd name="connsiteY19" fmla="*/ 196850 h 771525"/>
                  <a:gd name="connsiteX20" fmla="*/ 338137 w 895350"/>
                  <a:gd name="connsiteY20" fmla="*/ 261937 h 771525"/>
                  <a:gd name="connsiteX21" fmla="*/ 250825 w 895350"/>
                  <a:gd name="connsiteY21" fmla="*/ 338137 h 771525"/>
                  <a:gd name="connsiteX22" fmla="*/ 157162 w 895350"/>
                  <a:gd name="connsiteY22" fmla="*/ 436562 h 771525"/>
                  <a:gd name="connsiteX23" fmla="*/ 80962 w 895350"/>
                  <a:gd name="connsiteY23" fmla="*/ 554037 h 771525"/>
                  <a:gd name="connsiteX24" fmla="*/ 0 w 895350"/>
                  <a:gd name="connsiteY24" fmla="*/ 698500 h 771525"/>
                  <a:gd name="connsiteX0" fmla="*/ 0 w 895350"/>
                  <a:gd name="connsiteY0" fmla="*/ 698500 h 771525"/>
                  <a:gd name="connsiteX1" fmla="*/ 158750 w 895350"/>
                  <a:gd name="connsiteY1" fmla="*/ 771525 h 771525"/>
                  <a:gd name="connsiteX2" fmla="*/ 190500 w 895350"/>
                  <a:gd name="connsiteY2" fmla="*/ 714375 h 771525"/>
                  <a:gd name="connsiteX3" fmla="*/ 231775 w 895350"/>
                  <a:gd name="connsiteY3" fmla="*/ 638175 h 771525"/>
                  <a:gd name="connsiteX4" fmla="*/ 274637 w 895350"/>
                  <a:gd name="connsiteY4" fmla="*/ 582612 h 771525"/>
                  <a:gd name="connsiteX5" fmla="*/ 328612 w 895350"/>
                  <a:gd name="connsiteY5" fmla="*/ 522287 h 771525"/>
                  <a:gd name="connsiteX6" fmla="*/ 393700 w 895350"/>
                  <a:gd name="connsiteY6" fmla="*/ 460375 h 771525"/>
                  <a:gd name="connsiteX7" fmla="*/ 463550 w 895350"/>
                  <a:gd name="connsiteY7" fmla="*/ 395287 h 771525"/>
                  <a:gd name="connsiteX8" fmla="*/ 530225 w 895350"/>
                  <a:gd name="connsiteY8" fmla="*/ 341312 h 771525"/>
                  <a:gd name="connsiteX9" fmla="*/ 600075 w 895350"/>
                  <a:gd name="connsiteY9" fmla="*/ 296862 h 771525"/>
                  <a:gd name="connsiteX10" fmla="*/ 666750 w 895350"/>
                  <a:gd name="connsiteY10" fmla="*/ 260350 h 771525"/>
                  <a:gd name="connsiteX11" fmla="*/ 747712 w 895350"/>
                  <a:gd name="connsiteY11" fmla="*/ 223837 h 771525"/>
                  <a:gd name="connsiteX12" fmla="*/ 838200 w 895350"/>
                  <a:gd name="connsiteY12" fmla="*/ 188912 h 771525"/>
                  <a:gd name="connsiteX13" fmla="*/ 895350 w 895350"/>
                  <a:gd name="connsiteY13" fmla="*/ 168275 h 771525"/>
                  <a:gd name="connsiteX14" fmla="*/ 852487 w 895350"/>
                  <a:gd name="connsiteY14" fmla="*/ 0 h 771525"/>
                  <a:gd name="connsiteX15" fmla="*/ 773112 w 895350"/>
                  <a:gd name="connsiteY15" fmla="*/ 25400 h 771525"/>
                  <a:gd name="connsiteX16" fmla="*/ 676275 w 895350"/>
                  <a:gd name="connsiteY16" fmla="*/ 60325 h 771525"/>
                  <a:gd name="connsiteX17" fmla="*/ 587375 w 895350"/>
                  <a:gd name="connsiteY17" fmla="*/ 100012 h 771525"/>
                  <a:gd name="connsiteX18" fmla="*/ 506412 w 895350"/>
                  <a:gd name="connsiteY18" fmla="*/ 147637 h 771525"/>
                  <a:gd name="connsiteX19" fmla="*/ 417512 w 895350"/>
                  <a:gd name="connsiteY19" fmla="*/ 196850 h 771525"/>
                  <a:gd name="connsiteX20" fmla="*/ 338137 w 895350"/>
                  <a:gd name="connsiteY20" fmla="*/ 261937 h 771525"/>
                  <a:gd name="connsiteX21" fmla="*/ 250825 w 895350"/>
                  <a:gd name="connsiteY21" fmla="*/ 338137 h 771525"/>
                  <a:gd name="connsiteX22" fmla="*/ 165099 w 895350"/>
                  <a:gd name="connsiteY22" fmla="*/ 439737 h 771525"/>
                  <a:gd name="connsiteX23" fmla="*/ 80962 w 895350"/>
                  <a:gd name="connsiteY23" fmla="*/ 554037 h 771525"/>
                  <a:gd name="connsiteX24" fmla="*/ 0 w 895350"/>
                  <a:gd name="connsiteY24" fmla="*/ 698500 h 771525"/>
                  <a:gd name="connsiteX0" fmla="*/ 0 w 895350"/>
                  <a:gd name="connsiteY0" fmla="*/ 698500 h 771525"/>
                  <a:gd name="connsiteX1" fmla="*/ 158750 w 895350"/>
                  <a:gd name="connsiteY1" fmla="*/ 771525 h 771525"/>
                  <a:gd name="connsiteX2" fmla="*/ 190500 w 895350"/>
                  <a:gd name="connsiteY2" fmla="*/ 714375 h 771525"/>
                  <a:gd name="connsiteX3" fmla="*/ 231775 w 895350"/>
                  <a:gd name="connsiteY3" fmla="*/ 638175 h 771525"/>
                  <a:gd name="connsiteX4" fmla="*/ 274637 w 895350"/>
                  <a:gd name="connsiteY4" fmla="*/ 582612 h 771525"/>
                  <a:gd name="connsiteX5" fmla="*/ 328612 w 895350"/>
                  <a:gd name="connsiteY5" fmla="*/ 522287 h 771525"/>
                  <a:gd name="connsiteX6" fmla="*/ 393700 w 895350"/>
                  <a:gd name="connsiteY6" fmla="*/ 460375 h 771525"/>
                  <a:gd name="connsiteX7" fmla="*/ 463550 w 895350"/>
                  <a:gd name="connsiteY7" fmla="*/ 395287 h 771525"/>
                  <a:gd name="connsiteX8" fmla="*/ 530225 w 895350"/>
                  <a:gd name="connsiteY8" fmla="*/ 341312 h 771525"/>
                  <a:gd name="connsiteX9" fmla="*/ 600075 w 895350"/>
                  <a:gd name="connsiteY9" fmla="*/ 296862 h 771525"/>
                  <a:gd name="connsiteX10" fmla="*/ 666750 w 895350"/>
                  <a:gd name="connsiteY10" fmla="*/ 260350 h 771525"/>
                  <a:gd name="connsiteX11" fmla="*/ 747712 w 895350"/>
                  <a:gd name="connsiteY11" fmla="*/ 223837 h 771525"/>
                  <a:gd name="connsiteX12" fmla="*/ 838200 w 895350"/>
                  <a:gd name="connsiteY12" fmla="*/ 188912 h 771525"/>
                  <a:gd name="connsiteX13" fmla="*/ 895350 w 895350"/>
                  <a:gd name="connsiteY13" fmla="*/ 168275 h 771525"/>
                  <a:gd name="connsiteX14" fmla="*/ 852487 w 895350"/>
                  <a:gd name="connsiteY14" fmla="*/ 0 h 771525"/>
                  <a:gd name="connsiteX15" fmla="*/ 773112 w 895350"/>
                  <a:gd name="connsiteY15" fmla="*/ 25400 h 771525"/>
                  <a:gd name="connsiteX16" fmla="*/ 676275 w 895350"/>
                  <a:gd name="connsiteY16" fmla="*/ 60325 h 771525"/>
                  <a:gd name="connsiteX17" fmla="*/ 587375 w 895350"/>
                  <a:gd name="connsiteY17" fmla="*/ 100012 h 771525"/>
                  <a:gd name="connsiteX18" fmla="*/ 503237 w 895350"/>
                  <a:gd name="connsiteY18" fmla="*/ 144462 h 771525"/>
                  <a:gd name="connsiteX19" fmla="*/ 417512 w 895350"/>
                  <a:gd name="connsiteY19" fmla="*/ 196850 h 771525"/>
                  <a:gd name="connsiteX20" fmla="*/ 338137 w 895350"/>
                  <a:gd name="connsiteY20" fmla="*/ 261937 h 771525"/>
                  <a:gd name="connsiteX21" fmla="*/ 250825 w 895350"/>
                  <a:gd name="connsiteY21" fmla="*/ 338137 h 771525"/>
                  <a:gd name="connsiteX22" fmla="*/ 165099 w 895350"/>
                  <a:gd name="connsiteY22" fmla="*/ 439737 h 771525"/>
                  <a:gd name="connsiteX23" fmla="*/ 80962 w 895350"/>
                  <a:gd name="connsiteY23" fmla="*/ 554037 h 771525"/>
                  <a:gd name="connsiteX24" fmla="*/ 0 w 895350"/>
                  <a:gd name="connsiteY24" fmla="*/ 698500 h 771525"/>
                  <a:gd name="connsiteX0" fmla="*/ 0 w 895350"/>
                  <a:gd name="connsiteY0" fmla="*/ 698500 h 771525"/>
                  <a:gd name="connsiteX1" fmla="*/ 158750 w 895350"/>
                  <a:gd name="connsiteY1" fmla="*/ 771525 h 771525"/>
                  <a:gd name="connsiteX2" fmla="*/ 190500 w 895350"/>
                  <a:gd name="connsiteY2" fmla="*/ 714375 h 771525"/>
                  <a:gd name="connsiteX3" fmla="*/ 242887 w 895350"/>
                  <a:gd name="connsiteY3" fmla="*/ 639763 h 771525"/>
                  <a:gd name="connsiteX4" fmla="*/ 274637 w 895350"/>
                  <a:gd name="connsiteY4" fmla="*/ 582612 h 771525"/>
                  <a:gd name="connsiteX5" fmla="*/ 328612 w 895350"/>
                  <a:gd name="connsiteY5" fmla="*/ 522287 h 771525"/>
                  <a:gd name="connsiteX6" fmla="*/ 393700 w 895350"/>
                  <a:gd name="connsiteY6" fmla="*/ 460375 h 771525"/>
                  <a:gd name="connsiteX7" fmla="*/ 463550 w 895350"/>
                  <a:gd name="connsiteY7" fmla="*/ 395287 h 771525"/>
                  <a:gd name="connsiteX8" fmla="*/ 530225 w 895350"/>
                  <a:gd name="connsiteY8" fmla="*/ 341312 h 771525"/>
                  <a:gd name="connsiteX9" fmla="*/ 600075 w 895350"/>
                  <a:gd name="connsiteY9" fmla="*/ 296862 h 771525"/>
                  <a:gd name="connsiteX10" fmla="*/ 666750 w 895350"/>
                  <a:gd name="connsiteY10" fmla="*/ 260350 h 771525"/>
                  <a:gd name="connsiteX11" fmla="*/ 747712 w 895350"/>
                  <a:gd name="connsiteY11" fmla="*/ 223837 h 771525"/>
                  <a:gd name="connsiteX12" fmla="*/ 838200 w 895350"/>
                  <a:gd name="connsiteY12" fmla="*/ 188912 h 771525"/>
                  <a:gd name="connsiteX13" fmla="*/ 895350 w 895350"/>
                  <a:gd name="connsiteY13" fmla="*/ 168275 h 771525"/>
                  <a:gd name="connsiteX14" fmla="*/ 852487 w 895350"/>
                  <a:gd name="connsiteY14" fmla="*/ 0 h 771525"/>
                  <a:gd name="connsiteX15" fmla="*/ 773112 w 895350"/>
                  <a:gd name="connsiteY15" fmla="*/ 25400 h 771525"/>
                  <a:gd name="connsiteX16" fmla="*/ 676275 w 895350"/>
                  <a:gd name="connsiteY16" fmla="*/ 60325 h 771525"/>
                  <a:gd name="connsiteX17" fmla="*/ 587375 w 895350"/>
                  <a:gd name="connsiteY17" fmla="*/ 100012 h 771525"/>
                  <a:gd name="connsiteX18" fmla="*/ 503237 w 895350"/>
                  <a:gd name="connsiteY18" fmla="*/ 144462 h 771525"/>
                  <a:gd name="connsiteX19" fmla="*/ 417512 w 895350"/>
                  <a:gd name="connsiteY19" fmla="*/ 196850 h 771525"/>
                  <a:gd name="connsiteX20" fmla="*/ 338137 w 895350"/>
                  <a:gd name="connsiteY20" fmla="*/ 261937 h 771525"/>
                  <a:gd name="connsiteX21" fmla="*/ 250825 w 895350"/>
                  <a:gd name="connsiteY21" fmla="*/ 338137 h 771525"/>
                  <a:gd name="connsiteX22" fmla="*/ 165099 w 895350"/>
                  <a:gd name="connsiteY22" fmla="*/ 439737 h 771525"/>
                  <a:gd name="connsiteX23" fmla="*/ 80962 w 895350"/>
                  <a:gd name="connsiteY23" fmla="*/ 554037 h 771525"/>
                  <a:gd name="connsiteX24" fmla="*/ 0 w 895350"/>
                  <a:gd name="connsiteY24" fmla="*/ 698500 h 771525"/>
                  <a:gd name="connsiteX0" fmla="*/ 0 w 895350"/>
                  <a:gd name="connsiteY0" fmla="*/ 698500 h 771525"/>
                  <a:gd name="connsiteX1" fmla="*/ 158750 w 895350"/>
                  <a:gd name="connsiteY1" fmla="*/ 771525 h 771525"/>
                  <a:gd name="connsiteX2" fmla="*/ 190500 w 895350"/>
                  <a:gd name="connsiteY2" fmla="*/ 714375 h 771525"/>
                  <a:gd name="connsiteX3" fmla="*/ 242887 w 895350"/>
                  <a:gd name="connsiteY3" fmla="*/ 639763 h 771525"/>
                  <a:gd name="connsiteX4" fmla="*/ 284162 w 895350"/>
                  <a:gd name="connsiteY4" fmla="*/ 584200 h 771525"/>
                  <a:gd name="connsiteX5" fmla="*/ 328612 w 895350"/>
                  <a:gd name="connsiteY5" fmla="*/ 522287 h 771525"/>
                  <a:gd name="connsiteX6" fmla="*/ 393700 w 895350"/>
                  <a:gd name="connsiteY6" fmla="*/ 460375 h 771525"/>
                  <a:gd name="connsiteX7" fmla="*/ 463550 w 895350"/>
                  <a:gd name="connsiteY7" fmla="*/ 395287 h 771525"/>
                  <a:gd name="connsiteX8" fmla="*/ 530225 w 895350"/>
                  <a:gd name="connsiteY8" fmla="*/ 341312 h 771525"/>
                  <a:gd name="connsiteX9" fmla="*/ 600075 w 895350"/>
                  <a:gd name="connsiteY9" fmla="*/ 296862 h 771525"/>
                  <a:gd name="connsiteX10" fmla="*/ 666750 w 895350"/>
                  <a:gd name="connsiteY10" fmla="*/ 260350 h 771525"/>
                  <a:gd name="connsiteX11" fmla="*/ 747712 w 895350"/>
                  <a:gd name="connsiteY11" fmla="*/ 223837 h 771525"/>
                  <a:gd name="connsiteX12" fmla="*/ 838200 w 895350"/>
                  <a:gd name="connsiteY12" fmla="*/ 188912 h 771525"/>
                  <a:gd name="connsiteX13" fmla="*/ 895350 w 895350"/>
                  <a:gd name="connsiteY13" fmla="*/ 168275 h 771525"/>
                  <a:gd name="connsiteX14" fmla="*/ 852487 w 895350"/>
                  <a:gd name="connsiteY14" fmla="*/ 0 h 771525"/>
                  <a:gd name="connsiteX15" fmla="*/ 773112 w 895350"/>
                  <a:gd name="connsiteY15" fmla="*/ 25400 h 771525"/>
                  <a:gd name="connsiteX16" fmla="*/ 676275 w 895350"/>
                  <a:gd name="connsiteY16" fmla="*/ 60325 h 771525"/>
                  <a:gd name="connsiteX17" fmla="*/ 587375 w 895350"/>
                  <a:gd name="connsiteY17" fmla="*/ 100012 h 771525"/>
                  <a:gd name="connsiteX18" fmla="*/ 503237 w 895350"/>
                  <a:gd name="connsiteY18" fmla="*/ 144462 h 771525"/>
                  <a:gd name="connsiteX19" fmla="*/ 417512 w 895350"/>
                  <a:gd name="connsiteY19" fmla="*/ 196850 h 771525"/>
                  <a:gd name="connsiteX20" fmla="*/ 338137 w 895350"/>
                  <a:gd name="connsiteY20" fmla="*/ 261937 h 771525"/>
                  <a:gd name="connsiteX21" fmla="*/ 250825 w 895350"/>
                  <a:gd name="connsiteY21" fmla="*/ 338137 h 771525"/>
                  <a:gd name="connsiteX22" fmla="*/ 165099 w 895350"/>
                  <a:gd name="connsiteY22" fmla="*/ 439737 h 771525"/>
                  <a:gd name="connsiteX23" fmla="*/ 80962 w 895350"/>
                  <a:gd name="connsiteY23" fmla="*/ 554037 h 771525"/>
                  <a:gd name="connsiteX24" fmla="*/ 0 w 895350"/>
                  <a:gd name="connsiteY24" fmla="*/ 69850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5350" h="771525">
                    <a:moveTo>
                      <a:pt x="0" y="698500"/>
                    </a:moveTo>
                    <a:lnTo>
                      <a:pt x="158750" y="771525"/>
                    </a:lnTo>
                    <a:lnTo>
                      <a:pt x="190500" y="714375"/>
                    </a:lnTo>
                    <a:lnTo>
                      <a:pt x="242887" y="639763"/>
                    </a:lnTo>
                    <a:lnTo>
                      <a:pt x="284162" y="584200"/>
                    </a:lnTo>
                    <a:lnTo>
                      <a:pt x="328612" y="522287"/>
                    </a:lnTo>
                    <a:lnTo>
                      <a:pt x="393700" y="460375"/>
                    </a:lnTo>
                    <a:lnTo>
                      <a:pt x="463550" y="395287"/>
                    </a:lnTo>
                    <a:lnTo>
                      <a:pt x="530225" y="341312"/>
                    </a:lnTo>
                    <a:lnTo>
                      <a:pt x="600075" y="296862"/>
                    </a:lnTo>
                    <a:lnTo>
                      <a:pt x="666750" y="260350"/>
                    </a:lnTo>
                    <a:lnTo>
                      <a:pt x="747712" y="223837"/>
                    </a:lnTo>
                    <a:lnTo>
                      <a:pt x="838200" y="188912"/>
                    </a:lnTo>
                    <a:lnTo>
                      <a:pt x="895350" y="168275"/>
                    </a:lnTo>
                    <a:lnTo>
                      <a:pt x="852487" y="0"/>
                    </a:lnTo>
                    <a:lnTo>
                      <a:pt x="773112" y="25400"/>
                    </a:lnTo>
                    <a:lnTo>
                      <a:pt x="676275" y="60325"/>
                    </a:lnTo>
                    <a:lnTo>
                      <a:pt x="587375" y="100012"/>
                    </a:lnTo>
                    <a:lnTo>
                      <a:pt x="503237" y="144462"/>
                    </a:lnTo>
                    <a:lnTo>
                      <a:pt x="417512" y="196850"/>
                    </a:lnTo>
                    <a:lnTo>
                      <a:pt x="338137" y="261937"/>
                    </a:lnTo>
                    <a:lnTo>
                      <a:pt x="250825" y="338137"/>
                    </a:lnTo>
                    <a:lnTo>
                      <a:pt x="165099" y="439737"/>
                    </a:lnTo>
                    <a:lnTo>
                      <a:pt x="80962" y="554037"/>
                    </a:lnTo>
                    <a:lnTo>
                      <a:pt x="0" y="6985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9105502">
                <a:off x="4343257" y="3184818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E01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496451" y="4427537"/>
              <a:ext cx="306389" cy="284163"/>
              <a:chOff x="4496451" y="4427537"/>
              <a:chExt cx="306389" cy="28416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4552950" y="4427537"/>
                <a:ext cx="155768" cy="284163"/>
              </a:xfrm>
              <a:custGeom>
                <a:avLst/>
                <a:gdLst>
                  <a:gd name="connsiteX0" fmla="*/ 150813 w 153988"/>
                  <a:gd name="connsiteY0" fmla="*/ 0 h 288925"/>
                  <a:gd name="connsiteX1" fmla="*/ 0 w 153988"/>
                  <a:gd name="connsiteY1" fmla="*/ 41275 h 288925"/>
                  <a:gd name="connsiteX2" fmla="*/ 52388 w 153988"/>
                  <a:gd name="connsiteY2" fmla="*/ 288925 h 288925"/>
                  <a:gd name="connsiteX3" fmla="*/ 153988 w 153988"/>
                  <a:gd name="connsiteY3" fmla="*/ 260350 h 288925"/>
                  <a:gd name="connsiteX4" fmla="*/ 150813 w 153988"/>
                  <a:gd name="connsiteY4" fmla="*/ 0 h 288925"/>
                  <a:gd name="connsiteX0" fmla="*/ 155576 w 155768"/>
                  <a:gd name="connsiteY0" fmla="*/ 0 h 284163"/>
                  <a:gd name="connsiteX1" fmla="*/ 0 w 155768"/>
                  <a:gd name="connsiteY1" fmla="*/ 36513 h 284163"/>
                  <a:gd name="connsiteX2" fmla="*/ 52388 w 155768"/>
                  <a:gd name="connsiteY2" fmla="*/ 284163 h 284163"/>
                  <a:gd name="connsiteX3" fmla="*/ 153988 w 155768"/>
                  <a:gd name="connsiteY3" fmla="*/ 255588 h 284163"/>
                  <a:gd name="connsiteX4" fmla="*/ 155576 w 155768"/>
                  <a:gd name="connsiteY4" fmla="*/ 0 h 28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768" h="284163">
                    <a:moveTo>
                      <a:pt x="155576" y="0"/>
                    </a:moveTo>
                    <a:lnTo>
                      <a:pt x="0" y="36513"/>
                    </a:lnTo>
                    <a:lnTo>
                      <a:pt x="52388" y="284163"/>
                    </a:lnTo>
                    <a:lnTo>
                      <a:pt x="153988" y="255588"/>
                    </a:lnTo>
                    <a:cubicBezTo>
                      <a:pt x="152930" y="168805"/>
                      <a:pt x="156634" y="86783"/>
                      <a:pt x="1555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96451" y="4454224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D08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992564" y="3190876"/>
              <a:ext cx="342900" cy="402628"/>
              <a:chOff x="3992564" y="3190876"/>
              <a:chExt cx="342900" cy="402628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3992564" y="3190876"/>
                <a:ext cx="342900" cy="402628"/>
              </a:xfrm>
              <a:custGeom>
                <a:avLst/>
                <a:gdLst>
                  <a:gd name="connsiteX0" fmla="*/ 128588 w 334963"/>
                  <a:gd name="connsiteY0" fmla="*/ 396875 h 396875"/>
                  <a:gd name="connsiteX1" fmla="*/ 128588 w 334963"/>
                  <a:gd name="connsiteY1" fmla="*/ 396875 h 396875"/>
                  <a:gd name="connsiteX2" fmla="*/ 87313 w 334963"/>
                  <a:gd name="connsiteY2" fmla="*/ 368300 h 396875"/>
                  <a:gd name="connsiteX3" fmla="*/ 115888 w 334963"/>
                  <a:gd name="connsiteY3" fmla="*/ 334963 h 396875"/>
                  <a:gd name="connsiteX4" fmla="*/ 0 w 334963"/>
                  <a:gd name="connsiteY4" fmla="*/ 276225 h 396875"/>
                  <a:gd name="connsiteX5" fmla="*/ 161925 w 334963"/>
                  <a:gd name="connsiteY5" fmla="*/ 0 h 396875"/>
                  <a:gd name="connsiteX6" fmla="*/ 334963 w 334963"/>
                  <a:gd name="connsiteY6" fmla="*/ 87313 h 396875"/>
                  <a:gd name="connsiteX7" fmla="*/ 228600 w 334963"/>
                  <a:gd name="connsiteY7" fmla="*/ 250825 h 396875"/>
                  <a:gd name="connsiteX8" fmla="*/ 128588 w 334963"/>
                  <a:gd name="connsiteY8" fmla="*/ 396875 h 396875"/>
                  <a:gd name="connsiteX0" fmla="*/ 128588 w 334963"/>
                  <a:gd name="connsiteY0" fmla="*/ 396875 h 396875"/>
                  <a:gd name="connsiteX1" fmla="*/ 128588 w 334963"/>
                  <a:gd name="connsiteY1" fmla="*/ 396875 h 396875"/>
                  <a:gd name="connsiteX2" fmla="*/ 87313 w 334963"/>
                  <a:gd name="connsiteY2" fmla="*/ 368300 h 396875"/>
                  <a:gd name="connsiteX3" fmla="*/ 115888 w 334963"/>
                  <a:gd name="connsiteY3" fmla="*/ 334963 h 396875"/>
                  <a:gd name="connsiteX4" fmla="*/ 0 w 334963"/>
                  <a:gd name="connsiteY4" fmla="*/ 276225 h 396875"/>
                  <a:gd name="connsiteX5" fmla="*/ 161925 w 334963"/>
                  <a:gd name="connsiteY5" fmla="*/ 0 h 396875"/>
                  <a:gd name="connsiteX6" fmla="*/ 334963 w 334963"/>
                  <a:gd name="connsiteY6" fmla="*/ 87313 h 396875"/>
                  <a:gd name="connsiteX7" fmla="*/ 222250 w 334963"/>
                  <a:gd name="connsiteY7" fmla="*/ 244475 h 396875"/>
                  <a:gd name="connsiteX8" fmla="*/ 128588 w 334963"/>
                  <a:gd name="connsiteY8" fmla="*/ 396875 h 396875"/>
                  <a:gd name="connsiteX0" fmla="*/ 128588 w 334963"/>
                  <a:gd name="connsiteY0" fmla="*/ 396875 h 396875"/>
                  <a:gd name="connsiteX1" fmla="*/ 128588 w 334963"/>
                  <a:gd name="connsiteY1" fmla="*/ 396875 h 396875"/>
                  <a:gd name="connsiteX2" fmla="*/ 87313 w 334963"/>
                  <a:gd name="connsiteY2" fmla="*/ 368300 h 396875"/>
                  <a:gd name="connsiteX3" fmla="*/ 115888 w 334963"/>
                  <a:gd name="connsiteY3" fmla="*/ 334963 h 396875"/>
                  <a:gd name="connsiteX4" fmla="*/ 0 w 334963"/>
                  <a:gd name="connsiteY4" fmla="*/ 276225 h 396875"/>
                  <a:gd name="connsiteX5" fmla="*/ 161925 w 334963"/>
                  <a:gd name="connsiteY5" fmla="*/ 0 h 396875"/>
                  <a:gd name="connsiteX6" fmla="*/ 334963 w 334963"/>
                  <a:gd name="connsiteY6" fmla="*/ 87313 h 396875"/>
                  <a:gd name="connsiteX7" fmla="*/ 287338 w 334963"/>
                  <a:gd name="connsiteY7" fmla="*/ 149225 h 396875"/>
                  <a:gd name="connsiteX8" fmla="*/ 222250 w 334963"/>
                  <a:gd name="connsiteY8" fmla="*/ 244475 h 396875"/>
                  <a:gd name="connsiteX9" fmla="*/ 128588 w 334963"/>
                  <a:gd name="connsiteY9" fmla="*/ 396875 h 396875"/>
                  <a:gd name="connsiteX0" fmla="*/ 128588 w 334963"/>
                  <a:gd name="connsiteY0" fmla="*/ 396875 h 396875"/>
                  <a:gd name="connsiteX1" fmla="*/ 128588 w 334963"/>
                  <a:gd name="connsiteY1" fmla="*/ 396875 h 396875"/>
                  <a:gd name="connsiteX2" fmla="*/ 87313 w 334963"/>
                  <a:gd name="connsiteY2" fmla="*/ 368300 h 396875"/>
                  <a:gd name="connsiteX3" fmla="*/ 115888 w 334963"/>
                  <a:gd name="connsiteY3" fmla="*/ 334963 h 396875"/>
                  <a:gd name="connsiteX4" fmla="*/ 0 w 334963"/>
                  <a:gd name="connsiteY4" fmla="*/ 276225 h 396875"/>
                  <a:gd name="connsiteX5" fmla="*/ 161925 w 334963"/>
                  <a:gd name="connsiteY5" fmla="*/ 0 h 396875"/>
                  <a:gd name="connsiteX6" fmla="*/ 334963 w 334963"/>
                  <a:gd name="connsiteY6" fmla="*/ 87313 h 396875"/>
                  <a:gd name="connsiteX7" fmla="*/ 306388 w 334963"/>
                  <a:gd name="connsiteY7" fmla="*/ 141288 h 396875"/>
                  <a:gd name="connsiteX8" fmla="*/ 222250 w 334963"/>
                  <a:gd name="connsiteY8" fmla="*/ 244475 h 396875"/>
                  <a:gd name="connsiteX9" fmla="*/ 128588 w 334963"/>
                  <a:gd name="connsiteY9" fmla="*/ 396875 h 396875"/>
                  <a:gd name="connsiteX0" fmla="*/ 128588 w 347663"/>
                  <a:gd name="connsiteY0" fmla="*/ 396875 h 396875"/>
                  <a:gd name="connsiteX1" fmla="*/ 128588 w 347663"/>
                  <a:gd name="connsiteY1" fmla="*/ 396875 h 396875"/>
                  <a:gd name="connsiteX2" fmla="*/ 87313 w 347663"/>
                  <a:gd name="connsiteY2" fmla="*/ 368300 h 396875"/>
                  <a:gd name="connsiteX3" fmla="*/ 115888 w 347663"/>
                  <a:gd name="connsiteY3" fmla="*/ 334963 h 396875"/>
                  <a:gd name="connsiteX4" fmla="*/ 0 w 347663"/>
                  <a:gd name="connsiteY4" fmla="*/ 276225 h 396875"/>
                  <a:gd name="connsiteX5" fmla="*/ 161925 w 347663"/>
                  <a:gd name="connsiteY5" fmla="*/ 0 h 396875"/>
                  <a:gd name="connsiteX6" fmla="*/ 347663 w 347663"/>
                  <a:gd name="connsiteY6" fmla="*/ 92076 h 396875"/>
                  <a:gd name="connsiteX7" fmla="*/ 306388 w 347663"/>
                  <a:gd name="connsiteY7" fmla="*/ 141288 h 396875"/>
                  <a:gd name="connsiteX8" fmla="*/ 222250 w 347663"/>
                  <a:gd name="connsiteY8" fmla="*/ 244475 h 396875"/>
                  <a:gd name="connsiteX9" fmla="*/ 128588 w 347663"/>
                  <a:gd name="connsiteY9" fmla="*/ 396875 h 396875"/>
                  <a:gd name="connsiteX0" fmla="*/ 128588 w 347663"/>
                  <a:gd name="connsiteY0" fmla="*/ 396875 h 396875"/>
                  <a:gd name="connsiteX1" fmla="*/ 128588 w 347663"/>
                  <a:gd name="connsiteY1" fmla="*/ 396875 h 396875"/>
                  <a:gd name="connsiteX2" fmla="*/ 87313 w 347663"/>
                  <a:gd name="connsiteY2" fmla="*/ 368300 h 396875"/>
                  <a:gd name="connsiteX3" fmla="*/ 95250 w 347663"/>
                  <a:gd name="connsiteY3" fmla="*/ 352426 h 396875"/>
                  <a:gd name="connsiteX4" fmla="*/ 0 w 347663"/>
                  <a:gd name="connsiteY4" fmla="*/ 276225 h 396875"/>
                  <a:gd name="connsiteX5" fmla="*/ 161925 w 347663"/>
                  <a:gd name="connsiteY5" fmla="*/ 0 h 396875"/>
                  <a:gd name="connsiteX6" fmla="*/ 347663 w 347663"/>
                  <a:gd name="connsiteY6" fmla="*/ 92076 h 396875"/>
                  <a:gd name="connsiteX7" fmla="*/ 306388 w 347663"/>
                  <a:gd name="connsiteY7" fmla="*/ 141288 h 396875"/>
                  <a:gd name="connsiteX8" fmla="*/ 222250 w 347663"/>
                  <a:gd name="connsiteY8" fmla="*/ 244475 h 396875"/>
                  <a:gd name="connsiteX9" fmla="*/ 128588 w 347663"/>
                  <a:gd name="connsiteY9" fmla="*/ 396875 h 396875"/>
                  <a:gd name="connsiteX0" fmla="*/ 123825 w 342900"/>
                  <a:gd name="connsiteY0" fmla="*/ 396875 h 396875"/>
                  <a:gd name="connsiteX1" fmla="*/ 123825 w 342900"/>
                  <a:gd name="connsiteY1" fmla="*/ 396875 h 396875"/>
                  <a:gd name="connsiteX2" fmla="*/ 82550 w 342900"/>
                  <a:gd name="connsiteY2" fmla="*/ 368300 h 396875"/>
                  <a:gd name="connsiteX3" fmla="*/ 90487 w 342900"/>
                  <a:gd name="connsiteY3" fmla="*/ 352426 h 396875"/>
                  <a:gd name="connsiteX4" fmla="*/ 0 w 342900"/>
                  <a:gd name="connsiteY4" fmla="*/ 288925 h 396875"/>
                  <a:gd name="connsiteX5" fmla="*/ 157162 w 342900"/>
                  <a:gd name="connsiteY5" fmla="*/ 0 h 396875"/>
                  <a:gd name="connsiteX6" fmla="*/ 342900 w 342900"/>
                  <a:gd name="connsiteY6" fmla="*/ 92076 h 396875"/>
                  <a:gd name="connsiteX7" fmla="*/ 301625 w 342900"/>
                  <a:gd name="connsiteY7" fmla="*/ 141288 h 396875"/>
                  <a:gd name="connsiteX8" fmla="*/ 217487 w 342900"/>
                  <a:gd name="connsiteY8" fmla="*/ 244475 h 396875"/>
                  <a:gd name="connsiteX9" fmla="*/ 123825 w 342900"/>
                  <a:gd name="connsiteY9" fmla="*/ 396875 h 396875"/>
                  <a:gd name="connsiteX0" fmla="*/ 123825 w 342900"/>
                  <a:gd name="connsiteY0" fmla="*/ 396875 h 396875"/>
                  <a:gd name="connsiteX1" fmla="*/ 123825 w 342900"/>
                  <a:gd name="connsiteY1" fmla="*/ 396875 h 396875"/>
                  <a:gd name="connsiteX2" fmla="*/ 82550 w 342900"/>
                  <a:gd name="connsiteY2" fmla="*/ 368300 h 396875"/>
                  <a:gd name="connsiteX3" fmla="*/ 101600 w 342900"/>
                  <a:gd name="connsiteY3" fmla="*/ 349251 h 396875"/>
                  <a:gd name="connsiteX4" fmla="*/ 0 w 342900"/>
                  <a:gd name="connsiteY4" fmla="*/ 288925 h 396875"/>
                  <a:gd name="connsiteX5" fmla="*/ 157162 w 342900"/>
                  <a:gd name="connsiteY5" fmla="*/ 0 h 396875"/>
                  <a:gd name="connsiteX6" fmla="*/ 342900 w 342900"/>
                  <a:gd name="connsiteY6" fmla="*/ 92076 h 396875"/>
                  <a:gd name="connsiteX7" fmla="*/ 301625 w 342900"/>
                  <a:gd name="connsiteY7" fmla="*/ 141288 h 396875"/>
                  <a:gd name="connsiteX8" fmla="*/ 217487 w 342900"/>
                  <a:gd name="connsiteY8" fmla="*/ 244475 h 396875"/>
                  <a:gd name="connsiteX9" fmla="*/ 123825 w 342900"/>
                  <a:gd name="connsiteY9" fmla="*/ 396875 h 396875"/>
                  <a:gd name="connsiteX0" fmla="*/ 123825 w 342900"/>
                  <a:gd name="connsiteY0" fmla="*/ 393700 h 393700"/>
                  <a:gd name="connsiteX1" fmla="*/ 123825 w 342900"/>
                  <a:gd name="connsiteY1" fmla="*/ 393700 h 393700"/>
                  <a:gd name="connsiteX2" fmla="*/ 82550 w 342900"/>
                  <a:gd name="connsiteY2" fmla="*/ 365125 h 393700"/>
                  <a:gd name="connsiteX3" fmla="*/ 101600 w 342900"/>
                  <a:gd name="connsiteY3" fmla="*/ 346076 h 393700"/>
                  <a:gd name="connsiteX4" fmla="*/ 0 w 342900"/>
                  <a:gd name="connsiteY4" fmla="*/ 285750 h 393700"/>
                  <a:gd name="connsiteX5" fmla="*/ 171449 w 342900"/>
                  <a:gd name="connsiteY5" fmla="*/ 0 h 393700"/>
                  <a:gd name="connsiteX6" fmla="*/ 342900 w 342900"/>
                  <a:gd name="connsiteY6" fmla="*/ 88901 h 393700"/>
                  <a:gd name="connsiteX7" fmla="*/ 301625 w 342900"/>
                  <a:gd name="connsiteY7" fmla="*/ 138113 h 393700"/>
                  <a:gd name="connsiteX8" fmla="*/ 217487 w 342900"/>
                  <a:gd name="connsiteY8" fmla="*/ 241300 h 393700"/>
                  <a:gd name="connsiteX9" fmla="*/ 123825 w 342900"/>
                  <a:gd name="connsiteY9" fmla="*/ 393700 h 393700"/>
                  <a:gd name="connsiteX0" fmla="*/ 123825 w 342900"/>
                  <a:gd name="connsiteY0" fmla="*/ 400050 h 400050"/>
                  <a:gd name="connsiteX1" fmla="*/ 123825 w 342900"/>
                  <a:gd name="connsiteY1" fmla="*/ 400050 h 400050"/>
                  <a:gd name="connsiteX2" fmla="*/ 82550 w 342900"/>
                  <a:gd name="connsiteY2" fmla="*/ 371475 h 400050"/>
                  <a:gd name="connsiteX3" fmla="*/ 101600 w 342900"/>
                  <a:gd name="connsiteY3" fmla="*/ 352426 h 400050"/>
                  <a:gd name="connsiteX4" fmla="*/ 0 w 342900"/>
                  <a:gd name="connsiteY4" fmla="*/ 292100 h 400050"/>
                  <a:gd name="connsiteX5" fmla="*/ 158749 w 342900"/>
                  <a:gd name="connsiteY5" fmla="*/ 0 h 400050"/>
                  <a:gd name="connsiteX6" fmla="*/ 342900 w 342900"/>
                  <a:gd name="connsiteY6" fmla="*/ 95251 h 400050"/>
                  <a:gd name="connsiteX7" fmla="*/ 301625 w 342900"/>
                  <a:gd name="connsiteY7" fmla="*/ 144463 h 400050"/>
                  <a:gd name="connsiteX8" fmla="*/ 217487 w 342900"/>
                  <a:gd name="connsiteY8" fmla="*/ 247650 h 400050"/>
                  <a:gd name="connsiteX9" fmla="*/ 123825 w 342900"/>
                  <a:gd name="connsiteY9" fmla="*/ 400050 h 400050"/>
                  <a:gd name="connsiteX0" fmla="*/ 131762 w 342900"/>
                  <a:gd name="connsiteY0" fmla="*/ 401638 h 402628"/>
                  <a:gd name="connsiteX1" fmla="*/ 123825 w 342900"/>
                  <a:gd name="connsiteY1" fmla="*/ 400050 h 402628"/>
                  <a:gd name="connsiteX2" fmla="*/ 82550 w 342900"/>
                  <a:gd name="connsiteY2" fmla="*/ 371475 h 402628"/>
                  <a:gd name="connsiteX3" fmla="*/ 101600 w 342900"/>
                  <a:gd name="connsiteY3" fmla="*/ 352426 h 402628"/>
                  <a:gd name="connsiteX4" fmla="*/ 0 w 342900"/>
                  <a:gd name="connsiteY4" fmla="*/ 292100 h 402628"/>
                  <a:gd name="connsiteX5" fmla="*/ 158749 w 342900"/>
                  <a:gd name="connsiteY5" fmla="*/ 0 h 402628"/>
                  <a:gd name="connsiteX6" fmla="*/ 342900 w 342900"/>
                  <a:gd name="connsiteY6" fmla="*/ 95251 h 402628"/>
                  <a:gd name="connsiteX7" fmla="*/ 301625 w 342900"/>
                  <a:gd name="connsiteY7" fmla="*/ 144463 h 402628"/>
                  <a:gd name="connsiteX8" fmla="*/ 217487 w 342900"/>
                  <a:gd name="connsiteY8" fmla="*/ 247650 h 402628"/>
                  <a:gd name="connsiteX9" fmla="*/ 131762 w 342900"/>
                  <a:gd name="connsiteY9" fmla="*/ 401638 h 402628"/>
                  <a:gd name="connsiteX0" fmla="*/ 131762 w 342900"/>
                  <a:gd name="connsiteY0" fmla="*/ 401638 h 402628"/>
                  <a:gd name="connsiteX1" fmla="*/ 123825 w 342900"/>
                  <a:gd name="connsiteY1" fmla="*/ 400050 h 402628"/>
                  <a:gd name="connsiteX2" fmla="*/ 82550 w 342900"/>
                  <a:gd name="connsiteY2" fmla="*/ 371475 h 402628"/>
                  <a:gd name="connsiteX3" fmla="*/ 92075 w 342900"/>
                  <a:gd name="connsiteY3" fmla="*/ 349251 h 402628"/>
                  <a:gd name="connsiteX4" fmla="*/ 0 w 342900"/>
                  <a:gd name="connsiteY4" fmla="*/ 292100 h 402628"/>
                  <a:gd name="connsiteX5" fmla="*/ 158749 w 342900"/>
                  <a:gd name="connsiteY5" fmla="*/ 0 h 402628"/>
                  <a:gd name="connsiteX6" fmla="*/ 342900 w 342900"/>
                  <a:gd name="connsiteY6" fmla="*/ 95251 h 402628"/>
                  <a:gd name="connsiteX7" fmla="*/ 301625 w 342900"/>
                  <a:gd name="connsiteY7" fmla="*/ 144463 h 402628"/>
                  <a:gd name="connsiteX8" fmla="*/ 217487 w 342900"/>
                  <a:gd name="connsiteY8" fmla="*/ 247650 h 402628"/>
                  <a:gd name="connsiteX9" fmla="*/ 131762 w 342900"/>
                  <a:gd name="connsiteY9" fmla="*/ 401638 h 40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402628">
                    <a:moveTo>
                      <a:pt x="131762" y="401638"/>
                    </a:moveTo>
                    <a:cubicBezTo>
                      <a:pt x="129116" y="401109"/>
                      <a:pt x="132027" y="405077"/>
                      <a:pt x="123825" y="400050"/>
                    </a:cubicBezTo>
                    <a:cubicBezTo>
                      <a:pt x="115623" y="395023"/>
                      <a:pt x="96308" y="381000"/>
                      <a:pt x="82550" y="371475"/>
                    </a:cubicBezTo>
                    <a:lnTo>
                      <a:pt x="92075" y="349251"/>
                    </a:lnTo>
                    <a:lnTo>
                      <a:pt x="0" y="292100"/>
                    </a:lnTo>
                    <a:lnTo>
                      <a:pt x="158749" y="0"/>
                    </a:lnTo>
                    <a:lnTo>
                      <a:pt x="342900" y="95251"/>
                    </a:lnTo>
                    <a:lnTo>
                      <a:pt x="301625" y="144463"/>
                    </a:lnTo>
                    <a:lnTo>
                      <a:pt x="217487" y="247650"/>
                    </a:lnTo>
                    <a:lnTo>
                      <a:pt x="131762" y="4016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7891723">
                <a:off x="3999045" y="3281245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E03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357688" y="2922588"/>
              <a:ext cx="342900" cy="285750"/>
              <a:chOff x="4357688" y="2922588"/>
              <a:chExt cx="342900" cy="28575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4357688" y="2922588"/>
                <a:ext cx="342900" cy="285750"/>
              </a:xfrm>
              <a:custGeom>
                <a:avLst/>
                <a:gdLst>
                  <a:gd name="connsiteX0" fmla="*/ 69850 w 342900"/>
                  <a:gd name="connsiteY0" fmla="*/ 285750 h 285750"/>
                  <a:gd name="connsiteX1" fmla="*/ 0 w 342900"/>
                  <a:gd name="connsiteY1" fmla="*/ 185737 h 285750"/>
                  <a:gd name="connsiteX2" fmla="*/ 280987 w 342900"/>
                  <a:gd name="connsiteY2" fmla="*/ 0 h 285750"/>
                  <a:gd name="connsiteX3" fmla="*/ 342900 w 342900"/>
                  <a:gd name="connsiteY3" fmla="*/ 90487 h 285750"/>
                  <a:gd name="connsiteX4" fmla="*/ 309562 w 342900"/>
                  <a:gd name="connsiteY4" fmla="*/ 114300 h 285750"/>
                  <a:gd name="connsiteX5" fmla="*/ 269875 w 342900"/>
                  <a:gd name="connsiteY5" fmla="*/ 136525 h 285750"/>
                  <a:gd name="connsiteX6" fmla="*/ 220662 w 342900"/>
                  <a:gd name="connsiteY6" fmla="*/ 169862 h 285750"/>
                  <a:gd name="connsiteX7" fmla="*/ 168275 w 342900"/>
                  <a:gd name="connsiteY7" fmla="*/ 198437 h 285750"/>
                  <a:gd name="connsiteX8" fmla="*/ 123825 w 342900"/>
                  <a:gd name="connsiteY8" fmla="*/ 230187 h 285750"/>
                  <a:gd name="connsiteX9" fmla="*/ 69850 w 342900"/>
                  <a:gd name="connsiteY9" fmla="*/ 285750 h 285750"/>
                  <a:gd name="connsiteX0" fmla="*/ 69850 w 342900"/>
                  <a:gd name="connsiteY0" fmla="*/ 285750 h 285750"/>
                  <a:gd name="connsiteX1" fmla="*/ 0 w 342900"/>
                  <a:gd name="connsiteY1" fmla="*/ 185737 h 285750"/>
                  <a:gd name="connsiteX2" fmla="*/ 280987 w 342900"/>
                  <a:gd name="connsiteY2" fmla="*/ 0 h 285750"/>
                  <a:gd name="connsiteX3" fmla="*/ 342900 w 342900"/>
                  <a:gd name="connsiteY3" fmla="*/ 90487 h 285750"/>
                  <a:gd name="connsiteX4" fmla="*/ 309562 w 342900"/>
                  <a:gd name="connsiteY4" fmla="*/ 114300 h 285750"/>
                  <a:gd name="connsiteX5" fmla="*/ 269875 w 342900"/>
                  <a:gd name="connsiteY5" fmla="*/ 136525 h 285750"/>
                  <a:gd name="connsiteX6" fmla="*/ 220662 w 342900"/>
                  <a:gd name="connsiteY6" fmla="*/ 169862 h 285750"/>
                  <a:gd name="connsiteX7" fmla="*/ 168275 w 342900"/>
                  <a:gd name="connsiteY7" fmla="*/ 198437 h 285750"/>
                  <a:gd name="connsiteX8" fmla="*/ 131763 w 342900"/>
                  <a:gd name="connsiteY8" fmla="*/ 231774 h 285750"/>
                  <a:gd name="connsiteX9" fmla="*/ 69850 w 342900"/>
                  <a:gd name="connsiteY9" fmla="*/ 285750 h 285750"/>
                  <a:gd name="connsiteX0" fmla="*/ 69850 w 342900"/>
                  <a:gd name="connsiteY0" fmla="*/ 285750 h 285750"/>
                  <a:gd name="connsiteX1" fmla="*/ 0 w 342900"/>
                  <a:gd name="connsiteY1" fmla="*/ 185737 h 285750"/>
                  <a:gd name="connsiteX2" fmla="*/ 280987 w 342900"/>
                  <a:gd name="connsiteY2" fmla="*/ 0 h 285750"/>
                  <a:gd name="connsiteX3" fmla="*/ 342900 w 342900"/>
                  <a:gd name="connsiteY3" fmla="*/ 90487 h 285750"/>
                  <a:gd name="connsiteX4" fmla="*/ 309562 w 342900"/>
                  <a:gd name="connsiteY4" fmla="*/ 114300 h 285750"/>
                  <a:gd name="connsiteX5" fmla="*/ 269875 w 342900"/>
                  <a:gd name="connsiteY5" fmla="*/ 136525 h 285750"/>
                  <a:gd name="connsiteX6" fmla="*/ 220662 w 342900"/>
                  <a:gd name="connsiteY6" fmla="*/ 169862 h 285750"/>
                  <a:gd name="connsiteX7" fmla="*/ 171450 w 342900"/>
                  <a:gd name="connsiteY7" fmla="*/ 198437 h 285750"/>
                  <a:gd name="connsiteX8" fmla="*/ 131763 w 342900"/>
                  <a:gd name="connsiteY8" fmla="*/ 231774 h 285750"/>
                  <a:gd name="connsiteX9" fmla="*/ 69850 w 342900"/>
                  <a:gd name="connsiteY9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285750">
                    <a:moveTo>
                      <a:pt x="69850" y="285750"/>
                    </a:moveTo>
                    <a:lnTo>
                      <a:pt x="0" y="185737"/>
                    </a:lnTo>
                    <a:lnTo>
                      <a:pt x="280987" y="0"/>
                    </a:lnTo>
                    <a:lnTo>
                      <a:pt x="342900" y="90487"/>
                    </a:lnTo>
                    <a:lnTo>
                      <a:pt x="309562" y="114300"/>
                    </a:lnTo>
                    <a:lnTo>
                      <a:pt x="269875" y="136525"/>
                    </a:lnTo>
                    <a:lnTo>
                      <a:pt x="220662" y="169862"/>
                    </a:lnTo>
                    <a:lnTo>
                      <a:pt x="171450" y="198437"/>
                    </a:lnTo>
                    <a:lnTo>
                      <a:pt x="131763" y="231774"/>
                    </a:lnTo>
                    <a:lnTo>
                      <a:pt x="69850" y="2857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9538510">
                <a:off x="4378727" y="2971410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E04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66705" y="2844458"/>
              <a:ext cx="306389" cy="169277"/>
              <a:chOff x="4666705" y="2844458"/>
              <a:chExt cx="306389" cy="16927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710113" y="2868613"/>
                <a:ext cx="200025" cy="136525"/>
              </a:xfrm>
              <a:custGeom>
                <a:avLst/>
                <a:gdLst>
                  <a:gd name="connsiteX0" fmla="*/ 200025 w 200025"/>
                  <a:gd name="connsiteY0" fmla="*/ 73025 h 133350"/>
                  <a:gd name="connsiteX1" fmla="*/ 168275 w 200025"/>
                  <a:gd name="connsiteY1" fmla="*/ 0 h 133350"/>
                  <a:gd name="connsiteX2" fmla="*/ 0 w 200025"/>
                  <a:gd name="connsiteY2" fmla="*/ 55562 h 133350"/>
                  <a:gd name="connsiteX3" fmla="*/ 22225 w 200025"/>
                  <a:gd name="connsiteY3" fmla="*/ 133350 h 133350"/>
                  <a:gd name="connsiteX4" fmla="*/ 74612 w 200025"/>
                  <a:gd name="connsiteY4" fmla="*/ 114300 h 133350"/>
                  <a:gd name="connsiteX5" fmla="*/ 125412 w 200025"/>
                  <a:gd name="connsiteY5" fmla="*/ 95250 h 133350"/>
                  <a:gd name="connsiteX6" fmla="*/ 200025 w 200025"/>
                  <a:gd name="connsiteY6" fmla="*/ 73025 h 133350"/>
                  <a:gd name="connsiteX0" fmla="*/ 200025 w 200025"/>
                  <a:gd name="connsiteY0" fmla="*/ 73025 h 133350"/>
                  <a:gd name="connsiteX1" fmla="*/ 168275 w 200025"/>
                  <a:gd name="connsiteY1" fmla="*/ 0 h 133350"/>
                  <a:gd name="connsiteX2" fmla="*/ 0 w 200025"/>
                  <a:gd name="connsiteY2" fmla="*/ 55562 h 133350"/>
                  <a:gd name="connsiteX3" fmla="*/ 22225 w 200025"/>
                  <a:gd name="connsiteY3" fmla="*/ 133350 h 133350"/>
                  <a:gd name="connsiteX4" fmla="*/ 85725 w 200025"/>
                  <a:gd name="connsiteY4" fmla="*/ 114300 h 133350"/>
                  <a:gd name="connsiteX5" fmla="*/ 125412 w 200025"/>
                  <a:gd name="connsiteY5" fmla="*/ 95250 h 133350"/>
                  <a:gd name="connsiteX6" fmla="*/ 200025 w 200025"/>
                  <a:gd name="connsiteY6" fmla="*/ 73025 h 133350"/>
                  <a:gd name="connsiteX0" fmla="*/ 200025 w 200025"/>
                  <a:gd name="connsiteY0" fmla="*/ 73025 h 133350"/>
                  <a:gd name="connsiteX1" fmla="*/ 168275 w 200025"/>
                  <a:gd name="connsiteY1" fmla="*/ 0 h 133350"/>
                  <a:gd name="connsiteX2" fmla="*/ 0 w 200025"/>
                  <a:gd name="connsiteY2" fmla="*/ 55562 h 133350"/>
                  <a:gd name="connsiteX3" fmla="*/ 22225 w 200025"/>
                  <a:gd name="connsiteY3" fmla="*/ 133350 h 133350"/>
                  <a:gd name="connsiteX4" fmla="*/ 85725 w 200025"/>
                  <a:gd name="connsiteY4" fmla="*/ 114300 h 133350"/>
                  <a:gd name="connsiteX5" fmla="*/ 127000 w 200025"/>
                  <a:gd name="connsiteY5" fmla="*/ 84138 h 133350"/>
                  <a:gd name="connsiteX6" fmla="*/ 200025 w 200025"/>
                  <a:gd name="connsiteY6" fmla="*/ 73025 h 133350"/>
                  <a:gd name="connsiteX0" fmla="*/ 200025 w 200025"/>
                  <a:gd name="connsiteY0" fmla="*/ 73025 h 136525"/>
                  <a:gd name="connsiteX1" fmla="*/ 168275 w 200025"/>
                  <a:gd name="connsiteY1" fmla="*/ 0 h 136525"/>
                  <a:gd name="connsiteX2" fmla="*/ 0 w 200025"/>
                  <a:gd name="connsiteY2" fmla="*/ 55562 h 136525"/>
                  <a:gd name="connsiteX3" fmla="*/ 31750 w 200025"/>
                  <a:gd name="connsiteY3" fmla="*/ 136525 h 136525"/>
                  <a:gd name="connsiteX4" fmla="*/ 85725 w 200025"/>
                  <a:gd name="connsiteY4" fmla="*/ 114300 h 136525"/>
                  <a:gd name="connsiteX5" fmla="*/ 127000 w 200025"/>
                  <a:gd name="connsiteY5" fmla="*/ 84138 h 136525"/>
                  <a:gd name="connsiteX6" fmla="*/ 200025 w 200025"/>
                  <a:gd name="connsiteY6" fmla="*/ 73025 h 136525"/>
                  <a:gd name="connsiteX0" fmla="*/ 200025 w 200025"/>
                  <a:gd name="connsiteY0" fmla="*/ 73025 h 136525"/>
                  <a:gd name="connsiteX1" fmla="*/ 168275 w 200025"/>
                  <a:gd name="connsiteY1" fmla="*/ 0 h 136525"/>
                  <a:gd name="connsiteX2" fmla="*/ 0 w 200025"/>
                  <a:gd name="connsiteY2" fmla="*/ 55562 h 136525"/>
                  <a:gd name="connsiteX3" fmla="*/ 31750 w 200025"/>
                  <a:gd name="connsiteY3" fmla="*/ 136525 h 136525"/>
                  <a:gd name="connsiteX4" fmla="*/ 85725 w 200025"/>
                  <a:gd name="connsiteY4" fmla="*/ 114300 h 136525"/>
                  <a:gd name="connsiteX5" fmla="*/ 131763 w 200025"/>
                  <a:gd name="connsiteY5" fmla="*/ 90488 h 136525"/>
                  <a:gd name="connsiteX6" fmla="*/ 200025 w 200025"/>
                  <a:gd name="connsiteY6" fmla="*/ 73025 h 136525"/>
                  <a:gd name="connsiteX0" fmla="*/ 200025 w 200025"/>
                  <a:gd name="connsiteY0" fmla="*/ 73025 h 136525"/>
                  <a:gd name="connsiteX1" fmla="*/ 168275 w 200025"/>
                  <a:gd name="connsiteY1" fmla="*/ 0 h 136525"/>
                  <a:gd name="connsiteX2" fmla="*/ 0 w 200025"/>
                  <a:gd name="connsiteY2" fmla="*/ 55562 h 136525"/>
                  <a:gd name="connsiteX3" fmla="*/ 31750 w 200025"/>
                  <a:gd name="connsiteY3" fmla="*/ 136525 h 136525"/>
                  <a:gd name="connsiteX4" fmla="*/ 85725 w 200025"/>
                  <a:gd name="connsiteY4" fmla="*/ 114300 h 136525"/>
                  <a:gd name="connsiteX5" fmla="*/ 142876 w 200025"/>
                  <a:gd name="connsiteY5" fmla="*/ 93663 h 136525"/>
                  <a:gd name="connsiteX6" fmla="*/ 200025 w 200025"/>
                  <a:gd name="connsiteY6" fmla="*/ 73025 h 13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136525">
                    <a:moveTo>
                      <a:pt x="200025" y="73025"/>
                    </a:moveTo>
                    <a:lnTo>
                      <a:pt x="168275" y="0"/>
                    </a:lnTo>
                    <a:lnTo>
                      <a:pt x="0" y="55562"/>
                    </a:lnTo>
                    <a:lnTo>
                      <a:pt x="31750" y="136525"/>
                    </a:lnTo>
                    <a:lnTo>
                      <a:pt x="85725" y="114300"/>
                    </a:lnTo>
                    <a:lnTo>
                      <a:pt x="142876" y="93663"/>
                    </a:lnTo>
                    <a:lnTo>
                      <a:pt x="200025" y="730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20325384">
                <a:off x="4666705" y="2844458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E05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278313" y="3128963"/>
              <a:ext cx="950912" cy="808037"/>
              <a:chOff x="4278313" y="3128963"/>
              <a:chExt cx="950912" cy="80803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4278313" y="3128963"/>
                <a:ext cx="950912" cy="808037"/>
              </a:xfrm>
              <a:custGeom>
                <a:avLst/>
                <a:gdLst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34937 w 950912"/>
                  <a:gd name="connsiteY7" fmla="*/ 369887 h 808037"/>
                  <a:gd name="connsiteX8" fmla="*/ 144462 w 950912"/>
                  <a:gd name="connsiteY8" fmla="*/ 347662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49275 w 950912"/>
                  <a:gd name="connsiteY16" fmla="*/ 41275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34937 w 950912"/>
                  <a:gd name="connsiteY7" fmla="*/ 369887 h 808037"/>
                  <a:gd name="connsiteX8" fmla="*/ 144462 w 950912"/>
                  <a:gd name="connsiteY8" fmla="*/ 347662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49275 w 950912"/>
                  <a:gd name="connsiteY16" fmla="*/ 41275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34937 w 950912"/>
                  <a:gd name="connsiteY7" fmla="*/ 369887 h 808037"/>
                  <a:gd name="connsiteX8" fmla="*/ 168275 w 950912"/>
                  <a:gd name="connsiteY8" fmla="*/ 333375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49275 w 950912"/>
                  <a:gd name="connsiteY16" fmla="*/ 41275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20650 w 950912"/>
                  <a:gd name="connsiteY7" fmla="*/ 380999 h 808037"/>
                  <a:gd name="connsiteX8" fmla="*/ 168275 w 950912"/>
                  <a:gd name="connsiteY8" fmla="*/ 333375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49275 w 950912"/>
                  <a:gd name="connsiteY16" fmla="*/ 41275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20650 w 950912"/>
                  <a:gd name="connsiteY7" fmla="*/ 380999 h 808037"/>
                  <a:gd name="connsiteX8" fmla="*/ 160337 w 950912"/>
                  <a:gd name="connsiteY8" fmla="*/ 330200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49275 w 950912"/>
                  <a:gd name="connsiteY16" fmla="*/ 41275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20650 w 950912"/>
                  <a:gd name="connsiteY7" fmla="*/ 380999 h 808037"/>
                  <a:gd name="connsiteX8" fmla="*/ 160337 w 950912"/>
                  <a:gd name="connsiteY8" fmla="*/ 330200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501650 w 950912"/>
                  <a:gd name="connsiteY15" fmla="*/ 69850 h 808037"/>
                  <a:gd name="connsiteX16" fmla="*/ 573087 w 950912"/>
                  <a:gd name="connsiteY16" fmla="*/ 31750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  <a:gd name="connsiteX0" fmla="*/ 950912 w 950912"/>
                  <a:gd name="connsiteY0" fmla="*/ 777875 h 808037"/>
                  <a:gd name="connsiteX1" fmla="*/ 441325 w 950912"/>
                  <a:gd name="connsiteY1" fmla="*/ 773112 h 808037"/>
                  <a:gd name="connsiteX2" fmla="*/ 430212 w 950912"/>
                  <a:gd name="connsiteY2" fmla="*/ 808037 h 808037"/>
                  <a:gd name="connsiteX3" fmla="*/ 46037 w 950912"/>
                  <a:gd name="connsiteY3" fmla="*/ 573087 h 808037"/>
                  <a:gd name="connsiteX4" fmla="*/ 19050 w 950912"/>
                  <a:gd name="connsiteY4" fmla="*/ 592137 h 808037"/>
                  <a:gd name="connsiteX5" fmla="*/ 0 w 950912"/>
                  <a:gd name="connsiteY5" fmla="*/ 568325 h 808037"/>
                  <a:gd name="connsiteX6" fmla="*/ 71437 w 950912"/>
                  <a:gd name="connsiteY6" fmla="*/ 449262 h 808037"/>
                  <a:gd name="connsiteX7" fmla="*/ 120650 w 950912"/>
                  <a:gd name="connsiteY7" fmla="*/ 380999 h 808037"/>
                  <a:gd name="connsiteX8" fmla="*/ 160337 w 950912"/>
                  <a:gd name="connsiteY8" fmla="*/ 330200 h 808037"/>
                  <a:gd name="connsiteX9" fmla="*/ 182562 w 950912"/>
                  <a:gd name="connsiteY9" fmla="*/ 303212 h 808037"/>
                  <a:gd name="connsiteX10" fmla="*/ 227012 w 950912"/>
                  <a:gd name="connsiteY10" fmla="*/ 258762 h 808037"/>
                  <a:gd name="connsiteX11" fmla="*/ 273050 w 950912"/>
                  <a:gd name="connsiteY11" fmla="*/ 217487 h 808037"/>
                  <a:gd name="connsiteX12" fmla="*/ 325437 w 950912"/>
                  <a:gd name="connsiteY12" fmla="*/ 171450 h 808037"/>
                  <a:gd name="connsiteX13" fmla="*/ 374650 w 950912"/>
                  <a:gd name="connsiteY13" fmla="*/ 136525 h 808037"/>
                  <a:gd name="connsiteX14" fmla="*/ 430212 w 950912"/>
                  <a:gd name="connsiteY14" fmla="*/ 103187 h 808037"/>
                  <a:gd name="connsiteX15" fmla="*/ 493712 w 950912"/>
                  <a:gd name="connsiteY15" fmla="*/ 69850 h 808037"/>
                  <a:gd name="connsiteX16" fmla="*/ 573087 w 950912"/>
                  <a:gd name="connsiteY16" fmla="*/ 31750 h 808037"/>
                  <a:gd name="connsiteX17" fmla="*/ 633412 w 950912"/>
                  <a:gd name="connsiteY17" fmla="*/ 12700 h 808037"/>
                  <a:gd name="connsiteX18" fmla="*/ 658812 w 950912"/>
                  <a:gd name="connsiteY18" fmla="*/ 0 h 808037"/>
                  <a:gd name="connsiteX19" fmla="*/ 950912 w 950912"/>
                  <a:gd name="connsiteY19" fmla="*/ 777875 h 80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0912" h="808037">
                    <a:moveTo>
                      <a:pt x="950912" y="777875"/>
                    </a:moveTo>
                    <a:lnTo>
                      <a:pt x="441325" y="773112"/>
                    </a:lnTo>
                    <a:lnTo>
                      <a:pt x="430212" y="808037"/>
                    </a:lnTo>
                    <a:lnTo>
                      <a:pt x="46037" y="573087"/>
                    </a:lnTo>
                    <a:lnTo>
                      <a:pt x="19050" y="592137"/>
                    </a:lnTo>
                    <a:lnTo>
                      <a:pt x="0" y="568325"/>
                    </a:lnTo>
                    <a:lnTo>
                      <a:pt x="71437" y="449262"/>
                    </a:lnTo>
                    <a:lnTo>
                      <a:pt x="120650" y="380999"/>
                    </a:lnTo>
                    <a:lnTo>
                      <a:pt x="160337" y="330200"/>
                    </a:lnTo>
                    <a:lnTo>
                      <a:pt x="182562" y="303212"/>
                    </a:lnTo>
                    <a:lnTo>
                      <a:pt x="227012" y="258762"/>
                    </a:lnTo>
                    <a:lnTo>
                      <a:pt x="273050" y="217487"/>
                    </a:lnTo>
                    <a:lnTo>
                      <a:pt x="325437" y="171450"/>
                    </a:lnTo>
                    <a:lnTo>
                      <a:pt x="374650" y="136525"/>
                    </a:lnTo>
                    <a:lnTo>
                      <a:pt x="430212" y="103187"/>
                    </a:lnTo>
                    <a:lnTo>
                      <a:pt x="493712" y="69850"/>
                    </a:lnTo>
                    <a:lnTo>
                      <a:pt x="573087" y="31750"/>
                    </a:lnTo>
                    <a:lnTo>
                      <a:pt x="633412" y="12700"/>
                    </a:lnTo>
                    <a:lnTo>
                      <a:pt x="658812" y="0"/>
                    </a:lnTo>
                    <a:lnTo>
                      <a:pt x="950912" y="7778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9105502">
                <a:off x="4584558" y="3478382"/>
                <a:ext cx="30638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500" dirty="0"/>
                  <a:t>E02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 rot="20160392">
              <a:off x="3974111" y="5099054"/>
              <a:ext cx="73976" cy="70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86861" y="5494342"/>
              <a:ext cx="45719" cy="705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91440" y="563880"/>
            <a:ext cx="1747520" cy="4419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As-Built and Relevant to SAR4/SRR4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440" y="1118240"/>
            <a:ext cx="1747520" cy="44196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As-Built but not Relevant to SAR4/SRR4</a:t>
            </a:r>
          </a:p>
        </p:txBody>
      </p:sp>
    </p:spTree>
    <p:extLst>
      <p:ext uri="{BB962C8B-B14F-4D97-AF65-F5344CB8AC3E}">
        <p14:creationId xmlns:p14="http://schemas.microsoft.com/office/powerpoint/2010/main" val="34138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C85575-8A87-4E6F-86CE-E0BB41856A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66D599-1941-40D6-B535-33D4E5691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D177C3-E809-48E0-9927-2A69BBA5E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831323-A22D-482B-AC1F-9A68DB3A6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85" y="2209800"/>
            <a:ext cx="5339642" cy="3520519"/>
          </a:xfrm>
        </p:spPr>
        <p:txBody>
          <a:bodyPr/>
          <a:lstStyle/>
          <a:p>
            <a:r>
              <a:rPr lang="sv-SE" dirty="0"/>
              <a:t>3 </a:t>
            </a:r>
            <a:r>
              <a:rPr lang="sv-SE" dirty="0" err="1"/>
              <a:t>Structure</a:t>
            </a:r>
            <a:r>
              <a:rPr lang="sv-SE" dirty="0"/>
              <a:t> </a:t>
            </a:r>
            <a:r>
              <a:rPr lang="en-GB" dirty="0"/>
              <a:t>System Component Important To Safety (SSCI2S) and Worker Radiation Safety Function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4A52D-637C-4FDA-A139-4A0D86EC18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B646-59C4-401A-844B-D256934EC6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541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9DDC62-A61A-41BA-93D5-1434D4E03FF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90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Component Important To Safety and Worker Radiation Safety Function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073133" cy="4768062"/>
          </a:xfrm>
        </p:spPr>
        <p:txBody>
          <a:bodyPr/>
          <a:lstStyle/>
          <a:p>
            <a:pPr marL="144000" lvl="1" indent="0">
              <a:buNone/>
            </a:pPr>
            <a:r>
              <a:rPr lang="en-US" dirty="0"/>
              <a:t>CIDLs shall capture the SSCs, however, there are some discrepancies between the current CIDLs and SSCs noted in:  </a:t>
            </a:r>
          </a:p>
          <a:p>
            <a:pPr marL="144000" lvl="1" indent="0">
              <a:buNone/>
            </a:pPr>
            <a:r>
              <a:rPr lang="en-US" dirty="0">
                <a:hlinkClick r:id="rId3"/>
              </a:rPr>
              <a:t>ESS-5597859</a:t>
            </a:r>
            <a:r>
              <a:rPr lang="en-US" dirty="0"/>
              <a:t>  SSCI2S List for SAR4 and SRR4</a:t>
            </a:r>
            <a:r>
              <a:rPr lang="en-US" i="1" dirty="0"/>
              <a:t>, (filter on “SAR 4” in column Q, and O for which CIDL it is included or not)</a:t>
            </a:r>
          </a:p>
          <a:p>
            <a:pPr marL="144000" lvl="1" indent="0">
              <a:buNone/>
            </a:pPr>
            <a:r>
              <a:rPr lang="en-US" dirty="0"/>
              <a:t>These are not included in the CIDL according to the document above: </a:t>
            </a:r>
          </a:p>
          <a:p>
            <a:pPr marL="144000" lvl="1" indent="0">
              <a:buNone/>
            </a:pPr>
            <a:r>
              <a:rPr lang="en-US" sz="1600" dirty="0"/>
              <a:t>Fast Interlock Module CS for RFQ, MEBT, SPK, MBL, HBL (parent nodes are included)</a:t>
            </a:r>
          </a:p>
          <a:p>
            <a:pPr marL="144000" lvl="1" indent="0">
              <a:buNone/>
            </a:pPr>
            <a:r>
              <a:rPr lang="en-US" sz="1600" dirty="0"/>
              <a:t>Interlock PLC CPU (added late to the CIDL)</a:t>
            </a:r>
          </a:p>
          <a:p>
            <a:pPr marL="144000" lvl="1" indent="0">
              <a:buNone/>
            </a:pPr>
            <a:r>
              <a:rPr lang="en-US" sz="1600" dirty="0"/>
              <a:t>Vacuum Sector Valves (only a few)</a:t>
            </a:r>
          </a:p>
          <a:p>
            <a:pPr marL="144000" lvl="1" indent="0">
              <a:buNone/>
            </a:pPr>
            <a:endParaRPr lang="en-US" dirty="0"/>
          </a:p>
          <a:p>
            <a:pPr marL="144000" lvl="1" indent="0">
              <a:buNone/>
            </a:pPr>
            <a:r>
              <a:rPr lang="en-US" dirty="0"/>
              <a:t>For INP, this list largely aligns with the INP baseline but some adjustment is necessary:</a:t>
            </a:r>
          </a:p>
          <a:p>
            <a:pPr marL="144000" lvl="1" indent="0">
              <a:buNone/>
            </a:pPr>
            <a:r>
              <a:rPr lang="en-US" dirty="0">
                <a:hlinkClick r:id="rId4"/>
              </a:rPr>
              <a:t>ESS-4911308</a:t>
            </a:r>
            <a:r>
              <a:rPr lang="en-US" dirty="0"/>
              <a:t> Extraction of FBS Tags from SSC Classification Reports and Lists</a:t>
            </a:r>
          </a:p>
          <a:p>
            <a:pPr lvl="1"/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C85575-8A87-4E6F-86CE-E0BB41856A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66D599-1941-40D6-B535-33D4E5691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D177C3-E809-48E0-9927-2A69BBA5E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831323-A22D-482B-AC1F-9A68DB3A6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085" y="2278341"/>
            <a:ext cx="5617982" cy="2301319"/>
          </a:xfrm>
        </p:spPr>
        <p:txBody>
          <a:bodyPr/>
          <a:lstStyle/>
          <a:p>
            <a:pPr>
              <a:tabLst>
                <a:tab pos="357188" algn="l"/>
              </a:tabLst>
            </a:pPr>
            <a:r>
              <a:rPr lang="en-GB" dirty="0"/>
              <a:t>4	 Backlog energization requests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4A52D-637C-4FDA-A139-4A0D86EC18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B646-59C4-401A-844B-D256934EC6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541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9DDC62-A61A-41BA-93D5-1434D4E03FF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63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Backlog energization requests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746198" cy="4768062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Backlog consist of 124 requests where the documentation has been missing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these 65 has been updated and are sent for new evaluation.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63689"/>
              </p:ext>
            </p:extLst>
          </p:nvPr>
        </p:nvGraphicFramePr>
        <p:xfrm>
          <a:off x="1195647" y="1633448"/>
          <a:ext cx="10134600" cy="207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Status of ESS Baseline Plan for SAR 4 (CIDL)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Technical Baseline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355600" indent="-355600"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Structure System Component Important To Safety (SSCI2S) and Worker Radiation Safety Function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Backlog energization requests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2025-01-29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962224" cy="65733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of ESS Baseline Plan for SAR 4 (CIDL)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5146408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CIDLs that are not in released and correct state: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CIDL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Work ongoing; will be done before SAR5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Accelerator CIDL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As-Verified, – Waiting on last parts of the shielding to be completed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 PSS CIDL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As-Operated, - Waiting on final test together with REMS; should be released before SRR4.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DTL CIDL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As-Verified, - Waiting on the verification of DTL5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Cooling Water Accelerator CIDL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As-Verified, - Waiting for the final mechanical documentation 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CIDL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As-Verified, – will be done during beam commissioning.</a:t>
            </a:r>
          </a:p>
          <a:p>
            <a:pPr lvl="1"/>
            <a:endParaRPr lang="en-US" sz="180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3B3C63-FC66-4547-AF35-73D3E7F7F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91025"/>
              </p:ext>
            </p:extLst>
          </p:nvPr>
        </p:nvGraphicFramePr>
        <p:xfrm>
          <a:off x="6719515" y="3429000"/>
          <a:ext cx="5161497" cy="221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03">
                  <a:extLst>
                    <a:ext uri="{9D8B030D-6E8A-4147-A177-3AD203B41FA5}">
                      <a16:colId xmlns:a16="http://schemas.microsoft.com/office/drawing/2014/main" val="1372491295"/>
                    </a:ext>
                  </a:extLst>
                </a:gridCol>
                <a:gridCol w="4015294">
                  <a:extLst>
                    <a:ext uri="{9D8B030D-6E8A-4147-A177-3AD203B41FA5}">
                      <a16:colId xmlns:a16="http://schemas.microsoft.com/office/drawing/2014/main" val="155267585"/>
                    </a:ext>
                  </a:extLst>
                </a:gridCol>
              </a:tblGrid>
              <a:tr h="442285">
                <a:tc>
                  <a:txBody>
                    <a:bodyPr/>
                    <a:lstStyle/>
                    <a:p>
                      <a:r>
                        <a:rPr lang="sv-SE" dirty="0" err="1"/>
                        <a:t>Baseline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Description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611294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r>
                        <a:rPr lang="sv-SE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As-</a:t>
                      </a:r>
                      <a:r>
                        <a:rPr lang="sv-SE" dirty="0" err="1"/>
                        <a:t>Operated</a:t>
                      </a:r>
                      <a:r>
                        <a:rPr lang="sv-SE" dirty="0"/>
                        <a:t> ACC DTL4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58026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r>
                        <a:rPr lang="sv-SE" dirty="0"/>
                        <a:t>3A/1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As-</a:t>
                      </a:r>
                      <a:r>
                        <a:rPr lang="sv-SE" dirty="0" err="1"/>
                        <a:t>Designed</a:t>
                      </a:r>
                      <a:r>
                        <a:rPr lang="sv-SE" dirty="0"/>
                        <a:t> ACC SCL (</a:t>
                      </a:r>
                      <a:r>
                        <a:rPr lang="sv-SE" dirty="0" err="1"/>
                        <a:t>BoT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22189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r>
                        <a:rPr lang="sv-SE" dirty="0"/>
                        <a:t>3A/2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As-</a:t>
                      </a:r>
                      <a:r>
                        <a:rPr lang="sv-SE" dirty="0" err="1"/>
                        <a:t>Verified</a:t>
                      </a:r>
                      <a:r>
                        <a:rPr lang="sv-SE" dirty="0"/>
                        <a:t> ACC SCL (</a:t>
                      </a:r>
                      <a:r>
                        <a:rPr lang="sv-SE" dirty="0" err="1"/>
                        <a:t>BoT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51708"/>
                  </a:ext>
                </a:extLst>
              </a:tr>
              <a:tr h="442285">
                <a:tc>
                  <a:txBody>
                    <a:bodyPr/>
                    <a:lstStyle/>
                    <a:p>
                      <a:r>
                        <a:rPr lang="sv-SE" dirty="0"/>
                        <a:t>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As-</a:t>
                      </a:r>
                      <a:r>
                        <a:rPr lang="sv-SE" dirty="0" err="1"/>
                        <a:t>Operated</a:t>
                      </a:r>
                      <a:r>
                        <a:rPr lang="sv-SE" dirty="0"/>
                        <a:t> ACC SCL (</a:t>
                      </a:r>
                      <a:r>
                        <a:rPr lang="sv-SE" dirty="0" err="1"/>
                        <a:t>BoT</a:t>
                      </a:r>
                      <a:r>
                        <a:rPr lang="sv-S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604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5574638-3B4C-437F-936E-9A5159EE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515" y="1501886"/>
            <a:ext cx="5144018" cy="1611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96CD-8B79-4198-9E88-C80FC93C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10486036" cy="65733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of ESS Baseline Report for SAR 4 (CIDL)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359FE-987E-41AE-9A36-B59DA6DD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8EA58-4EE9-4972-9112-0D077582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D7727-F2FF-43D4-B760-9930EA6C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Release report for the Facility configuration baseline for SAR 4 is available in </a:t>
            </a:r>
            <a:r>
              <a:rPr lang="en-US" dirty="0">
                <a:hlinkClick r:id="rId2"/>
              </a:rPr>
              <a:t>ESS-5030919</a:t>
            </a:r>
            <a:r>
              <a:rPr lang="en-US" dirty="0"/>
              <a:t> Rev 3.</a:t>
            </a:r>
          </a:p>
          <a:p>
            <a:r>
              <a:rPr lang="en-US" dirty="0"/>
              <a:t>The report specifies the baseline scope with its changes and recorded quality assurance.</a:t>
            </a:r>
          </a:p>
          <a:p>
            <a:r>
              <a:rPr lang="en-US" dirty="0"/>
              <a:t>Found incomplete review reports and inconsistent change requests shall be assessed to be included as pre/post start items.</a:t>
            </a:r>
          </a:p>
          <a:p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8F8C8-D009-40DB-BB4A-57DC289723C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/>
              <a:t>CDR </a:t>
            </a:r>
            <a:r>
              <a:rPr lang="sv-SE" dirty="0" err="1"/>
              <a:t>reports</a:t>
            </a:r>
            <a:r>
              <a:rPr lang="sv-SE" dirty="0"/>
              <a:t> not </a:t>
            </a:r>
            <a:r>
              <a:rPr lang="sv-SE" dirty="0" err="1"/>
              <a:t>released</a:t>
            </a:r>
            <a:r>
              <a:rPr lang="sv-SE" dirty="0"/>
              <a:t> (10 in </a:t>
            </a:r>
            <a:r>
              <a:rPr lang="sv-SE" dirty="0" err="1"/>
              <a:t>preliminary</a:t>
            </a:r>
            <a:r>
              <a:rPr lang="sv-SE" dirty="0"/>
              <a:t>)</a:t>
            </a:r>
          </a:p>
          <a:p>
            <a:r>
              <a:rPr lang="sv-SE" dirty="0"/>
              <a:t>TRR </a:t>
            </a:r>
            <a:r>
              <a:rPr lang="sv-SE" dirty="0" err="1"/>
              <a:t>reports</a:t>
            </a:r>
            <a:r>
              <a:rPr lang="sv-SE" dirty="0"/>
              <a:t> not </a:t>
            </a:r>
            <a:r>
              <a:rPr lang="sv-SE" dirty="0" err="1"/>
              <a:t>released</a:t>
            </a:r>
            <a:r>
              <a:rPr lang="sv-SE" dirty="0"/>
              <a:t> (3 in </a:t>
            </a:r>
            <a:r>
              <a:rPr lang="sv-SE" dirty="0" err="1"/>
              <a:t>review</a:t>
            </a:r>
            <a:r>
              <a:rPr lang="sv-SE" dirty="0"/>
              <a:t>, 1 in </a:t>
            </a:r>
            <a:r>
              <a:rPr lang="sv-SE" dirty="0" err="1"/>
              <a:t>preliminary</a:t>
            </a:r>
            <a:r>
              <a:rPr lang="sv-SE" dirty="0"/>
              <a:t> and 8 not </a:t>
            </a:r>
            <a:r>
              <a:rPr lang="sv-SE" dirty="0" err="1"/>
              <a:t>documented</a:t>
            </a:r>
            <a:r>
              <a:rPr lang="sv-SE" dirty="0"/>
              <a:t>)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05ECB74-B2AD-41ED-92E2-DA01812E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2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5017-0E7C-4F8F-8112-30AA82E4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of CCRs for SAR 4 (CIDL)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7B690-C2FE-42E1-80A5-AB07586C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C9C53-6F43-48EB-B84D-4F1E960D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69BFF-196A-44A4-AF7E-E49B1178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0000" cy="4768062"/>
          </a:xfrm>
        </p:spPr>
        <p:txBody>
          <a:bodyPr/>
          <a:lstStyle/>
          <a:p>
            <a:pPr marL="0" indent="0"/>
            <a:r>
              <a:rPr lang="sv-SE" dirty="0"/>
              <a:t>ESS-5540580	ACC PSS AMM </a:t>
            </a:r>
            <a:r>
              <a:rPr lang="sv-SE" dirty="0" err="1"/>
              <a:t>Temporary</a:t>
            </a:r>
            <a:r>
              <a:rPr lang="sv-SE" dirty="0"/>
              <a:t> Interface Bypass</a:t>
            </a:r>
          </a:p>
          <a:p>
            <a:pPr marL="0" indent="0"/>
            <a:r>
              <a:rPr lang="sv-SE" dirty="0"/>
              <a:t>ESS-5536384	</a:t>
            </a:r>
            <a:r>
              <a:rPr lang="sv-SE" dirty="0" err="1"/>
              <a:t>Configuration</a:t>
            </a:r>
            <a:r>
              <a:rPr lang="sv-SE" dirty="0"/>
              <a:t> Change </a:t>
            </a:r>
            <a:r>
              <a:rPr lang="sv-SE" dirty="0" err="1"/>
              <a:t>of</a:t>
            </a:r>
            <a:r>
              <a:rPr lang="sv-SE" dirty="0"/>
              <a:t> BCM Differential Pair Interlock </a:t>
            </a:r>
          </a:p>
          <a:p>
            <a:pPr marL="0" indent="0"/>
            <a:r>
              <a:rPr lang="sv-SE" dirty="0"/>
              <a:t>ESS-5238748	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cooling</a:t>
            </a:r>
            <a:r>
              <a:rPr lang="sv-SE" dirty="0"/>
              <a:t> for SPK-010 and MBL-060 LWU </a:t>
            </a:r>
            <a:r>
              <a:rPr lang="sv-SE" dirty="0" err="1"/>
              <a:t>insertable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		stops</a:t>
            </a:r>
          </a:p>
          <a:p>
            <a:pPr marL="0" indent="0"/>
            <a:r>
              <a:rPr lang="sv-SE" dirty="0"/>
              <a:t>ESS-4747642	</a:t>
            </a:r>
            <a:r>
              <a:rPr lang="sv-SE" dirty="0" err="1"/>
              <a:t>Install</a:t>
            </a:r>
            <a:r>
              <a:rPr lang="sv-SE" dirty="0"/>
              <a:t> heat </a:t>
            </a:r>
            <a:r>
              <a:rPr lang="sv-SE" dirty="0" err="1"/>
              <a:t>exchangers</a:t>
            </a:r>
            <a:r>
              <a:rPr lang="sv-SE" dirty="0"/>
              <a:t> for CWM and CWH</a:t>
            </a:r>
          </a:p>
          <a:p>
            <a:pPr marL="0" indent="0"/>
            <a:r>
              <a:rPr lang="sv-SE" dirty="0"/>
              <a:t>ESS-5128250	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Operator FBIS </a:t>
            </a:r>
            <a:r>
              <a:rPr lang="sv-SE" dirty="0" err="1"/>
              <a:t>Rearm</a:t>
            </a:r>
            <a:r>
              <a:rPr lang="sv-SE" dirty="0"/>
              <a:t> </a:t>
            </a:r>
            <a:r>
              <a:rPr lang="sv-SE" dirty="0" err="1"/>
              <a:t>due</a:t>
            </a:r>
            <a:r>
              <a:rPr lang="sv-SE" dirty="0"/>
              <a:t> to RFLPS inputs</a:t>
            </a:r>
          </a:p>
          <a:p>
            <a:pPr marL="0" indent="0"/>
            <a:r>
              <a:rPr lang="sv-SE" dirty="0"/>
              <a:t>ESS-4796032	</a:t>
            </a:r>
            <a:r>
              <a:rPr lang="sv-SE" dirty="0" err="1"/>
              <a:t>Move</a:t>
            </a:r>
            <a:r>
              <a:rPr lang="sv-SE" dirty="0"/>
              <a:t> PSS </a:t>
            </a:r>
            <a:r>
              <a:rPr lang="sv-SE" dirty="0" err="1"/>
              <a:t>waveguide</a:t>
            </a:r>
            <a:r>
              <a:rPr lang="sv-SE" dirty="0"/>
              <a:t> position in DTL-2</a:t>
            </a:r>
          </a:p>
          <a:p>
            <a:pPr marL="0" indent="0"/>
            <a:r>
              <a:rPr lang="sv-SE" dirty="0"/>
              <a:t>ESS-5092865	</a:t>
            </a:r>
            <a:r>
              <a:rPr lang="sv-SE" dirty="0" err="1"/>
              <a:t>Modification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coupler</a:t>
            </a:r>
            <a:r>
              <a:rPr lang="sv-SE" dirty="0"/>
              <a:t> outlet </a:t>
            </a:r>
            <a:r>
              <a:rPr lang="sv-SE" dirty="0" err="1"/>
              <a:t>circuit</a:t>
            </a:r>
            <a:r>
              <a:rPr lang="sv-SE" dirty="0"/>
              <a:t> for SPK, MBL and HBL</a:t>
            </a:r>
          </a:p>
          <a:p>
            <a:pPr marL="0" indent="0"/>
            <a:r>
              <a:rPr lang="sv-SE" dirty="0"/>
              <a:t>ESS-3481590	</a:t>
            </a:r>
            <a:r>
              <a:rPr lang="sv-SE" dirty="0" err="1"/>
              <a:t>Configuration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 </a:t>
            </a:r>
            <a:r>
              <a:rPr lang="sv-SE" dirty="0" err="1"/>
              <a:t>Beam</a:t>
            </a:r>
            <a:r>
              <a:rPr lang="sv-SE" dirty="0"/>
              <a:t> Instrumentation systems in initial </a:t>
            </a:r>
            <a:br>
              <a:rPr lang="sv-SE" dirty="0"/>
            </a:br>
            <a:r>
              <a:rPr lang="sv-SE" dirty="0"/>
              <a:t>		NCL </a:t>
            </a:r>
            <a:r>
              <a:rPr lang="sv-SE" dirty="0" err="1"/>
              <a:t>phases</a:t>
            </a:r>
            <a:endParaRPr lang="sv-SE" dirty="0"/>
          </a:p>
          <a:p>
            <a:pPr marL="1168400" indent="-1168400"/>
            <a:endParaRPr lang="sv-SE" dirty="0"/>
          </a:p>
          <a:p>
            <a:endParaRPr lang="sv-S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EB20B0-990A-4E7E-8513-9D0B80029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CCRs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unclear</a:t>
            </a:r>
            <a:r>
              <a:rPr lang="sv-SE" dirty="0"/>
              <a:t> status </a:t>
            </a:r>
            <a:r>
              <a:rPr lang="sv-SE" dirty="0" err="1"/>
              <a:t>tat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BoD</a:t>
            </a:r>
            <a:r>
              <a:rPr lang="sv-SE" dirty="0"/>
              <a:t> </a:t>
            </a:r>
            <a:r>
              <a:rPr lang="sv-SE" dirty="0" err="1"/>
              <a:t>comissoning</a:t>
            </a:r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4EA25D-3536-4468-96ED-066D690F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0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23B-52D9-4035-AA27-F04B3B96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Reflection</a:t>
            </a:r>
            <a:r>
              <a:rPr lang="sv-SE" dirty="0"/>
              <a:t> on </a:t>
            </a:r>
            <a:r>
              <a:rPr lang="sv-SE" dirty="0" err="1"/>
              <a:t>documentation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ECB0A-3F2F-4E0A-99B6-DEA1AD45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D5F02-F0BD-4646-8B88-76B9AE39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9731EB-F00F-4766-AAB4-8AB76D38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0000" cy="4768062"/>
          </a:xfrm>
        </p:spPr>
        <p:txBody>
          <a:bodyPr/>
          <a:lstStyle/>
          <a:p>
            <a:r>
              <a:rPr lang="sv-SE" dirty="0" err="1"/>
              <a:t>Documentation</a:t>
            </a:r>
            <a:r>
              <a:rPr lang="sv-SE" dirty="0"/>
              <a:t> is </a:t>
            </a:r>
            <a:r>
              <a:rPr lang="sv-SE" dirty="0" err="1"/>
              <a:t>getting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also</a:t>
            </a:r>
            <a:r>
              <a:rPr lang="sv-SE" dirty="0"/>
              <a:t> the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system </a:t>
            </a:r>
            <a:r>
              <a:rPr lang="sv-SE" dirty="0" err="1"/>
              <a:t>owners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Room</a:t>
            </a:r>
            <a:r>
              <a:rPr lang="sv-SE" dirty="0"/>
              <a:t> for </a:t>
            </a:r>
            <a:r>
              <a:rPr lang="sv-SE" dirty="0" err="1"/>
              <a:t>improvement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Personally</a:t>
            </a:r>
            <a:r>
              <a:rPr lang="sv-SE" dirty="0"/>
              <a:t>, I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expect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System </a:t>
            </a:r>
            <a:r>
              <a:rPr lang="sv-SE" dirty="0" err="1"/>
              <a:t>description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We</a:t>
            </a:r>
            <a:r>
              <a:rPr lang="sv-SE" dirty="0"/>
              <a:t> lack the relation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and </a:t>
            </a:r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reports</a:t>
            </a:r>
            <a:r>
              <a:rPr lang="sv-SE" dirty="0"/>
              <a:t>.</a:t>
            </a:r>
          </a:p>
          <a:p>
            <a:pPr lvl="1"/>
            <a:r>
              <a:rPr lang="sv-SE" dirty="0" err="1"/>
              <a:t>We</a:t>
            </a:r>
            <a:r>
              <a:rPr lang="sv-SE" dirty="0"/>
              <a:t> miss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electical</a:t>
            </a:r>
            <a:r>
              <a:rPr lang="sv-SE" dirty="0"/>
              <a:t> </a:t>
            </a:r>
            <a:r>
              <a:rPr lang="sv-SE" dirty="0" err="1"/>
              <a:t>schematics</a:t>
            </a:r>
            <a:r>
              <a:rPr lang="sv-SE" dirty="0"/>
              <a:t>, </a:t>
            </a:r>
            <a:r>
              <a:rPr lang="sv-SE" dirty="0" err="1"/>
              <a:t>initiative</a:t>
            </a:r>
            <a:r>
              <a:rPr lang="sv-SE" dirty="0"/>
              <a:t> is on going.</a:t>
            </a:r>
          </a:p>
          <a:p>
            <a:pPr lvl="1"/>
            <a:r>
              <a:rPr lang="sv-SE" dirty="0" err="1"/>
              <a:t>Also</a:t>
            </a:r>
            <a:r>
              <a:rPr lang="sv-SE" dirty="0"/>
              <a:t>, </a:t>
            </a:r>
            <a:r>
              <a:rPr lang="sv-SE" dirty="0" err="1"/>
              <a:t>most</a:t>
            </a:r>
            <a:r>
              <a:rPr lang="sv-SE" dirty="0"/>
              <a:t> operation and </a:t>
            </a:r>
            <a:r>
              <a:rPr lang="sv-SE" dirty="0" err="1"/>
              <a:t>maintenance</a:t>
            </a:r>
            <a:r>
              <a:rPr lang="sv-SE" dirty="0"/>
              <a:t> manuals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available</a:t>
            </a:r>
            <a:r>
              <a:rPr lang="sv-SE" dirty="0"/>
              <a:t> as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yet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covered</a:t>
            </a:r>
            <a:r>
              <a:rPr lang="sv-SE" dirty="0"/>
              <a:t> later at As-</a:t>
            </a:r>
            <a:r>
              <a:rPr lang="sv-SE" dirty="0" err="1"/>
              <a:t>Operated</a:t>
            </a:r>
            <a:r>
              <a:rPr lang="sv-SE" dirty="0"/>
              <a:t> </a:t>
            </a:r>
            <a:r>
              <a:rPr lang="sv-SE" dirty="0" err="1"/>
              <a:t>baseline</a:t>
            </a:r>
            <a:r>
              <a:rPr lang="sv-SE" dirty="0"/>
              <a:t>.</a:t>
            </a:r>
            <a:endParaRPr lang="sv-S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56B62F-1744-4E8A-97DA-B464F3D0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1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71AA-4CFB-4FC8-B654-A34A7B9A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List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documents</a:t>
            </a:r>
            <a:r>
              <a:rPr lang="sv-SE" dirty="0"/>
              <a:t> to be </a:t>
            </a:r>
            <a:r>
              <a:rPr lang="sv-SE" dirty="0" err="1"/>
              <a:t>completed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B3A3C-72B5-4CBB-ACDF-D1C44CDA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4A5BF-3DD6-44FE-97F6-85E5A622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D7AF8E-D286-4B5D-9505-ED8F44F5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Will be </a:t>
            </a:r>
            <a:r>
              <a:rPr lang="sv-SE" dirty="0" err="1"/>
              <a:t>updated</a:t>
            </a:r>
            <a:endParaRPr lang="sv-S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A9C7F52-1937-480E-8857-4F73F472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1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C85575-8A87-4E6F-86CE-E0BB41856A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66D599-1941-40D6-B535-33D4E5691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D177C3-E809-48E0-9927-2A69BBA5E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831323-A22D-482B-AC1F-9A68DB3A62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358" y="3046970"/>
            <a:ext cx="5339642" cy="829149"/>
          </a:xfrm>
        </p:spPr>
        <p:txBody>
          <a:bodyPr/>
          <a:lstStyle/>
          <a:p>
            <a:r>
              <a:rPr lang="sv-SE" dirty="0"/>
              <a:t>2 </a:t>
            </a:r>
            <a:r>
              <a:rPr lang="en-GB" dirty="0"/>
              <a:t>Technical Baseline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4A52D-637C-4FDA-A139-4A0D86EC186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21175" cy="365125"/>
          </a:xfrm>
        </p:spPr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5B646-59C4-401A-844B-D256934EC6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541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9DDC62-A61A-41BA-93D5-1434D4E03FF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83343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2025-01-29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0" y="19683"/>
          <a:ext cx="12192000" cy="6819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57899881"/>
                    </a:ext>
                  </a:extLst>
                </a:gridCol>
              </a:tblGrid>
              <a:tr h="1358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AS-OPERATED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8120270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AS-VERIFIED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3472761"/>
                  </a:ext>
                </a:extLst>
              </a:tr>
              <a:tr h="46418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u="none" kern="1200" dirty="0">
                          <a:solidFill>
                            <a:srgbClr val="0099D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AS-DESIGNED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89047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939" y="438596"/>
            <a:ext cx="12137882" cy="782426"/>
            <a:chOff x="21673" y="5545283"/>
            <a:chExt cx="12137882" cy="782426"/>
          </a:xfrm>
        </p:grpSpPr>
        <p:sp>
          <p:nvSpPr>
            <p:cNvPr id="33" name="Rounded Rectangle 32"/>
            <p:cNvSpPr/>
            <p:nvPr/>
          </p:nvSpPr>
          <p:spPr>
            <a:xfrm>
              <a:off x="21673" y="5974500"/>
              <a:ext cx="1152000" cy="338667"/>
            </a:xfrm>
            <a:prstGeom prst="roundRect">
              <a:avLst/>
            </a:prstGeom>
            <a:solidFill>
              <a:srgbClr val="FE2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ISrc</a:t>
              </a:r>
              <a:endParaRPr lang="en-GB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238121" y="5974500"/>
              <a:ext cx="1152000" cy="338667"/>
            </a:xfrm>
            <a:prstGeom prst="roundRect">
              <a:avLst/>
            </a:prstGeom>
            <a:solidFill>
              <a:srgbClr val="FF7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LEBT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54569" y="5980000"/>
              <a:ext cx="1152000" cy="338667"/>
            </a:xfrm>
            <a:prstGeom prst="roundRect">
              <a:avLst/>
            </a:prstGeom>
            <a:solidFill>
              <a:srgbClr val="FE25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RFQ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671017" y="5980000"/>
              <a:ext cx="1152000" cy="338667"/>
            </a:xfrm>
            <a:prstGeom prst="roundRect">
              <a:avLst/>
            </a:prstGeom>
            <a:solidFill>
              <a:srgbClr val="FF7C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MEBT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887463" y="5989042"/>
              <a:ext cx="1152000" cy="338667"/>
            </a:xfrm>
            <a:prstGeom prst="roundRect">
              <a:avLst/>
            </a:prstGeom>
            <a:solidFill>
              <a:srgbClr val="FD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DTL1-4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444" y="5545283"/>
              <a:ext cx="12127111" cy="3386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**Accelerator**</a:t>
              </a:r>
            </a:p>
          </p:txBody>
        </p:sp>
      </p:grpSp>
      <p:sp>
        <p:nvSpPr>
          <p:cNvPr id="45" name="Rounded Rectangle 44">
            <a:hlinkClick r:id="" action="ppaction://noaction"/>
          </p:cNvPr>
          <p:cNvSpPr/>
          <p:nvPr/>
        </p:nvSpPr>
        <p:spPr>
          <a:xfrm>
            <a:off x="1235387" y="6323373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LEBT VAC Thermocouple Sys.</a:t>
            </a:r>
          </a:p>
        </p:txBody>
      </p:sp>
      <p:sp>
        <p:nvSpPr>
          <p:cNvPr id="46" name="Rounded Rectangle 45">
            <a:hlinkClick r:id="" action="ppaction://noaction"/>
          </p:cNvPr>
          <p:cNvSpPr/>
          <p:nvPr/>
        </p:nvSpPr>
        <p:spPr>
          <a:xfrm>
            <a:off x="3662583" y="5351239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MEBT COLL-01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49" name="Rounded Rectangle 48">
            <a:hlinkClick r:id="" action="ppaction://noaction"/>
          </p:cNvPr>
          <p:cNvSpPr/>
          <p:nvPr/>
        </p:nvSpPr>
        <p:spPr>
          <a:xfrm>
            <a:off x="3674954" y="5840468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MEBT LBM-01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50" name="Rounded Rectangle 49">
            <a:hlinkClick r:id="" action="ppaction://noaction"/>
          </p:cNvPr>
          <p:cNvSpPr/>
          <p:nvPr/>
        </p:nvSpPr>
        <p:spPr>
          <a:xfrm>
            <a:off x="3662583" y="6323373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MEBT FPM-02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53" name="Rounded Rectangle 52">
            <a:hlinkClick r:id="" action="ppaction://noaction"/>
          </p:cNvPr>
          <p:cNvSpPr/>
          <p:nvPr/>
        </p:nvSpPr>
        <p:spPr>
          <a:xfrm>
            <a:off x="6113473" y="3426666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SPK2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r>
              <a:rPr lang="en-GB" sz="900" b="1" dirty="0"/>
              <a:t> </a:t>
            </a:r>
          </a:p>
        </p:txBody>
      </p:sp>
      <p:sp>
        <p:nvSpPr>
          <p:cNvPr id="54" name="Rounded Rectangle 53">
            <a:hlinkClick r:id="" action="ppaction://noaction"/>
          </p:cNvPr>
          <p:cNvSpPr/>
          <p:nvPr/>
        </p:nvSpPr>
        <p:spPr>
          <a:xfrm>
            <a:off x="6113473" y="3909451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SPK4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r>
              <a:rPr lang="en-GB" sz="900" b="1" dirty="0"/>
              <a:t> </a:t>
            </a:r>
          </a:p>
        </p:txBody>
      </p:sp>
      <p:sp>
        <p:nvSpPr>
          <p:cNvPr id="55" name="Rounded Rectangle 54">
            <a:hlinkClick r:id="" action="ppaction://noaction"/>
          </p:cNvPr>
          <p:cNvSpPr/>
          <p:nvPr/>
        </p:nvSpPr>
        <p:spPr>
          <a:xfrm>
            <a:off x="6113473" y="4392236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SPK6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56" name="Rounded Rectangle 55">
            <a:hlinkClick r:id="" action="ppaction://noaction"/>
          </p:cNvPr>
          <p:cNvSpPr/>
          <p:nvPr/>
        </p:nvSpPr>
        <p:spPr>
          <a:xfrm>
            <a:off x="6113473" y="4875021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SPK8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r>
              <a:rPr lang="en-GB" sz="900" b="1" dirty="0"/>
              <a:t> </a:t>
            </a:r>
          </a:p>
        </p:txBody>
      </p:sp>
      <p:sp>
        <p:nvSpPr>
          <p:cNvPr id="57" name="Rounded Rectangle 56">
            <a:hlinkClick r:id="" action="ppaction://noaction"/>
          </p:cNvPr>
          <p:cNvSpPr/>
          <p:nvPr/>
        </p:nvSpPr>
        <p:spPr>
          <a:xfrm>
            <a:off x="6113473" y="5357806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SPK10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r>
              <a:rPr lang="en-GB" sz="900" b="1" dirty="0"/>
              <a:t> </a:t>
            </a:r>
          </a:p>
        </p:txBody>
      </p:sp>
      <p:sp>
        <p:nvSpPr>
          <p:cNvPr id="58" name="Rounded Rectangle 57">
            <a:hlinkClick r:id="" action="ppaction://noaction"/>
          </p:cNvPr>
          <p:cNvSpPr/>
          <p:nvPr/>
        </p:nvSpPr>
        <p:spPr>
          <a:xfrm>
            <a:off x="6113473" y="5840591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SPK12 nBLM-06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59" name="Rounded Rectangle 58">
            <a:hlinkClick r:id="" action="ppaction://noaction"/>
          </p:cNvPr>
          <p:cNvSpPr/>
          <p:nvPr/>
        </p:nvSpPr>
        <p:spPr>
          <a:xfrm>
            <a:off x="6113473" y="6323373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SPK1 LBM-01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  <a:endParaRPr lang="en-GB" sz="900" b="1" dirty="0"/>
          </a:p>
        </p:txBody>
      </p:sp>
      <p:sp>
        <p:nvSpPr>
          <p:cNvPr id="72" name="Rounded Rectangle 71">
            <a:hlinkClick r:id="" action="ppaction://noaction"/>
          </p:cNvPr>
          <p:cNvSpPr/>
          <p:nvPr/>
        </p:nvSpPr>
        <p:spPr>
          <a:xfrm>
            <a:off x="7340688" y="5850869"/>
            <a:ext cx="1152000" cy="432000"/>
          </a:xfrm>
          <a:prstGeom prst="roundRect">
            <a:avLst/>
          </a:prstGeom>
          <a:solidFill>
            <a:srgbClr val="719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MBL5 nBLM-07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sp>
        <p:nvSpPr>
          <p:cNvPr id="73" name="Rounded Rectangle 72">
            <a:hlinkClick r:id="" action="ppaction://noaction"/>
          </p:cNvPr>
          <p:cNvSpPr/>
          <p:nvPr/>
        </p:nvSpPr>
        <p:spPr>
          <a:xfrm>
            <a:off x="7340688" y="6323373"/>
            <a:ext cx="1152000" cy="432000"/>
          </a:xfrm>
          <a:prstGeom prst="roundRect">
            <a:avLst/>
          </a:prstGeom>
          <a:solidFill>
            <a:srgbClr val="719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MBL6 IBS-02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sp>
        <p:nvSpPr>
          <p:cNvPr id="74" name="Rounded Rectangle 73">
            <a:hlinkClick r:id="" action="ppaction://noaction"/>
          </p:cNvPr>
          <p:cNvSpPr/>
          <p:nvPr/>
        </p:nvSpPr>
        <p:spPr>
          <a:xfrm>
            <a:off x="8567370" y="2459802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HBL6-21 RF Sys.</a:t>
            </a:r>
          </a:p>
        </p:txBody>
      </p:sp>
      <p:sp>
        <p:nvSpPr>
          <p:cNvPr id="75" name="Rounded Rectangle 74">
            <a:hlinkClick r:id="" action="ppaction://noaction"/>
          </p:cNvPr>
          <p:cNvSpPr/>
          <p:nvPr/>
        </p:nvSpPr>
        <p:spPr>
          <a:xfrm>
            <a:off x="8567370" y="3426666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HBL6-21 Control Sys.</a:t>
            </a:r>
          </a:p>
        </p:txBody>
      </p:sp>
      <p:sp>
        <p:nvSpPr>
          <p:cNvPr id="76" name="Rounded Rectangle 75">
            <a:hlinkClick r:id="" action="ppaction://noaction"/>
          </p:cNvPr>
          <p:cNvSpPr/>
          <p:nvPr/>
        </p:nvSpPr>
        <p:spPr>
          <a:xfrm>
            <a:off x="8567370" y="3910098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HBL6-21 </a:t>
            </a:r>
            <a:r>
              <a:rPr lang="en-GB" sz="900" dirty="0" err="1"/>
              <a:t>Cryomodules</a:t>
            </a:r>
            <a:endParaRPr lang="en-GB" sz="900" dirty="0"/>
          </a:p>
        </p:txBody>
      </p:sp>
      <p:sp>
        <p:nvSpPr>
          <p:cNvPr id="77" name="Rounded Rectangle 76">
            <a:hlinkClick r:id="" action="ppaction://noaction"/>
          </p:cNvPr>
          <p:cNvSpPr/>
          <p:nvPr/>
        </p:nvSpPr>
        <p:spPr>
          <a:xfrm>
            <a:off x="8567370" y="2943234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HBL6-21 Modulator Sys.</a:t>
            </a:r>
          </a:p>
        </p:txBody>
      </p:sp>
      <p:sp>
        <p:nvSpPr>
          <p:cNvPr id="78" name="Rounded Rectangle 77">
            <a:hlinkClick r:id="" action="ppaction://noaction"/>
          </p:cNvPr>
          <p:cNvSpPr/>
          <p:nvPr/>
        </p:nvSpPr>
        <p:spPr>
          <a:xfrm>
            <a:off x="8567370" y="4393530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HBL10-17 ICBLM-09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79" name="Rounded Rectangle 78">
            <a:hlinkClick r:id="" action="ppaction://noaction"/>
          </p:cNvPr>
          <p:cNvSpPr/>
          <p:nvPr/>
        </p:nvSpPr>
        <p:spPr>
          <a:xfrm>
            <a:off x="8567370" y="4876962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HBL18-21 ICBLM-11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80" name="Rounded Rectangle 79">
            <a:hlinkClick r:id="" action="ppaction://noaction"/>
          </p:cNvPr>
          <p:cNvSpPr/>
          <p:nvPr/>
        </p:nvSpPr>
        <p:spPr>
          <a:xfrm>
            <a:off x="8567370" y="5360394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HBL11 nBLM-08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81" name="Rounded Rectangle 80">
            <a:hlinkClick r:id="" action="ppaction://noaction"/>
          </p:cNvPr>
          <p:cNvSpPr/>
          <p:nvPr/>
        </p:nvSpPr>
        <p:spPr>
          <a:xfrm>
            <a:off x="8567370" y="5843826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HBL1-21 VAC Thermocouple Sys.</a:t>
            </a:r>
          </a:p>
        </p:txBody>
      </p:sp>
      <p:sp>
        <p:nvSpPr>
          <p:cNvPr id="82" name="Rounded Rectangle 81">
            <a:hlinkClick r:id="" action="ppaction://noaction"/>
          </p:cNvPr>
          <p:cNvSpPr/>
          <p:nvPr/>
        </p:nvSpPr>
        <p:spPr>
          <a:xfrm>
            <a:off x="8567370" y="6327257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HBL6-21 VAC Vacuum Valves</a:t>
            </a:r>
          </a:p>
        </p:txBody>
      </p:sp>
      <p:sp>
        <p:nvSpPr>
          <p:cNvPr id="85" name="Rounded Rectangle 84">
            <a:hlinkClick r:id="" action="ppaction://noaction"/>
          </p:cNvPr>
          <p:cNvSpPr/>
          <p:nvPr/>
        </p:nvSpPr>
        <p:spPr>
          <a:xfrm>
            <a:off x="9806229" y="5357563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HEBT1-5 ICBLM-11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86" name="Rounded Rectangle 85">
            <a:hlinkClick r:id="" action="ppaction://noaction"/>
          </p:cNvPr>
          <p:cNvSpPr/>
          <p:nvPr/>
        </p:nvSpPr>
        <p:spPr>
          <a:xfrm>
            <a:off x="9802351" y="5848407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HEBT6-16 ICBLM-13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87" name="Rounded Rectangle 86">
            <a:hlinkClick r:id="" action="ppaction://noaction"/>
          </p:cNvPr>
          <p:cNvSpPr/>
          <p:nvPr/>
        </p:nvSpPr>
        <p:spPr>
          <a:xfrm>
            <a:off x="9798904" y="6320911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HEBT17 nBLM-09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</a:t>
            </a:r>
            <a:r>
              <a:rPr lang="en-GB" sz="900" b="1" dirty="0" err="1"/>
              <a:t>BoT</a:t>
            </a:r>
            <a:endParaRPr lang="en-GB" sz="900" b="1" dirty="0"/>
          </a:p>
        </p:txBody>
      </p:sp>
      <p:sp>
        <p:nvSpPr>
          <p:cNvPr id="88" name="Oval 87">
            <a:hlinkClick r:id="" action="ppaction://noaction"/>
          </p:cNvPr>
          <p:cNvSpPr/>
          <p:nvPr/>
        </p:nvSpPr>
        <p:spPr>
          <a:xfrm>
            <a:off x="11027504" y="6327257"/>
            <a:ext cx="1152000" cy="432000"/>
          </a:xfrm>
          <a:prstGeom prst="ellipse">
            <a:avLst/>
          </a:prstGeom>
          <a:solidFill>
            <a:srgbClr val="FE2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DMPL5 IMG-01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231" y="837223"/>
            <a:ext cx="9786815" cy="5980433"/>
            <a:chOff x="1206231" y="276879"/>
            <a:chExt cx="9786815" cy="6089927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1206231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417792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637049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853266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075023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304311" y="27687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8532511" y="27687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9764446" y="276879"/>
              <a:ext cx="0" cy="6089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10993046" y="281959"/>
              <a:ext cx="0" cy="60699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895654" y="1572189"/>
            <a:ext cx="7254817" cy="438155"/>
            <a:chOff x="4895654" y="1572189"/>
            <a:chExt cx="7254817" cy="438155"/>
          </a:xfrm>
        </p:grpSpPr>
        <p:grpSp>
          <p:nvGrpSpPr>
            <p:cNvPr id="3" name="Group 2"/>
            <p:cNvGrpSpPr/>
            <p:nvPr/>
          </p:nvGrpSpPr>
          <p:grpSpPr>
            <a:xfrm>
              <a:off x="6117894" y="1572189"/>
              <a:ext cx="6032577" cy="438155"/>
              <a:chOff x="6116207" y="4769627"/>
              <a:chExt cx="6032577" cy="43815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116207" y="4835770"/>
                <a:ext cx="1152000" cy="338667"/>
              </a:xfrm>
              <a:prstGeom prst="roundRect">
                <a:avLst/>
              </a:prstGeom>
              <a:solidFill>
                <a:srgbClr val="418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SPK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344951" y="4829200"/>
                <a:ext cx="1152000" cy="338667"/>
              </a:xfrm>
              <a:prstGeom prst="roundRect">
                <a:avLst/>
              </a:prstGeom>
              <a:solidFill>
                <a:srgbClr val="719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MBL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8567930" y="4829200"/>
                <a:ext cx="1152000" cy="338667"/>
              </a:xfrm>
              <a:prstGeom prst="roundRect">
                <a:avLst/>
              </a:prstGeom>
              <a:solidFill>
                <a:srgbClr val="418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HBL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9802439" y="4829200"/>
                <a:ext cx="1152000" cy="338667"/>
              </a:xfrm>
              <a:prstGeom prst="roundRect">
                <a:avLst/>
              </a:prstGeom>
              <a:solidFill>
                <a:srgbClr val="FF7C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HEBT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1031183" y="4769627"/>
                <a:ext cx="1117601" cy="438155"/>
              </a:xfrm>
              <a:prstGeom prst="ellipse">
                <a:avLst/>
              </a:prstGeom>
              <a:solidFill>
                <a:srgbClr val="FE25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DMPL</a:t>
                </a:r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4895654" y="1631762"/>
              <a:ext cx="1152000" cy="338667"/>
            </a:xfrm>
            <a:prstGeom prst="roundRect">
              <a:avLst/>
            </a:prstGeom>
            <a:solidFill>
              <a:srgbClr val="FFE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C00000"/>
                  </a:solidFill>
                </a:rPr>
                <a:t>**DTL5**</a:t>
              </a:r>
            </a:p>
          </p:txBody>
        </p:sp>
      </p:grpSp>
      <p:sp>
        <p:nvSpPr>
          <p:cNvPr id="63" name="Rounded Rectangle 62">
            <a:hlinkClick r:id="" action="ppaction://noaction"/>
          </p:cNvPr>
          <p:cNvSpPr/>
          <p:nvPr/>
        </p:nvSpPr>
        <p:spPr>
          <a:xfrm>
            <a:off x="6117894" y="2943234"/>
            <a:ext cx="1152000" cy="432000"/>
          </a:xfrm>
          <a:prstGeom prst="roundRect">
            <a:avLst/>
          </a:prstGeom>
          <a:solidFill>
            <a:srgbClr val="418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SPK2 WS-02 </a:t>
            </a:r>
            <a:r>
              <a:rPr lang="en-GB" sz="900" dirty="0" err="1"/>
              <a:t>Diag.Sys</a:t>
            </a:r>
            <a:r>
              <a:rPr lang="en-GB" sz="900" dirty="0"/>
              <a:t>. (See note)</a:t>
            </a:r>
          </a:p>
        </p:txBody>
      </p:sp>
      <p:sp>
        <p:nvSpPr>
          <p:cNvPr id="65" name="Rounded Rectangle 64">
            <a:hlinkClick r:id="" action="ppaction://noaction"/>
          </p:cNvPr>
          <p:cNvSpPr/>
          <p:nvPr/>
        </p:nvSpPr>
        <p:spPr>
          <a:xfrm>
            <a:off x="4893492" y="6323093"/>
            <a:ext cx="1152000" cy="432000"/>
          </a:xfrm>
          <a:prstGeom prst="roundRect">
            <a:avLst/>
          </a:prstGeom>
          <a:solidFill>
            <a:srgbClr val="FDB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DTL4 FC-01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sp>
        <p:nvSpPr>
          <p:cNvPr id="64" name="Rounded Rectangle 63">
            <a:hlinkClick r:id="" action="ppaction://noaction"/>
          </p:cNvPr>
          <p:cNvSpPr/>
          <p:nvPr/>
        </p:nvSpPr>
        <p:spPr>
          <a:xfrm>
            <a:off x="1233601" y="5838367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LEBT EMU-01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sp>
        <p:nvSpPr>
          <p:cNvPr id="67" name="Rounded Rectangle 66">
            <a:hlinkClick r:id="rId3" action="ppaction://hlinksldjump"/>
          </p:cNvPr>
          <p:cNvSpPr/>
          <p:nvPr/>
        </p:nvSpPr>
        <p:spPr>
          <a:xfrm>
            <a:off x="1240105" y="5357563"/>
            <a:ext cx="1152000" cy="432000"/>
          </a:xfrm>
          <a:prstGeom prst="roundRect">
            <a:avLst/>
          </a:prstGeom>
          <a:solidFill>
            <a:srgbClr val="FF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LEBT FPM-01 </a:t>
            </a:r>
            <a:r>
              <a:rPr lang="en-GB" sz="900" dirty="0" err="1"/>
              <a:t>Diag.Sys</a:t>
            </a:r>
            <a:r>
              <a:rPr lang="en-GB" sz="900" dirty="0"/>
              <a:t>.</a:t>
            </a:r>
          </a:p>
        </p:txBody>
      </p:sp>
      <p:sp>
        <p:nvSpPr>
          <p:cNvPr id="68" name="Rounded Rectangle 67">
            <a:hlinkClick r:id="" action="ppaction://noaction"/>
          </p:cNvPr>
          <p:cNvSpPr/>
          <p:nvPr/>
        </p:nvSpPr>
        <p:spPr>
          <a:xfrm>
            <a:off x="4884729" y="5838367"/>
            <a:ext cx="1152000" cy="432000"/>
          </a:xfrm>
          <a:prstGeom prst="roundRect">
            <a:avLst/>
          </a:prstGeom>
          <a:solidFill>
            <a:srgbClr val="FDB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DTL1 FPM-04 </a:t>
            </a:r>
            <a:r>
              <a:rPr lang="en-GB" sz="900" dirty="0" err="1"/>
              <a:t>Diag.Sys</a:t>
            </a:r>
            <a:r>
              <a:rPr lang="en-GB" sz="900" dirty="0"/>
              <a:t>. </a:t>
            </a:r>
            <a:r>
              <a:rPr lang="en-GB" sz="900" b="1" dirty="0"/>
              <a:t>For EOC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7387" y="3244906"/>
            <a:ext cx="1569618" cy="42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3331</TotalTime>
  <Words>1707</Words>
  <Application>Microsoft Office PowerPoint</Application>
  <PresentationFormat>Widescreen</PresentationFormat>
  <Paragraphs>246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SAR 4 – Documentation/Configuration control</vt:lpstr>
      <vt:lpstr>Agenda</vt:lpstr>
      <vt:lpstr>Status of ESS Baseline Plan for SAR 4 (CIDL)</vt:lpstr>
      <vt:lpstr>Status of ESS Baseline Report for SAR 4 (CIDL)</vt:lpstr>
      <vt:lpstr>Status of CCRs for SAR 4 (CIDL)</vt:lpstr>
      <vt:lpstr>Reflection on documentation</vt:lpstr>
      <vt:lpstr>List of documents to be completed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Component Important To Safety and Worker Radiation Safety Function</vt:lpstr>
      <vt:lpstr>PowerPoint Presentation</vt:lpstr>
      <vt:lpstr>Backlog energization requests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 4 – Documentation/Configuration control</dc:title>
  <dc:creator>Joakim Meyer</dc:creator>
  <cp:lastModifiedBy>Joakim Meyer</cp:lastModifiedBy>
  <cp:revision>33</cp:revision>
  <cp:lastPrinted>2019-03-08T10:27:30Z</cp:lastPrinted>
  <dcterms:created xsi:type="dcterms:W3CDTF">2025-01-29T04:55:01Z</dcterms:created>
  <dcterms:modified xsi:type="dcterms:W3CDTF">2025-01-31T15:06:20Z</dcterms:modified>
</cp:coreProperties>
</file>