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sldIdLst>
    <p:sldId id="1460" r:id="rId2"/>
    <p:sldId id="1578" r:id="rId3"/>
    <p:sldId id="1506" r:id="rId4"/>
    <p:sldId id="1557" r:id="rId5"/>
    <p:sldId id="1579" r:id="rId6"/>
    <p:sldId id="1587" r:id="rId7"/>
    <p:sldId id="1582" r:id="rId8"/>
    <p:sldId id="1586" r:id="rId9"/>
    <p:sldId id="1583" r:id="rId10"/>
    <p:sldId id="1588" r:id="rId11"/>
    <p:sldId id="1584" r:id="rId12"/>
    <p:sldId id="1585" r:id="rId13"/>
    <p:sldId id="1548" r:id="rId14"/>
    <p:sldId id="1559" r:id="rId15"/>
    <p:sldId id="1562" r:id="rId16"/>
  </p:sldIdLst>
  <p:sldSz cx="9144000" cy="5143500" type="screen16x9"/>
  <p:notesSz cx="6858000" cy="9144000"/>
  <p:defaultTextStyle>
    <a:defPPr>
      <a:defRPr lang="sv-SE"/>
    </a:defPPr>
    <a:lvl1pPr marL="0" algn="l" defTabSz="779252" rtl="0" eaLnBrk="1" latinLnBrk="0" hangingPunct="1">
      <a:defRPr sz="1534" kern="1200">
        <a:solidFill>
          <a:schemeClr val="tx1"/>
        </a:solidFill>
        <a:latin typeface="+mn-lt"/>
        <a:ea typeface="+mn-ea"/>
        <a:cs typeface="+mn-cs"/>
      </a:defRPr>
    </a:lvl1pPr>
    <a:lvl2pPr marL="389626" algn="l" defTabSz="779252" rtl="0" eaLnBrk="1" latinLnBrk="0" hangingPunct="1">
      <a:defRPr sz="1534" kern="1200">
        <a:solidFill>
          <a:schemeClr val="tx1"/>
        </a:solidFill>
        <a:latin typeface="+mn-lt"/>
        <a:ea typeface="+mn-ea"/>
        <a:cs typeface="+mn-cs"/>
      </a:defRPr>
    </a:lvl2pPr>
    <a:lvl3pPr marL="779252" algn="l" defTabSz="779252" rtl="0" eaLnBrk="1" latinLnBrk="0" hangingPunct="1">
      <a:defRPr sz="1534" kern="1200">
        <a:solidFill>
          <a:schemeClr val="tx1"/>
        </a:solidFill>
        <a:latin typeface="+mn-lt"/>
        <a:ea typeface="+mn-ea"/>
        <a:cs typeface="+mn-cs"/>
      </a:defRPr>
    </a:lvl3pPr>
    <a:lvl4pPr marL="1168878" algn="l" defTabSz="779252" rtl="0" eaLnBrk="1" latinLnBrk="0" hangingPunct="1">
      <a:defRPr sz="1534" kern="1200">
        <a:solidFill>
          <a:schemeClr val="tx1"/>
        </a:solidFill>
        <a:latin typeface="+mn-lt"/>
        <a:ea typeface="+mn-ea"/>
        <a:cs typeface="+mn-cs"/>
      </a:defRPr>
    </a:lvl4pPr>
    <a:lvl5pPr marL="1558503" algn="l" defTabSz="779252" rtl="0" eaLnBrk="1" latinLnBrk="0" hangingPunct="1">
      <a:defRPr sz="1534" kern="1200">
        <a:solidFill>
          <a:schemeClr val="tx1"/>
        </a:solidFill>
        <a:latin typeface="+mn-lt"/>
        <a:ea typeface="+mn-ea"/>
        <a:cs typeface="+mn-cs"/>
      </a:defRPr>
    </a:lvl5pPr>
    <a:lvl6pPr marL="1948129" algn="l" defTabSz="779252" rtl="0" eaLnBrk="1" latinLnBrk="0" hangingPunct="1">
      <a:defRPr sz="1534" kern="1200">
        <a:solidFill>
          <a:schemeClr val="tx1"/>
        </a:solidFill>
        <a:latin typeface="+mn-lt"/>
        <a:ea typeface="+mn-ea"/>
        <a:cs typeface="+mn-cs"/>
      </a:defRPr>
    </a:lvl6pPr>
    <a:lvl7pPr marL="2337755" algn="l" defTabSz="779252" rtl="0" eaLnBrk="1" latinLnBrk="0" hangingPunct="1">
      <a:defRPr sz="1534" kern="1200">
        <a:solidFill>
          <a:schemeClr val="tx1"/>
        </a:solidFill>
        <a:latin typeface="+mn-lt"/>
        <a:ea typeface="+mn-ea"/>
        <a:cs typeface="+mn-cs"/>
      </a:defRPr>
    </a:lvl7pPr>
    <a:lvl8pPr marL="2727381" algn="l" defTabSz="779252" rtl="0" eaLnBrk="1" latinLnBrk="0" hangingPunct="1">
      <a:defRPr sz="1534" kern="1200">
        <a:solidFill>
          <a:schemeClr val="tx1"/>
        </a:solidFill>
        <a:latin typeface="+mn-lt"/>
        <a:ea typeface="+mn-ea"/>
        <a:cs typeface="+mn-cs"/>
      </a:defRPr>
    </a:lvl8pPr>
    <a:lvl9pPr marL="3117007" algn="l" defTabSz="779252" rtl="0" eaLnBrk="1" latinLnBrk="0" hangingPunct="1">
      <a:defRPr sz="153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A00"/>
    <a:srgbClr val="00FDFF"/>
    <a:srgbClr val="FFFC00"/>
    <a:srgbClr val="0432FF"/>
    <a:srgbClr val="FF40FF"/>
    <a:srgbClr val="FF9300"/>
    <a:srgbClr val="AB7942"/>
    <a:srgbClr val="009051"/>
    <a:srgbClr val="FF2600"/>
    <a:srgbClr val="001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470" autoAdjust="0"/>
    <p:restoredTop sz="92942" autoAdjust="0"/>
  </p:normalViewPr>
  <p:slideViewPr>
    <p:cSldViewPr>
      <p:cViewPr varScale="1">
        <p:scale>
          <a:sx n="201" d="100"/>
          <a:sy n="201" d="100"/>
        </p:scale>
        <p:origin x="752" y="1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159" d="100"/>
          <a:sy n="159" d="100"/>
        </p:scale>
        <p:origin x="4248" y="19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2025-02-03</a:t>
            </a:fld>
            <a:endParaRPr lang="sv-S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79252" rtl="0" eaLnBrk="1" latinLnBrk="0" hangingPunct="1">
      <a:defRPr sz="1023" kern="1200">
        <a:solidFill>
          <a:schemeClr val="tx1"/>
        </a:solidFill>
        <a:latin typeface="+mn-lt"/>
        <a:ea typeface="+mn-ea"/>
        <a:cs typeface="+mn-cs"/>
      </a:defRPr>
    </a:lvl1pPr>
    <a:lvl2pPr marL="389626" algn="l" defTabSz="779252" rtl="0" eaLnBrk="1" latinLnBrk="0" hangingPunct="1">
      <a:defRPr sz="1023" kern="1200">
        <a:solidFill>
          <a:schemeClr val="tx1"/>
        </a:solidFill>
        <a:latin typeface="+mn-lt"/>
        <a:ea typeface="+mn-ea"/>
        <a:cs typeface="+mn-cs"/>
      </a:defRPr>
    </a:lvl2pPr>
    <a:lvl3pPr marL="779252" algn="l" defTabSz="779252" rtl="0" eaLnBrk="1" latinLnBrk="0" hangingPunct="1">
      <a:defRPr sz="1023" kern="1200">
        <a:solidFill>
          <a:schemeClr val="tx1"/>
        </a:solidFill>
        <a:latin typeface="+mn-lt"/>
        <a:ea typeface="+mn-ea"/>
        <a:cs typeface="+mn-cs"/>
      </a:defRPr>
    </a:lvl3pPr>
    <a:lvl4pPr marL="1168878" algn="l" defTabSz="779252" rtl="0" eaLnBrk="1" latinLnBrk="0" hangingPunct="1">
      <a:defRPr sz="1023" kern="1200">
        <a:solidFill>
          <a:schemeClr val="tx1"/>
        </a:solidFill>
        <a:latin typeface="+mn-lt"/>
        <a:ea typeface="+mn-ea"/>
        <a:cs typeface="+mn-cs"/>
      </a:defRPr>
    </a:lvl4pPr>
    <a:lvl5pPr marL="1558503" algn="l" defTabSz="779252" rtl="0" eaLnBrk="1" latinLnBrk="0" hangingPunct="1">
      <a:defRPr sz="1023" kern="1200">
        <a:solidFill>
          <a:schemeClr val="tx1"/>
        </a:solidFill>
        <a:latin typeface="+mn-lt"/>
        <a:ea typeface="+mn-ea"/>
        <a:cs typeface="+mn-cs"/>
      </a:defRPr>
    </a:lvl5pPr>
    <a:lvl6pPr marL="1948129" algn="l" defTabSz="779252" rtl="0" eaLnBrk="1" latinLnBrk="0" hangingPunct="1">
      <a:defRPr sz="1023" kern="1200">
        <a:solidFill>
          <a:schemeClr val="tx1"/>
        </a:solidFill>
        <a:latin typeface="+mn-lt"/>
        <a:ea typeface="+mn-ea"/>
        <a:cs typeface="+mn-cs"/>
      </a:defRPr>
    </a:lvl6pPr>
    <a:lvl7pPr marL="2337755" algn="l" defTabSz="779252" rtl="0" eaLnBrk="1" latinLnBrk="0" hangingPunct="1">
      <a:defRPr sz="1023" kern="1200">
        <a:solidFill>
          <a:schemeClr val="tx1"/>
        </a:solidFill>
        <a:latin typeface="+mn-lt"/>
        <a:ea typeface="+mn-ea"/>
        <a:cs typeface="+mn-cs"/>
      </a:defRPr>
    </a:lvl7pPr>
    <a:lvl8pPr marL="2727381" algn="l" defTabSz="779252" rtl="0" eaLnBrk="1" latinLnBrk="0" hangingPunct="1">
      <a:defRPr sz="1023" kern="1200">
        <a:solidFill>
          <a:schemeClr val="tx1"/>
        </a:solidFill>
        <a:latin typeface="+mn-lt"/>
        <a:ea typeface="+mn-ea"/>
        <a:cs typeface="+mn-cs"/>
      </a:defRPr>
    </a:lvl8pPr>
    <a:lvl9pPr marL="3117007" algn="l" defTabSz="779252" rtl="0" eaLnBrk="1" latinLnBrk="0" hangingPunct="1">
      <a:defRPr sz="102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22322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787662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91366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721350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801961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99160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9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6382"/>
            <a:ext cx="7772400" cy="1102519"/>
          </a:xfrm>
        </p:spPr>
        <p:txBody>
          <a:bodyPr>
            <a:normAutofit/>
          </a:bodyPr>
          <a:lstStyle>
            <a:lvl1pPr algn="ctr">
              <a:defRPr sz="2000" b="0" i="0">
                <a:latin typeface="Segoe UI" panose="020B0502040204020203" pitchFamily="34" charset="0"/>
                <a:ea typeface="Segoe UI Historic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57500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800" b="0" i="0">
                <a:solidFill>
                  <a:schemeClr val="bg1"/>
                </a:solidFill>
                <a:latin typeface="Segoe UI" panose="020B0502040204020203" pitchFamily="34" charset="0"/>
                <a:ea typeface="Segoe UI Historic" panose="020B0502040204020203" pitchFamily="34" charset="0"/>
                <a:cs typeface="Segoe UI" panose="020B0502040204020203" pitchFamily="34" charset="0"/>
              </a:defRPr>
            </a:lvl1pPr>
            <a:lvl2pPr marL="371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4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14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85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573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287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002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71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  <a:endParaRPr lang="en-GB" noProof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9C5446-E05F-D292-404B-B15749177DF6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" y="133350"/>
            <a:ext cx="2080260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2E93FC1-7E26-126C-DDA5-A40EA218B6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" b="15000"/>
          <a:stretch/>
        </p:blipFill>
        <p:spPr>
          <a:xfrm>
            <a:off x="0" y="0"/>
            <a:ext cx="9144000" cy="51625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6382"/>
            <a:ext cx="7772400" cy="1102519"/>
          </a:xfrm>
        </p:spPr>
        <p:txBody>
          <a:bodyPr>
            <a:normAutofit/>
          </a:bodyPr>
          <a:lstStyle>
            <a:lvl1pPr algn="ctr">
              <a:defRPr sz="2100" b="0" i="0">
                <a:latin typeface="Segoe UI" panose="020B0502040204020203" pitchFamily="34" charset="0"/>
                <a:ea typeface="Segoe UI Historic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57500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800" b="0" i="0">
                <a:solidFill>
                  <a:schemeClr val="bg1"/>
                </a:solidFill>
                <a:latin typeface="Segoe UI" panose="020B0502040204020203" pitchFamily="34" charset="0"/>
                <a:ea typeface="Segoe UI Historic" panose="020B0502040204020203" pitchFamily="34" charset="0"/>
                <a:cs typeface="Segoe UI" panose="020B0502040204020203" pitchFamily="34" charset="0"/>
              </a:defRPr>
            </a:lvl1pPr>
            <a:lvl2pPr marL="371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4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14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85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573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287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002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71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  <a:endParaRPr lang="en-GB" noProof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9C5446-E05F-D292-404B-B15749177DF6}"/>
              </a:ext>
            </a:extLst>
          </p:cNvPr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" y="133350"/>
            <a:ext cx="2080260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941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891540"/>
          </a:xfrm>
          <a:prstGeom prst="rect">
            <a:avLst/>
          </a:prstGeom>
          <a:solidFill>
            <a:srgbClr val="0099DC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63" noProof="0" dirty="0">
              <a:solidFill>
                <a:srgbClr val="0094CA"/>
              </a:solidFill>
              <a:latin typeface="Segoe UI" panose="020B0502040204020203" pitchFamily="34" charset="0"/>
              <a:ea typeface="Segoe UI Historic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14300"/>
            <a:ext cx="7924800" cy="742950"/>
          </a:xfrm>
        </p:spPr>
        <p:txBody>
          <a:bodyPr>
            <a:normAutofit/>
          </a:bodyPr>
          <a:lstStyle>
            <a:lvl1pPr>
              <a:defRPr sz="2400" b="0" i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28700"/>
            <a:ext cx="8229600" cy="3965972"/>
          </a:xfrm>
        </p:spPr>
        <p:txBody>
          <a:bodyPr>
            <a:noAutofit/>
          </a:bodyPr>
          <a:lstStyle>
            <a:lvl1pPr>
              <a:defRPr sz="1800" b="0" i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  <a:lvl2pPr>
              <a:defRPr sz="1600" b="0" i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2pPr>
            <a:lvl3pPr>
              <a:defRPr sz="1400" b="0" i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3pPr>
            <a:lvl4pPr>
              <a:defRPr sz="1200" b="0" i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4pPr>
            <a:lvl5pPr>
              <a:defRPr sz="1100" b="0" i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5pPr>
          </a:lstStyle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latin typeface="Segoe UI" panose="020B0502040204020203" pitchFamily="34" charset="0"/>
                <a:ea typeface="Segoe UI Historic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14BF8504-8EA8-1B45-96B5-185A6723A008}" type="datetime1">
              <a:rPr lang="en-US" smtClean="0"/>
              <a:pPr/>
              <a:t>2/3/25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latin typeface="Segoe UI" panose="020B0502040204020203" pitchFamily="34" charset="0"/>
                <a:ea typeface="Segoe UI Historic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4812507"/>
            <a:ext cx="2133600" cy="273844"/>
          </a:xfrm>
        </p:spPr>
        <p:txBody>
          <a:bodyPr/>
          <a:lstStyle>
            <a:lvl1pPr>
              <a:defRPr sz="1200" b="1">
                <a:latin typeface="Segoe UI" panose="020B0502040204020203" pitchFamily="34" charset="0"/>
                <a:ea typeface="Segoe UI Historic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551115BC-487E-4422-894C-CB7CD3E79223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61C6473-2C0E-CF46-C4CF-43147BD6A0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485"/>
          <a:stretch/>
        </p:blipFill>
        <p:spPr>
          <a:xfrm>
            <a:off x="45720" y="80010"/>
            <a:ext cx="783773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1500" b="0" i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  <a:lvl2pPr>
              <a:defRPr sz="1350" b="0" i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2pPr>
            <a:lvl3pPr>
              <a:defRPr sz="1200" b="0" i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3pPr>
            <a:lvl4pPr>
              <a:defRPr sz="1050" b="0" i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4pPr>
            <a:lvl5pPr>
              <a:defRPr sz="1463"/>
            </a:lvl5pPr>
            <a:lvl6pPr>
              <a:defRPr sz="1463"/>
            </a:lvl6pPr>
            <a:lvl7pPr>
              <a:defRPr sz="1463"/>
            </a:lvl7pPr>
            <a:lvl8pPr>
              <a:defRPr sz="1463"/>
            </a:lvl8pPr>
            <a:lvl9pPr>
              <a:defRPr sz="1463"/>
            </a:lvl9pPr>
          </a:lstStyle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1500" b="0" i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  <a:lvl2pPr>
              <a:defRPr sz="1350" b="0" i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2pPr>
            <a:lvl3pPr>
              <a:defRPr sz="1200" b="0" i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3pPr>
            <a:lvl4pPr>
              <a:defRPr sz="1050" b="0" i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4pPr>
            <a:lvl5pPr>
              <a:defRPr sz="1463"/>
            </a:lvl5pPr>
            <a:lvl6pPr>
              <a:defRPr sz="1463"/>
            </a:lvl6pPr>
            <a:lvl7pPr>
              <a:defRPr sz="1463"/>
            </a:lvl7pPr>
            <a:lvl8pPr>
              <a:defRPr sz="1463"/>
            </a:lvl8pPr>
            <a:lvl9pPr>
              <a:defRPr sz="1463"/>
            </a:lvl9pPr>
          </a:lstStyle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 b="0" i="0">
                <a:latin typeface="Segoe UI" panose="020B0502040204020203" pitchFamily="34" charset="0"/>
                <a:ea typeface="Segoe UI Historic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C17FE006-B1A3-1441-946B-864B9863F512}" type="datetime1">
              <a:rPr lang="en-US" smtClean="0"/>
              <a:pPr/>
              <a:t>2/3/25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 b="0" i="0">
                <a:latin typeface="Segoe UI" panose="020B0502040204020203" pitchFamily="34" charset="0"/>
                <a:ea typeface="Segoe UI Historic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10" name="Rektangel 6">
            <a:extLst>
              <a:ext uri="{FF2B5EF4-FFF2-40B4-BE49-F238E27FC236}">
                <a16:creationId xmlns:a16="http://schemas.microsoft.com/office/drawing/2014/main" id="{C357D570-679F-0C47-8357-B29D6D4A5680}"/>
              </a:ext>
            </a:extLst>
          </p:cNvPr>
          <p:cNvSpPr/>
          <p:nvPr userDrawn="1"/>
        </p:nvSpPr>
        <p:spPr>
          <a:xfrm>
            <a:off x="0" y="0"/>
            <a:ext cx="9144000" cy="891540"/>
          </a:xfrm>
          <a:prstGeom prst="rect">
            <a:avLst/>
          </a:prstGeom>
          <a:solidFill>
            <a:srgbClr val="0099DC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63" b="0" i="0" noProof="0">
              <a:solidFill>
                <a:srgbClr val="0094CA"/>
              </a:solidFill>
              <a:latin typeface="Segoe UI" panose="020B0502040204020203" pitchFamily="34" charset="0"/>
              <a:ea typeface="Segoe UI Historic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9C617E1-CC26-FC46-B968-5CE745B29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1864" y="114300"/>
            <a:ext cx="7977336" cy="742950"/>
          </a:xfrm>
        </p:spPr>
        <p:txBody>
          <a:bodyPr>
            <a:normAutofit/>
          </a:bodyPr>
          <a:lstStyle>
            <a:lvl1pPr>
              <a:defRPr sz="2400" b="0" i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E63E165F-152F-FB44-83B1-790FB582D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34200" y="4800601"/>
            <a:ext cx="2133600" cy="273844"/>
          </a:xfrm>
        </p:spPr>
        <p:txBody>
          <a:bodyPr/>
          <a:lstStyle>
            <a:lvl1pPr>
              <a:defRPr sz="1050" b="1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fld id="{551115BC-487E-4422-894C-CB7CD3E79223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42C3BD7-334F-75C0-65EC-A12F0A82DC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485"/>
          <a:stretch/>
        </p:blipFill>
        <p:spPr>
          <a:xfrm>
            <a:off x="45720" y="80010"/>
            <a:ext cx="783773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7139136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fld id="{5F6301B6-FC06-3D42-BB03-C3F2EC56EB7B}" type="datetime1">
              <a:rPr lang="en-US" smtClean="0"/>
              <a:t>2/3/25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5">
                <a:solidFill>
                  <a:schemeClr val="tx1">
                    <a:tint val="75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fld id="{551115BC-487E-4422-894C-CB7CD3E7922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0" r:id="rId3"/>
    <p:sldLayoutId id="2147483652" r:id="rId4"/>
  </p:sldLayoutIdLst>
  <p:hf hdr="0" ftr="0" dt="0"/>
  <p:txStyles>
    <p:titleStyle>
      <a:lvl1pPr algn="l" defTabSz="742928" rtl="0" eaLnBrk="1" latinLnBrk="0" hangingPunct="1">
        <a:spcBef>
          <a:spcPct val="0"/>
        </a:spcBef>
        <a:buNone/>
        <a:defRPr sz="2600" kern="1200" baseline="0">
          <a:solidFill>
            <a:schemeClr val="bg1"/>
          </a:solidFill>
          <a:latin typeface="Segoe UI Historic" panose="020B0502040204020203" pitchFamily="34" charset="0"/>
          <a:ea typeface="Segoe UI Historic" panose="020B0502040204020203" pitchFamily="34" charset="0"/>
          <a:cs typeface="Segoe UI Historic" panose="020B0502040204020203" pitchFamily="34" charset="0"/>
        </a:defRPr>
      </a:lvl1pPr>
    </p:titleStyle>
    <p:bodyStyle>
      <a:lvl1pPr marL="278598" indent="-278598" algn="l" defTabSz="742928" rtl="0" eaLnBrk="1" latinLnBrk="0" hangingPunct="1">
        <a:spcBef>
          <a:spcPct val="20000"/>
        </a:spcBef>
        <a:buFont typeface="Arial" panose="020B0604020202020204" pitchFamily="34" charset="0"/>
        <a:buChar char="•"/>
        <a:defRPr sz="2275" kern="1200" baseline="0">
          <a:solidFill>
            <a:schemeClr val="tx1"/>
          </a:solidFill>
          <a:latin typeface="Segoe UI Historic" panose="020B0502040204020203" pitchFamily="34" charset="0"/>
          <a:ea typeface="Segoe UI Historic" panose="020B0502040204020203" pitchFamily="34" charset="0"/>
          <a:cs typeface="Segoe UI Historic" panose="020B0502040204020203" pitchFamily="34" charset="0"/>
        </a:defRPr>
      </a:lvl1pPr>
      <a:lvl2pPr marL="603629" indent="-232165" algn="l" defTabSz="742928" rtl="0" eaLnBrk="1" latinLnBrk="0" hangingPunct="1">
        <a:spcBef>
          <a:spcPct val="20000"/>
        </a:spcBef>
        <a:buFont typeface="Arial" panose="020B0604020202020204" pitchFamily="34" charset="0"/>
        <a:buChar char="–"/>
        <a:defRPr sz="1950" kern="1200" baseline="0">
          <a:solidFill>
            <a:schemeClr val="tx1"/>
          </a:solidFill>
          <a:latin typeface="Segoe UI Historic" panose="020B0502040204020203" pitchFamily="34" charset="0"/>
          <a:ea typeface="Segoe UI Historic" panose="020B0502040204020203" pitchFamily="34" charset="0"/>
          <a:cs typeface="Segoe UI Historic" panose="020B0502040204020203" pitchFamily="34" charset="0"/>
        </a:defRPr>
      </a:lvl2pPr>
      <a:lvl3pPr marL="928659" indent="-185732" algn="l" defTabSz="742928" rtl="0" eaLnBrk="1" latinLnBrk="0" hangingPunct="1">
        <a:spcBef>
          <a:spcPct val="20000"/>
        </a:spcBef>
        <a:buFont typeface="Arial" panose="020B0604020202020204" pitchFamily="34" charset="0"/>
        <a:buChar char="•"/>
        <a:defRPr sz="1625" kern="1200" baseline="0">
          <a:solidFill>
            <a:schemeClr val="tx1"/>
          </a:solidFill>
          <a:latin typeface="Segoe UI Historic" panose="020B0502040204020203" pitchFamily="34" charset="0"/>
          <a:ea typeface="Segoe UI Historic" panose="020B0502040204020203" pitchFamily="34" charset="0"/>
          <a:cs typeface="Segoe UI Historic" panose="020B0502040204020203" pitchFamily="34" charset="0"/>
        </a:defRPr>
      </a:lvl3pPr>
      <a:lvl4pPr marL="1300123" indent="-185732" algn="l" defTabSz="742928" rtl="0" eaLnBrk="1" latinLnBrk="0" hangingPunct="1">
        <a:spcBef>
          <a:spcPct val="20000"/>
        </a:spcBef>
        <a:buFont typeface="Arial" panose="020B0604020202020204" pitchFamily="34" charset="0"/>
        <a:buChar char="–"/>
        <a:defRPr sz="1463" kern="1200" baseline="0">
          <a:solidFill>
            <a:schemeClr val="tx1"/>
          </a:solidFill>
          <a:latin typeface="Segoe UI Historic" panose="020B0502040204020203" pitchFamily="34" charset="0"/>
          <a:ea typeface="Segoe UI Historic" panose="020B0502040204020203" pitchFamily="34" charset="0"/>
          <a:cs typeface="Segoe UI Historic" panose="020B0502040204020203" pitchFamily="34" charset="0"/>
        </a:defRPr>
      </a:lvl4pPr>
      <a:lvl5pPr marL="1671586" indent="-185732" algn="l" defTabSz="742928" rtl="0" eaLnBrk="1" latinLnBrk="0" hangingPunct="1">
        <a:spcBef>
          <a:spcPct val="20000"/>
        </a:spcBef>
        <a:buFont typeface="Arial" panose="020B0604020202020204" pitchFamily="34" charset="0"/>
        <a:buChar char="»"/>
        <a:defRPr sz="1625" kern="1200">
          <a:solidFill>
            <a:schemeClr val="tx1"/>
          </a:solidFill>
          <a:latin typeface="+mn-lt"/>
          <a:ea typeface="+mn-ea"/>
          <a:cs typeface="+mn-cs"/>
        </a:defRPr>
      </a:lvl5pPr>
      <a:lvl6pPr marL="2043050" indent="-185732" algn="l" defTabSz="742928" rtl="0" eaLnBrk="1" latinLnBrk="0" hangingPunct="1">
        <a:spcBef>
          <a:spcPct val="20000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6pPr>
      <a:lvl7pPr marL="2414513" indent="-185732" algn="l" defTabSz="742928" rtl="0" eaLnBrk="1" latinLnBrk="0" hangingPunct="1">
        <a:spcBef>
          <a:spcPct val="20000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7pPr>
      <a:lvl8pPr marL="2785977" indent="-185732" algn="l" defTabSz="742928" rtl="0" eaLnBrk="1" latinLnBrk="0" hangingPunct="1">
        <a:spcBef>
          <a:spcPct val="20000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8pPr>
      <a:lvl9pPr marL="3157440" indent="-185732" algn="l" defTabSz="742928" rtl="0" eaLnBrk="1" latinLnBrk="0" hangingPunct="1">
        <a:spcBef>
          <a:spcPct val="20000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742928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64" algn="l" defTabSz="742928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28" algn="l" defTabSz="742928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391" algn="l" defTabSz="742928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854" algn="l" defTabSz="742928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18" algn="l" defTabSz="742928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782" algn="l" defTabSz="742928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245" algn="l" defTabSz="742928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709" algn="l" defTabSz="742928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08B1A5F-5729-F14A-495B-556493678B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2500" y="1581150"/>
            <a:ext cx="7239000" cy="1371600"/>
          </a:xfrm>
          <a:solidFill>
            <a:schemeClr val="bg1">
              <a:lumMod val="50000"/>
              <a:alpha val="49915"/>
            </a:schemeClr>
          </a:solidFill>
        </p:spPr>
        <p:txBody>
          <a:bodyPr>
            <a:normAutofit/>
          </a:bodyPr>
          <a:lstStyle/>
          <a:p>
            <a:r>
              <a:rPr lang="en-US" sz="2400" dirty="0"/>
              <a:t>Beam Commissioning Plan, Schedule, and Goals</a:t>
            </a:r>
            <a:endParaRPr lang="en-GB" sz="2400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591FD547-1A0F-8B01-1B55-D91656CA83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05400" y="3714750"/>
            <a:ext cx="3657600" cy="1143000"/>
          </a:xfrm>
          <a:solidFill>
            <a:schemeClr val="bg1">
              <a:lumMod val="50000"/>
              <a:alpha val="50115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n-GB" dirty="0"/>
              <a:t>Ryoichi Miyamoto (AD/BPBD/BP)</a:t>
            </a:r>
          </a:p>
          <a:p>
            <a:pPr algn="l"/>
            <a:r>
              <a:rPr lang="en-GB" dirty="0"/>
              <a:t>SAR4</a:t>
            </a:r>
          </a:p>
          <a:p>
            <a:pPr algn="l"/>
            <a:r>
              <a:rPr lang="en-GB" dirty="0"/>
              <a:t>2025-02-04</a:t>
            </a:r>
          </a:p>
          <a:p>
            <a:pPr algn="l"/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B0477F-4B6E-5609-1420-3F8043CCDB7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010400" y="4813300"/>
            <a:ext cx="2133600" cy="273050"/>
          </a:xfrm>
        </p:spPr>
        <p:txBody>
          <a:bodyPr/>
          <a:lstStyle/>
          <a:p>
            <a:fld id="{551115BC-487E-4422-894C-CB7CD3E79223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4257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DDBD6-FDE0-7AA6-5179-12D994EC0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Steps w/ details: Front-end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E1593F-5D0B-08F1-EBB1-3CB199903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10</a:t>
            </a:fld>
            <a:endParaRPr lang="en-GB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EFDA7E8-9B6E-57AE-D909-7991A583DA58}"/>
              </a:ext>
            </a:extLst>
          </p:cNvPr>
          <p:cNvGraphicFramePr>
            <a:graphicFrameLocks noGrp="1"/>
          </p:cNvGraphicFramePr>
          <p:nvPr/>
        </p:nvGraphicFramePr>
        <p:xfrm>
          <a:off x="228600" y="986790"/>
          <a:ext cx="8646830" cy="39754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12626">
                  <a:extLst>
                    <a:ext uri="{9D8B030D-6E8A-4147-A177-3AD203B41FA5}">
                      <a16:colId xmlns:a16="http://schemas.microsoft.com/office/drawing/2014/main" val="212622355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1336189838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115281105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1297507762"/>
                    </a:ext>
                  </a:extLst>
                </a:gridCol>
                <a:gridCol w="3657604">
                  <a:extLst>
                    <a:ext uri="{9D8B030D-6E8A-4147-A177-3AD203B41FA5}">
                      <a16:colId xmlns:a16="http://schemas.microsoft.com/office/drawing/2014/main" val="2436345839"/>
                    </a:ext>
                  </a:extLst>
                </a:gridCol>
              </a:tblGrid>
              <a:tr h="213898">
                <a:tc>
                  <a:txBody>
                    <a:bodyPr/>
                    <a:lstStyle/>
                    <a:p>
                      <a:endParaRPr lang="en-GB" sz="1000" dirty="0"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Mode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Destination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PBIs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Note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21615"/>
                  </a:ext>
                </a:extLst>
              </a:tr>
              <a:tr h="401060">
                <a:tc>
                  <a:txBody>
                    <a:bodyPr/>
                    <a:lstStyle/>
                    <a:p>
                      <a:r>
                        <a:rPr lang="en-GB" sz="800" dirty="0" err="1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ISrc</a:t>
                      </a:r>
                      <a:r>
                        <a:rPr lang="en-GB" sz="8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 pulse check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LEBT-FC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 dirty="0" err="1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ISrc</a:t>
                      </a:r>
                      <a:r>
                        <a:rPr lang="en-GB" sz="8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-ACCT</a:t>
                      </a:r>
                    </a:p>
                    <a:p>
                      <a:r>
                        <a:rPr lang="en-GB" sz="8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LEBT-FC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Check reproducibility of the </a:t>
                      </a:r>
                      <a:r>
                        <a:rPr lang="en-GB" sz="800" dirty="0" err="1">
                          <a:solidFill>
                            <a:schemeClr val="tx1"/>
                          </a:solidFill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ISrc</a:t>
                      </a:r>
                      <a:r>
                        <a:rPr lang="en-GB" sz="800" dirty="0">
                          <a:solidFill>
                            <a:schemeClr val="tx1"/>
                          </a:solidFill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 pulse.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8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(Can also check emittance.)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8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(Start earlier?)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2936952"/>
                  </a:ext>
                </a:extLst>
              </a:tr>
              <a:tr h="299003"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Iris (and sol1) scan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LEBT-FC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LEBT-FC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Check reproducibility of current adjustment with the iris (and sol1/</a:t>
                      </a:r>
                      <a:r>
                        <a:rPr lang="en-GB" sz="800" dirty="0" err="1">
                          <a:solidFill>
                            <a:schemeClr val="tx1"/>
                          </a:solidFill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ISrc</a:t>
                      </a:r>
                      <a:r>
                        <a:rPr lang="en-GB" sz="800" dirty="0">
                          <a:solidFill>
                            <a:schemeClr val="tx1"/>
                          </a:solidFill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).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8637694"/>
                  </a:ext>
                </a:extLst>
              </a:tr>
              <a:tr h="411129"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Probe to MEBT-FC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Probe</a:t>
                      </a:r>
                    </a:p>
                    <a:p>
                      <a:r>
                        <a:rPr lang="en-GB" sz="8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(RF test)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MEBT-FC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BCMs</a:t>
                      </a:r>
                    </a:p>
                    <a:p>
                      <a:r>
                        <a:rPr lang="en-GB" sz="8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MEBT-BPMs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Establish probe transport to MEBT FC.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Bunchers1-2 and Q5-7 off.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Steering only for Q1-4.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977321"/>
                  </a:ext>
                </a:extLst>
              </a:tr>
              <a:tr h="299003"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Choppers check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Slow tuning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MEBT-FC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BCMs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7429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Check timing and chopping of the choppers.</a:t>
                      </a:r>
                    </a:p>
                    <a:p>
                      <a:pPr marL="171450" marR="0" lvl="0" indent="-171450" algn="l" defTabSz="7429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Bunchers1-2 and Q5-7 off.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4673709"/>
                  </a:ext>
                </a:extLst>
              </a:tr>
              <a:tr h="299003">
                <a:tc>
                  <a:txBody>
                    <a:bodyPr/>
                    <a:lstStyle/>
                    <a:p>
                      <a:r>
                        <a:rPr lang="en-GB" sz="800" dirty="0">
                          <a:solidFill>
                            <a:schemeClr val="bg1"/>
                          </a:solidFill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MPS/PBIs verifications Polarity checks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MEBT-FC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7429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GB" sz="800" dirty="0">
                        <a:solidFill>
                          <a:schemeClr val="tx1"/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8948580"/>
                  </a:ext>
                </a:extLst>
              </a:tr>
              <a:tr h="523255"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LEBT </a:t>
                      </a:r>
                      <a:r>
                        <a:rPr lang="en-GB" sz="800" dirty="0" err="1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sol+steerer</a:t>
                      </a:r>
                      <a:r>
                        <a:rPr lang="en-GB" sz="8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 scan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Slow tuning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MEBT-FC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BCMs</a:t>
                      </a:r>
                    </a:p>
                    <a:p>
                      <a:r>
                        <a:rPr lang="en-GB" sz="8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MEBT-BPMs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Check/set LEBT magnets for 62 mA.</a:t>
                      </a:r>
                    </a:p>
                    <a:p>
                      <a:pPr marL="171450" marR="0" lvl="0" indent="-171450" algn="l" defTabSz="7429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Bunchers1-2 and Q5-7 off.</a:t>
                      </a:r>
                    </a:p>
                    <a:p>
                      <a:pPr marL="171450" marR="0" lvl="0" indent="-171450" algn="l" defTabSz="7429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~Full beam loss in RFQ.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(RFQ voltage scan.)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0832981"/>
                  </a:ext>
                </a:extLst>
              </a:tr>
              <a:tr h="299003"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LLRF check for RFQ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800" dirty="0"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GB" sz="800" dirty="0">
                        <a:solidFill>
                          <a:schemeClr val="tx1"/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8866610"/>
                  </a:ext>
                </a:extLst>
              </a:tr>
              <a:tr h="299003"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Buncher1-2 scan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8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Probe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8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(RF test)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MEBT-FC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MEBT-BPMs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Check/set buncher1-2 amp and phase.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Q5-Q7 powered.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8694590"/>
                  </a:ext>
                </a:extLst>
              </a:tr>
              <a:tr h="299003"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Steering to MEBT-FC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8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Probe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8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(RF test)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MEBT-FC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7429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MEBT-BPMs</a:t>
                      </a:r>
                    </a:p>
                    <a:p>
                      <a:endParaRPr lang="en-GB" sz="800" dirty="0"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Steering w/ buncher1-2 and Q5-7.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2888256"/>
                  </a:ext>
                </a:extLst>
              </a:tr>
              <a:tr h="299003"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Parallel tests to MEBT-FC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800" dirty="0"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MEBT-FC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GB" sz="800" dirty="0">
                        <a:solidFill>
                          <a:schemeClr val="tx1"/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50081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15287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F42A4-3B66-27CA-905B-396E96B82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Steps w/ details: DTL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49A332-1676-5AAC-069A-7431A5AAA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11</a:t>
            </a:fld>
            <a:endParaRPr lang="en-GB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4CD5293-E2B1-AE67-EE12-79B02B7741F7}"/>
              </a:ext>
            </a:extLst>
          </p:cNvPr>
          <p:cNvGraphicFramePr>
            <a:graphicFrameLocks noGrp="1"/>
          </p:cNvGraphicFramePr>
          <p:nvPr/>
        </p:nvGraphicFramePr>
        <p:xfrm>
          <a:off x="248585" y="1075533"/>
          <a:ext cx="8646830" cy="3688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65026">
                  <a:extLst>
                    <a:ext uri="{9D8B030D-6E8A-4147-A177-3AD203B41FA5}">
                      <a16:colId xmlns:a16="http://schemas.microsoft.com/office/drawing/2014/main" val="212622355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1336189838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1152811053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1297507762"/>
                    </a:ext>
                  </a:extLst>
                </a:gridCol>
                <a:gridCol w="3352804">
                  <a:extLst>
                    <a:ext uri="{9D8B030D-6E8A-4147-A177-3AD203B41FA5}">
                      <a16:colId xmlns:a16="http://schemas.microsoft.com/office/drawing/2014/main" val="2436345839"/>
                    </a:ext>
                  </a:extLst>
                </a:gridCol>
              </a:tblGrid>
              <a:tr h="190638">
                <a:tc>
                  <a:txBody>
                    <a:bodyPr/>
                    <a:lstStyle/>
                    <a:p>
                      <a:endParaRPr lang="en-GB" sz="1200" dirty="0"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Mode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Destination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PBIs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Note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21615"/>
                  </a:ext>
                </a:extLst>
              </a:tr>
              <a:tr h="296547"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Buncher 3 scan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1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Probe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1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(RF test)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DTL2-FC</a:t>
                      </a:r>
                    </a:p>
                    <a:p>
                      <a:endParaRPr lang="en-GB" sz="1100" dirty="0"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MEBT-BPMs</a:t>
                      </a:r>
                    </a:p>
                    <a:p>
                      <a:r>
                        <a:rPr lang="en-GB" sz="11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(DTL1-BPM1)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Check/set buncher3 amp and phase.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dirty="0">
                          <a:solidFill>
                            <a:srgbClr val="FF2600"/>
                          </a:solidFill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Full beam loss in DTL1.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2936952"/>
                  </a:ext>
                </a:extLst>
              </a:tr>
              <a:tr h="296547"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DTL1 transmission scan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1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Probe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1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(RF test)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DTL2-FC</a:t>
                      </a:r>
                    </a:p>
                    <a:p>
                      <a:endParaRPr lang="en-GB" sz="1100" dirty="0"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DTL1-BCM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7429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1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Check/set roughly DTL1 amp and phase.</a:t>
                      </a:r>
                    </a:p>
                    <a:p>
                      <a:pPr marL="171450" marR="0" lvl="0" indent="-171450" algn="l" defTabSz="7429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100" dirty="0">
                          <a:solidFill>
                            <a:srgbClr val="FF2600"/>
                          </a:solidFill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Full beam loss in DTL1.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8637694"/>
                  </a:ext>
                </a:extLst>
              </a:tr>
              <a:tr h="296547">
                <a:tc>
                  <a:txBody>
                    <a:bodyPr/>
                    <a:lstStyle/>
                    <a:p>
                      <a:pPr marL="0" marR="0" lvl="0" indent="0" algn="l" defTabSz="7429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solidFill>
                            <a:schemeClr val="bg1"/>
                          </a:solidFill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MPS/PBIs verifications Polarity checks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100" dirty="0"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DTL2-FC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7429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GB" sz="1100" dirty="0">
                        <a:solidFill>
                          <a:srgbClr val="FF2600"/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6437599"/>
                  </a:ext>
                </a:extLst>
              </a:tr>
              <a:tr h="296547"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DTL1 steering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1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Probe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1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(RF test)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DTL2-FC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DTL1 BPMs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Steering to DTL1 exit. </a:t>
                      </a:r>
                      <a:r>
                        <a:rPr lang="en-GB" sz="1100" dirty="0">
                          <a:solidFill>
                            <a:srgbClr val="FF2600"/>
                          </a:solidFill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The first half likely not well corrected.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2338775"/>
                  </a:ext>
                </a:extLst>
              </a:tr>
              <a:tr h="296547"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DTL1 scan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1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Probe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1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(RF test)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DTL2-FC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DTL1-2-BPMs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7429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1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Check/set DTL1 amp and phase.</a:t>
                      </a:r>
                    </a:p>
                    <a:p>
                      <a:pPr marL="171450" marR="0" lvl="0" indent="-171450" algn="l" defTabSz="7429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100" dirty="0">
                          <a:solidFill>
                            <a:srgbClr val="FF2600"/>
                          </a:solidFill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Full beam loss in DTL1.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977321"/>
                  </a:ext>
                </a:extLst>
              </a:tr>
              <a:tr h="296547"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DTL2-4 scan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Probe</a:t>
                      </a:r>
                    </a:p>
                    <a:p>
                      <a:r>
                        <a:rPr lang="en-GB" sz="11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(RF test)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SPK-IBS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DTL3-5-BPMs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7429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1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Check/set DTL2-4 amp and phase.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0832981"/>
                  </a:ext>
                </a:extLst>
              </a:tr>
              <a:tr h="296547"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DTL2-4 steering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Probe</a:t>
                      </a:r>
                    </a:p>
                    <a:p>
                      <a:r>
                        <a:rPr lang="en-GB" sz="11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(RF test)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7429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SPK-IBS</a:t>
                      </a:r>
                    </a:p>
                    <a:p>
                      <a:endParaRPr lang="en-GB" sz="1100" dirty="0"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7429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DTL3-5-BPMs</a:t>
                      </a:r>
                    </a:p>
                    <a:p>
                      <a:endParaRPr lang="en-GB" sz="1100" dirty="0"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Steering to DTL4 exit.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8955889"/>
                  </a:ext>
                </a:extLst>
              </a:tr>
              <a:tr h="296547">
                <a:tc>
                  <a:txBody>
                    <a:bodyPr/>
                    <a:lstStyle/>
                    <a:p>
                      <a:pPr marL="0" marR="0" lvl="0" indent="0" algn="l" defTabSz="7429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solidFill>
                            <a:schemeClr val="bg1"/>
                          </a:solidFill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MPS/PBIs verifications Polarity checks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SPK-IBS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GB" sz="1100" dirty="0"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62656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2157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C3542-DF5A-D858-19E5-BB11CBBF5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Steps w/ details: SCL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5B9C25-2B5D-EBD0-8CF1-9FF4AD101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12</a:t>
            </a:fld>
            <a:endParaRPr lang="en-GB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C13BA3E-59B3-E1BF-7FEB-CC9507C753B0}"/>
              </a:ext>
            </a:extLst>
          </p:cNvPr>
          <p:cNvGraphicFramePr>
            <a:graphicFrameLocks noGrp="1"/>
          </p:cNvGraphicFramePr>
          <p:nvPr/>
        </p:nvGraphicFramePr>
        <p:xfrm>
          <a:off x="228600" y="971550"/>
          <a:ext cx="8646830" cy="40233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65026">
                  <a:extLst>
                    <a:ext uri="{9D8B030D-6E8A-4147-A177-3AD203B41FA5}">
                      <a16:colId xmlns:a16="http://schemas.microsoft.com/office/drawing/2014/main" val="212622355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1336189838"/>
                    </a:ext>
                  </a:extLst>
                </a:gridCol>
                <a:gridCol w="1030574">
                  <a:extLst>
                    <a:ext uri="{9D8B030D-6E8A-4147-A177-3AD203B41FA5}">
                      <a16:colId xmlns:a16="http://schemas.microsoft.com/office/drawing/2014/main" val="1152811053"/>
                    </a:ext>
                  </a:extLst>
                </a:gridCol>
                <a:gridCol w="1407826">
                  <a:extLst>
                    <a:ext uri="{9D8B030D-6E8A-4147-A177-3AD203B41FA5}">
                      <a16:colId xmlns:a16="http://schemas.microsoft.com/office/drawing/2014/main" val="1297507762"/>
                    </a:ext>
                  </a:extLst>
                </a:gridCol>
                <a:gridCol w="3352804">
                  <a:extLst>
                    <a:ext uri="{9D8B030D-6E8A-4147-A177-3AD203B41FA5}">
                      <a16:colId xmlns:a16="http://schemas.microsoft.com/office/drawing/2014/main" val="2436345839"/>
                    </a:ext>
                  </a:extLst>
                </a:gridCol>
              </a:tblGrid>
              <a:tr h="264968">
                <a:tc>
                  <a:txBody>
                    <a:bodyPr/>
                    <a:lstStyle/>
                    <a:p>
                      <a:endParaRPr lang="en-GB" sz="1200" dirty="0"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Mode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Destination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PBIs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Note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21615"/>
                  </a:ext>
                </a:extLst>
              </a:tr>
              <a:tr h="574098"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DTL5+SPK1-13 scan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1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Probe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1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(RF test)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Dump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SPK-BPMs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7429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1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Check/set SPK1-13 amp and phase.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dirty="0">
                          <a:solidFill>
                            <a:srgbClr val="FF2600"/>
                          </a:solidFill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Quads scaled.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dirty="0" err="1">
                          <a:solidFill>
                            <a:srgbClr val="FF2600"/>
                          </a:solidFill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Debunching</a:t>
                      </a:r>
                      <a:r>
                        <a:rPr lang="en-GB" sz="1100" dirty="0">
                          <a:solidFill>
                            <a:srgbClr val="FF2600"/>
                          </a:solidFill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 and potential full loss.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8637694"/>
                  </a:ext>
                </a:extLst>
              </a:tr>
              <a:tr h="574098"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SPK14-26 scan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1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Probe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1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(RF test)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Dump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SPK-BPMs</a:t>
                      </a:r>
                    </a:p>
                    <a:p>
                      <a:r>
                        <a:rPr lang="en-GB" sz="11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(MBL-BPMs)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7429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1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Check/set SPK14-26 amp and phase.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dirty="0">
                          <a:solidFill>
                            <a:srgbClr val="FF2600"/>
                          </a:solidFill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Quads scaled.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dirty="0" err="1">
                          <a:solidFill>
                            <a:srgbClr val="FF2600"/>
                          </a:solidFill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Debunching</a:t>
                      </a:r>
                      <a:r>
                        <a:rPr lang="en-GB" sz="1100" dirty="0">
                          <a:solidFill>
                            <a:srgbClr val="FF2600"/>
                          </a:solidFill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 and potential full loss.</a:t>
                      </a:r>
                      <a:endParaRPr lang="en-GB" sz="1100" dirty="0"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977321"/>
                  </a:ext>
                </a:extLst>
              </a:tr>
              <a:tr h="412173"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Steering to SPK exit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1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Probe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1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(RF test)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Dump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SPK-BPMs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Steering.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0832981"/>
                  </a:ext>
                </a:extLst>
              </a:tr>
              <a:tr h="412173">
                <a:tc>
                  <a:txBody>
                    <a:bodyPr/>
                    <a:lstStyle/>
                    <a:p>
                      <a:pPr marL="0" marR="0" lvl="0" indent="0" algn="l" defTabSz="7429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solidFill>
                            <a:schemeClr val="bg1"/>
                          </a:solidFill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MPS/PBIs verifications Polarity checks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100" dirty="0"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Dump</a:t>
                      </a:r>
                      <a:endParaRPr lang="en-GB" sz="1100" dirty="0"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GB" sz="1100" dirty="0"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6933849"/>
                  </a:ext>
                </a:extLst>
              </a:tr>
              <a:tr h="412173"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MB1-36 scan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1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Probe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1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(RF test)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Dump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MBL-BPMs</a:t>
                      </a:r>
                    </a:p>
                    <a:p>
                      <a:r>
                        <a:rPr lang="en-GB" sz="11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(HBL-BPMs)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Check/set MB1-36 amp and phase.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dirty="0">
                          <a:solidFill>
                            <a:srgbClr val="FF2600"/>
                          </a:solidFill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(Quads scaled.)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062585"/>
                  </a:ext>
                </a:extLst>
              </a:tr>
              <a:tr h="412173"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HB1-20 scan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1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Probe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1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(RF test)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Dump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HBL-BPMs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7429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1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Check/set HB1-20 amp and phase.</a:t>
                      </a:r>
                    </a:p>
                    <a:p>
                      <a:pPr marL="171450" marR="0" lvl="0" indent="-171450" algn="l" defTabSz="7429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100" dirty="0">
                          <a:solidFill>
                            <a:srgbClr val="FF2600"/>
                          </a:solidFill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(How many cavities in bunching mode?)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0388705"/>
                  </a:ext>
                </a:extLst>
              </a:tr>
              <a:tr h="412173"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Steering to Dump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1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Probe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1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(RF test)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Dump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MBL-HEBT-BPMs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Steering.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4533516"/>
                  </a:ext>
                </a:extLst>
              </a:tr>
              <a:tr h="412173"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All parallel tests</a:t>
                      </a:r>
                    </a:p>
                    <a:p>
                      <a:r>
                        <a:rPr lang="en-GB" sz="11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Shielding validation?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100" dirty="0"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GB" sz="1100" dirty="0"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36297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43787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FD763-93D8-09AE-7498-CC27E4762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Beam physics key points</a:t>
            </a:r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80EC4A50-0E33-5B9A-0165-10343D7A27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600"/>
              </a:spcBef>
            </a:pPr>
            <a:r>
              <a:rPr lang="en-GB" sz="1200" dirty="0"/>
              <a:t>Majority of time spend on testing phase scan.</a:t>
            </a:r>
            <a:endParaRPr lang="en-GB" sz="1100" dirty="0"/>
          </a:p>
          <a:p>
            <a:pPr lvl="1">
              <a:spcBef>
                <a:spcPts val="600"/>
              </a:spcBef>
            </a:pPr>
            <a:r>
              <a:rPr lang="en-GB" sz="1100" dirty="0"/>
              <a:t>Setting right amp/phase is important for loss in SCL. (Plan to adjust amp too unlike SNS.)</a:t>
            </a:r>
          </a:p>
          <a:p>
            <a:pPr lvl="1">
              <a:spcBef>
                <a:spcPts val="600"/>
              </a:spcBef>
            </a:pPr>
            <a:r>
              <a:rPr lang="en-GB" sz="1100" dirty="0"/>
              <a:t>Improving efficiency (and eventually automating) is important.</a:t>
            </a:r>
          </a:p>
          <a:p>
            <a:pPr>
              <a:spcBef>
                <a:spcPts val="600"/>
              </a:spcBef>
            </a:pPr>
            <a:r>
              <a:rPr lang="en-GB" sz="1200" dirty="0"/>
              <a:t>Steering is necessary but not demanding.</a:t>
            </a:r>
          </a:p>
          <a:p>
            <a:pPr lvl="1">
              <a:spcBef>
                <a:spcPts val="600"/>
              </a:spcBef>
            </a:pPr>
            <a:r>
              <a:rPr lang="en-GB" sz="1100" dirty="0"/>
              <a:t>~0.5-1 mm level should be sufficient.</a:t>
            </a:r>
          </a:p>
          <a:p>
            <a:pPr lvl="1">
              <a:spcBef>
                <a:spcPts val="600"/>
              </a:spcBef>
            </a:pPr>
            <a:r>
              <a:rPr lang="en-GB" sz="1100" dirty="0"/>
              <a:t>1-1 steering is fine in term of the steerer-BPM layout.</a:t>
            </a:r>
            <a:r>
              <a:rPr lang="en-US" sz="1100" dirty="0"/>
              <a:t> (</a:t>
            </a:r>
            <a:r>
              <a:rPr lang="en-GB" sz="1100" dirty="0"/>
              <a:t>SVD should still help to identify bad pairs.)</a:t>
            </a:r>
          </a:p>
          <a:p>
            <a:pPr>
              <a:spcBef>
                <a:spcPts val="600"/>
              </a:spcBef>
            </a:pPr>
            <a:r>
              <a:rPr lang="en-GB" sz="1200" dirty="0"/>
              <a:t>Loss in SCL shouldn’t be very sensitive against transverse matching.</a:t>
            </a:r>
          </a:p>
          <a:p>
            <a:pPr lvl="1">
              <a:spcBef>
                <a:spcPts val="600"/>
              </a:spcBef>
            </a:pPr>
            <a:r>
              <a:rPr lang="en-GB" sz="1100" dirty="0"/>
              <a:t>Excessive beta-beating should still be avoided.</a:t>
            </a:r>
          </a:p>
          <a:p>
            <a:pPr lvl="1">
              <a:spcBef>
                <a:spcPts val="600"/>
              </a:spcBef>
            </a:pPr>
            <a:r>
              <a:rPr lang="en-GB" sz="1100" dirty="0"/>
              <a:t>Need measurements at multiple locations for model benchmarking.</a:t>
            </a:r>
          </a:p>
          <a:p>
            <a:pPr>
              <a:spcBef>
                <a:spcPts val="600"/>
              </a:spcBef>
            </a:pPr>
            <a:r>
              <a:rPr lang="en-GB" sz="1200" dirty="0"/>
              <a:t>The current and pulse length ramps will be done in gradual steps, while observing loss situation.</a:t>
            </a:r>
          </a:p>
          <a:p>
            <a:pPr lvl="1">
              <a:spcBef>
                <a:spcPts val="600"/>
              </a:spcBef>
            </a:pPr>
            <a:r>
              <a:rPr lang="en-GB" sz="1100" dirty="0"/>
              <a:t>Loss detection mainly reply on BCMs during the beam-on-dump commissioning. Need to be careful with systematics.</a:t>
            </a:r>
          </a:p>
          <a:p>
            <a:pPr lvl="1">
              <a:spcBef>
                <a:spcPts val="600"/>
              </a:spcBef>
            </a:pPr>
            <a:r>
              <a:rPr lang="en-GB" sz="1100" dirty="0"/>
              <a:t>Pay attention to the survey result in parallel.</a:t>
            </a:r>
          </a:p>
          <a:p>
            <a:pPr>
              <a:spcBef>
                <a:spcPts val="600"/>
              </a:spcBef>
            </a:pPr>
            <a:r>
              <a:rPr lang="en-GB" sz="1200" dirty="0"/>
              <a:t>No well-known receipt for loss mitigation for a proton </a:t>
            </a:r>
            <a:r>
              <a:rPr lang="en-GB" sz="1200" dirty="0" err="1"/>
              <a:t>linac</a:t>
            </a:r>
            <a:r>
              <a:rPr lang="en-GB" sz="1200" dirty="0"/>
              <a:t>.</a:t>
            </a:r>
          </a:p>
          <a:p>
            <a:pPr lvl="1">
              <a:spcBef>
                <a:spcPts val="600"/>
              </a:spcBef>
            </a:pPr>
            <a:r>
              <a:rPr lang="en-GB" sz="1100" dirty="0"/>
              <a:t>The required level will be ~1E-7 in terms of fraction.</a:t>
            </a:r>
          </a:p>
          <a:p>
            <a:pPr lvl="1">
              <a:spcBef>
                <a:spcPts val="600"/>
              </a:spcBef>
            </a:pPr>
            <a:r>
              <a:rPr lang="en-GB" sz="1100" dirty="0"/>
              <a:t>BLM thresholds often empirically set compared to activations.</a:t>
            </a:r>
          </a:p>
          <a:p>
            <a:pPr lvl="1">
              <a:spcBef>
                <a:spcPts val="600"/>
              </a:spcBef>
            </a:pPr>
            <a:r>
              <a:rPr lang="en-GB" sz="1100" dirty="0"/>
              <a:t>We could only repeat basics, e.g., phase scan.</a:t>
            </a:r>
          </a:p>
          <a:p>
            <a:pPr lvl="1">
              <a:spcBef>
                <a:spcPts val="600"/>
              </a:spcBef>
            </a:pPr>
            <a:r>
              <a:rPr lang="en-GB" sz="1100" dirty="0"/>
              <a:t>Adjusting the front-end could change the situation.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45BA39-B6BB-4D13-0EBA-262783A72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29951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9A9317-19BD-BBDB-C7C9-DB23A3E6D8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4800" y="990600"/>
            <a:ext cx="4038600" cy="4038600"/>
          </a:xfrm>
        </p:spPr>
        <p:txBody>
          <a:bodyPr>
            <a:normAutofit lnSpcReduction="10000"/>
          </a:bodyPr>
          <a:lstStyle/>
          <a:p>
            <a:pPr>
              <a:spcBef>
                <a:spcPts val="300"/>
              </a:spcBef>
            </a:pPr>
            <a:r>
              <a:rPr lang="en-GB" sz="1100" dirty="0"/>
              <a:t>SCL (probe to dump)</a:t>
            </a:r>
          </a:p>
          <a:p>
            <a:pPr lvl="1">
              <a:spcBef>
                <a:spcPts val="300"/>
              </a:spcBef>
            </a:pPr>
            <a:r>
              <a:rPr lang="en-GB" sz="1050" dirty="0"/>
              <a:t>Phase scans</a:t>
            </a:r>
          </a:p>
          <a:p>
            <a:pPr lvl="2">
              <a:spcBef>
                <a:spcPts val="300"/>
              </a:spcBef>
            </a:pPr>
            <a:r>
              <a:rPr lang="en-GB" sz="1000" dirty="0">
                <a:solidFill>
                  <a:srgbClr val="FF0000"/>
                </a:solidFill>
              </a:rPr>
              <a:t>0.5-1 hr per cavity 82 cavities</a:t>
            </a:r>
            <a:endParaRPr lang="en-GB" sz="1000" dirty="0"/>
          </a:p>
          <a:p>
            <a:pPr lvl="1">
              <a:spcBef>
                <a:spcPts val="300"/>
              </a:spcBef>
            </a:pPr>
            <a:r>
              <a:rPr lang="en-GB" sz="1050" dirty="0"/>
              <a:t>Polarity checks</a:t>
            </a:r>
          </a:p>
          <a:p>
            <a:pPr lvl="2">
              <a:spcBef>
                <a:spcPts val="300"/>
              </a:spcBef>
            </a:pPr>
            <a:r>
              <a:rPr lang="en-GB" sz="1000" dirty="0"/>
              <a:t>1 shift</a:t>
            </a:r>
          </a:p>
          <a:p>
            <a:pPr lvl="1">
              <a:spcBef>
                <a:spcPts val="300"/>
              </a:spcBef>
            </a:pPr>
            <a:r>
              <a:rPr lang="en-GB" sz="1050" dirty="0"/>
              <a:t>Steering</a:t>
            </a:r>
          </a:p>
          <a:p>
            <a:pPr lvl="2">
              <a:spcBef>
                <a:spcPts val="300"/>
              </a:spcBef>
            </a:pPr>
            <a:r>
              <a:rPr lang="en-GB" sz="1000" dirty="0"/>
              <a:t>0.5 shift</a:t>
            </a:r>
          </a:p>
          <a:p>
            <a:pPr lvl="1">
              <a:spcBef>
                <a:spcPts val="300"/>
              </a:spcBef>
            </a:pPr>
            <a:r>
              <a:rPr lang="en-GB" sz="1050" dirty="0"/>
              <a:t>Dump-line optics </a:t>
            </a:r>
          </a:p>
          <a:p>
            <a:pPr lvl="2">
              <a:spcBef>
                <a:spcPts val="300"/>
              </a:spcBef>
            </a:pPr>
            <a:r>
              <a:rPr lang="en-GB" sz="1000" dirty="0"/>
              <a:t>0.5 shift</a:t>
            </a:r>
          </a:p>
          <a:p>
            <a:pPr>
              <a:spcBef>
                <a:spcPts val="300"/>
              </a:spcBef>
            </a:pPr>
            <a:r>
              <a:rPr lang="en-GB" sz="1100" dirty="0"/>
              <a:t>SCL (parallel)</a:t>
            </a:r>
          </a:p>
          <a:p>
            <a:pPr lvl="1">
              <a:spcBef>
                <a:spcPts val="300"/>
              </a:spcBef>
            </a:pPr>
            <a:r>
              <a:rPr lang="en-GB" sz="1050" dirty="0"/>
              <a:t>Current/pulse-length ramp</a:t>
            </a:r>
          </a:p>
          <a:p>
            <a:pPr lvl="2">
              <a:spcBef>
                <a:spcPts val="300"/>
              </a:spcBef>
            </a:pPr>
            <a:r>
              <a:rPr lang="en-GB" sz="1000" dirty="0">
                <a:solidFill>
                  <a:srgbClr val="FF0000"/>
                </a:solidFill>
              </a:rPr>
              <a:t>0.5-1 shift per step</a:t>
            </a:r>
          </a:p>
          <a:p>
            <a:pPr lvl="2">
              <a:spcBef>
                <a:spcPts val="300"/>
              </a:spcBef>
            </a:pPr>
            <a:r>
              <a:rPr lang="en-GB" sz="1000" dirty="0">
                <a:solidFill>
                  <a:srgbClr val="FF0000"/>
                </a:solidFill>
              </a:rPr>
              <a:t>5-10 steps in current, 2 steps in pulse length</a:t>
            </a:r>
          </a:p>
          <a:p>
            <a:pPr lvl="1">
              <a:spcBef>
                <a:spcPts val="300"/>
              </a:spcBef>
            </a:pPr>
            <a:r>
              <a:rPr lang="en-GB" sz="1050" dirty="0"/>
              <a:t>Controlled loss tests</a:t>
            </a:r>
          </a:p>
          <a:p>
            <a:pPr lvl="2">
              <a:spcBef>
                <a:spcPts val="300"/>
              </a:spcBef>
            </a:pPr>
            <a:r>
              <a:rPr lang="en-GB" sz="1000" dirty="0">
                <a:solidFill>
                  <a:srgbClr val="FF0000"/>
                </a:solidFill>
              </a:rPr>
              <a:t>~10 min per period</a:t>
            </a:r>
            <a:endParaRPr lang="en-GB" sz="1000" dirty="0"/>
          </a:p>
          <a:p>
            <a:pPr lvl="2">
              <a:spcBef>
                <a:spcPts val="300"/>
              </a:spcBef>
            </a:pPr>
            <a:r>
              <a:rPr lang="en-GB" sz="1000" dirty="0">
                <a:solidFill>
                  <a:srgbClr val="FF0000"/>
                </a:solidFill>
              </a:rPr>
              <a:t>59 periods (13+9+21+16)</a:t>
            </a:r>
          </a:p>
          <a:p>
            <a:pPr lvl="1">
              <a:spcBef>
                <a:spcPts val="300"/>
              </a:spcBef>
            </a:pPr>
            <a:r>
              <a:rPr lang="en-GB" sz="1100" dirty="0"/>
              <a:t>Emittance reconstruction with dump imaging</a:t>
            </a:r>
          </a:p>
          <a:p>
            <a:pPr lvl="2">
              <a:spcBef>
                <a:spcPts val="300"/>
              </a:spcBef>
            </a:pPr>
            <a:r>
              <a:rPr lang="en-GB" sz="1000" dirty="0"/>
              <a:t>0.5 shift</a:t>
            </a:r>
          </a:p>
          <a:p>
            <a:pPr lvl="1">
              <a:spcBef>
                <a:spcPts val="300"/>
              </a:spcBef>
            </a:pPr>
            <a:r>
              <a:rPr lang="en-GB" sz="1150" dirty="0"/>
              <a:t>Matching w/ 3 wires</a:t>
            </a:r>
          </a:p>
          <a:p>
            <a:pPr lvl="2">
              <a:spcBef>
                <a:spcPts val="300"/>
              </a:spcBef>
            </a:pPr>
            <a:r>
              <a:rPr lang="en-GB" sz="1000" dirty="0"/>
              <a:t>0.25 x 2 shift per station?</a:t>
            </a:r>
          </a:p>
          <a:p>
            <a:pPr lvl="1">
              <a:spcBef>
                <a:spcPts val="300"/>
              </a:spcBef>
            </a:pPr>
            <a:r>
              <a:rPr lang="en-GB" sz="1150" dirty="0"/>
              <a:t>Energy recovery test</a:t>
            </a:r>
          </a:p>
          <a:p>
            <a:pPr lvl="2">
              <a:spcBef>
                <a:spcPts val="300"/>
              </a:spcBef>
            </a:pPr>
            <a:r>
              <a:rPr lang="en-GB" sz="1000" dirty="0"/>
              <a:t>1 shift per scenario?</a:t>
            </a:r>
          </a:p>
          <a:p>
            <a:pPr lvl="2"/>
            <a:endParaRPr lang="en-GB" sz="10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D08F34E-F3E9-4762-0921-ADB37C727E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00602" y="1019177"/>
            <a:ext cx="4038600" cy="3152773"/>
          </a:xfrm>
        </p:spPr>
        <p:txBody>
          <a:bodyPr>
            <a:normAutofit/>
          </a:bodyPr>
          <a:lstStyle/>
          <a:p>
            <a:r>
              <a:rPr lang="en-GB" sz="1100" dirty="0"/>
              <a:t>NCL </a:t>
            </a:r>
          </a:p>
          <a:p>
            <a:pPr lvl="1"/>
            <a:r>
              <a:rPr lang="en-GB" sz="1050" dirty="0" err="1"/>
              <a:t>ISrc</a:t>
            </a:r>
            <a:r>
              <a:rPr lang="en-GB" sz="1050" dirty="0"/>
              <a:t> pulse flatness</a:t>
            </a:r>
          </a:p>
          <a:p>
            <a:pPr lvl="2"/>
            <a:r>
              <a:rPr lang="en-GB" sz="1000" dirty="0"/>
              <a:t>1 shift</a:t>
            </a:r>
          </a:p>
          <a:p>
            <a:pPr lvl="1"/>
            <a:r>
              <a:rPr lang="en-GB" sz="1050" dirty="0"/>
              <a:t>RFQ output variation vs. iris.</a:t>
            </a:r>
          </a:p>
          <a:p>
            <a:pPr lvl="2"/>
            <a:r>
              <a:rPr lang="en-GB" sz="1000" dirty="0">
                <a:solidFill>
                  <a:srgbClr val="FF0000"/>
                </a:solidFill>
              </a:rPr>
              <a:t>4 shifts?</a:t>
            </a:r>
          </a:p>
          <a:p>
            <a:pPr lvl="1"/>
            <a:r>
              <a:rPr lang="en-GB" sz="1050" dirty="0"/>
              <a:t>DTL phase scan with external BPMs</a:t>
            </a:r>
          </a:p>
          <a:p>
            <a:pPr lvl="2"/>
            <a:r>
              <a:rPr lang="en-GB" sz="1000" dirty="0"/>
              <a:t>1 shift</a:t>
            </a:r>
          </a:p>
          <a:p>
            <a:pPr lvl="1"/>
            <a:r>
              <a:rPr lang="en-GB" sz="1050" dirty="0" err="1"/>
              <a:t>ISrc</a:t>
            </a:r>
            <a:r>
              <a:rPr lang="en-GB" sz="1050" dirty="0"/>
              <a:t> HV (and RFQ field) and optimization</a:t>
            </a:r>
          </a:p>
          <a:p>
            <a:pPr lvl="2"/>
            <a:r>
              <a:rPr lang="en-GB" sz="1000" dirty="0"/>
              <a:t>1 shifts</a:t>
            </a:r>
            <a:endParaRPr lang="en-GB" sz="1050" dirty="0"/>
          </a:p>
          <a:p>
            <a:pPr lvl="1"/>
            <a:r>
              <a:rPr lang="en-GB" sz="1050" dirty="0"/>
              <a:t>Solenoids scan with a wider range</a:t>
            </a:r>
          </a:p>
          <a:p>
            <a:pPr lvl="2"/>
            <a:r>
              <a:rPr lang="en-GB" sz="1000" dirty="0"/>
              <a:t>1 shift</a:t>
            </a:r>
          </a:p>
          <a:p>
            <a:pPr lvl="1"/>
            <a:r>
              <a:rPr lang="en-GB" sz="1100" dirty="0"/>
              <a:t>...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A977A68-8942-9BEC-B998-69391846B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List of (selected) beam physics studies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C17E8E-DABF-10D9-75C5-A9B4C5A76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333C47D-20CB-A81E-6EFD-D3FA18759983}"/>
              </a:ext>
            </a:extLst>
          </p:cNvPr>
          <p:cNvSpPr txBox="1"/>
          <p:nvPr/>
        </p:nvSpPr>
        <p:spPr>
          <a:xfrm>
            <a:off x="5226050" y="4171950"/>
            <a:ext cx="3581400" cy="600164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List is not exclusive and not including system tests.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Durations are very rough estimations.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Often a test needs to be repeated.</a:t>
            </a:r>
          </a:p>
        </p:txBody>
      </p:sp>
    </p:spTree>
    <p:extLst>
      <p:ext uri="{BB962C8B-B14F-4D97-AF65-F5344CB8AC3E}">
        <p14:creationId xmlns:p14="http://schemas.microsoft.com/office/powerpoint/2010/main" val="9159253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E509C-D5A1-2C5B-BF3B-FA09A2EF5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Beam loss simulations (confidence level losses)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3245EA-843F-93C2-67C1-B53FDE9AC9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9509" y="2343150"/>
            <a:ext cx="2995891" cy="2457450"/>
          </a:xfrm>
        </p:spPr>
        <p:txBody>
          <a:bodyPr/>
          <a:lstStyle/>
          <a:p>
            <a:pPr>
              <a:spcBef>
                <a:spcPts val="250"/>
              </a:spcBef>
            </a:pPr>
            <a:r>
              <a:rPr lang="en-GB" sz="1050" dirty="0"/>
              <a:t>Conditions:</a:t>
            </a:r>
          </a:p>
          <a:p>
            <a:pPr lvl="1">
              <a:spcBef>
                <a:spcPts val="250"/>
              </a:spcBef>
            </a:pPr>
            <a:r>
              <a:rPr lang="en-GB" sz="1000" dirty="0"/>
              <a:t>x1-x2 of tolerances. (Defined to preserve emittance.)</a:t>
            </a:r>
          </a:p>
          <a:p>
            <a:pPr lvl="1">
              <a:spcBef>
                <a:spcPts val="250"/>
              </a:spcBef>
            </a:pPr>
            <a:r>
              <a:rPr lang="en-GB" sz="1000" dirty="0"/>
              <a:t>Quad and cavity errors, separately .</a:t>
            </a:r>
          </a:p>
          <a:p>
            <a:pPr lvl="1">
              <a:spcBef>
                <a:spcPts val="250"/>
              </a:spcBef>
            </a:pPr>
            <a:r>
              <a:rPr lang="en-GB" sz="1000" dirty="0"/>
              <a:t>100k particles x 100 runs.</a:t>
            </a:r>
          </a:p>
          <a:p>
            <a:pPr>
              <a:spcBef>
                <a:spcPts val="250"/>
              </a:spcBef>
            </a:pPr>
            <a:r>
              <a:rPr lang="en-GB" sz="1050" dirty="0">
                <a:solidFill>
                  <a:srgbClr val="FF0000"/>
                </a:solidFill>
              </a:rPr>
              <a:t>Losses in SCL are not too sensitive against steering and transverse matching.</a:t>
            </a:r>
          </a:p>
          <a:p>
            <a:pPr lvl="1">
              <a:spcBef>
                <a:spcPts val="250"/>
              </a:spcBef>
            </a:pPr>
            <a:r>
              <a:rPr lang="en-GB" sz="1000" dirty="0"/>
              <a:t>Losses in DTL and target area are sensitive against transverse errors.</a:t>
            </a:r>
          </a:p>
          <a:p>
            <a:pPr lvl="1">
              <a:spcBef>
                <a:spcPts val="250"/>
              </a:spcBef>
            </a:pPr>
            <a:r>
              <a:rPr lang="en-GB" sz="1000" dirty="0"/>
              <a:t>Excessive beta-beating (hundreds of %) should be still avoided.</a:t>
            </a:r>
          </a:p>
          <a:p>
            <a:r>
              <a:rPr lang="en-GB" sz="1050" dirty="0">
                <a:solidFill>
                  <a:srgbClr val="FF0000"/>
                </a:solidFill>
              </a:rPr>
              <a:t>Losses in SCL are sensitive against longitudinal tuning.</a:t>
            </a:r>
          </a:p>
          <a:p>
            <a:endParaRPr lang="en-GB" sz="105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96F13E-7C57-D0AF-BDCB-6DBA98694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15</a:t>
            </a:fld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679DDD-7FDC-2056-6E23-71A2C7EFCB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61" y="1139190"/>
            <a:ext cx="2787015" cy="18135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12BE884-FB20-2D12-689B-BF6A4AF35C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185" y="1139190"/>
            <a:ext cx="2787015" cy="18135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21B133D-8EA3-2E54-DBA2-B9C13A7138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02" y="3169214"/>
            <a:ext cx="2787015" cy="18135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A5DD183-15C9-53F5-0C65-61C0FD237B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185" y="3196590"/>
            <a:ext cx="2787015" cy="181356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8550A4D-5243-30C0-C17F-A1F4BDEBE5E7}"/>
              </a:ext>
            </a:extLst>
          </p:cNvPr>
          <p:cNvSpPr txBox="1"/>
          <p:nvPr/>
        </p:nvSpPr>
        <p:spPr>
          <a:xfrm>
            <a:off x="67666" y="987972"/>
            <a:ext cx="1383712" cy="253916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1050" u="sng" dirty="0">
                <a:solidFill>
                  <a:srgbClr val="FF0000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Quad x2</a:t>
            </a:r>
            <a:r>
              <a:rPr lang="en-US" sz="1050" u="sng" dirty="0">
                <a:solidFill>
                  <a:srgbClr val="FF0000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w/ steering</a:t>
            </a:r>
            <a:endParaRPr lang="en-GB" sz="1050" u="sng" dirty="0">
              <a:solidFill>
                <a:srgbClr val="FF0000"/>
              </a:solidFill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9D6C29-3CAA-143B-E6F2-EFA25560AFAC}"/>
              </a:ext>
            </a:extLst>
          </p:cNvPr>
          <p:cNvSpPr txBox="1"/>
          <p:nvPr/>
        </p:nvSpPr>
        <p:spPr>
          <a:xfrm>
            <a:off x="3048000" y="986790"/>
            <a:ext cx="1462260" cy="253916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1050" u="sng" dirty="0">
                <a:solidFill>
                  <a:srgbClr val="FF0000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Quad x2 w/o steering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F99C99C-B3A8-9F19-10A3-D7D769C096B6}"/>
              </a:ext>
            </a:extLst>
          </p:cNvPr>
          <p:cNvSpPr txBox="1"/>
          <p:nvPr/>
        </p:nvSpPr>
        <p:spPr>
          <a:xfrm>
            <a:off x="67666" y="3016814"/>
            <a:ext cx="572593" cy="253916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1050" u="sng" dirty="0">
                <a:solidFill>
                  <a:srgbClr val="FF0000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Cav x1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D3F7877-FD28-F1D8-4493-A4FC4D8D8465}"/>
              </a:ext>
            </a:extLst>
          </p:cNvPr>
          <p:cNvSpPr txBox="1"/>
          <p:nvPr/>
        </p:nvSpPr>
        <p:spPr>
          <a:xfrm>
            <a:off x="3085007" y="3028950"/>
            <a:ext cx="572593" cy="253916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1050" u="sng" dirty="0">
                <a:solidFill>
                  <a:srgbClr val="FF0000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Cav x2</a:t>
            </a:r>
          </a:p>
        </p:txBody>
      </p:sp>
    </p:spTree>
    <p:extLst>
      <p:ext uri="{BB962C8B-B14F-4D97-AF65-F5344CB8AC3E}">
        <p14:creationId xmlns:p14="http://schemas.microsoft.com/office/powerpoint/2010/main" val="384699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6EF23CC-60AE-8C69-D34D-C8A66111C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Outline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015141C-757B-125C-F94D-B9CA44C606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81100"/>
            <a:ext cx="8229600" cy="344805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GB" dirty="0"/>
              <a:t>NCL commissioning recap</a:t>
            </a:r>
          </a:p>
          <a:p>
            <a:pPr>
              <a:spcBef>
                <a:spcPts val="600"/>
              </a:spcBef>
            </a:pPr>
            <a:r>
              <a:rPr lang="en-GB" dirty="0"/>
              <a:t>Priorities (goals) and plan</a:t>
            </a:r>
          </a:p>
          <a:p>
            <a:pPr>
              <a:spcBef>
                <a:spcPts val="600"/>
              </a:spcBef>
            </a:pPr>
            <a:r>
              <a:rPr lang="en-GB" dirty="0"/>
              <a:t>Schedule</a:t>
            </a:r>
          </a:p>
          <a:p>
            <a:pPr>
              <a:spcBef>
                <a:spcPts val="600"/>
              </a:spcBef>
            </a:pPr>
            <a:r>
              <a:rPr lang="en-GB" dirty="0"/>
              <a:t>Potentially open points</a:t>
            </a:r>
          </a:p>
          <a:p>
            <a:pPr>
              <a:spcBef>
                <a:spcPts val="600"/>
              </a:spcBef>
            </a:pPr>
            <a:r>
              <a:rPr lang="en-GB" dirty="0"/>
              <a:t>(Details in backup)</a:t>
            </a:r>
          </a:p>
        </p:txBody>
      </p:sp>
    </p:spTree>
    <p:extLst>
      <p:ext uri="{BB962C8B-B14F-4D97-AF65-F5344CB8AC3E}">
        <p14:creationId xmlns:p14="http://schemas.microsoft.com/office/powerpoint/2010/main" val="339134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F3C52-EB40-7882-65ED-45D1DC3F6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NCL commissioning recap (1): Beam physics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BED845-7E9F-03A8-7CDB-E0C8F904C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49A6D35-B4B6-8F33-6415-1E72168C2CAC}"/>
              </a:ext>
            </a:extLst>
          </p:cNvPr>
          <p:cNvSpPr>
            <a:spLocks noGrp="1" noChangeAspect="1"/>
          </p:cNvSpPr>
          <p:nvPr>
            <p:ph idx="1"/>
          </p:nvPr>
        </p:nvSpPr>
        <p:spPr>
          <a:xfrm>
            <a:off x="3962400" y="3105150"/>
            <a:ext cx="4897628" cy="1813322"/>
          </a:xfrm>
        </p:spPr>
        <p:txBody>
          <a:bodyPr/>
          <a:lstStyle/>
          <a:p>
            <a:pPr>
              <a:spcBef>
                <a:spcPts val="250"/>
              </a:spcBef>
            </a:pPr>
            <a:r>
              <a:rPr lang="en-GB" sz="1200" dirty="0"/>
              <a:t>~74 MeV beam w/ 62 mA and 50 µs (at 0.2 Hz) to the DTL4 exit.</a:t>
            </a:r>
          </a:p>
          <a:p>
            <a:pPr lvl="1">
              <a:spcBef>
                <a:spcPts val="250"/>
              </a:spcBef>
            </a:pPr>
            <a:r>
              <a:rPr lang="en-GB" sz="1100" dirty="0"/>
              <a:t>No loss expected in DTL2-5. Need to see what happens in SCL.</a:t>
            </a:r>
          </a:p>
          <a:p>
            <a:pPr>
              <a:spcBef>
                <a:spcPts val="300"/>
              </a:spcBef>
            </a:pPr>
            <a:r>
              <a:rPr lang="en-GB" sz="1200" dirty="0"/>
              <a:t>Further study needed for some points.</a:t>
            </a:r>
          </a:p>
          <a:p>
            <a:pPr lvl="1">
              <a:spcBef>
                <a:spcPts val="300"/>
              </a:spcBef>
            </a:pPr>
            <a:r>
              <a:rPr lang="en-GB" sz="1100" dirty="0"/>
              <a:t>RFQ output phase/energy variation over current (iris).</a:t>
            </a:r>
          </a:p>
          <a:p>
            <a:pPr lvl="1">
              <a:spcBef>
                <a:spcPts val="300"/>
              </a:spcBef>
            </a:pPr>
            <a:r>
              <a:rPr lang="en-GB" sz="1100" dirty="0"/>
              <a:t>DTL phase scan.</a:t>
            </a:r>
          </a:p>
          <a:p>
            <a:pPr lvl="1">
              <a:spcBef>
                <a:spcPts val="300"/>
              </a:spcBef>
            </a:pPr>
            <a:r>
              <a:rPr lang="en-GB" sz="1100" dirty="0" err="1"/>
              <a:t>ISrc</a:t>
            </a:r>
            <a:r>
              <a:rPr lang="en-GB" sz="1100" dirty="0"/>
              <a:t> pulse stability over ~3 </a:t>
            </a:r>
            <a:r>
              <a:rPr lang="en-GB" sz="1100" dirty="0" err="1"/>
              <a:t>ms</a:t>
            </a:r>
            <a:r>
              <a:rPr lang="en-GB" sz="1100" dirty="0"/>
              <a:t>.</a:t>
            </a:r>
          </a:p>
          <a:p>
            <a:pPr lvl="1">
              <a:spcBef>
                <a:spcPts val="300"/>
              </a:spcBef>
            </a:pPr>
            <a:r>
              <a:rPr lang="en-GB" sz="1100" dirty="0"/>
              <a:t>Emittance/profile measurements and model benchmarking.</a:t>
            </a:r>
          </a:p>
          <a:p>
            <a:pPr>
              <a:spcBef>
                <a:spcPts val="300"/>
              </a:spcBef>
            </a:pPr>
            <a:r>
              <a:rPr lang="en-GB" sz="1200" dirty="0"/>
              <a:t>(ESS-5112857 for more details.)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10A8A85-1273-798B-345A-D5C174FE9A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043345"/>
            <a:ext cx="2954655" cy="19488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56569B6-7F25-07E2-89AF-2DC41FDA93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043344"/>
            <a:ext cx="2954655" cy="19488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D004372-A379-9DB0-2B8F-BB8D96A026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028950"/>
            <a:ext cx="3067050" cy="1968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140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C3D5E-32A8-BA29-E751-6588B7EAA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NCL commissioning recap (2): Operations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34D17F-3052-1348-91CE-954D0E2A0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4</a:t>
            </a:fld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D0805A-687B-2645-C74D-849FE3C769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272"/>
          <a:stretch/>
        </p:blipFill>
        <p:spPr>
          <a:xfrm>
            <a:off x="5403908" y="1504950"/>
            <a:ext cx="3284863" cy="228028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A95BB70-79C3-0132-A8E0-1D09EE15A2B6}"/>
              </a:ext>
            </a:extLst>
          </p:cNvPr>
          <p:cNvSpPr txBox="1"/>
          <p:nvPr/>
        </p:nvSpPr>
        <p:spPr>
          <a:xfrm>
            <a:off x="6796529" y="3776127"/>
            <a:ext cx="1911292" cy="3284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Courtesy of A. </a:t>
            </a:r>
            <a:r>
              <a:rPr lang="en-GB" sz="1200" dirty="0" err="1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Gorzawski</a:t>
            </a:r>
            <a:r>
              <a:rPr lang="en-GB" dirty="0"/>
              <a:t> 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130A291-4FCA-D323-AE46-F5AD60CF86EA}"/>
              </a:ext>
            </a:extLst>
          </p:cNvPr>
          <p:cNvSpPr txBox="1">
            <a:spLocks/>
          </p:cNvSpPr>
          <p:nvPr/>
        </p:nvSpPr>
        <p:spPr>
          <a:xfrm>
            <a:off x="228600" y="1075465"/>
            <a:ext cx="5105400" cy="39659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8598" indent="-278598" algn="l" defTabSz="74292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b="0" i="0" kern="1200" baseline="0">
                <a:solidFill>
                  <a:schemeClr val="tx1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  <a:lvl2pPr marL="603629" indent="-232165" algn="l" defTabSz="74292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b="0" i="0" kern="1200" baseline="0">
                <a:solidFill>
                  <a:schemeClr val="tx1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2pPr>
            <a:lvl3pPr marL="928659" indent="-185732" algn="l" defTabSz="74292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b="0" i="0" kern="1200" baseline="0">
                <a:solidFill>
                  <a:schemeClr val="tx1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3pPr>
            <a:lvl4pPr marL="1300123" indent="-185732" algn="l" defTabSz="74292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b="0" i="0" kern="1200" baseline="0">
                <a:solidFill>
                  <a:schemeClr val="tx1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4pPr>
            <a:lvl5pPr marL="1671586" indent="-185732" algn="l" defTabSz="742928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100" b="0" i="0" kern="1200">
                <a:solidFill>
                  <a:schemeClr val="tx1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5pPr>
            <a:lvl6pPr marL="2043050" indent="-185732" algn="l" defTabSz="74292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513" indent="-185732" algn="l" defTabSz="74292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5977" indent="-185732" algn="l" defTabSz="74292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440" indent="-185732" algn="l" defTabSz="74292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400"/>
              </a:spcBef>
            </a:pPr>
            <a:r>
              <a:rPr lang="en-GB" sz="1200" dirty="0"/>
              <a:t>Schedule</a:t>
            </a:r>
          </a:p>
          <a:p>
            <a:pPr lvl="1">
              <a:spcBef>
                <a:spcPts val="400"/>
              </a:spcBef>
            </a:pPr>
            <a:r>
              <a:rPr lang="en-GB" sz="1100" dirty="0"/>
              <a:t>2023-04-19 ~ 2023-07-14</a:t>
            </a:r>
          </a:p>
          <a:p>
            <a:pPr lvl="1">
              <a:spcBef>
                <a:spcPts val="400"/>
              </a:spcBef>
            </a:pPr>
            <a:r>
              <a:rPr lang="en-GB" sz="1100" dirty="0"/>
              <a:t>86 days (58 working days)</a:t>
            </a:r>
          </a:p>
          <a:p>
            <a:pPr lvl="1">
              <a:spcBef>
                <a:spcPts val="400"/>
              </a:spcBef>
            </a:pPr>
            <a:r>
              <a:rPr lang="en-GB" sz="1100" dirty="0"/>
              <a:t>Most of tests done during normal (sometimes extended) hours.</a:t>
            </a:r>
          </a:p>
          <a:p>
            <a:pPr lvl="2">
              <a:spcBef>
                <a:spcPts val="400"/>
              </a:spcBef>
            </a:pPr>
            <a:r>
              <a:rPr lang="en-GB" sz="1100" dirty="0"/>
              <a:t>17 tests during off-hour shifts.</a:t>
            </a:r>
          </a:p>
          <a:p>
            <a:pPr>
              <a:spcBef>
                <a:spcPts val="400"/>
              </a:spcBef>
            </a:pPr>
            <a:r>
              <a:rPr lang="en-GB" sz="1200" dirty="0"/>
              <a:t>Coordination</a:t>
            </a:r>
          </a:p>
          <a:p>
            <a:pPr lvl="1">
              <a:spcBef>
                <a:spcPts val="400"/>
              </a:spcBef>
            </a:pPr>
            <a:r>
              <a:rPr lang="en-GB" sz="1100" dirty="0"/>
              <a:t>First focused to establish probe to DTL4 (~10 days).</a:t>
            </a:r>
          </a:p>
          <a:p>
            <a:pPr lvl="1">
              <a:spcBef>
                <a:spcPts val="400"/>
              </a:spcBef>
            </a:pPr>
            <a:r>
              <a:rPr lang="en-GB" sz="1100" dirty="0"/>
              <a:t>Afterwards parallel activities, coordinated in a weekly meeting.</a:t>
            </a:r>
          </a:p>
          <a:p>
            <a:pPr lvl="2">
              <a:spcBef>
                <a:spcPts val="400"/>
              </a:spcBef>
            </a:pPr>
            <a:r>
              <a:rPr lang="en-GB" sz="1100" dirty="0"/>
              <a:t>Shifter Tool was introduced.</a:t>
            </a:r>
          </a:p>
          <a:p>
            <a:pPr lvl="2">
              <a:spcBef>
                <a:spcPts val="400"/>
              </a:spcBef>
            </a:pPr>
            <a:r>
              <a:rPr lang="en-GB" sz="1100" dirty="0"/>
              <a:t>Room of improvement for planning of each test.</a:t>
            </a:r>
          </a:p>
          <a:p>
            <a:pPr lvl="1">
              <a:spcBef>
                <a:spcPts val="400"/>
              </a:spcBef>
            </a:pPr>
            <a:r>
              <a:rPr lang="en-GB" sz="1100" dirty="0">
                <a:solidFill>
                  <a:srgbClr val="FF0000"/>
                </a:solidFill>
              </a:rPr>
              <a:t>Same strategy for this commissioning.</a:t>
            </a:r>
          </a:p>
          <a:p>
            <a:pPr>
              <a:spcBef>
                <a:spcPts val="400"/>
              </a:spcBef>
            </a:pPr>
            <a:r>
              <a:rPr lang="en-GB" sz="1200" dirty="0"/>
              <a:t>Operations situations.</a:t>
            </a:r>
          </a:p>
          <a:p>
            <a:pPr lvl="1">
              <a:spcBef>
                <a:spcPts val="400"/>
              </a:spcBef>
            </a:pPr>
            <a:r>
              <a:rPr lang="en-GB" sz="1100" dirty="0"/>
              <a:t>RF pulse length limited to ~300 µs.</a:t>
            </a:r>
          </a:p>
          <a:p>
            <a:pPr lvl="1">
              <a:spcBef>
                <a:spcPts val="400"/>
              </a:spcBef>
            </a:pPr>
            <a:r>
              <a:rPr lang="en-GB" sz="1100" dirty="0"/>
              <a:t>14 Hz operation wasn’t possible.</a:t>
            </a:r>
          </a:p>
          <a:p>
            <a:pPr lvl="1">
              <a:spcBef>
                <a:spcPts val="400"/>
              </a:spcBef>
            </a:pPr>
            <a:r>
              <a:rPr lang="en-GB" sz="1100" dirty="0"/>
              <a:t>Lost a lot of time for cavity re-conditioning.</a:t>
            </a:r>
          </a:p>
          <a:p>
            <a:pPr lvl="2">
              <a:spcBef>
                <a:spcPts val="400"/>
              </a:spcBef>
            </a:pPr>
            <a:r>
              <a:rPr lang="en-GB" sz="1100" dirty="0"/>
              <a:t>The situation in the last few weeks was particularly bad due to loss of condition of the RFQ.</a:t>
            </a:r>
          </a:p>
        </p:txBody>
      </p:sp>
    </p:spTree>
    <p:extLst>
      <p:ext uri="{BB962C8B-B14F-4D97-AF65-F5344CB8AC3E}">
        <p14:creationId xmlns:p14="http://schemas.microsoft.com/office/powerpoint/2010/main" val="33021475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43745-8C22-01C2-5403-5A2727D5D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Priorities (goals) and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95DB3A-EF29-D6EF-1BDD-87B497E01A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50143"/>
            <a:ext cx="8229600" cy="3783807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GB" sz="1600" dirty="0"/>
              <a:t>Establish ~880 MeV probe to the dump.</a:t>
            </a:r>
          </a:p>
          <a:p>
            <a:pPr marL="667931" lvl="1" indent="-342900">
              <a:buFont typeface="+mj-lt"/>
              <a:buAutoNum type="alphaLcPeriod"/>
            </a:pPr>
            <a:r>
              <a:rPr lang="en-GB" sz="1400" dirty="0"/>
              <a:t>Check critical systems (BCMs, BPMs, MPS).</a:t>
            </a:r>
          </a:p>
          <a:p>
            <a:pPr marL="667931" lvl="1" indent="-342900">
              <a:buFont typeface="+mj-lt"/>
              <a:buAutoNum type="alphaLcPeriod"/>
            </a:pPr>
            <a:r>
              <a:rPr lang="en-GB" sz="1400" dirty="0"/>
              <a:t>Set all SC cavity phase/amp and debug/improve the tool/method.</a:t>
            </a:r>
          </a:p>
          <a:p>
            <a:pPr marL="667931" lvl="1" indent="-342900">
              <a:buFont typeface="+mj-lt"/>
              <a:buAutoNum type="alphaLcPeriod"/>
            </a:pPr>
            <a:r>
              <a:rPr lang="en-GB" sz="1400" dirty="0"/>
              <a:t>Check polarities.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dirty="0"/>
              <a:t>Test systems critical for higher power.</a:t>
            </a:r>
          </a:p>
          <a:p>
            <a:pPr marL="667931" lvl="1" indent="-342900">
              <a:buFont typeface="+mj-lt"/>
              <a:buAutoNum type="alphaLcPeriod"/>
            </a:pPr>
            <a:r>
              <a:rPr lang="en-GB" sz="1400" dirty="0"/>
              <a:t>LLRF: feed-forward and pulse ramp-up.</a:t>
            </a:r>
          </a:p>
          <a:p>
            <a:pPr marL="667931" lvl="1" indent="-342900">
              <a:buFont typeface="+mj-lt"/>
              <a:buAutoNum type="alphaLcPeriod"/>
            </a:pPr>
            <a:r>
              <a:rPr lang="en-GB" sz="1400" dirty="0"/>
              <a:t>Dump Imaging System.</a:t>
            </a:r>
          </a:p>
          <a:p>
            <a:pPr marL="667931" lvl="1" indent="-342900">
              <a:buFont typeface="+mj-lt"/>
              <a:buAutoNum type="alphaLcPeriod"/>
            </a:pPr>
            <a:r>
              <a:rPr lang="en-GB" sz="1400" dirty="0"/>
              <a:t>BLMs.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dirty="0"/>
              <a:t>Ramp-up beam pulse length and current to 50 µs and 62.5 mA.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dirty="0"/>
              <a:t>Test profile monitors.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dirty="0"/>
              <a:t>Test matching and loss mitigation.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dirty="0"/>
              <a:t>(Improve operations: beam time, tools, procedures, ...)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03820C-71D5-06F0-7201-C24A77D33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11756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A732B-5059-AD13-DB21-8ADB9A3CA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Schedule overview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765775A9-BECA-35CF-A42F-CE0B097ABCD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7690584"/>
              </p:ext>
            </p:extLst>
          </p:nvPr>
        </p:nvGraphicFramePr>
        <p:xfrm>
          <a:off x="228600" y="1028700"/>
          <a:ext cx="8686801" cy="3870960"/>
        </p:xfrm>
        <a:graphic>
          <a:graphicData uri="http://schemas.openxmlformats.org/drawingml/2006/table">
            <a:tbl>
              <a:tblPr firstRow="1" firstCol="1" bandRow="1">
                <a:solidFill>
                  <a:srgbClr val="FFC000"/>
                </a:solidFill>
                <a:tableStyleId>{5C22544A-7EE6-4342-B048-85BDC9FD1C3A}</a:tableStyleId>
              </a:tblPr>
              <a:tblGrid>
                <a:gridCol w="789709">
                  <a:extLst>
                    <a:ext uri="{9D8B030D-6E8A-4147-A177-3AD203B41FA5}">
                      <a16:colId xmlns:a16="http://schemas.microsoft.com/office/drawing/2014/main" val="80510976"/>
                    </a:ext>
                  </a:extLst>
                </a:gridCol>
                <a:gridCol w="789709">
                  <a:extLst>
                    <a:ext uri="{9D8B030D-6E8A-4147-A177-3AD203B41FA5}">
                      <a16:colId xmlns:a16="http://schemas.microsoft.com/office/drawing/2014/main" val="2634206554"/>
                    </a:ext>
                  </a:extLst>
                </a:gridCol>
                <a:gridCol w="789709">
                  <a:extLst>
                    <a:ext uri="{9D8B030D-6E8A-4147-A177-3AD203B41FA5}">
                      <a16:colId xmlns:a16="http://schemas.microsoft.com/office/drawing/2014/main" val="3064914292"/>
                    </a:ext>
                  </a:extLst>
                </a:gridCol>
                <a:gridCol w="394855">
                  <a:extLst>
                    <a:ext uri="{9D8B030D-6E8A-4147-A177-3AD203B41FA5}">
                      <a16:colId xmlns:a16="http://schemas.microsoft.com/office/drawing/2014/main" val="3601970503"/>
                    </a:ext>
                  </a:extLst>
                </a:gridCol>
                <a:gridCol w="394855">
                  <a:extLst>
                    <a:ext uri="{9D8B030D-6E8A-4147-A177-3AD203B41FA5}">
                      <a16:colId xmlns:a16="http://schemas.microsoft.com/office/drawing/2014/main" val="3230097835"/>
                    </a:ext>
                  </a:extLst>
                </a:gridCol>
                <a:gridCol w="789709">
                  <a:extLst>
                    <a:ext uri="{9D8B030D-6E8A-4147-A177-3AD203B41FA5}">
                      <a16:colId xmlns:a16="http://schemas.microsoft.com/office/drawing/2014/main" val="1434408006"/>
                    </a:ext>
                  </a:extLst>
                </a:gridCol>
                <a:gridCol w="394855">
                  <a:extLst>
                    <a:ext uri="{9D8B030D-6E8A-4147-A177-3AD203B41FA5}">
                      <a16:colId xmlns:a16="http://schemas.microsoft.com/office/drawing/2014/main" val="3183743062"/>
                    </a:ext>
                  </a:extLst>
                </a:gridCol>
                <a:gridCol w="394855">
                  <a:extLst>
                    <a:ext uri="{9D8B030D-6E8A-4147-A177-3AD203B41FA5}">
                      <a16:colId xmlns:a16="http://schemas.microsoft.com/office/drawing/2014/main" val="4204343575"/>
                    </a:ext>
                  </a:extLst>
                </a:gridCol>
                <a:gridCol w="789709">
                  <a:extLst>
                    <a:ext uri="{9D8B030D-6E8A-4147-A177-3AD203B41FA5}">
                      <a16:colId xmlns:a16="http://schemas.microsoft.com/office/drawing/2014/main" val="718792114"/>
                    </a:ext>
                  </a:extLst>
                </a:gridCol>
                <a:gridCol w="789709">
                  <a:extLst>
                    <a:ext uri="{9D8B030D-6E8A-4147-A177-3AD203B41FA5}">
                      <a16:colId xmlns:a16="http://schemas.microsoft.com/office/drawing/2014/main" val="1908004892"/>
                    </a:ext>
                  </a:extLst>
                </a:gridCol>
                <a:gridCol w="789709">
                  <a:extLst>
                    <a:ext uri="{9D8B030D-6E8A-4147-A177-3AD203B41FA5}">
                      <a16:colId xmlns:a16="http://schemas.microsoft.com/office/drawing/2014/main" val="2052473470"/>
                    </a:ext>
                  </a:extLst>
                </a:gridCol>
                <a:gridCol w="789709">
                  <a:extLst>
                    <a:ext uri="{9D8B030D-6E8A-4147-A177-3AD203B41FA5}">
                      <a16:colId xmlns:a16="http://schemas.microsoft.com/office/drawing/2014/main" val="1605894677"/>
                    </a:ext>
                  </a:extLst>
                </a:gridCol>
                <a:gridCol w="789709">
                  <a:extLst>
                    <a:ext uri="{9D8B030D-6E8A-4147-A177-3AD203B41FA5}">
                      <a16:colId xmlns:a16="http://schemas.microsoft.com/office/drawing/2014/main" val="1366411863"/>
                    </a:ext>
                  </a:extLst>
                </a:gridCol>
              </a:tblGrid>
              <a:tr h="181125"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Week</a:t>
                      </a:r>
                    </a:p>
                  </a:txBody>
                  <a:tcP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b="1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1</a:t>
                      </a:r>
                    </a:p>
                  </a:txBody>
                  <a:tcP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b="1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2</a:t>
                      </a:r>
                    </a:p>
                  </a:txBody>
                  <a:tcP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GB" sz="800" b="1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3</a:t>
                      </a:r>
                    </a:p>
                  </a:txBody>
                  <a:tcP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 b="1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4</a:t>
                      </a:r>
                    </a:p>
                  </a:txBody>
                  <a:tcP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GB" sz="800" b="1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5</a:t>
                      </a:r>
                    </a:p>
                  </a:txBody>
                  <a:tcP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 b="1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6</a:t>
                      </a:r>
                    </a:p>
                  </a:txBody>
                  <a:tcP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b="1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7</a:t>
                      </a:r>
                    </a:p>
                  </a:txBody>
                  <a:tcP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b="1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8</a:t>
                      </a:r>
                    </a:p>
                  </a:txBody>
                  <a:tcP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b="1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9</a:t>
                      </a:r>
                    </a:p>
                  </a:txBody>
                  <a:tcP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b="1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10</a:t>
                      </a:r>
                    </a:p>
                  </a:txBody>
                  <a:tcP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8512864"/>
                  </a:ext>
                </a:extLst>
              </a:tr>
              <a:tr h="169050">
                <a:tc rowSpan="2">
                  <a:txBody>
                    <a:bodyPr/>
                    <a:lstStyle/>
                    <a:p>
                      <a:pPr algn="ctr"/>
                      <a:r>
                        <a:rPr lang="en-GB" sz="800" b="1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NCL</a:t>
                      </a:r>
                    </a:p>
                    <a:p>
                      <a:pPr algn="ctr"/>
                      <a:r>
                        <a:rPr lang="en-GB" sz="800" b="1" dirty="0" err="1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recomm</a:t>
                      </a:r>
                      <a:endParaRPr lang="en-GB" sz="800" b="1" dirty="0"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anchor="ctr">
                    <a:solidFill>
                      <a:srgbClr val="AB794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anchor="ctr">
                    <a:solidFill>
                      <a:srgbClr val="FF9300"/>
                    </a:solidFill>
                  </a:tcPr>
                </a:tc>
                <a:tc gridSpan="11">
                  <a:txBody>
                    <a:bodyPr/>
                    <a:lstStyle/>
                    <a:p>
                      <a:r>
                        <a:rPr lang="en-GB" sz="8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Front-end retuning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 dirty="0"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800" dirty="0"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 dirty="0"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800" dirty="0"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 dirty="0"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 dirty="0"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900"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900" dirty="0"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0601158"/>
                  </a:ext>
                </a:extLst>
              </a:tr>
              <a:tr h="169050">
                <a:tc vMerge="1">
                  <a:txBody>
                    <a:bodyPr/>
                    <a:lstStyle/>
                    <a:p>
                      <a:pPr algn="ctr"/>
                      <a:endParaRPr lang="en-GB" sz="800" b="1" dirty="0"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anchor="ctr">
                    <a:solidFill>
                      <a:srgbClr val="AB794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anchor="ctr">
                    <a:solidFill>
                      <a:srgbClr val="FF9300"/>
                    </a:solidFill>
                  </a:tcPr>
                </a:tc>
                <a:tc gridSpan="11">
                  <a:txBody>
                    <a:bodyPr/>
                    <a:lstStyle/>
                    <a:p>
                      <a:r>
                        <a:rPr lang="en-GB" sz="8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MPS check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 dirty="0"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800" dirty="0"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 dirty="0"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800" dirty="0"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 dirty="0"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 dirty="0"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900" dirty="0"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900" dirty="0"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896136"/>
                  </a:ext>
                </a:extLst>
              </a:tr>
              <a:tr h="169050">
                <a:tc rowSpan="6">
                  <a:txBody>
                    <a:bodyPr/>
                    <a:lstStyle/>
                    <a:p>
                      <a:pPr algn="ctr"/>
                      <a:r>
                        <a:rPr lang="en-GB" sz="800" b="1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Probe to dump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anchor="ctr">
                    <a:solidFill>
                      <a:srgbClr val="FF40FF"/>
                    </a:solidFill>
                  </a:tcPr>
                </a:tc>
                <a:tc gridSpan="10">
                  <a:txBody>
                    <a:bodyPr/>
                    <a:lstStyle/>
                    <a:p>
                      <a:r>
                        <a:rPr lang="en-GB" sz="8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SPK test and scan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800" dirty="0"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 dirty="0"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800" dirty="0"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 dirty="0"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 dirty="0"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900" dirty="0"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900" dirty="0"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977972"/>
                  </a:ext>
                </a:extLst>
              </a:tr>
              <a:tr h="169050">
                <a:tc vMerge="1"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GB" sz="800" dirty="0"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 dirty="0"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GB" sz="800" dirty="0"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anchor="ctr">
                    <a:solidFill>
                      <a:srgbClr val="FF40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marL="0" marR="0" lvl="0" indent="0" algn="l" defTabSz="7429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MBL test and scan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 dirty="0"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800" dirty="0"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 dirty="0"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 dirty="0"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900" dirty="0"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900" dirty="0"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3515658"/>
                  </a:ext>
                </a:extLst>
              </a:tr>
              <a:tr h="16905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GB" sz="800" dirty="0"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 dirty="0"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rgbClr val="FF40FF"/>
                        </a:gs>
                        <a:gs pos="100000">
                          <a:srgbClr val="FF40FF">
                            <a:tint val="44500"/>
                            <a:satMod val="160000"/>
                          </a:srgbClr>
                        </a:gs>
                        <a:gs pos="100000">
                          <a:srgbClr val="FF40FF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 gridSpan="9">
                  <a:txBody>
                    <a:bodyPr/>
                    <a:lstStyle/>
                    <a:p>
                      <a:r>
                        <a:rPr lang="en-GB" sz="8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DmpL Img and AptM test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 dirty="0"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 dirty="0"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800" dirty="0"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 dirty="0"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 dirty="0"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900" dirty="0"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900" dirty="0"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4300281"/>
                  </a:ext>
                </a:extLst>
              </a:tr>
              <a:tr h="169050">
                <a:tc vMerge="1"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endParaRPr lang="en-GB" sz="800" dirty="0"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 dirty="0"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 dirty="0"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800" dirty="0"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anchor="ctr">
                    <a:solidFill>
                      <a:srgbClr val="FF40FF"/>
                    </a:solidFill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l" defTabSz="7429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MBL+HBL test and scan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800" dirty="0"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 dirty="0"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 dirty="0"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900" dirty="0"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900" dirty="0"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2062913"/>
                  </a:ext>
                </a:extLst>
              </a:tr>
              <a:tr h="169050">
                <a:tc vMerge="1">
                  <a:txBody>
                    <a:bodyPr/>
                    <a:lstStyle/>
                    <a:p>
                      <a:pPr algn="ctr"/>
                      <a:endParaRPr lang="en-GB" sz="800" b="1" dirty="0"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 gridSpan="5">
                  <a:txBody>
                    <a:bodyPr/>
                    <a:lstStyle/>
                    <a:p>
                      <a:endParaRPr lang="en-GB" sz="800" dirty="0"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 dirty="0"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 dirty="0"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en-GB" sz="800" dirty="0" err="1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DmpL</a:t>
                      </a:r>
                      <a:endParaRPr lang="en-GB" sz="800" dirty="0"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rgbClr val="FF40FF"/>
                        </a:gs>
                        <a:gs pos="100000">
                          <a:srgbClr val="FF40FF">
                            <a:tint val="44500"/>
                            <a:satMod val="160000"/>
                          </a:srgbClr>
                        </a:gs>
                        <a:gs pos="100000">
                          <a:srgbClr val="FF40FF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 gridSpan="6">
                  <a:txBody>
                    <a:bodyPr/>
                    <a:lstStyle/>
                    <a:p>
                      <a:r>
                        <a:rPr lang="en-GB" sz="8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(DmpL Img and AptM test)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 dirty="0"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 dirty="0"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 dirty="0"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900" dirty="0"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900" dirty="0"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0807292"/>
                  </a:ext>
                </a:extLst>
              </a:tr>
              <a:tr h="169050">
                <a:tc vMerge="1">
                  <a:txBody>
                    <a:bodyPr/>
                    <a:lstStyle/>
                    <a:p>
                      <a:pPr algn="ctr"/>
                      <a:endParaRPr lang="en-GB" sz="800" b="1" dirty="0"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endParaRPr lang="en-GB" sz="800" dirty="0"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anchor="ctr">
                    <a:solidFill>
                      <a:srgbClr val="FF40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000" dirty="0"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000" dirty="0"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anchor="ctr">
                    <a:solidFill>
                      <a:srgbClr val="FF40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000" dirty="0"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r>
                        <a:rPr lang="en-GB" sz="8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SCL BPM test, polarity check, and steering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 dirty="0"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 dirty="0"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 dirty="0"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900" dirty="0"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900" dirty="0"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9847964"/>
                  </a:ext>
                </a:extLst>
              </a:tr>
              <a:tr h="169050">
                <a:tc rowSpan="2">
                  <a:txBody>
                    <a:bodyPr/>
                    <a:lstStyle/>
                    <a:p>
                      <a:pPr algn="ctr"/>
                      <a:r>
                        <a:rPr lang="en-GB" sz="800" b="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RF/beam ramp-up</a:t>
                      </a:r>
                    </a:p>
                  </a:txBody>
                  <a:tcPr anchor="ctr">
                    <a:solidFill>
                      <a:srgbClr val="0432FF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r" defTabSz="7429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LLRF and RF pulse/rep ramp-up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 dirty="0"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 dirty="0"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800" dirty="0"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 dirty="0"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l" defTabSz="7429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dirty="0"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anchor="ctr">
                    <a:solidFill>
                      <a:srgbClr val="00FD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3131372"/>
                  </a:ext>
                </a:extLst>
              </a:tr>
              <a:tr h="169050">
                <a:tc vMerge="1"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solidFill>
                      <a:srgbClr val="0432FF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r" defTabSz="7429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Pulse/current ramp-up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 dirty="0"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 dirty="0"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800" dirty="0"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 dirty="0"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endParaRPr lang="en-GB" sz="800" dirty="0"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anchor="ctr">
                    <a:solidFill>
                      <a:srgbClr val="00FD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000" dirty="0"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000" dirty="0"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000" dirty="0"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000" dirty="0"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000" dirty="0"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4202537"/>
                  </a:ext>
                </a:extLst>
              </a:tr>
              <a:tr h="169050">
                <a:tc rowSpan="7">
                  <a:txBody>
                    <a:bodyPr/>
                    <a:lstStyle/>
                    <a:p>
                      <a:pPr algn="ctr"/>
                      <a:r>
                        <a:rPr lang="en-GB" sz="800" b="1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Parallel activities</a:t>
                      </a:r>
                    </a:p>
                  </a:txBody>
                  <a:tcPr anchor="ctr">
                    <a:solidFill>
                      <a:srgbClr val="009051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r" defTabSz="7429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Differential protection test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 dirty="0"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 dirty="0"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800" dirty="0"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 dirty="0"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endParaRPr lang="en-GB" sz="800" dirty="0"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anchor="ctr">
                    <a:solidFill>
                      <a:srgbClr val="00FD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000" dirty="0"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000" dirty="0"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000" dirty="0"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000" dirty="0"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000" dirty="0"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4709062"/>
                  </a:ext>
                </a:extLst>
              </a:tr>
              <a:tr h="169050">
                <a:tc vMerge="1"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r" defTabSz="7429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BLM test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 dirty="0"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 dirty="0"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800" dirty="0"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 dirty="0"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endParaRPr lang="en-GB" sz="800" dirty="0"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anchor="ctr">
                    <a:solidFill>
                      <a:srgbClr val="00FD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000" dirty="0"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000" dirty="0"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000" dirty="0"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000" dirty="0"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000" dirty="0"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5260812"/>
                  </a:ext>
                </a:extLst>
              </a:tr>
              <a:tr h="16905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lvl="0" indent="0" algn="r" defTabSz="7429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SCL PBI test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 dirty="0"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 dirty="0"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800" dirty="0"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 dirty="0"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endParaRPr lang="en-GB" sz="800" dirty="0"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anchor="ctr">
                    <a:solidFill>
                      <a:srgbClr val="00FD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6108534"/>
                  </a:ext>
                </a:extLst>
              </a:tr>
              <a:tr h="16905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lvl="0" indent="0" algn="r" defTabSz="7429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SCL BP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 dirty="0"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 dirty="0"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800" dirty="0"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 dirty="0"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endParaRPr lang="en-GB" sz="800" dirty="0"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anchor="ctr">
                    <a:solidFill>
                      <a:srgbClr val="00FD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834595"/>
                  </a:ext>
                </a:extLst>
              </a:tr>
              <a:tr h="18112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11">
                  <a:txBody>
                    <a:bodyPr/>
                    <a:lstStyle/>
                    <a:p>
                      <a:pPr algn="r"/>
                      <a:r>
                        <a:rPr lang="en-GB" sz="8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SCL trans. matching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 dirty="0"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 dirty="0"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800" dirty="0"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 dirty="0"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000" dirty="0"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 dirty="0"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 dirty="0"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 dirty="0"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900" dirty="0"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anchor="ctr">
                    <a:solidFill>
                      <a:srgbClr val="00F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097659"/>
                  </a:ext>
                </a:extLst>
              </a:tr>
              <a:tr h="169050">
                <a:tc vMerge="1"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429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NCL PBI test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gridSpan="11">
                  <a:txBody>
                    <a:bodyPr/>
                    <a:lstStyle/>
                    <a:p>
                      <a:endParaRPr lang="en-GB" sz="800" dirty="0"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anchor="ctr">
                    <a:solidFill>
                      <a:srgbClr val="00FD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000" dirty="0"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000" dirty="0"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000" dirty="0"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000" dirty="0"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000" dirty="0"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000" dirty="0"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000" dirty="0"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000" dirty="0"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8861"/>
                  </a:ext>
                </a:extLst>
              </a:tr>
              <a:tr h="169050">
                <a:tc vMerge="1"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429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NCL BP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gridSpan="11">
                  <a:txBody>
                    <a:bodyPr/>
                    <a:lstStyle/>
                    <a:p>
                      <a:endParaRPr lang="en-GB" sz="800" dirty="0"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anchor="ctr">
                    <a:solidFill>
                      <a:srgbClr val="00FDFF"/>
                    </a:solidFill>
                  </a:tcPr>
                </a:tc>
                <a:tc hMerge="1">
                  <a:txBody>
                    <a:bodyPr/>
                    <a:lstStyle/>
                    <a:p>
                      <a:r>
                        <a:rPr lang="en-GB" sz="10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NCL beam physics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000" dirty="0"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000" dirty="0"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000" dirty="0"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000" dirty="0"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000" dirty="0"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000" dirty="0"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000" dirty="0"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6466926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F0FB3-0B85-3BF2-3C3E-F16E166BB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35FCCD-EF5F-C3BC-9D76-8E2B699063A7}"/>
              </a:ext>
            </a:extLst>
          </p:cNvPr>
          <p:cNvSpPr txBox="1"/>
          <p:nvPr/>
        </p:nvSpPr>
        <p:spPr>
          <a:xfrm>
            <a:off x="4953000" y="1504950"/>
            <a:ext cx="2285999" cy="553998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rgbClr val="FF0000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Conservative assumption of ~3 hours per SC cavity for the initial check and phase/amp setting w/ the scan. </a:t>
            </a:r>
          </a:p>
        </p:txBody>
      </p:sp>
    </p:spTree>
    <p:extLst>
      <p:ext uri="{BB962C8B-B14F-4D97-AF65-F5344CB8AC3E}">
        <p14:creationId xmlns:p14="http://schemas.microsoft.com/office/powerpoint/2010/main" val="23872767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F386D-0763-15EB-EAB2-7F81C8EC5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Modes and destinations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8A085A-82C2-0486-CBA3-B0453FA07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7</a:t>
            </a:fld>
            <a:endParaRPr lang="en-GB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EE0AC3C-D903-7456-3371-AB36F2B638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8057300"/>
              </p:ext>
            </p:extLst>
          </p:nvPr>
        </p:nvGraphicFramePr>
        <p:xfrm>
          <a:off x="838200" y="971550"/>
          <a:ext cx="7315200" cy="26822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68572064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1548766996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286876156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631913294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3846858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517062083"/>
                    </a:ext>
                  </a:extLst>
                </a:gridCol>
              </a:tblGrid>
              <a:tr h="235527">
                <a:tc>
                  <a:txBody>
                    <a:bodyPr/>
                    <a:lstStyle/>
                    <a:p>
                      <a:r>
                        <a:rPr lang="en-GB" sz="10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Scanned cavity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Min W [MeV]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MEBT-FC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DTL2-FC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SPK-IBS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Dump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6422497"/>
                  </a:ext>
                </a:extLst>
              </a:tr>
              <a:tr h="235527">
                <a:tc>
                  <a:txBody>
                    <a:bodyPr/>
                    <a:lstStyle/>
                    <a:p>
                      <a:r>
                        <a:rPr lang="en-GB" sz="10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Buncher1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en-GB" sz="1000" dirty="0">
                          <a:solidFill>
                            <a:schemeClr val="bg1"/>
                          </a:solidFill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3.6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endParaRPr lang="en-GB" sz="1000" dirty="0">
                        <a:solidFill>
                          <a:schemeClr val="tx1"/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>
                    <a:solidFill>
                      <a:srgbClr val="00FA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endParaRPr lang="en-GB" sz="1000" dirty="0">
                        <a:solidFill>
                          <a:schemeClr val="tx1"/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endParaRPr lang="en-GB" sz="1000" dirty="0">
                        <a:solidFill>
                          <a:srgbClr val="009051"/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endParaRPr lang="en-GB" sz="1000" dirty="0">
                        <a:solidFill>
                          <a:schemeClr val="tx1"/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453369"/>
                  </a:ext>
                </a:extLst>
              </a:tr>
              <a:tr h="235527">
                <a:tc>
                  <a:txBody>
                    <a:bodyPr/>
                    <a:lstStyle/>
                    <a:p>
                      <a:r>
                        <a:rPr lang="en-GB" sz="10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Buncher2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en-GB" sz="1000" dirty="0">
                          <a:solidFill>
                            <a:schemeClr val="bg1"/>
                          </a:solidFill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3.6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endParaRPr lang="en-GB" sz="1000" dirty="0">
                        <a:solidFill>
                          <a:schemeClr val="tx1"/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>
                    <a:solidFill>
                      <a:srgbClr val="00FA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endParaRPr lang="en-GB" sz="1000" dirty="0">
                        <a:solidFill>
                          <a:schemeClr val="tx1"/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>
                    <a:solidFill>
                      <a:srgbClr val="00FA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endParaRPr lang="en-GB" sz="1000" dirty="0">
                        <a:solidFill>
                          <a:srgbClr val="009051"/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endParaRPr lang="en-GB" sz="1000" dirty="0">
                        <a:solidFill>
                          <a:schemeClr val="tx1"/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1293016"/>
                  </a:ext>
                </a:extLst>
              </a:tr>
              <a:tr h="235527">
                <a:tc>
                  <a:txBody>
                    <a:bodyPr/>
                    <a:lstStyle/>
                    <a:p>
                      <a:r>
                        <a:rPr lang="en-GB" sz="10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Buncher3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en-GB" sz="1000" dirty="0">
                          <a:solidFill>
                            <a:schemeClr val="bg1"/>
                          </a:solidFill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3.6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endParaRPr lang="en-GB" sz="1000" dirty="0">
                        <a:solidFill>
                          <a:schemeClr val="tx1"/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endParaRPr lang="en-GB" sz="1000" dirty="0">
                        <a:solidFill>
                          <a:schemeClr val="tx1"/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>
                    <a:solidFill>
                      <a:srgbClr val="00FA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endParaRPr lang="en-GB" sz="1000" dirty="0">
                        <a:solidFill>
                          <a:srgbClr val="009051"/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endParaRPr lang="en-GB" sz="1000" dirty="0">
                        <a:solidFill>
                          <a:schemeClr val="tx1"/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6343432"/>
                  </a:ext>
                </a:extLst>
              </a:tr>
              <a:tr h="235527">
                <a:tc>
                  <a:txBody>
                    <a:bodyPr/>
                    <a:lstStyle/>
                    <a:p>
                      <a:r>
                        <a:rPr lang="en-GB" sz="10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DTL1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en-GB" sz="1000" dirty="0">
                          <a:solidFill>
                            <a:schemeClr val="bg1"/>
                          </a:solidFill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20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endParaRPr lang="en-GB" sz="1000" dirty="0">
                        <a:solidFill>
                          <a:schemeClr val="tx1"/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endParaRPr lang="en-GB" sz="1000" dirty="0">
                        <a:solidFill>
                          <a:schemeClr val="tx1"/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>
                    <a:solidFill>
                      <a:srgbClr val="00FA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n-GB" sz="1000" dirty="0">
                          <a:solidFill>
                            <a:srgbClr val="FF0000"/>
                          </a:solidFill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F-comm, RF-test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endParaRPr lang="en-GB" sz="1000" dirty="0">
                        <a:solidFill>
                          <a:schemeClr val="tx1"/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8915023"/>
                  </a:ext>
                </a:extLst>
              </a:tr>
              <a:tr h="235527">
                <a:tc>
                  <a:txBody>
                    <a:bodyPr/>
                    <a:lstStyle/>
                    <a:p>
                      <a:r>
                        <a:rPr lang="en-GB" sz="10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DTL2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en-GB" sz="1000" dirty="0">
                          <a:solidFill>
                            <a:schemeClr val="bg1"/>
                          </a:solidFill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21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429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dirty="0">
                        <a:solidFill>
                          <a:schemeClr val="tx1"/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429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dirty="0">
                        <a:solidFill>
                          <a:schemeClr val="tx1"/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429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>
                          <a:solidFill>
                            <a:srgbClr val="FF0000"/>
                          </a:solidFill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F-comm, RF-test</a:t>
                      </a:r>
                    </a:p>
                  </a:txBody>
                  <a:tcPr>
                    <a:solidFill>
                      <a:srgbClr val="FFFC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endParaRPr lang="en-GB" sz="1000" dirty="0">
                        <a:solidFill>
                          <a:schemeClr val="tx1"/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0950446"/>
                  </a:ext>
                </a:extLst>
              </a:tr>
              <a:tr h="235527">
                <a:tc>
                  <a:txBody>
                    <a:bodyPr/>
                    <a:lstStyle/>
                    <a:p>
                      <a:r>
                        <a:rPr lang="en-GB" sz="10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DTL3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en-GB" sz="1000" dirty="0">
                          <a:solidFill>
                            <a:schemeClr val="bg1"/>
                          </a:solidFill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39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endParaRPr lang="en-GB" sz="1000" dirty="0">
                        <a:solidFill>
                          <a:schemeClr val="tx1"/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endParaRPr lang="en-GB" sz="1000" dirty="0">
                        <a:solidFill>
                          <a:schemeClr val="tx1"/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429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dirty="0">
                        <a:solidFill>
                          <a:schemeClr val="tx1"/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>
                    <a:solidFill>
                      <a:srgbClr val="00FA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endParaRPr lang="en-GB" sz="1000" dirty="0">
                        <a:solidFill>
                          <a:schemeClr val="tx1"/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8392301"/>
                  </a:ext>
                </a:extLst>
              </a:tr>
              <a:tr h="235527">
                <a:tc>
                  <a:txBody>
                    <a:bodyPr/>
                    <a:lstStyle/>
                    <a:p>
                      <a:r>
                        <a:rPr lang="en-GB" sz="10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DTL4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en-GB" sz="1000" dirty="0">
                          <a:solidFill>
                            <a:schemeClr val="bg1"/>
                          </a:solidFill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57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endParaRPr lang="en-GB" sz="1000" dirty="0">
                        <a:solidFill>
                          <a:schemeClr val="tx1"/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endParaRPr lang="en-GB" sz="1000" dirty="0">
                        <a:solidFill>
                          <a:schemeClr val="tx1"/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429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dirty="0">
                        <a:solidFill>
                          <a:schemeClr val="tx1"/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>
                    <a:solidFill>
                      <a:srgbClr val="00FA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endParaRPr lang="en-GB" sz="1000" dirty="0">
                        <a:solidFill>
                          <a:schemeClr val="tx1"/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2826258"/>
                  </a:ext>
                </a:extLst>
              </a:tr>
              <a:tr h="235527">
                <a:tc>
                  <a:txBody>
                    <a:bodyPr/>
                    <a:lstStyle/>
                    <a:p>
                      <a:r>
                        <a:rPr lang="en-GB" sz="10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DTL5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en-GB" sz="1000" dirty="0">
                          <a:solidFill>
                            <a:schemeClr val="bg1"/>
                          </a:solidFill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74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endParaRPr lang="en-GB" sz="1000" dirty="0">
                        <a:solidFill>
                          <a:schemeClr val="tx1"/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endParaRPr lang="en-GB" sz="1000" dirty="0">
                        <a:solidFill>
                          <a:schemeClr val="tx1"/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429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dirty="0">
                        <a:solidFill>
                          <a:schemeClr val="tx1"/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429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dirty="0">
                        <a:solidFill>
                          <a:schemeClr val="tx1"/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>
                    <a:solidFill>
                      <a:srgbClr val="00FA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9549731"/>
                  </a:ext>
                </a:extLst>
              </a:tr>
              <a:tr h="235527">
                <a:tc>
                  <a:txBody>
                    <a:bodyPr/>
                    <a:lstStyle/>
                    <a:p>
                      <a:r>
                        <a:rPr lang="en-GB" sz="10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SPK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en-GB" sz="1000" dirty="0">
                          <a:solidFill>
                            <a:schemeClr val="bg1"/>
                          </a:solidFill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90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endParaRPr lang="en-GB" sz="1000" dirty="0">
                        <a:solidFill>
                          <a:schemeClr val="tx1"/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endParaRPr lang="en-GB" sz="1000" dirty="0">
                        <a:solidFill>
                          <a:schemeClr val="tx1"/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endParaRPr lang="en-GB" sz="1000" dirty="0">
                        <a:solidFill>
                          <a:schemeClr val="tx1"/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429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dirty="0">
                        <a:solidFill>
                          <a:schemeClr val="tx1"/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>
                    <a:solidFill>
                      <a:srgbClr val="00FA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964374"/>
                  </a:ext>
                </a:extLst>
              </a:tr>
              <a:tr h="235527">
                <a:tc>
                  <a:txBody>
                    <a:bodyPr/>
                    <a:lstStyle/>
                    <a:p>
                      <a:r>
                        <a:rPr lang="en-GB" sz="10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MB+HB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en-GB" sz="1000" dirty="0">
                          <a:solidFill>
                            <a:schemeClr val="bg1"/>
                          </a:solidFill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216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endParaRPr lang="en-GB" sz="1000" dirty="0">
                        <a:solidFill>
                          <a:schemeClr val="tx1"/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endParaRPr lang="en-GB" sz="1000" dirty="0">
                        <a:solidFill>
                          <a:schemeClr val="tx1"/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endParaRPr lang="en-GB" sz="1000" dirty="0">
                        <a:solidFill>
                          <a:schemeClr val="tx1"/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endParaRPr lang="en-GB" sz="1000" dirty="0">
                        <a:solidFill>
                          <a:schemeClr val="tx1"/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>
                    <a:solidFill>
                      <a:srgbClr val="00FA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4693767"/>
                  </a:ext>
                </a:extLst>
              </a:tr>
            </a:tbl>
          </a:graphicData>
        </a:graphic>
      </p:graphicFrame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D8E9E19-C7F7-F5B6-C58A-77C21E364A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3766789"/>
            <a:ext cx="7162800" cy="1262411"/>
          </a:xfrm>
        </p:spPr>
        <p:txBody>
          <a:bodyPr/>
          <a:lstStyle/>
          <a:p>
            <a:r>
              <a:rPr lang="en-GB" sz="1100" dirty="0"/>
              <a:t>We do cavity scan mostly w/ probe but may also use the fast-commissioning and RF-test.</a:t>
            </a:r>
          </a:p>
          <a:p>
            <a:pPr lvl="1"/>
            <a:r>
              <a:rPr lang="en-GB" sz="1050" dirty="0"/>
              <a:t>Beam mode check of MPS is based on ESS-0377547, but there are more constraints based on energy.</a:t>
            </a:r>
            <a:endParaRPr lang="en-GB" sz="1000" dirty="0"/>
          </a:p>
          <a:p>
            <a:r>
              <a:rPr lang="en-GB" sz="1100" dirty="0"/>
              <a:t>Slow-tuning will be used only for the MEBT-FC and dump, until we have good measurements of activations.</a:t>
            </a:r>
          </a:p>
          <a:p>
            <a:pPr lvl="1"/>
            <a:r>
              <a:rPr lang="en-GB" sz="1050" dirty="0"/>
              <a:t>RP monitors DTL2-FC and SPK-IBS.</a:t>
            </a:r>
          </a:p>
          <a:p>
            <a:r>
              <a:rPr lang="en-GB" sz="1100" dirty="0"/>
              <a:t>14 Hz will be done mainly with fast-commissioning.</a:t>
            </a:r>
          </a:p>
          <a:p>
            <a:r>
              <a:rPr lang="en-GB" sz="1100" dirty="0"/>
              <a:t>If the long-pulse verification is not used now, do we ever use it at its </a:t>
            </a:r>
            <a:r>
              <a:rPr lang="en-GB" sz="1100" dirty="0">
                <a:solidFill>
                  <a:srgbClr val="FF0000"/>
                </a:solidFill>
              </a:rPr>
              <a:t>full extent</a:t>
            </a:r>
            <a:r>
              <a:rPr lang="en-GB" sz="1100" dirty="0"/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425668-6E61-1513-0DA2-230699B2D9F6}"/>
              </a:ext>
            </a:extLst>
          </p:cNvPr>
          <p:cNvSpPr txBox="1"/>
          <p:nvPr/>
        </p:nvSpPr>
        <p:spPr>
          <a:xfrm>
            <a:off x="7239000" y="1397001"/>
            <a:ext cx="1524000" cy="40011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rgbClr val="FF0000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Forbidden modes during the cavity scans</a:t>
            </a:r>
          </a:p>
        </p:txBody>
      </p:sp>
    </p:spTree>
    <p:extLst>
      <p:ext uri="{BB962C8B-B14F-4D97-AF65-F5344CB8AC3E}">
        <p14:creationId xmlns:p14="http://schemas.microsoft.com/office/powerpoint/2010/main" val="26324623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10E5F-A91C-073A-4C47-6DC2D131F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000" dirty="0"/>
              <a:t>What I want to know/communicate before starting beam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3A1254-C5BE-5449-3772-957575B52F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400"/>
              </a:spcBef>
            </a:pPr>
            <a:r>
              <a:rPr lang="en-GB" sz="1200" dirty="0"/>
              <a:t>RF/cavity</a:t>
            </a:r>
          </a:p>
          <a:p>
            <a:pPr lvl="1">
              <a:spcBef>
                <a:spcPts val="400"/>
              </a:spcBef>
            </a:pPr>
            <a:r>
              <a:rPr lang="en-GB" sz="1100" dirty="0"/>
              <a:t>Field limits and operation pulse length. How do we keep track the limits?</a:t>
            </a:r>
          </a:p>
          <a:p>
            <a:pPr lvl="1">
              <a:spcBef>
                <a:spcPts val="400"/>
              </a:spcBef>
            </a:pPr>
            <a:r>
              <a:rPr lang="en-GB" sz="1100" dirty="0"/>
              <a:t>Strategy for ramp-up pulse length and how much time to allocate for conditioning?</a:t>
            </a:r>
          </a:p>
          <a:p>
            <a:pPr lvl="2">
              <a:spcBef>
                <a:spcPts val="400"/>
              </a:spcBef>
            </a:pPr>
            <a:r>
              <a:rPr lang="en-GB" sz="1050" dirty="0"/>
              <a:t>If 2.86 </a:t>
            </a:r>
            <a:r>
              <a:rPr lang="en-GB" sz="1050" dirty="0" err="1"/>
              <a:t>ms</a:t>
            </a:r>
            <a:r>
              <a:rPr lang="en-GB" sz="1050" dirty="0"/>
              <a:t> is important for the initial OPs, should we prioritise conditioning over the current ramp-up?</a:t>
            </a:r>
          </a:p>
          <a:p>
            <a:pPr lvl="1">
              <a:spcBef>
                <a:spcPts val="400"/>
              </a:spcBef>
            </a:pPr>
            <a:r>
              <a:rPr lang="en-GB" sz="1100" dirty="0"/>
              <a:t>Discussion ongoing for how to handle a bad pulse for LLRF learning.</a:t>
            </a:r>
          </a:p>
          <a:p>
            <a:pPr>
              <a:spcBef>
                <a:spcPts val="400"/>
              </a:spcBef>
            </a:pPr>
            <a:r>
              <a:rPr lang="en-GB" sz="1200" dirty="0"/>
              <a:t>Diagnostics</a:t>
            </a:r>
            <a:endParaRPr lang="en-GB" sz="1400" dirty="0"/>
          </a:p>
          <a:p>
            <a:pPr lvl="1">
              <a:spcBef>
                <a:spcPts val="400"/>
              </a:spcBef>
            </a:pPr>
            <a:r>
              <a:rPr lang="en-GB" sz="1100" dirty="0"/>
              <a:t>Mainly for BLMs and emittance/profile devices, we want to test which units, roughly when, and in which condition?</a:t>
            </a:r>
          </a:p>
          <a:p>
            <a:pPr lvl="1">
              <a:spcBef>
                <a:spcPts val="400"/>
              </a:spcBef>
            </a:pPr>
            <a:r>
              <a:rPr lang="en-GB" sz="1100" dirty="0"/>
              <a:t>(For myself, feasibility of the controlled loss test.)</a:t>
            </a:r>
          </a:p>
          <a:p>
            <a:pPr>
              <a:spcBef>
                <a:spcPts val="400"/>
              </a:spcBef>
            </a:pPr>
            <a:r>
              <a:rPr lang="en-GB" sz="1200" dirty="0"/>
              <a:t>Protections</a:t>
            </a:r>
            <a:endParaRPr lang="en-GB" sz="1100" dirty="0"/>
          </a:p>
          <a:p>
            <a:pPr lvl="1">
              <a:spcBef>
                <a:spcPts val="400"/>
              </a:spcBef>
            </a:pPr>
            <a:r>
              <a:rPr lang="en-GB" sz="1100" dirty="0"/>
              <a:t>For the differential protection, do we do anything beyond testing functionality?</a:t>
            </a:r>
          </a:p>
          <a:p>
            <a:pPr lvl="1">
              <a:spcBef>
                <a:spcPts val="400"/>
              </a:spcBef>
            </a:pPr>
            <a:r>
              <a:rPr lang="en-GB" sz="1100" dirty="0"/>
              <a:t>Dump protection</a:t>
            </a:r>
          </a:p>
          <a:p>
            <a:pPr lvl="2">
              <a:spcBef>
                <a:spcPts val="400"/>
              </a:spcBef>
            </a:pPr>
            <a:r>
              <a:rPr lang="en-GB" sz="1050" dirty="0"/>
              <a:t>Do we use the limits in ESS-0034025 (interface requirements)? Analysis exists only for 5x5 mm RMS even for probe.</a:t>
            </a:r>
          </a:p>
          <a:p>
            <a:pPr lvl="2">
              <a:spcBef>
                <a:spcPts val="400"/>
              </a:spcBef>
            </a:pPr>
            <a:r>
              <a:rPr lang="en-GB" sz="1050" dirty="0"/>
              <a:t>Do we keep the imaging exposed to the beam all the time?</a:t>
            </a:r>
          </a:p>
          <a:p>
            <a:pPr lvl="2">
              <a:spcBef>
                <a:spcPts val="400"/>
              </a:spcBef>
            </a:pPr>
            <a:r>
              <a:rPr lang="en-GB" sz="1050" dirty="0"/>
              <a:t>(Requirements and use cases could have been communicated better. Something to think for </a:t>
            </a:r>
            <a:r>
              <a:rPr lang="en-GB" sz="1050" dirty="0" err="1"/>
              <a:t>BoT.</a:t>
            </a:r>
            <a:r>
              <a:rPr lang="en-GB" sz="1050" dirty="0"/>
              <a:t>)</a:t>
            </a:r>
            <a:endParaRPr lang="en-GB" sz="1300" dirty="0"/>
          </a:p>
          <a:p>
            <a:pPr>
              <a:spcBef>
                <a:spcPts val="400"/>
              </a:spcBef>
            </a:pPr>
            <a:r>
              <a:rPr lang="en-GB" sz="1200" dirty="0"/>
              <a:t>Support and man-power (for scheduling)</a:t>
            </a:r>
          </a:p>
          <a:p>
            <a:pPr lvl="1">
              <a:spcBef>
                <a:spcPts val="400"/>
              </a:spcBef>
            </a:pPr>
            <a:r>
              <a:rPr lang="en-GB" sz="1100" dirty="0"/>
              <a:t>Who’s taking shift when? Who’s coordinating?</a:t>
            </a:r>
          </a:p>
          <a:p>
            <a:pPr lvl="1">
              <a:spcBef>
                <a:spcPts val="400"/>
              </a:spcBef>
            </a:pPr>
            <a:r>
              <a:rPr lang="en-GB" sz="1100" dirty="0"/>
              <a:t>Note, if the initial test and phase/amp setting indeed take ~3 hours for each cavity and if we only work regular hours, we have no time for the parallel activities.</a:t>
            </a:r>
          </a:p>
          <a:p>
            <a:pPr marL="0" indent="0">
              <a:buNone/>
            </a:pPr>
            <a:endParaRPr lang="en-GB" sz="1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8B40E2-D841-1CA3-31FC-E73A3E81B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01079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FDD11BC-97B7-0997-8E7F-9738CBEAEA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020490"/>
            <a:ext cx="7772400" cy="1102519"/>
          </a:xfrm>
        </p:spPr>
        <p:txBody>
          <a:bodyPr>
            <a:normAutofit/>
          </a:bodyPr>
          <a:lstStyle/>
          <a:p>
            <a:r>
              <a:rPr lang="en-GB" sz="2400" dirty="0"/>
              <a:t>Backup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99519D-7787-E0AB-11AD-E4CD8E95399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010400" y="4813300"/>
            <a:ext cx="2133600" cy="273050"/>
          </a:xfrm>
        </p:spPr>
        <p:txBody>
          <a:bodyPr/>
          <a:lstStyle/>
          <a:p>
            <a:fld id="{551115BC-487E-4422-894C-CB7CD3E79223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15824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0-01-29_ncl-comm_test-comm-wrkshp" id="{A2F43BFF-313F-084E-AD42-8AAEB6BEDD02}" vid="{9B4BB246-9718-2C4A-8CCE-22CF9293C4C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77202</TotalTime>
  <Words>1821</Words>
  <Application>Microsoft Macintosh PowerPoint</Application>
  <PresentationFormat>On-screen Show (16:9)</PresentationFormat>
  <Paragraphs>391</Paragraphs>
  <Slides>15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Segoe UI</vt:lpstr>
      <vt:lpstr>Segoe UI Historic</vt:lpstr>
      <vt:lpstr>Office Theme</vt:lpstr>
      <vt:lpstr>Beam Commissioning Plan, Schedule, and Goals</vt:lpstr>
      <vt:lpstr>Outline</vt:lpstr>
      <vt:lpstr>NCL commissioning recap (1): Beam physics</vt:lpstr>
      <vt:lpstr>NCL commissioning recap (2): Operations</vt:lpstr>
      <vt:lpstr>Priorities (goals) and plan</vt:lpstr>
      <vt:lpstr>Schedule overview</vt:lpstr>
      <vt:lpstr>Modes and destinations</vt:lpstr>
      <vt:lpstr>What I want to know/communicate before starting beam</vt:lpstr>
      <vt:lpstr>Backup</vt:lpstr>
      <vt:lpstr>Steps w/ details: Front-end</vt:lpstr>
      <vt:lpstr>Steps w/ details: DTL</vt:lpstr>
      <vt:lpstr>Steps w/ details: SCL</vt:lpstr>
      <vt:lpstr>Beam physics key points</vt:lpstr>
      <vt:lpstr>List of (selected) beam physics studies</vt:lpstr>
      <vt:lpstr>Beam loss simulations (confidence level losses)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Ryoichi Miyamoto</dc:creator>
  <cp:lastModifiedBy>Ryoichi Miyamoto</cp:lastModifiedBy>
  <cp:revision>1522</cp:revision>
  <dcterms:created xsi:type="dcterms:W3CDTF">2018-10-18T16:02:32Z</dcterms:created>
  <dcterms:modified xsi:type="dcterms:W3CDTF">2025-02-03T16:42:08Z</dcterms:modified>
</cp:coreProperties>
</file>