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62" r:id="rId2"/>
    <p:sldId id="267" r:id="rId3"/>
    <p:sldId id="285" r:id="rId4"/>
    <p:sldId id="286" r:id="rId5"/>
    <p:sldId id="284" r:id="rId6"/>
    <p:sldId id="297" r:id="rId7"/>
    <p:sldId id="295" r:id="rId8"/>
    <p:sldId id="29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66"/>
    <a:srgbClr val="CCCCCC"/>
    <a:srgbClr val="FECC99"/>
    <a:srgbClr val="FEE6CC"/>
    <a:srgbClr val="CCDFDB"/>
    <a:srgbClr val="E5F0EC"/>
    <a:srgbClr val="D7E59A"/>
    <a:srgbClr val="EBF1CB"/>
    <a:srgbClr val="CDD5E0"/>
    <a:srgbClr val="E6E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45" autoAdjust="0"/>
    <p:restoredTop sz="94681" autoAdjust="0"/>
  </p:normalViewPr>
  <p:slideViewPr>
    <p:cSldViewPr snapToGrid="0" snapToObjects="1">
      <p:cViewPr varScale="1">
        <p:scale>
          <a:sx n="101" d="100"/>
          <a:sy n="101" d="100"/>
        </p:scale>
        <p:origin x="9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16F17-FF12-814E-936A-620B3383A43B}" type="datetimeFigureOut">
              <a:rPr lang="sv-SE" smtClean="0"/>
              <a:t>2025-02-04</a:t>
            </a:fld>
            <a:endParaRPr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5A434-646A-2746-9BDC-885B2382B33E}" type="slidenum">
              <a:rPr lang="sv-SE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1822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829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5105BBA5-0B01-43EB-96EC-725AF28E5A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B3141B3-566C-47FF-8C29-67289995D2FA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965145F-CDA4-4965-A7C5-ACBA593934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03069" y="1048935"/>
            <a:ext cx="8872165" cy="476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8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A591D-7BEE-2A48-BD08-DCDF3D90DE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2025-02-04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PRESENTATION TITLE 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FA784AEE-BB11-4271-AB33-DE077410560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1103313" y="1657350"/>
            <a:ext cx="7767637" cy="44450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GB"/>
              <a:t>Click icon to add chart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755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8" name="Platshållare för tabell 7">
            <a:extLst>
              <a:ext uri="{FF2B5EF4-FFF2-40B4-BE49-F238E27FC236}">
                <a16:creationId xmlns:a16="http://schemas.microsoft.com/office/drawing/2014/main" id="{489D1BD7-202A-4115-BE6C-1B053CFFDE1E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1103313" y="1614488"/>
            <a:ext cx="9359900" cy="44069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GB"/>
              <a:t>Click icon to add table</a:t>
            </a:r>
            <a:endParaRPr lang="sv-SE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EF177138-95E5-674B-B010-143A8CD145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2025-02-04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2518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0" y="388593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79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-2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1DF3056-F3A8-2949-876C-528413E342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0395" y="3883393"/>
            <a:ext cx="8640000" cy="921363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EA5DA2EE-60AD-41D0-96B0-DDF02E0AE5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30395" y="5605695"/>
            <a:ext cx="6290892" cy="459883"/>
          </a:xfrm>
          <a:prstGeom prst="rect">
            <a:avLst/>
          </a:prstGeom>
        </p:spPr>
        <p:txBody>
          <a:bodyPr lIns="90000" tIns="18000" bIns="36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 strike="noStrike" cap="all" spc="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presented by &lt;name nameson&gt;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5CE429DE-35D4-F144-9881-2C3DD8AB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30395" y="6096663"/>
            <a:ext cx="1241068" cy="365125"/>
          </a:xfrm>
        </p:spPr>
        <p:txBody>
          <a:bodyPr/>
          <a:lstStyle>
            <a:lvl1pPr>
              <a:defRPr sz="1200"/>
            </a:lvl1pPr>
          </a:lstStyle>
          <a:p>
            <a:fld id="{18896B66-0B3A-474C-9C9C-E4F07B1F5DAD}" type="datetime1">
              <a:rPr lang="sv-SE" smtClean="0"/>
              <a:pPr/>
              <a:t>2025-02-04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138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9BCCEAFE-E21B-43CF-80C4-FF01C3F9D479}"/>
              </a:ext>
            </a:extLst>
          </p:cNvPr>
          <p:cNvSpPr/>
          <p:nvPr userDrawn="1"/>
        </p:nvSpPr>
        <p:spPr>
          <a:xfrm>
            <a:off x="0" y="16274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PRESENTATION </a:t>
            </a:r>
            <a:r>
              <a:rPr lang="sv-SE" dirty="0" err="1"/>
              <a:t>TITLe</a:t>
            </a:r>
            <a:r>
              <a:rPr lang="sv-SE" dirty="0"/>
              <a:t>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6426DF26-09C3-4DAE-B43E-0C11D6A635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5C48DF05-1B09-4DA6-AC56-07304871CC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5647" y="1640719"/>
            <a:ext cx="10042073" cy="4375520"/>
          </a:xfrm>
        </p:spPr>
        <p:txBody>
          <a:bodyPr>
            <a:noAutofit/>
          </a:bodyPr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Platshållare för datum 3">
            <a:extLst>
              <a:ext uri="{FF2B5EF4-FFF2-40B4-BE49-F238E27FC236}">
                <a16:creationId xmlns:a16="http://schemas.microsoft.com/office/drawing/2014/main" id="{04D3287D-3E21-D845-8766-C307E6765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2025-02-04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988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/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250D024A-8F85-4618-9506-0F493B263A92}"/>
              </a:ext>
            </a:extLst>
          </p:cNvPr>
          <p:cNvSpPr/>
          <p:nvPr userDrawn="1"/>
        </p:nvSpPr>
        <p:spPr>
          <a:xfrm>
            <a:off x="0" y="0"/>
            <a:ext cx="647771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28E18C2-A66E-436E-89DA-1C5D481CB4B4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77712" y="0"/>
            <a:ext cx="5714288" cy="6858000"/>
          </a:xfrm>
          <a:solidFill>
            <a:srgbClr val="ECECEC"/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55DE042-7DE8-4583-986C-4082375307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0491" y="1051132"/>
            <a:ext cx="4255909" cy="829149"/>
          </a:xfrm>
        </p:spPr>
        <p:txBody>
          <a:bodyPr rIns="18000" anchor="b" anchorCtr="0"/>
          <a:lstStyle>
            <a:lvl1pPr marL="0" indent="0">
              <a:buFontTx/>
              <a:buNone/>
              <a:defRPr sz="4800">
                <a:solidFill>
                  <a:schemeClr val="bg1"/>
                </a:solidFill>
                <a:latin typeface="+mn-lt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# (chapter)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1DC53C5B-9DC3-4646-B6B3-DD59404D44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0491" y="2169209"/>
            <a:ext cx="4255909" cy="2462613"/>
          </a:xfrm>
        </p:spPr>
        <p:txBody>
          <a:bodyPr rIns="18000" anchor="t" anchorCtr="0"/>
          <a:lstStyle>
            <a:lvl1pPr marL="0" indent="0">
              <a:spcBef>
                <a:spcPts val="0"/>
              </a:spcBef>
              <a:buFontTx/>
              <a:buNone/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25464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5917406D-4BE3-3B4C-BCFF-41B4F0FAB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9365782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13" name="Platshållare för datum 3">
            <a:extLst>
              <a:ext uri="{FF2B5EF4-FFF2-40B4-BE49-F238E27FC236}">
                <a16:creationId xmlns:a16="http://schemas.microsoft.com/office/drawing/2014/main" id="{3E8E36C4-8565-B94E-A90D-FF5DD7F86A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2025-02-04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008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58775" indent="-2159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BA21051E-3C35-41FB-8E6B-797DB8F2697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73692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2865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154C1432-4F85-1F42-8016-9B83B89CC8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2025-02-04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3510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975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B2D0E559-A900-41F3-93C5-387A7764A15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05297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39750" indent="-19685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E4E99B3B-ADB3-4D1A-9A7F-AA1B8528E6C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116194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F91A8E7B-C629-D343-8A83-7EB0ADF608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2025-02-04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6766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16B191E2-1C71-4B4C-B562-DD793673C24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73813" y="1562100"/>
            <a:ext cx="4994275" cy="476885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rgbClr val="666666"/>
                </a:solidFill>
              </a:defRPr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 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C4F3A85-66E6-412A-97CD-99D922EFBEE2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506E76ED-0FF0-4A03-8EB9-06B57B12EC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5D496E45-863B-704B-B14F-5E0F5857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2025-02-04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6655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.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 dirty="0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8F5BB748-C0D0-CB4F-BA93-7488E4BA7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Image </a:t>
            </a:r>
            <a:r>
              <a:rPr lang="sv-SE" dirty="0" err="1"/>
              <a:t>title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286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1532B06-EA3A-AA45-A1FA-C8E1873FD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81999"/>
            <a:ext cx="9478393" cy="657340"/>
          </a:xfrm>
          <a:prstGeom prst="rect">
            <a:avLst/>
          </a:prstGeom>
        </p:spPr>
        <p:txBody>
          <a:bodyPr vert="horz" lIns="90000" tIns="45720" rIns="91440" bIns="45720" rtlCol="0" anchor="t" anchorCtr="0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6E4D6F2-5CFB-9D4E-AED8-120937FE25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5647" y="6483583"/>
            <a:ext cx="8326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spc="80" baseline="0">
                <a:solidFill>
                  <a:srgbClr val="CCCCCC"/>
                </a:solidFill>
              </a:defRPr>
            </a:lvl1pPr>
          </a:lstStyle>
          <a:p>
            <a:fld id="{926FFDD8-E9D5-414B-9D01-E73C6B8A8FCA}" type="datetime1">
              <a:rPr lang="sv-SE" smtClean="0"/>
              <a:t>2025-02-04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15FD9D7-4C35-3343-B008-A413FF500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3244" y="648358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80" baseline="0">
                <a:solidFill>
                  <a:srgbClr val="CCCCCC"/>
                </a:solidFill>
              </a:defRPr>
            </a:lvl1pPr>
          </a:lstStyle>
          <a:p>
            <a:r>
              <a:rPr lang="sv-SE"/>
              <a:t>PRESENTATION TITLE 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F6B396D-270A-E047-8DAD-6D51B53CA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5292" y="64835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CD0A89FF-22DC-4B6A-B9ED-60B2F32ED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5894" y="1561865"/>
            <a:ext cx="9561022" cy="4565397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2584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65" r:id="rId3"/>
    <p:sldLayoutId id="2147483667" r:id="rId4"/>
    <p:sldLayoutId id="2147483669" r:id="rId5"/>
    <p:sldLayoutId id="2147483650" r:id="rId6"/>
    <p:sldLayoutId id="2147483668" r:id="rId7"/>
    <p:sldLayoutId id="2147483662" r:id="rId8"/>
    <p:sldLayoutId id="2147483664" r:id="rId9"/>
    <p:sldLayoutId id="2147483663" r:id="rId10"/>
    <p:sldLayoutId id="2147483666" r:id="rId11"/>
    <p:sldLayoutId id="214748367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101600" indent="-101600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Segoe UI" panose="020B0502040204020203" pitchFamily="34" charset="0"/>
        <a:buChar char=" "/>
        <a:defRPr sz="2000" kern="1200">
          <a:solidFill>
            <a:srgbClr val="666666"/>
          </a:solidFill>
          <a:latin typeface="+mn-lt"/>
          <a:ea typeface="+mn-ea"/>
          <a:cs typeface="+mn-cs"/>
        </a:defRPr>
      </a:lvl1pPr>
      <a:lvl2pPr marL="315913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Wingdings" panose="05000000000000000000" pitchFamily="2" charset="2"/>
        <a:buChar char=""/>
        <a:defRPr sz="2000" kern="1200">
          <a:solidFill>
            <a:srgbClr val="666666"/>
          </a:solidFill>
          <a:latin typeface="+mn-lt"/>
          <a:ea typeface="+mn-ea"/>
          <a:cs typeface="+mn-cs"/>
        </a:defRPr>
      </a:lvl2pPr>
      <a:lvl3pPr marL="582613" indent="-2508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800" kern="1200">
          <a:solidFill>
            <a:srgbClr val="666666"/>
          </a:solidFill>
          <a:latin typeface="+mn-lt"/>
          <a:ea typeface="+mn-ea"/>
          <a:cs typeface="+mn-cs"/>
        </a:defRPr>
      </a:lvl3pPr>
      <a:lvl4pPr marL="839788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055688" indent="-2000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4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chess.esss.lu.se/enovia/link/ESS-4935524/21308.51166.29364.15391/valid" TargetMode="Externa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confluence.ess.eu/display/ATC/DTL5+TRR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hess.esss.lu.se/enovia/link/21308.51166.51891.50797/valid" TargetMode="External"/><Relationship Id="rId2" Type="http://schemas.openxmlformats.org/officeDocument/2006/relationships/hyperlink" Target="https://chess.esss.lu.se/enovia/link/21308.51166.3212.4715/valid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chess.esss.lu.se/enovia/link/21308.51166.26560.19389/valid" TargetMode="External"/><Relationship Id="rId4" Type="http://schemas.openxmlformats.org/officeDocument/2006/relationships/hyperlink" Target="https://chess.esss.lu.se/enovia/link/21308.51166.20930.24712/valid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267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239CC-F728-5418-70B3-FF09F5E29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NCR’s &amp; CCR’s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455963-1586-84D0-40B4-8D5E264CA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AB6CD1-0F80-D9C3-E7E3-F1602A79B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10</a:t>
            </a:fld>
            <a:endParaRPr lang="sv-S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2AC30E-6A9A-476A-BC3C-F8195E84D4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F97D5A-0D09-420C-986A-6DF8B798A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2025-02-04</a:t>
            </a:fld>
            <a:endParaRPr lang="sv-SE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8A55458-F7BF-AA41-C08E-3B422928EF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outstanding NCR’s </a:t>
            </a:r>
          </a:p>
          <a:p>
            <a:endParaRPr lang="en-US" dirty="0"/>
          </a:p>
          <a:p>
            <a:r>
              <a:rPr lang="en-US" dirty="0"/>
              <a:t>Addition of H2 Generator CCR </a:t>
            </a:r>
            <a:r>
              <a:rPr lang="en-US" dirty="0">
                <a:hlinkClick r:id="rId2"/>
              </a:rPr>
              <a:t>ESS-4935524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6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052F9-8482-9155-BE5E-C01153DC8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 Does the System have a SSCI2S Function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B10A09-444D-39A6-21CE-6836BCB3A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FC4D13-01DB-6949-3D37-ABF78473C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11</a:t>
            </a:fld>
            <a:endParaRPr lang="sv-S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EEAC2D-375F-7A07-0A5A-502B6239C7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following systems are classified as SSCI2S;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CWS01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CWS02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CWS03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CWS04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Isrc</a:t>
            </a:r>
            <a:r>
              <a:rPr lang="en-US" dirty="0"/>
              <a:t> RF System and Fast Shutdown Unit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82550" lvl="1" indent="0">
              <a:buNone/>
            </a:pPr>
            <a:r>
              <a:rPr lang="en-US" dirty="0"/>
              <a:t>These systems undergo periodic maintenance </a:t>
            </a:r>
            <a:r>
              <a:rPr lang="en-US"/>
              <a:t>and MPS </a:t>
            </a:r>
            <a:r>
              <a:rPr lang="en-US" dirty="0"/>
              <a:t>Testing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73D0C5-2E22-454C-2BC1-FD9142BC1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2025-02-04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1154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052F9-8482-9155-BE5E-C01153DC8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 Applicable codes of compliance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B10A09-444D-39A6-21CE-6836BCB3A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FC4D13-01DB-6949-3D37-ABF78473C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12</a:t>
            </a:fld>
            <a:endParaRPr lang="sv-S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7962B6-BAEC-3053-64DD-50D3DA851E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EEAC2D-375F-7A07-0A5A-502B6239C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7241217" cy="4768062"/>
          </a:xfrm>
        </p:spPr>
        <p:txBody>
          <a:bodyPr/>
          <a:lstStyle/>
          <a:p>
            <a:r>
              <a:rPr lang="en-US" dirty="0"/>
              <a:t>‘AFS 2017:3 </a:t>
            </a:r>
            <a:r>
              <a:rPr lang="en-US" dirty="0" err="1"/>
              <a:t>Användning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kontroll</a:t>
            </a:r>
            <a:r>
              <a:rPr lang="en-US" dirty="0"/>
              <a:t> av </a:t>
            </a:r>
            <a:r>
              <a:rPr lang="en-US" dirty="0" err="1"/>
              <a:t>trycksatta</a:t>
            </a:r>
            <a:r>
              <a:rPr lang="en-US" dirty="0"/>
              <a:t> </a:t>
            </a:r>
            <a:r>
              <a:rPr lang="en-US" dirty="0" err="1"/>
              <a:t>anordningar</a:t>
            </a:r>
            <a:r>
              <a:rPr lang="en-US" dirty="0"/>
              <a:t>’. </a:t>
            </a:r>
          </a:p>
          <a:p>
            <a:endParaRPr lang="en-US" dirty="0"/>
          </a:p>
          <a:p>
            <a:r>
              <a:rPr lang="en-US" dirty="0"/>
              <a:t>Relevant to cooling skids with expansion vessels, large volume low pressure – </a:t>
            </a:r>
          </a:p>
          <a:p>
            <a:pPr lvl="1"/>
            <a:r>
              <a:rPr lang="en-US" dirty="0"/>
              <a:t>No third party inspection required</a:t>
            </a:r>
          </a:p>
          <a:p>
            <a:pPr lvl="1"/>
            <a:r>
              <a:rPr lang="en-US" dirty="0"/>
              <a:t>Periodic Inspection performed by IOM Process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73D0C5-2E22-454C-2BC1-FD9142BC1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2025-02-04</a:t>
            </a:fld>
            <a:endParaRPr lang="sv-S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E3043D-FD20-8A0D-39E4-FD2A4E43A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5326" y="1754627"/>
            <a:ext cx="3013765" cy="420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46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052F9-8482-9155-BE5E-C01153DC8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8. Test with Beam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B10A09-444D-39A6-21CE-6836BCB3A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FC4D13-01DB-6949-3D37-ABF78473C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13</a:t>
            </a:fld>
            <a:endParaRPr lang="sv-S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7962B6-BAEC-3053-64DD-50D3DA851E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EEAC2D-375F-7A07-0A5A-502B6239C7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Yes, part of beam commissioning plan.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73D0C5-2E22-454C-2BC1-FD9142BC1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2025-02-04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0227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052F9-8482-9155-BE5E-C01153DC8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9. Have Start Up Checklists been performed, issues found?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B10A09-444D-39A6-21CE-6836BCB3A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FC4D13-01DB-6949-3D37-ABF78473C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14</a:t>
            </a:fld>
            <a:endParaRPr lang="sv-S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EEAC2D-375F-7A07-0A5A-502B6239C7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Start up check lists have not </a:t>
            </a:r>
            <a:r>
              <a:rPr lang="en-US" u="sng" dirty="0"/>
              <a:t>yet</a:t>
            </a:r>
            <a:r>
              <a:rPr lang="en-US" dirty="0"/>
              <a:t> been performed on NCL systems. </a:t>
            </a:r>
          </a:p>
          <a:p>
            <a:endParaRPr lang="en-US" dirty="0"/>
          </a:p>
          <a:p>
            <a:r>
              <a:rPr lang="en-US" dirty="0"/>
              <a:t>All RF cavities undergo interlock verification of RFLPS functionality prior to RF conditioning. </a:t>
            </a:r>
          </a:p>
          <a:p>
            <a:endParaRPr lang="en-US" dirty="0"/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73D0C5-2E22-454C-2BC1-FD9142BC1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2025-02-04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3064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052F9-8482-9155-BE5E-C01153DC8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10. Have all recommendation from previous Reviews been addressed?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B10A09-444D-39A6-21CE-6836BCB3A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FC4D13-01DB-6949-3D37-ABF78473C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15</a:t>
            </a:fld>
            <a:endParaRPr lang="sv-S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EEAC2D-375F-7A07-0A5A-502B6239C7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Recommendation from SAR3 to update </a:t>
            </a:r>
            <a:r>
              <a:rPr lang="en-US" dirty="0" err="1"/>
              <a:t>ISrc</a:t>
            </a:r>
            <a:r>
              <a:rPr lang="en-US" dirty="0"/>
              <a:t> Operations Manual – In Progress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73D0C5-2E22-454C-2BC1-FD9142BC1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2025-02-04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6926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45CF3-C12C-4347-8E68-43E7983404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Finish presentation</a:t>
            </a:r>
          </a:p>
        </p:txBody>
      </p:sp>
    </p:spTree>
    <p:extLst>
      <p:ext uri="{BB962C8B-B14F-4D97-AF65-F5344CB8AC3E}">
        <p14:creationId xmlns:p14="http://schemas.microsoft.com/office/powerpoint/2010/main" val="120996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45CF3-C12C-4347-8E68-43E7983404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NCL Components:</a:t>
            </a:r>
            <a:br>
              <a:rPr lang="en-GB" dirty="0"/>
            </a:br>
            <a:r>
              <a:rPr lang="en-GB" dirty="0" err="1"/>
              <a:t>ISrc</a:t>
            </a:r>
            <a:r>
              <a:rPr lang="en-GB" dirty="0"/>
              <a:t>, RFQ, MEBT Bunchers, DTL’s, Accelerator Water Cooling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D51EF2D-F832-4781-89C3-3F5E4843BF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SAR-4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26DA0E2-82BB-493E-9B68-2D93A245C5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PRESENTED BY Domenic Nicosia TD-AD-L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0E777A6-9513-43F3-BB24-ED0539ADDD8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930395" y="6117873"/>
            <a:ext cx="3215183" cy="459883"/>
          </a:xfrm>
        </p:spPr>
        <p:txBody>
          <a:bodyPr/>
          <a:lstStyle/>
          <a:p>
            <a:fld id="{18896B66-0B3A-474C-9C9C-E4F07B1F5DAD}" type="datetime1">
              <a:rPr lang="sv-SE" sz="1200" b="1">
                <a:solidFill>
                  <a:schemeClr val="bg1"/>
                </a:solidFill>
              </a:rPr>
              <a:pPr/>
              <a:t>2025-02-04</a:t>
            </a:fld>
            <a:endParaRPr lang="en-GB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99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515B4B-3ADD-418D-A61D-2099706C2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34CE1B4-62B3-438D-AEBF-F359667A0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pPr/>
              <a:t>3</a:t>
            </a:fld>
            <a:endParaRPr lang="sv-SE"/>
          </a:p>
        </p:txBody>
      </p:sp>
      <p:graphicFrame>
        <p:nvGraphicFramePr>
          <p:cNvPr id="8" name="Tabell 8">
            <a:extLst>
              <a:ext uri="{FF2B5EF4-FFF2-40B4-BE49-F238E27FC236}">
                <a16:creationId xmlns:a16="http://schemas.microsoft.com/office/drawing/2014/main" id="{6785EE1E-4A1C-4346-83D0-84014F8F23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4744827"/>
              </p:ext>
            </p:extLst>
          </p:nvPr>
        </p:nvGraphicFramePr>
        <p:xfrm>
          <a:off x="1195647" y="1633448"/>
          <a:ext cx="10134600" cy="4577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34600">
                  <a:extLst>
                    <a:ext uri="{9D8B030D-6E8A-4147-A177-3AD203B41FA5}">
                      <a16:colId xmlns:a16="http://schemas.microsoft.com/office/drawing/2014/main" val="1887023439"/>
                    </a:ext>
                  </a:extLst>
                </a:gridCol>
              </a:tblGrid>
              <a:tr h="4577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57188" algn="l"/>
                        </a:tabLst>
                        <a:defRPr/>
                      </a:pPr>
                      <a:r>
                        <a:rPr lang="en-GB" sz="2000" b="0" noProof="0" dirty="0">
                          <a:solidFill>
                            <a:schemeClr val="bg1"/>
                          </a:solidFill>
                        </a:rPr>
                        <a:t>1	</a:t>
                      </a:r>
                      <a:r>
                        <a:rPr lang="en-GB" sz="20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Scope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5739561"/>
                  </a:ext>
                </a:extLst>
              </a:tr>
              <a:tr h="457794">
                <a:tc>
                  <a:txBody>
                    <a:bodyPr/>
                    <a:lstStyle/>
                    <a:p>
                      <a:pPr>
                        <a:tabLst>
                          <a:tab pos="357188" algn="l"/>
                        </a:tabLst>
                      </a:pPr>
                      <a:r>
                        <a:rPr lang="en-GB" sz="2000" b="0" noProof="0" dirty="0">
                          <a:solidFill>
                            <a:schemeClr val="bg1"/>
                          </a:solidFill>
                        </a:rPr>
                        <a:t>2	System Status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2991455"/>
                  </a:ext>
                </a:extLst>
              </a:tr>
              <a:tr h="457794">
                <a:tc>
                  <a:txBody>
                    <a:bodyPr/>
                    <a:lstStyle/>
                    <a:p>
                      <a:pPr>
                        <a:tabLst>
                          <a:tab pos="357188" algn="l"/>
                        </a:tabLst>
                      </a:pPr>
                      <a:r>
                        <a:rPr lang="en-GB" sz="2000" b="0" noProof="0" dirty="0">
                          <a:solidFill>
                            <a:schemeClr val="bg1"/>
                          </a:solidFill>
                        </a:rPr>
                        <a:t>3	Status of documentation (CIDL)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8378964"/>
                  </a:ext>
                </a:extLst>
              </a:tr>
              <a:tr h="457794">
                <a:tc>
                  <a:txBody>
                    <a:bodyPr/>
                    <a:lstStyle/>
                    <a:p>
                      <a:pPr>
                        <a:tabLst>
                          <a:tab pos="357188" algn="l"/>
                        </a:tabLst>
                      </a:pPr>
                      <a:r>
                        <a:rPr lang="en-GB" sz="2000" b="0" noProof="0" dirty="0">
                          <a:solidFill>
                            <a:schemeClr val="bg1"/>
                          </a:solidFill>
                        </a:rPr>
                        <a:t>4	Known issues deemed OK to proceed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5913222"/>
                  </a:ext>
                </a:extLst>
              </a:tr>
              <a:tr h="4577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57188" algn="l"/>
                        </a:tabLst>
                        <a:defRPr/>
                      </a:pPr>
                      <a:r>
                        <a:rPr lang="en-GB" sz="2000" b="0" noProof="0" dirty="0">
                          <a:solidFill>
                            <a:schemeClr val="bg1"/>
                          </a:solidFill>
                        </a:rPr>
                        <a:t>5	</a:t>
                      </a:r>
                      <a:r>
                        <a:rPr lang="en-GB" sz="2000" b="0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NCR’s &amp; CCR’s</a:t>
                      </a:r>
                      <a:endParaRPr lang="en-GB" sz="20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6532126"/>
                  </a:ext>
                </a:extLst>
              </a:tr>
              <a:tr h="4577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57188" algn="l"/>
                        </a:tabLst>
                        <a:defRPr/>
                      </a:pPr>
                      <a:r>
                        <a:rPr lang="en-GB" sz="2000" b="0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	</a:t>
                      </a:r>
                      <a:r>
                        <a:rPr lang="en-GB" sz="20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Does the system have any SSCI2S (rad safety) function?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0096166"/>
                  </a:ext>
                </a:extLst>
              </a:tr>
              <a:tr h="4577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57188" algn="l"/>
                        </a:tabLst>
                        <a:defRPr/>
                      </a:pPr>
                      <a:r>
                        <a:rPr lang="en-GB" sz="2000" b="0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7	</a:t>
                      </a:r>
                      <a:r>
                        <a:rPr lang="en-GB" sz="20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Applicable codes and compliance (</a:t>
                      </a:r>
                      <a:r>
                        <a:rPr lang="en-GB" sz="2000" b="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e.g</a:t>
                      </a:r>
                      <a:r>
                        <a:rPr lang="en-GB" sz="20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required periodic inspections)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9522269"/>
                  </a:ext>
                </a:extLst>
              </a:tr>
              <a:tr h="4577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57188" algn="l"/>
                        </a:tabLst>
                        <a:defRPr/>
                      </a:pPr>
                      <a:r>
                        <a:rPr lang="en-GB" sz="2000" b="0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   </a:t>
                      </a:r>
                      <a:r>
                        <a:rPr lang="en-GB" sz="20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Describe briefly any tests needed with beam (and point to plan)</a:t>
                      </a:r>
                      <a:endParaRPr lang="en-GB" sz="2000" b="0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6951963"/>
                  </a:ext>
                </a:extLst>
              </a:tr>
              <a:tr h="4577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57188" algn="l"/>
                        </a:tabLst>
                        <a:defRPr/>
                      </a:pPr>
                      <a:r>
                        <a:rPr lang="en-GB" sz="2000" b="0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9   </a:t>
                      </a:r>
                      <a:r>
                        <a:rPr lang="en-GB" sz="20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Have start up checklist been performed? Any issues found?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5773930"/>
                  </a:ext>
                </a:extLst>
              </a:tr>
              <a:tr h="4577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57188" algn="l"/>
                        </a:tabLst>
                        <a:defRPr/>
                      </a:pPr>
                      <a:r>
                        <a:rPr lang="en-GB" sz="2000" b="0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10 </a:t>
                      </a:r>
                      <a:r>
                        <a:rPr lang="en-GB" sz="20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Have all recommendations from previous reviews (not just TRR) been addressed?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9253113"/>
                  </a:ext>
                </a:extLst>
              </a:tr>
            </a:tbl>
          </a:graphicData>
        </a:graphic>
      </p:graphicFrame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A59AED1-4BAA-47FE-A233-9C2F413DB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TITLE/FOOTER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78972905-E434-5D47-AFD2-FA25DA38A1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>
                <a:solidFill>
                  <a:schemeClr val="bg1"/>
                </a:solidFill>
              </a:rPr>
              <a:t>2025-02-04</a:t>
            </a:fld>
            <a:endParaRPr lang="sv-S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43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239CC-F728-5418-70B3-FF09F5E29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Scope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455963-1586-84D0-40B4-8D5E264CA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AB6CD1-0F80-D9C3-E7E3-F1602A79B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4</a:t>
            </a:fld>
            <a:endParaRPr lang="sv-S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2AC30E-6A9A-476A-BC3C-F8195E84D4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General Scope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F97D5A-0D09-420C-986A-6DF8B798A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2025-02-04</a:t>
            </a:fld>
            <a:endParaRPr lang="sv-SE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8A55458-F7BF-AA41-C08E-3B422928EF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NCL consist of </a:t>
            </a:r>
            <a:r>
              <a:rPr lang="en-US" dirty="0" err="1"/>
              <a:t>Isrc</a:t>
            </a:r>
            <a:r>
              <a:rPr lang="en-US" dirty="0"/>
              <a:t>, LEBT, RFQ, MEBT and DTL; together these systems provide proton beam generation, acceleration and transport. 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dirty="0"/>
              <a:t>Beam commissioning up to DLT4 FC completed in 2023, SRR3</a:t>
            </a:r>
          </a:p>
          <a:p>
            <a:pPr marL="0" indent="0">
              <a:buNone/>
            </a:pPr>
            <a:r>
              <a:rPr lang="en-US" dirty="0"/>
              <a:t>Accelerator Cooling; Provided by 4 separate cooling skids;</a:t>
            </a:r>
          </a:p>
          <a:p>
            <a:pPr marL="0" indent="0">
              <a:buNone/>
            </a:pPr>
            <a:r>
              <a:rPr lang="en-US" dirty="0"/>
              <a:t>CWS01 CWS02 CWS03 CWS04</a:t>
            </a: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4FBE20E-16D4-443A-C0D3-7ED11B4A314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709" y="2399866"/>
            <a:ext cx="9771888" cy="1299125"/>
          </a:xfrm>
          <a:prstGeom prst="rect">
            <a:avLst/>
          </a:prstGeom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9F29297F-2E2F-70E8-A2D4-DDF6C43613AC}"/>
              </a:ext>
            </a:extLst>
          </p:cNvPr>
          <p:cNvSpPr/>
          <p:nvPr/>
        </p:nvSpPr>
        <p:spPr>
          <a:xfrm>
            <a:off x="1094400" y="2399866"/>
            <a:ext cx="4138000" cy="1029134"/>
          </a:xfrm>
          <a:prstGeom prst="roundRect">
            <a:avLst/>
          </a:prstGeom>
          <a:noFill/>
          <a:ln w="635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57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239CC-F728-5418-70B3-FF09F5E29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System Status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455963-1586-84D0-40B4-8D5E264CA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AB6CD1-0F80-D9C3-E7E3-F1602A79B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5</a:t>
            </a:fld>
            <a:endParaRPr lang="sv-S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2AC30E-6A9A-476A-BC3C-F8195E84D4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C8983F14-23B1-A416-A258-727129F78F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9377794"/>
              </p:ext>
            </p:extLst>
          </p:nvPr>
        </p:nvGraphicFramePr>
        <p:xfrm>
          <a:off x="1103709" y="1184564"/>
          <a:ext cx="10199055" cy="524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9685">
                  <a:extLst>
                    <a:ext uri="{9D8B030D-6E8A-4147-A177-3AD203B41FA5}">
                      <a16:colId xmlns:a16="http://schemas.microsoft.com/office/drawing/2014/main" val="2208284105"/>
                    </a:ext>
                  </a:extLst>
                </a:gridCol>
                <a:gridCol w="2993179">
                  <a:extLst>
                    <a:ext uri="{9D8B030D-6E8A-4147-A177-3AD203B41FA5}">
                      <a16:colId xmlns:a16="http://schemas.microsoft.com/office/drawing/2014/main" val="262574773"/>
                    </a:ext>
                  </a:extLst>
                </a:gridCol>
                <a:gridCol w="3806191">
                  <a:extLst>
                    <a:ext uri="{9D8B030D-6E8A-4147-A177-3AD203B41FA5}">
                      <a16:colId xmlns:a16="http://schemas.microsoft.com/office/drawing/2014/main" val="28180226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70495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ISrc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ESS.ACC.E01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Plasma Conditioning Ongoing</a:t>
                      </a:r>
                    </a:p>
                    <a:p>
                      <a:r>
                        <a:rPr lang="en-US" dirty="0" err="1"/>
                        <a:t>Operatign</a:t>
                      </a:r>
                      <a:r>
                        <a:rPr lang="en-US" dirty="0"/>
                        <a:t> with H2 Generator – ‘ATEX inactive’</a:t>
                      </a:r>
                    </a:p>
                    <a:p>
                      <a:r>
                        <a:rPr lang="en-US" dirty="0"/>
                        <a:t>HVPS – Initial Tests performed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275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RFQ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ESS.ACC.A01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RF Conditioning Ongoing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4233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MEBT Bunchers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ESS.ACC.W02.W01.C(01-03)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RF Conditioning Starting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252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DTL’s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ESS.ACC.A02.A(01- 05)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DTL’s 1-4 – RF Conditioning Ongoing</a:t>
                      </a:r>
                    </a:p>
                    <a:p>
                      <a:r>
                        <a:rPr lang="en-US" dirty="0"/>
                        <a:t>DTL 5 – Installed, </a:t>
                      </a:r>
                      <a:r>
                        <a:rPr lang="en-US" dirty="0">
                          <a:hlinkClick r:id="rId2"/>
                        </a:rPr>
                        <a:t>TRR</a:t>
                      </a:r>
                      <a:r>
                        <a:rPr lang="en-US" dirty="0"/>
                        <a:t> completed, SAT-3 Completed, SIT-3 Ongoing, RF- Conditioning Ongoing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875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CWS01 – </a:t>
                      </a:r>
                      <a:r>
                        <a:rPr lang="en-US" dirty="0" err="1"/>
                        <a:t>Isrc</a:t>
                      </a:r>
                      <a:r>
                        <a:rPr lang="en-US" dirty="0"/>
                        <a:t>, LEBT, MEBT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ACC.E02.W01.E01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Operational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0460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CWS02 – CM’s, LWU’s, IBS, TBD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ACC.E02.W01.E02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Operational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4472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CWS03 - RFQ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ACC.E02.W01.E03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Operational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1067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CWS04 – DTL’s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ACC.A02.E05.E04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Operational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6765821"/>
                  </a:ext>
                </a:extLst>
              </a:tr>
            </a:tbl>
          </a:graphicData>
        </a:graphic>
      </p:graphicFrame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F97D5A-0D09-420C-986A-6DF8B798A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2025-02-04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8346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239CC-F728-5418-70B3-FF09F5E29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System Status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455963-1586-84D0-40B4-8D5E264CA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AB6CD1-0F80-D9C3-E7E3-F1602A79B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6</a:t>
            </a:fld>
            <a:endParaRPr lang="sv-S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2AC30E-6A9A-476A-BC3C-F8195E84D4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RF - Conditioning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F97D5A-0D09-420C-986A-6DF8B798A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2025-02-04</a:t>
            </a:fld>
            <a:endParaRPr lang="sv-SE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0A1CC390-46ED-DE71-ABF4-CCD60719D2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732" y="1438102"/>
            <a:ext cx="10934535" cy="5028854"/>
          </a:xfrm>
        </p:spPr>
      </p:pic>
    </p:spTree>
    <p:extLst>
      <p:ext uri="{BB962C8B-B14F-4D97-AF65-F5344CB8AC3E}">
        <p14:creationId xmlns:p14="http://schemas.microsoft.com/office/powerpoint/2010/main" val="4057638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239CC-F728-5418-70B3-FF09F5E29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Status of Documentation (CIDLS)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455963-1586-84D0-40B4-8D5E264CA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AB6CD1-0F80-D9C3-E7E3-F1602A79B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7</a:t>
            </a:fld>
            <a:endParaRPr lang="sv-S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2AC30E-6A9A-476A-BC3C-F8195E84D4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/>
              <a:t>Isrc</a:t>
            </a:r>
            <a:r>
              <a:rPr lang="en-US" dirty="0"/>
              <a:t> - LEBT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F97D5A-0D09-420C-986A-6DF8B798A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2025-02-04</a:t>
            </a:fld>
            <a:endParaRPr lang="sv-SE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1A8039F-E213-8585-A622-EA862179BA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709" y="1426273"/>
            <a:ext cx="10074290" cy="5048997"/>
          </a:xfrm>
        </p:spPr>
      </p:pic>
    </p:spTree>
    <p:extLst>
      <p:ext uri="{BB962C8B-B14F-4D97-AF65-F5344CB8AC3E}">
        <p14:creationId xmlns:p14="http://schemas.microsoft.com/office/powerpoint/2010/main" val="113939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239CC-F728-5418-70B3-FF09F5E29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Status of Documentation (CIDLS)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455963-1586-84D0-40B4-8D5E264CA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AB6CD1-0F80-D9C3-E7E3-F1602A79B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8</a:t>
            </a:fld>
            <a:endParaRPr lang="sv-S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2AC30E-6A9A-476A-BC3C-F8195E84D4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F97D5A-0D09-420C-986A-6DF8B798A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2025-02-04</a:t>
            </a:fld>
            <a:endParaRPr lang="sv-SE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94D4DA6-4A10-6366-C5C6-47C71267E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RFQ </a:t>
            </a:r>
            <a:r>
              <a:rPr lang="en-US" dirty="0">
                <a:hlinkClick r:id="rId2"/>
              </a:rPr>
              <a:t>OS-0000008</a:t>
            </a:r>
            <a:endParaRPr lang="en-US" dirty="0"/>
          </a:p>
          <a:p>
            <a:r>
              <a:rPr lang="en-US" dirty="0"/>
              <a:t>MEBT </a:t>
            </a:r>
            <a:r>
              <a:rPr lang="en-US" dirty="0">
                <a:hlinkClick r:id="rId3"/>
              </a:rPr>
              <a:t>OS-0000010</a:t>
            </a:r>
            <a:endParaRPr lang="en-US" dirty="0"/>
          </a:p>
          <a:p>
            <a:r>
              <a:rPr lang="en-US" dirty="0"/>
              <a:t>DTL </a:t>
            </a:r>
            <a:r>
              <a:rPr lang="en-US" dirty="0">
                <a:hlinkClick r:id="rId4"/>
              </a:rPr>
              <a:t>OS-0000009</a:t>
            </a:r>
            <a:endParaRPr lang="en-US" dirty="0"/>
          </a:p>
          <a:p>
            <a:r>
              <a:rPr lang="en-US" dirty="0"/>
              <a:t>Accelerator Water Cooling </a:t>
            </a:r>
            <a:r>
              <a:rPr lang="en-US" dirty="0">
                <a:hlinkClick r:id="rId5"/>
              </a:rPr>
              <a:t>OS-0000127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1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239CC-F728-5418-70B3-FF09F5E29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Known Issues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455963-1586-84D0-40B4-8D5E264CA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AB6CD1-0F80-D9C3-E7E3-F1602A79B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9</a:t>
            </a:fld>
            <a:endParaRPr lang="sv-S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2AC30E-6A9A-476A-BC3C-F8195E84D4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F97D5A-0D09-420C-986A-6DF8B798A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2025-02-04</a:t>
            </a:fld>
            <a:endParaRPr lang="sv-SE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8A55458-F7BF-AA41-C08E-3B422928EF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known issues</a:t>
            </a:r>
          </a:p>
        </p:txBody>
      </p:sp>
    </p:spTree>
    <p:extLst>
      <p:ext uri="{BB962C8B-B14F-4D97-AF65-F5344CB8AC3E}">
        <p14:creationId xmlns:p14="http://schemas.microsoft.com/office/powerpoint/2010/main" val="311547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ESS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9DC"/>
      </a:accent1>
      <a:accent2>
        <a:srgbClr val="003366"/>
      </a:accent2>
      <a:accent3>
        <a:srgbClr val="99BE00"/>
      </a:accent3>
      <a:accent4>
        <a:srgbClr val="006646"/>
      </a:accent4>
      <a:accent5>
        <a:srgbClr val="FF7D00"/>
      </a:accent5>
      <a:accent6>
        <a:srgbClr val="821482"/>
      </a:accent6>
      <a:hlink>
        <a:srgbClr val="0099DC"/>
      </a:hlink>
      <a:folHlink>
        <a:srgbClr val="0099DC"/>
      </a:folHlink>
    </a:clrScheme>
    <a:fontScheme name="ESS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>
            <a:solidFill>
              <a:srgbClr val="666666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5" id="{C8E05FD6-4408-40A1-AAFA-F1913A6B3D38}" vid="{2ACFAA60-6D1B-4172-9AA5-52CCB5CBBC4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1556</TotalTime>
  <Words>614</Words>
  <Application>Microsoft Macintosh PowerPoint</Application>
  <PresentationFormat>Widescreen</PresentationFormat>
  <Paragraphs>144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Segoe UI</vt:lpstr>
      <vt:lpstr>Segoe UI Light</vt:lpstr>
      <vt:lpstr>Segoe UI Semibold</vt:lpstr>
      <vt:lpstr>Wingdings</vt:lpstr>
      <vt:lpstr>Office-tema</vt:lpstr>
      <vt:lpstr>PowerPoint Presentation</vt:lpstr>
      <vt:lpstr>NCL Components: ISrc, RFQ, MEBT Bunchers, DTL’s, Accelerator Water Cooling</vt:lpstr>
      <vt:lpstr>Agenda</vt:lpstr>
      <vt:lpstr>1. Scope</vt:lpstr>
      <vt:lpstr>2. System Status</vt:lpstr>
      <vt:lpstr>2. System Status</vt:lpstr>
      <vt:lpstr>3. Status of Documentation (CIDLS)</vt:lpstr>
      <vt:lpstr>3. Status of Documentation (CIDLS)</vt:lpstr>
      <vt:lpstr>4. Known Issues</vt:lpstr>
      <vt:lpstr>5. NCR’s &amp; CCR’s</vt:lpstr>
      <vt:lpstr>6. Does the System have a SSCI2S Function</vt:lpstr>
      <vt:lpstr>7. Applicable codes of compliance</vt:lpstr>
      <vt:lpstr>8. Test with Beam</vt:lpstr>
      <vt:lpstr>9. Have Start Up Checklists been performed, issues found?</vt:lpstr>
      <vt:lpstr>10. Have all recommendation from previous Reviews been addressed?</vt:lpstr>
      <vt:lpstr>Finish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Paolo Pierini</dc:creator>
  <cp:lastModifiedBy>Domenic Nicosia</cp:lastModifiedBy>
  <cp:revision>91</cp:revision>
  <cp:lastPrinted>2019-03-08T10:27:30Z</cp:lastPrinted>
  <dcterms:created xsi:type="dcterms:W3CDTF">2025-01-30T20:10:59Z</dcterms:created>
  <dcterms:modified xsi:type="dcterms:W3CDTF">2025-02-04T08:46:36Z</dcterms:modified>
</cp:coreProperties>
</file>