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1440" r:id="rId3"/>
    <p:sldId id="1435" r:id="rId4"/>
    <p:sldId id="1439" r:id="rId5"/>
    <p:sldId id="259" r:id="rId6"/>
    <p:sldId id="275" r:id="rId7"/>
    <p:sldId id="268" r:id="rId8"/>
    <p:sldId id="1438" r:id="rId9"/>
    <p:sldId id="274" r:id="rId10"/>
    <p:sldId id="294" r:id="rId11"/>
    <p:sldId id="282" r:id="rId12"/>
    <p:sldId id="277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94681" autoAdjust="0"/>
  </p:normalViewPr>
  <p:slideViewPr>
    <p:cSldViewPr snapToGrid="0" snapToObjects="1">
      <p:cViewPr varScale="1">
        <p:scale>
          <a:sx n="131" d="100"/>
          <a:sy n="131" d="100"/>
        </p:scale>
        <p:origin x="8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2025-02-04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2025-02-04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hess.esss.lu.se/enovia/link/21308.51166.6144.23552" TargetMode="External"/><Relationship Id="rId3" Type="http://schemas.openxmlformats.org/officeDocument/2006/relationships/hyperlink" Target="https://confluence.esss.lu.se/pages/viewpage.action?pageId=64914873" TargetMode="External"/><Relationship Id="rId7" Type="http://schemas.openxmlformats.org/officeDocument/2006/relationships/hyperlink" Target="https://chess.esss.lu.se/enovia/link/21308.51166.7936.43208" TargetMode="External"/><Relationship Id="rId2" Type="http://schemas.openxmlformats.org/officeDocument/2006/relationships/hyperlink" Target="https://chess.esss.lu.se/enovia/link/21308.51166.10752.15785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hess.esss.lu.se/enovia/link/21308.51166.56064.25116" TargetMode="External"/><Relationship Id="rId5" Type="http://schemas.openxmlformats.org/officeDocument/2006/relationships/hyperlink" Target="https://chess.esss.lu.se/enovia/link/21308.51166.65025.928" TargetMode="External"/><Relationship Id="rId4" Type="http://schemas.openxmlformats.org/officeDocument/2006/relationships/hyperlink" Target="https://chess.esss.lu.se/enovia/link/21308.51166.64512.28648" TargetMode="External"/><Relationship Id="rId9" Type="http://schemas.openxmlformats.org/officeDocument/2006/relationships/hyperlink" Target="https://chess.esss.lu.se/enovia/link/21308.51166.30464.6053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21308.51166.13312.34632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hess.esss.lu.se/enovia/link/21308.51166.33280.56467" TargetMode="External"/><Relationship Id="rId13" Type="http://schemas.openxmlformats.org/officeDocument/2006/relationships/hyperlink" Target="https://chess.esss.lu.se/enovia/link/21308.51166.21504.51905" TargetMode="External"/><Relationship Id="rId3" Type="http://schemas.openxmlformats.org/officeDocument/2006/relationships/hyperlink" Target="https://chess.esss.lu.se/enovia/link/21308.51166.38656.59795" TargetMode="External"/><Relationship Id="rId7" Type="http://schemas.openxmlformats.org/officeDocument/2006/relationships/hyperlink" Target="https://chess.esss.lu.se/enovia/link/21308.51166.10240.48462" TargetMode="External"/><Relationship Id="rId12" Type="http://schemas.openxmlformats.org/officeDocument/2006/relationships/hyperlink" Target="https://chess.esss.lu.se/enovia/link/21308.51166.59648.36741" TargetMode="External"/><Relationship Id="rId2" Type="http://schemas.openxmlformats.org/officeDocument/2006/relationships/hyperlink" Target="https://chess.esss.lu.se/enovia/link/21308.51166.35584.50656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hess.esss.lu.se/enovia/link/21308.51166.18944.21202" TargetMode="External"/><Relationship Id="rId11" Type="http://schemas.openxmlformats.org/officeDocument/2006/relationships/hyperlink" Target="https://chess.esss.lu.se/enovia/link/21308.51166.9472.7818" TargetMode="External"/><Relationship Id="rId5" Type="http://schemas.openxmlformats.org/officeDocument/2006/relationships/hyperlink" Target="https://chess.esss.lu.se/enovia/link/21308.51166.64256.40621" TargetMode="External"/><Relationship Id="rId10" Type="http://schemas.openxmlformats.org/officeDocument/2006/relationships/hyperlink" Target="https://chess.esss.lu.se/enovia/link/21308.51166.61184.36273" TargetMode="External"/><Relationship Id="rId4" Type="http://schemas.openxmlformats.org/officeDocument/2006/relationships/hyperlink" Target="https://chess.esss.lu.se/enovia/link/21308.51166.33280.23352" TargetMode="External"/><Relationship Id="rId9" Type="http://schemas.openxmlformats.org/officeDocument/2006/relationships/hyperlink" Target="https://chess.esss.lu.se/enovia/link/21308.51166.28673.2150" TargetMode="External"/><Relationship Id="rId14" Type="http://schemas.openxmlformats.org/officeDocument/2006/relationships/hyperlink" Target="https://chess.esss.lu.se/enovia/link/21308.51166.61184.36273-MEB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i="0" dirty="0">
                <a:effectLst/>
                <a:latin typeface="+mn-lt"/>
              </a:rPr>
              <a:t>Magnets and Power Converters</a:t>
            </a:r>
            <a:endParaRPr lang="en-GB" dirty="0">
              <a:latin typeface="+mn-lt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5474437"/>
            <a:ext cx="7446687" cy="459883"/>
          </a:xfrm>
        </p:spPr>
        <p:txBody>
          <a:bodyPr/>
          <a:lstStyle/>
          <a:p>
            <a:r>
              <a:rPr lang="en-GB" dirty="0"/>
              <a:t>PRESENTED BY </a:t>
            </a:r>
            <a:r>
              <a:rPr lang="en-GB" dirty="0" err="1"/>
              <a:t>Emmanouil</a:t>
            </a:r>
            <a:r>
              <a:rPr lang="en-GB" dirty="0"/>
              <a:t> TRACHANAS-ACCELERATOR ENGINEER-</a:t>
            </a:r>
            <a:r>
              <a:rPr lang="en-GB" dirty="0" err="1"/>
              <a:t>linac</a:t>
            </a:r>
            <a:r>
              <a:rPr lang="en-GB" dirty="0"/>
              <a:t> group</a:t>
            </a:r>
          </a:p>
          <a:p>
            <a:r>
              <a:rPr lang="en-GB" dirty="0"/>
              <a:t>Dana Mackenzie- Electromechanical Technician-Power converters group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2025-02-04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85DD6-66A5-854A-9292-2787FB61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3DBD6F0-EFA7-B34D-8894-C74E7F007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1D84AF0-3E4B-F94D-8C4B-D01A5CD1A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" y="162319"/>
            <a:ext cx="932179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v-SE" altLang="sv-S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611C3-AD7C-5342-926D-895E20815DC1}"/>
              </a:ext>
            </a:extLst>
          </p:cNvPr>
          <p:cNvSpPr/>
          <p:nvPr/>
        </p:nvSpPr>
        <p:spPr>
          <a:xfrm>
            <a:off x="346040" y="596947"/>
            <a:ext cx="11325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LWU Vacuum </a:t>
            </a:r>
            <a:r>
              <a:rPr lang="sv-SE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Acceptance</a:t>
            </a:r>
            <a:r>
              <a:rPr lang="sv-SE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Documentation</a:t>
            </a:r>
            <a:r>
              <a:rPr lang="sv-SE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(Vacuum Group):</a:t>
            </a:r>
          </a:p>
          <a:p>
            <a:endParaRPr lang="sv-SE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E73F6D-C903-684D-ADF6-26F61F610BC6}"/>
              </a:ext>
            </a:extLst>
          </p:cNvPr>
          <p:cNvSpPr/>
          <p:nvPr/>
        </p:nvSpPr>
        <p:spPr>
          <a:xfrm>
            <a:off x="346040" y="931075"/>
            <a:ext cx="1132581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Vacuum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acceptance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tests folder: 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https://chess.esss.lu.se/enovia/link/21308.51166.10752.15785</a:t>
            </a:r>
            <a:endParaRPr lang="sv-SE" sz="16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ESS-2069339-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Guideline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for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Acceptance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Tests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of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the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Particle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Free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Linac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Warm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Units</a:t>
            </a:r>
            <a:endParaRPr lang="sv-SE" sz="16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Confluence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page: 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https://confluence.esss.lu.se/pages/viewpage.action?pageId=64914873</a:t>
            </a:r>
            <a:endParaRPr lang="sv-SE" sz="16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800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Magnet Systems  </a:t>
            </a:r>
            <a:r>
              <a:rPr lang="sv-SE" sz="1800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Acceptance</a:t>
            </a:r>
            <a:r>
              <a:rPr lang="sv-SE" sz="1800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&amp; Installation </a:t>
            </a:r>
            <a:r>
              <a:rPr lang="sv-SE" sz="1800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Documentation</a:t>
            </a:r>
            <a:r>
              <a:rPr lang="sv-SE" sz="1800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(</a:t>
            </a:r>
            <a:r>
              <a:rPr lang="sv-SE" sz="1800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Linac</a:t>
            </a:r>
            <a:r>
              <a:rPr lang="sv-SE" sz="1800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Group)</a:t>
            </a:r>
          </a:p>
          <a:p>
            <a:r>
              <a:rPr lang="en-GB" sz="1600" dirty="0"/>
              <a:t>ESS-4239660-Receiving Inspection Report LWU Magnets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/>
          </a:p>
          <a:p>
            <a:r>
              <a:rPr lang="en-GB" sz="1600" dirty="0"/>
              <a:t>ESS-3062528-Electrical inspection LWU magnets- Delivery inspection of LWU magnets at RATS and Tunnel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>
              <a:solidFill>
                <a:srgbClr val="00B05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GB" sz="1600" dirty="0"/>
              <a:t>ESS-5446025-SPK Magnets Electrical Quality Inspection-Final inspection before integrated testing. 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/>
          </a:p>
          <a:p>
            <a:r>
              <a:rPr lang="en-GB" sz="1600" dirty="0"/>
              <a:t>ESS-5510171- Electrical inspection MBL LWU magnets in G01.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 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/>
          </a:p>
          <a:p>
            <a:r>
              <a:rPr lang="en-GB" sz="1600" dirty="0"/>
              <a:t>ESS-5402205-Electrical inspection Magnets HBL 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/>
          </a:p>
          <a:p>
            <a:r>
              <a:rPr lang="en-US" sz="1600" dirty="0">
                <a:effectLst/>
                <a:ea typeface="Times New Roman" panose="02020603050405020304" pitchFamily="18" charset="0"/>
              </a:rPr>
              <a:t>ESS-4970029- Inspection of magnets HEBT-030-LWU and HEBT-040-LWU.</a:t>
            </a:r>
            <a:r>
              <a:rPr lang="en-SE" sz="1600" dirty="0">
                <a:effectLst/>
              </a:rPr>
              <a:t> 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SE" sz="1600" dirty="0">
              <a:effectLst/>
            </a:endParaRPr>
          </a:p>
          <a:p>
            <a:r>
              <a:rPr lang="en-US" sz="1600" dirty="0">
                <a:effectLst/>
                <a:ea typeface="Times New Roman" panose="02020603050405020304" pitchFamily="18" charset="0"/>
              </a:rPr>
              <a:t>ESS-5064501- Electrical installation inspection of HEBT LWU magnets in G01 prior to energization for testing.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 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SE" sz="1600" dirty="0"/>
          </a:p>
          <a:p>
            <a:r>
              <a:rPr lang="en-US" sz="1600" dirty="0">
                <a:effectLst/>
                <a:ea typeface="Times New Roman" panose="02020603050405020304" pitchFamily="18" charset="0"/>
              </a:rPr>
              <a:t>ESS-5165562- Electrical inspection of Magnets in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Dumpline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and A2T</a:t>
            </a:r>
            <a:r>
              <a:rPr lang="en-SE" sz="1600" dirty="0">
                <a:effectLst/>
              </a:rPr>
              <a:t> 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SE" sz="1600" dirty="0">
              <a:effectLst/>
            </a:endParaRPr>
          </a:p>
          <a:p>
            <a:r>
              <a:rPr lang="sv-SE" sz="1600" dirty="0" err="1"/>
              <a:t>Electrical</a:t>
            </a:r>
            <a:r>
              <a:rPr lang="sv-SE" sz="1600" dirty="0"/>
              <a:t> interface </a:t>
            </a:r>
            <a:r>
              <a:rPr lang="sv-SE" sz="1600" dirty="0" err="1"/>
              <a:t>Schematics</a:t>
            </a:r>
            <a:r>
              <a:rPr lang="sv-SE" sz="1600" dirty="0"/>
              <a:t>: </a:t>
            </a:r>
            <a:r>
              <a:rPr lang="en-GB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https://chess.esss.lu.se/enovia/link/21308.51166.64512.28648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600" b="0" i="0" dirty="0">
              <a:effectLst/>
            </a:endParaRPr>
          </a:p>
          <a:p>
            <a:endParaRPr lang="sv-SE" sz="1600" dirty="0"/>
          </a:p>
          <a:p>
            <a:endParaRPr lang="en-SE" sz="1600" dirty="0">
              <a:effectLst/>
            </a:endParaRPr>
          </a:p>
          <a:p>
            <a:endParaRPr lang="en-GB" dirty="0">
              <a:effectLst/>
            </a:endParaRP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65D99F-5ADA-364F-B146-3CFEBC53582D}"/>
              </a:ext>
            </a:extLst>
          </p:cNvPr>
          <p:cNvSpPr/>
          <p:nvPr/>
        </p:nvSpPr>
        <p:spPr>
          <a:xfrm>
            <a:off x="346040" y="5805484"/>
            <a:ext cx="9744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SAT Acceptance reports:   </a:t>
            </a:r>
            <a:r>
              <a:rPr lang="en-US" sz="1600" u="sng" dirty="0">
                <a:ea typeface="Segoe UI Historic" panose="020B0502040204020203" pitchFamily="34" charset="0"/>
                <a:cs typeface="Segoe UI Historic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https://chess.esss.lu.se/enovia/link/21308.51166.65025.928</a:t>
            </a:r>
            <a:r>
              <a:rPr lang="en-GB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-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endParaRPr lang="en-US" sz="1600" u="sng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7F2290-1BFB-7341-A65C-5E13F973B31B}"/>
              </a:ext>
            </a:extLst>
          </p:cNvPr>
          <p:cNvSpPr/>
          <p:nvPr/>
        </p:nvSpPr>
        <p:spPr>
          <a:xfrm>
            <a:off x="346040" y="4515231"/>
            <a:ext cx="1132581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								</a:t>
            </a:r>
            <a:endParaRPr lang="sv-SE" dirty="0">
              <a:solidFill>
                <a:srgbClr val="00B05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r>
              <a:rPr lang="en-US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Energisation</a:t>
            </a:r>
            <a:r>
              <a:rPr lang="en-US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Requests: </a:t>
            </a:r>
            <a:r>
              <a:rPr lang="en-US" sz="1600" u="sng" dirty="0">
                <a:ea typeface="Segoe UI Historic" panose="020B0502040204020203" pitchFamily="34" charset="0"/>
                <a:cs typeface="Segoe UI Historic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https://chess.esss.lu.se/enovia/link/21308.51166.56064.25116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GB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Rack circuit diagrams: </a:t>
            </a:r>
            <a:r>
              <a:rPr lang="en-GB" sz="1600" dirty="0">
                <a:ea typeface="Segoe UI Historic" panose="020B0502040204020203" pitchFamily="34" charset="0"/>
                <a:cs typeface="Segoe UI Historic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https://chess.esss.lu.se/enovia/link/21308.51166.7936.43208</a:t>
            </a:r>
            <a:r>
              <a:rPr lang="en-GB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-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- 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Rack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Types</a:t>
            </a:r>
            <a:endParaRPr lang="sv-SE" sz="16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GB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Connection diagrams: </a:t>
            </a:r>
            <a:r>
              <a:rPr lang="en-GB" sz="1600" u="sng" dirty="0">
                <a:ea typeface="Segoe UI Historic" panose="020B0502040204020203" pitchFamily="34" charset="0"/>
                <a:cs typeface="Segoe UI Historic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https://chess.esss.lu.se/enovia/link/21308.51166.6144.23552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-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sv-SE" sz="1600" dirty="0">
              <a:solidFill>
                <a:srgbClr val="00B05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D5F3A2-60AE-E447-B4DA-7A0B385C1036}"/>
              </a:ext>
            </a:extLst>
          </p:cNvPr>
          <p:cNvSpPr txBox="1"/>
          <p:nvPr/>
        </p:nvSpPr>
        <p:spPr>
          <a:xfrm>
            <a:off x="346040" y="4711004"/>
            <a:ext cx="4132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Power </a:t>
            </a:r>
            <a:r>
              <a:rPr lang="sv-SE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Converters</a:t>
            </a:r>
            <a:r>
              <a:rPr lang="sv-SE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Group </a:t>
            </a:r>
            <a:r>
              <a:rPr lang="sv-SE" b="1" u="sng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Documentation</a:t>
            </a:r>
            <a:r>
              <a:rPr lang="sv-SE" b="1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3CD00B-6BE0-EA48-8127-33B454A14760}"/>
              </a:ext>
            </a:extLst>
          </p:cNvPr>
          <p:cNvSpPr txBox="1"/>
          <p:nvPr/>
        </p:nvSpPr>
        <p:spPr>
          <a:xfrm>
            <a:off x="346040" y="6027565"/>
            <a:ext cx="874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Rack </a:t>
            </a:r>
            <a:r>
              <a:rPr lang="en-GB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Self Inspection</a:t>
            </a:r>
            <a:r>
              <a:rPr lang="en-US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</a:t>
            </a:r>
            <a:r>
              <a:rPr lang="en-US" sz="1600" u="sng" dirty="0">
                <a:ea typeface="Segoe UI Historic" panose="020B0502040204020203" pitchFamily="34" charset="0"/>
                <a:cs typeface="Segoe UI Historic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https://chess.esss.lu.se/enovia/link/21308.51166.30464.60533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GB" sz="1600" dirty="0"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-</a:t>
            </a:r>
            <a:r>
              <a:rPr lang="sv-SE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sv-SE" sz="1600" dirty="0">
              <a:solidFill>
                <a:srgbClr val="666666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FA2BE0-320C-1185-64E4-42D7334BB986}"/>
              </a:ext>
            </a:extLst>
          </p:cNvPr>
          <p:cNvSpPr txBox="1">
            <a:spLocks/>
          </p:cNvSpPr>
          <p:nvPr/>
        </p:nvSpPr>
        <p:spPr>
          <a:xfrm>
            <a:off x="346040" y="20554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3600" dirty="0">
                <a:latin typeface="+mn-lt"/>
                <a:cs typeface="Calibri" panose="020F0502020204030204" pitchFamily="34" charset="0"/>
              </a:rPr>
              <a:t>SAT &amp; Installation &amp; Energisation D</a:t>
            </a:r>
            <a:r>
              <a:rPr lang="en-GB" sz="3600" dirty="0" err="1">
                <a:latin typeface="+mn-lt"/>
                <a:cs typeface="Calibri" panose="020F0502020204030204" pitchFamily="34" charset="0"/>
              </a:rPr>
              <a:t>ocumentation</a:t>
            </a:r>
            <a:r>
              <a:rPr lang="en-GB" sz="3600" dirty="0">
                <a:latin typeface="+mn-lt"/>
                <a:cs typeface="Calibri" panose="020F0502020204030204" pitchFamily="34" charset="0"/>
              </a:rPr>
              <a:t> (2/2)-SCL</a:t>
            </a:r>
            <a:endParaRPr lang="en-SE" sz="36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E815274-D30D-7FE9-B2FB-F283E400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508" y="2909813"/>
            <a:ext cx="2753281" cy="34498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AD4B7-13C6-4813-C418-11E3AE45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CF302-E596-93FF-20C8-90BFC816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75953-A4AE-5188-063D-D1F990C4C675}"/>
              </a:ext>
            </a:extLst>
          </p:cNvPr>
          <p:cNvSpPr txBox="1"/>
          <p:nvPr/>
        </p:nvSpPr>
        <p:spPr>
          <a:xfrm>
            <a:off x="316896" y="474765"/>
            <a:ext cx="10563698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5B5D5E"/>
                </a:solidFill>
              </a:rPr>
              <a:t>NCL:</a:t>
            </a:r>
            <a:endParaRPr lang="en-GB" sz="1600" dirty="0">
              <a:solidFill>
                <a:srgbClr val="5B5D5E"/>
              </a:solidFill>
            </a:endParaRPr>
          </a:p>
          <a:p>
            <a:r>
              <a:rPr lang="en-GB" sz="1600" b="0" i="0" dirty="0">
                <a:effectLst/>
              </a:rPr>
              <a:t>ESS-1093283-</a:t>
            </a:r>
            <a:r>
              <a:rPr lang="en-GB" sz="1600" b="0" dirty="0">
                <a:effectLst/>
              </a:rPr>
              <a:t>ESS-Bilbao - Operation and service manual ESS MEBT Quadrupoles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dirty="0">
              <a:solidFill>
                <a:srgbClr val="5B5D5E"/>
              </a:solidFill>
              <a:effectLst/>
            </a:endParaRPr>
          </a:p>
          <a:p>
            <a:r>
              <a:rPr lang="en-GB" sz="1600" b="0" dirty="0">
                <a:effectLst/>
              </a:rPr>
              <a:t>ESS-3069799-MEBT Magnets Testing plan and Report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dirty="0">
              <a:solidFill>
                <a:srgbClr val="5B5D5E"/>
              </a:solidFill>
              <a:effectLst/>
            </a:endParaRPr>
          </a:p>
          <a:p>
            <a:r>
              <a:rPr lang="en-GB" sz="1600" b="0" dirty="0">
                <a:effectLst/>
              </a:rPr>
              <a:t>ESS-3077645-MEBT Verification and Validation Plan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dirty="0">
              <a:solidFill>
                <a:srgbClr val="5B5D5E"/>
              </a:solidFill>
              <a:effectLst/>
            </a:endParaRPr>
          </a:p>
          <a:p>
            <a:r>
              <a:rPr lang="en-GB" sz="1600" b="0" dirty="0">
                <a:effectLst/>
              </a:rPr>
              <a:t>ESS-4867732-</a:t>
            </a:r>
            <a:r>
              <a:rPr lang="en-GB" sz="1600" b="0" i="0" dirty="0">
                <a:effectLst/>
              </a:rPr>
              <a:t>DTL Verification and Validation (V&amp;V) plan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sv-SE" sz="1600" dirty="0">
              <a:solidFill>
                <a:srgbClr val="00B05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GB" sz="1600" b="0" i="0" dirty="0">
                <a:effectLst/>
              </a:rPr>
              <a:t>ESS-3148851-Sorensen SGA 30X501D-2GAA LEBT Solenoid Test Procedure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effectLst/>
            </a:endParaRPr>
          </a:p>
          <a:p>
            <a:r>
              <a:rPr lang="en-GB" sz="1600" b="0" i="0" dirty="0">
                <a:effectLst/>
              </a:rPr>
              <a:t>ESS-3148850-Ion Source Solenoid Coils Test Procedure and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effectLst/>
            </a:endParaRPr>
          </a:p>
          <a:p>
            <a:r>
              <a:rPr lang="en-GB" sz="1600" b="0" i="0" dirty="0">
                <a:effectLst/>
              </a:rPr>
              <a:t>ESS-3148853-FAST PS 20-20-400 LEBT Steerer Test Procedure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effectLst/>
            </a:endParaRPr>
          </a:p>
          <a:p>
            <a:endParaRPr lang="en-GB" sz="1600" dirty="0">
              <a:solidFill>
                <a:srgbClr val="5B5D5E"/>
              </a:solidFill>
            </a:endParaRPr>
          </a:p>
          <a:p>
            <a:r>
              <a:rPr lang="en-GB" sz="1600" b="1" dirty="0">
                <a:solidFill>
                  <a:srgbClr val="5B5D5E"/>
                </a:solidFill>
              </a:rPr>
              <a:t>Local Testing Phase (SCL):</a:t>
            </a:r>
          </a:p>
          <a:p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ESS-4164904-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MPC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Routine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 Test Template 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sv-SE" sz="1600" dirty="0">
              <a:solidFill>
                <a:srgbClr val="00B050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Test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</a:t>
            </a:r>
            <a:r>
              <a:rPr lang="sv-SE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https://chess.esss.lu.se/enovia/link/21308.51166.13312.34632</a:t>
            </a:r>
            <a:endParaRPr lang="sv-SE" sz="1600" u="sng" dirty="0"/>
          </a:p>
          <a:p>
            <a:r>
              <a:rPr lang="sv-SE" sz="1600" u="sng" dirty="0">
                <a:ea typeface="Segoe UI Historic" panose="020B0502040204020203" pitchFamily="34" charset="0"/>
                <a:cs typeface="Segoe UI Historic" panose="020B0502040204020203" pitchFamily="34" charset="0"/>
              </a:rPr>
              <a:t>ESS-4818003-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Rack </a:t>
            </a:r>
            <a:r>
              <a:rPr lang="sv-SE" sz="1600" dirty="0" err="1"/>
              <a:t>Type</a:t>
            </a:r>
            <a:r>
              <a:rPr lang="sv-SE" sz="1600" dirty="0"/>
              <a:t> Test </a:t>
            </a:r>
            <a:r>
              <a:rPr lang="sv-SE" sz="1600" dirty="0" err="1"/>
              <a:t>protocol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sv-SE" sz="1600" dirty="0"/>
          </a:p>
          <a:p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Test </a:t>
            </a:r>
            <a:r>
              <a:rPr lang="sv-SE" sz="16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</a:t>
            </a:r>
            <a:r>
              <a:rPr lang="sv-SE" sz="1600" dirty="0">
                <a:ea typeface="Segoe UI Historic" panose="020B0502040204020203" pitchFamily="34" charset="0"/>
                <a:cs typeface="Segoe UI Historic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https://chess.esss.lu.se/enovia/link/21308.51166.13312.34632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endParaRPr lang="en-GB" sz="1600" dirty="0">
              <a:solidFill>
                <a:srgbClr val="5B5D5E"/>
              </a:solidFill>
            </a:endParaRPr>
          </a:p>
          <a:p>
            <a:r>
              <a:rPr lang="en-GB" sz="1600" b="1" dirty="0">
                <a:solidFill>
                  <a:srgbClr val="5B5D5E"/>
                </a:solidFill>
              </a:rPr>
              <a:t>Integrated Testing Phase (SCL)</a:t>
            </a:r>
          </a:p>
          <a:p>
            <a:r>
              <a:rPr lang="en-GB" sz="1600" b="0" i="0" dirty="0">
                <a:effectLst/>
              </a:rPr>
              <a:t>ESS-4585532-Raster Magnets Test Plan and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*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ESS-5507926-SPK LWUs Magnet Systems (Q5,C5) Test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ESS-5507961-MBL LWUs Magnet Systems (Q6,C6) Test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ESS-5507962-</a:t>
            </a:r>
            <a:r>
              <a:rPr lang="en-GB" sz="1600" b="0" dirty="0">
                <a:effectLst/>
              </a:rPr>
              <a:t>HBL LWUs Magnet Systems (Q6,C6) Test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ESS-5507958-HEBT LWUs Magnet Systems (Q6,C6) Test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ESS-5507966-DumpLine DogLeg A2T- LWUs Magnet Systems Test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ESS-5584247-Dipole Magnet Systems (D1) Test Report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ESS-5421600-Quadrupole, Corrector and Dipole Magnets Operation &amp; Maintenance Manual</a:t>
            </a:r>
            <a:r>
              <a:rPr lang="sv-SE" sz="1600" dirty="0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– </a:t>
            </a:r>
            <a:r>
              <a:rPr lang="sv-SE" sz="1600" dirty="0" err="1">
                <a:solidFill>
                  <a:srgbClr val="00B050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endParaRPr lang="en-GB" sz="1600" b="0" i="0" dirty="0">
              <a:solidFill>
                <a:srgbClr val="5B5D5E"/>
              </a:solidFill>
              <a:effectLst/>
            </a:endParaRPr>
          </a:p>
          <a:p>
            <a:r>
              <a:rPr lang="en-GB" sz="1600" b="0" i="0" dirty="0">
                <a:effectLst/>
              </a:rPr>
              <a:t>ESS-XXXXXX-Raster Magnet Maintenance Manual-In Progress</a:t>
            </a:r>
          </a:p>
          <a:p>
            <a:endParaRPr lang="en-GB" sz="1600" b="0" i="0" dirty="0">
              <a:solidFill>
                <a:srgbClr val="5B5D5E"/>
              </a:solidFill>
              <a:effectLst/>
            </a:endParaRPr>
          </a:p>
          <a:p>
            <a:endParaRPr lang="en-GB" sz="1600" b="0" i="0" dirty="0">
              <a:solidFill>
                <a:srgbClr val="5B5D5E"/>
              </a:solidFill>
              <a:effectLst/>
            </a:endParaRPr>
          </a:p>
          <a:p>
            <a:endParaRPr lang="en-GB" sz="1600" b="0" i="0" dirty="0">
              <a:solidFill>
                <a:srgbClr val="5B5D5E"/>
              </a:solidFill>
              <a:effectLst/>
            </a:endParaRPr>
          </a:p>
          <a:p>
            <a:endParaRPr lang="en-GB" sz="1600" b="0" i="0" dirty="0">
              <a:solidFill>
                <a:srgbClr val="5B5D5E"/>
              </a:solidFill>
              <a:effectLst/>
            </a:endParaRPr>
          </a:p>
          <a:p>
            <a:endParaRPr lang="en-GB" sz="1600" b="0" i="0" dirty="0">
              <a:solidFill>
                <a:srgbClr val="5B5D5E"/>
              </a:solidFill>
              <a:effectLst/>
            </a:endParaRPr>
          </a:p>
          <a:p>
            <a:endParaRPr lang="en-GB" b="0" i="0" dirty="0">
              <a:solidFill>
                <a:srgbClr val="5B5D5E"/>
              </a:solidFill>
              <a:effectLst/>
              <a:latin typeface="Arial" panose="020B0604020202020204" pitchFamily="34" charset="0"/>
            </a:endParaRPr>
          </a:p>
          <a:p>
            <a:endParaRPr lang="en-GB" sz="1800" b="0" dirty="0">
              <a:solidFill>
                <a:srgbClr val="5B5D5E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5B5D5E"/>
              </a:solidFill>
              <a:effectLst/>
              <a:latin typeface="Arial" panose="020B0604020202020204" pitchFamily="34" charset="0"/>
            </a:endParaRPr>
          </a:p>
          <a:p>
            <a:endParaRPr lang="en-S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736BE8-0CE9-E0D6-698F-F49EFB5D56C7}"/>
              </a:ext>
            </a:extLst>
          </p:cNvPr>
          <p:cNvSpPr txBox="1">
            <a:spLocks/>
          </p:cNvSpPr>
          <p:nvPr/>
        </p:nvSpPr>
        <p:spPr>
          <a:xfrm>
            <a:off x="346040" y="49994"/>
            <a:ext cx="9659808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3600" dirty="0">
                <a:latin typeface="+mn-lt"/>
                <a:cs typeface="Calibri" panose="020F0502020204030204" pitchFamily="34" charset="0"/>
              </a:rPr>
              <a:t>Test Plans &amp; Maintenance Manuals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E54A13-1169-FC8E-E71A-816D35AB5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965" y="1291102"/>
            <a:ext cx="2569094" cy="33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6E287-E189-4594-09AA-66BCB484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2025-02-04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F3267F-3A6D-52D7-7238-FEE9A088A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26652"/>
            <a:ext cx="11043048" cy="6204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E24089-1916-5E8C-7C5D-22B960922FFA}"/>
              </a:ext>
            </a:extLst>
          </p:cNvPr>
          <p:cNvSpPr/>
          <p:nvPr/>
        </p:nvSpPr>
        <p:spPr>
          <a:xfrm>
            <a:off x="11017648" y="32665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B33EB-7095-BEA1-29AD-A39281AC8662}"/>
              </a:ext>
            </a:extLst>
          </p:cNvPr>
          <p:cNvSpPr txBox="1"/>
          <p:nvPr/>
        </p:nvSpPr>
        <p:spPr>
          <a:xfrm>
            <a:off x="5129049" y="3193433"/>
            <a:ext cx="240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-No Issues Detected.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1187A-58EF-328D-51BE-581E63A14975}"/>
              </a:ext>
            </a:extLst>
          </p:cNvPr>
          <p:cNvSpPr txBox="1"/>
          <p:nvPr/>
        </p:nvSpPr>
        <p:spPr>
          <a:xfrm>
            <a:off x="5386722" y="3620433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-No NCRs.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7A89D2-EC3B-79AF-A440-B9B044D17789}"/>
              </a:ext>
            </a:extLst>
          </p:cNvPr>
          <p:cNvSpPr txBox="1"/>
          <p:nvPr/>
        </p:nvSpPr>
        <p:spPr>
          <a:xfrm>
            <a:off x="7068766" y="4004268"/>
            <a:ext cx="504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-All Magnets-Applicable to SAR4 and BoD</a:t>
            </a:r>
            <a:r>
              <a:rPr lang="en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SE" dirty="0">
                <a:solidFill>
                  <a:srgbClr val="00B050"/>
                </a:solidFill>
              </a:rPr>
              <a:t>✓</a:t>
            </a:r>
            <a:r>
              <a:rPr lang="en-SE" b="1" dirty="0">
                <a:solidFill>
                  <a:srgbClr val="666666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9C577C-AE7F-F1EB-BC4A-A52F2A25714D}"/>
              </a:ext>
            </a:extLst>
          </p:cNvPr>
          <p:cNvSpPr txBox="1"/>
          <p:nvPr/>
        </p:nvSpPr>
        <p:spPr>
          <a:xfrm>
            <a:off x="4713551" y="1723697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4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061D95-FBAB-336A-B514-8D3038224B63}"/>
              </a:ext>
            </a:extLst>
          </p:cNvPr>
          <p:cNvSpPr txBox="1"/>
          <p:nvPr/>
        </p:nvSpPr>
        <p:spPr>
          <a:xfrm>
            <a:off x="3562668" y="2185362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4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6AFC7-47E3-A7B3-049C-F3D992D8BF23}"/>
              </a:ext>
            </a:extLst>
          </p:cNvPr>
          <p:cNvSpPr txBox="1"/>
          <p:nvPr/>
        </p:nvSpPr>
        <p:spPr>
          <a:xfrm>
            <a:off x="6386592" y="2699720"/>
            <a:ext cx="41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n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Documentation &amp; CIDLs Released </a:t>
            </a:r>
            <a:r>
              <a:rPr lang="en-SE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D7891C-5E14-34BD-C011-0023475432B5}"/>
              </a:ext>
            </a:extLst>
          </p:cNvPr>
          <p:cNvSpPr txBox="1"/>
          <p:nvPr/>
        </p:nvSpPr>
        <p:spPr>
          <a:xfrm>
            <a:off x="8477269" y="437360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24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275BF5-12FB-90B2-7586-575D4652413C}"/>
              </a:ext>
            </a:extLst>
          </p:cNvPr>
          <p:cNvSpPr txBox="1"/>
          <p:nvPr/>
        </p:nvSpPr>
        <p:spPr>
          <a:xfrm>
            <a:off x="7491037" y="5323675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-In Progress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2BC503-8B7F-CAE1-5CF2-B1C2EE1064F5}"/>
              </a:ext>
            </a:extLst>
          </p:cNvPr>
          <p:cNvSpPr txBox="1"/>
          <p:nvPr/>
        </p:nvSpPr>
        <p:spPr>
          <a:xfrm>
            <a:off x="7867234" y="4912594"/>
            <a:ext cx="217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-No specific Tests*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CAD562-62E7-4D72-2A67-F29CD93A010E}"/>
              </a:ext>
            </a:extLst>
          </p:cNvPr>
          <p:cNvSpPr txBox="1"/>
          <p:nvPr/>
        </p:nvSpPr>
        <p:spPr>
          <a:xfrm>
            <a:off x="9785691" y="5734757"/>
            <a:ext cx="152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dirty="0">
                <a:solidFill>
                  <a:srgbClr val="666666"/>
                </a:solidFill>
              </a:rPr>
              <a:t>-Completed.</a:t>
            </a:r>
          </a:p>
        </p:txBody>
      </p:sp>
    </p:spTree>
    <p:extLst>
      <p:ext uri="{BB962C8B-B14F-4D97-AF65-F5344CB8AC3E}">
        <p14:creationId xmlns:p14="http://schemas.microsoft.com/office/powerpoint/2010/main" val="19298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8A97-9A51-8775-4DB0-1760E30F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10" y="53488"/>
            <a:ext cx="9360000" cy="657339"/>
          </a:xfrm>
        </p:spPr>
        <p:txBody>
          <a:bodyPr>
            <a:normAutofit/>
          </a:bodyPr>
          <a:lstStyle/>
          <a:p>
            <a:r>
              <a:rPr lang="en-SE" sz="4000" dirty="0">
                <a:latin typeface="+mn-lt"/>
                <a:cs typeface="Calibri" panose="020F0502020204030204" pitchFamily="34" charset="0"/>
              </a:rPr>
              <a:t>Magnet Systems-NCL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20AE7-BE28-EA05-BE52-4154F5CC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0" y="4076799"/>
            <a:ext cx="2469709" cy="2593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6AA9A-D87D-F74E-2839-46349430E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62" y="4050370"/>
            <a:ext cx="2066938" cy="2583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98D32-257A-30E6-1C47-0D6F09FD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59" y="1188138"/>
            <a:ext cx="5277601" cy="2197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C54D70-E518-8407-A0A4-2A9D10DF8A45}"/>
              </a:ext>
            </a:extLst>
          </p:cNvPr>
          <p:cNvSpPr txBox="1"/>
          <p:nvPr/>
        </p:nvSpPr>
        <p:spPr>
          <a:xfrm>
            <a:off x="378459" y="936901"/>
            <a:ext cx="4735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b="1" dirty="0"/>
              <a:t>ISRC-LEBT- 3x Solenoids, 2x Solenoids with Embedded Steerers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39DFD-B1D5-BE34-53CD-C8C62B76357B}"/>
              </a:ext>
            </a:extLst>
          </p:cNvPr>
          <p:cNvSpPr txBox="1"/>
          <p:nvPr/>
        </p:nvSpPr>
        <p:spPr>
          <a:xfrm>
            <a:off x="378459" y="3535786"/>
            <a:ext cx="3643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b="1" dirty="0"/>
              <a:t>MEBT- 11 Quadrupoles with Embedded Steerers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61BA86-7677-257F-E56E-5D06D92C7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906" y="3663173"/>
            <a:ext cx="4170184" cy="2978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F882F-F15C-29B6-116F-16E2947B6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536" y="4076799"/>
            <a:ext cx="2451093" cy="2557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D8DBB-4C9B-FBF2-F159-E679C51F9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806" y="1297330"/>
            <a:ext cx="3579250" cy="1895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19E0F-D274-7422-1671-8A5667452D2A}"/>
              </a:ext>
            </a:extLst>
          </p:cNvPr>
          <p:cNvSpPr txBox="1"/>
          <p:nvPr/>
        </p:nvSpPr>
        <p:spPr>
          <a:xfrm>
            <a:off x="5587044" y="935791"/>
            <a:ext cx="2404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b="1" dirty="0"/>
              <a:t>DTL- 89 PMQs and 30 Steerers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8AFB82-7FE7-9275-AE06-8A45EAB52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8111"/>
              </p:ext>
            </p:extLst>
          </p:nvPr>
        </p:nvGraphicFramePr>
        <p:xfrm>
          <a:off x="9161628" y="1297330"/>
          <a:ext cx="2833697" cy="19358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10659">
                  <a:extLst>
                    <a:ext uri="{9D8B030D-6E8A-4147-A177-3AD203B41FA5}">
                      <a16:colId xmlns:a16="http://schemas.microsoft.com/office/drawing/2014/main" val="2814359414"/>
                    </a:ext>
                  </a:extLst>
                </a:gridCol>
                <a:gridCol w="834831">
                  <a:extLst>
                    <a:ext uri="{9D8B030D-6E8A-4147-A177-3AD203B41FA5}">
                      <a16:colId xmlns:a16="http://schemas.microsoft.com/office/drawing/2014/main" val="2261128574"/>
                    </a:ext>
                  </a:extLst>
                </a:gridCol>
                <a:gridCol w="1288207">
                  <a:extLst>
                    <a:ext uri="{9D8B030D-6E8A-4147-A177-3AD203B41FA5}">
                      <a16:colId xmlns:a16="http://schemas.microsoft.com/office/drawing/2014/main" val="2629124789"/>
                    </a:ext>
                  </a:extLst>
                </a:gridCol>
              </a:tblGrid>
              <a:tr h="411841"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PMQs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Steerers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28344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105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15995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6307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53023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E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158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8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2AD13-056E-3322-6DA4-F0B2DD37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E3903-F796-258C-5380-4E218D21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5DD290-8B1B-7757-A5A1-EE2AC233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95" y="4566185"/>
            <a:ext cx="7327769" cy="20019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0ECE54-79EA-D7FA-28CF-FF07C7BC628D}"/>
              </a:ext>
            </a:extLst>
          </p:cNvPr>
          <p:cNvSpPr/>
          <p:nvPr/>
        </p:nvSpPr>
        <p:spPr>
          <a:xfrm>
            <a:off x="10642600" y="432720"/>
            <a:ext cx="118231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C67724-4EB2-21A0-1067-BE10F8A2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409" y="289899"/>
            <a:ext cx="6297591" cy="232754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87032B9-3A77-3B0B-80A8-33BFFDDF6464}"/>
              </a:ext>
            </a:extLst>
          </p:cNvPr>
          <p:cNvSpPr txBox="1">
            <a:spLocks/>
          </p:cNvSpPr>
          <p:nvPr/>
        </p:nvSpPr>
        <p:spPr>
          <a:xfrm>
            <a:off x="411995" y="11705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4000" dirty="0">
                <a:latin typeface="+mn-lt"/>
                <a:cs typeface="Calibri" panose="020F0502020204030204" pitchFamily="34" charset="0"/>
              </a:rPr>
              <a:t>Magnet Systems-SCL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6C026F-BED3-D87D-DD74-EC79B88CC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95" y="1347120"/>
            <a:ext cx="5229979" cy="29446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5FC080-8032-A55A-B668-C9ADBFF2A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974" y="1791388"/>
            <a:ext cx="3527275" cy="20815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96F396-54B1-2AB7-6A88-09F72BB51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379" y="3872969"/>
            <a:ext cx="3888146" cy="290139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05F559-803C-D3D2-5B12-72A5B207443B}"/>
              </a:ext>
            </a:extLst>
          </p:cNvPr>
          <p:cNvCxnSpPr>
            <a:cxnSpLocks/>
          </p:cNvCxnSpPr>
          <p:nvPr/>
        </p:nvCxnSpPr>
        <p:spPr>
          <a:xfrm flipH="1">
            <a:off x="4419600" y="2247900"/>
            <a:ext cx="1222374" cy="369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4C838D-0A5E-487E-BAD3-9D49788F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D3F734BD-2E05-A340-95EF-D9DAE90B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5E1FC0-3AFA-1486-0195-CEA469DE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323" y="4424201"/>
            <a:ext cx="5432009" cy="20510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A7D477-F34F-A451-A932-EDC775B16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534" y="728383"/>
            <a:ext cx="3901515" cy="1735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E71A93-5436-B02A-C629-40B05CD05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517" y="2645354"/>
            <a:ext cx="3706532" cy="1597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07A4FA-3BDC-EE7F-BAD8-89685E7EE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5"/>
          <a:stretch/>
        </p:blipFill>
        <p:spPr>
          <a:xfrm>
            <a:off x="309200" y="1188458"/>
            <a:ext cx="6367184" cy="519598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A6E9E82-6B09-DF6D-F687-B39236603CDB}"/>
              </a:ext>
            </a:extLst>
          </p:cNvPr>
          <p:cNvSpPr txBox="1">
            <a:spLocks/>
          </p:cNvSpPr>
          <p:nvPr/>
        </p:nvSpPr>
        <p:spPr>
          <a:xfrm>
            <a:off x="411995" y="11705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4000" dirty="0">
                <a:latin typeface="+mn-lt"/>
                <a:cs typeface="Calibri" panose="020F0502020204030204" pitchFamily="34" charset="0"/>
              </a:rPr>
              <a:t>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270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DFEFE6D-8795-C0B7-CE6E-7C5FBD3F2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099842"/>
              </p:ext>
            </p:extLst>
          </p:nvPr>
        </p:nvGraphicFramePr>
        <p:xfrm>
          <a:off x="382363" y="918340"/>
          <a:ext cx="3819525" cy="15849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70977">
                  <a:extLst>
                    <a:ext uri="{9D8B030D-6E8A-4147-A177-3AD203B41FA5}">
                      <a16:colId xmlns:a16="http://schemas.microsoft.com/office/drawing/2014/main" val="2718538516"/>
                    </a:ext>
                  </a:extLst>
                </a:gridCol>
                <a:gridCol w="2048548">
                  <a:extLst>
                    <a:ext uri="{9D8B030D-6E8A-4147-A177-3AD203B41FA5}">
                      <a16:colId xmlns:a16="http://schemas.microsoft.com/office/drawing/2014/main" val="34996857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32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8272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686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=ESS.ACC.A03.A05.W02.MB01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8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Spk-050LWU:BMD-CX-010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=ESS.ACC.A03.A06.W02.MB01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0299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Spk-060LWU:BMD-CX-010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=ESS.ACC.A03.A07.W02.MB01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2611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Spk-070LWU:BMD-CX-010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=ESS.ACC.A03.A08.W02.MB01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052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Spk-080LWU:BMD-CX-010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=ESS.ACC.A03.A09.W02.MB01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1861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Spk-090LWU:BMD-CX-010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=ESS.ACC.A03.A10.W02.MB01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582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Spk-100LWU:BMD-CX-010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=ESS.ACC.A03.A11.W02.MB01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7975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Spk-110LWU:BMD-CX-010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=ESS.ACC.A03.A12.W02.MB01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5519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Spk-120LWU:BMD-CX-010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3034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Spk-130LWU:BMD-CX-010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=ESS.ACC.A03.A14.W02.MB01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4649779"/>
                  </a:ext>
                </a:extLst>
              </a:tr>
            </a:tbl>
          </a:graphicData>
        </a:graphic>
      </p:graphicFrame>
      <p:sp>
        <p:nvSpPr>
          <p:cNvPr id="18" name="Rubrik 1">
            <a:extLst>
              <a:ext uri="{FF2B5EF4-FFF2-40B4-BE49-F238E27FC236}">
                <a16:creationId xmlns:a16="http://schemas.microsoft.com/office/drawing/2014/main" id="{5D10DAF3-942D-8C75-F2AC-7C09C1FDA67A}"/>
              </a:ext>
            </a:extLst>
          </p:cNvPr>
          <p:cNvSpPr txBox="1">
            <a:spLocks/>
          </p:cNvSpPr>
          <p:nvPr/>
        </p:nvSpPr>
        <p:spPr>
          <a:xfrm>
            <a:off x="285325" y="543069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SPK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8EC5C71-F912-6740-AA41-A92570068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965955"/>
              </p:ext>
            </p:extLst>
          </p:nvPr>
        </p:nvGraphicFramePr>
        <p:xfrm>
          <a:off x="382362" y="2880360"/>
          <a:ext cx="3819525" cy="109728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70977">
                  <a:extLst>
                    <a:ext uri="{9D8B030D-6E8A-4147-A177-3AD203B41FA5}">
                      <a16:colId xmlns:a16="http://schemas.microsoft.com/office/drawing/2014/main" val="3289245001"/>
                    </a:ext>
                  </a:extLst>
                </a:gridCol>
                <a:gridCol w="2048548">
                  <a:extLst>
                    <a:ext uri="{9D8B030D-6E8A-4147-A177-3AD203B41FA5}">
                      <a16:colId xmlns:a16="http://schemas.microsoft.com/office/drawing/2014/main" val="33650226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897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3446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7468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=ESS.ACC.A04.A05.W02.MB01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581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MBL-050LWU:BMD-CX-010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=ESS.ACC.A04.A06.W02.MB01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4855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MBL-060LWU:BMD-CX-010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=ESS.ACC.A04.A07.W02.MB01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292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MBL-070LWU:BMD-CX-010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=ESS.ACC.A04.A08.W02.MB01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925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MBL-080LWU:BMD-CX-010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=ESS.ACC.A04.A09.W02.MB01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22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MBL-090LWU:BMD-CX-010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=ESS.ACC.A04.A10.W02.MB01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1125254"/>
                  </a:ext>
                </a:extLst>
              </a:tr>
            </a:tbl>
          </a:graphicData>
        </a:graphic>
      </p:graphicFrame>
      <p:sp>
        <p:nvSpPr>
          <p:cNvPr id="20" name="Rubrik 1">
            <a:extLst>
              <a:ext uri="{FF2B5EF4-FFF2-40B4-BE49-F238E27FC236}">
                <a16:creationId xmlns:a16="http://schemas.microsoft.com/office/drawing/2014/main" id="{5C8164C3-D7A7-01A4-80C0-471B30566511}"/>
              </a:ext>
            </a:extLst>
          </p:cNvPr>
          <p:cNvSpPr txBox="1">
            <a:spLocks/>
          </p:cNvSpPr>
          <p:nvPr/>
        </p:nvSpPr>
        <p:spPr>
          <a:xfrm>
            <a:off x="285325" y="252905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MBL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35D9929-897A-CD14-445A-7D9ED3328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918534"/>
              </p:ext>
            </p:extLst>
          </p:nvPr>
        </p:nvGraphicFramePr>
        <p:xfrm>
          <a:off x="382362" y="4280075"/>
          <a:ext cx="3819525" cy="25603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70977">
                  <a:extLst>
                    <a:ext uri="{9D8B030D-6E8A-4147-A177-3AD203B41FA5}">
                      <a16:colId xmlns:a16="http://schemas.microsoft.com/office/drawing/2014/main" val="660192970"/>
                    </a:ext>
                  </a:extLst>
                </a:gridCol>
                <a:gridCol w="2048548">
                  <a:extLst>
                    <a:ext uri="{9D8B030D-6E8A-4147-A177-3AD203B41FA5}">
                      <a16:colId xmlns:a16="http://schemas.microsoft.com/office/drawing/2014/main" val="10617442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3054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1581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2308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=ESS.ACC.A05.A05.W02.MB01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7195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HBL-050LWU:BMD-CX-010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=ESS.ACC.A05.A06.W02.MB01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542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HBL-060LWU:BMD-CX-010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=ESS.ACC.A05.A07.W02.MB01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5905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HBL-070LWU:BMD-CX-010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=ESS.ACC.A05.A08.W02.MB01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763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HBL-080LWU:BMD-CX-010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=ESS.ACC.A05.A09.W02.MB01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2448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HBL-090LWU:BMD-CX-010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=ESS.ACC.A05.A10.W02.MB01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0497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HBL-100LWU:BMD-CX-010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=ESS.ACC.A05.A11.W02.MB01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673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86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7728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=ESS.ACC.A05.A14.W02.MB01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235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=ESS.ACC.A05.A15.W02.MB01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2933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HBL-150LWU:BMD-CX-010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=ESS.ACC.A05.A16.W02.MB01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3577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HBL-160LWU:BMD-CX-010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=ESS.ACC.A05.A17.W02.MB01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0142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HBL-170LWU:BMD-CX-010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=ESS.ACC.A05.A18.W02.MB01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046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HBL-180LWU:BMD-CX-010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=ESS.ACC.A05.A19.W02.MB01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8854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HBL-190LWU:BMD-CX-010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=ESS.ACC.A05.A20.W02.MB01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6190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HBL-200LWU:BMD-CX-010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=ESS.ACC.A05.A21.W02.MB01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9828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HBL-210LWU:BMD-CX-010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=ESS.ACC.A05.A22.W02.MB01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1980288"/>
                  </a:ext>
                </a:extLst>
              </a:tr>
            </a:tbl>
          </a:graphicData>
        </a:graphic>
      </p:graphicFrame>
      <p:sp>
        <p:nvSpPr>
          <p:cNvPr id="22" name="Rubrik 1">
            <a:extLst>
              <a:ext uri="{FF2B5EF4-FFF2-40B4-BE49-F238E27FC236}">
                <a16:creationId xmlns:a16="http://schemas.microsoft.com/office/drawing/2014/main" id="{2FECC258-D58B-AF9D-3976-9C06D74DB7EC}"/>
              </a:ext>
            </a:extLst>
          </p:cNvPr>
          <p:cNvSpPr txBox="1">
            <a:spLocks/>
          </p:cNvSpPr>
          <p:nvPr/>
        </p:nvSpPr>
        <p:spPr>
          <a:xfrm>
            <a:off x="285325" y="3951405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HBL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C152786-1EF3-E9B9-7666-33E5749FB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4418"/>
              </p:ext>
            </p:extLst>
          </p:nvPr>
        </p:nvGraphicFramePr>
        <p:xfrm>
          <a:off x="4515038" y="910942"/>
          <a:ext cx="3819525" cy="19507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70977">
                  <a:extLst>
                    <a:ext uri="{9D8B030D-6E8A-4147-A177-3AD203B41FA5}">
                      <a16:colId xmlns:a16="http://schemas.microsoft.com/office/drawing/2014/main" val="2523964279"/>
                    </a:ext>
                  </a:extLst>
                </a:gridCol>
                <a:gridCol w="2048548">
                  <a:extLst>
                    <a:ext uri="{9D8B030D-6E8A-4147-A177-3AD203B41FA5}">
                      <a16:colId xmlns:a16="http://schemas.microsoft.com/office/drawing/2014/main" val="20411991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0231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207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770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=ESS.ACC.W03.W05.W02.MB01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8010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HEBT-050LWU:BMD-CX-010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=ESS.ACC.W03.W06.W02.MB01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675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HEBT-060LWU:BMD-CX-010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=ESS.ACC.W03.W07.W02.MB01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424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HEBT-070LWU:BMD-CX-010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=ESS.ACC.W03.W08.W02.MB01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553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HEBT-080LWU:BMD-CX-010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=ESS.ACC.W03.W09.W02.MB01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2523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HEBT-090LWU:BMD-CX-010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=ESS.ACC.W03.W10.W02.MB01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378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HEBT-100LWU:BMD-CX-010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=ESS.ACC.W03.W11.W02.MB01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6339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HEBT-110LWU:BMD-CX-010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=ESS.ACC.W03.W12.W02.MB01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283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HEBT-120LWU:BMD-CX-010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=ESS.ACC.W03.W13.W02.MB01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8323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HEBT-130LWU:BMD-CX-010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=ESS.ACC.W03.W14.W02.MB01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8567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HEBT-140LWU:BMD-CX-010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=ESS.ACC.W03.W15.W02.MB01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1720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HEBT-150LWU:BMD-CX-010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=ESS.ACC.W03.W16.W02.MB01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933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HEBT-160LWU:BMD-CX-010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=ESS.ACC.W03.W17.W02.MB01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452723"/>
                  </a:ext>
                </a:extLst>
              </a:tr>
            </a:tbl>
          </a:graphicData>
        </a:graphic>
      </p:graphicFrame>
      <p:sp>
        <p:nvSpPr>
          <p:cNvPr id="24" name="Rubrik 1">
            <a:extLst>
              <a:ext uri="{FF2B5EF4-FFF2-40B4-BE49-F238E27FC236}">
                <a16:creationId xmlns:a16="http://schemas.microsoft.com/office/drawing/2014/main" id="{0B0D98DE-F851-599B-B936-BBCA465ECB30}"/>
              </a:ext>
            </a:extLst>
          </p:cNvPr>
          <p:cNvSpPr txBox="1">
            <a:spLocks/>
          </p:cNvSpPr>
          <p:nvPr/>
        </p:nvSpPr>
        <p:spPr>
          <a:xfrm>
            <a:off x="4452512" y="582272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HEBT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563A320-005E-AE22-29DF-D236B2580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42238"/>
              </p:ext>
            </p:extLst>
          </p:nvPr>
        </p:nvGraphicFramePr>
        <p:xfrm>
          <a:off x="4506367" y="3273033"/>
          <a:ext cx="3828196" cy="15849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94202">
                  <a:extLst>
                    <a:ext uri="{9D8B030D-6E8A-4147-A177-3AD203B41FA5}">
                      <a16:colId xmlns:a16="http://schemas.microsoft.com/office/drawing/2014/main" val="3097709619"/>
                    </a:ext>
                  </a:extLst>
                </a:gridCol>
                <a:gridCol w="2233994">
                  <a:extLst>
                    <a:ext uri="{9D8B030D-6E8A-4147-A177-3AD203B41FA5}">
                      <a16:colId xmlns:a16="http://schemas.microsoft.com/office/drawing/2014/main" val="11864950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A2T-010LWU:BMD-CX-010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=ESS.ACC.W05.W02.W02.MB01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249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A2T-020LWU:BMD-CX-010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=ESS.ACC.W05.W03.W02.MB01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76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A2T-030LWU:BMD-CX-010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678601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A2T-040LWU:BMD-CX-010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=ESS.ACC.W05.W05.W02.MB01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9098917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A2T-050LWU:BMD-CX-010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=ESS.ACC.W05.W06.W02.MB01	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7717902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A2T-060LWU:BMD-CX-010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=ESS.ACC.W05.W07.W02.MB01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5992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A2T-080Drf:BMD-CX-010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=ESS.ACC.W05.W09.W02.MB01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560618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A2T-100Drf:BMD-CX-010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=ESS.ACC.W05.W11.W01.MB01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967207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A2T-120Drf:BMD-CX-010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=ESS.ACC.W05.W13.W01.MB01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0527396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A2T-130Drf:BMD-CX-010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=ESS.ACC.W05.W14.W02.MB01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990045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DmpL-010QC:BMD-CX-010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=ESS.ACC.W04.W02.MB01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547498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DmpL-020QC:BMD-CX-010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=ESS.ACC.W04.W03.MB01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696577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DmpL-030QC:BMD-CX-010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=ESS.ACC.W04.W04.MB01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63591"/>
                  </a:ext>
                </a:extLst>
              </a:tr>
            </a:tbl>
          </a:graphicData>
        </a:graphic>
      </p:graphicFrame>
      <p:sp>
        <p:nvSpPr>
          <p:cNvPr id="26" name="Rubrik 1">
            <a:extLst>
              <a:ext uri="{FF2B5EF4-FFF2-40B4-BE49-F238E27FC236}">
                <a16:creationId xmlns:a16="http://schemas.microsoft.com/office/drawing/2014/main" id="{B49746A9-374D-747B-6478-73B84D4418C7}"/>
              </a:ext>
            </a:extLst>
          </p:cNvPr>
          <p:cNvSpPr txBox="1">
            <a:spLocks/>
          </p:cNvSpPr>
          <p:nvPr/>
        </p:nvSpPr>
        <p:spPr>
          <a:xfrm>
            <a:off x="4452512" y="292207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A2T/DumpLine/DogLeg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2C7CB8E-239D-58D1-F8A6-30A803ADB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458159"/>
              </p:ext>
            </p:extLst>
          </p:nvPr>
        </p:nvGraphicFramePr>
        <p:xfrm>
          <a:off x="4506367" y="5364218"/>
          <a:ext cx="3828196" cy="6096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94202">
                  <a:extLst>
                    <a:ext uri="{9D8B030D-6E8A-4147-A177-3AD203B41FA5}">
                      <a16:colId xmlns:a16="http://schemas.microsoft.com/office/drawing/2014/main" val="3097709619"/>
                    </a:ext>
                  </a:extLst>
                </a:gridCol>
                <a:gridCol w="2233994">
                  <a:extLst>
                    <a:ext uri="{9D8B030D-6E8A-4147-A177-3AD203B41FA5}">
                      <a16:colId xmlns:a16="http://schemas.microsoft.com/office/drawing/2014/main" val="11864950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ISrc-CS:PwrC-PSCoil-01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=ESS.ACC.E01.E02.R01.TA01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64678601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ISrc-CS:PwrC-PSCoil-02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=ESS.ACC.E01.E02.R01.TA02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849098917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ISrc-CS:PwrC-PSCoil-03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=ESS.ACC.E01.E02.R01.TA03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027717902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LEBT-CS:BMD-Sol-01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=ESS.ACC.W01.W02.MB01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5992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LEBT-CS:BMD-Sol-02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=ESS.ACC.W01.W02.MB02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90560618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1888F7CE-057D-80B3-4672-36F216265C12}"/>
              </a:ext>
            </a:extLst>
          </p:cNvPr>
          <p:cNvSpPr/>
          <p:nvPr/>
        </p:nvSpPr>
        <p:spPr>
          <a:xfrm>
            <a:off x="10872938" y="371243"/>
            <a:ext cx="914400" cy="9144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D1804E7A-426D-6D84-CA11-6FB8148E2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805359"/>
              </p:ext>
            </p:extLst>
          </p:nvPr>
        </p:nvGraphicFramePr>
        <p:xfrm>
          <a:off x="8521490" y="383514"/>
          <a:ext cx="3170803" cy="403591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20439">
                  <a:extLst>
                    <a:ext uri="{9D8B030D-6E8A-4147-A177-3AD203B41FA5}">
                      <a16:colId xmlns:a16="http://schemas.microsoft.com/office/drawing/2014/main" val="3097709619"/>
                    </a:ext>
                  </a:extLst>
                </a:gridCol>
                <a:gridCol w="1850364">
                  <a:extLst>
                    <a:ext uri="{9D8B030D-6E8A-4147-A177-3AD203B41FA5}">
                      <a16:colId xmlns:a16="http://schemas.microsoft.com/office/drawing/2014/main" val="1186495023"/>
                    </a:ext>
                  </a:extLst>
                </a:gridCol>
              </a:tblGrid>
              <a:tr h="134470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MEBT-010:BMD-QV-001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=ESS.ACC.W02.W01.R03.MB01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349249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MEBT-010:BMD-CH-001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=ESS.ACC.W02.W01.R03.MB02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2932760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=ESS.ACC.W02.W01.R03.MB03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678601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MEBT-010:BMD-QH-002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=ESS.ACC.W02.W01.R04.MB01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849098917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MEBT-010:BMD-CH-002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=ESS.ACC.W02.W01.R04.MB02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7717902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MEBT-010:BMD-CV-002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=ESS.ACC.W02.W01.R04.MB03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5992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MEBT-010:BMD-QV-003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=ESS.ACC.W02.W01.R05.MB01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560618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MEBT-010:BMD-CH-003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=ESS.ACC.W02.W01.R05.MB02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33967207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=ESS.ACC.W02.W01.R05.MB03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500527396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MEBT-010:BMD-QH-004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=ESS.ACC.W02.W01.R06.MB01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8990045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MEBT-010:BMD-CH-004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=ESS.ACC.W02.W01.R06.MB02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547498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MEBT-010:BMD-CV-004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=ESS.ACC.W02.W01.R06.MB03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404696577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MEBT-010:BMD-QH-005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=ESS.ACC.W02.W01.R07.MB01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16359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MEBT-010:BMD-CH-005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=ESS.ACC.W02.W01.R07.MB02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171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MEBT-010:BMD-CV-005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=ESS.ACC.W02.W01.R07.MB03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62102194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MEBT-010:BMD-QV-006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=ESS.ACC.W02.W01.R08.MB01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70502952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MEBT-010:BMD-CH-006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=ESS.ACC.W02.W01.R08.MB02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018097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MEBT-010:BMD-CV-006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=ESS.ACC.W02.W01.R08.MB03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0686565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MEBT-010:BMD-QH-007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=ESS.ACC.W02.W01.R09.MB01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7355670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MEBT-010:BMD-CH-007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=ESS.ACC.W02.W01.R09.MB02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480539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MEBT-010:BMD-CV-007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=ESS.ACC.W02.W01.R09.MB03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311226385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MEBT-010:BMD-QV-008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=ESS.ACC.W02.W01.R10.MB01</a:t>
                      </a:r>
                      <a:endParaRPr lang="en-SE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773733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MEBT-010:BMD-CH-008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=ESS.ACC.W02.W01.R10.MB02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716158538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MEBT-010:BMD-CV-008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=ESS.ACC.W02.W01.R10.MB03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4116983194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MEBT-010:BMD-QH-009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=ESS.ACC.W02.W01.R11.MB01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856131666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MEBT-010:BMD-CH-009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=ESS.ACC.W02.W01.R11.MB02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019491475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MEBT-010:BMD-CV-009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=ESS.ACC.W02.W01.R11.MB03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774276720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MEBT-010:BMD-QV-010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=ESS.ACC.W02.W01.R12.MB01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745156062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MEBT-010:BMD-CH-010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=ESS.ACC.W02.W01.R12.MB02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142052141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MEBT-010:BMD-CV-010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=ESS.ACC.W02.W01.R12.MB03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568046040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MEBT-010:BMD-QH-011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=ESS.ACC.W02.W01.R13.MB01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80219056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MEBT-010:BMD-CH-011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=ESS.ACC.W02.W01.R13.MB02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2366479010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GB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MEBT-010:BMD-CV-011</a:t>
                      </a:r>
                      <a:endParaRPr lang="en-GB" sz="8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=ESS.ACC.W02.W01.R13.MB03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2365025068"/>
                  </a:ext>
                </a:extLst>
              </a:tr>
            </a:tbl>
          </a:graphicData>
        </a:graphic>
      </p:graphicFrame>
      <p:sp>
        <p:nvSpPr>
          <p:cNvPr id="31" name="Rubrik 1">
            <a:extLst>
              <a:ext uri="{FF2B5EF4-FFF2-40B4-BE49-F238E27FC236}">
                <a16:creationId xmlns:a16="http://schemas.microsoft.com/office/drawing/2014/main" id="{9D7D33D3-650F-E66D-0DC7-24058A6ECEA7}"/>
              </a:ext>
            </a:extLst>
          </p:cNvPr>
          <p:cNvSpPr txBox="1">
            <a:spLocks/>
          </p:cNvSpPr>
          <p:nvPr/>
        </p:nvSpPr>
        <p:spPr>
          <a:xfrm>
            <a:off x="4452512" y="4971168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ISRC &amp; LEBT</a:t>
            </a:r>
          </a:p>
        </p:txBody>
      </p:sp>
      <p:sp>
        <p:nvSpPr>
          <p:cNvPr id="32" name="Rubrik 1">
            <a:extLst>
              <a:ext uri="{FF2B5EF4-FFF2-40B4-BE49-F238E27FC236}">
                <a16:creationId xmlns:a16="http://schemas.microsoft.com/office/drawing/2014/main" id="{90CC312F-554F-CC3E-5F3A-1C7F9482DBE0}"/>
              </a:ext>
            </a:extLst>
          </p:cNvPr>
          <p:cNvSpPr txBox="1">
            <a:spLocks/>
          </p:cNvSpPr>
          <p:nvPr/>
        </p:nvSpPr>
        <p:spPr>
          <a:xfrm>
            <a:off x="8442126" y="13415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MEBT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4C48892-E849-7340-1839-B32C9EAB2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3828"/>
              </p:ext>
            </p:extLst>
          </p:nvPr>
        </p:nvGraphicFramePr>
        <p:xfrm>
          <a:off x="4506367" y="6366868"/>
          <a:ext cx="3828196" cy="2438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94202">
                  <a:extLst>
                    <a:ext uri="{9D8B030D-6E8A-4147-A177-3AD203B41FA5}">
                      <a16:colId xmlns:a16="http://schemas.microsoft.com/office/drawing/2014/main" val="3097709619"/>
                    </a:ext>
                  </a:extLst>
                </a:gridCol>
                <a:gridCol w="2233994">
                  <a:extLst>
                    <a:ext uri="{9D8B030D-6E8A-4147-A177-3AD203B41FA5}">
                      <a16:colId xmlns:a16="http://schemas.microsoft.com/office/drawing/2014/main" val="11864950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A2T-100RSM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=ESS.ACC.W05.R01.R01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64678601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A2T-110RSM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=ESS.ACC.W05.R01.R02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849098917"/>
                  </a:ext>
                </a:extLst>
              </a:tr>
            </a:tbl>
          </a:graphicData>
        </a:graphic>
      </p:graphicFrame>
      <p:sp>
        <p:nvSpPr>
          <p:cNvPr id="35" name="Rubrik 1">
            <a:extLst>
              <a:ext uri="{FF2B5EF4-FFF2-40B4-BE49-F238E27FC236}">
                <a16:creationId xmlns:a16="http://schemas.microsoft.com/office/drawing/2014/main" id="{9A0C9DF0-6C52-7167-C031-C349DE773680}"/>
              </a:ext>
            </a:extLst>
          </p:cNvPr>
          <p:cNvSpPr txBox="1">
            <a:spLocks/>
          </p:cNvSpPr>
          <p:nvPr/>
        </p:nvSpPr>
        <p:spPr>
          <a:xfrm>
            <a:off x="4452512" y="6000497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Raster Magnets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F7BCE12-7948-33B7-1D22-AAB1C63FD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528913"/>
              </p:ext>
            </p:extLst>
          </p:nvPr>
        </p:nvGraphicFramePr>
        <p:xfrm>
          <a:off x="8521490" y="5047773"/>
          <a:ext cx="3170803" cy="6096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20439">
                  <a:extLst>
                    <a:ext uri="{9D8B030D-6E8A-4147-A177-3AD203B41FA5}">
                      <a16:colId xmlns:a16="http://schemas.microsoft.com/office/drawing/2014/main" val="3097709619"/>
                    </a:ext>
                  </a:extLst>
                </a:gridCol>
                <a:gridCol w="1850364">
                  <a:extLst>
                    <a:ext uri="{9D8B030D-6E8A-4147-A177-3AD203B41FA5}">
                      <a16:colId xmlns:a16="http://schemas.microsoft.com/office/drawing/2014/main" val="11864950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Tank DTL-010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=ESS.ACC.A02.A01.R01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646786019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Tank DTL-020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=ESS.ACC.A02.A02.R01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849098917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Tank DTL-030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=ESS.ACC.A02.A03.R01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3027717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Tank DTL-040</a:t>
                      </a: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=ESS.ACC.A02.A04.R01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359923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Tank DTL-050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=ESS.ACC.A02.A04.R01</a:t>
                      </a: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90560618"/>
                  </a:ext>
                </a:extLst>
              </a:tr>
            </a:tbl>
          </a:graphicData>
        </a:graphic>
      </p:graphicFrame>
      <p:sp>
        <p:nvSpPr>
          <p:cNvPr id="37" name="Rubrik 1">
            <a:extLst>
              <a:ext uri="{FF2B5EF4-FFF2-40B4-BE49-F238E27FC236}">
                <a16:creationId xmlns:a16="http://schemas.microsoft.com/office/drawing/2014/main" id="{DB1112B5-4D8C-627A-6D82-69AA2D579AA3}"/>
              </a:ext>
            </a:extLst>
          </p:cNvPr>
          <p:cNvSpPr txBox="1">
            <a:spLocks/>
          </p:cNvSpPr>
          <p:nvPr/>
        </p:nvSpPr>
        <p:spPr>
          <a:xfrm>
            <a:off x="8442126" y="468080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DTL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4334D6C-3899-B76F-A2FD-9DE0F7E9BB4A}"/>
              </a:ext>
            </a:extLst>
          </p:cNvPr>
          <p:cNvSpPr txBox="1">
            <a:spLocks/>
          </p:cNvSpPr>
          <p:nvPr/>
        </p:nvSpPr>
        <p:spPr>
          <a:xfrm>
            <a:off x="382362" y="3367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3200" dirty="0">
                <a:latin typeface="+mn-lt"/>
                <a:cs typeface="Calibri" panose="020F0502020204030204" pitchFamily="34" charset="0"/>
              </a:rPr>
              <a:t>Scope-NCL &amp; Correctors &amp; Raster Magnets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A56B69A-0701-1593-16A2-910D57A58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395116"/>
              </p:ext>
            </p:extLst>
          </p:nvPr>
        </p:nvGraphicFramePr>
        <p:xfrm>
          <a:off x="351413" y="1028001"/>
          <a:ext cx="3891280" cy="31699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37940">
                  <a:extLst>
                    <a:ext uri="{9D8B030D-6E8A-4147-A177-3AD203B41FA5}">
                      <a16:colId xmlns:a16="http://schemas.microsoft.com/office/drawing/2014/main" val="1367159689"/>
                    </a:ext>
                  </a:extLst>
                </a:gridCol>
                <a:gridCol w="2253340">
                  <a:extLst>
                    <a:ext uri="{9D8B030D-6E8A-4147-A177-3AD203B41FA5}">
                      <a16:colId xmlns:a16="http://schemas.microsoft.com/office/drawing/2014/main" val="3860602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Spk-010LWU:BMD-QH-010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=ESS.ACC.A03.A02.W02.MB02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022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=ESS.ACC.A03.A02.W02.MB03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81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Spk-020LWU:BMD-QH-010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=ESS.ACC.A03.A03.W02.MB02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798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Spk-020LWU:BMD-QV-010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=ESS.ACC.A03.A03.W02.MB03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5614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1851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=ESS.ACC.A03.A04.W02.MB03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0735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Spk-040LWU:BMD-QH-010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=ESS.ACC.A03.A05.W02.MB02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081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Spk-040LWU:BMD-QV-010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=ESS.ACC.A03.A05.W02.MB03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3302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Spk-050LWU:BMD-QH-010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=ESS.ACC.A03.A06.W02.MB02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7119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Spk-050LWU:BMD-QV-010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=ESS.ACC.A03.A06.W02.MB03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829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Spk-060LWU:BMD-QH-010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=ESS.ACC.A03.A07.W02.MB02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9260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Spk-060LWU:BMD-QV-010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=ESS.ACC.A03.A07.W02.MB03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507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Spk-070LWU:BMD-QH-010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=ESS.ACC.A03.A08.W02.MB02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0583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Spk-070LWU:BMD-QV-010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=ESS.ACC.A03.A08.W02.MB03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4380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Spk-080LWU:BMD-QH-010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=ESS.ACC.A03.A09.W02.MB02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68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Spk-080LWU:BMD-QV-010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=ESS.ACC.A03.A09.W02.MB03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2548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Spk-090LWU:BMD-QH-010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=ESS.ACC.A03.A10.W02.MB02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1859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Spk-090LWU:BMD-QV-010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=ESS.ACC.A03.A10.W02.MB03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040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Spk-100LWU:BMD-QH-010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=ESS.ACC.A03.A11.W02.MB02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8432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Spk-100LWU:BMD-QV-010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=ESS.ACC.A03.A11.W02.MB03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4467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Spk-110LWU:BMD-QH-010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=ESS.ACC.A03.A12.W02.MB02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7354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Spk-110LWU:BMD-QV-010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=ESS.ACC.A03.A12.W02.MB03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080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Spk-120LWU:BMD-QH-010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=ESS.ACC.A03.A13.W02.MB02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120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Spk-120LWU:BMD-QV-010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=ESS.ACC.A03.A13.W02.MB03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0264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Spk-130LWU:BMD-QH-010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=ESS.ACC.A03.A14.W02.MB02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335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Spk-130LWU:BMD-QV-010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=ESS.ACC.A03.A14.W02.MB03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88747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9DC77EE-6DEE-9E48-F1B0-B93F1B02F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99642"/>
              </p:ext>
            </p:extLst>
          </p:nvPr>
        </p:nvGraphicFramePr>
        <p:xfrm>
          <a:off x="351413" y="4594749"/>
          <a:ext cx="3800475" cy="21945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8183">
                  <a:extLst>
                    <a:ext uri="{9D8B030D-6E8A-4147-A177-3AD203B41FA5}">
                      <a16:colId xmlns:a16="http://schemas.microsoft.com/office/drawing/2014/main" val="2859774745"/>
                    </a:ext>
                  </a:extLst>
                </a:gridCol>
                <a:gridCol w="2012292">
                  <a:extLst>
                    <a:ext uri="{9D8B030D-6E8A-4147-A177-3AD203B41FA5}">
                      <a16:colId xmlns:a16="http://schemas.microsoft.com/office/drawing/2014/main" val="3324684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MBL-010LWU:BMD-QH-010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=ESS.ACC.A04.A02.W02.MB02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85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=ESS.ACC.A04.A02.W02.MB03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2197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MBL-020LWU:BMD-QH-010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=ESS.ACC.A04.A03.W02.MB02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9398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</a:rPr>
                        <a:t>MBL-020LWU:BMD-QV-010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=ESS.ACC.A04.A03.W02.MB03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7052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=ESS.ACC.A04.A04.W02.MB02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455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=ESS.ACC.A04.A04.W02.MB03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5711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MBL-040LWU:BMD-QH-010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=ESS.ACC.A04.A05.W02.MB02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510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MBL-040LWU:BMD-QV-010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=ESS.ACC.A04.A05.W02.MB03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418530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MBL-050LWU:BMD-QH-010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=ESS.ACC.A04.A06.W02.MB02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6315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MBL-050LWU:BMD-QV-010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=ESS.ACC.A04.A06.W02.MB03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219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MBL-060LWU:BMD-QH-010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=ESS.ACC.A04.A07.W02.MB02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4269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MBL-060LWU:BMD-QV-010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=ESS.ACC.A04.A07.W02.MB03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2048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MBL-070LWU:BMD-QH-010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=ESS.ACC.A04.A08.W02.MB02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9407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MBL-070LWU:BMD-QV-010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=ESS.ACC.A04.A08.W02.MB03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715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MBL-080LWU:BMD-QH-010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=ESS.ACC.A04.A09.W02.MB02	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307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MBL-080LWU:BMD-QV-010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=ESS.ACC.A04.A09.W02.MB03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6229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MBL-090LWU:BMD-QH-010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=ESS.ACC.A04.A10.W02.MB02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710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</a:rPr>
                        <a:t>MBL-090LWU:BMD-QV-010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=ESS.ACC.A04.A10.W02.MB03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43399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AB43D46-0903-2481-37BD-389256574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190702"/>
              </p:ext>
            </p:extLst>
          </p:nvPr>
        </p:nvGraphicFramePr>
        <p:xfrm>
          <a:off x="4373946" y="1016728"/>
          <a:ext cx="3452790" cy="51206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40498">
                  <a:extLst>
                    <a:ext uri="{9D8B030D-6E8A-4147-A177-3AD203B41FA5}">
                      <a16:colId xmlns:a16="http://schemas.microsoft.com/office/drawing/2014/main" val="511905707"/>
                    </a:ext>
                  </a:extLst>
                </a:gridCol>
                <a:gridCol w="2012292">
                  <a:extLst>
                    <a:ext uri="{9D8B030D-6E8A-4147-A177-3AD203B41FA5}">
                      <a16:colId xmlns:a16="http://schemas.microsoft.com/office/drawing/2014/main" val="4094735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HBL-010LWU:BMD-QH-010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=ESS.ACC.A05.A02.W02.MB02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570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=ESS.ACC.A05.A02.W02.MB03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1004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HBL-020LWU:BMD-QH-010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=ESS.ACC.A05.A03.W02.MB02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3971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HBL-020LWU:BMD-QV-010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=ESS.ACC.A05.A03.W02.MB03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8125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115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=ESS.ACC.A05.A04.W02.MB03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848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HBL-040LWU:BMD-QH-010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=ESS.ACC.A05.A05.W02.MB02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1610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HBL-040LWU:BMD-QV-010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=ESS.ACC.A05.A05.W02.MB03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1181207"/>
                  </a:ext>
                </a:extLst>
              </a:tr>
              <a:tr h="34925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HBL-050LWU:BMD-QH-010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=ESS.ACC.A05.A06.W02.MB02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9787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HBL-050LWU:BMD-QV-010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=ESS.ACC.A05.A06.W02.MB03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9282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HBL-060LWU:BMD-QH-010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=ESS.ACC.A05.A07.W02.MB02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262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HBL-060LWU:BMD-QV-010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=ESS.ACC.A05.A07.W02.MB03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104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HBL-070LWU:BMD-QH-010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=ESS.ACC.A05.A08.W02.MB02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4089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HBL-070LWU:BMD-QV-010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=ESS.ACC.A05.A08.W02.MB03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1027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HBL-080LWU:BMD-QH-010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=ESS.ACC.A05.A09.W02.MB02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9225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HBL-080LWU:BMD-QV-010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=ESS.ACC.A05.A09.W02.MB03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2594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HBL-090LWU:BMD-QH-010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=ESS.ACC.A05.A10.W02.MB02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3473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HBL-090LWU:BMD-QV-010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=ESS.ACC.A05.A10.W02.MB03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460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HBL-100LWU:BMD-QH-010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=ESS.ACC.A05.A11.W02.MB02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8637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HBL-100LWU:BMD-QV-010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=ESS.ACC.A05.A11.W02.MB03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7616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HBL-110LWU:BMD-QH-010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=ESS.ACC.A05.A12.W02.MB02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731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HBL-110LWU:BMD-QV-010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=ESS.ACC.A05.A12.W02.MB03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7527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HBL-120LWU:BMD-QH-010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=ESS.ACC.A05.A13.W02.MB02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692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HBL-120LWU:BMD-QV-010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=ESS.ACC.A05.A13.W02.MB03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702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757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=ESS.ACC.A05.A14.W02.MB03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633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HBL-140LWU:BMD-QH-010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=ESS.ACC.A05.A15.W02.MB02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352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HBL-140LWU:BMD-QV-010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=ESS.ACC.A05.A15.W02.MB03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758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HBL-150LWU:BMD-QH-010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=ESS.ACC.A05.A16.W02.MB02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29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HBL-150LWU:BMD-QV-010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=ESS.ACC.A05.A16.W02.MB03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3002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HBL-160LWU:BMD-QH-010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=ESS.ACC.A05.A17.W02.MB02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37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HBL-160LWU:BMD-QV-010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=ESS.ACC.A05.A17.W02.MB03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359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HBL-170LWU:BMD-QH-010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=ESS.ACC.A05.A18.W02.MB02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69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HBL-170LWU:BMD-QV-010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=ESS.ACC.A05.A18.W02.MB03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844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HBL-180LWU:BMD-QH-010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=ESS.ACC.A05.A19.W02.MB02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977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HBL-180LWU:BMD-QV-010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=ESS.ACC.A05.A19.W02.MB03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955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HBL-190LWU:BMD-QH-010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=ESS.ACC.A05.A20.W02.MB02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4550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HBL-190LWU:BMD-QV-010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=ESS.ACC.A05.A20.W02.MB03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542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HBL-200LWU:BMD-QH-010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=ESS.ACC.A05.A21.W02.MB02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427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HBL-200LWU:BMD-QV-010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=ESS.ACC.A05.A21.W02.MB03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445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HBL-210LWU:BMD-QH-010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=ESS.ACC.A05.A22.W02.MB02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536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HBL-210LWU:BMD-QV-010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=ESS.ACC.A05.A22.W02.MB03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5305442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A3E699A4-7158-7198-F891-468F25287931}"/>
              </a:ext>
            </a:extLst>
          </p:cNvPr>
          <p:cNvSpPr/>
          <p:nvPr/>
        </p:nvSpPr>
        <p:spPr>
          <a:xfrm>
            <a:off x="10783229" y="334415"/>
            <a:ext cx="1178674" cy="9144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BD25CC6-938C-2D27-111A-28CE97CBA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286974"/>
              </p:ext>
            </p:extLst>
          </p:nvPr>
        </p:nvGraphicFramePr>
        <p:xfrm>
          <a:off x="8009162" y="422330"/>
          <a:ext cx="3800475" cy="34137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88183">
                  <a:extLst>
                    <a:ext uri="{9D8B030D-6E8A-4147-A177-3AD203B41FA5}">
                      <a16:colId xmlns:a16="http://schemas.microsoft.com/office/drawing/2014/main" val="2724759729"/>
                    </a:ext>
                  </a:extLst>
                </a:gridCol>
                <a:gridCol w="2012292">
                  <a:extLst>
                    <a:ext uri="{9D8B030D-6E8A-4147-A177-3AD203B41FA5}">
                      <a16:colId xmlns:a16="http://schemas.microsoft.com/office/drawing/2014/main" val="24723415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HEBT-010LWU:BMD-QH-010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=ESS.ACC.W03.W02.W02.MB02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849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HEBT-010LWU:BMD-QV-010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=ESS.ACC.W03.W02.W02.MB03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269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HEBT-020LWU:BMD-QH-010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=ESS.ACC.W03.W03.W02.MB02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8790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HEBT-020LWU:BMD-QV-010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=ESS.ACC.W03.W03.W02.MB03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437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HEBT-030LWU:BMD-QH-010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=ESS.ACC.W03.W04.W02.MB02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1978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HEBT-030LWU:BMD-QV-010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=ESS.ACC.W03.W04.W02.MB03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1700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HEBT-040LWU:BMD-QH-010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=ESS.ACC.W03.W05.W02.MB02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2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HEBT-040LWU:BMD-QV-010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=ESS.ACC.W03.W05.W02.MB03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1929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HEBT-050LWU:BMD-QH-010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=ESS.ACC.W03.W06.W02.MB02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7959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HEBT-050LWU:BMD-QV-010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=ESS.ACC.W03.W06.W02.MB03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3425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HEBT-060LWU:BMD-QH-010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=ESS.ACC.W03.W07.W02.MB02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448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HEBT-060LWU:BMD-QV-010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=ESS.ACC.W03.W07.W02.MB03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753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HEBT-070LWU:BMD-QH-010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=ESS.ACC.W03.W08.W02.MB02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4567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HEBT-070LWU:BMD-QV-010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=ESS.ACC.W03.W08.W02.MB03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20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HEBT-080LWU:BMD-QH-010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=ESS.ACC.W03.W09.W02.MB02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7860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HEBT-080LWU:BMD-QV-010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=ESS.ACC.W03.W09.W02.MB03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094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HEBT-090LWU:BMD-QH-010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=ESS.ACC.W03.W10.W02.MB02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1835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HEBT-090LWU:BMD-QV-010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=ESS.ACC.W03.W10.W02.MB03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1712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</a:rPr>
                        <a:t>HEBT-100LWU:BMD-QH-010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</a:rPr>
                        <a:t>=ESS.ACC.W03.W11.W02.MB02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2686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 dirty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HEBT-100LWU:BMD-QV-010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=ESS.ACC.W03.W11.W02.MB03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212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HEBT-110LWU:BMD-QH-010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=ESS.ACC.W03.W12.W02.MB02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416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HEBT-110LWU:BMD-QV-010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=ESS.ACC.W03.W12.W02.MB03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4960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HEBT-120LWU:BMD-QH-010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=ESS.ACC.W03.W13.W02.MB02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65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HEBT-120LWU:BMD-QV-010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=ESS.ACC.W03.W13.W02.MB03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629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HEBT-130LWU:BMD-QH-010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=ESS.ACC.W03.W14.W02.MB02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960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HEBT-130LWU:BMD-QV-010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=ESS.ACC.W03.W14.W02.MB03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111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HEBT-140LWU:BMD-QH-010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=ESS.ACC.W03.W15.W02.MB02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856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HEBT-140LWU:BMD-QV-010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=ESS.ACC.W03.W15.W02.MB03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6960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HEBT-150LWU:BMD-QH-010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=ESS.ACC.W03.W16.W02.MB02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87240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HEBT-150LWU:BMD-QV-010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=ESS.ACC.W03.W16.W02.MB03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354168"/>
                  </a:ext>
                </a:extLst>
              </a:tr>
              <a:tr h="8567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HEBT-160LWU:BMD-QH-010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=ESS.ACC.W03.W17.W02.MB02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8097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0">
                          <a:solidFill>
                            <a:srgbClr val="000000"/>
                          </a:solidFill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HEBT-160LWU:BMD-QV-010</a:t>
                      </a:r>
                      <a:endParaRPr lang="en-SE" sz="7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700" b="0" dirty="0">
                          <a:effectLst/>
                          <a:latin typeface="Segoe UI Historic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=ESS.ACC.W03.W17.W02.MB03</a:t>
                      </a:r>
                      <a:endParaRPr lang="en-SE" sz="7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855427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1784D3D-DED0-01CC-8444-1F155BC2A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331898"/>
              </p:ext>
            </p:extLst>
          </p:nvPr>
        </p:nvGraphicFramePr>
        <p:xfrm>
          <a:off x="8009162" y="4196932"/>
          <a:ext cx="3800475" cy="256032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00420">
                  <a:extLst>
                    <a:ext uri="{9D8B030D-6E8A-4147-A177-3AD203B41FA5}">
                      <a16:colId xmlns:a16="http://schemas.microsoft.com/office/drawing/2014/main" val="1439432106"/>
                    </a:ext>
                  </a:extLst>
                </a:gridCol>
                <a:gridCol w="2200055">
                  <a:extLst>
                    <a:ext uri="{9D8B030D-6E8A-4147-A177-3AD203B41FA5}">
                      <a16:colId xmlns:a16="http://schemas.microsoft.com/office/drawing/2014/main" val="23435154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A2T-010LWU:BMD-QH-010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=ESS.ACC.W05.W02.W02.MB02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4130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A2T-010LWU:BMD-QV-010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=ESS.ACC.W05.W02.W02.MB03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8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A2T-020LWU:BMD-QH-010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=ESS.ACC.W05.W03.W02.MB02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784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A2T-020LWU:BMD-QV-010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=ESS.ACC.W05.W03.W02.MB03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93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000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=ESS.ACC.W05.W04.W02.MB03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032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A2T-040LWU:BMD-QH-010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=ESS.ACC.W05.W05.W02.MB02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571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A2T-040LWU:BMD-QV-010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=ESS.ACC.W05.W05.W02.MB03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9605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A2T-050LWU:BMD-QH-010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=ESS.ACC.W05.W06.W02.MB02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16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A2T-050LWU:BMD-QV-010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=ESS.ACC.W05.W06.W02.MB03	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9015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A2T-060LWU:BMD-QH-010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=ESS.ACC.W05.W07.W02.MB02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9104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A2T-060LWU:BMD-QV-010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=ESS.ACC.W05.W07.W02.MB03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4011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A2T-080LWU:BMD-QH-010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=ESS.ACC.W05.W09.W02.MB02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2599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A2T-080LWU:BMD-QV-010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=ESS.ACC.W05.W09.W02.MB03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34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A2T-090LWU:BMD-QH-010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=ESS.ACC.W05.W10.W02.MB02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0916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A2T-090LWU:BMD-QV-010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=ESS.ACC.W05.W10.W02.MB03	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1266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A2T-130LWU:BMD-QH-010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=ESS.ACC.W05.W14.W02.MB02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6024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A2T-130LWU:BMD-QV-010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=ESS.ACC.W05.W14.W02.MB03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7765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DmpL-010QC:BMD-QH-010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=ESS.ACC.W04.W02.MB02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2084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DmpL-020QC:BMD-QV-010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=ESS.ACC.W04.W03.MB02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2299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DmpL-030QC:BMD-QH-010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=ESS.ACC.W04.W04.MB02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047554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59F1E0E-325D-C33E-5940-8EF3B14B0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870735"/>
              </p:ext>
            </p:extLst>
          </p:nvPr>
        </p:nvGraphicFramePr>
        <p:xfrm>
          <a:off x="4373157" y="6475270"/>
          <a:ext cx="3452790" cy="24384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24591">
                  <a:extLst>
                    <a:ext uri="{9D8B030D-6E8A-4147-A177-3AD203B41FA5}">
                      <a16:colId xmlns:a16="http://schemas.microsoft.com/office/drawing/2014/main" val="2915679869"/>
                    </a:ext>
                  </a:extLst>
                </a:gridCol>
                <a:gridCol w="1828199">
                  <a:extLst>
                    <a:ext uri="{9D8B030D-6E8A-4147-A177-3AD203B41FA5}">
                      <a16:colId xmlns:a16="http://schemas.microsoft.com/office/drawing/2014/main" val="21208636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BMS:BMD-DV-010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=ESS.ACC.W03.W18.R01.MB01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7627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800" b="0">
                          <a:effectLst/>
                        </a:rPr>
                        <a:t>BMS:BMD-DV-020</a:t>
                      </a:r>
                      <a:endParaRPr lang="en-SE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effectLst/>
                        </a:rPr>
                        <a:t>=ESS.ACC.W05.W08.W02.MB01</a:t>
                      </a:r>
                      <a:endParaRPr lang="en-SE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8513932"/>
                  </a:ext>
                </a:extLst>
              </a:tr>
            </a:tbl>
          </a:graphicData>
        </a:graphic>
      </p:graphicFrame>
      <p:sp>
        <p:nvSpPr>
          <p:cNvPr id="31" name="Rubrik 1">
            <a:extLst>
              <a:ext uri="{FF2B5EF4-FFF2-40B4-BE49-F238E27FC236}">
                <a16:creationId xmlns:a16="http://schemas.microsoft.com/office/drawing/2014/main" id="{0D8E2005-F3E5-C25F-D963-41CE3BF09ADF}"/>
              </a:ext>
            </a:extLst>
          </p:cNvPr>
          <p:cNvSpPr txBox="1">
            <a:spLocks/>
          </p:cNvSpPr>
          <p:nvPr/>
        </p:nvSpPr>
        <p:spPr>
          <a:xfrm>
            <a:off x="280706" y="64118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SPK</a:t>
            </a:r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ubrik 1">
            <a:extLst>
              <a:ext uri="{FF2B5EF4-FFF2-40B4-BE49-F238E27FC236}">
                <a16:creationId xmlns:a16="http://schemas.microsoft.com/office/drawing/2014/main" id="{5E0E4DF7-1CF8-A6AF-22EA-81E4F54CBFE4}"/>
              </a:ext>
            </a:extLst>
          </p:cNvPr>
          <p:cNvSpPr txBox="1">
            <a:spLocks/>
          </p:cNvSpPr>
          <p:nvPr/>
        </p:nvSpPr>
        <p:spPr>
          <a:xfrm>
            <a:off x="280706" y="425251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MBL</a:t>
            </a:r>
          </a:p>
        </p:txBody>
      </p:sp>
      <p:sp>
        <p:nvSpPr>
          <p:cNvPr id="33" name="Rubrik 1">
            <a:extLst>
              <a:ext uri="{FF2B5EF4-FFF2-40B4-BE49-F238E27FC236}">
                <a16:creationId xmlns:a16="http://schemas.microsoft.com/office/drawing/2014/main" id="{E320DEB9-1174-57F2-9C03-73F3E17DA8E8}"/>
              </a:ext>
            </a:extLst>
          </p:cNvPr>
          <p:cNvSpPr txBox="1">
            <a:spLocks/>
          </p:cNvSpPr>
          <p:nvPr/>
        </p:nvSpPr>
        <p:spPr>
          <a:xfrm>
            <a:off x="4464751" y="646233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HBL</a:t>
            </a:r>
          </a:p>
        </p:txBody>
      </p:sp>
      <p:sp>
        <p:nvSpPr>
          <p:cNvPr id="34" name="Rubrik 1">
            <a:extLst>
              <a:ext uri="{FF2B5EF4-FFF2-40B4-BE49-F238E27FC236}">
                <a16:creationId xmlns:a16="http://schemas.microsoft.com/office/drawing/2014/main" id="{6A270E3A-4124-C50C-516E-D3C3EEE76DAB}"/>
              </a:ext>
            </a:extLst>
          </p:cNvPr>
          <p:cNvSpPr txBox="1">
            <a:spLocks/>
          </p:cNvSpPr>
          <p:nvPr/>
        </p:nvSpPr>
        <p:spPr>
          <a:xfrm>
            <a:off x="4464836" y="613197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Bending Dipoles</a:t>
            </a:r>
          </a:p>
        </p:txBody>
      </p:sp>
      <p:sp>
        <p:nvSpPr>
          <p:cNvPr id="35" name="Rubrik 1">
            <a:extLst>
              <a:ext uri="{FF2B5EF4-FFF2-40B4-BE49-F238E27FC236}">
                <a16:creationId xmlns:a16="http://schemas.microsoft.com/office/drawing/2014/main" id="{50D2745B-A66E-D4AB-880C-9488D0267E48}"/>
              </a:ext>
            </a:extLst>
          </p:cNvPr>
          <p:cNvSpPr txBox="1">
            <a:spLocks/>
          </p:cNvSpPr>
          <p:nvPr/>
        </p:nvSpPr>
        <p:spPr>
          <a:xfrm>
            <a:off x="7957200" y="61488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HEBT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D138BD63-71BA-50DE-EC80-40FE709FDD09}"/>
              </a:ext>
            </a:extLst>
          </p:cNvPr>
          <p:cNvSpPr txBox="1">
            <a:spLocks/>
          </p:cNvSpPr>
          <p:nvPr/>
        </p:nvSpPr>
        <p:spPr>
          <a:xfrm>
            <a:off x="7957200" y="3850720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A2T/DumpLine/DogLeg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574ECE8-3EF8-C5AA-88F6-F68F5245E6BD}"/>
              </a:ext>
            </a:extLst>
          </p:cNvPr>
          <p:cNvSpPr txBox="1">
            <a:spLocks/>
          </p:cNvSpPr>
          <p:nvPr/>
        </p:nvSpPr>
        <p:spPr>
          <a:xfrm>
            <a:off x="332668" y="53862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3200" dirty="0">
                <a:latin typeface="+mn-lt"/>
                <a:cs typeface="Calibri" panose="020F0502020204030204" pitchFamily="34" charset="0"/>
              </a:rPr>
              <a:t>Scope-Quadrupole &amp; Dipole Magnets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AEFF7-EBDB-C03F-B1B8-88AAE7C8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7708F1-E4A3-70E7-386E-998AF80F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2025-02-04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A996FF-1183-3274-A287-8E88E6A0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" y="1341351"/>
            <a:ext cx="10925301" cy="52306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B533FD-297A-B6C2-0350-46AE71610696}"/>
              </a:ext>
            </a:extLst>
          </p:cNvPr>
          <p:cNvSpPr/>
          <p:nvPr/>
        </p:nvSpPr>
        <p:spPr>
          <a:xfrm>
            <a:off x="471263" y="745289"/>
            <a:ext cx="9224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-</a:t>
            </a:r>
            <a:r>
              <a:rPr lang="sv-SE" sz="1600" dirty="0" err="1"/>
              <a:t>Integrated</a:t>
            </a:r>
            <a:r>
              <a:rPr lang="sv-SE" sz="1600" dirty="0"/>
              <a:t> Tests </a:t>
            </a:r>
            <a:r>
              <a:rPr lang="sv-SE" sz="1600" dirty="0" err="1"/>
              <a:t>Completed</a:t>
            </a:r>
            <a:r>
              <a:rPr lang="sv-SE" sz="1600" dirty="0"/>
              <a:t>- </a:t>
            </a:r>
            <a:r>
              <a:rPr lang="sv-SE" sz="1600" b="1" dirty="0"/>
              <a:t>Full </a:t>
            </a:r>
            <a:r>
              <a:rPr lang="sv-SE" sz="1600" b="1" dirty="0" err="1"/>
              <a:t>BoD</a:t>
            </a:r>
            <a:r>
              <a:rPr lang="sv-SE" sz="1600" b="1" dirty="0"/>
              <a:t>/</a:t>
            </a:r>
            <a:r>
              <a:rPr lang="sv-SE" sz="1600" b="1" dirty="0" err="1"/>
              <a:t>BoT</a:t>
            </a:r>
            <a:r>
              <a:rPr lang="sv-SE" sz="1600" b="1" dirty="0"/>
              <a:t> </a:t>
            </a:r>
            <a:r>
              <a:rPr lang="sv-SE" sz="1600" b="1" dirty="0" err="1"/>
              <a:t>Scope</a:t>
            </a:r>
            <a:r>
              <a:rPr lang="sv-SE" sz="1600" b="1" dirty="0"/>
              <a:t>.</a:t>
            </a:r>
          </a:p>
          <a:p>
            <a:r>
              <a:rPr lang="sv-SE" sz="1600" dirty="0"/>
              <a:t>-MPS Interface Tests </a:t>
            </a:r>
            <a:r>
              <a:rPr lang="sv-SE" sz="1600" dirty="0" err="1"/>
              <a:t>Completed</a:t>
            </a:r>
            <a:r>
              <a:rPr lang="sv-SE" sz="1600" dirty="0"/>
              <a:t>.</a:t>
            </a:r>
          </a:p>
          <a:p>
            <a:r>
              <a:rPr lang="sv-SE" sz="1600" dirty="0"/>
              <a:t>-Magnets Long </a:t>
            </a:r>
            <a:r>
              <a:rPr lang="sv-SE" sz="1600" dirty="0" err="1"/>
              <a:t>Run</a:t>
            </a:r>
            <a:r>
              <a:rPr lang="sv-SE" sz="1600" dirty="0"/>
              <a:t> Tests for 400 </a:t>
            </a:r>
            <a:r>
              <a:rPr lang="sv-SE" sz="1600" dirty="0" err="1"/>
              <a:t>Hours</a:t>
            </a:r>
            <a:r>
              <a:rPr lang="sv-SE" sz="1600" dirty="0"/>
              <a:t>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6BEDE0-180E-CE35-7D99-C61F058EE2C1}"/>
              </a:ext>
            </a:extLst>
          </p:cNvPr>
          <p:cNvSpPr txBox="1">
            <a:spLocks/>
          </p:cNvSpPr>
          <p:nvPr/>
        </p:nvSpPr>
        <p:spPr>
          <a:xfrm>
            <a:off x="411995" y="117051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4000" dirty="0">
                <a:latin typeface="+mn-lt"/>
                <a:cs typeface="Calibri" panose="020F0502020204030204" pitchFamily="34" charset="0"/>
              </a:rPr>
              <a:t>System Status</a:t>
            </a:r>
          </a:p>
        </p:txBody>
      </p:sp>
    </p:spTree>
    <p:extLst>
      <p:ext uri="{BB962C8B-B14F-4D97-AF65-F5344CB8AC3E}">
        <p14:creationId xmlns:p14="http://schemas.microsoft.com/office/powerpoint/2010/main" val="31968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2CE2B6-9DC7-7441-9DAA-6901A3AEF3E4}"/>
              </a:ext>
            </a:extLst>
          </p:cNvPr>
          <p:cNvSpPr/>
          <p:nvPr/>
        </p:nvSpPr>
        <p:spPr>
          <a:xfrm>
            <a:off x="356082" y="665799"/>
            <a:ext cx="9224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1. ESS-0036939-Magnet </a:t>
            </a:r>
            <a:r>
              <a:rPr lang="sv-SE" sz="1600" dirty="0" err="1"/>
              <a:t>Functional</a:t>
            </a:r>
            <a:r>
              <a:rPr lang="sv-SE" sz="1600" dirty="0"/>
              <a:t> </a:t>
            </a:r>
            <a:r>
              <a:rPr lang="sv-SE" sz="1600" dirty="0" err="1"/>
              <a:t>Requirements</a:t>
            </a:r>
            <a:r>
              <a:rPr lang="sv-SE" sz="1600" dirty="0"/>
              <a:t> for </a:t>
            </a:r>
            <a:r>
              <a:rPr lang="sv-SE" sz="1600" dirty="0" err="1"/>
              <a:t>Types</a:t>
            </a:r>
            <a:r>
              <a:rPr lang="sv-SE" sz="1600" dirty="0"/>
              <a:t> C5, C6, C8, Q5, Q6, Q7, Q8 and D1</a:t>
            </a:r>
          </a:p>
          <a:p>
            <a:endParaRPr lang="sv-SE" sz="1600" dirty="0"/>
          </a:p>
          <a:p>
            <a:r>
              <a:rPr lang="sv-SE" sz="1600" dirty="0"/>
              <a:t>2. ESS-0036940- Magnet Interface </a:t>
            </a:r>
            <a:r>
              <a:rPr lang="sv-SE" sz="1600" dirty="0" err="1"/>
              <a:t>Requirements</a:t>
            </a:r>
            <a:r>
              <a:rPr lang="sv-SE" sz="1600" dirty="0"/>
              <a:t> for </a:t>
            </a:r>
            <a:r>
              <a:rPr lang="sv-SE" sz="1600" dirty="0" err="1"/>
              <a:t>Types</a:t>
            </a:r>
            <a:r>
              <a:rPr lang="sv-SE" sz="1600" dirty="0"/>
              <a:t> C5, C6, C8, Q5, Q6, Q7, Q8 and D1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576742-809C-EE49-A9DA-FA0FB2F726C8}"/>
              </a:ext>
            </a:extLst>
          </p:cNvPr>
          <p:cNvSpPr/>
          <p:nvPr/>
        </p:nvSpPr>
        <p:spPr>
          <a:xfrm>
            <a:off x="288120" y="2116599"/>
            <a:ext cx="10612987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1.  C5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https://chess.esss.lu.se/enovia/link/21308.51166.35584.50656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2.  C6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https://chess.esss.lu.se/enovia/link/21308.51166.38656.59795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3.  C8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 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https://chess.esss.lu.se/enovia/link/21308.51166.33280.23352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4.  Q5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https://chess.esss.lu.se/enovia/link/21308.51166.64256.40621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5.  Q6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https://chess.esss.lu.se/enovia/link/21308.51166.18944.21202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6.  Q7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https://chess.esss.lu.se/enovia/link/21308.51166.10240.48462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28600" lvl="0" indent="-228600">
              <a:buAutoNum type="arabicPeriod" startAt="7"/>
            </a:pP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Q8 System Design, 3D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Model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FAT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Reports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, Magnetic </a:t>
            </a:r>
            <a:r>
              <a:rPr lang="sv-SE" sz="1200" dirty="0" err="1">
                <a:ea typeface="Segoe UI Historic" panose="020B0502040204020203" pitchFamily="34" charset="0"/>
                <a:cs typeface="Segoe UI Historic" panose="020B0502040204020203" pitchFamily="34" charset="0"/>
              </a:rPr>
              <a:t>Measurements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</a:rPr>
              <a:t>:   </a:t>
            </a:r>
            <a:r>
              <a:rPr lang="sv-SE" sz="1200" dirty="0">
                <a:ea typeface="Segoe UI Historic" panose="020B0502040204020203" pitchFamily="34" charset="0"/>
                <a:cs typeface="Segoe UI Historic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https://chess.esss.lu.se/enovia/link/21308.51166.33280.56467</a:t>
            </a: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28600" lvl="0" indent="-228600">
              <a:buAutoNum type="arabicPeriod" startAt="7"/>
            </a:pP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28600" indent="-228600">
              <a:buFontTx/>
              <a:buAutoNum type="arabicPeriod" startAt="7"/>
            </a:pPr>
            <a:r>
              <a:rPr lang="en-GB" sz="1200" b="0" i="0" dirty="0">
                <a:effectLst/>
              </a:rPr>
              <a:t>Raster Magnets Design Documentation- </a:t>
            </a:r>
            <a:r>
              <a:rPr lang="en-GB" sz="1200" b="0" i="0" dirty="0"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https://chess.esss.lu.se/enovia/link/21308.51166.28673.2150</a:t>
            </a:r>
            <a:r>
              <a:rPr lang="en-GB" sz="1200" b="0" i="0" dirty="0">
                <a:effectLst/>
              </a:rPr>
              <a:t> </a:t>
            </a:r>
          </a:p>
          <a:p>
            <a:pPr marL="228600" indent="-228600">
              <a:buFontTx/>
              <a:buAutoNum type="arabicPeriod" startAt="7"/>
            </a:pPr>
            <a:endParaRPr lang="en-GB" sz="1200" dirty="0"/>
          </a:p>
          <a:p>
            <a:pPr marL="228600" indent="-228600">
              <a:buFontTx/>
              <a:buAutoNum type="arabicPeriod" startAt="7"/>
            </a:pPr>
            <a:r>
              <a:rPr lang="en-GB" sz="1200" dirty="0"/>
              <a:t>MEBT Magnets Design Documentation-</a:t>
            </a:r>
            <a:r>
              <a:rPr lang="en-GB" sz="1200" b="0" i="0" dirty="0"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https://chess.esss.lu.se/enovia/link/21308.51166.61184.36273</a:t>
            </a:r>
            <a:endParaRPr lang="en-GB" sz="1200" b="0" i="0" dirty="0">
              <a:effectLst/>
            </a:endParaRPr>
          </a:p>
          <a:p>
            <a:pPr marL="228600" indent="-228600">
              <a:buFontTx/>
              <a:buAutoNum type="arabicPeriod" startAt="7"/>
            </a:pPr>
            <a:endParaRPr lang="en-GB" sz="1200" dirty="0"/>
          </a:p>
          <a:p>
            <a:pPr marL="228600" indent="-228600">
              <a:buFontTx/>
              <a:buAutoNum type="arabicPeriod" startAt="7"/>
            </a:pPr>
            <a:r>
              <a:rPr lang="en-GB" sz="1200" b="0" i="0" dirty="0">
                <a:effectLst/>
              </a:rPr>
              <a:t> ISRC &amp; LEBT Magnets Design Documentation- </a:t>
            </a:r>
            <a:r>
              <a:rPr lang="en-GB" sz="1200" b="0" i="0" dirty="0"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</a:t>
            </a:r>
            <a:r>
              <a:rPr lang="en-GB" sz="1200" b="0" i="0" u="sng" dirty="0"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tps://chess.esss.lu.se/enovia/link/21308.51166.9472.7818</a:t>
            </a:r>
            <a:endParaRPr lang="en-GB" sz="1200" u="sng" dirty="0"/>
          </a:p>
          <a:p>
            <a:pPr marL="228600" indent="-228600">
              <a:buFontTx/>
              <a:buAutoNum type="arabicPeriod" startAt="7"/>
            </a:pPr>
            <a:endParaRPr lang="en-GB" sz="1200" b="0" i="0" u="sng" dirty="0">
              <a:effectLst/>
            </a:endParaRPr>
          </a:p>
          <a:p>
            <a:pPr marL="228600" indent="-228600">
              <a:buFontTx/>
              <a:buAutoNum type="arabicPeriod" startAt="7"/>
            </a:pPr>
            <a:r>
              <a:rPr lang="en-GB" sz="1200" b="0" i="0" dirty="0">
                <a:effectLst/>
              </a:rPr>
              <a:t>M</a:t>
            </a:r>
            <a:r>
              <a:rPr lang="en-GB" sz="1200" dirty="0"/>
              <a:t>EBT Magnets PC SAT: </a:t>
            </a:r>
            <a:r>
              <a:rPr lang="en-GB" sz="1200" b="0" i="0" dirty="0"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https://chess.esss.lu.se/enovia/link/21308.51166.59648.36741</a:t>
            </a:r>
            <a:endParaRPr lang="en-GB" sz="1200" dirty="0"/>
          </a:p>
          <a:p>
            <a:pPr marL="228600" indent="-228600">
              <a:buFontTx/>
              <a:buAutoNum type="arabicPeriod" startAt="7"/>
            </a:pPr>
            <a:endParaRPr lang="en-GB" sz="1200" dirty="0"/>
          </a:p>
          <a:p>
            <a:pPr marL="228600" indent="-228600">
              <a:buFontTx/>
              <a:buAutoNum type="arabicPeriod" startAt="7"/>
            </a:pPr>
            <a:r>
              <a:rPr lang="en-GB" sz="1200" dirty="0"/>
              <a:t>DTL </a:t>
            </a:r>
            <a:r>
              <a:rPr lang="en-GB" sz="1200" dirty="0" err="1"/>
              <a:t>Steerers:</a:t>
            </a:r>
            <a:r>
              <a:rPr lang="en-GB" sz="1200" b="0" i="0" dirty="0" err="1"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1200" b="0" i="0" dirty="0"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://chess.esss.lu.se/enovia/link/21308.51166.21504.51905</a:t>
            </a:r>
            <a:endParaRPr lang="en-GB" sz="1200" dirty="0"/>
          </a:p>
          <a:p>
            <a:pPr marL="228600" indent="-228600">
              <a:buFontTx/>
              <a:buAutoNum type="arabicPeriod" startAt="7"/>
            </a:pPr>
            <a:endParaRPr lang="en-GB" sz="1200" dirty="0"/>
          </a:p>
          <a:p>
            <a:pPr marL="228600" indent="-228600">
              <a:buFontTx/>
              <a:buAutoNum type="arabicPeriod" startAt="7"/>
            </a:pPr>
            <a:r>
              <a:rPr lang="en-GB" sz="1200" dirty="0"/>
              <a:t>DTL PMQs: </a:t>
            </a:r>
            <a:r>
              <a:rPr lang="en-GB" sz="1200" b="0" i="0" dirty="0">
                <a:effectLst/>
              </a:rPr>
              <a:t>https://</a:t>
            </a:r>
            <a:r>
              <a:rPr lang="en-GB" sz="1200" b="0" i="0" dirty="0" err="1">
                <a:effectLst/>
              </a:rPr>
              <a:t>chess.esss.lu.se</a:t>
            </a:r>
            <a:r>
              <a:rPr lang="en-GB" sz="1200" b="0" i="0" dirty="0">
                <a:effectLst/>
              </a:rPr>
              <a:t>/</a:t>
            </a:r>
            <a:r>
              <a:rPr lang="en-GB" sz="1200" b="0" i="0" dirty="0" err="1">
                <a:effectLst/>
              </a:rPr>
              <a:t>enovia</a:t>
            </a:r>
            <a:r>
              <a:rPr lang="en-GB" sz="1200" b="0" i="0" dirty="0">
                <a:effectLst/>
              </a:rPr>
              <a:t>/link/21308.51166.11776.22108</a:t>
            </a:r>
            <a:endParaRPr lang="en-GB" sz="1200" dirty="0"/>
          </a:p>
          <a:p>
            <a:pPr marL="228600" indent="-228600">
              <a:buFontTx/>
              <a:buAutoNum type="arabicPeriod" startAt="7"/>
            </a:pPr>
            <a:endParaRPr lang="en-GB" sz="1200" b="0" i="0" u="sng" dirty="0">
              <a:effectLst/>
            </a:endParaRPr>
          </a:p>
          <a:p>
            <a:endParaRPr lang="en-GB" sz="1200" b="0" i="0" dirty="0">
              <a:effectLst/>
            </a:endParaRPr>
          </a:p>
          <a:p>
            <a:pPr lvl="0"/>
            <a:endParaRPr lang="en-GB" sz="1200" b="0" i="0" dirty="0">
              <a:effectLst/>
            </a:endParaRPr>
          </a:p>
          <a:p>
            <a:pPr lvl="0"/>
            <a:endParaRPr lang="en-GB" sz="1200" dirty="0"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/>
            <a:endParaRPr lang="en-GB" sz="1200" b="0" i="0" dirty="0">
              <a:effectLst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/>
            <a:endParaRPr lang="en-GB" sz="1200" dirty="0"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/>
            <a:br>
              <a:rPr lang="en-GB" sz="1200" dirty="0"/>
            </a:br>
            <a:endParaRPr lang="sv-SE" sz="1200" b="0" i="0" dirty="0">
              <a:solidFill>
                <a:srgbClr val="5B5D5E"/>
              </a:solidFill>
              <a:effectLst/>
              <a:latin typeface="Arial" panose="020B0604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28600" lvl="0" indent="-228600">
              <a:buAutoNum type="arabicPeriod" startAt="7"/>
            </a:pPr>
            <a:endParaRPr lang="sv-SE" sz="12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0"/>
            <a:r>
              <a:rPr lang="sv-SE" sz="1100" dirty="0"/>
              <a:t> </a:t>
            </a:r>
          </a:p>
          <a:p>
            <a:pPr lvl="0"/>
            <a:endParaRPr lang="sv-SE" sz="1100" dirty="0"/>
          </a:p>
          <a:p>
            <a:endParaRPr lang="sv-SE" sz="1100" dirty="0"/>
          </a:p>
          <a:p>
            <a:endParaRPr lang="sv-S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7861EF-693F-8944-A43A-89A0B1AD43F2}"/>
              </a:ext>
            </a:extLst>
          </p:cNvPr>
          <p:cNvSpPr/>
          <p:nvPr/>
        </p:nvSpPr>
        <p:spPr>
          <a:xfrm>
            <a:off x="4912375" y="1648660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</a:t>
            </a:r>
            <a:r>
              <a:rPr lang="en-GB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</a:t>
            </a:r>
            <a:r>
              <a:rPr lang="sv-SE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r>
              <a:rPr lang="sv-SE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endParaRPr lang="sv-S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AC944D-1A2E-5E49-988D-2AF93C1EDD46}"/>
              </a:ext>
            </a:extLst>
          </p:cNvPr>
          <p:cNvSpPr/>
          <p:nvPr/>
        </p:nvSpPr>
        <p:spPr>
          <a:xfrm>
            <a:off x="6381955" y="170488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GB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</a:t>
            </a:r>
            <a:r>
              <a:rPr lang="sv-SE" dirty="0" err="1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Released</a:t>
            </a:r>
            <a:r>
              <a:rPr lang="sv-SE" dirty="0">
                <a:solidFill>
                  <a:srgbClr val="00B05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F7548-C0BB-1779-4FD0-CE3F773918DD}"/>
              </a:ext>
            </a:extLst>
          </p:cNvPr>
          <p:cNvSpPr txBox="1">
            <a:spLocks/>
          </p:cNvSpPr>
          <p:nvPr/>
        </p:nvSpPr>
        <p:spPr>
          <a:xfrm>
            <a:off x="356082" y="81218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3600" dirty="0">
                <a:latin typeface="+mn-lt"/>
                <a:cs typeface="Calibri" panose="020F0502020204030204" pitchFamily="34" charset="0"/>
              </a:rPr>
              <a:t>Requirements D</a:t>
            </a:r>
            <a:r>
              <a:rPr lang="en-GB" sz="3600" dirty="0" err="1">
                <a:latin typeface="+mn-lt"/>
                <a:cs typeface="Calibri" panose="020F0502020204030204" pitchFamily="34" charset="0"/>
              </a:rPr>
              <a:t>ocumentation</a:t>
            </a:r>
            <a:endParaRPr lang="en-SE" sz="3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201EF-B6EC-D982-8B71-E2017439CB2B}"/>
              </a:ext>
            </a:extLst>
          </p:cNvPr>
          <p:cNvSpPr txBox="1">
            <a:spLocks/>
          </p:cNvSpPr>
          <p:nvPr/>
        </p:nvSpPr>
        <p:spPr>
          <a:xfrm>
            <a:off x="288120" y="1504657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3600" dirty="0">
                <a:latin typeface="+mn-lt"/>
                <a:cs typeface="Calibri" panose="020F0502020204030204" pitchFamily="34" charset="0"/>
              </a:rPr>
              <a:t>Design D</a:t>
            </a:r>
            <a:r>
              <a:rPr lang="en-GB" sz="3600" dirty="0" err="1">
                <a:latin typeface="+mn-lt"/>
                <a:cs typeface="Calibri" panose="020F0502020204030204" pitchFamily="34" charset="0"/>
              </a:rPr>
              <a:t>ocumentation</a:t>
            </a:r>
            <a:endParaRPr lang="en-SE" sz="36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253</TotalTime>
  <Words>4953</Words>
  <Application>Microsoft Macintosh PowerPoint</Application>
  <PresentationFormat>Widescreen</PresentationFormat>
  <Paragraphs>700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Segoe UI</vt:lpstr>
      <vt:lpstr>Segoe UI Historic</vt:lpstr>
      <vt:lpstr>Segoe UI Light</vt:lpstr>
      <vt:lpstr>Segoe UI Semibold</vt:lpstr>
      <vt:lpstr>Times New Roman</vt:lpstr>
      <vt:lpstr>Wingdings</vt:lpstr>
      <vt:lpstr>Office-tema</vt:lpstr>
      <vt:lpstr>Magnets and Power Converters</vt:lpstr>
      <vt:lpstr>PowerPoint Presentation</vt:lpstr>
      <vt:lpstr>Magnet Systems-NCL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Magnets and Power Converters</dc:title>
  <dc:creator>Emmanouil Trachanas</dc:creator>
  <cp:lastModifiedBy>Emmanouil Trachanas</cp:lastModifiedBy>
  <cp:revision>10</cp:revision>
  <cp:lastPrinted>2019-03-08T10:27:30Z</cp:lastPrinted>
  <dcterms:created xsi:type="dcterms:W3CDTF">2025-02-03T20:16:37Z</dcterms:created>
  <dcterms:modified xsi:type="dcterms:W3CDTF">2025-02-04T09:27:11Z</dcterms:modified>
</cp:coreProperties>
</file>