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2" r:id="rId2"/>
    <p:sldId id="267" r:id="rId3"/>
    <p:sldId id="308" r:id="rId4"/>
    <p:sldId id="309" r:id="rId5"/>
    <p:sldId id="311" r:id="rId6"/>
    <p:sldId id="277"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CCCC"/>
    <a:srgbClr val="666666"/>
    <a:srgbClr val="FECC99"/>
    <a:srgbClr val="FEE6CC"/>
    <a:srgbClr val="CCDFDB"/>
    <a:srgbClr val="E5F0EC"/>
    <a:srgbClr val="D7E59A"/>
    <a:srgbClr val="EBF1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6" autoAdjust="0"/>
    <p:restoredTop sz="94681" autoAdjust="0"/>
  </p:normalViewPr>
  <p:slideViewPr>
    <p:cSldViewPr snapToGrid="0" snapToObjects="1">
      <p:cViewPr varScale="1">
        <p:scale>
          <a:sx n="165" d="100"/>
          <a:sy n="165" d="100"/>
        </p:scale>
        <p:origin x="78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2025-02-04</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2025-02-04</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2025-02-04</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18896B66-0B3A-474C-9C9C-E4F07B1F5DAD}" type="datetime1">
              <a:rPr lang="sv-SE" smtClean="0"/>
              <a:pPr/>
              <a:t>2025-02-04</a:t>
            </a:fld>
            <a:endParaRPr lang="sv-SE" dirty="0"/>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dirty="0"/>
              <a:t>PRESENTATION </a:t>
            </a:r>
            <a:r>
              <a:rPr lang="sv-SE" dirty="0" err="1"/>
              <a:t>TITLe</a:t>
            </a:r>
            <a:r>
              <a:rPr lang="sv-SE" dirty="0"/>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2025-02-04</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2025-02-04</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2025-02-04</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2025-02-04</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2025-02-04</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2025-02-04</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chess.esss.lu.se/enovia/link/ESS-3485880.4/21308.51166.24348.53741"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SAR4</a:t>
            </a:r>
            <a:br>
              <a:rPr lang="en-GB" dirty="0"/>
            </a:br>
            <a:r>
              <a:rPr lang="en-GB" dirty="0"/>
              <a:t>Beam Instrumentation Status</a:t>
            </a:r>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a:xfrm>
            <a:off x="1930395" y="5597044"/>
            <a:ext cx="6290892" cy="459883"/>
          </a:xfrm>
        </p:spPr>
        <p:txBody>
          <a:bodyPr/>
          <a:lstStyle/>
          <a:p>
            <a:r>
              <a:rPr lang="en-GB" dirty="0"/>
              <a:t>PRESENTED BY Johan Norin</a:t>
            </a:r>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fld id="{18896B66-0B3A-474C-9C9C-E4F07B1F5DAD}" type="datetime1">
              <a:rPr lang="sv-SE" sz="1200" b="1">
                <a:solidFill>
                  <a:schemeClr val="bg1"/>
                </a:solidFill>
              </a:rPr>
              <a:pPr/>
              <a:t>2025-02-04</a:t>
            </a:fld>
            <a:endParaRPr lang="en-GB" sz="1200" b="1" dirty="0">
              <a:solidFill>
                <a:schemeClr val="bg1"/>
              </a:solidFill>
            </a:endParaRP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sv-SE" dirty="0"/>
              <a:t>SAR4 </a:t>
            </a:r>
            <a:r>
              <a:rPr lang="sv-SE" dirty="0" err="1"/>
              <a:t>Beam</a:t>
            </a:r>
            <a:r>
              <a:rPr lang="sv-SE" dirty="0"/>
              <a:t> Instrumentation Status</a:t>
            </a:r>
          </a:p>
        </p:txBody>
      </p:sp>
      <p:sp>
        <p:nvSpPr>
          <p:cNvPr id="3" name="Footer Placeholder 2"/>
          <p:cNvSpPr>
            <a:spLocks noGrp="1"/>
          </p:cNvSpPr>
          <p:nvPr>
            <p:ph type="ftr" sz="quarter" idx="11"/>
          </p:nvPr>
        </p:nvSpPr>
        <p:spPr/>
        <p:txBody>
          <a:bodyPr/>
          <a:lstStyle/>
          <a:p>
            <a:r>
              <a:rPr lang="sv-SE"/>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3</a:t>
            </a:fld>
            <a:endParaRPr lang="sv-SE"/>
          </a:p>
        </p:txBody>
      </p:sp>
      <p:sp>
        <p:nvSpPr>
          <p:cNvPr id="11" name="Text Placeholder 10"/>
          <p:cNvSpPr>
            <a:spLocks noGrp="1"/>
          </p:cNvSpPr>
          <p:nvPr>
            <p:ph type="body" sz="quarter" idx="14"/>
          </p:nvPr>
        </p:nvSpPr>
        <p:spPr/>
        <p:txBody>
          <a:bodyPr/>
          <a:lstStyle/>
          <a:p>
            <a:r>
              <a:rPr lang="en-US" dirty="0"/>
              <a:t>Scope description, Status, Open CCRs</a:t>
            </a:r>
          </a:p>
        </p:txBody>
      </p:sp>
      <p:sp>
        <p:nvSpPr>
          <p:cNvPr id="8" name="Date Placeholder 7"/>
          <p:cNvSpPr>
            <a:spLocks noGrp="1"/>
          </p:cNvSpPr>
          <p:nvPr>
            <p:ph type="dt" sz="half" idx="10"/>
          </p:nvPr>
        </p:nvSpPr>
        <p:spPr/>
        <p:txBody>
          <a:bodyPr/>
          <a:lstStyle/>
          <a:p>
            <a:fld id="{18896B66-0B3A-474C-9C9C-E4F07B1F5DAD}" type="datetime1">
              <a:rPr lang="sv-SE" smtClean="0"/>
              <a:t>2025-02-04</a:t>
            </a:fld>
            <a:endParaRPr lang="sv-SE" dirty="0"/>
          </a:p>
        </p:txBody>
      </p:sp>
      <p:graphicFrame>
        <p:nvGraphicFramePr>
          <p:cNvPr id="12" name="Table 11"/>
          <p:cNvGraphicFramePr>
            <a:graphicFrameLocks noGrp="1"/>
          </p:cNvGraphicFramePr>
          <p:nvPr>
            <p:extLst>
              <p:ext uri="{D42A27DB-BD31-4B8C-83A1-F6EECF244321}">
                <p14:modId xmlns:p14="http://schemas.microsoft.com/office/powerpoint/2010/main" val="3988912029"/>
              </p:ext>
            </p:extLst>
          </p:nvPr>
        </p:nvGraphicFramePr>
        <p:xfrm>
          <a:off x="795529" y="1367054"/>
          <a:ext cx="10799063" cy="5202541"/>
        </p:xfrm>
        <a:graphic>
          <a:graphicData uri="http://schemas.openxmlformats.org/drawingml/2006/table">
            <a:tbl>
              <a:tblPr firstRow="1" bandRow="1">
                <a:tableStyleId>{5C22544A-7EE6-4342-B048-85BDC9FD1C3A}</a:tableStyleId>
              </a:tblPr>
              <a:tblGrid>
                <a:gridCol w="1435343">
                  <a:extLst>
                    <a:ext uri="{9D8B030D-6E8A-4147-A177-3AD203B41FA5}">
                      <a16:colId xmlns:a16="http://schemas.microsoft.com/office/drawing/2014/main" val="308924540"/>
                    </a:ext>
                  </a:extLst>
                </a:gridCol>
                <a:gridCol w="1964134">
                  <a:extLst>
                    <a:ext uri="{9D8B030D-6E8A-4147-A177-3AD203B41FA5}">
                      <a16:colId xmlns:a16="http://schemas.microsoft.com/office/drawing/2014/main" val="1998848968"/>
                    </a:ext>
                  </a:extLst>
                </a:gridCol>
                <a:gridCol w="3248210">
                  <a:extLst>
                    <a:ext uri="{9D8B030D-6E8A-4147-A177-3AD203B41FA5}">
                      <a16:colId xmlns:a16="http://schemas.microsoft.com/office/drawing/2014/main" val="1903951183"/>
                    </a:ext>
                  </a:extLst>
                </a:gridCol>
                <a:gridCol w="4151376">
                  <a:extLst>
                    <a:ext uri="{9D8B030D-6E8A-4147-A177-3AD203B41FA5}">
                      <a16:colId xmlns:a16="http://schemas.microsoft.com/office/drawing/2014/main" val="2527141776"/>
                    </a:ext>
                  </a:extLst>
                </a:gridCol>
              </a:tblGrid>
              <a:tr h="242013">
                <a:tc>
                  <a:txBody>
                    <a:bodyPr/>
                    <a:lstStyle/>
                    <a:p>
                      <a:r>
                        <a:rPr lang="sv-SE" sz="900" b="1" dirty="0"/>
                        <a:t>System</a:t>
                      </a:r>
                    </a:p>
                  </a:txBody>
                  <a:tcPr marL="45720" marR="45720"/>
                </a:tc>
                <a:tc>
                  <a:txBody>
                    <a:bodyPr/>
                    <a:lstStyle/>
                    <a:p>
                      <a:r>
                        <a:rPr lang="sv-SE" sz="900" b="0" dirty="0" err="1"/>
                        <a:t>Description</a:t>
                      </a:r>
                      <a:endParaRPr lang="sv-SE" sz="900" b="0" dirty="0"/>
                    </a:p>
                  </a:txBody>
                  <a:tcPr marL="45720" marR="45720"/>
                </a:tc>
                <a:tc>
                  <a:txBody>
                    <a:bodyPr/>
                    <a:lstStyle/>
                    <a:p>
                      <a:r>
                        <a:rPr lang="sv-SE" sz="900" b="0" dirty="0"/>
                        <a:t>Status</a:t>
                      </a:r>
                    </a:p>
                  </a:txBody>
                  <a:tcPr marL="45720" marR="45720"/>
                </a:tc>
                <a:tc>
                  <a:txBody>
                    <a:bodyPr/>
                    <a:lstStyle/>
                    <a:p>
                      <a:r>
                        <a:rPr lang="sv-SE" sz="900" b="0" dirty="0" err="1"/>
                        <a:t>Open</a:t>
                      </a:r>
                      <a:r>
                        <a:rPr lang="sv-SE" sz="900" b="0" dirty="0"/>
                        <a:t> </a:t>
                      </a:r>
                      <a:r>
                        <a:rPr lang="sv-SE" sz="900" b="0" dirty="0" err="1" smtClean="0"/>
                        <a:t>CCRs</a:t>
                      </a:r>
                      <a:endParaRPr lang="sv-SE" sz="900" b="0" dirty="0"/>
                    </a:p>
                  </a:txBody>
                  <a:tcPr marL="45720" marR="45720"/>
                </a:tc>
                <a:extLst>
                  <a:ext uri="{0D108BD9-81ED-4DB2-BD59-A6C34878D82A}">
                    <a16:rowId xmlns:a16="http://schemas.microsoft.com/office/drawing/2014/main" val="2912010944"/>
                  </a:ext>
                </a:extLst>
              </a:tr>
              <a:tr h="225686">
                <a:tc>
                  <a:txBody>
                    <a:bodyPr/>
                    <a:lstStyle/>
                    <a:p>
                      <a:r>
                        <a:rPr lang="sv-SE" sz="900" b="1" dirty="0"/>
                        <a:t>=ESS.ACC.B01.B01</a:t>
                      </a:r>
                    </a:p>
                  </a:txBody>
                  <a:tcPr marL="45720" marR="45720"/>
                </a:tc>
                <a:tc>
                  <a:txBody>
                    <a:bodyPr/>
                    <a:lstStyle/>
                    <a:p>
                      <a:r>
                        <a:rPr lang="sv-SE" sz="900" dirty="0"/>
                        <a:t>BCM - </a:t>
                      </a:r>
                      <a:r>
                        <a:rPr lang="sv-SE" sz="900" dirty="0" err="1"/>
                        <a:t>Beam</a:t>
                      </a:r>
                      <a:r>
                        <a:rPr lang="sv-SE" sz="900" dirty="0"/>
                        <a:t> </a:t>
                      </a:r>
                      <a:r>
                        <a:rPr lang="sv-SE" sz="900" dirty="0" err="1"/>
                        <a:t>Current</a:t>
                      </a:r>
                      <a:r>
                        <a:rPr lang="sv-SE" sz="900" dirty="0"/>
                        <a:t> Monitor</a:t>
                      </a:r>
                    </a:p>
                  </a:txBody>
                  <a:tcPr marL="45720" marR="45720"/>
                </a:tc>
                <a:tc>
                  <a:txBody>
                    <a:bodyPr/>
                    <a:lstStyle/>
                    <a:p>
                      <a:r>
                        <a:rPr lang="sv-SE" sz="900" dirty="0"/>
                        <a:t>Ready</a:t>
                      </a:r>
                    </a:p>
                  </a:txBody>
                  <a:tcPr marL="45720" marR="45720"/>
                </a:tc>
                <a:tc>
                  <a:txBody>
                    <a:bodyPr/>
                    <a:lstStyle/>
                    <a:p>
                      <a:r>
                        <a:rPr lang="en-US" sz="900" dirty="0"/>
                        <a:t>ESS-5536384 - Configuration Change of BCM Differential Pair Interlock</a:t>
                      </a:r>
                      <a:endParaRPr lang="sv-SE" sz="900" dirty="0"/>
                    </a:p>
                  </a:txBody>
                  <a:tcPr marL="45720" marR="45720"/>
                </a:tc>
                <a:extLst>
                  <a:ext uri="{0D108BD9-81ED-4DB2-BD59-A6C34878D82A}">
                    <a16:rowId xmlns:a16="http://schemas.microsoft.com/office/drawing/2014/main" val="3777602794"/>
                  </a:ext>
                </a:extLst>
              </a:tr>
              <a:tr h="496509">
                <a:tc>
                  <a:txBody>
                    <a:bodyPr/>
                    <a:lstStyle/>
                    <a:p>
                      <a:r>
                        <a:rPr lang="sv-SE" sz="900" b="0" dirty="0"/>
                        <a:t>=ESS.ACC.B01.B02</a:t>
                      </a:r>
                    </a:p>
                  </a:txBody>
                  <a:tcPr marL="45720" marR="45720"/>
                </a:tc>
                <a:tc>
                  <a:txBody>
                    <a:bodyPr/>
                    <a:lstStyle/>
                    <a:p>
                      <a:r>
                        <a:rPr lang="sv-SE" sz="900" dirty="0"/>
                        <a:t>BLM – </a:t>
                      </a:r>
                      <a:r>
                        <a:rPr lang="sv-SE" sz="900" dirty="0" err="1"/>
                        <a:t>Beam</a:t>
                      </a:r>
                      <a:r>
                        <a:rPr lang="sv-SE" sz="900" dirty="0"/>
                        <a:t> Loss Monitors</a:t>
                      </a:r>
                    </a:p>
                  </a:txBody>
                  <a:tcPr marL="45720" marR="45720"/>
                </a:tc>
                <a:tc>
                  <a:txBody>
                    <a:bodyPr/>
                    <a:lstStyle/>
                    <a:p>
                      <a:r>
                        <a:rPr lang="sv-SE" sz="900" dirty="0" err="1"/>
                        <a:t>Installed</a:t>
                      </a:r>
                      <a:r>
                        <a:rPr lang="sv-SE" sz="900" dirty="0"/>
                        <a:t>.</a:t>
                      </a:r>
                      <a:r>
                        <a:rPr lang="sv-SE" sz="900" baseline="0" dirty="0"/>
                        <a:t> Tests </a:t>
                      </a:r>
                      <a:r>
                        <a:rPr lang="sv-SE" sz="900" baseline="0" dirty="0" err="1"/>
                        <a:t>ongoing</a:t>
                      </a:r>
                      <a:r>
                        <a:rPr lang="sv-SE" sz="900" baseline="0" dirty="0"/>
                        <a:t>.</a:t>
                      </a:r>
                      <a:endParaRPr lang="sv-SE" sz="900" dirty="0"/>
                    </a:p>
                  </a:txBody>
                  <a:tcPr marL="45720" marR="45720"/>
                </a:tc>
                <a:tc>
                  <a:txBody>
                    <a:bodyPr/>
                    <a:lstStyle/>
                    <a:p>
                      <a:r>
                        <a:rPr lang="sv-SE" sz="900" dirty="0"/>
                        <a:t>ESS-5264408 - </a:t>
                      </a:r>
                      <a:r>
                        <a:rPr lang="en-US" sz="900" dirty="0"/>
                        <a:t>Reducing BI scope for BOD due to late MTCA components</a:t>
                      </a:r>
                    </a:p>
                    <a:p>
                      <a:r>
                        <a:rPr lang="en-US" sz="900" dirty="0"/>
                        <a:t>ESS-5584795 - Global Masking of ICBLMs and </a:t>
                      </a:r>
                      <a:r>
                        <a:rPr lang="en-US" sz="900" dirty="0" err="1"/>
                        <a:t>nBLMs</a:t>
                      </a:r>
                      <a:r>
                        <a:rPr lang="en-US" sz="900" dirty="0"/>
                        <a:t> from FBIS during Beam on Dump (BOD) Commissioning</a:t>
                      </a:r>
                      <a:endParaRPr lang="sv-SE" sz="900" dirty="0"/>
                    </a:p>
                  </a:txBody>
                  <a:tcPr marL="45720" marR="45720"/>
                </a:tc>
                <a:extLst>
                  <a:ext uri="{0D108BD9-81ED-4DB2-BD59-A6C34878D82A}">
                    <a16:rowId xmlns:a16="http://schemas.microsoft.com/office/drawing/2014/main" val="3962147314"/>
                  </a:ext>
                </a:extLst>
              </a:tr>
              <a:tr h="496509">
                <a:tc>
                  <a:txBody>
                    <a:bodyPr/>
                    <a:lstStyle/>
                    <a:p>
                      <a:r>
                        <a:rPr lang="sv-SE" sz="900" b="1" dirty="0"/>
                        <a:t>=ESS.ACC.B01.B03</a:t>
                      </a:r>
                    </a:p>
                  </a:txBody>
                  <a:tcPr marL="45720" marR="45720"/>
                </a:tc>
                <a:tc>
                  <a:txBody>
                    <a:bodyPr/>
                    <a:lstStyle/>
                    <a:p>
                      <a:r>
                        <a:rPr lang="sv-SE" sz="900" dirty="0"/>
                        <a:t>WS – Wire Scanners</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DAQ:</a:t>
                      </a:r>
                      <a:r>
                        <a:rPr lang="sv-SE" sz="900" baseline="0" dirty="0"/>
                        <a:t> ready (Tests w6-w7)</a:t>
                      </a:r>
                    </a:p>
                    <a:p>
                      <a:r>
                        <a:rPr lang="en-US" sz="900" baseline="0" dirty="0">
                          <a:solidFill>
                            <a:srgbClr val="FF0000"/>
                          </a:solidFill>
                        </a:rPr>
                        <a:t>Motion and scan applications in testing/debug phase. Software bugs have been found and are being addressed. Full optimization for motion controller parameters is pending. </a:t>
                      </a:r>
                    </a:p>
                    <a:p>
                      <a:r>
                        <a:rPr lang="en-US" sz="900" baseline="0" dirty="0"/>
                        <a:t>HEBT FWS: Ready </a:t>
                      </a:r>
                      <a:r>
                        <a:rPr lang="sv-SE" sz="900" baseline="0" dirty="0"/>
                        <a:t>(Tests w6-w7)</a:t>
                      </a:r>
                    </a:p>
                  </a:txBody>
                  <a:tcPr marL="45720" marR="45720"/>
                </a:tc>
                <a:tc>
                  <a:txBody>
                    <a:bodyPr/>
                    <a:lstStyle/>
                    <a:p>
                      <a:endParaRPr lang="sv-SE" sz="900" dirty="0"/>
                    </a:p>
                  </a:txBody>
                  <a:tcPr marL="45720" marR="45720"/>
                </a:tc>
                <a:extLst>
                  <a:ext uri="{0D108BD9-81ED-4DB2-BD59-A6C34878D82A}">
                    <a16:rowId xmlns:a16="http://schemas.microsoft.com/office/drawing/2014/main" val="743146678"/>
                  </a:ext>
                </a:extLst>
              </a:tr>
              <a:tr h="361097">
                <a:tc>
                  <a:txBody>
                    <a:bodyPr/>
                    <a:lstStyle/>
                    <a:p>
                      <a:r>
                        <a:rPr lang="sv-SE" sz="900" b="1" dirty="0"/>
                        <a:t>=ESS.ACC.B01.B04</a:t>
                      </a:r>
                    </a:p>
                  </a:txBody>
                  <a:tcPr marL="45720" marR="45720"/>
                </a:tc>
                <a:tc>
                  <a:txBody>
                    <a:bodyPr/>
                    <a:lstStyle/>
                    <a:p>
                      <a:r>
                        <a:rPr lang="sv-SE" sz="900" dirty="0"/>
                        <a:t>FC – </a:t>
                      </a:r>
                      <a:r>
                        <a:rPr lang="sv-SE" sz="900" dirty="0" err="1"/>
                        <a:t>Faraday</a:t>
                      </a:r>
                      <a:r>
                        <a:rPr lang="sv-SE" sz="900" dirty="0"/>
                        <a:t> Cups</a:t>
                      </a:r>
                    </a:p>
                  </a:txBody>
                  <a:tcPr marL="45720" marR="45720"/>
                </a:tc>
                <a:tc>
                  <a:txBody>
                    <a:bodyPr/>
                    <a:lstStyle/>
                    <a:p>
                      <a:r>
                        <a:rPr lang="sv-SE" sz="900" dirty="0"/>
                        <a:t>LEBT,</a:t>
                      </a:r>
                      <a:r>
                        <a:rPr lang="sv-SE" sz="900" baseline="0" dirty="0"/>
                        <a:t> MEBT, DTL2: Ready</a:t>
                      </a:r>
                    </a:p>
                    <a:p>
                      <a:r>
                        <a:rPr lang="sv-SE" sz="900" baseline="0" dirty="0"/>
                        <a:t>DTL4 not </a:t>
                      </a:r>
                      <a:r>
                        <a:rPr lang="sv-SE" sz="900" baseline="0" dirty="0" err="1"/>
                        <a:t>installed</a:t>
                      </a:r>
                      <a:endParaRPr lang="sv-SE" sz="900" dirty="0"/>
                    </a:p>
                  </a:txBody>
                  <a:tcPr marL="45720" marR="45720"/>
                </a:tc>
                <a:tc>
                  <a:txBody>
                    <a:bodyPr/>
                    <a:lstStyle/>
                    <a:p>
                      <a:r>
                        <a:rPr lang="en-US" sz="900" dirty="0"/>
                        <a:t>ESS-5584078 - DTL4 FC Masking from MPS during Beam on Dump (BOD) Commissioning</a:t>
                      </a:r>
                      <a:endParaRPr lang="sv-SE" sz="900" dirty="0"/>
                    </a:p>
                  </a:txBody>
                  <a:tcPr marL="45720" marR="45720"/>
                </a:tc>
                <a:extLst>
                  <a:ext uri="{0D108BD9-81ED-4DB2-BD59-A6C34878D82A}">
                    <a16:rowId xmlns:a16="http://schemas.microsoft.com/office/drawing/2014/main" val="1971782827"/>
                  </a:ext>
                </a:extLst>
              </a:tr>
              <a:tr h="225686">
                <a:tc>
                  <a:txBody>
                    <a:bodyPr/>
                    <a:lstStyle/>
                    <a:p>
                      <a:r>
                        <a:rPr lang="sv-SE" sz="900" b="1" dirty="0"/>
                        <a:t>=ESS.ACC.B01.B05</a:t>
                      </a:r>
                    </a:p>
                  </a:txBody>
                  <a:tcPr marL="45720" marR="45720"/>
                </a:tc>
                <a:tc>
                  <a:txBody>
                    <a:bodyPr/>
                    <a:lstStyle/>
                    <a:p>
                      <a:r>
                        <a:rPr lang="sv-SE" sz="900" dirty="0"/>
                        <a:t>BPM – </a:t>
                      </a:r>
                      <a:r>
                        <a:rPr lang="sv-SE" sz="900" dirty="0" err="1"/>
                        <a:t>Beam</a:t>
                      </a:r>
                      <a:r>
                        <a:rPr lang="sv-SE" sz="900" dirty="0"/>
                        <a:t> Position Monitors</a:t>
                      </a:r>
                    </a:p>
                  </a:txBody>
                  <a:tcPr marL="45720" marR="45720"/>
                </a:tc>
                <a:tc>
                  <a:txBody>
                    <a:bodyPr/>
                    <a:lstStyle/>
                    <a:p>
                      <a:r>
                        <a:rPr lang="sv-SE" sz="900" dirty="0"/>
                        <a:t>Ready</a:t>
                      </a:r>
                    </a:p>
                  </a:txBody>
                  <a:tcPr marL="45720" marR="45720"/>
                </a:tc>
                <a:tc>
                  <a:txBody>
                    <a:bodyPr/>
                    <a:lstStyle/>
                    <a:p>
                      <a:endParaRPr lang="sv-SE" sz="900" dirty="0"/>
                    </a:p>
                  </a:txBody>
                  <a:tcPr marL="45720" marR="45720"/>
                </a:tc>
                <a:extLst>
                  <a:ext uri="{0D108BD9-81ED-4DB2-BD59-A6C34878D82A}">
                    <a16:rowId xmlns:a16="http://schemas.microsoft.com/office/drawing/2014/main" val="804923491"/>
                  </a:ext>
                </a:extLst>
              </a:tr>
              <a:tr h="225686">
                <a:tc>
                  <a:txBody>
                    <a:bodyPr/>
                    <a:lstStyle/>
                    <a:p>
                      <a:r>
                        <a:rPr lang="sv-SE" sz="900" b="0" dirty="0"/>
                        <a:t>=ESS.ACC.B01.B06</a:t>
                      </a:r>
                    </a:p>
                  </a:txBody>
                  <a:tcPr marL="45720" marR="45720"/>
                </a:tc>
                <a:tc>
                  <a:txBody>
                    <a:bodyPr/>
                    <a:lstStyle/>
                    <a:p>
                      <a:r>
                        <a:rPr lang="sv-SE" sz="900" dirty="0"/>
                        <a:t>COLL</a:t>
                      </a:r>
                      <a:r>
                        <a:rPr lang="sv-SE" sz="900" baseline="0" dirty="0"/>
                        <a:t> - </a:t>
                      </a:r>
                      <a:r>
                        <a:rPr lang="sv-SE" sz="900" baseline="0" dirty="0" err="1"/>
                        <a:t>Collimators</a:t>
                      </a:r>
                      <a:endParaRPr lang="sv-SE" sz="900" dirty="0"/>
                    </a:p>
                  </a:txBody>
                  <a:tcPr marL="45720" marR="45720"/>
                </a:tc>
                <a:tc>
                  <a:txBody>
                    <a:bodyPr/>
                    <a:lstStyle/>
                    <a:p>
                      <a:r>
                        <a:rPr lang="sv-SE" sz="900" dirty="0" err="1"/>
                        <a:t>Partly</a:t>
                      </a:r>
                      <a:r>
                        <a:rPr lang="sv-SE" sz="900" dirty="0"/>
                        <a:t> </a:t>
                      </a:r>
                      <a:r>
                        <a:rPr lang="sv-SE" sz="900" dirty="0" err="1"/>
                        <a:t>installed</a:t>
                      </a:r>
                      <a:r>
                        <a:rPr lang="sv-SE" sz="900" dirty="0"/>
                        <a:t>.</a:t>
                      </a:r>
                    </a:p>
                  </a:txBody>
                  <a:tcPr marL="45720" marR="45720"/>
                </a:tc>
                <a:tc>
                  <a:txBody>
                    <a:bodyPr/>
                    <a:lstStyle/>
                    <a:p>
                      <a:r>
                        <a:rPr lang="en-US" sz="900" dirty="0"/>
                        <a:t>ESS-5264410 - CCR - Removing some BI systems from the MPSID BOD scope</a:t>
                      </a:r>
                      <a:endParaRPr lang="sv-SE" sz="900" dirty="0"/>
                    </a:p>
                  </a:txBody>
                  <a:tcPr marL="45720" marR="45720"/>
                </a:tc>
                <a:extLst>
                  <a:ext uri="{0D108BD9-81ED-4DB2-BD59-A6C34878D82A}">
                    <a16:rowId xmlns:a16="http://schemas.microsoft.com/office/drawing/2014/main" val="4057583144"/>
                  </a:ext>
                </a:extLst>
              </a:tr>
              <a:tr h="225686">
                <a:tc>
                  <a:txBody>
                    <a:bodyPr/>
                    <a:lstStyle/>
                    <a:p>
                      <a:r>
                        <a:rPr lang="sv-SE" sz="900" b="0" dirty="0"/>
                        <a:t>=ESS.ACC.B01.B07</a:t>
                      </a:r>
                    </a:p>
                  </a:txBody>
                  <a:tcPr marL="45720" marR="45720"/>
                </a:tc>
                <a:tc>
                  <a:txBody>
                    <a:bodyPr/>
                    <a:lstStyle/>
                    <a:p>
                      <a:r>
                        <a:rPr lang="sv-SE" sz="900" dirty="0"/>
                        <a:t>DPL - Doppler</a:t>
                      </a:r>
                    </a:p>
                  </a:txBody>
                  <a:tcPr marL="45720" marR="45720"/>
                </a:tc>
                <a:tc>
                  <a:txBody>
                    <a:bodyPr/>
                    <a:lstStyle/>
                    <a:p>
                      <a:r>
                        <a:rPr lang="sv-SE" sz="900" dirty="0" err="1"/>
                        <a:t>Installed</a:t>
                      </a:r>
                      <a:endParaRPr lang="sv-SE" sz="900" dirty="0"/>
                    </a:p>
                  </a:txBody>
                  <a:tcPr marL="45720" marR="45720"/>
                </a:tc>
                <a:tc>
                  <a:txBody>
                    <a:bodyPr/>
                    <a:lstStyle/>
                    <a:p>
                      <a:endParaRPr lang="sv-SE" sz="900" dirty="0"/>
                    </a:p>
                  </a:txBody>
                  <a:tcPr marL="45720" marR="45720"/>
                </a:tc>
                <a:extLst>
                  <a:ext uri="{0D108BD9-81ED-4DB2-BD59-A6C34878D82A}">
                    <a16:rowId xmlns:a16="http://schemas.microsoft.com/office/drawing/2014/main" val="2144889030"/>
                  </a:ext>
                </a:extLst>
              </a:tr>
              <a:tr h="361097">
                <a:tc>
                  <a:txBody>
                    <a:bodyPr/>
                    <a:lstStyle/>
                    <a:p>
                      <a:r>
                        <a:rPr lang="sv-SE" sz="900" b="1" dirty="0"/>
                        <a:t>=ESS.ACC.B01.B08</a:t>
                      </a:r>
                    </a:p>
                  </a:txBody>
                  <a:tcPr marL="45720" marR="45720"/>
                </a:tc>
                <a:tc>
                  <a:txBody>
                    <a:bodyPr/>
                    <a:lstStyle/>
                    <a:p>
                      <a:r>
                        <a:rPr lang="sv-SE" sz="900" dirty="0"/>
                        <a:t>EMU - </a:t>
                      </a:r>
                      <a:r>
                        <a:rPr lang="sv-SE" sz="900" dirty="0" err="1"/>
                        <a:t>Emittance</a:t>
                      </a:r>
                      <a:r>
                        <a:rPr lang="sv-SE" sz="900" dirty="0"/>
                        <a:t> </a:t>
                      </a:r>
                      <a:r>
                        <a:rPr lang="sv-SE" sz="900" dirty="0" err="1"/>
                        <a:t>measurement</a:t>
                      </a:r>
                      <a:r>
                        <a:rPr lang="sv-SE" sz="900" dirty="0"/>
                        <a:t> </a:t>
                      </a:r>
                      <a:r>
                        <a:rPr lang="sv-SE" sz="900" dirty="0" err="1"/>
                        <a:t>units</a:t>
                      </a:r>
                      <a:endParaRPr lang="sv-SE" sz="9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baseline="0" dirty="0"/>
                        <a:t>LEBT </a:t>
                      </a:r>
                      <a:r>
                        <a:rPr lang="sv-SE" sz="900" baseline="0" dirty="0" err="1"/>
                        <a:t>Installed</a:t>
                      </a:r>
                      <a:endParaRPr lang="sv-SE"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MEBT</a:t>
                      </a:r>
                      <a:r>
                        <a:rPr lang="sv-SE" sz="900" baseline="0" dirty="0"/>
                        <a:t> ready, (Tests w6-w7)</a:t>
                      </a:r>
                    </a:p>
                  </a:txBody>
                  <a:tcPr marL="45720" marR="45720"/>
                </a:tc>
                <a:tc>
                  <a:txBody>
                    <a:bodyPr/>
                    <a:lstStyle/>
                    <a:p>
                      <a:r>
                        <a:rPr lang="en-US" sz="900" dirty="0"/>
                        <a:t>LEBT: ESS-5264410 - CCR - Removing some BI systems from the MPSID BOD scope</a:t>
                      </a:r>
                      <a:endParaRPr lang="sv-SE" sz="900" dirty="0"/>
                    </a:p>
                  </a:txBody>
                  <a:tcPr marL="45720" marR="45720"/>
                </a:tc>
                <a:extLst>
                  <a:ext uri="{0D108BD9-81ED-4DB2-BD59-A6C34878D82A}">
                    <a16:rowId xmlns:a16="http://schemas.microsoft.com/office/drawing/2014/main" val="3663971944"/>
                  </a:ext>
                </a:extLst>
              </a:tr>
              <a:tr h="225686">
                <a:tc>
                  <a:txBody>
                    <a:bodyPr/>
                    <a:lstStyle/>
                    <a:p>
                      <a:r>
                        <a:rPr lang="sv-SE" sz="900" b="1" dirty="0"/>
                        <a:t>=ESS.ACC.B01.B09</a:t>
                      </a:r>
                    </a:p>
                  </a:txBody>
                  <a:tcPr marL="45720" marR="45720"/>
                </a:tc>
                <a:tc>
                  <a:txBody>
                    <a:bodyPr/>
                    <a:lstStyle/>
                    <a:p>
                      <a:r>
                        <a:rPr lang="sv-SE" sz="900" dirty="0"/>
                        <a:t>IMG - </a:t>
                      </a:r>
                      <a:r>
                        <a:rPr lang="sv-SE" sz="900" dirty="0" err="1"/>
                        <a:t>Imaging</a:t>
                      </a:r>
                      <a:r>
                        <a:rPr lang="sv-SE" sz="900" dirty="0"/>
                        <a:t> systems</a:t>
                      </a:r>
                    </a:p>
                  </a:txBody>
                  <a:tcPr marL="45720" marR="45720"/>
                </a:tc>
                <a:tc>
                  <a:txBody>
                    <a:bodyPr/>
                    <a:lstStyle/>
                    <a:p>
                      <a:r>
                        <a:rPr lang="sv-SE" sz="900" dirty="0"/>
                        <a:t>HW Ready. </a:t>
                      </a:r>
                      <a:r>
                        <a:rPr lang="sv-SE" sz="900" dirty="0">
                          <a:solidFill>
                            <a:srgbClr val="FF0000"/>
                          </a:solidFill>
                        </a:rPr>
                        <a:t>IOC and OPI under </a:t>
                      </a:r>
                      <a:r>
                        <a:rPr lang="sv-SE" sz="900" dirty="0" err="1">
                          <a:solidFill>
                            <a:srgbClr val="FF0000"/>
                          </a:solidFill>
                        </a:rPr>
                        <a:t>development</a:t>
                      </a:r>
                      <a:r>
                        <a:rPr lang="sv-SE" sz="900" dirty="0">
                          <a:solidFill>
                            <a:srgbClr val="FF0000"/>
                          </a:solidFill>
                        </a:rPr>
                        <a:t>.</a:t>
                      </a:r>
                    </a:p>
                  </a:txBody>
                  <a:tcPr marL="45720" marR="45720"/>
                </a:tc>
                <a:tc>
                  <a:txBody>
                    <a:bodyPr/>
                    <a:lstStyle/>
                    <a:p>
                      <a:endParaRPr lang="sv-SE" sz="900" dirty="0"/>
                    </a:p>
                  </a:txBody>
                  <a:tcPr marL="45720" marR="45720"/>
                </a:tc>
                <a:extLst>
                  <a:ext uri="{0D108BD9-81ED-4DB2-BD59-A6C34878D82A}">
                    <a16:rowId xmlns:a16="http://schemas.microsoft.com/office/drawing/2014/main" val="3013434649"/>
                  </a:ext>
                </a:extLst>
              </a:tr>
              <a:tr h="368141">
                <a:tc>
                  <a:txBody>
                    <a:bodyPr/>
                    <a:lstStyle/>
                    <a:p>
                      <a:r>
                        <a:rPr lang="sv-SE" sz="900" b="1" dirty="0"/>
                        <a:t>=ESS.ACC.B01.B10</a:t>
                      </a:r>
                    </a:p>
                  </a:txBody>
                  <a:tcPr marL="45720" marR="45720"/>
                </a:tc>
                <a:tc>
                  <a:txBody>
                    <a:bodyPr/>
                    <a:lstStyle/>
                    <a:p>
                      <a:r>
                        <a:rPr lang="sv-SE" sz="900" dirty="0"/>
                        <a:t>IBS - </a:t>
                      </a:r>
                      <a:r>
                        <a:rPr lang="sv-SE" sz="900" dirty="0" err="1"/>
                        <a:t>Insertable</a:t>
                      </a:r>
                      <a:r>
                        <a:rPr lang="sv-SE" sz="900" dirty="0"/>
                        <a:t> </a:t>
                      </a:r>
                      <a:r>
                        <a:rPr lang="sv-SE" sz="900" dirty="0" err="1"/>
                        <a:t>beam</a:t>
                      </a:r>
                      <a:r>
                        <a:rPr lang="sv-SE" sz="900" dirty="0"/>
                        <a:t> stops</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SPK ready, </a:t>
                      </a:r>
                      <a:r>
                        <a:rPr lang="sv-SE" sz="900" baseline="0" dirty="0"/>
                        <a:t>(Tests w6-w7)</a:t>
                      </a:r>
                      <a:endParaRPr lang="sv-SE" sz="900" dirty="0"/>
                    </a:p>
                    <a:p>
                      <a:r>
                        <a:rPr lang="sv-SE" sz="900" dirty="0"/>
                        <a:t>MBL not </a:t>
                      </a:r>
                      <a:r>
                        <a:rPr lang="sv-SE" sz="900" dirty="0" err="1"/>
                        <a:t>installed</a:t>
                      </a:r>
                      <a:endParaRPr lang="sv-SE" sz="900" dirty="0"/>
                    </a:p>
                  </a:txBody>
                  <a:tcPr marL="45720" marR="45720"/>
                </a:tc>
                <a:tc>
                  <a:txBody>
                    <a:bodyPr/>
                    <a:lstStyle/>
                    <a:p>
                      <a:r>
                        <a:rPr lang="sv-SE" sz="900" dirty="0"/>
                        <a:t>ESS-5238748 - </a:t>
                      </a:r>
                      <a:r>
                        <a:rPr lang="en-US" sz="900" dirty="0"/>
                        <a:t>Water cooling for SPK-010 and MBL-060 LWU IBS</a:t>
                      </a:r>
                    </a:p>
                    <a:p>
                      <a:r>
                        <a:rPr lang="sv-SE" sz="900" dirty="0"/>
                        <a:t>ESS-5584080 - </a:t>
                      </a:r>
                      <a:r>
                        <a:rPr lang="en-US" sz="900" dirty="0"/>
                        <a:t>MBL IBS Installation Deferral Until after BOD</a:t>
                      </a:r>
                      <a:endParaRPr lang="sv-SE" sz="900" dirty="0"/>
                    </a:p>
                  </a:txBody>
                  <a:tcPr marL="45720" marR="45720"/>
                </a:tc>
                <a:extLst>
                  <a:ext uri="{0D108BD9-81ED-4DB2-BD59-A6C34878D82A}">
                    <a16:rowId xmlns:a16="http://schemas.microsoft.com/office/drawing/2014/main" val="1380792337"/>
                  </a:ext>
                </a:extLst>
              </a:tr>
              <a:tr h="3610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b="0" dirty="0"/>
                        <a:t>=ESS.ACC.B01.B11</a:t>
                      </a:r>
                    </a:p>
                    <a:p>
                      <a:endParaRPr lang="sv-SE" sz="900" b="1" dirty="0"/>
                    </a:p>
                  </a:txBody>
                  <a:tcPr marL="45720" marR="45720"/>
                </a:tc>
                <a:tc>
                  <a:txBody>
                    <a:bodyPr/>
                    <a:lstStyle/>
                    <a:p>
                      <a:r>
                        <a:rPr lang="en-US" sz="900" dirty="0"/>
                        <a:t>LBM - Longitudinal bunch profile monitors</a:t>
                      </a:r>
                      <a:endParaRPr lang="sv-SE" sz="900" dirty="0"/>
                    </a:p>
                  </a:txBody>
                  <a:tcPr marL="45720" marR="45720"/>
                </a:tc>
                <a:tc>
                  <a:txBody>
                    <a:bodyPr/>
                    <a:lstStyle/>
                    <a:p>
                      <a:r>
                        <a:rPr lang="sv-SE" sz="900" dirty="0"/>
                        <a:t>MEBT </a:t>
                      </a:r>
                      <a:r>
                        <a:rPr lang="sv-SE" sz="900" dirty="0" err="1"/>
                        <a:t>installed</a:t>
                      </a:r>
                      <a:endParaRPr lang="sv-SE" sz="900" dirty="0"/>
                    </a:p>
                    <a:p>
                      <a:r>
                        <a:rPr lang="sv-SE" sz="900" dirty="0"/>
                        <a:t>SPK not </a:t>
                      </a:r>
                      <a:r>
                        <a:rPr lang="sv-SE" sz="900" dirty="0" err="1"/>
                        <a:t>installed</a:t>
                      </a:r>
                      <a:endParaRPr lang="sv-SE" sz="900" dirty="0"/>
                    </a:p>
                  </a:txBody>
                  <a:tcPr marL="45720" marR="45720"/>
                </a:tc>
                <a:tc>
                  <a:txBody>
                    <a:bodyPr/>
                    <a:lstStyle/>
                    <a:p>
                      <a:r>
                        <a:rPr lang="sv-SE" sz="900" dirty="0"/>
                        <a:t>ESS-5264409 - </a:t>
                      </a:r>
                      <a:r>
                        <a:rPr lang="en-US" sz="900" dirty="0"/>
                        <a:t>Removing LBM system from BOT scope</a:t>
                      </a:r>
                      <a:endParaRPr lang="sv-SE" sz="900" dirty="0"/>
                    </a:p>
                  </a:txBody>
                  <a:tcPr marL="45720" marR="45720"/>
                </a:tc>
                <a:extLst>
                  <a:ext uri="{0D108BD9-81ED-4DB2-BD59-A6C34878D82A}">
                    <a16:rowId xmlns:a16="http://schemas.microsoft.com/office/drawing/2014/main" val="1843772981"/>
                  </a:ext>
                </a:extLst>
              </a:tr>
              <a:tr h="225686">
                <a:tc>
                  <a:txBody>
                    <a:bodyPr/>
                    <a:lstStyle/>
                    <a:p>
                      <a:r>
                        <a:rPr lang="sv-SE" sz="900" b="1" dirty="0"/>
                        <a:t>=ESS.ACC.B01.B12</a:t>
                      </a:r>
                    </a:p>
                  </a:txBody>
                  <a:tcPr marL="45720" marR="45720"/>
                </a:tc>
                <a:tc>
                  <a:txBody>
                    <a:bodyPr/>
                    <a:lstStyle/>
                    <a:p>
                      <a:r>
                        <a:rPr lang="sv-SE" sz="900" dirty="0"/>
                        <a:t>APTM - </a:t>
                      </a:r>
                      <a:r>
                        <a:rPr lang="sv-SE" sz="900" dirty="0" err="1"/>
                        <a:t>Aperture</a:t>
                      </a:r>
                      <a:r>
                        <a:rPr lang="sv-SE" sz="900" dirty="0"/>
                        <a:t> monitors</a:t>
                      </a:r>
                    </a:p>
                  </a:txBody>
                  <a:tcPr marL="45720" marR="45720"/>
                </a:tc>
                <a:tc>
                  <a:txBody>
                    <a:bodyPr/>
                    <a:lstStyle/>
                    <a:p>
                      <a:r>
                        <a:rPr lang="sv-SE" sz="900" dirty="0"/>
                        <a:t>HW Ready. </a:t>
                      </a:r>
                      <a:r>
                        <a:rPr lang="sv-SE" sz="900" dirty="0">
                          <a:solidFill>
                            <a:srgbClr val="FF0000"/>
                          </a:solidFill>
                        </a:rPr>
                        <a:t>IOC and OPI under </a:t>
                      </a:r>
                      <a:r>
                        <a:rPr lang="sv-SE" sz="900" dirty="0" err="1">
                          <a:solidFill>
                            <a:srgbClr val="FF0000"/>
                          </a:solidFill>
                        </a:rPr>
                        <a:t>development</a:t>
                      </a:r>
                      <a:r>
                        <a:rPr lang="sv-SE" sz="900" dirty="0">
                          <a:solidFill>
                            <a:srgbClr val="FF0000"/>
                          </a:solidFill>
                        </a:rPr>
                        <a:t>.</a:t>
                      </a:r>
                    </a:p>
                  </a:txBody>
                  <a:tcPr marL="45720" marR="45720"/>
                </a:tc>
                <a:tc>
                  <a:txBody>
                    <a:bodyPr/>
                    <a:lstStyle/>
                    <a:p>
                      <a:endParaRPr lang="sv-SE" sz="900" dirty="0"/>
                    </a:p>
                  </a:txBody>
                  <a:tcPr marL="45720" marR="45720"/>
                </a:tc>
                <a:extLst>
                  <a:ext uri="{0D108BD9-81ED-4DB2-BD59-A6C34878D82A}">
                    <a16:rowId xmlns:a16="http://schemas.microsoft.com/office/drawing/2014/main" val="119978904"/>
                  </a:ext>
                </a:extLst>
              </a:tr>
              <a:tr h="340076">
                <a:tc>
                  <a:txBody>
                    <a:bodyPr/>
                    <a:lstStyle/>
                    <a:p>
                      <a:r>
                        <a:rPr lang="sv-SE" sz="900" b="1" dirty="0"/>
                        <a:t>=ESS.ACC.B01.B14</a:t>
                      </a:r>
                    </a:p>
                  </a:txBody>
                  <a:tcPr marL="45720" marR="45720"/>
                </a:tc>
                <a:tc>
                  <a:txBody>
                    <a:bodyPr/>
                    <a:lstStyle/>
                    <a:p>
                      <a:r>
                        <a:rPr lang="it-IT" sz="900" dirty="0"/>
                        <a:t>PBI NPM - Non-invasive profile monitors</a:t>
                      </a:r>
                      <a:endParaRPr lang="sv-SE" sz="9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IPM</a:t>
                      </a:r>
                      <a:r>
                        <a:rPr lang="sv-SE" sz="900" baseline="0" dirty="0"/>
                        <a:t> – Ready, (Tests w6-w7)</a:t>
                      </a:r>
                    </a:p>
                    <a:p>
                      <a:r>
                        <a:rPr lang="sv-SE" sz="900" baseline="0" dirty="0"/>
                        <a:t>FPM – LEBT </a:t>
                      </a:r>
                      <a:r>
                        <a:rPr lang="sv-SE" sz="900" baseline="0" dirty="0" err="1"/>
                        <a:t>partly</a:t>
                      </a:r>
                      <a:r>
                        <a:rPr lang="sv-SE" sz="900" baseline="0" dirty="0"/>
                        <a:t> ready</a:t>
                      </a:r>
                      <a:endParaRPr lang="sv-SE" sz="900" dirty="0"/>
                    </a:p>
                  </a:txBody>
                  <a:tcPr marL="45720" marR="45720"/>
                </a:tc>
                <a:tc>
                  <a:txBody>
                    <a:bodyPr/>
                    <a:lstStyle/>
                    <a:p>
                      <a:endParaRPr lang="sv-SE" sz="900" dirty="0"/>
                    </a:p>
                  </a:txBody>
                  <a:tcPr marL="45720" marR="45720"/>
                </a:tc>
                <a:extLst>
                  <a:ext uri="{0D108BD9-81ED-4DB2-BD59-A6C34878D82A}">
                    <a16:rowId xmlns:a16="http://schemas.microsoft.com/office/drawing/2014/main" val="3353651074"/>
                  </a:ext>
                </a:extLst>
              </a:tr>
              <a:tr h="0">
                <a:tc>
                  <a:txBody>
                    <a:bodyPr/>
                    <a:lstStyle/>
                    <a:p>
                      <a:r>
                        <a:rPr lang="sv-SE" sz="900" b="1" dirty="0"/>
                        <a:t>=ESS.ACC.W01.W02.R01</a:t>
                      </a:r>
                    </a:p>
                  </a:txBody>
                  <a:tcPr marL="45720" marR="45720"/>
                </a:tc>
                <a:tc>
                  <a:txBody>
                    <a:bodyPr/>
                    <a:lstStyle/>
                    <a:p>
                      <a:r>
                        <a:rPr lang="sv-SE" sz="900" dirty="0"/>
                        <a:t>LEBT Chopper</a:t>
                      </a:r>
                    </a:p>
                  </a:txBody>
                  <a:tcPr marL="45720" marR="45720"/>
                </a:tc>
                <a:tc>
                  <a:txBody>
                    <a:bodyPr/>
                    <a:lstStyle/>
                    <a:p>
                      <a:pPr algn="l"/>
                      <a:r>
                        <a:rPr lang="sv-SE" sz="900" dirty="0"/>
                        <a:t>Ready</a:t>
                      </a:r>
                    </a:p>
                  </a:txBody>
                  <a:tcPr marL="45720" marR="45720"/>
                </a:tc>
                <a:tc>
                  <a:txBody>
                    <a:bodyPr/>
                    <a:lstStyle/>
                    <a:p>
                      <a:endParaRPr lang="sv-SE" sz="900" dirty="0"/>
                    </a:p>
                  </a:txBody>
                  <a:tcPr marL="45720" marR="45720"/>
                </a:tc>
                <a:extLst>
                  <a:ext uri="{0D108BD9-81ED-4DB2-BD59-A6C34878D82A}">
                    <a16:rowId xmlns:a16="http://schemas.microsoft.com/office/drawing/2014/main" val="1962640677"/>
                  </a:ext>
                </a:extLst>
              </a:tr>
              <a:tr h="2489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b="1" dirty="0"/>
                        <a:t>=ESS.ACC.W02.W01.R02</a:t>
                      </a:r>
                    </a:p>
                  </a:txBody>
                  <a:tcPr marL="45720" marR="45720"/>
                </a:tc>
                <a:tc>
                  <a:txBody>
                    <a:bodyPr/>
                    <a:lstStyle/>
                    <a:p>
                      <a:r>
                        <a:rPr lang="sv-SE" sz="900" dirty="0"/>
                        <a:t>MEBT Chopper</a:t>
                      </a:r>
                    </a:p>
                  </a:txBody>
                  <a:tcPr marL="45720" marR="45720"/>
                </a:tc>
                <a:tc>
                  <a:txBody>
                    <a:bodyPr/>
                    <a:lstStyle/>
                    <a:p>
                      <a:pPr algn="l"/>
                      <a:r>
                        <a:rPr lang="sv-SE" sz="900" dirty="0"/>
                        <a:t>Ready</a:t>
                      </a:r>
                    </a:p>
                  </a:txBody>
                  <a:tcPr marL="45720" marR="45720"/>
                </a:tc>
                <a:tc>
                  <a:txBody>
                    <a:bodyPr/>
                    <a:lstStyle/>
                    <a:p>
                      <a:endParaRPr lang="sv-SE" sz="900" dirty="0"/>
                    </a:p>
                  </a:txBody>
                  <a:tcPr marL="45720" marR="45720"/>
                </a:tc>
                <a:extLst>
                  <a:ext uri="{0D108BD9-81ED-4DB2-BD59-A6C34878D82A}">
                    <a16:rowId xmlns:a16="http://schemas.microsoft.com/office/drawing/2014/main" val="1808759410"/>
                  </a:ext>
                </a:extLst>
              </a:tr>
            </a:tbl>
          </a:graphicData>
        </a:graphic>
      </p:graphicFrame>
    </p:spTree>
    <p:extLst>
      <p:ext uri="{BB962C8B-B14F-4D97-AF65-F5344CB8AC3E}">
        <p14:creationId xmlns:p14="http://schemas.microsoft.com/office/powerpoint/2010/main" val="610257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SAR4 </a:t>
            </a:r>
            <a:r>
              <a:rPr lang="sv-SE" dirty="0" err="1"/>
              <a:t>Beam</a:t>
            </a:r>
            <a:r>
              <a:rPr lang="sv-SE" dirty="0"/>
              <a:t> Instrumentation Status</a:t>
            </a:r>
          </a:p>
        </p:txBody>
      </p:sp>
      <p:sp>
        <p:nvSpPr>
          <p:cNvPr id="3" name="Footer Placeholder 2"/>
          <p:cNvSpPr>
            <a:spLocks noGrp="1"/>
          </p:cNvSpPr>
          <p:nvPr>
            <p:ph type="ftr" sz="quarter" idx="11"/>
          </p:nvPr>
        </p:nvSpPr>
        <p:spPr/>
        <p:txBody>
          <a:bodyPr/>
          <a:lstStyle/>
          <a:p>
            <a:r>
              <a:rPr lang="sv-SE"/>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4</a:t>
            </a:fld>
            <a:endParaRPr lang="sv-SE" dirty="0"/>
          </a:p>
        </p:txBody>
      </p:sp>
      <p:sp>
        <p:nvSpPr>
          <p:cNvPr id="5" name="Text Placeholder 4"/>
          <p:cNvSpPr>
            <a:spLocks noGrp="1"/>
          </p:cNvSpPr>
          <p:nvPr>
            <p:ph type="body" sz="quarter" idx="14"/>
          </p:nvPr>
        </p:nvSpPr>
        <p:spPr/>
        <p:txBody>
          <a:bodyPr/>
          <a:lstStyle/>
          <a:p>
            <a:r>
              <a:rPr lang="en-US" dirty="0"/>
              <a:t>Additional questions</a:t>
            </a:r>
          </a:p>
        </p:txBody>
      </p:sp>
      <p:sp>
        <p:nvSpPr>
          <p:cNvPr id="6" name="Content Placeholder 5"/>
          <p:cNvSpPr>
            <a:spLocks noGrp="1"/>
          </p:cNvSpPr>
          <p:nvPr>
            <p:ph idx="1"/>
          </p:nvPr>
        </p:nvSpPr>
        <p:spPr/>
        <p:txBody>
          <a:bodyPr/>
          <a:lstStyle/>
          <a:p>
            <a:r>
              <a:rPr lang="sv-SE" sz="1600" b="1" dirty="0"/>
              <a:t>Status </a:t>
            </a:r>
            <a:r>
              <a:rPr lang="sv-SE" sz="1600" b="1" dirty="0" err="1"/>
              <a:t>of</a:t>
            </a:r>
            <a:r>
              <a:rPr lang="sv-SE" sz="1600" b="1" dirty="0"/>
              <a:t> </a:t>
            </a:r>
            <a:r>
              <a:rPr lang="sv-SE" sz="1600" b="1" dirty="0" err="1"/>
              <a:t>documentation</a:t>
            </a:r>
            <a:endParaRPr lang="sv-SE" sz="1600" b="1" dirty="0"/>
          </a:p>
          <a:p>
            <a:r>
              <a:rPr lang="en-US" sz="1600" dirty="0"/>
              <a:t>Documentation for the systems can be found in FBS under the relevant instrument nodes. Verification results can be found one step down in FBS under the control group nodes. See also ACC CIDL.</a:t>
            </a:r>
          </a:p>
          <a:p>
            <a:r>
              <a:rPr lang="en-US" sz="1600" dirty="0"/>
              <a:t>Some test reports are not yet ready due to ongoing testing. </a:t>
            </a:r>
          </a:p>
          <a:p>
            <a:r>
              <a:rPr lang="en-US" sz="1600" b="1" dirty="0"/>
              <a:t>Describe briefly any tests needed with beam (provide link to plan)</a:t>
            </a:r>
          </a:p>
          <a:p>
            <a:r>
              <a:rPr lang="en-US" sz="1600" dirty="0"/>
              <a:t>For most systems, extensive tests are needed with beam. This is expected and normal for beam instrumentation systems. Test plans can be found in FBS under the respective instruments.</a:t>
            </a:r>
            <a:endParaRPr lang="en-US" sz="1600" b="1" dirty="0"/>
          </a:p>
          <a:p>
            <a:r>
              <a:rPr lang="en-US" sz="1600" b="1" dirty="0"/>
              <a:t>Have start up checklist been performed? Any issues found?</a:t>
            </a:r>
          </a:p>
          <a:p>
            <a:r>
              <a:rPr lang="en-US" sz="1600" dirty="0"/>
              <a:t>Start up checklists have not yet been performed.</a:t>
            </a:r>
          </a:p>
          <a:p>
            <a:r>
              <a:rPr lang="en-US" sz="1600" b="1" dirty="0"/>
              <a:t>Have all recommendations from previous reviews (not just TRR) been </a:t>
            </a:r>
            <a:r>
              <a:rPr lang="en-US" sz="1600" b="1" dirty="0" err="1"/>
              <a:t>adressed</a:t>
            </a:r>
            <a:r>
              <a:rPr lang="en-US" sz="1600" b="1" dirty="0"/>
              <a:t>?</a:t>
            </a:r>
          </a:p>
          <a:p>
            <a:r>
              <a:rPr lang="sv-SE" sz="1600" dirty="0"/>
              <a:t>All </a:t>
            </a:r>
            <a:r>
              <a:rPr lang="sv-SE" sz="1600" dirty="0" err="1"/>
              <a:t>recommendation</a:t>
            </a:r>
            <a:r>
              <a:rPr lang="sv-SE" sz="1600" dirty="0"/>
              <a:t> </a:t>
            </a:r>
            <a:r>
              <a:rPr lang="sv-SE" sz="1600" dirty="0" err="1"/>
              <a:t>are</a:t>
            </a:r>
            <a:r>
              <a:rPr lang="sv-SE" sz="1600" dirty="0"/>
              <a:t> </a:t>
            </a:r>
            <a:r>
              <a:rPr lang="sv-SE" sz="1600" dirty="0" err="1"/>
              <a:t>adressed</a:t>
            </a:r>
            <a:r>
              <a:rPr lang="sv-SE" sz="1600" dirty="0"/>
              <a:t> or </a:t>
            </a:r>
            <a:r>
              <a:rPr lang="sv-SE" sz="1600" dirty="0" err="1"/>
              <a:t>are</a:t>
            </a:r>
            <a:r>
              <a:rPr lang="sv-SE" sz="1600" dirty="0"/>
              <a:t> in process </a:t>
            </a:r>
            <a:r>
              <a:rPr lang="sv-SE" sz="1600" dirty="0" err="1"/>
              <a:t>of</a:t>
            </a:r>
            <a:r>
              <a:rPr lang="sv-SE" sz="1600" dirty="0"/>
              <a:t> </a:t>
            </a:r>
            <a:r>
              <a:rPr lang="sv-SE" sz="1600" dirty="0" err="1"/>
              <a:t>being</a:t>
            </a:r>
            <a:r>
              <a:rPr lang="sv-SE" sz="1600" dirty="0"/>
              <a:t> </a:t>
            </a:r>
            <a:r>
              <a:rPr lang="sv-SE" sz="1600" dirty="0" err="1"/>
              <a:t>adressed</a:t>
            </a:r>
            <a:r>
              <a:rPr lang="sv-SE" sz="1600" dirty="0" smtClean="0"/>
              <a:t>.</a:t>
            </a:r>
          </a:p>
          <a:p>
            <a:r>
              <a:rPr lang="sv-SE" sz="1600" b="1" dirty="0" err="1" smtClean="0"/>
              <a:t>Are</a:t>
            </a:r>
            <a:r>
              <a:rPr lang="sv-SE" sz="1600" b="1" dirty="0" smtClean="0"/>
              <a:t> </a:t>
            </a:r>
            <a:r>
              <a:rPr lang="sv-SE" sz="1600" b="1" dirty="0" err="1" smtClean="0"/>
              <a:t>there</a:t>
            </a:r>
            <a:r>
              <a:rPr lang="sv-SE" sz="1600" b="1" dirty="0" smtClean="0"/>
              <a:t> </a:t>
            </a:r>
            <a:r>
              <a:rPr lang="sv-SE" sz="1600" b="1" dirty="0" err="1" smtClean="0"/>
              <a:t>open</a:t>
            </a:r>
            <a:r>
              <a:rPr lang="sv-SE" sz="1600" b="1" dirty="0" smtClean="0"/>
              <a:t> NCRs?</a:t>
            </a:r>
          </a:p>
          <a:p>
            <a:r>
              <a:rPr lang="sv-SE" sz="1600" dirty="0" smtClean="0"/>
              <a:t>10344 – BCM Differential Pairs (Deviation from </a:t>
            </a:r>
            <a:r>
              <a:rPr lang="sv-SE" sz="1600" dirty="0" err="1" smtClean="0"/>
              <a:t>technical</a:t>
            </a:r>
            <a:r>
              <a:rPr lang="sv-SE" sz="1600" dirty="0" smtClean="0"/>
              <a:t> </a:t>
            </a:r>
            <a:r>
              <a:rPr lang="sv-SE" sz="1600" dirty="0" err="1" smtClean="0"/>
              <a:t>documentation</a:t>
            </a:r>
            <a:r>
              <a:rPr lang="sv-SE" sz="1600" dirty="0" smtClean="0"/>
              <a:t>)</a:t>
            </a:r>
            <a:endParaRPr lang="sv-SE" sz="1600" dirty="0"/>
          </a:p>
        </p:txBody>
      </p:sp>
      <p:sp>
        <p:nvSpPr>
          <p:cNvPr id="7" name="Date Placeholder 6"/>
          <p:cNvSpPr>
            <a:spLocks noGrp="1"/>
          </p:cNvSpPr>
          <p:nvPr>
            <p:ph type="dt" sz="half" idx="10"/>
          </p:nvPr>
        </p:nvSpPr>
        <p:spPr/>
        <p:txBody>
          <a:bodyPr/>
          <a:lstStyle/>
          <a:p>
            <a:fld id="{18896B66-0B3A-474C-9C9C-E4F07B1F5DAD}" type="datetime1">
              <a:rPr lang="sv-SE" smtClean="0"/>
              <a:t>2025-02-04</a:t>
            </a:fld>
            <a:endParaRPr lang="sv-SE" dirty="0"/>
          </a:p>
        </p:txBody>
      </p:sp>
    </p:spTree>
    <p:extLst>
      <p:ext uri="{BB962C8B-B14F-4D97-AF65-F5344CB8AC3E}">
        <p14:creationId xmlns:p14="http://schemas.microsoft.com/office/powerpoint/2010/main" val="2458592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SAR4 </a:t>
            </a:r>
            <a:r>
              <a:rPr lang="sv-SE" dirty="0" err="1"/>
              <a:t>Beam</a:t>
            </a:r>
            <a:r>
              <a:rPr lang="sv-SE" dirty="0"/>
              <a:t> Instrumentation Status</a:t>
            </a:r>
          </a:p>
        </p:txBody>
      </p:sp>
      <p:sp>
        <p:nvSpPr>
          <p:cNvPr id="3" name="Footer Placeholder 2"/>
          <p:cNvSpPr>
            <a:spLocks noGrp="1"/>
          </p:cNvSpPr>
          <p:nvPr>
            <p:ph type="ftr" sz="quarter" idx="11"/>
          </p:nvPr>
        </p:nvSpPr>
        <p:spPr/>
        <p:txBody>
          <a:bodyPr/>
          <a:lstStyle/>
          <a:p>
            <a:r>
              <a:rPr lang="sv-SE"/>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5</a:t>
            </a:fld>
            <a:endParaRPr lang="sv-SE" dirty="0"/>
          </a:p>
        </p:txBody>
      </p:sp>
      <p:sp>
        <p:nvSpPr>
          <p:cNvPr id="5" name="Text Placeholder 4"/>
          <p:cNvSpPr>
            <a:spLocks noGrp="1"/>
          </p:cNvSpPr>
          <p:nvPr>
            <p:ph type="body" sz="quarter" idx="14"/>
          </p:nvPr>
        </p:nvSpPr>
        <p:spPr/>
        <p:txBody>
          <a:bodyPr/>
          <a:lstStyle/>
          <a:p>
            <a:r>
              <a:rPr lang="en-US" dirty="0"/>
              <a:t>SS2I2C and Maintenance plans</a:t>
            </a:r>
          </a:p>
        </p:txBody>
      </p:sp>
      <p:sp>
        <p:nvSpPr>
          <p:cNvPr id="6" name="Content Placeholder 5"/>
          <p:cNvSpPr>
            <a:spLocks noGrp="1"/>
          </p:cNvSpPr>
          <p:nvPr>
            <p:ph idx="1"/>
          </p:nvPr>
        </p:nvSpPr>
        <p:spPr/>
        <p:txBody>
          <a:bodyPr/>
          <a:lstStyle/>
          <a:p>
            <a:r>
              <a:rPr lang="en-US" sz="1600" b="1" dirty="0"/>
              <a:t>Does the system have any SSCI2S (rad safety) function (if so link to maintenance plan)?</a:t>
            </a:r>
          </a:p>
          <a:p>
            <a:pPr lvl="1">
              <a:buFont typeface="Arial" panose="020B0604020202020204" pitchFamily="34" charset="0"/>
              <a:buChar char="•"/>
            </a:pPr>
            <a:r>
              <a:rPr lang="en-US" sz="1400" dirty="0"/>
              <a:t>Aperture Monitor </a:t>
            </a:r>
            <a:r>
              <a:rPr lang="en-US" sz="1400" dirty="0" err="1"/>
              <a:t>DumpLine</a:t>
            </a:r>
            <a:r>
              <a:rPr lang="en-US" sz="1400" dirty="0"/>
              <a:t> (APTM)</a:t>
            </a:r>
          </a:p>
          <a:p>
            <a:pPr lvl="1">
              <a:buFont typeface="Arial" panose="020B0604020202020204" pitchFamily="34" charset="0"/>
              <a:buChar char="•"/>
            </a:pPr>
            <a:r>
              <a:rPr lang="en-US" sz="1400" dirty="0"/>
              <a:t>Imaging Systems </a:t>
            </a:r>
            <a:r>
              <a:rPr lang="en-US" sz="1400" dirty="0" err="1"/>
              <a:t>DumpLine</a:t>
            </a:r>
            <a:r>
              <a:rPr lang="en-US" sz="1400" dirty="0"/>
              <a:t> (IMG)</a:t>
            </a:r>
          </a:p>
          <a:p>
            <a:pPr lvl="1">
              <a:buFont typeface="Arial" panose="020B0604020202020204" pitchFamily="34" charset="0"/>
              <a:buChar char="•"/>
            </a:pPr>
            <a:r>
              <a:rPr lang="en-US" sz="1400" dirty="0"/>
              <a:t>Beam Current Monitors (BCMs)</a:t>
            </a:r>
          </a:p>
          <a:p>
            <a:pPr lvl="1">
              <a:buFont typeface="Arial" panose="020B0604020202020204" pitchFamily="34" charset="0"/>
              <a:buChar char="•"/>
            </a:pPr>
            <a:r>
              <a:rPr lang="en-US" sz="1400" dirty="0"/>
              <a:t>Beam Position Monitors (BPMs)</a:t>
            </a:r>
          </a:p>
          <a:p>
            <a:pPr lvl="1">
              <a:buFont typeface="Arial" panose="020B0604020202020204" pitchFamily="34" charset="0"/>
              <a:buChar char="•"/>
            </a:pPr>
            <a:r>
              <a:rPr lang="en-US" sz="1400" dirty="0"/>
              <a:t>Beam Loss Monitors (BLMs)</a:t>
            </a:r>
          </a:p>
          <a:p>
            <a:pPr lvl="1">
              <a:buFont typeface="Arial" panose="020B0604020202020204" pitchFamily="34" charset="0"/>
              <a:buChar char="•"/>
            </a:pPr>
            <a:r>
              <a:rPr lang="en-US" sz="1400" dirty="0"/>
              <a:t>Faraday Cups (FC)</a:t>
            </a:r>
          </a:p>
          <a:p>
            <a:pPr lvl="1">
              <a:buFont typeface="Arial" panose="020B0604020202020204" pitchFamily="34" charset="0"/>
              <a:buChar char="•"/>
            </a:pPr>
            <a:r>
              <a:rPr lang="en-US" sz="1400" dirty="0"/>
              <a:t>Insertable Beam Stops (IBS)</a:t>
            </a:r>
          </a:p>
          <a:p>
            <a:pPr lvl="1">
              <a:buFont typeface="Arial" panose="020B0604020202020204" pitchFamily="34" charset="0"/>
              <a:buChar char="•"/>
            </a:pPr>
            <a:r>
              <a:rPr lang="en-US" sz="1400" dirty="0"/>
              <a:t>LEBT &amp; MEBT Chopper</a:t>
            </a:r>
          </a:p>
          <a:p>
            <a:r>
              <a:rPr lang="en-US" sz="1400" dirty="0"/>
              <a:t>Maintenance plans are covered in the PIL report </a:t>
            </a:r>
            <a:r>
              <a:rPr lang="en-GB" sz="1400" u="sng" dirty="0">
                <a:solidFill>
                  <a:srgbClr val="0563C1"/>
                </a:solidFill>
                <a:effectLst/>
                <a:latin typeface="Calibri" panose="020F0502020204030204" pitchFamily="34" charset="0"/>
                <a:ea typeface="Aptos" panose="020B0004020202020204" pitchFamily="34" charset="0"/>
                <a:hlinkClick r:id="rId2"/>
              </a:rPr>
              <a:t>ESS-3485880 - PIL report for Accelerator Beam Elements</a:t>
            </a:r>
            <a:endParaRPr lang="en-GB" sz="1400" u="sng" dirty="0">
              <a:solidFill>
                <a:srgbClr val="0563C1"/>
              </a:solidFill>
              <a:effectLst/>
              <a:latin typeface="Calibri" panose="020F0502020204030204" pitchFamily="34" charset="0"/>
              <a:ea typeface="Aptos" panose="020B0004020202020204" pitchFamily="34" charset="0"/>
            </a:endParaRPr>
          </a:p>
          <a:p>
            <a:r>
              <a:rPr lang="en-US" sz="1400" dirty="0"/>
              <a:t>The PIL assessment could not be done for APTM and IMG systems. This will be covered in an NCR (to be done by PSG).</a:t>
            </a:r>
          </a:p>
          <a:p>
            <a:endParaRPr lang="en-US" sz="1600" b="1" dirty="0"/>
          </a:p>
        </p:txBody>
      </p:sp>
      <p:sp>
        <p:nvSpPr>
          <p:cNvPr id="7" name="Date Placeholder 6"/>
          <p:cNvSpPr>
            <a:spLocks noGrp="1"/>
          </p:cNvSpPr>
          <p:nvPr>
            <p:ph type="dt" sz="half" idx="10"/>
          </p:nvPr>
        </p:nvSpPr>
        <p:spPr/>
        <p:txBody>
          <a:bodyPr/>
          <a:lstStyle/>
          <a:p>
            <a:fld id="{18896B66-0B3A-474C-9C9C-E4F07B1F5DAD}" type="datetime1">
              <a:rPr lang="sv-SE" smtClean="0"/>
              <a:t>2025-02-04</a:t>
            </a:fld>
            <a:endParaRPr lang="sv-SE" dirty="0"/>
          </a:p>
        </p:txBody>
      </p:sp>
    </p:spTree>
    <p:extLst>
      <p:ext uri="{BB962C8B-B14F-4D97-AF65-F5344CB8AC3E}">
        <p14:creationId xmlns:p14="http://schemas.microsoft.com/office/powerpoint/2010/main" val="2313894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Finish presentation</a:t>
            </a:r>
          </a:p>
        </p:txBody>
      </p:sp>
    </p:spTree>
    <p:extLst>
      <p:ext uri="{BB962C8B-B14F-4D97-AF65-F5344CB8AC3E}">
        <p14:creationId xmlns:p14="http://schemas.microsoft.com/office/powerpoint/2010/main" val="120996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ESS0013_ESS_191217" id="{25A5AE2A-28F6-4104-8C72-7304B1F48254}" vid="{320E9B42-7F55-4E52-AA64-0C45CA88F26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4421</TotalTime>
  <Words>642</Words>
  <Application>Microsoft Office PowerPoint</Application>
  <PresentationFormat>Widescreen</PresentationFormat>
  <Paragraphs>106</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Aptos</vt:lpstr>
      <vt:lpstr>Arial</vt:lpstr>
      <vt:lpstr>Calibri</vt:lpstr>
      <vt:lpstr>Segoe UI</vt:lpstr>
      <vt:lpstr>Segoe UI Light</vt:lpstr>
      <vt:lpstr>Segoe UI Semibold</vt:lpstr>
      <vt:lpstr>Wingdings</vt:lpstr>
      <vt:lpstr>Office-tema</vt:lpstr>
      <vt:lpstr>PowerPoint Presentation</vt:lpstr>
      <vt:lpstr>SAR4 Beam Instrumentation Status</vt:lpstr>
      <vt:lpstr>SAR4 Beam Instrumentation Status</vt:lpstr>
      <vt:lpstr>SAR4 Beam Instrumentation Status</vt:lpstr>
      <vt:lpstr>SAR4 Beam Instrumentation Status</vt:lpstr>
      <vt:lpstr>Finish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martin.sjostrand@esss.se</dc:creator>
  <cp:lastModifiedBy>Johan Norin</cp:lastModifiedBy>
  <cp:revision>205</cp:revision>
  <cp:lastPrinted>2019-03-08T10:27:30Z</cp:lastPrinted>
  <dcterms:created xsi:type="dcterms:W3CDTF">2020-01-21T09:56:49Z</dcterms:created>
  <dcterms:modified xsi:type="dcterms:W3CDTF">2025-02-04T07:58:55Z</dcterms:modified>
</cp:coreProperties>
</file>