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5" r:id="rId4"/>
  </p:sldMasterIdLst>
  <p:notesMasterIdLst>
    <p:notesMasterId r:id="rId20"/>
  </p:notesMasterIdLst>
  <p:handoutMasterIdLst>
    <p:handoutMasterId r:id="rId21"/>
  </p:handoutMasterIdLst>
  <p:sldIdLst>
    <p:sldId id="647" r:id="rId5"/>
    <p:sldId id="267" r:id="rId6"/>
    <p:sldId id="780" r:id="rId7"/>
    <p:sldId id="781" r:id="rId8"/>
    <p:sldId id="782" r:id="rId9"/>
    <p:sldId id="784" r:id="rId10"/>
    <p:sldId id="786" r:id="rId11"/>
    <p:sldId id="783" r:id="rId12"/>
    <p:sldId id="785" r:id="rId13"/>
    <p:sldId id="768" r:id="rId14"/>
    <p:sldId id="775" r:id="rId15"/>
    <p:sldId id="774" r:id="rId16"/>
    <p:sldId id="777" r:id="rId17"/>
    <p:sldId id="773" r:id="rId18"/>
    <p:sldId id="776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azan" initials="j" lastIdx="29" clrIdx="0">
    <p:extLst>
      <p:ext uri="{19B8F6BF-5375-455C-9EA6-DF929625EA0E}">
        <p15:presenceInfo xmlns:p15="http://schemas.microsoft.com/office/powerpoint/2012/main" userId="jkazan" providerId="None"/>
      </p:ext>
    </p:extLst>
  </p:cmAuthor>
  <p:cmAuthor id="2" name="Michael Beck" initials="MB" lastIdx="9" clrIdx="1">
    <p:extLst>
      <p:ext uri="{19B8F6BF-5375-455C-9EA6-DF929625EA0E}">
        <p15:presenceInfo xmlns:p15="http://schemas.microsoft.com/office/powerpoint/2012/main" userId="2a2ed4b0f08718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9"/>
    <a:srgbClr val="00B050"/>
    <a:srgbClr val="ED7D31"/>
    <a:srgbClr val="BC672C"/>
    <a:srgbClr val="0099DC"/>
    <a:srgbClr val="A6A6A6"/>
    <a:srgbClr val="FFCC31"/>
    <a:srgbClr val="C09200"/>
    <a:srgbClr val="748F0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84521" autoAdjust="0"/>
  </p:normalViewPr>
  <p:slideViewPr>
    <p:cSldViewPr snapToGrid="0">
      <p:cViewPr varScale="1">
        <p:scale>
          <a:sx n="110" d="100"/>
          <a:sy n="110" d="100"/>
        </p:scale>
        <p:origin x="1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19FD-D5A3-4307-9866-3B3D8042C0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0346-C164-416D-85AF-15DAD170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2025-02-04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10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069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99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61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27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65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3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53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586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80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965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81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427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7FDF3DD-2A60-4F53-80D8-71E5AE4DEC7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62757BC-BC03-4C7D-8A95-5FE7F4D5F28E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77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5BF20EA5-5894-4BC7-B178-D5755ED907EB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3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6946CEE6-5DA2-477E-9D0B-0CFAA7CE76B7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37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82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 sz="4000"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E32C8F85-170A-4861-BA62-6DAC18C3FF28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25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B583B54-1DFC-4776-B49A-35C2A5B6790C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57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FFB0624-F1B4-4CA8-8A33-C3DF6E0C0F46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8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A1C2A6FB-28B2-4AB0-A44D-439DD623FA83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97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.esss.lu.se/enovia/link/ESS-5373199/21308.51166.21876.24747/valid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chess.esss.lu.se/enovia/link/ESS-0375295/21308.51166.56832.60522/valid" TargetMode="External"/><Relationship Id="rId7" Type="http://schemas.openxmlformats.org/officeDocument/2006/relationships/hyperlink" Target="https://chess.esss.lu.se/enovia/link/ESS-5377120/21308.51166.22046.6387/valid" TargetMode="External"/><Relationship Id="rId12" Type="http://schemas.openxmlformats.org/officeDocument/2006/relationships/hyperlink" Target="https://chess.esss.lu.se/enovia/link/ESS-4978179/21308.51166.20492.43376/val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hess.esss.lu.se/enovia/link/ESS-0183841/21308.51166.25151.13027/valid" TargetMode="External"/><Relationship Id="rId11" Type="http://schemas.openxmlformats.org/officeDocument/2006/relationships/hyperlink" Target="https://chess.esss.lu.se/enovia/link/ESS-2491139/21308.51166.19712.44223/valid" TargetMode="External"/><Relationship Id="rId5" Type="http://schemas.openxmlformats.org/officeDocument/2006/relationships/hyperlink" Target="https://chess.esss.lu.se/enovia/link/ESS-0061888/21308.51166.19616.16615/valid" TargetMode="External"/><Relationship Id="rId10" Type="http://schemas.openxmlformats.org/officeDocument/2006/relationships/hyperlink" Target="https://chess.esss.lu.se/enovia/link/ESS-1405181/21308.51166.22272.42108/valid" TargetMode="External"/><Relationship Id="rId4" Type="http://schemas.openxmlformats.org/officeDocument/2006/relationships/hyperlink" Target="https://chess.esss.lu.se/enovia/link/ESS-1790371/21308.51166.20480.61234/valid" TargetMode="External"/><Relationship Id="rId9" Type="http://schemas.openxmlformats.org/officeDocument/2006/relationships/hyperlink" Target="https://chess.esss.lu.se/enovia/link/ESS-3918704/21308.51166.27648.58506/valid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ayer Architecture TBD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301940" y="4443592"/>
            <a:ext cx="2304660" cy="14406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System Architecture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/>
              <a:t>Hardware </a:t>
            </a:r>
            <a:r>
              <a:rPr lang="sv-SE" sz="2000" dirty="0" err="1"/>
              <a:t>Overview</a:t>
            </a:r>
            <a:endParaRPr lang="sv-S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74" y="2000088"/>
            <a:ext cx="2858627" cy="1699725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5400000">
            <a:off x="4566116" y="4190695"/>
            <a:ext cx="1069038" cy="87277"/>
          </a:xfrm>
          <a:prstGeom prst="bentConnector3">
            <a:avLst>
              <a:gd name="adj1" fmla="val 5396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41" y="4674301"/>
            <a:ext cx="592734" cy="101407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5400000">
            <a:off x="3579436" y="3708684"/>
            <a:ext cx="1071081" cy="1049251"/>
          </a:xfrm>
          <a:prstGeom prst="bentConnector3">
            <a:avLst>
              <a:gd name="adj1" fmla="val 5395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26" idx="3"/>
          </p:cNvCxnSpPr>
          <p:nvPr/>
        </p:nvCxnSpPr>
        <p:spPr>
          <a:xfrm rot="10800000" flipV="1">
            <a:off x="2124466" y="3479889"/>
            <a:ext cx="1948264" cy="94143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50736" y="1679526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tbd-tbdmon-plc-001.tn.esss.lu.se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418626" y="2972680"/>
            <a:ext cx="1429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Technical Network</a:t>
            </a:r>
          </a:p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Controls-Target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86376" y="3966243"/>
            <a:ext cx="1038090" cy="910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802" y="3652116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tbd-tbdmon-ioc-001.tn.esss.lu.se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4771" y="5980500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Level switch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4648480" y="5968061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Temp Transmitters</a:t>
            </a:r>
          </a:p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with MPS connection</a:t>
            </a:r>
            <a:endParaRPr lang="en-US" sz="1200" dirty="0"/>
          </a:p>
        </p:txBody>
      </p:sp>
      <p:cxnSp>
        <p:nvCxnSpPr>
          <p:cNvPr id="31" name="Elbow Connector 30"/>
          <p:cNvCxnSpPr>
            <a:stCxn id="37" idx="1"/>
          </p:cNvCxnSpPr>
          <p:nvPr/>
        </p:nvCxnSpPr>
        <p:spPr>
          <a:xfrm rot="10800000" flipV="1">
            <a:off x="5187703" y="4689000"/>
            <a:ext cx="169156" cy="440923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56859" y="4550501"/>
            <a:ext cx="518091" cy="276999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MPS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5799076" y="515280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212529"/>
                </a:solidFill>
                <a:latin typeface="system-ui"/>
              </a:rPr>
              <a:t>X 7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7023791" y="3529392"/>
            <a:ext cx="4935409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At least 4 out of 7 transmitters must presents a valid signal &lt; H3, else beam-permit = False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63" y="4637181"/>
            <a:ext cx="1053818" cy="1159200"/>
          </a:xfrm>
          <a:prstGeom prst="rect">
            <a:avLst/>
          </a:prstGeom>
        </p:spPr>
      </p:pic>
      <p:cxnSp>
        <p:nvCxnSpPr>
          <p:cNvPr id="50" name="Elbow Connector 49"/>
          <p:cNvCxnSpPr>
            <a:cxnSpLocks noChangeAspect="1"/>
          </p:cNvCxnSpPr>
          <p:nvPr/>
        </p:nvCxnSpPr>
        <p:spPr>
          <a:xfrm rot="16200000" flipH="1">
            <a:off x="5494413" y="3802362"/>
            <a:ext cx="2372479" cy="2163295"/>
          </a:xfrm>
          <a:prstGeom prst="bentConnector3">
            <a:avLst>
              <a:gd name="adj1" fmla="val 2430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3314" y="4443592"/>
            <a:ext cx="2304660" cy="144477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306205" y="5158738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212529"/>
                </a:solidFill>
                <a:latin typeface="system-ui"/>
              </a:rPr>
              <a:t>X 2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7050169" y="5961634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Temp Transmitters</a:t>
            </a:r>
          </a:p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without MPS connection</a:t>
            </a:r>
            <a:endParaRPr lang="en-US" sz="12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192" y="4690296"/>
            <a:ext cx="1054040" cy="115944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8870491" y="3203261"/>
            <a:ext cx="875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system-ui"/>
              </a:rPr>
              <a:t>MPS logic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23791" y="1537192"/>
            <a:ext cx="4935409" cy="1384995"/>
          </a:xfrm>
          <a:prstGeom prst="rect">
            <a:avLst/>
          </a:prstGeom>
          <a:solidFill>
            <a:srgbClr val="FFD659">
              <a:alpha val="50000"/>
            </a:srgb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system-ui"/>
              </a:rPr>
              <a:t>Each of the 9 temp sensors will issue a warning at an H1 limit, and an alarm at H2 limit.</a:t>
            </a:r>
          </a:p>
          <a:p>
            <a:pPr algn="ctr"/>
            <a:br>
              <a:rPr lang="en-US" sz="1200" dirty="0">
                <a:latin typeface="system-ui"/>
              </a:rPr>
            </a:br>
            <a:r>
              <a:rPr lang="en-US" sz="1200" dirty="0">
                <a:latin typeface="system-ui"/>
              </a:rPr>
              <a:t>In addition to the above a warning will be issued if not at least 8 out of 9 valid signals indicates lower than H2 limit.</a:t>
            </a:r>
            <a:br>
              <a:rPr lang="en-US" sz="1200" dirty="0">
                <a:latin typeface="system-ui"/>
              </a:rPr>
            </a:br>
            <a:r>
              <a:rPr lang="en-US" sz="1200" dirty="0">
                <a:latin typeface="system-ui"/>
              </a:rPr>
              <a:t>Also an alarm will be issued if not at least 7 out of 9 valid signals indicates lower than H2 limit.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8565792" y="1242925"/>
            <a:ext cx="1484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ystem-ui"/>
              </a:rPr>
              <a:t>Warnings &amp; Alarms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720550" y="5298895"/>
            <a:ext cx="2439263" cy="646331"/>
          </a:xfrm>
          <a:prstGeom prst="rect">
            <a:avLst/>
          </a:prstGeom>
          <a:solidFill>
            <a:srgbClr val="FFD659">
              <a:alpha val="50000"/>
            </a:srgb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system-ui"/>
              </a:rPr>
              <a:t>A warning will be issued in the event of a high level in the Tuning Beam Dump cave</a:t>
            </a:r>
          </a:p>
        </p:txBody>
      </p:sp>
    </p:spTree>
    <p:extLst>
      <p:ext uri="{BB962C8B-B14F-4D97-AF65-F5344CB8AC3E}">
        <p14:creationId xmlns:p14="http://schemas.microsoft.com/office/powerpoint/2010/main" val="20596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 Interface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 err="1"/>
              <a:t>Main.bob</a:t>
            </a:r>
            <a:endParaRPr lang="sv-S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27" y="1438102"/>
            <a:ext cx="8852746" cy="5110266"/>
          </a:xfrm>
          <a:prstGeom prst="rect">
            <a:avLst/>
          </a:prstGeom>
        </p:spPr>
      </p:pic>
      <p:sp>
        <p:nvSpPr>
          <p:cNvPr id="7" name="Right Arrow Callout 6"/>
          <p:cNvSpPr/>
          <p:nvPr/>
        </p:nvSpPr>
        <p:spPr>
          <a:xfrm>
            <a:off x="413462" y="2939851"/>
            <a:ext cx="2397027" cy="1002890"/>
          </a:xfrm>
          <a:prstGeom prst="rightArrow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 of temperatures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413462" y="5472380"/>
            <a:ext cx="1798797" cy="10028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424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  <a:p>
            <a:pPr algn="ctr"/>
            <a:r>
              <a:rPr lang="sv-SE" dirty="0" err="1"/>
              <a:t>readings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9507793" y="1896023"/>
            <a:ext cx="2576052" cy="688264"/>
          </a:xfrm>
          <a:prstGeom prst="leftArrow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 switch indication</a:t>
            </a:r>
          </a:p>
        </p:txBody>
      </p:sp>
      <p:sp>
        <p:nvSpPr>
          <p:cNvPr id="13" name="Down Arrow Callout 12"/>
          <p:cNvSpPr/>
          <p:nvPr/>
        </p:nvSpPr>
        <p:spPr>
          <a:xfrm rot="257864">
            <a:off x="6845675" y="3607076"/>
            <a:ext cx="1270548" cy="2635116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38786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access </a:t>
            </a:r>
            <a:r>
              <a:rPr lang="sv-SE" dirty="0" err="1"/>
              <a:t>faceplates</a:t>
            </a:r>
            <a:endParaRPr lang="en-US" dirty="0"/>
          </a:p>
        </p:txBody>
      </p:sp>
      <p:sp>
        <p:nvSpPr>
          <p:cNvPr id="14" name="Down Arrow Callout 13"/>
          <p:cNvSpPr/>
          <p:nvPr/>
        </p:nvSpPr>
        <p:spPr>
          <a:xfrm rot="1301851">
            <a:off x="8258826" y="3769674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42344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err="1"/>
              <a:t>reading</a:t>
            </a:r>
            <a:endParaRPr lang="en-US" dirty="0"/>
          </a:p>
        </p:txBody>
      </p:sp>
      <p:sp>
        <p:nvSpPr>
          <p:cNvPr id="15" name="Down Arrow Callout 14"/>
          <p:cNvSpPr/>
          <p:nvPr/>
        </p:nvSpPr>
        <p:spPr>
          <a:xfrm rot="1985910">
            <a:off x="9853747" y="4221969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213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access PLC-</a:t>
            </a:r>
            <a:r>
              <a:rPr lang="sv-SE" dirty="0" err="1"/>
              <a:t>Cabinet.bob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 Interface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sz="2000" dirty="0"/>
              <a:t>Faceplates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7" y="1346201"/>
            <a:ext cx="6221147" cy="500265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437635" y="3353035"/>
            <a:ext cx="2330245" cy="900000"/>
          </a:xfrm>
          <a:prstGeom prst="borderCallout1">
            <a:avLst>
              <a:gd name="adj1" fmla="val 50405"/>
              <a:gd name="adj2" fmla="val 102637"/>
              <a:gd name="adj3" fmla="val 139451"/>
              <a:gd name="adj4" fmla="val 135078"/>
            </a:avLst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MPS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437636" y="4400943"/>
            <a:ext cx="2330245" cy="900000"/>
          </a:xfrm>
          <a:prstGeom prst="borderCallout1">
            <a:avLst>
              <a:gd name="adj1" fmla="val 50405"/>
              <a:gd name="adj2" fmla="val 102637"/>
              <a:gd name="adj3" fmla="val 50656"/>
              <a:gd name="adj4" fmla="val 136251"/>
            </a:avLst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Alarm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37637" y="5448851"/>
            <a:ext cx="2330245" cy="900000"/>
          </a:xfrm>
          <a:prstGeom prst="borderCallout1">
            <a:avLst>
              <a:gd name="adj1" fmla="val 50405"/>
              <a:gd name="adj2" fmla="val 102637"/>
              <a:gd name="adj3" fmla="val -41408"/>
              <a:gd name="adj4" fmla="val 138517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Warning</a:t>
            </a:r>
            <a:r>
              <a:rPr lang="sv-SE" dirty="0">
                <a:solidFill>
                  <a:schemeClr val="tx1"/>
                </a:solidFill>
              </a:rPr>
              <a:t>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8902440" y="3163720"/>
            <a:ext cx="2576052" cy="1459513"/>
          </a:xfrm>
          <a:prstGeom prst="leftArrow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indications</a:t>
            </a:r>
          </a:p>
        </p:txBody>
      </p:sp>
    </p:spTree>
    <p:extLst>
      <p:ext uri="{BB962C8B-B14F-4D97-AF65-F5344CB8AC3E}">
        <p14:creationId xmlns:p14="http://schemas.microsoft.com/office/powerpoint/2010/main" val="18525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Siamak </a:t>
            </a:r>
            <a:r>
              <a:rPr lang="en-US" dirty="0" err="1"/>
              <a:t>kianzad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/>
          <a:p>
            <a:r>
              <a:rPr lang="sv-SE" dirty="0"/>
              <a:t>2025-02-04</a:t>
            </a:r>
          </a:p>
        </p:txBody>
      </p:sp>
      <p:sp>
        <p:nvSpPr>
          <p:cNvPr id="8" name="Text Placeholder 20"/>
          <p:cNvSpPr txBox="1">
            <a:spLocks/>
          </p:cNvSpPr>
          <p:nvPr/>
        </p:nvSpPr>
        <p:spPr>
          <a:xfrm>
            <a:off x="3965378" y="2186142"/>
            <a:ext cx="4255909" cy="2462613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Thank You</a:t>
            </a: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 Interface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/>
              <a:t>PLC-</a:t>
            </a:r>
            <a:r>
              <a:rPr lang="sv-SE" sz="2000" dirty="0" err="1"/>
              <a:t>Cabinet.bob</a:t>
            </a:r>
            <a:endParaRPr lang="sv-S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12" y="1296527"/>
            <a:ext cx="9405187" cy="5178743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 rot="713307">
            <a:off x="9807971" y="4065208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213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access </a:t>
            </a:r>
            <a:r>
              <a:rPr lang="sv-SE" dirty="0" err="1"/>
              <a:t>Main.bob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 rot="713307">
            <a:off x="6386102" y="3088741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2133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reset</a:t>
            </a:r>
            <a:r>
              <a:rPr lang="sv-SE" dirty="0"/>
              <a:t>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fuses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 rot="713307">
            <a:off x="8057517" y="3582039"/>
            <a:ext cx="1493203" cy="2580191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751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Update</a:t>
            </a:r>
            <a:r>
              <a:rPr lang="sv-SE" dirty="0"/>
              <a:t> parameters </a:t>
            </a:r>
            <a:r>
              <a:rPr lang="sv-SE" dirty="0" err="1"/>
              <a:t>upon</a:t>
            </a:r>
            <a:r>
              <a:rPr lang="sv-SE" dirty="0"/>
              <a:t> a </a:t>
            </a:r>
            <a:r>
              <a:rPr lang="sv-SE" dirty="0" err="1"/>
              <a:t>PLCfactory</a:t>
            </a:r>
            <a:r>
              <a:rPr lang="sv-SE" dirty="0"/>
              <a:t> </a:t>
            </a:r>
            <a:r>
              <a:rPr lang="sv-SE" dirty="0" err="1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SAR4</a:t>
            </a:r>
            <a:br>
              <a:rPr lang="en-GB" dirty="0"/>
            </a:br>
            <a:r>
              <a:rPr lang="en-GB" dirty="0"/>
              <a:t>Tuning Beam Dump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597044"/>
            <a:ext cx="6290892" cy="459883"/>
          </a:xfrm>
        </p:spPr>
        <p:txBody>
          <a:bodyPr/>
          <a:lstStyle/>
          <a:p>
            <a:r>
              <a:rPr lang="en-GB" dirty="0"/>
              <a:t>PRESENTED BY Siamak </a:t>
            </a:r>
            <a:r>
              <a:rPr lang="en-GB" dirty="0" err="1"/>
              <a:t>kianzad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 dirty="0">
                <a:solidFill>
                  <a:schemeClr val="bg1"/>
                </a:solidFill>
              </a:rPr>
              <a:t>2025-02-04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Overview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D8844-A3DF-4CF8-A829-C5BA43FBBC73}"/>
              </a:ext>
            </a:extLst>
          </p:cNvPr>
          <p:cNvSpPr txBox="1"/>
          <p:nvPr/>
        </p:nvSpPr>
        <p:spPr>
          <a:xfrm>
            <a:off x="1103709" y="1700981"/>
            <a:ext cx="3410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u="sng" dirty="0"/>
              <a:t>Tuning Beam Dump Shielding</a:t>
            </a:r>
          </a:p>
          <a:p>
            <a:r>
              <a:rPr lang="sv-SE" dirty="0"/>
              <a:t>LBS: </a:t>
            </a:r>
            <a:r>
              <a:rPr lang="en-GB" dirty="0"/>
              <a:t>+ESS.G01.090.1002</a:t>
            </a:r>
            <a:endParaRPr lang="sv-SE" dirty="0"/>
          </a:p>
          <a:p>
            <a:pPr algn="l"/>
            <a:r>
              <a:rPr lang="sv-SE" dirty="0"/>
              <a:t>FBS: =ESS.ACC.W04.R01.F01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28037-0C5B-4B68-A21C-789A572281A7}"/>
              </a:ext>
            </a:extLst>
          </p:cNvPr>
          <p:cNvSpPr txBox="1"/>
          <p:nvPr/>
        </p:nvSpPr>
        <p:spPr>
          <a:xfrm>
            <a:off x="7283283" y="1700981"/>
            <a:ext cx="3167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u="sng" dirty="0"/>
              <a:t>Tuning Beam Dump System</a:t>
            </a:r>
          </a:p>
          <a:p>
            <a:r>
              <a:rPr lang="sv-SE" dirty="0"/>
              <a:t>LBS: </a:t>
            </a:r>
            <a:r>
              <a:rPr lang="en-GB" dirty="0"/>
              <a:t>+ESS.G01.090.1002</a:t>
            </a:r>
            <a:endParaRPr lang="sv-SE" dirty="0"/>
          </a:p>
          <a:p>
            <a:pPr algn="l"/>
            <a:r>
              <a:rPr lang="sv-SE" dirty="0"/>
              <a:t>FBS: =ESS.ACC.W04.R01.R01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AD7F50-405D-4FCD-AC07-D5C983044B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/>
          <a:stretch/>
        </p:blipFill>
        <p:spPr bwMode="auto">
          <a:xfrm>
            <a:off x="773401" y="2887190"/>
            <a:ext cx="4415913" cy="3214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47695F-9D5F-4AA4-A010-3733ECCFF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3259974"/>
            <a:ext cx="6286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F09867E-A29B-4035-B093-1A0BBE57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0" y="2697806"/>
            <a:ext cx="5360619" cy="2898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Overview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/>
              <a:t>Tuning Beam Dump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1032387" y="1720645"/>
            <a:ext cx="5138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 err="1">
                <a:solidFill>
                  <a:srgbClr val="666666"/>
                </a:solidFill>
              </a:rPr>
              <a:t>Water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cooled</a:t>
            </a:r>
            <a:r>
              <a:rPr lang="sv-SE" sz="1400" dirty="0">
                <a:solidFill>
                  <a:srgbClr val="666666"/>
                </a:solidFill>
              </a:rPr>
              <a:t>, passive system</a:t>
            </a:r>
          </a:p>
          <a:p>
            <a:pPr marL="285750" indent="-285750" algn="l">
              <a:buFontTx/>
              <a:buChar char="-"/>
            </a:pPr>
            <a:r>
              <a:rPr lang="sv-SE" sz="1400" dirty="0" err="1">
                <a:solidFill>
                  <a:srgbClr val="666666"/>
                </a:solidFill>
              </a:rPr>
              <a:t>Temperature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monitoring</a:t>
            </a:r>
            <a:r>
              <a:rPr lang="sv-SE" sz="1400" dirty="0">
                <a:solidFill>
                  <a:srgbClr val="666666"/>
                </a:solidFill>
              </a:rPr>
              <a:t> with 9 PT100 </a:t>
            </a:r>
            <a:r>
              <a:rPr lang="sv-SE" sz="1400" dirty="0" err="1">
                <a:solidFill>
                  <a:srgbClr val="666666"/>
                </a:solidFill>
              </a:rPr>
              <a:t>temperature</a:t>
            </a:r>
            <a:r>
              <a:rPr lang="sv-SE" sz="1400" dirty="0">
                <a:solidFill>
                  <a:srgbClr val="666666"/>
                </a:solidFill>
              </a:rPr>
              <a:t> sensors</a:t>
            </a:r>
          </a:p>
          <a:p>
            <a:pPr marL="285750" indent="-285750" algn="l">
              <a:buFontTx/>
              <a:buChar char="-"/>
            </a:pPr>
            <a:r>
              <a:rPr lang="sv-SE" sz="1400" dirty="0" err="1">
                <a:solidFill>
                  <a:srgbClr val="666666"/>
                </a:solidFill>
              </a:rPr>
              <a:t>Water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level</a:t>
            </a:r>
            <a:r>
              <a:rPr lang="sv-SE" sz="1400" dirty="0">
                <a:solidFill>
                  <a:srgbClr val="666666"/>
                </a:solidFill>
              </a:rPr>
              <a:t> switch</a:t>
            </a: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908CA-AF7E-445F-B338-3751FA1A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91" y="1508448"/>
            <a:ext cx="4640401" cy="4896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0887A-5DEE-4706-9A0A-5D173D9F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6" y="1508448"/>
            <a:ext cx="12192000" cy="518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19CC0-2657-4F7B-8974-D45764CAB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511"/>
            <a:ext cx="11872994" cy="6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922602" y="1696227"/>
            <a:ext cx="47604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b="1" dirty="0"/>
              <a:t>Target Project CDR Approval form	</a:t>
            </a:r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Shielding: </a:t>
            </a:r>
            <a:r>
              <a:rPr lang="sv-SE" sz="1400" dirty="0">
                <a:hlinkClick r:id="rId3"/>
              </a:rPr>
              <a:t>ESS-0375295</a:t>
            </a:r>
            <a:endParaRPr lang="sv-SE" sz="1400" dirty="0"/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System: </a:t>
            </a:r>
            <a:r>
              <a:rPr lang="sv-SE" sz="1400" dirty="0">
                <a:hlinkClick r:id="rId4"/>
              </a:rPr>
              <a:t>ESS-1790371</a:t>
            </a:r>
            <a:endParaRPr lang="sv-SE" sz="1400" dirty="0"/>
          </a:p>
          <a:p>
            <a:pPr lvl="1"/>
            <a:endParaRPr lang="sv-SE" sz="1400" dirty="0"/>
          </a:p>
          <a:p>
            <a:pPr marL="285750" indent="-285750" algn="l">
              <a:buFontTx/>
              <a:buChar char="-"/>
            </a:pPr>
            <a:r>
              <a:rPr lang="sv-SE" sz="1400" b="1" dirty="0"/>
              <a:t>System Requirements Specification</a:t>
            </a:r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Shielding: </a:t>
            </a:r>
            <a:r>
              <a:rPr lang="sv-SE" sz="1400" dirty="0">
                <a:hlinkClick r:id="rId5"/>
              </a:rPr>
              <a:t>ESS-0061888</a:t>
            </a:r>
            <a:endParaRPr lang="sv-SE" sz="1400" dirty="0"/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System: </a:t>
            </a:r>
            <a:r>
              <a:rPr lang="sv-SE" sz="1400" dirty="0">
                <a:hlinkClick r:id="rId6"/>
              </a:rPr>
              <a:t>ESS-0183841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System Verification Report</a:t>
            </a:r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Shielding: </a:t>
            </a:r>
            <a:r>
              <a:rPr lang="sv-SE" sz="1400" dirty="0">
                <a:hlinkClick r:id="rId7"/>
              </a:rPr>
              <a:t>ESS-5377120</a:t>
            </a:r>
            <a:endParaRPr lang="sv-SE" sz="1400" dirty="0"/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System: </a:t>
            </a:r>
            <a:r>
              <a:rPr lang="sv-SE" sz="1400" dirty="0">
                <a:hlinkClick r:id="rId8"/>
              </a:rPr>
              <a:t>ESS-5373199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Maintenance Manual: </a:t>
            </a:r>
            <a:r>
              <a:rPr lang="sv-SE" sz="1400" dirty="0">
                <a:hlinkClick r:id="rId9"/>
              </a:rPr>
              <a:t>ESS-3918704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Operations Manual: </a:t>
            </a:r>
            <a:r>
              <a:rPr lang="sv-SE" sz="1400" dirty="0">
                <a:hlinkClick r:id="rId10"/>
              </a:rPr>
              <a:t>ESS-1405181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Final Installation Documentation: </a:t>
            </a:r>
            <a:r>
              <a:rPr lang="sv-SE" sz="1400" dirty="0">
                <a:hlinkClick r:id="rId11"/>
              </a:rPr>
              <a:t>ESS-2491139</a:t>
            </a:r>
            <a:r>
              <a:rPr lang="sv-SE" sz="1400" dirty="0"/>
              <a:t> &amp; </a:t>
            </a:r>
            <a:r>
              <a:rPr lang="sv-SE" sz="1400" dirty="0">
                <a:hlinkClick r:id="rId12"/>
              </a:rPr>
              <a:t>ESS-4978139</a:t>
            </a:r>
            <a:endParaRPr lang="sv-SE" sz="1400" dirty="0"/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775BC-3033-4217-B0DC-9854B4F75915}"/>
              </a:ext>
            </a:extLst>
          </p:cNvPr>
          <p:cNvSpPr txBox="1"/>
          <p:nvPr/>
        </p:nvSpPr>
        <p:spPr>
          <a:xfrm>
            <a:off x="6091084" y="1696227"/>
            <a:ext cx="47604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b="1" dirty="0"/>
              <a:t>CIDL DMPL OS-0000021</a:t>
            </a:r>
          </a:p>
          <a:p>
            <a:pPr algn="l"/>
            <a:endParaRPr lang="sv-SE" sz="1400" dirty="0"/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E2399A-81DB-42CC-8659-3E33D5D13E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043" y="1485946"/>
            <a:ext cx="11975957" cy="4657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9299CA-7D36-45C4-8716-1525434AFE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043" y="1754171"/>
            <a:ext cx="11613704" cy="39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Known issues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1023266" y="1568407"/>
            <a:ext cx="4760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 err="1"/>
              <a:t>There</a:t>
            </a:r>
            <a:r>
              <a:rPr lang="sv-SE" sz="1400" dirty="0"/>
              <a:t> </a:t>
            </a:r>
            <a:r>
              <a:rPr lang="sv-SE" sz="1400" dirty="0" err="1"/>
              <a:t>are</a:t>
            </a:r>
            <a:r>
              <a:rPr lang="sv-SE" sz="1400" dirty="0"/>
              <a:t> no </a:t>
            </a:r>
            <a:r>
              <a:rPr lang="sv-SE" sz="1400" dirty="0" err="1"/>
              <a:t>known</a:t>
            </a:r>
            <a:r>
              <a:rPr lang="sv-SE" sz="1400" dirty="0"/>
              <a:t> </a:t>
            </a:r>
            <a:r>
              <a:rPr lang="sv-SE" sz="1400" dirty="0" err="1"/>
              <a:t>issues</a:t>
            </a:r>
            <a:endParaRPr lang="sv-SE" sz="1400" dirty="0"/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NCRs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1023266" y="1568407"/>
            <a:ext cx="4760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/>
              <a:t>No open NCRs</a:t>
            </a:r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9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 with Beam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922602" y="1696227"/>
            <a:ext cx="60583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/>
              <a:t>The TBD system </a:t>
            </a:r>
            <a:r>
              <a:rPr lang="sv-SE" sz="1400" dirty="0" err="1"/>
              <a:t>will</a:t>
            </a:r>
            <a:r>
              <a:rPr lang="sv-SE" sz="1400" dirty="0"/>
              <a:t> not </a:t>
            </a:r>
            <a:r>
              <a:rPr lang="sv-SE" sz="1400" dirty="0" err="1"/>
              <a:t>conduct</a:t>
            </a:r>
            <a:r>
              <a:rPr lang="sv-SE" sz="1400" dirty="0"/>
              <a:t> </a:t>
            </a:r>
            <a:r>
              <a:rPr lang="sv-SE" sz="1400" dirty="0" err="1"/>
              <a:t>any</a:t>
            </a:r>
            <a:r>
              <a:rPr lang="sv-SE" sz="1400" dirty="0"/>
              <a:t> tests with beam. </a:t>
            </a:r>
            <a:r>
              <a:rPr lang="sv-SE" sz="1400" dirty="0" err="1"/>
              <a:t>But</a:t>
            </a:r>
            <a:r>
              <a:rPr lang="sv-SE" sz="1400" dirty="0"/>
              <a:t> the system </a:t>
            </a:r>
            <a:r>
              <a:rPr lang="sv-SE" sz="1400" dirty="0" err="1"/>
              <a:t>will</a:t>
            </a:r>
            <a:r>
              <a:rPr lang="sv-SE" sz="1400" dirty="0"/>
              <a:t> be </a:t>
            </a:r>
            <a:r>
              <a:rPr lang="sv-SE" sz="1400" dirty="0" err="1"/>
              <a:t>used</a:t>
            </a:r>
            <a:r>
              <a:rPr lang="sv-SE" sz="1400" dirty="0"/>
              <a:t> in the beam commissioning plan.</a:t>
            </a:r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Start-up checklist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922602" y="1696227"/>
            <a:ext cx="4760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/>
              <a:t>Start-</a:t>
            </a:r>
            <a:r>
              <a:rPr lang="sv-SE" sz="1400" dirty="0" err="1"/>
              <a:t>up</a:t>
            </a:r>
            <a:r>
              <a:rPr lang="sv-SE" sz="1400" dirty="0"/>
              <a:t> checklist not yet performed</a:t>
            </a:r>
          </a:p>
          <a:p>
            <a:pPr marL="285750" indent="-285750" algn="l">
              <a:buFontTx/>
              <a:buChar char="-"/>
            </a:pPr>
            <a:r>
              <a:rPr lang="sv-SE" sz="1400" dirty="0"/>
              <a:t>Meeting with operators/control room scheduled to 12/2</a:t>
            </a:r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B3DF64A06F9647960E894A3A480315" ma:contentTypeVersion="9" ma:contentTypeDescription="Skapa ett nytt dokument." ma:contentTypeScope="" ma:versionID="e4070ca85145436015b383792861f547">
  <xsd:schema xmlns:xsd="http://www.w3.org/2001/XMLSchema" xmlns:xs="http://www.w3.org/2001/XMLSchema" xmlns:p="http://schemas.microsoft.com/office/2006/metadata/properties" xmlns:ns3="8c403e24-1bc6-4785-a7dd-6b6767750270" targetNamespace="http://schemas.microsoft.com/office/2006/metadata/properties" ma:root="true" ma:fieldsID="a464e52665578665869a2aed6f7b1c90" ns3:_="">
    <xsd:import namespace="8c403e24-1bc6-4785-a7dd-6b67677502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03e24-1bc6-4785-a7dd-6b676775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3290CD-FAF8-4EAB-A007-C11269C14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03e24-1bc6-4785-a7dd-6b6767750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97C158-A335-455D-91D5-C0004C5F2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31741-A566-48EA-A53B-7F8EAC0F08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c403e24-1bc6-4785-a7dd-6b67677502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40994</TotalTime>
  <Words>1288</Words>
  <Application>Microsoft Office PowerPoint</Application>
  <PresentationFormat>Widescreen</PresentationFormat>
  <Paragraphs>176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system-ui</vt:lpstr>
      <vt:lpstr>Wingdings</vt:lpstr>
      <vt:lpstr>Office-tema</vt:lpstr>
      <vt:lpstr>PowerPoint Presentation</vt:lpstr>
      <vt:lpstr>SAR4 Tuning Beam Dump</vt:lpstr>
      <vt:lpstr>System Overview</vt:lpstr>
      <vt:lpstr>System Overview</vt:lpstr>
      <vt:lpstr>Documentation</vt:lpstr>
      <vt:lpstr>Known issues</vt:lpstr>
      <vt:lpstr>NCRs</vt:lpstr>
      <vt:lpstr>Tests with Beam</vt:lpstr>
      <vt:lpstr>Start-up checklist</vt:lpstr>
      <vt:lpstr>PowerPoint Presentation</vt:lpstr>
      <vt:lpstr>Control System Architecture</vt:lpstr>
      <vt:lpstr>Operator Interface</vt:lpstr>
      <vt:lpstr>Operator Interface</vt:lpstr>
      <vt:lpstr>PowerPoint Presentation</vt:lpstr>
      <vt:lpstr>Operator Interface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Siamak Kianzad</cp:lastModifiedBy>
  <cp:revision>1282</cp:revision>
  <dcterms:created xsi:type="dcterms:W3CDTF">2017-05-25T19:18:02Z</dcterms:created>
  <dcterms:modified xsi:type="dcterms:W3CDTF">2025-02-04T09:55:38Z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0x0101001EB3DF64A06F9647960E894A3A480315</vt:lpwstr>
  </property>
</Properties>
</file>