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2" r:id="rId2"/>
    <p:sldId id="267" r:id="rId3"/>
    <p:sldId id="272" r:id="rId4"/>
    <p:sldId id="278" r:id="rId5"/>
    <p:sldId id="1434" r:id="rId6"/>
    <p:sldId id="1459" r:id="rId7"/>
    <p:sldId id="302" r:id="rId8"/>
    <p:sldId id="1458" r:id="rId9"/>
    <p:sldId id="279" r:id="rId10"/>
    <p:sldId id="280" r:id="rId11"/>
    <p:sldId id="277" r:id="rId1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66"/>
    <a:srgbClr val="CCCCCC"/>
    <a:srgbClr val="FECC99"/>
    <a:srgbClr val="FEE6CC"/>
    <a:srgbClr val="CCDFDB"/>
    <a:srgbClr val="E5F0EC"/>
    <a:srgbClr val="D7E59A"/>
    <a:srgbClr val="EBF1CB"/>
    <a:srgbClr val="CDD5E0"/>
    <a:srgbClr val="E6E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33" autoAdjust="0"/>
    <p:restoredTop sz="94681" autoAdjust="0"/>
  </p:normalViewPr>
  <p:slideViewPr>
    <p:cSldViewPr snapToGrid="0" snapToObjects="1">
      <p:cViewPr varScale="1">
        <p:scale>
          <a:sx n="129" d="100"/>
          <a:sy n="129" d="100"/>
        </p:scale>
        <p:origin x="19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16F17-FF12-814E-936A-620B3383A43B}" type="datetimeFigureOut">
              <a:rPr lang="sv-SE" smtClean="0"/>
              <a:t>2025-02-04</a:t>
            </a:fld>
            <a:endParaRPr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5A434-646A-2746-9BDC-885B2382B33E}" type="slidenum">
              <a:rPr lang="sv-SE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1822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829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105BBA5-0B01-43EB-96EC-725AF28E5A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B3141B3-566C-47FF-8C29-67289995D2FA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965145F-CDA4-4965-A7C5-ACBA59393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3069" y="1048935"/>
            <a:ext cx="8872165" cy="47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8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2025-02-04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FA784AEE-BB11-4271-AB33-DE077410560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103313" y="1657350"/>
            <a:ext cx="7767637" cy="44450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GB"/>
              <a:t>Click icon to add chart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55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8" name="Platshållare för tabell 7">
            <a:extLst>
              <a:ext uri="{FF2B5EF4-FFF2-40B4-BE49-F238E27FC236}">
                <a16:creationId xmlns:a16="http://schemas.microsoft.com/office/drawing/2014/main" id="{489D1BD7-202A-4115-BE6C-1B053CFFDE1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103313" y="1614488"/>
            <a:ext cx="9359900" cy="44069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GB"/>
              <a:t>Click icon to add table</a:t>
            </a:r>
            <a:endParaRPr lang="sv-SE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EF177138-95E5-674B-B010-143A8CD1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2025-02-04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518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0" y="388593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9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DF3056-F3A8-2949-876C-528413E34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395" y="3883393"/>
            <a:ext cx="8640000" cy="921363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EA5DA2EE-60AD-41D0-96B0-DDF02E0AE5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0395" y="5605695"/>
            <a:ext cx="6290892" cy="459883"/>
          </a:xfrm>
          <a:prstGeom prst="rect">
            <a:avLst/>
          </a:prstGeom>
        </p:spPr>
        <p:txBody>
          <a:bodyPr lIns="90000" tIns="18000" bIns="36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strike="noStrike" cap="all" spc="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presented by &lt;name nameson&gt;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CE429DE-35D4-F144-9881-2C3DD8AB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30395" y="6096663"/>
            <a:ext cx="1241068" cy="365125"/>
          </a:xfrm>
        </p:spPr>
        <p:txBody>
          <a:bodyPr/>
          <a:lstStyle>
            <a:lvl1pPr>
              <a:defRPr sz="1200"/>
            </a:lvl1pPr>
          </a:lstStyle>
          <a:p>
            <a:fld id="{18896B66-0B3A-474C-9C9C-E4F07B1F5DAD}" type="datetime1">
              <a:rPr lang="sv-SE" smtClean="0"/>
              <a:pPr/>
              <a:t>2025-02-04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138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BCCEAFE-E21B-43CF-80C4-FF01C3F9D479}"/>
              </a:ext>
            </a:extLst>
          </p:cNvPr>
          <p:cNvSpPr/>
          <p:nvPr userDrawn="1"/>
        </p:nvSpPr>
        <p:spPr>
          <a:xfrm>
            <a:off x="0" y="16274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PRESENTATION </a:t>
            </a:r>
            <a:r>
              <a:rPr lang="sv-SE" dirty="0" err="1"/>
              <a:t>TITLe</a:t>
            </a:r>
            <a:r>
              <a:rPr lang="sv-SE" dirty="0"/>
              <a:t>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426DF26-09C3-4DAE-B43E-0C11D6A635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5C48DF05-1B09-4DA6-AC56-07304871C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5647" y="1640719"/>
            <a:ext cx="10042073" cy="4375520"/>
          </a:xfrm>
        </p:spPr>
        <p:txBody>
          <a:bodyPr>
            <a:noAutofit/>
          </a:bodyPr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Platshållare för datum 3">
            <a:extLst>
              <a:ext uri="{FF2B5EF4-FFF2-40B4-BE49-F238E27FC236}">
                <a16:creationId xmlns:a16="http://schemas.microsoft.com/office/drawing/2014/main" id="{04D3287D-3E21-D845-8766-C307E676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2025-02-04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988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50D024A-8F85-4618-9506-0F493B263A92}"/>
              </a:ext>
            </a:extLst>
          </p:cNvPr>
          <p:cNvSpPr/>
          <p:nvPr userDrawn="1"/>
        </p:nvSpPr>
        <p:spPr>
          <a:xfrm>
            <a:off x="0" y="0"/>
            <a:ext cx="64777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28E18C2-A66E-436E-89DA-1C5D481CB4B4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7712" y="0"/>
            <a:ext cx="5714288" cy="6858000"/>
          </a:xfrm>
          <a:solidFill>
            <a:srgbClr val="ECECEC"/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5DE042-7DE8-4583-986C-4082375307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0491" y="1051132"/>
            <a:ext cx="4255909" cy="829149"/>
          </a:xfrm>
        </p:spPr>
        <p:txBody>
          <a:bodyPr rIns="18000"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# (chapter)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1DC53C5B-9DC3-4646-B6B3-DD59404D44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0491" y="2169209"/>
            <a:ext cx="4255909" cy="2462613"/>
          </a:xfrm>
        </p:spPr>
        <p:txBody>
          <a:bodyPr rIns="18000" anchor="t" anchorCtr="0"/>
          <a:lstStyle>
            <a:lvl1pPr marL="0" indent="0">
              <a:spcBef>
                <a:spcPts val="0"/>
              </a:spcBef>
              <a:buFontTx/>
              <a:buNone/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25464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917406D-4BE3-3B4C-BCFF-41B4F0FAB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365782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3E8E36C4-8565-B94E-A90D-FF5DD7F8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2025-02-04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008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58775" indent="-2159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BA21051E-3C35-41FB-8E6B-797DB8F2697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692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2865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154C1432-4F85-1F42-8016-9B83B89C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2025-02-04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510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975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B2D0E559-A900-41F3-93C5-387A7764A15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05297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39750" indent="-19685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E4E99B3B-ADB3-4D1A-9A7F-AA1B8528E6C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16194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F91A8E7B-C629-D343-8A83-7EB0ADF60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2025-02-04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76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6B191E2-1C71-4B4C-B562-DD793673C24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73813" y="1562100"/>
            <a:ext cx="4994275" cy="47688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rgbClr val="666666"/>
                </a:solidFill>
              </a:defRPr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 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C4F3A85-66E6-412A-97CD-99D922EFBEE2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06E76ED-0FF0-4A03-8EB9-06B57B12EC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5D496E45-863B-704B-B14F-5E0F5857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2025-02-04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655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.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 dirty="0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8F5BB748-C0D0-CB4F-BA93-7488E4BA7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Image </a:t>
            </a:r>
            <a:r>
              <a:rPr lang="sv-SE" dirty="0" err="1"/>
              <a:t>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286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1532B06-EA3A-AA45-A1FA-C8E1873F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81999"/>
            <a:ext cx="9478393" cy="657340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E4D6F2-5CFB-9D4E-AED8-120937FE2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5647" y="6483583"/>
            <a:ext cx="83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80" baseline="0">
                <a:solidFill>
                  <a:srgbClr val="CCCCCC"/>
                </a:solidFill>
              </a:defRPr>
            </a:lvl1pPr>
          </a:lstStyle>
          <a:p>
            <a:fld id="{926FFDD8-E9D5-414B-9D01-E73C6B8A8FCA}" type="datetime1">
              <a:rPr lang="sv-SE" smtClean="0"/>
              <a:t>2025-02-04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5FD9D7-4C35-3343-B008-A413FF500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3244" y="648358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80" baseline="0">
                <a:solidFill>
                  <a:srgbClr val="CCCCCC"/>
                </a:solidFill>
              </a:defRPr>
            </a:lvl1pPr>
          </a:lstStyle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6B396D-270A-E047-8DAD-6D51B53CA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5292" y="64835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D0A89FF-22DC-4B6A-B9ED-60B2F32E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5894" y="1561865"/>
            <a:ext cx="9561022" cy="456539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2584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65" r:id="rId3"/>
    <p:sldLayoutId id="2147483667" r:id="rId4"/>
    <p:sldLayoutId id="2147483669" r:id="rId5"/>
    <p:sldLayoutId id="2147483650" r:id="rId6"/>
    <p:sldLayoutId id="2147483668" r:id="rId7"/>
    <p:sldLayoutId id="2147483662" r:id="rId8"/>
    <p:sldLayoutId id="2147483664" r:id="rId9"/>
    <p:sldLayoutId id="2147483663" r:id="rId10"/>
    <p:sldLayoutId id="2147483666" r:id="rId11"/>
    <p:sldLayoutId id="214748367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101600" indent="-101600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Segoe UI" panose="020B0502040204020203" pitchFamily="34" charset="0"/>
        <a:buChar char=" "/>
        <a:defRPr sz="2000" kern="1200">
          <a:solidFill>
            <a:srgbClr val="666666"/>
          </a:solidFill>
          <a:latin typeface="+mn-lt"/>
          <a:ea typeface="+mn-ea"/>
          <a:cs typeface="+mn-cs"/>
        </a:defRPr>
      </a:lvl1pPr>
      <a:lvl2pPr marL="315913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Wingdings" panose="05000000000000000000" pitchFamily="2" charset="2"/>
        <a:buChar char=""/>
        <a:defRPr sz="2000" kern="1200">
          <a:solidFill>
            <a:srgbClr val="666666"/>
          </a:solidFill>
          <a:latin typeface="+mn-lt"/>
          <a:ea typeface="+mn-ea"/>
          <a:cs typeface="+mn-cs"/>
        </a:defRPr>
      </a:lvl2pPr>
      <a:lvl3pPr marL="582613" indent="-2508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800" kern="1200">
          <a:solidFill>
            <a:srgbClr val="666666"/>
          </a:solidFill>
          <a:latin typeface="+mn-lt"/>
          <a:ea typeface="+mn-ea"/>
          <a:cs typeface="+mn-cs"/>
        </a:defRPr>
      </a:lvl3pPr>
      <a:lvl4pPr marL="839788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055688" indent="-2000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4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267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8" y="265373"/>
            <a:ext cx="9655084" cy="657339"/>
          </a:xfrm>
        </p:spPr>
        <p:txBody>
          <a:bodyPr/>
          <a:lstStyle/>
          <a:p>
            <a:r>
              <a:rPr lang="en-US" sz="3600" noProof="0" dirty="0"/>
              <a:t>3. Operation and maintenance</a:t>
            </a:r>
            <a:endParaRPr lang="en-US" sz="36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RF Group</a:t>
            </a:r>
          </a:p>
          <a:p>
            <a:endParaRPr lang="en-US" noProof="0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en-US" noProof="0" smtClean="0">
                <a:solidFill>
                  <a:srgbClr val="CCCCCC"/>
                </a:solidFill>
              </a:rPr>
              <a:t>10</a:t>
            </a:fld>
            <a:endParaRPr lang="en-US" noProof="0" dirty="0">
              <a:solidFill>
                <a:srgbClr val="CCCCCC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FEF36EF-EA79-48B1-8977-F8AA6F2C6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7124" y="1778184"/>
            <a:ext cx="10122657" cy="3845868"/>
          </a:xfrm>
        </p:spPr>
        <p:txBody>
          <a:bodyPr/>
          <a:lstStyle/>
          <a:p>
            <a:pPr marL="0" indent="0">
              <a:spcBef>
                <a:spcPts val="400"/>
              </a:spcBef>
              <a:buNone/>
            </a:pPr>
            <a:endParaRPr lang="en-US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Spares are maintained</a:t>
            </a:r>
          </a:p>
          <a:p>
            <a:pPr marL="0" indent="0">
              <a:spcBef>
                <a:spcPts val="400"/>
              </a:spcBef>
              <a:buNone/>
            </a:pPr>
            <a:endParaRPr lang="en-US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reference signal is continuously monitored, and all failure indicators are available</a:t>
            </a:r>
          </a:p>
          <a:p>
            <a:pPr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 bottle is on lease, so replaced every 3 years</a:t>
            </a:r>
          </a:p>
          <a:p>
            <a:pPr marL="0" indent="0">
              <a:spcBef>
                <a:spcPts val="400"/>
              </a:spcBef>
              <a:buNone/>
            </a:pPr>
            <a:endParaRPr lang="en-US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The gas system is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maintained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at 1.050 bar( absolute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pressure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)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controlled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pvs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archived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sv-SE" sz="2400" b="1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sz="2400" b="1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27124" y="1096910"/>
            <a:ext cx="7281134" cy="507076"/>
          </a:xfrm>
        </p:spPr>
        <p:txBody>
          <a:bodyPr/>
          <a:lstStyle/>
          <a:p>
            <a:r>
              <a:rPr lang="en-US" dirty="0"/>
              <a:t>Operation is continuous and no supervision is required</a:t>
            </a:r>
            <a:endParaRPr lang="en-US" noProof="0" dirty="0"/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en-US" noProof="0" smtClean="0"/>
              <a:t>2/4/2025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1506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Thanks</a:t>
            </a:r>
            <a:r>
              <a:rPr lang="en-US" dirty="0"/>
              <a:t>!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0996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4" y="1153621"/>
            <a:ext cx="8640000" cy="2387600"/>
          </a:xfrm>
        </p:spPr>
        <p:txBody>
          <a:bodyPr/>
          <a:lstStyle/>
          <a:p>
            <a:r>
              <a:rPr lang="en-US" noProof="0" dirty="0"/>
              <a:t>SAR4 – Phase Reference Line</a:t>
            </a:r>
            <a:br>
              <a:rPr lang="en-US" noProof="0" dirty="0"/>
            </a:br>
            <a:r>
              <a:rPr lang="en-US" noProof="0" dirty="0"/>
              <a:t>Accelerator Division </a:t>
            </a:r>
            <a:br>
              <a:rPr lang="en-US" noProof="0" dirty="0"/>
            </a:br>
            <a:r>
              <a:rPr lang="en-US" noProof="0" dirty="0"/>
              <a:t>RF Group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D51EF2D-F832-4781-89C3-3F5E4843BF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6DA0E2-82BB-493E-9B68-2D93A245C5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30395" y="5605695"/>
            <a:ext cx="8945128" cy="459883"/>
          </a:xfrm>
        </p:spPr>
        <p:txBody>
          <a:bodyPr/>
          <a:lstStyle/>
          <a:p>
            <a:r>
              <a:rPr lang="en-US" noProof="0" dirty="0"/>
              <a:t>PRESENTED BY Anirban Krishna </a:t>
            </a:r>
            <a:r>
              <a:rPr lang="en-US" noProof="0" dirty="0" err="1"/>
              <a:t>bhattacharyya</a:t>
            </a:r>
            <a:r>
              <a:rPr lang="en-US" noProof="0" dirty="0"/>
              <a:t>, LLRF engineer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0E777A6-9513-43F3-BB24-ED0539ADDD8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930395" y="6117873"/>
            <a:ext cx="3215183" cy="459883"/>
          </a:xfrm>
        </p:spPr>
        <p:txBody>
          <a:bodyPr/>
          <a:lstStyle/>
          <a:p>
            <a:fld id="{18896B66-0B3A-474C-9C9C-E4F07B1F5DAD}" type="datetime1">
              <a:rPr lang="en-US" sz="1200" b="1" noProof="0" smtClean="0">
                <a:solidFill>
                  <a:schemeClr val="bg1"/>
                </a:solidFill>
              </a:rPr>
              <a:pPr/>
              <a:t>2/4/2025</a:t>
            </a:fld>
            <a:endParaRPr lang="en-US" sz="1200" b="1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99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515B4B-3ADD-418D-A61D-2099706C2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Agenda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34CE1B4-62B3-438D-AEBF-F359667A0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en-US" noProof="0" smtClean="0"/>
              <a:pPr/>
              <a:t>3</a:t>
            </a:fld>
            <a:endParaRPr lang="en-US" noProof="0" dirty="0"/>
          </a:p>
        </p:txBody>
      </p:sp>
      <p:graphicFrame>
        <p:nvGraphicFramePr>
          <p:cNvPr id="8" name="Tabell 8">
            <a:extLst>
              <a:ext uri="{FF2B5EF4-FFF2-40B4-BE49-F238E27FC236}">
                <a16:creationId xmlns:a16="http://schemas.microsoft.com/office/drawing/2014/main" id="{6785EE1E-4A1C-4346-83D0-84014F8F23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748477"/>
              </p:ext>
            </p:extLst>
          </p:nvPr>
        </p:nvGraphicFramePr>
        <p:xfrm>
          <a:off x="1381498" y="2094361"/>
          <a:ext cx="6260802" cy="1831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0802">
                  <a:extLst>
                    <a:ext uri="{9D8B030D-6E8A-4147-A177-3AD203B41FA5}">
                      <a16:colId xmlns:a16="http://schemas.microsoft.com/office/drawing/2014/main" val="1887023439"/>
                    </a:ext>
                  </a:extLst>
                </a:gridCol>
              </a:tblGrid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US" sz="2000" b="0" noProof="0" dirty="0">
                          <a:solidFill>
                            <a:schemeClr val="bg1"/>
                          </a:solidFill>
                        </a:rPr>
                        <a:t>1	Phase reference line (PRL) – location distribution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5739561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US" sz="2000" b="0" noProof="0" dirty="0">
                          <a:solidFill>
                            <a:schemeClr val="bg1"/>
                          </a:solidFill>
                        </a:rPr>
                        <a:t>2	Status of the PRL System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2991455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US" sz="2000" b="0" noProof="0" dirty="0">
                          <a:solidFill>
                            <a:schemeClr val="bg1"/>
                          </a:solidFill>
                        </a:rPr>
                        <a:t>3	Documentation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8378964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US" sz="2000" b="0" noProof="0" dirty="0">
                          <a:solidFill>
                            <a:schemeClr val="bg1"/>
                          </a:solidFill>
                        </a:rPr>
                        <a:t>4	Operation and maintenance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913222"/>
                  </a:ext>
                </a:extLst>
              </a:tr>
            </a:tbl>
          </a:graphicData>
        </a:graphic>
      </p:graphicFrame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A59AED1-4BAA-47FE-A233-9C2F413DB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RF Group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78972905-E434-5D47-AFD2-FA25DA38A1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en-US" noProof="0" smtClean="0">
                <a:solidFill>
                  <a:schemeClr val="bg1"/>
                </a:solidFill>
              </a:rPr>
              <a:t>2/4/2025</a:t>
            </a:fld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43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BBEC0686-D107-7422-0F15-F5292A3D08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0982" t="15476" r="10982" b="-15146"/>
          <a:stretch/>
        </p:blipFill>
        <p:spPr>
          <a:xfrm>
            <a:off x="-250642" y="988121"/>
            <a:ext cx="10612876" cy="6480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030892" cy="657339"/>
          </a:xfrm>
          <a:solidFill>
            <a:schemeClr val="bg1"/>
          </a:solidFill>
        </p:spPr>
        <p:txBody>
          <a:bodyPr/>
          <a:lstStyle/>
          <a:p>
            <a:r>
              <a:rPr lang="en-US" noProof="0" dirty="0"/>
              <a:t>1. PRL – location distribution</a:t>
            </a:r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en-US" noProof="0" smtClean="0">
                <a:solidFill>
                  <a:srgbClr val="CCCCCC"/>
                </a:solidFill>
              </a:rPr>
              <a:t>4</a:t>
            </a:fld>
            <a:endParaRPr lang="en-US" noProof="0" dirty="0">
              <a:solidFill>
                <a:srgbClr val="CCCCCC"/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3709" y="930325"/>
            <a:ext cx="9360000" cy="507076"/>
          </a:xfrm>
          <a:solidFill>
            <a:schemeClr val="bg1"/>
          </a:solidFill>
        </p:spPr>
        <p:txBody>
          <a:bodyPr/>
          <a:lstStyle/>
          <a:p>
            <a:r>
              <a:rPr lang="en-US" noProof="0" dirty="0"/>
              <a:t>Distributed all along B-01 ESS-1789532 – </a:t>
            </a:r>
            <a:r>
              <a:rPr lang="sv-SE" dirty="0"/>
              <a:t>PRL </a:t>
            </a:r>
            <a:r>
              <a:rPr lang="sv-SE" dirty="0" err="1"/>
              <a:t>schematic</a:t>
            </a:r>
            <a:endParaRPr lang="en-US" noProof="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0A32CA0-A519-E4D2-B77E-301D05167E8C}"/>
              </a:ext>
            </a:extLst>
          </p:cNvPr>
          <p:cNvSpPr/>
          <p:nvPr/>
        </p:nvSpPr>
        <p:spPr>
          <a:xfrm>
            <a:off x="5498199" y="3878929"/>
            <a:ext cx="4518906" cy="39075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en-US" noProof="0" smtClean="0"/>
              <a:t>2/4/2025</a:t>
            </a:fld>
            <a:endParaRPr lang="en-US" noProof="0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RF Group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0C6BAA8-1DF0-454F-4C9C-C49A69B5ABBD}"/>
              </a:ext>
            </a:extLst>
          </p:cNvPr>
          <p:cNvCxnSpPr>
            <a:cxnSpLocks/>
            <a:endCxn id="19" idx="0"/>
          </p:cNvCxnSpPr>
          <p:nvPr/>
        </p:nvCxnSpPr>
        <p:spPr>
          <a:xfrm flipH="1">
            <a:off x="7757652" y="1945814"/>
            <a:ext cx="1128392" cy="1933115"/>
          </a:xfrm>
          <a:prstGeom prst="straightConnector1">
            <a:avLst/>
          </a:prstGeom>
          <a:ln w="15875">
            <a:solidFill>
              <a:schemeClr val="accent6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5D99DC3-754F-4B9E-4C4C-2C06CF85D0D3}"/>
              </a:ext>
            </a:extLst>
          </p:cNvPr>
          <p:cNvCxnSpPr>
            <a:cxnSpLocks/>
            <a:endCxn id="19" idx="2"/>
          </p:cNvCxnSpPr>
          <p:nvPr/>
        </p:nvCxnSpPr>
        <p:spPr>
          <a:xfrm flipV="1">
            <a:off x="2188661" y="4074305"/>
            <a:ext cx="3309538" cy="1245783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63C9197B-B808-8FBD-85A5-9DF3969FDE4A}"/>
              </a:ext>
            </a:extLst>
          </p:cNvPr>
          <p:cNvSpPr/>
          <p:nvPr/>
        </p:nvSpPr>
        <p:spPr>
          <a:xfrm>
            <a:off x="389358" y="4780297"/>
            <a:ext cx="1799303" cy="107958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BCB91A-479C-39C9-7BFA-77A10D78B4C2}"/>
              </a:ext>
            </a:extLst>
          </p:cNvPr>
          <p:cNvSpPr txBox="1"/>
          <p:nvPr/>
        </p:nvSpPr>
        <p:spPr>
          <a:xfrm>
            <a:off x="525262" y="5135422"/>
            <a:ext cx="152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</a:rPr>
              <a:t>All along B01</a:t>
            </a:r>
            <a:endParaRPr lang="sv-S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57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736576"/>
          </a:xfrm>
        </p:spPr>
        <p:txBody>
          <a:bodyPr/>
          <a:lstStyle/>
          <a:p>
            <a:r>
              <a:rPr lang="en-US" noProof="0" dirty="0"/>
              <a:t>1.1 PRL 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en-US" noProof="0" smtClean="0">
                <a:solidFill>
                  <a:srgbClr val="CCCCCC"/>
                </a:solidFill>
              </a:rPr>
              <a:t>5</a:t>
            </a:fld>
            <a:endParaRPr lang="en-US" noProof="0" dirty="0">
              <a:solidFill>
                <a:srgbClr val="CCCCCC"/>
              </a:solidFill>
            </a:endParaRP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en-US" noProof="0" smtClean="0"/>
              <a:t>2/4/2025</a:t>
            </a:fld>
            <a:endParaRPr lang="en-US" noProof="0" dirty="0"/>
          </a:p>
        </p:txBody>
      </p:sp>
      <p:sp>
        <p:nvSpPr>
          <p:cNvPr id="23" name="Platshållare för sidfot 3">
            <a:extLst>
              <a:ext uri="{FF2B5EF4-FFF2-40B4-BE49-F238E27FC236}">
                <a16:creationId xmlns:a16="http://schemas.microsoft.com/office/drawing/2014/main" id="{37674072-4E0C-2A15-FC15-B22E1F07E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3" y="6475270"/>
            <a:ext cx="3932887" cy="365125"/>
          </a:xfrm>
        </p:spPr>
        <p:txBody>
          <a:bodyPr/>
          <a:lstStyle/>
          <a:p>
            <a:r>
              <a:rPr lang="en-US" noProof="0" dirty="0"/>
              <a:t>RF Group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27B8E65-FE63-42D0-5B56-0D7791546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31" y="1401383"/>
            <a:ext cx="4051870" cy="283906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9FCF2D4-AC80-F798-CCB2-D43DAA2D67AA}"/>
              </a:ext>
            </a:extLst>
          </p:cNvPr>
          <p:cNvSpPr txBox="1"/>
          <p:nvPr/>
        </p:nvSpPr>
        <p:spPr>
          <a:xfrm>
            <a:off x="1103709" y="964168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666666"/>
                </a:solidFill>
              </a:rPr>
              <a:t>Functional Block Diagram</a:t>
            </a:r>
            <a:endParaRPr lang="sv-SE" dirty="0">
              <a:solidFill>
                <a:srgbClr val="666666"/>
              </a:solidFill>
            </a:endParaRPr>
          </a:p>
        </p:txBody>
      </p:sp>
      <p:pic>
        <p:nvPicPr>
          <p:cNvPr id="27" name="Content Placeholder 4">
            <a:extLst>
              <a:ext uri="{FF2B5EF4-FFF2-40B4-BE49-F238E27FC236}">
                <a16:creationId xmlns:a16="http://schemas.microsoft.com/office/drawing/2014/main" id="{4F601338-7A21-7851-9C9D-49A7F244EA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904" y="1793404"/>
            <a:ext cx="5694854" cy="4503584"/>
          </a:xfr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B35CBDC-BA32-C096-260A-EC01EF58CF98}"/>
              </a:ext>
            </a:extLst>
          </p:cNvPr>
          <p:cNvSpPr txBox="1"/>
          <p:nvPr/>
        </p:nvSpPr>
        <p:spPr>
          <a:xfrm>
            <a:off x="7775350" y="6228985"/>
            <a:ext cx="1763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58 tap points on coaxial rigid line</a:t>
            </a:r>
          </a:p>
        </p:txBody>
      </p:sp>
      <p:sp>
        <p:nvSpPr>
          <p:cNvPr id="30" name="Rounded Rectangle 6">
            <a:extLst>
              <a:ext uri="{FF2B5EF4-FFF2-40B4-BE49-F238E27FC236}">
                <a16:creationId xmlns:a16="http://schemas.microsoft.com/office/drawing/2014/main" id="{0D5C9DBF-24CE-0765-1A18-4CB915528778}"/>
              </a:ext>
            </a:extLst>
          </p:cNvPr>
          <p:cNvSpPr/>
          <p:nvPr/>
        </p:nvSpPr>
        <p:spPr>
          <a:xfrm>
            <a:off x="5446912" y="4340730"/>
            <a:ext cx="5552574" cy="397042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B258732-5F97-C5A6-9C4A-66A6B988BFAC}"/>
              </a:ext>
            </a:extLst>
          </p:cNvPr>
          <p:cNvCxnSpPr>
            <a:cxnSpLocks/>
            <a:stCxn id="29" idx="3"/>
            <a:endCxn id="30" idx="3"/>
          </p:cNvCxnSpPr>
          <p:nvPr/>
        </p:nvCxnSpPr>
        <p:spPr>
          <a:xfrm flipV="1">
            <a:off x="9538677" y="4539251"/>
            <a:ext cx="1460809" cy="195134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FF664FC7-DAD6-F039-7A5F-6F0CD058AE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4009" y="4528984"/>
            <a:ext cx="2215142" cy="1965803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9FAD310D-EC2A-195D-FA78-E543F014C388}"/>
              </a:ext>
            </a:extLst>
          </p:cNvPr>
          <p:cNvSpPr txBox="1"/>
          <p:nvPr/>
        </p:nvSpPr>
        <p:spPr>
          <a:xfrm>
            <a:off x="7567410" y="948858"/>
            <a:ext cx="131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666666"/>
                </a:solidFill>
              </a:rPr>
              <a:t>RF concept</a:t>
            </a:r>
            <a:endParaRPr lang="sv-SE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41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DACC1-35C9-2823-BF1D-2E62DC2D3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PRL Status</a:t>
            </a:r>
            <a:endParaRPr lang="sv-S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9E6AAD-18FF-666E-C7B8-558764679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RF Group</a:t>
            </a:r>
          </a:p>
          <a:p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105CA5-A4FE-A0D5-9662-3C3F76F74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6</a:t>
            </a:fld>
            <a:endParaRPr lang="sv-SE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B713D92-C818-562E-96D5-96F3E01861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D44F933-EBF2-2F82-1E0E-9E8D02534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2025-02-04</a:t>
            </a:fld>
            <a:endParaRPr lang="sv-SE" dirty="0"/>
          </a:p>
        </p:txBody>
      </p:sp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3E1AC161-A1F1-BDEC-B3BF-B2797F7BFC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5598557"/>
              </p:ext>
            </p:extLst>
          </p:nvPr>
        </p:nvGraphicFramePr>
        <p:xfrm>
          <a:off x="609600" y="2319918"/>
          <a:ext cx="1097280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57384906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6987885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Component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7337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Gas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Installed (permanent</a:t>
                      </a:r>
                      <a:r>
                        <a:rPr lang="en-US" baseline="0" dirty="0"/>
                        <a:t> rack</a:t>
                      </a:r>
                      <a:r>
                        <a:rPr lang="en-US" dirty="0"/>
                        <a:t>), long term leak checked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474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Temperature Control Box (Hardware)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Installed</a:t>
                      </a:r>
                      <a:r>
                        <a:rPr lang="en-US" baseline="0" dirty="0"/>
                        <a:t> (permanent racks), network connected, tested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7283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Temperature Control Box (IOC/Screens)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Deployed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4317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Amplifier (Hardware)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Installed in racks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520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Amplifier (IOC/Screens)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OPI</a:t>
                      </a:r>
                      <a:r>
                        <a:rPr lang="en-US" baseline="0" dirty="0"/>
                        <a:t> screens and IOC developed and running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525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Phase compensation unit (Hardware)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Installed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84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Phase compensation unit (IOC/Screens)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OPI screens</a:t>
                      </a:r>
                      <a:r>
                        <a:rPr lang="en-US" baseline="0" dirty="0"/>
                        <a:t> developed </a:t>
                      </a:r>
                      <a:r>
                        <a:rPr lang="en-US" baseline="0"/>
                        <a:t>and running.</a:t>
                      </a:r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8350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PRL pipes, tap points, MO Power Divider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Installed in tunnel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4282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20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en-US" noProof="0" smtClean="0"/>
              <a:t>2/4/2025</a:t>
            </a:fld>
            <a:endParaRPr lang="en-US" noProof="0" dirty="0"/>
          </a:p>
        </p:txBody>
      </p:sp>
      <p:sp>
        <p:nvSpPr>
          <p:cNvPr id="26" name="Platshållare för text 7">
            <a:extLst>
              <a:ext uri="{FF2B5EF4-FFF2-40B4-BE49-F238E27FC236}">
                <a16:creationId xmlns:a16="http://schemas.microsoft.com/office/drawing/2014/main" id="{A780FAE4-2D56-E267-7B22-4D61E83276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7489" y="931026"/>
            <a:ext cx="9360000" cy="507076"/>
          </a:xfrm>
        </p:spPr>
        <p:txBody>
          <a:bodyPr/>
          <a:lstStyle/>
          <a:p>
            <a:r>
              <a:rPr lang="en-US" noProof="0" dirty="0"/>
              <a:t>From MEBT to Target : PRL operational (OPIs)</a:t>
            </a:r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6A30B87E-50E7-42D8-A84A-3EA7D3925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73688"/>
            <a:ext cx="9814841" cy="657338"/>
          </a:xfrm>
        </p:spPr>
        <p:txBody>
          <a:bodyPr/>
          <a:lstStyle/>
          <a:p>
            <a:r>
              <a:rPr lang="en-US" dirty="0"/>
              <a:t>PRL Status: Screens</a:t>
            </a:r>
            <a:endParaRPr lang="en-US" noProof="0" dirty="0"/>
          </a:p>
        </p:txBody>
      </p:sp>
      <p:sp>
        <p:nvSpPr>
          <p:cNvPr id="3" name="Platshållare för bildnummer 4">
            <a:extLst>
              <a:ext uri="{FF2B5EF4-FFF2-40B4-BE49-F238E27FC236}">
                <a16:creationId xmlns:a16="http://schemas.microsoft.com/office/drawing/2014/main" id="{8CE78CC0-6873-9E27-4CD9-646445CC0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en-US" sz="1600" noProof="0" smtClean="0">
                <a:solidFill>
                  <a:srgbClr val="CCCCCC"/>
                </a:solidFill>
              </a:rPr>
              <a:t>7</a:t>
            </a:fld>
            <a:endParaRPr lang="en-US" sz="1600" noProof="0" dirty="0">
              <a:solidFill>
                <a:srgbClr val="CCCCCC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67A3F4-93B0-DD22-B7C8-9F4ACF1BF6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3629"/>
          <a:stretch/>
        </p:blipFill>
        <p:spPr>
          <a:xfrm>
            <a:off x="1509725" y="1348884"/>
            <a:ext cx="9456262" cy="53660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F2CBAE-FCA7-9BDF-0617-8617A7C1A0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3717" r="6274"/>
          <a:stretch/>
        </p:blipFill>
        <p:spPr>
          <a:xfrm>
            <a:off x="2204912" y="1303608"/>
            <a:ext cx="7933844" cy="54566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7207E4-9F6B-46D7-1170-A783F979766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3677" r="16291" b="40212"/>
          <a:stretch/>
        </p:blipFill>
        <p:spPr>
          <a:xfrm>
            <a:off x="2695156" y="1456861"/>
            <a:ext cx="6801688" cy="41898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2138312-A428-BF92-B725-07D8CB94C22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3542"/>
          <a:stretch/>
        </p:blipFill>
        <p:spPr>
          <a:xfrm>
            <a:off x="1929671" y="1490894"/>
            <a:ext cx="8616370" cy="48777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3C143B-15A5-C340-E197-5D92158DE80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2033" r="54133" b="12975"/>
          <a:stretch/>
        </p:blipFill>
        <p:spPr>
          <a:xfrm>
            <a:off x="3535728" y="1358272"/>
            <a:ext cx="5032917" cy="514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26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RF Group</a:t>
            </a:r>
          </a:p>
          <a:p>
            <a:endParaRPr lang="en-US" noProof="0" dirty="0"/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en-US" noProof="0" smtClean="0"/>
              <a:t>2/4/2025</a:t>
            </a:fld>
            <a:endParaRPr lang="en-US" noProof="0" dirty="0"/>
          </a:p>
        </p:txBody>
      </p:sp>
      <p:sp>
        <p:nvSpPr>
          <p:cNvPr id="26" name="Platshållare för text 7">
            <a:extLst>
              <a:ext uri="{FF2B5EF4-FFF2-40B4-BE49-F238E27FC236}">
                <a16:creationId xmlns:a16="http://schemas.microsoft.com/office/drawing/2014/main" id="{A780FAE4-2D56-E267-7B22-4D61E83276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7489" y="931026"/>
            <a:ext cx="9360000" cy="507076"/>
          </a:xfrm>
        </p:spPr>
        <p:txBody>
          <a:bodyPr/>
          <a:lstStyle/>
          <a:p>
            <a:r>
              <a:rPr lang="en-US" noProof="0" dirty="0"/>
              <a:t>RFQ to HBL</a:t>
            </a:r>
          </a:p>
        </p:txBody>
      </p:sp>
      <p:sp>
        <p:nvSpPr>
          <p:cNvPr id="3" name="Platshållare för bildnummer 4">
            <a:extLst>
              <a:ext uri="{FF2B5EF4-FFF2-40B4-BE49-F238E27FC236}">
                <a16:creationId xmlns:a16="http://schemas.microsoft.com/office/drawing/2014/main" id="{8CE78CC0-6873-9E27-4CD9-646445CC0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en-US" sz="1600" noProof="0" smtClean="0">
                <a:solidFill>
                  <a:srgbClr val="CCCCCC"/>
                </a:solidFill>
              </a:rPr>
              <a:t>8</a:t>
            </a:fld>
            <a:endParaRPr lang="en-US" sz="1600" noProof="0" dirty="0">
              <a:solidFill>
                <a:srgbClr val="CCCCCC"/>
              </a:solidFill>
            </a:endParaRP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63F776DA-0093-B71B-A51E-158167EB8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73688"/>
            <a:ext cx="9814841" cy="657338"/>
          </a:xfrm>
        </p:spPr>
        <p:txBody>
          <a:bodyPr/>
          <a:lstStyle/>
          <a:p>
            <a:r>
              <a:rPr lang="en-US" noProof="0" dirty="0"/>
              <a:t>PRL Status: </a:t>
            </a:r>
            <a:r>
              <a:rPr lang="en-US" dirty="0"/>
              <a:t>Signal</a:t>
            </a:r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A97E09-4215-D2C0-A73B-77C1108AC3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3594"/>
          <a:stretch/>
        </p:blipFill>
        <p:spPr>
          <a:xfrm>
            <a:off x="1543050" y="1233812"/>
            <a:ext cx="9245600" cy="524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81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2. Status of documentation</a:t>
            </a:r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RF Group</a:t>
            </a:r>
          </a:p>
          <a:p>
            <a:endParaRPr lang="en-US" noProof="0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en-US" noProof="0" smtClean="0">
                <a:solidFill>
                  <a:srgbClr val="CCCCCC"/>
                </a:solidFill>
              </a:rPr>
              <a:t>9</a:t>
            </a:fld>
            <a:endParaRPr lang="en-US" noProof="0" dirty="0">
              <a:solidFill>
                <a:srgbClr val="CCCCCC"/>
              </a:solidFill>
            </a:endParaRP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en-US" noProof="0" smtClean="0"/>
              <a:t>2/4/2025</a:t>
            </a:fld>
            <a:endParaRPr lang="en-US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21DEF69-4418-31D8-285B-780FAB112D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PRL CIDL </a:t>
            </a:r>
            <a:endParaRPr lang="sv-SE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2DE45BF-CA01-FA4C-BCE9-41BB221438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031" r="36302"/>
          <a:stretch/>
        </p:blipFill>
        <p:spPr>
          <a:xfrm>
            <a:off x="1244600" y="1364383"/>
            <a:ext cx="8921750" cy="502194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C936809-CAEF-F292-0925-9AE18F3D4937}"/>
              </a:ext>
            </a:extLst>
          </p:cNvPr>
          <p:cNvSpPr txBox="1"/>
          <p:nvPr/>
        </p:nvSpPr>
        <p:spPr>
          <a:xfrm>
            <a:off x="10463709" y="2362200"/>
            <a:ext cx="1417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dirty="0"/>
              <a:t>No </a:t>
            </a:r>
            <a:r>
              <a:rPr lang="sv-SE" dirty="0" err="1"/>
              <a:t>CCRs</a:t>
            </a:r>
            <a:r>
              <a:rPr lang="sv-SE" dirty="0"/>
              <a:t> or NCR</a:t>
            </a:r>
            <a:endParaRPr lang="sv-SE" dirty="0">
              <a:solidFill>
                <a:srgbClr val="666666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2BABE3F-C85A-0695-241B-FA4CD4AD8023}"/>
              </a:ext>
            </a:extLst>
          </p:cNvPr>
          <p:cNvSpPr txBox="1"/>
          <p:nvPr/>
        </p:nvSpPr>
        <p:spPr>
          <a:xfrm>
            <a:off x="10463709" y="3027581"/>
            <a:ext cx="15684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666666"/>
                </a:solidFill>
              </a:rPr>
              <a:t>All recommendations from TRR were carried out</a:t>
            </a:r>
            <a:endParaRPr lang="sv-SE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39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ESS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DC"/>
      </a:accent1>
      <a:accent2>
        <a:srgbClr val="003366"/>
      </a:accent2>
      <a:accent3>
        <a:srgbClr val="99BE00"/>
      </a:accent3>
      <a:accent4>
        <a:srgbClr val="006646"/>
      </a:accent4>
      <a:accent5>
        <a:srgbClr val="FF7D00"/>
      </a:accent5>
      <a:accent6>
        <a:srgbClr val="821482"/>
      </a:accent6>
      <a:hlink>
        <a:srgbClr val="0099DC"/>
      </a:hlink>
      <a:folHlink>
        <a:srgbClr val="0099DC"/>
      </a:folHlink>
    </a:clrScheme>
    <a:fontScheme name="ESS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>
            <a:solidFill>
              <a:srgbClr val="66666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C8E05FD6-4408-40A1-AAFA-F1913A6B3D38}" vid="{2ACFAA60-6D1B-4172-9AA5-52CCB5CBBC4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22716</TotalTime>
  <Words>301</Words>
  <Application>Microsoft Office PowerPoint</Application>
  <PresentationFormat>Widescreen</PresentationFormat>
  <Paragraphs>79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Segoe UI</vt:lpstr>
      <vt:lpstr>Segoe UI Light</vt:lpstr>
      <vt:lpstr>Segoe UI Semibold</vt:lpstr>
      <vt:lpstr>Wingdings</vt:lpstr>
      <vt:lpstr>Office-tema</vt:lpstr>
      <vt:lpstr>PowerPoint Presentation</vt:lpstr>
      <vt:lpstr>SAR4 – Phase Reference Line Accelerator Division  RF Group</vt:lpstr>
      <vt:lpstr>Agenda</vt:lpstr>
      <vt:lpstr>1. PRL – location distribution</vt:lpstr>
      <vt:lpstr>1.1 PRL </vt:lpstr>
      <vt:lpstr>PRL Status</vt:lpstr>
      <vt:lpstr>PRL Status: Screens</vt:lpstr>
      <vt:lpstr>PRL Status: Signal</vt:lpstr>
      <vt:lpstr>2. Status of documentation</vt:lpstr>
      <vt:lpstr>3. Operation and maintenance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 Persson</dc:creator>
  <cp:lastModifiedBy>Anirban Krishna Bhattacharyya</cp:lastModifiedBy>
  <cp:revision>122</cp:revision>
  <cp:lastPrinted>2019-03-08T10:27:30Z</cp:lastPrinted>
  <dcterms:created xsi:type="dcterms:W3CDTF">2023-09-28T12:45:55Z</dcterms:created>
  <dcterms:modified xsi:type="dcterms:W3CDTF">2025-02-04T10:40:15Z</dcterms:modified>
</cp:coreProperties>
</file>