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6">
  <p:sldMasterIdLst>
    <p:sldMasterId id="2147483648" r:id="rId1"/>
  </p:sldMasterIdLst>
  <p:notesMasterIdLst>
    <p:notesMasterId r:id="rId13"/>
  </p:notesMasterIdLst>
  <p:sldIdLst>
    <p:sldId id="262" r:id="rId2"/>
    <p:sldId id="267" r:id="rId3"/>
    <p:sldId id="413" r:id="rId4"/>
    <p:sldId id="397" r:id="rId5"/>
    <p:sldId id="424" r:id="rId6"/>
    <p:sldId id="427" r:id="rId7"/>
    <p:sldId id="425" r:id="rId8"/>
    <p:sldId id="429" r:id="rId9"/>
    <p:sldId id="430" r:id="rId10"/>
    <p:sldId id="431" r:id="rId11"/>
    <p:sldId id="428"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 Carroll" initials="MC" lastIdx="3" clrIdx="0">
    <p:extLst>
      <p:ext uri="{19B8F6BF-5375-455C-9EA6-DF929625EA0E}">
        <p15:presenceInfo xmlns:p15="http://schemas.microsoft.com/office/powerpoint/2012/main" userId="S-1-5-21-1853637497-491971987-2917381224-146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E5F0EC"/>
    <a:srgbClr val="CCCCCC"/>
    <a:srgbClr val="FECC99"/>
    <a:srgbClr val="FEE6CC"/>
    <a:srgbClr val="CCDFDB"/>
    <a:srgbClr val="D7E59A"/>
    <a:srgbClr val="EBF1CB"/>
    <a:srgbClr val="CDD5E0"/>
    <a:srgbClr val="E6E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0292" autoAdjust="0"/>
  </p:normalViewPr>
  <p:slideViewPr>
    <p:cSldViewPr snapToGrid="0" snapToObjects="1">
      <p:cViewPr varScale="1">
        <p:scale>
          <a:sx n="104" d="100"/>
          <a:sy n="104" d="100"/>
        </p:scale>
        <p:origin x="14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2025-01-31</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5</a:t>
            </a:fld>
            <a:endParaRPr lang="sv-SE"/>
          </a:p>
        </p:txBody>
      </p:sp>
    </p:spTree>
    <p:extLst>
      <p:ext uri="{BB962C8B-B14F-4D97-AF65-F5344CB8AC3E}">
        <p14:creationId xmlns:p14="http://schemas.microsoft.com/office/powerpoint/2010/main" val="2202470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6</a:t>
            </a:fld>
            <a:endParaRPr lang="sv-SE"/>
          </a:p>
        </p:txBody>
      </p:sp>
    </p:spTree>
    <p:extLst>
      <p:ext uri="{BB962C8B-B14F-4D97-AF65-F5344CB8AC3E}">
        <p14:creationId xmlns:p14="http://schemas.microsoft.com/office/powerpoint/2010/main" val="359924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7</a:t>
            </a:fld>
            <a:endParaRPr lang="sv-SE"/>
          </a:p>
        </p:txBody>
      </p:sp>
    </p:spTree>
    <p:extLst>
      <p:ext uri="{BB962C8B-B14F-4D97-AF65-F5344CB8AC3E}">
        <p14:creationId xmlns:p14="http://schemas.microsoft.com/office/powerpoint/2010/main" val="2804007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8</a:t>
            </a:fld>
            <a:endParaRPr lang="sv-SE"/>
          </a:p>
        </p:txBody>
      </p:sp>
    </p:spTree>
    <p:extLst>
      <p:ext uri="{BB962C8B-B14F-4D97-AF65-F5344CB8AC3E}">
        <p14:creationId xmlns:p14="http://schemas.microsoft.com/office/powerpoint/2010/main" val="17924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9</a:t>
            </a:fld>
            <a:endParaRPr lang="sv-SE"/>
          </a:p>
        </p:txBody>
      </p:sp>
    </p:spTree>
    <p:extLst>
      <p:ext uri="{BB962C8B-B14F-4D97-AF65-F5344CB8AC3E}">
        <p14:creationId xmlns:p14="http://schemas.microsoft.com/office/powerpoint/2010/main" val="2052539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E5A434-646A-2746-9BDC-885B2382B33E}" type="slidenum">
              <a:rPr lang="sv-SE" smtClean="0"/>
              <a:t>10</a:t>
            </a:fld>
            <a:endParaRPr lang="sv-SE"/>
          </a:p>
        </p:txBody>
      </p:sp>
    </p:spTree>
    <p:extLst>
      <p:ext uri="{BB962C8B-B14F-4D97-AF65-F5344CB8AC3E}">
        <p14:creationId xmlns:p14="http://schemas.microsoft.com/office/powerpoint/2010/main" val="2373660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2025-01-31</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2025-01-31</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jira.ess.eu/browse/NSOI-165"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jira.ess.eu/browse/NSOI-209" TargetMode="External"/><Relationship Id="rId4" Type="http://schemas.openxmlformats.org/officeDocument/2006/relationships/hyperlink" Target="https://jira.ess.eu/browse/NSOI-16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chess.esss.lu.se/enovia/link/ESS-3178302.2/21308.51166.47790.38262"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s://jira.ess.eu/browse/ICSMPS-3936"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10</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sp>
        <p:nvSpPr>
          <p:cNvPr id="7" name="Title 1"/>
          <p:cNvSpPr txBox="1">
            <a:spLocks/>
          </p:cNvSpPr>
          <p:nvPr/>
        </p:nvSpPr>
        <p:spPr>
          <a:xfrm>
            <a:off x="1103708" y="265373"/>
            <a:ext cx="9894669" cy="657339"/>
          </a:xfrm>
          <a:prstGeom prst="rect">
            <a:avLst/>
          </a:prstGeom>
        </p:spPr>
        <p:txBody>
          <a:bodyPr vert="horz" lIns="90000" tIns="45720" rIns="91440" bIns="18000" rtlCol="0" anchor="t" anchorCtr="0">
            <a:noAutofit/>
          </a:bodyPr>
          <a:lst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a:lstStyle>
          <a:p>
            <a:r>
              <a:rPr lang="en-US" dirty="0" smtClean="0"/>
              <a:t>Previous issues / Recommendations</a:t>
            </a:r>
            <a:endParaRPr lang="en-US" dirty="0"/>
          </a:p>
        </p:txBody>
      </p:sp>
      <p:sp>
        <p:nvSpPr>
          <p:cNvPr id="2" name="Rectangle 1"/>
          <p:cNvSpPr/>
          <p:nvPr/>
        </p:nvSpPr>
        <p:spPr>
          <a:xfrm>
            <a:off x="794326" y="1646490"/>
            <a:ext cx="7940965" cy="646331"/>
          </a:xfrm>
          <a:prstGeom prst="rect">
            <a:avLst/>
          </a:prstGeom>
        </p:spPr>
        <p:txBody>
          <a:bodyPr wrap="square">
            <a:spAutoFit/>
          </a:bodyPr>
          <a:lstStyle/>
          <a:p>
            <a:r>
              <a:rPr lang="en-US" b="1" dirty="0" smtClean="0">
                <a:hlinkClick r:id="rId3"/>
              </a:rPr>
              <a:t>NSOI-165</a:t>
            </a:r>
            <a:r>
              <a:rPr lang="en-US" b="1" dirty="0" smtClean="0"/>
              <a:t> </a:t>
            </a:r>
            <a:r>
              <a:rPr lang="en-SE" b="1" dirty="0" smtClean="0"/>
              <a:t>–</a:t>
            </a:r>
            <a:r>
              <a:rPr lang="en-US" b="1" dirty="0" smtClean="0"/>
              <a:t> Solution implemented (will be tested in FIT)</a:t>
            </a:r>
            <a:endParaRPr lang="en-US" b="1" dirty="0"/>
          </a:p>
          <a:p>
            <a:r>
              <a:rPr lang="en-US" dirty="0" smtClean="0"/>
              <a:t>LEBT </a:t>
            </a:r>
            <a:r>
              <a:rPr lang="en-US" dirty="0"/>
              <a:t>Chopper should not be </a:t>
            </a:r>
            <a:r>
              <a:rPr lang="en-US" dirty="0" smtClean="0"/>
              <a:t>required </a:t>
            </a:r>
            <a:r>
              <a:rPr lang="en-US" dirty="0"/>
              <a:t>for Plasma Conditioning</a:t>
            </a:r>
          </a:p>
        </p:txBody>
      </p:sp>
      <p:sp>
        <p:nvSpPr>
          <p:cNvPr id="5" name="Rectangle 4"/>
          <p:cNvSpPr/>
          <p:nvPr/>
        </p:nvSpPr>
        <p:spPr>
          <a:xfrm>
            <a:off x="790466" y="3059668"/>
            <a:ext cx="7457607" cy="646331"/>
          </a:xfrm>
          <a:prstGeom prst="rect">
            <a:avLst/>
          </a:prstGeom>
        </p:spPr>
        <p:txBody>
          <a:bodyPr wrap="square">
            <a:spAutoFit/>
          </a:bodyPr>
          <a:lstStyle/>
          <a:p>
            <a:r>
              <a:rPr lang="en-US" b="1" dirty="0" smtClean="0">
                <a:hlinkClick r:id="rId4"/>
              </a:rPr>
              <a:t>NSOI-168</a:t>
            </a:r>
            <a:r>
              <a:rPr lang="en-US" b="1" dirty="0" smtClean="0"/>
              <a:t> </a:t>
            </a:r>
            <a:r>
              <a:rPr lang="en-SE" b="1" dirty="0"/>
              <a:t>–</a:t>
            </a:r>
            <a:r>
              <a:rPr lang="en-US" b="1" dirty="0"/>
              <a:t> Solution implemented (will be tested in FIT</a:t>
            </a:r>
            <a:r>
              <a:rPr lang="en-US" b="1" dirty="0" smtClean="0"/>
              <a:t>)</a:t>
            </a:r>
          </a:p>
          <a:p>
            <a:r>
              <a:rPr lang="en-US" dirty="0" smtClean="0"/>
              <a:t>Remove requirement of the LEBT gate valve for plasma conditioning</a:t>
            </a:r>
            <a:endParaRPr lang="en-US" b="1" dirty="0"/>
          </a:p>
        </p:txBody>
      </p:sp>
      <p:sp>
        <p:nvSpPr>
          <p:cNvPr id="6" name="Rectangle 5"/>
          <p:cNvSpPr/>
          <p:nvPr/>
        </p:nvSpPr>
        <p:spPr>
          <a:xfrm>
            <a:off x="815405" y="4472846"/>
            <a:ext cx="8356304" cy="646331"/>
          </a:xfrm>
          <a:prstGeom prst="rect">
            <a:avLst/>
          </a:prstGeom>
        </p:spPr>
        <p:txBody>
          <a:bodyPr wrap="square">
            <a:spAutoFit/>
          </a:bodyPr>
          <a:lstStyle/>
          <a:p>
            <a:r>
              <a:rPr lang="en-US" b="1" dirty="0" smtClean="0">
                <a:hlinkClick r:id="rId5"/>
              </a:rPr>
              <a:t>NSOI-209</a:t>
            </a:r>
            <a:r>
              <a:rPr lang="en-US" b="1" dirty="0" smtClean="0"/>
              <a:t> </a:t>
            </a:r>
            <a:r>
              <a:rPr lang="en-SE" b="1" dirty="0"/>
              <a:t>–</a:t>
            </a:r>
            <a:r>
              <a:rPr lang="en-US" b="1" dirty="0"/>
              <a:t> Solution implemented (will be tested in FIT)</a:t>
            </a:r>
          </a:p>
          <a:p>
            <a:r>
              <a:rPr lang="en-US" dirty="0" smtClean="0"/>
              <a:t>NCL </a:t>
            </a:r>
            <a:r>
              <a:rPr lang="en-US" dirty="0"/>
              <a:t>RF systems in </a:t>
            </a:r>
            <a:r>
              <a:rPr lang="en-US" dirty="0" smtClean="0"/>
              <a:t>MP-SoS</a:t>
            </a:r>
            <a:r>
              <a:rPr lang="en-US" dirty="0"/>
              <a:t>: Interlock to Inhibit</a:t>
            </a:r>
          </a:p>
        </p:txBody>
      </p:sp>
    </p:spTree>
    <p:extLst>
      <p:ext uri="{BB962C8B-B14F-4D97-AF65-F5344CB8AC3E}">
        <p14:creationId xmlns:p14="http://schemas.microsoft.com/office/powerpoint/2010/main" val="32146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a:xfrm>
            <a:off x="1930395" y="2966223"/>
            <a:ext cx="8640000" cy="574997"/>
          </a:xfrm>
        </p:spPr>
        <p:txBody>
          <a:bodyPr/>
          <a:lstStyle/>
          <a:p>
            <a:pPr algn="ctr"/>
            <a:r>
              <a:rPr lang="en-GB" dirty="0" smtClean="0"/>
              <a:t/>
            </a:r>
            <a:br>
              <a:rPr lang="en-GB" dirty="0" smtClean="0"/>
            </a:br>
            <a:r>
              <a:rPr lang="en-GB" dirty="0" smtClean="0"/>
              <a:t/>
            </a:r>
            <a:br>
              <a:rPr lang="en-GB" dirty="0" smtClean="0"/>
            </a:br>
            <a:r>
              <a:rPr lang="en-GB" dirty="0" smtClean="0"/>
              <a:t>Thanks,  </a:t>
            </a:r>
            <a:br>
              <a:rPr lang="en-GB" dirty="0" smtClean="0"/>
            </a:br>
            <a:r>
              <a:rPr lang="en-GB" dirty="0" smtClean="0"/>
              <a:t>Questions?</a:t>
            </a:r>
            <a:endParaRPr lang="en-GB" dirty="0"/>
          </a:p>
        </p:txBody>
      </p:sp>
    </p:spTree>
    <p:extLst>
      <p:ext uri="{BB962C8B-B14F-4D97-AF65-F5344CB8AC3E}">
        <p14:creationId xmlns:p14="http://schemas.microsoft.com/office/powerpoint/2010/main" val="308508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a:xfrm>
            <a:off x="1930395" y="1153621"/>
            <a:ext cx="9253420" cy="2387600"/>
          </a:xfrm>
        </p:spPr>
        <p:txBody>
          <a:bodyPr/>
          <a:lstStyle/>
          <a:p>
            <a:r>
              <a:rPr lang="en-US" sz="3200" dirty="0" smtClean="0"/>
              <a:t>SAR4 </a:t>
            </a:r>
            <a:r>
              <a:rPr lang="en-US" sz="3200" dirty="0"/>
              <a:t>- </a:t>
            </a:r>
            <a:r>
              <a:rPr lang="en-US" sz="3200" dirty="0" smtClean="0"/>
              <a:t>Machine Protection</a:t>
            </a:r>
            <a:endParaRPr lang="en-US" sz="3200" dirty="0"/>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Protection Context</a:t>
            </a:r>
          </a:p>
        </p:txBody>
      </p:sp>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3</a:t>
            </a:fld>
            <a:endParaRPr lang="sv-SE"/>
          </a:p>
        </p:txBody>
      </p:sp>
      <p:sp>
        <p:nvSpPr>
          <p:cNvPr id="7" name="Text Placeholder 6"/>
          <p:cNvSpPr>
            <a:spLocks noGrp="1"/>
          </p:cNvSpPr>
          <p:nvPr>
            <p:ph type="body" sz="quarter" idx="14"/>
          </p:nvPr>
        </p:nvSpPr>
        <p:spPr>
          <a:xfrm>
            <a:off x="1108799" y="863900"/>
            <a:ext cx="9354910" cy="507076"/>
          </a:xfrm>
        </p:spPr>
        <p:txBody>
          <a:bodyPr/>
          <a:lstStyle/>
          <a:p>
            <a:r>
              <a:rPr lang="en-US" i="1" dirty="0">
                <a:latin typeface="Arial" panose="020B0604020202020204" pitchFamily="34" charset="0"/>
              </a:rPr>
              <a:t>Machine Protection -Systems requirements and architectural framework (</a:t>
            </a:r>
            <a:r>
              <a:rPr lang="en-US" i="1" dirty="0"/>
              <a:t>ESS-0057251)</a:t>
            </a:r>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pic>
        <p:nvPicPr>
          <p:cNvPr id="10" name="Picture 9"/>
          <p:cNvPicPr>
            <a:picLocks noChangeAspect="1"/>
          </p:cNvPicPr>
          <p:nvPr/>
        </p:nvPicPr>
        <p:blipFill>
          <a:blip r:embed="rId2"/>
          <a:stretch>
            <a:fillRect/>
          </a:stretch>
        </p:blipFill>
        <p:spPr>
          <a:xfrm>
            <a:off x="2712972" y="1644072"/>
            <a:ext cx="6529233" cy="4183074"/>
          </a:xfrm>
          <a:prstGeom prst="rect">
            <a:avLst/>
          </a:prstGeom>
        </p:spPr>
      </p:pic>
    </p:spTree>
    <p:extLst>
      <p:ext uri="{BB962C8B-B14F-4D97-AF65-F5344CB8AC3E}">
        <p14:creationId xmlns:p14="http://schemas.microsoft.com/office/powerpoint/2010/main" val="3843438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Protection Context (</a:t>
            </a:r>
            <a:r>
              <a:rPr lang="en-US" dirty="0" err="1"/>
              <a:t>BoD</a:t>
            </a:r>
            <a:r>
              <a:rPr lang="en-US" dirty="0"/>
              <a:t>)</a:t>
            </a:r>
          </a:p>
        </p:txBody>
      </p:sp>
      <p:sp>
        <p:nvSpPr>
          <p:cNvPr id="3" name="Footer Placeholder 2"/>
          <p:cNvSpPr>
            <a:spLocks noGrp="1"/>
          </p:cNvSpPr>
          <p:nvPr>
            <p:ph type="ftr" sz="quarter" idx="11"/>
          </p:nvPr>
        </p:nvSpPr>
        <p:spPr>
          <a:xfrm>
            <a:off x="2053244" y="6475270"/>
            <a:ext cx="4320448" cy="365125"/>
          </a:xfrm>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a:xfrm>
            <a:off x="8735292" y="6519230"/>
            <a:ext cx="2743200" cy="365125"/>
          </a:xfrm>
        </p:spPr>
        <p:txBody>
          <a:bodyPr/>
          <a:lstStyle/>
          <a:p>
            <a:fld id="{F7283078-D760-1647-8B80-66BA8B52336D}" type="slidenum">
              <a:rPr lang="sv-SE" smtClean="0"/>
              <a:t>4</a:t>
            </a:fld>
            <a:endParaRPr lang="sv-SE"/>
          </a:p>
        </p:txBody>
      </p:sp>
      <p:sp>
        <p:nvSpPr>
          <p:cNvPr id="7" name="Text Placeholder 6"/>
          <p:cNvSpPr>
            <a:spLocks noGrp="1"/>
          </p:cNvSpPr>
          <p:nvPr>
            <p:ph type="body" sz="quarter" idx="14"/>
          </p:nvPr>
        </p:nvSpPr>
        <p:spPr>
          <a:xfrm>
            <a:off x="1108799" y="863900"/>
            <a:ext cx="9661778" cy="507076"/>
          </a:xfrm>
        </p:spPr>
        <p:txBody>
          <a:bodyPr/>
          <a:lstStyle/>
          <a:p>
            <a:r>
              <a:rPr lang="en-SE" dirty="0"/>
              <a:t>Layout and scope of </a:t>
            </a:r>
            <a:r>
              <a:rPr lang="en-US" dirty="0"/>
              <a:t>Machine Protection Systems of Systems (</a:t>
            </a:r>
            <a:r>
              <a:rPr lang="en-SE" dirty="0"/>
              <a:t>MP-SoS</a:t>
            </a:r>
            <a:r>
              <a:rPr lang="en-US" dirty="0"/>
              <a:t>)</a:t>
            </a:r>
          </a:p>
        </p:txBody>
      </p:sp>
      <p:sp>
        <p:nvSpPr>
          <p:cNvPr id="8" name="Date Placeholder 7"/>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
        <p:nvSpPr>
          <p:cNvPr id="18" name="TextBox 17"/>
          <p:cNvSpPr txBox="1"/>
          <p:nvPr/>
        </p:nvSpPr>
        <p:spPr>
          <a:xfrm>
            <a:off x="9112037" y="2322268"/>
            <a:ext cx="3018149" cy="3308598"/>
          </a:xfrm>
          <a:prstGeom prst="rect">
            <a:avLst/>
          </a:prstGeom>
          <a:noFill/>
        </p:spPr>
        <p:txBody>
          <a:bodyPr wrap="square" rtlCol="0">
            <a:spAutoFit/>
          </a:bodyPr>
          <a:lstStyle/>
          <a:p>
            <a:r>
              <a:rPr lang="en-US" sz="1100" dirty="0">
                <a:solidFill>
                  <a:srgbClr val="666666"/>
                </a:solidFill>
              </a:rPr>
              <a:t>19 Beam Current Monitors – 9 interfaces</a:t>
            </a:r>
          </a:p>
          <a:p>
            <a:r>
              <a:rPr lang="en-US" sz="1100" dirty="0">
                <a:solidFill>
                  <a:srgbClr val="666666"/>
                </a:solidFill>
              </a:rPr>
              <a:t>98 Beam Position Monitors – 49 interfaces</a:t>
            </a:r>
          </a:p>
          <a:p>
            <a:r>
              <a:rPr lang="en-US" sz="1100" dirty="0">
                <a:solidFill>
                  <a:srgbClr val="666666"/>
                </a:solidFill>
              </a:rPr>
              <a:t>60 </a:t>
            </a:r>
            <a:r>
              <a:rPr lang="en-US" sz="1100" dirty="0" err="1">
                <a:solidFill>
                  <a:srgbClr val="666666"/>
                </a:solidFill>
              </a:rPr>
              <a:t>nBLMs</a:t>
            </a:r>
            <a:r>
              <a:rPr lang="en-US" sz="1100" dirty="0">
                <a:solidFill>
                  <a:srgbClr val="666666"/>
                </a:solidFill>
              </a:rPr>
              <a:t> / 198 ICBLMs – 33/11 interfaces</a:t>
            </a:r>
          </a:p>
          <a:p>
            <a:pPr algn="l"/>
            <a:r>
              <a:rPr lang="en-US" sz="1100" dirty="0">
                <a:solidFill>
                  <a:srgbClr val="666666"/>
                </a:solidFill>
              </a:rPr>
              <a:t>91 RF Systems – 91 interfaces</a:t>
            </a:r>
          </a:p>
          <a:p>
            <a:r>
              <a:rPr lang="en-US" sz="1100" dirty="0">
                <a:solidFill>
                  <a:srgbClr val="666666"/>
                </a:solidFill>
              </a:rPr>
              <a:t>3 Fast Valves – 3 interfaces</a:t>
            </a:r>
          </a:p>
          <a:p>
            <a:pPr algn="l"/>
            <a:r>
              <a:rPr lang="en-US" sz="1100" dirty="0">
                <a:solidFill>
                  <a:srgbClr val="666666"/>
                </a:solidFill>
              </a:rPr>
              <a:t>2 Imaging Systems – 2 interfaces</a:t>
            </a:r>
          </a:p>
          <a:p>
            <a:pPr algn="l"/>
            <a:r>
              <a:rPr lang="en-US" sz="1100" dirty="0">
                <a:solidFill>
                  <a:srgbClr val="666666"/>
                </a:solidFill>
              </a:rPr>
              <a:t>1 Aperture Monitor – 1 interface</a:t>
            </a:r>
          </a:p>
          <a:p>
            <a:pPr algn="l"/>
            <a:r>
              <a:rPr lang="en-US" sz="1100" dirty="0">
                <a:solidFill>
                  <a:srgbClr val="666666"/>
                </a:solidFill>
              </a:rPr>
              <a:t>74 Vacuum Sector Gate valves – 74 interfaces</a:t>
            </a:r>
          </a:p>
          <a:p>
            <a:pPr algn="l"/>
            <a:r>
              <a:rPr lang="en-US" sz="1100" dirty="0">
                <a:solidFill>
                  <a:srgbClr val="666666"/>
                </a:solidFill>
              </a:rPr>
              <a:t>28 Insertable devices – 28 interfaces</a:t>
            </a:r>
          </a:p>
          <a:p>
            <a:pPr algn="l"/>
            <a:r>
              <a:rPr lang="en-US" sz="1100" dirty="0">
                <a:solidFill>
                  <a:srgbClr val="666666"/>
                </a:solidFill>
              </a:rPr>
              <a:t>1 Tuning Beam Dump – 1 interface</a:t>
            </a:r>
          </a:p>
          <a:p>
            <a:r>
              <a:rPr lang="en-US" sz="1100" dirty="0">
                <a:solidFill>
                  <a:srgbClr val="666666"/>
                </a:solidFill>
              </a:rPr>
              <a:t>150 Quadrupoles – 150 interfaces</a:t>
            </a:r>
          </a:p>
          <a:p>
            <a:r>
              <a:rPr lang="en-US" sz="1100" i="1" dirty="0">
                <a:solidFill>
                  <a:srgbClr val="666666"/>
                </a:solidFill>
              </a:rPr>
              <a:t>2 Bending Magnets – 3 interfaces</a:t>
            </a:r>
          </a:p>
          <a:p>
            <a:r>
              <a:rPr lang="en-US" sz="1100" dirty="0">
                <a:solidFill>
                  <a:srgbClr val="666666"/>
                </a:solidFill>
              </a:rPr>
              <a:t>1 Timing System - 1 interface</a:t>
            </a:r>
          </a:p>
          <a:p>
            <a:r>
              <a:rPr lang="en-US" sz="1100" dirty="0">
                <a:solidFill>
                  <a:srgbClr val="666666"/>
                </a:solidFill>
              </a:rPr>
              <a:t>1 ACC PSS – 1 interface</a:t>
            </a:r>
          </a:p>
          <a:p>
            <a:r>
              <a:rPr lang="en-US" sz="1100" dirty="0">
                <a:solidFill>
                  <a:srgbClr val="666666"/>
                </a:solidFill>
              </a:rPr>
              <a:t>1 Ion Source LPS – 1 interface</a:t>
            </a:r>
          </a:p>
          <a:p>
            <a:r>
              <a:rPr lang="en-US" sz="1100" dirty="0">
                <a:solidFill>
                  <a:srgbClr val="666666"/>
                </a:solidFill>
              </a:rPr>
              <a:t>LEBT/MEBT Choppers – 2 interfaces</a:t>
            </a:r>
          </a:p>
          <a:p>
            <a:r>
              <a:rPr lang="en-US" sz="1100" dirty="0">
                <a:solidFill>
                  <a:srgbClr val="666666"/>
                </a:solidFill>
              </a:rPr>
              <a:t>1 Ion Source HVPS – 1 interface</a:t>
            </a:r>
          </a:p>
          <a:p>
            <a:r>
              <a:rPr lang="en-US" sz="1100" dirty="0">
                <a:solidFill>
                  <a:srgbClr val="666666"/>
                </a:solidFill>
              </a:rPr>
              <a:t>1 Magnetron PS and relay – 2 interfaces</a:t>
            </a:r>
          </a:p>
          <a:p>
            <a:r>
              <a:rPr lang="en-US" sz="1100" dirty="0">
                <a:solidFill>
                  <a:srgbClr val="666666"/>
                </a:solidFill>
              </a:rPr>
              <a:t>1 Fast Shutdown Unit – 1 interface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710" y="1683168"/>
            <a:ext cx="7937346" cy="4199685"/>
          </a:xfrm>
          <a:prstGeom prst="rect">
            <a:avLst/>
          </a:prstGeom>
        </p:spPr>
      </p:pic>
    </p:spTree>
    <p:extLst>
      <p:ext uri="{BB962C8B-B14F-4D97-AF65-F5344CB8AC3E}">
        <p14:creationId xmlns:p14="http://schemas.microsoft.com/office/powerpoint/2010/main" val="4030838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0581" y="309423"/>
            <a:ext cx="9894669" cy="657339"/>
          </a:xfrm>
        </p:spPr>
        <p:txBody>
          <a:bodyPr/>
          <a:lstStyle/>
          <a:p>
            <a:r>
              <a:rPr lang="en-US" dirty="0" smtClean="0"/>
              <a:t>Beam </a:t>
            </a:r>
            <a:r>
              <a:rPr lang="en-US" dirty="0"/>
              <a:t>Interlock </a:t>
            </a:r>
            <a:r>
              <a:rPr lang="en-US" dirty="0" smtClean="0"/>
              <a:t>Systems and Status </a:t>
            </a:r>
            <a:r>
              <a:rPr lang="en-US" dirty="0"/>
              <a:t>(</a:t>
            </a:r>
            <a:r>
              <a:rPr lang="en-US" dirty="0" err="1"/>
              <a:t>BoD</a:t>
            </a:r>
            <a:r>
              <a:rPr lang="en-US" dirty="0"/>
              <a:t>)</a:t>
            </a:r>
            <a:br>
              <a:rPr lang="en-US" dirty="0"/>
            </a:br>
            <a:r>
              <a:rPr lang="en-US" dirty="0"/>
              <a:t>CIDL</a:t>
            </a:r>
            <a:r>
              <a:rPr lang="en-US" b="1" dirty="0"/>
              <a:t> </a:t>
            </a:r>
            <a:r>
              <a:rPr lang="en-US" dirty="0"/>
              <a:t>(OS-0000037)</a:t>
            </a:r>
          </a:p>
        </p:txBody>
      </p:sp>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5</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graphicFrame>
        <p:nvGraphicFramePr>
          <p:cNvPr id="15" name="Table 14">
            <a:extLst>
              <a:ext uri="{FF2B5EF4-FFF2-40B4-BE49-F238E27FC236}">
                <a16:creationId xmlns:a16="http://schemas.microsoft.com/office/drawing/2014/main" id="{E4C10A8E-205F-A153-E089-8531E73D46D4}"/>
              </a:ext>
            </a:extLst>
          </p:cNvPr>
          <p:cNvGraphicFramePr>
            <a:graphicFrameLocks noGrp="1"/>
          </p:cNvGraphicFramePr>
          <p:nvPr>
            <p:extLst>
              <p:ext uri="{D42A27DB-BD31-4B8C-83A1-F6EECF244321}">
                <p14:modId xmlns:p14="http://schemas.microsoft.com/office/powerpoint/2010/main" val="3796145397"/>
              </p:ext>
            </p:extLst>
          </p:nvPr>
        </p:nvGraphicFramePr>
        <p:xfrm>
          <a:off x="676996" y="1420648"/>
          <a:ext cx="11247147" cy="5418509"/>
        </p:xfrm>
        <a:graphic>
          <a:graphicData uri="http://schemas.openxmlformats.org/drawingml/2006/table">
            <a:tbl>
              <a:tblPr firstRow="1" bandRow="1">
                <a:tableStyleId>{5C22544A-7EE6-4342-B048-85BDC9FD1C3A}</a:tableStyleId>
              </a:tblPr>
              <a:tblGrid>
                <a:gridCol w="875638">
                  <a:extLst>
                    <a:ext uri="{9D8B030D-6E8A-4147-A177-3AD203B41FA5}">
                      <a16:colId xmlns:a16="http://schemas.microsoft.com/office/drawing/2014/main" val="257938824"/>
                    </a:ext>
                  </a:extLst>
                </a:gridCol>
                <a:gridCol w="1079144">
                  <a:extLst>
                    <a:ext uri="{9D8B030D-6E8A-4147-A177-3AD203B41FA5}">
                      <a16:colId xmlns:a16="http://schemas.microsoft.com/office/drawing/2014/main" val="363958538"/>
                    </a:ext>
                  </a:extLst>
                </a:gridCol>
                <a:gridCol w="984126">
                  <a:extLst>
                    <a:ext uri="{9D8B030D-6E8A-4147-A177-3AD203B41FA5}">
                      <a16:colId xmlns:a16="http://schemas.microsoft.com/office/drawing/2014/main" val="408693945"/>
                    </a:ext>
                  </a:extLst>
                </a:gridCol>
                <a:gridCol w="1272201">
                  <a:extLst>
                    <a:ext uri="{9D8B030D-6E8A-4147-A177-3AD203B41FA5}">
                      <a16:colId xmlns:a16="http://schemas.microsoft.com/office/drawing/2014/main" val="223610778"/>
                    </a:ext>
                  </a:extLst>
                </a:gridCol>
                <a:gridCol w="7036038">
                  <a:extLst>
                    <a:ext uri="{9D8B030D-6E8A-4147-A177-3AD203B41FA5}">
                      <a16:colId xmlns:a16="http://schemas.microsoft.com/office/drawing/2014/main" val="1486628941"/>
                    </a:ext>
                  </a:extLst>
                </a:gridCol>
              </a:tblGrid>
              <a:tr h="480749">
                <a:tc>
                  <a:txBody>
                    <a:bodyPr/>
                    <a:lstStyle/>
                    <a:p>
                      <a:r>
                        <a:rPr lang="en-US" sz="1200" dirty="0" smtClean="0">
                          <a:solidFill>
                            <a:schemeClr val="bg1"/>
                          </a:solidFill>
                        </a:rPr>
                        <a:t>MPS</a:t>
                      </a:r>
                      <a:r>
                        <a:rPr lang="en-US" sz="1200" baseline="0" dirty="0" smtClean="0">
                          <a:solidFill>
                            <a:schemeClr val="bg1"/>
                          </a:solidFill>
                        </a:rPr>
                        <a:t> System</a:t>
                      </a:r>
                      <a:endParaRPr lang="en-SE" sz="1200" dirty="0">
                        <a:solidFill>
                          <a:schemeClr val="bg1"/>
                        </a:solidFill>
                      </a:endParaRPr>
                    </a:p>
                  </a:txBody>
                  <a:tcPr/>
                </a:tc>
                <a:tc>
                  <a:txBody>
                    <a:bodyPr/>
                    <a:lstStyle/>
                    <a:p>
                      <a:r>
                        <a:rPr lang="en-SE" sz="1200" dirty="0">
                          <a:solidFill>
                            <a:schemeClr val="bg1"/>
                          </a:solidFill>
                        </a:rPr>
                        <a:t>MP Requ + ICDs (PSG)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chemeClr val="bg1"/>
                          </a:solidFill>
                        </a:rPr>
                        <a:t>PIL report</a:t>
                      </a:r>
                    </a:p>
                    <a:p>
                      <a:r>
                        <a:rPr lang="en-SE" sz="1200" dirty="0">
                          <a:solidFill>
                            <a:schemeClr val="bg1"/>
                          </a:solidFill>
                        </a:rPr>
                        <a:t>(PSG)</a:t>
                      </a:r>
                    </a:p>
                  </a:txBody>
                  <a:tcPr/>
                </a:tc>
                <a:tc>
                  <a:txBody>
                    <a:bodyPr/>
                    <a:lstStyle/>
                    <a:p>
                      <a:r>
                        <a:rPr lang="en-SE" sz="1200" dirty="0">
                          <a:solidFill>
                            <a:schemeClr val="bg1"/>
                          </a:solidFill>
                        </a:rPr>
                        <a:t>SIT report (PSG)</a:t>
                      </a:r>
                    </a:p>
                  </a:txBody>
                  <a:tcPr/>
                </a:tc>
                <a:tc>
                  <a:txBody>
                    <a:bodyPr/>
                    <a:lstStyle/>
                    <a:p>
                      <a:r>
                        <a:rPr lang="en-SE" sz="1200" dirty="0">
                          <a:solidFill>
                            <a:schemeClr val="bg1"/>
                          </a:solidFill>
                        </a:rPr>
                        <a:t>CCRs / Comments</a:t>
                      </a:r>
                    </a:p>
                  </a:txBody>
                  <a:tcPr/>
                </a:tc>
                <a:extLst>
                  <a:ext uri="{0D108BD9-81ED-4DB2-BD59-A6C34878D82A}">
                    <a16:rowId xmlns:a16="http://schemas.microsoft.com/office/drawing/2014/main" val="2135582355"/>
                  </a:ext>
                </a:extLst>
              </a:tr>
              <a:tr h="307366">
                <a:tc>
                  <a:txBody>
                    <a:bodyPr/>
                    <a:lstStyle/>
                    <a:p>
                      <a:r>
                        <a:rPr lang="en-SE" sz="1200" dirty="0">
                          <a:solidFill>
                            <a:srgbClr val="666666"/>
                          </a:solidFill>
                        </a:rPr>
                        <a:t>MPSMag</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algn="ctr"/>
                      <a:r>
                        <a:rPr lang="en-US" sz="1200" dirty="0" smtClean="0">
                          <a:solidFill>
                            <a:srgbClr val="666666"/>
                          </a:solidFill>
                        </a:rPr>
                        <a:t>In Review</a:t>
                      </a:r>
                    </a:p>
                    <a:p>
                      <a:pPr algn="ctr"/>
                      <a:r>
                        <a:rPr lang="en-US" sz="1200" dirty="0" smtClean="0">
                          <a:solidFill>
                            <a:srgbClr val="666666"/>
                          </a:solidFill>
                        </a:rPr>
                        <a:t>ESS-3271572 </a:t>
                      </a:r>
                      <a:endParaRPr lang="en-SE" sz="1200" dirty="0">
                        <a:solidFill>
                          <a:srgbClr val="666666"/>
                        </a:solidFill>
                      </a:endParaRPr>
                    </a:p>
                  </a:txBody>
                  <a:tcPr anchor="ctr"/>
                </a:tc>
                <a:tc>
                  <a:txBody>
                    <a:bodyPr/>
                    <a:lstStyle/>
                    <a:p>
                      <a:r>
                        <a:rPr lang="en-US" sz="1200" b="1" dirty="0" smtClean="0">
                          <a:solidFill>
                            <a:srgbClr val="666666"/>
                          </a:solidFill>
                        </a:rPr>
                        <a:t>Status: </a:t>
                      </a:r>
                      <a:r>
                        <a:rPr lang="en-SE" sz="1200" b="1" dirty="0" smtClean="0">
                          <a:solidFill>
                            <a:srgbClr val="666666"/>
                          </a:solidFill>
                        </a:rPr>
                        <a:t>MPSMag </a:t>
                      </a:r>
                      <a:r>
                        <a:rPr lang="en-SE" sz="1200" b="1" dirty="0">
                          <a:solidFill>
                            <a:srgbClr val="666666"/>
                          </a:solidFill>
                        </a:rPr>
                        <a:t>deployed and tested for BoT scope</a:t>
                      </a:r>
                    </a:p>
                  </a:txBody>
                  <a:tcPr anchor="ctr"/>
                </a:tc>
                <a:extLst>
                  <a:ext uri="{0D108BD9-81ED-4DB2-BD59-A6C34878D82A}">
                    <a16:rowId xmlns:a16="http://schemas.microsoft.com/office/drawing/2014/main" val="302041579"/>
                  </a:ext>
                </a:extLst>
              </a:tr>
              <a:tr h="235432">
                <a:tc>
                  <a:txBody>
                    <a:bodyPr/>
                    <a:lstStyle/>
                    <a:p>
                      <a:r>
                        <a:rPr lang="en-SE" sz="1200" dirty="0">
                          <a:solidFill>
                            <a:srgbClr val="666666"/>
                          </a:solidFill>
                        </a:rPr>
                        <a:t>MPSVac</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pPr algn="ctr"/>
                      <a:r>
                        <a:rPr lang="en-US" sz="1200" dirty="0" smtClean="0">
                          <a:solidFill>
                            <a:srgbClr val="666666"/>
                          </a:solidFill>
                        </a:rPr>
                        <a:t>In Review</a:t>
                      </a:r>
                    </a:p>
                    <a:p>
                      <a:pPr algn="ctr"/>
                      <a:r>
                        <a:rPr lang="en-US" sz="1200" dirty="0" smtClean="0">
                          <a:solidFill>
                            <a:srgbClr val="666666"/>
                          </a:solidFill>
                        </a:rPr>
                        <a:t>ESS-3271566 </a:t>
                      </a:r>
                      <a:endParaRPr lang="en-SE" sz="1200" dirty="0">
                        <a:solidFill>
                          <a:srgbClr val="666666"/>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666666"/>
                          </a:solidFill>
                        </a:rPr>
                        <a:t>Status: </a:t>
                      </a:r>
                      <a:r>
                        <a:rPr lang="en-SE" sz="1200" b="1" dirty="0" smtClean="0">
                          <a:solidFill>
                            <a:srgbClr val="666666"/>
                          </a:solidFill>
                        </a:rPr>
                        <a:t>MPSVac </a:t>
                      </a:r>
                      <a:r>
                        <a:rPr lang="en-SE" sz="1200" b="1" dirty="0">
                          <a:solidFill>
                            <a:srgbClr val="666666"/>
                          </a:solidFill>
                        </a:rPr>
                        <a:t>deployed </a:t>
                      </a:r>
                      <a:r>
                        <a:rPr lang="en-SE" sz="1200" b="1" dirty="0" smtClean="0">
                          <a:solidFill>
                            <a:srgbClr val="666666"/>
                          </a:solidFill>
                        </a:rPr>
                        <a:t>for</a:t>
                      </a:r>
                      <a:r>
                        <a:rPr lang="en-US" sz="1200" b="1" dirty="0" smtClean="0">
                          <a:solidFill>
                            <a:srgbClr val="666666"/>
                          </a:solidFill>
                        </a:rPr>
                        <a:t> BOT Scope,</a:t>
                      </a:r>
                      <a:r>
                        <a:rPr lang="en-US" sz="1200" b="1" baseline="0" dirty="0" smtClean="0">
                          <a:solidFill>
                            <a:srgbClr val="666666"/>
                          </a:solidFill>
                        </a:rPr>
                        <a:t> Tested for</a:t>
                      </a:r>
                      <a:r>
                        <a:rPr lang="en-SE" sz="1200" b="1" dirty="0" smtClean="0">
                          <a:solidFill>
                            <a:srgbClr val="666666"/>
                          </a:solidFill>
                        </a:rPr>
                        <a:t> Bo</a:t>
                      </a:r>
                      <a:r>
                        <a:rPr lang="en-US" sz="1200" b="1" dirty="0" smtClean="0">
                          <a:solidFill>
                            <a:srgbClr val="666666"/>
                          </a:solidFill>
                        </a:rPr>
                        <a:t>D</a:t>
                      </a:r>
                      <a:r>
                        <a:rPr lang="en-SE" sz="1200" b="1" dirty="0" smtClean="0">
                          <a:solidFill>
                            <a:srgbClr val="666666"/>
                          </a:solidFill>
                        </a:rPr>
                        <a:t> scope</a:t>
                      </a:r>
                      <a:r>
                        <a:rPr lang="en-US" sz="1200" b="1" dirty="0" smtClean="0">
                          <a:solidFill>
                            <a:srgbClr val="666666"/>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smtClean="0">
                          <a:solidFill>
                            <a:srgbClr val="666666"/>
                          </a:solidFill>
                        </a:rPr>
                        <a:t>CCR </a:t>
                      </a:r>
                      <a:r>
                        <a:rPr lang="en-SE" sz="1200" dirty="0">
                          <a:solidFill>
                            <a:srgbClr val="666666"/>
                          </a:solidFill>
                        </a:rPr>
                        <a:t>ESS-5548376 (1 HEBT valve removed - </a:t>
                      </a:r>
                      <a:r>
                        <a:rPr lang="en-GB" sz="1200" dirty="0">
                          <a:solidFill>
                            <a:srgbClr val="666666"/>
                          </a:solidFill>
                        </a:rPr>
                        <a:t>implemented</a:t>
                      </a:r>
                      <a:r>
                        <a:rPr lang="en-SE" sz="1200" dirty="0">
                          <a:solidFill>
                            <a:srgbClr val="666666"/>
                          </a:solidFill>
                        </a:rPr>
                        <a:t>), </a:t>
                      </a:r>
                      <a:endParaRPr lang="en-US" sz="1200" dirty="0" smtClean="0">
                        <a:solidFill>
                          <a:srgbClr val="66666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666666"/>
                          </a:solidFill>
                        </a:rPr>
                        <a:t>CCR </a:t>
                      </a:r>
                      <a:r>
                        <a:rPr lang="en-SE" sz="1200" dirty="0" smtClean="0">
                          <a:solidFill>
                            <a:srgbClr val="666666"/>
                          </a:solidFill>
                        </a:rPr>
                        <a:t>ESS-4224098 </a:t>
                      </a:r>
                      <a:r>
                        <a:rPr lang="en-SE" sz="1200" dirty="0">
                          <a:solidFill>
                            <a:srgbClr val="666666"/>
                          </a:solidFill>
                        </a:rPr>
                        <a:t>(change </a:t>
                      </a:r>
                      <a:r>
                        <a:rPr lang="en-SE" sz="1200" dirty="0" smtClean="0">
                          <a:solidFill>
                            <a:srgbClr val="666666"/>
                          </a:solidFill>
                        </a:rPr>
                        <a:t>due </a:t>
                      </a:r>
                      <a:r>
                        <a:rPr lang="en-SE" sz="1200" dirty="0">
                          <a:solidFill>
                            <a:srgbClr val="666666"/>
                          </a:solidFill>
                        </a:rPr>
                        <a:t>to reduced amount of CryoModules being </a:t>
                      </a:r>
                      <a:r>
                        <a:rPr lang="en-SE" sz="1200" dirty="0" smtClean="0">
                          <a:solidFill>
                            <a:srgbClr val="666666"/>
                          </a:solidFill>
                        </a:rPr>
                        <a:t>installed </a:t>
                      </a:r>
                      <a:r>
                        <a:rPr lang="en-GB" sz="1200" dirty="0">
                          <a:solidFill>
                            <a:srgbClr val="666666"/>
                          </a:solidFill>
                        </a:rPr>
                        <a:t>implemented</a:t>
                      </a:r>
                      <a:r>
                        <a:rPr lang="en-SE" sz="1200" dirty="0">
                          <a:solidFill>
                            <a:srgbClr val="666666"/>
                          </a:solidFill>
                        </a:rPr>
                        <a:t>), </a:t>
                      </a:r>
                      <a:endParaRPr lang="en-US" sz="1200" dirty="0" smtClean="0">
                        <a:solidFill>
                          <a:srgbClr val="66666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smtClean="0">
                          <a:solidFill>
                            <a:srgbClr val="666666"/>
                          </a:solidFill>
                        </a:rPr>
                        <a:t>CCR </a:t>
                      </a:r>
                      <a:r>
                        <a:rPr lang="en-SE" sz="1200" dirty="0">
                          <a:solidFill>
                            <a:srgbClr val="666666"/>
                          </a:solidFill>
                        </a:rPr>
                        <a:t>ESS-4965201 (addition 3 valves in A2T - implemented)</a:t>
                      </a:r>
                    </a:p>
                  </a:txBody>
                  <a:tcPr anchor="ctr"/>
                </a:tc>
                <a:extLst>
                  <a:ext uri="{0D108BD9-81ED-4DB2-BD59-A6C34878D82A}">
                    <a16:rowId xmlns:a16="http://schemas.microsoft.com/office/drawing/2014/main" val="453595420"/>
                  </a:ext>
                </a:extLst>
              </a:tr>
              <a:tr h="411375">
                <a:tc>
                  <a:txBody>
                    <a:bodyPr/>
                    <a:lstStyle/>
                    <a:p>
                      <a:r>
                        <a:rPr lang="en-SE" sz="1200" dirty="0">
                          <a:solidFill>
                            <a:srgbClr val="666666"/>
                          </a:solidFill>
                        </a:rPr>
                        <a:t>MPSID</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algn="ctr"/>
                      <a:r>
                        <a:rPr lang="en-US" sz="1200" dirty="0" smtClean="0">
                          <a:solidFill>
                            <a:srgbClr val="666666"/>
                          </a:solidFill>
                        </a:rPr>
                        <a:t>In Review</a:t>
                      </a:r>
                    </a:p>
                    <a:p>
                      <a:pPr algn="ctr"/>
                      <a:r>
                        <a:rPr lang="en-US" sz="1200" dirty="0" smtClean="0">
                          <a:solidFill>
                            <a:srgbClr val="666666"/>
                          </a:solidFill>
                        </a:rPr>
                        <a:t>ESS-3271573 </a:t>
                      </a:r>
                      <a:endParaRPr lang="en-SE" sz="1200" dirty="0">
                        <a:solidFill>
                          <a:srgbClr val="666666"/>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666666"/>
                          </a:solidFill>
                        </a:rPr>
                        <a:t>Status: </a:t>
                      </a:r>
                      <a:r>
                        <a:rPr lang="en-SE" sz="1200" b="1" dirty="0" smtClean="0">
                          <a:solidFill>
                            <a:srgbClr val="666666"/>
                          </a:solidFill>
                        </a:rPr>
                        <a:t>MPSID </a:t>
                      </a:r>
                      <a:r>
                        <a:rPr lang="en-SE" sz="1200" b="1" dirty="0" smtClean="0">
                          <a:solidFill>
                            <a:srgbClr val="666666"/>
                          </a:solidFill>
                        </a:rPr>
                        <a:t>deployed for</a:t>
                      </a:r>
                      <a:r>
                        <a:rPr lang="en-US" sz="1200" b="1" dirty="0" smtClean="0">
                          <a:solidFill>
                            <a:srgbClr val="666666"/>
                          </a:solidFill>
                        </a:rPr>
                        <a:t> BOT Scope,</a:t>
                      </a:r>
                      <a:r>
                        <a:rPr lang="en-US" sz="1200" b="1" baseline="0" dirty="0" smtClean="0">
                          <a:solidFill>
                            <a:srgbClr val="666666"/>
                          </a:solidFill>
                        </a:rPr>
                        <a:t> Tested for</a:t>
                      </a:r>
                      <a:r>
                        <a:rPr lang="en-SE" sz="1200" b="1" dirty="0" smtClean="0">
                          <a:solidFill>
                            <a:srgbClr val="666666"/>
                          </a:solidFill>
                        </a:rPr>
                        <a:t> Bo</a:t>
                      </a:r>
                      <a:r>
                        <a:rPr lang="en-US" sz="1200" b="1" dirty="0" smtClean="0">
                          <a:solidFill>
                            <a:srgbClr val="666666"/>
                          </a:solidFill>
                        </a:rPr>
                        <a:t>D</a:t>
                      </a:r>
                      <a:r>
                        <a:rPr lang="en-SE" sz="1200" b="1" dirty="0" smtClean="0">
                          <a:solidFill>
                            <a:srgbClr val="666666"/>
                          </a:solidFill>
                        </a:rPr>
                        <a:t> scope</a:t>
                      </a:r>
                    </a:p>
                    <a:p>
                      <a:r>
                        <a:rPr lang="en-SE" sz="1200" dirty="0" smtClean="0">
                          <a:solidFill>
                            <a:srgbClr val="666666"/>
                          </a:solidFill>
                        </a:rPr>
                        <a:t>CCR </a:t>
                      </a:r>
                      <a:r>
                        <a:rPr lang="en-GB" sz="1200" u="none" strike="noStrike" kern="1200" dirty="0">
                          <a:solidFill>
                            <a:srgbClr val="666666"/>
                          </a:solidFill>
                          <a:effectLst/>
                          <a:latin typeface="+mn-lt"/>
                          <a:ea typeface="+mn-ea"/>
                          <a:cs typeface="+mn-cs"/>
                        </a:rPr>
                        <a:t>ESS-5584078</a:t>
                      </a:r>
                      <a:r>
                        <a:rPr lang="en-GB" sz="1800" u="none" strike="noStrike" kern="1200" dirty="0">
                          <a:solidFill>
                            <a:schemeClr val="dk1"/>
                          </a:solidFill>
                          <a:effectLst/>
                          <a:latin typeface="+mn-lt"/>
                          <a:ea typeface="+mn-ea"/>
                          <a:cs typeface="+mn-cs"/>
                        </a:rPr>
                        <a:t> </a:t>
                      </a:r>
                      <a:r>
                        <a:rPr lang="en-SE" sz="1200" dirty="0">
                          <a:solidFill>
                            <a:srgbClr val="666666"/>
                          </a:solidFill>
                        </a:rPr>
                        <a:t>(DTL4 FC deferred to BoT - </a:t>
                      </a:r>
                      <a:r>
                        <a:rPr lang="en-GB" sz="1200" dirty="0">
                          <a:solidFill>
                            <a:srgbClr val="666666"/>
                          </a:solidFill>
                        </a:rPr>
                        <a:t>implemented</a:t>
                      </a:r>
                      <a:r>
                        <a:rPr lang="en-SE" sz="1200" dirty="0">
                          <a:solidFill>
                            <a:srgbClr val="666666"/>
                          </a:solidFill>
                        </a:rPr>
                        <a:t>), </a:t>
                      </a:r>
                      <a:endParaRPr lang="en-US" sz="1200" dirty="0" smtClean="0">
                        <a:solidFill>
                          <a:srgbClr val="666666"/>
                        </a:solidFill>
                      </a:endParaRPr>
                    </a:p>
                    <a:p>
                      <a:r>
                        <a:rPr lang="en-SE" sz="1200" dirty="0" smtClean="0">
                          <a:solidFill>
                            <a:srgbClr val="666666"/>
                          </a:solidFill>
                        </a:rPr>
                        <a:t>CCR </a:t>
                      </a:r>
                      <a:r>
                        <a:rPr lang="en-SE" sz="1200" dirty="0">
                          <a:solidFill>
                            <a:srgbClr val="666666"/>
                          </a:solidFill>
                        </a:rPr>
                        <a:t>ESS-5584080 (MBL IBS deferred to BoT - </a:t>
                      </a:r>
                      <a:r>
                        <a:rPr lang="en-GB" sz="1200" dirty="0">
                          <a:solidFill>
                            <a:srgbClr val="666666"/>
                          </a:solidFill>
                        </a:rPr>
                        <a:t>implemented</a:t>
                      </a:r>
                      <a:r>
                        <a:rPr lang="en-SE" sz="1200" dirty="0">
                          <a:solidFill>
                            <a:srgbClr val="666666"/>
                          </a:solidFill>
                        </a:rPr>
                        <a:t>), </a:t>
                      </a:r>
                      <a:endParaRPr lang="en-US" sz="1200" dirty="0" smtClean="0">
                        <a:solidFill>
                          <a:srgbClr val="666666"/>
                        </a:solidFill>
                      </a:endParaRPr>
                    </a:p>
                    <a:p>
                      <a:r>
                        <a:rPr lang="en-SE" sz="1200" dirty="0" smtClean="0">
                          <a:solidFill>
                            <a:srgbClr val="666666"/>
                          </a:solidFill>
                        </a:rPr>
                        <a:t>CCR </a:t>
                      </a:r>
                      <a:r>
                        <a:rPr lang="en-SE" sz="1200" dirty="0">
                          <a:solidFill>
                            <a:srgbClr val="666666"/>
                          </a:solidFill>
                        </a:rPr>
                        <a:t>ESS-5264410 (reduced scope of IDs for BoD - implemented), </a:t>
                      </a:r>
                      <a:endParaRPr lang="en-US" sz="1200" dirty="0" smtClean="0">
                        <a:solidFill>
                          <a:srgbClr val="666666"/>
                        </a:solidFill>
                      </a:endParaRPr>
                    </a:p>
                    <a:p>
                      <a:r>
                        <a:rPr lang="en-SE" sz="1200" dirty="0" smtClean="0">
                          <a:solidFill>
                            <a:srgbClr val="666666"/>
                          </a:solidFill>
                        </a:rPr>
                        <a:t>CCR </a:t>
                      </a:r>
                      <a:r>
                        <a:rPr lang="en-SE" sz="1200" dirty="0">
                          <a:solidFill>
                            <a:srgbClr val="666666"/>
                          </a:solidFill>
                        </a:rPr>
                        <a:t>ESS-5152656 (deferral of BSM in MBL – on-going), </a:t>
                      </a:r>
                      <a:endParaRPr lang="en-US" sz="1200" dirty="0" smtClean="0">
                        <a:solidFill>
                          <a:srgbClr val="666666"/>
                        </a:solidFill>
                      </a:endParaRPr>
                    </a:p>
                    <a:p>
                      <a:r>
                        <a:rPr lang="en-SE" sz="1200" dirty="0" smtClean="0">
                          <a:solidFill>
                            <a:srgbClr val="666666"/>
                          </a:solidFill>
                        </a:rPr>
                        <a:t>CCR </a:t>
                      </a:r>
                      <a:r>
                        <a:rPr lang="en-SE" sz="1200" dirty="0">
                          <a:solidFill>
                            <a:srgbClr val="666666"/>
                          </a:solidFill>
                        </a:rPr>
                        <a:t>ESS-5264409 (removal of BSMs in MEBT and Spoke from BoT scope – on-going), </a:t>
                      </a:r>
                      <a:endParaRPr lang="en-US" sz="1200" dirty="0" smtClean="0">
                        <a:solidFill>
                          <a:srgbClr val="666666"/>
                        </a:solidFill>
                      </a:endParaRPr>
                    </a:p>
                    <a:p>
                      <a:r>
                        <a:rPr lang="en-SE" sz="1200" dirty="0" smtClean="0">
                          <a:solidFill>
                            <a:srgbClr val="666666"/>
                          </a:solidFill>
                        </a:rPr>
                        <a:t>CCR </a:t>
                      </a:r>
                      <a:r>
                        <a:rPr lang="en-SE" sz="1200" dirty="0">
                          <a:solidFill>
                            <a:srgbClr val="666666"/>
                          </a:solidFill>
                        </a:rPr>
                        <a:t>ESS-4790072 (removal of dumpline gammablocker – implemented</a:t>
                      </a:r>
                      <a:r>
                        <a:rPr lang="en-SE" sz="1200" dirty="0" smtClean="0">
                          <a:solidFill>
                            <a:srgbClr val="666666"/>
                          </a:solidFill>
                        </a:rPr>
                        <a:t>)</a:t>
                      </a:r>
                      <a:endParaRPr lang="en-US" sz="1200" dirty="0" smtClean="0">
                        <a:solidFill>
                          <a:srgbClr val="66666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smtClean="0">
                          <a:solidFill>
                            <a:srgbClr val="666666"/>
                          </a:solidFill>
                        </a:rPr>
                        <a:t>CCR </a:t>
                      </a:r>
                      <a:r>
                        <a:rPr lang="en-US" sz="1200" dirty="0" smtClean="0">
                          <a:solidFill>
                            <a:srgbClr val="666666"/>
                          </a:solidFill>
                        </a:rPr>
                        <a:t>ESS-5584795</a:t>
                      </a:r>
                      <a:r>
                        <a:rPr lang="en-SE" sz="1200" dirty="0" smtClean="0">
                          <a:solidFill>
                            <a:srgbClr val="666666"/>
                          </a:solidFill>
                        </a:rPr>
                        <a:t> (</a:t>
                      </a:r>
                      <a:r>
                        <a:rPr lang="en-US" sz="1200" dirty="0" smtClean="0">
                          <a:solidFill>
                            <a:srgbClr val="666666"/>
                          </a:solidFill>
                        </a:rPr>
                        <a:t>restricted long pulse</a:t>
                      </a:r>
                      <a:r>
                        <a:rPr lang="en-US" sz="1200" baseline="0" dirty="0" smtClean="0">
                          <a:solidFill>
                            <a:srgbClr val="666666"/>
                          </a:solidFill>
                        </a:rPr>
                        <a:t> verification for Tuning beam dump - </a:t>
                      </a:r>
                      <a:r>
                        <a:rPr lang="en-SE" sz="1200" dirty="0" smtClean="0">
                          <a:solidFill>
                            <a:srgbClr val="666666"/>
                          </a:solidFill>
                        </a:rPr>
                        <a:t>implemented)</a:t>
                      </a:r>
                    </a:p>
                  </a:txBody>
                  <a:tcPr anchor="ctr"/>
                </a:tc>
                <a:extLst>
                  <a:ext uri="{0D108BD9-81ED-4DB2-BD59-A6C34878D82A}">
                    <a16:rowId xmlns:a16="http://schemas.microsoft.com/office/drawing/2014/main" val="736177243"/>
                  </a:ext>
                </a:extLst>
              </a:tr>
              <a:tr h="256416">
                <a:tc>
                  <a:txBody>
                    <a:bodyPr/>
                    <a:lstStyle/>
                    <a:p>
                      <a:r>
                        <a:rPr lang="en-SE" sz="1200" dirty="0">
                          <a:solidFill>
                            <a:srgbClr val="666666"/>
                          </a:solidFill>
                        </a:rPr>
                        <a:t>SIS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US" sz="1200" b="1" dirty="0" smtClean="0">
                          <a:solidFill>
                            <a:srgbClr val="666666"/>
                          </a:solidFill>
                        </a:rPr>
                        <a:t>Status: </a:t>
                      </a:r>
                      <a:r>
                        <a:rPr lang="en-SE" sz="1200" b="1" dirty="0" smtClean="0">
                          <a:solidFill>
                            <a:srgbClr val="666666"/>
                          </a:solidFill>
                        </a:rPr>
                        <a:t>SIS</a:t>
                      </a:r>
                      <a:r>
                        <a:rPr lang="en-US" sz="1200" b="1" dirty="0" smtClean="0">
                          <a:solidFill>
                            <a:srgbClr val="666666"/>
                          </a:solidFill>
                        </a:rPr>
                        <a:t> is deployed (SRS Rev4),</a:t>
                      </a:r>
                      <a:r>
                        <a:rPr lang="en-SE" sz="1200" b="1" dirty="0" smtClean="0">
                          <a:solidFill>
                            <a:srgbClr val="666666"/>
                          </a:solidFill>
                        </a:rPr>
                        <a:t> </a:t>
                      </a:r>
                      <a:r>
                        <a:rPr lang="en-SE" sz="1200" b="1" dirty="0">
                          <a:solidFill>
                            <a:srgbClr val="666666"/>
                          </a:solidFill>
                        </a:rPr>
                        <a:t>will be SIT tested whilst MP-SoS testing is ongoing</a:t>
                      </a:r>
                    </a:p>
                  </a:txBody>
                  <a:tcPr anchor="ctr"/>
                </a:tc>
                <a:extLst>
                  <a:ext uri="{0D108BD9-81ED-4DB2-BD59-A6C34878D82A}">
                    <a16:rowId xmlns:a16="http://schemas.microsoft.com/office/drawing/2014/main" val="1467175988"/>
                  </a:ext>
                </a:extLst>
              </a:tr>
              <a:tr h="411375">
                <a:tc>
                  <a:txBody>
                    <a:bodyPr/>
                    <a:lstStyle/>
                    <a:p>
                      <a:r>
                        <a:rPr lang="en-SE" sz="1200" dirty="0">
                          <a:solidFill>
                            <a:srgbClr val="666666"/>
                          </a:solidFill>
                        </a:rPr>
                        <a:t>FBIS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666666"/>
                          </a:solidFill>
                        </a:rPr>
                        <a:t>Status: FBIS </a:t>
                      </a:r>
                      <a:r>
                        <a:rPr lang="en-US" sz="1200" b="1" dirty="0">
                          <a:solidFill>
                            <a:srgbClr val="666666"/>
                          </a:solidFill>
                        </a:rPr>
                        <a:t>deployed for </a:t>
                      </a:r>
                      <a:r>
                        <a:rPr lang="en-US" sz="1200" b="1" dirty="0" err="1">
                          <a:solidFill>
                            <a:srgbClr val="666666"/>
                          </a:solidFill>
                        </a:rPr>
                        <a:t>BoT</a:t>
                      </a:r>
                      <a:r>
                        <a:rPr lang="en-US" sz="1200" b="1" dirty="0">
                          <a:solidFill>
                            <a:srgbClr val="666666"/>
                          </a:solidFill>
                        </a:rPr>
                        <a:t> </a:t>
                      </a:r>
                      <a:r>
                        <a:rPr lang="en-US" sz="1200" b="1" dirty="0" smtClean="0">
                          <a:solidFill>
                            <a:srgbClr val="666666"/>
                          </a:solidFill>
                        </a:rPr>
                        <a:t>scope, </a:t>
                      </a:r>
                      <a:r>
                        <a:rPr lang="en-US" sz="1200" b="1" baseline="0" dirty="0" smtClean="0">
                          <a:solidFill>
                            <a:srgbClr val="666666"/>
                          </a:solidFill>
                        </a:rPr>
                        <a:t>Testing underway for</a:t>
                      </a:r>
                      <a:r>
                        <a:rPr lang="en-SE" sz="1200" b="1" dirty="0" smtClean="0">
                          <a:solidFill>
                            <a:srgbClr val="666666"/>
                          </a:solidFill>
                        </a:rPr>
                        <a:t> Bo</a:t>
                      </a:r>
                      <a:r>
                        <a:rPr lang="en-US" sz="1200" b="1" dirty="0" smtClean="0">
                          <a:solidFill>
                            <a:srgbClr val="666666"/>
                          </a:solidFill>
                        </a:rPr>
                        <a:t>D</a:t>
                      </a:r>
                      <a:r>
                        <a:rPr lang="en-SE" sz="1200" b="1" dirty="0" smtClean="0">
                          <a:solidFill>
                            <a:srgbClr val="666666"/>
                          </a:solidFill>
                        </a:rPr>
                        <a:t> scope</a:t>
                      </a:r>
                      <a:endParaRPr lang="en-US" sz="1200" b="1" dirty="0">
                        <a:solidFill>
                          <a:srgbClr val="666666"/>
                        </a:solidFill>
                      </a:endParaRPr>
                    </a:p>
                    <a:p>
                      <a:r>
                        <a:rPr lang="en-GB" sz="1200" dirty="0" smtClean="0">
                          <a:solidFill>
                            <a:srgbClr val="666666"/>
                          </a:solidFill>
                        </a:rPr>
                        <a:t>CCR </a:t>
                      </a:r>
                      <a:r>
                        <a:rPr lang="en-GB" sz="1200" dirty="0">
                          <a:solidFill>
                            <a:srgbClr val="666666"/>
                          </a:solidFill>
                        </a:rPr>
                        <a:t>ESS-5049523 (change of BCM interface to FBIS - implemented), </a:t>
                      </a:r>
                      <a:endParaRPr lang="en-GB" sz="1200" dirty="0" smtClean="0">
                        <a:solidFill>
                          <a:srgbClr val="666666"/>
                        </a:solidFill>
                      </a:endParaRPr>
                    </a:p>
                    <a:p>
                      <a:r>
                        <a:rPr lang="en-GB" sz="1200" dirty="0" smtClean="0">
                          <a:solidFill>
                            <a:srgbClr val="666666"/>
                          </a:solidFill>
                        </a:rPr>
                        <a:t>CCR </a:t>
                      </a:r>
                      <a:r>
                        <a:rPr lang="en-GB" sz="1200" dirty="0">
                          <a:solidFill>
                            <a:srgbClr val="666666"/>
                          </a:solidFill>
                        </a:rPr>
                        <a:t>ESS-5536384 (change of differential BCM pairs – implemented on FBIS side),</a:t>
                      </a:r>
                      <a:r>
                        <a:rPr lang="en-GB" sz="1200" dirty="0">
                          <a:solidFill>
                            <a:srgbClr val="FF0000"/>
                          </a:solidFill>
                        </a:rPr>
                        <a:t> </a:t>
                      </a:r>
                      <a:endParaRPr lang="en-GB" sz="1200" dirty="0" smtClean="0">
                        <a:solidFill>
                          <a:srgbClr val="FF0000"/>
                        </a:solidFill>
                      </a:endParaRPr>
                    </a:p>
                    <a:p>
                      <a:r>
                        <a:rPr lang="en-GB" sz="1200" dirty="0" smtClean="0">
                          <a:solidFill>
                            <a:srgbClr val="666666"/>
                          </a:solidFill>
                        </a:rPr>
                        <a:t>CCR </a:t>
                      </a:r>
                      <a:r>
                        <a:rPr lang="en-GB" sz="1200" dirty="0">
                          <a:solidFill>
                            <a:srgbClr val="666666"/>
                          </a:solidFill>
                        </a:rPr>
                        <a:t>ESS-5502997 (BCMs sending frequency instead of discrete BP – rejected by PSG), </a:t>
                      </a:r>
                      <a:endParaRPr lang="en-GB" sz="1200" dirty="0" smtClean="0">
                        <a:solidFill>
                          <a:srgbClr val="666666"/>
                        </a:solidFill>
                      </a:endParaRPr>
                    </a:p>
                    <a:p>
                      <a:r>
                        <a:rPr lang="en-SE" sz="1200" dirty="0" smtClean="0">
                          <a:solidFill>
                            <a:srgbClr val="666666"/>
                          </a:solidFill>
                        </a:rPr>
                        <a:t>CCR </a:t>
                      </a:r>
                      <a:r>
                        <a:rPr lang="en-GB" sz="1200" dirty="0">
                          <a:solidFill>
                            <a:srgbClr val="666666"/>
                          </a:solidFill>
                        </a:rPr>
                        <a:t>ESS-5099753 (change of BPM interface to FBIS - implemented), </a:t>
                      </a:r>
                      <a:endParaRPr lang="en-GB" sz="1200" dirty="0" smtClean="0">
                        <a:solidFill>
                          <a:srgbClr val="666666"/>
                        </a:solidFill>
                      </a:endParaRPr>
                    </a:p>
                    <a:p>
                      <a:r>
                        <a:rPr lang="en-SE" sz="1200" dirty="0" smtClean="0">
                          <a:solidFill>
                            <a:srgbClr val="666666"/>
                          </a:solidFill>
                        </a:rPr>
                        <a:t>CCR </a:t>
                      </a:r>
                      <a:r>
                        <a:rPr lang="en-SE" sz="1200" dirty="0">
                          <a:solidFill>
                            <a:srgbClr val="666666"/>
                          </a:solidFill>
                        </a:rPr>
                        <a:t>ESS-5584795 (BLMs deferred to BoT - </a:t>
                      </a:r>
                      <a:r>
                        <a:rPr lang="en-GB" sz="1200" dirty="0">
                          <a:solidFill>
                            <a:srgbClr val="666666"/>
                          </a:solidFill>
                        </a:rPr>
                        <a:t>implemented</a:t>
                      </a:r>
                      <a:r>
                        <a:rPr lang="en-SE" sz="1200" dirty="0">
                          <a:solidFill>
                            <a:srgbClr val="666666"/>
                          </a:solidFill>
                        </a:rPr>
                        <a:t>), </a:t>
                      </a:r>
                      <a:endParaRPr lang="en-US" sz="1200" dirty="0" smtClean="0">
                        <a:solidFill>
                          <a:srgbClr val="666666"/>
                        </a:solidFill>
                      </a:endParaRPr>
                    </a:p>
                    <a:p>
                      <a:r>
                        <a:rPr lang="en-SE" sz="1200" dirty="0" smtClean="0">
                          <a:solidFill>
                            <a:srgbClr val="666666"/>
                          </a:solidFill>
                        </a:rPr>
                        <a:t>CCR </a:t>
                      </a:r>
                      <a:r>
                        <a:rPr lang="en-GB" sz="1200" dirty="0">
                          <a:solidFill>
                            <a:srgbClr val="666666"/>
                          </a:solidFill>
                        </a:rPr>
                        <a:t>ESS-5161724 (addition of 2 imaging systems - implemented on FBIS side), </a:t>
                      </a:r>
                      <a:endParaRPr lang="en-GB" sz="1200" dirty="0" smtClean="0">
                        <a:solidFill>
                          <a:srgbClr val="666666"/>
                        </a:solidFill>
                      </a:endParaRPr>
                    </a:p>
                    <a:p>
                      <a:r>
                        <a:rPr lang="en-GB" sz="1200" dirty="0" smtClean="0">
                          <a:solidFill>
                            <a:srgbClr val="666666"/>
                          </a:solidFill>
                        </a:rPr>
                        <a:t>CCR </a:t>
                      </a:r>
                      <a:r>
                        <a:rPr lang="en-GB" sz="1200" dirty="0">
                          <a:solidFill>
                            <a:srgbClr val="666666"/>
                          </a:solidFill>
                        </a:rPr>
                        <a:t>ESS-5075035 (FBIS-</a:t>
                      </a:r>
                      <a:r>
                        <a:rPr lang="en-GB" sz="1200" dirty="0" err="1">
                          <a:solidFill>
                            <a:srgbClr val="666666"/>
                          </a:solidFill>
                        </a:rPr>
                        <a:t>MPSxxx</a:t>
                      </a:r>
                      <a:r>
                        <a:rPr lang="en-GB" sz="1200" dirty="0">
                          <a:solidFill>
                            <a:srgbClr val="666666"/>
                          </a:solidFill>
                        </a:rPr>
                        <a:t> interface change - implemented), </a:t>
                      </a:r>
                      <a:endParaRPr lang="en-GB" sz="1200" dirty="0" smtClean="0">
                        <a:solidFill>
                          <a:srgbClr val="666666"/>
                        </a:solidFill>
                      </a:endParaRPr>
                    </a:p>
                    <a:p>
                      <a:r>
                        <a:rPr lang="en-GB" sz="1200" dirty="0" smtClean="0">
                          <a:solidFill>
                            <a:srgbClr val="666666"/>
                          </a:solidFill>
                        </a:rPr>
                        <a:t>CCR </a:t>
                      </a:r>
                      <a:r>
                        <a:rPr lang="en-GB" sz="1200" dirty="0">
                          <a:solidFill>
                            <a:srgbClr val="666666"/>
                          </a:solidFill>
                        </a:rPr>
                        <a:t>ESS-5128250 (reduce number of RFLPS trips – on-going)</a:t>
                      </a:r>
                      <a:endParaRPr lang="en-SE" sz="1200" dirty="0">
                        <a:solidFill>
                          <a:srgbClr val="666666"/>
                        </a:solidFill>
                      </a:endParaRPr>
                    </a:p>
                  </a:txBody>
                  <a:tcPr anchor="ctr"/>
                </a:tc>
                <a:extLst>
                  <a:ext uri="{0D108BD9-81ED-4DB2-BD59-A6C34878D82A}">
                    <a16:rowId xmlns:a16="http://schemas.microsoft.com/office/drawing/2014/main" val="2769658807"/>
                  </a:ext>
                </a:extLst>
              </a:tr>
            </a:tbl>
          </a:graphicData>
        </a:graphic>
      </p:graphicFrame>
    </p:spTree>
    <p:extLst>
      <p:ext uri="{BB962C8B-B14F-4D97-AF65-F5344CB8AC3E}">
        <p14:creationId xmlns:p14="http://schemas.microsoft.com/office/powerpoint/2010/main" val="373056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708" y="265373"/>
            <a:ext cx="9894669" cy="657339"/>
          </a:xfrm>
        </p:spPr>
        <p:txBody>
          <a:bodyPr/>
          <a:lstStyle/>
          <a:p>
            <a:r>
              <a:rPr lang="en-US" dirty="0"/>
              <a:t>SSCI2S’s – MP-SoS Sensor Systems (</a:t>
            </a:r>
            <a:r>
              <a:rPr lang="en-US" dirty="0" err="1"/>
              <a:t>BoD</a:t>
            </a:r>
            <a:r>
              <a:rPr lang="en-US" dirty="0"/>
              <a:t>)</a:t>
            </a:r>
            <a:br>
              <a:rPr lang="en-US" dirty="0"/>
            </a:br>
            <a:endParaRPr lang="en-US" dirty="0"/>
          </a:p>
        </p:txBody>
      </p:sp>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6</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graphicFrame>
        <p:nvGraphicFramePr>
          <p:cNvPr id="15" name="Table 14">
            <a:extLst>
              <a:ext uri="{FF2B5EF4-FFF2-40B4-BE49-F238E27FC236}">
                <a16:creationId xmlns:a16="http://schemas.microsoft.com/office/drawing/2014/main" id="{E4C10A8E-205F-A153-E089-8531E73D46D4}"/>
              </a:ext>
            </a:extLst>
          </p:cNvPr>
          <p:cNvGraphicFramePr>
            <a:graphicFrameLocks noGrp="1"/>
          </p:cNvGraphicFramePr>
          <p:nvPr>
            <p:extLst>
              <p:ext uri="{D42A27DB-BD31-4B8C-83A1-F6EECF244321}">
                <p14:modId xmlns:p14="http://schemas.microsoft.com/office/powerpoint/2010/main" val="2110262958"/>
              </p:ext>
            </p:extLst>
          </p:nvPr>
        </p:nvGraphicFramePr>
        <p:xfrm>
          <a:off x="468410" y="1308336"/>
          <a:ext cx="11165264" cy="5228679"/>
        </p:xfrm>
        <a:graphic>
          <a:graphicData uri="http://schemas.openxmlformats.org/drawingml/2006/table">
            <a:tbl>
              <a:tblPr firstRow="1" bandRow="1">
                <a:tableStyleId>{5C22544A-7EE6-4342-B048-85BDC9FD1C3A}</a:tableStyleId>
              </a:tblPr>
              <a:tblGrid>
                <a:gridCol w="868539">
                  <a:extLst>
                    <a:ext uri="{9D8B030D-6E8A-4147-A177-3AD203B41FA5}">
                      <a16:colId xmlns:a16="http://schemas.microsoft.com/office/drawing/2014/main" val="257938824"/>
                    </a:ext>
                  </a:extLst>
                </a:gridCol>
                <a:gridCol w="944484">
                  <a:extLst>
                    <a:ext uri="{9D8B030D-6E8A-4147-A177-3AD203B41FA5}">
                      <a16:colId xmlns:a16="http://schemas.microsoft.com/office/drawing/2014/main" val="363958538"/>
                    </a:ext>
                  </a:extLst>
                </a:gridCol>
                <a:gridCol w="913618">
                  <a:extLst>
                    <a:ext uri="{9D8B030D-6E8A-4147-A177-3AD203B41FA5}">
                      <a16:colId xmlns:a16="http://schemas.microsoft.com/office/drawing/2014/main" val="408693945"/>
                    </a:ext>
                  </a:extLst>
                </a:gridCol>
                <a:gridCol w="993869">
                  <a:extLst>
                    <a:ext uri="{9D8B030D-6E8A-4147-A177-3AD203B41FA5}">
                      <a16:colId xmlns:a16="http://schemas.microsoft.com/office/drawing/2014/main" val="1133153055"/>
                    </a:ext>
                  </a:extLst>
                </a:gridCol>
                <a:gridCol w="7444754">
                  <a:extLst>
                    <a:ext uri="{9D8B030D-6E8A-4147-A177-3AD203B41FA5}">
                      <a16:colId xmlns:a16="http://schemas.microsoft.com/office/drawing/2014/main" val="1486628941"/>
                    </a:ext>
                  </a:extLst>
                </a:gridCol>
              </a:tblGrid>
              <a:tr h="480749">
                <a:tc>
                  <a:txBody>
                    <a:bodyPr/>
                    <a:lstStyle/>
                    <a:p>
                      <a:r>
                        <a:rPr lang="en-SE" sz="1200" dirty="0">
                          <a:solidFill>
                            <a:schemeClr val="bg1"/>
                          </a:solidFill>
                        </a:rPr>
                        <a:t>SSC Name</a:t>
                      </a:r>
                    </a:p>
                  </a:txBody>
                  <a:tcPr/>
                </a:tc>
                <a:tc>
                  <a:txBody>
                    <a:bodyPr/>
                    <a:lstStyle/>
                    <a:p>
                      <a:r>
                        <a:rPr lang="en-SE" sz="1200" dirty="0">
                          <a:solidFill>
                            <a:schemeClr val="bg1"/>
                          </a:solidFill>
                        </a:rPr>
                        <a:t>MP Requ + ICD (PSG)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chemeClr val="bg1"/>
                          </a:solidFill>
                        </a:rPr>
                        <a:t>PIL report</a:t>
                      </a:r>
                    </a:p>
                    <a:p>
                      <a:r>
                        <a:rPr lang="en-SE" sz="1200" dirty="0">
                          <a:solidFill>
                            <a:schemeClr val="bg1"/>
                          </a:solidFill>
                        </a:rPr>
                        <a:t>(PSG)</a:t>
                      </a:r>
                    </a:p>
                  </a:txBody>
                  <a:tcPr/>
                </a:tc>
                <a:tc>
                  <a:txBody>
                    <a:bodyPr/>
                    <a:lstStyle/>
                    <a:p>
                      <a:r>
                        <a:rPr lang="en-SE" sz="1200" dirty="0">
                          <a:solidFill>
                            <a:schemeClr val="bg1"/>
                          </a:solidFill>
                        </a:rPr>
                        <a:t>Local Test Report (SO)</a:t>
                      </a:r>
                    </a:p>
                  </a:txBody>
                  <a:tcPr/>
                </a:tc>
                <a:tc>
                  <a:txBody>
                    <a:bodyPr/>
                    <a:lstStyle/>
                    <a:p>
                      <a:r>
                        <a:rPr lang="en-SE" sz="1200" dirty="0">
                          <a:solidFill>
                            <a:schemeClr val="bg1"/>
                          </a:solidFill>
                        </a:rPr>
                        <a:t>CCRs / Comments</a:t>
                      </a:r>
                    </a:p>
                  </a:txBody>
                  <a:tcPr/>
                </a:tc>
                <a:extLst>
                  <a:ext uri="{0D108BD9-81ED-4DB2-BD59-A6C34878D82A}">
                    <a16:rowId xmlns:a16="http://schemas.microsoft.com/office/drawing/2014/main" val="2135582355"/>
                  </a:ext>
                </a:extLst>
              </a:tr>
              <a:tr h="411375">
                <a:tc>
                  <a:txBody>
                    <a:bodyPr/>
                    <a:lstStyle/>
                    <a:p>
                      <a:r>
                        <a:rPr lang="en-SE" sz="1200" dirty="0">
                          <a:solidFill>
                            <a:srgbClr val="666666"/>
                          </a:solidFill>
                        </a:rPr>
                        <a:t>APTM</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r>
                        <a:rPr lang="en-SE" sz="1200" dirty="0">
                          <a:solidFill>
                            <a:srgbClr val="666666"/>
                          </a:solidFill>
                        </a:rPr>
                        <a:t>PIL report cannot be created - not enough system information is available </a:t>
                      </a:r>
                      <a:endParaRPr lang="en-US" sz="1200" dirty="0" smtClean="0">
                        <a:solidFill>
                          <a:srgbClr val="666666"/>
                        </a:solidFill>
                      </a:endParaRPr>
                    </a:p>
                    <a:p>
                      <a:r>
                        <a:rPr lang="en-SE" sz="1200" dirty="0" smtClean="0">
                          <a:solidFill>
                            <a:srgbClr val="666666"/>
                          </a:solidFill>
                        </a:rPr>
                        <a:t>(</a:t>
                      </a:r>
                      <a:r>
                        <a:rPr lang="en-SE" sz="1200" dirty="0">
                          <a:solidFill>
                            <a:srgbClr val="666666"/>
                          </a:solidFill>
                        </a:rPr>
                        <a:t>NCR will be created by PSG), no local test report available yet</a:t>
                      </a:r>
                    </a:p>
                  </a:txBody>
                  <a:tcPr anchor="ctr"/>
                </a:tc>
                <a:extLst>
                  <a:ext uri="{0D108BD9-81ED-4DB2-BD59-A6C34878D82A}">
                    <a16:rowId xmlns:a16="http://schemas.microsoft.com/office/drawing/2014/main" val="302041579"/>
                  </a:ext>
                </a:extLst>
              </a:tr>
              <a:tr h="411375">
                <a:tc>
                  <a:txBody>
                    <a:bodyPr/>
                    <a:lstStyle/>
                    <a:p>
                      <a:r>
                        <a:rPr lang="en-SE" sz="1200" dirty="0">
                          <a:solidFill>
                            <a:srgbClr val="666666"/>
                          </a:solidFill>
                        </a:rPr>
                        <a:t>IMG</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r>
                        <a:rPr lang="en-SE" sz="1200" dirty="0">
                          <a:solidFill>
                            <a:srgbClr val="666666"/>
                          </a:solidFill>
                        </a:rPr>
                        <a:t>PIL report cannot be created - not enough system information is available </a:t>
                      </a:r>
                      <a:endParaRPr lang="en-US" sz="1200" dirty="0" smtClean="0">
                        <a:solidFill>
                          <a:srgbClr val="666666"/>
                        </a:solidFill>
                      </a:endParaRPr>
                    </a:p>
                    <a:p>
                      <a:r>
                        <a:rPr lang="en-SE" sz="1200" dirty="0" smtClean="0">
                          <a:solidFill>
                            <a:srgbClr val="666666"/>
                          </a:solidFill>
                        </a:rPr>
                        <a:t>(</a:t>
                      </a:r>
                      <a:r>
                        <a:rPr lang="en-SE" sz="1200" dirty="0">
                          <a:solidFill>
                            <a:srgbClr val="666666"/>
                          </a:solidFill>
                        </a:rPr>
                        <a:t>NCR will be created by PSG), no local test report available yet. </a:t>
                      </a:r>
                    </a:p>
                  </a:txBody>
                  <a:tcPr anchor="ctr"/>
                </a:tc>
                <a:extLst>
                  <a:ext uri="{0D108BD9-81ED-4DB2-BD59-A6C34878D82A}">
                    <a16:rowId xmlns:a16="http://schemas.microsoft.com/office/drawing/2014/main" val="453595420"/>
                  </a:ext>
                </a:extLst>
              </a:tr>
              <a:tr h="411375">
                <a:tc>
                  <a:txBody>
                    <a:bodyPr/>
                    <a:lstStyle/>
                    <a:p>
                      <a:r>
                        <a:rPr lang="en-SE" sz="1200" dirty="0">
                          <a:solidFill>
                            <a:srgbClr val="666666"/>
                          </a:solidFill>
                        </a:rPr>
                        <a:t>BCMs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US" sz="1200" dirty="0" smtClean="0">
                          <a:solidFill>
                            <a:srgbClr val="666666"/>
                          </a:solidFill>
                        </a:rPr>
                        <a:t>Open</a:t>
                      </a:r>
                      <a:r>
                        <a:rPr lang="en-US" sz="1200" baseline="0" dirty="0" smtClean="0">
                          <a:solidFill>
                            <a:srgbClr val="666666"/>
                          </a:solidFill>
                        </a:rPr>
                        <a:t> NCR 10344 </a:t>
                      </a:r>
                      <a:r>
                        <a:rPr lang="en-SE" sz="1200" baseline="0" dirty="0" smtClean="0">
                          <a:solidFill>
                            <a:srgbClr val="666666"/>
                          </a:solidFill>
                        </a:rPr>
                        <a:t>–</a:t>
                      </a:r>
                      <a:r>
                        <a:rPr lang="en-US" sz="1200" baseline="0" dirty="0" smtClean="0">
                          <a:solidFill>
                            <a:srgbClr val="666666"/>
                          </a:solidFill>
                        </a:rPr>
                        <a:t> Differential Pairs (Implemented, Testing to be completed in SRR4 Commissioning)</a:t>
                      </a:r>
                      <a:endParaRPr lang="en-SE" sz="1200" dirty="0">
                        <a:solidFill>
                          <a:srgbClr val="666666"/>
                        </a:solidFill>
                      </a:endParaRPr>
                    </a:p>
                  </a:txBody>
                  <a:tcPr anchor="ctr"/>
                </a:tc>
                <a:extLst>
                  <a:ext uri="{0D108BD9-81ED-4DB2-BD59-A6C34878D82A}">
                    <a16:rowId xmlns:a16="http://schemas.microsoft.com/office/drawing/2014/main" val="736177243"/>
                  </a:ext>
                </a:extLst>
              </a:tr>
              <a:tr h="319063">
                <a:tc>
                  <a:txBody>
                    <a:bodyPr/>
                    <a:lstStyle/>
                    <a:p>
                      <a:r>
                        <a:rPr lang="en-SE" sz="1200" dirty="0">
                          <a:solidFill>
                            <a:srgbClr val="666666"/>
                          </a:solidFill>
                        </a:rPr>
                        <a:t>BPMs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467175988"/>
                  </a:ext>
                </a:extLst>
              </a:tr>
              <a:tr h="302509">
                <a:tc>
                  <a:txBody>
                    <a:bodyPr/>
                    <a:lstStyle/>
                    <a:p>
                      <a:r>
                        <a:rPr lang="en-SE" sz="1200" dirty="0">
                          <a:solidFill>
                            <a:srgbClr val="666666"/>
                          </a:solidFill>
                        </a:rPr>
                        <a:t>BLMs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r>
                        <a:rPr lang="en-US" sz="1200" dirty="0" smtClean="0">
                          <a:solidFill>
                            <a:srgbClr val="666666"/>
                          </a:solidFill>
                        </a:rPr>
                        <a:t>Removed</a:t>
                      </a:r>
                      <a:r>
                        <a:rPr lang="en-US" sz="1200" baseline="0" dirty="0" smtClean="0">
                          <a:solidFill>
                            <a:srgbClr val="666666"/>
                          </a:solidFill>
                        </a:rPr>
                        <a:t> from Scope in </a:t>
                      </a:r>
                      <a:r>
                        <a:rPr lang="en-SE" sz="1200" dirty="0" smtClean="0">
                          <a:solidFill>
                            <a:srgbClr val="666666"/>
                          </a:solidFill>
                        </a:rPr>
                        <a:t>CCR ESS-5584795 </a:t>
                      </a:r>
                    </a:p>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smtClean="0">
                          <a:solidFill>
                            <a:srgbClr val="666666"/>
                          </a:solidFill>
                        </a:rPr>
                        <a:t>(NCR will be created by PSG</a:t>
                      </a:r>
                      <a:r>
                        <a:rPr lang="en-US" sz="1200" dirty="0" smtClean="0">
                          <a:solidFill>
                            <a:srgbClr val="666666"/>
                          </a:solidFill>
                        </a:rPr>
                        <a:t> for the MP function</a:t>
                      </a:r>
                      <a:r>
                        <a:rPr lang="en-SE" sz="1200" dirty="0" smtClean="0">
                          <a:solidFill>
                            <a:srgbClr val="666666"/>
                          </a:solidFill>
                        </a:rPr>
                        <a:t>), no local test report available yet. </a:t>
                      </a:r>
                    </a:p>
                  </a:txBody>
                  <a:tcPr anchor="ctr"/>
                </a:tc>
                <a:extLst>
                  <a:ext uri="{0D108BD9-81ED-4DB2-BD59-A6C34878D82A}">
                    <a16:rowId xmlns:a16="http://schemas.microsoft.com/office/drawing/2014/main" val="2769658807"/>
                  </a:ext>
                </a:extLst>
              </a:tr>
              <a:tr h="249993">
                <a:tc>
                  <a:txBody>
                    <a:bodyPr/>
                    <a:lstStyle/>
                    <a:p>
                      <a:r>
                        <a:rPr lang="en-SE" sz="1200" dirty="0">
                          <a:solidFill>
                            <a:srgbClr val="666666"/>
                          </a:solidFill>
                        </a:rPr>
                        <a:t>RFLPS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046650812"/>
                  </a:ext>
                </a:extLst>
              </a:tr>
              <a:tr h="298807">
                <a:tc>
                  <a:txBody>
                    <a:bodyPr/>
                    <a:lstStyle/>
                    <a:p>
                      <a:r>
                        <a:rPr lang="en-SE" sz="1200" dirty="0">
                          <a:solidFill>
                            <a:srgbClr val="666666"/>
                          </a:solidFill>
                        </a:rPr>
                        <a:t>Magnets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Magnets for BoT scope deployed – including bending magnets – excluding raster magnets (not needed for BoD)</a:t>
                      </a:r>
                    </a:p>
                  </a:txBody>
                  <a:tcPr anchor="ctr"/>
                </a:tc>
                <a:extLst>
                  <a:ext uri="{0D108BD9-81ED-4DB2-BD59-A6C34878D82A}">
                    <a16:rowId xmlns:a16="http://schemas.microsoft.com/office/drawing/2014/main" val="4133687885"/>
                  </a:ext>
                </a:extLst>
              </a:tr>
              <a:tr h="297935">
                <a:tc>
                  <a:txBody>
                    <a:bodyPr/>
                    <a:lstStyle/>
                    <a:p>
                      <a:r>
                        <a:rPr lang="en-SE" sz="1200" dirty="0">
                          <a:solidFill>
                            <a:srgbClr val="666666"/>
                          </a:solidFill>
                        </a:rPr>
                        <a:t>Vac valves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326496889"/>
                  </a:ext>
                </a:extLst>
              </a:tr>
              <a:tr h="337835">
                <a:tc>
                  <a:txBody>
                    <a:bodyPr/>
                    <a:lstStyle/>
                    <a:p>
                      <a:r>
                        <a:rPr lang="en-SE" sz="1200" dirty="0">
                          <a:solidFill>
                            <a:srgbClr val="666666"/>
                          </a:solidFill>
                        </a:rPr>
                        <a:t>PBVIS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925140882"/>
                  </a:ext>
                </a:extLst>
              </a:tr>
              <a:tr h="0">
                <a:tc>
                  <a:txBody>
                    <a:bodyPr/>
                    <a:lstStyle/>
                    <a:p>
                      <a:r>
                        <a:rPr lang="en-SE" sz="1200" dirty="0">
                          <a:solidFill>
                            <a:srgbClr val="666666"/>
                          </a:solidFill>
                        </a:rPr>
                        <a:t>FCs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r>
                        <a:rPr lang="en-SE" sz="1200" dirty="0">
                          <a:solidFill>
                            <a:srgbClr val="666666"/>
                          </a:solidFill>
                        </a:rPr>
                        <a:t>CCR </a:t>
                      </a:r>
                      <a:r>
                        <a:rPr lang="en-GB" sz="1200" u="none" strike="noStrike" kern="1200" dirty="0">
                          <a:solidFill>
                            <a:srgbClr val="666666"/>
                          </a:solidFill>
                          <a:effectLst/>
                          <a:latin typeface="+mn-lt"/>
                          <a:ea typeface="+mn-ea"/>
                          <a:cs typeface="+mn-cs"/>
                        </a:rPr>
                        <a:t>ESS-5584078</a:t>
                      </a:r>
                      <a:r>
                        <a:rPr lang="en-GB" sz="1800" u="none" strike="noStrike" kern="1200" dirty="0">
                          <a:solidFill>
                            <a:schemeClr val="dk1"/>
                          </a:solidFill>
                          <a:effectLst/>
                          <a:latin typeface="+mn-lt"/>
                          <a:ea typeface="+mn-ea"/>
                          <a:cs typeface="+mn-cs"/>
                        </a:rPr>
                        <a:t> </a:t>
                      </a:r>
                      <a:r>
                        <a:rPr lang="en-SE" sz="1200" dirty="0">
                          <a:solidFill>
                            <a:srgbClr val="666666"/>
                          </a:solidFill>
                        </a:rPr>
                        <a:t>(DTL4 FC deferred to BoT - </a:t>
                      </a:r>
                      <a:r>
                        <a:rPr lang="en-GB" sz="1200" dirty="0">
                          <a:solidFill>
                            <a:srgbClr val="666666"/>
                          </a:solidFill>
                        </a:rPr>
                        <a:t>implemented</a:t>
                      </a:r>
                      <a:r>
                        <a:rPr lang="en-SE" sz="1200" dirty="0">
                          <a:solidFill>
                            <a:srgbClr val="666666"/>
                          </a:solidFill>
                        </a:rPr>
                        <a:t>)</a:t>
                      </a:r>
                    </a:p>
                  </a:txBody>
                  <a:tcPr anchor="ctr"/>
                </a:tc>
                <a:extLst>
                  <a:ext uri="{0D108BD9-81ED-4DB2-BD59-A6C34878D82A}">
                    <a16:rowId xmlns:a16="http://schemas.microsoft.com/office/drawing/2014/main" val="2587269688"/>
                  </a:ext>
                </a:extLst>
              </a:tr>
              <a:tr h="292352">
                <a:tc>
                  <a:txBody>
                    <a:bodyPr/>
                    <a:lstStyle/>
                    <a:p>
                      <a:r>
                        <a:rPr lang="en-SE" sz="1200" dirty="0">
                          <a:solidFill>
                            <a:srgbClr val="666666"/>
                          </a:solidFill>
                        </a:rPr>
                        <a:t>IBSs</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smtClean="0">
                          <a:solidFill>
                            <a:srgbClr val="666666"/>
                          </a:solidFill>
                        </a:rPr>
                        <a:t>Spoke IBS </a:t>
                      </a:r>
                      <a:r>
                        <a:rPr lang="en-US" sz="1200" dirty="0" smtClean="0">
                          <a:solidFill>
                            <a:srgbClr val="666666"/>
                          </a:solidFill>
                        </a:rPr>
                        <a:t>in review</a:t>
                      </a:r>
                      <a:endParaRPr lang="en-SE" sz="1200" dirty="0">
                        <a:solidFill>
                          <a:srgbClr val="666666"/>
                        </a:solidFill>
                      </a:endParaRP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35011829"/>
                  </a:ext>
                </a:extLst>
              </a:tr>
              <a:tr h="296311">
                <a:tc>
                  <a:txBody>
                    <a:bodyPr/>
                    <a:lstStyle/>
                    <a:p>
                      <a:r>
                        <a:rPr lang="en-SE" sz="1200" dirty="0">
                          <a:solidFill>
                            <a:srgbClr val="666666"/>
                          </a:solidFill>
                        </a:rPr>
                        <a:t>TBD</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1511156218"/>
                  </a:ext>
                </a:extLst>
              </a:tr>
            </a:tbl>
          </a:graphicData>
        </a:graphic>
      </p:graphicFrame>
      <p:sp>
        <p:nvSpPr>
          <p:cNvPr id="5" name="TextBox 4">
            <a:extLst>
              <a:ext uri="{FF2B5EF4-FFF2-40B4-BE49-F238E27FC236}">
                <a16:creationId xmlns:a16="http://schemas.microsoft.com/office/drawing/2014/main" id="{404892DB-F26A-AAA3-A2D5-8B8CAB35E495}"/>
              </a:ext>
            </a:extLst>
          </p:cNvPr>
          <p:cNvSpPr txBox="1"/>
          <p:nvPr/>
        </p:nvSpPr>
        <p:spPr>
          <a:xfrm>
            <a:off x="313227" y="973672"/>
            <a:ext cx="5309530" cy="369332"/>
          </a:xfrm>
          <a:prstGeom prst="rect">
            <a:avLst/>
          </a:prstGeom>
          <a:noFill/>
        </p:spPr>
        <p:txBody>
          <a:bodyPr wrap="none" rtlCol="0">
            <a:spAutoFit/>
          </a:bodyPr>
          <a:lstStyle/>
          <a:p>
            <a:pPr algn="l"/>
            <a:r>
              <a:rPr lang="en-GB" b="0" i="0" u="none" strike="noStrike" dirty="0">
                <a:solidFill>
                  <a:srgbClr val="666666"/>
                </a:solidFill>
                <a:effectLst/>
                <a:latin typeface="Calibri" panose="020F0502020204030204" pitchFamily="34" charset="0"/>
              </a:rPr>
              <a:t>MP-SoS SSC Classification Report – ESS-4867744, rev 3 </a:t>
            </a:r>
            <a:endParaRPr lang="en-SE" dirty="0">
              <a:solidFill>
                <a:srgbClr val="666666"/>
              </a:solidFill>
            </a:endParaRPr>
          </a:p>
        </p:txBody>
      </p:sp>
      <p:sp>
        <p:nvSpPr>
          <p:cNvPr id="9" name="Title 1"/>
          <p:cNvSpPr txBox="1">
            <a:spLocks/>
          </p:cNvSpPr>
          <p:nvPr/>
        </p:nvSpPr>
        <p:spPr>
          <a:xfrm>
            <a:off x="1390036" y="1683900"/>
            <a:ext cx="10801964" cy="657339"/>
          </a:xfrm>
          <a:prstGeom prst="rect">
            <a:avLst/>
          </a:prstGeom>
        </p:spPr>
        <p:txBody>
          <a:bodyPr vert="horz" lIns="90000" tIns="45720" rIns="91440" bIns="18000" rtlCol="0" anchor="t" anchorCtr="0">
            <a:noAutofit/>
          </a:bodyPr>
          <a:lst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a:lstStyle>
          <a:p>
            <a:endParaRPr lang="en-US" dirty="0"/>
          </a:p>
        </p:txBody>
      </p:sp>
    </p:spTree>
    <p:extLst>
      <p:ext uri="{BB962C8B-B14F-4D97-AF65-F5344CB8AC3E}">
        <p14:creationId xmlns:p14="http://schemas.microsoft.com/office/powerpoint/2010/main" val="1029525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7</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graphicFrame>
        <p:nvGraphicFramePr>
          <p:cNvPr id="15" name="Table 14">
            <a:extLst>
              <a:ext uri="{FF2B5EF4-FFF2-40B4-BE49-F238E27FC236}">
                <a16:creationId xmlns:a16="http://schemas.microsoft.com/office/drawing/2014/main" id="{E4C10A8E-205F-A153-E089-8531E73D46D4}"/>
              </a:ext>
            </a:extLst>
          </p:cNvPr>
          <p:cNvGraphicFramePr>
            <a:graphicFrameLocks noGrp="1"/>
          </p:cNvGraphicFramePr>
          <p:nvPr>
            <p:extLst>
              <p:ext uri="{D42A27DB-BD31-4B8C-83A1-F6EECF244321}">
                <p14:modId xmlns:p14="http://schemas.microsoft.com/office/powerpoint/2010/main" val="1156836865"/>
              </p:ext>
            </p:extLst>
          </p:nvPr>
        </p:nvGraphicFramePr>
        <p:xfrm>
          <a:off x="485975" y="1336815"/>
          <a:ext cx="11305408" cy="2362176"/>
        </p:xfrm>
        <a:graphic>
          <a:graphicData uri="http://schemas.openxmlformats.org/drawingml/2006/table">
            <a:tbl>
              <a:tblPr firstRow="1" bandRow="1">
                <a:tableStyleId>{5C22544A-7EE6-4342-B048-85BDC9FD1C3A}</a:tableStyleId>
              </a:tblPr>
              <a:tblGrid>
                <a:gridCol w="881475">
                  <a:extLst>
                    <a:ext uri="{9D8B030D-6E8A-4147-A177-3AD203B41FA5}">
                      <a16:colId xmlns:a16="http://schemas.microsoft.com/office/drawing/2014/main" val="257938824"/>
                    </a:ext>
                  </a:extLst>
                </a:gridCol>
                <a:gridCol w="1086337">
                  <a:extLst>
                    <a:ext uri="{9D8B030D-6E8A-4147-A177-3AD203B41FA5}">
                      <a16:colId xmlns:a16="http://schemas.microsoft.com/office/drawing/2014/main" val="363958538"/>
                    </a:ext>
                  </a:extLst>
                </a:gridCol>
                <a:gridCol w="990685">
                  <a:extLst>
                    <a:ext uri="{9D8B030D-6E8A-4147-A177-3AD203B41FA5}">
                      <a16:colId xmlns:a16="http://schemas.microsoft.com/office/drawing/2014/main" val="408693945"/>
                    </a:ext>
                  </a:extLst>
                </a:gridCol>
                <a:gridCol w="1263977">
                  <a:extLst>
                    <a:ext uri="{9D8B030D-6E8A-4147-A177-3AD203B41FA5}">
                      <a16:colId xmlns:a16="http://schemas.microsoft.com/office/drawing/2014/main" val="1133153055"/>
                    </a:ext>
                  </a:extLst>
                </a:gridCol>
                <a:gridCol w="7082934">
                  <a:extLst>
                    <a:ext uri="{9D8B030D-6E8A-4147-A177-3AD203B41FA5}">
                      <a16:colId xmlns:a16="http://schemas.microsoft.com/office/drawing/2014/main" val="1486628941"/>
                    </a:ext>
                  </a:extLst>
                </a:gridCol>
              </a:tblGrid>
              <a:tr h="502970">
                <a:tc>
                  <a:txBody>
                    <a:bodyPr/>
                    <a:lstStyle/>
                    <a:p>
                      <a:r>
                        <a:rPr lang="en-SE" sz="1200" dirty="0">
                          <a:solidFill>
                            <a:schemeClr val="bg1"/>
                          </a:solidFill>
                        </a:rPr>
                        <a:t>SSC Name</a:t>
                      </a:r>
                    </a:p>
                  </a:txBody>
                  <a:tcPr/>
                </a:tc>
                <a:tc>
                  <a:txBody>
                    <a:bodyPr/>
                    <a:lstStyle/>
                    <a:p>
                      <a:r>
                        <a:rPr lang="en-SE" sz="1200" dirty="0">
                          <a:solidFill>
                            <a:schemeClr val="bg1"/>
                          </a:solidFill>
                        </a:rPr>
                        <a:t>MP Requ + ICDs (PSG)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chemeClr val="bg1"/>
                          </a:solidFill>
                        </a:rPr>
                        <a:t>PIL report</a:t>
                      </a:r>
                    </a:p>
                    <a:p>
                      <a:r>
                        <a:rPr lang="en-SE" sz="1200" dirty="0">
                          <a:solidFill>
                            <a:schemeClr val="bg1"/>
                          </a:solidFill>
                        </a:rPr>
                        <a:t>(PSG)</a:t>
                      </a:r>
                    </a:p>
                  </a:txBody>
                  <a:tcPr/>
                </a:tc>
                <a:tc>
                  <a:txBody>
                    <a:bodyPr/>
                    <a:lstStyle/>
                    <a:p>
                      <a:r>
                        <a:rPr lang="en-SE" sz="1200" dirty="0">
                          <a:solidFill>
                            <a:schemeClr val="bg1"/>
                          </a:solidFill>
                        </a:rPr>
                        <a:t>Local Test Report (SO)</a:t>
                      </a:r>
                    </a:p>
                  </a:txBody>
                  <a:tcPr/>
                </a:tc>
                <a:tc>
                  <a:txBody>
                    <a:bodyPr/>
                    <a:lstStyle/>
                    <a:p>
                      <a:r>
                        <a:rPr lang="en-SE" sz="1200" dirty="0">
                          <a:solidFill>
                            <a:schemeClr val="bg1"/>
                          </a:solidFill>
                        </a:rPr>
                        <a:t>CCRs / Comments</a:t>
                      </a:r>
                    </a:p>
                  </a:txBody>
                  <a:tcPr/>
                </a:tc>
                <a:extLst>
                  <a:ext uri="{0D108BD9-81ED-4DB2-BD59-A6C34878D82A}">
                    <a16:rowId xmlns:a16="http://schemas.microsoft.com/office/drawing/2014/main" val="2135582355"/>
                  </a:ext>
                </a:extLst>
              </a:tr>
              <a:tr h="478332">
                <a:tc>
                  <a:txBody>
                    <a:bodyPr/>
                    <a:lstStyle/>
                    <a:p>
                      <a:r>
                        <a:rPr lang="en-SE" sz="1200" dirty="0">
                          <a:solidFill>
                            <a:srgbClr val="666666"/>
                          </a:solidFill>
                        </a:rPr>
                        <a:t>LEBT chopper</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302041579"/>
                  </a:ext>
                </a:extLst>
              </a:tr>
              <a:tr h="472153">
                <a:tc>
                  <a:txBody>
                    <a:bodyPr/>
                    <a:lstStyle/>
                    <a:p>
                      <a:r>
                        <a:rPr lang="en-SE" sz="1200" dirty="0">
                          <a:solidFill>
                            <a:srgbClr val="666666"/>
                          </a:solidFill>
                        </a:rPr>
                        <a:t>MEBT chopper</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453595420"/>
                  </a:ext>
                </a:extLst>
              </a:tr>
              <a:tr h="430389">
                <a:tc>
                  <a:txBody>
                    <a:bodyPr/>
                    <a:lstStyle/>
                    <a:p>
                      <a:r>
                        <a:rPr lang="en-SE" sz="1200" dirty="0">
                          <a:solidFill>
                            <a:srgbClr val="666666"/>
                          </a:solidFill>
                        </a:rPr>
                        <a:t>FSU</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endParaRPr lang="en-SE" sz="1200" dirty="0">
                        <a:solidFill>
                          <a:srgbClr val="666666"/>
                        </a:solidFill>
                      </a:endParaRPr>
                    </a:p>
                  </a:txBody>
                  <a:tcPr anchor="ctr"/>
                </a:tc>
                <a:extLst>
                  <a:ext uri="{0D108BD9-81ED-4DB2-BD59-A6C34878D82A}">
                    <a16:rowId xmlns:a16="http://schemas.microsoft.com/office/drawing/2014/main" val="736177243"/>
                  </a:ext>
                </a:extLst>
              </a:tr>
              <a:tr h="478332">
                <a:tc>
                  <a:txBody>
                    <a:bodyPr/>
                    <a:lstStyle/>
                    <a:p>
                      <a:r>
                        <a:rPr lang="en-SE" sz="1200" dirty="0">
                          <a:solidFill>
                            <a:srgbClr val="666666"/>
                          </a:solidFill>
                        </a:rPr>
                        <a:t>Ion Source</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r>
                        <a:rPr lang="en-SE" sz="1200" dirty="0">
                          <a:solidFill>
                            <a:srgbClr val="666666"/>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E" sz="1200" dirty="0">
                        <a:solidFill>
                          <a:srgbClr val="666666"/>
                        </a:solidFill>
                      </a:endParaRPr>
                    </a:p>
                  </a:txBody>
                  <a:tcPr anchor="ctr"/>
                </a:tc>
                <a:extLst>
                  <a:ext uri="{0D108BD9-81ED-4DB2-BD59-A6C34878D82A}">
                    <a16:rowId xmlns:a16="http://schemas.microsoft.com/office/drawing/2014/main" val="1467175988"/>
                  </a:ext>
                </a:extLst>
              </a:tr>
            </a:tbl>
          </a:graphicData>
        </a:graphic>
      </p:graphicFrame>
      <p:sp>
        <p:nvSpPr>
          <p:cNvPr id="7" name="Title 1"/>
          <p:cNvSpPr txBox="1">
            <a:spLocks/>
          </p:cNvSpPr>
          <p:nvPr/>
        </p:nvSpPr>
        <p:spPr>
          <a:xfrm>
            <a:off x="1103708" y="265373"/>
            <a:ext cx="9894669" cy="657339"/>
          </a:xfrm>
          <a:prstGeom prst="rect">
            <a:avLst/>
          </a:prstGeom>
        </p:spPr>
        <p:txBody>
          <a:bodyPr vert="horz" lIns="90000" tIns="45720" rIns="91440" bIns="18000" rtlCol="0" anchor="t" anchorCtr="0">
            <a:noAutofit/>
          </a:bodyPr>
          <a:lst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a:lstStyle>
          <a:p>
            <a:r>
              <a:rPr lang="en-US" dirty="0"/>
              <a:t>SSCI2S’s – MP-SoS Actuator Systems (</a:t>
            </a:r>
            <a:r>
              <a:rPr lang="en-US" dirty="0" err="1"/>
              <a:t>BoD</a:t>
            </a:r>
            <a:r>
              <a:rPr lang="en-US" dirty="0"/>
              <a:t>)</a:t>
            </a:r>
          </a:p>
        </p:txBody>
      </p:sp>
    </p:spTree>
    <p:extLst>
      <p:ext uri="{BB962C8B-B14F-4D97-AF65-F5344CB8AC3E}">
        <p14:creationId xmlns:p14="http://schemas.microsoft.com/office/powerpoint/2010/main" val="2954137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8</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sp>
        <p:nvSpPr>
          <p:cNvPr id="7" name="Title 1"/>
          <p:cNvSpPr txBox="1">
            <a:spLocks/>
          </p:cNvSpPr>
          <p:nvPr/>
        </p:nvSpPr>
        <p:spPr>
          <a:xfrm>
            <a:off x="1103708" y="265373"/>
            <a:ext cx="9894669" cy="657339"/>
          </a:xfrm>
          <a:prstGeom prst="rect">
            <a:avLst/>
          </a:prstGeom>
        </p:spPr>
        <p:txBody>
          <a:bodyPr vert="horz" lIns="90000" tIns="45720" rIns="91440" bIns="18000" rtlCol="0" anchor="t" anchorCtr="0">
            <a:noAutofit/>
          </a:bodyPr>
          <a:lst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a:lstStyle>
          <a:p>
            <a:r>
              <a:rPr lang="en-US" dirty="0"/>
              <a:t>Maintenance </a:t>
            </a:r>
            <a:r>
              <a:rPr lang="en-US" dirty="0" smtClean="0"/>
              <a:t>for </a:t>
            </a:r>
            <a:r>
              <a:rPr lang="en-US" dirty="0"/>
              <a:t>the Beam Interlock System</a:t>
            </a:r>
          </a:p>
        </p:txBody>
      </p:sp>
      <p:sp>
        <p:nvSpPr>
          <p:cNvPr id="5" name="Rectangle 4"/>
          <p:cNvSpPr/>
          <p:nvPr/>
        </p:nvSpPr>
        <p:spPr>
          <a:xfrm>
            <a:off x="840508" y="1206031"/>
            <a:ext cx="10637984" cy="2585323"/>
          </a:xfrm>
          <a:prstGeom prst="rect">
            <a:avLst/>
          </a:prstGeom>
        </p:spPr>
        <p:txBody>
          <a:bodyPr wrap="square">
            <a:spAutoFit/>
          </a:bodyPr>
          <a:lstStyle/>
          <a:p>
            <a:r>
              <a:rPr lang="en-US" dirty="0" smtClean="0"/>
              <a:t>Maintenance requirements for the Beam Interlock System can be found in the </a:t>
            </a:r>
          </a:p>
          <a:p>
            <a:r>
              <a:rPr lang="en-US" dirty="0" smtClean="0"/>
              <a:t>ESS-3178302 - Beam </a:t>
            </a:r>
            <a:r>
              <a:rPr lang="en-US" dirty="0"/>
              <a:t>Interlock System (BIS) Maintenance </a:t>
            </a:r>
            <a:r>
              <a:rPr lang="en-US" dirty="0" smtClean="0"/>
              <a:t>Manual</a:t>
            </a:r>
          </a:p>
          <a:p>
            <a:r>
              <a:rPr lang="en-US" dirty="0">
                <a:hlinkClick r:id="rId3"/>
              </a:rPr>
              <a:t>https://</a:t>
            </a:r>
            <a:r>
              <a:rPr lang="en-US" dirty="0" smtClean="0">
                <a:hlinkClick r:id="rId3"/>
              </a:rPr>
              <a:t>chess.esss.lu.se/enovia/link/ESS-3178302.2/21308.51166.47790.38262</a:t>
            </a:r>
            <a:endParaRPr lang="en-US" dirty="0" smtClean="0"/>
          </a:p>
          <a:p>
            <a:endParaRPr lang="en-US" dirty="0" smtClean="0"/>
          </a:p>
          <a:p>
            <a:endParaRPr lang="en-US" dirty="0" smtClean="0"/>
          </a:p>
          <a:p>
            <a:endParaRPr lang="en-US" dirty="0"/>
          </a:p>
          <a:p>
            <a:endParaRPr lang="en-US" dirty="0" smtClean="0"/>
          </a:p>
          <a:p>
            <a:endParaRPr lang="en-US" dirty="0"/>
          </a:p>
          <a:p>
            <a:endParaRPr lang="en-US" dirty="0"/>
          </a:p>
        </p:txBody>
      </p:sp>
      <p:pic>
        <p:nvPicPr>
          <p:cNvPr id="2" name="Picture 1"/>
          <p:cNvPicPr>
            <a:picLocks noChangeAspect="1"/>
          </p:cNvPicPr>
          <p:nvPr/>
        </p:nvPicPr>
        <p:blipFill>
          <a:blip r:embed="rId4"/>
          <a:stretch>
            <a:fillRect/>
          </a:stretch>
        </p:blipFill>
        <p:spPr>
          <a:xfrm>
            <a:off x="2053244" y="2262196"/>
            <a:ext cx="8016337" cy="3058316"/>
          </a:xfrm>
          <a:prstGeom prst="rect">
            <a:avLst/>
          </a:prstGeom>
        </p:spPr>
      </p:pic>
      <p:sp>
        <p:nvSpPr>
          <p:cNvPr id="6" name="Rectangle 5"/>
          <p:cNvSpPr/>
          <p:nvPr/>
        </p:nvSpPr>
        <p:spPr>
          <a:xfrm>
            <a:off x="840508" y="5494474"/>
            <a:ext cx="10861964" cy="923330"/>
          </a:xfrm>
          <a:prstGeom prst="rect">
            <a:avLst/>
          </a:prstGeom>
        </p:spPr>
        <p:txBody>
          <a:bodyPr wrap="square">
            <a:spAutoFit/>
          </a:bodyPr>
          <a:lstStyle/>
          <a:p>
            <a:r>
              <a:rPr lang="en-US" dirty="0" smtClean="0"/>
              <a:t>As all systems have been fully retested before SRR4, all systems are considered proof tested so no maintenance is required. Next revision of the manual will address the proof testing intervals and methods for interfacing systems as well as the BIS systems. </a:t>
            </a:r>
            <a:endParaRPr lang="en-US" dirty="0"/>
          </a:p>
        </p:txBody>
      </p:sp>
    </p:spTree>
    <p:extLst>
      <p:ext uri="{BB962C8B-B14F-4D97-AF65-F5344CB8AC3E}">
        <p14:creationId xmlns:p14="http://schemas.microsoft.com/office/powerpoint/2010/main" val="3266823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Machine Protection Systems (MPS)</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9</a:t>
            </a:fld>
            <a:endParaRPr lang="sv-SE"/>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sp>
        <p:nvSpPr>
          <p:cNvPr id="7" name="Title 1"/>
          <p:cNvSpPr txBox="1">
            <a:spLocks/>
          </p:cNvSpPr>
          <p:nvPr/>
        </p:nvSpPr>
        <p:spPr>
          <a:xfrm>
            <a:off x="1103708" y="265373"/>
            <a:ext cx="9894669" cy="657339"/>
          </a:xfrm>
          <a:prstGeom prst="rect">
            <a:avLst/>
          </a:prstGeom>
        </p:spPr>
        <p:txBody>
          <a:bodyPr vert="horz" lIns="90000" tIns="45720" rIns="91440" bIns="18000" rtlCol="0" anchor="t" anchorCtr="0">
            <a:noAutofit/>
          </a:bodyPr>
          <a:lst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a:lstStyle>
          <a:p>
            <a:r>
              <a:rPr lang="en-US" dirty="0" smtClean="0"/>
              <a:t>Tests </a:t>
            </a:r>
            <a:r>
              <a:rPr lang="en-US" dirty="0"/>
              <a:t>R</a:t>
            </a:r>
            <a:r>
              <a:rPr lang="en-US" dirty="0" smtClean="0"/>
              <a:t>equired </a:t>
            </a:r>
            <a:r>
              <a:rPr lang="en-US" dirty="0" smtClean="0"/>
              <a:t>with Beam Jira </a:t>
            </a:r>
            <a:r>
              <a:rPr lang="en-US" dirty="0">
                <a:hlinkClick r:id="rId3"/>
              </a:rPr>
              <a:t>ICSMPS-3936</a:t>
            </a:r>
            <a:endParaRPr lang="en-US" dirty="0"/>
          </a:p>
        </p:txBody>
      </p:sp>
      <p:pic>
        <p:nvPicPr>
          <p:cNvPr id="10" name="Picture 9"/>
          <p:cNvPicPr>
            <a:picLocks noChangeAspect="1"/>
          </p:cNvPicPr>
          <p:nvPr/>
        </p:nvPicPr>
        <p:blipFill>
          <a:blip r:embed="rId4"/>
          <a:stretch>
            <a:fillRect/>
          </a:stretch>
        </p:blipFill>
        <p:spPr>
          <a:xfrm>
            <a:off x="2299855" y="1151938"/>
            <a:ext cx="6915582" cy="4709689"/>
          </a:xfrm>
          <a:prstGeom prst="rect">
            <a:avLst/>
          </a:prstGeom>
        </p:spPr>
      </p:pic>
    </p:spTree>
    <p:extLst>
      <p:ext uri="{BB962C8B-B14F-4D97-AF65-F5344CB8AC3E}">
        <p14:creationId xmlns:p14="http://schemas.microsoft.com/office/powerpoint/2010/main" val="74328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resentation5" id="{C8E05FD6-4408-40A1-AAFA-F1913A6B3D38}" vid="{2ACFAA60-6D1B-4172-9AA5-52CCB5CBBC4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ESS-0060907 - Chess Core Powerpoint</Template>
  <TotalTime>10366</TotalTime>
  <Words>1057</Words>
  <Application>Microsoft Office PowerPoint</Application>
  <PresentationFormat>Widescreen</PresentationFormat>
  <Paragraphs>213</Paragraphs>
  <Slides>11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Segoe UI</vt:lpstr>
      <vt:lpstr>Segoe UI Light</vt:lpstr>
      <vt:lpstr>Segoe UI Semibold</vt:lpstr>
      <vt:lpstr>Wingdings</vt:lpstr>
      <vt:lpstr>Office-tema</vt:lpstr>
      <vt:lpstr>PowerPoint Presentation</vt:lpstr>
      <vt:lpstr>SAR4 - Machine Protection</vt:lpstr>
      <vt:lpstr>Machine Protection Context</vt:lpstr>
      <vt:lpstr>Machine Protection Context (BoD)</vt:lpstr>
      <vt:lpstr>Beam Interlock Systems and Status (BoD) CIDL (OS-0000037)</vt:lpstr>
      <vt:lpstr>SSCI2S’s – MP-SoS Sensor Systems (BoD) </vt:lpstr>
      <vt:lpstr>PowerPoint Presentation</vt:lpstr>
      <vt:lpstr>PowerPoint Presentation</vt:lpstr>
      <vt:lpstr>PowerPoint Presentation</vt:lpstr>
      <vt:lpstr>PowerPoint Presentation</vt:lpstr>
      <vt:lpstr>  Thanks,   Questions?</vt:lpstr>
    </vt:vector>
  </TitlesOfParts>
  <Company>European Spallation Source ERIC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Carroll</dc:creator>
  <cp:lastModifiedBy>Martin Carroll</cp:lastModifiedBy>
  <cp:revision>487</cp:revision>
  <cp:lastPrinted>2019-03-08T10:27:30Z</cp:lastPrinted>
  <dcterms:created xsi:type="dcterms:W3CDTF">2020-05-20T09:51:32Z</dcterms:created>
  <dcterms:modified xsi:type="dcterms:W3CDTF">2025-01-31T11:31:03Z</dcterms:modified>
</cp:coreProperties>
</file>