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67" r:id="rId3"/>
    <p:sldId id="272" r:id="rId4"/>
    <p:sldId id="278" r:id="rId5"/>
    <p:sldId id="1434" r:id="rId6"/>
    <p:sldId id="302" r:id="rId7"/>
    <p:sldId id="1458" r:id="rId8"/>
    <p:sldId id="279" r:id="rId9"/>
    <p:sldId id="280" r:id="rId10"/>
    <p:sldId id="285" r:id="rId11"/>
    <p:sldId id="27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3" autoAdjust="0"/>
    <p:restoredTop sz="94681" autoAdjust="0"/>
  </p:normalViewPr>
  <p:slideViewPr>
    <p:cSldViewPr snapToGrid="0" snapToObjects="1">
      <p:cViewPr>
        <p:scale>
          <a:sx n="130" d="100"/>
          <a:sy n="130" d="100"/>
        </p:scale>
        <p:origin x="82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2025-01-27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2025-01-27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8. Summary</a:t>
            </a:r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Vacuum Group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>
                <a:solidFill>
                  <a:srgbClr val="CCCCCC"/>
                </a:solidFill>
              </a:rPr>
              <a:t>10</a:t>
            </a:fld>
            <a:endParaRPr lang="en-US" noProof="0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71" y="1572655"/>
            <a:ext cx="11349584" cy="4768062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0" dirty="0"/>
              <a:t>Use the best available information on ESS vacuum system to create a reasonable scenario for maintenance and operation, taking the benefits of the Vacuum Policies: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0" dirty="0"/>
              <a:t>Use of standardization of equipment and procedures to simplify maintenance and operation (scale),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0" dirty="0"/>
              <a:t>Use of Framework Agreements for major components: dry pumps, turbo pumps, IP+NEG, valves, </a:t>
            </a:r>
            <a:r>
              <a:rPr lang="en-US" sz="2400" noProof="0" dirty="0" err="1"/>
              <a:t>etc</a:t>
            </a:r>
            <a:r>
              <a:rPr lang="en-US" sz="2400" noProof="0" dirty="0"/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noProof="0" dirty="0"/>
              <a:t>On-call for Vacuum System in place as </a:t>
            </a:r>
            <a:r>
              <a:rPr lang="en-US" sz="2400" i="1" dirty="0"/>
              <a:t>need it.</a:t>
            </a:r>
            <a:endParaRPr lang="en-US" sz="2400" i="1" noProof="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2025-01-27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57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Thanks</a:t>
            </a:r>
            <a:r>
              <a:rPr lang="en-US" dirty="0"/>
              <a:t>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SAR4D - Accelerator</a:t>
            </a:r>
            <a:br>
              <a:rPr lang="en-US" noProof="0" dirty="0"/>
            </a:br>
            <a:r>
              <a:rPr lang="en-US" noProof="0" dirty="0"/>
              <a:t>Vacuum Group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395" y="5605695"/>
            <a:ext cx="8945128" cy="459883"/>
          </a:xfrm>
        </p:spPr>
        <p:txBody>
          <a:bodyPr/>
          <a:lstStyle/>
          <a:p>
            <a:r>
              <a:rPr lang="en-US" noProof="0" dirty="0"/>
              <a:t>PRESENTED BY </a:t>
            </a:r>
            <a:r>
              <a:rPr lang="en-US" noProof="0" dirty="0" err="1"/>
              <a:t>marcelo</a:t>
            </a:r>
            <a:r>
              <a:rPr lang="en-US" noProof="0" dirty="0"/>
              <a:t> </a:t>
            </a:r>
            <a:r>
              <a:rPr lang="en-US" noProof="0" dirty="0" err="1"/>
              <a:t>juni</a:t>
            </a:r>
            <a:r>
              <a:rPr lang="en-US" noProof="0" dirty="0"/>
              <a:t> </a:t>
            </a:r>
            <a:r>
              <a:rPr lang="en-US" noProof="0" dirty="0" err="1"/>
              <a:t>ferreira</a:t>
            </a:r>
            <a:r>
              <a:rPr lang="en-US" noProof="0" dirty="0"/>
              <a:t>, Vacuum group leader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en-US" sz="1200" b="1" noProof="0" smtClean="0">
                <a:solidFill>
                  <a:schemeClr val="bg1"/>
                </a:solidFill>
              </a:rPr>
              <a:pPr/>
              <a:t>2025-01-27</a:t>
            </a:fld>
            <a:endParaRPr lang="en-US" sz="12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/>
              <a:pPr/>
              <a:t>3</a:t>
            </a:fld>
            <a:endParaRPr lang="en-US" noProof="0" dirty="0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553066"/>
              </p:ext>
            </p:extLst>
          </p:nvPr>
        </p:nvGraphicFramePr>
        <p:xfrm>
          <a:off x="1195647" y="1633448"/>
          <a:ext cx="10134600" cy="36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1	Vacuum Group – location distribution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2	Status of the Vacuum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3	Approach to managing scope for reliable operation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4	Scope and associated requirements / functions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5	Projected </a:t>
                      </a:r>
                      <a:r>
                        <a:rPr lang="en-US" sz="2000" b="0" noProof="0" dirty="0" err="1">
                          <a:solidFill>
                            <a:schemeClr val="bg1"/>
                          </a:solidFill>
                        </a:rPr>
                        <a:t>labour</a:t>
                      </a: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 resources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6	Projected non-</a:t>
                      </a:r>
                      <a:r>
                        <a:rPr lang="en-US" sz="2000" b="0" noProof="0" dirty="0" err="1">
                          <a:solidFill>
                            <a:schemeClr val="bg1"/>
                          </a:solidFill>
                        </a:rPr>
                        <a:t>labour</a:t>
                      </a: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 resources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7   Benchmarking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8   Summary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29401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Vacuum Group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>
                <a:solidFill>
                  <a:schemeClr val="bg1"/>
                </a:solidFill>
              </a:rPr>
              <a:t>2025-01-27</a:t>
            </a:fld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BBEC0686-D107-7422-0F15-F5292A3D0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982" t="15476" r="10982" b="-15146"/>
          <a:stretch/>
        </p:blipFill>
        <p:spPr>
          <a:xfrm>
            <a:off x="-250642" y="988121"/>
            <a:ext cx="10612876" cy="6480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030892" cy="657339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1. Vacuum Team – location distribution</a:t>
            </a:r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>
                <a:solidFill>
                  <a:srgbClr val="CCCCCC"/>
                </a:solidFill>
              </a:rPr>
              <a:t>4</a:t>
            </a:fld>
            <a:endParaRPr lang="en-US" noProof="0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0325"/>
            <a:ext cx="9360000" cy="507076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Mission across the facility ESS-3192748 - Functional Description Vacuum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152C42-7E7B-8230-D8E5-F54301A14E2E}"/>
              </a:ext>
            </a:extLst>
          </p:cNvPr>
          <p:cNvSpPr/>
          <p:nvPr/>
        </p:nvSpPr>
        <p:spPr>
          <a:xfrm>
            <a:off x="3608453" y="2652226"/>
            <a:ext cx="1540340" cy="116340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40FA38-41A7-8362-A72A-EF1F4010F6A2}"/>
              </a:ext>
            </a:extLst>
          </p:cNvPr>
          <p:cNvSpPr/>
          <p:nvPr/>
        </p:nvSpPr>
        <p:spPr>
          <a:xfrm>
            <a:off x="4094876" y="3566328"/>
            <a:ext cx="1540340" cy="116340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666666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A32CA0-A519-E4D2-B77E-301D05167E8C}"/>
              </a:ext>
            </a:extLst>
          </p:cNvPr>
          <p:cNvSpPr/>
          <p:nvPr/>
        </p:nvSpPr>
        <p:spPr>
          <a:xfrm>
            <a:off x="5387985" y="3861232"/>
            <a:ext cx="4746616" cy="39075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DBBE0C-F1B8-30DA-50EC-6317C1C20592}"/>
              </a:ext>
            </a:extLst>
          </p:cNvPr>
          <p:cNvSpPr/>
          <p:nvPr/>
        </p:nvSpPr>
        <p:spPr>
          <a:xfrm>
            <a:off x="2554536" y="1987423"/>
            <a:ext cx="7296345" cy="4155016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D5ABD4-0563-5B6D-4A7C-CFCBE1CA2943}"/>
              </a:ext>
            </a:extLst>
          </p:cNvPr>
          <p:cNvSpPr txBox="1"/>
          <p:nvPr/>
        </p:nvSpPr>
        <p:spPr>
          <a:xfrm>
            <a:off x="9007883" y="1297486"/>
            <a:ext cx="3132856" cy="255454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noProof="0" dirty="0">
                <a:solidFill>
                  <a:schemeClr val="accent6"/>
                </a:solidFill>
              </a:rPr>
              <a:t>Vacuum room on G02 (klystron gallery) Accelerator (including hardware from tunnel for maintenance):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6"/>
                </a:solidFill>
              </a:rPr>
              <a:t>Warm LINAC (HV),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6"/>
                </a:solidFill>
              </a:rPr>
              <a:t>Cold LINAC (HV, UHV, vacuum insulation </a:t>
            </a:r>
            <a:r>
              <a:rPr lang="en-US" sz="1600" noProof="0" dirty="0" err="1">
                <a:solidFill>
                  <a:schemeClr val="accent6"/>
                </a:solidFill>
              </a:rPr>
              <a:t>Cryo</a:t>
            </a:r>
            <a:r>
              <a:rPr lang="en-US" sz="1600" noProof="0" dirty="0">
                <a:solidFill>
                  <a:schemeClr val="accent6"/>
                </a:solidFill>
              </a:rPr>
              <a:t>,  particle free assembling),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6"/>
                </a:solidFill>
              </a:rPr>
              <a:t>A2T + Tunning Dump + drift room (HV, UHV),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533817-99CB-4F76-9A27-20B8375FFF1F}"/>
              </a:ext>
            </a:extLst>
          </p:cNvPr>
          <p:cNvCxnSpPr>
            <a:cxnSpLocks/>
            <a:stCxn id="24" idx="0"/>
          </p:cNvCxnSpPr>
          <p:nvPr/>
        </p:nvCxnSpPr>
        <p:spPr>
          <a:xfrm>
            <a:off x="1711333" y="5485797"/>
            <a:ext cx="337955" cy="7200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505700-F7A4-B73E-6D4E-9730FF5670B8}"/>
              </a:ext>
            </a:extLst>
          </p:cNvPr>
          <p:cNvSpPr txBox="1"/>
          <p:nvPr/>
        </p:nvSpPr>
        <p:spPr>
          <a:xfrm>
            <a:off x="141583" y="5485797"/>
            <a:ext cx="3139499" cy="107721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noProof="0" dirty="0">
                <a:solidFill>
                  <a:schemeClr val="tx2">
                    <a:lumMod val="75000"/>
                  </a:schemeClr>
                </a:solidFill>
              </a:rPr>
              <a:t>Vacuum Laboratories site wide support for all:</a:t>
            </a:r>
          </a:p>
          <a:p>
            <a:r>
              <a:rPr lang="en-US" sz="1600" noProof="0" dirty="0">
                <a:solidFill>
                  <a:schemeClr val="tx2">
                    <a:lumMod val="75000"/>
                  </a:schemeClr>
                </a:solidFill>
              </a:rPr>
              <a:t>- Accelerator/Target/Instruments</a:t>
            </a:r>
          </a:p>
          <a:p>
            <a:r>
              <a:rPr lang="en-US" sz="1600" noProof="0" dirty="0">
                <a:solidFill>
                  <a:schemeClr val="tx2">
                    <a:lumMod val="75000"/>
                  </a:schemeClr>
                </a:solidFill>
              </a:rPr>
              <a:t>- stand-alone vacuum systems</a:t>
            </a:r>
            <a:r>
              <a:rPr lang="en-US" sz="1600" noProof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D506BD-F02D-9078-235B-DFFB767BB4F1}"/>
              </a:ext>
            </a:extLst>
          </p:cNvPr>
          <p:cNvCxnSpPr>
            <a:cxnSpLocks/>
            <a:stCxn id="26" idx="0"/>
            <a:endCxn id="18" idx="5"/>
          </p:cNvCxnSpPr>
          <p:nvPr/>
        </p:nvCxnSpPr>
        <p:spPr>
          <a:xfrm flipH="1" flipV="1">
            <a:off x="5409638" y="4559356"/>
            <a:ext cx="5322751" cy="527444"/>
          </a:xfrm>
          <a:prstGeom prst="straightConnector1">
            <a:avLst/>
          </a:prstGeom>
          <a:ln w="15875">
            <a:solidFill>
              <a:schemeClr val="accent4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76ED16E-E984-33AC-21BE-573BFC3C0711}"/>
              </a:ext>
            </a:extLst>
          </p:cNvPr>
          <p:cNvSpPr txBox="1"/>
          <p:nvPr/>
        </p:nvSpPr>
        <p:spPr>
          <a:xfrm>
            <a:off x="9360789" y="5086800"/>
            <a:ext cx="2743199" cy="1323439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noProof="0" dirty="0">
                <a:solidFill>
                  <a:schemeClr val="accent4"/>
                </a:solidFill>
              </a:rPr>
              <a:t>Vacuum system on Target building: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4"/>
                </a:solidFill>
              </a:rPr>
              <a:t>Monolith Vessel (HV),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4"/>
                </a:solidFill>
              </a:rPr>
              <a:t>PBW vessel (HV),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4"/>
                </a:solidFill>
              </a:rPr>
              <a:t>NBPI (He, water).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C0374-8A0C-A2FB-DF0B-EC5459059708}"/>
              </a:ext>
            </a:extLst>
          </p:cNvPr>
          <p:cNvSpPr txBox="1"/>
          <p:nvPr/>
        </p:nvSpPr>
        <p:spPr>
          <a:xfrm>
            <a:off x="58452" y="1305606"/>
            <a:ext cx="2741173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noProof="0" dirty="0">
                <a:solidFill>
                  <a:schemeClr val="accent5">
                    <a:lumMod val="75000"/>
                  </a:schemeClr>
                </a:solidFill>
              </a:rPr>
              <a:t>Vacuum area on Neutron Instruments hall: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5">
                    <a:lumMod val="75000"/>
                  </a:schemeClr>
                </a:solidFill>
              </a:rPr>
              <a:t>Bunker (NG, choppers),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5">
                    <a:lumMod val="75000"/>
                  </a:schemeClr>
                </a:solidFill>
              </a:rPr>
              <a:t>Neutron guides (MV),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5">
                    <a:lumMod val="75000"/>
                  </a:schemeClr>
                </a:solidFill>
              </a:rPr>
              <a:t>Instruments (LV, MV, HV)</a:t>
            </a:r>
          </a:p>
          <a:p>
            <a:pPr marL="285750" indent="-285750">
              <a:buFontTx/>
              <a:buChar char="-"/>
            </a:pPr>
            <a:r>
              <a:rPr lang="en-US" sz="1600" noProof="0" dirty="0">
                <a:solidFill>
                  <a:schemeClr val="accent5">
                    <a:lumMod val="75000"/>
                  </a:schemeClr>
                </a:solidFill>
              </a:rPr>
              <a:t>Sample environment.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A9B639-118D-3634-35E6-0DBBE742CF91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627104" y="1513575"/>
            <a:ext cx="1206927" cy="1309028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ED9BB5C-DA74-11D4-0D52-D33345BED38E}"/>
              </a:ext>
            </a:extLst>
          </p:cNvPr>
          <p:cNvCxnSpPr>
            <a:cxnSpLocks/>
          </p:cNvCxnSpPr>
          <p:nvPr/>
        </p:nvCxnSpPr>
        <p:spPr>
          <a:xfrm flipV="1">
            <a:off x="661481" y="4658824"/>
            <a:ext cx="2931918" cy="77439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E0B8AFC-B659-43AE-2F70-46C4CFE521D0}"/>
              </a:ext>
            </a:extLst>
          </p:cNvPr>
          <p:cNvSpPr/>
          <p:nvPr/>
        </p:nvSpPr>
        <p:spPr>
          <a:xfrm>
            <a:off x="3635415" y="4460064"/>
            <a:ext cx="360040" cy="351656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60982F-B776-E849-0C5C-2F84877B2CFB}"/>
              </a:ext>
            </a:extLst>
          </p:cNvPr>
          <p:cNvCxnSpPr>
            <a:cxnSpLocks/>
          </p:cNvCxnSpPr>
          <p:nvPr/>
        </p:nvCxnSpPr>
        <p:spPr>
          <a:xfrm flipV="1">
            <a:off x="661481" y="4531285"/>
            <a:ext cx="4263676" cy="913708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2025-01-27</a:t>
            </a:fld>
            <a:endParaRPr lang="en-US" noProof="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Vacuum Group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D663EA-E3DC-2B91-FF73-074BA8902A95}"/>
              </a:ext>
            </a:extLst>
          </p:cNvPr>
          <p:cNvSpPr/>
          <p:nvPr/>
        </p:nvSpPr>
        <p:spPr>
          <a:xfrm>
            <a:off x="4925157" y="4228121"/>
            <a:ext cx="360040" cy="351656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0987E37-A3A9-90F1-6625-965304759EE5}"/>
              </a:ext>
            </a:extLst>
          </p:cNvPr>
          <p:cNvSpPr/>
          <p:nvPr/>
        </p:nvSpPr>
        <p:spPr>
          <a:xfrm>
            <a:off x="4976551" y="3901907"/>
            <a:ext cx="360040" cy="351656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8175537-3CCB-47C9-CBBA-F547995619D9}"/>
              </a:ext>
            </a:extLst>
          </p:cNvPr>
          <p:cNvCxnSpPr>
            <a:cxnSpLocks/>
          </p:cNvCxnSpPr>
          <p:nvPr/>
        </p:nvCxnSpPr>
        <p:spPr>
          <a:xfrm flipV="1">
            <a:off x="661481" y="4118828"/>
            <a:ext cx="4340363" cy="1309028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C6BAA8-1DF0-454F-4C9C-C49A69B5ABBD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761293" y="1928117"/>
            <a:ext cx="1124751" cy="1933115"/>
          </a:xfrm>
          <a:prstGeom prst="straightConnector1">
            <a:avLst/>
          </a:prstGeom>
          <a:ln w="15875">
            <a:solidFill>
              <a:schemeClr val="accent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736576"/>
          </a:xfrm>
        </p:spPr>
        <p:txBody>
          <a:bodyPr/>
          <a:lstStyle/>
          <a:p>
            <a:r>
              <a:rPr lang="en-US" noProof="0" dirty="0"/>
              <a:t>1.1 Vacuum Control System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>
                <a:solidFill>
                  <a:srgbClr val="CCCCCC"/>
                </a:solidFill>
              </a:rPr>
              <a:t>5</a:t>
            </a:fld>
            <a:endParaRPr lang="en-US" noProof="0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An Integrated Approach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2025-01-27</a:t>
            </a:fld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8B2F8A-1803-1252-EB2A-E6A1643AAD70}"/>
              </a:ext>
            </a:extLst>
          </p:cNvPr>
          <p:cNvGrpSpPr/>
          <p:nvPr/>
        </p:nvGrpSpPr>
        <p:grpSpPr>
          <a:xfrm>
            <a:off x="2568385" y="1554925"/>
            <a:ext cx="6897976" cy="4827078"/>
            <a:chOff x="2568385" y="1554925"/>
            <a:chExt cx="6897976" cy="4827078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9D5E867A-AC9F-663B-9E22-2ED22B9D5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160" y="1673989"/>
              <a:ext cx="6237096" cy="470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F7E5C0F-D7F1-D0A0-4481-E5AE3874BE16}"/>
                </a:ext>
              </a:extLst>
            </p:cNvPr>
            <p:cNvSpPr/>
            <p:nvPr/>
          </p:nvSpPr>
          <p:spPr>
            <a:xfrm>
              <a:off x="2568385" y="1554925"/>
              <a:ext cx="6897976" cy="2667999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E9CB89-92ED-F9CC-2EC0-EC6AC31F7069}"/>
              </a:ext>
            </a:extLst>
          </p:cNvPr>
          <p:cNvGrpSpPr/>
          <p:nvPr/>
        </p:nvGrpSpPr>
        <p:grpSpPr>
          <a:xfrm>
            <a:off x="932062" y="3534539"/>
            <a:ext cx="9383748" cy="711684"/>
            <a:chOff x="932062" y="3534539"/>
            <a:chExt cx="9383748" cy="7116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39C2E0-5878-04F4-0056-67B719E28A13}"/>
                </a:ext>
              </a:extLst>
            </p:cNvPr>
            <p:cNvSpPr txBox="1"/>
            <p:nvPr/>
          </p:nvSpPr>
          <p:spPr>
            <a:xfrm>
              <a:off x="7464235" y="3534539"/>
              <a:ext cx="16864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noProof="0" dirty="0">
                  <a:solidFill>
                    <a:schemeClr val="accent6"/>
                  </a:solidFill>
                  <a:ea typeface="ＭＳ Ｐゴシック" charset="0"/>
                </a:rPr>
                <a:t>Epics Domain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182114-822B-6781-3CEA-ED99C136E5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2062" y="4229501"/>
              <a:ext cx="9383748" cy="16722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DCE028-B70F-2781-8B2F-F4188E0E8066}"/>
              </a:ext>
            </a:extLst>
          </p:cNvPr>
          <p:cNvGrpSpPr/>
          <p:nvPr/>
        </p:nvGrpSpPr>
        <p:grpSpPr>
          <a:xfrm>
            <a:off x="9631362" y="3305658"/>
            <a:ext cx="2308395" cy="827094"/>
            <a:chOff x="9631362" y="3305658"/>
            <a:chExt cx="2308395" cy="827094"/>
          </a:xfrm>
        </p:grpSpPr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14B22E6-6627-EB82-E272-83EB0B315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0265" y="3439580"/>
              <a:ext cx="21494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noProof="0" dirty="0">
                  <a:solidFill>
                    <a:schemeClr val="tx1"/>
                  </a:solidFill>
                </a:rPr>
                <a:t>ICS team responsibility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779F8A3-1EAF-D9C8-EDFC-2BA40272A3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631362" y="3305658"/>
              <a:ext cx="0" cy="82709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575725-3E00-A2DD-7FC6-F4EE5CD968B6}"/>
              </a:ext>
            </a:extLst>
          </p:cNvPr>
          <p:cNvGrpSpPr/>
          <p:nvPr/>
        </p:nvGrpSpPr>
        <p:grpSpPr>
          <a:xfrm>
            <a:off x="9631362" y="4357751"/>
            <a:ext cx="2308395" cy="973201"/>
            <a:chOff x="9631362" y="4357751"/>
            <a:chExt cx="2308395" cy="973201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B3A9CB5B-95DD-55E9-5FB6-501BDD5A5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0265" y="4357751"/>
              <a:ext cx="21494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noProof="0" dirty="0">
                  <a:solidFill>
                    <a:srgbClr val="000000"/>
                  </a:solidFill>
                </a:rPr>
                <a:t>Vacuum team responsibility for project/installation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2647058-9E76-CF1E-E8C4-D7C09586E7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631362" y="4393254"/>
              <a:ext cx="0" cy="93769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310C73-791E-DBA3-E819-C4B1960E395C}"/>
              </a:ext>
            </a:extLst>
          </p:cNvPr>
          <p:cNvGrpSpPr/>
          <p:nvPr/>
        </p:nvGrpSpPr>
        <p:grpSpPr>
          <a:xfrm>
            <a:off x="932062" y="5350520"/>
            <a:ext cx="11007695" cy="1078117"/>
            <a:chOff x="932062" y="5350520"/>
            <a:chExt cx="11007695" cy="107811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399F82E-379B-6961-2CD3-3931FBFEC1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2062" y="5350520"/>
              <a:ext cx="9383748" cy="16722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2410F8C-6B15-1AF4-EBBB-E8E96451A6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631362" y="5444305"/>
              <a:ext cx="0" cy="937698"/>
            </a:xfrm>
            <a:prstGeom prst="straightConnector1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19192711-FC68-DD35-14EE-DD0E56A1C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0265" y="5505307"/>
              <a:ext cx="21494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noProof="0" dirty="0">
                  <a:solidFill>
                    <a:schemeClr val="accent5"/>
                  </a:solidFill>
                </a:rPr>
                <a:t>Vacuum team responsibility for Operation</a:t>
              </a:r>
            </a:p>
          </p:txBody>
        </p:sp>
      </p:grpSp>
      <p:sp>
        <p:nvSpPr>
          <p:cNvPr id="23" name="Platshållare för sidfot 3">
            <a:extLst>
              <a:ext uri="{FF2B5EF4-FFF2-40B4-BE49-F238E27FC236}">
                <a16:creationId xmlns:a16="http://schemas.microsoft.com/office/drawing/2014/main" id="{37674072-4E0C-2A15-FC15-B22E1F07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3" y="6475270"/>
            <a:ext cx="3932887" cy="365125"/>
          </a:xfrm>
        </p:spPr>
        <p:txBody>
          <a:bodyPr/>
          <a:lstStyle/>
          <a:p>
            <a:r>
              <a:rPr lang="en-US" noProof="0" dirty="0"/>
              <a:t>Vacuum status for accelerator commissioning</a:t>
            </a:r>
          </a:p>
        </p:txBody>
      </p:sp>
    </p:spTree>
    <p:extLst>
      <p:ext uri="{BB962C8B-B14F-4D97-AF65-F5344CB8AC3E}">
        <p14:creationId xmlns:p14="http://schemas.microsoft.com/office/powerpoint/2010/main" val="32654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ESS Vacuum System Overview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2025-01-27</a:t>
            </a:fld>
            <a:endParaRPr lang="en-US" noProof="0" dirty="0"/>
          </a:p>
        </p:txBody>
      </p:sp>
      <p:sp>
        <p:nvSpPr>
          <p:cNvPr id="26" name="Platshållare för text 7">
            <a:extLst>
              <a:ext uri="{FF2B5EF4-FFF2-40B4-BE49-F238E27FC236}">
                <a16:creationId xmlns:a16="http://schemas.microsoft.com/office/drawing/2014/main" id="{A780FAE4-2D56-E267-7B22-4D61E8327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489" y="931026"/>
            <a:ext cx="9360000" cy="507076"/>
          </a:xfrm>
        </p:spPr>
        <p:txBody>
          <a:bodyPr/>
          <a:lstStyle/>
          <a:p>
            <a:r>
              <a:rPr lang="en-US" noProof="0" dirty="0"/>
              <a:t>From Ion Source (IS) to Dump Line : vacuum system operational (OPIs)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A30B87E-50E7-42D8-A84A-3EA7D392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73688"/>
            <a:ext cx="9814841" cy="657338"/>
          </a:xfrm>
        </p:spPr>
        <p:txBody>
          <a:bodyPr/>
          <a:lstStyle/>
          <a:p>
            <a:r>
              <a:rPr lang="en-US" noProof="0" dirty="0"/>
              <a:t>1.2 Accelerator: NCL/SCL/DP</a:t>
            </a:r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id="{8CE78CC0-6873-9E27-4CD9-646445CC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en-US" sz="1600" noProof="0" smtClean="0">
                <a:solidFill>
                  <a:srgbClr val="CCCCCC"/>
                </a:solidFill>
              </a:rPr>
              <a:t>6</a:t>
            </a:fld>
            <a:endParaRPr lang="en-US" sz="1600" noProof="0" dirty="0">
              <a:solidFill>
                <a:srgbClr val="CCCCCC"/>
              </a:solidFill>
            </a:endParaRPr>
          </a:p>
        </p:txBody>
      </p:sp>
      <p:pic>
        <p:nvPicPr>
          <p:cNvPr id="12" name="Picture 11" descr="A diagram of a computer&#10;&#10;AI-generated content may be incorrect.">
            <a:extLst>
              <a:ext uri="{FF2B5EF4-FFF2-40B4-BE49-F238E27FC236}">
                <a16:creationId xmlns:a16="http://schemas.microsoft.com/office/drawing/2014/main" id="{DD16FB4D-CCAF-D278-BAB5-11C349AB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9" y="1438102"/>
            <a:ext cx="9519895" cy="4823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F98847-A3A5-C326-B357-DEE17A69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778" y="1588364"/>
            <a:ext cx="9294702" cy="49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ESS Vacuum System Overview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2025-01-27</a:t>
            </a:fld>
            <a:endParaRPr lang="en-US" noProof="0" dirty="0"/>
          </a:p>
        </p:txBody>
      </p:sp>
      <p:sp>
        <p:nvSpPr>
          <p:cNvPr id="26" name="Platshållare för text 7">
            <a:extLst>
              <a:ext uri="{FF2B5EF4-FFF2-40B4-BE49-F238E27FC236}">
                <a16:creationId xmlns:a16="http://schemas.microsoft.com/office/drawing/2014/main" id="{A780FAE4-2D56-E267-7B22-4D61E8327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489" y="931026"/>
            <a:ext cx="9360000" cy="507076"/>
          </a:xfrm>
        </p:spPr>
        <p:txBody>
          <a:bodyPr/>
          <a:lstStyle/>
          <a:p>
            <a:r>
              <a:rPr lang="en-US" noProof="0" dirty="0"/>
              <a:t>Ion Source (IS) + Low Energy Beam Transport (LEBT) </a:t>
            </a:r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id="{8CE78CC0-6873-9E27-4CD9-646445CC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en-US" sz="1600" noProof="0" smtClean="0">
                <a:solidFill>
                  <a:srgbClr val="CCCCCC"/>
                </a:solidFill>
              </a:rPr>
              <a:t>7</a:t>
            </a:fld>
            <a:endParaRPr lang="en-US" sz="1600" noProof="0" dirty="0">
              <a:solidFill>
                <a:srgbClr val="CCCCC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66297-28CC-5241-16AC-C3C1E3A239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10" y="1438102"/>
            <a:ext cx="9769345" cy="5402293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3F776DA-0093-B71B-A51E-158167EB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73688"/>
            <a:ext cx="9814841" cy="657338"/>
          </a:xfrm>
        </p:spPr>
        <p:txBody>
          <a:bodyPr/>
          <a:lstStyle/>
          <a:p>
            <a:r>
              <a:rPr lang="en-US" noProof="0" dirty="0"/>
              <a:t>1.2 Accelerator: NCL</a:t>
            </a:r>
          </a:p>
        </p:txBody>
      </p:sp>
    </p:spTree>
    <p:extLst>
      <p:ext uri="{BB962C8B-B14F-4D97-AF65-F5344CB8AC3E}">
        <p14:creationId xmlns:p14="http://schemas.microsoft.com/office/powerpoint/2010/main" val="16708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Status of documentation</a:t>
            </a:r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Vacuum Group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>
                <a:solidFill>
                  <a:srgbClr val="CCCCCC"/>
                </a:solidFill>
              </a:rPr>
              <a:t>8</a:t>
            </a:fld>
            <a:endParaRPr lang="en-US" noProof="0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1039483"/>
            <a:ext cx="9360000" cy="507076"/>
          </a:xfrm>
        </p:spPr>
        <p:txBody>
          <a:bodyPr/>
          <a:lstStyle/>
          <a:p>
            <a:r>
              <a:rPr lang="en-US" noProof="0" dirty="0"/>
              <a:t>CIDL + inspections + pre-start check list + permit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2025-01-27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6D6BE-7428-D2A1-5A4E-EF8FCBF1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165" y="1470109"/>
            <a:ext cx="4708285" cy="1243594"/>
          </a:xfrm>
        </p:spPr>
        <p:txBody>
          <a:bodyPr/>
          <a:lstStyle/>
          <a:p>
            <a:r>
              <a:rPr lang="en-US" sz="1800" noProof="0" dirty="0"/>
              <a:t>All Vacuum CIDL listed for BOD are on released status (453). All components on preliminary status are related to cryomodule not installed for 2 MW configuration (106).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D44F9-5F47-5330-BB6F-F24C3EDA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1" y="1447550"/>
            <a:ext cx="5980471" cy="52435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FCCD0E-D690-7675-5A8C-387421417613}"/>
              </a:ext>
            </a:extLst>
          </p:cNvPr>
          <p:cNvSpPr txBox="1"/>
          <p:nvPr/>
        </p:nvSpPr>
        <p:spPr>
          <a:xfrm>
            <a:off x="7067324" y="2774997"/>
            <a:ext cx="47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Pre-start checklist list made with CRO group.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9EFBB3-D757-E381-A3DE-B0A14CE61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0" y="1568682"/>
            <a:ext cx="5123509" cy="6147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B27156-B442-9A44-E2C3-76EE84438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20" y="1774286"/>
            <a:ext cx="7279689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AFE659-0EF0-A836-C364-D138463D2A83}"/>
              </a:ext>
            </a:extLst>
          </p:cNvPr>
          <p:cNvSpPr txBox="1"/>
          <p:nvPr/>
        </p:nvSpPr>
        <p:spPr>
          <a:xfrm>
            <a:off x="8145309" y="3205623"/>
            <a:ext cx="378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All documents for Vacuum Control System inspections done and released, including MPS-VAC interfaces (permanent energization authorization requested, waiting answer).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D86592-5E29-F514-2B01-CE7BC3E8DDE6}"/>
              </a:ext>
            </a:extLst>
          </p:cNvPr>
          <p:cNvSpPr txBox="1"/>
          <p:nvPr/>
        </p:nvSpPr>
        <p:spPr>
          <a:xfrm>
            <a:off x="8350729" y="5079853"/>
            <a:ext cx="3787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- CDRs and PDR’s done and no remarks left,</a:t>
            </a: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No NCR’s.</a:t>
            </a: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In-kind TA finished.</a:t>
            </a: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All TLP close/end/completed</a:t>
            </a:r>
          </a:p>
        </p:txBody>
      </p:sp>
    </p:spTree>
    <p:extLst>
      <p:ext uri="{BB962C8B-B14F-4D97-AF65-F5344CB8AC3E}">
        <p14:creationId xmlns:p14="http://schemas.microsoft.com/office/powerpoint/2010/main" val="35723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655084" cy="657339"/>
          </a:xfrm>
        </p:spPr>
        <p:txBody>
          <a:bodyPr/>
          <a:lstStyle/>
          <a:p>
            <a:r>
              <a:rPr lang="en-US" sz="3600" noProof="0" dirty="0"/>
              <a:t>3. Operation and maintenance</a:t>
            </a:r>
            <a:endParaRPr lang="en-US" sz="36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Vacuum Group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>
                <a:solidFill>
                  <a:srgbClr val="CCCCCC"/>
                </a:solidFill>
              </a:rPr>
              <a:t>9</a:t>
            </a:fld>
            <a:endParaRPr lang="en-US" noProof="0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124" y="1778184"/>
            <a:ext cx="10122657" cy="3845868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endParaRPr lang="en-US" i="1" noProof="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i="1" noProof="0" dirty="0">
                <a:solidFill>
                  <a:schemeClr val="tx1"/>
                </a:solidFill>
              </a:rPr>
              <a:t> maintenance in spare/supplies is estimated by average over 3 years period,</a:t>
            </a:r>
          </a:p>
          <a:p>
            <a:pPr marL="0" indent="0">
              <a:spcBef>
                <a:spcPts val="400"/>
              </a:spcBef>
              <a:buNone/>
            </a:pPr>
            <a:endParaRPr lang="en-US" i="1" noProof="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Periodic </a:t>
            </a:r>
            <a:r>
              <a:rPr lang="en-US" b="1" i="1" dirty="0">
                <a:solidFill>
                  <a:schemeClr val="tx1"/>
                </a:solidFill>
              </a:rPr>
              <a:t>inspection/maintenance </a:t>
            </a:r>
            <a:r>
              <a:rPr lang="en-US" i="1" dirty="0">
                <a:solidFill>
                  <a:schemeClr val="tx1"/>
                </a:solidFill>
              </a:rPr>
              <a:t>follow the code for each area: </a:t>
            </a:r>
            <a:r>
              <a:rPr lang="en-US" b="1" i="1" dirty="0" err="1">
                <a:solidFill>
                  <a:schemeClr val="tx1"/>
                </a:solidFill>
              </a:rPr>
              <a:t>i</a:t>
            </a:r>
            <a:r>
              <a:rPr lang="en-US" b="1" i="1" dirty="0">
                <a:solidFill>
                  <a:schemeClr val="tx1"/>
                </a:solidFill>
              </a:rPr>
              <a:t>. electrical</a:t>
            </a:r>
            <a:r>
              <a:rPr lang="en-US" i="1" dirty="0">
                <a:solidFill>
                  <a:schemeClr val="tx1"/>
                </a:solidFill>
              </a:rPr>
              <a:t>: specific code requirements defined and regular as required (ESS-5491320); </a:t>
            </a:r>
            <a:r>
              <a:rPr lang="en-US" b="1" i="1" dirty="0">
                <a:solidFill>
                  <a:schemeClr val="tx1"/>
                </a:solidFill>
              </a:rPr>
              <a:t>ii. Hardware</a:t>
            </a:r>
            <a:r>
              <a:rPr lang="en-US" i="1" dirty="0">
                <a:solidFill>
                  <a:schemeClr val="tx1"/>
                </a:solidFill>
              </a:rPr>
              <a:t>: it depends on factory requirement of each device, approach defined by function (Vacuum Handbook part 2 ESS-0012895),</a:t>
            </a:r>
          </a:p>
          <a:p>
            <a:pPr marL="0" indent="0">
              <a:spcBef>
                <a:spcPts val="400"/>
              </a:spcBef>
              <a:buNone/>
            </a:pPr>
            <a:endParaRPr lang="en-US" i="1" noProof="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System ready for BOD!!!</a:t>
            </a:r>
            <a:endParaRPr lang="en-US" sz="2400" b="1" i="1" noProof="0" dirty="0">
              <a:solidFill>
                <a:schemeClr val="tx1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7124" y="1096910"/>
            <a:ext cx="7281134" cy="507076"/>
          </a:xfrm>
        </p:spPr>
        <p:txBody>
          <a:bodyPr/>
          <a:lstStyle/>
          <a:p>
            <a:r>
              <a:rPr lang="en-US" noProof="0" dirty="0"/>
              <a:t>Standardization of procedure: electrical and hardware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2025-01-27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50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19604</TotalTime>
  <Words>563</Words>
  <Application>Microsoft Macintosh PowerPoint</Application>
  <PresentationFormat>Widescreen</PresentationFormat>
  <Paragraphs>89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SAR4D - Accelerator Vacuum Group</vt:lpstr>
      <vt:lpstr>Agenda</vt:lpstr>
      <vt:lpstr>1. Vacuum Team – location distribution</vt:lpstr>
      <vt:lpstr>1.1 Vacuum Control System</vt:lpstr>
      <vt:lpstr>1.2 Accelerator: NCL/SCL/DP</vt:lpstr>
      <vt:lpstr>1.2 Accelerator: NCL</vt:lpstr>
      <vt:lpstr>2. Status of documentation</vt:lpstr>
      <vt:lpstr>3. Operation and maintenance</vt:lpstr>
      <vt:lpstr>8. 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Persson</dc:creator>
  <cp:lastModifiedBy>Marcelo Juni Ferreira</cp:lastModifiedBy>
  <cp:revision>87</cp:revision>
  <cp:lastPrinted>2019-03-08T10:27:30Z</cp:lastPrinted>
  <dcterms:created xsi:type="dcterms:W3CDTF">2023-09-28T12:45:55Z</dcterms:created>
  <dcterms:modified xsi:type="dcterms:W3CDTF">2025-01-30T13:13:04Z</dcterms:modified>
</cp:coreProperties>
</file>