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7" r:id="rId2"/>
    <p:sldId id="272" r:id="rId3"/>
    <p:sldId id="274" r:id="rId4"/>
    <p:sldId id="1349" r:id="rId5"/>
    <p:sldId id="1369" r:id="rId6"/>
    <p:sldId id="1371" r:id="rId7"/>
    <p:sldId id="1449" r:id="rId8"/>
    <p:sldId id="1442" r:id="rId9"/>
    <p:sldId id="275" r:id="rId10"/>
    <p:sldId id="1443" r:id="rId11"/>
    <p:sldId id="1452" r:id="rId12"/>
    <p:sldId id="269" r:id="rId13"/>
    <p:sldId id="1445" r:id="rId14"/>
    <p:sldId id="1450" r:id="rId15"/>
    <p:sldId id="1446" r:id="rId16"/>
    <p:sldId id="1451" r:id="rId17"/>
    <p:sldId id="1447" r:id="rId18"/>
    <p:sldId id="1448" r:id="rId19"/>
    <p:sldId id="277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59" autoAdjust="0"/>
    <p:restoredTop sz="94681" autoAdjust="0"/>
  </p:normalViewPr>
  <p:slideViewPr>
    <p:cSldViewPr snapToGrid="0" snapToObjects="1">
      <p:cViewPr>
        <p:scale>
          <a:sx n="100" d="100"/>
          <a:sy n="100" d="100"/>
        </p:scale>
        <p:origin x="2680" y="2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2025-01-31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5658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2025-01-31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hess.esss.lu.se/enovia/link/ESS-0101321/21308.51166.7100.25505/valid" TargetMode="External"/><Relationship Id="rId3" Type="http://schemas.openxmlformats.org/officeDocument/2006/relationships/hyperlink" Target="https://chess.esss.lu.se/enovia/link/ESS-4973360/21308.51166.49312.48697/valid" TargetMode="External"/><Relationship Id="rId7" Type="http://schemas.openxmlformats.org/officeDocument/2006/relationships/hyperlink" Target="https://chess.esss.lu.se/enovia/link/ESS-5461033/21308.51166.38894.26082/valid" TargetMode="External"/><Relationship Id="rId2" Type="http://schemas.openxmlformats.org/officeDocument/2006/relationships/hyperlink" Target="https://chess.esss.lu.se/enovia/link/ESS-5493839.1/21308.51166.29877.13197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hess.esss.lu.se/enovia/link/ESS-3153113/21308.51166.5120.58271/valid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chess.esss.lu.se/enovia/link/ESS-0104828/21308.51166.39865.15377/valid" TargetMode="External"/><Relationship Id="rId10" Type="http://schemas.openxmlformats.org/officeDocument/2006/relationships/hyperlink" Target="https://indico.esss.lu.se/event/542/" TargetMode="External"/><Relationship Id="rId4" Type="http://schemas.openxmlformats.org/officeDocument/2006/relationships/hyperlink" Target="https://chess.esss.lu.se/enovia/link/ESS-5003254/21308.51166.42547.36546/valid" TargetMode="External"/><Relationship Id="rId9" Type="http://schemas.openxmlformats.org/officeDocument/2006/relationships/hyperlink" Target="https://chess.esss.lu.se/enovia/link/ESS-0051459/21308.51166.768.46069/vali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hess.esss.lu.se/enovia/link/ESS-5585925/21308.51166.42717.28908/valid" TargetMode="External"/><Relationship Id="rId2" Type="http://schemas.openxmlformats.org/officeDocument/2006/relationships/hyperlink" Target="https://chess.esss.lu.se/enovia/link/ESS-5585959/21308.51166.13734.12075/valid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9996998" cy="2387600"/>
          </a:xfrm>
        </p:spPr>
        <p:txBody>
          <a:bodyPr/>
          <a:lstStyle/>
          <a:p>
            <a:r>
              <a:rPr lang="en-GB" dirty="0"/>
              <a:t>Cryogenic System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ESS System Acceptance Review SAR4  </a:t>
            </a:r>
          </a:p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February 2025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Philipp Arnold / Henry </a:t>
            </a:r>
            <a:r>
              <a:rPr lang="en-GB" dirty="0" err="1"/>
              <a:t>Przybilski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 smtClean="0">
                <a:solidFill>
                  <a:schemeClr val="bg1"/>
                </a:solidFill>
              </a:rPr>
              <a:pPr/>
              <a:t>2025-01-31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18018-60CA-DBBA-F531-170396E69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DEDEB03-C592-854E-E67E-EEF63EABE2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0654550-6408-6F14-3DA4-BBA28BBE48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9AF590A-A8B3-FC9A-E4E8-4CD1F7477F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A6F750AC-4B6C-7837-550D-32C66C3E5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Applicable codes and compliance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BF265A0A-71AD-2B20-D571-DBEC4A7D00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7768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66BF5-881B-DED4-BEF2-2BF88B0BF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3B1730-7FDB-C50B-6017-260BC215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Safety of cryogenic systems operations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2E626-7793-89E1-A4D5-6C5F16A1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FD9D7-0044-0A04-2771-8F3C94D2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7BCEE-C5DF-6C06-F1AD-D2F74F9FF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078" y="1438102"/>
            <a:ext cx="11088292" cy="5030227"/>
          </a:xfrm>
        </p:spPr>
        <p:txBody>
          <a:bodyPr/>
          <a:lstStyle/>
          <a:p>
            <a:pPr marL="0" indent="0" algn="l">
              <a:spcBef>
                <a:spcPts val="400"/>
              </a:spcBef>
              <a:buNone/>
            </a:pPr>
            <a:endParaRPr lang="en-GB" sz="1100" b="0" i="0" u="none" strike="noStrike" dirty="0">
              <a:solidFill>
                <a:srgbClr val="666666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SCL commissioning risk assessment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2"/>
              </a:rPr>
              <a:t>ESS-5493839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 (for OHS)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Risk assessment for pressurisation of </a:t>
            </a:r>
            <a:r>
              <a:rPr lang="en-GB" b="0" i="0" u="none" strike="noStrike" dirty="0" err="1">
                <a:solidFill>
                  <a:srgbClr val="666666"/>
                </a:solidFill>
                <a:effectLst/>
              </a:rPr>
              <a:t>Cryo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 ACCP, TMCP, TICP according AFS 2017:3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3"/>
              </a:rPr>
              <a:t>ESS-4973360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 (for QC)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Risk assessment for pressurised systems according to AFS 2017:3 for CDS and CMs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4"/>
              </a:rPr>
              <a:t>ESS-5003254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 (for QC)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Area Hazard Analysis of </a:t>
            </a:r>
            <a:r>
              <a:rPr lang="en-GB" dirty="0" err="1"/>
              <a:t>cryo</a:t>
            </a:r>
            <a:r>
              <a:rPr lang="en-GB" dirty="0"/>
              <a:t> buildings (HCB, CXH, CTLG) </a:t>
            </a:r>
            <a:r>
              <a:rPr lang="en-GB" dirty="0">
                <a:hlinkClick r:id="rId5"/>
              </a:rPr>
              <a:t>ESS-0104828</a:t>
            </a:r>
            <a:endParaRPr lang="en-GB" b="0" i="0" u="none" strike="noStrike" dirty="0">
              <a:solidFill>
                <a:srgbClr val="666666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Task risk assessment cryogenics operations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6"/>
              </a:rPr>
              <a:t>ESS-3153113</a:t>
            </a:r>
            <a:endParaRPr lang="en-GB" b="0" i="0" u="none" strike="noStrike" dirty="0">
              <a:solidFill>
                <a:srgbClr val="666666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Summary of Safety Helium Collector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7"/>
              </a:rPr>
              <a:t>ESS-5461033</a:t>
            </a:r>
            <a:endParaRPr lang="en-GB" b="0" i="0" u="none" strike="noStrike" dirty="0">
              <a:solidFill>
                <a:srgbClr val="666666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Summary and sizing of the </a:t>
            </a:r>
            <a:r>
              <a:rPr lang="en-GB" b="0" i="0" u="none" strike="noStrike" dirty="0" err="1">
                <a:solidFill>
                  <a:srgbClr val="666666"/>
                </a:solidFill>
                <a:effectLst/>
              </a:rPr>
              <a:t>Linac</a:t>
            </a:r>
            <a:r>
              <a:rPr lang="en-GB" b="0" i="0" u="none" strike="noStrike" dirty="0">
                <a:solidFill>
                  <a:srgbClr val="666666"/>
                </a:solidFill>
                <a:effectLst/>
              </a:rPr>
              <a:t> CDS pressure safety devices </a:t>
            </a:r>
            <a:r>
              <a:rPr lang="en-GB" b="0" i="0" u="none" strike="noStrike" dirty="0">
                <a:solidFill>
                  <a:srgbClr val="666666"/>
                </a:solidFill>
                <a:effectLst/>
                <a:hlinkClick r:id="rId8"/>
              </a:rPr>
              <a:t>ESS-0101321</a:t>
            </a:r>
            <a:endParaRPr lang="en-GB" b="0" i="0" u="none" strike="noStrike" dirty="0">
              <a:solidFill>
                <a:srgbClr val="666666"/>
              </a:solidFill>
              <a:effectLst/>
            </a:endParaRP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000" dirty="0"/>
              <a:t>  Elliptical cryomodule Safety relief device sizing </a:t>
            </a:r>
            <a:r>
              <a:rPr lang="en-GB" sz="2000" dirty="0">
                <a:hlinkClick r:id="rId9"/>
              </a:rPr>
              <a:t>ESS-0051459</a:t>
            </a:r>
            <a:r>
              <a:rPr lang="en-GB" sz="2000" dirty="0"/>
              <a:t> (signed - December 2015)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GB" sz="2000" dirty="0"/>
              <a:t>  Cryogenic </a:t>
            </a:r>
            <a:r>
              <a:rPr lang="en-GB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Safety Review</a:t>
            </a:r>
            <a:r>
              <a:rPr lang="en-GB" sz="2000" dirty="0"/>
              <a:t> (8 June 2016) for spoke safety device design</a:t>
            </a:r>
            <a:endParaRPr lang="en-SE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F7B2B9-DF46-608E-812F-455DC2BBCE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Cryogenics</a:t>
            </a:r>
            <a:r>
              <a:rPr lang="sv-SE" dirty="0"/>
              <a:t> </a:t>
            </a:r>
            <a:r>
              <a:rPr lang="sv-SE" dirty="0" err="1"/>
              <a:t>safety</a:t>
            </a:r>
            <a:r>
              <a:rPr lang="sv-SE" dirty="0"/>
              <a:t> and </a:t>
            </a:r>
            <a:r>
              <a:rPr lang="sv-SE" dirty="0" err="1"/>
              <a:t>particular</a:t>
            </a:r>
            <a:r>
              <a:rPr lang="sv-SE" dirty="0"/>
              <a:t> focus on </a:t>
            </a:r>
            <a:r>
              <a:rPr lang="sv-SE" dirty="0" err="1"/>
              <a:t>pressurised</a:t>
            </a:r>
            <a:r>
              <a:rPr lang="sv-SE" dirty="0"/>
              <a:t> </a:t>
            </a:r>
            <a:r>
              <a:rPr lang="sv-SE" dirty="0" err="1"/>
              <a:t>equipment</a:t>
            </a:r>
            <a:endParaRPr lang="en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C16C4CE-08E8-5D75-945B-1D917A05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B48D34CF-8BC4-0C41-2921-8BF90B2A0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B7AB53D-DADC-4DBC-2B3D-92D4F5F64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3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839E1E-756B-40C0-9051-B6C149B2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Applicable codes and compliance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F2C8D0-2448-45AB-9FE2-D6C1EBCE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81AAF7-AA82-4AB8-A7E4-9963AD32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762752E2-2F80-4819-B076-C4D61E38A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399"/>
            <a:ext cx="10477490" cy="4828461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Cryogenics Electrical Cabinets maintenance manual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ESS-5585959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according to template ESS-3585736 following 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Swedish Electrical Safety Act (SFS 2016:732) 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ELSÄK-FS 2022:3 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ELSÄK-FS 2022:1 </a:t>
            </a:r>
          </a:p>
          <a:p>
            <a:pPr lvl="1"/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FontTx/>
              <a:buChar char="-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CDS / CMs pressurised equipment maintenance manual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ESS-5585925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follows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 and control of pressurised equipment AFS 2023:11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rules for principles for in-service inspection ESS-0053218</a:t>
            </a:r>
          </a:p>
          <a:p>
            <a:pPr lvl="1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procedure for performing in-service inspection ESS-3218570</a:t>
            </a:r>
          </a:p>
          <a:p>
            <a:pPr lvl="1">
              <a:buFontTx/>
              <a:buChar char="-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pressurised equipment is registered in EAM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4C2AF575-E0B9-46E1-9056-42B34ED440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And how this effects our operation and maintenance</a:t>
            </a:r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1C35A-EE84-D947-9DE3-983A7769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4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5A0FA-931C-5195-FD6F-7C2C1E037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9285EE8-51BD-5DA5-87CA-0F53C48BE0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60219E9-AE24-4791-95E4-20A59257D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02261540-E559-9D8B-3313-CEEB9E8E64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009F1777-6184-3F82-957B-CEDA1992B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Tests pre and post beam 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9F9DDF8D-DF1A-90A6-D488-CA3FA1527E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249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A7917DE-28DE-2106-D0EB-96E3E09B3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Continuous activities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670CF6-01EF-E2F5-5F1F-FAB829B80C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182FA1-B9F2-D995-2279-2004FC00E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Validation tests performed prior to cooldown</a:t>
            </a:r>
          </a:p>
          <a:p>
            <a:r>
              <a:rPr lang="en-SE" dirty="0"/>
              <a:t>Monitoring of system health at all time</a:t>
            </a:r>
          </a:p>
          <a:p>
            <a:r>
              <a:rPr lang="en-SE" dirty="0"/>
              <a:t>CM cryogenics performance</a:t>
            </a:r>
          </a:p>
          <a:p>
            <a:pPr lvl="1"/>
            <a:r>
              <a:rPr lang="en-GB" dirty="0"/>
              <a:t>H</a:t>
            </a:r>
            <a:r>
              <a:rPr lang="en-SE" dirty="0"/>
              <a:t>eat load measurements at different time (periodically)</a:t>
            </a:r>
          </a:p>
          <a:p>
            <a:pPr lvl="1"/>
            <a:r>
              <a:rPr lang="en-SE" dirty="0"/>
              <a:t>Optimisation of </a:t>
            </a:r>
            <a:r>
              <a:rPr lang="en-GB" dirty="0"/>
              <a:t>c</a:t>
            </a:r>
            <a:r>
              <a:rPr lang="en-SE" dirty="0"/>
              <a:t>ontrol system parameters (continuous task)</a:t>
            </a:r>
          </a:p>
          <a:p>
            <a:pPr lvl="1"/>
            <a:r>
              <a:rPr lang="en-SE" dirty="0"/>
              <a:t>Integral monitoring (across discipline, for instance vacuum levels)</a:t>
            </a:r>
          </a:p>
        </p:txBody>
      </p:sp>
    </p:spTree>
    <p:extLst>
      <p:ext uri="{BB962C8B-B14F-4D97-AF65-F5344CB8AC3E}">
        <p14:creationId xmlns:p14="http://schemas.microsoft.com/office/powerpoint/2010/main" val="147820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373A7-9B9A-8CAD-274E-8BF46C254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0D02965-9966-4252-F847-D210253A0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1175DE3-440A-AC3E-AEEF-498023A504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AE7E430F-1114-C018-8B59-5331AFFBA9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1A17D656-9013-2814-A92D-90F0DC7417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Start-up checklist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C91D2BD-D53E-EA38-8616-7543433881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901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E6C9A8F-3C3B-1B98-4B8D-53E33A910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MCR docs and communication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8AF787-8728-8F9C-AA8D-9C267A102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Check list, docs, olog entries…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7B410E-CBA1-70EF-F79C-D7780FC8E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CDS and Cryomodules</a:t>
            </a:r>
          </a:p>
          <a:p>
            <a:pPr lvl="1"/>
            <a:r>
              <a:rPr lang="en-SE" dirty="0"/>
              <a:t>ESS documents</a:t>
            </a:r>
          </a:p>
          <a:p>
            <a:pPr lvl="2"/>
            <a:r>
              <a:rPr lang="en-GB" dirty="0"/>
              <a:t>C</a:t>
            </a:r>
            <a:r>
              <a:rPr lang="en-SE" dirty="0"/>
              <a:t>hecklist for both CDS and CMs </a:t>
            </a:r>
            <a:r>
              <a:rPr lang="en-SE" sz="1200" dirty="0"/>
              <a:t>(</a:t>
            </a:r>
            <a:r>
              <a:rPr lang="en-GB" sz="1200" dirty="0"/>
              <a:t>https://</a:t>
            </a:r>
            <a:r>
              <a:rPr lang="en-GB" sz="1200" dirty="0" err="1"/>
              <a:t>confluence.ess.eu</a:t>
            </a:r>
            <a:r>
              <a:rPr lang="en-GB" sz="1200" dirty="0"/>
              <a:t>/display/AO/</a:t>
            </a:r>
            <a:br>
              <a:rPr lang="en-GB" sz="1200" dirty="0"/>
            </a:br>
            <a:r>
              <a:rPr lang="en-GB" sz="1200" dirty="0"/>
              <a:t>2024+Beam+Commissioning+up+to+BeamDump+%3A%3A%3A+Pre-Start+Checklists)</a:t>
            </a:r>
            <a:endParaRPr lang="en-SE" sz="1200" dirty="0"/>
          </a:p>
          <a:p>
            <a:pPr lvl="2"/>
            <a:r>
              <a:rPr lang="en-GB" dirty="0"/>
              <a:t>C</a:t>
            </a:r>
            <a:r>
              <a:rPr lang="en-SE" dirty="0"/>
              <a:t>ryo aspect – LCR alarms (cryo plant + CMs) off hours hand over</a:t>
            </a:r>
          </a:p>
          <a:p>
            <a:pPr lvl="2"/>
            <a:r>
              <a:rPr lang="en-SE" dirty="0"/>
              <a:t>Test reports (ICS, SRF)</a:t>
            </a:r>
          </a:p>
          <a:p>
            <a:pPr lvl="3"/>
            <a:r>
              <a:rPr lang="en-SE" dirty="0"/>
              <a:t>Controls reports in CHESS</a:t>
            </a:r>
          </a:p>
          <a:p>
            <a:pPr lvl="3"/>
            <a:r>
              <a:rPr lang="en-SE" dirty="0"/>
              <a:t>WtrC reports in CHESS</a:t>
            </a:r>
          </a:p>
          <a:p>
            <a:pPr lvl="2"/>
            <a:r>
              <a:rPr lang="en-SE" dirty="0"/>
              <a:t>Daily communication with MCR (olog entries with instructions)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EA70A7-6E0D-0488-EFFD-63B0714BB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756" y="2352221"/>
            <a:ext cx="2530219" cy="4287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6F64A-6BA4-DB19-B5A0-90C8A9E41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379" y="527538"/>
            <a:ext cx="2761668" cy="2669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704000-EEF4-89CD-B95A-C069AFF0F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84" y="5059498"/>
            <a:ext cx="7772400" cy="11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A4956-BC90-1E6A-6222-0E51DD80D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8166B4-070A-1363-7273-3FABEB50B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84068E-6514-2ED3-257B-FFDFDEA6D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2F51BDB-BCA5-1FEF-EFAF-D47E81AC33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E8250F1E-02E7-7C44-4FD1-7B442259AE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0" y="2169209"/>
            <a:ext cx="4865509" cy="2462613"/>
          </a:xfrm>
        </p:spPr>
        <p:txBody>
          <a:bodyPr/>
          <a:lstStyle/>
          <a:p>
            <a:r>
              <a:rPr lang="en-GB" dirty="0"/>
              <a:t>Earlier recommendations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F6EB4698-CFCB-900C-F5CC-6D2B5F523D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7154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C3546-0F67-200F-F32E-B33FECF85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E01CEBE-B829-64C3-0ADC-534DC821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Earlier recommendations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1E1FAB-2A2C-CB84-CE42-503F24D46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A301F8B-7CDA-CC48-A3D4-6DCBC280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990258CA-9A33-8D29-017D-8F55C31DC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477490" cy="47680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Last review was the Cold coupler conditioning review (CCCR) before cooling down the SCL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Only remaining not yet solved recommendation is a burst disc exchange procedure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Recommendations for CDS IRR and TRR all closed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Earlier recommendations not relevant anymore as systems are in ”as validated” state and fully functional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0BF04B8-6980-BB57-6BD4-1412AC7200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First time SAR for </a:t>
            </a:r>
            <a:r>
              <a:rPr lang="en-GB" dirty="0" err="1"/>
              <a:t>Cryo</a:t>
            </a:r>
            <a:endParaRPr lang="en-GB" dirty="0"/>
          </a:p>
          <a:p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9E526DA7-F275-12A7-A857-82FFD0DE0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26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684886"/>
              </p:ext>
            </p:extLst>
          </p:nvPr>
        </p:nvGraphicFramePr>
        <p:xfrm>
          <a:off x="1195647" y="1633448"/>
          <a:ext cx="10134600" cy="4120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Scope description and status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Documentation, CIDLs and CRs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NCRs and other known issues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9525" marR="0" lvl="0" indent="-95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4"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Applicable codes and compliance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   Tests pre and post beam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70050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	Start up checklist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860387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	Earlier recommendations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966439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493298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994894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2025-01-31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Scope description and status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6" name="Elbow Connector 435"/>
          <p:cNvCxnSpPr>
            <a:cxnSpLocks/>
            <a:stCxn id="430" idx="6"/>
            <a:endCxn id="64" idx="0"/>
          </p:cNvCxnSpPr>
          <p:nvPr/>
        </p:nvCxnSpPr>
        <p:spPr>
          <a:xfrm>
            <a:off x="3146354" y="3235261"/>
            <a:ext cx="8113345" cy="754926"/>
          </a:xfrm>
          <a:prstGeom prst="bentConnector2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7" idx="3"/>
            <a:endCxn id="139" idx="1"/>
          </p:cNvCxnSpPr>
          <p:nvPr/>
        </p:nvCxnSpPr>
        <p:spPr>
          <a:xfrm>
            <a:off x="735538" y="2580542"/>
            <a:ext cx="1697264" cy="1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>
            <a:stCxn id="143" idx="3"/>
            <a:endCxn id="144" idx="1"/>
          </p:cNvCxnSpPr>
          <p:nvPr/>
        </p:nvCxnSpPr>
        <p:spPr>
          <a:xfrm>
            <a:off x="3081510" y="2580543"/>
            <a:ext cx="229977" cy="0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cxnSpLocks/>
            <a:stCxn id="167" idx="3"/>
            <a:endCxn id="172" idx="1"/>
          </p:cNvCxnSpPr>
          <p:nvPr/>
        </p:nvCxnSpPr>
        <p:spPr>
          <a:xfrm>
            <a:off x="6576304" y="2580543"/>
            <a:ext cx="275377" cy="0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56" idx="3"/>
            <a:endCxn id="159" idx="1"/>
          </p:cNvCxnSpPr>
          <p:nvPr/>
        </p:nvCxnSpPr>
        <p:spPr>
          <a:xfrm>
            <a:off x="5113611" y="2580543"/>
            <a:ext cx="237277" cy="0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cxnSpLocks/>
            <a:endCxn id="198" idx="1"/>
          </p:cNvCxnSpPr>
          <p:nvPr/>
        </p:nvCxnSpPr>
        <p:spPr>
          <a:xfrm>
            <a:off x="7538448" y="2580542"/>
            <a:ext cx="2561640" cy="0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10734765" y="3990187"/>
            <a:ext cx="1049867" cy="10498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ACCP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CBX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2526452" y="2062993"/>
            <a:ext cx="631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DTL</a:t>
            </a:r>
            <a:r>
              <a:rPr lang="en-US" sz="1000" b="1" dirty="0"/>
              <a:t>(5)</a:t>
            </a:r>
            <a:endParaRPr lang="en-US" sz="12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3892287" y="2062993"/>
            <a:ext cx="882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Spoke</a:t>
            </a:r>
            <a:r>
              <a:rPr lang="en-US" sz="1000" b="1" dirty="0"/>
              <a:t>(13)</a:t>
            </a:r>
            <a:endParaRPr lang="en-US" sz="12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5703158" y="2062993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MBL</a:t>
            </a:r>
            <a:r>
              <a:rPr lang="en-US" sz="1000" b="1" dirty="0"/>
              <a:t>(9)</a:t>
            </a:r>
            <a:endParaRPr lang="en-US" sz="1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8083443" y="2062993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HBL</a:t>
            </a:r>
            <a:r>
              <a:rPr lang="en-US" sz="1000" b="1" dirty="0"/>
              <a:t>(21)</a:t>
            </a:r>
            <a:endParaRPr lang="en-US" sz="1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1334724" y="2062993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RFQ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372272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129" name="TextBox 128"/>
          <p:cNvSpPr txBox="1"/>
          <p:nvPr/>
        </p:nvSpPr>
        <p:spPr>
          <a:xfrm>
            <a:off x="336969" y="2062993"/>
            <a:ext cx="453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ISrc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826632" y="2062993"/>
            <a:ext cx="530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LEBT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793994" y="2062993"/>
            <a:ext cx="599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MEBT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882433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135" name="Rounded Rectangle 134"/>
          <p:cNvSpPr/>
          <p:nvPr/>
        </p:nvSpPr>
        <p:spPr>
          <a:xfrm>
            <a:off x="1392594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136" name="Rounded Rectangle 135"/>
          <p:cNvSpPr/>
          <p:nvPr/>
        </p:nvSpPr>
        <p:spPr>
          <a:xfrm>
            <a:off x="1902754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grpSp>
        <p:nvGrpSpPr>
          <p:cNvPr id="6" name="Group 5"/>
          <p:cNvGrpSpPr/>
          <p:nvPr/>
        </p:nvGrpSpPr>
        <p:grpSpPr>
          <a:xfrm>
            <a:off x="2432802" y="2371743"/>
            <a:ext cx="648708" cy="417600"/>
            <a:chOff x="2432802" y="2999123"/>
            <a:chExt cx="648708" cy="417600"/>
          </a:xfrm>
          <a:solidFill>
            <a:schemeClr val="bg1"/>
          </a:solidFill>
        </p:grpSpPr>
        <p:sp>
          <p:nvSpPr>
            <p:cNvPr id="139" name="Rounded Rectangle 138"/>
            <p:cNvSpPr/>
            <p:nvPr/>
          </p:nvSpPr>
          <p:spPr>
            <a:xfrm>
              <a:off x="2432802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2576979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2721156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2" name="Rounded Rectangle 141"/>
            <p:cNvSpPr/>
            <p:nvPr/>
          </p:nvSpPr>
          <p:spPr>
            <a:xfrm>
              <a:off x="2865333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3009510" y="2999123"/>
              <a:ext cx="72000" cy="417600"/>
            </a:xfrm>
            <a:prstGeom prst="roundRect">
              <a:avLst>
                <a:gd name="adj" fmla="val 33648"/>
              </a:avLst>
            </a:prstGeom>
            <a:grpFill/>
            <a:ln w="38100"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sp>
        <p:nvSpPr>
          <p:cNvPr id="198" name="Rounded Rectangle 197"/>
          <p:cNvSpPr/>
          <p:nvPr/>
        </p:nvSpPr>
        <p:spPr>
          <a:xfrm>
            <a:off x="10100088" y="2371742"/>
            <a:ext cx="363266" cy="417600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00" name="Oval 199"/>
          <p:cNvSpPr/>
          <p:nvPr/>
        </p:nvSpPr>
        <p:spPr>
          <a:xfrm>
            <a:off x="11483162" y="1498426"/>
            <a:ext cx="592082" cy="5920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9996451" y="2062993"/>
            <a:ext cx="570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HEBT</a:t>
            </a:r>
          </a:p>
        </p:txBody>
      </p:sp>
      <p:cxnSp>
        <p:nvCxnSpPr>
          <p:cNvPr id="210" name="Straight Arrow Connector 209"/>
          <p:cNvCxnSpPr>
            <a:stCxn id="198" idx="3"/>
            <a:endCxn id="212" idx="1"/>
          </p:cNvCxnSpPr>
          <p:nvPr/>
        </p:nvCxnSpPr>
        <p:spPr>
          <a:xfrm>
            <a:off x="10463354" y="2580542"/>
            <a:ext cx="759458" cy="7391"/>
          </a:xfrm>
          <a:prstGeom prst="straightConnector1">
            <a:avLst/>
          </a:prstGeom>
          <a:ln w="12700">
            <a:prstDash val="sysDash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2" name="Rectangle 211"/>
          <p:cNvSpPr/>
          <p:nvPr/>
        </p:nvSpPr>
        <p:spPr>
          <a:xfrm>
            <a:off x="11222812" y="2379133"/>
            <a:ext cx="45719" cy="4175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TextBox 214"/>
          <p:cNvSpPr txBox="1"/>
          <p:nvPr/>
        </p:nvSpPr>
        <p:spPr>
          <a:xfrm>
            <a:off x="11250441" y="244943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Dump</a:t>
            </a:r>
          </a:p>
        </p:txBody>
      </p:sp>
      <p:cxnSp>
        <p:nvCxnSpPr>
          <p:cNvPr id="216" name="Straight Arrow Connector 215"/>
          <p:cNvCxnSpPr/>
          <p:nvPr/>
        </p:nvCxnSpPr>
        <p:spPr>
          <a:xfrm flipV="1">
            <a:off x="10782300" y="1794467"/>
            <a:ext cx="320697" cy="783917"/>
          </a:xfrm>
          <a:prstGeom prst="straightConnector1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>
            <a:endCxn id="200" idx="2"/>
          </p:cNvCxnSpPr>
          <p:nvPr/>
        </p:nvCxnSpPr>
        <p:spPr>
          <a:xfrm>
            <a:off x="11102997" y="1794467"/>
            <a:ext cx="380165" cy="0"/>
          </a:xfrm>
          <a:prstGeom prst="straightConnector1">
            <a:avLst/>
          </a:prstGeom>
          <a:ln w="12700">
            <a:prstDash val="sysDash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11453471" y="1208748"/>
            <a:ext cx="64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Target</a:t>
            </a:r>
          </a:p>
        </p:txBody>
      </p:sp>
      <p:grpSp>
        <p:nvGrpSpPr>
          <p:cNvPr id="444" name="Group 443"/>
          <p:cNvGrpSpPr/>
          <p:nvPr/>
        </p:nvGrpSpPr>
        <p:grpSpPr>
          <a:xfrm>
            <a:off x="3306087" y="2789343"/>
            <a:ext cx="1812924" cy="575731"/>
            <a:chOff x="3306087" y="2929043"/>
            <a:chExt cx="1812924" cy="575731"/>
          </a:xfrm>
        </p:grpSpPr>
        <p:cxnSp>
          <p:nvCxnSpPr>
            <p:cNvPr id="274" name="Straight Connector 273"/>
            <p:cNvCxnSpPr>
              <a:stCxn id="227" idx="0"/>
              <a:endCxn id="144" idx="2"/>
            </p:cNvCxnSpPr>
            <p:nvPr/>
          </p:nvCxnSpPr>
          <p:spPr>
            <a:xfrm flipV="1">
              <a:off x="334748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>
              <a:stCxn id="228" idx="0"/>
              <a:endCxn id="145" idx="2"/>
            </p:cNvCxnSpPr>
            <p:nvPr/>
          </p:nvCxnSpPr>
          <p:spPr>
            <a:xfrm flipV="1">
              <a:off x="349166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>
              <a:stCxn id="229" idx="0"/>
              <a:endCxn id="146" idx="2"/>
            </p:cNvCxnSpPr>
            <p:nvPr/>
          </p:nvCxnSpPr>
          <p:spPr>
            <a:xfrm flipV="1">
              <a:off x="3635841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>
              <a:stCxn id="230" idx="0"/>
              <a:endCxn id="147" idx="2"/>
            </p:cNvCxnSpPr>
            <p:nvPr/>
          </p:nvCxnSpPr>
          <p:spPr>
            <a:xfrm flipV="1">
              <a:off x="378001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>
              <a:stCxn id="231" idx="0"/>
              <a:endCxn id="148" idx="2"/>
            </p:cNvCxnSpPr>
            <p:nvPr/>
          </p:nvCxnSpPr>
          <p:spPr>
            <a:xfrm flipV="1">
              <a:off x="3924195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>
              <a:stCxn id="232" idx="0"/>
              <a:endCxn id="149" idx="2"/>
            </p:cNvCxnSpPr>
            <p:nvPr/>
          </p:nvCxnSpPr>
          <p:spPr>
            <a:xfrm flipV="1">
              <a:off x="4068372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>
              <a:stCxn id="233" idx="0"/>
              <a:endCxn id="150" idx="2"/>
            </p:cNvCxnSpPr>
            <p:nvPr/>
          </p:nvCxnSpPr>
          <p:spPr>
            <a:xfrm flipV="1">
              <a:off x="4212549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>
              <a:stCxn id="234" idx="0"/>
              <a:endCxn id="151" idx="2"/>
            </p:cNvCxnSpPr>
            <p:nvPr/>
          </p:nvCxnSpPr>
          <p:spPr>
            <a:xfrm flipV="1">
              <a:off x="4356726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stCxn id="235" idx="0"/>
              <a:endCxn id="152" idx="2"/>
            </p:cNvCxnSpPr>
            <p:nvPr/>
          </p:nvCxnSpPr>
          <p:spPr>
            <a:xfrm flipV="1">
              <a:off x="4500903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>
              <a:stCxn id="236" idx="0"/>
              <a:endCxn id="153" idx="2"/>
            </p:cNvCxnSpPr>
            <p:nvPr/>
          </p:nvCxnSpPr>
          <p:spPr>
            <a:xfrm flipV="1">
              <a:off x="4645080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>
              <a:stCxn id="237" idx="0"/>
              <a:endCxn id="154" idx="2"/>
            </p:cNvCxnSpPr>
            <p:nvPr/>
          </p:nvCxnSpPr>
          <p:spPr>
            <a:xfrm flipV="1">
              <a:off x="478925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stCxn id="238" idx="0"/>
              <a:endCxn id="155" idx="2"/>
            </p:cNvCxnSpPr>
            <p:nvPr/>
          </p:nvCxnSpPr>
          <p:spPr>
            <a:xfrm flipV="1">
              <a:off x="493343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>
              <a:stCxn id="239" idx="0"/>
              <a:endCxn id="156" idx="2"/>
            </p:cNvCxnSpPr>
            <p:nvPr/>
          </p:nvCxnSpPr>
          <p:spPr>
            <a:xfrm flipV="1">
              <a:off x="5077611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" name="Rounded Rectangle 226"/>
            <p:cNvSpPr/>
            <p:nvPr/>
          </p:nvSpPr>
          <p:spPr>
            <a:xfrm>
              <a:off x="330608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28" name="Rounded Rectangle 227"/>
            <p:cNvSpPr/>
            <p:nvPr/>
          </p:nvSpPr>
          <p:spPr>
            <a:xfrm>
              <a:off x="345026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29" name="Rounded Rectangle 228"/>
            <p:cNvSpPr/>
            <p:nvPr/>
          </p:nvSpPr>
          <p:spPr>
            <a:xfrm>
              <a:off x="3594441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0" name="Rounded Rectangle 229"/>
            <p:cNvSpPr/>
            <p:nvPr/>
          </p:nvSpPr>
          <p:spPr>
            <a:xfrm>
              <a:off x="373861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3882795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4026972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3" name="Rounded Rectangle 232"/>
            <p:cNvSpPr/>
            <p:nvPr/>
          </p:nvSpPr>
          <p:spPr>
            <a:xfrm>
              <a:off x="4171149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4315326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5" name="Rounded Rectangle 234"/>
            <p:cNvSpPr/>
            <p:nvPr/>
          </p:nvSpPr>
          <p:spPr>
            <a:xfrm>
              <a:off x="4459503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6" name="Rounded Rectangle 235"/>
            <p:cNvSpPr/>
            <p:nvPr/>
          </p:nvSpPr>
          <p:spPr>
            <a:xfrm>
              <a:off x="4603680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7" name="Rounded Rectangle 236"/>
            <p:cNvSpPr/>
            <p:nvPr/>
          </p:nvSpPr>
          <p:spPr>
            <a:xfrm>
              <a:off x="474785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489203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39" name="Rounded Rectangle 238"/>
            <p:cNvSpPr/>
            <p:nvPr/>
          </p:nvSpPr>
          <p:spPr>
            <a:xfrm>
              <a:off x="5036211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5345488" y="2789343"/>
            <a:ext cx="1236216" cy="575731"/>
            <a:chOff x="5345488" y="2929043"/>
            <a:chExt cx="1236216" cy="575731"/>
          </a:xfrm>
        </p:grpSpPr>
        <p:cxnSp>
          <p:nvCxnSpPr>
            <p:cNvPr id="311" name="Straight Connector 310"/>
            <p:cNvCxnSpPr>
              <a:stCxn id="241" idx="0"/>
              <a:endCxn id="159" idx="2"/>
            </p:cNvCxnSpPr>
            <p:nvPr/>
          </p:nvCxnSpPr>
          <p:spPr>
            <a:xfrm flipV="1">
              <a:off x="538688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/>
            <p:cNvCxnSpPr>
              <a:stCxn id="242" idx="0"/>
              <a:endCxn id="160" idx="2"/>
            </p:cNvCxnSpPr>
            <p:nvPr/>
          </p:nvCxnSpPr>
          <p:spPr>
            <a:xfrm flipV="1">
              <a:off x="5531065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316"/>
            <p:cNvCxnSpPr>
              <a:stCxn id="243" idx="0"/>
              <a:endCxn id="161" idx="2"/>
            </p:cNvCxnSpPr>
            <p:nvPr/>
          </p:nvCxnSpPr>
          <p:spPr>
            <a:xfrm flipV="1">
              <a:off x="5675242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317"/>
            <p:cNvCxnSpPr>
              <a:stCxn id="244" idx="0"/>
              <a:endCxn id="162" idx="2"/>
            </p:cNvCxnSpPr>
            <p:nvPr/>
          </p:nvCxnSpPr>
          <p:spPr>
            <a:xfrm flipV="1">
              <a:off x="5819419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>
              <a:stCxn id="245" idx="0"/>
              <a:endCxn id="163" idx="2"/>
            </p:cNvCxnSpPr>
            <p:nvPr/>
          </p:nvCxnSpPr>
          <p:spPr>
            <a:xfrm flipV="1">
              <a:off x="5963596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>
              <a:stCxn id="246" idx="0"/>
              <a:endCxn id="164" idx="2"/>
            </p:cNvCxnSpPr>
            <p:nvPr/>
          </p:nvCxnSpPr>
          <p:spPr>
            <a:xfrm flipV="1">
              <a:off x="6107773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/>
            <p:cNvCxnSpPr>
              <a:stCxn id="247" idx="0"/>
              <a:endCxn id="165" idx="2"/>
            </p:cNvCxnSpPr>
            <p:nvPr/>
          </p:nvCxnSpPr>
          <p:spPr>
            <a:xfrm flipV="1">
              <a:off x="6251950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/>
            <p:cNvCxnSpPr>
              <a:stCxn id="248" idx="0"/>
              <a:endCxn id="166" idx="2"/>
            </p:cNvCxnSpPr>
            <p:nvPr/>
          </p:nvCxnSpPr>
          <p:spPr>
            <a:xfrm flipV="1">
              <a:off x="639612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/>
            <p:cNvCxnSpPr>
              <a:stCxn id="249" idx="0"/>
              <a:endCxn id="167" idx="2"/>
            </p:cNvCxnSpPr>
            <p:nvPr/>
          </p:nvCxnSpPr>
          <p:spPr>
            <a:xfrm flipV="1">
              <a:off x="654030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1" name="Rounded Rectangle 240"/>
            <p:cNvSpPr/>
            <p:nvPr/>
          </p:nvSpPr>
          <p:spPr>
            <a:xfrm>
              <a:off x="534548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2" name="Rounded Rectangle 241"/>
            <p:cNvSpPr/>
            <p:nvPr/>
          </p:nvSpPr>
          <p:spPr>
            <a:xfrm>
              <a:off x="5489665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3" name="Rounded Rectangle 242"/>
            <p:cNvSpPr/>
            <p:nvPr/>
          </p:nvSpPr>
          <p:spPr>
            <a:xfrm>
              <a:off x="5633842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5778019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5" name="Rounded Rectangle 244"/>
            <p:cNvSpPr/>
            <p:nvPr/>
          </p:nvSpPr>
          <p:spPr>
            <a:xfrm>
              <a:off x="5922196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6" name="Rounded Rectangle 245"/>
            <p:cNvSpPr/>
            <p:nvPr/>
          </p:nvSpPr>
          <p:spPr>
            <a:xfrm>
              <a:off x="6066373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7" name="Rounded Rectangle 246"/>
            <p:cNvSpPr/>
            <p:nvPr/>
          </p:nvSpPr>
          <p:spPr>
            <a:xfrm>
              <a:off x="6210550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8" name="Rounded Rectangle 247"/>
            <p:cNvSpPr/>
            <p:nvPr/>
          </p:nvSpPr>
          <p:spPr>
            <a:xfrm>
              <a:off x="635472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49" name="Rounded Rectangle 248"/>
            <p:cNvSpPr/>
            <p:nvPr/>
          </p:nvSpPr>
          <p:spPr>
            <a:xfrm>
              <a:off x="649890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grpSp>
        <p:nvGrpSpPr>
          <p:cNvPr id="446" name="Group 445"/>
          <p:cNvGrpSpPr/>
          <p:nvPr/>
        </p:nvGrpSpPr>
        <p:grpSpPr>
          <a:xfrm>
            <a:off x="6846281" y="2789343"/>
            <a:ext cx="2966347" cy="575731"/>
            <a:chOff x="6846281" y="2929043"/>
            <a:chExt cx="2966347" cy="575731"/>
          </a:xfrm>
        </p:grpSpPr>
        <p:cxnSp>
          <p:nvCxnSpPr>
            <p:cNvPr id="324" name="Straight Connector 323"/>
            <p:cNvCxnSpPr>
              <a:cxnSpLocks/>
              <a:stCxn id="255" idx="0"/>
              <a:endCxn id="176" idx="2"/>
            </p:cNvCxnSpPr>
            <p:nvPr/>
          </p:nvCxnSpPr>
          <p:spPr>
            <a:xfrm flipV="1">
              <a:off x="7464389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>
              <a:cxnSpLocks/>
              <a:stCxn id="251" idx="0"/>
              <a:endCxn id="172" idx="2"/>
            </p:cNvCxnSpPr>
            <p:nvPr/>
          </p:nvCxnSpPr>
          <p:spPr>
            <a:xfrm flipV="1">
              <a:off x="6887681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>
              <a:cxnSpLocks/>
              <a:stCxn id="256" idx="0"/>
              <a:endCxn id="177" idx="2"/>
            </p:cNvCxnSpPr>
            <p:nvPr/>
          </p:nvCxnSpPr>
          <p:spPr>
            <a:xfrm flipH="1" flipV="1">
              <a:off x="7608563" y="2929043"/>
              <a:ext cx="3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>
              <a:cxnSpLocks/>
              <a:stCxn id="252" idx="0"/>
              <a:endCxn id="173" idx="2"/>
            </p:cNvCxnSpPr>
            <p:nvPr/>
          </p:nvCxnSpPr>
          <p:spPr>
            <a:xfrm flipV="1">
              <a:off x="703185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>
              <a:cxnSpLocks/>
              <a:stCxn id="253" idx="0"/>
              <a:endCxn id="174" idx="2"/>
            </p:cNvCxnSpPr>
            <p:nvPr/>
          </p:nvCxnSpPr>
          <p:spPr>
            <a:xfrm flipV="1">
              <a:off x="7176035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>
              <a:cxnSpLocks/>
              <a:stCxn id="254" idx="0"/>
              <a:endCxn id="175" idx="2"/>
            </p:cNvCxnSpPr>
            <p:nvPr/>
          </p:nvCxnSpPr>
          <p:spPr>
            <a:xfrm flipV="1">
              <a:off x="7320212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>
              <a:cxnSpLocks/>
              <a:stCxn id="261" idx="0"/>
            </p:cNvCxnSpPr>
            <p:nvPr/>
          </p:nvCxnSpPr>
          <p:spPr>
            <a:xfrm flipV="1">
              <a:off x="8329451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>
              <a:cxnSpLocks/>
              <a:stCxn id="257" idx="0"/>
            </p:cNvCxnSpPr>
            <p:nvPr/>
          </p:nvCxnSpPr>
          <p:spPr>
            <a:xfrm flipV="1">
              <a:off x="7752743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>
              <a:cxnSpLocks/>
              <a:stCxn id="262" idx="0"/>
            </p:cNvCxnSpPr>
            <p:nvPr/>
          </p:nvCxnSpPr>
          <p:spPr>
            <a:xfrm flipV="1">
              <a:off x="847362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>
              <a:cxnSpLocks/>
              <a:stCxn id="258" idx="0"/>
            </p:cNvCxnSpPr>
            <p:nvPr/>
          </p:nvCxnSpPr>
          <p:spPr>
            <a:xfrm flipV="1">
              <a:off x="7896920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372"/>
            <p:cNvCxnSpPr>
              <a:cxnSpLocks/>
              <a:stCxn id="259" idx="0"/>
            </p:cNvCxnSpPr>
            <p:nvPr/>
          </p:nvCxnSpPr>
          <p:spPr>
            <a:xfrm flipV="1">
              <a:off x="804109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373"/>
            <p:cNvCxnSpPr>
              <a:cxnSpLocks/>
              <a:stCxn id="260" idx="0"/>
            </p:cNvCxnSpPr>
            <p:nvPr/>
          </p:nvCxnSpPr>
          <p:spPr>
            <a:xfrm flipV="1">
              <a:off x="818527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374"/>
            <p:cNvCxnSpPr>
              <a:cxnSpLocks/>
              <a:stCxn id="267" idx="0"/>
            </p:cNvCxnSpPr>
            <p:nvPr/>
          </p:nvCxnSpPr>
          <p:spPr>
            <a:xfrm flipV="1">
              <a:off x="9194513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>
              <a:cxnSpLocks/>
              <a:stCxn id="263" idx="0"/>
            </p:cNvCxnSpPr>
            <p:nvPr/>
          </p:nvCxnSpPr>
          <p:spPr>
            <a:xfrm flipV="1">
              <a:off x="8617805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>
              <a:cxnSpLocks/>
              <a:stCxn id="268" idx="0"/>
            </p:cNvCxnSpPr>
            <p:nvPr/>
          </p:nvCxnSpPr>
          <p:spPr>
            <a:xfrm flipV="1">
              <a:off x="9338690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377"/>
            <p:cNvCxnSpPr>
              <a:cxnSpLocks/>
              <a:stCxn id="264" idx="0"/>
            </p:cNvCxnSpPr>
            <p:nvPr/>
          </p:nvCxnSpPr>
          <p:spPr>
            <a:xfrm flipV="1">
              <a:off x="8761982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378"/>
            <p:cNvCxnSpPr>
              <a:cxnSpLocks/>
              <a:stCxn id="265" idx="0"/>
            </p:cNvCxnSpPr>
            <p:nvPr/>
          </p:nvCxnSpPr>
          <p:spPr>
            <a:xfrm flipV="1">
              <a:off x="8906159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379"/>
            <p:cNvCxnSpPr>
              <a:cxnSpLocks/>
              <a:stCxn id="266" idx="0"/>
            </p:cNvCxnSpPr>
            <p:nvPr/>
          </p:nvCxnSpPr>
          <p:spPr>
            <a:xfrm flipV="1">
              <a:off x="9050336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>
              <a:cxnSpLocks/>
              <a:stCxn id="269" idx="0"/>
            </p:cNvCxnSpPr>
            <p:nvPr/>
          </p:nvCxnSpPr>
          <p:spPr>
            <a:xfrm flipV="1">
              <a:off x="9482867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>
              <a:cxnSpLocks/>
              <a:stCxn id="270" idx="0"/>
            </p:cNvCxnSpPr>
            <p:nvPr/>
          </p:nvCxnSpPr>
          <p:spPr>
            <a:xfrm flipV="1">
              <a:off x="9627044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>
              <a:cxnSpLocks/>
              <a:stCxn id="271" idx="0"/>
            </p:cNvCxnSpPr>
            <p:nvPr/>
          </p:nvCxnSpPr>
          <p:spPr>
            <a:xfrm flipV="1">
              <a:off x="9771228" y="2929043"/>
              <a:ext cx="0" cy="2928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Rounded Rectangle 250"/>
            <p:cNvSpPr/>
            <p:nvPr/>
          </p:nvSpPr>
          <p:spPr>
            <a:xfrm>
              <a:off x="6846281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2" name="Rounded Rectangle 251"/>
            <p:cNvSpPr/>
            <p:nvPr/>
          </p:nvSpPr>
          <p:spPr>
            <a:xfrm>
              <a:off x="699045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3" name="Rounded Rectangle 252"/>
            <p:cNvSpPr/>
            <p:nvPr/>
          </p:nvSpPr>
          <p:spPr>
            <a:xfrm>
              <a:off x="7134635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4" name="Rounded Rectangle 253"/>
            <p:cNvSpPr/>
            <p:nvPr/>
          </p:nvSpPr>
          <p:spPr>
            <a:xfrm>
              <a:off x="7278812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5" name="Rounded Rectangle 254"/>
            <p:cNvSpPr/>
            <p:nvPr/>
          </p:nvSpPr>
          <p:spPr>
            <a:xfrm>
              <a:off x="7422989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6" name="Rounded Rectangle 255"/>
            <p:cNvSpPr/>
            <p:nvPr/>
          </p:nvSpPr>
          <p:spPr>
            <a:xfrm>
              <a:off x="7567166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7" name="Rounded Rectangle 256"/>
            <p:cNvSpPr/>
            <p:nvPr/>
          </p:nvSpPr>
          <p:spPr>
            <a:xfrm>
              <a:off x="7711343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8" name="Rounded Rectangle 257"/>
            <p:cNvSpPr/>
            <p:nvPr/>
          </p:nvSpPr>
          <p:spPr>
            <a:xfrm>
              <a:off x="7855520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59" name="Rounded Rectangle 258"/>
            <p:cNvSpPr/>
            <p:nvPr/>
          </p:nvSpPr>
          <p:spPr>
            <a:xfrm>
              <a:off x="799969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0" name="Rounded Rectangle 259"/>
            <p:cNvSpPr/>
            <p:nvPr/>
          </p:nvSpPr>
          <p:spPr>
            <a:xfrm>
              <a:off x="814387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1" name="Rounded Rectangle 260"/>
            <p:cNvSpPr/>
            <p:nvPr/>
          </p:nvSpPr>
          <p:spPr>
            <a:xfrm>
              <a:off x="8288051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2" name="Rounded Rectangle 261"/>
            <p:cNvSpPr/>
            <p:nvPr/>
          </p:nvSpPr>
          <p:spPr>
            <a:xfrm>
              <a:off x="843222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3" name="Rounded Rectangle 262"/>
            <p:cNvSpPr/>
            <p:nvPr/>
          </p:nvSpPr>
          <p:spPr>
            <a:xfrm>
              <a:off x="8576405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4" name="Rounded Rectangle 263"/>
            <p:cNvSpPr/>
            <p:nvPr/>
          </p:nvSpPr>
          <p:spPr>
            <a:xfrm>
              <a:off x="8720582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5" name="Rounded Rectangle 264"/>
            <p:cNvSpPr/>
            <p:nvPr/>
          </p:nvSpPr>
          <p:spPr>
            <a:xfrm>
              <a:off x="8864759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6" name="Rounded Rectangle 265"/>
            <p:cNvSpPr/>
            <p:nvPr/>
          </p:nvSpPr>
          <p:spPr>
            <a:xfrm>
              <a:off x="9008936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7" name="Rounded Rectangle 266"/>
            <p:cNvSpPr/>
            <p:nvPr/>
          </p:nvSpPr>
          <p:spPr>
            <a:xfrm>
              <a:off x="9153113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8" name="Rounded Rectangle 267"/>
            <p:cNvSpPr/>
            <p:nvPr/>
          </p:nvSpPr>
          <p:spPr>
            <a:xfrm>
              <a:off x="9297290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69" name="Rounded Rectangle 268"/>
            <p:cNvSpPr/>
            <p:nvPr/>
          </p:nvSpPr>
          <p:spPr>
            <a:xfrm>
              <a:off x="9441467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70" name="Rounded Rectangle 269"/>
            <p:cNvSpPr/>
            <p:nvPr/>
          </p:nvSpPr>
          <p:spPr>
            <a:xfrm>
              <a:off x="9585644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271" name="Rounded Rectangle 270"/>
            <p:cNvSpPr/>
            <p:nvPr/>
          </p:nvSpPr>
          <p:spPr>
            <a:xfrm>
              <a:off x="9729828" y="3221893"/>
              <a:ext cx="82800" cy="282881"/>
            </a:xfrm>
            <a:prstGeom prst="roundRect">
              <a:avLst>
                <a:gd name="adj" fmla="val 33648"/>
              </a:avLst>
            </a:prstGeom>
            <a:solidFill>
              <a:srgbClr val="0070C0"/>
            </a:solidFill>
            <a:ln w="3810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sp>
        <p:nvSpPr>
          <p:cNvPr id="419" name="TextBox 418"/>
          <p:cNvSpPr txBox="1"/>
          <p:nvPr/>
        </p:nvSpPr>
        <p:spPr>
          <a:xfrm>
            <a:off x="10747398" y="6272754"/>
            <a:ext cx="1009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Accelerator</a:t>
            </a:r>
          </a:p>
          <a:p>
            <a:pPr algn="l"/>
            <a:r>
              <a:rPr lang="en-US" sz="1200" b="1" dirty="0" err="1"/>
              <a:t>CryoPlant</a:t>
            </a:r>
            <a:endParaRPr lang="en-US" sz="1200" b="1" dirty="0"/>
          </a:p>
        </p:txBody>
      </p:sp>
      <p:cxnSp>
        <p:nvCxnSpPr>
          <p:cNvPr id="420" name="Straight Connector 419"/>
          <p:cNvCxnSpPr>
            <a:cxnSpLocks/>
          </p:cNvCxnSpPr>
          <p:nvPr/>
        </p:nvCxnSpPr>
        <p:spPr>
          <a:xfrm flipV="1">
            <a:off x="11272224" y="5046690"/>
            <a:ext cx="0" cy="254518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0" name="Oval 429"/>
          <p:cNvSpPr/>
          <p:nvPr/>
        </p:nvSpPr>
        <p:spPr>
          <a:xfrm>
            <a:off x="2952421" y="3138294"/>
            <a:ext cx="193933" cy="19393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TextBox 430"/>
          <p:cNvSpPr txBox="1"/>
          <p:nvPr/>
        </p:nvSpPr>
        <p:spPr>
          <a:xfrm>
            <a:off x="843988" y="3085133"/>
            <a:ext cx="1029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Valve boxes</a:t>
            </a:r>
          </a:p>
        </p:txBody>
      </p:sp>
      <p:sp>
        <p:nvSpPr>
          <p:cNvPr id="432" name="Right Arrow 431"/>
          <p:cNvSpPr/>
          <p:nvPr/>
        </p:nvSpPr>
        <p:spPr>
          <a:xfrm>
            <a:off x="1853057" y="3169812"/>
            <a:ext cx="296430" cy="125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9" name="Picture 4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128" y="3544184"/>
            <a:ext cx="5010204" cy="3131489"/>
          </a:xfrm>
          <a:prstGeom prst="rect">
            <a:avLst/>
          </a:prstGeom>
        </p:spPr>
      </p:pic>
      <p:grpSp>
        <p:nvGrpSpPr>
          <p:cNvPr id="443" name="Group 442"/>
          <p:cNvGrpSpPr/>
          <p:nvPr/>
        </p:nvGrpSpPr>
        <p:grpSpPr>
          <a:xfrm>
            <a:off x="3311487" y="2371743"/>
            <a:ext cx="1802124" cy="417600"/>
            <a:chOff x="3311487" y="2511443"/>
            <a:chExt cx="1802124" cy="417600"/>
          </a:xfrm>
        </p:grpSpPr>
        <p:sp>
          <p:nvSpPr>
            <p:cNvPr id="144" name="Rounded Rectangle 143"/>
            <p:cNvSpPr/>
            <p:nvPr/>
          </p:nvSpPr>
          <p:spPr>
            <a:xfrm>
              <a:off x="3311487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3455664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3599841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3744018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3888195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4032372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4176549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4320726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4464903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4609080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4753257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4897434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5041611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5350888" y="2371743"/>
            <a:ext cx="1225416" cy="417600"/>
            <a:chOff x="5350888" y="2511443"/>
            <a:chExt cx="1225416" cy="417600"/>
          </a:xfrm>
        </p:grpSpPr>
        <p:sp>
          <p:nvSpPr>
            <p:cNvPr id="159" name="Rounded Rectangle 158"/>
            <p:cNvSpPr/>
            <p:nvPr/>
          </p:nvSpPr>
          <p:spPr>
            <a:xfrm>
              <a:off x="5350888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5495065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5639242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5783419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5927596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6071773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6215950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6" name="Rounded Rectangle 165"/>
            <p:cNvSpPr/>
            <p:nvPr/>
          </p:nvSpPr>
          <p:spPr>
            <a:xfrm>
              <a:off x="6360127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6504304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grpSp>
        <p:nvGrpSpPr>
          <p:cNvPr id="441" name="Group 440"/>
          <p:cNvGrpSpPr/>
          <p:nvPr/>
        </p:nvGrpSpPr>
        <p:grpSpPr>
          <a:xfrm>
            <a:off x="6851681" y="2371743"/>
            <a:ext cx="792878" cy="417600"/>
            <a:chOff x="6851681" y="2511443"/>
            <a:chExt cx="792878" cy="417600"/>
          </a:xfrm>
        </p:grpSpPr>
        <p:sp>
          <p:nvSpPr>
            <p:cNvPr id="172" name="Rounded Rectangle 171"/>
            <p:cNvSpPr/>
            <p:nvPr/>
          </p:nvSpPr>
          <p:spPr>
            <a:xfrm>
              <a:off x="6851681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6995858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7140035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5" name="Rounded Rectangle 174"/>
            <p:cNvSpPr/>
            <p:nvPr/>
          </p:nvSpPr>
          <p:spPr>
            <a:xfrm>
              <a:off x="7284212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6" name="Rounded Rectangle 175"/>
            <p:cNvSpPr/>
            <p:nvPr/>
          </p:nvSpPr>
          <p:spPr>
            <a:xfrm>
              <a:off x="7428389" y="2511443"/>
              <a:ext cx="72000" cy="417600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  <p:sp>
          <p:nvSpPr>
            <p:cNvPr id="177" name="Rounded Rectangle 176"/>
            <p:cNvSpPr/>
            <p:nvPr/>
          </p:nvSpPr>
          <p:spPr>
            <a:xfrm>
              <a:off x="7572566" y="2866131"/>
              <a:ext cx="71993" cy="62912"/>
            </a:xfrm>
            <a:prstGeom prst="roundRect">
              <a:avLst>
                <a:gd name="adj" fmla="val 33648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378549" y="1739793"/>
            <a:ext cx="2702962" cy="138208"/>
          </a:xfrm>
          <a:prstGeom prst="rect">
            <a:avLst/>
          </a:prstGeom>
          <a:solidFill>
            <a:schemeClr val="accent5">
              <a:alpha val="1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Normal Conducting Linac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3306086" y="1739792"/>
            <a:ext cx="6501142" cy="13820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Super Conducting Linac</a:t>
            </a:r>
          </a:p>
        </p:txBody>
      </p:sp>
      <p:sp>
        <p:nvSpPr>
          <p:cNvPr id="11" name="Rubrik 2">
            <a:extLst>
              <a:ext uri="{FF2B5EF4-FFF2-40B4-BE49-F238E27FC236}">
                <a16:creationId xmlns:a16="http://schemas.microsoft.com/office/drawing/2014/main" id="{47657624-CAC9-5992-E62D-9C1299CA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Cryomodules and Distribution System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E0FDBBC-0615-8246-18A7-34E12D367E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SE" dirty="0"/>
              <a:t>Cryogenics for the Super Conducting Linac in a nutshell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BCAE92D-0298-E609-0C8D-D817F09FCB80}"/>
              </a:ext>
            </a:extLst>
          </p:cNvPr>
          <p:cNvSpPr/>
          <p:nvPr/>
        </p:nvSpPr>
        <p:spPr>
          <a:xfrm>
            <a:off x="7717837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EF9776E-4BF7-BBCD-58A3-3F156046244D}"/>
              </a:ext>
            </a:extLst>
          </p:cNvPr>
          <p:cNvSpPr/>
          <p:nvPr/>
        </p:nvSpPr>
        <p:spPr>
          <a:xfrm>
            <a:off x="7857769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7B308A9-B782-D759-B09B-0E8934C110EE}"/>
              </a:ext>
            </a:extLst>
          </p:cNvPr>
          <p:cNvSpPr/>
          <p:nvPr/>
        </p:nvSpPr>
        <p:spPr>
          <a:xfrm>
            <a:off x="8003587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65D7935-375F-2B38-6D35-5789A8049657}"/>
              </a:ext>
            </a:extLst>
          </p:cNvPr>
          <p:cNvSpPr/>
          <p:nvPr/>
        </p:nvSpPr>
        <p:spPr>
          <a:xfrm>
            <a:off x="8149382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D2234F1-9307-5CEB-8304-99E16514A950}"/>
              </a:ext>
            </a:extLst>
          </p:cNvPr>
          <p:cNvSpPr/>
          <p:nvPr/>
        </p:nvSpPr>
        <p:spPr>
          <a:xfrm>
            <a:off x="8295451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F3AC272-A46A-7E0F-E23D-0C29D59A67BE}"/>
              </a:ext>
            </a:extLst>
          </p:cNvPr>
          <p:cNvSpPr/>
          <p:nvPr/>
        </p:nvSpPr>
        <p:spPr>
          <a:xfrm>
            <a:off x="8441969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8605A96-1F17-837D-C4E1-798A658AA699}"/>
              </a:ext>
            </a:extLst>
          </p:cNvPr>
          <p:cNvSpPr/>
          <p:nvPr/>
        </p:nvSpPr>
        <p:spPr>
          <a:xfrm>
            <a:off x="8587787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6BE71B3-15A6-9657-B4B7-724BD0D6A453}"/>
              </a:ext>
            </a:extLst>
          </p:cNvPr>
          <p:cNvSpPr/>
          <p:nvPr/>
        </p:nvSpPr>
        <p:spPr>
          <a:xfrm>
            <a:off x="8727719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5045575-CCA9-7145-677E-94FA8409919B}"/>
              </a:ext>
            </a:extLst>
          </p:cNvPr>
          <p:cNvSpPr/>
          <p:nvPr/>
        </p:nvSpPr>
        <p:spPr>
          <a:xfrm>
            <a:off x="8873769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BDECCBB-A98D-41C8-EAC0-81C326548A42}"/>
              </a:ext>
            </a:extLst>
          </p:cNvPr>
          <p:cNvSpPr/>
          <p:nvPr/>
        </p:nvSpPr>
        <p:spPr>
          <a:xfrm>
            <a:off x="9019587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3D020A2-E86C-D868-4865-697A39F3E8DA}"/>
              </a:ext>
            </a:extLst>
          </p:cNvPr>
          <p:cNvSpPr/>
          <p:nvPr/>
        </p:nvSpPr>
        <p:spPr>
          <a:xfrm>
            <a:off x="9165382" y="2724354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697AD67-935D-AA30-B654-5F52EF03FDF4}"/>
              </a:ext>
            </a:extLst>
          </p:cNvPr>
          <p:cNvSpPr/>
          <p:nvPr/>
        </p:nvSpPr>
        <p:spPr>
          <a:xfrm>
            <a:off x="9306170" y="2724715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3D09BCE-DD1A-39B2-E436-EBC7208F6255}"/>
              </a:ext>
            </a:extLst>
          </p:cNvPr>
          <p:cNvSpPr/>
          <p:nvPr/>
        </p:nvSpPr>
        <p:spPr>
          <a:xfrm>
            <a:off x="9445234" y="2727465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7A66014-A68E-E149-45BF-3DADFF83DDBE}"/>
              </a:ext>
            </a:extLst>
          </p:cNvPr>
          <p:cNvSpPr/>
          <p:nvPr/>
        </p:nvSpPr>
        <p:spPr>
          <a:xfrm>
            <a:off x="9591052" y="2727465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FF88B33-6662-D5D5-A668-220EBFC922E5}"/>
              </a:ext>
            </a:extLst>
          </p:cNvPr>
          <p:cNvSpPr/>
          <p:nvPr/>
        </p:nvSpPr>
        <p:spPr>
          <a:xfrm>
            <a:off x="9730984" y="2727465"/>
            <a:ext cx="71993" cy="62912"/>
          </a:xfrm>
          <a:prstGeom prst="roundRect">
            <a:avLst>
              <a:gd name="adj" fmla="val 33648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F3E2710-B872-E0D4-F806-360E7C4037DC}"/>
              </a:ext>
            </a:extLst>
          </p:cNvPr>
          <p:cNvGrpSpPr/>
          <p:nvPr/>
        </p:nvGrpSpPr>
        <p:grpSpPr>
          <a:xfrm>
            <a:off x="10815024" y="5300462"/>
            <a:ext cx="914400" cy="914400"/>
            <a:chOff x="10006154" y="6295115"/>
            <a:chExt cx="914400" cy="914400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F8357BB-7590-5561-0297-C8A2733FAC41}"/>
                </a:ext>
              </a:extLst>
            </p:cNvPr>
            <p:cNvSpPr/>
            <p:nvPr/>
          </p:nvSpPr>
          <p:spPr>
            <a:xfrm>
              <a:off x="10006154" y="6295115"/>
              <a:ext cx="9144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solidFill>
                  <a:srgbClr val="0070C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6C6B8D-8AFE-249A-D6EC-136810506994}"/>
                </a:ext>
              </a:extLst>
            </p:cNvPr>
            <p:cNvSpPr txBox="1"/>
            <p:nvPr/>
          </p:nvSpPr>
          <p:spPr>
            <a:xfrm>
              <a:off x="10042610" y="6429149"/>
              <a:ext cx="739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0070C0"/>
                  </a:solidFill>
                </a:rPr>
                <a:t>ACCP</a:t>
              </a:r>
            </a:p>
            <a:p>
              <a:pPr algn="ctr"/>
              <a:r>
                <a:rPr lang="en-SE" dirty="0">
                  <a:solidFill>
                    <a:srgbClr val="0070C0"/>
                  </a:solidFill>
                </a:rPr>
                <a:t>WCS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59B8B44-C61E-8920-A5D5-D667974E9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54" y="3544184"/>
            <a:ext cx="2732708" cy="3138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3B78F-02D6-8A8F-AF30-A0683F394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569"/>
          <a:stretch/>
        </p:blipFill>
        <p:spPr>
          <a:xfrm>
            <a:off x="9158496" y="5473673"/>
            <a:ext cx="1638300" cy="1029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18B891-AE2B-2B28-7990-C5A71687EC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b="77398"/>
          <a:stretch/>
        </p:blipFill>
        <p:spPr>
          <a:xfrm>
            <a:off x="8943200" y="5194353"/>
            <a:ext cx="1853595" cy="132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6" name="Elbow Connector 435"/>
          <p:cNvCxnSpPr>
            <a:cxnSpLocks/>
            <a:endCxn id="64" idx="0"/>
          </p:cNvCxnSpPr>
          <p:nvPr/>
        </p:nvCxnSpPr>
        <p:spPr>
          <a:xfrm rot="16200000" flipH="1">
            <a:off x="214198" y="1985677"/>
            <a:ext cx="1220629" cy="616147"/>
          </a:xfrm>
          <a:prstGeom prst="bentConnector3">
            <a:avLst>
              <a:gd name="adj1" fmla="val 59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1093" y="503511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07652" y="2904066"/>
            <a:ext cx="1049867" cy="10498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ACCP</a:t>
            </a:r>
          </a:p>
          <a:p>
            <a:pPr algn="ctr"/>
            <a:r>
              <a:rPr lang="en-GB" dirty="0">
                <a:solidFill>
                  <a:srgbClr val="0070C0"/>
                </a:solidFill>
              </a:rPr>
              <a:t>CBX</a:t>
            </a:r>
          </a:p>
        </p:txBody>
      </p:sp>
      <p:cxnSp>
        <p:nvCxnSpPr>
          <p:cNvPr id="420" name="Straight Connector 419"/>
          <p:cNvCxnSpPr>
            <a:cxnSpLocks/>
            <a:stCxn id="39" idx="0"/>
            <a:endCxn id="64" idx="4"/>
          </p:cNvCxnSpPr>
          <p:nvPr/>
        </p:nvCxnSpPr>
        <p:spPr>
          <a:xfrm flipV="1">
            <a:off x="1132586" y="3953933"/>
            <a:ext cx="0" cy="1026888"/>
          </a:xfrm>
          <a:prstGeom prst="line">
            <a:avLst/>
          </a:prstGeom>
          <a:ln w="317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ubrik 2">
            <a:extLst>
              <a:ext uri="{FF2B5EF4-FFF2-40B4-BE49-F238E27FC236}">
                <a16:creationId xmlns:a16="http://schemas.microsoft.com/office/drawing/2014/main" id="{47657624-CAC9-5992-E62D-9C1299CA2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Accelerator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Cryoplant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E0FDBBC-0615-8246-18A7-34E12D367E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SE" dirty="0"/>
              <a:t>…and auxiliary systems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F3E2710-B872-E0D4-F806-360E7C4037DC}"/>
              </a:ext>
            </a:extLst>
          </p:cNvPr>
          <p:cNvGrpSpPr/>
          <p:nvPr/>
        </p:nvGrpSpPr>
        <p:grpSpPr>
          <a:xfrm>
            <a:off x="675386" y="4980821"/>
            <a:ext cx="914400" cy="914400"/>
            <a:chOff x="10006154" y="6295115"/>
            <a:chExt cx="914400" cy="914400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F8357BB-7590-5561-0297-C8A2733FAC41}"/>
                </a:ext>
              </a:extLst>
            </p:cNvPr>
            <p:cNvSpPr/>
            <p:nvPr/>
          </p:nvSpPr>
          <p:spPr>
            <a:xfrm>
              <a:off x="10006154" y="6295115"/>
              <a:ext cx="9144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solidFill>
                  <a:srgbClr val="0070C0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6C6B8D-8AFE-249A-D6EC-136810506994}"/>
                </a:ext>
              </a:extLst>
            </p:cNvPr>
            <p:cNvSpPr txBox="1"/>
            <p:nvPr/>
          </p:nvSpPr>
          <p:spPr>
            <a:xfrm>
              <a:off x="10042610" y="6429149"/>
              <a:ext cx="7396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0070C0"/>
                  </a:solidFill>
                </a:rPr>
                <a:t>ACCP</a:t>
              </a:r>
            </a:p>
            <a:p>
              <a:pPr algn="ctr"/>
              <a:r>
                <a:rPr lang="en-SE" dirty="0">
                  <a:solidFill>
                    <a:srgbClr val="0070C0"/>
                  </a:solidFill>
                </a:rPr>
                <a:t>WCS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6188F1D8-070F-54E6-0E2B-4B406D611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310" y="3460284"/>
            <a:ext cx="4176456" cy="313234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D21EB8A-036C-3AB7-8A9A-BAE2F1A79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474" y="1372552"/>
            <a:ext cx="3719256" cy="2789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FC0D5-CA64-7028-B1CB-3E6382568A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3334" y="4486023"/>
            <a:ext cx="2914428" cy="1903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D2B33A-156B-FDC4-37D3-13AC627D1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992" y="1267133"/>
            <a:ext cx="2604569" cy="1953570"/>
          </a:xfrm>
          <a:prstGeom prst="rect">
            <a:avLst/>
          </a:prstGeom>
        </p:spPr>
      </p:pic>
      <p:pic>
        <p:nvPicPr>
          <p:cNvPr id="4" name="Picture 3" descr="IMG_2225.JPG">
            <a:extLst>
              <a:ext uri="{FF2B5EF4-FFF2-40B4-BE49-F238E27FC236}">
                <a16:creationId xmlns:a16="http://schemas.microsoft.com/office/drawing/2014/main" id="{28604267-AE33-95BD-FFF2-9DCA70FA0A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9020" y="1275159"/>
            <a:ext cx="2160240" cy="1937518"/>
          </a:xfrm>
          <a:prstGeom prst="rect">
            <a:avLst/>
          </a:prstGeom>
        </p:spPr>
      </p:pic>
      <p:sp>
        <p:nvSpPr>
          <p:cNvPr id="6" name="Platshållare för bildnummer 4">
            <a:extLst>
              <a:ext uri="{FF2B5EF4-FFF2-40B4-BE49-F238E27FC236}">
                <a16:creationId xmlns:a16="http://schemas.microsoft.com/office/drawing/2014/main" id="{6B361581-A66E-DF0A-EDE0-63D1982F7EE0}"/>
              </a:ext>
            </a:extLst>
          </p:cNvPr>
          <p:cNvSpPr txBox="1">
            <a:spLocks/>
          </p:cNvSpPr>
          <p:nvPr/>
        </p:nvSpPr>
        <p:spPr>
          <a:xfrm>
            <a:off x="8735292" y="64752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pPr/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id="{70CC7206-F27D-6AD9-E3BD-2A617B521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B42F21C9-1EB1-3691-8DE5-DE7EF275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9014827D-3AC0-2FDE-87C1-702C096519D1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1143457" y="4389415"/>
            <a:ext cx="1078387" cy="591406"/>
          </a:xfrm>
          <a:prstGeom prst="bentConnector2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6154D-69EE-C3DD-CB13-9A2E542542E6}"/>
              </a:ext>
            </a:extLst>
          </p:cNvPr>
          <p:cNvGrpSpPr/>
          <p:nvPr/>
        </p:nvGrpSpPr>
        <p:grpSpPr>
          <a:xfrm>
            <a:off x="1764644" y="4980821"/>
            <a:ext cx="914400" cy="914400"/>
            <a:chOff x="10006154" y="6295115"/>
            <a:chExt cx="914400" cy="91440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3CCC669F-C0AB-AB27-853F-812676AF27CE}"/>
                </a:ext>
              </a:extLst>
            </p:cNvPr>
            <p:cNvSpPr/>
            <p:nvPr/>
          </p:nvSpPr>
          <p:spPr>
            <a:xfrm>
              <a:off x="10006154" y="6295115"/>
              <a:ext cx="9144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solidFill>
                  <a:srgbClr val="0070C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97FA09B-CD23-C7BA-C92F-7101FA2DD9AB}"/>
                </a:ext>
              </a:extLst>
            </p:cNvPr>
            <p:cNvSpPr txBox="1"/>
            <p:nvPr/>
          </p:nvSpPr>
          <p:spPr>
            <a:xfrm>
              <a:off x="10078870" y="6429149"/>
              <a:ext cx="6671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0070C0"/>
                  </a:solidFill>
                </a:rPr>
                <a:t>TICP</a:t>
              </a:r>
            </a:p>
            <a:p>
              <a:pPr algn="ctr"/>
              <a:r>
                <a:rPr lang="en-SE" dirty="0">
                  <a:solidFill>
                    <a:srgbClr val="0070C0"/>
                  </a:solidFill>
                </a:rPr>
                <a:t>WCS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45C8F5-BC41-82C8-6C2C-AAD618C9D574}"/>
              </a:ext>
            </a:extLst>
          </p:cNvPr>
          <p:cNvGrpSpPr/>
          <p:nvPr/>
        </p:nvGrpSpPr>
        <p:grpSpPr>
          <a:xfrm>
            <a:off x="1438894" y="1681871"/>
            <a:ext cx="914400" cy="914400"/>
            <a:chOff x="10006154" y="6295115"/>
            <a:chExt cx="914400" cy="914400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868BC061-2C2D-CAB8-0DFB-22269BE579A8}"/>
                </a:ext>
              </a:extLst>
            </p:cNvPr>
            <p:cNvSpPr/>
            <p:nvPr/>
          </p:nvSpPr>
          <p:spPr>
            <a:xfrm>
              <a:off x="10006154" y="6295115"/>
              <a:ext cx="914400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>
                <a:solidFill>
                  <a:srgbClr val="0070C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CDB758-95F7-A911-773B-AE768574C020}"/>
                </a:ext>
              </a:extLst>
            </p:cNvPr>
            <p:cNvSpPr txBox="1"/>
            <p:nvPr/>
          </p:nvSpPr>
          <p:spPr>
            <a:xfrm>
              <a:off x="10140586" y="6429149"/>
              <a:ext cx="5437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E" dirty="0">
                  <a:solidFill>
                    <a:srgbClr val="0070C0"/>
                  </a:solidFill>
                </a:rPr>
                <a:t>Rec</a:t>
              </a:r>
            </a:p>
            <a:p>
              <a:pPr algn="ctr"/>
              <a:r>
                <a:rPr lang="en-SE" dirty="0">
                  <a:solidFill>
                    <a:srgbClr val="0070C0"/>
                  </a:solidFill>
                </a:rPr>
                <a:t>Sys</a:t>
              </a:r>
            </a:p>
          </p:txBody>
        </p:sp>
      </p:grp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8902EEBA-935E-D0DF-2F3F-C739F5D40CA3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718522" y="3021205"/>
            <a:ext cx="1602507" cy="752638"/>
          </a:xfrm>
          <a:prstGeom prst="bentConnector3">
            <a:avLst>
              <a:gd name="adj1" fmla="val 99846"/>
            </a:avLst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0D87966-CF21-1E19-EF90-780454FDF263}"/>
              </a:ext>
            </a:extLst>
          </p:cNvPr>
          <p:cNvCxnSpPr>
            <a:cxnSpLocks/>
            <a:stCxn id="32" idx="1"/>
          </p:cNvCxnSpPr>
          <p:nvPr/>
        </p:nvCxnSpPr>
        <p:spPr>
          <a:xfrm rot="10800000" flipV="1">
            <a:off x="1143456" y="2139070"/>
            <a:ext cx="295438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5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8EE6C-A0CC-F437-275E-80331E893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1C61603-4517-BD1C-6A03-3C536209CC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B99A701-2DEB-4319-C126-64425D9864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4D712BB0-2A35-6A4D-4A2D-8AA7468B87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8B02C54D-8073-0B1C-0CB4-B961CBA92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Documentation, CIDLs and CRs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209BA217-0A58-452B-C090-CA2FA33C2D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848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9005A-5052-CB9B-06C2-CB294ED8D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99E7B6-FEDF-F8FD-CADD-63ACE3DCC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Documentation, CIDLs, CRs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C9856-9F69-FD89-BA2D-4670B63D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199D6-D7FB-BE0B-0F7E-4D6EBCDFC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774F6-6F0E-CDF5-CCE2-3BEA2CCEF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438102"/>
            <a:ext cx="8885172" cy="5030227"/>
          </a:xfrm>
        </p:spPr>
        <p:txBody>
          <a:bodyPr/>
          <a:lstStyle/>
          <a:p>
            <a:pPr marL="0" indent="0" algn="l">
              <a:spcBef>
                <a:spcPts val="400"/>
              </a:spcBef>
              <a:buNone/>
            </a:pPr>
            <a:r>
              <a:rPr lang="en-GB" sz="2400" dirty="0"/>
              <a:t>Main documentation of ACCP and CDS</a:t>
            </a:r>
          </a:p>
          <a:p>
            <a:pPr marL="0" indent="0" algn="l">
              <a:spcBef>
                <a:spcPts val="400"/>
              </a:spcBef>
              <a:buNone/>
            </a:pPr>
            <a:endParaRPr lang="en-GB" sz="2800" b="0" i="0" u="none" strike="noStrike" dirty="0">
              <a:solidFill>
                <a:srgbClr val="666666"/>
              </a:solidFill>
              <a:effectLst/>
            </a:endParaRPr>
          </a:p>
          <a:p>
            <a:pPr marL="0" indent="0" algn="l">
              <a:spcBef>
                <a:spcPts val="400"/>
              </a:spcBef>
              <a:buNone/>
            </a:pPr>
            <a:endParaRPr lang="en-GB" sz="2800" dirty="0"/>
          </a:p>
          <a:p>
            <a:pPr marL="0" indent="0" algn="l">
              <a:spcBef>
                <a:spcPts val="400"/>
              </a:spcBef>
              <a:buNone/>
            </a:pPr>
            <a:endParaRPr lang="en-GB" sz="2800" b="0" i="0" u="none" strike="noStrike" dirty="0">
              <a:solidFill>
                <a:srgbClr val="666666"/>
              </a:solidFill>
              <a:effectLst/>
            </a:endParaRPr>
          </a:p>
          <a:p>
            <a:pPr marL="0" indent="0" algn="l">
              <a:spcBef>
                <a:spcPts val="400"/>
              </a:spcBef>
              <a:buNone/>
            </a:pPr>
            <a:endParaRPr lang="en-GB" sz="2800" dirty="0"/>
          </a:p>
          <a:p>
            <a:pPr marL="0" indent="0" algn="l">
              <a:spcBef>
                <a:spcPts val="400"/>
              </a:spcBef>
              <a:buNone/>
            </a:pPr>
            <a:endParaRPr lang="en-GB" sz="2800" b="0" i="0" u="none" strike="noStrike" dirty="0">
              <a:solidFill>
                <a:srgbClr val="666666"/>
              </a:solidFill>
              <a:effectLst/>
            </a:endParaRPr>
          </a:p>
          <a:p>
            <a:pPr marL="0" indent="0" algn="l">
              <a:spcBef>
                <a:spcPts val="400"/>
              </a:spcBef>
              <a:buNone/>
            </a:pPr>
            <a:r>
              <a:rPr lang="en-GB" sz="2400" b="0" i="0" u="none" strike="noStrike" dirty="0">
                <a:solidFill>
                  <a:srgbClr val="666666"/>
                </a:solidFill>
                <a:effectLst/>
              </a:rPr>
              <a:t>CIDLs for ACCP and CDS in CHESS </a:t>
            </a:r>
            <a:r>
              <a:rPr lang="en-GB" sz="2400" b="0" i="0" u="none" strike="noStrike" dirty="0">
                <a:solidFill>
                  <a:srgbClr val="0070C0"/>
                </a:solidFill>
                <a:effectLst/>
              </a:rPr>
              <a:t>as verified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GB" sz="2400" b="0" i="0" u="none" strike="noStrike" dirty="0">
                <a:solidFill>
                  <a:srgbClr val="666666"/>
                </a:solidFill>
                <a:effectLst/>
              </a:rPr>
              <a:t>CIDLs for CM (see SCL cavities talk – Cecilia </a:t>
            </a:r>
            <a:r>
              <a:rPr lang="en-GB" sz="2400" b="0" i="0" u="none" strike="noStrike" dirty="0" err="1">
                <a:solidFill>
                  <a:srgbClr val="666666"/>
                </a:solidFill>
                <a:effectLst/>
              </a:rPr>
              <a:t>Maiano</a:t>
            </a:r>
            <a:r>
              <a:rPr lang="en-GB" sz="2400" b="0" i="0" u="none" strike="noStrike" dirty="0">
                <a:solidFill>
                  <a:srgbClr val="666666"/>
                </a:solidFill>
                <a:effectLst/>
              </a:rPr>
              <a:t>)</a:t>
            </a:r>
            <a:endParaRPr lang="en-GB" sz="2400" b="0" i="0" u="none" strike="noStrike" dirty="0">
              <a:solidFill>
                <a:srgbClr val="0070C0"/>
              </a:solidFill>
              <a:effectLst/>
            </a:endParaRPr>
          </a:p>
          <a:p>
            <a:pPr marL="0" indent="0" algn="l">
              <a:spcBef>
                <a:spcPts val="400"/>
              </a:spcBef>
              <a:buNone/>
            </a:pPr>
            <a:endParaRPr lang="en-GB" sz="2800" b="0" i="0" u="none" strike="noStrike" dirty="0">
              <a:solidFill>
                <a:srgbClr val="0070C0"/>
              </a:solidFill>
              <a:effectLst/>
            </a:endParaRPr>
          </a:p>
          <a:p>
            <a:pPr marL="252000" lvl="2" indent="0">
              <a:spcBef>
                <a:spcPts val="400"/>
              </a:spcBef>
              <a:buNone/>
            </a:pPr>
            <a:endParaRPr lang="en-SE" sz="1400" dirty="0"/>
          </a:p>
          <a:p>
            <a:endParaRPr lang="en-SE" sz="1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01C815-457B-28C7-8C69-6FE2220FCC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ACCP/CDS </a:t>
            </a:r>
            <a:r>
              <a:rPr lang="sv-SE" dirty="0" err="1"/>
              <a:t>docu</a:t>
            </a:r>
            <a:r>
              <a:rPr lang="sv-SE" dirty="0"/>
              <a:t> </a:t>
            </a:r>
            <a:r>
              <a:rPr lang="sv-SE" dirty="0" err="1"/>
              <a:t>complete</a:t>
            </a:r>
            <a:r>
              <a:rPr lang="sv-SE" dirty="0"/>
              <a:t>, all </a:t>
            </a:r>
            <a:r>
              <a:rPr lang="sv-SE" dirty="0" err="1"/>
              <a:t>CIDLs</a:t>
            </a:r>
            <a:r>
              <a:rPr lang="sv-SE" dirty="0"/>
              <a:t>, 1 CR for CMs </a:t>
            </a:r>
            <a:r>
              <a:rPr lang="sv-SE" dirty="0" err="1"/>
              <a:t>closed</a:t>
            </a:r>
            <a:endParaRPr lang="en-S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03FD7BE-6D8F-A067-4917-D7E28D48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F1B24-A27C-D7E9-9044-850849CB3D5B}"/>
              </a:ext>
            </a:extLst>
          </p:cNvPr>
          <p:cNvSpPr txBox="1"/>
          <p:nvPr/>
        </p:nvSpPr>
        <p:spPr>
          <a:xfrm>
            <a:off x="11820244" y="2234100"/>
            <a:ext cx="45720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✅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9010B-5C62-4EB3-5599-6D260ED8478A}"/>
              </a:ext>
            </a:extLst>
          </p:cNvPr>
          <p:cNvSpPr txBox="1"/>
          <p:nvPr/>
        </p:nvSpPr>
        <p:spPr>
          <a:xfrm>
            <a:off x="11820244" y="3250116"/>
            <a:ext cx="45720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✅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4D400C2-5E03-41EA-4D26-DE052969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D951A6-4BBB-FB93-1B69-A451F95A6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2F0F6-2424-7678-CDD2-43A01BA0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7"/>
          <a:stretch/>
        </p:blipFill>
        <p:spPr>
          <a:xfrm>
            <a:off x="1127158" y="1944501"/>
            <a:ext cx="10493067" cy="952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16BD28-B90B-2723-CD8F-123964BC5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709" y="2928033"/>
            <a:ext cx="10716535" cy="1049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9DB73E-4C86-5C7B-1F1C-6559C20EEDEF}"/>
              </a:ext>
            </a:extLst>
          </p:cNvPr>
          <p:cNvSpPr txBox="1"/>
          <p:nvPr/>
        </p:nvSpPr>
        <p:spPr>
          <a:xfrm>
            <a:off x="11820244" y="4619975"/>
            <a:ext cx="45720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✅</a:t>
            </a:r>
          </a:p>
        </p:txBody>
      </p:sp>
      <p:pic>
        <p:nvPicPr>
          <p:cNvPr id="15" name="Picture 14" descr="A close-up of a box&#10;&#10;AI-generated content may be incorrect.">
            <a:extLst>
              <a:ext uri="{FF2B5EF4-FFF2-40B4-BE49-F238E27FC236}">
                <a16:creationId xmlns:a16="http://schemas.microsoft.com/office/drawing/2014/main" id="{0CA29B06-E156-0FAF-D610-7965F9E6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030" y="5172673"/>
            <a:ext cx="10683321" cy="13266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DC6892-E11A-F6D2-8AD2-BEBB7BC2BD2C}"/>
              </a:ext>
            </a:extLst>
          </p:cNvPr>
          <p:cNvSpPr txBox="1"/>
          <p:nvPr/>
        </p:nvSpPr>
        <p:spPr>
          <a:xfrm>
            <a:off x="11816367" y="5835978"/>
            <a:ext cx="457200" cy="37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✅</a:t>
            </a:r>
          </a:p>
        </p:txBody>
      </p:sp>
    </p:spTree>
    <p:extLst>
      <p:ext uri="{BB962C8B-B14F-4D97-AF65-F5344CB8AC3E}">
        <p14:creationId xmlns:p14="http://schemas.microsoft.com/office/powerpoint/2010/main" val="15231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4091F-DC03-E1D2-F1D4-EA4369F98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818344-F636-E7B1-A759-6FF1E13EEA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000D8E5-933C-A0F5-03E6-0AD7A1A82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5D405353-0474-B344-FED5-8D35C18BAB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12FF5784-2137-9302-72D7-5FC33D82C2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NCRs and other known issues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9BEBB268-7525-4746-BF2F-2CD717BF8E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436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NCRs and other known issues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108556F-5D32-452D-B384-98CCF3F44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920281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open NCR for ACCP and CDS, they are all closed now.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open NCR for CM. NCR raised during SAT and installation are closed.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issues 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that need work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BCP testing as HP compressor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test planned in week 7/2025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BCP and HP compressors cannot seamlessly be swapped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 improvement project planned until summer 2025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BCP cannot yet operate as SP compressor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 piping changes in summer break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Cold compressor full spare cartridges and upgrade to AMB outstanding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operational issues (CC inlet filter, 80K adsorber regeneration, etc)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several issues 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Cryo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 controls, for instance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No redundant PSUs in CDS/CM cabinets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No redundant level controllers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ACCP controls running on a legacy system with hardware approaching its end of life</a:t>
            </a:r>
          </a:p>
          <a:p>
            <a:pPr lvl="3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Glitches in the Controls Network for remote monitoring and Alarms handling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/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57A266-1EA8-4A09-8126-11EA28233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…being worked on, </a:t>
            </a:r>
            <a:r>
              <a:rPr lang="en-GB" b="1" dirty="0"/>
              <a:t>no show stoppers </a:t>
            </a:r>
            <a:r>
              <a:rPr lang="en-GB" dirty="0"/>
              <a:t>at the moment</a:t>
            </a:r>
          </a:p>
          <a:p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2025-01-31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19137</TotalTime>
  <Words>829</Words>
  <Application>Microsoft Macintosh PowerPoint</Application>
  <PresentationFormat>Widescreen</PresentationFormat>
  <Paragraphs>163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Cryogenic System</vt:lpstr>
      <vt:lpstr>Agenda</vt:lpstr>
      <vt:lpstr>PowerPoint Presentation</vt:lpstr>
      <vt:lpstr>Cryomodules and Distribution System</vt:lpstr>
      <vt:lpstr>Accelerator Cryoplant  </vt:lpstr>
      <vt:lpstr>PowerPoint Presentation</vt:lpstr>
      <vt:lpstr>Documentation, CIDLs, CRs</vt:lpstr>
      <vt:lpstr>PowerPoint Presentation</vt:lpstr>
      <vt:lpstr>NCRs and other known issues</vt:lpstr>
      <vt:lpstr>PowerPoint Presentation</vt:lpstr>
      <vt:lpstr>Safety of cryogenic systems operations</vt:lpstr>
      <vt:lpstr>Applicable codes and compliance</vt:lpstr>
      <vt:lpstr>PowerPoint Presentation</vt:lpstr>
      <vt:lpstr>Continuous activities</vt:lpstr>
      <vt:lpstr>PowerPoint Presentation</vt:lpstr>
      <vt:lpstr>MCR docs and communication</vt:lpstr>
      <vt:lpstr>PowerPoint Presentation</vt:lpstr>
      <vt:lpstr>Earlier recommendations</vt:lpstr>
      <vt:lpstr>Finish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Åsvatne</dc:creator>
  <cp:lastModifiedBy>Philipp Arnold</cp:lastModifiedBy>
  <cp:revision>21</cp:revision>
  <cp:lastPrinted>2019-03-08T10:27:30Z</cp:lastPrinted>
  <dcterms:created xsi:type="dcterms:W3CDTF">2025-01-14T12:26:01Z</dcterms:created>
  <dcterms:modified xsi:type="dcterms:W3CDTF">2025-01-31T13:03:00Z</dcterms:modified>
</cp:coreProperties>
</file>