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72" r:id="rId3"/>
    <p:sldId id="1349" r:id="rId4"/>
    <p:sldId id="1369" r:id="rId5"/>
    <p:sldId id="1449" r:id="rId6"/>
    <p:sldId id="275" r:id="rId7"/>
    <p:sldId id="1452" r:id="rId8"/>
    <p:sldId id="269" r:id="rId9"/>
    <p:sldId id="1450" r:id="rId10"/>
    <p:sldId id="1451" r:id="rId11"/>
    <p:sldId id="1448" r:id="rId12"/>
    <p:sldId id="27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91" autoAdjust="0"/>
    <p:restoredTop sz="94681" autoAdjust="0"/>
  </p:normalViewPr>
  <p:slideViewPr>
    <p:cSldViewPr snapToGrid="0" snapToObjects="1">
      <p:cViewPr>
        <p:scale>
          <a:sx n="122" d="100"/>
          <a:sy n="122" d="100"/>
        </p:scale>
        <p:origin x="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2025-02-03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65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onfluence.ess.eu/display/AO/2024+Beam+Commissioning+up+to+BeamDump+%3A%3A%3A+Pre-Start+Checklist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hess.esss.lu.se/enovia/link/ESS-5587333/21308.51166.604.24759/valid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link/ESS-0101321/21308.51166.7100.25505/valid" TargetMode="External"/><Relationship Id="rId3" Type="http://schemas.openxmlformats.org/officeDocument/2006/relationships/hyperlink" Target="https://chess.esss.lu.se/enovia/link/ESS-4973360/21308.51166.49312.48697/valid" TargetMode="External"/><Relationship Id="rId7" Type="http://schemas.openxmlformats.org/officeDocument/2006/relationships/hyperlink" Target="https://chess.esss.lu.se/enovia/link/ESS-5461033/21308.51166.38894.26082/valid" TargetMode="External"/><Relationship Id="rId2" Type="http://schemas.openxmlformats.org/officeDocument/2006/relationships/hyperlink" Target="https://chess.esss.lu.se/enovia/link/ESS-5493839.1/21308.51166.29877.13197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hess.esss.lu.se/enovia/link/ESS-3153113/21308.51166.5120.58271/valid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chess.esss.lu.se/enovia/link/ESS-0104828/21308.51166.39865.15377/valid" TargetMode="External"/><Relationship Id="rId10" Type="http://schemas.openxmlformats.org/officeDocument/2006/relationships/hyperlink" Target="https://indico.esss.lu.se/event/542/" TargetMode="External"/><Relationship Id="rId4" Type="http://schemas.openxmlformats.org/officeDocument/2006/relationships/hyperlink" Target="https://chess.esss.lu.se/enovia/link/ESS-5003254/21308.51166.42547.36546/valid" TargetMode="External"/><Relationship Id="rId9" Type="http://schemas.openxmlformats.org/officeDocument/2006/relationships/hyperlink" Target="https://chess.esss.lu.se/enovia/link/ESS-3231794/21308.51166.58625.1494/vali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5585925/21308.51166.42717.28908/valid" TargetMode="External"/><Relationship Id="rId2" Type="http://schemas.openxmlformats.org/officeDocument/2006/relationships/hyperlink" Target="https://chess.esss.lu.se/enovia/link/ESS-5585959/21308.51166.13734.12075/valid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9996998" cy="2387600"/>
          </a:xfrm>
        </p:spPr>
        <p:txBody>
          <a:bodyPr/>
          <a:lstStyle/>
          <a:p>
            <a:r>
              <a:rPr lang="en-GB" dirty="0"/>
              <a:t>Cryogenic System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ESS System Acceptance Review SAR4  </a:t>
            </a:r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February 2025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Philipp Arnold / Henry </a:t>
            </a:r>
            <a:r>
              <a:rPr lang="en-GB" dirty="0" err="1"/>
              <a:t>Przybilski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 smtClean="0">
                <a:solidFill>
                  <a:schemeClr val="bg1"/>
                </a:solidFill>
              </a:rPr>
              <a:pPr/>
              <a:t>2025-02-03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6C9A8F-3C3B-1B98-4B8D-53E33A91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MCR docs and communication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8AF787-8728-8F9C-AA8D-9C267A102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Check list, docs, olog entries…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7B410E-CBA1-70EF-F79C-D7780FC8E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7422979" cy="4768062"/>
          </a:xfrm>
        </p:spPr>
        <p:txBody>
          <a:bodyPr/>
          <a:lstStyle/>
          <a:p>
            <a:r>
              <a:rPr lang="en-SE" dirty="0"/>
              <a:t>CDS and Cryomodules</a:t>
            </a:r>
          </a:p>
          <a:p>
            <a:pPr lvl="1"/>
            <a:r>
              <a:rPr lang="en-SE" dirty="0"/>
              <a:t>ESS documents</a:t>
            </a:r>
          </a:p>
          <a:p>
            <a:pPr lvl="2"/>
            <a:r>
              <a:rPr lang="en-GB" dirty="0"/>
              <a:t>C</a:t>
            </a:r>
            <a:r>
              <a:rPr lang="en-SE" dirty="0"/>
              <a:t>hecklist for both CDS and CMs </a:t>
            </a:r>
            <a:r>
              <a:rPr lang="en-SE" sz="1200" dirty="0"/>
              <a:t>(</a:t>
            </a:r>
            <a:r>
              <a:rPr lang="en-GB" sz="1200" dirty="0">
                <a:hlinkClick r:id="rId2"/>
              </a:rPr>
              <a:t>https://confluence.ess.eu/display/AO/2024+Beam+Commissioning+up+to+BeamDump+%3A%3A%3A+Pre-Start+Checklists</a:t>
            </a:r>
            <a:r>
              <a:rPr lang="en-GB" sz="1200" dirty="0"/>
              <a:t>)</a:t>
            </a:r>
            <a:endParaRPr lang="en-SE" sz="1200" dirty="0"/>
          </a:p>
          <a:p>
            <a:pPr lvl="2"/>
            <a:r>
              <a:rPr lang="en-GB" dirty="0"/>
              <a:t>Subset of C</a:t>
            </a:r>
            <a:r>
              <a:rPr lang="en-SE" dirty="0"/>
              <a:t>ryo related alarms are in the LCR alarms configuration (Cryoplants + CMs) </a:t>
            </a:r>
            <a:r>
              <a:rPr lang="en-SE" dirty="0">
                <a:sym typeface="Wingdings" pitchFamily="2" charset="2"/>
              </a:rPr>
              <a:t> monitored by MCR unless otherwise communicated during the day</a:t>
            </a:r>
            <a:endParaRPr lang="en-SE" dirty="0"/>
          </a:p>
          <a:p>
            <a:pPr lvl="2"/>
            <a:r>
              <a:rPr lang="en-SE" dirty="0"/>
              <a:t>Test reports (Cryo, ICS, SRF) and instructions in CHESS</a:t>
            </a:r>
          </a:p>
          <a:p>
            <a:pPr lvl="2"/>
            <a:r>
              <a:rPr lang="en-SE" dirty="0"/>
              <a:t>Daily communication with MCR</a:t>
            </a:r>
          </a:p>
          <a:p>
            <a:pPr lvl="2"/>
            <a:r>
              <a:rPr lang="en-SE" dirty="0"/>
              <a:t>Olog entries with instructions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A70A7-6E0D-0488-EFFD-63B0714B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756" y="2352221"/>
            <a:ext cx="2530219" cy="4287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6F64A-6BA4-DB19-B5A0-90C8A9E41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379" y="527538"/>
            <a:ext cx="2761668" cy="2669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04000-EEF4-89CD-B95A-C069AFF0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84" y="5545996"/>
            <a:ext cx="7772400" cy="11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3546-0F67-200F-F32E-B33FECF8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E01CEBE-B829-64C3-0ADC-534DC821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Earlier recommendations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1E1FAB-2A2C-CB84-CE42-503F24D4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301F8B-7CDA-CC48-A3D4-6DCBC280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90258CA-9A33-8D29-017D-8F55C31D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477490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Last review was the Cold coupler conditioning review (CCCR) before cooling down the SCL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Last remaining recommendation is a burst disc exchange procedure which is now drafted and in approval workflow in CHESS: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ESS-5587333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Recommendations for CDS IRR and TRR all closed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Earlier recommendations not relevant anymore as systems are in ”as validated” state and fully functional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BF04B8-6980-BB57-6BD4-1412AC7200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First time SAR for </a:t>
            </a:r>
            <a:r>
              <a:rPr lang="en-GB" dirty="0" err="1"/>
              <a:t>Cryo</a:t>
            </a:r>
            <a:endParaRPr lang="en-GB" dirty="0"/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9E526DA7-F275-12A7-A857-82FFD0DE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26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684886"/>
              </p:ext>
            </p:extLst>
          </p:nvPr>
        </p:nvGraphicFramePr>
        <p:xfrm>
          <a:off x="1195647" y="1633448"/>
          <a:ext cx="10134600" cy="412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Scope description and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Documentation, CIDLs and CRs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NCRs and other known issues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9525" marR="0" lvl="0" indent="-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4"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Applicable codes and compliance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   Tests pre and post beam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70050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	Start up checklist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860387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	Earlier recommendations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966439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493298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994894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2025-02-03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Elbow Connector 435"/>
          <p:cNvCxnSpPr>
            <a:cxnSpLocks/>
            <a:stCxn id="430" idx="6"/>
            <a:endCxn id="64" idx="0"/>
          </p:cNvCxnSpPr>
          <p:nvPr/>
        </p:nvCxnSpPr>
        <p:spPr>
          <a:xfrm>
            <a:off x="3146354" y="3235261"/>
            <a:ext cx="8113345" cy="754926"/>
          </a:xfrm>
          <a:prstGeom prst="bentConnector2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7" idx="3"/>
            <a:endCxn id="139" idx="1"/>
          </p:cNvCxnSpPr>
          <p:nvPr/>
        </p:nvCxnSpPr>
        <p:spPr>
          <a:xfrm>
            <a:off x="735538" y="2580542"/>
            <a:ext cx="1697264" cy="1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>
            <a:stCxn id="143" idx="3"/>
            <a:endCxn id="144" idx="1"/>
          </p:cNvCxnSpPr>
          <p:nvPr/>
        </p:nvCxnSpPr>
        <p:spPr>
          <a:xfrm>
            <a:off x="3081510" y="2580543"/>
            <a:ext cx="2299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cxnSpLocks/>
            <a:stCxn id="167" idx="3"/>
            <a:endCxn id="172" idx="1"/>
          </p:cNvCxnSpPr>
          <p:nvPr/>
        </p:nvCxnSpPr>
        <p:spPr>
          <a:xfrm>
            <a:off x="6576304" y="2580543"/>
            <a:ext cx="2753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56" idx="3"/>
            <a:endCxn id="159" idx="1"/>
          </p:cNvCxnSpPr>
          <p:nvPr/>
        </p:nvCxnSpPr>
        <p:spPr>
          <a:xfrm>
            <a:off x="5113611" y="2580543"/>
            <a:ext cx="2372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cxnSpLocks/>
            <a:endCxn id="198" idx="1"/>
          </p:cNvCxnSpPr>
          <p:nvPr/>
        </p:nvCxnSpPr>
        <p:spPr>
          <a:xfrm>
            <a:off x="7538448" y="2580542"/>
            <a:ext cx="2561640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734765" y="3990187"/>
            <a:ext cx="1049867" cy="1049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ACCP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CBX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26452" y="2062993"/>
            <a:ext cx="631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DTL</a:t>
            </a:r>
            <a:r>
              <a:rPr lang="en-US" sz="1000" b="1" dirty="0"/>
              <a:t>(5)</a:t>
            </a:r>
            <a:endParaRPr lang="en-US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892287" y="2062993"/>
            <a:ext cx="882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Spoke</a:t>
            </a:r>
            <a:r>
              <a:rPr lang="en-US" sz="1000" b="1" dirty="0"/>
              <a:t>(13)</a:t>
            </a:r>
            <a:endParaRPr lang="en-US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5703158" y="2062993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MBL</a:t>
            </a:r>
            <a:r>
              <a:rPr lang="en-US" sz="1000" b="1" dirty="0"/>
              <a:t>(9)</a:t>
            </a:r>
            <a:endParaRPr 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8083443" y="2062993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HBL</a:t>
            </a:r>
            <a:r>
              <a:rPr lang="en-US" sz="1000" b="1" dirty="0"/>
              <a:t>(21)</a:t>
            </a:r>
            <a:endParaRPr 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334724" y="206299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RFQ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372272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29" name="TextBox 128"/>
          <p:cNvSpPr txBox="1"/>
          <p:nvPr/>
        </p:nvSpPr>
        <p:spPr>
          <a:xfrm>
            <a:off x="336969" y="2062993"/>
            <a:ext cx="453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ISrc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6632" y="2062993"/>
            <a:ext cx="53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LEBT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793994" y="2062993"/>
            <a:ext cx="599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MEBT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82433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35" name="Rounded Rectangle 134"/>
          <p:cNvSpPr/>
          <p:nvPr/>
        </p:nvSpPr>
        <p:spPr>
          <a:xfrm>
            <a:off x="1392594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36" name="Rounded Rectangle 135"/>
          <p:cNvSpPr/>
          <p:nvPr/>
        </p:nvSpPr>
        <p:spPr>
          <a:xfrm>
            <a:off x="1902754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grpSp>
        <p:nvGrpSpPr>
          <p:cNvPr id="6" name="Group 5"/>
          <p:cNvGrpSpPr/>
          <p:nvPr/>
        </p:nvGrpSpPr>
        <p:grpSpPr>
          <a:xfrm>
            <a:off x="2432802" y="2371743"/>
            <a:ext cx="648708" cy="417600"/>
            <a:chOff x="2432802" y="2999123"/>
            <a:chExt cx="648708" cy="417600"/>
          </a:xfrm>
          <a:solidFill>
            <a:schemeClr val="bg1"/>
          </a:solidFill>
        </p:grpSpPr>
        <p:sp>
          <p:nvSpPr>
            <p:cNvPr id="139" name="Rounded Rectangle 138"/>
            <p:cNvSpPr/>
            <p:nvPr/>
          </p:nvSpPr>
          <p:spPr>
            <a:xfrm>
              <a:off x="2432802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576979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2721156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2865333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009510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198" name="Rounded Rectangle 197"/>
          <p:cNvSpPr/>
          <p:nvPr/>
        </p:nvSpPr>
        <p:spPr>
          <a:xfrm>
            <a:off x="10100088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00" name="Oval 199"/>
          <p:cNvSpPr/>
          <p:nvPr/>
        </p:nvSpPr>
        <p:spPr>
          <a:xfrm>
            <a:off x="11483162" y="1498426"/>
            <a:ext cx="592082" cy="5920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9996451" y="2062993"/>
            <a:ext cx="57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HEBT</a:t>
            </a:r>
          </a:p>
        </p:txBody>
      </p:sp>
      <p:cxnSp>
        <p:nvCxnSpPr>
          <p:cNvPr id="210" name="Straight Arrow Connector 209"/>
          <p:cNvCxnSpPr>
            <a:stCxn id="198" idx="3"/>
            <a:endCxn id="212" idx="1"/>
          </p:cNvCxnSpPr>
          <p:nvPr/>
        </p:nvCxnSpPr>
        <p:spPr>
          <a:xfrm>
            <a:off x="10463354" y="2580542"/>
            <a:ext cx="759458" cy="7391"/>
          </a:xfrm>
          <a:prstGeom prst="straightConnector1">
            <a:avLst/>
          </a:prstGeom>
          <a:ln w="12700">
            <a:prstDash val="sysDash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2" name="Rectangle 211"/>
          <p:cNvSpPr/>
          <p:nvPr/>
        </p:nvSpPr>
        <p:spPr>
          <a:xfrm>
            <a:off x="11222812" y="2379133"/>
            <a:ext cx="45719" cy="417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TextBox 214"/>
          <p:cNvSpPr txBox="1"/>
          <p:nvPr/>
        </p:nvSpPr>
        <p:spPr>
          <a:xfrm>
            <a:off x="11250441" y="244943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Dump</a:t>
            </a:r>
          </a:p>
        </p:txBody>
      </p:sp>
      <p:cxnSp>
        <p:nvCxnSpPr>
          <p:cNvPr id="216" name="Straight Arrow Connector 215"/>
          <p:cNvCxnSpPr/>
          <p:nvPr/>
        </p:nvCxnSpPr>
        <p:spPr>
          <a:xfrm flipV="1">
            <a:off x="10782300" y="1794467"/>
            <a:ext cx="320697" cy="783917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endCxn id="200" idx="2"/>
          </p:cNvCxnSpPr>
          <p:nvPr/>
        </p:nvCxnSpPr>
        <p:spPr>
          <a:xfrm>
            <a:off x="11102997" y="1794467"/>
            <a:ext cx="380165" cy="0"/>
          </a:xfrm>
          <a:prstGeom prst="straightConnector1">
            <a:avLst/>
          </a:prstGeom>
          <a:ln w="12700">
            <a:prstDash val="sysDash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11453471" y="1208748"/>
            <a:ext cx="64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Target</a:t>
            </a:r>
          </a:p>
        </p:txBody>
      </p:sp>
      <p:grpSp>
        <p:nvGrpSpPr>
          <p:cNvPr id="444" name="Group 443"/>
          <p:cNvGrpSpPr/>
          <p:nvPr/>
        </p:nvGrpSpPr>
        <p:grpSpPr>
          <a:xfrm>
            <a:off x="3306087" y="2789343"/>
            <a:ext cx="1812924" cy="575731"/>
            <a:chOff x="3306087" y="2929043"/>
            <a:chExt cx="1812924" cy="575731"/>
          </a:xfrm>
        </p:grpSpPr>
        <p:cxnSp>
          <p:nvCxnSpPr>
            <p:cNvPr id="274" name="Straight Connector 273"/>
            <p:cNvCxnSpPr>
              <a:stCxn id="227" idx="0"/>
              <a:endCxn id="144" idx="2"/>
            </p:cNvCxnSpPr>
            <p:nvPr/>
          </p:nvCxnSpPr>
          <p:spPr>
            <a:xfrm flipV="1">
              <a:off x="334748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228" idx="0"/>
              <a:endCxn id="145" idx="2"/>
            </p:cNvCxnSpPr>
            <p:nvPr/>
          </p:nvCxnSpPr>
          <p:spPr>
            <a:xfrm flipV="1">
              <a:off x="349166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229" idx="0"/>
              <a:endCxn id="146" idx="2"/>
            </p:cNvCxnSpPr>
            <p:nvPr/>
          </p:nvCxnSpPr>
          <p:spPr>
            <a:xfrm flipV="1">
              <a:off x="363584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230" idx="0"/>
              <a:endCxn id="147" idx="2"/>
            </p:cNvCxnSpPr>
            <p:nvPr/>
          </p:nvCxnSpPr>
          <p:spPr>
            <a:xfrm flipV="1">
              <a:off x="378001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231" idx="0"/>
              <a:endCxn id="148" idx="2"/>
            </p:cNvCxnSpPr>
            <p:nvPr/>
          </p:nvCxnSpPr>
          <p:spPr>
            <a:xfrm flipV="1">
              <a:off x="392419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stCxn id="232" idx="0"/>
              <a:endCxn id="149" idx="2"/>
            </p:cNvCxnSpPr>
            <p:nvPr/>
          </p:nvCxnSpPr>
          <p:spPr>
            <a:xfrm flipV="1">
              <a:off x="406837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233" idx="0"/>
              <a:endCxn id="150" idx="2"/>
            </p:cNvCxnSpPr>
            <p:nvPr/>
          </p:nvCxnSpPr>
          <p:spPr>
            <a:xfrm flipV="1">
              <a:off x="421254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234" idx="0"/>
              <a:endCxn id="151" idx="2"/>
            </p:cNvCxnSpPr>
            <p:nvPr/>
          </p:nvCxnSpPr>
          <p:spPr>
            <a:xfrm flipV="1">
              <a:off x="435672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235" idx="0"/>
              <a:endCxn id="152" idx="2"/>
            </p:cNvCxnSpPr>
            <p:nvPr/>
          </p:nvCxnSpPr>
          <p:spPr>
            <a:xfrm flipV="1">
              <a:off x="450090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236" idx="0"/>
              <a:endCxn id="153" idx="2"/>
            </p:cNvCxnSpPr>
            <p:nvPr/>
          </p:nvCxnSpPr>
          <p:spPr>
            <a:xfrm flipV="1">
              <a:off x="464508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237" idx="0"/>
              <a:endCxn id="154" idx="2"/>
            </p:cNvCxnSpPr>
            <p:nvPr/>
          </p:nvCxnSpPr>
          <p:spPr>
            <a:xfrm flipV="1">
              <a:off x="478925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38" idx="0"/>
              <a:endCxn id="155" idx="2"/>
            </p:cNvCxnSpPr>
            <p:nvPr/>
          </p:nvCxnSpPr>
          <p:spPr>
            <a:xfrm flipV="1">
              <a:off x="493343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39" idx="0"/>
              <a:endCxn id="156" idx="2"/>
            </p:cNvCxnSpPr>
            <p:nvPr/>
          </p:nvCxnSpPr>
          <p:spPr>
            <a:xfrm flipV="1">
              <a:off x="507761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ounded Rectangle 226"/>
            <p:cNvSpPr/>
            <p:nvPr/>
          </p:nvSpPr>
          <p:spPr>
            <a:xfrm>
              <a:off x="330608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345026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359444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373861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388279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402697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417114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431532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445950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460368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474785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489203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503621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5345488" y="2789343"/>
            <a:ext cx="1236216" cy="575731"/>
            <a:chOff x="5345488" y="2929043"/>
            <a:chExt cx="1236216" cy="575731"/>
          </a:xfrm>
        </p:grpSpPr>
        <p:cxnSp>
          <p:nvCxnSpPr>
            <p:cNvPr id="311" name="Straight Connector 310"/>
            <p:cNvCxnSpPr>
              <a:stCxn id="241" idx="0"/>
              <a:endCxn id="159" idx="2"/>
            </p:cNvCxnSpPr>
            <p:nvPr/>
          </p:nvCxnSpPr>
          <p:spPr>
            <a:xfrm flipV="1">
              <a:off x="538688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42" idx="0"/>
              <a:endCxn id="160" idx="2"/>
            </p:cNvCxnSpPr>
            <p:nvPr/>
          </p:nvCxnSpPr>
          <p:spPr>
            <a:xfrm flipV="1">
              <a:off x="553106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43" idx="0"/>
              <a:endCxn id="161" idx="2"/>
            </p:cNvCxnSpPr>
            <p:nvPr/>
          </p:nvCxnSpPr>
          <p:spPr>
            <a:xfrm flipV="1">
              <a:off x="567524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stCxn id="244" idx="0"/>
              <a:endCxn id="162" idx="2"/>
            </p:cNvCxnSpPr>
            <p:nvPr/>
          </p:nvCxnSpPr>
          <p:spPr>
            <a:xfrm flipV="1">
              <a:off x="581941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45" idx="0"/>
              <a:endCxn id="163" idx="2"/>
            </p:cNvCxnSpPr>
            <p:nvPr/>
          </p:nvCxnSpPr>
          <p:spPr>
            <a:xfrm flipV="1">
              <a:off x="596359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>
              <a:stCxn id="246" idx="0"/>
              <a:endCxn id="164" idx="2"/>
            </p:cNvCxnSpPr>
            <p:nvPr/>
          </p:nvCxnSpPr>
          <p:spPr>
            <a:xfrm flipV="1">
              <a:off x="610777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247" idx="0"/>
              <a:endCxn id="165" idx="2"/>
            </p:cNvCxnSpPr>
            <p:nvPr/>
          </p:nvCxnSpPr>
          <p:spPr>
            <a:xfrm flipV="1">
              <a:off x="625195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>
              <a:stCxn id="248" idx="0"/>
              <a:endCxn id="166" idx="2"/>
            </p:cNvCxnSpPr>
            <p:nvPr/>
          </p:nvCxnSpPr>
          <p:spPr>
            <a:xfrm flipV="1">
              <a:off x="639612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>
              <a:stCxn id="249" idx="0"/>
              <a:endCxn id="167" idx="2"/>
            </p:cNvCxnSpPr>
            <p:nvPr/>
          </p:nvCxnSpPr>
          <p:spPr>
            <a:xfrm flipV="1">
              <a:off x="654030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Rounded Rectangle 240"/>
            <p:cNvSpPr/>
            <p:nvPr/>
          </p:nvSpPr>
          <p:spPr>
            <a:xfrm>
              <a:off x="534548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548966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3" name="Rounded Rectangle 242"/>
            <p:cNvSpPr/>
            <p:nvPr/>
          </p:nvSpPr>
          <p:spPr>
            <a:xfrm>
              <a:off x="563384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577801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592219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6" name="Rounded Rectangle 245"/>
            <p:cNvSpPr/>
            <p:nvPr/>
          </p:nvSpPr>
          <p:spPr>
            <a:xfrm>
              <a:off x="606637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7" name="Rounded Rectangle 246"/>
            <p:cNvSpPr/>
            <p:nvPr/>
          </p:nvSpPr>
          <p:spPr>
            <a:xfrm>
              <a:off x="621055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8" name="Rounded Rectangle 247"/>
            <p:cNvSpPr/>
            <p:nvPr/>
          </p:nvSpPr>
          <p:spPr>
            <a:xfrm>
              <a:off x="635472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9" name="Rounded Rectangle 248"/>
            <p:cNvSpPr/>
            <p:nvPr/>
          </p:nvSpPr>
          <p:spPr>
            <a:xfrm>
              <a:off x="649890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6" name="Group 445"/>
          <p:cNvGrpSpPr/>
          <p:nvPr/>
        </p:nvGrpSpPr>
        <p:grpSpPr>
          <a:xfrm>
            <a:off x="6846281" y="2789343"/>
            <a:ext cx="2966347" cy="575731"/>
            <a:chOff x="6846281" y="2929043"/>
            <a:chExt cx="2966347" cy="575731"/>
          </a:xfrm>
        </p:grpSpPr>
        <p:cxnSp>
          <p:nvCxnSpPr>
            <p:cNvPr id="324" name="Straight Connector 323"/>
            <p:cNvCxnSpPr>
              <a:cxnSpLocks/>
              <a:stCxn id="255" idx="0"/>
              <a:endCxn id="176" idx="2"/>
            </p:cNvCxnSpPr>
            <p:nvPr/>
          </p:nvCxnSpPr>
          <p:spPr>
            <a:xfrm flipV="1">
              <a:off x="746438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cxnSpLocks/>
              <a:stCxn id="251" idx="0"/>
              <a:endCxn id="172" idx="2"/>
            </p:cNvCxnSpPr>
            <p:nvPr/>
          </p:nvCxnSpPr>
          <p:spPr>
            <a:xfrm flipV="1">
              <a:off x="688768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cxnSpLocks/>
              <a:stCxn id="256" idx="0"/>
              <a:endCxn id="177" idx="2"/>
            </p:cNvCxnSpPr>
            <p:nvPr/>
          </p:nvCxnSpPr>
          <p:spPr>
            <a:xfrm flipH="1" flipV="1">
              <a:off x="7608563" y="2929043"/>
              <a:ext cx="3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>
              <a:cxnSpLocks/>
              <a:stCxn id="252" idx="0"/>
              <a:endCxn id="173" idx="2"/>
            </p:cNvCxnSpPr>
            <p:nvPr/>
          </p:nvCxnSpPr>
          <p:spPr>
            <a:xfrm flipV="1">
              <a:off x="703185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>
              <a:cxnSpLocks/>
              <a:stCxn id="253" idx="0"/>
              <a:endCxn id="174" idx="2"/>
            </p:cNvCxnSpPr>
            <p:nvPr/>
          </p:nvCxnSpPr>
          <p:spPr>
            <a:xfrm flipV="1">
              <a:off x="717603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>
              <a:cxnSpLocks/>
              <a:stCxn id="254" idx="0"/>
              <a:endCxn id="175" idx="2"/>
            </p:cNvCxnSpPr>
            <p:nvPr/>
          </p:nvCxnSpPr>
          <p:spPr>
            <a:xfrm flipV="1">
              <a:off x="732021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>
              <a:cxnSpLocks/>
              <a:stCxn id="261" idx="0"/>
            </p:cNvCxnSpPr>
            <p:nvPr/>
          </p:nvCxnSpPr>
          <p:spPr>
            <a:xfrm flipV="1">
              <a:off x="832945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>
              <a:cxnSpLocks/>
              <a:stCxn id="257" idx="0"/>
            </p:cNvCxnSpPr>
            <p:nvPr/>
          </p:nvCxnSpPr>
          <p:spPr>
            <a:xfrm flipV="1">
              <a:off x="775274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>
              <a:cxnSpLocks/>
              <a:stCxn id="262" idx="0"/>
            </p:cNvCxnSpPr>
            <p:nvPr/>
          </p:nvCxnSpPr>
          <p:spPr>
            <a:xfrm flipV="1">
              <a:off x="847362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>
              <a:cxnSpLocks/>
              <a:stCxn id="258" idx="0"/>
            </p:cNvCxnSpPr>
            <p:nvPr/>
          </p:nvCxnSpPr>
          <p:spPr>
            <a:xfrm flipV="1">
              <a:off x="789692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>
              <a:cxnSpLocks/>
              <a:stCxn id="259" idx="0"/>
            </p:cNvCxnSpPr>
            <p:nvPr/>
          </p:nvCxnSpPr>
          <p:spPr>
            <a:xfrm flipV="1">
              <a:off x="804109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>
              <a:cxnSpLocks/>
              <a:stCxn id="260" idx="0"/>
            </p:cNvCxnSpPr>
            <p:nvPr/>
          </p:nvCxnSpPr>
          <p:spPr>
            <a:xfrm flipV="1">
              <a:off x="818527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>
              <a:cxnSpLocks/>
              <a:stCxn id="267" idx="0"/>
            </p:cNvCxnSpPr>
            <p:nvPr/>
          </p:nvCxnSpPr>
          <p:spPr>
            <a:xfrm flipV="1">
              <a:off x="919451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>
              <a:cxnSpLocks/>
              <a:stCxn id="263" idx="0"/>
            </p:cNvCxnSpPr>
            <p:nvPr/>
          </p:nvCxnSpPr>
          <p:spPr>
            <a:xfrm flipV="1">
              <a:off x="861780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>
              <a:cxnSpLocks/>
              <a:stCxn id="268" idx="0"/>
            </p:cNvCxnSpPr>
            <p:nvPr/>
          </p:nvCxnSpPr>
          <p:spPr>
            <a:xfrm flipV="1">
              <a:off x="933869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>
              <a:cxnSpLocks/>
              <a:stCxn id="264" idx="0"/>
            </p:cNvCxnSpPr>
            <p:nvPr/>
          </p:nvCxnSpPr>
          <p:spPr>
            <a:xfrm flipV="1">
              <a:off x="876198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>
              <a:cxnSpLocks/>
              <a:stCxn id="265" idx="0"/>
            </p:cNvCxnSpPr>
            <p:nvPr/>
          </p:nvCxnSpPr>
          <p:spPr>
            <a:xfrm flipV="1">
              <a:off x="890615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>
              <a:cxnSpLocks/>
              <a:stCxn id="266" idx="0"/>
            </p:cNvCxnSpPr>
            <p:nvPr/>
          </p:nvCxnSpPr>
          <p:spPr>
            <a:xfrm flipV="1">
              <a:off x="905033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>
              <a:cxnSpLocks/>
              <a:stCxn id="269" idx="0"/>
            </p:cNvCxnSpPr>
            <p:nvPr/>
          </p:nvCxnSpPr>
          <p:spPr>
            <a:xfrm flipV="1">
              <a:off x="948286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>
              <a:cxnSpLocks/>
              <a:stCxn id="270" idx="0"/>
            </p:cNvCxnSpPr>
            <p:nvPr/>
          </p:nvCxnSpPr>
          <p:spPr>
            <a:xfrm flipV="1">
              <a:off x="962704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>
              <a:cxnSpLocks/>
              <a:stCxn id="271" idx="0"/>
            </p:cNvCxnSpPr>
            <p:nvPr/>
          </p:nvCxnSpPr>
          <p:spPr>
            <a:xfrm flipV="1">
              <a:off x="977122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ed Rectangle 250"/>
            <p:cNvSpPr/>
            <p:nvPr/>
          </p:nvSpPr>
          <p:spPr>
            <a:xfrm>
              <a:off x="684628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2" name="Rounded Rectangle 251"/>
            <p:cNvSpPr/>
            <p:nvPr/>
          </p:nvSpPr>
          <p:spPr>
            <a:xfrm>
              <a:off x="699045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3" name="Rounded Rectangle 252"/>
            <p:cNvSpPr/>
            <p:nvPr/>
          </p:nvSpPr>
          <p:spPr>
            <a:xfrm>
              <a:off x="713463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4" name="Rounded Rectangle 253"/>
            <p:cNvSpPr/>
            <p:nvPr/>
          </p:nvSpPr>
          <p:spPr>
            <a:xfrm>
              <a:off x="727881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5" name="Rounded Rectangle 254"/>
            <p:cNvSpPr/>
            <p:nvPr/>
          </p:nvSpPr>
          <p:spPr>
            <a:xfrm>
              <a:off x="742298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6" name="Rounded Rectangle 255"/>
            <p:cNvSpPr/>
            <p:nvPr/>
          </p:nvSpPr>
          <p:spPr>
            <a:xfrm>
              <a:off x="756716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7" name="Rounded Rectangle 256"/>
            <p:cNvSpPr/>
            <p:nvPr/>
          </p:nvSpPr>
          <p:spPr>
            <a:xfrm>
              <a:off x="771134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8" name="Rounded Rectangle 257"/>
            <p:cNvSpPr/>
            <p:nvPr/>
          </p:nvSpPr>
          <p:spPr>
            <a:xfrm>
              <a:off x="785552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9" name="Rounded Rectangle 258"/>
            <p:cNvSpPr/>
            <p:nvPr/>
          </p:nvSpPr>
          <p:spPr>
            <a:xfrm>
              <a:off x="799969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0" name="Rounded Rectangle 259"/>
            <p:cNvSpPr/>
            <p:nvPr/>
          </p:nvSpPr>
          <p:spPr>
            <a:xfrm>
              <a:off x="814387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828805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843222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857640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872058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886475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900893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7" name="Rounded Rectangle 266"/>
            <p:cNvSpPr/>
            <p:nvPr/>
          </p:nvSpPr>
          <p:spPr>
            <a:xfrm>
              <a:off x="915311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8" name="Rounded Rectangle 267"/>
            <p:cNvSpPr/>
            <p:nvPr/>
          </p:nvSpPr>
          <p:spPr>
            <a:xfrm>
              <a:off x="929729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9" name="Rounded Rectangle 268"/>
            <p:cNvSpPr/>
            <p:nvPr/>
          </p:nvSpPr>
          <p:spPr>
            <a:xfrm>
              <a:off x="944146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70" name="Rounded Rectangle 269"/>
            <p:cNvSpPr/>
            <p:nvPr/>
          </p:nvSpPr>
          <p:spPr>
            <a:xfrm>
              <a:off x="958564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972982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419" name="TextBox 418"/>
          <p:cNvSpPr txBox="1"/>
          <p:nvPr/>
        </p:nvSpPr>
        <p:spPr>
          <a:xfrm>
            <a:off x="10747398" y="6272754"/>
            <a:ext cx="100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Accelerator</a:t>
            </a:r>
          </a:p>
          <a:p>
            <a:pPr algn="l"/>
            <a:r>
              <a:rPr lang="en-US" sz="1200" b="1" dirty="0" err="1"/>
              <a:t>CryoPlant</a:t>
            </a:r>
            <a:endParaRPr lang="en-US" sz="1200" b="1" dirty="0"/>
          </a:p>
        </p:txBody>
      </p:sp>
      <p:cxnSp>
        <p:nvCxnSpPr>
          <p:cNvPr id="420" name="Straight Connector 419"/>
          <p:cNvCxnSpPr>
            <a:cxnSpLocks/>
          </p:cNvCxnSpPr>
          <p:nvPr/>
        </p:nvCxnSpPr>
        <p:spPr>
          <a:xfrm flipV="1">
            <a:off x="11272224" y="5046690"/>
            <a:ext cx="0" cy="254518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0" name="Oval 429"/>
          <p:cNvSpPr/>
          <p:nvPr/>
        </p:nvSpPr>
        <p:spPr>
          <a:xfrm>
            <a:off x="2952421" y="3138294"/>
            <a:ext cx="193933" cy="19393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TextBox 430"/>
          <p:cNvSpPr txBox="1"/>
          <p:nvPr/>
        </p:nvSpPr>
        <p:spPr>
          <a:xfrm>
            <a:off x="843988" y="3085133"/>
            <a:ext cx="102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Valve boxes</a:t>
            </a:r>
          </a:p>
        </p:txBody>
      </p:sp>
      <p:sp>
        <p:nvSpPr>
          <p:cNvPr id="432" name="Right Arrow 431"/>
          <p:cNvSpPr/>
          <p:nvPr/>
        </p:nvSpPr>
        <p:spPr>
          <a:xfrm>
            <a:off x="1853057" y="3169812"/>
            <a:ext cx="296430" cy="125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9" name="Picture 4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28" y="3544184"/>
            <a:ext cx="5010204" cy="3131489"/>
          </a:xfrm>
          <a:prstGeom prst="rect">
            <a:avLst/>
          </a:prstGeom>
        </p:spPr>
      </p:pic>
      <p:grpSp>
        <p:nvGrpSpPr>
          <p:cNvPr id="443" name="Group 442"/>
          <p:cNvGrpSpPr/>
          <p:nvPr/>
        </p:nvGrpSpPr>
        <p:grpSpPr>
          <a:xfrm>
            <a:off x="3311487" y="2371743"/>
            <a:ext cx="1802124" cy="417600"/>
            <a:chOff x="3311487" y="2511443"/>
            <a:chExt cx="1802124" cy="417600"/>
          </a:xfrm>
        </p:grpSpPr>
        <p:sp>
          <p:nvSpPr>
            <p:cNvPr id="144" name="Rounded Rectangle 143"/>
            <p:cNvSpPr/>
            <p:nvPr/>
          </p:nvSpPr>
          <p:spPr>
            <a:xfrm>
              <a:off x="331148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345566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59984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374401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388819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403237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417654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4320726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4464903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4609080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475325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489743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504161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5350888" y="2371743"/>
            <a:ext cx="1225416" cy="417600"/>
            <a:chOff x="5350888" y="2511443"/>
            <a:chExt cx="1225416" cy="417600"/>
          </a:xfrm>
        </p:grpSpPr>
        <p:sp>
          <p:nvSpPr>
            <p:cNvPr id="159" name="Rounded Rectangle 158"/>
            <p:cNvSpPr/>
            <p:nvPr/>
          </p:nvSpPr>
          <p:spPr>
            <a:xfrm>
              <a:off x="535088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549506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563924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578341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5927596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6071773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6215950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636012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650430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6851681" y="2371743"/>
            <a:ext cx="792878" cy="417600"/>
            <a:chOff x="6851681" y="2511443"/>
            <a:chExt cx="792878" cy="417600"/>
          </a:xfrm>
        </p:grpSpPr>
        <p:sp>
          <p:nvSpPr>
            <p:cNvPr id="172" name="Rounded Rectangle 171"/>
            <p:cNvSpPr/>
            <p:nvPr/>
          </p:nvSpPr>
          <p:spPr>
            <a:xfrm>
              <a:off x="685168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585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714003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728421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6" name="Rounded Rectangle 175"/>
            <p:cNvSpPr/>
            <p:nvPr/>
          </p:nvSpPr>
          <p:spPr>
            <a:xfrm>
              <a:off x="742838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7572566" y="2866131"/>
              <a:ext cx="71993" cy="62912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78549" y="1739793"/>
            <a:ext cx="2702962" cy="138208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Normal Conducting Linac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3306086" y="1739792"/>
            <a:ext cx="6501142" cy="13820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Super Conducting Linac</a:t>
            </a:r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47657624-CAC9-5992-E62D-9C1299CA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Cryomodules and Distribution System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0FDBBC-0615-8246-18A7-34E12D367E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Cryogenics for the Super Conducting Linac in a nutshell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BCAE92D-0298-E609-0C8D-D817F09FCB80}"/>
              </a:ext>
            </a:extLst>
          </p:cNvPr>
          <p:cNvSpPr/>
          <p:nvPr/>
        </p:nvSpPr>
        <p:spPr>
          <a:xfrm>
            <a:off x="771783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F9776E-4BF7-BBCD-58A3-3F156046244D}"/>
              </a:ext>
            </a:extLst>
          </p:cNvPr>
          <p:cNvSpPr/>
          <p:nvPr/>
        </p:nvSpPr>
        <p:spPr>
          <a:xfrm>
            <a:off x="78577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B308A9-B782-D759-B09B-0E8934C110EE}"/>
              </a:ext>
            </a:extLst>
          </p:cNvPr>
          <p:cNvSpPr/>
          <p:nvPr/>
        </p:nvSpPr>
        <p:spPr>
          <a:xfrm>
            <a:off x="80035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5D7935-375F-2B38-6D35-5789A8049657}"/>
              </a:ext>
            </a:extLst>
          </p:cNvPr>
          <p:cNvSpPr/>
          <p:nvPr/>
        </p:nvSpPr>
        <p:spPr>
          <a:xfrm>
            <a:off x="8149382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D2234F1-9307-5CEB-8304-99E16514A950}"/>
              </a:ext>
            </a:extLst>
          </p:cNvPr>
          <p:cNvSpPr/>
          <p:nvPr/>
        </p:nvSpPr>
        <p:spPr>
          <a:xfrm>
            <a:off x="8295451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F3AC272-A46A-7E0F-E23D-0C29D59A67BE}"/>
              </a:ext>
            </a:extLst>
          </p:cNvPr>
          <p:cNvSpPr/>
          <p:nvPr/>
        </p:nvSpPr>
        <p:spPr>
          <a:xfrm>
            <a:off x="84419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8605A96-1F17-837D-C4E1-798A658AA699}"/>
              </a:ext>
            </a:extLst>
          </p:cNvPr>
          <p:cNvSpPr/>
          <p:nvPr/>
        </p:nvSpPr>
        <p:spPr>
          <a:xfrm>
            <a:off x="85877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6BE71B3-15A6-9657-B4B7-724BD0D6A453}"/>
              </a:ext>
            </a:extLst>
          </p:cNvPr>
          <p:cNvSpPr/>
          <p:nvPr/>
        </p:nvSpPr>
        <p:spPr>
          <a:xfrm>
            <a:off x="872771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045575-CCA9-7145-677E-94FA8409919B}"/>
              </a:ext>
            </a:extLst>
          </p:cNvPr>
          <p:cNvSpPr/>
          <p:nvPr/>
        </p:nvSpPr>
        <p:spPr>
          <a:xfrm>
            <a:off x="88737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BDECCBB-A98D-41C8-EAC0-81C326548A42}"/>
              </a:ext>
            </a:extLst>
          </p:cNvPr>
          <p:cNvSpPr/>
          <p:nvPr/>
        </p:nvSpPr>
        <p:spPr>
          <a:xfrm>
            <a:off x="90195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3D020A2-E86C-D868-4865-697A39F3E8DA}"/>
              </a:ext>
            </a:extLst>
          </p:cNvPr>
          <p:cNvSpPr/>
          <p:nvPr/>
        </p:nvSpPr>
        <p:spPr>
          <a:xfrm>
            <a:off x="9165382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697AD67-935D-AA30-B654-5F52EF03FDF4}"/>
              </a:ext>
            </a:extLst>
          </p:cNvPr>
          <p:cNvSpPr/>
          <p:nvPr/>
        </p:nvSpPr>
        <p:spPr>
          <a:xfrm>
            <a:off x="9306170" y="272471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3D09BCE-DD1A-39B2-E436-EBC7208F6255}"/>
              </a:ext>
            </a:extLst>
          </p:cNvPr>
          <p:cNvSpPr/>
          <p:nvPr/>
        </p:nvSpPr>
        <p:spPr>
          <a:xfrm>
            <a:off x="9445234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7A66014-A68E-E149-45BF-3DADFF83DDBE}"/>
              </a:ext>
            </a:extLst>
          </p:cNvPr>
          <p:cNvSpPr/>
          <p:nvPr/>
        </p:nvSpPr>
        <p:spPr>
          <a:xfrm>
            <a:off x="9591052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FF88B33-6662-D5D5-A668-220EBFC922E5}"/>
              </a:ext>
            </a:extLst>
          </p:cNvPr>
          <p:cNvSpPr/>
          <p:nvPr/>
        </p:nvSpPr>
        <p:spPr>
          <a:xfrm>
            <a:off x="9730984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3E2710-B872-E0D4-F806-360E7C4037DC}"/>
              </a:ext>
            </a:extLst>
          </p:cNvPr>
          <p:cNvGrpSpPr/>
          <p:nvPr/>
        </p:nvGrpSpPr>
        <p:grpSpPr>
          <a:xfrm>
            <a:off x="10815024" y="5300462"/>
            <a:ext cx="914400" cy="914400"/>
            <a:chOff x="10006154" y="6295115"/>
            <a:chExt cx="914400" cy="91440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F8357BB-7590-5561-0297-C8A2733FAC41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6C6B8D-8AFE-249A-D6EC-136810506994}"/>
                </a:ext>
              </a:extLst>
            </p:cNvPr>
            <p:cNvSpPr txBox="1"/>
            <p:nvPr/>
          </p:nvSpPr>
          <p:spPr>
            <a:xfrm>
              <a:off x="10042610" y="6429149"/>
              <a:ext cx="739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ACCP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9B8B44-C61E-8920-A5D5-D667974E9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54" y="3544184"/>
            <a:ext cx="2732708" cy="3138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3B78F-02D6-8A8F-AF30-A0683F394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569"/>
          <a:stretch/>
        </p:blipFill>
        <p:spPr>
          <a:xfrm>
            <a:off x="9158496" y="5473673"/>
            <a:ext cx="1638300" cy="1029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18B891-AE2B-2B28-7990-C5A71687EC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b="77398"/>
          <a:stretch/>
        </p:blipFill>
        <p:spPr>
          <a:xfrm>
            <a:off x="8943200" y="5194353"/>
            <a:ext cx="1853595" cy="13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Elbow Connector 435"/>
          <p:cNvCxnSpPr>
            <a:cxnSpLocks/>
            <a:endCxn id="64" idx="0"/>
          </p:cNvCxnSpPr>
          <p:nvPr/>
        </p:nvCxnSpPr>
        <p:spPr>
          <a:xfrm rot="16200000" flipH="1">
            <a:off x="214198" y="1985677"/>
            <a:ext cx="1220629" cy="616147"/>
          </a:xfrm>
          <a:prstGeom prst="bentConnector3">
            <a:avLst>
              <a:gd name="adj1" fmla="val 59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1093" y="503511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07652" y="2904066"/>
            <a:ext cx="1049867" cy="1049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ACCP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CBX</a:t>
            </a:r>
          </a:p>
        </p:txBody>
      </p:sp>
      <p:cxnSp>
        <p:nvCxnSpPr>
          <p:cNvPr id="420" name="Straight Connector 419"/>
          <p:cNvCxnSpPr>
            <a:cxnSpLocks/>
            <a:stCxn id="39" idx="0"/>
            <a:endCxn id="64" idx="4"/>
          </p:cNvCxnSpPr>
          <p:nvPr/>
        </p:nvCxnSpPr>
        <p:spPr>
          <a:xfrm flipV="1">
            <a:off x="1132586" y="3953933"/>
            <a:ext cx="0" cy="1026888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ubrik 2">
            <a:extLst>
              <a:ext uri="{FF2B5EF4-FFF2-40B4-BE49-F238E27FC236}">
                <a16:creationId xmlns:a16="http://schemas.microsoft.com/office/drawing/2014/main" id="{47657624-CAC9-5992-E62D-9C1299CA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Accelerator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Cryoplant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0FDBBC-0615-8246-18A7-34E12D367E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…and auxiliary systems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3E2710-B872-E0D4-F806-360E7C4037DC}"/>
              </a:ext>
            </a:extLst>
          </p:cNvPr>
          <p:cNvGrpSpPr/>
          <p:nvPr/>
        </p:nvGrpSpPr>
        <p:grpSpPr>
          <a:xfrm>
            <a:off x="675386" y="4980821"/>
            <a:ext cx="914400" cy="914400"/>
            <a:chOff x="10006154" y="6295115"/>
            <a:chExt cx="914400" cy="91440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F8357BB-7590-5561-0297-C8A2733FAC41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6C6B8D-8AFE-249A-D6EC-136810506994}"/>
                </a:ext>
              </a:extLst>
            </p:cNvPr>
            <p:cNvSpPr txBox="1"/>
            <p:nvPr/>
          </p:nvSpPr>
          <p:spPr>
            <a:xfrm>
              <a:off x="10042610" y="6429149"/>
              <a:ext cx="739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ACCP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188F1D8-070F-54E6-0E2B-4B406D611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310" y="3460284"/>
            <a:ext cx="4176456" cy="31323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21EB8A-036C-3AB7-8A9A-BAE2F1A7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74" y="1372552"/>
            <a:ext cx="3719256" cy="2789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FC0D5-CA64-7028-B1CB-3E6382568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3334" y="4486023"/>
            <a:ext cx="2914428" cy="1903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2B33A-156B-FDC4-37D3-13AC627D1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992" y="1267133"/>
            <a:ext cx="2604569" cy="1953570"/>
          </a:xfrm>
          <a:prstGeom prst="rect">
            <a:avLst/>
          </a:prstGeom>
        </p:spPr>
      </p:pic>
      <p:pic>
        <p:nvPicPr>
          <p:cNvPr id="4" name="Picture 3" descr="IMG_2225.JPG">
            <a:extLst>
              <a:ext uri="{FF2B5EF4-FFF2-40B4-BE49-F238E27FC236}">
                <a16:creationId xmlns:a16="http://schemas.microsoft.com/office/drawing/2014/main" id="{28604267-AE33-95BD-FFF2-9DCA70FA0A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020" y="1275159"/>
            <a:ext cx="2160240" cy="1937518"/>
          </a:xfrm>
          <a:prstGeom prst="rect">
            <a:avLst/>
          </a:prstGeom>
        </p:spPr>
      </p:pic>
      <p:sp>
        <p:nvSpPr>
          <p:cNvPr id="6" name="Platshållare för bildnummer 4">
            <a:extLst>
              <a:ext uri="{FF2B5EF4-FFF2-40B4-BE49-F238E27FC236}">
                <a16:creationId xmlns:a16="http://schemas.microsoft.com/office/drawing/2014/main" id="{6B361581-A66E-DF0A-EDE0-63D1982F7EE0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70CC7206-F27D-6AD9-E3BD-2A617B52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42F21C9-1EB1-3691-8DE5-DE7EF275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014827D-3AC0-2FDE-87C1-702C096519D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143457" y="4389415"/>
            <a:ext cx="1078387" cy="591406"/>
          </a:xfrm>
          <a:prstGeom prst="bentConnector2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6154D-69EE-C3DD-CB13-9A2E542542E6}"/>
              </a:ext>
            </a:extLst>
          </p:cNvPr>
          <p:cNvGrpSpPr/>
          <p:nvPr/>
        </p:nvGrpSpPr>
        <p:grpSpPr>
          <a:xfrm>
            <a:off x="1764644" y="4980821"/>
            <a:ext cx="914400" cy="914400"/>
            <a:chOff x="10006154" y="6295115"/>
            <a:chExt cx="914400" cy="9144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CCC669F-C0AB-AB27-853F-812676AF27CE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7FA09B-CD23-C7BA-C92F-7101FA2DD9AB}"/>
                </a:ext>
              </a:extLst>
            </p:cNvPr>
            <p:cNvSpPr txBox="1"/>
            <p:nvPr/>
          </p:nvSpPr>
          <p:spPr>
            <a:xfrm>
              <a:off x="10078870" y="6429149"/>
              <a:ext cx="667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TICP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45C8F5-BC41-82C8-6C2C-AAD618C9D574}"/>
              </a:ext>
            </a:extLst>
          </p:cNvPr>
          <p:cNvGrpSpPr/>
          <p:nvPr/>
        </p:nvGrpSpPr>
        <p:grpSpPr>
          <a:xfrm>
            <a:off x="1438894" y="1681871"/>
            <a:ext cx="914400" cy="914400"/>
            <a:chOff x="10006154" y="6295115"/>
            <a:chExt cx="914400" cy="91440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68BC061-2C2D-CAB8-0DFB-22269BE579A8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CDB758-95F7-A911-773B-AE768574C020}"/>
                </a:ext>
              </a:extLst>
            </p:cNvPr>
            <p:cNvSpPr txBox="1"/>
            <p:nvPr/>
          </p:nvSpPr>
          <p:spPr>
            <a:xfrm>
              <a:off x="10140586" y="6429149"/>
              <a:ext cx="5437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Rec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Sys</a:t>
              </a:r>
            </a:p>
          </p:txBody>
        </p:sp>
      </p:grp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902EEBA-935E-D0DF-2F3F-C739F5D40CA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718522" y="3021205"/>
            <a:ext cx="1602507" cy="752638"/>
          </a:xfrm>
          <a:prstGeom prst="bentConnector3">
            <a:avLst>
              <a:gd name="adj1" fmla="val 99846"/>
            </a:avLst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0D87966-CF21-1E19-EF90-780454FDF26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1143456" y="2139070"/>
            <a:ext cx="295438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005A-5052-CB9B-06C2-CB294ED8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99E7B6-FEDF-F8FD-CADD-63ACE3DCC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Documentation, CIDLs, CRs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C9856-9F69-FD89-BA2D-4670B63D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199D6-D7FB-BE0B-0F7E-4D6EBCDF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774F6-6F0E-CDF5-CCE2-3BEA2CCEF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38102"/>
            <a:ext cx="8885172" cy="5030227"/>
          </a:xfrm>
        </p:spPr>
        <p:txBody>
          <a:bodyPr/>
          <a:lstStyle/>
          <a:p>
            <a:pPr marL="0" indent="0" algn="l">
              <a:spcBef>
                <a:spcPts val="400"/>
              </a:spcBef>
              <a:buNone/>
            </a:pPr>
            <a:r>
              <a:rPr lang="en-GB" sz="2400" dirty="0"/>
              <a:t>Main documentation of ACCP and CDS</a:t>
            </a:r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dirty="0"/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dirty="0"/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CIDLs for ACCP and CDS in CHESS </a:t>
            </a:r>
            <a:r>
              <a:rPr lang="en-GB" sz="2400" b="0" i="0" u="none" strike="noStrike" dirty="0">
                <a:solidFill>
                  <a:srgbClr val="0070C0"/>
                </a:solidFill>
                <a:effectLst/>
              </a:rPr>
              <a:t>as verified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CIDLs for CM (see SCL cavities talk – Cecilia </a:t>
            </a:r>
            <a:r>
              <a:rPr lang="en-GB" sz="2400" b="0" i="0" u="none" strike="noStrike" dirty="0" err="1">
                <a:solidFill>
                  <a:srgbClr val="666666"/>
                </a:solidFill>
                <a:effectLst/>
              </a:rPr>
              <a:t>Maiano</a:t>
            </a: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)</a:t>
            </a:r>
            <a:endParaRPr lang="en-GB" sz="2400" b="0" i="0" u="none" strike="noStrike" dirty="0">
              <a:solidFill>
                <a:srgbClr val="0070C0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0070C0"/>
              </a:solidFill>
              <a:effectLst/>
            </a:endParaRPr>
          </a:p>
          <a:p>
            <a:pPr marL="252000" lvl="2" indent="0">
              <a:spcBef>
                <a:spcPts val="400"/>
              </a:spcBef>
              <a:buNone/>
            </a:pPr>
            <a:endParaRPr lang="en-SE" sz="1400" dirty="0"/>
          </a:p>
          <a:p>
            <a:endParaRPr lang="en-SE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01C815-457B-28C7-8C69-6FE2220F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ACCP/CDS </a:t>
            </a:r>
            <a:r>
              <a:rPr lang="sv-SE" dirty="0" err="1"/>
              <a:t>docu</a:t>
            </a:r>
            <a:r>
              <a:rPr lang="sv-SE" dirty="0"/>
              <a:t> </a:t>
            </a:r>
            <a:r>
              <a:rPr lang="sv-SE" dirty="0" err="1"/>
              <a:t>complete</a:t>
            </a:r>
            <a:r>
              <a:rPr lang="sv-SE" dirty="0"/>
              <a:t>, all </a:t>
            </a:r>
            <a:r>
              <a:rPr lang="sv-SE" dirty="0" err="1"/>
              <a:t>CIDLs</a:t>
            </a:r>
            <a:r>
              <a:rPr lang="sv-SE" dirty="0"/>
              <a:t>, 1 CR for CMs </a:t>
            </a:r>
            <a:r>
              <a:rPr lang="sv-SE" dirty="0" err="1"/>
              <a:t>closed</a:t>
            </a:r>
            <a:endParaRPr lang="en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03FD7BE-6D8F-A067-4917-D7E28D48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1B24-A27C-D7E9-9044-850849CB3D5B}"/>
              </a:ext>
            </a:extLst>
          </p:cNvPr>
          <p:cNvSpPr txBox="1"/>
          <p:nvPr/>
        </p:nvSpPr>
        <p:spPr>
          <a:xfrm>
            <a:off x="11820244" y="2234100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9010B-5C62-4EB3-5599-6D260ED8478A}"/>
              </a:ext>
            </a:extLst>
          </p:cNvPr>
          <p:cNvSpPr txBox="1"/>
          <p:nvPr/>
        </p:nvSpPr>
        <p:spPr>
          <a:xfrm>
            <a:off x="11820244" y="3250116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4D400C2-5E03-41EA-4D26-DE052969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D951A6-4BBB-FB93-1B69-A451F95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2F0F6-2424-7678-CDD2-43A01BA0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"/>
          <a:stretch/>
        </p:blipFill>
        <p:spPr>
          <a:xfrm>
            <a:off x="1127158" y="1944501"/>
            <a:ext cx="10493067" cy="952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6BD28-B90B-2723-CD8F-123964BC5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9" y="2928033"/>
            <a:ext cx="10716535" cy="1049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9DB73E-4C86-5C7B-1F1C-6559C20EEDEF}"/>
              </a:ext>
            </a:extLst>
          </p:cNvPr>
          <p:cNvSpPr txBox="1"/>
          <p:nvPr/>
        </p:nvSpPr>
        <p:spPr>
          <a:xfrm>
            <a:off x="11820244" y="4619975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pic>
        <p:nvPicPr>
          <p:cNvPr id="15" name="Picture 14" descr="A close-up of a box&#10;&#10;AI-generated content may be incorrect.">
            <a:extLst>
              <a:ext uri="{FF2B5EF4-FFF2-40B4-BE49-F238E27FC236}">
                <a16:creationId xmlns:a16="http://schemas.microsoft.com/office/drawing/2014/main" id="{0CA29B06-E156-0FAF-D610-7965F9E6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0" y="5172673"/>
            <a:ext cx="10683321" cy="13266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DC6892-E11A-F6D2-8AD2-BEBB7BC2BD2C}"/>
              </a:ext>
            </a:extLst>
          </p:cNvPr>
          <p:cNvSpPr txBox="1"/>
          <p:nvPr/>
        </p:nvSpPr>
        <p:spPr>
          <a:xfrm>
            <a:off x="11816367" y="5835978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</p:spTree>
    <p:extLst>
      <p:ext uri="{BB962C8B-B14F-4D97-AF65-F5344CB8AC3E}">
        <p14:creationId xmlns:p14="http://schemas.microsoft.com/office/powerpoint/2010/main" val="1523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NCRs and other known issues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20281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open NCR for ACCP and CDS, they are all closed now.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open NCR for CM. NCR raised during SAT and installation are closed.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issues 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that need work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testing as HP compressor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 planned in week 7/2025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and HP compressors cannot seamlessly be swapped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improvement project planned until summer 2025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cannot yet operate as SP compressor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piping changes in summer break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Cold compressor full spare cartridges and upgrade to AMB outstanding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Operational issues (CC inlet filter, 80K adsorber regeneration, etc)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several issues 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controls, for instance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No redundant PSUs in CDS/CM cabinets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No redundant level controllers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ACCP controls running on a legacy system with hardware approaching its end of life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Glitches in the Controls Network for remote monitoring and Alarms handling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…being worked on, </a:t>
            </a:r>
            <a:r>
              <a:rPr lang="en-GB" b="1" dirty="0"/>
              <a:t>no show stoppers </a:t>
            </a:r>
            <a:r>
              <a:rPr lang="en-GB" dirty="0"/>
              <a:t>at the moment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66BF5-881B-DED4-BEF2-2BF88B0B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B1730-7FDB-C50B-6017-260BC215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Safety of cryogenic systems 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2E626-7793-89E1-A4D5-6C5F16A1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FD9D7-0044-0A04-2771-8F3C94D2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7BCEE-C5DF-6C06-F1AD-D2F74F9F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078" y="1438102"/>
            <a:ext cx="11088292" cy="5030227"/>
          </a:xfrm>
        </p:spPr>
        <p:txBody>
          <a:bodyPr/>
          <a:lstStyle/>
          <a:p>
            <a:pPr marL="0" indent="0" algn="l">
              <a:spcBef>
                <a:spcPts val="400"/>
              </a:spcBef>
              <a:buNone/>
            </a:pPr>
            <a:endParaRPr lang="en-GB" sz="1100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SCL commissioning risk assessment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2"/>
              </a:rPr>
              <a:t>ESS-5493839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OHS)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Risk assessment for pressurisation of </a:t>
            </a:r>
            <a:r>
              <a:rPr lang="en-GB" b="0" i="0" u="none" strike="noStrike" dirty="0" err="1">
                <a:solidFill>
                  <a:srgbClr val="666666"/>
                </a:solidFill>
                <a:effectLst/>
              </a:rPr>
              <a:t>Cryo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 ACCP, TMCP, TICP according AFS 2017:3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3"/>
              </a:rPr>
              <a:t>ESS-4973360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QC)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Risk assessment for pressurised systems according to AFS 2017:3 for CDS and CMs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4"/>
              </a:rPr>
              <a:t>ESS-5003254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QC)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Area Hazard Analysis of </a:t>
            </a:r>
            <a:r>
              <a:rPr lang="en-GB" dirty="0" err="1"/>
              <a:t>cryo</a:t>
            </a:r>
            <a:r>
              <a:rPr lang="en-GB" dirty="0"/>
              <a:t> buildings (HCB, CXH, CTLG) </a:t>
            </a:r>
            <a:r>
              <a:rPr lang="en-GB" dirty="0">
                <a:hlinkClick r:id="rId5"/>
              </a:rPr>
              <a:t>ESS-0104828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Task risk assessment cryogenics operations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6"/>
              </a:rPr>
              <a:t>ESS-3153113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Summary of Safety Helium Collector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7"/>
              </a:rPr>
              <a:t>ESS-5461033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Summary and sizing of the </a:t>
            </a:r>
            <a:r>
              <a:rPr lang="en-GB" b="0" i="0" u="none" strike="noStrike" dirty="0" err="1">
                <a:solidFill>
                  <a:srgbClr val="666666"/>
                </a:solidFill>
                <a:effectLst/>
              </a:rPr>
              <a:t>Linac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 CDS pressure safety devices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8"/>
              </a:rPr>
              <a:t>ESS-0101321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Elliptical </a:t>
            </a:r>
            <a:r>
              <a:rPr lang="en-GB" sz="2000" dirty="0"/>
              <a:t>cryomodule Safety relief device </a:t>
            </a:r>
            <a:r>
              <a:rPr lang="en-GB" sz="2000"/>
              <a:t>sizing </a:t>
            </a:r>
            <a:r>
              <a:rPr lang="en-GB" sz="2000">
                <a:hlinkClick r:id="rId9"/>
              </a:rPr>
              <a:t>ESS-3231794</a:t>
            </a:r>
            <a:endParaRPr lang="en-GB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Cryogenic </a:t>
            </a:r>
            <a:r>
              <a:rPr lang="en-GB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Safety Review</a:t>
            </a:r>
            <a:r>
              <a:rPr lang="en-GB" sz="2000" dirty="0"/>
              <a:t> (8 June 2016) for spoke safety device design</a:t>
            </a:r>
            <a:endParaRPr lang="en-SE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F7B2B9-DF46-608E-812F-455DC2BBCE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Cryogenics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and </a:t>
            </a:r>
            <a:r>
              <a:rPr lang="sv-SE" dirty="0" err="1"/>
              <a:t>particular</a:t>
            </a:r>
            <a:r>
              <a:rPr lang="sv-SE" dirty="0"/>
              <a:t> focus on </a:t>
            </a:r>
            <a:r>
              <a:rPr lang="sv-SE" dirty="0" err="1"/>
              <a:t>pressurised</a:t>
            </a:r>
            <a:r>
              <a:rPr lang="sv-SE" dirty="0"/>
              <a:t> </a:t>
            </a:r>
            <a:r>
              <a:rPr lang="sv-SE" dirty="0" err="1"/>
              <a:t>equipment</a:t>
            </a:r>
            <a:endParaRPr lang="en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16C4CE-08E8-5D75-945B-1D917A05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48D34CF-8BC4-0C41-2921-8BF90B2A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7AB53D-DADC-4DBC-2B3D-92D4F5F6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Applicable codes and compliance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10477490" cy="48284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Cryogenics Electrical Cabinets maintenance manual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ESS-5585959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according to template ESS-3585736 following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Swedish Electrical Safety Act (SFS 2016:732)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ELSÄK-FS 2022:3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ELSÄK-FS 2022:1 </a:t>
            </a:r>
          </a:p>
          <a:p>
            <a:pPr lvl="1"/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CDS / CMs pressurised equipment maintenance manual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ESS-5585925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follows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 and control of pressurised equipment AFS 2023:11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rules for principles for in-service inspection ESS-0053218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procedure for performing in-service inspection ESS-3218570</a:t>
            </a:r>
          </a:p>
          <a:p>
            <a:pPr lvl="1"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pressurised equipment is registered in EAM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And how this effects our operation and maintenance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7917DE-28DE-2106-D0EB-96E3E09B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Continuous activities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670CF6-01EF-E2F5-5F1F-FAB829B80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Technically, </a:t>
            </a:r>
            <a:r>
              <a:rPr lang="en-US" dirty="0" err="1"/>
              <a:t>Cryo</a:t>
            </a:r>
            <a:r>
              <a:rPr lang="en-US" dirty="0"/>
              <a:t> </a:t>
            </a:r>
            <a:r>
              <a:rPr lang="en-SE" dirty="0"/>
              <a:t>activities are tied to cold SCL and not to beam</a:t>
            </a:r>
          </a:p>
          <a:p>
            <a:endParaRPr lang="en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182FA1-B9F2-D995-2279-2004FC00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- Validation tests performed prior to cooldown</a:t>
            </a:r>
          </a:p>
          <a:p>
            <a:r>
              <a:rPr lang="en-SE" dirty="0"/>
              <a:t>- Monitoring of system health at all time</a:t>
            </a:r>
          </a:p>
          <a:p>
            <a:r>
              <a:rPr lang="en-SE" dirty="0"/>
              <a:t>- CM cryogenics performance</a:t>
            </a:r>
          </a:p>
          <a:p>
            <a:pPr lvl="1"/>
            <a:r>
              <a:rPr lang="en-GB" dirty="0"/>
              <a:t>H</a:t>
            </a:r>
            <a:r>
              <a:rPr lang="en-SE" dirty="0"/>
              <a:t>eat load measurements at different time (periodically)</a:t>
            </a:r>
          </a:p>
          <a:p>
            <a:pPr lvl="1"/>
            <a:r>
              <a:rPr lang="en-SE" dirty="0"/>
              <a:t>Optimisation of </a:t>
            </a:r>
            <a:r>
              <a:rPr lang="en-GB" dirty="0"/>
              <a:t>c</a:t>
            </a:r>
            <a:r>
              <a:rPr lang="en-SE" dirty="0"/>
              <a:t>ontrol system parameters (continuous task)</a:t>
            </a:r>
          </a:p>
          <a:p>
            <a:pPr lvl="1"/>
            <a:r>
              <a:rPr lang="en-SE" dirty="0"/>
              <a:t>Integral monitoring (across discipline, for instance vacuum levels)</a:t>
            </a:r>
          </a:p>
          <a:p>
            <a:pPr lvl="1">
              <a:buFontTx/>
              <a:buChar char="-"/>
            </a:pPr>
            <a:r>
              <a:rPr lang="en-SE" dirty="0"/>
              <a:t>Continuous improvements on cryo controls on CMs / CDS and ACCP</a:t>
            </a:r>
          </a:p>
        </p:txBody>
      </p:sp>
    </p:spTree>
    <p:extLst>
      <p:ext uri="{BB962C8B-B14F-4D97-AF65-F5344CB8AC3E}">
        <p14:creationId xmlns:p14="http://schemas.microsoft.com/office/powerpoint/2010/main" val="14782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20383</TotalTime>
  <Words>829</Words>
  <Application>Microsoft Macintosh PowerPoint</Application>
  <PresentationFormat>Widescreen</PresentationFormat>
  <Paragraphs>150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Cryogenic System</vt:lpstr>
      <vt:lpstr>Agenda</vt:lpstr>
      <vt:lpstr>Cryomodules and Distribution System</vt:lpstr>
      <vt:lpstr>Accelerator Cryoplant  </vt:lpstr>
      <vt:lpstr>Documentation, CIDLs, CRs</vt:lpstr>
      <vt:lpstr>NCRs and other known issues</vt:lpstr>
      <vt:lpstr>Safety of cryogenic systems operations</vt:lpstr>
      <vt:lpstr>Applicable codes and compliance</vt:lpstr>
      <vt:lpstr>Continuous activities</vt:lpstr>
      <vt:lpstr>MCR docs and communication</vt:lpstr>
      <vt:lpstr>Earlier recommendations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Åsvatne</dc:creator>
  <cp:lastModifiedBy>Philipp Arnold</cp:lastModifiedBy>
  <cp:revision>27</cp:revision>
  <cp:lastPrinted>2019-03-08T10:27:30Z</cp:lastPrinted>
  <dcterms:created xsi:type="dcterms:W3CDTF">2025-01-14T12:26:01Z</dcterms:created>
  <dcterms:modified xsi:type="dcterms:W3CDTF">2025-02-04T12:13:37Z</dcterms:modified>
</cp:coreProperties>
</file>