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7" r:id="rId2"/>
    <p:sldId id="403" r:id="rId3"/>
    <p:sldId id="423" r:id="rId4"/>
    <p:sldId id="412" r:id="rId5"/>
    <p:sldId id="4187" r:id="rId6"/>
    <p:sldId id="452" r:id="rId7"/>
    <p:sldId id="4186" r:id="rId8"/>
    <p:sldId id="4185" r:id="rId9"/>
    <p:sldId id="4188" r:id="rId10"/>
    <p:sldId id="45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A6A6A6"/>
    <a:srgbClr val="666666"/>
    <a:srgbClr val="7F7F7F"/>
    <a:srgbClr val="FEE6CC"/>
    <a:srgbClr val="FECC99"/>
    <a:srgbClr val="008000"/>
    <a:srgbClr val="0000FF"/>
    <a:srgbClr val="CCCCCC"/>
    <a:srgbClr val="CCD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8" autoAdjust="0"/>
    <p:restoredTop sz="88948" autoAdjust="0"/>
  </p:normalViewPr>
  <p:slideViewPr>
    <p:cSldViewPr snapToGrid="0" snapToObjects="1">
      <p:cViewPr varScale="1">
        <p:scale>
          <a:sx n="116" d="100"/>
          <a:sy n="116" d="100"/>
        </p:scale>
        <p:origin x="1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2025-02-03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200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 dirty="0" err="1"/>
              <a:t>Sub-headline</a:t>
            </a:r>
            <a:endParaRPr lang="sv-SE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 dirty="0"/>
              <a:t>Click icon to add table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SAR4 ICS Software</a:t>
            </a:r>
            <a:endParaRPr lang="en-GB" sz="44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4191856"/>
            <a:ext cx="8640000" cy="612900"/>
          </a:xfrm>
        </p:spPr>
        <p:txBody>
          <a:bodyPr/>
          <a:lstStyle/>
          <a:p>
            <a:r>
              <a:rPr lang="en-GB" dirty="0"/>
              <a:t>Status of systems and verification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5845387"/>
            <a:ext cx="3215183" cy="732369"/>
          </a:xfrm>
        </p:spPr>
        <p:txBody>
          <a:bodyPr/>
          <a:lstStyle/>
          <a:p>
            <a:r>
              <a:rPr lang="en-GB" sz="1200" b="1" dirty="0">
                <a:solidFill>
                  <a:schemeClr val="bg1"/>
                </a:solidFill>
              </a:rPr>
              <a:t>Darren Spruce</a:t>
            </a:r>
          </a:p>
          <a:p>
            <a:endParaRPr lang="en-GB" sz="1200" b="1" dirty="0">
              <a:solidFill>
                <a:schemeClr val="bg1"/>
              </a:solidFill>
            </a:endParaRPr>
          </a:p>
          <a:p>
            <a:r>
              <a:rPr lang="en-GB" sz="1200" b="1" dirty="0">
                <a:solidFill>
                  <a:schemeClr val="bg1"/>
                </a:solidFill>
              </a:rPr>
              <a:t>2025-02-04</a:t>
            </a: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0984-7DB5-AB5E-7AB1-2A9F37095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Lines of Code (LOC)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94C887-BD0E-3CC5-1E8C-A2ED60390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84D4F-7D85-B407-3918-6C5AE26E6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10</a:t>
            </a:fld>
            <a:endParaRPr lang="sv-SE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1B5259-03D3-A920-C01C-74FC39DC2F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SE" dirty="0"/>
              <a:t>Illustrating the Scale of complexity in modern programming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8ACDF7-11C4-5C1C-596B-215AC47E5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Individual ability to manage lines of code 10-100k</a:t>
            </a:r>
          </a:p>
          <a:p>
            <a:r>
              <a:rPr lang="en-SE" dirty="0"/>
              <a:t>ICS SW group ~1M</a:t>
            </a:r>
          </a:p>
          <a:p>
            <a:r>
              <a:rPr lang="en-SE" sz="1800" dirty="0"/>
              <a:t>Software Frameworks:</a:t>
            </a:r>
          </a:p>
          <a:p>
            <a:pPr lvl="1"/>
            <a:r>
              <a:rPr lang="en-SE" sz="1800" dirty="0"/>
              <a:t>React – 100k</a:t>
            </a:r>
          </a:p>
          <a:p>
            <a:pPr lvl="1"/>
            <a:r>
              <a:rPr lang="en-SE" sz="1800" dirty="0"/>
              <a:t>Sprintboot 1.2M</a:t>
            </a:r>
          </a:p>
          <a:p>
            <a:pPr lvl="1"/>
            <a:r>
              <a:rPr lang="en-SE" sz="1800" dirty="0"/>
              <a:t>Django 500k</a:t>
            </a:r>
          </a:p>
          <a:p>
            <a:endParaRPr lang="en-SE" sz="1800" dirty="0"/>
          </a:p>
          <a:p>
            <a:pPr lvl="1"/>
            <a:r>
              <a:rPr lang="en-SE" sz="1800" dirty="0"/>
              <a:t>Small web app 500k</a:t>
            </a:r>
          </a:p>
          <a:p>
            <a:pPr lvl="1"/>
            <a:r>
              <a:rPr lang="en-SE" sz="1800" dirty="0"/>
              <a:t>Mobile app 1M</a:t>
            </a:r>
          </a:p>
          <a:p>
            <a:pPr lvl="1"/>
            <a:r>
              <a:rPr lang="en-SE" sz="1800" dirty="0"/>
              <a:t>Large web app up to 10M</a:t>
            </a:r>
          </a:p>
          <a:p>
            <a:pPr lvl="1"/>
            <a:r>
              <a:rPr lang="en-SE" sz="1800" dirty="0"/>
              <a:t>Enterprise Software up to 50M</a:t>
            </a:r>
          </a:p>
          <a:p>
            <a:pPr lvl="1"/>
            <a:r>
              <a:rPr lang="en-SE" sz="1800" dirty="0"/>
              <a:t>Operating System or Gaming system up to 100M</a:t>
            </a:r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8D7CFB-1013-1B1B-92BF-BB155D539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929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19" y="265373"/>
            <a:ext cx="9852090" cy="657339"/>
          </a:xfrm>
        </p:spPr>
        <p:txBody>
          <a:bodyPr/>
          <a:lstStyle/>
          <a:p>
            <a:r>
              <a:rPr lang="en-GB" sz="3600" dirty="0">
                <a:solidFill>
                  <a:schemeClr val="tx1"/>
                </a:solidFill>
              </a:rPr>
              <a:t>Introduction - Control system software scope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2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br>
              <a:rPr lang="en-GB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642480" y="946477"/>
            <a:ext cx="9790368" cy="543519"/>
          </a:xfrm>
        </p:spPr>
        <p:txBody>
          <a:bodyPr/>
          <a:lstStyle/>
          <a:p>
            <a:r>
              <a:rPr lang="en-US" dirty="0"/>
              <a:t>Control system software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  <p:pic>
        <p:nvPicPr>
          <p:cNvPr id="3" name="Content Placeholder 8">
            <a:extLst>
              <a:ext uri="{FF2B5EF4-FFF2-40B4-BE49-F238E27FC236}">
                <a16:creationId xmlns:a16="http://schemas.microsoft.com/office/drawing/2014/main" id="{D68C41E8-D890-B872-7C39-733C8DD63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462" y="1427839"/>
            <a:ext cx="8154780" cy="5047431"/>
          </a:xfrm>
          <a:prstGeom prst="rect">
            <a:avLst/>
          </a:prstGeom>
        </p:spPr>
      </p:pic>
      <p:sp>
        <p:nvSpPr>
          <p:cNvPr id="14" name="Cloud 13"/>
          <p:cNvSpPr/>
          <p:nvPr/>
        </p:nvSpPr>
        <p:spPr>
          <a:xfrm>
            <a:off x="5757334" y="3783375"/>
            <a:ext cx="5325533" cy="1540933"/>
          </a:xfrm>
          <a:prstGeom prst="cloud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ontent Placeholder 17"/>
          <p:cNvSpPr>
            <a:spLocks noGrp="1"/>
          </p:cNvSpPr>
          <p:nvPr>
            <p:ph idx="13"/>
          </p:nvPr>
        </p:nvSpPr>
        <p:spPr>
          <a:xfrm>
            <a:off x="447846" y="1888816"/>
            <a:ext cx="4165098" cy="4232031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The control system software scope is applicable to many functions of the integrated control system at ESS and thus does not have a well-defined physical location.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The ICS software portfolio consists of about 25 functions/deliverables critical for the function, reliability and efficiency of the facility.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In total the scope contains </a:t>
            </a:r>
            <a:r>
              <a:rPr 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~958 </a:t>
            </a:r>
            <a:r>
              <a:rPr lang="en-U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kLoC</a:t>
            </a:r>
            <a:r>
              <a:rPr 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 with ~798 </a:t>
            </a:r>
            <a:r>
              <a:rPr lang="en-U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kELoC</a:t>
            </a:r>
            <a:endParaRPr lang="en-US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6978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A6ED4EA-CDBF-9FBB-4BDC-91BDF285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sz="3600" dirty="0"/>
              <a:t>Type of Software Work Activity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DC3B7-FD28-7BAF-EBA8-220598EC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40439-3C7E-86AB-9837-4239B51B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3</a:t>
            </a:fld>
            <a:endParaRPr lang="sv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BD73621-9309-7B11-4C11-6A99331F56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SE" dirty="0"/>
              <a:t>Definitions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028D4E8-2DB6-C188-B795-2B226C8C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927" y="1314960"/>
            <a:ext cx="9365782" cy="476806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SE" dirty="0">
                <a:solidFill>
                  <a:schemeClr val="bg1"/>
                </a:solidFill>
                <a:highlight>
                  <a:srgbClr val="0000FF"/>
                </a:highlight>
              </a:rPr>
              <a:t>Development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A new requirement is needed for operation, currently not in scope of the current tools.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Funding has been acquired and allocated and resources assigned to implement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highlight>
                  <a:srgbClr val="D7E59A"/>
                </a:highlight>
              </a:rPr>
              <a:t>Maintenance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A functionality is in operation. No increase in functionality is </a:t>
            </a:r>
            <a:r>
              <a:rPr lang="en-GB" dirty="0" err="1"/>
              <a:t>forseen</a:t>
            </a:r>
            <a:endParaRPr lang="en-GB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The service must be kept up to date in line with the eco-system and tool chain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highlight>
                  <a:srgbClr val="FECC99"/>
                </a:highlight>
              </a:rPr>
              <a:t>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A functioning system requires changes or addition functionality as needed by operations. Includes debugging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The scope of the changes and timeline for implementation is matched to available resources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Prioritisation is managed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highlight>
                  <a:srgbClr val="C0C0C0"/>
                </a:highlight>
              </a:rPr>
              <a:t>Legacy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Products that are in use but we will replace or deprecate</a:t>
            </a:r>
            <a:endParaRPr lang="en-SE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BEABEEE-6D3A-7576-5442-59E2CA7D9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25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6F8E7E3-0C48-1C56-0B46-05BE8713A723}"/>
              </a:ext>
            </a:extLst>
          </p:cNvPr>
          <p:cNvCxnSpPr>
            <a:cxnSpLocks/>
          </p:cNvCxnSpPr>
          <p:nvPr/>
        </p:nvCxnSpPr>
        <p:spPr>
          <a:xfrm flipH="1">
            <a:off x="5454125" y="1813843"/>
            <a:ext cx="1" cy="3833079"/>
          </a:xfrm>
          <a:prstGeom prst="line">
            <a:avLst/>
          </a:prstGeom>
          <a:ln w="508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84DAD4A-AA5D-E8E6-E0B3-674E6AAE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sz="3600" dirty="0"/>
              <a:t>ICS SW Project, High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C11CE4-8D96-AC60-5732-B4A3FE8E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A0834-B973-4C0D-FBF6-6323BC353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4</a:t>
            </a:fld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CB61B-BE09-3F10-AB52-C7B58AC6AD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SE" dirty="0"/>
              <a:t>High Level Overview of Effort in 3 Sub-Topics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FE63AC-EA46-5C60-C2B4-05E1727E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DAA54A-DA4E-B563-B820-EA1AFD0EC82D}"/>
              </a:ext>
            </a:extLst>
          </p:cNvPr>
          <p:cNvSpPr/>
          <p:nvPr/>
        </p:nvSpPr>
        <p:spPr>
          <a:xfrm>
            <a:off x="1323191" y="1655034"/>
            <a:ext cx="4130936" cy="452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/>
              <a:t>Configuration and Management Tools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E0EE5C-B806-557A-2AB1-08EF23C6509F}"/>
              </a:ext>
            </a:extLst>
          </p:cNvPr>
          <p:cNvSpPr/>
          <p:nvPr/>
        </p:nvSpPr>
        <p:spPr>
          <a:xfrm>
            <a:off x="1323191" y="2702151"/>
            <a:ext cx="4130936" cy="3765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/>
              <a:t>User Interface Applications and Services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2496FB-8DFF-F3D2-6AC3-FDFA1FD22296}"/>
              </a:ext>
            </a:extLst>
          </p:cNvPr>
          <p:cNvSpPr/>
          <p:nvPr/>
        </p:nvSpPr>
        <p:spPr>
          <a:xfrm>
            <a:off x="1323191" y="3635863"/>
            <a:ext cx="4130936" cy="3765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/>
              <a:t>Operations Data Services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C34680-8198-EC92-0412-7233F8A2FF07}"/>
              </a:ext>
            </a:extLst>
          </p:cNvPr>
          <p:cNvSpPr txBox="1"/>
          <p:nvPr/>
        </p:nvSpPr>
        <p:spPr>
          <a:xfrm>
            <a:off x="4541581" y="5646922"/>
            <a:ext cx="1770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SE" sz="1200" dirty="0">
                <a:solidFill>
                  <a:srgbClr val="666666"/>
                </a:solidFill>
              </a:rPr>
              <a:t>2027-12-31</a:t>
            </a:r>
          </a:p>
          <a:p>
            <a:pPr algn="ctr"/>
            <a:r>
              <a:rPr lang="en-SE" sz="1200" dirty="0">
                <a:solidFill>
                  <a:srgbClr val="666666"/>
                </a:solidFill>
              </a:rPr>
              <a:t>End of Construction</a:t>
            </a:r>
          </a:p>
          <a:p>
            <a:pPr algn="ctr"/>
            <a:r>
              <a:rPr lang="en-SE" sz="1200" dirty="0">
                <a:solidFill>
                  <a:srgbClr val="666666"/>
                </a:solidFill>
              </a:rPr>
              <a:t>Beginning of Operation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FA0567-36C2-AC29-A311-7DA55838C236}"/>
              </a:ext>
            </a:extLst>
          </p:cNvPr>
          <p:cNvSpPr/>
          <p:nvPr/>
        </p:nvSpPr>
        <p:spPr>
          <a:xfrm>
            <a:off x="1323191" y="4775229"/>
            <a:ext cx="1990164" cy="28224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/>
              <a:t>Legacy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B002A0-3E4F-A0B1-FDA6-32FE68F28587}"/>
              </a:ext>
            </a:extLst>
          </p:cNvPr>
          <p:cNvSpPr/>
          <p:nvPr/>
        </p:nvSpPr>
        <p:spPr>
          <a:xfrm>
            <a:off x="5454127" y="1875122"/>
            <a:ext cx="4652765" cy="2322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/>
              <a:t>Support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F46BC2-A11C-858A-2ED4-CCE09E6F6771}"/>
              </a:ext>
            </a:extLst>
          </p:cNvPr>
          <p:cNvSpPr/>
          <p:nvPr/>
        </p:nvSpPr>
        <p:spPr>
          <a:xfrm>
            <a:off x="3313354" y="2117629"/>
            <a:ext cx="6793537" cy="23223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Maintenance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A37A22-9C9E-5A55-8268-C5CF029E49D1}"/>
              </a:ext>
            </a:extLst>
          </p:cNvPr>
          <p:cNvSpPr/>
          <p:nvPr/>
        </p:nvSpPr>
        <p:spPr>
          <a:xfrm>
            <a:off x="1314056" y="3088011"/>
            <a:ext cx="8792836" cy="2090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/>
              <a:t>Support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8209EE-62A4-6DC7-A397-6690369FA34B}"/>
              </a:ext>
            </a:extLst>
          </p:cNvPr>
          <p:cNvSpPr/>
          <p:nvPr/>
        </p:nvSpPr>
        <p:spPr>
          <a:xfrm>
            <a:off x="1323191" y="3303266"/>
            <a:ext cx="8783702" cy="14891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Maintenance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AE0B01-24F1-D001-D1E0-5157B17D7F4B}"/>
              </a:ext>
            </a:extLst>
          </p:cNvPr>
          <p:cNvSpPr/>
          <p:nvPr/>
        </p:nvSpPr>
        <p:spPr>
          <a:xfrm>
            <a:off x="1318621" y="4022656"/>
            <a:ext cx="8783701" cy="214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600" dirty="0"/>
              <a:t>Support (Physics and Control Room)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B1999B9-C2D1-00FA-D8F3-4FBD80B7AB21}"/>
              </a:ext>
            </a:extLst>
          </p:cNvPr>
          <p:cNvSpPr/>
          <p:nvPr/>
        </p:nvSpPr>
        <p:spPr>
          <a:xfrm>
            <a:off x="1323189" y="4241096"/>
            <a:ext cx="8783702" cy="16745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/>
              <a:t>Maintenance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6D026DC-84A2-4DDC-CB23-E7EFEA17AF97}"/>
              </a:ext>
            </a:extLst>
          </p:cNvPr>
          <p:cNvCxnSpPr>
            <a:cxnSpLocks/>
          </p:cNvCxnSpPr>
          <p:nvPr/>
        </p:nvCxnSpPr>
        <p:spPr>
          <a:xfrm flipH="1">
            <a:off x="1318622" y="1880828"/>
            <a:ext cx="1" cy="3833079"/>
          </a:xfrm>
          <a:prstGeom prst="line">
            <a:avLst/>
          </a:prstGeom>
          <a:ln w="508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B6C875D-D9B8-869A-921D-C468288D8D38}"/>
              </a:ext>
            </a:extLst>
          </p:cNvPr>
          <p:cNvSpPr txBox="1"/>
          <p:nvPr/>
        </p:nvSpPr>
        <p:spPr>
          <a:xfrm>
            <a:off x="957773" y="5752767"/>
            <a:ext cx="902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SE" sz="1200" dirty="0">
                <a:solidFill>
                  <a:srgbClr val="666666"/>
                </a:solidFill>
              </a:rPr>
              <a:t>Now, 2024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7EC3B9-1225-9090-3385-5DC9D2A0B46B}"/>
              </a:ext>
            </a:extLst>
          </p:cNvPr>
          <p:cNvSpPr/>
          <p:nvPr/>
        </p:nvSpPr>
        <p:spPr>
          <a:xfrm>
            <a:off x="1314056" y="1434871"/>
            <a:ext cx="4140062" cy="209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chemeClr val="tx1"/>
                </a:solidFill>
              </a:rPr>
              <a:t>Management / Project (Overhead)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F30E6F-5284-0BBA-61C8-61D046735E3E}"/>
              </a:ext>
            </a:extLst>
          </p:cNvPr>
          <p:cNvSpPr/>
          <p:nvPr/>
        </p:nvSpPr>
        <p:spPr>
          <a:xfrm>
            <a:off x="5454118" y="1569139"/>
            <a:ext cx="4648204" cy="825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2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1BD27-FD04-1A0B-012E-0E71117C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Operations Software Services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8E0FB-21A4-E7C1-D729-BD83FC33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A100C-F5DD-97D4-6A3D-1F6CA2EB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5</a:t>
            </a:fld>
            <a:endParaRPr lang="sv-SE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9428F80-DCD3-F69E-E5F7-AF8156FE5F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SE" dirty="0"/>
              <a:t>Listed by category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DB33B3-7C0F-4591-D41C-DADC4637F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SE" dirty="0"/>
              <a:t>User Interface Applications and Services</a:t>
            </a:r>
          </a:p>
          <a:p>
            <a:pPr lvl="2"/>
            <a:r>
              <a:rPr lang="en-SE" dirty="0"/>
              <a:t>CS-Studio - Phoebus</a:t>
            </a:r>
          </a:p>
          <a:p>
            <a:pPr lvl="3"/>
            <a:r>
              <a:rPr lang="en-SE" dirty="0"/>
              <a:t>OPI Panel builder, Alarm Service, Save and Restore, Super Cycle, Logbook</a:t>
            </a:r>
          </a:p>
          <a:p>
            <a:pPr lvl="2"/>
            <a:r>
              <a:rPr lang="en-SE" dirty="0"/>
              <a:t>Public Operations Screens, ESSNotify, Sequencer, Fault Tracker</a:t>
            </a:r>
          </a:p>
          <a:p>
            <a:pPr lvl="1"/>
            <a:r>
              <a:rPr lang="en-SE" dirty="0"/>
              <a:t>Operational Data Services</a:t>
            </a:r>
          </a:p>
          <a:p>
            <a:pPr lvl="2"/>
            <a:r>
              <a:rPr lang="en-SE" dirty="0"/>
              <a:t>Archiver, Synchronous Data Service</a:t>
            </a:r>
          </a:p>
          <a:p>
            <a:pPr lvl="1"/>
            <a:r>
              <a:rPr lang="en-SE" dirty="0"/>
              <a:t>Configuration and management tools</a:t>
            </a:r>
          </a:p>
          <a:p>
            <a:pPr lvl="2"/>
            <a:r>
              <a:rPr lang="en-SE" dirty="0"/>
              <a:t>ESS EPICS Environment</a:t>
            </a:r>
          </a:p>
          <a:p>
            <a:pPr lvl="2"/>
            <a:r>
              <a:rPr lang="en-SE" dirty="0"/>
              <a:t>CE-deployment, Channel finder, naming</a:t>
            </a:r>
          </a:p>
          <a:p>
            <a:pPr lvl="2"/>
            <a:r>
              <a:rPr lang="en-SE" dirty="0"/>
              <a:t>Plcfactory, cable </a:t>
            </a:r>
          </a:p>
          <a:p>
            <a:pPr lvl="2"/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B07C1A-8CBD-3302-CDC7-612FB892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155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CBB8E8F-692B-12E9-860F-D50011E4278D}"/>
              </a:ext>
            </a:extLst>
          </p:cNvPr>
          <p:cNvSpPr/>
          <p:nvPr/>
        </p:nvSpPr>
        <p:spPr>
          <a:xfrm>
            <a:off x="8158577" y="1262204"/>
            <a:ext cx="2474589" cy="2197977"/>
          </a:xfrm>
          <a:prstGeom prst="rect">
            <a:avLst/>
          </a:prstGeom>
          <a:solidFill>
            <a:srgbClr val="EAF9F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4D46D-D88C-05DA-2A21-3B73C5DD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CSStudio – Continuous Delivery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757A6-2B08-B433-C21A-5FEEBDB2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4EC94-8535-08DE-D7B6-2865DE87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6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E76189-21D5-800F-E8FB-B3357DBB3D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SE" dirty="0"/>
              <a:t>Current Setup of Workflow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B6D856-584A-B86D-371E-16DD8017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F9E876-3369-0FDD-1C85-7170F131FA33}"/>
              </a:ext>
            </a:extLst>
          </p:cNvPr>
          <p:cNvSpPr txBox="1"/>
          <p:nvPr/>
        </p:nvSpPr>
        <p:spPr>
          <a:xfrm>
            <a:off x="1556433" y="2454783"/>
            <a:ext cx="744381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Issues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247C86-BDE4-EC99-32E8-CCC928321A8C}"/>
              </a:ext>
            </a:extLst>
          </p:cNvPr>
          <p:cNvSpPr txBox="1"/>
          <p:nvPr/>
        </p:nvSpPr>
        <p:spPr>
          <a:xfrm>
            <a:off x="2524103" y="2452358"/>
            <a:ext cx="893193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Backlog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BB5055-6FEC-7C3C-2AAC-2DFB628A5AEA}"/>
              </a:ext>
            </a:extLst>
          </p:cNvPr>
          <p:cNvSpPr txBox="1"/>
          <p:nvPr/>
        </p:nvSpPr>
        <p:spPr>
          <a:xfrm>
            <a:off x="2074846" y="3224389"/>
            <a:ext cx="970137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Planning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9C7B8E-0FD4-9897-8E4E-93E7A118DFDB}"/>
              </a:ext>
            </a:extLst>
          </p:cNvPr>
          <p:cNvSpPr txBox="1"/>
          <p:nvPr/>
        </p:nvSpPr>
        <p:spPr>
          <a:xfrm>
            <a:off x="3144370" y="3224389"/>
            <a:ext cx="655629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ToDo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B6024D-FA8C-6ADF-E84B-C2262781E820}"/>
              </a:ext>
            </a:extLst>
          </p:cNvPr>
          <p:cNvSpPr txBox="1"/>
          <p:nvPr/>
        </p:nvSpPr>
        <p:spPr>
          <a:xfrm>
            <a:off x="2670138" y="3826766"/>
            <a:ext cx="112986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InProgress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1A2177-377F-5445-161D-53ADF87A6FA6}"/>
              </a:ext>
            </a:extLst>
          </p:cNvPr>
          <p:cNvSpPr txBox="1"/>
          <p:nvPr/>
        </p:nvSpPr>
        <p:spPr>
          <a:xfrm>
            <a:off x="3951224" y="3826766"/>
            <a:ext cx="813749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Review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0AEB41-B0CE-17C5-1A6B-ACEF7EBA8E61}"/>
              </a:ext>
            </a:extLst>
          </p:cNvPr>
          <p:cNvSpPr txBox="1"/>
          <p:nvPr/>
        </p:nvSpPr>
        <p:spPr>
          <a:xfrm>
            <a:off x="7091039" y="3827254"/>
            <a:ext cx="671979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Done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B5595C-41D6-D080-8455-4DA1F5359E51}"/>
              </a:ext>
            </a:extLst>
          </p:cNvPr>
          <p:cNvSpPr txBox="1"/>
          <p:nvPr/>
        </p:nvSpPr>
        <p:spPr>
          <a:xfrm>
            <a:off x="3044983" y="4407707"/>
            <a:ext cx="1381468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DeployToTest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FE5673-A64A-D527-C9B7-700F03207E2D}"/>
              </a:ext>
            </a:extLst>
          </p:cNvPr>
          <p:cNvSpPr txBox="1"/>
          <p:nvPr/>
        </p:nvSpPr>
        <p:spPr>
          <a:xfrm>
            <a:off x="10012665" y="5363628"/>
            <a:ext cx="1394613" cy="33855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DeployToOps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D24333-C4A1-4B0C-5F46-F48F7CB8844B}"/>
              </a:ext>
            </a:extLst>
          </p:cNvPr>
          <p:cNvSpPr txBox="1"/>
          <p:nvPr/>
        </p:nvSpPr>
        <p:spPr>
          <a:xfrm>
            <a:off x="8664962" y="5363628"/>
            <a:ext cx="1080424" cy="33855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Validation</a:t>
            </a:r>
          </a:p>
        </p:txBody>
      </p: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DE717FAF-81A1-3216-53DE-42843FE5D108}"/>
              </a:ext>
            </a:extLst>
          </p:cNvPr>
          <p:cNvCxnSpPr>
            <a:cxnSpLocks/>
            <a:stCxn id="10" idx="3"/>
          </p:cNvCxnSpPr>
          <p:nvPr/>
        </p:nvCxnSpPr>
        <p:spPr>
          <a:xfrm flipH="1">
            <a:off x="1930170" y="2621635"/>
            <a:ext cx="1487126" cy="367350"/>
          </a:xfrm>
          <a:prstGeom prst="bentConnector3">
            <a:avLst>
              <a:gd name="adj1" fmla="val -1638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EE49CBA2-66F3-F499-2188-8B025E3FD2CD}"/>
              </a:ext>
            </a:extLst>
          </p:cNvPr>
          <p:cNvCxnSpPr>
            <a:endCxn id="11" idx="1"/>
          </p:cNvCxnSpPr>
          <p:nvPr/>
        </p:nvCxnSpPr>
        <p:spPr>
          <a:xfrm rot="16200000" flipH="1">
            <a:off x="1801381" y="3120200"/>
            <a:ext cx="402255" cy="1446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>
            <a:extLst>
              <a:ext uri="{FF2B5EF4-FFF2-40B4-BE49-F238E27FC236}">
                <a16:creationId xmlns:a16="http://schemas.microsoft.com/office/drawing/2014/main" id="{EB508FCA-5A36-0AB3-BD29-721A75E556AF}"/>
              </a:ext>
            </a:extLst>
          </p:cNvPr>
          <p:cNvCxnSpPr>
            <a:cxnSpLocks/>
          </p:cNvCxnSpPr>
          <p:nvPr/>
        </p:nvCxnSpPr>
        <p:spPr>
          <a:xfrm rot="10800000" flipV="1">
            <a:off x="2485477" y="3382786"/>
            <a:ext cx="1314523" cy="365266"/>
          </a:xfrm>
          <a:prstGeom prst="bentConnector3">
            <a:avLst>
              <a:gd name="adj1" fmla="val -114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F75656E4-863A-17E1-A7AF-2731634CA1B9}"/>
              </a:ext>
            </a:extLst>
          </p:cNvPr>
          <p:cNvCxnSpPr>
            <a:cxnSpLocks/>
            <a:endCxn id="14" idx="1"/>
          </p:cNvCxnSpPr>
          <p:nvPr/>
        </p:nvCxnSpPr>
        <p:spPr>
          <a:xfrm rot="16200000" flipH="1">
            <a:off x="2473125" y="3799029"/>
            <a:ext cx="247991" cy="1460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0AD00B3E-9A33-5D9E-EA65-1560EB3C1846}"/>
              </a:ext>
            </a:extLst>
          </p:cNvPr>
          <p:cNvCxnSpPr>
            <a:cxnSpLocks/>
            <a:stCxn id="81" idx="3"/>
          </p:cNvCxnSpPr>
          <p:nvPr/>
        </p:nvCxnSpPr>
        <p:spPr>
          <a:xfrm flipH="1">
            <a:off x="2816173" y="3995267"/>
            <a:ext cx="6752548" cy="324652"/>
          </a:xfrm>
          <a:prstGeom prst="bentConnector3">
            <a:avLst>
              <a:gd name="adj1" fmla="val -338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A5922ECE-2AA5-92D5-90FC-7AD2CF3ED4F0}"/>
              </a:ext>
            </a:extLst>
          </p:cNvPr>
          <p:cNvSpPr txBox="1"/>
          <p:nvPr/>
        </p:nvSpPr>
        <p:spPr>
          <a:xfrm>
            <a:off x="4966951" y="3826765"/>
            <a:ext cx="1918217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Community Review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B9B3095-2520-7DC5-4FF0-F30DF3A0EDFE}"/>
              </a:ext>
            </a:extLst>
          </p:cNvPr>
          <p:cNvCxnSpPr>
            <a:stCxn id="14" idx="3"/>
            <a:endCxn id="15" idx="1"/>
          </p:cNvCxnSpPr>
          <p:nvPr/>
        </p:nvCxnSpPr>
        <p:spPr>
          <a:xfrm>
            <a:off x="3799999" y="3996043"/>
            <a:ext cx="1512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>
            <a:extLst>
              <a:ext uri="{FF2B5EF4-FFF2-40B4-BE49-F238E27FC236}">
                <a16:creationId xmlns:a16="http://schemas.microsoft.com/office/drawing/2014/main" id="{ADCF2788-6516-F4ED-F51D-13A94C31207E}"/>
              </a:ext>
            </a:extLst>
          </p:cNvPr>
          <p:cNvCxnSpPr>
            <a:stCxn id="15" idx="3"/>
            <a:endCxn id="72" idx="1"/>
          </p:cNvCxnSpPr>
          <p:nvPr/>
        </p:nvCxnSpPr>
        <p:spPr>
          <a:xfrm flipV="1">
            <a:off x="4764973" y="3996042"/>
            <a:ext cx="201978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59C75F1D-60EA-3D55-24E9-75AAC58EE70F}"/>
              </a:ext>
            </a:extLst>
          </p:cNvPr>
          <p:cNvCxnSpPr>
            <a:cxnSpLocks/>
            <a:stCxn id="72" idx="3"/>
            <a:endCxn id="16" idx="1"/>
          </p:cNvCxnSpPr>
          <p:nvPr/>
        </p:nvCxnSpPr>
        <p:spPr>
          <a:xfrm>
            <a:off x="6885168" y="3996042"/>
            <a:ext cx="205871" cy="48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0BFBCCFC-666B-53D1-7943-58B3F2D1DBF2}"/>
              </a:ext>
            </a:extLst>
          </p:cNvPr>
          <p:cNvSpPr txBox="1"/>
          <p:nvPr/>
        </p:nvSpPr>
        <p:spPr>
          <a:xfrm>
            <a:off x="7943340" y="3825990"/>
            <a:ext cx="162538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Product Release</a:t>
            </a:r>
          </a:p>
        </p:txBody>
      </p: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0E4A0D33-B8AC-6503-D053-51B731C49C15}"/>
              </a:ext>
            </a:extLst>
          </p:cNvPr>
          <p:cNvCxnSpPr>
            <a:endCxn id="17" idx="1"/>
          </p:cNvCxnSpPr>
          <p:nvPr/>
        </p:nvCxnSpPr>
        <p:spPr>
          <a:xfrm rot="16200000" flipH="1">
            <a:off x="2803259" y="4335259"/>
            <a:ext cx="254639" cy="22881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307EFA7-C826-49AF-DFC0-EEF298AF8582}"/>
              </a:ext>
            </a:extLst>
          </p:cNvPr>
          <p:cNvCxnSpPr>
            <a:stCxn id="19" idx="3"/>
            <a:endCxn id="18" idx="1"/>
          </p:cNvCxnSpPr>
          <p:nvPr/>
        </p:nvCxnSpPr>
        <p:spPr>
          <a:xfrm>
            <a:off x="9745386" y="5532905"/>
            <a:ext cx="2672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E8508EA-B11C-2B43-CB5C-EC0CD4CA3B9F}"/>
              </a:ext>
            </a:extLst>
          </p:cNvPr>
          <p:cNvCxnSpPr>
            <a:stCxn id="16" idx="3"/>
            <a:endCxn id="81" idx="1"/>
          </p:cNvCxnSpPr>
          <p:nvPr/>
        </p:nvCxnSpPr>
        <p:spPr>
          <a:xfrm flipV="1">
            <a:off x="7763018" y="3995267"/>
            <a:ext cx="180322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>
            <a:extLst>
              <a:ext uri="{FF2B5EF4-FFF2-40B4-BE49-F238E27FC236}">
                <a16:creationId xmlns:a16="http://schemas.microsoft.com/office/drawing/2014/main" id="{618E71B8-A09A-A603-830D-F5C9574BDEB7}"/>
              </a:ext>
            </a:extLst>
          </p:cNvPr>
          <p:cNvCxnSpPr>
            <a:cxnSpLocks/>
            <a:stCxn id="17" idx="3"/>
            <a:endCxn id="19" idx="1"/>
          </p:cNvCxnSpPr>
          <p:nvPr/>
        </p:nvCxnSpPr>
        <p:spPr>
          <a:xfrm>
            <a:off x="4426451" y="4576984"/>
            <a:ext cx="4238511" cy="95592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8172E2B6-0EEA-71A8-3A6C-EECD8EF6CA7B}"/>
              </a:ext>
            </a:extLst>
          </p:cNvPr>
          <p:cNvCxnSpPr>
            <a:cxnSpLocks/>
          </p:cNvCxnSpPr>
          <p:nvPr/>
        </p:nvCxnSpPr>
        <p:spPr>
          <a:xfrm>
            <a:off x="1195647" y="2361460"/>
            <a:ext cx="0" cy="3825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1AA6E73B-F73F-69DA-76E8-904192D1F11C}"/>
              </a:ext>
            </a:extLst>
          </p:cNvPr>
          <p:cNvSpPr txBox="1"/>
          <p:nvPr/>
        </p:nvSpPr>
        <p:spPr>
          <a:xfrm>
            <a:off x="288335" y="1961913"/>
            <a:ext cx="2086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SE" dirty="0">
                <a:solidFill>
                  <a:srgbClr val="666666"/>
                </a:solidFill>
              </a:rPr>
              <a:t>Perceived Progress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AC4B220B-0505-1200-4134-2C0F2B8DE47A}"/>
              </a:ext>
            </a:extLst>
          </p:cNvPr>
          <p:cNvCxnSpPr>
            <a:cxnSpLocks/>
            <a:endCxn id="123" idx="1"/>
          </p:cNvCxnSpPr>
          <p:nvPr/>
        </p:nvCxnSpPr>
        <p:spPr>
          <a:xfrm flipV="1">
            <a:off x="1195647" y="6172010"/>
            <a:ext cx="8728943" cy="15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7F3802B0-7064-7817-D112-C1D64DD4C402}"/>
              </a:ext>
            </a:extLst>
          </p:cNvPr>
          <p:cNvSpPr txBox="1"/>
          <p:nvPr/>
        </p:nvSpPr>
        <p:spPr>
          <a:xfrm>
            <a:off x="9924590" y="6002733"/>
            <a:ext cx="2213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solidFill>
                  <a:srgbClr val="666666"/>
                </a:solidFill>
              </a:rPr>
              <a:t>Abs(unscaled </a:t>
            </a:r>
            <a:r>
              <a:rPr lang="en-SE" sz="1600" dirty="0">
                <a:solidFill>
                  <a:srgbClr val="666666"/>
                </a:solidFill>
              </a:rPr>
              <a:t>Time)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4CEC2B94-81D1-2966-542B-FD352C600BF5}"/>
              </a:ext>
            </a:extLst>
          </p:cNvPr>
          <p:cNvCxnSpPr>
            <a:stCxn id="8" idx="3"/>
            <a:endCxn id="10" idx="1"/>
          </p:cNvCxnSpPr>
          <p:nvPr/>
        </p:nvCxnSpPr>
        <p:spPr>
          <a:xfrm flipV="1">
            <a:off x="2300814" y="2621635"/>
            <a:ext cx="223289" cy="2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EB8E4605-1278-6E7F-8F88-0697200A620E}"/>
              </a:ext>
            </a:extLst>
          </p:cNvPr>
          <p:cNvSpPr txBox="1"/>
          <p:nvPr/>
        </p:nvSpPr>
        <p:spPr>
          <a:xfrm>
            <a:off x="8158579" y="1651247"/>
            <a:ext cx="2353833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SE" sz="1400" dirty="0">
                <a:solidFill>
                  <a:srgbClr val="666666"/>
                </a:solidFill>
              </a:rPr>
              <a:t>Control Room Operators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F4F2188-15FD-C5AE-4DBA-680D7970B4D2}"/>
              </a:ext>
            </a:extLst>
          </p:cNvPr>
          <p:cNvSpPr txBox="1"/>
          <p:nvPr/>
        </p:nvSpPr>
        <p:spPr>
          <a:xfrm>
            <a:off x="8158578" y="2074375"/>
            <a:ext cx="2353833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SE" sz="1400" dirty="0">
                <a:solidFill>
                  <a:srgbClr val="666666"/>
                </a:solidFill>
              </a:rPr>
              <a:t>ICS Software developers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F84FC19-34E9-FC26-6757-4872E42100BC}"/>
              </a:ext>
            </a:extLst>
          </p:cNvPr>
          <p:cNvSpPr txBox="1"/>
          <p:nvPr/>
        </p:nvSpPr>
        <p:spPr>
          <a:xfrm>
            <a:off x="8158577" y="2483297"/>
            <a:ext cx="2353833" cy="307777"/>
          </a:xfrm>
          <a:prstGeom prst="rect">
            <a:avLst/>
          </a:prstGeom>
          <a:solidFill>
            <a:srgbClr val="FFB166"/>
          </a:solidFill>
        </p:spPr>
        <p:txBody>
          <a:bodyPr wrap="square" rtlCol="0">
            <a:spAutoFit/>
          </a:bodyPr>
          <a:lstStyle/>
          <a:p>
            <a:pPr algn="l"/>
            <a:r>
              <a:rPr lang="en-SE" sz="1400" dirty="0">
                <a:solidFill>
                  <a:srgbClr val="666666"/>
                </a:solidFill>
              </a:rPr>
              <a:t>IT DevOps Team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AFAA455C-6043-302B-54DC-773EC20B7D8A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>
            <a:off x="3044983" y="3393666"/>
            <a:ext cx="993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E511759-9045-2C3C-B9C3-976F94FF0933}"/>
              </a:ext>
            </a:extLst>
          </p:cNvPr>
          <p:cNvSpPr txBox="1"/>
          <p:nvPr/>
        </p:nvSpPr>
        <p:spPr>
          <a:xfrm>
            <a:off x="8158577" y="1262204"/>
            <a:ext cx="76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SE" dirty="0">
                <a:solidFill>
                  <a:srgbClr val="666666"/>
                </a:solidFill>
              </a:rPr>
              <a:t>Key: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F2C759-E623-32E3-76E5-169A9828EADD}"/>
              </a:ext>
            </a:extLst>
          </p:cNvPr>
          <p:cNvSpPr txBox="1"/>
          <p:nvPr/>
        </p:nvSpPr>
        <p:spPr>
          <a:xfrm>
            <a:off x="8158577" y="2872340"/>
            <a:ext cx="2353833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SE" sz="1400" dirty="0">
                <a:solidFill>
                  <a:srgbClr val="666666"/>
                </a:solidFill>
              </a:rPr>
              <a:t>CS-Studio core developers (external to ESS)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7BF007-FEBA-0803-A332-A8B3A3450A11}"/>
              </a:ext>
            </a:extLst>
          </p:cNvPr>
          <p:cNvSpPr txBox="1"/>
          <p:nvPr/>
        </p:nvSpPr>
        <p:spPr>
          <a:xfrm>
            <a:off x="3559119" y="2452358"/>
            <a:ext cx="2144048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SE" sz="1600" dirty="0">
                <a:solidFill>
                  <a:srgbClr val="666666"/>
                </a:solidFill>
              </a:rPr>
              <a:t>Community Feedback</a:t>
            </a:r>
          </a:p>
        </p:txBody>
      </p:sp>
    </p:spTree>
    <p:extLst>
      <p:ext uri="{BB962C8B-B14F-4D97-AF65-F5344CB8AC3E}">
        <p14:creationId xmlns:p14="http://schemas.microsoft.com/office/powerpoint/2010/main" val="259237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8570B-B561-BD33-ACA4-27989B85E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CS-Studio, Deployment to MCR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7850E0-442F-3EA3-5E10-9AA993F5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97BB6-5F9C-2B18-7DBE-296BA61A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7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C4735B-4DF0-0ED8-05DF-D4FE305A150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SE" dirty="0"/>
              <a:t>Final steps of workflow to establish a production version in MCR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A36E83-E979-F90F-1B47-E90229E68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SE" dirty="0"/>
              <a:t>Currently used (production) phoebus release decided by operators</a:t>
            </a:r>
          </a:p>
          <a:p>
            <a:pPr lvl="1"/>
            <a:r>
              <a:rPr lang="en-SE" dirty="0"/>
              <a:t>Operators trigger a switch from test to production after verification of changes</a:t>
            </a:r>
          </a:p>
          <a:p>
            <a:pPr lvl="1"/>
            <a:r>
              <a:rPr lang="en-SE" dirty="0"/>
              <a:t>ICS Software </a:t>
            </a:r>
            <a:r>
              <a:rPr lang="en-SE"/>
              <a:t>team deploy regularly to the MCR test release </a:t>
            </a:r>
            <a:r>
              <a:rPr lang="en-SE" dirty="0"/>
              <a:t>through work orders</a:t>
            </a:r>
          </a:p>
          <a:p>
            <a:pPr lvl="2"/>
            <a:r>
              <a:rPr lang="en-GB" dirty="0"/>
              <a:t>Details of each test release documented in confluence and tracked in ICS SW CS-Studio Jira board</a:t>
            </a:r>
          </a:p>
          <a:p>
            <a:pPr lvl="1"/>
            <a:r>
              <a:rPr lang="en-GB" dirty="0"/>
              <a:t>Once a new production is established in MCR, a full site roll-out can be applied</a:t>
            </a:r>
            <a:endParaRPr lang="en-SE" dirty="0"/>
          </a:p>
          <a:p>
            <a:pPr lvl="2"/>
            <a:endParaRPr lang="en-SE" dirty="0"/>
          </a:p>
          <a:p>
            <a:pPr lvl="1"/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5F16-ACD7-DF23-AF13-CECA044A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355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3709" y="1763371"/>
            <a:ext cx="101236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CS-Studio and other services are working and in production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Operational Sequencer is deployed as initial minimal working product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Fault Tracker is a new tool available in test mode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Documentations about the systems available on confluence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Training courses are available on ESS EPICS and soon, using CS-Studio</a:t>
            </a:r>
          </a:p>
          <a:p>
            <a:pPr algn="l"/>
            <a:endParaRPr lang="en-US" dirty="0">
              <a:solidFill>
                <a:srgbClr val="666666"/>
              </a:solidFill>
            </a:endParaRPr>
          </a:p>
          <a:p>
            <a:pPr algn="l"/>
            <a:r>
              <a:rPr lang="en-US" dirty="0">
                <a:solidFill>
                  <a:srgbClr val="666666"/>
                </a:solidFill>
              </a:rPr>
              <a:t>Key challenges: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Managing ongoing requests for changes and updates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66666"/>
                </a:solidFill>
              </a:rPr>
              <a:t>Balancing community collaboration with ESS needs</a:t>
            </a:r>
          </a:p>
          <a:p>
            <a:pPr algn="l"/>
            <a:endParaRPr lang="en-US" dirty="0">
              <a:solidFill>
                <a:srgbClr val="666666"/>
              </a:solidFill>
            </a:endParaRPr>
          </a:p>
          <a:p>
            <a:pPr algn="l"/>
            <a:r>
              <a:rPr lang="en-US" dirty="0">
                <a:solidFill>
                  <a:srgbClr val="666666"/>
                </a:solidFill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8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0266-E8F1-2C92-5947-CF4054F86D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5419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6763</TotalTime>
  <Words>615</Words>
  <Application>Microsoft Macintosh PowerPoint</Application>
  <PresentationFormat>Widescreen</PresentationFormat>
  <Paragraphs>133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SAR4 ICS Software</vt:lpstr>
      <vt:lpstr>Introduction - Control system software scope</vt:lpstr>
      <vt:lpstr>Type of Software Work Activity</vt:lpstr>
      <vt:lpstr>ICS SW Project, High Level</vt:lpstr>
      <vt:lpstr>Operations Software Services</vt:lpstr>
      <vt:lpstr>CSStudio – Continuous Delivery</vt:lpstr>
      <vt:lpstr>CS-Studio, Deployment to MCR</vt:lpstr>
      <vt:lpstr>Conclusion</vt:lpstr>
      <vt:lpstr>PowerPoint Presentation</vt:lpstr>
      <vt:lpstr>Lines of Code (LOC)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title for a PowerPoint presentation</dc:title>
  <dc:creator>kristine.arada@ess.eu</dc:creator>
  <cp:lastModifiedBy>Darren Spruce</cp:lastModifiedBy>
  <cp:revision>212</cp:revision>
  <cp:lastPrinted>2019-03-08T10:27:30Z</cp:lastPrinted>
  <dcterms:created xsi:type="dcterms:W3CDTF">2023-01-03T10:17:55Z</dcterms:created>
  <dcterms:modified xsi:type="dcterms:W3CDTF">2025-02-03T17:05:56Z</dcterms:modified>
</cp:coreProperties>
</file>