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93" r:id="rId3"/>
    <p:sldId id="276" r:id="rId4"/>
    <p:sldId id="268" r:id="rId5"/>
    <p:sldId id="295" r:id="rId6"/>
    <p:sldId id="282" r:id="rId7"/>
    <p:sldId id="287" r:id="rId8"/>
    <p:sldId id="27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94681" autoAdjust="0"/>
  </p:normalViewPr>
  <p:slideViewPr>
    <p:cSldViewPr snapToGrid="0" snapToObjects="1">
      <p:cViewPr varScale="1">
        <p:scale>
          <a:sx n="118" d="100"/>
          <a:sy n="118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2025-02-04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hess.esss.lu.se/enovia/link/ESS-2915516.2/21308.51166.36096.3600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sss.lu.se/ics-infrastructure/ipdirectedbroadca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Status of services, verification and validation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605695"/>
            <a:ext cx="7052240" cy="459883"/>
          </a:xfrm>
        </p:spPr>
        <p:txBody>
          <a:bodyPr/>
          <a:lstStyle/>
          <a:p>
            <a:r>
              <a:rPr lang="en-GB" dirty="0"/>
              <a:t>PRESENTED BY Remy Mudingay, IT Infrastructure &amp; Operations Group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2025-02-04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48279B2E-CAEE-8718-9B7B-18B599F4DF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82" y="1486667"/>
            <a:ext cx="7281965" cy="48534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52" y="54852"/>
            <a:ext cx="11437917" cy="657339"/>
          </a:xfrm>
        </p:spPr>
        <p:txBody>
          <a:bodyPr/>
          <a:lstStyle/>
          <a:p>
            <a:r>
              <a:rPr lang="en-GB" sz="4000" noProof="0" dirty="0"/>
              <a:t>Core Compute resources are infrastructure elements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CA07B01A-F3B8-A799-27C7-8DFF32DEAD98}"/>
              </a:ext>
            </a:extLst>
          </p:cNvPr>
          <p:cNvSpPr txBox="1">
            <a:spLocks/>
          </p:cNvSpPr>
          <p:nvPr/>
        </p:nvSpPr>
        <p:spPr>
          <a:xfrm>
            <a:off x="1195647" y="6475270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spc="80" baseline="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896B66-0B3A-474C-9C9C-E4F07B1F5DAD}" type="datetime1">
              <a:rPr lang="sv-SE" smtClean="0"/>
              <a:pPr/>
              <a:t>2025-02-04</a:t>
            </a:fld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3481C7-7D9C-4D94-666A-A8B825DB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69" y="4469741"/>
            <a:ext cx="4168043" cy="22954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0D03E4-1619-391D-8821-86404B6C59E9}"/>
              </a:ext>
            </a:extLst>
          </p:cNvPr>
          <p:cNvSpPr txBox="1"/>
          <p:nvPr/>
        </p:nvSpPr>
        <p:spPr>
          <a:xfrm>
            <a:off x="5740071" y="1423619"/>
            <a:ext cx="31328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/>
                </a:solidFill>
              </a:rPr>
              <a:t>Linac</a:t>
            </a:r>
            <a:r>
              <a:rPr lang="en-US" sz="1600" dirty="0">
                <a:solidFill>
                  <a:schemeClr val="accent6"/>
                </a:solidFill>
              </a:rPr>
              <a:t> Controls Network, Timing, PLC remote IO networks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- 6000 IP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C7D006-5CE4-56BB-88E9-1543240E80D4}"/>
              </a:ext>
            </a:extLst>
          </p:cNvPr>
          <p:cNvCxnSpPr>
            <a:cxnSpLocks/>
          </p:cNvCxnSpPr>
          <p:nvPr/>
        </p:nvCxnSpPr>
        <p:spPr>
          <a:xfrm flipV="1">
            <a:off x="3691434" y="4086382"/>
            <a:ext cx="1638411" cy="150374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62D167-7413-5928-63D4-965F3F58658D}"/>
              </a:ext>
            </a:extLst>
          </p:cNvPr>
          <p:cNvSpPr txBox="1"/>
          <p:nvPr/>
        </p:nvSpPr>
        <p:spPr>
          <a:xfrm>
            <a:off x="2255033" y="5611496"/>
            <a:ext cx="28728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GPS NTP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6F1CB8-E982-6C0E-3BB5-D0F4FECA87CE}"/>
              </a:ext>
            </a:extLst>
          </p:cNvPr>
          <p:cNvSpPr/>
          <p:nvPr/>
        </p:nvSpPr>
        <p:spPr>
          <a:xfrm>
            <a:off x="4108950" y="2605771"/>
            <a:ext cx="868900" cy="6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04FBA-B399-D0FE-E3E2-0C5291BCC9FC}"/>
              </a:ext>
            </a:extLst>
          </p:cNvPr>
          <p:cNvSpPr txBox="1"/>
          <p:nvPr/>
        </p:nvSpPr>
        <p:spPr>
          <a:xfrm>
            <a:off x="2894654" y="1048389"/>
            <a:ext cx="2637628" cy="13234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ESS Central Server hall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MCR Server room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- 2.24 PB storage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- 4.9 PB backup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- 2000 virtual machines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5CCB31-E7CF-E2CB-C096-7D9AF0F33CC3}"/>
              </a:ext>
            </a:extLst>
          </p:cNvPr>
          <p:cNvCxnSpPr>
            <a:cxnSpLocks/>
          </p:cNvCxnSpPr>
          <p:nvPr/>
        </p:nvCxnSpPr>
        <p:spPr>
          <a:xfrm>
            <a:off x="4365557" y="2345090"/>
            <a:ext cx="69897" cy="28892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21B4305-9353-4AC3-F8DE-A445A58CB3AC}"/>
              </a:ext>
            </a:extLst>
          </p:cNvPr>
          <p:cNvSpPr/>
          <p:nvPr/>
        </p:nvSpPr>
        <p:spPr>
          <a:xfrm>
            <a:off x="2732995" y="3584798"/>
            <a:ext cx="355547" cy="6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F582D9-8CFD-AA4D-DD86-364E8F2DA6F4}"/>
              </a:ext>
            </a:extLst>
          </p:cNvPr>
          <p:cNvCxnSpPr>
            <a:cxnSpLocks/>
            <a:endCxn id="34" idx="7"/>
          </p:cNvCxnSpPr>
          <p:nvPr/>
        </p:nvCxnSpPr>
        <p:spPr>
          <a:xfrm flipH="1">
            <a:off x="3036473" y="2381495"/>
            <a:ext cx="1309922" cy="129954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161B8A5-82C7-CFA8-C920-B6C9ABC40FDA}"/>
              </a:ext>
            </a:extLst>
          </p:cNvPr>
          <p:cNvSpPr txBox="1"/>
          <p:nvPr/>
        </p:nvSpPr>
        <p:spPr>
          <a:xfrm>
            <a:off x="8171152" y="2783830"/>
            <a:ext cx="2946683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Remote access tools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Directory services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Firewall and security tools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Monitoring system resources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A8FBC-EB44-A7D1-0804-B2DF17FD3000}"/>
              </a:ext>
            </a:extLst>
          </p:cNvPr>
          <p:cNvCxnSpPr>
            <a:cxnSpLocks/>
          </p:cNvCxnSpPr>
          <p:nvPr/>
        </p:nvCxnSpPr>
        <p:spPr>
          <a:xfrm flipH="1">
            <a:off x="5004048" y="2273468"/>
            <a:ext cx="2492785" cy="129954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529B95F-D9DA-0C32-3EEB-B930B1B81D81}"/>
              </a:ext>
            </a:extLst>
          </p:cNvPr>
          <p:cNvSpPr/>
          <p:nvPr/>
        </p:nvSpPr>
        <p:spPr>
          <a:xfrm>
            <a:off x="4414468" y="3555113"/>
            <a:ext cx="3384057" cy="6572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8" grpId="0" animBg="1"/>
      <p:bldP spid="32" grpId="0" animBg="1"/>
      <p:bldP spid="34" grpId="0" animBg="1"/>
      <p:bldP spid="39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06D32-46A4-85D7-64EB-E15A5DA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81C7-8FF8-DEB2-7517-19544569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B79444-FFB5-3E0D-9C48-E9F82830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7494429" cy="4768062"/>
          </a:xfrm>
        </p:spPr>
        <p:txBody>
          <a:bodyPr/>
          <a:lstStyle/>
          <a:p>
            <a:r>
              <a:rPr lang="en-GB" dirty="0">
                <a:hlinkClick r:id="rId2"/>
              </a:rPr>
              <a:t>ESS-2915516</a:t>
            </a:r>
            <a:r>
              <a:rPr lang="en-GB" dirty="0"/>
              <a:t> Controls Infrastructure Verification Report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Network performance</a:t>
            </a:r>
          </a:p>
          <a:p>
            <a:pPr marL="0"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5.76 </a:t>
            </a:r>
            <a:r>
              <a:rPr lang="en-GB" sz="1800" dirty="0" err="1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Tbps</a:t>
            </a: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(bidirectional) through capacity</a:t>
            </a:r>
            <a:endParaRPr lang="en-SE" sz="18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100ms maximum latency per port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Storage performance</a:t>
            </a:r>
          </a:p>
          <a:p>
            <a:pPr marL="0"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Global Storage throughput 38.3 Gbps (4.7 GB/s)</a:t>
            </a:r>
            <a:endParaRPr lang="en-SE" sz="18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Input / Output write operations 65.6K IOPS</a:t>
            </a:r>
            <a:endParaRPr lang="en-SE" sz="18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SE" sz="1600" b="1" i="1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GB" sz="1600" b="1" i="1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SE" sz="1600" b="1" i="1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enchmark conducted in 2021</a:t>
            </a:r>
          </a:p>
          <a:p>
            <a:endParaRPr lang="en-GB" dirty="0"/>
          </a:p>
          <a:p>
            <a:endParaRPr lang="en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64D837-E8BC-0F38-B8BC-0D9041C5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3513EEC6-6684-5D48-F32B-91877C47F01E}"/>
              </a:ext>
            </a:extLst>
          </p:cNvPr>
          <p:cNvSpPr txBox="1">
            <a:spLocks/>
          </p:cNvSpPr>
          <p:nvPr/>
        </p:nvSpPr>
        <p:spPr>
          <a:xfrm>
            <a:off x="271152" y="54852"/>
            <a:ext cx="11437917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Verification reports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0D781E-076A-E035-3882-C50C6DECA00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/>
          <a:srcRect t="10826"/>
          <a:stretch/>
        </p:blipFill>
        <p:spPr bwMode="auto">
          <a:xfrm>
            <a:off x="6714794" y="1562400"/>
            <a:ext cx="4994275" cy="2503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A3C22-691D-139F-302B-D0AC13610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692" y="3847398"/>
            <a:ext cx="3085010" cy="25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omputer&#10;&#10;AI-generated content may be incorrect.">
            <a:extLst>
              <a:ext uri="{FF2B5EF4-FFF2-40B4-BE49-F238E27FC236}">
                <a16:creationId xmlns:a16="http://schemas.microsoft.com/office/drawing/2014/main" id="{97F0697C-02C8-526C-59DD-D101DE07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5" b="3074"/>
          <a:stretch/>
        </p:blipFill>
        <p:spPr>
          <a:xfrm>
            <a:off x="917614" y="1258785"/>
            <a:ext cx="10486269" cy="507076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0F3ADFE4-18CA-7557-0F2C-F574847C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52" y="54852"/>
            <a:ext cx="11437917" cy="657339"/>
          </a:xfrm>
        </p:spPr>
        <p:txBody>
          <a:bodyPr/>
          <a:lstStyle/>
          <a:p>
            <a:r>
              <a:rPr lang="en-GB" sz="4000" noProof="0" dirty="0"/>
              <a:t> Computing Infrastructure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3B92F-F079-8F10-D72B-7C1DB853D05D}"/>
              </a:ext>
            </a:extLst>
          </p:cNvPr>
          <p:cNvSpPr txBox="1"/>
          <p:nvPr/>
        </p:nvSpPr>
        <p:spPr>
          <a:xfrm>
            <a:off x="917614" y="857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CIDL CI OS-0000039</a:t>
            </a:r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97B2-39CA-4DB4-0265-820C0772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17605"/>
            <a:ext cx="9360000" cy="657339"/>
          </a:xfrm>
        </p:spPr>
        <p:txBody>
          <a:bodyPr/>
          <a:lstStyle/>
          <a:p>
            <a:r>
              <a:rPr lang="en-SE" dirty="0"/>
              <a:t>Technical Network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9A61-0AB1-63FE-694B-56203DF8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3597C-FD95-8700-6D51-1117C6F1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C3EDA8-C04C-AA7B-C9B6-05493FC9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pic>
        <p:nvPicPr>
          <p:cNvPr id="10" name="Picture 9" descr="A diagram of a computer&#10;&#10;AI-generated content may be incorrect.">
            <a:extLst>
              <a:ext uri="{FF2B5EF4-FFF2-40B4-BE49-F238E27FC236}">
                <a16:creationId xmlns:a16="http://schemas.microsoft.com/office/drawing/2014/main" id="{DAE51883-6264-59A2-56FE-42D05FDD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5" y="1247300"/>
            <a:ext cx="11478492" cy="5227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DDC32-560E-2056-2962-F1A8008467DE}"/>
              </a:ext>
            </a:extLst>
          </p:cNvPr>
          <p:cNvSpPr txBox="1"/>
          <p:nvPr/>
        </p:nvSpPr>
        <p:spPr>
          <a:xfrm>
            <a:off x="917614" y="8579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CIDL CI OS-0000038</a:t>
            </a:r>
          </a:p>
        </p:txBody>
      </p:sp>
    </p:spTree>
    <p:extLst>
      <p:ext uri="{BB962C8B-B14F-4D97-AF65-F5344CB8AC3E}">
        <p14:creationId xmlns:p14="http://schemas.microsoft.com/office/powerpoint/2010/main" val="35885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3BE24D8-3FDA-403B-2296-2B48F1304BBE}"/>
              </a:ext>
            </a:extLst>
          </p:cNvPr>
          <p:cNvSpPr txBox="1">
            <a:spLocks/>
          </p:cNvSpPr>
          <p:nvPr/>
        </p:nvSpPr>
        <p:spPr>
          <a:xfrm>
            <a:off x="271152" y="54852"/>
            <a:ext cx="11437917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 Computing &amp; Storage Performance Metrics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3D00D0-72F2-CB83-4275-01E8A3C7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30" y="712191"/>
            <a:ext cx="10995561" cy="56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4CBE8-EF15-E7E2-E507-1EA305C9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C9390-552D-3611-328A-6F4B408E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3ADCED5-0BE2-7582-F9E4-E34F840D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E36F86A-86E9-CA92-E40A-3DF305E58C82}"/>
              </a:ext>
            </a:extLst>
          </p:cNvPr>
          <p:cNvSpPr txBox="1">
            <a:spLocks/>
          </p:cNvSpPr>
          <p:nvPr/>
        </p:nvSpPr>
        <p:spPr>
          <a:xfrm>
            <a:off x="259277" y="273687"/>
            <a:ext cx="11437917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 Network Performance Metrics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A1A0DE-7785-0861-31E3-6875114B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1325827"/>
            <a:ext cx="11702466" cy="2602842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6D3CE649-D989-E0D7-244A-39DD5887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7" y="4073239"/>
            <a:ext cx="11700894" cy="24623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C7E429-5A6A-C965-ED74-D22D3394F0F6}"/>
              </a:ext>
            </a:extLst>
          </p:cNvPr>
          <p:cNvSpPr txBox="1"/>
          <p:nvPr/>
        </p:nvSpPr>
        <p:spPr>
          <a:xfrm>
            <a:off x="4391072" y="4720257"/>
            <a:ext cx="31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FF0000"/>
                </a:solidFill>
              </a:rPr>
              <a:t>160 Mbps of broadcast traffic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5C87E-33D6-333B-CBEA-C7B61D6488AA}"/>
              </a:ext>
            </a:extLst>
          </p:cNvPr>
          <p:cNvSpPr txBox="1"/>
          <p:nvPr/>
        </p:nvSpPr>
        <p:spPr>
          <a:xfrm>
            <a:off x="4391072" y="2085120"/>
            <a:ext cx="247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FF0000"/>
                </a:solidFill>
              </a:rPr>
              <a:t>~ 20 Gbps throughput</a:t>
            </a:r>
          </a:p>
          <a:p>
            <a:pPr algn="l"/>
            <a:r>
              <a:rPr lang="en-SE" dirty="0">
                <a:solidFill>
                  <a:srgbClr val="FF0000"/>
                </a:solidFill>
              </a:rPr>
              <a:t>~ 1 Million pps</a:t>
            </a:r>
          </a:p>
        </p:txBody>
      </p:sp>
    </p:spTree>
    <p:extLst>
      <p:ext uri="{BB962C8B-B14F-4D97-AF65-F5344CB8AC3E}">
        <p14:creationId xmlns:p14="http://schemas.microsoft.com/office/powerpoint/2010/main" val="19210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SAR4 - </a:t>
            </a:r>
            <a:r>
              <a:rPr lang="en-GB" dirty="0"/>
              <a:t>Infrastructure and Services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495917" cy="47680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call since 2019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Future procurement for network equipment needs to verify IP directed broadcast requirement for EPICS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https://gitlab.esss.lu.se/ics-infrastructure/ipdirectedbroadcast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believe that we are ready, despite the unknown storage I/O and throughput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Upgrade timeline for the Network and Core is being evaluated – not yet planned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network is 7 years old, and the manufacturer support is expected to end in 2027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4CF0709-1F89-FEBF-C498-CF8D053ED0CA}"/>
              </a:ext>
            </a:extLst>
          </p:cNvPr>
          <p:cNvSpPr txBox="1">
            <a:spLocks/>
          </p:cNvSpPr>
          <p:nvPr/>
        </p:nvSpPr>
        <p:spPr>
          <a:xfrm>
            <a:off x="271152" y="54852"/>
            <a:ext cx="11437917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Summary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4535</TotalTime>
  <Words>291</Words>
  <Application>Microsoft Macintosh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Segoe UI Historic</vt:lpstr>
      <vt:lpstr>Segoe UI Light</vt:lpstr>
      <vt:lpstr>Segoe UI Semibold</vt:lpstr>
      <vt:lpstr>Wingdings</vt:lpstr>
      <vt:lpstr>Office-tema</vt:lpstr>
      <vt:lpstr>SAR4 - Infrastructure and Services</vt:lpstr>
      <vt:lpstr>Core Compute resources are infrastructure elements</vt:lpstr>
      <vt:lpstr>PowerPoint Presentation</vt:lpstr>
      <vt:lpstr> Computing Infrastructure</vt:lpstr>
      <vt:lpstr>Technical Network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Remy Mudingay</dc:creator>
  <cp:lastModifiedBy>Remy Mudingay</cp:lastModifiedBy>
  <cp:revision>33</cp:revision>
  <cp:lastPrinted>2019-03-08T10:27:30Z</cp:lastPrinted>
  <dcterms:created xsi:type="dcterms:W3CDTF">2025-01-31T16:20:27Z</dcterms:created>
  <dcterms:modified xsi:type="dcterms:W3CDTF">2025-02-04T08:35:04Z</dcterms:modified>
</cp:coreProperties>
</file>