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2" r:id="rId2"/>
    <p:sldId id="267" r:id="rId3"/>
    <p:sldId id="278" r:id="rId4"/>
    <p:sldId id="281" r:id="rId5"/>
    <p:sldId id="403" r:id="rId6"/>
    <p:sldId id="411" r:id="rId7"/>
    <p:sldId id="417" r:id="rId8"/>
    <p:sldId id="420" r:id="rId9"/>
    <p:sldId id="419" r:id="rId10"/>
    <p:sldId id="421" r:id="rId11"/>
    <p:sldId id="404" r:id="rId12"/>
    <p:sldId id="408" r:id="rId13"/>
    <p:sldId id="424" r:id="rId14"/>
    <p:sldId id="406" r:id="rId15"/>
    <p:sldId id="423" r:id="rId16"/>
    <p:sldId id="309" r:id="rId17"/>
    <p:sldId id="413" r:id="rId18"/>
    <p:sldId id="412" r:id="rId19"/>
    <p:sldId id="415" r:id="rId20"/>
    <p:sldId id="416"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teza Mansouri" initials="MM" lastIdx="20" clrIdx="0">
    <p:extLst>
      <p:ext uri="{19B8F6BF-5375-455C-9EA6-DF929625EA0E}">
        <p15:presenceInfo xmlns:p15="http://schemas.microsoft.com/office/powerpoint/2012/main" userId="S-1-5-21-1853637497-491971987-2917381224-60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F7D00"/>
    <a:srgbClr val="666666"/>
    <a:srgbClr val="FECC99"/>
    <a:srgbClr val="FEE6CC"/>
    <a:srgbClr val="CCDFDB"/>
    <a:srgbClr val="E5F0EC"/>
    <a:srgbClr val="D7E59A"/>
    <a:srgbClr val="EBF1CB"/>
    <a:srgbClr val="CDD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5282" autoAdjust="0"/>
  </p:normalViewPr>
  <p:slideViewPr>
    <p:cSldViewPr snapToGrid="0" snapToObjects="1">
      <p:cViewPr varScale="1">
        <p:scale>
          <a:sx n="155" d="100"/>
          <a:sy n="155" d="100"/>
        </p:scale>
        <p:origin x="588" y="1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2025-02-04</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2025-02-04</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2025-02-04</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2025-02-04</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2025-02-04</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2025-02-04</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2025-02-04</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2025-02-04</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2025-02-04</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2025-02-04</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hess.esss.lu.se/enovia/link/21308.51166.64274.23490"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confluence.ess.eu/display/PS/ACC+ODHDS+CDR+follow-up"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chess.esss.lu.se/enovia/link/21308.51166.51512.60337/valid" TargetMode="External"/><Relationship Id="rId2" Type="http://schemas.openxmlformats.org/officeDocument/2006/relationships/hyperlink" Target="https://chess.esss.lu.se/enovia/link/21308.51166.44381.50867/valid"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onfluence.ess.eu/display/PS/ACC+PSS+CDR+follow-up" TargetMode="External"/><Relationship Id="rId2" Type="http://schemas.openxmlformats.org/officeDocument/2006/relationships/hyperlink" Target="https://jira.ess.eu/browse/ICSPSS-5678"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jira.ess.eu/browse/ICSPSS-5679" TargetMode="External"/><Relationship Id="rId2" Type="http://schemas.openxmlformats.org/officeDocument/2006/relationships/hyperlink" Target="https://jira.ess.eu/browse/ICSPSS-568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jira.ess.eu/browse/ICSPSS-5642" TargetMode="External"/><Relationship Id="rId2" Type="http://schemas.openxmlformats.org/officeDocument/2006/relationships/hyperlink" Target="https://jira.ess.eu/browse/ICSPSS-5889"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a:xfrm>
            <a:off x="1103708" y="265373"/>
            <a:ext cx="9557203" cy="657339"/>
          </a:xfrm>
        </p:spPr>
        <p:txBody>
          <a:bodyPr/>
          <a:lstStyle/>
          <a:p>
            <a:r>
              <a:rPr lang="sv-SE" dirty="0" smtClean="0"/>
              <a:t>ACC PSS</a:t>
            </a:r>
            <a:r>
              <a:rPr lang="sv-SE" dirty="0"/>
              <a:t>:</a:t>
            </a:r>
            <a:r>
              <a:rPr lang="sv-SE" dirty="0" smtClean="0"/>
              <a:t> CIDL</a:t>
            </a:r>
            <a:endParaRPr lang="sv-SE" dirty="0"/>
          </a:p>
        </p:txBody>
      </p:sp>
      <p:sp>
        <p:nvSpPr>
          <p:cNvPr id="4" name="TextBox 3"/>
          <p:cNvSpPr txBox="1"/>
          <p:nvPr/>
        </p:nvSpPr>
        <p:spPr>
          <a:xfrm>
            <a:off x="1422515" y="1492699"/>
            <a:ext cx="3679414" cy="369332"/>
          </a:xfrm>
          <a:prstGeom prst="rect">
            <a:avLst/>
          </a:prstGeom>
          <a:noFill/>
          <a:ln>
            <a:solidFill>
              <a:srgbClr val="CCCCCC"/>
            </a:solidFill>
          </a:ln>
        </p:spPr>
        <p:txBody>
          <a:bodyPr wrap="square" rtlCol="0">
            <a:spAutoFit/>
          </a:bodyPr>
          <a:lstStyle/>
          <a:p>
            <a:pPr marL="285750" indent="-285750">
              <a:buFont typeface="Arial" panose="020B0604020202020204" pitchFamily="34" charset="0"/>
              <a:buChar char="•"/>
            </a:pPr>
            <a:r>
              <a:rPr lang="en-US" dirty="0" smtClean="0">
                <a:solidFill>
                  <a:srgbClr val="666666"/>
                </a:solidFill>
              </a:rPr>
              <a:t>See </a:t>
            </a:r>
            <a:r>
              <a:rPr lang="en-US" dirty="0" smtClean="0">
                <a:solidFill>
                  <a:srgbClr val="666666"/>
                </a:solidFill>
                <a:hlinkClick r:id="rId2"/>
              </a:rPr>
              <a:t>OS-0000011</a:t>
            </a:r>
            <a:endParaRPr lang="en-US" dirty="0" smtClean="0">
              <a:solidFill>
                <a:srgbClr val="666666"/>
              </a:solidFill>
            </a:endParaRPr>
          </a:p>
        </p:txBody>
      </p:sp>
    </p:spTree>
    <p:extLst>
      <p:ext uri="{BB962C8B-B14F-4D97-AF65-F5344CB8AC3E}">
        <p14:creationId xmlns:p14="http://schemas.microsoft.com/office/powerpoint/2010/main" val="237373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CCFE6A-D8F4-453D-80DD-E1D3D325B121}"/>
              </a:ext>
            </a:extLst>
          </p:cNvPr>
          <p:cNvSpPr/>
          <p:nvPr/>
        </p:nvSpPr>
        <p:spPr>
          <a:xfrm>
            <a:off x="6460958" y="0"/>
            <a:ext cx="573104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2</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8803846" cy="2462613"/>
          </a:xfrm>
        </p:spPr>
        <p:txBody>
          <a:bodyPr/>
          <a:lstStyle/>
          <a:p>
            <a:r>
              <a:rPr lang="en-GB" sz="4400" b="0" noProof="0" dirty="0" smtClean="0">
                <a:solidFill>
                  <a:schemeClr val="bg1"/>
                </a:solidFill>
              </a:rPr>
              <a:t>ACC ODHDS &amp; CB ODHDS</a:t>
            </a:r>
            <a:endParaRPr lang="en-GB" sz="3200" dirty="0"/>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257131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GDS: CB ODHDS &amp; ACC ODHDS</a:t>
            </a:r>
            <a:endParaRPr lang="sv-SE" dirty="0"/>
          </a:p>
        </p:txBody>
      </p:sp>
      <p:pic>
        <p:nvPicPr>
          <p:cNvPr id="3" name="Picture 2"/>
          <p:cNvPicPr>
            <a:picLocks noChangeAspect="1"/>
          </p:cNvPicPr>
          <p:nvPr/>
        </p:nvPicPr>
        <p:blipFill>
          <a:blip r:embed="rId2"/>
          <a:stretch>
            <a:fillRect/>
          </a:stretch>
        </p:blipFill>
        <p:spPr>
          <a:xfrm>
            <a:off x="713015" y="1325584"/>
            <a:ext cx="10629900" cy="5096987"/>
          </a:xfrm>
          <a:prstGeom prst="rect">
            <a:avLst/>
          </a:prstGeom>
        </p:spPr>
      </p:pic>
      <p:sp>
        <p:nvSpPr>
          <p:cNvPr id="2" name="Rounded Rectangle 1"/>
          <p:cNvSpPr/>
          <p:nvPr/>
        </p:nvSpPr>
        <p:spPr>
          <a:xfrm>
            <a:off x="6027965" y="2378260"/>
            <a:ext cx="5278352" cy="2443867"/>
          </a:xfrm>
          <a:prstGeom prst="roundRect">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05568" y="2460270"/>
            <a:ext cx="1308371" cy="369332"/>
          </a:xfrm>
          <a:prstGeom prst="rect">
            <a:avLst/>
          </a:prstGeom>
          <a:noFill/>
        </p:spPr>
        <p:txBody>
          <a:bodyPr wrap="none" rtlCol="0">
            <a:spAutoFit/>
          </a:bodyPr>
          <a:lstStyle/>
          <a:p>
            <a:pPr algn="l"/>
            <a:r>
              <a:rPr lang="en-US" dirty="0" smtClean="0">
                <a:solidFill>
                  <a:schemeClr val="accent5"/>
                </a:solidFill>
              </a:rPr>
              <a:t>CB ODHDS</a:t>
            </a:r>
          </a:p>
        </p:txBody>
      </p:sp>
      <p:sp>
        <p:nvSpPr>
          <p:cNvPr id="6" name="Rounded Rectangle 5"/>
          <p:cNvSpPr/>
          <p:nvPr/>
        </p:nvSpPr>
        <p:spPr>
          <a:xfrm>
            <a:off x="6027965" y="4879303"/>
            <a:ext cx="5278352" cy="495364"/>
          </a:xfrm>
          <a:prstGeom prst="roundRect">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05568" y="5031537"/>
            <a:ext cx="1457835" cy="369332"/>
          </a:xfrm>
          <a:prstGeom prst="rect">
            <a:avLst/>
          </a:prstGeom>
          <a:noFill/>
        </p:spPr>
        <p:txBody>
          <a:bodyPr wrap="none" rtlCol="0">
            <a:spAutoFit/>
          </a:bodyPr>
          <a:lstStyle/>
          <a:p>
            <a:pPr algn="l"/>
            <a:r>
              <a:rPr lang="en-US" dirty="0" smtClean="0">
                <a:solidFill>
                  <a:schemeClr val="accent5"/>
                </a:solidFill>
              </a:rPr>
              <a:t>ACC ODHDS</a:t>
            </a:r>
          </a:p>
        </p:txBody>
      </p:sp>
    </p:spTree>
    <p:extLst>
      <p:ext uri="{BB962C8B-B14F-4D97-AF65-F5344CB8AC3E}">
        <p14:creationId xmlns:p14="http://schemas.microsoft.com/office/powerpoint/2010/main" val="302004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a:xfrm>
            <a:off x="1103708" y="265373"/>
            <a:ext cx="9557203" cy="657339"/>
          </a:xfrm>
        </p:spPr>
        <p:txBody>
          <a:bodyPr/>
          <a:lstStyle/>
          <a:p>
            <a:r>
              <a:rPr lang="sv-SE" dirty="0" smtClean="0"/>
              <a:t>ACC ODHDS &amp; CB ODHDS: Interfaces</a:t>
            </a:r>
            <a:endParaRPr lang="sv-SE" dirty="0"/>
          </a:p>
        </p:txBody>
      </p:sp>
      <p:graphicFrame>
        <p:nvGraphicFramePr>
          <p:cNvPr id="2" name="Table 1"/>
          <p:cNvGraphicFramePr>
            <a:graphicFrameLocks noGrp="1"/>
          </p:cNvGraphicFramePr>
          <p:nvPr>
            <p:extLst>
              <p:ext uri="{D42A27DB-BD31-4B8C-83A1-F6EECF244321}">
                <p14:modId xmlns:p14="http://schemas.microsoft.com/office/powerpoint/2010/main" val="3417526083"/>
              </p:ext>
            </p:extLst>
          </p:nvPr>
        </p:nvGraphicFramePr>
        <p:xfrm>
          <a:off x="774037" y="1872605"/>
          <a:ext cx="5108272" cy="1752600"/>
        </p:xfrm>
        <a:graphic>
          <a:graphicData uri="http://schemas.openxmlformats.org/drawingml/2006/table">
            <a:tbl>
              <a:tblPr firstRow="1" bandRow="1">
                <a:tableStyleId>{5C22544A-7EE6-4342-B048-85BDC9FD1C3A}</a:tableStyleId>
              </a:tblPr>
              <a:tblGrid>
                <a:gridCol w="3605475">
                  <a:extLst>
                    <a:ext uri="{9D8B030D-6E8A-4147-A177-3AD203B41FA5}">
                      <a16:colId xmlns:a16="http://schemas.microsoft.com/office/drawing/2014/main" val="2388424062"/>
                    </a:ext>
                  </a:extLst>
                </a:gridCol>
                <a:gridCol w="1502797">
                  <a:extLst>
                    <a:ext uri="{9D8B030D-6E8A-4147-A177-3AD203B41FA5}">
                      <a16:colId xmlns:a16="http://schemas.microsoft.com/office/drawing/2014/main" val="2368136622"/>
                    </a:ext>
                  </a:extLst>
                </a:gridCol>
              </a:tblGrid>
              <a:tr h="370840">
                <a:tc>
                  <a:txBody>
                    <a:bodyPr/>
                    <a:lstStyle/>
                    <a:p>
                      <a:r>
                        <a:rPr lang="en-US" dirty="0" smtClean="0"/>
                        <a:t>Interface</a:t>
                      </a:r>
                      <a:endParaRPr lang="en-US" dirty="0"/>
                    </a:p>
                  </a:txBody>
                  <a:tcPr/>
                </a:tc>
                <a:tc>
                  <a:txBody>
                    <a:bodyPr/>
                    <a:lstStyle/>
                    <a:p>
                      <a:r>
                        <a:rPr lang="en-US" dirty="0" smtClean="0"/>
                        <a:t>Status</a:t>
                      </a:r>
                      <a:endParaRPr lang="en-US" dirty="0"/>
                    </a:p>
                  </a:txBody>
                  <a:tcPr/>
                </a:tc>
                <a:extLst>
                  <a:ext uri="{0D108BD9-81ED-4DB2-BD59-A6C34878D82A}">
                    <a16:rowId xmlns:a16="http://schemas.microsoft.com/office/drawing/2014/main" val="3478930848"/>
                  </a:ext>
                </a:extLst>
              </a:tr>
              <a:tr h="370840">
                <a:tc>
                  <a:txBody>
                    <a:bodyPr/>
                    <a:lstStyle/>
                    <a:p>
                      <a:r>
                        <a:rPr lang="en-US" dirty="0" smtClean="0"/>
                        <a:t>EPICS</a:t>
                      </a:r>
                      <a:endParaRPr lang="en-US" dirty="0"/>
                    </a:p>
                  </a:txBody>
                  <a:tcPr/>
                </a:tc>
                <a:tc>
                  <a:txBody>
                    <a:bodyPr/>
                    <a:lstStyle/>
                    <a:p>
                      <a:endParaRPr lang="en-US"/>
                    </a:p>
                  </a:txBody>
                  <a:tcPr/>
                </a:tc>
                <a:extLst>
                  <a:ext uri="{0D108BD9-81ED-4DB2-BD59-A6C34878D82A}">
                    <a16:rowId xmlns:a16="http://schemas.microsoft.com/office/drawing/2014/main" val="2862693493"/>
                  </a:ext>
                </a:extLst>
              </a:tr>
              <a:tr h="370840">
                <a:tc>
                  <a:txBody>
                    <a:bodyPr/>
                    <a:lstStyle/>
                    <a:p>
                      <a:r>
                        <a:rPr lang="en-US" dirty="0" smtClean="0"/>
                        <a:t>Fire alarm system (</a:t>
                      </a:r>
                      <a:r>
                        <a:rPr lang="en-US" dirty="0" err="1" smtClean="0"/>
                        <a:t>Sepura</a:t>
                      </a:r>
                      <a:r>
                        <a:rPr lang="en-US" dirty="0" smtClean="0"/>
                        <a:t> radio, AVARN)</a:t>
                      </a:r>
                      <a:endParaRPr lang="en-US" dirty="0"/>
                    </a:p>
                  </a:txBody>
                  <a:tcPr/>
                </a:tc>
                <a:tc>
                  <a:txBody>
                    <a:bodyPr/>
                    <a:lstStyle/>
                    <a:p>
                      <a:endParaRPr lang="en-US"/>
                    </a:p>
                  </a:txBody>
                  <a:tcPr/>
                </a:tc>
                <a:extLst>
                  <a:ext uri="{0D108BD9-81ED-4DB2-BD59-A6C34878D82A}">
                    <a16:rowId xmlns:a16="http://schemas.microsoft.com/office/drawing/2014/main" val="173413183"/>
                  </a:ext>
                </a:extLst>
              </a:tr>
              <a:tr h="370840">
                <a:tc>
                  <a:txBody>
                    <a:bodyPr/>
                    <a:lstStyle/>
                    <a:p>
                      <a:r>
                        <a:rPr lang="en-US" dirty="0" smtClean="0"/>
                        <a:t>TS2 PSS</a:t>
                      </a:r>
                      <a:endParaRPr lang="en-US" dirty="0"/>
                    </a:p>
                  </a:txBody>
                  <a:tcPr/>
                </a:tc>
                <a:tc>
                  <a:txBody>
                    <a:bodyPr/>
                    <a:lstStyle/>
                    <a:p>
                      <a:endParaRPr lang="en-US" dirty="0"/>
                    </a:p>
                  </a:txBody>
                  <a:tcPr/>
                </a:tc>
                <a:extLst>
                  <a:ext uri="{0D108BD9-81ED-4DB2-BD59-A6C34878D82A}">
                    <a16:rowId xmlns:a16="http://schemas.microsoft.com/office/drawing/2014/main" val="59205306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70864051"/>
              </p:ext>
            </p:extLst>
          </p:nvPr>
        </p:nvGraphicFramePr>
        <p:xfrm>
          <a:off x="6357178" y="1872605"/>
          <a:ext cx="5108272" cy="1752600"/>
        </p:xfrm>
        <a:graphic>
          <a:graphicData uri="http://schemas.openxmlformats.org/drawingml/2006/table">
            <a:tbl>
              <a:tblPr firstRow="1" bandRow="1">
                <a:tableStyleId>{5C22544A-7EE6-4342-B048-85BDC9FD1C3A}</a:tableStyleId>
              </a:tblPr>
              <a:tblGrid>
                <a:gridCol w="3605475">
                  <a:extLst>
                    <a:ext uri="{9D8B030D-6E8A-4147-A177-3AD203B41FA5}">
                      <a16:colId xmlns:a16="http://schemas.microsoft.com/office/drawing/2014/main" val="2388424062"/>
                    </a:ext>
                  </a:extLst>
                </a:gridCol>
                <a:gridCol w="1502797">
                  <a:extLst>
                    <a:ext uri="{9D8B030D-6E8A-4147-A177-3AD203B41FA5}">
                      <a16:colId xmlns:a16="http://schemas.microsoft.com/office/drawing/2014/main" val="2368136622"/>
                    </a:ext>
                  </a:extLst>
                </a:gridCol>
              </a:tblGrid>
              <a:tr h="370840">
                <a:tc>
                  <a:txBody>
                    <a:bodyPr/>
                    <a:lstStyle/>
                    <a:p>
                      <a:r>
                        <a:rPr lang="en-US" dirty="0" smtClean="0"/>
                        <a:t>Interface</a:t>
                      </a:r>
                      <a:endParaRPr lang="en-US" dirty="0"/>
                    </a:p>
                  </a:txBody>
                  <a:tcPr/>
                </a:tc>
                <a:tc>
                  <a:txBody>
                    <a:bodyPr/>
                    <a:lstStyle/>
                    <a:p>
                      <a:r>
                        <a:rPr lang="en-US" dirty="0" smtClean="0"/>
                        <a:t>Status</a:t>
                      </a:r>
                      <a:endParaRPr lang="en-US" dirty="0"/>
                    </a:p>
                  </a:txBody>
                  <a:tcPr/>
                </a:tc>
                <a:extLst>
                  <a:ext uri="{0D108BD9-81ED-4DB2-BD59-A6C34878D82A}">
                    <a16:rowId xmlns:a16="http://schemas.microsoft.com/office/drawing/2014/main" val="3478930848"/>
                  </a:ext>
                </a:extLst>
              </a:tr>
              <a:tr h="370840">
                <a:tc>
                  <a:txBody>
                    <a:bodyPr/>
                    <a:lstStyle/>
                    <a:p>
                      <a:r>
                        <a:rPr lang="en-US" dirty="0" smtClean="0"/>
                        <a:t>EPICS</a:t>
                      </a:r>
                      <a:endParaRPr lang="en-US" dirty="0"/>
                    </a:p>
                  </a:txBody>
                  <a:tcPr/>
                </a:tc>
                <a:tc>
                  <a:txBody>
                    <a:bodyPr/>
                    <a:lstStyle/>
                    <a:p>
                      <a:endParaRPr lang="en-US"/>
                    </a:p>
                  </a:txBody>
                  <a:tcPr/>
                </a:tc>
                <a:extLst>
                  <a:ext uri="{0D108BD9-81ED-4DB2-BD59-A6C34878D82A}">
                    <a16:rowId xmlns:a16="http://schemas.microsoft.com/office/drawing/2014/main" val="2862693493"/>
                  </a:ext>
                </a:extLst>
              </a:tr>
              <a:tr h="370840">
                <a:tc>
                  <a:txBody>
                    <a:bodyPr/>
                    <a:lstStyle/>
                    <a:p>
                      <a:r>
                        <a:rPr lang="en-US" dirty="0" smtClean="0"/>
                        <a:t>Fire alarm system (</a:t>
                      </a:r>
                      <a:r>
                        <a:rPr lang="en-US" dirty="0" err="1" smtClean="0"/>
                        <a:t>Sepura</a:t>
                      </a:r>
                      <a:r>
                        <a:rPr lang="en-US" dirty="0" smtClean="0"/>
                        <a:t> radio, AVARN)</a:t>
                      </a:r>
                      <a:endParaRPr lang="en-US" dirty="0"/>
                    </a:p>
                  </a:txBody>
                  <a:tcPr/>
                </a:tc>
                <a:tc>
                  <a:txBody>
                    <a:bodyPr/>
                    <a:lstStyle/>
                    <a:p>
                      <a:endParaRPr lang="en-US"/>
                    </a:p>
                  </a:txBody>
                  <a:tcPr/>
                </a:tc>
                <a:extLst>
                  <a:ext uri="{0D108BD9-81ED-4DB2-BD59-A6C34878D82A}">
                    <a16:rowId xmlns:a16="http://schemas.microsoft.com/office/drawing/2014/main" val="173413183"/>
                  </a:ext>
                </a:extLst>
              </a:tr>
              <a:tr h="370840">
                <a:tc>
                  <a:txBody>
                    <a:bodyPr/>
                    <a:lstStyle/>
                    <a:p>
                      <a:r>
                        <a:rPr lang="en-US" dirty="0" smtClean="0"/>
                        <a:t>ACC PSS</a:t>
                      </a:r>
                      <a:endParaRPr lang="en-US" dirty="0"/>
                    </a:p>
                  </a:txBody>
                  <a:tcPr/>
                </a:tc>
                <a:tc>
                  <a:txBody>
                    <a:bodyPr/>
                    <a:lstStyle/>
                    <a:p>
                      <a:endParaRPr lang="en-US" dirty="0"/>
                    </a:p>
                  </a:txBody>
                  <a:tcPr/>
                </a:tc>
                <a:extLst>
                  <a:ext uri="{0D108BD9-81ED-4DB2-BD59-A6C34878D82A}">
                    <a16:rowId xmlns:a16="http://schemas.microsoft.com/office/drawing/2014/main" val="592053069"/>
                  </a:ext>
                </a:extLst>
              </a:tr>
            </a:tbl>
          </a:graphicData>
        </a:graphic>
      </p:graphicFrame>
      <p:sp>
        <p:nvSpPr>
          <p:cNvPr id="6" name="TextBox 5"/>
          <p:cNvSpPr txBox="1"/>
          <p:nvPr/>
        </p:nvSpPr>
        <p:spPr>
          <a:xfrm>
            <a:off x="4808521" y="2194548"/>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8" name="TextBox 7"/>
          <p:cNvSpPr txBox="1"/>
          <p:nvPr/>
        </p:nvSpPr>
        <p:spPr>
          <a:xfrm>
            <a:off x="4808521" y="2648266"/>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9" name="TextBox 8"/>
          <p:cNvSpPr txBox="1"/>
          <p:nvPr/>
        </p:nvSpPr>
        <p:spPr>
          <a:xfrm>
            <a:off x="4808521" y="3171486"/>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0" name="TextBox 9"/>
          <p:cNvSpPr txBox="1"/>
          <p:nvPr/>
        </p:nvSpPr>
        <p:spPr>
          <a:xfrm>
            <a:off x="10480994" y="2194548"/>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1" name="TextBox 10"/>
          <p:cNvSpPr txBox="1"/>
          <p:nvPr/>
        </p:nvSpPr>
        <p:spPr>
          <a:xfrm>
            <a:off x="10480994" y="2656885"/>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2" name="TextBox 11"/>
          <p:cNvSpPr txBox="1"/>
          <p:nvPr/>
        </p:nvSpPr>
        <p:spPr>
          <a:xfrm>
            <a:off x="10480994" y="3180105"/>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3" name="TextBox 2"/>
          <p:cNvSpPr txBox="1"/>
          <p:nvPr/>
        </p:nvSpPr>
        <p:spPr>
          <a:xfrm>
            <a:off x="2673987" y="1433772"/>
            <a:ext cx="1308371" cy="369332"/>
          </a:xfrm>
          <a:prstGeom prst="rect">
            <a:avLst/>
          </a:prstGeom>
          <a:noFill/>
        </p:spPr>
        <p:txBody>
          <a:bodyPr wrap="none" rtlCol="0">
            <a:spAutoFit/>
          </a:bodyPr>
          <a:lstStyle/>
          <a:p>
            <a:pPr algn="l"/>
            <a:r>
              <a:rPr lang="en-US" dirty="0" smtClean="0">
                <a:solidFill>
                  <a:srgbClr val="666666"/>
                </a:solidFill>
              </a:rPr>
              <a:t>CB ODHDS</a:t>
            </a:r>
          </a:p>
        </p:txBody>
      </p:sp>
      <p:sp>
        <p:nvSpPr>
          <p:cNvPr id="13" name="TextBox 12"/>
          <p:cNvSpPr txBox="1"/>
          <p:nvPr/>
        </p:nvSpPr>
        <p:spPr>
          <a:xfrm>
            <a:off x="8182396" y="1434248"/>
            <a:ext cx="1457835" cy="369332"/>
          </a:xfrm>
          <a:prstGeom prst="rect">
            <a:avLst/>
          </a:prstGeom>
          <a:noFill/>
        </p:spPr>
        <p:txBody>
          <a:bodyPr wrap="none" rtlCol="0">
            <a:spAutoFit/>
          </a:bodyPr>
          <a:lstStyle/>
          <a:p>
            <a:pPr algn="l"/>
            <a:r>
              <a:rPr lang="en-US" dirty="0" smtClean="0">
                <a:solidFill>
                  <a:srgbClr val="666666"/>
                </a:solidFill>
              </a:rPr>
              <a:t>ACC ODHDS</a:t>
            </a:r>
          </a:p>
        </p:txBody>
      </p:sp>
    </p:spTree>
    <p:extLst>
      <p:ext uri="{BB962C8B-B14F-4D97-AF65-F5344CB8AC3E}">
        <p14:creationId xmlns:p14="http://schemas.microsoft.com/office/powerpoint/2010/main" val="172770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8" y="1503906"/>
            <a:ext cx="11256869" cy="4934993"/>
          </a:xfrm>
          <a:prstGeom prst="rect">
            <a:avLst/>
          </a:prstGeom>
        </p:spPr>
      </p:pic>
      <p:sp>
        <p:nvSpPr>
          <p:cNvPr id="2" name="Title 1">
            <a:extLst>
              <a:ext uri="{FF2B5EF4-FFF2-40B4-BE49-F238E27FC236}">
                <a16:creationId xmlns:a16="http://schemas.microsoft.com/office/drawing/2014/main" id="{02AD54E4-6146-D945-8328-60D7870069B0}"/>
              </a:ext>
            </a:extLst>
          </p:cNvPr>
          <p:cNvSpPr>
            <a:spLocks noGrp="1"/>
          </p:cNvSpPr>
          <p:nvPr>
            <p:ph type="title"/>
          </p:nvPr>
        </p:nvSpPr>
        <p:spPr/>
        <p:txBody>
          <a:bodyPr/>
          <a:lstStyle/>
          <a:p>
            <a:r>
              <a:rPr lang="en-GB" dirty="0" smtClean="0"/>
              <a:t>ACC ODHDS &amp; CB ODHDS status</a:t>
            </a:r>
            <a:endParaRPr lang="en-GB" dirty="0">
              <a:solidFill>
                <a:schemeClr val="tx1">
                  <a:lumMod val="75000"/>
                  <a:lumOff val="25000"/>
                </a:schemeClr>
              </a:solidFill>
            </a:endParaRPr>
          </a:p>
        </p:txBody>
      </p:sp>
      <p:sp>
        <p:nvSpPr>
          <p:cNvPr id="6" name="Slide Number Placeholder 3">
            <a:extLst>
              <a:ext uri="{FF2B5EF4-FFF2-40B4-BE49-F238E27FC236}">
                <a16:creationId xmlns:a16="http://schemas.microsoft.com/office/drawing/2014/main" id="{46B2CBF4-B21C-BC45-9825-969BE13CEE33}"/>
              </a:ext>
            </a:extLst>
          </p:cNvPr>
          <p:cNvSpPr>
            <a:spLocks noGrp="1"/>
          </p:cNvSpPr>
          <p:nvPr>
            <p:ph type="sldNum" sz="quarter" idx="12"/>
          </p:nvPr>
        </p:nvSpPr>
        <p:spPr>
          <a:xfrm>
            <a:off x="9173028" y="5973621"/>
            <a:ext cx="2844800" cy="365125"/>
          </a:xfrm>
        </p:spPr>
        <p:txBody>
          <a:bodyPr/>
          <a:lstStyle/>
          <a:p>
            <a:fld id="{551115BC-487E-4422-894C-CB7CD3E79223}" type="slidenum">
              <a:rPr lang="sv-SE" smtClean="0"/>
              <a:t>14</a:t>
            </a:fld>
            <a:endParaRPr lang="sv-SE" dirty="0"/>
          </a:p>
        </p:txBody>
      </p:sp>
      <p:sp>
        <p:nvSpPr>
          <p:cNvPr id="8" name="Text Placeholder 4"/>
          <p:cNvSpPr>
            <a:spLocks noGrp="1"/>
          </p:cNvSpPr>
          <p:nvPr>
            <p:ph type="body" sz="quarter" idx="14"/>
          </p:nvPr>
        </p:nvSpPr>
        <p:spPr>
          <a:xfrm>
            <a:off x="1103709" y="931026"/>
            <a:ext cx="9360000" cy="507076"/>
          </a:xfrm>
        </p:spPr>
        <p:txBody>
          <a:bodyPr/>
          <a:lstStyle/>
          <a:p>
            <a:endParaRPr lang="en-US" dirty="0"/>
          </a:p>
        </p:txBody>
      </p:sp>
      <p:sp>
        <p:nvSpPr>
          <p:cNvPr id="4" name="TextBox 3"/>
          <p:cNvSpPr txBox="1"/>
          <p:nvPr/>
        </p:nvSpPr>
        <p:spPr>
          <a:xfrm>
            <a:off x="5790693" y="3037472"/>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0" name="TextBox 9"/>
          <p:cNvSpPr txBox="1"/>
          <p:nvPr/>
        </p:nvSpPr>
        <p:spPr>
          <a:xfrm>
            <a:off x="6669617" y="3033411"/>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2" name="TextBox 11"/>
          <p:cNvSpPr txBox="1"/>
          <p:nvPr/>
        </p:nvSpPr>
        <p:spPr>
          <a:xfrm>
            <a:off x="6640366" y="3488829"/>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3" name="TextBox 12"/>
          <p:cNvSpPr txBox="1"/>
          <p:nvPr/>
        </p:nvSpPr>
        <p:spPr>
          <a:xfrm>
            <a:off x="5761442" y="3492890"/>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31" name="TextBox 30"/>
          <p:cNvSpPr txBox="1"/>
          <p:nvPr/>
        </p:nvSpPr>
        <p:spPr>
          <a:xfrm>
            <a:off x="7825278" y="3501268"/>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8" name="TextBox 17"/>
          <p:cNvSpPr txBox="1"/>
          <p:nvPr/>
        </p:nvSpPr>
        <p:spPr>
          <a:xfrm>
            <a:off x="10029998" y="3215544"/>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9" name="TextBox 18"/>
          <p:cNvSpPr txBox="1"/>
          <p:nvPr/>
        </p:nvSpPr>
        <p:spPr>
          <a:xfrm>
            <a:off x="8157595" y="3915278"/>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20" name="TextBox 19"/>
          <p:cNvSpPr txBox="1"/>
          <p:nvPr/>
        </p:nvSpPr>
        <p:spPr>
          <a:xfrm>
            <a:off x="8157595" y="4242692"/>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21" name="Rounded Rectangle 20"/>
          <p:cNvSpPr/>
          <p:nvPr/>
        </p:nvSpPr>
        <p:spPr>
          <a:xfrm>
            <a:off x="3085057" y="3738764"/>
            <a:ext cx="410561" cy="331600"/>
          </a:xfrm>
          <a:prstGeom prst="round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cxnSp>
        <p:nvCxnSpPr>
          <p:cNvPr id="22" name="Straight Arrow Connector 21"/>
          <p:cNvCxnSpPr>
            <a:stCxn id="21" idx="2"/>
            <a:endCxn id="23" idx="0"/>
          </p:cNvCxnSpPr>
          <p:nvPr/>
        </p:nvCxnSpPr>
        <p:spPr>
          <a:xfrm flipH="1">
            <a:off x="3290337" y="4070364"/>
            <a:ext cx="1" cy="1637283"/>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51881" y="5707647"/>
            <a:ext cx="1876911" cy="646331"/>
          </a:xfrm>
          <a:prstGeom prst="rect">
            <a:avLst/>
          </a:prstGeom>
          <a:solidFill>
            <a:schemeClr val="bg1"/>
          </a:solidFill>
          <a:ln>
            <a:solidFill>
              <a:schemeClr val="accent5"/>
            </a:solidFill>
          </a:ln>
        </p:spPr>
        <p:txBody>
          <a:bodyPr wrap="square" rtlCol="0">
            <a:spAutoFit/>
          </a:bodyPr>
          <a:lstStyle/>
          <a:p>
            <a:pPr algn="l"/>
            <a:r>
              <a:rPr lang="en-US" sz="1200" dirty="0" smtClean="0">
                <a:solidFill>
                  <a:schemeClr val="accent5"/>
                </a:solidFill>
              </a:rPr>
              <a:t>Action items are addressed. See </a:t>
            </a:r>
            <a:r>
              <a:rPr lang="en-US" sz="1200" dirty="0" smtClean="0">
                <a:solidFill>
                  <a:schemeClr val="accent5"/>
                </a:solidFill>
                <a:hlinkClick r:id="rId3"/>
              </a:rPr>
              <a:t>ACC ODHDS CDR Follow-up</a:t>
            </a:r>
            <a:endParaRPr lang="en-US" sz="1200" dirty="0" smtClean="0">
              <a:solidFill>
                <a:schemeClr val="accent5"/>
              </a:solidFill>
            </a:endParaRPr>
          </a:p>
        </p:txBody>
      </p:sp>
      <p:sp>
        <p:nvSpPr>
          <p:cNvPr id="27" name="Rounded Rectangle 26"/>
          <p:cNvSpPr/>
          <p:nvPr/>
        </p:nvSpPr>
        <p:spPr>
          <a:xfrm>
            <a:off x="8239903" y="4351902"/>
            <a:ext cx="678678" cy="358016"/>
          </a:xfrm>
          <a:prstGeom prst="round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8" name="TextBox 27"/>
          <p:cNvSpPr txBox="1"/>
          <p:nvPr/>
        </p:nvSpPr>
        <p:spPr>
          <a:xfrm>
            <a:off x="6591869" y="4749667"/>
            <a:ext cx="1549725" cy="830997"/>
          </a:xfrm>
          <a:prstGeom prst="rect">
            <a:avLst/>
          </a:prstGeom>
          <a:solidFill>
            <a:schemeClr val="bg1"/>
          </a:solidFill>
          <a:ln>
            <a:solidFill>
              <a:schemeClr val="accent5"/>
            </a:solidFill>
          </a:ln>
        </p:spPr>
        <p:txBody>
          <a:bodyPr wrap="square" rtlCol="0">
            <a:spAutoFit/>
          </a:bodyPr>
          <a:lstStyle/>
          <a:p>
            <a:pPr algn="l"/>
            <a:r>
              <a:rPr lang="en-US" sz="1200" dirty="0" smtClean="0">
                <a:solidFill>
                  <a:schemeClr val="accent5"/>
                </a:solidFill>
              </a:rPr>
              <a:t>Work in progress to prepare maintenance specs in EAM by SAR5</a:t>
            </a:r>
          </a:p>
        </p:txBody>
      </p:sp>
      <p:cxnSp>
        <p:nvCxnSpPr>
          <p:cNvPr id="29" name="Elbow Connector 28"/>
          <p:cNvCxnSpPr/>
          <p:nvPr/>
        </p:nvCxnSpPr>
        <p:spPr>
          <a:xfrm rot="10800000" flipV="1">
            <a:off x="8157595" y="4719271"/>
            <a:ext cx="660708" cy="445893"/>
          </a:xfrm>
          <a:prstGeom prst="bentConnector3">
            <a:avLst>
              <a:gd name="adj1" fmla="val 31409"/>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857822" y="3492890"/>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Tree>
    <p:extLst>
      <p:ext uri="{BB962C8B-B14F-4D97-AF65-F5344CB8AC3E}">
        <p14:creationId xmlns:p14="http://schemas.microsoft.com/office/powerpoint/2010/main" val="252599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3" grpId="0"/>
      <p:bldP spid="31" grpId="0"/>
      <p:bldP spid="18" grpId="0"/>
      <p:bldP spid="19" grpId="0"/>
      <p:bldP spid="20" grpId="0"/>
      <p:bldP spid="21" grpId="0" animBg="1"/>
      <p:bldP spid="23" grpId="0" animBg="1"/>
      <p:bldP spid="27" grpId="0" animBg="1"/>
      <p:bldP spid="28"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a:xfrm>
            <a:off x="1103708" y="265373"/>
            <a:ext cx="9557203" cy="657339"/>
          </a:xfrm>
        </p:spPr>
        <p:txBody>
          <a:bodyPr/>
          <a:lstStyle/>
          <a:p>
            <a:r>
              <a:rPr lang="sv-SE" dirty="0" smtClean="0"/>
              <a:t>ACC ODHDS &amp; CB ODHDS: </a:t>
            </a:r>
            <a:r>
              <a:rPr lang="sv-SE" dirty="0" err="1" smtClean="0"/>
              <a:t>CIDLs</a:t>
            </a:r>
            <a:endParaRPr lang="sv-SE" dirty="0"/>
          </a:p>
        </p:txBody>
      </p:sp>
      <p:sp>
        <p:nvSpPr>
          <p:cNvPr id="4" name="TextBox 3"/>
          <p:cNvSpPr txBox="1"/>
          <p:nvPr/>
        </p:nvSpPr>
        <p:spPr>
          <a:xfrm>
            <a:off x="1422514" y="1492699"/>
            <a:ext cx="4904477" cy="646331"/>
          </a:xfrm>
          <a:prstGeom prst="rect">
            <a:avLst/>
          </a:prstGeom>
          <a:noFill/>
          <a:ln>
            <a:solidFill>
              <a:srgbClr val="CCCCCC"/>
            </a:solidFill>
          </a:ln>
        </p:spPr>
        <p:txBody>
          <a:bodyPr wrap="square" rtlCol="0">
            <a:spAutoFit/>
          </a:bodyPr>
          <a:lstStyle/>
          <a:p>
            <a:pPr marL="285750" indent="-285750">
              <a:buFont typeface="Arial" panose="020B0604020202020204" pitchFamily="34" charset="0"/>
              <a:buChar char="•"/>
            </a:pPr>
            <a:r>
              <a:rPr lang="en-US" dirty="0" smtClean="0">
                <a:solidFill>
                  <a:srgbClr val="666666"/>
                </a:solidFill>
              </a:rPr>
              <a:t>For CB ODHDS see </a:t>
            </a:r>
            <a:r>
              <a:rPr lang="en-US" dirty="0" smtClean="0">
                <a:solidFill>
                  <a:srgbClr val="666666"/>
                </a:solidFill>
                <a:hlinkClick r:id="rId2"/>
              </a:rPr>
              <a:t>OS-0000091</a:t>
            </a:r>
            <a:endParaRPr lang="en-US" dirty="0" smtClean="0">
              <a:solidFill>
                <a:srgbClr val="666666"/>
              </a:solidFill>
            </a:endParaRPr>
          </a:p>
          <a:p>
            <a:pPr marL="285750" indent="-285750">
              <a:buFont typeface="Arial" panose="020B0604020202020204" pitchFamily="34" charset="0"/>
              <a:buChar char="•"/>
            </a:pPr>
            <a:r>
              <a:rPr lang="en-US" dirty="0" smtClean="0">
                <a:solidFill>
                  <a:srgbClr val="666666"/>
                </a:solidFill>
              </a:rPr>
              <a:t>For ACC ODHDS see </a:t>
            </a:r>
            <a:r>
              <a:rPr lang="en-US" dirty="0" smtClean="0">
                <a:solidFill>
                  <a:srgbClr val="666666"/>
                </a:solidFill>
                <a:hlinkClick r:id="rId3"/>
              </a:rPr>
              <a:t>OS-0000092</a:t>
            </a:r>
            <a:endParaRPr lang="en-US" dirty="0">
              <a:solidFill>
                <a:srgbClr val="666666"/>
              </a:solidFill>
            </a:endParaRPr>
          </a:p>
        </p:txBody>
      </p:sp>
    </p:spTree>
    <p:extLst>
      <p:ext uri="{BB962C8B-B14F-4D97-AF65-F5344CB8AC3E}">
        <p14:creationId xmlns:p14="http://schemas.microsoft.com/office/powerpoint/2010/main" val="37369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smtClean="0"/>
              <a:t/>
            </a:r>
            <a:br>
              <a:rPr lang="en-GB" dirty="0" smtClean="0"/>
            </a:br>
            <a:r>
              <a:rPr lang="en-GB" dirty="0"/>
              <a:t/>
            </a:r>
            <a:br>
              <a:rPr lang="en-GB" dirty="0"/>
            </a:br>
            <a:r>
              <a:rPr lang="en-GB" dirty="0" smtClean="0"/>
              <a:t>Thank you!</a:t>
            </a:r>
            <a:br>
              <a:rPr lang="en-GB" dirty="0" smtClean="0"/>
            </a:br>
            <a:r>
              <a:rPr lang="en-GB" dirty="0" smtClean="0"/>
              <a:t/>
            </a:r>
            <a:br>
              <a:rPr lang="en-GB" dirty="0" smtClean="0"/>
            </a:br>
            <a:r>
              <a:rPr lang="en-GB" dirty="0" smtClean="0"/>
              <a:t>Questions?</a:t>
            </a:r>
            <a:endParaRPr lang="en-GB" dirty="0"/>
          </a:p>
        </p:txBody>
      </p:sp>
    </p:spTree>
    <p:extLst>
      <p:ext uri="{BB962C8B-B14F-4D97-AF65-F5344CB8AC3E}">
        <p14:creationId xmlns:p14="http://schemas.microsoft.com/office/powerpoint/2010/main" val="268285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CCFE6A-D8F4-453D-80DD-E1D3D325B121}"/>
              </a:ext>
            </a:extLst>
          </p:cNvPr>
          <p:cNvSpPr/>
          <p:nvPr/>
        </p:nvSpPr>
        <p:spPr>
          <a:xfrm>
            <a:off x="6460958" y="0"/>
            <a:ext cx="573104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8803846" cy="2462613"/>
          </a:xfrm>
        </p:spPr>
        <p:txBody>
          <a:bodyPr/>
          <a:lstStyle/>
          <a:p>
            <a:r>
              <a:rPr lang="en-GB" sz="4400" b="0" noProof="0" dirty="0" smtClean="0">
                <a:solidFill>
                  <a:schemeClr val="bg1"/>
                </a:solidFill>
              </a:rPr>
              <a:t>Back-up slides</a:t>
            </a:r>
            <a:endParaRPr lang="en-GB" sz="3200" dirty="0"/>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170780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 FSA </a:t>
            </a:r>
            <a:r>
              <a:rPr lang="sv-SE" dirty="0" err="1" smtClean="0"/>
              <a:t>findings</a:t>
            </a:r>
            <a:endParaRPr lang="sv-SE" dirty="0"/>
          </a:p>
        </p:txBody>
      </p:sp>
      <p:pic>
        <p:nvPicPr>
          <p:cNvPr id="4" name="Picture 3"/>
          <p:cNvPicPr>
            <a:picLocks noChangeAspect="1"/>
          </p:cNvPicPr>
          <p:nvPr/>
        </p:nvPicPr>
        <p:blipFill>
          <a:blip r:embed="rId2"/>
          <a:stretch>
            <a:fillRect/>
          </a:stretch>
        </p:blipFill>
        <p:spPr>
          <a:xfrm>
            <a:off x="6373012" y="168479"/>
            <a:ext cx="4553608" cy="6689521"/>
          </a:xfrm>
          <a:prstGeom prst="rect">
            <a:avLst/>
          </a:prstGeom>
          <a:ln>
            <a:solidFill>
              <a:schemeClr val="bg1">
                <a:lumMod val="50000"/>
              </a:schemeClr>
            </a:solidFill>
          </a:ln>
        </p:spPr>
      </p:pic>
    </p:spTree>
    <p:extLst>
      <p:ext uri="{BB962C8B-B14F-4D97-AF65-F5344CB8AC3E}">
        <p14:creationId xmlns:p14="http://schemas.microsoft.com/office/powerpoint/2010/main" val="22638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 FSA </a:t>
            </a:r>
            <a:r>
              <a:rPr lang="sv-SE" dirty="0" err="1" smtClean="0"/>
              <a:t>findings</a:t>
            </a:r>
            <a:endParaRPr lang="sv-SE" dirty="0"/>
          </a:p>
        </p:txBody>
      </p:sp>
      <p:pic>
        <p:nvPicPr>
          <p:cNvPr id="2" name="Picture 1"/>
          <p:cNvPicPr>
            <a:picLocks noChangeAspect="1"/>
          </p:cNvPicPr>
          <p:nvPr/>
        </p:nvPicPr>
        <p:blipFill>
          <a:blip r:embed="rId2"/>
          <a:stretch>
            <a:fillRect/>
          </a:stretch>
        </p:blipFill>
        <p:spPr>
          <a:xfrm>
            <a:off x="6400944" y="265373"/>
            <a:ext cx="4574330" cy="6552566"/>
          </a:xfrm>
          <a:prstGeom prst="rect">
            <a:avLst/>
          </a:prstGeom>
          <a:ln>
            <a:solidFill>
              <a:schemeClr val="bg1">
                <a:lumMod val="50000"/>
              </a:schemeClr>
            </a:solidFill>
          </a:ln>
        </p:spPr>
      </p:pic>
    </p:spTree>
    <p:extLst>
      <p:ext uri="{BB962C8B-B14F-4D97-AF65-F5344CB8AC3E}">
        <p14:creationId xmlns:p14="http://schemas.microsoft.com/office/powerpoint/2010/main" val="306280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US" b="1" dirty="0" smtClean="0"/>
              <a:t>ACC PSS, ACC ODHDS &amp; CB ODHDS</a:t>
            </a:r>
            <a:endParaRPr lang="en-GB" dirty="0"/>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US" dirty="0" smtClean="0"/>
              <a:t>System Acceptance Review 5 </a:t>
            </a:r>
            <a:r>
              <a:rPr lang="en-GB" dirty="0" smtClean="0"/>
              <a:t>(2025-02-04)</a:t>
            </a:r>
            <a:endParaRPr lang="en-GB" dirty="0"/>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Morteza </a:t>
            </a:r>
            <a:r>
              <a:rPr lang="en-GB" dirty="0" smtClean="0"/>
              <a:t>Mansouri</a:t>
            </a:r>
            <a:endParaRPr lang="en-GB" dirty="0"/>
          </a:p>
        </p:txBody>
      </p:sp>
      <p:sp>
        <p:nvSpPr>
          <p:cNvPr id="6" name="Rectangle 5"/>
          <p:cNvSpPr/>
          <p:nvPr/>
        </p:nvSpPr>
        <p:spPr>
          <a:xfrm>
            <a:off x="1930395" y="6401749"/>
            <a:ext cx="1370888" cy="369332"/>
          </a:xfrm>
          <a:prstGeom prst="rect">
            <a:avLst/>
          </a:prstGeom>
        </p:spPr>
        <p:txBody>
          <a:bodyPr wrap="none">
            <a:spAutoFit/>
          </a:bodyPr>
          <a:lstStyle/>
          <a:p>
            <a:fld id="{18896B66-0B3A-474C-9C9C-E4F07B1F5DAD}" type="datetime1">
              <a:rPr lang="sv-SE">
                <a:solidFill>
                  <a:schemeClr val="bg1"/>
                </a:solidFill>
              </a:rPr>
              <a:pPr/>
              <a:t>2025-02-04</a:t>
            </a:fld>
            <a:endParaRPr lang="en-US" dirty="0"/>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 FSA </a:t>
            </a:r>
            <a:r>
              <a:rPr lang="sv-SE" dirty="0" err="1" smtClean="0"/>
              <a:t>findings</a:t>
            </a:r>
            <a:endParaRPr lang="sv-SE" dirty="0"/>
          </a:p>
        </p:txBody>
      </p:sp>
      <p:pic>
        <p:nvPicPr>
          <p:cNvPr id="3" name="Picture 2"/>
          <p:cNvPicPr>
            <a:picLocks noChangeAspect="1"/>
          </p:cNvPicPr>
          <p:nvPr/>
        </p:nvPicPr>
        <p:blipFill>
          <a:blip r:embed="rId2"/>
          <a:stretch>
            <a:fillRect/>
          </a:stretch>
        </p:blipFill>
        <p:spPr>
          <a:xfrm>
            <a:off x="6420030" y="75627"/>
            <a:ext cx="4588960" cy="6730844"/>
          </a:xfrm>
          <a:prstGeom prst="rect">
            <a:avLst/>
          </a:prstGeom>
          <a:ln>
            <a:solidFill>
              <a:schemeClr val="bg1">
                <a:lumMod val="50000"/>
              </a:schemeClr>
            </a:solidFill>
          </a:ln>
        </p:spPr>
      </p:pic>
    </p:spTree>
    <p:extLst>
      <p:ext uri="{BB962C8B-B14F-4D97-AF65-F5344CB8AC3E}">
        <p14:creationId xmlns:p14="http://schemas.microsoft.com/office/powerpoint/2010/main" val="425252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CCFE6A-D8F4-453D-80DD-E1D3D325B121}"/>
              </a:ext>
            </a:extLst>
          </p:cNvPr>
          <p:cNvSpPr/>
          <p:nvPr/>
        </p:nvSpPr>
        <p:spPr>
          <a:xfrm>
            <a:off x="6460958" y="0"/>
            <a:ext cx="573104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smtClean="0"/>
              <a:t>1</a:t>
            </a:r>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8803846" cy="2462613"/>
          </a:xfrm>
        </p:spPr>
        <p:txBody>
          <a:bodyPr/>
          <a:lstStyle/>
          <a:p>
            <a:r>
              <a:rPr lang="en-GB" sz="4400" b="0" noProof="0" dirty="0" smtClean="0">
                <a:solidFill>
                  <a:schemeClr val="bg1"/>
                </a:solidFill>
              </a:rPr>
              <a:t>ACC PSS</a:t>
            </a:r>
            <a:endParaRPr lang="en-GB" sz="3200" dirty="0"/>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317530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a:t>
            </a:r>
            <a:r>
              <a:rPr lang="sv-SE" dirty="0"/>
              <a:t>:</a:t>
            </a:r>
            <a:r>
              <a:rPr lang="sv-SE" dirty="0" smtClean="0"/>
              <a:t> </a:t>
            </a:r>
            <a:r>
              <a:rPr lang="sv-SE" dirty="0" err="1" smtClean="0"/>
              <a:t>Scope</a:t>
            </a:r>
            <a:r>
              <a:rPr lang="sv-SE" dirty="0" smtClean="0"/>
              <a:t> and status</a:t>
            </a:r>
            <a:endParaRPr lang="sv-SE" dirty="0"/>
          </a:p>
        </p:txBody>
      </p:sp>
      <p:pic>
        <p:nvPicPr>
          <p:cNvPr id="2" name="Picture 1"/>
          <p:cNvPicPr>
            <a:picLocks noChangeAspect="1"/>
          </p:cNvPicPr>
          <p:nvPr/>
        </p:nvPicPr>
        <p:blipFill>
          <a:blip r:embed="rId2"/>
          <a:stretch>
            <a:fillRect/>
          </a:stretch>
        </p:blipFill>
        <p:spPr>
          <a:xfrm>
            <a:off x="817908" y="1090552"/>
            <a:ext cx="6042183" cy="5671855"/>
          </a:xfrm>
          <a:prstGeom prst="rect">
            <a:avLst/>
          </a:prstGeom>
        </p:spPr>
      </p:pic>
      <p:sp>
        <p:nvSpPr>
          <p:cNvPr id="12" name="Rounded Rectangle 11"/>
          <p:cNvSpPr/>
          <p:nvPr/>
        </p:nvSpPr>
        <p:spPr>
          <a:xfrm>
            <a:off x="4279771" y="2074827"/>
            <a:ext cx="554100" cy="4522795"/>
          </a:xfrm>
          <a:prstGeom prst="roundRect">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96719" y="2481329"/>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16" name="TextBox 15"/>
          <p:cNvSpPr txBox="1"/>
          <p:nvPr/>
        </p:nvSpPr>
        <p:spPr>
          <a:xfrm>
            <a:off x="4496719" y="2710944"/>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17" name="TextBox 16"/>
          <p:cNvSpPr txBox="1"/>
          <p:nvPr/>
        </p:nvSpPr>
        <p:spPr>
          <a:xfrm>
            <a:off x="4496719" y="2940559"/>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18" name="TextBox 17"/>
          <p:cNvSpPr txBox="1"/>
          <p:nvPr/>
        </p:nvSpPr>
        <p:spPr>
          <a:xfrm>
            <a:off x="4496718" y="3170174"/>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19" name="TextBox 18"/>
          <p:cNvSpPr txBox="1"/>
          <p:nvPr/>
        </p:nvSpPr>
        <p:spPr>
          <a:xfrm>
            <a:off x="4496719" y="3399789"/>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1" name="TextBox 20"/>
          <p:cNvSpPr txBox="1"/>
          <p:nvPr/>
        </p:nvSpPr>
        <p:spPr>
          <a:xfrm>
            <a:off x="4496716" y="4769090"/>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2" name="TextBox 21"/>
          <p:cNvSpPr txBox="1"/>
          <p:nvPr/>
        </p:nvSpPr>
        <p:spPr>
          <a:xfrm>
            <a:off x="4496715" y="4998705"/>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3" name="TextBox 22"/>
          <p:cNvSpPr txBox="1"/>
          <p:nvPr/>
        </p:nvSpPr>
        <p:spPr>
          <a:xfrm>
            <a:off x="4502999" y="5228320"/>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4" name="TextBox 23"/>
          <p:cNvSpPr txBox="1"/>
          <p:nvPr/>
        </p:nvSpPr>
        <p:spPr>
          <a:xfrm>
            <a:off x="4496714" y="5683356"/>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5" name="TextBox 24"/>
          <p:cNvSpPr txBox="1"/>
          <p:nvPr/>
        </p:nvSpPr>
        <p:spPr>
          <a:xfrm>
            <a:off x="4502999" y="5906334"/>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6" name="TextBox 25"/>
          <p:cNvSpPr txBox="1"/>
          <p:nvPr/>
        </p:nvSpPr>
        <p:spPr>
          <a:xfrm>
            <a:off x="4496713" y="6129312"/>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7" name="TextBox 26"/>
          <p:cNvSpPr txBox="1"/>
          <p:nvPr/>
        </p:nvSpPr>
        <p:spPr>
          <a:xfrm>
            <a:off x="4490427" y="6319406"/>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9" name="TextBox 28"/>
          <p:cNvSpPr txBox="1"/>
          <p:nvPr/>
        </p:nvSpPr>
        <p:spPr>
          <a:xfrm>
            <a:off x="4502999" y="5460378"/>
            <a:ext cx="120203" cy="276999"/>
          </a:xfrm>
          <a:prstGeom prst="rect">
            <a:avLst/>
          </a:prstGeom>
          <a:noFill/>
        </p:spPr>
        <p:txBody>
          <a:bodyPr wrap="square" rtlCol="0">
            <a:spAutoFit/>
          </a:bodyPr>
          <a:lstStyle/>
          <a:p>
            <a:pPr algn="l"/>
            <a:r>
              <a:rPr lang="en-US" sz="1200" b="1" dirty="0" smtClean="0">
                <a:solidFill>
                  <a:srgbClr val="FF0000"/>
                </a:solidFill>
              </a:rPr>
              <a:t>X</a:t>
            </a:r>
          </a:p>
        </p:txBody>
      </p:sp>
      <p:sp>
        <p:nvSpPr>
          <p:cNvPr id="34" name="TextBox 33"/>
          <p:cNvSpPr txBox="1"/>
          <p:nvPr/>
        </p:nvSpPr>
        <p:spPr>
          <a:xfrm>
            <a:off x="4496713" y="3656595"/>
            <a:ext cx="120203" cy="276999"/>
          </a:xfrm>
          <a:prstGeom prst="rect">
            <a:avLst/>
          </a:prstGeom>
          <a:noFill/>
        </p:spPr>
        <p:txBody>
          <a:bodyPr wrap="square" rtlCol="0">
            <a:spAutoFit/>
          </a:bodyPr>
          <a:lstStyle/>
          <a:p>
            <a:pPr algn="l"/>
            <a:r>
              <a:rPr lang="en-US" sz="1200" b="1" dirty="0" smtClean="0">
                <a:solidFill>
                  <a:srgbClr val="FF0000"/>
                </a:solidFill>
              </a:rPr>
              <a:t>X</a:t>
            </a:r>
          </a:p>
        </p:txBody>
      </p:sp>
      <p:sp>
        <p:nvSpPr>
          <p:cNvPr id="35" name="TextBox 34"/>
          <p:cNvSpPr txBox="1"/>
          <p:nvPr/>
        </p:nvSpPr>
        <p:spPr>
          <a:xfrm>
            <a:off x="7077033" y="1923246"/>
            <a:ext cx="3679414" cy="2585323"/>
          </a:xfrm>
          <a:prstGeom prst="rect">
            <a:avLst/>
          </a:prstGeom>
          <a:noFill/>
          <a:ln>
            <a:solidFill>
              <a:srgbClr val="CCCCCC"/>
            </a:solidFill>
          </a:ln>
        </p:spPr>
        <p:txBody>
          <a:bodyPr wrap="square" rtlCol="0">
            <a:spAutoFit/>
          </a:bodyPr>
          <a:lstStyle/>
          <a:p>
            <a:pPr marL="285750" indent="-285750" algn="l">
              <a:buFont typeface="Arial" panose="020B0604020202020204" pitchFamily="34" charset="0"/>
              <a:buChar char="•"/>
            </a:pPr>
            <a:r>
              <a:rPr lang="en-US" dirty="0" smtClean="0">
                <a:solidFill>
                  <a:srgbClr val="666666"/>
                </a:solidFill>
              </a:rPr>
              <a:t>The modulator for HBL-040 has been replaced. The ACC PSS interface with the modulator is re-installed, awaiting retest during weeks 6 &amp; 7.</a:t>
            </a:r>
          </a:p>
          <a:p>
            <a:pPr marL="285750" indent="-285750" algn="l">
              <a:buFont typeface="Arial" panose="020B0604020202020204" pitchFamily="34" charset="0"/>
              <a:buChar char="•"/>
            </a:pPr>
            <a:r>
              <a:rPr lang="en-US" dirty="0" smtClean="0">
                <a:solidFill>
                  <a:srgbClr val="666666"/>
                </a:solidFill>
              </a:rPr>
              <a:t>The ACC PSS integrated test with REMS is planned for maintenance days in weeks 8 &amp; 9.</a:t>
            </a:r>
          </a:p>
        </p:txBody>
      </p:sp>
    </p:spTree>
    <p:extLst>
      <p:ext uri="{BB962C8B-B14F-4D97-AF65-F5344CB8AC3E}">
        <p14:creationId xmlns:p14="http://schemas.microsoft.com/office/powerpoint/2010/main" val="337364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p:bldP spid="17" grpId="0"/>
      <p:bldP spid="18" grpId="0"/>
      <p:bldP spid="19" grpId="0"/>
      <p:bldP spid="21" grpId="0"/>
      <p:bldP spid="22" grpId="0"/>
      <p:bldP spid="23" grpId="0"/>
      <p:bldP spid="24" grpId="0"/>
      <p:bldP spid="25" grpId="0"/>
      <p:bldP spid="26" grpId="0"/>
      <p:bldP spid="27" grpId="0"/>
      <p:bldP spid="29" grpId="0"/>
      <p:bldP spid="34"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57" y="1433080"/>
            <a:ext cx="11232107" cy="5224752"/>
          </a:xfrm>
          <a:prstGeom prst="rect">
            <a:avLst/>
          </a:prstGeom>
          <a:ln>
            <a:solidFill>
              <a:schemeClr val="bg1">
                <a:lumMod val="50000"/>
              </a:schemeClr>
            </a:solidFill>
          </a:ln>
        </p:spPr>
      </p:pic>
      <p:sp>
        <p:nvSpPr>
          <p:cNvPr id="2" name="Title 1">
            <a:extLst>
              <a:ext uri="{FF2B5EF4-FFF2-40B4-BE49-F238E27FC236}">
                <a16:creationId xmlns:a16="http://schemas.microsoft.com/office/drawing/2014/main" id="{02AD54E4-6146-D945-8328-60D7870069B0}"/>
              </a:ext>
            </a:extLst>
          </p:cNvPr>
          <p:cNvSpPr>
            <a:spLocks noGrp="1"/>
          </p:cNvSpPr>
          <p:nvPr>
            <p:ph type="title"/>
          </p:nvPr>
        </p:nvSpPr>
        <p:spPr/>
        <p:txBody>
          <a:bodyPr/>
          <a:lstStyle/>
          <a:p>
            <a:r>
              <a:rPr lang="en-GB" dirty="0" smtClean="0"/>
              <a:t>ACC PSS: current status</a:t>
            </a:r>
            <a:endParaRPr lang="en-GB" dirty="0">
              <a:solidFill>
                <a:schemeClr val="tx1">
                  <a:lumMod val="75000"/>
                  <a:lumOff val="25000"/>
                </a:schemeClr>
              </a:solidFill>
            </a:endParaRPr>
          </a:p>
        </p:txBody>
      </p:sp>
      <p:sp>
        <p:nvSpPr>
          <p:cNvPr id="6" name="Slide Number Placeholder 3">
            <a:extLst>
              <a:ext uri="{FF2B5EF4-FFF2-40B4-BE49-F238E27FC236}">
                <a16:creationId xmlns:a16="http://schemas.microsoft.com/office/drawing/2014/main" id="{46B2CBF4-B21C-BC45-9825-969BE13CEE33}"/>
              </a:ext>
            </a:extLst>
          </p:cNvPr>
          <p:cNvSpPr>
            <a:spLocks noGrp="1"/>
          </p:cNvSpPr>
          <p:nvPr>
            <p:ph type="sldNum" sz="quarter" idx="12"/>
          </p:nvPr>
        </p:nvSpPr>
        <p:spPr>
          <a:xfrm>
            <a:off x="9173028" y="5973621"/>
            <a:ext cx="2844800" cy="365125"/>
          </a:xfrm>
        </p:spPr>
        <p:txBody>
          <a:bodyPr/>
          <a:lstStyle/>
          <a:p>
            <a:fld id="{551115BC-487E-4422-894C-CB7CD3E79223}" type="slidenum">
              <a:rPr lang="sv-SE" smtClean="0"/>
              <a:t>5</a:t>
            </a:fld>
            <a:endParaRPr lang="sv-SE" dirty="0"/>
          </a:p>
        </p:txBody>
      </p:sp>
      <p:sp>
        <p:nvSpPr>
          <p:cNvPr id="8" name="Text Placeholder 4"/>
          <p:cNvSpPr>
            <a:spLocks noGrp="1"/>
          </p:cNvSpPr>
          <p:nvPr>
            <p:ph type="body" sz="quarter" idx="14"/>
          </p:nvPr>
        </p:nvSpPr>
        <p:spPr>
          <a:xfrm>
            <a:off x="1103709" y="931026"/>
            <a:ext cx="9360000" cy="507076"/>
          </a:xfrm>
        </p:spPr>
        <p:txBody>
          <a:bodyPr/>
          <a:lstStyle/>
          <a:p>
            <a:endParaRPr lang="en-US" dirty="0"/>
          </a:p>
        </p:txBody>
      </p:sp>
      <p:sp>
        <p:nvSpPr>
          <p:cNvPr id="4" name="TextBox 3"/>
          <p:cNvSpPr txBox="1"/>
          <p:nvPr/>
        </p:nvSpPr>
        <p:spPr>
          <a:xfrm>
            <a:off x="6337300" y="2941561"/>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0" name="TextBox 9"/>
          <p:cNvSpPr txBox="1"/>
          <p:nvPr/>
        </p:nvSpPr>
        <p:spPr>
          <a:xfrm>
            <a:off x="6849534" y="2936722"/>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2" name="TextBox 11"/>
          <p:cNvSpPr txBox="1"/>
          <p:nvPr/>
        </p:nvSpPr>
        <p:spPr>
          <a:xfrm>
            <a:off x="6599767" y="3708700"/>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3" name="TextBox 12"/>
          <p:cNvSpPr txBox="1"/>
          <p:nvPr/>
        </p:nvSpPr>
        <p:spPr>
          <a:xfrm>
            <a:off x="7543801" y="2936722"/>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25" name="Rounded Rectangle 24"/>
          <p:cNvSpPr/>
          <p:nvPr/>
        </p:nvSpPr>
        <p:spPr>
          <a:xfrm>
            <a:off x="8920765" y="2538808"/>
            <a:ext cx="1019339" cy="338666"/>
          </a:xfrm>
          <a:prstGeom prst="round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cxnSp>
        <p:nvCxnSpPr>
          <p:cNvPr id="26" name="Straight Arrow Connector 25"/>
          <p:cNvCxnSpPr/>
          <p:nvPr/>
        </p:nvCxnSpPr>
        <p:spPr>
          <a:xfrm flipV="1">
            <a:off x="9405870" y="2107842"/>
            <a:ext cx="0" cy="430967"/>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19849" y="1787298"/>
            <a:ext cx="1372042" cy="276999"/>
          </a:xfrm>
          <a:prstGeom prst="rect">
            <a:avLst/>
          </a:prstGeom>
          <a:solidFill>
            <a:schemeClr val="bg1"/>
          </a:solidFill>
          <a:ln>
            <a:solidFill>
              <a:schemeClr val="accent5"/>
            </a:solidFill>
          </a:ln>
        </p:spPr>
        <p:txBody>
          <a:bodyPr wrap="none" rtlCol="0">
            <a:spAutoFit/>
          </a:bodyPr>
          <a:lstStyle/>
          <a:p>
            <a:pPr algn="l"/>
            <a:r>
              <a:rPr lang="en-US" sz="1200" dirty="0" smtClean="0">
                <a:solidFill>
                  <a:schemeClr val="accent5"/>
                </a:solidFill>
              </a:rPr>
              <a:t>See back-up slide</a:t>
            </a:r>
          </a:p>
        </p:txBody>
      </p:sp>
      <p:sp>
        <p:nvSpPr>
          <p:cNvPr id="37" name="Rounded Rectangle 36"/>
          <p:cNvSpPr/>
          <p:nvPr/>
        </p:nvSpPr>
        <p:spPr>
          <a:xfrm>
            <a:off x="8596064" y="4387009"/>
            <a:ext cx="410561" cy="331600"/>
          </a:xfrm>
          <a:prstGeom prst="round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cxnSp>
        <p:nvCxnSpPr>
          <p:cNvPr id="38" name="Straight Arrow Connector 37"/>
          <p:cNvCxnSpPr>
            <a:stCxn id="37" idx="2"/>
          </p:cNvCxnSpPr>
          <p:nvPr/>
        </p:nvCxnSpPr>
        <p:spPr>
          <a:xfrm>
            <a:off x="8801345" y="4718609"/>
            <a:ext cx="781" cy="192058"/>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65236" y="4918377"/>
            <a:ext cx="1072215" cy="830997"/>
          </a:xfrm>
          <a:prstGeom prst="rect">
            <a:avLst/>
          </a:prstGeom>
          <a:solidFill>
            <a:schemeClr val="bg1"/>
          </a:solidFill>
          <a:ln>
            <a:solidFill>
              <a:schemeClr val="accent5"/>
            </a:solidFill>
          </a:ln>
        </p:spPr>
        <p:txBody>
          <a:bodyPr wrap="square" rtlCol="0">
            <a:spAutoFit/>
          </a:bodyPr>
          <a:lstStyle/>
          <a:p>
            <a:pPr algn="l"/>
            <a:r>
              <a:rPr lang="en-US" sz="1200" dirty="0" smtClean="0">
                <a:solidFill>
                  <a:schemeClr val="accent5"/>
                </a:solidFill>
              </a:rPr>
              <a:t>Another rev. is required following the REMS test</a:t>
            </a:r>
          </a:p>
        </p:txBody>
      </p:sp>
      <p:sp>
        <p:nvSpPr>
          <p:cNvPr id="47" name="Rounded Rectangle 46"/>
          <p:cNvSpPr/>
          <p:nvPr/>
        </p:nvSpPr>
        <p:spPr>
          <a:xfrm>
            <a:off x="654178" y="2423578"/>
            <a:ext cx="854787" cy="453896"/>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50" name="TextBox 49"/>
          <p:cNvSpPr txBox="1"/>
          <p:nvPr/>
        </p:nvSpPr>
        <p:spPr>
          <a:xfrm>
            <a:off x="2120722" y="1579138"/>
            <a:ext cx="3249768" cy="738664"/>
          </a:xfrm>
          <a:prstGeom prst="rect">
            <a:avLst/>
          </a:prstGeom>
          <a:solidFill>
            <a:schemeClr val="bg1"/>
          </a:solidFill>
          <a:ln w="25400">
            <a:solidFill>
              <a:srgbClr val="FF0000"/>
            </a:solidFill>
          </a:ln>
        </p:spPr>
        <p:txBody>
          <a:bodyPr wrap="square" rtlCol="0">
            <a:spAutoFit/>
          </a:bodyPr>
          <a:lstStyle/>
          <a:p>
            <a:r>
              <a:rPr lang="en-US" sz="1400" dirty="0" smtClean="0">
                <a:solidFill>
                  <a:srgbClr val="FF0000"/>
                </a:solidFill>
              </a:rPr>
              <a:t>Post implementation review in the </a:t>
            </a:r>
            <a:r>
              <a:rPr lang="en-US" sz="1400" i="1" dirty="0">
                <a:solidFill>
                  <a:srgbClr val="FF0000"/>
                </a:solidFill>
              </a:rPr>
              <a:t>Risk index for Accelerator</a:t>
            </a:r>
            <a:r>
              <a:rPr lang="en-US" sz="1400" dirty="0">
                <a:solidFill>
                  <a:srgbClr val="FF0000"/>
                </a:solidFill>
              </a:rPr>
              <a:t> (ESS-3878402</a:t>
            </a:r>
            <a:r>
              <a:rPr lang="en-US" sz="1400" dirty="0" smtClean="0">
                <a:solidFill>
                  <a:srgbClr val="FF0000"/>
                </a:solidFill>
              </a:rPr>
              <a:t>) should be completed by ACC</a:t>
            </a:r>
          </a:p>
        </p:txBody>
      </p:sp>
      <p:cxnSp>
        <p:nvCxnSpPr>
          <p:cNvPr id="54" name="Elbow Connector 53"/>
          <p:cNvCxnSpPr>
            <a:stCxn id="47" idx="3"/>
            <a:endCxn id="50" idx="1"/>
          </p:cNvCxnSpPr>
          <p:nvPr/>
        </p:nvCxnSpPr>
        <p:spPr>
          <a:xfrm flipV="1">
            <a:off x="1508965" y="1948470"/>
            <a:ext cx="611757" cy="702056"/>
          </a:xfrm>
          <a:prstGeom prst="bentConnector3">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871637" y="2354254"/>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31" name="TextBox 30"/>
          <p:cNvSpPr txBox="1"/>
          <p:nvPr/>
        </p:nvSpPr>
        <p:spPr>
          <a:xfrm>
            <a:off x="8124405" y="2936722"/>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33" name="TextBox 32"/>
          <p:cNvSpPr txBox="1"/>
          <p:nvPr/>
        </p:nvSpPr>
        <p:spPr>
          <a:xfrm>
            <a:off x="8484239" y="4174589"/>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34" name="TextBox 33"/>
          <p:cNvSpPr txBox="1"/>
          <p:nvPr/>
        </p:nvSpPr>
        <p:spPr>
          <a:xfrm>
            <a:off x="6449138" y="4743878"/>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36" name="TextBox 35"/>
          <p:cNvSpPr txBox="1"/>
          <p:nvPr/>
        </p:nvSpPr>
        <p:spPr>
          <a:xfrm>
            <a:off x="7253081" y="4739299"/>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40" name="TextBox 39"/>
          <p:cNvSpPr txBox="1"/>
          <p:nvPr/>
        </p:nvSpPr>
        <p:spPr>
          <a:xfrm>
            <a:off x="9657851" y="2921576"/>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42" name="TextBox 41"/>
          <p:cNvSpPr txBox="1"/>
          <p:nvPr/>
        </p:nvSpPr>
        <p:spPr>
          <a:xfrm>
            <a:off x="6449138" y="5071707"/>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43" name="Rounded Rectangle 42"/>
          <p:cNvSpPr/>
          <p:nvPr/>
        </p:nvSpPr>
        <p:spPr>
          <a:xfrm>
            <a:off x="6574403" y="5564740"/>
            <a:ext cx="678678" cy="358016"/>
          </a:xfrm>
          <a:prstGeom prst="round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46" name="TextBox 45"/>
          <p:cNvSpPr txBox="1"/>
          <p:nvPr/>
        </p:nvSpPr>
        <p:spPr>
          <a:xfrm>
            <a:off x="5363409" y="5962505"/>
            <a:ext cx="1072215" cy="830997"/>
          </a:xfrm>
          <a:prstGeom prst="rect">
            <a:avLst/>
          </a:prstGeom>
          <a:solidFill>
            <a:schemeClr val="bg1"/>
          </a:solidFill>
          <a:ln>
            <a:solidFill>
              <a:schemeClr val="accent5"/>
            </a:solidFill>
          </a:ln>
        </p:spPr>
        <p:txBody>
          <a:bodyPr wrap="square" rtlCol="0">
            <a:spAutoFit/>
          </a:bodyPr>
          <a:lstStyle/>
          <a:p>
            <a:pPr algn="l"/>
            <a:r>
              <a:rPr lang="en-US" sz="1200" dirty="0" smtClean="0">
                <a:solidFill>
                  <a:schemeClr val="accent5"/>
                </a:solidFill>
              </a:rPr>
              <a:t>Work in progress to prepare by SAR5 in EAM</a:t>
            </a:r>
          </a:p>
        </p:txBody>
      </p:sp>
      <p:cxnSp>
        <p:nvCxnSpPr>
          <p:cNvPr id="11" name="Elbow Connector 10"/>
          <p:cNvCxnSpPr>
            <a:endCxn id="46" idx="3"/>
          </p:cNvCxnSpPr>
          <p:nvPr/>
        </p:nvCxnSpPr>
        <p:spPr>
          <a:xfrm rot="10800000" flipV="1">
            <a:off x="6435624" y="5930802"/>
            <a:ext cx="478118" cy="447202"/>
          </a:xfrm>
          <a:prstGeom prst="bentConnector3">
            <a:avLst>
              <a:gd name="adj1" fmla="val -2159"/>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944833" y="3708700"/>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Tree>
    <p:extLst>
      <p:ext uri="{BB962C8B-B14F-4D97-AF65-F5344CB8AC3E}">
        <p14:creationId xmlns:p14="http://schemas.microsoft.com/office/powerpoint/2010/main" val="319192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3" grpId="0"/>
      <p:bldP spid="25" grpId="0" animBg="1"/>
      <p:bldP spid="29" grpId="0" animBg="1"/>
      <p:bldP spid="37" grpId="0" animBg="1"/>
      <p:bldP spid="39" grpId="0" animBg="1"/>
      <p:bldP spid="47" grpId="0" animBg="1"/>
      <p:bldP spid="50" grpId="0" animBg="1"/>
      <p:bldP spid="28" grpId="0"/>
      <p:bldP spid="31" grpId="0"/>
      <p:bldP spid="33" grpId="0"/>
      <p:bldP spid="34" grpId="0"/>
      <p:bldP spid="36" grpId="0"/>
      <p:bldP spid="40" grpId="0"/>
      <p:bldP spid="42" grpId="0"/>
      <p:bldP spid="43" grpId="0" animBg="1"/>
      <p:bldP spid="46" grpId="0" animBg="1"/>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a:xfrm>
            <a:off x="947763" y="265373"/>
            <a:ext cx="3595883" cy="3356785"/>
          </a:xfrm>
        </p:spPr>
        <p:txBody>
          <a:bodyPr/>
          <a:lstStyle/>
          <a:p>
            <a:r>
              <a:rPr lang="sv-SE" dirty="0" smtClean="0"/>
              <a:t>ACC PSS</a:t>
            </a:r>
            <a:r>
              <a:rPr lang="sv-SE" dirty="0"/>
              <a:t>:</a:t>
            </a:r>
            <a:r>
              <a:rPr lang="sv-SE" dirty="0" smtClean="0"/>
              <a:t> non-</a:t>
            </a:r>
            <a:r>
              <a:rPr lang="sv-SE" dirty="0" err="1" smtClean="0"/>
              <a:t>compliances</a:t>
            </a:r>
            <a:r>
              <a:rPr lang="sv-SE" dirty="0"/>
              <a:t> (</a:t>
            </a:r>
            <a:r>
              <a:rPr lang="sv-SE" dirty="0" smtClean="0"/>
              <a:t>ESS-5547527)</a:t>
            </a:r>
            <a:endParaRPr lang="sv-SE" dirty="0"/>
          </a:p>
        </p:txBody>
      </p:sp>
      <p:pic>
        <p:nvPicPr>
          <p:cNvPr id="4" name="Picture 3"/>
          <p:cNvPicPr>
            <a:picLocks noChangeAspect="1"/>
          </p:cNvPicPr>
          <p:nvPr/>
        </p:nvPicPr>
        <p:blipFill>
          <a:blip r:embed="rId2"/>
          <a:stretch>
            <a:fillRect/>
          </a:stretch>
        </p:blipFill>
        <p:spPr>
          <a:xfrm>
            <a:off x="4983126" y="0"/>
            <a:ext cx="5381744" cy="6875652"/>
          </a:xfrm>
          <a:prstGeom prst="rect">
            <a:avLst/>
          </a:prstGeom>
          <a:ln>
            <a:solidFill>
              <a:schemeClr val="bg1">
                <a:lumMod val="50000"/>
              </a:schemeClr>
            </a:solidFill>
          </a:ln>
        </p:spPr>
      </p:pic>
    </p:spTree>
    <p:extLst>
      <p:ext uri="{BB962C8B-B14F-4D97-AF65-F5344CB8AC3E}">
        <p14:creationId xmlns:p14="http://schemas.microsoft.com/office/powerpoint/2010/main" val="289818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a:t>
            </a:r>
            <a:r>
              <a:rPr lang="sv-SE" dirty="0"/>
              <a:t>:</a:t>
            </a:r>
            <a:r>
              <a:rPr lang="sv-SE" dirty="0" smtClean="0"/>
              <a:t> </a:t>
            </a:r>
            <a:r>
              <a:rPr lang="sv-SE" dirty="0"/>
              <a:t>n</a:t>
            </a:r>
            <a:r>
              <a:rPr lang="sv-SE" dirty="0" smtClean="0"/>
              <a:t>on-</a:t>
            </a:r>
            <a:r>
              <a:rPr lang="sv-SE" dirty="0" err="1" smtClean="0"/>
              <a:t>compliances</a:t>
            </a:r>
            <a:endParaRPr lang="sv-SE" dirty="0"/>
          </a:p>
        </p:txBody>
      </p:sp>
      <p:graphicFrame>
        <p:nvGraphicFramePr>
          <p:cNvPr id="3" name="Table 2"/>
          <p:cNvGraphicFramePr>
            <a:graphicFrameLocks noGrp="1"/>
          </p:cNvGraphicFramePr>
          <p:nvPr>
            <p:extLst>
              <p:ext uri="{D42A27DB-BD31-4B8C-83A1-F6EECF244321}">
                <p14:modId xmlns:p14="http://schemas.microsoft.com/office/powerpoint/2010/main" val="2998980477"/>
              </p:ext>
            </p:extLst>
          </p:nvPr>
        </p:nvGraphicFramePr>
        <p:xfrm>
          <a:off x="822250" y="1462186"/>
          <a:ext cx="10377378" cy="5183846"/>
        </p:xfrm>
        <a:graphic>
          <a:graphicData uri="http://schemas.openxmlformats.org/drawingml/2006/table">
            <a:tbl>
              <a:tblPr firstRow="1" bandRow="1">
                <a:tableStyleId>{5C22544A-7EE6-4342-B048-85BDC9FD1C3A}</a:tableStyleId>
              </a:tblPr>
              <a:tblGrid>
                <a:gridCol w="4727636">
                  <a:extLst>
                    <a:ext uri="{9D8B030D-6E8A-4147-A177-3AD203B41FA5}">
                      <a16:colId xmlns:a16="http://schemas.microsoft.com/office/drawing/2014/main" val="1558822518"/>
                    </a:ext>
                  </a:extLst>
                </a:gridCol>
                <a:gridCol w="5649742">
                  <a:extLst>
                    <a:ext uri="{9D8B030D-6E8A-4147-A177-3AD203B41FA5}">
                      <a16:colId xmlns:a16="http://schemas.microsoft.com/office/drawing/2014/main" val="2978733241"/>
                    </a:ext>
                  </a:extLst>
                </a:gridCol>
              </a:tblGrid>
              <a:tr h="425758">
                <a:tc>
                  <a:txBody>
                    <a:bodyPr/>
                    <a:lstStyle/>
                    <a:p>
                      <a:r>
                        <a:rPr lang="en-US" dirty="0" smtClean="0"/>
                        <a:t>Item</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3084172595"/>
                  </a:ext>
                </a:extLst>
              </a:tr>
              <a:tr h="1049814">
                <a:tc>
                  <a:txBody>
                    <a:bodyPr/>
                    <a:lstStyle/>
                    <a:p>
                      <a:r>
                        <a:rPr lang="en-US" dirty="0" smtClean="0"/>
                        <a:t>Non-compliances from the ACC PSS HWSAT report (ESS-5355848)</a:t>
                      </a:r>
                      <a:endParaRPr lang="en-US" dirty="0"/>
                    </a:p>
                  </a:txBody>
                  <a:tcPr/>
                </a:tc>
                <a:tc>
                  <a:txBody>
                    <a:bodyPr/>
                    <a:lstStyle/>
                    <a:p>
                      <a:r>
                        <a:rPr lang="en-US" dirty="0" smtClean="0"/>
                        <a:t>All</a:t>
                      </a:r>
                      <a:r>
                        <a:rPr lang="en-US" baseline="0" dirty="0" smtClean="0"/>
                        <a:t> critical items are addressed. Some equipment still missing the complete set of lables.</a:t>
                      </a:r>
                    </a:p>
                    <a:p>
                      <a:endParaRPr lang="en-US" baseline="0" dirty="0" smtClean="0"/>
                    </a:p>
                    <a:p>
                      <a:r>
                        <a:rPr lang="en-US" baseline="0" dirty="0" smtClean="0"/>
                        <a:t>see </a:t>
                      </a:r>
                      <a:r>
                        <a:rPr lang="en-US" baseline="0" dirty="0" smtClean="0">
                          <a:hlinkClick r:id="rId2"/>
                        </a:rPr>
                        <a:t>ICSPSS-5678</a:t>
                      </a:r>
                      <a:endParaRPr lang="en-US" dirty="0"/>
                    </a:p>
                  </a:txBody>
                  <a:tcPr/>
                </a:tc>
                <a:extLst>
                  <a:ext uri="{0D108BD9-81ED-4DB2-BD59-A6C34878D82A}">
                    <a16:rowId xmlns:a16="http://schemas.microsoft.com/office/drawing/2014/main" val="1115505094"/>
                  </a:ext>
                </a:extLst>
              </a:tr>
              <a:tr h="3569368">
                <a:tc>
                  <a:txBody>
                    <a:bodyPr/>
                    <a:lstStyle/>
                    <a:p>
                      <a:r>
                        <a:rPr lang="en-US" dirty="0" smtClean="0"/>
                        <a:t>Non-compliances</a:t>
                      </a:r>
                      <a:r>
                        <a:rPr lang="en-US" baseline="0" dirty="0" smtClean="0"/>
                        <a:t> from the ACC PSS CDR report (ESS-5121803)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critical items are addressed. The remaining items are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Two minor improvement to the ACC PSS SIL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Order spares for safety tokens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Improve the quality of </a:t>
                      </a:r>
                      <a:r>
                        <a:rPr lang="en-US" sz="1800" b="0" i="1" kern="1200" dirty="0" smtClean="0">
                          <a:solidFill>
                            <a:schemeClr val="dk1"/>
                          </a:solidFill>
                          <a:effectLst/>
                          <a:latin typeface="+mn-lt"/>
                          <a:ea typeface="+mn-ea"/>
                          <a:cs typeface="+mn-cs"/>
                        </a:rPr>
                        <a:t>Risk index for Accelerator</a:t>
                      </a:r>
                      <a:r>
                        <a:rPr lang="en-US" sz="1800" b="0" i="0" kern="1200" dirty="0" smtClean="0">
                          <a:solidFill>
                            <a:schemeClr val="dk1"/>
                          </a:solidFill>
                          <a:effectLst/>
                          <a:latin typeface="+mn-lt"/>
                          <a:ea typeface="+mn-ea"/>
                          <a:cs typeface="+mn-cs"/>
                        </a:rPr>
                        <a:t> (ESS-3878402) by adding relevant reference analysis documentation (for accelerator division)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See </a:t>
                      </a:r>
                      <a:r>
                        <a:rPr lang="en-US" baseline="0" dirty="0" smtClean="0">
                          <a:hlinkClick r:id="rId3"/>
                        </a:rPr>
                        <a:t>ACC PSS CDR Follow-up</a:t>
                      </a:r>
                      <a:endParaRPr lang="en-US" dirty="0" smtClean="0"/>
                    </a:p>
                  </a:txBody>
                  <a:tcPr/>
                </a:tc>
                <a:extLst>
                  <a:ext uri="{0D108BD9-81ED-4DB2-BD59-A6C34878D82A}">
                    <a16:rowId xmlns:a16="http://schemas.microsoft.com/office/drawing/2014/main" val="272541510"/>
                  </a:ext>
                </a:extLst>
              </a:tr>
            </a:tbl>
          </a:graphicData>
        </a:graphic>
      </p:graphicFrame>
    </p:spTree>
    <p:extLst>
      <p:ext uri="{BB962C8B-B14F-4D97-AF65-F5344CB8AC3E}">
        <p14:creationId xmlns:p14="http://schemas.microsoft.com/office/powerpoint/2010/main" val="354688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a:t>
            </a:r>
            <a:r>
              <a:rPr lang="sv-SE" dirty="0"/>
              <a:t>:</a:t>
            </a:r>
            <a:r>
              <a:rPr lang="sv-SE" dirty="0" smtClean="0"/>
              <a:t> </a:t>
            </a:r>
            <a:r>
              <a:rPr lang="sv-SE" dirty="0"/>
              <a:t>n</a:t>
            </a:r>
            <a:r>
              <a:rPr lang="sv-SE" dirty="0" smtClean="0"/>
              <a:t>on-</a:t>
            </a:r>
            <a:r>
              <a:rPr lang="sv-SE" dirty="0" err="1" smtClean="0"/>
              <a:t>compliances</a:t>
            </a:r>
            <a:endParaRPr lang="sv-SE" dirty="0"/>
          </a:p>
        </p:txBody>
      </p:sp>
      <p:graphicFrame>
        <p:nvGraphicFramePr>
          <p:cNvPr id="3" name="Table 2"/>
          <p:cNvGraphicFramePr>
            <a:graphicFrameLocks noGrp="1"/>
          </p:cNvGraphicFramePr>
          <p:nvPr>
            <p:extLst>
              <p:ext uri="{D42A27DB-BD31-4B8C-83A1-F6EECF244321}">
                <p14:modId xmlns:p14="http://schemas.microsoft.com/office/powerpoint/2010/main" val="2067731710"/>
              </p:ext>
            </p:extLst>
          </p:nvPr>
        </p:nvGraphicFramePr>
        <p:xfrm>
          <a:off x="354419" y="1352196"/>
          <a:ext cx="11405190" cy="5458166"/>
        </p:xfrm>
        <a:graphic>
          <a:graphicData uri="http://schemas.openxmlformats.org/drawingml/2006/table">
            <a:tbl>
              <a:tblPr firstRow="1" bandRow="1">
                <a:tableStyleId>{5C22544A-7EE6-4342-B048-85BDC9FD1C3A}</a:tableStyleId>
              </a:tblPr>
              <a:tblGrid>
                <a:gridCol w="4068725">
                  <a:extLst>
                    <a:ext uri="{9D8B030D-6E8A-4147-A177-3AD203B41FA5}">
                      <a16:colId xmlns:a16="http://schemas.microsoft.com/office/drawing/2014/main" val="1558822518"/>
                    </a:ext>
                  </a:extLst>
                </a:gridCol>
                <a:gridCol w="7336465">
                  <a:extLst>
                    <a:ext uri="{9D8B030D-6E8A-4147-A177-3AD203B41FA5}">
                      <a16:colId xmlns:a16="http://schemas.microsoft.com/office/drawing/2014/main" val="2978733241"/>
                    </a:ext>
                  </a:extLst>
                </a:gridCol>
              </a:tblGrid>
              <a:tr h="425758">
                <a:tc>
                  <a:txBody>
                    <a:bodyPr/>
                    <a:lstStyle/>
                    <a:p>
                      <a:r>
                        <a:rPr lang="en-US" dirty="0" smtClean="0"/>
                        <a:t>Item</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3084172595"/>
                  </a:ext>
                </a:extLst>
              </a:tr>
              <a:tr h="1049814">
                <a:tc>
                  <a:txBody>
                    <a:bodyPr/>
                    <a:lstStyle/>
                    <a:p>
                      <a:r>
                        <a:rPr lang="en-US" dirty="0" smtClean="0"/>
                        <a:t>Non-compliances from the ACC PSS SW peer-review report (ESS-5244740)</a:t>
                      </a:r>
                      <a:endParaRPr lang="en-US" dirty="0"/>
                    </a:p>
                  </a:txBody>
                  <a:tcPr/>
                </a:tc>
                <a:tc>
                  <a:txBody>
                    <a:bodyPr/>
                    <a:lstStyle/>
                    <a:p>
                      <a:r>
                        <a:rPr lang="en-US" dirty="0" smtClean="0"/>
                        <a:t>All</a:t>
                      </a:r>
                      <a:r>
                        <a:rPr lang="en-US" baseline="0" dirty="0" smtClean="0"/>
                        <a:t> critical items are addressed. The remaining items are the following:</a:t>
                      </a:r>
                    </a:p>
                    <a:p>
                      <a:pPr marL="285750" indent="-285750">
                        <a:buFont typeface="Arial" panose="020B0604020202020204" pitchFamily="34" charset="0"/>
                        <a:buChar char="•"/>
                      </a:pPr>
                      <a:r>
                        <a:rPr lang="en-US" baseline="0" dirty="0" smtClean="0"/>
                        <a:t>Improve quality of ACC PSS &amp; Gamma Blocker ICD (ESS-3231606)</a:t>
                      </a:r>
                    </a:p>
                    <a:p>
                      <a:pPr marL="285750" indent="-285750">
                        <a:buFont typeface="Arial" panose="020B0604020202020204" pitchFamily="34" charset="0"/>
                        <a:buChar char="•"/>
                      </a:pPr>
                      <a:r>
                        <a:rPr lang="en-US" baseline="0" dirty="0" smtClean="0"/>
                        <a:t>Consider the proposal on how to implement </a:t>
                      </a:r>
                      <a:r>
                        <a:rPr lang="en-US" dirty="0" smtClean="0"/>
                        <a:t>ACCPSS_SIF6</a:t>
                      </a:r>
                    </a:p>
                    <a:p>
                      <a:pPr marL="285750" indent="-2857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See </a:t>
                      </a:r>
                      <a:r>
                        <a:rPr lang="en-US" baseline="0" dirty="0" smtClean="0">
                          <a:hlinkClick r:id="rId2"/>
                        </a:rPr>
                        <a:t>ICSPSS-5680</a:t>
                      </a:r>
                      <a:endParaRPr lang="en-US" dirty="0"/>
                    </a:p>
                  </a:txBody>
                  <a:tcPr/>
                </a:tc>
                <a:extLst>
                  <a:ext uri="{0D108BD9-81ED-4DB2-BD59-A6C34878D82A}">
                    <a16:rowId xmlns:a16="http://schemas.microsoft.com/office/drawing/2014/main" val="1115505094"/>
                  </a:ext>
                </a:extLst>
              </a:tr>
              <a:tr h="3569368">
                <a:tc>
                  <a:txBody>
                    <a:bodyPr/>
                    <a:lstStyle/>
                    <a:p>
                      <a:r>
                        <a:rPr lang="en-US" dirty="0" smtClean="0"/>
                        <a:t>Non-compliances</a:t>
                      </a:r>
                      <a:r>
                        <a:rPr lang="en-US" baseline="0" dirty="0" smtClean="0"/>
                        <a:t> from the ACC PSS FIT report (ESS-5572436)</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critical remaining items are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smtClean="0"/>
                        <a:t>Integrated test with REMS</a:t>
                      </a:r>
                      <a:r>
                        <a:rPr lang="en-US" dirty="0" smtClean="0"/>
                        <a:t>:</a:t>
                      </a:r>
                      <a:r>
                        <a:rPr lang="en-US" baseline="0" dirty="0" smtClean="0"/>
                        <a:t> </a:t>
                      </a:r>
                      <a:r>
                        <a:rPr lang="en-US" dirty="0" smtClean="0"/>
                        <a:t>The test shall be done prior to</a:t>
                      </a:r>
                      <a:r>
                        <a:rPr lang="en-US" baseline="0" dirty="0" smtClean="0"/>
                        <a:t> </a:t>
                      </a:r>
                      <a:r>
                        <a:rPr lang="en-US" baseline="0" dirty="0" err="1" smtClean="0"/>
                        <a:t>BoD</a:t>
                      </a:r>
                      <a:r>
                        <a:rPr lang="en-US" baseline="0" dirty="0" smtClean="0"/>
                        <a:t>. It is planned for</a:t>
                      </a:r>
                      <a:r>
                        <a:rPr lang="en-US" dirty="0" smtClean="0"/>
                        <a:t> maintenance days in weeks 8 &amp; 9</a:t>
                      </a:r>
                      <a:r>
                        <a:rPr lang="en-US" dirty="0" smtClean="0"/>
                        <a:t>. CCR ESS-5540580</a:t>
                      </a:r>
                      <a:endParaRPr lang="en-US"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smtClean="0"/>
                        <a:t>Installation of mirrors between the beamline and northern wall of the tunnel to facilitate search</a:t>
                      </a:r>
                      <a:r>
                        <a:rPr lang="en-US" dirty="0" smtClean="0"/>
                        <a:t>: Installation is ongoing and will be completed in weeks 6 &amp; 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smtClean="0"/>
                        <a:t>Improvement of lighting between beamline and the northern wall of the tunnel to facilitate search</a:t>
                      </a:r>
                      <a:r>
                        <a:rPr lang="en-US" dirty="0" smtClean="0"/>
                        <a:t>:</a:t>
                      </a:r>
                      <a:r>
                        <a:rPr lang="en-US" baseline="0" dirty="0" smtClean="0"/>
                        <a:t> </a:t>
                      </a:r>
                      <a:r>
                        <a:rPr lang="en-US" dirty="0" smtClean="0"/>
                        <a:t>Approval</a:t>
                      </a:r>
                      <a:r>
                        <a:rPr lang="en-US" baseline="0" dirty="0" smtClean="0"/>
                        <a:t> from RP to keep temporary lights during </a:t>
                      </a:r>
                      <a:r>
                        <a:rPr lang="en-US" baseline="0" dirty="0" err="1" smtClean="0"/>
                        <a:t>BoD</a:t>
                      </a:r>
                      <a:r>
                        <a:rPr lang="en-US" baseline="0" dirty="0" smtClean="0"/>
                        <a:t> operation. Permanent lighting will in place prior to </a:t>
                      </a:r>
                      <a:r>
                        <a:rPr lang="en-US" baseline="0" dirty="0" err="1" smtClean="0"/>
                        <a:t>BoT.</a:t>
                      </a:r>
                      <a:endParaRPr lang="en-US"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See </a:t>
                      </a:r>
                      <a:r>
                        <a:rPr lang="en-US" baseline="0" dirty="0" smtClean="0">
                          <a:hlinkClick r:id="rId3"/>
                        </a:rPr>
                        <a:t>ICSPSS-5679</a:t>
                      </a:r>
                      <a:endParaRPr lang="en-US" dirty="0" smtClean="0"/>
                    </a:p>
                  </a:txBody>
                  <a:tcPr/>
                </a:tc>
                <a:extLst>
                  <a:ext uri="{0D108BD9-81ED-4DB2-BD59-A6C34878D82A}">
                    <a16:rowId xmlns:a16="http://schemas.microsoft.com/office/drawing/2014/main" val="272541510"/>
                  </a:ext>
                </a:extLst>
              </a:tr>
            </a:tbl>
          </a:graphicData>
        </a:graphic>
      </p:graphicFrame>
    </p:spTree>
    <p:extLst>
      <p:ext uri="{BB962C8B-B14F-4D97-AF65-F5344CB8AC3E}">
        <p14:creationId xmlns:p14="http://schemas.microsoft.com/office/powerpoint/2010/main" val="98201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a:xfrm>
            <a:off x="1103708" y="265373"/>
            <a:ext cx="9557203" cy="657339"/>
          </a:xfrm>
        </p:spPr>
        <p:txBody>
          <a:bodyPr/>
          <a:lstStyle/>
          <a:p>
            <a:r>
              <a:rPr lang="sv-SE" dirty="0" smtClean="0"/>
              <a:t>ACC PSS</a:t>
            </a:r>
            <a:r>
              <a:rPr lang="sv-SE" dirty="0"/>
              <a:t>:</a:t>
            </a:r>
            <a:r>
              <a:rPr lang="sv-SE" dirty="0" smtClean="0"/>
              <a:t> </a:t>
            </a:r>
            <a:r>
              <a:rPr lang="sv-SE" dirty="0" err="1" smtClean="0"/>
              <a:t>CCRs</a:t>
            </a:r>
            <a:r>
              <a:rPr lang="sv-SE" dirty="0" smtClean="0"/>
              <a:t> &amp; </a:t>
            </a:r>
            <a:r>
              <a:rPr lang="sv-SE" dirty="0" err="1" smtClean="0"/>
              <a:t>further</a:t>
            </a:r>
            <a:r>
              <a:rPr lang="sv-SE" dirty="0" smtClean="0"/>
              <a:t> </a:t>
            </a:r>
            <a:r>
              <a:rPr lang="sv-SE" dirty="0" err="1" smtClean="0"/>
              <a:t>improvements</a:t>
            </a:r>
            <a:endParaRPr lang="sv-SE" dirty="0"/>
          </a:p>
        </p:txBody>
      </p:sp>
      <p:graphicFrame>
        <p:nvGraphicFramePr>
          <p:cNvPr id="3" name="Table 2"/>
          <p:cNvGraphicFramePr>
            <a:graphicFrameLocks noGrp="1"/>
          </p:cNvGraphicFramePr>
          <p:nvPr>
            <p:extLst>
              <p:ext uri="{D42A27DB-BD31-4B8C-83A1-F6EECF244321}">
                <p14:modId xmlns:p14="http://schemas.microsoft.com/office/powerpoint/2010/main" val="1868274152"/>
              </p:ext>
            </p:extLst>
          </p:nvPr>
        </p:nvGraphicFramePr>
        <p:xfrm>
          <a:off x="561706" y="1218242"/>
          <a:ext cx="11334308" cy="5582920"/>
        </p:xfrm>
        <a:graphic>
          <a:graphicData uri="http://schemas.openxmlformats.org/drawingml/2006/table">
            <a:tbl>
              <a:tblPr firstRow="1" bandRow="1">
                <a:tableStyleId>{5C22544A-7EE6-4342-B048-85BDC9FD1C3A}</a:tableStyleId>
              </a:tblPr>
              <a:tblGrid>
                <a:gridCol w="4646399">
                  <a:extLst>
                    <a:ext uri="{9D8B030D-6E8A-4147-A177-3AD203B41FA5}">
                      <a16:colId xmlns:a16="http://schemas.microsoft.com/office/drawing/2014/main" val="1558822518"/>
                    </a:ext>
                  </a:extLst>
                </a:gridCol>
                <a:gridCol w="6687909">
                  <a:extLst>
                    <a:ext uri="{9D8B030D-6E8A-4147-A177-3AD203B41FA5}">
                      <a16:colId xmlns:a16="http://schemas.microsoft.com/office/drawing/2014/main" val="2978733241"/>
                    </a:ext>
                  </a:extLst>
                </a:gridCol>
              </a:tblGrid>
              <a:tr h="370840">
                <a:tc>
                  <a:txBody>
                    <a:bodyPr/>
                    <a:lstStyle/>
                    <a:p>
                      <a:r>
                        <a:rPr lang="en-US" dirty="0" smtClean="0"/>
                        <a:t>Item</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3084172595"/>
                  </a:ext>
                </a:extLst>
              </a:tr>
              <a:tr h="370840">
                <a:tc>
                  <a:txBody>
                    <a:bodyPr/>
                    <a:lstStyle/>
                    <a:p>
                      <a:r>
                        <a:rPr lang="en-US" dirty="0" smtClean="0"/>
                        <a:t>Reverification</a:t>
                      </a:r>
                      <a:r>
                        <a:rPr lang="en-US" baseline="0" dirty="0" smtClean="0"/>
                        <a:t> of ACC PSS interface with HBL-040 modulator</a:t>
                      </a:r>
                      <a:endParaRPr lang="en-US" dirty="0"/>
                    </a:p>
                  </a:txBody>
                  <a:tcPr/>
                </a:tc>
                <a:tc>
                  <a:txBody>
                    <a:bodyPr/>
                    <a:lstStyle/>
                    <a:p>
                      <a:r>
                        <a:rPr lang="en-US" dirty="0" smtClean="0"/>
                        <a:t>The interface box</a:t>
                      </a:r>
                      <a:r>
                        <a:rPr lang="en-US" baseline="0" dirty="0" smtClean="0"/>
                        <a:t> is re-installed, awaiting retest during weeks 6 &amp; 7.</a:t>
                      </a:r>
                    </a:p>
                    <a:p>
                      <a:r>
                        <a:rPr lang="en-US" baseline="0" dirty="0" smtClean="0"/>
                        <a:t>CCR ESS-5594536</a:t>
                      </a:r>
                    </a:p>
                    <a:p>
                      <a:endParaRPr lang="en-US" dirty="0"/>
                    </a:p>
                  </a:txBody>
                  <a:tcPr/>
                </a:tc>
                <a:extLst>
                  <a:ext uri="{0D108BD9-81ED-4DB2-BD59-A6C34878D82A}">
                    <a16:rowId xmlns:a16="http://schemas.microsoft.com/office/drawing/2014/main" val="1034950536"/>
                  </a:ext>
                </a:extLst>
              </a:tr>
              <a:tr h="370840">
                <a:tc>
                  <a:txBody>
                    <a:bodyPr/>
                    <a:lstStyle/>
                    <a:p>
                      <a:r>
                        <a:rPr lang="en-US" dirty="0" smtClean="0"/>
                        <a:t>Improve the occupancy counter function of ACC PSS</a:t>
                      </a:r>
                      <a:endParaRPr lang="en-US" dirty="0"/>
                    </a:p>
                  </a:txBody>
                  <a:tcPr/>
                </a:tc>
                <a:tc>
                  <a:txBody>
                    <a:bodyPr/>
                    <a:lstStyle/>
                    <a:p>
                      <a:r>
                        <a:rPr lang="en-US" dirty="0" smtClean="0"/>
                        <a:t>The occupancy counter of ACC PSS is automatically</a:t>
                      </a:r>
                      <a:r>
                        <a:rPr lang="en-US" baseline="0" dirty="0" smtClean="0"/>
                        <a:t> reset to zero upon losing integrity of access control to the area (e.g. an e-exit door is open). ACC PSS will be updated to make this reset manually instead, in order to enable operators to reset the counter considering the access status, and number of individuals still in the tunnel. The update is planned for weeks 6 &amp;7.</a:t>
                      </a:r>
                    </a:p>
                    <a:p>
                      <a:endParaRPr lang="en-US" baseline="0" dirty="0" smtClean="0"/>
                    </a:p>
                    <a:p>
                      <a:r>
                        <a:rPr lang="en-US" baseline="0" dirty="0" smtClean="0"/>
                        <a:t>See </a:t>
                      </a:r>
                      <a:r>
                        <a:rPr lang="en-US" baseline="0" dirty="0" smtClean="0">
                          <a:hlinkClick r:id="rId2"/>
                        </a:rPr>
                        <a:t>ICSPSS-5889</a:t>
                      </a:r>
                      <a:endParaRPr lang="en-US" baseline="0" dirty="0" smtClean="0"/>
                    </a:p>
                    <a:p>
                      <a:pPr marL="0" algn="l" defTabSz="914400" rtl="0" eaLnBrk="1" latinLnBrk="0" hangingPunct="1"/>
                      <a:r>
                        <a:rPr lang="en-US" baseline="0" dirty="0" smtClean="0"/>
                        <a:t>CCR </a:t>
                      </a:r>
                      <a:r>
                        <a:rPr lang="en-US" sz="1800" kern="1200" baseline="0" dirty="0" smtClean="0">
                          <a:solidFill>
                            <a:schemeClr val="dk1"/>
                          </a:solidFill>
                          <a:latin typeface="+mn-lt"/>
                          <a:ea typeface="+mn-ea"/>
                          <a:cs typeface="+mn-cs"/>
                        </a:rPr>
                        <a:t>ESS-5604777</a:t>
                      </a:r>
                      <a:endParaRPr 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val="1824725833"/>
                  </a:ext>
                </a:extLst>
              </a:tr>
              <a:tr h="370840">
                <a:tc>
                  <a:txBody>
                    <a:bodyPr/>
                    <a:lstStyle/>
                    <a:p>
                      <a:r>
                        <a:rPr lang="en-US" dirty="0" smtClean="0"/>
                        <a:t>Address</a:t>
                      </a:r>
                      <a:r>
                        <a:rPr lang="en-US" baseline="0" dirty="0" smtClean="0"/>
                        <a:t> issue with PAS</a:t>
                      </a:r>
                      <a:endParaRPr lang="en-US" dirty="0"/>
                    </a:p>
                  </a:txBody>
                  <a:tcPr/>
                </a:tc>
                <a:tc>
                  <a:txBody>
                    <a:bodyPr/>
                    <a:lstStyle/>
                    <a:p>
                      <a:r>
                        <a:rPr lang="en-US" dirty="0" smtClean="0"/>
                        <a:t>We have recently observed issues with</a:t>
                      </a:r>
                      <a:r>
                        <a:rPr lang="en-US" baseline="0" dirty="0" smtClean="0"/>
                        <a:t> person stuck inside PAS during entry or exit cycles. PAS sensors will be adjusted to improve the situation. The update is planned for weeks 6 &amp;7.</a:t>
                      </a:r>
                    </a:p>
                    <a:p>
                      <a:endParaRPr lang="en-US" baseline="0" dirty="0" smtClean="0"/>
                    </a:p>
                    <a:p>
                      <a:r>
                        <a:rPr lang="en-US" baseline="0" dirty="0" smtClean="0"/>
                        <a:t>See </a:t>
                      </a:r>
                      <a:r>
                        <a:rPr lang="en-US" baseline="0" dirty="0" smtClean="0">
                          <a:hlinkClick r:id="rId3"/>
                        </a:rPr>
                        <a:t>ICSPSS-5642</a:t>
                      </a:r>
                      <a:endParaRPr lang="en-US" dirty="0"/>
                    </a:p>
                  </a:txBody>
                  <a:tcPr/>
                </a:tc>
                <a:extLst>
                  <a:ext uri="{0D108BD9-81ED-4DB2-BD59-A6C34878D82A}">
                    <a16:rowId xmlns:a16="http://schemas.microsoft.com/office/drawing/2014/main" val="2113352902"/>
                  </a:ext>
                </a:extLst>
              </a:tr>
            </a:tbl>
          </a:graphicData>
        </a:graphic>
      </p:graphicFrame>
    </p:spTree>
    <p:extLst>
      <p:ext uri="{BB962C8B-B14F-4D97-AF65-F5344CB8AC3E}">
        <p14:creationId xmlns:p14="http://schemas.microsoft.com/office/powerpoint/2010/main" val="147914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ESS0013_ESS_191217" id="{25A5AE2A-28F6-4104-8C72-7304B1F48254}" vid="{320E9B42-7F55-4E52-AA64-0C45CA88F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6603</TotalTime>
  <Words>723</Words>
  <Application>Microsoft Office PowerPoint</Application>
  <PresentationFormat>Widescreen</PresentationFormat>
  <Paragraphs>134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Segoe UI</vt:lpstr>
      <vt:lpstr>Segoe UI Light</vt:lpstr>
      <vt:lpstr>Segoe UI Semibold</vt:lpstr>
      <vt:lpstr>Wingdings</vt:lpstr>
      <vt:lpstr>Wingdings 2</vt:lpstr>
      <vt:lpstr>Office-tema</vt:lpstr>
      <vt:lpstr>PowerPoint Presentation</vt:lpstr>
      <vt:lpstr>ACC PSS, ACC ODHDS &amp; CB ODHDS</vt:lpstr>
      <vt:lpstr>PowerPoint Presentation</vt:lpstr>
      <vt:lpstr>ACC PSS: Scope and status</vt:lpstr>
      <vt:lpstr>ACC PSS: current status</vt:lpstr>
      <vt:lpstr>ACC PSS: non-compliances (ESS-5547527)</vt:lpstr>
      <vt:lpstr>ACC PSS: non-compliances</vt:lpstr>
      <vt:lpstr>ACC PSS: non-compliances</vt:lpstr>
      <vt:lpstr>ACC PSS: CCRs &amp; further improvements</vt:lpstr>
      <vt:lpstr>ACC PSS: CIDL</vt:lpstr>
      <vt:lpstr>PowerPoint Presentation</vt:lpstr>
      <vt:lpstr>GDS: CB ODHDS &amp; ACC ODHDS</vt:lpstr>
      <vt:lpstr>ACC ODHDS &amp; CB ODHDS: Interfaces</vt:lpstr>
      <vt:lpstr>ACC ODHDS &amp; CB ODHDS status</vt:lpstr>
      <vt:lpstr>ACC ODHDS &amp; CB ODHDS: CIDLs</vt:lpstr>
      <vt:lpstr>  Thank you!  Questions?</vt:lpstr>
      <vt:lpstr>PowerPoint Presentation</vt:lpstr>
      <vt:lpstr>ACC PSS: FSA findings</vt:lpstr>
      <vt:lpstr>ACC PSS: FSA findings</vt:lpstr>
      <vt:lpstr>ACC PSS: FSA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martin.sjostrand@esss.se</dc:creator>
  <cp:lastModifiedBy>Morteza Mansouri</cp:lastModifiedBy>
  <cp:revision>380</cp:revision>
  <cp:lastPrinted>2019-03-08T10:27:30Z</cp:lastPrinted>
  <dcterms:created xsi:type="dcterms:W3CDTF">2020-01-21T09:56:49Z</dcterms:created>
  <dcterms:modified xsi:type="dcterms:W3CDTF">2025-02-04T08:42:31Z</dcterms:modified>
</cp:coreProperties>
</file>