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72" r:id="rId2"/>
    <p:sldId id="280" r:id="rId3"/>
    <p:sldId id="284" r:id="rId4"/>
    <p:sldId id="285" r:id="rId5"/>
    <p:sldId id="286" r:id="rId6"/>
    <p:sldId id="283" r:id="rId7"/>
    <p:sldId id="282" r:id="rId8"/>
    <p:sldId id="277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DC"/>
    <a:srgbClr val="666666"/>
    <a:srgbClr val="CCCCCC"/>
    <a:srgbClr val="FECC99"/>
    <a:srgbClr val="FEE6CC"/>
    <a:srgbClr val="CCDFDB"/>
    <a:srgbClr val="E5F0EC"/>
    <a:srgbClr val="D7E59A"/>
    <a:srgbClr val="EBF1CB"/>
    <a:srgbClr val="CDD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7" autoAdjust="0"/>
    <p:restoredTop sz="94681" autoAdjust="0"/>
  </p:normalViewPr>
  <p:slideViewPr>
    <p:cSldViewPr snapToGrid="0" snapToObjects="1">
      <p:cViewPr varScale="1">
        <p:scale>
          <a:sx n="76" d="100"/>
          <a:sy n="76" d="100"/>
        </p:scale>
        <p:origin x="1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2025-01-31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82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2025-01-31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 smtClean="0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 smtClean="0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2025-01-31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2025-01-31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2025-01-31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2025-01-31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2025-01-31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2025-01-31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2025-01-31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2025-01-31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hess.esss.lu.se/enovia/link/ESS-3071519/21308.51166.39424.17254/valid" TargetMode="External"/><Relationship Id="rId3" Type="http://schemas.openxmlformats.org/officeDocument/2006/relationships/hyperlink" Target="https://chess.esss.lu.se/enovia/link/21308.51166.46434.16790/valid" TargetMode="External"/><Relationship Id="rId7" Type="http://schemas.openxmlformats.org/officeDocument/2006/relationships/hyperlink" Target="https://chess.esss.lu.se/enovia/link/ESS-2705778/21308.51166.23167.17911/valid" TargetMode="External"/><Relationship Id="rId2" Type="http://schemas.openxmlformats.org/officeDocument/2006/relationships/hyperlink" Target="https://chess.esss.lu.se/enovia/link/21308.51166.64238.8634/valid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hyperlink" Target="https://chess.esss.lu.se/enovia/link/ESS-4905342/21308.51166.6718.29610/valid" TargetMode="External"/><Relationship Id="rId10" Type="http://schemas.openxmlformats.org/officeDocument/2006/relationships/hyperlink" Target="https://chess.esss.lu.se/enovia/link/ESS-1109708/21308.51166.10752.57146/valid" TargetMode="External"/><Relationship Id="rId4" Type="http://schemas.openxmlformats.org/officeDocument/2006/relationships/hyperlink" Target="https://chess.esss.lu.se/enovia/link/ESS-4837895/21308.51166.22700.60015/valid" TargetMode="External"/><Relationship Id="rId9" Type="http://schemas.openxmlformats.org/officeDocument/2006/relationships/hyperlink" Target="ESS-3184159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hess.esss.lu.se/enovia/link/ESS-5604141/21308.51166.57388.37100/valid" TargetMode="External"/><Relationship Id="rId3" Type="http://schemas.openxmlformats.org/officeDocument/2006/relationships/hyperlink" Target="https://chess.esss.lu.se/enovia/link/21308.51166.30644.52611/valid" TargetMode="External"/><Relationship Id="rId7" Type="http://schemas.openxmlformats.org/officeDocument/2006/relationships/hyperlink" Target="https://chess.esss.lu.se/enovia/link/ESS-3919081/21308.51166.12474.46832/valid" TargetMode="External"/><Relationship Id="rId2" Type="http://schemas.openxmlformats.org/officeDocument/2006/relationships/hyperlink" Target="https://chess.esss.lu.se/enovia/link/ESS-4747642/21308.51166.6376.10767/valid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hess.esss.lu.se/enovia/link/21308.51166.35127.14330/valid" TargetMode="External"/><Relationship Id="rId5" Type="http://schemas.openxmlformats.org/officeDocument/2006/relationships/hyperlink" Target="https://chess.esss.lu.se/enovia/link/21308.51166.24584.28040/valid" TargetMode="External"/><Relationship Id="rId4" Type="http://schemas.openxmlformats.org/officeDocument/2006/relationships/hyperlink" Target="https://chess.esss.lu.se/enovia/link/21308.51166.37189.39107/valid" TargetMode="Externa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hess.esss.lu.se/enovia/link/21308.51166.27549.12162/valid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hess.esss.lu.se/enovia/link/ESS-4905342/21308.51166.6718.29610/valid" TargetMode="External"/><Relationship Id="rId4" Type="http://schemas.openxmlformats.org/officeDocument/2006/relationships/hyperlink" Target="https://chess.esss.lu.se/enovia/link/ESS-5401743/21308.51166.63164.58819/vali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hess.esss.lu.se/enovia/link/21308.51166.4261.36347/valid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hess.esss.lu.se/enovia/link/ESS-0147093/21308.51166.14161.37823/valid" TargetMode="External"/><Relationship Id="rId4" Type="http://schemas.openxmlformats.org/officeDocument/2006/relationships/hyperlink" Target="https://chess.esss.lu.se/enovia/link/ESS-4837895/21308.51166.22700.60015/vali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hess.esss.lu.se/enovia/link/21308.51166.4261.36347/valid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hess.esss.lu.se/enovia/link/ESS-0147093/21308.51166.14161.37823/valid" TargetMode="External"/><Relationship Id="rId5" Type="http://schemas.openxmlformats.org/officeDocument/2006/relationships/hyperlink" Target="https://chess.esss.lu.se/enovia/link/ESS-4795207/21308.51166.10974.33686/valid" TargetMode="External"/><Relationship Id="rId4" Type="http://schemas.openxmlformats.org/officeDocument/2006/relationships/hyperlink" Target="https://jira.ess.eu/browse/SRR-5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hess.esss.lu.se/enovia/link/ESS-4837895/21308.51166.22700.60015/valid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515B4B-3ADD-418D-A61D-2099706C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 SAR4 Facility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34CE1B4-62B3-438D-AEBF-F359667A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1</a:t>
            </a:fld>
            <a:endParaRPr lang="sv-SE"/>
          </a:p>
        </p:txBody>
      </p:sp>
      <p:graphicFrame>
        <p:nvGraphicFramePr>
          <p:cNvPr id="8" name="Tabell 8">
            <a:extLst>
              <a:ext uri="{FF2B5EF4-FFF2-40B4-BE49-F238E27FC236}">
                <a16:creationId xmlns:a16="http://schemas.microsoft.com/office/drawing/2014/main" id="{6785EE1E-4A1C-4346-83D0-84014F8F2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858891"/>
              </p:ext>
            </p:extLst>
          </p:nvPr>
        </p:nvGraphicFramePr>
        <p:xfrm>
          <a:off x="1195647" y="1633448"/>
          <a:ext cx="10134600" cy="2288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4600">
                  <a:extLst>
                    <a:ext uri="{9D8B030D-6E8A-4147-A177-3AD203B41FA5}">
                      <a16:colId xmlns:a16="http://schemas.microsoft.com/office/drawing/2014/main" val="1887023439"/>
                    </a:ext>
                  </a:extLst>
                </a:gridCol>
              </a:tblGrid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 smtClean="0">
                          <a:solidFill>
                            <a:schemeClr val="bg1"/>
                          </a:solidFill>
                        </a:rPr>
                        <a:t>1	Electrical infrastructure (</a:t>
                      </a:r>
                      <a:r>
                        <a:rPr lang="sv-SE" sz="2000" b="0" dirty="0" smtClean="0"/>
                        <a:t>=ESS.INFR.W01) – </a:t>
                      </a:r>
                      <a:r>
                        <a:rPr lang="sv-SE" sz="2000" b="0" i="1" dirty="0" smtClean="0"/>
                        <a:t>Dan Jensen</a:t>
                      </a:r>
                      <a:endParaRPr lang="en-GB" sz="2000" b="0" i="1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739561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 smtClean="0">
                          <a:solidFill>
                            <a:schemeClr val="bg1"/>
                          </a:solidFill>
                        </a:rPr>
                        <a:t>2	Cooling</a:t>
                      </a:r>
                      <a:r>
                        <a:rPr lang="en-GB" sz="2000" b="0" baseline="0" noProof="0" dirty="0" smtClean="0">
                          <a:solidFill>
                            <a:schemeClr val="bg1"/>
                          </a:solidFill>
                        </a:rPr>
                        <a:t> (=ESS.INFR.W04) and instrument air</a:t>
                      </a:r>
                      <a:r>
                        <a:rPr lang="en-GB" sz="2000" b="0" noProof="0" dirty="0" smtClean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sv-SE" sz="2000" dirty="0" smtClean="0">
                          <a:solidFill>
                            <a:schemeClr val="bg1"/>
                          </a:solidFill>
                        </a:rPr>
                        <a:t>=ESS.INFR.W05) </a:t>
                      </a:r>
                      <a:r>
                        <a:rPr lang="sv-SE" sz="2000" i="1" dirty="0" smtClean="0">
                          <a:solidFill>
                            <a:schemeClr val="bg1"/>
                          </a:solidFill>
                        </a:rPr>
                        <a:t>– Björn Eldvall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991455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 smtClean="0">
                          <a:solidFill>
                            <a:schemeClr val="bg1"/>
                          </a:solidFill>
                        </a:rPr>
                        <a:t>3	</a:t>
                      </a:r>
                      <a:r>
                        <a:rPr lang="en-GB" sz="2000" b="0" noProof="0" dirty="0" smtClean="0">
                          <a:solidFill>
                            <a:schemeClr val="bg1"/>
                          </a:solidFill>
                        </a:rPr>
                        <a:t>HVAC, heating,</a:t>
                      </a:r>
                      <a:r>
                        <a:rPr lang="en-GB" sz="2000" b="0" baseline="0" noProof="0" dirty="0" smtClean="0">
                          <a:solidFill>
                            <a:schemeClr val="bg1"/>
                          </a:solidFill>
                        </a:rPr>
                        <a:t> ventilation, AC</a:t>
                      </a:r>
                      <a:r>
                        <a:rPr lang="en-GB" sz="2000" b="0" noProof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2000" b="0" noProof="0" dirty="0" smtClean="0">
                          <a:solidFill>
                            <a:schemeClr val="bg1"/>
                          </a:solidFill>
                        </a:rPr>
                        <a:t>(=ESS.INFR.G01.G01) – </a:t>
                      </a:r>
                      <a:r>
                        <a:rPr lang="en-GB" sz="2000" b="0" i="1" noProof="0" dirty="0" smtClean="0">
                          <a:solidFill>
                            <a:schemeClr val="bg1"/>
                          </a:solidFill>
                        </a:rPr>
                        <a:t>Lars Persson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378964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4	</a:t>
                      </a:r>
                      <a:r>
                        <a:rPr lang="en-GB" sz="2000" b="0" noProof="0" dirty="0" smtClean="0">
                          <a:solidFill>
                            <a:schemeClr val="bg1"/>
                          </a:solidFill>
                        </a:rPr>
                        <a:t>Fire</a:t>
                      </a:r>
                      <a:r>
                        <a:rPr lang="en-GB" sz="2000" b="0" baseline="0" noProof="0" dirty="0" smtClean="0">
                          <a:solidFill>
                            <a:schemeClr val="bg1"/>
                          </a:solidFill>
                        </a:rPr>
                        <a:t> safety (=ESS.INFR.FM01) </a:t>
                      </a:r>
                      <a:r>
                        <a:rPr lang="en-GB" sz="2000" b="0" baseline="0" noProof="0" dirty="0" smtClean="0">
                          <a:solidFill>
                            <a:schemeClr val="bg1"/>
                          </a:solidFill>
                        </a:rPr>
                        <a:t>fire alarm / sprinkler </a:t>
                      </a:r>
                      <a:r>
                        <a:rPr lang="en-GB" sz="2000" b="0" i="1" baseline="0" noProof="0" dirty="0" smtClean="0">
                          <a:solidFill>
                            <a:schemeClr val="bg1"/>
                          </a:solidFill>
                        </a:rPr>
                        <a:t>– Lars Oskarsson</a:t>
                      </a:r>
                      <a:endParaRPr lang="en-GB" sz="2000" b="0" i="1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913222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5	</a:t>
                      </a:r>
                      <a:r>
                        <a:rPr lang="en-GB" sz="2000" b="0" noProof="0" dirty="0" smtClean="0">
                          <a:solidFill>
                            <a:schemeClr val="bg1"/>
                          </a:solidFill>
                        </a:rPr>
                        <a:t>Fire sealing (e.g. </a:t>
                      </a:r>
                      <a:r>
                        <a:rPr lang="sv-SE" sz="2000" dirty="0" smtClean="0">
                          <a:solidFill>
                            <a:schemeClr val="bg1"/>
                          </a:solidFill>
                        </a:rPr>
                        <a:t>=ESS.INFR.U04.U01.U02.A01) </a:t>
                      </a:r>
                      <a:r>
                        <a:rPr lang="sv-SE" sz="2000" i="1" dirty="0" smtClean="0">
                          <a:solidFill>
                            <a:schemeClr val="bg1"/>
                          </a:solidFill>
                        </a:rPr>
                        <a:t>– Lars Oskarsson</a:t>
                      </a:r>
                      <a:endParaRPr lang="en-GB" sz="2000" b="0" i="1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532126"/>
                  </a:ext>
                </a:extLst>
              </a:tr>
            </a:tbl>
          </a:graphicData>
        </a:graphic>
      </p:graphicFrame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A59AED1-4BAA-47FE-A233-9C2F413D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8972905-E434-5D47-AFD2-FA25DA38A1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>
                <a:solidFill>
                  <a:schemeClr val="bg1"/>
                </a:solidFill>
              </a:rPr>
              <a:t>2025-01-31</a:t>
            </a:fld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3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Electrical</a:t>
            </a:r>
            <a:r>
              <a:rPr lang="sv-SE" dirty="0" smtClean="0"/>
              <a:t> </a:t>
            </a:r>
            <a:r>
              <a:rPr lang="sv-SE" dirty="0" err="1" smtClean="0"/>
              <a:t>infrastructure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</a:t>
            </a:fld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tabLst>
                <a:tab pos="357188" algn="l"/>
              </a:tabLst>
            </a:pPr>
            <a:r>
              <a:rPr lang="en-GB" sz="2400" dirty="0" smtClean="0">
                <a:solidFill>
                  <a:schemeClr val="bg1"/>
                </a:solidFill>
              </a:rPr>
              <a:t>((</a:t>
            </a:r>
            <a:r>
              <a:rPr lang="sv-SE" sz="2400" dirty="0" smtClean="0"/>
              <a:t>=(ESS.INFR.W01</a:t>
            </a:r>
            <a:r>
              <a:rPr lang="sv-SE" sz="2400" dirty="0"/>
              <a:t>)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00711" y="1761785"/>
            <a:ext cx="6084085" cy="1195954"/>
          </a:xfrm>
        </p:spPr>
        <p:txBody>
          <a:bodyPr/>
          <a:lstStyle/>
          <a:p>
            <a:r>
              <a:rPr lang="sv-SE" sz="1600" dirty="0" err="1" smtClean="0"/>
              <a:t>Incoming</a:t>
            </a:r>
            <a:r>
              <a:rPr lang="sv-SE" sz="1600" dirty="0" smtClean="0"/>
              <a:t> 21kV via H05 </a:t>
            </a:r>
            <a:r>
              <a:rPr lang="sv-SE" sz="1600" dirty="0" err="1" smtClean="0"/>
              <a:t>primary</a:t>
            </a:r>
            <a:r>
              <a:rPr lang="sv-SE" sz="1600" dirty="0" smtClean="0"/>
              <a:t> </a:t>
            </a:r>
            <a:r>
              <a:rPr lang="sv-SE" sz="1600" dirty="0" err="1" smtClean="0"/>
              <a:t>subst</a:t>
            </a:r>
            <a:r>
              <a:rPr lang="sv-SE" sz="1600" dirty="0" smtClean="0"/>
              <a:t> and H06 distribution </a:t>
            </a:r>
            <a:r>
              <a:rPr lang="sv-SE" sz="1600" dirty="0" err="1" smtClean="0"/>
              <a:t>subst</a:t>
            </a:r>
            <a:r>
              <a:rPr lang="sv-SE" sz="1600" dirty="0" smtClean="0"/>
              <a:t> to 78 transformers in </a:t>
            </a:r>
            <a:r>
              <a:rPr lang="sv-SE" sz="1600" dirty="0" err="1" smtClean="0"/>
              <a:t>electrical</a:t>
            </a:r>
            <a:r>
              <a:rPr lang="sv-SE" sz="1600" dirty="0" smtClean="0"/>
              <a:t> </a:t>
            </a:r>
            <a:r>
              <a:rPr lang="sv-SE" sz="1600" dirty="0" err="1" smtClean="0"/>
              <a:t>substions</a:t>
            </a:r>
            <a:r>
              <a:rPr lang="sv-SE" sz="1600" dirty="0" smtClean="0"/>
              <a:t> and </a:t>
            </a:r>
            <a:r>
              <a:rPr lang="sv-SE" sz="1600" dirty="0" err="1" smtClean="0"/>
              <a:t>then</a:t>
            </a:r>
            <a:r>
              <a:rPr lang="sv-SE" sz="1600" dirty="0" smtClean="0"/>
              <a:t> to distribution panels </a:t>
            </a:r>
            <a:r>
              <a:rPr lang="sv-SE" sz="1600" dirty="0" err="1" smtClean="0"/>
              <a:t>around</a:t>
            </a:r>
            <a:r>
              <a:rPr lang="sv-SE" sz="1600" dirty="0" smtClean="0"/>
              <a:t> </a:t>
            </a:r>
            <a:r>
              <a:rPr lang="sv-SE" sz="1600" smtClean="0"/>
              <a:t>the site. </a:t>
            </a:r>
            <a:endParaRPr lang="sv-SE" sz="1600" dirty="0" smtClean="0"/>
          </a:p>
          <a:p>
            <a:r>
              <a:rPr lang="sv-SE" sz="1600" dirty="0" err="1" smtClean="0"/>
              <a:t>Also</a:t>
            </a:r>
            <a:r>
              <a:rPr lang="sv-SE" sz="1600" dirty="0" smtClean="0"/>
              <a:t> </a:t>
            </a:r>
            <a:r>
              <a:rPr lang="sv-SE" sz="1600" dirty="0" err="1" smtClean="0"/>
              <a:t>including</a:t>
            </a:r>
            <a:r>
              <a:rPr lang="sv-SE" sz="1600" dirty="0" smtClean="0"/>
              <a:t> diesel backup, </a:t>
            </a:r>
            <a:r>
              <a:rPr lang="sv-SE" sz="1600" dirty="0" err="1" smtClean="0"/>
              <a:t>lighting</a:t>
            </a:r>
            <a:r>
              <a:rPr lang="sv-SE" sz="1600" dirty="0" smtClean="0"/>
              <a:t> and </a:t>
            </a:r>
            <a:r>
              <a:rPr lang="sv-SE" sz="1600" dirty="0" err="1" smtClean="0"/>
              <a:t>power</a:t>
            </a:r>
            <a:r>
              <a:rPr lang="sv-SE" sz="1600" dirty="0" smtClean="0"/>
              <a:t> </a:t>
            </a:r>
            <a:r>
              <a:rPr lang="sv-SE" sz="1600" dirty="0" err="1" smtClean="0"/>
              <a:t>control</a:t>
            </a:r>
            <a:r>
              <a:rPr lang="sv-SE" sz="1600" dirty="0" smtClean="0"/>
              <a:t> system.  </a:t>
            </a:r>
            <a:endParaRPr lang="sv-SE" sz="1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2025-01-31</a:t>
            </a:fld>
            <a:endParaRPr lang="sv-SE" dirty="0"/>
          </a:p>
        </p:txBody>
      </p:sp>
      <p:sp>
        <p:nvSpPr>
          <p:cNvPr id="9" name="Rounded Rectangle 8"/>
          <p:cNvSpPr/>
          <p:nvPr/>
        </p:nvSpPr>
        <p:spPr>
          <a:xfrm>
            <a:off x="473615" y="1819689"/>
            <a:ext cx="1241570" cy="115199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smtClean="0"/>
              <a:t>SCOPE</a:t>
            </a:r>
            <a:endParaRPr lang="sv-SE" dirty="0"/>
          </a:p>
        </p:txBody>
      </p:sp>
      <p:sp>
        <p:nvSpPr>
          <p:cNvPr id="10" name="Rounded Rectangle 9"/>
          <p:cNvSpPr/>
          <p:nvPr/>
        </p:nvSpPr>
        <p:spPr>
          <a:xfrm>
            <a:off x="473615" y="3034704"/>
            <a:ext cx="1241570" cy="54184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smtClean="0"/>
              <a:t>STATUS</a:t>
            </a:r>
            <a:endParaRPr lang="sv-SE" dirty="0"/>
          </a:p>
        </p:txBody>
      </p:sp>
      <p:sp>
        <p:nvSpPr>
          <p:cNvPr id="11" name="Rounded Rectangle 10"/>
          <p:cNvSpPr/>
          <p:nvPr/>
        </p:nvSpPr>
        <p:spPr>
          <a:xfrm>
            <a:off x="473615" y="3622795"/>
            <a:ext cx="1241570" cy="37756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smtClean="0"/>
              <a:t>ISSUES</a:t>
            </a:r>
            <a:endParaRPr lang="sv-SE" dirty="0"/>
          </a:p>
        </p:txBody>
      </p:sp>
      <p:sp>
        <p:nvSpPr>
          <p:cNvPr id="12" name="Rounded Rectangle 11"/>
          <p:cNvSpPr/>
          <p:nvPr/>
        </p:nvSpPr>
        <p:spPr>
          <a:xfrm>
            <a:off x="473615" y="4072841"/>
            <a:ext cx="1241570" cy="93200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smtClean="0"/>
              <a:t>SSCI2S</a:t>
            </a:r>
            <a:endParaRPr lang="sv-SE" dirty="0"/>
          </a:p>
        </p:txBody>
      </p:sp>
      <p:sp>
        <p:nvSpPr>
          <p:cNvPr id="13" name="Rounded Rectangle 12"/>
          <p:cNvSpPr/>
          <p:nvPr/>
        </p:nvSpPr>
        <p:spPr>
          <a:xfrm>
            <a:off x="482924" y="5594390"/>
            <a:ext cx="1241570" cy="8355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smtClean="0"/>
              <a:t>TESTING</a:t>
            </a:r>
            <a:endParaRPr lang="sv-SE" dirty="0"/>
          </a:p>
        </p:txBody>
      </p:sp>
      <p:sp>
        <p:nvSpPr>
          <p:cNvPr id="14" name="Rounded Rectangle 13"/>
          <p:cNvSpPr/>
          <p:nvPr/>
        </p:nvSpPr>
        <p:spPr>
          <a:xfrm>
            <a:off x="473615" y="5071959"/>
            <a:ext cx="1241570" cy="45531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smtClean="0"/>
              <a:t>OTHER</a:t>
            </a:r>
            <a:endParaRPr lang="sv-SE" dirty="0"/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1900711" y="3020816"/>
            <a:ext cx="8530714" cy="555734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1591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 smtClean="0"/>
              <a:t>In operation. </a:t>
            </a:r>
            <a:r>
              <a:rPr lang="sv-SE" sz="1600" dirty="0" err="1" smtClean="0"/>
              <a:t>See</a:t>
            </a:r>
            <a:r>
              <a:rPr lang="sv-SE" sz="1600" dirty="0" smtClean="0"/>
              <a:t> CIDL </a:t>
            </a:r>
            <a:r>
              <a:rPr lang="sv-SE" sz="1600" dirty="0" smtClean="0">
                <a:hlinkClick r:id="rId2"/>
              </a:rPr>
              <a:t>OS-0000019</a:t>
            </a:r>
            <a:r>
              <a:rPr lang="sv-SE" sz="1600" dirty="0" smtClean="0"/>
              <a:t> (</a:t>
            </a:r>
            <a:r>
              <a:rPr lang="sv-SE" sz="1600" dirty="0" err="1" smtClean="0"/>
              <a:t>Electrical</a:t>
            </a:r>
            <a:r>
              <a:rPr lang="sv-SE" sz="1600" dirty="0" smtClean="0"/>
              <a:t> Power Distribution and </a:t>
            </a:r>
            <a:r>
              <a:rPr lang="sv-SE" sz="1600" dirty="0" smtClean="0">
                <a:hlinkClick r:id="rId3"/>
              </a:rPr>
              <a:t>OS-0000096</a:t>
            </a:r>
            <a:r>
              <a:rPr lang="sv-SE" sz="1600" dirty="0" smtClean="0"/>
              <a:t> (LV distribution G </a:t>
            </a:r>
            <a:r>
              <a:rPr lang="sv-SE" sz="1600" dirty="0" err="1" smtClean="0"/>
              <a:t>buildings</a:t>
            </a:r>
            <a:r>
              <a:rPr lang="sv-SE" sz="1600" dirty="0" smtClean="0"/>
              <a:t>) </a:t>
            </a:r>
            <a:endParaRPr lang="sv-SE" sz="1600" b="1" dirty="0" smtClean="0"/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1900711" y="4044742"/>
            <a:ext cx="9467078" cy="642619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1591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i="1" dirty="0" smtClean="0"/>
              <a:t>Service </a:t>
            </a:r>
            <a:r>
              <a:rPr lang="sv-SE" sz="1600" i="1" dirty="0" err="1" smtClean="0"/>
              <a:t>group</a:t>
            </a:r>
            <a:r>
              <a:rPr lang="sv-SE" sz="1600" i="1" dirty="0" smtClean="0"/>
              <a:t>: </a:t>
            </a:r>
            <a:r>
              <a:rPr lang="sv-SE" sz="1600" dirty="0" err="1" smtClean="0"/>
              <a:t>Surge</a:t>
            </a:r>
            <a:r>
              <a:rPr lang="sv-SE" sz="1600" dirty="0" smtClean="0"/>
              <a:t> </a:t>
            </a:r>
            <a:r>
              <a:rPr lang="sv-SE" sz="1600" dirty="0" err="1"/>
              <a:t>protection</a:t>
            </a:r>
            <a:r>
              <a:rPr lang="sv-SE" sz="1600" dirty="0"/>
              <a:t> </a:t>
            </a:r>
            <a:r>
              <a:rPr lang="sv-SE" sz="1600" dirty="0" err="1"/>
              <a:t>device</a:t>
            </a:r>
            <a:r>
              <a:rPr lang="sv-SE" sz="1600" dirty="0"/>
              <a:t> </a:t>
            </a:r>
            <a:r>
              <a:rPr lang="sv-SE" sz="1600" dirty="0" smtClean="0"/>
              <a:t>on </a:t>
            </a:r>
            <a:r>
              <a:rPr lang="sv-SE" sz="1600" dirty="0"/>
              <a:t>LV </a:t>
            </a:r>
            <a:r>
              <a:rPr lang="sv-SE" sz="1600" dirty="0" smtClean="0"/>
              <a:t>N18 and N14 </a:t>
            </a:r>
            <a:r>
              <a:rPr lang="en-GB" sz="1600" dirty="0" smtClean="0"/>
              <a:t>(classified </a:t>
            </a:r>
            <a:r>
              <a:rPr lang="en-GB" sz="1600" dirty="0"/>
              <a:t>in </a:t>
            </a:r>
            <a:r>
              <a:rPr lang="en-GB" sz="1600" dirty="0" smtClean="0">
                <a:hlinkClick r:id="rId4"/>
              </a:rPr>
              <a:t>ESS-4837895</a:t>
            </a:r>
            <a:r>
              <a:rPr lang="en-GB" sz="1600" dirty="0" smtClean="0"/>
              <a:t>). </a:t>
            </a:r>
          </a:p>
          <a:p>
            <a:r>
              <a:rPr lang="sv-SE" sz="1600" i="1" dirty="0" smtClean="0"/>
              <a:t>HVAC: </a:t>
            </a:r>
            <a:r>
              <a:rPr lang="sv-SE" sz="1600" dirty="0" smtClean="0"/>
              <a:t>Power distribution panels (N11N1, N48N5) </a:t>
            </a:r>
            <a:r>
              <a:rPr lang="sv-SE" sz="1600" dirty="0" smtClean="0"/>
              <a:t>for </a:t>
            </a:r>
            <a:r>
              <a:rPr lang="sv-SE" sz="1600" dirty="0" smtClean="0"/>
              <a:t>G01 tunnel (</a:t>
            </a:r>
            <a:r>
              <a:rPr lang="sv-SE" sz="1600" dirty="0" err="1" smtClean="0"/>
              <a:t>classified</a:t>
            </a:r>
            <a:r>
              <a:rPr lang="sv-SE" sz="1600" dirty="0" smtClean="0"/>
              <a:t> in </a:t>
            </a:r>
            <a:r>
              <a:rPr lang="sv-SE" sz="1600" dirty="0" smtClean="0">
                <a:hlinkClick r:id="rId5"/>
              </a:rPr>
              <a:t>ESS-4905342</a:t>
            </a:r>
            <a:r>
              <a:rPr lang="sv-SE" sz="1600" dirty="0" smtClean="0"/>
              <a:t>).</a:t>
            </a:r>
            <a:endParaRPr lang="en-GB" sz="1200" i="1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1824886" y="5239739"/>
            <a:ext cx="8295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600" indent="-101600"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</a:pPr>
            <a:endParaRPr lang="en-GB" sz="1600" dirty="0">
              <a:solidFill>
                <a:srgbClr val="666666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3281" y="181483"/>
            <a:ext cx="3901273" cy="279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7973663" y="2704138"/>
            <a:ext cx="402050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sz="1400" dirty="0" smtClean="0">
                <a:hlinkClick r:id="rId7"/>
              </a:rPr>
              <a:t>ESS-2705778</a:t>
            </a:r>
            <a:r>
              <a:rPr lang="sv-SE" sz="1400" dirty="0" smtClean="0">
                <a:solidFill>
                  <a:srgbClr val="666666"/>
                </a:solidFill>
              </a:rPr>
              <a:t> </a:t>
            </a:r>
            <a:r>
              <a:rPr lang="en-US" sz="1400" dirty="0">
                <a:solidFill>
                  <a:srgbClr val="666666"/>
                </a:solidFill>
              </a:rPr>
              <a:t>Single line diagram back-up power </a:t>
            </a:r>
            <a:r>
              <a:rPr lang="sv-SE" sz="1400" dirty="0">
                <a:solidFill>
                  <a:srgbClr val="666666"/>
                </a:solidFill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00711" y="3628248"/>
            <a:ext cx="8401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666666"/>
                </a:solidFill>
              </a:rPr>
              <a:t>Disturbances </a:t>
            </a:r>
            <a:r>
              <a:rPr lang="en-US" sz="1600" dirty="0">
                <a:solidFill>
                  <a:srgbClr val="666666"/>
                </a:solidFill>
              </a:rPr>
              <a:t>on incoming networks from Kraftringen and EON which can stop </a:t>
            </a:r>
            <a:r>
              <a:rPr lang="en-US" sz="1600" dirty="0" smtClean="0">
                <a:solidFill>
                  <a:srgbClr val="666666"/>
                </a:solidFill>
              </a:rPr>
              <a:t>production.</a:t>
            </a:r>
            <a:r>
              <a:rPr lang="da-DK" sz="1600" dirty="0" smtClean="0">
                <a:solidFill>
                  <a:srgbClr val="666666"/>
                </a:solidFill>
              </a:rPr>
              <a:t> </a:t>
            </a:r>
            <a:endParaRPr lang="sv-SE" sz="1600" dirty="0" smtClean="0">
              <a:solidFill>
                <a:srgbClr val="66666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00711" y="5501934"/>
            <a:ext cx="88837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66666"/>
                </a:solidFill>
              </a:rPr>
              <a:t>Preventive maintenance is ongoing on a daily </a:t>
            </a:r>
            <a:r>
              <a:rPr lang="en-US" sz="1600" dirty="0" smtClean="0">
                <a:solidFill>
                  <a:srgbClr val="666666"/>
                </a:solidFill>
              </a:rPr>
              <a:t>basis EAM schedules (input listed </a:t>
            </a:r>
            <a:r>
              <a:rPr lang="en-US" sz="1600" dirty="0">
                <a:solidFill>
                  <a:srgbClr val="666666"/>
                </a:solidFill>
              </a:rPr>
              <a:t>in </a:t>
            </a:r>
            <a:r>
              <a:rPr lang="en-US" sz="1600" dirty="0" smtClean="0">
                <a:solidFill>
                  <a:srgbClr val="666666"/>
                </a:solidFill>
                <a:hlinkClick r:id="rId8"/>
              </a:rPr>
              <a:t>ESS-3071519</a:t>
            </a:r>
            <a:r>
              <a:rPr lang="en-US" sz="1600" dirty="0" smtClean="0">
                <a:solidFill>
                  <a:srgbClr val="666666"/>
                </a:solidFill>
              </a:rPr>
              <a:t>). </a:t>
            </a:r>
          </a:p>
          <a:p>
            <a:r>
              <a:rPr lang="en-GB" sz="1600" u="sng" dirty="0" smtClean="0">
                <a:hlinkClick r:id="rId9" action="ppaction://hlinkfile"/>
              </a:rPr>
              <a:t>ESS-3184159</a:t>
            </a:r>
            <a:r>
              <a:rPr lang="en-US" sz="1600" dirty="0" smtClean="0">
                <a:solidFill>
                  <a:srgbClr val="666666"/>
                </a:solidFill>
              </a:rPr>
              <a:t> </a:t>
            </a:r>
            <a:r>
              <a:rPr lang="en-US" sz="1600" dirty="0" smtClean="0">
                <a:solidFill>
                  <a:srgbClr val="666666"/>
                </a:solidFill>
              </a:rPr>
              <a:t>is maintenance plan for Accelerator.</a:t>
            </a:r>
            <a:endParaRPr lang="en-US" sz="1600" dirty="0" smtClean="0">
              <a:solidFill>
                <a:srgbClr val="666666"/>
              </a:solidFill>
            </a:endParaRPr>
          </a:p>
          <a:p>
            <a:r>
              <a:rPr lang="en-US" sz="1600" dirty="0" smtClean="0">
                <a:solidFill>
                  <a:srgbClr val="666666"/>
                </a:solidFill>
              </a:rPr>
              <a:t>Regular partial discharge (PD) and thermographic testing to early detect issues. </a:t>
            </a:r>
          </a:p>
          <a:p>
            <a:r>
              <a:rPr lang="en-US" sz="1600" dirty="0" smtClean="0">
                <a:solidFill>
                  <a:srgbClr val="666666"/>
                </a:solidFill>
              </a:rPr>
              <a:t>Operation of power supply described in </a:t>
            </a:r>
            <a:r>
              <a:rPr lang="en-GB" sz="1600" u="sng" dirty="0" smtClean="0">
                <a:hlinkClick r:id="rId10"/>
              </a:rPr>
              <a:t>ESS-1109708</a:t>
            </a:r>
            <a:r>
              <a:rPr lang="sv-SE" sz="1600" dirty="0"/>
              <a:t>.</a:t>
            </a:r>
            <a:endParaRPr lang="en-GB" sz="1400" dirty="0">
              <a:solidFill>
                <a:srgbClr val="66666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00711" y="5083003"/>
            <a:ext cx="8883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>
                <a:solidFill>
                  <a:srgbClr val="666666"/>
                </a:solidFill>
              </a:rPr>
              <a:t>On-call 24/7, 1 </a:t>
            </a:r>
            <a:r>
              <a:rPr lang="sv-SE" sz="1600" dirty="0" err="1" smtClean="0">
                <a:solidFill>
                  <a:srgbClr val="666666"/>
                </a:solidFill>
              </a:rPr>
              <a:t>electrical</a:t>
            </a:r>
            <a:r>
              <a:rPr lang="sv-SE" sz="1600" dirty="0" smtClean="0">
                <a:solidFill>
                  <a:srgbClr val="666666"/>
                </a:solidFill>
              </a:rPr>
              <a:t> </a:t>
            </a:r>
            <a:r>
              <a:rPr lang="sv-SE" sz="1600" dirty="0" err="1" smtClean="0">
                <a:solidFill>
                  <a:srgbClr val="666666"/>
                </a:solidFill>
              </a:rPr>
              <a:t>technician</a:t>
            </a:r>
            <a:r>
              <a:rPr lang="sv-SE" sz="1600" dirty="0" smtClean="0">
                <a:solidFill>
                  <a:srgbClr val="666666"/>
                </a:solidFill>
              </a:rPr>
              <a:t> </a:t>
            </a:r>
            <a:endParaRPr lang="en-GB" sz="16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37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Cooling </a:t>
            </a:r>
            <a:r>
              <a:rPr lang="en-US" dirty="0" smtClean="0"/>
              <a:t>water and </a:t>
            </a:r>
            <a:r>
              <a:rPr lang="en-US" dirty="0"/>
              <a:t>instrument </a:t>
            </a:r>
            <a:r>
              <a:rPr lang="en-US" dirty="0" smtClean="0"/>
              <a:t>air (IAR)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3</a:t>
            </a:fld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tabLst>
                <a:tab pos="357188" algn="l"/>
              </a:tabLst>
            </a:pPr>
            <a:r>
              <a:rPr lang="en-US" sz="2400" dirty="0"/>
              <a:t>(=</a:t>
            </a:r>
            <a:r>
              <a:rPr lang="en-US" sz="2400" dirty="0" smtClean="0"/>
              <a:t>ESS.INFR.W04), </a:t>
            </a:r>
            <a:r>
              <a:rPr lang="en-US" sz="2400" dirty="0"/>
              <a:t>(=ESS.INFR.W05)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00711" y="1929565"/>
            <a:ext cx="8570104" cy="857645"/>
          </a:xfrm>
        </p:spPr>
        <p:txBody>
          <a:bodyPr/>
          <a:lstStyle/>
          <a:p>
            <a:r>
              <a:rPr lang="sv-SE" sz="1600" dirty="0" smtClean="0"/>
              <a:t>CWH, CWM and CWL from H01 CUB and </a:t>
            </a:r>
            <a:r>
              <a:rPr lang="sv-SE" sz="1600" dirty="0" err="1" smtClean="0"/>
              <a:t>return</a:t>
            </a:r>
            <a:r>
              <a:rPr lang="sv-SE" sz="1600" dirty="0" smtClean="0"/>
              <a:t>. </a:t>
            </a:r>
            <a:r>
              <a:rPr lang="sv-SE" sz="1600" dirty="0" err="1" smtClean="0"/>
              <a:t>Delivery</a:t>
            </a:r>
            <a:r>
              <a:rPr lang="sv-SE" sz="1600" dirty="0" smtClean="0"/>
              <a:t> </a:t>
            </a:r>
            <a:r>
              <a:rPr lang="sv-SE" sz="1600" dirty="0" err="1" smtClean="0"/>
              <a:t>points</a:t>
            </a:r>
            <a:r>
              <a:rPr lang="sv-SE" sz="1600" dirty="0" smtClean="0"/>
              <a:t> in G02 </a:t>
            </a:r>
            <a:r>
              <a:rPr lang="sv-SE" sz="1600" dirty="0" err="1" smtClean="0"/>
              <a:t>Gallery</a:t>
            </a:r>
            <a:r>
              <a:rPr lang="sv-SE" sz="1600" dirty="0" smtClean="0"/>
              <a:t> </a:t>
            </a:r>
            <a:r>
              <a:rPr lang="sv-SE" sz="1600" dirty="0" err="1" smtClean="0"/>
              <a:t>Building</a:t>
            </a:r>
            <a:r>
              <a:rPr lang="sv-SE" sz="1600" dirty="0" smtClean="0"/>
              <a:t>. </a:t>
            </a:r>
            <a:br>
              <a:rPr lang="sv-SE" sz="1600" dirty="0" smtClean="0"/>
            </a:br>
            <a:r>
              <a:rPr lang="sv-SE" sz="1600" dirty="0" smtClean="0"/>
              <a:t>Instrument </a:t>
            </a:r>
            <a:r>
              <a:rPr lang="sv-SE" sz="1600" dirty="0" smtClean="0"/>
              <a:t>air (IAR) </a:t>
            </a:r>
            <a:r>
              <a:rPr lang="sv-SE" sz="1600" dirty="0"/>
              <a:t>from </a:t>
            </a:r>
            <a:r>
              <a:rPr lang="sv-SE" sz="1600" dirty="0" err="1"/>
              <a:t>compressors</a:t>
            </a:r>
            <a:r>
              <a:rPr lang="sv-SE" sz="1600" dirty="0"/>
              <a:t> in D05, G02 and G04 (common loop) and B02 </a:t>
            </a:r>
            <a:r>
              <a:rPr lang="sv-SE" sz="1600" dirty="0" smtClean="0"/>
              <a:t>(</a:t>
            </a:r>
            <a:r>
              <a:rPr lang="sv-SE" sz="1600" dirty="0" err="1" smtClean="0"/>
              <a:t>local</a:t>
            </a:r>
            <a:r>
              <a:rPr lang="sv-SE" sz="1600" dirty="0" smtClean="0"/>
              <a:t> loop, no </a:t>
            </a:r>
            <a:r>
              <a:rPr lang="sv-SE" sz="1600" dirty="0" err="1" smtClean="0"/>
              <a:t>redundancy</a:t>
            </a:r>
            <a:r>
              <a:rPr lang="sv-SE" sz="1600" dirty="0" smtClean="0"/>
              <a:t>).</a:t>
            </a:r>
            <a:endParaRPr lang="sv-SE" sz="1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2025-01-31</a:t>
            </a:fld>
            <a:endParaRPr lang="sv-SE" dirty="0"/>
          </a:p>
        </p:txBody>
      </p:sp>
      <p:sp>
        <p:nvSpPr>
          <p:cNvPr id="9" name="Rounded Rectangle 8"/>
          <p:cNvSpPr/>
          <p:nvPr/>
        </p:nvSpPr>
        <p:spPr>
          <a:xfrm>
            <a:off x="473615" y="1903579"/>
            <a:ext cx="1241570" cy="89211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smtClean="0"/>
              <a:t>SCOPE</a:t>
            </a:r>
            <a:endParaRPr lang="sv-SE" dirty="0"/>
          </a:p>
        </p:txBody>
      </p:sp>
      <p:sp>
        <p:nvSpPr>
          <p:cNvPr id="10" name="Rounded Rectangle 9"/>
          <p:cNvSpPr/>
          <p:nvPr/>
        </p:nvSpPr>
        <p:spPr>
          <a:xfrm>
            <a:off x="473615" y="2865461"/>
            <a:ext cx="1241570" cy="123914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smtClean="0"/>
              <a:t>STATUS</a:t>
            </a:r>
            <a:endParaRPr lang="sv-SE" dirty="0"/>
          </a:p>
        </p:txBody>
      </p:sp>
      <p:sp>
        <p:nvSpPr>
          <p:cNvPr id="11" name="Rounded Rectangle 10"/>
          <p:cNvSpPr/>
          <p:nvPr/>
        </p:nvSpPr>
        <p:spPr>
          <a:xfrm>
            <a:off x="473615" y="4155809"/>
            <a:ext cx="1241570" cy="104426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smtClean="0"/>
              <a:t>ISSUES</a:t>
            </a:r>
            <a:endParaRPr lang="sv-SE" dirty="0"/>
          </a:p>
        </p:txBody>
      </p:sp>
      <p:sp>
        <p:nvSpPr>
          <p:cNvPr id="12" name="Rounded Rectangle 11"/>
          <p:cNvSpPr/>
          <p:nvPr/>
        </p:nvSpPr>
        <p:spPr>
          <a:xfrm>
            <a:off x="473615" y="5239739"/>
            <a:ext cx="1241570" cy="324956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smtClean="0"/>
              <a:t>SSCI2S</a:t>
            </a:r>
            <a:endParaRPr lang="sv-SE" dirty="0"/>
          </a:p>
        </p:txBody>
      </p:sp>
      <p:sp>
        <p:nvSpPr>
          <p:cNvPr id="13" name="Rounded Rectangle 12"/>
          <p:cNvSpPr/>
          <p:nvPr/>
        </p:nvSpPr>
        <p:spPr>
          <a:xfrm>
            <a:off x="482924" y="6017034"/>
            <a:ext cx="1241570" cy="5620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smtClean="0"/>
              <a:t>TESTING</a:t>
            </a:r>
            <a:endParaRPr lang="sv-SE" dirty="0"/>
          </a:p>
        </p:txBody>
      </p:sp>
      <p:sp>
        <p:nvSpPr>
          <p:cNvPr id="14" name="Rounded Rectangle 13"/>
          <p:cNvSpPr/>
          <p:nvPr/>
        </p:nvSpPr>
        <p:spPr>
          <a:xfrm>
            <a:off x="473615" y="5604126"/>
            <a:ext cx="1241570" cy="36562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smtClean="0"/>
              <a:t>OTHER</a:t>
            </a:r>
            <a:endParaRPr lang="sv-SE" dirty="0"/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1900711" y="2865461"/>
            <a:ext cx="8530714" cy="555734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1591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 smtClean="0"/>
              <a:t>In operation, </a:t>
            </a:r>
            <a:r>
              <a:rPr lang="sv-SE" sz="1600" dirty="0" err="1" smtClean="0"/>
              <a:t>with</a:t>
            </a:r>
            <a:r>
              <a:rPr lang="sv-SE" sz="1600" dirty="0" smtClean="0"/>
              <a:t> </a:t>
            </a:r>
            <a:r>
              <a:rPr lang="sv-SE" sz="1600" dirty="0" err="1" smtClean="0"/>
              <a:t>limited</a:t>
            </a:r>
            <a:r>
              <a:rPr lang="sv-SE" sz="1600" dirty="0" smtClean="0"/>
              <a:t> </a:t>
            </a:r>
            <a:r>
              <a:rPr lang="sv-SE" sz="1600" dirty="0" err="1" smtClean="0"/>
              <a:t>capacity</a:t>
            </a:r>
            <a:r>
              <a:rPr lang="sv-SE" sz="1600" dirty="0" smtClean="0"/>
              <a:t> </a:t>
            </a:r>
            <a:r>
              <a:rPr lang="sv-SE" sz="1600" dirty="0" err="1" smtClean="0"/>
              <a:t>of</a:t>
            </a:r>
            <a:r>
              <a:rPr lang="sv-SE" sz="1600" dirty="0" smtClean="0"/>
              <a:t> CWH and CWM in G02 </a:t>
            </a:r>
            <a:r>
              <a:rPr lang="sv-SE" sz="1600" dirty="0" err="1" smtClean="0"/>
              <a:t>due</a:t>
            </a:r>
            <a:r>
              <a:rPr lang="sv-SE" sz="1600" dirty="0" smtClean="0"/>
              <a:t> to </a:t>
            </a:r>
            <a:r>
              <a:rPr lang="sv-SE" sz="1600" dirty="0" err="1" smtClean="0"/>
              <a:t>ongoing</a:t>
            </a:r>
            <a:r>
              <a:rPr lang="sv-SE" sz="1600" dirty="0" smtClean="0"/>
              <a:t> </a:t>
            </a:r>
            <a:r>
              <a:rPr lang="sv-SE" sz="1600" dirty="0" err="1" smtClean="0"/>
              <a:t>change</a:t>
            </a:r>
            <a:r>
              <a:rPr lang="sv-SE" sz="1600" dirty="0" smtClean="0"/>
              <a:t> in </a:t>
            </a:r>
            <a:r>
              <a:rPr lang="sv-SE" sz="1600" dirty="0" err="1" smtClean="0"/>
              <a:t>cooling</a:t>
            </a:r>
            <a:r>
              <a:rPr lang="sv-SE" sz="1600" dirty="0" smtClean="0"/>
              <a:t> </a:t>
            </a:r>
            <a:r>
              <a:rPr lang="sv-SE" sz="1600" dirty="0" err="1" smtClean="0"/>
              <a:t>substations</a:t>
            </a:r>
            <a:r>
              <a:rPr lang="sv-SE" sz="1600" dirty="0"/>
              <a:t> </a:t>
            </a:r>
            <a:r>
              <a:rPr lang="sv-SE" sz="1600" dirty="0" smtClean="0"/>
              <a:t>(CCR </a:t>
            </a:r>
            <a:r>
              <a:rPr lang="sv-SE" sz="1600" dirty="0" smtClean="0">
                <a:hlinkClick r:id="rId2"/>
              </a:rPr>
              <a:t>ESS-4747642</a:t>
            </a:r>
            <a:r>
              <a:rPr lang="sv-SE" sz="1600" dirty="0" smtClean="0"/>
              <a:t>). CIDL </a:t>
            </a:r>
            <a:r>
              <a:rPr lang="sv-SE" sz="1600" dirty="0" smtClean="0">
                <a:hlinkClick r:id="rId3"/>
              </a:rPr>
              <a:t>OS-0000124</a:t>
            </a:r>
            <a:r>
              <a:rPr lang="sv-SE" sz="1600" dirty="0" smtClean="0"/>
              <a:t> (CWH), </a:t>
            </a:r>
            <a:r>
              <a:rPr lang="sv-SE" sz="1600" dirty="0" smtClean="0">
                <a:hlinkClick r:id="rId4"/>
              </a:rPr>
              <a:t>OS-0000125</a:t>
            </a:r>
            <a:r>
              <a:rPr lang="sv-SE" sz="1600" dirty="0"/>
              <a:t> (CWM), </a:t>
            </a:r>
            <a:r>
              <a:rPr lang="sv-SE" sz="1600" dirty="0" smtClean="0">
                <a:hlinkClick r:id="rId5"/>
              </a:rPr>
              <a:t>OS-0000126</a:t>
            </a:r>
            <a:r>
              <a:rPr lang="sv-SE" sz="1600" dirty="0" smtClean="0"/>
              <a:t> (CWL), </a:t>
            </a:r>
            <a:r>
              <a:rPr lang="sv-SE" sz="1600" dirty="0" smtClean="0">
                <a:hlinkClick r:id="rId6"/>
              </a:rPr>
              <a:t>OS-0000123</a:t>
            </a:r>
            <a:r>
              <a:rPr lang="sv-SE" sz="1600" dirty="0" smtClean="0"/>
              <a:t> (IAR).</a:t>
            </a:r>
          </a:p>
          <a:p>
            <a:r>
              <a:rPr lang="sv-SE" sz="1600" dirty="0" smtClean="0"/>
              <a:t>CW Risk </a:t>
            </a:r>
            <a:r>
              <a:rPr lang="sv-SE" sz="1600" dirty="0" err="1" smtClean="0"/>
              <a:t>assessment</a:t>
            </a:r>
            <a:r>
              <a:rPr lang="sv-SE" sz="1600" dirty="0" smtClean="0"/>
              <a:t> (</a:t>
            </a:r>
            <a:r>
              <a:rPr lang="sv-SE" sz="1600" dirty="0" err="1" smtClean="0"/>
              <a:t>pressurised</a:t>
            </a:r>
            <a:r>
              <a:rPr lang="sv-SE" sz="1600" dirty="0" smtClean="0"/>
              <a:t>) </a:t>
            </a:r>
            <a:r>
              <a:rPr lang="sv-SE" sz="1600" dirty="0" smtClean="0">
                <a:hlinkClick r:id="rId7"/>
              </a:rPr>
              <a:t>ESS-3919081</a:t>
            </a:r>
            <a:r>
              <a:rPr lang="sv-SE" sz="1600" dirty="0" smtClean="0"/>
              <a:t>, IAR Risk </a:t>
            </a:r>
            <a:r>
              <a:rPr lang="sv-SE" sz="1600" dirty="0" err="1" smtClean="0"/>
              <a:t>assessment</a:t>
            </a:r>
            <a:r>
              <a:rPr lang="sv-SE" sz="1600" dirty="0" smtClean="0"/>
              <a:t> </a:t>
            </a:r>
            <a:r>
              <a:rPr lang="sv-SE" sz="1600" dirty="0" smtClean="0">
                <a:hlinkClick r:id="rId8"/>
              </a:rPr>
              <a:t>ESS-5604141</a:t>
            </a:r>
            <a:r>
              <a:rPr lang="sv-SE" sz="1600" dirty="0"/>
              <a:t>.</a:t>
            </a:r>
            <a:endParaRPr lang="sv-SE" sz="1600" b="1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1824886" y="5239739"/>
            <a:ext cx="8295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600" indent="-101600"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</a:pPr>
            <a:endParaRPr lang="en-GB" sz="1600" dirty="0">
              <a:solidFill>
                <a:srgbClr val="666666"/>
              </a:solidFill>
            </a:endParaRPr>
          </a:p>
        </p:txBody>
      </p:sp>
      <p:sp>
        <p:nvSpPr>
          <p:cNvPr id="21" name="Content Placeholder 5"/>
          <p:cNvSpPr txBox="1">
            <a:spLocks/>
          </p:cNvSpPr>
          <p:nvPr/>
        </p:nvSpPr>
        <p:spPr>
          <a:xfrm>
            <a:off x="1900711" y="4062489"/>
            <a:ext cx="9449594" cy="1070479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1591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 err="1" smtClean="0"/>
              <a:t>Investigation</a:t>
            </a:r>
            <a:r>
              <a:rPr lang="sv-SE" sz="1600" dirty="0"/>
              <a:t> </a:t>
            </a:r>
            <a:r>
              <a:rPr lang="sv-SE" sz="1600" dirty="0" smtClean="0"/>
              <a:t>for </a:t>
            </a:r>
            <a:r>
              <a:rPr lang="sv-SE" sz="1600" dirty="0" err="1" smtClean="0"/>
              <a:t>increasing</a:t>
            </a:r>
            <a:r>
              <a:rPr lang="sv-SE" sz="1600" dirty="0" smtClean="0"/>
              <a:t> </a:t>
            </a:r>
            <a:r>
              <a:rPr lang="sv-SE" sz="1600" dirty="0" err="1" smtClean="0"/>
              <a:t>redundancy</a:t>
            </a:r>
            <a:r>
              <a:rPr lang="sv-SE" sz="1600" dirty="0" smtClean="0"/>
              <a:t> for </a:t>
            </a:r>
            <a:r>
              <a:rPr lang="sv-SE" sz="1600" dirty="0" smtClean="0"/>
              <a:t>G04 </a:t>
            </a:r>
            <a:r>
              <a:rPr lang="sv-SE" sz="1600" dirty="0" err="1" smtClean="0"/>
              <a:t>Cryo</a:t>
            </a:r>
            <a:r>
              <a:rPr lang="sv-SE" sz="1600" dirty="0" smtClean="0"/>
              <a:t> </a:t>
            </a:r>
            <a:r>
              <a:rPr lang="sv-SE" sz="1600" dirty="0" err="1" smtClean="0"/>
              <a:t>Compressor</a:t>
            </a:r>
            <a:r>
              <a:rPr lang="sv-SE" sz="1600" dirty="0" smtClean="0"/>
              <a:t> </a:t>
            </a:r>
            <a:r>
              <a:rPr lang="sv-SE" sz="1600" dirty="0" smtClean="0"/>
              <a:t>to support </a:t>
            </a:r>
            <a:r>
              <a:rPr lang="sv-SE" sz="1600" dirty="0" err="1" smtClean="0"/>
              <a:t>higher</a:t>
            </a:r>
            <a:r>
              <a:rPr lang="sv-SE" sz="1600" dirty="0" smtClean="0"/>
              <a:t> </a:t>
            </a:r>
            <a:r>
              <a:rPr lang="sv-SE" sz="1600" dirty="0" err="1" smtClean="0"/>
              <a:t>availability</a:t>
            </a:r>
            <a:r>
              <a:rPr lang="sv-SE" sz="1600" dirty="0" smtClean="0"/>
              <a:t>.</a:t>
            </a:r>
            <a:r>
              <a:rPr lang="sv-SE" sz="1600" dirty="0"/>
              <a:t/>
            </a:r>
            <a:br>
              <a:rPr lang="sv-SE" sz="1600" dirty="0"/>
            </a:br>
            <a:r>
              <a:rPr lang="sv-SE" sz="1600" dirty="0" err="1" smtClean="0"/>
              <a:t>Ongoing</a:t>
            </a:r>
            <a:r>
              <a:rPr lang="sv-SE" sz="1600" dirty="0" smtClean="0"/>
              <a:t> </a:t>
            </a:r>
            <a:r>
              <a:rPr lang="sv-SE" sz="1600" dirty="0" err="1" smtClean="0"/>
              <a:t>investigation</a:t>
            </a:r>
            <a:r>
              <a:rPr lang="sv-SE" sz="1600" dirty="0" smtClean="0"/>
              <a:t> for </a:t>
            </a:r>
            <a:r>
              <a:rPr lang="sv-SE" sz="1600" dirty="0" err="1" smtClean="0"/>
              <a:t>too</a:t>
            </a:r>
            <a:r>
              <a:rPr lang="sv-SE" sz="1600" dirty="0" smtClean="0"/>
              <a:t> </a:t>
            </a:r>
            <a:r>
              <a:rPr lang="sv-SE" sz="1600" dirty="0" err="1" smtClean="0"/>
              <a:t>high</a:t>
            </a:r>
            <a:r>
              <a:rPr lang="sv-SE" sz="1600" dirty="0" smtClean="0"/>
              <a:t> </a:t>
            </a:r>
            <a:r>
              <a:rPr lang="sv-SE" sz="1600" dirty="0" err="1" smtClean="0"/>
              <a:t>level</a:t>
            </a:r>
            <a:r>
              <a:rPr lang="sv-SE" sz="1600" dirty="0" smtClean="0"/>
              <a:t> </a:t>
            </a:r>
            <a:r>
              <a:rPr lang="sv-SE" sz="1600" dirty="0" err="1" smtClean="0"/>
              <a:t>of</a:t>
            </a:r>
            <a:r>
              <a:rPr lang="sv-SE" sz="1600" dirty="0" smtClean="0"/>
              <a:t> oxygen in CWH</a:t>
            </a:r>
            <a:r>
              <a:rPr lang="sv-SE" sz="1600" dirty="0" smtClean="0"/>
              <a:t>. </a:t>
            </a:r>
            <a:br>
              <a:rPr lang="sv-SE" sz="1600" dirty="0" smtClean="0"/>
            </a:br>
            <a:r>
              <a:rPr lang="sv-SE" sz="1600" dirty="0" err="1" smtClean="0"/>
              <a:t>Closed</a:t>
            </a:r>
            <a:r>
              <a:rPr lang="sv-SE" sz="1600" dirty="0" smtClean="0"/>
              <a:t> </a:t>
            </a:r>
            <a:r>
              <a:rPr lang="sv-SE" sz="1600" dirty="0" smtClean="0"/>
              <a:t>permanent NCR 10457 (CWH) and 10458 (CWM) </a:t>
            </a:r>
            <a:r>
              <a:rPr lang="sv-SE" sz="1600" dirty="0" err="1" smtClean="0"/>
              <a:t>related</a:t>
            </a:r>
            <a:r>
              <a:rPr lang="sv-SE" sz="1600" dirty="0" smtClean="0"/>
              <a:t> to not </a:t>
            </a:r>
            <a:r>
              <a:rPr lang="sv-SE" sz="1600" dirty="0" err="1" smtClean="0"/>
              <a:t>following</a:t>
            </a:r>
            <a:r>
              <a:rPr lang="sv-SE" sz="1600" dirty="0" smtClean="0"/>
              <a:t> ESS </a:t>
            </a:r>
            <a:r>
              <a:rPr lang="sv-SE" sz="1600" dirty="0" smtClean="0"/>
              <a:t>design </a:t>
            </a:r>
            <a:r>
              <a:rPr lang="sv-SE" sz="1600" dirty="0" err="1" smtClean="0"/>
              <a:t>rules</a:t>
            </a:r>
            <a:r>
              <a:rPr lang="sv-SE" sz="1600" dirty="0" smtClean="0"/>
              <a:t>. </a:t>
            </a: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err="1" smtClean="0"/>
              <a:t>Ongoing</a:t>
            </a:r>
            <a:r>
              <a:rPr lang="sv-SE" sz="1600" dirty="0" smtClean="0"/>
              <a:t> </a:t>
            </a:r>
            <a:r>
              <a:rPr lang="sv-SE" sz="1600" dirty="0" smtClean="0"/>
              <a:t>NCR 10503 (CWH) and 10502 (CWM).</a:t>
            </a:r>
            <a:endParaRPr lang="sv-SE" sz="1600" b="1" dirty="0" smtClean="0"/>
          </a:p>
        </p:txBody>
      </p:sp>
      <p:sp>
        <p:nvSpPr>
          <p:cNvPr id="20" name="Content Placeholder 5"/>
          <p:cNvSpPr txBox="1">
            <a:spLocks/>
          </p:cNvSpPr>
          <p:nvPr/>
        </p:nvSpPr>
        <p:spPr>
          <a:xfrm>
            <a:off x="1900711" y="5958170"/>
            <a:ext cx="9133367" cy="562063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1591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 err="1" smtClean="0"/>
              <a:t>Supporting</a:t>
            </a:r>
            <a:r>
              <a:rPr lang="sv-SE" sz="1600" dirty="0" smtClean="0"/>
              <a:t> the accelerator </a:t>
            </a:r>
            <a:r>
              <a:rPr lang="sv-SE" sz="1600" dirty="0" err="1" smtClean="0"/>
              <a:t>cooling</a:t>
            </a:r>
            <a:r>
              <a:rPr lang="sv-SE" sz="1600" dirty="0" smtClean="0"/>
              <a:t> </a:t>
            </a:r>
            <a:r>
              <a:rPr lang="sv-SE" sz="1600" dirty="0" err="1" smtClean="0"/>
              <a:t>commissioning</a:t>
            </a:r>
            <a:r>
              <a:rPr lang="sv-SE" sz="1600" dirty="0" smtClean="0"/>
              <a:t>. </a:t>
            </a:r>
            <a:r>
              <a:rPr lang="sv-SE" sz="1600" dirty="0" err="1" smtClean="0"/>
              <a:t>Ongoing</a:t>
            </a:r>
            <a:r>
              <a:rPr lang="sv-SE" sz="1600" dirty="0" smtClean="0"/>
              <a:t> </a:t>
            </a:r>
            <a:r>
              <a:rPr lang="sv-SE" sz="1600" dirty="0" err="1" smtClean="0"/>
              <a:t>discussions</a:t>
            </a:r>
            <a:r>
              <a:rPr lang="sv-SE" sz="1600" dirty="0" smtClean="0"/>
              <a:t> </a:t>
            </a:r>
            <a:r>
              <a:rPr lang="sv-SE" sz="1600" dirty="0" err="1" smtClean="0"/>
              <a:t>about</a:t>
            </a:r>
            <a:r>
              <a:rPr lang="sv-SE" sz="1600" dirty="0" smtClean="0"/>
              <a:t> </a:t>
            </a:r>
            <a:r>
              <a:rPr lang="sv-SE" sz="1600" dirty="0" err="1" smtClean="0"/>
              <a:t>receiving</a:t>
            </a:r>
            <a:r>
              <a:rPr lang="sv-SE" sz="1600" dirty="0" smtClean="0"/>
              <a:t> systems (</a:t>
            </a:r>
            <a:r>
              <a:rPr lang="sv-SE" sz="1600" dirty="0" err="1" smtClean="0"/>
              <a:t>skids</a:t>
            </a:r>
            <a:r>
              <a:rPr lang="sv-SE" sz="1600" dirty="0" smtClean="0"/>
              <a:t>). </a:t>
            </a:r>
            <a:r>
              <a:rPr lang="sv-SE" sz="1600" dirty="0" err="1" smtClean="0"/>
              <a:t>Maintenance</a:t>
            </a:r>
            <a:r>
              <a:rPr lang="sv-SE" sz="1600" dirty="0" smtClean="0"/>
              <a:t> </a:t>
            </a:r>
            <a:r>
              <a:rPr lang="sv-SE" sz="1600" dirty="0" err="1" smtClean="0"/>
              <a:t>partly</a:t>
            </a:r>
            <a:r>
              <a:rPr lang="sv-SE" sz="1600" dirty="0" smtClean="0"/>
              <a:t> </a:t>
            </a:r>
            <a:r>
              <a:rPr lang="sv-SE" sz="1600" dirty="0" err="1" smtClean="0"/>
              <a:t>managed</a:t>
            </a:r>
            <a:r>
              <a:rPr lang="sv-SE" sz="1600" dirty="0" smtClean="0"/>
              <a:t> in EAM (</a:t>
            </a:r>
            <a:r>
              <a:rPr lang="sv-SE" sz="1600" dirty="0" err="1" smtClean="0"/>
              <a:t>ongoing</a:t>
            </a:r>
            <a:r>
              <a:rPr lang="sv-SE" sz="1600" dirty="0" smtClean="0"/>
              <a:t> </a:t>
            </a:r>
            <a:r>
              <a:rPr lang="sv-SE" sz="1600" dirty="0" err="1" smtClean="0"/>
              <a:t>work</a:t>
            </a:r>
            <a:r>
              <a:rPr lang="sv-SE" sz="1600" dirty="0" smtClean="0"/>
              <a:t>). </a:t>
            </a:r>
            <a:endParaRPr lang="sv-SE" sz="1600" b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1900711" y="5542159"/>
            <a:ext cx="8883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>
                <a:solidFill>
                  <a:srgbClr val="666666"/>
                </a:solidFill>
              </a:rPr>
              <a:t>On-call 24/7, 1 </a:t>
            </a:r>
            <a:r>
              <a:rPr lang="sv-SE" sz="1600" dirty="0" err="1" smtClean="0">
                <a:solidFill>
                  <a:srgbClr val="666666"/>
                </a:solidFill>
              </a:rPr>
              <a:t>mechanical</a:t>
            </a:r>
            <a:r>
              <a:rPr lang="sv-SE" sz="1600" dirty="0" smtClean="0">
                <a:solidFill>
                  <a:srgbClr val="666666"/>
                </a:solidFill>
              </a:rPr>
              <a:t> </a:t>
            </a:r>
            <a:r>
              <a:rPr lang="sv-SE" sz="1600" dirty="0" err="1" smtClean="0">
                <a:solidFill>
                  <a:srgbClr val="666666"/>
                </a:solidFill>
              </a:rPr>
              <a:t>technician</a:t>
            </a:r>
            <a:r>
              <a:rPr lang="sv-SE" sz="1600" dirty="0" smtClean="0">
                <a:solidFill>
                  <a:srgbClr val="666666"/>
                </a:solidFill>
              </a:rPr>
              <a:t> </a:t>
            </a:r>
            <a:endParaRPr lang="en-GB" sz="1600" dirty="0">
              <a:solidFill>
                <a:srgbClr val="66666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0711" y="5200076"/>
            <a:ext cx="8883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>
                <a:solidFill>
                  <a:srgbClr val="666666"/>
                </a:solidFill>
              </a:rPr>
              <a:t>N/A</a:t>
            </a:r>
            <a:endParaRPr lang="en-GB" sz="1600" dirty="0">
              <a:solidFill>
                <a:srgbClr val="66666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2842" y="1274773"/>
            <a:ext cx="5846883" cy="695624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533313" y="1324823"/>
            <a:ext cx="461395" cy="215968"/>
          </a:xfrm>
          <a:prstGeom prst="roundRect">
            <a:avLst/>
          </a:prstGeom>
          <a:solidFill>
            <a:srgbClr val="0099D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Rounded Rectangle 22"/>
          <p:cNvSpPr/>
          <p:nvPr/>
        </p:nvSpPr>
        <p:spPr>
          <a:xfrm>
            <a:off x="11247794" y="1315164"/>
            <a:ext cx="461395" cy="215968"/>
          </a:xfrm>
          <a:prstGeom prst="roundRect">
            <a:avLst/>
          </a:prstGeom>
          <a:solidFill>
            <a:srgbClr val="0099D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Rounded Rectangle 23"/>
          <p:cNvSpPr/>
          <p:nvPr/>
        </p:nvSpPr>
        <p:spPr>
          <a:xfrm>
            <a:off x="8735292" y="1303155"/>
            <a:ext cx="461395" cy="215968"/>
          </a:xfrm>
          <a:prstGeom prst="roundRect">
            <a:avLst/>
          </a:prstGeom>
          <a:solidFill>
            <a:srgbClr val="0099D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TextBox 16"/>
          <p:cNvSpPr txBox="1"/>
          <p:nvPr/>
        </p:nvSpPr>
        <p:spPr>
          <a:xfrm>
            <a:off x="7219356" y="1000753"/>
            <a:ext cx="1069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600" i="1" dirty="0" err="1" smtClean="0">
                <a:solidFill>
                  <a:schemeClr val="accent1"/>
                </a:solidFill>
              </a:rPr>
              <a:t>High</a:t>
            </a:r>
            <a:r>
              <a:rPr lang="sv-SE" sz="1600" i="1" dirty="0" smtClean="0">
                <a:solidFill>
                  <a:schemeClr val="accent1"/>
                </a:solidFill>
              </a:rPr>
              <a:t> Beta</a:t>
            </a:r>
            <a:endParaRPr lang="sv-SE" sz="1600" i="1" dirty="0" smtClean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66599" y="1000735"/>
            <a:ext cx="1353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600" i="1" dirty="0" smtClean="0">
                <a:solidFill>
                  <a:schemeClr val="accent1"/>
                </a:solidFill>
              </a:rPr>
              <a:t>Medium Beta</a:t>
            </a:r>
            <a:endParaRPr lang="sv-SE" sz="1600" i="1" dirty="0" smtClean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177953" y="1030985"/>
            <a:ext cx="9792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600" i="1" dirty="0" err="1" smtClean="0">
                <a:solidFill>
                  <a:schemeClr val="accent1"/>
                </a:solidFill>
              </a:rPr>
              <a:t>Low</a:t>
            </a:r>
            <a:r>
              <a:rPr lang="sv-SE" sz="1600" i="1" dirty="0" smtClean="0">
                <a:solidFill>
                  <a:schemeClr val="accent1"/>
                </a:solidFill>
              </a:rPr>
              <a:t> Beta</a:t>
            </a:r>
            <a:endParaRPr lang="sv-SE" sz="1600" i="1" dirty="0" smtClean="0">
              <a:solidFill>
                <a:schemeClr val="accent1"/>
              </a:solidFill>
            </a:endParaRPr>
          </a:p>
        </p:txBody>
      </p:sp>
      <p:cxnSp>
        <p:nvCxnSpPr>
          <p:cNvPr id="28" name="Straight Connector 27"/>
          <p:cNvCxnSpPr>
            <a:endCxn id="23" idx="1"/>
          </p:cNvCxnSpPr>
          <p:nvPr/>
        </p:nvCxnSpPr>
        <p:spPr>
          <a:xfrm>
            <a:off x="11051920" y="1303155"/>
            <a:ext cx="195874" cy="1199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102" y="331432"/>
            <a:ext cx="4943946" cy="2420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HVAC </a:t>
            </a:r>
            <a:r>
              <a:rPr lang="en-US" sz="2400" dirty="0" smtClean="0"/>
              <a:t>(heating, ventilation, air-conditioning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4</a:t>
            </a:fld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tabLst>
                <a:tab pos="357188" algn="l"/>
              </a:tabLst>
            </a:pPr>
            <a:r>
              <a:rPr lang="en-US" sz="2400" dirty="0"/>
              <a:t>(=ESS.INFR.G01.G01)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00711" y="1761785"/>
            <a:ext cx="5246709" cy="1195954"/>
          </a:xfrm>
        </p:spPr>
        <p:txBody>
          <a:bodyPr/>
          <a:lstStyle/>
          <a:p>
            <a:r>
              <a:rPr lang="sv-SE" sz="1600" dirty="0" smtClean="0"/>
              <a:t>Ventilation in G01 Tunnel </a:t>
            </a:r>
            <a:r>
              <a:rPr lang="sv-SE" sz="1600" dirty="0" err="1" smtClean="0"/>
              <a:t>with</a:t>
            </a:r>
            <a:r>
              <a:rPr lang="sv-SE" sz="1600" dirty="0" smtClean="0"/>
              <a:t> </a:t>
            </a:r>
            <a:r>
              <a:rPr lang="sv-SE" sz="1600" dirty="0" err="1" smtClean="0"/>
              <a:t>controlled</a:t>
            </a:r>
            <a:r>
              <a:rPr lang="sv-SE" sz="1600" dirty="0" smtClean="0"/>
              <a:t> </a:t>
            </a:r>
            <a:r>
              <a:rPr lang="sv-SE" sz="1600" dirty="0" err="1" smtClean="0"/>
              <a:t>temperature</a:t>
            </a:r>
            <a:r>
              <a:rPr lang="sv-SE" sz="1600" dirty="0" smtClean="0"/>
              <a:t> and </a:t>
            </a:r>
            <a:r>
              <a:rPr lang="sv-SE" sz="1600" dirty="0" err="1" smtClean="0"/>
              <a:t>humidity</a:t>
            </a:r>
            <a:r>
              <a:rPr lang="sv-SE" sz="1600" dirty="0" smtClean="0"/>
              <a:t> </a:t>
            </a:r>
            <a:r>
              <a:rPr lang="sv-SE" sz="1600" dirty="0" err="1" smtClean="0"/>
              <a:t>of</a:t>
            </a:r>
            <a:r>
              <a:rPr lang="sv-SE" sz="1600" dirty="0" smtClean="0"/>
              <a:t> </a:t>
            </a:r>
            <a:r>
              <a:rPr lang="sv-SE" sz="1600" dirty="0" err="1" smtClean="0"/>
              <a:t>supply</a:t>
            </a:r>
            <a:r>
              <a:rPr lang="sv-SE" sz="1600" dirty="0" smtClean="0"/>
              <a:t> air. </a:t>
            </a:r>
            <a:r>
              <a:rPr lang="sv-SE" sz="1600" dirty="0" err="1" smtClean="0"/>
              <a:t>Controlled</a:t>
            </a:r>
            <a:r>
              <a:rPr lang="sv-SE" sz="1600" dirty="0" smtClean="0"/>
              <a:t> </a:t>
            </a:r>
            <a:r>
              <a:rPr lang="sv-SE" sz="1600" dirty="0" err="1" smtClean="0"/>
              <a:t>exhaust</a:t>
            </a:r>
            <a:r>
              <a:rPr lang="sv-SE" sz="1600" dirty="0" smtClean="0"/>
              <a:t> </a:t>
            </a:r>
            <a:r>
              <a:rPr lang="sv-SE" sz="1600" dirty="0" err="1" smtClean="0"/>
              <a:t>through</a:t>
            </a:r>
            <a:r>
              <a:rPr lang="sv-SE" sz="1600" dirty="0" smtClean="0"/>
              <a:t> D02 Stack </a:t>
            </a:r>
            <a:r>
              <a:rPr lang="sv-SE" sz="1600" dirty="0" err="1" smtClean="0"/>
              <a:t>with</a:t>
            </a:r>
            <a:r>
              <a:rPr lang="sv-SE" sz="1600" dirty="0" smtClean="0"/>
              <a:t> HEPA filters.</a:t>
            </a:r>
          </a:p>
          <a:p>
            <a:r>
              <a:rPr lang="sv-SE" sz="1600" dirty="0" smtClean="0"/>
              <a:t>Ventilation in G02 </a:t>
            </a:r>
            <a:r>
              <a:rPr lang="sv-SE" sz="1600" dirty="0" err="1" smtClean="0"/>
              <a:t>Gallery</a:t>
            </a:r>
            <a:r>
              <a:rPr lang="sv-SE" sz="1600" dirty="0" smtClean="0"/>
              <a:t> </a:t>
            </a:r>
            <a:r>
              <a:rPr lang="sv-SE" sz="1600" dirty="0" err="1" smtClean="0"/>
              <a:t>Building</a:t>
            </a:r>
            <a:r>
              <a:rPr lang="sv-SE" sz="1600" dirty="0" smtClean="0"/>
              <a:t>. </a:t>
            </a:r>
            <a:r>
              <a:rPr lang="sv-SE" sz="1600" dirty="0" err="1" smtClean="0"/>
              <a:t>Cooling</a:t>
            </a:r>
            <a:r>
              <a:rPr lang="sv-SE" sz="1600" dirty="0" smtClean="0"/>
              <a:t> </a:t>
            </a:r>
            <a:r>
              <a:rPr lang="sv-SE" sz="1600" dirty="0" err="1" smtClean="0"/>
              <a:t>of</a:t>
            </a:r>
            <a:r>
              <a:rPr lang="sv-SE" sz="1600" dirty="0" smtClean="0"/>
              <a:t> racks.</a:t>
            </a:r>
            <a:endParaRPr lang="sv-SE" sz="1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2025-01-31</a:t>
            </a:fld>
            <a:endParaRPr lang="sv-SE" dirty="0"/>
          </a:p>
        </p:txBody>
      </p:sp>
      <p:sp>
        <p:nvSpPr>
          <p:cNvPr id="9" name="Rounded Rectangle 8"/>
          <p:cNvSpPr/>
          <p:nvPr/>
        </p:nvSpPr>
        <p:spPr>
          <a:xfrm>
            <a:off x="473615" y="1819689"/>
            <a:ext cx="1241570" cy="108410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smtClean="0"/>
              <a:t>SCOPE</a:t>
            </a:r>
            <a:endParaRPr lang="sv-SE" dirty="0"/>
          </a:p>
        </p:txBody>
      </p:sp>
      <p:sp>
        <p:nvSpPr>
          <p:cNvPr id="10" name="Rounded Rectangle 9"/>
          <p:cNvSpPr/>
          <p:nvPr/>
        </p:nvSpPr>
        <p:spPr>
          <a:xfrm>
            <a:off x="473615" y="2957739"/>
            <a:ext cx="1241570" cy="68097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smtClean="0"/>
              <a:t>STATUS</a:t>
            </a:r>
            <a:endParaRPr lang="sv-SE" dirty="0"/>
          </a:p>
        </p:txBody>
      </p:sp>
      <p:sp>
        <p:nvSpPr>
          <p:cNvPr id="11" name="Rounded Rectangle 10"/>
          <p:cNvSpPr/>
          <p:nvPr/>
        </p:nvSpPr>
        <p:spPr>
          <a:xfrm>
            <a:off x="473615" y="3702992"/>
            <a:ext cx="1241570" cy="47656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smtClean="0"/>
              <a:t>ISSUES</a:t>
            </a:r>
            <a:endParaRPr lang="sv-SE" dirty="0"/>
          </a:p>
        </p:txBody>
      </p:sp>
      <p:sp>
        <p:nvSpPr>
          <p:cNvPr id="12" name="Rounded Rectangle 11"/>
          <p:cNvSpPr/>
          <p:nvPr/>
        </p:nvSpPr>
        <p:spPr>
          <a:xfrm>
            <a:off x="473615" y="4321467"/>
            <a:ext cx="1241570" cy="81031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smtClean="0"/>
              <a:t>SSCI2S</a:t>
            </a:r>
            <a:endParaRPr lang="sv-SE" dirty="0"/>
          </a:p>
        </p:txBody>
      </p:sp>
      <p:sp>
        <p:nvSpPr>
          <p:cNvPr id="13" name="Rounded Rectangle 12"/>
          <p:cNvSpPr/>
          <p:nvPr/>
        </p:nvSpPr>
        <p:spPr>
          <a:xfrm>
            <a:off x="482924" y="5867911"/>
            <a:ext cx="1241570" cy="5620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smtClean="0"/>
              <a:t>TESTING</a:t>
            </a:r>
            <a:endParaRPr lang="sv-SE" dirty="0"/>
          </a:p>
        </p:txBody>
      </p:sp>
      <p:sp>
        <p:nvSpPr>
          <p:cNvPr id="14" name="Rounded Rectangle 13"/>
          <p:cNvSpPr/>
          <p:nvPr/>
        </p:nvSpPr>
        <p:spPr>
          <a:xfrm>
            <a:off x="473615" y="5239739"/>
            <a:ext cx="1241570" cy="45531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smtClean="0"/>
              <a:t>OTHER</a:t>
            </a:r>
            <a:endParaRPr lang="sv-SE" dirty="0"/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1900711" y="3023583"/>
            <a:ext cx="8530714" cy="555734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1591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 smtClean="0"/>
              <a:t>In operation. </a:t>
            </a:r>
            <a:r>
              <a:rPr lang="sv-SE" sz="1600" dirty="0" err="1" smtClean="0"/>
              <a:t>Pressure</a:t>
            </a:r>
            <a:r>
              <a:rPr lang="sv-SE" sz="1600" dirty="0" smtClean="0"/>
              <a:t> test </a:t>
            </a:r>
            <a:r>
              <a:rPr lang="sv-SE" sz="1600" dirty="0" err="1" smtClean="0"/>
              <a:t>performed</a:t>
            </a:r>
            <a:r>
              <a:rPr lang="sv-SE" sz="1600" dirty="0" smtClean="0"/>
              <a:t>. </a:t>
            </a:r>
            <a:r>
              <a:rPr lang="sv-SE" sz="1600" dirty="0"/>
              <a:t>CIDL </a:t>
            </a:r>
            <a:r>
              <a:rPr lang="sv-SE" sz="1600" dirty="0" smtClean="0">
                <a:hlinkClick r:id="rId3"/>
              </a:rPr>
              <a:t>OS-0000052</a:t>
            </a:r>
            <a:r>
              <a:rPr lang="sv-SE" sz="1600" dirty="0" smtClean="0"/>
              <a:t>. </a:t>
            </a:r>
            <a:endParaRPr lang="sv-SE" sz="1600" b="1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1900711" y="5782046"/>
            <a:ext cx="8295912" cy="713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Clr>
                <a:srgbClr val="666666"/>
              </a:buClr>
            </a:pPr>
            <a:r>
              <a:rPr lang="sv-SE" sz="1600" dirty="0" smtClean="0">
                <a:solidFill>
                  <a:srgbClr val="666666"/>
                </a:solidFill>
              </a:rPr>
              <a:t>All </a:t>
            </a:r>
            <a:r>
              <a:rPr lang="sv-SE" sz="1600" dirty="0" err="1" smtClean="0">
                <a:solidFill>
                  <a:srgbClr val="666666"/>
                </a:solidFill>
              </a:rPr>
              <a:t>maintenance</a:t>
            </a:r>
            <a:r>
              <a:rPr lang="sv-SE" sz="1600" dirty="0" smtClean="0">
                <a:solidFill>
                  <a:srgbClr val="666666"/>
                </a:solidFill>
              </a:rPr>
              <a:t> in EAM.</a:t>
            </a:r>
          </a:p>
          <a:p>
            <a:pPr>
              <a:spcBef>
                <a:spcPts val="1000"/>
              </a:spcBef>
              <a:buClr>
                <a:srgbClr val="666666"/>
              </a:buClr>
            </a:pPr>
            <a:r>
              <a:rPr lang="sv-SE" sz="1600" dirty="0" smtClean="0">
                <a:solidFill>
                  <a:srgbClr val="666666"/>
                </a:solidFill>
              </a:rPr>
              <a:t>Operation Manual G01 HVAC: </a:t>
            </a:r>
            <a:r>
              <a:rPr lang="sv-SE" sz="1600" dirty="0" smtClean="0">
                <a:hlinkClick r:id="rId4"/>
              </a:rPr>
              <a:t>ESS-5401743</a:t>
            </a:r>
            <a:r>
              <a:rPr lang="sv-SE" sz="1600" dirty="0" smtClean="0"/>
              <a:t> 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21" name="Content Placeholder 5"/>
          <p:cNvSpPr txBox="1">
            <a:spLocks/>
          </p:cNvSpPr>
          <p:nvPr/>
        </p:nvSpPr>
        <p:spPr>
          <a:xfrm>
            <a:off x="1900711" y="4222294"/>
            <a:ext cx="9133367" cy="555734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1591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 smtClean="0"/>
              <a:t>3 RSF</a:t>
            </a:r>
            <a:r>
              <a:rPr lang="sv-SE" sz="1600" dirty="0"/>
              <a:t>: </a:t>
            </a:r>
            <a:r>
              <a:rPr lang="sv-SE" sz="1600" dirty="0" smtClean="0"/>
              <a:t>1 </a:t>
            </a:r>
            <a:r>
              <a:rPr lang="sv-SE" sz="1600" dirty="0" err="1" smtClean="0"/>
              <a:t>Confine</a:t>
            </a:r>
            <a:r>
              <a:rPr lang="sv-SE" sz="1600" dirty="0" smtClean="0"/>
              <a:t> </a:t>
            </a:r>
            <a:r>
              <a:rPr lang="sv-SE" sz="1600" dirty="0" err="1"/>
              <a:t>activated</a:t>
            </a:r>
            <a:r>
              <a:rPr lang="sv-SE" sz="1600" dirty="0"/>
              <a:t> air, </a:t>
            </a:r>
            <a:r>
              <a:rPr lang="sv-SE" sz="1600" dirty="0" smtClean="0"/>
              <a:t>2 </a:t>
            </a:r>
            <a:r>
              <a:rPr lang="sv-SE" sz="1600" dirty="0" err="1" smtClean="0"/>
              <a:t>control</a:t>
            </a:r>
            <a:r>
              <a:rPr lang="sv-SE" sz="1600" dirty="0" smtClean="0"/>
              <a:t> </a:t>
            </a:r>
            <a:r>
              <a:rPr lang="sv-SE" sz="1600" dirty="0"/>
              <a:t>emission, </a:t>
            </a:r>
            <a:r>
              <a:rPr lang="sv-SE" sz="1600" dirty="0" smtClean="0"/>
              <a:t>3 limit </a:t>
            </a:r>
            <a:r>
              <a:rPr lang="sv-SE" sz="1600" dirty="0" err="1" smtClean="0"/>
              <a:t>inventory</a:t>
            </a:r>
            <a:r>
              <a:rPr lang="sv-SE" sz="1600" dirty="0" smtClean="0"/>
              <a:t>.</a:t>
            </a:r>
          </a:p>
          <a:p>
            <a:r>
              <a:rPr lang="sv-SE" sz="1600" dirty="0" smtClean="0"/>
              <a:t>Ventilation system </a:t>
            </a:r>
            <a:r>
              <a:rPr lang="sv-SE" sz="1600" dirty="0"/>
              <a:t>G01 (=ESS.INFR.G01.G01.G01.G01.F01) </a:t>
            </a:r>
            <a:r>
              <a:rPr lang="sv-SE" sz="1600" dirty="0" err="1" smtClean="0"/>
              <a:t>including</a:t>
            </a:r>
            <a:r>
              <a:rPr lang="sv-SE" sz="1600" dirty="0" smtClean="0"/>
              <a:t> </a:t>
            </a:r>
            <a:r>
              <a:rPr lang="sv-SE" sz="1600" dirty="0" err="1"/>
              <a:t>control</a:t>
            </a:r>
            <a:r>
              <a:rPr lang="sv-SE" sz="1600" dirty="0"/>
              <a:t> </a:t>
            </a:r>
            <a:r>
              <a:rPr lang="sv-SE" sz="1600" dirty="0" smtClean="0"/>
              <a:t>systems (</a:t>
            </a:r>
            <a:r>
              <a:rPr lang="sv-SE" sz="1600" dirty="0" err="1"/>
              <a:t>classified</a:t>
            </a:r>
            <a:r>
              <a:rPr lang="sv-SE" sz="1600" dirty="0"/>
              <a:t> in </a:t>
            </a:r>
            <a:r>
              <a:rPr lang="sv-SE" sz="1600" dirty="0">
                <a:hlinkClick r:id="rId5"/>
              </a:rPr>
              <a:t>ESS-4905342</a:t>
            </a:r>
            <a:r>
              <a:rPr lang="sv-SE" sz="1600" dirty="0" smtClean="0"/>
              <a:t>). </a:t>
            </a:r>
          </a:p>
        </p:txBody>
      </p:sp>
      <p:sp>
        <p:nvSpPr>
          <p:cNvPr id="20" name="Content Placeholder 5"/>
          <p:cNvSpPr txBox="1">
            <a:spLocks/>
          </p:cNvSpPr>
          <p:nvPr/>
        </p:nvSpPr>
        <p:spPr>
          <a:xfrm>
            <a:off x="1900710" y="3699220"/>
            <a:ext cx="8562999" cy="508197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1591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 smtClean="0"/>
              <a:t>Rack </a:t>
            </a:r>
            <a:r>
              <a:rPr lang="sv-SE" sz="1600" dirty="0" err="1" smtClean="0"/>
              <a:t>cooling</a:t>
            </a:r>
            <a:r>
              <a:rPr lang="sv-SE" sz="1600" dirty="0" smtClean="0"/>
              <a:t>: </a:t>
            </a:r>
            <a:r>
              <a:rPr lang="sv-SE" sz="1600" dirty="0" err="1" smtClean="0"/>
              <a:t>Moisture</a:t>
            </a:r>
            <a:r>
              <a:rPr lang="sv-SE" sz="1600" dirty="0" smtClean="0"/>
              <a:t> </a:t>
            </a:r>
            <a:r>
              <a:rPr lang="sv-SE" sz="1600" dirty="0" err="1" smtClean="0"/>
              <a:t>creates</a:t>
            </a:r>
            <a:r>
              <a:rPr lang="sv-SE" sz="1600" dirty="0" smtClean="0"/>
              <a:t> </a:t>
            </a:r>
            <a:r>
              <a:rPr lang="sv-SE" sz="1600" dirty="0" err="1" smtClean="0"/>
              <a:t>water</a:t>
            </a:r>
            <a:r>
              <a:rPr lang="sv-SE" sz="1600" dirty="0" smtClean="0"/>
              <a:t> </a:t>
            </a:r>
            <a:r>
              <a:rPr lang="sv-SE" sz="1600" dirty="0" err="1" smtClean="0"/>
              <a:t>issues</a:t>
            </a:r>
            <a:r>
              <a:rPr lang="sv-SE" sz="1600" dirty="0" smtClean="0"/>
              <a:t>. </a:t>
            </a:r>
            <a:r>
              <a:rPr lang="sv-SE" sz="1600" dirty="0" err="1" smtClean="0"/>
              <a:t>Ongoing</a:t>
            </a:r>
            <a:r>
              <a:rPr lang="sv-SE" sz="1600" dirty="0" smtClean="0"/>
              <a:t> installation </a:t>
            </a:r>
            <a:r>
              <a:rPr lang="sv-SE" sz="1600" dirty="0" err="1" smtClean="0"/>
              <a:t>of</a:t>
            </a:r>
            <a:r>
              <a:rPr lang="sv-SE" sz="1600" dirty="0" smtClean="0"/>
              <a:t> </a:t>
            </a:r>
            <a:r>
              <a:rPr lang="sv-SE" sz="1600" dirty="0" err="1" smtClean="0"/>
              <a:t>trays</a:t>
            </a:r>
            <a:r>
              <a:rPr lang="sv-SE" sz="1600" dirty="0" smtClean="0"/>
              <a:t> to </a:t>
            </a:r>
            <a:r>
              <a:rPr lang="sv-SE" sz="1600" dirty="0" err="1" smtClean="0"/>
              <a:t>control</a:t>
            </a:r>
            <a:r>
              <a:rPr lang="sv-SE" sz="1600" dirty="0" smtClean="0"/>
              <a:t> the </a:t>
            </a:r>
            <a:r>
              <a:rPr lang="sv-SE" sz="1600" dirty="0" err="1" smtClean="0"/>
              <a:t>water</a:t>
            </a:r>
            <a:r>
              <a:rPr lang="sv-SE" sz="1600" dirty="0" smtClean="0"/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31834" y="5315656"/>
            <a:ext cx="8883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>
                <a:solidFill>
                  <a:srgbClr val="666666"/>
                </a:solidFill>
              </a:rPr>
              <a:t>On-call </a:t>
            </a:r>
            <a:r>
              <a:rPr lang="sv-SE" sz="1600" dirty="0" smtClean="0">
                <a:solidFill>
                  <a:srgbClr val="666666"/>
                </a:solidFill>
              </a:rPr>
              <a:t>24/7, 1 </a:t>
            </a:r>
            <a:r>
              <a:rPr lang="sv-SE" sz="1600" dirty="0" err="1" smtClean="0">
                <a:solidFill>
                  <a:srgbClr val="666666"/>
                </a:solidFill>
              </a:rPr>
              <a:t>mechanical</a:t>
            </a:r>
            <a:r>
              <a:rPr lang="sv-SE" sz="1600" dirty="0" smtClean="0">
                <a:solidFill>
                  <a:srgbClr val="666666"/>
                </a:solidFill>
              </a:rPr>
              <a:t> </a:t>
            </a:r>
            <a:r>
              <a:rPr lang="sv-SE" sz="1600" dirty="0" err="1" smtClean="0">
                <a:solidFill>
                  <a:srgbClr val="666666"/>
                </a:solidFill>
              </a:rPr>
              <a:t>technician</a:t>
            </a:r>
            <a:r>
              <a:rPr lang="sv-SE" sz="1600" dirty="0" smtClean="0">
                <a:solidFill>
                  <a:srgbClr val="666666"/>
                </a:solidFill>
              </a:rPr>
              <a:t> (same as </a:t>
            </a:r>
            <a:r>
              <a:rPr lang="sv-SE" sz="1600" dirty="0" err="1" smtClean="0">
                <a:solidFill>
                  <a:srgbClr val="666666"/>
                </a:solidFill>
              </a:rPr>
              <a:t>cooling</a:t>
            </a:r>
            <a:r>
              <a:rPr lang="sv-SE" sz="1600" dirty="0" smtClean="0">
                <a:solidFill>
                  <a:srgbClr val="666666"/>
                </a:solidFill>
              </a:rPr>
              <a:t>) </a:t>
            </a:r>
            <a:endParaRPr lang="en-GB" sz="16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219" y="921911"/>
            <a:ext cx="5742390" cy="1159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Fire</a:t>
            </a:r>
            <a:r>
              <a:rPr lang="sv-SE" dirty="0"/>
              <a:t> </a:t>
            </a:r>
            <a:r>
              <a:rPr lang="sv-SE" dirty="0" err="1" smtClean="0"/>
              <a:t>safety</a:t>
            </a:r>
            <a:r>
              <a:rPr lang="sv-SE" dirty="0"/>
              <a:t> </a:t>
            </a:r>
            <a:r>
              <a:rPr lang="sv-SE" dirty="0" smtClean="0"/>
              <a:t>– </a:t>
            </a:r>
            <a:r>
              <a:rPr lang="sv-SE" dirty="0" err="1" smtClean="0"/>
              <a:t>fire</a:t>
            </a:r>
            <a:r>
              <a:rPr lang="sv-SE" dirty="0" smtClean="0"/>
              <a:t> alarm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5</a:t>
            </a:fld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(=ESS.INFR.FM01)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40101" y="2126039"/>
            <a:ext cx="9549024" cy="865609"/>
          </a:xfrm>
        </p:spPr>
        <p:txBody>
          <a:bodyPr/>
          <a:lstStyle/>
          <a:p>
            <a:r>
              <a:rPr lang="sv-SE" sz="1600" dirty="0" err="1" smtClean="0"/>
              <a:t>Detect</a:t>
            </a:r>
            <a:r>
              <a:rPr lang="sv-SE" sz="1600" dirty="0" smtClean="0"/>
              <a:t> </a:t>
            </a:r>
            <a:r>
              <a:rPr lang="sv-SE" sz="1600" dirty="0" err="1" smtClean="0"/>
              <a:t>fire</a:t>
            </a:r>
            <a:r>
              <a:rPr lang="sv-SE" sz="1600" dirty="0" smtClean="0"/>
              <a:t>, </a:t>
            </a:r>
            <a:r>
              <a:rPr lang="sv-SE" sz="1600" dirty="0" err="1" smtClean="0"/>
              <a:t>evacuate</a:t>
            </a:r>
            <a:r>
              <a:rPr lang="sv-SE" sz="1600" dirty="0" smtClean="0"/>
              <a:t> </a:t>
            </a:r>
            <a:r>
              <a:rPr lang="sv-SE" sz="1600" dirty="0" err="1" smtClean="0"/>
              <a:t>people</a:t>
            </a:r>
            <a:r>
              <a:rPr lang="sv-SE" sz="1600" dirty="0"/>
              <a:t> </a:t>
            </a:r>
            <a:r>
              <a:rPr lang="sv-SE" sz="1600" dirty="0" smtClean="0"/>
              <a:t>and alarm.</a:t>
            </a:r>
          </a:p>
          <a:p>
            <a:r>
              <a:rPr lang="sv-SE" sz="1600" dirty="0" err="1" smtClean="0"/>
              <a:t>Smoke</a:t>
            </a:r>
            <a:r>
              <a:rPr lang="sv-SE" sz="1600" dirty="0" smtClean="0"/>
              <a:t> </a:t>
            </a:r>
            <a:r>
              <a:rPr lang="sv-SE" sz="1600" dirty="0" err="1" smtClean="0"/>
              <a:t>detectors</a:t>
            </a:r>
            <a:r>
              <a:rPr lang="sv-SE" sz="1600" dirty="0" smtClean="0"/>
              <a:t> and aspiration system, </a:t>
            </a:r>
            <a:r>
              <a:rPr lang="sv-SE" sz="1600" dirty="0" err="1" smtClean="0"/>
              <a:t>including</a:t>
            </a:r>
            <a:r>
              <a:rPr lang="sv-SE" sz="1600" dirty="0" smtClean="0"/>
              <a:t> </a:t>
            </a:r>
            <a:r>
              <a:rPr lang="sv-SE" sz="1600" dirty="0" err="1" smtClean="0"/>
              <a:t>evacuation</a:t>
            </a:r>
            <a:r>
              <a:rPr lang="sv-SE" sz="1600" dirty="0" smtClean="0"/>
              <a:t> alarm.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2025-01-31</a:t>
            </a:fld>
            <a:endParaRPr lang="sv-SE" dirty="0"/>
          </a:p>
        </p:txBody>
      </p:sp>
      <p:sp>
        <p:nvSpPr>
          <p:cNvPr id="9" name="Rounded Rectangle 8"/>
          <p:cNvSpPr/>
          <p:nvPr/>
        </p:nvSpPr>
        <p:spPr>
          <a:xfrm>
            <a:off x="473615" y="2162379"/>
            <a:ext cx="1241570" cy="84998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smtClean="0"/>
              <a:t>SCOPE</a:t>
            </a:r>
            <a:endParaRPr lang="sv-SE" dirty="0"/>
          </a:p>
        </p:txBody>
      </p:sp>
      <p:sp>
        <p:nvSpPr>
          <p:cNvPr id="10" name="Rounded Rectangle 9"/>
          <p:cNvSpPr/>
          <p:nvPr/>
        </p:nvSpPr>
        <p:spPr>
          <a:xfrm>
            <a:off x="473615" y="3076649"/>
            <a:ext cx="1241570" cy="5620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smtClean="0"/>
              <a:t>STATUS</a:t>
            </a:r>
            <a:endParaRPr lang="sv-SE" dirty="0"/>
          </a:p>
        </p:txBody>
      </p:sp>
      <p:sp>
        <p:nvSpPr>
          <p:cNvPr id="11" name="Rounded Rectangle 10"/>
          <p:cNvSpPr/>
          <p:nvPr/>
        </p:nvSpPr>
        <p:spPr>
          <a:xfrm>
            <a:off x="473615" y="3702992"/>
            <a:ext cx="1241570" cy="43278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smtClean="0"/>
              <a:t>ISSUES</a:t>
            </a:r>
            <a:endParaRPr lang="sv-SE" dirty="0"/>
          </a:p>
        </p:txBody>
      </p:sp>
      <p:sp>
        <p:nvSpPr>
          <p:cNvPr id="12" name="Rounded Rectangle 11"/>
          <p:cNvSpPr/>
          <p:nvPr/>
        </p:nvSpPr>
        <p:spPr>
          <a:xfrm>
            <a:off x="473615" y="4199570"/>
            <a:ext cx="1241570" cy="87995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smtClean="0"/>
              <a:t>SSCI2S</a:t>
            </a:r>
            <a:endParaRPr lang="sv-SE" dirty="0"/>
          </a:p>
        </p:txBody>
      </p:sp>
      <p:sp>
        <p:nvSpPr>
          <p:cNvPr id="13" name="Rounded Rectangle 12"/>
          <p:cNvSpPr/>
          <p:nvPr/>
        </p:nvSpPr>
        <p:spPr>
          <a:xfrm>
            <a:off x="482924" y="5590891"/>
            <a:ext cx="1241570" cy="73002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smtClean="0"/>
              <a:t>TESTING</a:t>
            </a:r>
            <a:endParaRPr lang="sv-SE" dirty="0"/>
          </a:p>
        </p:txBody>
      </p:sp>
      <p:sp>
        <p:nvSpPr>
          <p:cNvPr id="14" name="Rounded Rectangle 13"/>
          <p:cNvSpPr/>
          <p:nvPr/>
        </p:nvSpPr>
        <p:spPr>
          <a:xfrm>
            <a:off x="473615" y="5132995"/>
            <a:ext cx="1241570" cy="40442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smtClean="0"/>
              <a:t>OTHER</a:t>
            </a:r>
            <a:endParaRPr lang="sv-SE" dirty="0"/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1940101" y="3147258"/>
            <a:ext cx="8530714" cy="555734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1591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 smtClean="0"/>
              <a:t>In operation. </a:t>
            </a:r>
            <a:r>
              <a:rPr lang="sv-SE" sz="1600" dirty="0" err="1" smtClean="0"/>
              <a:t>See</a:t>
            </a:r>
            <a:r>
              <a:rPr lang="sv-SE" sz="1600" dirty="0" smtClean="0"/>
              <a:t> </a:t>
            </a:r>
            <a:r>
              <a:rPr lang="sv-SE" sz="1600" dirty="0"/>
              <a:t>CIDL </a:t>
            </a:r>
            <a:r>
              <a:rPr lang="sv-SE" sz="1600" dirty="0">
                <a:hlinkClick r:id="rId3"/>
              </a:rPr>
              <a:t>OS-0000027</a:t>
            </a:r>
            <a:endParaRPr lang="sv-SE" sz="1600" b="1" dirty="0" smtClean="0"/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1940101" y="4240941"/>
            <a:ext cx="9467078" cy="642619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1591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 smtClean="0"/>
              <a:t>Service </a:t>
            </a:r>
            <a:r>
              <a:rPr lang="sv-SE" sz="1600" dirty="0" err="1" smtClean="0"/>
              <a:t>group</a:t>
            </a:r>
            <a:r>
              <a:rPr lang="sv-SE" sz="1600" dirty="0" smtClean="0"/>
              <a:t>: </a:t>
            </a:r>
            <a:r>
              <a:rPr lang="en-GB" sz="1600" dirty="0" smtClean="0"/>
              <a:t>G01 </a:t>
            </a:r>
            <a:r>
              <a:rPr lang="en-GB" sz="1600" dirty="0"/>
              <a:t>fire alarm system (=ESS.INFR.FM01.FM02.P01</a:t>
            </a:r>
            <a:r>
              <a:rPr lang="en-GB" sz="1600" dirty="0" smtClean="0"/>
              <a:t>) (classified </a:t>
            </a:r>
            <a:r>
              <a:rPr lang="en-GB" sz="1600" dirty="0"/>
              <a:t>in </a:t>
            </a:r>
            <a:r>
              <a:rPr lang="en-GB" sz="1600" dirty="0" smtClean="0">
                <a:hlinkClick r:id="rId4"/>
              </a:rPr>
              <a:t>ESS-4837895</a:t>
            </a:r>
            <a:r>
              <a:rPr lang="en-GB" sz="1600" dirty="0" smtClean="0"/>
              <a:t>)</a:t>
            </a:r>
            <a:endParaRPr lang="en-GB" sz="1600" dirty="0"/>
          </a:p>
        </p:txBody>
      </p:sp>
      <p:sp>
        <p:nvSpPr>
          <p:cNvPr id="19" name="Rectangle 18"/>
          <p:cNvSpPr/>
          <p:nvPr/>
        </p:nvSpPr>
        <p:spPr>
          <a:xfrm>
            <a:off x="1940101" y="5579733"/>
            <a:ext cx="8295912" cy="959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Clr>
                <a:srgbClr val="666666"/>
              </a:buClr>
            </a:pPr>
            <a:r>
              <a:rPr lang="en-US" sz="1600" dirty="0" smtClean="0">
                <a:solidFill>
                  <a:srgbClr val="666666"/>
                </a:solidFill>
              </a:rPr>
              <a:t>Regularly tested according to SBF </a:t>
            </a:r>
            <a:r>
              <a:rPr lang="en-US" sz="1600" dirty="0" smtClean="0">
                <a:solidFill>
                  <a:srgbClr val="666666"/>
                </a:solidFill>
              </a:rPr>
              <a:t>110:6, </a:t>
            </a:r>
            <a:r>
              <a:rPr lang="en-US" sz="1600" dirty="0">
                <a:solidFill>
                  <a:srgbClr val="666666"/>
                </a:solidFill>
              </a:rPr>
              <a:t>see </a:t>
            </a:r>
            <a:r>
              <a:rPr lang="sv-SE" sz="1600" dirty="0" smtClean="0">
                <a:hlinkClick r:id="rId5"/>
              </a:rPr>
              <a:t>ESS-0147093</a:t>
            </a:r>
            <a:r>
              <a:rPr lang="sv-SE" sz="1600" dirty="0" smtClean="0"/>
              <a:t> </a:t>
            </a:r>
            <a:r>
              <a:rPr lang="en-US" sz="1600" i="1" dirty="0" smtClean="0">
                <a:solidFill>
                  <a:srgbClr val="666666"/>
                </a:solidFill>
              </a:rPr>
              <a:t>Systematic </a:t>
            </a:r>
            <a:r>
              <a:rPr lang="en-US" sz="1600" i="1" dirty="0">
                <a:solidFill>
                  <a:srgbClr val="666666"/>
                </a:solidFill>
              </a:rPr>
              <a:t>Fire and Explosion </a:t>
            </a:r>
            <a:r>
              <a:rPr lang="en-US" sz="1600" i="1" dirty="0" smtClean="0">
                <a:solidFill>
                  <a:srgbClr val="666666"/>
                </a:solidFill>
              </a:rPr>
              <a:t>Prevention. </a:t>
            </a:r>
            <a:endParaRPr lang="en-US" sz="1600" i="1" dirty="0">
              <a:solidFill>
                <a:srgbClr val="666666"/>
              </a:solidFill>
            </a:endParaRPr>
          </a:p>
          <a:p>
            <a:pPr marL="101600" indent="-101600"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</a:pPr>
            <a:endParaRPr lang="en-US" sz="1600" i="1" dirty="0">
              <a:solidFill>
                <a:srgbClr val="666666"/>
              </a:solidFill>
            </a:endParaRPr>
          </a:p>
        </p:txBody>
      </p:sp>
      <p:sp>
        <p:nvSpPr>
          <p:cNvPr id="20" name="Content Placeholder 5"/>
          <p:cNvSpPr txBox="1">
            <a:spLocks/>
          </p:cNvSpPr>
          <p:nvPr/>
        </p:nvSpPr>
        <p:spPr>
          <a:xfrm>
            <a:off x="1940101" y="3690233"/>
            <a:ext cx="8530714" cy="555734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1591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 smtClean="0"/>
              <a:t>N/A</a:t>
            </a:r>
            <a:endParaRPr lang="sv-SE" sz="1600" b="1" dirty="0" smtClean="0"/>
          </a:p>
        </p:txBody>
      </p:sp>
      <p:sp>
        <p:nvSpPr>
          <p:cNvPr id="22" name="Content Placeholder 5"/>
          <p:cNvSpPr txBox="1">
            <a:spLocks/>
          </p:cNvSpPr>
          <p:nvPr/>
        </p:nvSpPr>
        <p:spPr>
          <a:xfrm>
            <a:off x="1940101" y="5104911"/>
            <a:ext cx="8530714" cy="555734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1591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 smtClean="0"/>
              <a:t>N/A</a:t>
            </a:r>
            <a:endParaRPr lang="sv-SE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172565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219" y="921911"/>
            <a:ext cx="5742390" cy="1159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Fire</a:t>
            </a:r>
            <a:r>
              <a:rPr lang="sv-SE" dirty="0"/>
              <a:t> </a:t>
            </a:r>
            <a:r>
              <a:rPr lang="sv-SE" dirty="0" err="1" smtClean="0"/>
              <a:t>safety</a:t>
            </a:r>
            <a:r>
              <a:rPr lang="sv-SE" dirty="0"/>
              <a:t> </a:t>
            </a:r>
            <a:r>
              <a:rPr lang="sv-SE" dirty="0" smtClean="0"/>
              <a:t>– sprinkler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6</a:t>
            </a:fld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(=ESS.INFR.FM01)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00712" y="2000466"/>
            <a:ext cx="9549024" cy="1195954"/>
          </a:xfrm>
        </p:spPr>
        <p:txBody>
          <a:bodyPr/>
          <a:lstStyle/>
          <a:p>
            <a:r>
              <a:rPr lang="sv-SE" sz="1600" dirty="0" err="1" smtClean="0"/>
              <a:t>Detect</a:t>
            </a:r>
            <a:r>
              <a:rPr lang="sv-SE" sz="1600" dirty="0" smtClean="0"/>
              <a:t> and </a:t>
            </a:r>
            <a:r>
              <a:rPr lang="sv-SE" sz="1600" dirty="0" err="1" smtClean="0"/>
              <a:t>control</a:t>
            </a:r>
            <a:r>
              <a:rPr lang="sv-SE" sz="1600" dirty="0" smtClean="0"/>
              <a:t> </a:t>
            </a:r>
            <a:r>
              <a:rPr lang="sv-SE" sz="1600" dirty="0" err="1" smtClean="0"/>
              <a:t>fire</a:t>
            </a:r>
            <a:r>
              <a:rPr lang="sv-SE" sz="1600" dirty="0"/>
              <a:t> </a:t>
            </a:r>
            <a:r>
              <a:rPr lang="sv-SE" sz="1600" dirty="0" smtClean="0"/>
              <a:t>to </a:t>
            </a:r>
            <a:r>
              <a:rPr lang="sv-SE" sz="1600" dirty="0" err="1" smtClean="0"/>
              <a:t>avoid</a:t>
            </a:r>
            <a:r>
              <a:rPr lang="sv-SE" sz="1600" dirty="0" smtClean="0"/>
              <a:t> manual intervention. System </a:t>
            </a:r>
            <a:r>
              <a:rPr lang="sv-SE" sz="1600" dirty="0" err="1" smtClean="0"/>
              <a:t>fed</a:t>
            </a:r>
            <a:r>
              <a:rPr lang="sv-SE" sz="1600" dirty="0" smtClean="0"/>
              <a:t> from H10 sprinkler </a:t>
            </a:r>
            <a:r>
              <a:rPr lang="sv-SE" sz="1600" dirty="0" err="1" smtClean="0"/>
              <a:t>building</a:t>
            </a:r>
            <a:r>
              <a:rPr lang="sv-SE" sz="1600" dirty="0" smtClean="0"/>
              <a:t>, </a:t>
            </a:r>
            <a:r>
              <a:rPr lang="sv-SE" sz="1600" dirty="0" err="1" smtClean="0"/>
              <a:t>with</a:t>
            </a:r>
            <a:r>
              <a:rPr lang="sv-SE" sz="1600" dirty="0" smtClean="0"/>
              <a:t> 2 tanks </a:t>
            </a:r>
            <a:r>
              <a:rPr lang="sv-SE" sz="1600" dirty="0" err="1" smtClean="0"/>
              <a:t>of</a:t>
            </a:r>
            <a:r>
              <a:rPr lang="sv-SE" sz="1600" dirty="0" smtClean="0"/>
              <a:t> total 850m</a:t>
            </a:r>
            <a:r>
              <a:rPr lang="sv-SE" sz="1600" baseline="30000" dirty="0" smtClean="0"/>
              <a:t>3</a:t>
            </a:r>
            <a:r>
              <a:rPr lang="sv-SE" sz="1600" dirty="0" smtClean="0"/>
              <a:t>.</a:t>
            </a:r>
          </a:p>
          <a:p>
            <a:r>
              <a:rPr lang="sv-SE" sz="1600" dirty="0" smtClean="0"/>
              <a:t>Sprinkler G01 Tunnel: Pre-action system </a:t>
            </a:r>
            <a:r>
              <a:rPr lang="sv-SE" sz="1600" dirty="0" err="1" smtClean="0"/>
              <a:t>with</a:t>
            </a:r>
            <a:r>
              <a:rPr lang="sv-SE" sz="1600" dirty="0" smtClean="0"/>
              <a:t> </a:t>
            </a:r>
            <a:r>
              <a:rPr lang="sv-SE" sz="1600" dirty="0" err="1" smtClean="0"/>
              <a:t>dry</a:t>
            </a:r>
            <a:r>
              <a:rPr lang="sv-SE" sz="1600" dirty="0" smtClean="0"/>
              <a:t> pipes. </a:t>
            </a:r>
            <a:r>
              <a:rPr lang="sv-SE" sz="1600" dirty="0" err="1" smtClean="0"/>
              <a:t>Activation</a:t>
            </a:r>
            <a:r>
              <a:rPr lang="sv-SE" sz="1600" dirty="0" smtClean="0"/>
              <a:t> </a:t>
            </a:r>
            <a:r>
              <a:rPr lang="sv-SE" sz="1600" dirty="0" err="1" smtClean="0"/>
              <a:t>requires</a:t>
            </a:r>
            <a:r>
              <a:rPr lang="sv-SE" sz="1600" dirty="0" smtClean="0"/>
              <a:t> </a:t>
            </a:r>
            <a:r>
              <a:rPr lang="sv-SE" sz="1600" dirty="0" err="1" smtClean="0"/>
              <a:t>both</a:t>
            </a:r>
            <a:r>
              <a:rPr lang="sv-SE" sz="1600" dirty="0" smtClean="0"/>
              <a:t> heat and </a:t>
            </a:r>
            <a:r>
              <a:rPr lang="sv-SE" sz="1600" dirty="0" err="1" smtClean="0"/>
              <a:t>smoke</a:t>
            </a:r>
            <a:r>
              <a:rPr lang="sv-SE" sz="1600" dirty="0" smtClean="0"/>
              <a:t>. G02 </a:t>
            </a:r>
            <a:r>
              <a:rPr lang="sv-SE" sz="1600" dirty="0" err="1" smtClean="0"/>
              <a:t>Gallery</a:t>
            </a:r>
            <a:r>
              <a:rPr lang="sv-SE" sz="1600" dirty="0" smtClean="0"/>
              <a:t> </a:t>
            </a:r>
            <a:r>
              <a:rPr lang="sv-SE" sz="1600" dirty="0" err="1" smtClean="0"/>
              <a:t>Building</a:t>
            </a:r>
            <a:r>
              <a:rPr lang="sv-SE" sz="1600" dirty="0" smtClean="0"/>
              <a:t>: Standard </a:t>
            </a:r>
            <a:r>
              <a:rPr lang="sv-SE" sz="1600" dirty="0" err="1" smtClean="0"/>
              <a:t>wet</a:t>
            </a:r>
            <a:r>
              <a:rPr lang="sv-SE" sz="1600" dirty="0" smtClean="0"/>
              <a:t> system.</a:t>
            </a:r>
            <a:endParaRPr lang="sv-SE" sz="1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2025-01-31</a:t>
            </a:fld>
            <a:endParaRPr lang="sv-SE" dirty="0"/>
          </a:p>
        </p:txBody>
      </p:sp>
      <p:sp>
        <p:nvSpPr>
          <p:cNvPr id="9" name="Rounded Rectangle 8"/>
          <p:cNvSpPr/>
          <p:nvPr/>
        </p:nvSpPr>
        <p:spPr>
          <a:xfrm>
            <a:off x="473615" y="2081750"/>
            <a:ext cx="1241570" cy="106844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smtClean="0"/>
              <a:t>SCOPE</a:t>
            </a:r>
            <a:endParaRPr lang="sv-SE" dirty="0"/>
          </a:p>
        </p:txBody>
      </p:sp>
      <p:sp>
        <p:nvSpPr>
          <p:cNvPr id="10" name="Rounded Rectangle 9"/>
          <p:cNvSpPr/>
          <p:nvPr/>
        </p:nvSpPr>
        <p:spPr>
          <a:xfrm>
            <a:off x="473615" y="3202225"/>
            <a:ext cx="1241570" cy="5620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smtClean="0"/>
              <a:t>STATUS</a:t>
            </a:r>
            <a:endParaRPr lang="sv-SE" dirty="0"/>
          </a:p>
        </p:txBody>
      </p:sp>
      <p:sp>
        <p:nvSpPr>
          <p:cNvPr id="11" name="Rounded Rectangle 10"/>
          <p:cNvSpPr/>
          <p:nvPr/>
        </p:nvSpPr>
        <p:spPr>
          <a:xfrm>
            <a:off x="473615" y="3803660"/>
            <a:ext cx="1241570" cy="5620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smtClean="0"/>
              <a:t>ISSUES</a:t>
            </a:r>
            <a:endParaRPr lang="sv-SE" dirty="0"/>
          </a:p>
        </p:txBody>
      </p:sp>
      <p:sp>
        <p:nvSpPr>
          <p:cNvPr id="12" name="Rounded Rectangle 11"/>
          <p:cNvSpPr/>
          <p:nvPr/>
        </p:nvSpPr>
        <p:spPr>
          <a:xfrm>
            <a:off x="473615" y="4517458"/>
            <a:ext cx="1241570" cy="64584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smtClean="0"/>
              <a:t>SSCI2S</a:t>
            </a:r>
            <a:endParaRPr lang="sv-SE" dirty="0"/>
          </a:p>
        </p:txBody>
      </p:sp>
      <p:sp>
        <p:nvSpPr>
          <p:cNvPr id="13" name="Rounded Rectangle 12"/>
          <p:cNvSpPr/>
          <p:nvPr/>
        </p:nvSpPr>
        <p:spPr>
          <a:xfrm>
            <a:off x="482924" y="5758854"/>
            <a:ext cx="1241570" cy="5620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smtClean="0"/>
              <a:t>TESTING</a:t>
            </a:r>
            <a:endParaRPr lang="sv-SE" dirty="0"/>
          </a:p>
        </p:txBody>
      </p:sp>
      <p:sp>
        <p:nvSpPr>
          <p:cNvPr id="14" name="Rounded Rectangle 13"/>
          <p:cNvSpPr/>
          <p:nvPr/>
        </p:nvSpPr>
        <p:spPr>
          <a:xfrm>
            <a:off x="473615" y="5262699"/>
            <a:ext cx="1241570" cy="43235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smtClean="0"/>
              <a:t>OTHER</a:t>
            </a:r>
            <a:endParaRPr lang="sv-SE" dirty="0"/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1900712" y="3194821"/>
            <a:ext cx="8530714" cy="460283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1591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 smtClean="0"/>
              <a:t>In operation. </a:t>
            </a:r>
            <a:r>
              <a:rPr lang="sv-SE" sz="1600" dirty="0" err="1" smtClean="0"/>
              <a:t>See</a:t>
            </a:r>
            <a:r>
              <a:rPr lang="sv-SE" sz="1600" dirty="0" smtClean="0"/>
              <a:t> </a:t>
            </a:r>
            <a:r>
              <a:rPr lang="sv-SE" sz="1600" dirty="0"/>
              <a:t>CIDL </a:t>
            </a:r>
            <a:r>
              <a:rPr lang="sv-SE" sz="1600" dirty="0" smtClean="0">
                <a:hlinkClick r:id="rId3"/>
              </a:rPr>
              <a:t>OS-0000027</a:t>
            </a:r>
            <a:r>
              <a:rPr lang="sv-SE" sz="1600" dirty="0" smtClean="0"/>
              <a:t>.</a:t>
            </a:r>
            <a:endParaRPr lang="sv-SE" sz="1600" b="1" dirty="0" smtClean="0"/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1900712" y="3671525"/>
            <a:ext cx="9893574" cy="555734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1591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 smtClean="0"/>
              <a:t>Sprinkler in Tunnel: </a:t>
            </a:r>
            <a:r>
              <a:rPr lang="sv-SE" sz="1600" dirty="0" smtClean="0">
                <a:hlinkClick r:id="rId4"/>
              </a:rPr>
              <a:t>SRR-50</a:t>
            </a:r>
            <a:r>
              <a:rPr lang="sv-SE" sz="1600" dirty="0" smtClean="0"/>
              <a:t> and </a:t>
            </a:r>
            <a:r>
              <a:rPr lang="sv-SE" sz="1600" dirty="0" err="1" smtClean="0"/>
              <a:t>insurance</a:t>
            </a:r>
            <a:r>
              <a:rPr lang="sv-SE" sz="1600" dirty="0" smtClean="0"/>
              <a:t> </a:t>
            </a:r>
            <a:r>
              <a:rPr lang="sv-SE" sz="1600" dirty="0" err="1" smtClean="0"/>
              <a:t>company</a:t>
            </a:r>
            <a:r>
              <a:rPr lang="sv-SE" sz="1600" dirty="0" smtClean="0"/>
              <a:t> </a:t>
            </a:r>
            <a:r>
              <a:rPr lang="sv-SE" sz="1600" dirty="0" err="1" smtClean="0"/>
              <a:t>remark</a:t>
            </a:r>
            <a:r>
              <a:rPr lang="sv-SE" sz="1600" dirty="0" smtClean="0"/>
              <a:t> </a:t>
            </a:r>
            <a:r>
              <a:rPr lang="sv-SE" sz="1600" dirty="0" err="1" smtClean="0"/>
              <a:t>about</a:t>
            </a:r>
            <a:r>
              <a:rPr lang="sv-SE" sz="1600" dirty="0" smtClean="0"/>
              <a:t> </a:t>
            </a:r>
            <a:r>
              <a:rPr lang="sv-SE" sz="1600" dirty="0" err="1" smtClean="0"/>
              <a:t>effectiveness</a:t>
            </a:r>
            <a:r>
              <a:rPr lang="sv-SE" sz="1600" dirty="0" smtClean="0"/>
              <a:t>, </a:t>
            </a:r>
            <a:r>
              <a:rPr lang="sv-SE" sz="1600" dirty="0" err="1" smtClean="0"/>
              <a:t>Planned</a:t>
            </a:r>
            <a:r>
              <a:rPr lang="sv-SE" sz="1600" dirty="0" smtClean="0"/>
              <a:t> </a:t>
            </a:r>
            <a:r>
              <a:rPr lang="sv-SE" sz="1600" dirty="0" err="1" smtClean="0"/>
              <a:t>updates</a:t>
            </a:r>
            <a:r>
              <a:rPr lang="sv-SE" sz="1600" dirty="0"/>
              <a:t> </a:t>
            </a:r>
            <a:r>
              <a:rPr lang="sv-SE" sz="1600" dirty="0" smtClean="0"/>
              <a:t>to </a:t>
            </a:r>
            <a:r>
              <a:rPr lang="sv-SE" sz="1600" dirty="0" err="1" smtClean="0"/>
              <a:t>change</a:t>
            </a:r>
            <a:r>
              <a:rPr lang="sv-SE" sz="1600" dirty="0" smtClean="0"/>
              <a:t> sprinkler </a:t>
            </a:r>
            <a:r>
              <a:rPr lang="sv-SE" sz="1600" dirty="0" err="1" smtClean="0"/>
              <a:t>heads</a:t>
            </a:r>
            <a:r>
              <a:rPr lang="sv-SE" sz="1600" dirty="0" smtClean="0"/>
              <a:t> and </a:t>
            </a:r>
            <a:r>
              <a:rPr lang="sv-SE" sz="1600" dirty="0" err="1" smtClean="0"/>
              <a:t>increase</a:t>
            </a:r>
            <a:r>
              <a:rPr lang="sv-SE" sz="1600" dirty="0" smtClean="0"/>
              <a:t> </a:t>
            </a:r>
            <a:r>
              <a:rPr lang="sv-SE" sz="1600" dirty="0" err="1" smtClean="0"/>
              <a:t>coverage</a:t>
            </a:r>
            <a:r>
              <a:rPr lang="sv-SE" sz="1600" dirty="0" smtClean="0"/>
              <a:t> in FEB part </a:t>
            </a:r>
            <a:r>
              <a:rPr lang="sv-SE" sz="1600" dirty="0" err="1" smtClean="0"/>
              <a:t>of</a:t>
            </a:r>
            <a:r>
              <a:rPr lang="sv-SE" sz="1600" dirty="0" smtClean="0"/>
              <a:t> tunnel. </a:t>
            </a:r>
            <a:r>
              <a:rPr lang="sv-SE" sz="1600" dirty="0" err="1" smtClean="0"/>
              <a:t>See</a:t>
            </a:r>
            <a:r>
              <a:rPr lang="sv-SE" sz="1600" dirty="0" smtClean="0"/>
              <a:t> </a:t>
            </a:r>
            <a:r>
              <a:rPr lang="sv-SE" sz="1600" dirty="0" err="1" smtClean="0"/>
              <a:t>report</a:t>
            </a:r>
            <a:r>
              <a:rPr lang="sv-SE" sz="1600" dirty="0"/>
              <a:t> in </a:t>
            </a:r>
            <a:r>
              <a:rPr lang="sv-SE" sz="1600" dirty="0" smtClean="0">
                <a:hlinkClick r:id="rId5"/>
              </a:rPr>
              <a:t>ESS-4795207</a:t>
            </a:r>
            <a:r>
              <a:rPr lang="sv-SE" sz="1600" dirty="0" smtClean="0"/>
              <a:t>. </a:t>
            </a:r>
            <a:r>
              <a:rPr lang="sv-SE" sz="1600" dirty="0" err="1" smtClean="0"/>
              <a:t>Remarks</a:t>
            </a:r>
            <a:r>
              <a:rPr lang="sv-SE" sz="1600" dirty="0" smtClean="0"/>
              <a:t> from 3</a:t>
            </a:r>
            <a:r>
              <a:rPr lang="sv-SE" sz="1600" baseline="30000" dirty="0" smtClean="0"/>
              <a:t>rd</a:t>
            </a:r>
            <a:r>
              <a:rPr lang="sv-SE" sz="1600" dirty="0" smtClean="0"/>
              <a:t> party </a:t>
            </a:r>
            <a:r>
              <a:rPr lang="sv-SE" sz="1600" dirty="0" err="1" smtClean="0"/>
              <a:t>about</a:t>
            </a:r>
            <a:r>
              <a:rPr lang="sv-SE" sz="1600" dirty="0" smtClean="0"/>
              <a:t> </a:t>
            </a:r>
            <a:r>
              <a:rPr lang="sv-SE" sz="1600" dirty="0" err="1" smtClean="0"/>
              <a:t>blocked</a:t>
            </a:r>
            <a:r>
              <a:rPr lang="sv-SE" sz="1600" dirty="0" smtClean="0"/>
              <a:t> </a:t>
            </a:r>
            <a:r>
              <a:rPr lang="sv-SE" sz="1600" dirty="0" err="1" smtClean="0"/>
              <a:t>coverage</a:t>
            </a:r>
            <a:r>
              <a:rPr lang="sv-SE" sz="1600" dirty="0" smtClean="0"/>
              <a:t>. </a:t>
            </a:r>
            <a:endParaRPr lang="sv-SE" sz="1600" b="1" dirty="0" smtClean="0"/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1900712" y="4520689"/>
            <a:ext cx="9467078" cy="642619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1591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 smtClean="0"/>
              <a:t>Service </a:t>
            </a:r>
            <a:r>
              <a:rPr lang="sv-SE" sz="1600" dirty="0" err="1" smtClean="0"/>
              <a:t>group</a:t>
            </a:r>
            <a:r>
              <a:rPr lang="sv-SE" sz="1600" dirty="0" smtClean="0"/>
              <a:t>: G01 </a:t>
            </a:r>
            <a:r>
              <a:rPr lang="sv-SE" sz="1600" dirty="0"/>
              <a:t>sprinkler system (=ESS.INFR.FM01.FM02.FM01</a:t>
            </a:r>
            <a:r>
              <a:rPr lang="sv-SE" sz="1600" dirty="0" smtClean="0"/>
              <a:t>), </a:t>
            </a:r>
            <a:r>
              <a:rPr lang="en-GB" sz="1600" dirty="0" smtClean="0"/>
              <a:t>Fire </a:t>
            </a:r>
            <a:r>
              <a:rPr lang="en-GB" sz="1600" dirty="0"/>
              <a:t>fighting system H10 (=ESS.INFR.FM01.FM01</a:t>
            </a:r>
            <a:r>
              <a:rPr lang="en-GB" sz="1600" dirty="0" smtClean="0"/>
              <a:t>).</a:t>
            </a:r>
            <a:endParaRPr lang="en-GB" sz="1200" i="1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1900712" y="5287461"/>
            <a:ext cx="8295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Clr>
                <a:srgbClr val="666666"/>
              </a:buClr>
            </a:pPr>
            <a:r>
              <a:rPr lang="en-GB" sz="1600" dirty="0" smtClean="0">
                <a:solidFill>
                  <a:srgbClr val="666666"/>
                </a:solidFill>
              </a:rPr>
              <a:t>N/A</a:t>
            </a:r>
            <a:endParaRPr lang="en-GB" sz="1600" dirty="0">
              <a:solidFill>
                <a:srgbClr val="6666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00712" y="5698156"/>
            <a:ext cx="8295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Clr>
                <a:srgbClr val="666666"/>
              </a:buClr>
            </a:pPr>
            <a:r>
              <a:rPr lang="en-US" sz="1600" dirty="0" smtClean="0">
                <a:solidFill>
                  <a:srgbClr val="666666"/>
                </a:solidFill>
              </a:rPr>
              <a:t>Regularly tested, including 3</a:t>
            </a:r>
            <a:r>
              <a:rPr lang="en-US" sz="1600" baseline="30000" dirty="0" smtClean="0">
                <a:solidFill>
                  <a:srgbClr val="666666"/>
                </a:solidFill>
              </a:rPr>
              <a:t>rd</a:t>
            </a:r>
            <a:r>
              <a:rPr lang="en-US" sz="1600" dirty="0" smtClean="0">
                <a:solidFill>
                  <a:srgbClr val="666666"/>
                </a:solidFill>
              </a:rPr>
              <a:t> party, according to SBF 120:8, </a:t>
            </a:r>
            <a:r>
              <a:rPr lang="en-US" sz="1600" dirty="0">
                <a:solidFill>
                  <a:srgbClr val="666666"/>
                </a:solidFill>
              </a:rPr>
              <a:t>see </a:t>
            </a:r>
            <a:r>
              <a:rPr lang="sv-SE" sz="1600" dirty="0" smtClean="0">
                <a:hlinkClick r:id="rId6"/>
              </a:rPr>
              <a:t>ESS-0147093</a:t>
            </a:r>
            <a:r>
              <a:rPr lang="sv-SE" sz="1600" dirty="0" smtClean="0"/>
              <a:t> </a:t>
            </a:r>
            <a:r>
              <a:rPr lang="en-US" sz="1600" i="1" dirty="0" smtClean="0">
                <a:solidFill>
                  <a:srgbClr val="666666"/>
                </a:solidFill>
              </a:rPr>
              <a:t>Systematic </a:t>
            </a:r>
            <a:r>
              <a:rPr lang="en-US" sz="1600" i="1" dirty="0">
                <a:solidFill>
                  <a:srgbClr val="666666"/>
                </a:solidFill>
              </a:rPr>
              <a:t>Fire and Explosion </a:t>
            </a:r>
            <a:r>
              <a:rPr lang="en-US" sz="1600" i="1" dirty="0" smtClean="0">
                <a:solidFill>
                  <a:srgbClr val="666666"/>
                </a:solidFill>
              </a:rPr>
              <a:t>Prevention. </a:t>
            </a:r>
            <a:endParaRPr lang="en-US" sz="1600" i="1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0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Fire</a:t>
            </a:r>
            <a:r>
              <a:rPr lang="sv-SE" dirty="0" smtClean="0"/>
              <a:t> </a:t>
            </a:r>
            <a:r>
              <a:rPr lang="sv-SE" dirty="0" err="1" smtClean="0"/>
              <a:t>sealing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7</a:t>
            </a:fld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(</a:t>
            </a:r>
            <a:r>
              <a:rPr lang="sv-SE" dirty="0" err="1"/>
              <a:t>e.g</a:t>
            </a:r>
            <a:r>
              <a:rPr lang="sv-SE" dirty="0"/>
              <a:t>. =ESS.INFR.U04.U01.U02.A01)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00711" y="2699799"/>
            <a:ext cx="9549024" cy="673020"/>
          </a:xfrm>
        </p:spPr>
        <p:txBody>
          <a:bodyPr/>
          <a:lstStyle/>
          <a:p>
            <a:r>
              <a:rPr lang="sv-SE" sz="1600" dirty="0" smtClean="0"/>
              <a:t>The </a:t>
            </a:r>
            <a:r>
              <a:rPr lang="sv-SE" sz="1600" dirty="0" err="1" smtClean="0"/>
              <a:t>purpose</a:t>
            </a:r>
            <a:r>
              <a:rPr lang="sv-SE" sz="1600" dirty="0" smtClean="0"/>
              <a:t> is to </a:t>
            </a:r>
            <a:r>
              <a:rPr lang="sv-SE" sz="1600" dirty="0" err="1" smtClean="0"/>
              <a:t>maintain</a:t>
            </a:r>
            <a:r>
              <a:rPr lang="sv-SE" sz="1600" dirty="0" smtClean="0"/>
              <a:t> the </a:t>
            </a:r>
            <a:r>
              <a:rPr lang="sv-SE" sz="1600" dirty="0" err="1" smtClean="0"/>
              <a:t>fire</a:t>
            </a:r>
            <a:r>
              <a:rPr lang="sv-SE" sz="1600" dirty="0" smtClean="0"/>
              <a:t> cells and </a:t>
            </a:r>
            <a:r>
              <a:rPr lang="sv-SE" sz="1600" dirty="0" err="1" smtClean="0"/>
              <a:t>provide</a:t>
            </a:r>
            <a:r>
              <a:rPr lang="sv-SE" sz="1600" dirty="0" smtClean="0"/>
              <a:t> air </a:t>
            </a:r>
            <a:r>
              <a:rPr lang="sv-SE" sz="1600" dirty="0" err="1" smtClean="0"/>
              <a:t>tightness</a:t>
            </a:r>
            <a:r>
              <a:rPr lang="sv-SE" sz="1600" dirty="0" smtClean="0"/>
              <a:t> for </a:t>
            </a:r>
            <a:r>
              <a:rPr lang="sv-SE" sz="1600" dirty="0" err="1" smtClean="0"/>
              <a:t>supporting</a:t>
            </a:r>
            <a:r>
              <a:rPr lang="sv-SE" sz="1600" dirty="0" smtClean="0"/>
              <a:t> under-</a:t>
            </a:r>
            <a:r>
              <a:rPr lang="sv-SE" sz="1600" dirty="0" err="1" smtClean="0"/>
              <a:t>pressure</a:t>
            </a:r>
            <a:r>
              <a:rPr lang="sv-SE" sz="1600" dirty="0" smtClean="0"/>
              <a:t> in the tunnel</a:t>
            </a:r>
            <a:r>
              <a:rPr lang="sv-SE" sz="1600" b="1" dirty="0" smtClean="0"/>
              <a:t> </a:t>
            </a:r>
            <a:endParaRPr lang="sv-SE" sz="1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2025-01-31</a:t>
            </a:fld>
            <a:endParaRPr lang="sv-SE" dirty="0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940101" y="1361352"/>
            <a:ext cx="9853057" cy="124506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73615" y="2092203"/>
            <a:ext cx="1241570" cy="11004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smtClean="0"/>
              <a:t>SCOPE</a:t>
            </a:r>
            <a:endParaRPr lang="sv-SE" dirty="0"/>
          </a:p>
        </p:txBody>
      </p:sp>
      <p:sp>
        <p:nvSpPr>
          <p:cNvPr id="10" name="Rounded Rectangle 9"/>
          <p:cNvSpPr/>
          <p:nvPr/>
        </p:nvSpPr>
        <p:spPr>
          <a:xfrm>
            <a:off x="473615" y="3259520"/>
            <a:ext cx="1241570" cy="46524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smtClean="0"/>
              <a:t>STATUS</a:t>
            </a:r>
            <a:endParaRPr lang="sv-SE" dirty="0"/>
          </a:p>
        </p:txBody>
      </p:sp>
      <p:sp>
        <p:nvSpPr>
          <p:cNvPr id="11" name="Rounded Rectangle 10"/>
          <p:cNvSpPr/>
          <p:nvPr/>
        </p:nvSpPr>
        <p:spPr>
          <a:xfrm>
            <a:off x="482924" y="3800126"/>
            <a:ext cx="1241570" cy="40515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smtClean="0"/>
              <a:t>ISSUES</a:t>
            </a:r>
            <a:endParaRPr lang="sv-SE" dirty="0"/>
          </a:p>
        </p:txBody>
      </p:sp>
      <p:sp>
        <p:nvSpPr>
          <p:cNvPr id="12" name="Rounded Rectangle 11"/>
          <p:cNvSpPr/>
          <p:nvPr/>
        </p:nvSpPr>
        <p:spPr>
          <a:xfrm>
            <a:off x="473615" y="4281599"/>
            <a:ext cx="1241570" cy="85547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smtClean="0"/>
              <a:t>SSCI2S</a:t>
            </a:r>
            <a:endParaRPr lang="sv-SE" dirty="0"/>
          </a:p>
        </p:txBody>
      </p:sp>
      <p:sp>
        <p:nvSpPr>
          <p:cNvPr id="13" name="Rounded Rectangle 12"/>
          <p:cNvSpPr/>
          <p:nvPr/>
        </p:nvSpPr>
        <p:spPr>
          <a:xfrm>
            <a:off x="473615" y="5943200"/>
            <a:ext cx="1241570" cy="5620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smtClean="0"/>
              <a:t>TESTING</a:t>
            </a:r>
            <a:endParaRPr lang="sv-SE" dirty="0"/>
          </a:p>
        </p:txBody>
      </p:sp>
      <p:sp>
        <p:nvSpPr>
          <p:cNvPr id="14" name="Rounded Rectangle 13"/>
          <p:cNvSpPr/>
          <p:nvPr/>
        </p:nvSpPr>
        <p:spPr>
          <a:xfrm>
            <a:off x="473615" y="5259108"/>
            <a:ext cx="1241570" cy="5620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smtClean="0"/>
              <a:t>OTHER</a:t>
            </a:r>
            <a:endParaRPr lang="sv-SE" dirty="0"/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1900711" y="3265848"/>
            <a:ext cx="8530714" cy="555734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1591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 smtClean="0"/>
              <a:t>The </a:t>
            </a:r>
            <a:r>
              <a:rPr lang="sv-SE" sz="1600" dirty="0" err="1" smtClean="0"/>
              <a:t>sealings</a:t>
            </a:r>
            <a:r>
              <a:rPr lang="sv-SE" sz="1600" dirty="0" smtClean="0"/>
              <a:t> </a:t>
            </a:r>
            <a:r>
              <a:rPr lang="sv-SE" sz="1600" dirty="0" err="1" smtClean="0"/>
              <a:t>are</a:t>
            </a:r>
            <a:r>
              <a:rPr lang="sv-SE" sz="1600" dirty="0" smtClean="0"/>
              <a:t> </a:t>
            </a:r>
            <a:r>
              <a:rPr lang="sv-SE" sz="1600" dirty="0" err="1" smtClean="0"/>
              <a:t>installed</a:t>
            </a:r>
            <a:r>
              <a:rPr lang="sv-SE" sz="1600" dirty="0" smtClean="0"/>
              <a:t> and </a:t>
            </a:r>
            <a:r>
              <a:rPr lang="sv-SE" sz="1600" dirty="0" err="1" smtClean="0"/>
              <a:t>approved</a:t>
            </a:r>
            <a:r>
              <a:rPr lang="sv-SE" sz="1600" dirty="0" smtClean="0"/>
              <a:t>. </a:t>
            </a:r>
            <a:r>
              <a:rPr lang="sv-SE" sz="1600" dirty="0" err="1" smtClean="0"/>
              <a:t>Inspection</a:t>
            </a:r>
            <a:r>
              <a:rPr lang="sv-SE" sz="1600" dirty="0" smtClean="0"/>
              <a:t> </a:t>
            </a:r>
            <a:r>
              <a:rPr lang="sv-SE" sz="1600" dirty="0" err="1" smtClean="0"/>
              <a:t>report</a:t>
            </a:r>
            <a:r>
              <a:rPr lang="sv-SE" sz="1600" dirty="0" smtClean="0"/>
              <a:t>: </a:t>
            </a:r>
            <a:r>
              <a:rPr lang="sv-SE" sz="1600" b="1" dirty="0" smtClean="0"/>
              <a:t>ESS-5590860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1900711" y="4273144"/>
            <a:ext cx="8530714" cy="632432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1591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 smtClean="0"/>
              <a:t>The </a:t>
            </a:r>
            <a:r>
              <a:rPr lang="sv-SE" sz="1600" dirty="0" err="1" smtClean="0"/>
              <a:t>sealings</a:t>
            </a:r>
            <a:r>
              <a:rPr lang="sv-SE" sz="1600" dirty="0" smtClean="0"/>
              <a:t> </a:t>
            </a:r>
            <a:r>
              <a:rPr lang="sv-SE" sz="1600" dirty="0" err="1" smtClean="0"/>
              <a:t>are</a:t>
            </a:r>
            <a:r>
              <a:rPr lang="sv-SE" sz="1600" dirty="0" smtClean="0"/>
              <a:t> part </a:t>
            </a:r>
            <a:r>
              <a:rPr lang="sv-SE" sz="1600" dirty="0" err="1" smtClean="0"/>
              <a:t>of</a:t>
            </a:r>
            <a:r>
              <a:rPr lang="sv-SE" sz="1600" dirty="0" smtClean="0"/>
              <a:t> the SSCI2S </a:t>
            </a:r>
            <a:r>
              <a:rPr lang="en-GB" sz="1600" dirty="0" smtClean="0"/>
              <a:t>G01 tunnel concrete structures </a:t>
            </a:r>
            <a:r>
              <a:rPr lang="sv-SE" sz="1600" dirty="0" err="1" smtClean="0"/>
              <a:t>related</a:t>
            </a:r>
            <a:r>
              <a:rPr lang="sv-SE" sz="1600" dirty="0" smtClean="0"/>
              <a:t> to </a:t>
            </a:r>
            <a:r>
              <a:rPr lang="en-GB" sz="1600" i="1" dirty="0" smtClean="0"/>
              <a:t>RSF-C-ACC-L1-009_Confine_ </a:t>
            </a:r>
            <a:r>
              <a:rPr lang="en-GB" sz="1600" dirty="0"/>
              <a:t>(classified in </a:t>
            </a:r>
            <a:r>
              <a:rPr lang="en-GB" sz="1600" dirty="0">
                <a:hlinkClick r:id="rId3"/>
              </a:rPr>
              <a:t>ESS-4837895</a:t>
            </a:r>
            <a:r>
              <a:rPr lang="en-GB" sz="1600" dirty="0" smtClean="0"/>
              <a:t>).</a:t>
            </a:r>
            <a:endParaRPr lang="en-GB" sz="1600" i="1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1900711" y="5239739"/>
            <a:ext cx="8295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Clr>
                <a:srgbClr val="666666"/>
              </a:buClr>
            </a:pPr>
            <a:r>
              <a:rPr lang="en-GB" sz="1600" dirty="0" smtClean="0">
                <a:solidFill>
                  <a:srgbClr val="666666"/>
                </a:solidFill>
              </a:rPr>
              <a:t>The </a:t>
            </a:r>
            <a:r>
              <a:rPr lang="en-GB" sz="1600" dirty="0">
                <a:solidFill>
                  <a:srgbClr val="666666"/>
                </a:solidFill>
              </a:rPr>
              <a:t>stubs are in the FBS: </a:t>
            </a:r>
            <a:r>
              <a:rPr lang="sv-SE" sz="1600" dirty="0">
                <a:solidFill>
                  <a:srgbClr val="666666"/>
                </a:solidFill>
              </a:rPr>
              <a:t>=ESS.INFR.U04.U01.U02, </a:t>
            </a:r>
            <a:r>
              <a:rPr lang="en-GB" sz="1600" dirty="0">
                <a:solidFill>
                  <a:srgbClr val="666666"/>
                </a:solidFill>
              </a:rPr>
              <a:t>LBS in both G01 and G02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00711" y="5880803"/>
            <a:ext cx="8295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Clr>
                <a:srgbClr val="666666"/>
              </a:buClr>
            </a:pPr>
            <a:r>
              <a:rPr lang="en-US" sz="1600" dirty="0" smtClean="0">
                <a:solidFill>
                  <a:srgbClr val="666666"/>
                </a:solidFill>
              </a:rPr>
              <a:t>All </a:t>
            </a:r>
            <a:r>
              <a:rPr lang="en-US" sz="1600" dirty="0">
                <a:solidFill>
                  <a:srgbClr val="666666"/>
                </a:solidFill>
              </a:rPr>
              <a:t>openings of </a:t>
            </a:r>
            <a:r>
              <a:rPr lang="en-US" sz="1600" dirty="0" err="1">
                <a:solidFill>
                  <a:srgbClr val="666666"/>
                </a:solidFill>
              </a:rPr>
              <a:t>sealings</a:t>
            </a:r>
            <a:r>
              <a:rPr lang="en-US" sz="1600" dirty="0">
                <a:solidFill>
                  <a:srgbClr val="666666"/>
                </a:solidFill>
              </a:rPr>
              <a:t> shall be approved. </a:t>
            </a:r>
            <a:r>
              <a:rPr lang="en-US" sz="1600" dirty="0" err="1">
                <a:solidFill>
                  <a:srgbClr val="666666"/>
                </a:solidFill>
              </a:rPr>
              <a:t>Sealings</a:t>
            </a:r>
            <a:r>
              <a:rPr lang="en-US" sz="1600" dirty="0">
                <a:solidFill>
                  <a:srgbClr val="666666"/>
                </a:solidFill>
              </a:rPr>
              <a:t> </a:t>
            </a:r>
            <a:r>
              <a:rPr lang="en-US" sz="1600" dirty="0" smtClean="0">
                <a:solidFill>
                  <a:srgbClr val="666666"/>
                </a:solidFill>
              </a:rPr>
              <a:t>shall be </a:t>
            </a:r>
            <a:r>
              <a:rPr lang="en-US" sz="1600" dirty="0">
                <a:solidFill>
                  <a:srgbClr val="666666"/>
                </a:solidFill>
              </a:rPr>
              <a:t>inspected by RP before </a:t>
            </a:r>
            <a:r>
              <a:rPr lang="en-US" sz="1600" dirty="0" smtClean="0">
                <a:solidFill>
                  <a:srgbClr val="666666"/>
                </a:solidFill>
              </a:rPr>
              <a:t>operation, routine for this still to be implemented. </a:t>
            </a:r>
            <a:endParaRPr lang="en-US" sz="1600" dirty="0">
              <a:solidFill>
                <a:srgbClr val="666666"/>
              </a:solidFill>
            </a:endParaRPr>
          </a:p>
        </p:txBody>
      </p:sp>
      <p:sp>
        <p:nvSpPr>
          <p:cNvPr id="20" name="Content Placeholder 5"/>
          <p:cNvSpPr txBox="1">
            <a:spLocks/>
          </p:cNvSpPr>
          <p:nvPr/>
        </p:nvSpPr>
        <p:spPr>
          <a:xfrm>
            <a:off x="1900711" y="3754217"/>
            <a:ext cx="8530714" cy="555734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1591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 smtClean="0"/>
              <a:t>No </a:t>
            </a:r>
            <a:r>
              <a:rPr lang="sv-SE" sz="1600" dirty="0" err="1" smtClean="0"/>
              <a:t>defined</a:t>
            </a:r>
            <a:r>
              <a:rPr lang="sv-SE" sz="1600" dirty="0" smtClean="0"/>
              <a:t> </a:t>
            </a:r>
            <a:r>
              <a:rPr lang="sv-SE" sz="1600" dirty="0" err="1" smtClean="0"/>
              <a:t>routine</a:t>
            </a:r>
            <a:r>
              <a:rPr lang="sv-SE" sz="1600" dirty="0" smtClean="0"/>
              <a:t> for </a:t>
            </a:r>
            <a:r>
              <a:rPr lang="sv-SE" sz="1600" dirty="0" err="1" smtClean="0"/>
              <a:t>opening</a:t>
            </a:r>
            <a:r>
              <a:rPr lang="sv-SE" sz="1600" dirty="0" smtClean="0"/>
              <a:t> </a:t>
            </a:r>
            <a:r>
              <a:rPr lang="sv-SE" sz="1600" dirty="0" err="1" smtClean="0"/>
              <a:t>up</a:t>
            </a:r>
            <a:r>
              <a:rPr lang="sv-SE" sz="1600" dirty="0" smtClean="0"/>
              <a:t> / re-</a:t>
            </a:r>
            <a:r>
              <a:rPr lang="sv-SE" sz="1600" dirty="0" err="1" smtClean="0"/>
              <a:t>close</a:t>
            </a:r>
            <a:r>
              <a:rPr lang="sv-SE" sz="1600" dirty="0" smtClean="0"/>
              <a:t> </a:t>
            </a:r>
            <a:r>
              <a:rPr lang="sv-SE" sz="1600" dirty="0" err="1" smtClean="0"/>
              <a:t>sealings</a:t>
            </a:r>
            <a:r>
              <a:rPr lang="sv-SE" sz="1600" dirty="0" smtClean="0"/>
              <a:t>.</a:t>
            </a:r>
            <a:endParaRPr lang="sv-SE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373694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Finish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099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ESS-0060907 - Chess Core Powerpoint</Template>
  <TotalTime>3546</TotalTime>
  <Words>942</Words>
  <Application>Microsoft Office PowerPoint</Application>
  <PresentationFormat>Widescreen</PresentationFormat>
  <Paragraphs>128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Segoe UI</vt:lpstr>
      <vt:lpstr>Segoe UI Light</vt:lpstr>
      <vt:lpstr>Segoe UI Semibold</vt:lpstr>
      <vt:lpstr>Wingdings</vt:lpstr>
      <vt:lpstr>Office-tema</vt:lpstr>
      <vt:lpstr>Agenda SAR4 Facility</vt:lpstr>
      <vt:lpstr>Electrical infrastructure</vt:lpstr>
      <vt:lpstr>Cooling water and instrument air (IAR)</vt:lpstr>
      <vt:lpstr>HVAC (heating, ventilation, air-conditioning)</vt:lpstr>
      <vt:lpstr>Fire safety – fire alarm</vt:lpstr>
      <vt:lpstr>Fire safety – sprinkler</vt:lpstr>
      <vt:lpstr>Fire sealing</vt:lpstr>
      <vt:lpstr>Finish presentation</vt:lpstr>
    </vt:vector>
  </TitlesOfParts>
  <Company>European Spallation Source ERIC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Sjöholm</dc:creator>
  <cp:lastModifiedBy>Michael Sjöholm</cp:lastModifiedBy>
  <cp:revision>65</cp:revision>
  <cp:lastPrinted>2019-03-08T10:27:30Z</cp:lastPrinted>
  <dcterms:created xsi:type="dcterms:W3CDTF">2025-01-14T13:49:30Z</dcterms:created>
  <dcterms:modified xsi:type="dcterms:W3CDTF">2025-01-31T14:25:29Z</dcterms:modified>
</cp:coreProperties>
</file>