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7" r:id="rId2"/>
    <p:sldId id="268" r:id="rId3"/>
    <p:sldId id="287" r:id="rId4"/>
    <p:sldId id="278" r:id="rId5"/>
    <p:sldId id="288" r:id="rId6"/>
    <p:sldId id="269"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CCCCCC"/>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6" autoAdjust="0"/>
    <p:restoredTop sz="94681" autoAdjust="0"/>
  </p:normalViewPr>
  <p:slideViewPr>
    <p:cSldViewPr snapToGrid="0" snapToObjects="1">
      <p:cViewPr varScale="1">
        <p:scale>
          <a:sx n="133" d="100"/>
          <a:sy n="133" d="100"/>
        </p:scale>
        <p:origin x="240" y="1824"/>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2025-01-30</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2025-01-30</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GB"/>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GB"/>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2025-01-30</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2025-01-30</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GB"/>
              <a:t>Click to 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2025-01-30</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2025-01-30</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2025-01-30</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2025-01-30</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2025-01-30</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2025-01-30</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SAR4 – Shielding</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Wolfgang </a:t>
            </a:r>
            <a:r>
              <a:rPr lang="en-GB" dirty="0" err="1"/>
              <a:t>Hees</a:t>
            </a:r>
            <a:r>
              <a:rPr lang="en-GB" dirty="0"/>
              <a:t>, Lena Johansson (RP)</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r>
              <a:rPr lang="sv-SE" sz="1200" b="1" dirty="0">
                <a:solidFill>
                  <a:schemeClr val="bg1"/>
                </a:solidFill>
              </a:rPr>
              <a:t>2025-02-04</a:t>
            </a:r>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4000" dirty="0">
                <a:solidFill>
                  <a:schemeClr val="tx1">
                    <a:lumMod val="75000"/>
                    <a:lumOff val="25000"/>
                  </a:schemeClr>
                </a:solidFill>
              </a:rPr>
              <a:t>1. Brief scope description</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2</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183200" cy="854979"/>
          </a:xfrm>
        </p:spPr>
        <p:txBody>
          <a:bodyPr/>
          <a:lstStyle/>
          <a:p>
            <a:pPr marL="72000" indent="-72000">
              <a:spcBef>
                <a:spcPts val="600"/>
              </a:spcBef>
              <a:spcAft>
                <a:spcPts val="600"/>
              </a:spcAft>
            </a:pPr>
            <a:r>
              <a:rPr lang="en-GB" dirty="0">
                <a:solidFill>
                  <a:schemeClr val="tx1">
                    <a:lumMod val="75000"/>
                    <a:lumOff val="25000"/>
                  </a:schemeClr>
                </a:solidFill>
              </a:rPr>
              <a:t>The scope for SAR4 includes the following shielding (from ESS-0357253 - </a:t>
            </a:r>
            <a:r>
              <a:rPr lang="en-GB" i="1" dirty="0">
                <a:solidFill>
                  <a:schemeClr val="tx1">
                    <a:lumMod val="75000"/>
                    <a:lumOff val="25000"/>
                  </a:schemeClr>
                </a:solidFill>
              </a:rPr>
              <a:t>ESS Operational Limits and Conditions</a:t>
            </a:r>
            <a:r>
              <a:rPr lang="en-GB" dirty="0">
                <a:solidFill>
                  <a:schemeClr val="tx1">
                    <a:lumMod val="75000"/>
                    <a:lumOff val="25000"/>
                  </a:schemeClr>
                </a:solidFill>
              </a:rPr>
              <a:t> Rev 14):</a:t>
            </a:r>
          </a:p>
          <a:p>
            <a:pPr marL="72000" indent="-72000">
              <a:spcBef>
                <a:spcPts val="600"/>
              </a:spcBef>
              <a:spcAft>
                <a:spcPts val="600"/>
              </a:spcAft>
            </a:pPr>
            <a:endParaRPr lang="en-GB" dirty="0">
              <a:solidFill>
                <a:srgbClr val="FF0000"/>
              </a:solidFill>
            </a:endParaRPr>
          </a:p>
          <a:p>
            <a:pPr marL="142875" lvl="1" indent="0">
              <a:buNone/>
            </a:pPr>
            <a:endParaRPr lang="en-US" dirty="0"/>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This presentation combines scope from Accelerator and Target.</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2025-01-30</a:t>
            </a:fld>
            <a:endParaRPr lang="sv-SE" dirty="0"/>
          </a:p>
        </p:txBody>
      </p:sp>
      <p:sp>
        <p:nvSpPr>
          <p:cNvPr id="11" name="TextBox 10">
            <a:extLst>
              <a:ext uri="{FF2B5EF4-FFF2-40B4-BE49-F238E27FC236}">
                <a16:creationId xmlns:a16="http://schemas.microsoft.com/office/drawing/2014/main" id="{CD504351-A1D5-E2E7-FBD8-EECE714E63B2}"/>
              </a:ext>
            </a:extLst>
          </p:cNvPr>
          <p:cNvSpPr txBox="1"/>
          <p:nvPr/>
        </p:nvSpPr>
        <p:spPr>
          <a:xfrm>
            <a:off x="1544959" y="2553498"/>
            <a:ext cx="9102082" cy="3416320"/>
          </a:xfrm>
          <a:prstGeom prst="rect">
            <a:avLst/>
          </a:prstGeom>
          <a:noFill/>
        </p:spPr>
        <p:txBody>
          <a:bodyPr wrap="square">
            <a:spAutoFit/>
          </a:bodyPr>
          <a:lstStyle/>
          <a:p>
            <a:pPr marL="285750" indent="-285750">
              <a:buFont typeface="Arial" panose="020B0604020202020204" pitchFamily="34" charset="0"/>
              <a:buChar char="•"/>
            </a:pPr>
            <a:r>
              <a:rPr lang="en-GB" sz="2400" dirty="0"/>
              <a:t>FEB Chicane Wall (=ESS.ACC.F03.F01)	</a:t>
            </a:r>
          </a:p>
          <a:p>
            <a:pPr marL="285750" indent="-285750">
              <a:buFont typeface="Arial" panose="020B0604020202020204" pitchFamily="34" charset="0"/>
              <a:buChar char="•"/>
            </a:pPr>
            <a:r>
              <a:rPr lang="en-GB" sz="2400" dirty="0"/>
              <a:t>Drop Hatch Shielding (=ESS.ACC.F03.F02)	</a:t>
            </a:r>
          </a:p>
          <a:p>
            <a:pPr marL="285750" indent="-285750">
              <a:buFont typeface="Arial" panose="020B0604020202020204" pitchFamily="34" charset="0"/>
              <a:buChar char="•"/>
            </a:pPr>
            <a:r>
              <a:rPr lang="en-GB" sz="2400" dirty="0"/>
              <a:t>FEB Penetrations Shielding (=ESS.ACC.F03.F03)	</a:t>
            </a:r>
          </a:p>
          <a:p>
            <a:pPr marL="285750" indent="-285750">
              <a:buFont typeface="Arial" panose="020B0604020202020204" pitchFamily="34" charset="0"/>
              <a:buChar char="•"/>
            </a:pPr>
            <a:r>
              <a:rPr lang="en-GB" sz="2400" dirty="0"/>
              <a:t>Alignment Penetrations Shielding (=ESS.ACC.F03.F04)</a:t>
            </a:r>
          </a:p>
          <a:p>
            <a:pPr marL="285750" indent="-285750">
              <a:buFont typeface="Arial" panose="020B0604020202020204" pitchFamily="34" charset="0"/>
              <a:buChar char="•"/>
            </a:pPr>
            <a:r>
              <a:rPr lang="en-GB" sz="2400" dirty="0"/>
              <a:t>Stub Extensive Shielding (=ESS.ACC.F03.F05)</a:t>
            </a:r>
          </a:p>
          <a:p>
            <a:pPr marL="285750" indent="-285750">
              <a:buFont typeface="Arial" panose="020B0604020202020204" pitchFamily="34" charset="0"/>
              <a:buChar char="•"/>
            </a:pPr>
            <a:r>
              <a:rPr lang="en-GB" sz="2400" dirty="0"/>
              <a:t>CTL Gallery Wall (=ESS.ACC.F03.F06)	</a:t>
            </a:r>
          </a:p>
          <a:p>
            <a:pPr marL="285750" indent="-285750">
              <a:buFont typeface="Arial" panose="020B0604020202020204" pitchFamily="34" charset="0"/>
              <a:buChar char="•"/>
            </a:pPr>
            <a:r>
              <a:rPr lang="en-GB" sz="2400" dirty="0"/>
              <a:t>Stub Lower Shielding (=ESS.ACC.F03.F07)</a:t>
            </a:r>
          </a:p>
          <a:p>
            <a:pPr marL="285750" indent="-285750">
              <a:buFont typeface="Arial" panose="020B0604020202020204" pitchFamily="34" charset="0"/>
              <a:buChar char="•"/>
            </a:pPr>
            <a:r>
              <a:rPr lang="en-GB" sz="2400" dirty="0"/>
              <a:t>Tuning Beam Dump shielding (=ESS.ACC.W04.R01)</a:t>
            </a:r>
          </a:p>
          <a:p>
            <a:pPr marL="285750" indent="-285750">
              <a:buFont typeface="Arial" panose="020B0604020202020204" pitchFamily="34" charset="0"/>
              <a:buChar char="•"/>
            </a:pPr>
            <a:r>
              <a:rPr lang="en-GB" sz="2400" dirty="0"/>
              <a:t>Neutron Shield Wall (=ESS.TS.SSS.F01.F03.F06.F02.F03)</a:t>
            </a:r>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8364E-63CC-C234-6483-21252FD2939B}"/>
            </a:ext>
          </a:extLst>
        </p:cNvPr>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35E2779-7A42-92B8-33CB-3232F62307CC}"/>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C5AD6002-3A2C-3A30-2B4C-9B16A6AB0064}"/>
              </a:ext>
            </a:extLst>
          </p:cNvPr>
          <p:cNvSpPr>
            <a:spLocks noGrp="1"/>
          </p:cNvSpPr>
          <p:nvPr>
            <p:ph type="sldNum" sz="quarter" idx="12"/>
          </p:nvPr>
        </p:nvSpPr>
        <p:spPr/>
        <p:txBody>
          <a:bodyPr/>
          <a:lstStyle/>
          <a:p>
            <a:fld id="{F7283078-D760-1647-8B80-66BA8B52336D}" type="slidenum">
              <a:rPr lang="sv-SE" smtClean="0">
                <a:solidFill>
                  <a:srgbClr val="CCCCCC"/>
                </a:solidFill>
              </a:rPr>
              <a:t>3</a:t>
            </a:fld>
            <a:endParaRPr lang="sv-SE" dirty="0">
              <a:solidFill>
                <a:srgbClr val="CCCCCC"/>
              </a:solidFill>
            </a:endParaRPr>
          </a:p>
        </p:txBody>
      </p:sp>
      <p:sp>
        <p:nvSpPr>
          <p:cNvPr id="10" name="Platshållare för datum 3">
            <a:extLst>
              <a:ext uri="{FF2B5EF4-FFF2-40B4-BE49-F238E27FC236}">
                <a16:creationId xmlns:a16="http://schemas.microsoft.com/office/drawing/2014/main" id="{A5A67ACF-A5E8-F996-E461-B569DD7B519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2025-01-30</a:t>
            </a:fld>
            <a:endParaRPr lang="sv-SE" dirty="0"/>
          </a:p>
        </p:txBody>
      </p:sp>
      <p:pic>
        <p:nvPicPr>
          <p:cNvPr id="15" name="Picture 14">
            <a:extLst>
              <a:ext uri="{FF2B5EF4-FFF2-40B4-BE49-F238E27FC236}">
                <a16:creationId xmlns:a16="http://schemas.microsoft.com/office/drawing/2014/main" id="{021D72BE-D258-AFD8-2F04-74DA31F42642}"/>
              </a:ext>
            </a:extLst>
          </p:cNvPr>
          <p:cNvPicPr>
            <a:picLocks noChangeAspect="1"/>
          </p:cNvPicPr>
          <p:nvPr/>
        </p:nvPicPr>
        <p:blipFill>
          <a:blip r:embed="rId2"/>
          <a:stretch>
            <a:fillRect/>
          </a:stretch>
        </p:blipFill>
        <p:spPr>
          <a:xfrm>
            <a:off x="8067554" y="3647120"/>
            <a:ext cx="3776088" cy="2828149"/>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75820F7F-5585-345F-371B-FB6F2E32D8EB}"/>
              </a:ext>
            </a:extLst>
          </p:cNvPr>
          <p:cNvSpPr txBox="1"/>
          <p:nvPr/>
        </p:nvSpPr>
        <p:spPr>
          <a:xfrm>
            <a:off x="11084225" y="3647119"/>
            <a:ext cx="759417" cy="369332"/>
          </a:xfrm>
          <a:prstGeom prst="rect">
            <a:avLst/>
          </a:prstGeom>
          <a:noFill/>
        </p:spPr>
        <p:txBody>
          <a:bodyPr wrap="square" rtlCol="0">
            <a:spAutoFit/>
          </a:bodyPr>
          <a:lstStyle/>
          <a:p>
            <a:pPr algn="l"/>
            <a:r>
              <a:rPr lang="en-SE" b="1" dirty="0">
                <a:solidFill>
                  <a:srgbClr val="FF0000"/>
                </a:solidFill>
              </a:rPr>
              <a:t>NSW</a:t>
            </a:r>
          </a:p>
        </p:txBody>
      </p:sp>
      <p:pic>
        <p:nvPicPr>
          <p:cNvPr id="19" name="Picture 18">
            <a:extLst>
              <a:ext uri="{FF2B5EF4-FFF2-40B4-BE49-F238E27FC236}">
                <a16:creationId xmlns:a16="http://schemas.microsoft.com/office/drawing/2014/main" id="{6A63A5A4-0247-C339-3E3E-E13B5BE50935}"/>
              </a:ext>
            </a:extLst>
          </p:cNvPr>
          <p:cNvPicPr>
            <a:picLocks noChangeAspect="1"/>
          </p:cNvPicPr>
          <p:nvPr/>
        </p:nvPicPr>
        <p:blipFill>
          <a:blip r:embed="rId3"/>
          <a:stretch>
            <a:fillRect/>
          </a:stretch>
        </p:blipFill>
        <p:spPr>
          <a:xfrm>
            <a:off x="9476609" y="382731"/>
            <a:ext cx="2367033" cy="3156045"/>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367B7AD8-CE3C-FE9A-A9ED-BA385B612C87}"/>
              </a:ext>
            </a:extLst>
          </p:cNvPr>
          <p:cNvPicPr>
            <a:picLocks noChangeAspect="1"/>
          </p:cNvPicPr>
          <p:nvPr/>
        </p:nvPicPr>
        <p:blipFill rotWithShape="1">
          <a:blip r:embed="rId4"/>
          <a:srcRect t="5801" b="6352"/>
          <a:stretch/>
        </p:blipFill>
        <p:spPr>
          <a:xfrm>
            <a:off x="6595974" y="382731"/>
            <a:ext cx="2694515" cy="3156045"/>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F1D58C4C-D697-9783-79C1-B96250B59845}"/>
              </a:ext>
            </a:extLst>
          </p:cNvPr>
          <p:cNvSpPr txBox="1"/>
          <p:nvPr/>
        </p:nvSpPr>
        <p:spPr>
          <a:xfrm>
            <a:off x="6595974" y="337088"/>
            <a:ext cx="759417" cy="369332"/>
          </a:xfrm>
          <a:prstGeom prst="rect">
            <a:avLst/>
          </a:prstGeom>
          <a:noFill/>
        </p:spPr>
        <p:txBody>
          <a:bodyPr wrap="square" rtlCol="0">
            <a:spAutoFit/>
          </a:bodyPr>
          <a:lstStyle/>
          <a:p>
            <a:pPr algn="l"/>
            <a:r>
              <a:rPr lang="en-SE" b="1" dirty="0">
                <a:solidFill>
                  <a:srgbClr val="FF0000"/>
                </a:solidFill>
              </a:rPr>
              <a:t>FCW</a:t>
            </a:r>
          </a:p>
        </p:txBody>
      </p:sp>
      <p:sp>
        <p:nvSpPr>
          <p:cNvPr id="24" name="TextBox 23">
            <a:extLst>
              <a:ext uri="{FF2B5EF4-FFF2-40B4-BE49-F238E27FC236}">
                <a16:creationId xmlns:a16="http://schemas.microsoft.com/office/drawing/2014/main" id="{4C955E4B-C2B9-C571-6752-E112F7FBE703}"/>
              </a:ext>
            </a:extLst>
          </p:cNvPr>
          <p:cNvSpPr txBox="1"/>
          <p:nvPr/>
        </p:nvSpPr>
        <p:spPr>
          <a:xfrm>
            <a:off x="11270345" y="382730"/>
            <a:ext cx="759417" cy="369332"/>
          </a:xfrm>
          <a:prstGeom prst="rect">
            <a:avLst/>
          </a:prstGeom>
          <a:noFill/>
        </p:spPr>
        <p:txBody>
          <a:bodyPr wrap="square" rtlCol="0">
            <a:spAutoFit/>
          </a:bodyPr>
          <a:lstStyle/>
          <a:p>
            <a:pPr algn="l"/>
            <a:r>
              <a:rPr lang="en-SE" b="1" dirty="0">
                <a:solidFill>
                  <a:srgbClr val="FF0000"/>
                </a:solidFill>
              </a:rPr>
              <a:t>APS</a:t>
            </a:r>
          </a:p>
        </p:txBody>
      </p:sp>
      <p:pic>
        <p:nvPicPr>
          <p:cNvPr id="25" name="Picture 24">
            <a:extLst>
              <a:ext uri="{FF2B5EF4-FFF2-40B4-BE49-F238E27FC236}">
                <a16:creationId xmlns:a16="http://schemas.microsoft.com/office/drawing/2014/main" id="{81816C42-7DBE-0964-0F57-CFB5D75ACDE0}"/>
              </a:ext>
            </a:extLst>
          </p:cNvPr>
          <p:cNvPicPr>
            <a:picLocks noChangeAspect="1"/>
          </p:cNvPicPr>
          <p:nvPr/>
        </p:nvPicPr>
        <p:blipFill>
          <a:blip r:embed="rId5"/>
          <a:stretch>
            <a:fillRect/>
          </a:stretch>
        </p:blipFill>
        <p:spPr>
          <a:xfrm>
            <a:off x="5362414" y="3565901"/>
            <a:ext cx="1878434" cy="1408826"/>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383F8C32-C641-DBB4-6EC8-546C38727FD1}"/>
              </a:ext>
            </a:extLst>
          </p:cNvPr>
          <p:cNvSpPr txBox="1"/>
          <p:nvPr/>
        </p:nvSpPr>
        <p:spPr>
          <a:xfrm>
            <a:off x="5716291" y="3520258"/>
            <a:ext cx="759417" cy="369332"/>
          </a:xfrm>
          <a:prstGeom prst="rect">
            <a:avLst/>
          </a:prstGeom>
          <a:noFill/>
        </p:spPr>
        <p:txBody>
          <a:bodyPr wrap="square" rtlCol="0">
            <a:spAutoFit/>
          </a:bodyPr>
          <a:lstStyle/>
          <a:p>
            <a:pPr algn="l"/>
            <a:r>
              <a:rPr lang="en-SE" b="1" dirty="0">
                <a:solidFill>
                  <a:srgbClr val="FF0000"/>
                </a:solidFill>
              </a:rPr>
              <a:t>BLS</a:t>
            </a:r>
          </a:p>
        </p:txBody>
      </p:sp>
      <p:pic>
        <p:nvPicPr>
          <p:cNvPr id="27" name="Picture 26">
            <a:extLst>
              <a:ext uri="{FF2B5EF4-FFF2-40B4-BE49-F238E27FC236}">
                <a16:creationId xmlns:a16="http://schemas.microsoft.com/office/drawing/2014/main" id="{D47447DA-E160-14B2-BDF4-B9080A2053D5}"/>
              </a:ext>
            </a:extLst>
          </p:cNvPr>
          <p:cNvPicPr>
            <a:picLocks noChangeAspect="1"/>
          </p:cNvPicPr>
          <p:nvPr/>
        </p:nvPicPr>
        <p:blipFill>
          <a:blip r:embed="rId6"/>
          <a:stretch>
            <a:fillRect/>
          </a:stretch>
        </p:blipFill>
        <p:spPr>
          <a:xfrm>
            <a:off x="2620790" y="337088"/>
            <a:ext cx="1922536" cy="2560636"/>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0B4713AE-C0F2-9DF0-A179-B7245BB9E280}"/>
              </a:ext>
            </a:extLst>
          </p:cNvPr>
          <p:cNvPicPr>
            <a:picLocks noChangeAspect="1"/>
          </p:cNvPicPr>
          <p:nvPr/>
        </p:nvPicPr>
        <p:blipFill>
          <a:blip r:embed="rId7"/>
          <a:stretch>
            <a:fillRect/>
          </a:stretch>
        </p:blipFill>
        <p:spPr>
          <a:xfrm rot="5400000">
            <a:off x="238214" y="657167"/>
            <a:ext cx="2560636" cy="1920477"/>
          </a:xfrm>
          <a:prstGeom prst="rect">
            <a:avLst/>
          </a:prstGeom>
          <a:ln>
            <a:noFill/>
          </a:ln>
          <a:effectLst>
            <a:outerShdw blurRad="292100" dist="139700" dir="2700000" algn="tl" rotWithShape="0">
              <a:srgbClr val="333333">
                <a:alpha val="65000"/>
              </a:srgbClr>
            </a:outerShdw>
          </a:effectLst>
        </p:spPr>
      </p:pic>
      <p:sp>
        <p:nvSpPr>
          <p:cNvPr id="29" name="TextBox 28">
            <a:extLst>
              <a:ext uri="{FF2B5EF4-FFF2-40B4-BE49-F238E27FC236}">
                <a16:creationId xmlns:a16="http://schemas.microsoft.com/office/drawing/2014/main" id="{02DFD56A-C373-A130-5B61-335D292BBD22}"/>
              </a:ext>
            </a:extLst>
          </p:cNvPr>
          <p:cNvSpPr txBox="1"/>
          <p:nvPr/>
        </p:nvSpPr>
        <p:spPr>
          <a:xfrm>
            <a:off x="2170072" y="2897724"/>
            <a:ext cx="759417" cy="369332"/>
          </a:xfrm>
          <a:prstGeom prst="rect">
            <a:avLst/>
          </a:prstGeom>
          <a:noFill/>
        </p:spPr>
        <p:txBody>
          <a:bodyPr wrap="square" rtlCol="0">
            <a:spAutoFit/>
          </a:bodyPr>
          <a:lstStyle/>
          <a:p>
            <a:pPr algn="ctr"/>
            <a:r>
              <a:rPr lang="en-SE" b="1" dirty="0">
                <a:solidFill>
                  <a:srgbClr val="FF0000"/>
                </a:solidFill>
              </a:rPr>
              <a:t>SES</a:t>
            </a:r>
          </a:p>
        </p:txBody>
      </p:sp>
      <p:pic>
        <p:nvPicPr>
          <p:cNvPr id="30" name="Picture 29">
            <a:extLst>
              <a:ext uri="{FF2B5EF4-FFF2-40B4-BE49-F238E27FC236}">
                <a16:creationId xmlns:a16="http://schemas.microsoft.com/office/drawing/2014/main" id="{CBD6E5F6-58C2-5332-EDFA-1EFED62D6742}"/>
              </a:ext>
            </a:extLst>
          </p:cNvPr>
          <p:cNvPicPr>
            <a:picLocks noChangeAspect="1"/>
          </p:cNvPicPr>
          <p:nvPr/>
        </p:nvPicPr>
        <p:blipFill>
          <a:blip r:embed="rId8"/>
          <a:stretch>
            <a:fillRect/>
          </a:stretch>
        </p:blipFill>
        <p:spPr>
          <a:xfrm>
            <a:off x="359382" y="3831785"/>
            <a:ext cx="2710171" cy="271017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3AA420E0-B876-6073-D958-870427F59D65}"/>
              </a:ext>
            </a:extLst>
          </p:cNvPr>
          <p:cNvPicPr>
            <a:picLocks noChangeAspect="1"/>
          </p:cNvPicPr>
          <p:nvPr/>
        </p:nvPicPr>
        <p:blipFill>
          <a:blip r:embed="rId9"/>
          <a:stretch>
            <a:fillRect/>
          </a:stretch>
        </p:blipFill>
        <p:spPr>
          <a:xfrm>
            <a:off x="2383348" y="5001852"/>
            <a:ext cx="5560858" cy="1473417"/>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62298F5A-C6E0-FC4A-6E6C-3AE6F85CB5C9}"/>
              </a:ext>
            </a:extLst>
          </p:cNvPr>
          <p:cNvSpPr txBox="1"/>
          <p:nvPr/>
        </p:nvSpPr>
        <p:spPr>
          <a:xfrm>
            <a:off x="239116" y="3462453"/>
            <a:ext cx="759417" cy="369332"/>
          </a:xfrm>
          <a:prstGeom prst="rect">
            <a:avLst/>
          </a:prstGeom>
          <a:noFill/>
        </p:spPr>
        <p:txBody>
          <a:bodyPr wrap="square" rtlCol="0">
            <a:spAutoFit/>
          </a:bodyPr>
          <a:lstStyle/>
          <a:p>
            <a:pPr algn="ctr"/>
            <a:r>
              <a:rPr lang="en-SE" b="1" dirty="0">
                <a:solidFill>
                  <a:srgbClr val="FF0000"/>
                </a:solidFill>
              </a:rPr>
              <a:t>DHS</a:t>
            </a:r>
          </a:p>
        </p:txBody>
      </p:sp>
      <p:pic>
        <p:nvPicPr>
          <p:cNvPr id="33" name="Picture 32" descr="A long shot of a room&#10;&#10;AI-generated content may be incorrect.">
            <a:extLst>
              <a:ext uri="{FF2B5EF4-FFF2-40B4-BE49-F238E27FC236}">
                <a16:creationId xmlns:a16="http://schemas.microsoft.com/office/drawing/2014/main" id="{B5D43C25-F14E-D013-DB1F-41138760BCEF}"/>
              </a:ext>
            </a:extLst>
          </p:cNvPr>
          <p:cNvPicPr>
            <a:picLocks noChangeAspect="1"/>
          </p:cNvPicPr>
          <p:nvPr/>
        </p:nvPicPr>
        <p:blipFill>
          <a:blip r:embed="rId10"/>
          <a:stretch>
            <a:fillRect/>
          </a:stretch>
        </p:blipFill>
        <p:spPr>
          <a:xfrm>
            <a:off x="4781894" y="567396"/>
            <a:ext cx="1644082" cy="2192109"/>
          </a:xfrm>
          <a:prstGeom prst="rect">
            <a:avLst/>
          </a:prstGeom>
          <a:ln>
            <a:noFill/>
          </a:ln>
          <a:effectLst>
            <a:outerShdw blurRad="292100" dist="139700" dir="2700000" algn="tl" rotWithShape="0">
              <a:srgbClr val="333333">
                <a:alpha val="65000"/>
              </a:srgbClr>
            </a:outerShdw>
          </a:effectLst>
        </p:spPr>
      </p:pic>
      <p:sp>
        <p:nvSpPr>
          <p:cNvPr id="34" name="TextBox 33">
            <a:extLst>
              <a:ext uri="{FF2B5EF4-FFF2-40B4-BE49-F238E27FC236}">
                <a16:creationId xmlns:a16="http://schemas.microsoft.com/office/drawing/2014/main" id="{1A57AF55-1A38-4227-C78C-FA59FA8FF70B}"/>
              </a:ext>
            </a:extLst>
          </p:cNvPr>
          <p:cNvSpPr txBox="1"/>
          <p:nvPr/>
        </p:nvSpPr>
        <p:spPr>
          <a:xfrm>
            <a:off x="5232632" y="2713058"/>
            <a:ext cx="759417" cy="369332"/>
          </a:xfrm>
          <a:prstGeom prst="rect">
            <a:avLst/>
          </a:prstGeom>
          <a:noFill/>
        </p:spPr>
        <p:txBody>
          <a:bodyPr wrap="square" rtlCol="0">
            <a:spAutoFit/>
          </a:bodyPr>
          <a:lstStyle/>
          <a:p>
            <a:pPr algn="ctr"/>
            <a:r>
              <a:rPr lang="en-SE" b="1" dirty="0">
                <a:solidFill>
                  <a:srgbClr val="FF0000"/>
                </a:solidFill>
              </a:rPr>
              <a:t>CGW</a:t>
            </a:r>
          </a:p>
        </p:txBody>
      </p:sp>
      <p:pic>
        <p:nvPicPr>
          <p:cNvPr id="36" name="Picture 35" descr="A hole in a wall&#10;&#10;AI-generated content may be incorrect.">
            <a:extLst>
              <a:ext uri="{FF2B5EF4-FFF2-40B4-BE49-F238E27FC236}">
                <a16:creationId xmlns:a16="http://schemas.microsoft.com/office/drawing/2014/main" id="{B6F075A4-1EEA-1C57-39A6-740E0DABB723}"/>
              </a:ext>
            </a:extLst>
          </p:cNvPr>
          <p:cNvPicPr>
            <a:picLocks noChangeAspect="1"/>
          </p:cNvPicPr>
          <p:nvPr/>
        </p:nvPicPr>
        <p:blipFill>
          <a:blip r:embed="rId11"/>
          <a:stretch>
            <a:fillRect/>
          </a:stretch>
        </p:blipFill>
        <p:spPr>
          <a:xfrm>
            <a:off x="3319703" y="3099660"/>
            <a:ext cx="1290925" cy="1721233"/>
          </a:xfrm>
          <a:prstGeom prst="rect">
            <a:avLst/>
          </a:prstGeom>
          <a:ln>
            <a:noFill/>
          </a:ln>
          <a:effectLst>
            <a:outerShdw blurRad="292100" dist="139700" dir="2700000" algn="tl" rotWithShape="0">
              <a:srgbClr val="333333">
                <a:alpha val="65000"/>
              </a:srgbClr>
            </a:outerShdw>
          </a:effectLst>
        </p:spPr>
      </p:pic>
      <p:sp>
        <p:nvSpPr>
          <p:cNvPr id="37" name="TextBox 36">
            <a:extLst>
              <a:ext uri="{FF2B5EF4-FFF2-40B4-BE49-F238E27FC236}">
                <a16:creationId xmlns:a16="http://schemas.microsoft.com/office/drawing/2014/main" id="{FBAC9672-068F-F0BF-A4E8-84B3E321908E}"/>
              </a:ext>
            </a:extLst>
          </p:cNvPr>
          <p:cNvSpPr txBox="1"/>
          <p:nvPr/>
        </p:nvSpPr>
        <p:spPr>
          <a:xfrm>
            <a:off x="4517998" y="3196569"/>
            <a:ext cx="759417" cy="369332"/>
          </a:xfrm>
          <a:prstGeom prst="rect">
            <a:avLst/>
          </a:prstGeom>
          <a:noFill/>
        </p:spPr>
        <p:txBody>
          <a:bodyPr wrap="square" rtlCol="0">
            <a:spAutoFit/>
          </a:bodyPr>
          <a:lstStyle/>
          <a:p>
            <a:pPr algn="ctr"/>
            <a:r>
              <a:rPr lang="en-SE" b="1" dirty="0">
                <a:solidFill>
                  <a:srgbClr val="FF0000"/>
                </a:solidFill>
              </a:rPr>
              <a:t>SLS</a:t>
            </a:r>
          </a:p>
        </p:txBody>
      </p:sp>
      <p:sp>
        <p:nvSpPr>
          <p:cNvPr id="18" name="TextBox 17">
            <a:extLst>
              <a:ext uri="{FF2B5EF4-FFF2-40B4-BE49-F238E27FC236}">
                <a16:creationId xmlns:a16="http://schemas.microsoft.com/office/drawing/2014/main" id="{2C16C073-AB3A-7678-5CA2-942DF490F0B3}"/>
              </a:ext>
            </a:extLst>
          </p:cNvPr>
          <p:cNvSpPr txBox="1"/>
          <p:nvPr/>
        </p:nvSpPr>
        <p:spPr>
          <a:xfrm>
            <a:off x="6788944" y="5001851"/>
            <a:ext cx="759417" cy="369332"/>
          </a:xfrm>
          <a:prstGeom prst="rect">
            <a:avLst/>
          </a:prstGeom>
          <a:noFill/>
        </p:spPr>
        <p:txBody>
          <a:bodyPr wrap="square" rtlCol="0">
            <a:spAutoFit/>
          </a:bodyPr>
          <a:lstStyle/>
          <a:p>
            <a:pPr algn="l"/>
            <a:r>
              <a:rPr lang="en-SE" b="1" dirty="0">
                <a:solidFill>
                  <a:srgbClr val="FFFF00"/>
                </a:solidFill>
              </a:rPr>
              <a:t>FPS</a:t>
            </a:r>
          </a:p>
        </p:txBody>
      </p:sp>
    </p:spTree>
    <p:extLst>
      <p:ext uri="{BB962C8B-B14F-4D97-AF65-F5344CB8AC3E}">
        <p14:creationId xmlns:p14="http://schemas.microsoft.com/office/powerpoint/2010/main" val="3216683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4000" dirty="0">
                <a:solidFill>
                  <a:schemeClr val="tx1">
                    <a:lumMod val="75000"/>
                    <a:lumOff val="25000"/>
                  </a:schemeClr>
                </a:solidFill>
              </a:rPr>
              <a:t>2. Brief status of the systems</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125925" y="962689"/>
            <a:ext cx="10087794" cy="507069"/>
          </a:xfrm>
        </p:spPr>
        <p:txBody>
          <a:bodyPr/>
          <a:lstStyle/>
          <a:p>
            <a:pPr>
              <a:spcBef>
                <a:spcPts val="600"/>
              </a:spcBef>
              <a:spcAft>
                <a:spcPts val="600"/>
              </a:spcAft>
              <a:buFont typeface="Wingdings" pitchFamily="2" charset="2"/>
              <a:buChar char="§"/>
            </a:pPr>
            <a:r>
              <a:rPr lang="en-US" dirty="0">
                <a:solidFill>
                  <a:schemeClr val="tx1">
                    <a:lumMod val="75000"/>
                    <a:lumOff val="25000"/>
                  </a:schemeClr>
                </a:solidFill>
              </a:rPr>
              <a:t> All systems have been installed and verified by RP, see verification report ESS-5590904.</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2025-01-30</a:t>
            </a:fld>
            <a:endParaRPr lang="sv-SE" dirty="0"/>
          </a:p>
        </p:txBody>
      </p:sp>
      <p:sp>
        <p:nvSpPr>
          <p:cNvPr id="3" name="Rubrik 1">
            <a:extLst>
              <a:ext uri="{FF2B5EF4-FFF2-40B4-BE49-F238E27FC236}">
                <a16:creationId xmlns:a16="http://schemas.microsoft.com/office/drawing/2014/main" id="{84956951-8BD2-E7E5-FE28-4308E6370600}"/>
              </a:ext>
            </a:extLst>
          </p:cNvPr>
          <p:cNvSpPr txBox="1">
            <a:spLocks/>
          </p:cNvSpPr>
          <p:nvPr/>
        </p:nvSpPr>
        <p:spPr>
          <a:xfrm>
            <a:off x="1108969" y="1731563"/>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4000">
                <a:solidFill>
                  <a:schemeClr val="tx1">
                    <a:lumMod val="75000"/>
                    <a:lumOff val="25000"/>
                  </a:schemeClr>
                </a:solidFill>
              </a:rPr>
              <a:t>3. Status of documentation</a:t>
            </a:r>
            <a:endParaRPr lang="en-GB" sz="4000" dirty="0">
              <a:solidFill>
                <a:schemeClr val="tx1">
                  <a:lumMod val="75000"/>
                  <a:lumOff val="25000"/>
                </a:schemeClr>
              </a:solidFill>
            </a:endParaRPr>
          </a:p>
        </p:txBody>
      </p:sp>
      <p:sp>
        <p:nvSpPr>
          <p:cNvPr id="11" name="Platshållare för innehåll 5">
            <a:extLst>
              <a:ext uri="{FF2B5EF4-FFF2-40B4-BE49-F238E27FC236}">
                <a16:creationId xmlns:a16="http://schemas.microsoft.com/office/drawing/2014/main" id="{23676D77-1F36-104C-1C58-20913A563508}"/>
              </a:ext>
            </a:extLst>
          </p:cNvPr>
          <p:cNvSpPr txBox="1">
            <a:spLocks/>
          </p:cNvSpPr>
          <p:nvPr/>
        </p:nvSpPr>
        <p:spPr>
          <a:xfrm>
            <a:off x="1195647" y="2336084"/>
            <a:ext cx="9636475" cy="507069"/>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Wingdings" pitchFamily="2" charset="2"/>
              <a:buChar char="§"/>
            </a:pPr>
            <a:r>
              <a:rPr lang="en-SE" dirty="0"/>
              <a:t> All documents are available and released.</a:t>
            </a:r>
          </a:p>
          <a:p>
            <a:pPr marL="0" indent="0">
              <a:spcBef>
                <a:spcPts val="600"/>
              </a:spcBef>
              <a:spcAft>
                <a:spcPts val="600"/>
              </a:spcAft>
              <a:buFont typeface="Segoe UI" panose="020B0502040204020203" pitchFamily="34" charset="0"/>
              <a:buNone/>
            </a:pPr>
            <a:r>
              <a:rPr lang="en-US" dirty="0">
                <a:solidFill>
                  <a:schemeClr val="tx1">
                    <a:lumMod val="75000"/>
                    <a:lumOff val="25000"/>
                  </a:schemeClr>
                </a:solidFill>
              </a:rPr>
              <a:t> </a:t>
            </a:r>
          </a:p>
        </p:txBody>
      </p:sp>
      <p:graphicFrame>
        <p:nvGraphicFramePr>
          <p:cNvPr id="16" name="Table 15">
            <a:extLst>
              <a:ext uri="{FF2B5EF4-FFF2-40B4-BE49-F238E27FC236}">
                <a16:creationId xmlns:a16="http://schemas.microsoft.com/office/drawing/2014/main" id="{0D75B753-DA7E-7142-4B2A-22D17F68701C}"/>
              </a:ext>
            </a:extLst>
          </p:cNvPr>
          <p:cNvGraphicFramePr>
            <a:graphicFrameLocks noGrp="1"/>
          </p:cNvGraphicFramePr>
          <p:nvPr>
            <p:extLst>
              <p:ext uri="{D42A27DB-BD31-4B8C-83A1-F6EECF244321}">
                <p14:modId xmlns:p14="http://schemas.microsoft.com/office/powerpoint/2010/main" val="3649095804"/>
              </p:ext>
            </p:extLst>
          </p:nvPr>
        </p:nvGraphicFramePr>
        <p:xfrm>
          <a:off x="978281" y="2850116"/>
          <a:ext cx="10235438" cy="3200400"/>
        </p:xfrm>
        <a:graphic>
          <a:graphicData uri="http://schemas.openxmlformats.org/drawingml/2006/table">
            <a:tbl>
              <a:tblPr firstRow="1" firstCol="1" bandRow="1">
                <a:tableStyleId>{5C22544A-7EE6-4342-B048-85BDC9FD1C3A}</a:tableStyleId>
              </a:tblPr>
              <a:tblGrid>
                <a:gridCol w="1873167">
                  <a:extLst>
                    <a:ext uri="{9D8B030D-6E8A-4147-A177-3AD203B41FA5}">
                      <a16:colId xmlns:a16="http://schemas.microsoft.com/office/drawing/2014/main" val="1848516811"/>
                    </a:ext>
                  </a:extLst>
                </a:gridCol>
                <a:gridCol w="1383804">
                  <a:extLst>
                    <a:ext uri="{9D8B030D-6E8A-4147-A177-3AD203B41FA5}">
                      <a16:colId xmlns:a16="http://schemas.microsoft.com/office/drawing/2014/main" val="2426282458"/>
                    </a:ext>
                  </a:extLst>
                </a:gridCol>
                <a:gridCol w="1631623">
                  <a:extLst>
                    <a:ext uri="{9D8B030D-6E8A-4147-A177-3AD203B41FA5}">
                      <a16:colId xmlns:a16="http://schemas.microsoft.com/office/drawing/2014/main" val="3218034135"/>
                    </a:ext>
                  </a:extLst>
                </a:gridCol>
                <a:gridCol w="2552997">
                  <a:extLst>
                    <a:ext uri="{9D8B030D-6E8A-4147-A177-3AD203B41FA5}">
                      <a16:colId xmlns:a16="http://schemas.microsoft.com/office/drawing/2014/main" val="1806955476"/>
                    </a:ext>
                  </a:extLst>
                </a:gridCol>
                <a:gridCol w="1329485">
                  <a:extLst>
                    <a:ext uri="{9D8B030D-6E8A-4147-A177-3AD203B41FA5}">
                      <a16:colId xmlns:a16="http://schemas.microsoft.com/office/drawing/2014/main" val="393885611"/>
                    </a:ext>
                  </a:extLst>
                </a:gridCol>
                <a:gridCol w="1464362">
                  <a:extLst>
                    <a:ext uri="{9D8B030D-6E8A-4147-A177-3AD203B41FA5}">
                      <a16:colId xmlns:a16="http://schemas.microsoft.com/office/drawing/2014/main" val="1287388516"/>
                    </a:ext>
                  </a:extLst>
                </a:gridCol>
              </a:tblGrid>
              <a:tr h="0">
                <a:tc>
                  <a:txBody>
                    <a:bodyPr/>
                    <a:lstStyle/>
                    <a:p>
                      <a:pPr>
                        <a:spcAft>
                          <a:spcPts val="0"/>
                        </a:spcAft>
                      </a:pPr>
                      <a:r>
                        <a:rPr lang="en-GB" sz="1400" dirty="0">
                          <a:effectLst/>
                        </a:rPr>
                        <a:t>shielding part</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functional specification</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calculation report</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FBS / drawings</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quality protocol</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installation  report</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19755825"/>
                  </a:ext>
                </a:extLst>
              </a:tr>
              <a:tr h="0">
                <a:tc>
                  <a:txBody>
                    <a:bodyPr/>
                    <a:lstStyle/>
                    <a:p>
                      <a:pPr>
                        <a:spcAft>
                          <a:spcPts val="600"/>
                        </a:spcAft>
                      </a:pPr>
                      <a:r>
                        <a:rPr lang="en-GB" sz="1400">
                          <a:effectLst/>
                        </a:rPr>
                        <a:t>FCW</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ESS-3438643</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ESS.ACC.F03.F01</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ESS-3153062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ESS-3440028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90733145"/>
                  </a:ext>
                </a:extLst>
              </a:tr>
              <a:tr h="0">
                <a:tc>
                  <a:txBody>
                    <a:bodyPr/>
                    <a:lstStyle/>
                    <a:p>
                      <a:pPr>
                        <a:spcAft>
                          <a:spcPts val="600"/>
                        </a:spcAft>
                      </a:pPr>
                      <a:r>
                        <a:rPr lang="en-GB" sz="1400">
                          <a:effectLst/>
                        </a:rPr>
                        <a:t>DHS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ESS-3439008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2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ESS-3145703</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ESS-3439959</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201578465"/>
                  </a:ext>
                </a:extLst>
              </a:tr>
              <a:tr h="0">
                <a:tc>
                  <a:txBody>
                    <a:bodyPr/>
                    <a:lstStyle/>
                    <a:p>
                      <a:pPr>
                        <a:spcAft>
                          <a:spcPts val="600"/>
                        </a:spcAft>
                      </a:pPr>
                      <a:r>
                        <a:rPr lang="en-GB" sz="1400">
                          <a:effectLst/>
                        </a:rPr>
                        <a:t>FPS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ESS-3439233</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2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ESS.ACC.F03.F03</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ESS-3159437</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ESS-3440025</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20005818"/>
                  </a:ext>
                </a:extLst>
              </a:tr>
              <a:tr h="0">
                <a:tc>
                  <a:txBody>
                    <a:bodyPr/>
                    <a:lstStyle/>
                    <a:p>
                      <a:pPr>
                        <a:spcAft>
                          <a:spcPts val="600"/>
                        </a:spcAft>
                      </a:pPr>
                      <a:r>
                        <a:rPr lang="en-GB" sz="1400">
                          <a:effectLst/>
                        </a:rPr>
                        <a:t>APS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ESS-3439234</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2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ESS.ACC.F03.F04</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ESS-3210480</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ESS-3439958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03715390"/>
                  </a:ext>
                </a:extLst>
              </a:tr>
              <a:tr h="0">
                <a:tc>
                  <a:txBody>
                    <a:bodyPr/>
                    <a:lstStyle/>
                    <a:p>
                      <a:pPr>
                        <a:spcAft>
                          <a:spcPts val="600"/>
                        </a:spcAft>
                      </a:pPr>
                      <a:r>
                        <a:rPr lang="en-GB" sz="1400">
                          <a:effectLst/>
                        </a:rPr>
                        <a:t>SES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ESS-4924408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ESS.ACC.F03.F05</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ESS-5266103</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ESS-5590902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56548311"/>
                  </a:ext>
                </a:extLst>
              </a:tr>
              <a:tr h="0">
                <a:tc>
                  <a:txBody>
                    <a:bodyPr/>
                    <a:lstStyle/>
                    <a:p>
                      <a:pPr>
                        <a:spcAft>
                          <a:spcPts val="600"/>
                        </a:spcAft>
                      </a:pPr>
                      <a:r>
                        <a:rPr lang="en-GB" sz="1400">
                          <a:effectLst/>
                        </a:rPr>
                        <a:t>CGW</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ESS-4923746</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ESS.ACC.F03.F06</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ESS-5590370</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ESS-5545688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446547772"/>
                  </a:ext>
                </a:extLst>
              </a:tr>
              <a:tr h="0">
                <a:tc>
                  <a:txBody>
                    <a:bodyPr/>
                    <a:lstStyle/>
                    <a:p>
                      <a:pPr>
                        <a:spcAft>
                          <a:spcPts val="600"/>
                        </a:spcAft>
                      </a:pPr>
                      <a:r>
                        <a:rPr lang="en-GB" sz="1400">
                          <a:effectLst/>
                        </a:rPr>
                        <a:t>SLS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ESS-4803804</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ESS-1401292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ESS.ACC.F03.F07</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ESS-4804062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ESS-4804062</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11475788"/>
                  </a:ext>
                </a:extLst>
              </a:tr>
              <a:tr h="0">
                <a:tc>
                  <a:txBody>
                    <a:bodyPr/>
                    <a:lstStyle/>
                    <a:p>
                      <a:pPr>
                        <a:spcAft>
                          <a:spcPts val="600"/>
                        </a:spcAft>
                      </a:pPr>
                      <a:r>
                        <a:rPr lang="en-GB" sz="1400">
                          <a:effectLst/>
                        </a:rPr>
                        <a:t>BDS</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ESS-0037848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ESS-0037848</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ESS.ACC.W04.R01</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ESS-1977894</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600"/>
                        </a:spcAft>
                      </a:pPr>
                      <a:r>
                        <a:rPr lang="en-GB" sz="1400">
                          <a:effectLst/>
                        </a:rPr>
                        <a:t>ESS-2491139</a:t>
                      </a:r>
                      <a:endParaRPr lang="en-SE" sz="14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78203463"/>
                  </a:ext>
                </a:extLst>
              </a:tr>
              <a:tr h="0">
                <a:tc>
                  <a:txBody>
                    <a:bodyPr/>
                    <a:lstStyle/>
                    <a:p>
                      <a:pPr>
                        <a:spcAft>
                          <a:spcPts val="0"/>
                        </a:spcAft>
                      </a:pPr>
                      <a:r>
                        <a:rPr lang="en-GB" sz="1400" dirty="0">
                          <a:effectLst/>
                        </a:rPr>
                        <a:t>NSW</a:t>
                      </a:r>
                      <a:endParaRPr lang="en-SE" sz="1400" dirty="0">
                        <a:effectLst/>
                      </a:endParaRPr>
                    </a:p>
                    <a:p>
                      <a:pPr>
                        <a:spcAft>
                          <a:spcPts val="0"/>
                        </a:spcAft>
                      </a:pPr>
                      <a:r>
                        <a:rPr lang="en-GB" sz="1400" dirty="0">
                          <a:effectLst/>
                        </a:rPr>
                        <a:t>incl. PBDR, concrete plug and manhole concrete plug</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ESS-0321796</a:t>
                      </a:r>
                      <a:endParaRPr lang="en-SE" sz="1400" dirty="0">
                        <a:effectLst/>
                      </a:endParaRPr>
                    </a:p>
                    <a:p>
                      <a:pPr>
                        <a:spcAft>
                          <a:spcPts val="0"/>
                        </a:spcAft>
                      </a:pPr>
                      <a:r>
                        <a:rPr lang="en-GB" sz="1400" dirty="0">
                          <a:effectLst/>
                        </a:rPr>
                        <a:t>ESS-0321868</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ESS-0322246</a:t>
                      </a:r>
                      <a:endParaRPr lang="en-SE" sz="1400" dirty="0">
                        <a:effectLst/>
                      </a:endParaRPr>
                    </a:p>
                    <a:p>
                      <a:pPr>
                        <a:spcAft>
                          <a:spcPts val="0"/>
                        </a:spcAft>
                      </a:pPr>
                      <a:r>
                        <a:rPr lang="en-GB" sz="1400" dirty="0">
                          <a:effectLst/>
                        </a:rPr>
                        <a:t>ESS-0679987</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ESS.TS.SSS.F01.F03.F06.F02.F03</a:t>
                      </a:r>
                      <a:endParaRPr lang="en-SE" sz="1400" dirty="0">
                        <a:effectLst/>
                      </a:endParaRPr>
                    </a:p>
                    <a:p>
                      <a:pPr>
                        <a:spcAft>
                          <a:spcPts val="0"/>
                        </a:spcAft>
                      </a:pPr>
                      <a:r>
                        <a:rPr lang="en-GB" sz="1400" dirty="0">
                          <a:effectLst/>
                        </a:rPr>
                        <a:t>ESS.TS.SSS.F01.F01.F08</a:t>
                      </a:r>
                      <a:endParaRPr lang="en-SE" sz="1400" dirty="0">
                        <a:effectLst/>
                      </a:endParaRPr>
                    </a:p>
                    <a:p>
                      <a:pPr>
                        <a:spcAft>
                          <a:spcPts val="0"/>
                        </a:spcAft>
                      </a:pPr>
                      <a:r>
                        <a:rPr lang="en-GB" sz="1400" dirty="0">
                          <a:effectLst/>
                        </a:rPr>
                        <a:t>ESS.TS.SSS.F01.F01.F09</a:t>
                      </a:r>
                      <a:endParaRPr lang="en-SE" sz="1400" dirty="0">
                        <a:effectLst/>
                      </a:endParaRPr>
                    </a:p>
                    <a:p>
                      <a:pPr>
                        <a:spcAft>
                          <a:spcPts val="0"/>
                        </a:spcAft>
                      </a:pPr>
                      <a:r>
                        <a:rPr lang="en-GB" sz="1400" dirty="0">
                          <a:effectLst/>
                        </a:rPr>
                        <a:t>ESS-1273256</a:t>
                      </a:r>
                      <a:endParaRPr lang="en-SE" sz="1400" dirty="0">
                        <a:effectLst/>
                      </a:endParaRPr>
                    </a:p>
                    <a:p>
                      <a:pPr>
                        <a:spcAft>
                          <a:spcPts val="0"/>
                        </a:spcAft>
                      </a:pPr>
                      <a:r>
                        <a:rPr lang="en-GB" sz="1400" dirty="0">
                          <a:effectLst/>
                        </a:rPr>
                        <a:t>ESS-3476529</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ESS-4614558</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400" dirty="0">
                          <a:effectLst/>
                        </a:rPr>
                        <a:t>ESS-5423282</a:t>
                      </a:r>
                      <a:endParaRPr lang="en-SE" sz="1400" dirty="0">
                        <a:effectLst/>
                      </a:endParaRPr>
                    </a:p>
                    <a:p>
                      <a:pPr>
                        <a:spcAft>
                          <a:spcPts val="0"/>
                        </a:spcAft>
                      </a:pPr>
                      <a:r>
                        <a:rPr lang="en-GB" sz="1400" dirty="0">
                          <a:effectLst/>
                        </a:rPr>
                        <a:t>ESS-4113346</a:t>
                      </a:r>
                      <a:endParaRPr lang="en-SE" sz="1400" dirty="0">
                        <a:effectLst/>
                      </a:endParaRPr>
                    </a:p>
                    <a:p>
                      <a:pPr>
                        <a:spcAft>
                          <a:spcPts val="0"/>
                        </a:spcAft>
                      </a:pPr>
                      <a:r>
                        <a:rPr lang="en-GB" sz="1400" dirty="0">
                          <a:effectLst/>
                        </a:rPr>
                        <a:t>ESS-4113347</a:t>
                      </a:r>
                      <a:endParaRPr lang="en-SE" sz="1400" dirty="0">
                        <a:effectLst/>
                      </a:endParaRPr>
                    </a:p>
                    <a:p>
                      <a:pPr>
                        <a:spcAft>
                          <a:spcPts val="0"/>
                        </a:spcAft>
                      </a:pPr>
                      <a:r>
                        <a:rPr lang="en-GB" sz="1400" dirty="0">
                          <a:effectLst/>
                        </a:rPr>
                        <a:t>ESS-4113348</a:t>
                      </a:r>
                      <a:endParaRPr lang="en-SE" sz="1400" dirty="0">
                        <a:effectLst/>
                      </a:endParaRPr>
                    </a:p>
                    <a:p>
                      <a:pPr>
                        <a:spcAft>
                          <a:spcPts val="0"/>
                        </a:spcAft>
                      </a:pPr>
                      <a:r>
                        <a:rPr lang="en-GB" sz="1400" dirty="0">
                          <a:effectLst/>
                        </a:rPr>
                        <a:t>CFPRO-874</a:t>
                      </a:r>
                      <a:endParaRPr lang="en-SE" sz="14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09256642"/>
                  </a:ext>
                </a:extLst>
              </a:tr>
            </a:tbl>
          </a:graphicData>
        </a:graphic>
      </p:graphicFrame>
    </p:spTree>
    <p:extLst>
      <p:ext uri="{BB962C8B-B14F-4D97-AF65-F5344CB8AC3E}">
        <p14:creationId xmlns:p14="http://schemas.microsoft.com/office/powerpoint/2010/main" val="38184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F801C-5A4D-3A76-24FB-DC9AC5DEEDBE}"/>
            </a:ext>
          </a:extLst>
        </p:cNvPr>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879B9E30-3D01-3DE5-920E-B56055BF5E36}"/>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39A08331-EF2C-0023-440D-9C85CCF5C91E}"/>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10" name="Platshållare för datum 3">
            <a:extLst>
              <a:ext uri="{FF2B5EF4-FFF2-40B4-BE49-F238E27FC236}">
                <a16:creationId xmlns:a16="http://schemas.microsoft.com/office/drawing/2014/main" id="{E80A2F5A-6B57-968B-F6AE-B1FE0086C0B7}"/>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2025-01-31</a:t>
            </a:fld>
            <a:endParaRPr lang="sv-SE" dirty="0"/>
          </a:p>
        </p:txBody>
      </p:sp>
      <p:sp>
        <p:nvSpPr>
          <p:cNvPr id="12" name="Rubrik 1">
            <a:extLst>
              <a:ext uri="{FF2B5EF4-FFF2-40B4-BE49-F238E27FC236}">
                <a16:creationId xmlns:a16="http://schemas.microsoft.com/office/drawing/2014/main" id="{A51C8F97-A885-7967-20B9-5EAA4B445443}"/>
              </a:ext>
            </a:extLst>
          </p:cNvPr>
          <p:cNvSpPr txBox="1">
            <a:spLocks/>
          </p:cNvSpPr>
          <p:nvPr/>
        </p:nvSpPr>
        <p:spPr>
          <a:xfrm>
            <a:off x="972502" y="253448"/>
            <a:ext cx="9360000" cy="69100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4000" dirty="0">
                <a:solidFill>
                  <a:schemeClr val="tx1">
                    <a:lumMod val="75000"/>
                    <a:lumOff val="25000"/>
                  </a:schemeClr>
                </a:solidFill>
              </a:rPr>
              <a:t>4. Known issues deemed OK to proceed</a:t>
            </a:r>
          </a:p>
        </p:txBody>
      </p:sp>
      <p:sp>
        <p:nvSpPr>
          <p:cNvPr id="13" name="Platshållare för innehåll 5">
            <a:extLst>
              <a:ext uri="{FF2B5EF4-FFF2-40B4-BE49-F238E27FC236}">
                <a16:creationId xmlns:a16="http://schemas.microsoft.com/office/drawing/2014/main" id="{4B7976D1-2548-F06B-EAA9-6F8704BD71F4}"/>
              </a:ext>
            </a:extLst>
          </p:cNvPr>
          <p:cNvSpPr txBox="1">
            <a:spLocks/>
          </p:cNvSpPr>
          <p:nvPr/>
        </p:nvSpPr>
        <p:spPr>
          <a:xfrm>
            <a:off x="948420" y="858048"/>
            <a:ext cx="9761805" cy="1351082"/>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tx1">
                    <a:lumMod val="75000"/>
                    <a:lumOff val="25000"/>
                  </a:schemeClr>
                </a:solidFill>
              </a:rPr>
              <a:t>See comments in verification report ESS-5590904: </a:t>
            </a:r>
            <a:r>
              <a:rPr lang="en-GB" sz="1800" dirty="0">
                <a:effectLst/>
                <a:latin typeface="Segoe UI Historic" panose="020B0502040204020203" pitchFamily="34" charset="0"/>
                <a:ea typeface="MS Mincho" panose="02020609040205080304" pitchFamily="49" charset="-128"/>
                <a:cs typeface="Times New Roman" panose="02020603050405020304" pitchFamily="18" charset="0"/>
              </a:rPr>
              <a:t>small gaps found between concrete blocks of shielding walls outside stubs 150, 240 and 270. Operational RP will specifically survey around these gaps and decide if mitigations are required. This will be determined during the shielding validation performed during beam operation.</a:t>
            </a:r>
            <a:r>
              <a:rPr lang="en-SE" dirty="0">
                <a:effectLst/>
              </a:rPr>
              <a:t> </a:t>
            </a:r>
            <a:endParaRPr lang="en-US" dirty="0">
              <a:solidFill>
                <a:schemeClr val="tx1">
                  <a:lumMod val="75000"/>
                  <a:lumOff val="25000"/>
                </a:schemeClr>
              </a:solidFill>
            </a:endParaRPr>
          </a:p>
        </p:txBody>
      </p:sp>
      <p:sp>
        <p:nvSpPr>
          <p:cNvPr id="14" name="Rubrik 1">
            <a:extLst>
              <a:ext uri="{FF2B5EF4-FFF2-40B4-BE49-F238E27FC236}">
                <a16:creationId xmlns:a16="http://schemas.microsoft.com/office/drawing/2014/main" id="{B4148B95-3401-B925-97BC-7A92039CEDA8}"/>
              </a:ext>
            </a:extLst>
          </p:cNvPr>
          <p:cNvSpPr txBox="1">
            <a:spLocks/>
          </p:cNvSpPr>
          <p:nvPr/>
        </p:nvSpPr>
        <p:spPr>
          <a:xfrm>
            <a:off x="939111" y="2394488"/>
            <a:ext cx="10832123"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4000" dirty="0">
                <a:solidFill>
                  <a:schemeClr val="tx1">
                    <a:lumMod val="75000"/>
                    <a:lumOff val="25000"/>
                  </a:schemeClr>
                </a:solidFill>
              </a:rPr>
              <a:t>5. Are there any NCRs related to the system?</a:t>
            </a:r>
          </a:p>
        </p:txBody>
      </p:sp>
      <p:sp>
        <p:nvSpPr>
          <p:cNvPr id="15" name="Platshållare för innehåll 5">
            <a:extLst>
              <a:ext uri="{FF2B5EF4-FFF2-40B4-BE49-F238E27FC236}">
                <a16:creationId xmlns:a16="http://schemas.microsoft.com/office/drawing/2014/main" id="{3F9C9A16-9D32-E598-3953-4D7E1A1A7269}"/>
              </a:ext>
            </a:extLst>
          </p:cNvPr>
          <p:cNvSpPr txBox="1">
            <a:spLocks/>
          </p:cNvSpPr>
          <p:nvPr/>
        </p:nvSpPr>
        <p:spPr>
          <a:xfrm>
            <a:off x="939111" y="3051827"/>
            <a:ext cx="10075260" cy="550179"/>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itchFamily="2" charset="2"/>
              <a:buChar char="§"/>
            </a:pPr>
            <a:r>
              <a:rPr lang="en-US" dirty="0">
                <a:solidFill>
                  <a:schemeClr val="tx1">
                    <a:lumMod val="75000"/>
                    <a:lumOff val="25000"/>
                  </a:schemeClr>
                </a:solidFill>
              </a:rPr>
              <a:t>No NCRs.</a:t>
            </a:r>
          </a:p>
        </p:txBody>
      </p:sp>
      <p:sp>
        <p:nvSpPr>
          <p:cNvPr id="17" name="Rubrik 2">
            <a:extLst>
              <a:ext uri="{FF2B5EF4-FFF2-40B4-BE49-F238E27FC236}">
                <a16:creationId xmlns:a16="http://schemas.microsoft.com/office/drawing/2014/main" id="{8F457ACA-53AB-937A-2210-16A3F8B6AC81}"/>
              </a:ext>
            </a:extLst>
          </p:cNvPr>
          <p:cNvSpPr>
            <a:spLocks noGrp="1"/>
          </p:cNvSpPr>
          <p:nvPr>
            <p:ph type="title"/>
          </p:nvPr>
        </p:nvSpPr>
        <p:spPr>
          <a:xfrm>
            <a:off x="932357" y="3626594"/>
            <a:ext cx="10128739" cy="665653"/>
          </a:xfrm>
        </p:spPr>
        <p:txBody>
          <a:bodyPr/>
          <a:lstStyle/>
          <a:p>
            <a:r>
              <a:rPr lang="en-GB" sz="4000" dirty="0">
                <a:solidFill>
                  <a:schemeClr val="tx1">
                    <a:lumMod val="75000"/>
                    <a:lumOff val="25000"/>
                  </a:schemeClr>
                </a:solidFill>
              </a:rPr>
              <a:t>6. Does the system have any SSCI2S function?</a:t>
            </a:r>
          </a:p>
        </p:txBody>
      </p:sp>
      <p:sp>
        <p:nvSpPr>
          <p:cNvPr id="18" name="Platshållare för innehåll 5">
            <a:extLst>
              <a:ext uri="{FF2B5EF4-FFF2-40B4-BE49-F238E27FC236}">
                <a16:creationId xmlns:a16="http://schemas.microsoft.com/office/drawing/2014/main" id="{CCD35767-2C4A-6853-B8BB-13CDD93D2868}"/>
              </a:ext>
            </a:extLst>
          </p:cNvPr>
          <p:cNvSpPr txBox="1">
            <a:spLocks/>
          </p:cNvSpPr>
          <p:nvPr/>
        </p:nvSpPr>
        <p:spPr>
          <a:xfrm>
            <a:off x="948421" y="4292247"/>
            <a:ext cx="10012192" cy="497628"/>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50000" indent="-19800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0000"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tx1">
                    <a:lumMod val="75000"/>
                    <a:lumOff val="25000"/>
                  </a:schemeClr>
                </a:solidFill>
              </a:rPr>
              <a:t>All shielding in this scope has SSCI2S function.</a:t>
            </a:r>
          </a:p>
        </p:txBody>
      </p:sp>
      <p:sp>
        <p:nvSpPr>
          <p:cNvPr id="19" name="Rubrik 2">
            <a:extLst>
              <a:ext uri="{FF2B5EF4-FFF2-40B4-BE49-F238E27FC236}">
                <a16:creationId xmlns:a16="http://schemas.microsoft.com/office/drawing/2014/main" id="{F087BD46-4282-20D4-993E-2813766CFA71}"/>
              </a:ext>
            </a:extLst>
          </p:cNvPr>
          <p:cNvSpPr txBox="1">
            <a:spLocks/>
          </p:cNvSpPr>
          <p:nvPr/>
        </p:nvSpPr>
        <p:spPr>
          <a:xfrm>
            <a:off x="948420" y="4949737"/>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4000" dirty="0">
                <a:solidFill>
                  <a:schemeClr val="tx1">
                    <a:lumMod val="75000"/>
                    <a:lumOff val="25000"/>
                  </a:schemeClr>
                </a:solidFill>
              </a:rPr>
              <a:t>7. Applicable codes and compliance</a:t>
            </a:r>
          </a:p>
        </p:txBody>
      </p:sp>
      <p:sp>
        <p:nvSpPr>
          <p:cNvPr id="21" name="Platshållare för innehåll 5">
            <a:extLst>
              <a:ext uri="{FF2B5EF4-FFF2-40B4-BE49-F238E27FC236}">
                <a16:creationId xmlns:a16="http://schemas.microsoft.com/office/drawing/2014/main" id="{315C9771-610E-7627-B0D2-0C2A380E1540}"/>
              </a:ext>
            </a:extLst>
          </p:cNvPr>
          <p:cNvSpPr txBox="1">
            <a:spLocks/>
          </p:cNvSpPr>
          <p:nvPr/>
        </p:nvSpPr>
        <p:spPr>
          <a:xfrm>
            <a:off x="914847" y="5607076"/>
            <a:ext cx="9737723" cy="833959"/>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50000" indent="-19800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0000"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solidFill>
                  <a:srgbClr val="1D1C1D"/>
                </a:solidFill>
              </a:rPr>
              <a:t>Shielding configuration control and inspections are described in ESS handbook for Radiation Protection chapter 9. Shielding ESS-0239725.</a:t>
            </a:r>
            <a:endParaRPr lang="en-US" dirty="0">
              <a:solidFill>
                <a:schemeClr val="tx1">
                  <a:lumMod val="75000"/>
                  <a:lumOff val="25000"/>
                </a:schemeClr>
              </a:solidFill>
            </a:endParaRPr>
          </a:p>
        </p:txBody>
      </p:sp>
    </p:spTree>
    <p:extLst>
      <p:ext uri="{BB962C8B-B14F-4D97-AF65-F5344CB8AC3E}">
        <p14:creationId xmlns:p14="http://schemas.microsoft.com/office/powerpoint/2010/main" val="3371412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5CF2C8D0-2448-45AB-9FE2-D6C1EBCEBC5B}"/>
              </a:ext>
            </a:extLst>
          </p:cNvPr>
          <p:cNvSpPr>
            <a:spLocks noGrp="1"/>
          </p:cNvSpPr>
          <p:nvPr>
            <p:ph type="ftr" sz="quarter" idx="11"/>
          </p:nvPr>
        </p:nvSpPr>
        <p:spPr/>
        <p:txBody>
          <a:bodyPr/>
          <a:lstStyle/>
          <a:p>
            <a:r>
              <a:rPr lang="en-GB" dirty="0"/>
              <a:t>PRESENTATION TITLE/FOOTER</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9" name="Platshållare för datum 3">
            <a:extLst>
              <a:ext uri="{FF2B5EF4-FFF2-40B4-BE49-F238E27FC236}">
                <a16:creationId xmlns:a16="http://schemas.microsoft.com/office/drawing/2014/main" id="{EC41C35A-EE84-D947-9DE3-983A7769053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2025-01-31</a:t>
            </a:fld>
            <a:endParaRPr lang="sv-SE" dirty="0"/>
          </a:p>
        </p:txBody>
      </p:sp>
      <p:sp>
        <p:nvSpPr>
          <p:cNvPr id="13" name="Rubrik 2">
            <a:extLst>
              <a:ext uri="{FF2B5EF4-FFF2-40B4-BE49-F238E27FC236}">
                <a16:creationId xmlns:a16="http://schemas.microsoft.com/office/drawing/2014/main" id="{B5F2339A-EFC7-E722-216D-5E116251EF6B}"/>
              </a:ext>
            </a:extLst>
          </p:cNvPr>
          <p:cNvSpPr txBox="1">
            <a:spLocks/>
          </p:cNvSpPr>
          <p:nvPr/>
        </p:nvSpPr>
        <p:spPr>
          <a:xfrm>
            <a:off x="832668" y="196149"/>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4000" dirty="0">
                <a:solidFill>
                  <a:schemeClr val="tx1">
                    <a:lumMod val="75000"/>
                    <a:lumOff val="25000"/>
                  </a:schemeClr>
                </a:solidFill>
              </a:rPr>
              <a:t>8. Tests needed with beam</a:t>
            </a:r>
          </a:p>
        </p:txBody>
      </p:sp>
      <p:sp>
        <p:nvSpPr>
          <p:cNvPr id="14" name="Platshållare för innehåll 6">
            <a:extLst>
              <a:ext uri="{FF2B5EF4-FFF2-40B4-BE49-F238E27FC236}">
                <a16:creationId xmlns:a16="http://schemas.microsoft.com/office/drawing/2014/main" id="{FCA159EA-8F03-C86B-2600-8D7D94E10E61}"/>
              </a:ext>
            </a:extLst>
          </p:cNvPr>
          <p:cNvSpPr>
            <a:spLocks noGrp="1"/>
          </p:cNvSpPr>
          <p:nvPr>
            <p:ph idx="1"/>
          </p:nvPr>
        </p:nvSpPr>
        <p:spPr>
          <a:xfrm>
            <a:off x="843179" y="1493176"/>
            <a:ext cx="10108918" cy="802428"/>
          </a:xfrm>
        </p:spPr>
        <p:txBody>
          <a:bodyPr/>
          <a:lstStyle/>
          <a:p>
            <a:pPr lvl="1"/>
            <a:r>
              <a:rPr lang="en-US" dirty="0">
                <a:solidFill>
                  <a:schemeClr val="tx1">
                    <a:lumMod val="75000"/>
                    <a:lumOff val="25000"/>
                  </a:schemeClr>
                </a:solidFill>
              </a:rPr>
              <a:t>Shielding validation will be done during beam operation. The plan is in development, see ESS-5596090 Shielding validation for beam on tuning beam dump.</a:t>
            </a:r>
          </a:p>
        </p:txBody>
      </p:sp>
      <p:sp>
        <p:nvSpPr>
          <p:cNvPr id="15" name="Platshållare för text 7">
            <a:extLst>
              <a:ext uri="{FF2B5EF4-FFF2-40B4-BE49-F238E27FC236}">
                <a16:creationId xmlns:a16="http://schemas.microsoft.com/office/drawing/2014/main" id="{9A70B946-D184-059D-0985-609D27874A0D}"/>
              </a:ext>
            </a:extLst>
          </p:cNvPr>
          <p:cNvSpPr txBox="1">
            <a:spLocks/>
          </p:cNvSpPr>
          <p:nvPr/>
        </p:nvSpPr>
        <p:spPr>
          <a:xfrm>
            <a:off x="832668" y="861802"/>
            <a:ext cx="9360000" cy="507076"/>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Shielding validation plan</a:t>
            </a:r>
          </a:p>
          <a:p>
            <a:endParaRPr lang="sv-SE" dirty="0"/>
          </a:p>
        </p:txBody>
      </p:sp>
      <p:sp>
        <p:nvSpPr>
          <p:cNvPr id="17" name="Rubrik 2">
            <a:extLst>
              <a:ext uri="{FF2B5EF4-FFF2-40B4-BE49-F238E27FC236}">
                <a16:creationId xmlns:a16="http://schemas.microsoft.com/office/drawing/2014/main" id="{52461784-DCF4-639B-F5E8-7FDBF84A8F53}"/>
              </a:ext>
            </a:extLst>
          </p:cNvPr>
          <p:cNvSpPr>
            <a:spLocks noGrp="1"/>
          </p:cNvSpPr>
          <p:nvPr>
            <p:ph type="title"/>
          </p:nvPr>
        </p:nvSpPr>
        <p:spPr>
          <a:xfrm>
            <a:off x="832668" y="2625262"/>
            <a:ext cx="9686611" cy="657339"/>
          </a:xfrm>
        </p:spPr>
        <p:txBody>
          <a:bodyPr/>
          <a:lstStyle/>
          <a:p>
            <a:r>
              <a:rPr lang="en-GB" sz="4000" dirty="0">
                <a:solidFill>
                  <a:schemeClr val="tx1">
                    <a:lumMod val="75000"/>
                    <a:lumOff val="25000"/>
                  </a:schemeClr>
                </a:solidFill>
              </a:rPr>
              <a:t>9. Recommendations from previous reviews</a:t>
            </a:r>
          </a:p>
        </p:txBody>
      </p:sp>
      <p:sp>
        <p:nvSpPr>
          <p:cNvPr id="18" name="Platshållare för innehåll 5">
            <a:extLst>
              <a:ext uri="{FF2B5EF4-FFF2-40B4-BE49-F238E27FC236}">
                <a16:creationId xmlns:a16="http://schemas.microsoft.com/office/drawing/2014/main" id="{A755CBE1-094E-10ED-C66E-990870163BAA}"/>
              </a:ext>
            </a:extLst>
          </p:cNvPr>
          <p:cNvSpPr txBox="1">
            <a:spLocks/>
          </p:cNvSpPr>
          <p:nvPr/>
        </p:nvSpPr>
        <p:spPr>
          <a:xfrm>
            <a:off x="971604" y="3429000"/>
            <a:ext cx="9737723" cy="1716828"/>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50000" indent="-19800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0000"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b="0" i="0" dirty="0">
                <a:solidFill>
                  <a:schemeClr val="tx1">
                    <a:lumMod val="75000"/>
                    <a:lumOff val="25000"/>
                  </a:schemeClr>
                </a:solidFill>
                <a:effectLst/>
                <a:latin typeface="Slack-Lato"/>
              </a:rPr>
              <a:t>RP will document the procedure for shielding validation separately from the beam commissioning plan. </a:t>
            </a:r>
          </a:p>
          <a:p>
            <a:pPr marL="144000" lvl="1" indent="0">
              <a:buNone/>
            </a:pPr>
            <a:endParaRPr lang="en-GB" dirty="0">
              <a:solidFill>
                <a:schemeClr val="tx1">
                  <a:lumMod val="75000"/>
                  <a:lumOff val="25000"/>
                </a:schemeClr>
              </a:solidFill>
              <a:latin typeface="Slack-Lato"/>
            </a:endParaRPr>
          </a:p>
          <a:p>
            <a:pPr marL="144000" lvl="1" indent="0">
              <a:buNone/>
            </a:pPr>
            <a:r>
              <a:rPr lang="en-GB" b="0" i="0" dirty="0">
                <a:solidFill>
                  <a:schemeClr val="tx1"/>
                </a:solidFill>
                <a:effectLst/>
              </a:rPr>
              <a:t>ESS-4969998 (for NCL) and </a:t>
            </a:r>
            <a:r>
              <a:rPr lang="en-US" dirty="0">
                <a:solidFill>
                  <a:schemeClr val="tx1"/>
                </a:solidFill>
              </a:rPr>
              <a:t>ESS-5596090 (for SCL)</a:t>
            </a:r>
            <a:endParaRPr lang="en-GB" b="0" i="0" dirty="0">
              <a:solidFill>
                <a:schemeClr val="tx1"/>
              </a:solidFill>
              <a:effectLst/>
            </a:endParaRPr>
          </a:p>
        </p:txBody>
      </p:sp>
    </p:spTree>
    <p:extLst>
      <p:ext uri="{BB962C8B-B14F-4D97-AF65-F5344CB8AC3E}">
        <p14:creationId xmlns:p14="http://schemas.microsoft.com/office/powerpoint/2010/main" val="15742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3622</TotalTime>
  <Words>599</Words>
  <Application>Microsoft Macintosh PowerPoint</Application>
  <PresentationFormat>Widescreen</PresentationFormat>
  <Paragraphs>130</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Segoe UI</vt:lpstr>
      <vt:lpstr>Segoe UI Historic</vt:lpstr>
      <vt:lpstr>Segoe UI Light</vt:lpstr>
      <vt:lpstr>Segoe UI Semibold</vt:lpstr>
      <vt:lpstr>Slack-Lato</vt:lpstr>
      <vt:lpstr>Wingdings</vt:lpstr>
      <vt:lpstr>Office-tema</vt:lpstr>
      <vt:lpstr>SAR4 – Shielding</vt:lpstr>
      <vt:lpstr>1. Brief scope description</vt:lpstr>
      <vt:lpstr>PowerPoint Presentation</vt:lpstr>
      <vt:lpstr>2. Brief status of the systems</vt:lpstr>
      <vt:lpstr>6. Does the system have any SSCI2S function?</vt:lpstr>
      <vt:lpstr>9. Recommendations from previous reviews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Ghatnekar Nilsson</dc:creator>
  <cp:lastModifiedBy>Wolfgang Hees</cp:lastModifiedBy>
  <cp:revision>66</cp:revision>
  <cp:lastPrinted>2019-03-08T10:27:30Z</cp:lastPrinted>
  <dcterms:created xsi:type="dcterms:W3CDTF">2025-01-16T06:47:47Z</dcterms:created>
  <dcterms:modified xsi:type="dcterms:W3CDTF">2025-01-31T13:24:15Z</dcterms:modified>
</cp:coreProperties>
</file>