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sldIdLst>
    <p:sldId id="267" r:id="rId2"/>
    <p:sldId id="4175" r:id="rId3"/>
    <p:sldId id="4166" r:id="rId4"/>
    <p:sldId id="4174" r:id="rId5"/>
    <p:sldId id="4177" r:id="rId6"/>
    <p:sldId id="4176" r:id="rId7"/>
    <p:sldId id="4173" r:id="rId8"/>
    <p:sldId id="4182" r:id="rId9"/>
    <p:sldId id="4183" r:id="rId10"/>
    <p:sldId id="4184" r:id="rId11"/>
    <p:sldId id="4181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A6A6A6"/>
    <a:srgbClr val="666666"/>
    <a:srgbClr val="7F7F7F"/>
    <a:srgbClr val="FEE6CC"/>
    <a:srgbClr val="FECC99"/>
    <a:srgbClr val="008000"/>
    <a:srgbClr val="0000FF"/>
    <a:srgbClr val="CCCCCC"/>
    <a:srgbClr val="CCDF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702" autoAdjust="0"/>
    <p:restoredTop sz="88889" autoAdjust="0"/>
  </p:normalViewPr>
  <p:slideViewPr>
    <p:cSldViewPr snapToGrid="0" snapToObjects="1">
      <p:cViewPr varScale="1">
        <p:scale>
          <a:sx n="102" d="100"/>
          <a:sy n="102" d="100"/>
        </p:scale>
        <p:origin x="142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75216F17-FF12-814E-936A-620B3383A43B}" type="datetimeFigureOut">
              <a:rPr lang="sv-SE" smtClean="0"/>
              <a:t>2025-01-31</a:t>
            </a:fld>
            <a:endParaRPr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4"/>
            <a:ext cx="2971800" cy="458787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3AE5A434-646A-2746-9BDC-885B2382B33E}" type="slidenum">
              <a:rPr lang="sv-SE" smtClean="0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31822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120055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27891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ID4096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AE5A434-646A-2746-9BDC-885B2382B33E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55690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irs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105BBA5-0B01-43EB-96EC-725AF28E5A8E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6" name="Rektangel 5">
            <a:extLst>
              <a:ext uri="{FF2B5EF4-FFF2-40B4-BE49-F238E27FC236}">
                <a16:creationId xmlns:a16="http://schemas.microsoft.com/office/drawing/2014/main" id="{BB3141B3-566C-47FF-8C29-67289995D2FA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965145F-CDA4-4965-A7C5-ACBA5939346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03069" y="1048935"/>
            <a:ext cx="8872165" cy="4760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485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96A591D-7BEE-2A48-BD08-DCDF3D90DE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2025-01-31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7" name="Platshållare för diagram 6">
            <a:extLst>
              <a:ext uri="{FF2B5EF4-FFF2-40B4-BE49-F238E27FC236}">
                <a16:creationId xmlns:a16="http://schemas.microsoft.com/office/drawing/2014/main" id="{FA784AEE-BB11-4271-AB33-DE0774105604}"/>
              </a:ext>
            </a:extLst>
          </p:cNvPr>
          <p:cNvSpPr>
            <a:spLocks noGrp="1"/>
          </p:cNvSpPr>
          <p:nvPr>
            <p:ph type="chart" sz="quarter" idx="15"/>
          </p:nvPr>
        </p:nvSpPr>
        <p:spPr>
          <a:xfrm>
            <a:off x="1103313" y="1657350"/>
            <a:ext cx="7767637" cy="44450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/>
              <a:t>Click icon to add chart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7552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 dirty="0" err="1"/>
              <a:t>Sub-headline</a:t>
            </a:r>
            <a:endParaRPr lang="sv-SE" dirty="0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8" name="Platshållare för tabell 7">
            <a:extLst>
              <a:ext uri="{FF2B5EF4-FFF2-40B4-BE49-F238E27FC236}">
                <a16:creationId xmlns:a16="http://schemas.microsoft.com/office/drawing/2014/main" id="{489D1BD7-202A-4115-BE6C-1B053CFFDE1E}"/>
              </a:ext>
            </a:extLst>
          </p:cNvPr>
          <p:cNvSpPr>
            <a:spLocks noGrp="1"/>
          </p:cNvSpPr>
          <p:nvPr>
            <p:ph type="tbl" sz="quarter" idx="15"/>
          </p:nvPr>
        </p:nvSpPr>
        <p:spPr>
          <a:xfrm>
            <a:off x="1103313" y="1614488"/>
            <a:ext cx="9359900" cy="4406900"/>
          </a:xfrm>
        </p:spPr>
        <p:txBody>
          <a:bodyPr/>
          <a:lstStyle>
            <a:lvl1pPr algn="ctr">
              <a:defRPr sz="800" cap="all" baseline="0"/>
            </a:lvl1pPr>
          </a:lstStyle>
          <a:p>
            <a:r>
              <a:rPr lang="en-GB" dirty="0"/>
              <a:t>Click icon to add table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EF177138-95E5-674B-B010-143A8CD1453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2025-01-31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51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0" y="388593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796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>
            <a:extLst>
              <a:ext uri="{FF2B5EF4-FFF2-40B4-BE49-F238E27FC236}">
                <a16:creationId xmlns:a16="http://schemas.microsoft.com/office/drawing/2014/main" id="{BE7B1DDB-F4AA-4E8D-BD07-905FE45A5555}"/>
              </a:ext>
            </a:extLst>
          </p:cNvPr>
          <p:cNvSpPr/>
          <p:nvPr userDrawn="1"/>
        </p:nvSpPr>
        <p:spPr>
          <a:xfrm>
            <a:off x="-2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4780BC8-191C-6D4B-93F3-54A06FD4FE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30395" y="1153621"/>
            <a:ext cx="8640000" cy="238760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</a:lstStyle>
          <a:p>
            <a:r>
              <a:rPr lang="en-GB"/>
              <a:t>Click to edit Master title style</a:t>
            </a:r>
            <a:endParaRPr lang="sv-SE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81DF3056-F3A8-2949-876C-528413E342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3883393"/>
            <a:ext cx="8640000" cy="921363"/>
          </a:xfrm>
          <a:prstGeom prst="rect">
            <a:avLst/>
          </a:prstGeom>
        </p:spPr>
        <p:txBody>
          <a:bodyPr lIns="9000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sv-SE" dirty="0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EC66F586-F662-4573-A59B-7D4EDD05A153}"/>
              </a:ext>
            </a:extLst>
          </p:cNvPr>
          <p:cNvSpPr/>
          <p:nvPr userDrawn="1"/>
        </p:nvSpPr>
        <p:spPr>
          <a:xfrm>
            <a:off x="-2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Bildobjekt 8">
            <a:extLst>
              <a:ext uri="{FF2B5EF4-FFF2-40B4-BE49-F238E27FC236}">
                <a16:creationId xmlns:a16="http://schemas.microsoft.com/office/drawing/2014/main" id="{3193CED5-E020-4279-918D-055F43A9188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EA5DA2EE-60AD-41D0-96B0-DDF02E0AE54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30395" y="5605695"/>
            <a:ext cx="6290892" cy="459883"/>
          </a:xfrm>
          <a:prstGeom prst="rect">
            <a:avLst/>
          </a:prstGeom>
        </p:spPr>
        <p:txBody>
          <a:bodyPr lIns="90000" tIns="18000" bIns="3600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200" b="1" strike="noStrike" cap="all" spc="12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sv-SE"/>
              <a:t>presented by &lt;name nameson&gt;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E429DE-35D4-F144-9881-2C3DD8ABB66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930395" y="6096663"/>
            <a:ext cx="1241068" cy="365125"/>
          </a:xfrm>
        </p:spPr>
        <p:txBody>
          <a:bodyPr/>
          <a:lstStyle>
            <a:lvl1pPr>
              <a:defRPr sz="1200"/>
            </a:lvl1pPr>
          </a:lstStyle>
          <a:p>
            <a:fld id="{18896B66-0B3A-474C-9C9C-E4F07B1F5DAD}" type="datetime1">
              <a:rPr lang="sv-SE" smtClean="0"/>
              <a:pPr/>
              <a:t>2025-01-31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1384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>
            <a:extLst>
              <a:ext uri="{FF2B5EF4-FFF2-40B4-BE49-F238E27FC236}">
                <a16:creationId xmlns:a16="http://schemas.microsoft.com/office/drawing/2014/main" id="{9BCCEAFE-E21B-43CF-80C4-FF01C3F9D479}"/>
              </a:ext>
            </a:extLst>
          </p:cNvPr>
          <p:cNvSpPr/>
          <p:nvPr userDrawn="1"/>
        </p:nvSpPr>
        <p:spPr>
          <a:xfrm>
            <a:off x="0" y="16274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PRESENTATION </a:t>
            </a:r>
            <a:r>
              <a:rPr lang="sv-SE" dirty="0" err="1"/>
              <a:t>TITLe</a:t>
            </a:r>
            <a:r>
              <a:rPr lang="sv-SE" dirty="0"/>
              <a:t>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6426DF26-09C3-4DAE-B43E-0C11D6A6353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924611" y="417443"/>
            <a:ext cx="826395" cy="800100"/>
          </a:xfrm>
          <a:prstGeom prst="rect">
            <a:avLst/>
          </a:prstGeom>
        </p:spPr>
      </p:pic>
      <p:sp>
        <p:nvSpPr>
          <p:cNvPr id="11" name="Platshållare för text 10">
            <a:extLst>
              <a:ext uri="{FF2B5EF4-FFF2-40B4-BE49-F238E27FC236}">
                <a16:creationId xmlns:a16="http://schemas.microsoft.com/office/drawing/2014/main" id="{5C48DF05-1B09-4DA6-AC56-07304871CCD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195647" y="1640719"/>
            <a:ext cx="10042073" cy="4375520"/>
          </a:xfrm>
        </p:spPr>
        <p:txBody>
          <a:bodyPr>
            <a:noAutofit/>
          </a:bodyPr>
          <a:lstStyle>
            <a:lvl1pPr marL="457200" indent="-457200">
              <a:buClr>
                <a:schemeClr val="bg1"/>
              </a:buClr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4" name="Platshållare för datum 3">
            <a:extLst>
              <a:ext uri="{FF2B5EF4-FFF2-40B4-BE49-F238E27FC236}">
                <a16:creationId xmlns:a16="http://schemas.microsoft.com/office/drawing/2014/main" id="{04D3287D-3E21-D845-8766-C307E67653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2025-01-31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3988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ter/break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250D024A-8F85-4618-9506-0F493B263A92}"/>
              </a:ext>
            </a:extLst>
          </p:cNvPr>
          <p:cNvSpPr/>
          <p:nvPr userDrawn="1"/>
        </p:nvSpPr>
        <p:spPr>
          <a:xfrm>
            <a:off x="0" y="0"/>
            <a:ext cx="6477712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628E18C2-A66E-436E-89DA-1C5D481CB4B4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477712" y="0"/>
            <a:ext cx="5714288" cy="6858000"/>
          </a:xfrm>
          <a:solidFill>
            <a:srgbClr val="ECECEC"/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F55DE042-7DE8-4583-986C-4082375307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230491" y="1051132"/>
            <a:ext cx="4255909" cy="829149"/>
          </a:xfrm>
        </p:spPr>
        <p:txBody>
          <a:bodyPr rIns="18000" anchor="b" anchorCtr="0"/>
          <a:lstStyle>
            <a:lvl1pPr marL="0" indent="0">
              <a:buFontTx/>
              <a:buNone/>
              <a:defRPr sz="4800">
                <a:solidFill>
                  <a:schemeClr val="bg1"/>
                </a:solidFill>
                <a:latin typeface="+mn-lt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# (chapter)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1DC53C5B-9DC3-4646-B6B3-DD59404D44D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230491" y="2169209"/>
            <a:ext cx="4255909" cy="2462613"/>
          </a:xfrm>
        </p:spPr>
        <p:txBody>
          <a:bodyPr rIns="18000" anchor="t" anchorCtr="0"/>
          <a:lstStyle>
            <a:lvl1pPr marL="0" indent="0">
              <a:spcBef>
                <a:spcPts val="0"/>
              </a:spcBef>
              <a:buFontTx/>
              <a:buNone/>
              <a:defRPr sz="420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Headline</a:t>
            </a:r>
          </a:p>
        </p:txBody>
      </p:sp>
    </p:spTree>
    <p:extLst>
      <p:ext uri="{BB962C8B-B14F-4D97-AF65-F5344CB8AC3E}">
        <p14:creationId xmlns:p14="http://schemas.microsoft.com/office/powerpoint/2010/main" val="3254649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A5E954D6-E4D2-47AD-A504-7408EC606D35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6DD4ACE8-21C9-474B-A84B-6E399CB9FB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5917406D-4BE3-3B4C-BCFF-41B4F0FAB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9365782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>
              <a:lnSpc>
                <a:spcPct val="100000"/>
              </a:lnSpc>
              <a:defRPr/>
            </a:lvl2pPr>
            <a:lvl3pPr>
              <a:lnSpc>
                <a:spcPct val="100000"/>
              </a:lnSpc>
              <a:defRPr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3E8E36C4-8565-B94E-A90D-FF5DD7F86A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2025-01-31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0082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58775" indent="-2159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innehåll 2">
            <a:extLst>
              <a:ext uri="{FF2B5EF4-FFF2-40B4-BE49-F238E27FC236}">
                <a16:creationId xmlns:a16="http://schemas.microsoft.com/office/drawing/2014/main" id="{BA21051E-3C35-41FB-8E6B-797DB8F26971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6373692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2865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154C1432-4F85-1F42-8016-9B83B89CC80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2025-01-31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5108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in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TITLE/FOOTER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49263" indent="-196850">
              <a:lnSpc>
                <a:spcPct val="100000"/>
              </a:lnSpc>
              <a:tabLst/>
              <a:defRPr/>
            </a:lvl3pPr>
            <a:lvl4pPr marL="541338" indent="-180975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5" name="Rektangel 14">
            <a:extLst>
              <a:ext uri="{FF2B5EF4-FFF2-40B4-BE49-F238E27FC236}">
                <a16:creationId xmlns:a16="http://schemas.microsoft.com/office/drawing/2014/main" id="{87E2C692-2C39-4CA8-AA87-45E0F36B6A0E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6" name="Bildobjekt 15">
            <a:extLst>
              <a:ext uri="{FF2B5EF4-FFF2-40B4-BE49-F238E27FC236}">
                <a16:creationId xmlns:a16="http://schemas.microsoft.com/office/drawing/2014/main" id="{E327627C-4BB8-4965-8107-0E7E741F830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B2D0E559-A900-41F3-93C5-387A7764A152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605297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39750" indent="-19685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7" name="Platshållare för innehåll 2">
            <a:extLst>
              <a:ext uri="{FF2B5EF4-FFF2-40B4-BE49-F238E27FC236}">
                <a16:creationId xmlns:a16="http://schemas.microsoft.com/office/drawing/2014/main" id="{E4E99B3B-ADB3-4D1A-9A7F-AA1B8528E6C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16194" y="1562400"/>
            <a:ext cx="3255409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F91A8E7B-C629-D343-8A83-7EB0ADF6087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2025-01-31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766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16B191E2-1C71-4B4C-B562-DD793673C24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373813" y="1562100"/>
            <a:ext cx="4994275" cy="476885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marL="0" indent="0" algn="ctr">
              <a:buFontTx/>
              <a:buNone/>
              <a:defRPr sz="800">
                <a:solidFill>
                  <a:srgbClr val="666666"/>
                </a:solidFill>
              </a:defRPr>
            </a:lvl1pPr>
          </a:lstStyle>
          <a:p>
            <a:r>
              <a:rPr lang="sv-SE"/>
              <a:t>INSERT IMAGE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4C1ADE6-C058-9C40-B135-034EB97B43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/>
            </a:lvl1pPr>
          </a:lstStyle>
          <a:p>
            <a:r>
              <a:rPr lang="sv-SE"/>
              <a:t>Headline</a:t>
            </a:r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A0D4D5C-5B1B-1441-A13B-8613512E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53244" y="6475270"/>
            <a:ext cx="4320448" cy="365125"/>
          </a:xfrm>
        </p:spPr>
        <p:txBody>
          <a:bodyPr/>
          <a:lstStyle/>
          <a:p>
            <a:r>
              <a:rPr lang="sv-SE" dirty="0"/>
              <a:t>PRESENTATION TITL 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84FAE50-4669-D540-A55E-354FF0C5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5292" y="6475270"/>
            <a:ext cx="2743200" cy="365125"/>
          </a:xfrm>
        </p:spPr>
        <p:txBody>
          <a:bodyPr/>
          <a:lstStyle/>
          <a:p>
            <a:fld id="{F7283078-D760-1647-8B80-66BA8B52336D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innehåll 2">
            <a:extLst>
              <a:ext uri="{FF2B5EF4-FFF2-40B4-BE49-F238E27FC236}">
                <a16:creationId xmlns:a16="http://schemas.microsoft.com/office/drawing/2014/main" id="{590CF35B-F516-4A5B-A8AB-7A0A283629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4400" y="1562400"/>
            <a:ext cx="4993785" cy="4768062"/>
          </a:xfrm>
        </p:spPr>
        <p:txBody>
          <a:bodyPr lIns="0" rIns="18000"/>
          <a:lstStyle>
            <a:lvl1pPr>
              <a:lnSpc>
                <a:spcPct val="100000"/>
              </a:lnSpc>
              <a:defRPr/>
            </a:lvl1pPr>
            <a:lvl2pPr marL="360000" indent="-216000">
              <a:lnSpc>
                <a:spcPct val="100000"/>
              </a:lnSpc>
              <a:tabLst/>
              <a:defRPr/>
            </a:lvl2pPr>
            <a:lvl3pPr marL="450000" indent="-198000">
              <a:lnSpc>
                <a:spcPct val="100000"/>
              </a:lnSpc>
              <a:tabLst/>
              <a:defRPr/>
            </a:lvl3pPr>
            <a:lvl4pPr marL="540000" indent="-180000">
              <a:lnSpc>
                <a:spcPct val="100000"/>
              </a:lnSpc>
              <a:tabLst/>
              <a:defRPr/>
            </a:lvl4pPr>
            <a:lvl5pPr marL="630000" indent="-162000">
              <a:lnSpc>
                <a:spcPct val="100000"/>
              </a:lnSpc>
              <a:tabLst/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sv-SE" dirty="0"/>
          </a:p>
        </p:txBody>
      </p:sp>
      <p:sp>
        <p:nvSpPr>
          <p:cNvPr id="14" name="Platshållare för text 13">
            <a:extLst>
              <a:ext uri="{FF2B5EF4-FFF2-40B4-BE49-F238E27FC236}">
                <a16:creationId xmlns:a16="http://schemas.microsoft.com/office/drawing/2014/main" id="{DD16215C-7D16-4D0F-BA5D-E02EED6FB2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03709" y="931026"/>
            <a:ext cx="9360000" cy="507076"/>
          </a:xfrm>
        </p:spPr>
        <p:txBody>
          <a:bodyPr lIns="90000" tIns="18000">
            <a:noAutofit/>
          </a:bodyPr>
          <a:lstStyle>
            <a:lvl1pPr marL="0" indent="0">
              <a:spcBef>
                <a:spcPts val="0"/>
              </a:spcBef>
              <a:buFontTx/>
              <a:buNone/>
              <a:defRPr sz="2200">
                <a:solidFill>
                  <a:schemeClr val="accent1"/>
                </a:solidFill>
              </a:defRPr>
            </a:lvl1pPr>
            <a:lvl2pPr marL="82550" indent="0">
              <a:buNone/>
              <a:defRPr/>
            </a:lvl2pPr>
          </a:lstStyle>
          <a:p>
            <a:pPr lvl="0"/>
            <a:r>
              <a:rPr lang="sv-SE"/>
              <a:t>Sub-headline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BC4F3A85-66E6-412A-97CD-99D922EFBEE2}"/>
              </a:ext>
            </a:extLst>
          </p:cNvPr>
          <p:cNvSpPr/>
          <p:nvPr userDrawn="1"/>
        </p:nvSpPr>
        <p:spPr>
          <a:xfrm>
            <a:off x="0" y="447675"/>
            <a:ext cx="292101" cy="64103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13" name="Bildobjekt 12">
            <a:extLst>
              <a:ext uri="{FF2B5EF4-FFF2-40B4-BE49-F238E27FC236}">
                <a16:creationId xmlns:a16="http://schemas.microsoft.com/office/drawing/2014/main" id="{506E76ED-0FF0-4A03-8EB9-06B57B12EC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10924611" y="417443"/>
            <a:ext cx="826394" cy="800100"/>
          </a:xfrm>
          <a:prstGeom prst="rect">
            <a:avLst/>
          </a:prstGeom>
        </p:spPr>
      </p:pic>
      <p:sp>
        <p:nvSpPr>
          <p:cNvPr id="12" name="Platshållare för datum 3">
            <a:extLst>
              <a:ext uri="{FF2B5EF4-FFF2-40B4-BE49-F238E27FC236}">
                <a16:creationId xmlns:a16="http://schemas.microsoft.com/office/drawing/2014/main" id="{5D496E45-863B-704B-B14F-5E0F58578D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95647" y="6475270"/>
            <a:ext cx="832658" cy="365125"/>
          </a:xfrm>
        </p:spPr>
        <p:txBody>
          <a:bodyPr/>
          <a:lstStyle/>
          <a:p>
            <a:fld id="{18896B66-0B3A-474C-9C9C-E4F07B1F5DAD}" type="datetime1">
              <a:rPr lang="sv-SE" smtClean="0"/>
              <a:t>2025-01-31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6558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. Full widt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4FD00856-A3E1-48A7-B9CD-D7B89BD6A06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>
            <a:normAutofit/>
          </a:bodyPr>
          <a:lstStyle>
            <a:lvl1pPr algn="ctr">
              <a:defRPr sz="800"/>
            </a:lvl1pPr>
          </a:lstStyle>
          <a:p>
            <a:r>
              <a:rPr lang="sv-SE" dirty="0"/>
              <a:t>INSERT IMAGE</a:t>
            </a:r>
          </a:p>
        </p:txBody>
      </p:sp>
      <p:sp>
        <p:nvSpPr>
          <p:cNvPr id="9" name="Platshållare för text 8">
            <a:extLst>
              <a:ext uri="{FF2B5EF4-FFF2-40B4-BE49-F238E27FC236}">
                <a16:creationId xmlns:a16="http://schemas.microsoft.com/office/drawing/2014/main" id="{A8D8C0FE-DA05-418D-9F18-A5A81125AD3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24611" y="417443"/>
            <a:ext cx="828000" cy="799200"/>
          </a:xfrm>
          <a:blipFill>
            <a:blip r:embed="rId2"/>
            <a:stretch>
              <a:fillRect/>
            </a:stretch>
          </a:blip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1848DA8D-03CE-4CA5-A851-F6ABAE67A9B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0" y="447675"/>
            <a:ext cx="292100" cy="6410325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00">
                <a:noFill/>
              </a:defRPr>
            </a:lvl1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Rubrik 1">
            <a:extLst>
              <a:ext uri="{FF2B5EF4-FFF2-40B4-BE49-F238E27FC236}">
                <a16:creationId xmlns:a16="http://schemas.microsoft.com/office/drawing/2014/main" id="{8F5BB748-C0D0-CB4F-BA93-7488E4BA705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03709" y="265373"/>
            <a:ext cx="9360000" cy="657339"/>
          </a:xfrm>
        </p:spPr>
        <p:txBody>
          <a:bodyPr lIns="90000" bIns="1800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Image </a:t>
            </a:r>
            <a:r>
              <a:rPr lang="sv-SE" dirty="0" err="1"/>
              <a:t>title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32865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81532B06-EA3A-AA45-A1FA-C8E1873FD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81999"/>
            <a:ext cx="9478393" cy="657340"/>
          </a:xfrm>
          <a:prstGeom prst="rect">
            <a:avLst/>
          </a:prstGeom>
        </p:spPr>
        <p:txBody>
          <a:bodyPr vert="horz" lIns="90000" tIns="45720" rIns="91440" bIns="45720" rtlCol="0" anchor="t" anchorCtr="0"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6E4D6F2-5CFB-9D4E-AED8-120937FE25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95647" y="6483583"/>
            <a:ext cx="83265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80" baseline="0">
                <a:solidFill>
                  <a:srgbClr val="CCCCCC"/>
                </a:solidFill>
              </a:defRPr>
            </a:lvl1pPr>
          </a:lstStyle>
          <a:p>
            <a:fld id="{926FFDD8-E9D5-414B-9D01-E73C6B8A8FCA}" type="datetime1">
              <a:rPr lang="sv-SE" smtClean="0"/>
              <a:t>2025-01-31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15FD9D7-4C35-3343-B008-A413FF500A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53244" y="6483583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spc="80" baseline="0">
                <a:solidFill>
                  <a:srgbClr val="CCCCCC"/>
                </a:solidFill>
              </a:defRPr>
            </a:lvl1pPr>
          </a:lstStyle>
          <a:p>
            <a:r>
              <a:rPr lang="sv-SE"/>
              <a:t>PRESENTATION TITLE / FOOTER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F6B396D-270A-E047-8DAD-6D51B53CAD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5292" y="648358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="1">
                <a:solidFill>
                  <a:schemeClr val="accent1"/>
                </a:solidFill>
              </a:defRPr>
            </a:lvl1pPr>
          </a:lstStyle>
          <a:p>
            <a:fld id="{F7283078-D760-1647-8B80-66BA8B52336D}" type="slidenum">
              <a:rPr lang="sv-SE" smtClean="0"/>
              <a:pPr/>
              <a:t>‹#›</a:t>
            </a:fld>
            <a:endParaRPr lang="sv-SE"/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CD0A89FF-22DC-4B6A-B9ED-60B2F32ED8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95894" y="1561865"/>
            <a:ext cx="9561022" cy="4565397"/>
          </a:xfrm>
          <a:prstGeom prst="rect">
            <a:avLst/>
          </a:prstGeom>
        </p:spPr>
        <p:txBody>
          <a:bodyPr vert="horz" lIns="0" tIns="45720" rIns="91440" bIns="45720" rtlCol="0">
            <a:no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25848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49" r:id="rId2"/>
    <p:sldLayoutId id="2147483665" r:id="rId3"/>
    <p:sldLayoutId id="2147483667" r:id="rId4"/>
    <p:sldLayoutId id="2147483669" r:id="rId5"/>
    <p:sldLayoutId id="2147483650" r:id="rId6"/>
    <p:sldLayoutId id="2147483668" r:id="rId7"/>
    <p:sldLayoutId id="2147483662" r:id="rId8"/>
    <p:sldLayoutId id="2147483664" r:id="rId9"/>
    <p:sldLayoutId id="2147483663" r:id="rId10"/>
    <p:sldLayoutId id="2147483666" r:id="rId11"/>
    <p:sldLayoutId id="2147483670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>
          <a:solidFill>
            <a:srgbClr val="666666"/>
          </a:solidFill>
          <a:latin typeface="+mj-lt"/>
          <a:ea typeface="+mj-ea"/>
          <a:cs typeface="+mj-cs"/>
        </a:defRPr>
      </a:lvl1pPr>
    </p:titleStyle>
    <p:bodyStyle>
      <a:lvl1pPr marL="101600" indent="-101600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Segoe UI" panose="020B0502040204020203" pitchFamily="34" charset="0"/>
        <a:buChar char=" "/>
        <a:defRPr sz="2000" kern="1200">
          <a:solidFill>
            <a:srgbClr val="666666"/>
          </a:solidFill>
          <a:latin typeface="+mn-lt"/>
          <a:ea typeface="+mn-ea"/>
          <a:cs typeface="+mn-cs"/>
        </a:defRPr>
      </a:lvl1pPr>
      <a:lvl2pPr marL="315913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Wingdings" panose="05000000000000000000" pitchFamily="2" charset="2"/>
        <a:buChar char=""/>
        <a:defRPr sz="2000" kern="1200">
          <a:solidFill>
            <a:srgbClr val="666666"/>
          </a:solidFill>
          <a:latin typeface="+mn-lt"/>
          <a:ea typeface="+mn-ea"/>
          <a:cs typeface="+mn-cs"/>
        </a:defRPr>
      </a:lvl2pPr>
      <a:lvl3pPr marL="582613" indent="-2508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800" kern="1200">
          <a:solidFill>
            <a:srgbClr val="666666"/>
          </a:solidFill>
          <a:latin typeface="+mn-lt"/>
          <a:ea typeface="+mn-ea"/>
          <a:cs typeface="+mn-cs"/>
        </a:defRPr>
      </a:lvl3pPr>
      <a:lvl4pPr marL="839788" indent="-233363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600" kern="1200">
          <a:solidFill>
            <a:srgbClr val="666666"/>
          </a:solidFill>
          <a:latin typeface="+mn-lt"/>
          <a:ea typeface="+mn-ea"/>
          <a:cs typeface="+mn-cs"/>
        </a:defRPr>
      </a:lvl4pPr>
      <a:lvl5pPr marL="1055688" indent="-200025" algn="l" defTabSz="914400" rtl="0" eaLnBrk="1" latinLnBrk="0" hangingPunct="1">
        <a:lnSpc>
          <a:spcPct val="100000"/>
        </a:lnSpc>
        <a:spcBef>
          <a:spcPts val="1000"/>
        </a:spcBef>
        <a:buClr>
          <a:srgbClr val="666666"/>
        </a:buClr>
        <a:buFont typeface="Arial" panose="020B0604020202020204" pitchFamily="34" charset="0"/>
        <a:buChar char="−"/>
        <a:defRPr sz="1400" kern="1200">
          <a:solidFill>
            <a:srgbClr val="666666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chess.esss.lu.se/enovia/link/ESS-5353094/21308.51166.38770.9923/valid" TargetMode="External"/><Relationship Id="rId3" Type="http://schemas.openxmlformats.org/officeDocument/2006/relationships/hyperlink" Target="https://chess.esss.lu.se/enovia/link/ESS-5445994/21308.51166.28439.17083/valid" TargetMode="External"/><Relationship Id="rId7" Type="http://schemas.openxmlformats.org/officeDocument/2006/relationships/hyperlink" Target="https://chess.esss.lu.se/enovia/link/ESS-5472454/21308.51166.21732.3420/valid" TargetMode="External"/><Relationship Id="rId2" Type="http://schemas.openxmlformats.org/officeDocument/2006/relationships/hyperlink" Target="https://chess.esss.lu.se/enovia/link/ESS-4017114/21308.51166.48962.47592/valid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chess.esss.lu.se/enovia/link/ESS-5461045/21308.51166.26432.37723/valid" TargetMode="External"/><Relationship Id="rId11" Type="http://schemas.openxmlformats.org/officeDocument/2006/relationships/hyperlink" Target="https://chess.esss.lu.se/enovia/link/ESS-0145320/21308.51166.4047.12654/valid" TargetMode="External"/><Relationship Id="rId5" Type="http://schemas.openxmlformats.org/officeDocument/2006/relationships/hyperlink" Target="https://chess.esss.lu.se/enovia/link/ESS-4221058/21308.51166.32533.51406/valid" TargetMode="External"/><Relationship Id="rId10" Type="http://schemas.openxmlformats.org/officeDocument/2006/relationships/hyperlink" Target="https://chess.esss.lu.se/enovia/link/ESS-0145306/21308.51166.25600.63583/valid" TargetMode="External"/><Relationship Id="rId4" Type="http://schemas.openxmlformats.org/officeDocument/2006/relationships/hyperlink" Target="https://chess.esss.lu.se/enovia/link/21308.51166.60672.52488" TargetMode="External"/><Relationship Id="rId9" Type="http://schemas.openxmlformats.org/officeDocument/2006/relationships/hyperlink" Target="https://chess.esss.lu.se/enovia/link/ESS-4162049/21308.51166.12792.9879/valid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chess.esss.lu.se/enovia/link/ESS-4008267/21308.51166.49152.39594/valid" TargetMode="External"/><Relationship Id="rId13" Type="http://schemas.openxmlformats.org/officeDocument/2006/relationships/hyperlink" Target="https://chess.esss.lu.se/enovia/link/ESS-4011065/21308.51166.5827.64980/valid" TargetMode="External"/><Relationship Id="rId18" Type="http://schemas.openxmlformats.org/officeDocument/2006/relationships/hyperlink" Target="https://chess.esss.lu.se/enovia/link/ESS-5289412/21308.51166.20052.19549/valid" TargetMode="External"/><Relationship Id="rId3" Type="http://schemas.openxmlformats.org/officeDocument/2006/relationships/hyperlink" Target="https://chess.esss.lu.se/enovia/link/ESS-3432636/21308.51166.5376.50789/valid" TargetMode="External"/><Relationship Id="rId21" Type="http://schemas.openxmlformats.org/officeDocument/2006/relationships/hyperlink" Target="https://chess.esss.lu.se/enovia/link/ESS-3432587/21308.51166.7936.19096/valid" TargetMode="External"/><Relationship Id="rId7" Type="http://schemas.openxmlformats.org/officeDocument/2006/relationships/hyperlink" Target="https://chess.esss.lu.se/enovia/link/ESS-3432657/21308.51166.51968.56418/valid" TargetMode="External"/><Relationship Id="rId12" Type="http://schemas.openxmlformats.org/officeDocument/2006/relationships/hyperlink" Target="https://chess.esss.lu.se/enovia/link/ESS-4017668/21308.51166.40960.44196/valid" TargetMode="External"/><Relationship Id="rId17" Type="http://schemas.openxmlformats.org/officeDocument/2006/relationships/hyperlink" Target="https://chess.esss.lu.se/enovia/link/ESS-5533327/21308.51166.6121.21840/valid" TargetMode="External"/><Relationship Id="rId25" Type="http://schemas.openxmlformats.org/officeDocument/2006/relationships/hyperlink" Target="https://confluence.ess.eu/display/IS/RF+IOC+Deployment+Overview" TargetMode="External"/><Relationship Id="rId2" Type="http://schemas.openxmlformats.org/officeDocument/2006/relationships/hyperlink" Target="https://chess.esss.lu.se/enovia/link/ESS-3432635/21308.51166.53760.38381/valid" TargetMode="External"/><Relationship Id="rId16" Type="http://schemas.openxmlformats.org/officeDocument/2006/relationships/hyperlink" Target="https://chess.esss.lu.se/enovia/link/ESS-3432658/21308.51166.19200.50928/valid" TargetMode="External"/><Relationship Id="rId20" Type="http://schemas.openxmlformats.org/officeDocument/2006/relationships/hyperlink" Target="https://chess.esss.lu.se/enovia/link/ESS-5482572/21308.51166.39591.6177/valid" TargetMode="Externa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chess.esss.lu.se/enovia/link/ESS-3432637/21308.51166.45824.17016/valid" TargetMode="External"/><Relationship Id="rId11" Type="http://schemas.openxmlformats.org/officeDocument/2006/relationships/hyperlink" Target="https://chess.esss.lu.se/enovia/link/ESS-3872112/21308.51166.62208.53439/valid" TargetMode="External"/><Relationship Id="rId24" Type="http://schemas.openxmlformats.org/officeDocument/2006/relationships/hyperlink" Target="https://chess.esss.lu.se/enovia/link/21308.51166.31232.29187" TargetMode="External"/><Relationship Id="rId5" Type="http://schemas.openxmlformats.org/officeDocument/2006/relationships/hyperlink" Target="https://chess.esss.lu.se/enovia/link/21308.51166.12534.12798" TargetMode="External"/><Relationship Id="rId15" Type="http://schemas.openxmlformats.org/officeDocument/2006/relationships/hyperlink" Target="https://chess.esss.lu.se/enovia/link/ESS-4017671/21308.51166.36096.9501/valid" TargetMode="External"/><Relationship Id="rId23" Type="http://schemas.openxmlformats.org/officeDocument/2006/relationships/hyperlink" Target="https://confluence.ess.eu/display/IS/Deliverables+for+NCL" TargetMode="External"/><Relationship Id="rId10" Type="http://schemas.openxmlformats.org/officeDocument/2006/relationships/hyperlink" Target="https://chess.esss.lu.se/enovia/link/ESS-4017670/21308.51166.22784.33402/valid" TargetMode="External"/><Relationship Id="rId19" Type="http://schemas.openxmlformats.org/officeDocument/2006/relationships/hyperlink" Target="https://chess.esss.lu.se/enovia/link/ESS-5483377/21308.51166.36271.29897/valid" TargetMode="External"/><Relationship Id="rId4" Type="http://schemas.openxmlformats.org/officeDocument/2006/relationships/hyperlink" Target="https://chess.esss.lu.se/enovia/link/ESS-3432652/21308.51166.41216.58534/valid" TargetMode="External"/><Relationship Id="rId9" Type="http://schemas.openxmlformats.org/officeDocument/2006/relationships/hyperlink" Target="https://chess.esss.lu.se/enovia/link/ESS-4017667/21308.51166.38144.14503/valid" TargetMode="External"/><Relationship Id="rId14" Type="http://schemas.openxmlformats.org/officeDocument/2006/relationships/hyperlink" Target="https://chess.esss.lu.se/enovia/link/21308.51166.24742.18182" TargetMode="External"/><Relationship Id="rId22" Type="http://schemas.openxmlformats.org/officeDocument/2006/relationships/hyperlink" Target="https://chess.esss.lu.se/enovia/link/ESS-3432654/21308.51166.39936.13462/valid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chess.esss.lu.se/enovia/link/21308.51166.23855.21267" TargetMode="External"/><Relationship Id="rId13" Type="http://schemas.openxmlformats.org/officeDocument/2006/relationships/hyperlink" Target="https://confluence.ess.eu/display/IS/RF+IOC+Deployment+Overview" TargetMode="External"/><Relationship Id="rId3" Type="http://schemas.openxmlformats.org/officeDocument/2006/relationships/hyperlink" Target="https://chess.esss.lu.se/enovia/link/ESS-4121289/21308.51166.44574.6803/valid" TargetMode="External"/><Relationship Id="rId7" Type="http://schemas.openxmlformats.org/officeDocument/2006/relationships/hyperlink" Target="https://chess.esss.lu.se/enovia/link/21308.51166.5259.64508" TargetMode="External"/><Relationship Id="rId12" Type="http://schemas.openxmlformats.org/officeDocument/2006/relationships/hyperlink" Target="https://chess.esss.lu.se/enovia/link/21308.51166.31232.2918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Relationship Id="rId6" Type="http://schemas.openxmlformats.org/officeDocument/2006/relationships/hyperlink" Target="https://chess.esss.lu.se/enovia/link/ESS-4962238.2/21308.51166.43910.48427" TargetMode="External"/><Relationship Id="rId11" Type="http://schemas.openxmlformats.org/officeDocument/2006/relationships/hyperlink" Target="https://confluence.ess.eu/display/IS/Deliverables+for+SCL" TargetMode="External"/><Relationship Id="rId5" Type="http://schemas.openxmlformats.org/officeDocument/2006/relationships/hyperlink" Target="https://chess.esss.lu.se/enovia/link/ESS-5161776/21308.51166.14584.396/valid" TargetMode="External"/><Relationship Id="rId10" Type="http://schemas.openxmlformats.org/officeDocument/2006/relationships/hyperlink" Target="https://chess.esss.lu.se/enovia/link/ESS-1405180/21308.51166.51200.55949/valid" TargetMode="External"/><Relationship Id="rId4" Type="http://schemas.openxmlformats.org/officeDocument/2006/relationships/hyperlink" Target="https://chess.esss.lu.se/enovia/link/ESS-5152830/21308.51166.61343.50286/valid" TargetMode="External"/><Relationship Id="rId9" Type="http://schemas.openxmlformats.org/officeDocument/2006/relationships/hyperlink" Target="https://chess.esss.lu.se/enovia/link/ESS-5483376/21308.51166.24172.5646/vali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145CF3-C12C-4347-8E68-43E7983404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SAR4 </a:t>
            </a:r>
            <a:r>
              <a:rPr lang="en-US" sz="4400" dirty="0" smtClean="0"/>
              <a:t>EPICS </a:t>
            </a:r>
            <a:r>
              <a:rPr lang="en-US" sz="4400" dirty="0" smtClean="0"/>
              <a:t>Integrations</a:t>
            </a:r>
            <a:endParaRPr lang="en-GB" sz="4400" dirty="0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9D51EF2D-F832-4781-89C3-3F5E4843BF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0395" y="4191856"/>
            <a:ext cx="8640000" cy="612900"/>
          </a:xfrm>
        </p:spPr>
        <p:txBody>
          <a:bodyPr/>
          <a:lstStyle/>
          <a:p>
            <a:r>
              <a:rPr lang="en-GB" dirty="0" smtClean="0"/>
              <a:t>Status of systems and verification</a:t>
            </a:r>
            <a:endParaRPr lang="en-GB" dirty="0"/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30E777A6-9513-43F3-BB24-ED0539ADDD88}"/>
              </a:ext>
            </a:extLst>
          </p:cNvPr>
          <p:cNvSpPr>
            <a:spLocks noGrp="1"/>
          </p:cNvSpPr>
          <p:nvPr>
            <p:ph type="dt" sz="half" idx="11"/>
          </p:nvPr>
        </p:nvSpPr>
        <p:spPr>
          <a:xfrm>
            <a:off x="1930395" y="5845387"/>
            <a:ext cx="3215183" cy="732369"/>
          </a:xfrm>
        </p:spPr>
        <p:txBody>
          <a:bodyPr/>
          <a:lstStyle/>
          <a:p>
            <a:r>
              <a:rPr lang="en-GB" sz="1200" b="1" dirty="0" smtClean="0">
                <a:solidFill>
                  <a:schemeClr val="bg1"/>
                </a:solidFill>
              </a:rPr>
              <a:t>Karl Vestin</a:t>
            </a:r>
            <a:endParaRPr lang="en-GB" sz="1200" b="1" dirty="0">
              <a:solidFill>
                <a:schemeClr val="bg1"/>
              </a:solidFill>
            </a:endParaRPr>
          </a:p>
          <a:p>
            <a:endParaRPr lang="en-GB" sz="1200" b="1" dirty="0">
              <a:solidFill>
                <a:schemeClr val="bg1"/>
              </a:solidFill>
            </a:endParaRPr>
          </a:p>
          <a:p>
            <a:r>
              <a:rPr lang="en-GB" sz="1200" b="1" dirty="0" smtClean="0">
                <a:solidFill>
                  <a:schemeClr val="bg1"/>
                </a:solidFill>
              </a:rPr>
              <a:t>2025-02-04</a:t>
            </a:r>
            <a:endParaRPr lang="en-GB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99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Verification status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2CBBD6C-A92E-40B5-AA44-0D3B19DD0A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GB" dirty="0"/>
              <a:t>Accelerator infrastructure systems </a:t>
            </a:r>
            <a:r>
              <a:rPr lang="en-US" dirty="0"/>
              <a:t>EPICS applications</a:t>
            </a:r>
            <a:endParaRPr lang="en-GB" dirty="0"/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/>
          </p:nvPr>
        </p:nvGraphicFramePr>
        <p:xfrm>
          <a:off x="1103313" y="1614488"/>
          <a:ext cx="9443727" cy="34175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05796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6577931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088689224"/>
                    </a:ext>
                  </a:extLst>
                </a:gridCol>
              </a:tblGrid>
              <a:tr h="373639">
                <a:tc>
                  <a:txBody>
                    <a:bodyPr/>
                    <a:lstStyle/>
                    <a:p>
                      <a:endParaRPr lang="en-GB" sz="1050" b="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GB" sz="1400" dirty="0"/>
                        <a:t>Accelerator </a:t>
                      </a:r>
                      <a:r>
                        <a:rPr lang="sv-SE" sz="1400" dirty="0"/>
                        <a:t>infrastructure</a:t>
                      </a:r>
                      <a:endParaRPr lang="LID4096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12667">
                <a:tc>
                  <a:txBody>
                    <a:bodyPr/>
                    <a:lstStyle/>
                    <a:p>
                      <a:r>
                        <a:rPr lang="sv-SE" sz="1400" dirty="0"/>
                        <a:t>Timing system (TDS)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2"/>
                        </a:rPr>
                        <a:t>Timing Distribution System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2493849"/>
                  </a:ext>
                </a:extLst>
              </a:tr>
              <a:tr h="451044">
                <a:tc>
                  <a:txBody>
                    <a:bodyPr/>
                    <a:lstStyle/>
                    <a:p>
                      <a:r>
                        <a:rPr lang="sv-SE" sz="1400" dirty="0"/>
                        <a:t>RF </a:t>
                      </a:r>
                      <a:r>
                        <a:rPr lang="en-US" sz="1400" noProof="0" dirty="0"/>
                        <a:t>equipment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Master Oscillator</a:t>
                      </a:r>
                    </a:p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Phase Reference Line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P</a:t>
                      </a:r>
                      <a:endParaRPr lang="sv-SE" sz="1200" b="1" kern="1200" dirty="0">
                        <a:solidFill>
                          <a:srgbClr val="7F7F7F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992296">
                <a:tc>
                  <a:txBody>
                    <a:bodyPr/>
                    <a:lstStyle/>
                    <a:p>
                      <a:r>
                        <a:rPr lang="sv-SE" sz="1400" dirty="0" err="1"/>
                        <a:t>Cryo</a:t>
                      </a:r>
                      <a:r>
                        <a:rPr lang="sv-SE" sz="1400" dirty="0"/>
                        <a:t> </a:t>
                      </a:r>
                      <a:r>
                        <a:rPr lang="en-US" sz="1400" noProof="0" dirty="0"/>
                        <a:t>equipment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3"/>
                        </a:rPr>
                        <a:t>Accelerator Cryoplant</a:t>
                      </a: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 </a:t>
                      </a:r>
                    </a:p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4"/>
                        </a:rPr>
                        <a:t>Cryogenics Distribution</a:t>
                      </a:r>
                      <a:endParaRPr kumimoji="0" lang="en-US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5"/>
                        </a:rPr>
                        <a:t>Cryogenic Transfer Line</a:t>
                      </a:r>
                      <a:endParaRPr kumimoji="0" lang="en-US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6"/>
                        </a:rPr>
                        <a:t>CMDS Safety functions and Interlocks</a:t>
                      </a:r>
                      <a:endParaRPr kumimoji="0" lang="en-US" sz="120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7"/>
                        </a:rPr>
                        <a:t>CMDS Automatic Control Sequence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5494063"/>
                  </a:ext>
                </a:extLst>
              </a:tr>
              <a:tr h="309402">
                <a:tc>
                  <a:txBody>
                    <a:bodyPr/>
                    <a:lstStyle/>
                    <a:p>
                      <a:r>
                        <a:rPr lang="sv-SE" sz="1400" dirty="0"/>
                        <a:t>Helium </a:t>
                      </a:r>
                      <a:r>
                        <a:rPr lang="en-US" sz="1400" noProof="0" dirty="0"/>
                        <a:t>systems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hlinkClick r:id="rId8"/>
                        </a:rPr>
                        <a:t>Safety Helium Collector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3278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CF Process (Water) </a:t>
                      </a:r>
                      <a:r>
                        <a:rPr lang="en-US" sz="1400" noProof="0" dirty="0"/>
                        <a:t>systems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Verification report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9"/>
                        </a:rPr>
                        <a:t>link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GB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68904"/>
                  </a:ext>
                </a:extLst>
              </a:tr>
              <a:tr h="300696">
                <a:tc>
                  <a:txBody>
                    <a:bodyPr/>
                    <a:lstStyle/>
                    <a:p>
                      <a:r>
                        <a:rPr lang="sv-SE" sz="1400" dirty="0"/>
                        <a:t>CF HV </a:t>
                      </a:r>
                      <a:r>
                        <a:rPr lang="en-US" sz="1400" noProof="0" dirty="0"/>
                        <a:t>systems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Verification report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  <a:hlinkClick r:id="rId10"/>
                        </a:rPr>
                        <a:t>link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GB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47730"/>
                  </a:ext>
                </a:extLst>
              </a:tr>
              <a:tr h="326118">
                <a:tc>
                  <a:txBody>
                    <a:bodyPr/>
                    <a:lstStyle/>
                    <a:p>
                      <a:r>
                        <a:rPr lang="sv-SE" sz="1400" dirty="0"/>
                        <a:t>CF HVAC </a:t>
                      </a:r>
                      <a:r>
                        <a:rPr lang="en-US" sz="1400" noProof="0" dirty="0"/>
                        <a:t>systems</a:t>
                      </a:r>
                      <a:endParaRPr lang="en-GB" sz="1400" i="1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Verification report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11"/>
                        </a:rPr>
                        <a:t>link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GB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6762156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F4DED31-DD37-5D27-5F03-24E6AFBF0CBC}"/>
              </a:ext>
            </a:extLst>
          </p:cNvPr>
          <p:cNvSpPr txBox="1"/>
          <p:nvPr/>
        </p:nvSpPr>
        <p:spPr>
          <a:xfrm>
            <a:off x="7767805" y="5570529"/>
            <a:ext cx="349807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200" dirty="0">
                <a:solidFill>
                  <a:srgbClr val="666666"/>
                </a:solidFill>
              </a:rPr>
              <a:t>Legend</a:t>
            </a:r>
          </a:p>
          <a:p>
            <a:pPr algn="l"/>
            <a:r>
              <a:rPr lang="en-US" sz="1200" b="1" dirty="0">
                <a:solidFill>
                  <a:srgbClr val="008000"/>
                </a:solidFill>
                <a:latin typeface="Consolas" panose="020B0609020204030204" pitchFamily="49" charset="0"/>
              </a:rPr>
              <a:t>R Verification report Released/review</a:t>
            </a:r>
          </a:p>
          <a:p>
            <a:r>
              <a:rPr lang="en-US" sz="1200" b="1" dirty="0">
                <a:solidFill>
                  <a:srgbClr val="CC6600"/>
                </a:solidFill>
                <a:latin typeface="Consolas" panose="020B0609020204030204" pitchFamily="49" charset="0"/>
              </a:rPr>
              <a:t>P Verification report Preliminary draft</a:t>
            </a:r>
          </a:p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P Verification report Preliminary start</a:t>
            </a:r>
          </a:p>
        </p:txBody>
      </p:sp>
    </p:spTree>
    <p:extLst>
      <p:ext uri="{BB962C8B-B14F-4D97-AF65-F5344CB8AC3E}">
        <p14:creationId xmlns:p14="http://schemas.microsoft.com/office/powerpoint/2010/main" val="2626085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1103709" y="1763371"/>
            <a:ext cx="1012361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The ESS EPICS Environment is released and providing a stable platform for all IOC’s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The majority of new IOCs are automatically generated using template tools, minimizing risk for mistakes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Our IOC’s are deployed and monitored using a best-in-class tool chain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Verification is complete and reports released is completed for </a:t>
            </a:r>
            <a:r>
              <a:rPr lang="en-US" smtClean="0">
                <a:solidFill>
                  <a:srgbClr val="666666"/>
                </a:solidFill>
              </a:rPr>
              <a:t>most systems</a:t>
            </a:r>
            <a:endParaRPr lang="en-US" dirty="0" smtClean="0">
              <a:solidFill>
                <a:srgbClr val="666666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For remaining systems verification is ongoing together with system owners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dirty="0">
              <a:solidFill>
                <a:srgbClr val="666666"/>
              </a:solidFill>
            </a:endParaRPr>
          </a:p>
          <a:p>
            <a:pPr algn="l"/>
            <a:r>
              <a:rPr lang="en-US" dirty="0" smtClean="0">
                <a:solidFill>
                  <a:srgbClr val="666666"/>
                </a:solidFill>
              </a:rPr>
              <a:t>Key challenges: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Completing remaining system verification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666666"/>
                </a:solidFill>
              </a:rPr>
              <a:t>Managing ongoing requests for changes and updates</a:t>
            </a:r>
          </a:p>
          <a:p>
            <a:pPr algn="l"/>
            <a:endParaRPr lang="en-US" dirty="0">
              <a:solidFill>
                <a:srgbClr val="666666"/>
              </a:solidFill>
            </a:endParaRPr>
          </a:p>
          <a:p>
            <a:pPr algn="l"/>
            <a:r>
              <a:rPr lang="en-US" dirty="0" smtClean="0">
                <a:solidFill>
                  <a:srgbClr val="666666"/>
                </a:solidFill>
              </a:rPr>
              <a:t>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730" y="1171448"/>
            <a:ext cx="10689996" cy="5075130"/>
          </a:xfrm>
          <a:prstGeom prst="rect">
            <a:avLst/>
          </a:prstGeom>
        </p:spPr>
      </p:pic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65373"/>
            <a:ext cx="9671128" cy="657339"/>
          </a:xfrm>
        </p:spPr>
        <p:txBody>
          <a:bodyPr/>
          <a:lstStyle/>
          <a:p>
            <a:r>
              <a:rPr lang="en-GB" dirty="0" smtClean="0"/>
              <a:t>ESS EPICS Environment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2253393" y="1939298"/>
            <a:ext cx="7540670" cy="353943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The ESS EPICS Environment (e3) forms the basis of all IOC’s at ESS. The environment consists of: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rgbClr val="666666"/>
                </a:solidFill>
              </a:rPr>
              <a:t>A set of build tools</a:t>
            </a:r>
          </a:p>
          <a:p>
            <a:pPr marL="285750" indent="-285750" algn="l">
              <a:buFontTx/>
              <a:buChar char="-"/>
            </a:pPr>
            <a:r>
              <a:rPr lang="en-US" sz="1600" dirty="0" smtClean="0">
                <a:solidFill>
                  <a:srgbClr val="666666"/>
                </a:solidFill>
              </a:rPr>
              <a:t>96 pre-compiled EPICS modules packaged for dynamic loading  </a:t>
            </a:r>
          </a:p>
          <a:p>
            <a:pPr marL="285750" indent="-285750" algn="l">
              <a:buFontTx/>
              <a:buChar char="-"/>
            </a:pPr>
            <a:endParaRPr lang="en-US" sz="1600" dirty="0">
              <a:solidFill>
                <a:srgbClr val="666666"/>
              </a:solidFill>
            </a:endParaRPr>
          </a:p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This architecture allows us to deploy very thin IOC’s where substantial parts of the complex logic (e.g. implementation of protocol, state machines and similar) are loaded on demand from pre-tested community modules.</a:t>
            </a:r>
          </a:p>
          <a:p>
            <a:pPr algn="l"/>
            <a:endParaRPr lang="en-US" sz="1600" dirty="0">
              <a:solidFill>
                <a:srgbClr val="666666"/>
              </a:solidFill>
            </a:endParaRPr>
          </a:p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The current production versions of e3 are:</a:t>
            </a:r>
          </a:p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7.0.8.1/5.1.1 </a:t>
            </a:r>
            <a:r>
              <a:rPr lang="en-US" sz="1600" dirty="0" smtClean="0">
                <a:solidFill>
                  <a:srgbClr val="666666"/>
                </a:solidFill>
              </a:rPr>
              <a:t>(recommended for new projects) and 7.0.7/5.0.0 (maintained)</a:t>
            </a:r>
          </a:p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But all previous versions are still available and usable.</a:t>
            </a:r>
          </a:p>
          <a:p>
            <a:pPr algn="l"/>
            <a:endParaRPr lang="en-US" sz="1600" dirty="0">
              <a:solidFill>
                <a:srgbClr val="666666"/>
              </a:solidFill>
            </a:endParaRPr>
          </a:p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The current e3 environment is stable and no changes or updates planned.</a:t>
            </a:r>
          </a:p>
        </p:txBody>
      </p:sp>
    </p:spTree>
    <p:extLst>
      <p:ext uri="{BB962C8B-B14F-4D97-AF65-F5344CB8AC3E}">
        <p14:creationId xmlns:p14="http://schemas.microsoft.com/office/powerpoint/2010/main" val="4100169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709" y="265373"/>
            <a:ext cx="9671128" cy="657339"/>
          </a:xfrm>
        </p:spPr>
        <p:txBody>
          <a:bodyPr/>
          <a:lstStyle/>
          <a:p>
            <a:r>
              <a:rPr lang="en-GB" dirty="0" smtClean="0"/>
              <a:t>EPICS deployments</a:t>
            </a:r>
            <a:endParaRPr lang="en-GB" dirty="0"/>
          </a:p>
        </p:txBody>
      </p:sp>
      <p:pic>
        <p:nvPicPr>
          <p:cNvPr id="1026" name="Picture 2" descr="https://gitlab.esss.lu.se/anderslindh1/cs-analysis/-/raw/main/CE%20template/Screenshot-2025-01-21T13.17.4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39" y="1715841"/>
            <a:ext cx="5824992" cy="445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716824" y="1715841"/>
            <a:ext cx="4590467" cy="445889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algn="l"/>
            <a:r>
              <a:rPr lang="en-US" sz="1600" dirty="0" smtClean="0">
                <a:solidFill>
                  <a:srgbClr val="666666"/>
                </a:solidFill>
              </a:rPr>
              <a:t>During 2024 the number of deployed IOC’s has grown substantially. This growth is supported by a dedicated deployment tool (</a:t>
            </a:r>
            <a:r>
              <a:rPr lang="en-US" sz="1600" dirty="0" err="1" smtClean="0">
                <a:solidFill>
                  <a:srgbClr val="666666"/>
                </a:solidFill>
              </a:rPr>
              <a:t>ce</a:t>
            </a:r>
            <a:r>
              <a:rPr lang="en-US" sz="1600" dirty="0" smtClean="0">
                <a:solidFill>
                  <a:srgbClr val="666666"/>
                </a:solidFill>
              </a:rPr>
              <a:t>-deploy) which ensures rapid, re-producible deployments including full and repeatable host configuration.</a:t>
            </a:r>
          </a:p>
          <a:p>
            <a:pPr algn="l"/>
            <a:endParaRPr lang="en-US" sz="1600" dirty="0">
              <a:solidFill>
                <a:srgbClr val="666666"/>
              </a:solidFill>
            </a:endParaRPr>
          </a:p>
          <a:p>
            <a:r>
              <a:rPr lang="en-US" sz="1600" dirty="0" smtClean="0">
                <a:solidFill>
                  <a:srgbClr val="666666"/>
                </a:solidFill>
              </a:rPr>
              <a:t>The majority of new IOC’s today are generated using our template tool (</a:t>
            </a:r>
            <a:r>
              <a:rPr lang="en-US" sz="1600" dirty="0" err="1" smtClean="0">
                <a:solidFill>
                  <a:srgbClr val="666666"/>
                </a:solidFill>
              </a:rPr>
              <a:t>ce</a:t>
            </a:r>
            <a:r>
              <a:rPr lang="en-US" sz="1600" dirty="0" smtClean="0">
                <a:solidFill>
                  <a:srgbClr val="666666"/>
                </a:solidFill>
              </a:rPr>
              <a:t>-template) which allows us to automatically generate IOCs based on type definitions and configurations in simple human-readable files.</a:t>
            </a:r>
            <a:br>
              <a:rPr lang="en-US" sz="1600" dirty="0" smtClean="0">
                <a:solidFill>
                  <a:srgbClr val="666666"/>
                </a:solidFill>
              </a:rPr>
            </a:br>
            <a:r>
              <a:rPr lang="en-US" sz="1600" dirty="0" smtClean="0">
                <a:solidFill>
                  <a:srgbClr val="666666"/>
                </a:solidFill>
              </a:rPr>
              <a:t/>
            </a:r>
            <a:br>
              <a:rPr lang="en-US" sz="1600" dirty="0" smtClean="0">
                <a:solidFill>
                  <a:srgbClr val="666666"/>
                </a:solidFill>
              </a:rPr>
            </a:br>
            <a:r>
              <a:rPr lang="en-GB" sz="1600" dirty="0">
                <a:solidFill>
                  <a:srgbClr val="666666"/>
                </a:solidFill>
              </a:rPr>
              <a:t>This reduces the risk of human error creating faults in our systems and allows </a:t>
            </a:r>
            <a:r>
              <a:rPr lang="en-GB" sz="1600" dirty="0" smtClean="0">
                <a:solidFill>
                  <a:srgbClr val="666666"/>
                </a:solidFill>
              </a:rPr>
              <a:t>us </a:t>
            </a:r>
            <a:r>
              <a:rPr lang="en-US" sz="1600" dirty="0" smtClean="0">
                <a:solidFill>
                  <a:srgbClr val="666666"/>
                </a:solidFill>
              </a:rPr>
              <a:t>to rapidly and securely perform updates across entire classes of systems.</a:t>
            </a:r>
          </a:p>
        </p:txBody>
      </p:sp>
    </p:spTree>
    <p:extLst>
      <p:ext uri="{BB962C8B-B14F-4D97-AF65-F5344CB8AC3E}">
        <p14:creationId xmlns:p14="http://schemas.microsoft.com/office/powerpoint/2010/main" val="3852009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Cryogenic EPICS integrations</a:t>
            </a:r>
            <a:endParaRPr lang="en-GB" dirty="0"/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2986606281"/>
              </p:ext>
            </p:extLst>
          </p:nvPr>
        </p:nvGraphicFramePr>
        <p:xfrm>
          <a:off x="1103313" y="1275124"/>
          <a:ext cx="10058022" cy="30789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67062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2561949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2561949">
                  <a:extLst>
                    <a:ext uri="{9D8B030D-6E8A-4147-A177-3AD203B41FA5}">
                      <a16:colId xmlns:a16="http://schemas.microsoft.com/office/drawing/2014/main" val="3560132793"/>
                    </a:ext>
                  </a:extLst>
                </a:gridCol>
                <a:gridCol w="2467062">
                  <a:extLst>
                    <a:ext uri="{9D8B030D-6E8A-4147-A177-3AD203B41FA5}">
                      <a16:colId xmlns:a16="http://schemas.microsoft.com/office/drawing/2014/main" val="597384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50" b="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PLC’s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Power</a:t>
                      </a:r>
                      <a:r>
                        <a:rPr lang="en-US" sz="1400" baseline="0" noProof="0" dirty="0" smtClean="0"/>
                        <a:t> supplies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Level controllers</a:t>
                      </a:r>
                      <a:endParaRPr lang="en-US" sz="1400" noProof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IOC’s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48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41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28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Process values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</a:t>
                      </a:r>
                      <a:r>
                        <a:rPr lang="en-US" sz="12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500.000</a:t>
                      </a:r>
                      <a:endParaRPr lang="en-US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~ 24.000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~14.000</a:t>
                      </a:r>
                      <a:endParaRPr lang="en-US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965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Archiver</a:t>
                      </a:r>
                      <a:r>
                        <a:rPr lang="en-US" sz="1400" baseline="0" noProof="0" dirty="0" smtClean="0"/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solidFill>
                            <a:schemeClr val="lt1"/>
                          </a:solidFill>
                        </a:rPr>
                        <a:t>Alarm</a:t>
                      </a:r>
                      <a:r>
                        <a:rPr lang="en-US" sz="1400" i="0" baseline="0" noProof="0" dirty="0" smtClean="0">
                          <a:solidFill>
                            <a:schemeClr val="lt1"/>
                          </a:solidFill>
                        </a:rPr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68904"/>
                  </a:ext>
                </a:extLst>
              </a:tr>
              <a:tr h="40181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OPI’s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4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solidFill>
                            <a:schemeClr val="lt1"/>
                          </a:solidFill>
                        </a:rPr>
                        <a:t>Status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 systems deployed, complete, verified and stable. </a:t>
                      </a:r>
                      <a:endParaRPr lang="en-US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 systems deployed, complete, verified and stable.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These IOC’s are effectively deprecated. These</a:t>
                      </a:r>
                      <a:r>
                        <a:rPr lang="en-US" sz="12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systems</a:t>
                      </a: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are monitored</a:t>
                      </a:r>
                      <a:r>
                        <a:rPr lang="en-US" sz="1200" b="0" kern="1200" baseline="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using the PLC interface.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38278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03709" y="5043338"/>
            <a:ext cx="10057626" cy="1323439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 smtClean="0">
                <a:solidFill>
                  <a:srgbClr val="666666"/>
                </a:solidFill>
              </a:rPr>
              <a:t>Requests for changes and updates for the systems are still coming in with regularity, which makes finding a stable baseline challenging. Updates to software and network infrastructure may extend downtime caused by such changes.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666666"/>
                </a:solidFill>
              </a:rPr>
              <a:t>Electrical grounding issues were identified in 2024-12</a:t>
            </a:r>
            <a:r>
              <a:rPr lang="en-US" sz="1600" dirty="0" smtClean="0">
                <a:solidFill>
                  <a:srgbClr val="666666"/>
                </a:solidFill>
              </a:rPr>
              <a:t>. After resolving these the level controllers seem stable.</a:t>
            </a:r>
          </a:p>
        </p:txBody>
      </p:sp>
    </p:spTree>
    <p:extLst>
      <p:ext uri="{BB962C8B-B14F-4D97-AF65-F5344CB8AC3E}">
        <p14:creationId xmlns:p14="http://schemas.microsoft.com/office/powerpoint/2010/main" val="1238082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Beam diagnostic EPICS integrations</a:t>
            </a:r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1291315638"/>
              </p:ext>
            </p:extLst>
          </p:nvPr>
        </p:nvGraphicFramePr>
        <p:xfrm>
          <a:off x="680854" y="1029863"/>
          <a:ext cx="10078664" cy="38257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92981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926353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884518">
                  <a:extLst>
                    <a:ext uri="{9D8B030D-6E8A-4147-A177-3AD203B41FA5}">
                      <a16:colId xmlns:a16="http://schemas.microsoft.com/office/drawing/2014/main" val="3560132793"/>
                    </a:ext>
                  </a:extLst>
                </a:gridCol>
                <a:gridCol w="944282">
                  <a:extLst>
                    <a:ext uri="{9D8B030D-6E8A-4147-A177-3AD203B41FA5}">
                      <a16:colId xmlns:a16="http://schemas.microsoft.com/office/drawing/2014/main" val="597384143"/>
                    </a:ext>
                  </a:extLst>
                </a:gridCol>
                <a:gridCol w="890494">
                  <a:extLst>
                    <a:ext uri="{9D8B030D-6E8A-4147-A177-3AD203B41FA5}">
                      <a16:colId xmlns:a16="http://schemas.microsoft.com/office/drawing/2014/main" val="1572988834"/>
                    </a:ext>
                  </a:extLst>
                </a:gridCol>
                <a:gridCol w="938306">
                  <a:extLst>
                    <a:ext uri="{9D8B030D-6E8A-4147-A177-3AD203B41FA5}">
                      <a16:colId xmlns:a16="http://schemas.microsoft.com/office/drawing/2014/main" val="1081805146"/>
                    </a:ext>
                  </a:extLst>
                </a:gridCol>
                <a:gridCol w="872565">
                  <a:extLst>
                    <a:ext uri="{9D8B030D-6E8A-4147-A177-3AD203B41FA5}">
                      <a16:colId xmlns:a16="http://schemas.microsoft.com/office/drawing/2014/main" val="1350946082"/>
                    </a:ext>
                  </a:extLst>
                </a:gridCol>
                <a:gridCol w="962212">
                  <a:extLst>
                    <a:ext uri="{9D8B030D-6E8A-4147-A177-3AD203B41FA5}">
                      <a16:colId xmlns:a16="http://schemas.microsoft.com/office/drawing/2014/main" val="3099663100"/>
                    </a:ext>
                  </a:extLst>
                </a:gridCol>
                <a:gridCol w="1239000">
                  <a:extLst>
                    <a:ext uri="{9D8B030D-6E8A-4147-A177-3AD203B41FA5}">
                      <a16:colId xmlns:a16="http://schemas.microsoft.com/office/drawing/2014/main" val="2577080006"/>
                    </a:ext>
                  </a:extLst>
                </a:gridCol>
                <a:gridCol w="1027953">
                  <a:extLst>
                    <a:ext uri="{9D8B030D-6E8A-4147-A177-3AD203B41FA5}">
                      <a16:colId xmlns:a16="http://schemas.microsoft.com/office/drawing/2014/main" val="3999554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50" b="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APTM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BCM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BPM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EMU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BLM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WS/FWS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IMG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FC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IBS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IOC’s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Process values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~47k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~1.35k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~1.7M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~3.2k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~53k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~112k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~1.1k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~20k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~450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96541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Archiver</a:t>
                      </a:r>
                      <a:r>
                        <a:rPr lang="en-US" sz="1400" baseline="0" noProof="0" dirty="0"/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 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progress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progress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progress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In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progress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sz="1400" i="0" noProof="0" dirty="0">
                          <a:solidFill>
                            <a:schemeClr val="lt1"/>
                          </a:solidFill>
                        </a:rPr>
                        <a:t>Alarm</a:t>
                      </a:r>
                      <a:r>
                        <a:rPr lang="en-US" sz="1400" i="0" baseline="0" noProof="0" dirty="0">
                          <a:solidFill>
                            <a:schemeClr val="lt1"/>
                          </a:solidFill>
                        </a:rPr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68904"/>
                  </a:ext>
                </a:extLst>
              </a:tr>
              <a:tr h="40181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OPI’s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4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>
                          <a:solidFill>
                            <a:schemeClr val="lt1"/>
                          </a:solidFill>
                        </a:rPr>
                        <a:t>Status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Deployed but requires updates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Deployed, complete and stable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Deployed, complete and stable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Deployed, complete and stable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Deployed, stable but requires updates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Deployed, stable but requires updates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Deployed, stable but requires updates</a:t>
                      </a: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Deployed, complete and stable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Deployed, complete and stable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38278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80854" y="4996489"/>
            <a:ext cx="10078664" cy="181588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BI library </a:t>
            </a:r>
            <a:r>
              <a:rPr lang="en-US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repository (</a:t>
            </a:r>
            <a:r>
              <a:rPr lang="en-US" sz="140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libxda</a:t>
            </a:r>
            <a:r>
              <a:rPr lang="en-US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) </a:t>
            </a:r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need</a:t>
            </a:r>
            <a:r>
              <a:rPr lang="en-US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to be set public in order for ICS CE-deployment. Currently deployment is done with </a:t>
            </a:r>
            <a:r>
              <a:rPr lang="en-US" sz="140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cellMods</a:t>
            </a:r>
            <a:r>
              <a:rPr lang="en-US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for APTM, IMG and </a:t>
            </a:r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BLMs.</a:t>
            </a:r>
            <a:endParaRPr lang="en-US" sz="1400" dirty="0">
              <a:effectLst/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MEBT </a:t>
            </a:r>
            <a:r>
              <a:rPr lang="en-US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EMU and LEBT EMU DAQ IOCs are currently running manually on </a:t>
            </a:r>
            <a:r>
              <a:rPr lang="en-US" sz="1400" dirty="0" err="1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IOxOS</a:t>
            </a:r>
            <a:r>
              <a:rPr lang="en-US" sz="1400" dirty="0"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boards. The FW in the process of being updated and tested to allow CE-deployment.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Some </a:t>
            </a:r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systems (APTM, IMG, BLMs and WS) require final integration updates which also depends on ongoing tests and work together with BI.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 Some </a:t>
            </a:r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EVR IOCs still to be deployed – IMG DUMPL systems installed recently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IPMI crate monitoring not deployed 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8342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Radio frequency EPICS integrations</a:t>
            </a:r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4196576908"/>
              </p:ext>
            </p:extLst>
          </p:nvPr>
        </p:nvGraphicFramePr>
        <p:xfrm>
          <a:off x="1103313" y="1275124"/>
          <a:ext cx="10058028" cy="39984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8125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1036514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1036514">
                  <a:extLst>
                    <a:ext uri="{9D8B030D-6E8A-4147-A177-3AD203B41FA5}">
                      <a16:colId xmlns:a16="http://schemas.microsoft.com/office/drawing/2014/main" val="3560132793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597384143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1572988834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1081805146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1350946082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3099663100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2577080006"/>
                    </a:ext>
                  </a:extLst>
                </a:gridCol>
                <a:gridCol w="998125">
                  <a:extLst>
                    <a:ext uri="{9D8B030D-6E8A-4147-A177-3AD203B41FA5}">
                      <a16:colId xmlns:a16="http://schemas.microsoft.com/office/drawing/2014/main" val="39995542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50" b="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LLRF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LPS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err="1"/>
                        <a:t>Spk</a:t>
                      </a:r>
                      <a:r>
                        <a:rPr lang="en-US" sz="1400" noProof="0" dirty="0"/>
                        <a:t> 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Modula-tor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 smtClean="0"/>
                        <a:t>Auxiliary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Tuners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Timing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RF </a:t>
                      </a:r>
                      <a:r>
                        <a:rPr lang="en-US" sz="1400" noProof="0" dirty="0" err="1"/>
                        <a:t>Orch</a:t>
                      </a:r>
                      <a:endParaRPr lang="en-US" sz="14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 dirty="0"/>
                        <a:t>SDS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IOC’s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182 + 91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~700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13 + 82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91 + 15 + 10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170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Process values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~210k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~ 500k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~15k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~4k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~300k (?)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~20k + 30k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~160 k +3 k + 5k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~6k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~40k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965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Archiver</a:t>
                      </a:r>
                      <a:r>
                        <a:rPr lang="en-US" sz="1400" baseline="0" noProof="0" dirty="0"/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No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>
                          <a:solidFill>
                            <a:schemeClr val="lt1"/>
                          </a:solidFill>
                        </a:rPr>
                        <a:t>Alarm</a:t>
                      </a:r>
                      <a:r>
                        <a:rPr lang="en-US" sz="1400" i="0" baseline="0" noProof="0" dirty="0">
                          <a:solidFill>
                            <a:schemeClr val="lt1"/>
                          </a:solidFill>
                        </a:rPr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To be defined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68904"/>
                  </a:ext>
                </a:extLst>
              </a:tr>
              <a:tr h="40181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OPI’s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4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>
                          <a:solidFill>
                            <a:schemeClr val="lt1"/>
                          </a:solidFill>
                        </a:rPr>
                        <a:t>Status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 systems deployed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All systems </a:t>
                      </a:r>
                      <a:r>
                        <a:rPr lang="en-US" sz="1200" b="0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deployed</a:t>
                      </a:r>
                      <a:endParaRPr lang="en-US" sz="1200" b="0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All systems deployed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200" b="0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All systems deployed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Some missing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All systems deployed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All systems deployed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Spk</a:t>
                      </a: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+ NCL missing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200" b="0" noProof="0" dirty="0">
                          <a:solidFill>
                            <a:schemeClr val="tx1"/>
                          </a:solidFill>
                          <a:latin typeface="+mn-lt"/>
                        </a:rPr>
                        <a:t>NCL LLRF missing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38278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103709" y="5439264"/>
            <a:ext cx="10057626" cy="83099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666666"/>
                </a:solidFill>
              </a:rPr>
              <a:t>Some PV names mismatch which causes problems in archiver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666666"/>
                </a:solidFill>
              </a:rPr>
              <a:t>Some IOCs still to be deployed – IPMI Manager, Arc Detector, Piezo algorithm IOC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666666"/>
                </a:solidFill>
              </a:rPr>
              <a:t>Some network configuration issues on some </a:t>
            </a:r>
            <a:r>
              <a:rPr lang="en-US" sz="1600" dirty="0" smtClean="0">
                <a:solidFill>
                  <a:srgbClr val="666666"/>
                </a:solidFill>
              </a:rPr>
              <a:t>auxiliary </a:t>
            </a:r>
            <a:r>
              <a:rPr lang="en-US" sz="1600" dirty="0">
                <a:solidFill>
                  <a:srgbClr val="666666"/>
                </a:solidFill>
              </a:rPr>
              <a:t>IOC (XT-Pico), work in </a:t>
            </a:r>
            <a:r>
              <a:rPr lang="en-US" sz="1600" dirty="0" smtClean="0">
                <a:solidFill>
                  <a:srgbClr val="666666"/>
                </a:solidFill>
              </a:rPr>
              <a:t>progress</a:t>
            </a:r>
            <a:endParaRPr lang="en-US" sz="1600" dirty="0">
              <a:solidFill>
                <a:srgbClr val="6666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23287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EPICS integrations</a:t>
            </a:r>
            <a:endParaRPr lang="en-GB" dirty="0"/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>
              <p:ext uri="{D42A27DB-BD31-4B8C-83A1-F6EECF244321}">
                <p14:modId xmlns:p14="http://schemas.microsoft.com/office/powerpoint/2010/main" val="3270739164"/>
              </p:ext>
            </p:extLst>
          </p:nvPr>
        </p:nvGraphicFramePr>
        <p:xfrm>
          <a:off x="1103313" y="1275124"/>
          <a:ext cx="10058022" cy="2713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68858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3394582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3394582">
                  <a:extLst>
                    <a:ext uri="{9D8B030D-6E8A-4147-A177-3AD203B41FA5}">
                      <a16:colId xmlns:a16="http://schemas.microsoft.com/office/drawing/2014/main" val="35601327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50" b="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LWU Magnets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4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Vacuum</a:t>
                      </a:r>
                      <a:endParaRPr lang="en-GB" sz="1400" dirty="0">
                        <a:solidFill>
                          <a:schemeClr val="bg1"/>
                        </a:solidFill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IOC’s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68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182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Process values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~31k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~ 232k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965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Archiver</a:t>
                      </a:r>
                      <a:r>
                        <a:rPr lang="en-US" sz="1400" baseline="0" noProof="0" dirty="0" smtClean="0"/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Yes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Yes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solidFill>
                            <a:schemeClr val="lt1"/>
                          </a:solidFill>
                        </a:rPr>
                        <a:t>Alarm</a:t>
                      </a:r>
                      <a:r>
                        <a:rPr lang="en-US" sz="1400" i="0" baseline="0" noProof="0" dirty="0" smtClean="0">
                          <a:solidFill>
                            <a:schemeClr val="lt1"/>
                          </a:solidFill>
                        </a:rPr>
                        <a:t> configuration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To be defined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Yes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27768904"/>
                  </a:ext>
                </a:extLst>
              </a:tr>
              <a:tr h="401810">
                <a:tc>
                  <a:txBody>
                    <a:bodyPr/>
                    <a:lstStyle/>
                    <a:p>
                      <a:r>
                        <a:rPr lang="en-US" sz="1400" noProof="0" dirty="0" smtClean="0"/>
                        <a:t>OPI’s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Yes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E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Yes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524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i="0" noProof="0" dirty="0" smtClean="0">
                          <a:solidFill>
                            <a:schemeClr val="lt1"/>
                          </a:solidFill>
                        </a:rPr>
                        <a:t>Status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All systems deployed and verified. 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The alarm configuration yet to be defined.</a:t>
                      </a:r>
                      <a:endParaRPr lang="en-GB" sz="120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All systems deployed, complete, verified and stable. </a:t>
                      </a:r>
                      <a:endParaRPr lang="en-GB" sz="1200" dirty="0">
                        <a:effectLst/>
                        <a:latin typeface="+mn-lt"/>
                        <a:ea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33827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6903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Verification status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2CBBD6C-A92E-40B5-AA44-0D3B19DD0A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NCL EPICS applications</a:t>
            </a:r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/>
          </p:nvPr>
        </p:nvGraphicFramePr>
        <p:xfrm>
          <a:off x="1103313" y="1614488"/>
          <a:ext cx="9612000" cy="36728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2000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112559583"/>
                    </a:ext>
                  </a:extLst>
                </a:gridCol>
                <a:gridCol w="1584000">
                  <a:extLst>
                    <a:ext uri="{9D8B030D-6E8A-4147-A177-3AD203B41FA5}">
                      <a16:colId xmlns:a16="http://schemas.microsoft.com/office/drawing/2014/main" val="356013279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340037645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59738414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771919589"/>
                    </a:ext>
                  </a:extLst>
                </a:gridCol>
                <a:gridCol w="1620000">
                  <a:extLst>
                    <a:ext uri="{9D8B030D-6E8A-4147-A177-3AD203B41FA5}">
                      <a16:colId xmlns:a16="http://schemas.microsoft.com/office/drawing/2014/main" val="600124322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30478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50" b="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 err="1"/>
                        <a:t>ISrc</a:t>
                      </a:r>
                      <a:r>
                        <a:rPr lang="en-US" sz="1400" noProof="0" dirty="0"/>
                        <a:t> &amp; LEBT 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/>
                        <a:t>RFQ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noProof="0"/>
                        <a:t>MEBT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/>
                        <a:t>DTL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General controllers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2"/>
                        </a:rPr>
                        <a:t>ISrc &amp; LEBT Control</a:t>
                      </a:r>
                      <a:endParaRPr lang="en-US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3"/>
                        </a:rPr>
                        <a:t>LEBT Iris</a:t>
                      </a:r>
                      <a:endParaRPr lang="en-US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4"/>
                        </a:rPr>
                        <a:t>RFQ Cavity Local Protection</a:t>
                      </a: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45720" marT="36000"/>
                </a:tc>
                <a:tc>
                  <a:txBody>
                    <a:bodyPr/>
                    <a:lstStyle/>
                    <a:p>
                      <a:pPr marL="108000" lvl="0" indent="-144000">
                        <a:buFont typeface="Arial" panose="020B0604020202020204" pitchFamily="34" charset="0"/>
                        <a:buChar char="•"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5"/>
                        </a:rPr>
                        <a:t>DTL High-level Controls</a:t>
                      </a:r>
                      <a:endParaRPr lang="en-US" sz="1200" dirty="0"/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5"/>
                        </a:rPr>
                        <a:t>DTL Cavities</a:t>
                      </a: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Choppers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6"/>
                        </a:rPr>
                        <a:t>LEBT Chopper</a:t>
                      </a:r>
                      <a:endParaRPr lang="LID4096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45720" marT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7"/>
                        </a:rPr>
                        <a:t>MEBT Chopper</a:t>
                      </a:r>
                      <a:endParaRPr lang="LID4096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8000" indent="-144000">
                        <a:buFont typeface="Arial" panose="020B0604020202020204" pitchFamily="34" charset="0"/>
                        <a:buChar char="•"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22979654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RF equipment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44000">
                        <a:buFont typeface="Arial" panose="020B0604020202020204" pitchFamily="34" charset="0"/>
                        <a:buChar char="•"/>
                      </a:pPr>
                      <a:endParaRPr lang="LID4096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noProof="0" dirty="0">
                        <a:solidFill>
                          <a:srgbClr val="00B050"/>
                        </a:solidFill>
                        <a:highlight>
                          <a:srgbClr val="FFFF00"/>
                        </a:highlight>
                        <a:latin typeface="Consolas" panose="020B0609020204030204" pitchFamily="49" charset="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8"/>
                        </a:rPr>
                        <a:t>LLRF</a:t>
                      </a:r>
                      <a:endParaRPr lang="en-US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9"/>
                        </a:rPr>
                        <a:t>Fast Interlock</a:t>
                      </a:r>
                      <a:endParaRPr lang="en-US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hlinkClick r:id="rId10"/>
                        </a:rPr>
                        <a:t>Slow Interlock</a:t>
                      </a:r>
                      <a:endParaRPr lang="LID4096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45720" marT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11"/>
                        </a:rPr>
                        <a:t>LLRF</a:t>
                      </a:r>
                      <a:endParaRPr lang="sv-SE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12"/>
                        </a:rPr>
                        <a:t>Fast Interlock</a:t>
                      </a: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13"/>
                        </a:rPr>
                        <a:t>LLRF</a:t>
                      </a:r>
                      <a:endParaRPr lang="LID4096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14"/>
                        </a:rPr>
                        <a:t>Fast Interlock</a:t>
                      </a:r>
                      <a:endParaRPr lang="en-US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hlinkClick r:id="rId15"/>
                        </a:rPr>
                        <a:t>Slow Interlock</a:t>
                      </a:r>
                      <a:endParaRPr lang="LID4096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BMD equipment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44000">
                        <a:buFont typeface="Arial" panose="020B0604020202020204" pitchFamily="34" charset="0"/>
                        <a:buChar char="•"/>
                      </a:pPr>
                      <a:endParaRPr lang="LID4096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noProof="0" dirty="0">
                        <a:solidFill>
                          <a:srgbClr val="00B050"/>
                        </a:solidFill>
                        <a:highlight>
                          <a:srgbClr val="FFFF00"/>
                        </a:highlight>
                        <a:latin typeface="Consolas" panose="020B0609020204030204" pitchFamily="49" charset="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45720" marT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16"/>
                        </a:rPr>
                        <a:t>MEBT Magnets and PS</a:t>
                      </a: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8000" indent="-144000">
                        <a:buFont typeface="Arial" panose="020B0604020202020204" pitchFamily="34" charset="0"/>
                        <a:buChar char="•"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2127768904"/>
                  </a:ext>
                </a:extLst>
              </a:tr>
              <a:tr h="40181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PBI equipment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/>
                        <a:t>LEBT EMU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200" dirty="0">
                          <a:solidFill>
                            <a:schemeClr val="tx1"/>
                          </a:solidFill>
                          <a:hlinkClick r:id="rId17"/>
                        </a:rPr>
                        <a:t>LEBT Collision avoidance</a:t>
                      </a:r>
                      <a:endParaRPr lang="LID4096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noProof="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noProof="0" dirty="0">
                        <a:solidFill>
                          <a:srgbClr val="CC6600"/>
                        </a:solidFill>
                        <a:latin typeface="Consolas" panose="020B0609020204030204" pitchFamily="49" charset="0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45720" marT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hlinkClick r:id="rId18"/>
                        </a:rPr>
                        <a:t>MEBT EMU</a:t>
                      </a:r>
                      <a:endParaRPr lang="en-GB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dirty="0">
                          <a:hlinkClick r:id="rId19"/>
                        </a:rPr>
                        <a:t>MEBT WS</a:t>
                      </a:r>
                      <a:endParaRPr lang="en-GB" sz="1200" dirty="0"/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GB" sz="1200" b="0" dirty="0">
                          <a:solidFill>
                            <a:schemeClr val="tx1"/>
                          </a:solidFill>
                          <a:hlinkClick r:id="rId20"/>
                        </a:rPr>
                        <a:t>MEBT Collision avoidance</a:t>
                      </a:r>
                      <a:endParaRPr lang="en-GB" sz="12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  <a:p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13852477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noProof="0" dirty="0"/>
                        <a:t>Water cooling</a:t>
                      </a:r>
                      <a:endParaRPr lang="en-US" sz="140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21"/>
                        </a:rPr>
                        <a:t>Cooling Skid</a:t>
                      </a:r>
                      <a:endParaRPr lang="LID4096" sz="12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22"/>
                        </a:rPr>
                        <a:t>Cooling Skid</a:t>
                      </a:r>
                      <a:endParaRPr lang="LID4096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00B050"/>
                        </a:solidFill>
                        <a:latin typeface="Consolas" panose="020B0609020204030204" pitchFamily="49" charset="0"/>
                        <a:ea typeface="+mn-ea"/>
                        <a:cs typeface="+mn-cs"/>
                      </a:endParaRPr>
                    </a:p>
                  </a:txBody>
                  <a:tcPr marL="36000" marR="45720" marT="36000"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hlinkClick r:id="rId21"/>
                        </a:rPr>
                        <a:t>Cooling Skid</a:t>
                      </a:r>
                      <a:endParaRPr lang="en-GB" sz="1200" b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tc>
                  <a:txBody>
                    <a:bodyPr/>
                    <a:lstStyle/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hlinkClick r:id="rId5"/>
                        </a:rPr>
                        <a:t>DTL Water Cooling</a:t>
                      </a:r>
                      <a:endParaRPr lang="en-US" sz="1200" b="0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en-US" sz="1200" b="1" noProof="0" dirty="0">
                        <a:solidFill>
                          <a:srgbClr val="00B050"/>
                        </a:solidFill>
                      </a:endParaRPr>
                    </a:p>
                  </a:txBody>
                  <a:tcPr marL="36000" marR="36000"/>
                </a:tc>
                <a:extLst>
                  <a:ext uri="{0D108BD9-81ED-4DB2-BD59-A6C34878D82A}">
                    <a16:rowId xmlns:a16="http://schemas.microsoft.com/office/drawing/2014/main" val="943382781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1F916DDC-C24D-46FC-ADBF-45A2AD7A60D5}"/>
              </a:ext>
            </a:extLst>
          </p:cNvPr>
          <p:cNvSpPr txBox="1"/>
          <p:nvPr/>
        </p:nvSpPr>
        <p:spPr>
          <a:xfrm>
            <a:off x="1100464" y="5434190"/>
            <a:ext cx="514910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666666"/>
                </a:solidFill>
              </a:rPr>
              <a:t>Notes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</a:rPr>
              <a:t>For details see NCL control system documentation tracking sheet (</a:t>
            </a:r>
            <a:r>
              <a:rPr lang="en-US" sz="1200" dirty="0">
                <a:solidFill>
                  <a:srgbClr val="666666"/>
                </a:solidFill>
                <a:hlinkClick r:id="rId23"/>
              </a:rPr>
              <a:t>link</a:t>
            </a:r>
            <a:r>
              <a:rPr lang="en-US" sz="1200" dirty="0">
                <a:solidFill>
                  <a:srgbClr val="666666"/>
                </a:solidFill>
              </a:rPr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  <a:hlinkClick r:id="rId24"/>
              </a:rPr>
              <a:t>PBI verification reports </a:t>
            </a:r>
            <a:r>
              <a:rPr lang="en-US" sz="1200" dirty="0">
                <a:solidFill>
                  <a:srgbClr val="666666"/>
                </a:solidFill>
              </a:rPr>
              <a:t>mainly handled by system owners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</a:rPr>
              <a:t>RF IOCs &amp; OPIs are tested together with RF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</a:rPr>
              <a:t>see </a:t>
            </a:r>
            <a:r>
              <a:rPr lang="en-US" sz="1200" dirty="0">
                <a:solidFill>
                  <a:srgbClr val="666666"/>
                </a:solidFill>
                <a:hlinkClick r:id="rId25"/>
              </a:rPr>
              <a:t>RF IOCs deployment overview</a:t>
            </a:r>
            <a:endParaRPr lang="en-US" sz="1200" dirty="0">
              <a:solidFill>
                <a:srgbClr val="666666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0B6F237-2DA0-48E0-BBFA-55353A7A0391}"/>
              </a:ext>
            </a:extLst>
          </p:cNvPr>
          <p:cNvSpPr txBox="1"/>
          <p:nvPr/>
        </p:nvSpPr>
        <p:spPr>
          <a:xfrm>
            <a:off x="7767805" y="5570529"/>
            <a:ext cx="349807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200" dirty="0">
                <a:solidFill>
                  <a:srgbClr val="666666"/>
                </a:solidFill>
              </a:rPr>
              <a:t>Legend</a:t>
            </a:r>
          </a:p>
          <a:p>
            <a:pPr algn="l"/>
            <a:r>
              <a:rPr lang="en-US" sz="1200" b="1" dirty="0">
                <a:solidFill>
                  <a:srgbClr val="008000"/>
                </a:solidFill>
                <a:latin typeface="Consolas" panose="020B0609020204030204" pitchFamily="49" charset="0"/>
              </a:rPr>
              <a:t>R Verification report Released/review</a:t>
            </a:r>
          </a:p>
          <a:p>
            <a:r>
              <a:rPr lang="en-US" sz="1200" b="1" dirty="0">
                <a:solidFill>
                  <a:srgbClr val="CC6600"/>
                </a:solidFill>
                <a:latin typeface="Consolas" panose="020B0609020204030204" pitchFamily="49" charset="0"/>
              </a:rPr>
              <a:t>P Verification report Preliminary draft</a:t>
            </a:r>
          </a:p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P Verification report Preliminary start</a:t>
            </a:r>
          </a:p>
        </p:txBody>
      </p:sp>
    </p:spTree>
    <p:extLst>
      <p:ext uri="{BB962C8B-B14F-4D97-AF65-F5344CB8AC3E}">
        <p14:creationId xmlns:p14="http://schemas.microsoft.com/office/powerpoint/2010/main" val="1522005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69DE3053-B379-4AA7-9F03-BB43F814F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Verification status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2CBBD6C-A92E-40B5-AA44-0D3B19DD0A5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SCL EPICS applications</a:t>
            </a:r>
          </a:p>
        </p:txBody>
      </p:sp>
      <p:graphicFrame>
        <p:nvGraphicFramePr>
          <p:cNvPr id="12" name="Table Placeholder 11">
            <a:extLst>
              <a:ext uri="{FF2B5EF4-FFF2-40B4-BE49-F238E27FC236}">
                <a16:creationId xmlns:a16="http://schemas.microsoft.com/office/drawing/2014/main" id="{6291E084-4C6F-4769-AA74-589A1D1E6FDF}"/>
              </a:ext>
            </a:extLst>
          </p:cNvPr>
          <p:cNvGraphicFramePr>
            <a:graphicFrameLocks noGrp="1"/>
          </p:cNvGraphicFramePr>
          <p:nvPr>
            <p:ph type="tbl" sz="quarter" idx="15"/>
            <p:extLst/>
          </p:nvPr>
        </p:nvGraphicFramePr>
        <p:xfrm>
          <a:off x="1103314" y="1614488"/>
          <a:ext cx="9571614" cy="37744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0760">
                  <a:extLst>
                    <a:ext uri="{9D8B030D-6E8A-4147-A177-3AD203B41FA5}">
                      <a16:colId xmlns:a16="http://schemas.microsoft.com/office/drawing/2014/main" val="4206302802"/>
                    </a:ext>
                  </a:extLst>
                </a:gridCol>
                <a:gridCol w="2166761">
                  <a:extLst>
                    <a:ext uri="{9D8B030D-6E8A-4147-A177-3AD203B41FA5}">
                      <a16:colId xmlns:a16="http://schemas.microsoft.com/office/drawing/2014/main" val="3820974972"/>
                    </a:ext>
                  </a:extLst>
                </a:gridCol>
                <a:gridCol w="440962">
                  <a:extLst>
                    <a:ext uri="{9D8B030D-6E8A-4147-A177-3AD203B41FA5}">
                      <a16:colId xmlns:a16="http://schemas.microsoft.com/office/drawing/2014/main" val="2112559583"/>
                    </a:ext>
                  </a:extLst>
                </a:gridCol>
                <a:gridCol w="2130162">
                  <a:extLst>
                    <a:ext uri="{9D8B030D-6E8A-4147-A177-3AD203B41FA5}">
                      <a16:colId xmlns:a16="http://schemas.microsoft.com/office/drawing/2014/main" val="3560132793"/>
                    </a:ext>
                  </a:extLst>
                </a:gridCol>
                <a:gridCol w="444123">
                  <a:extLst>
                    <a:ext uri="{9D8B030D-6E8A-4147-A177-3AD203B41FA5}">
                      <a16:colId xmlns:a16="http://schemas.microsoft.com/office/drawing/2014/main" val="3340037645"/>
                    </a:ext>
                  </a:extLst>
                </a:gridCol>
                <a:gridCol w="2003601">
                  <a:extLst>
                    <a:ext uri="{9D8B030D-6E8A-4147-A177-3AD203B41FA5}">
                      <a16:colId xmlns:a16="http://schemas.microsoft.com/office/drawing/2014/main" val="600124322"/>
                    </a:ext>
                  </a:extLst>
                </a:gridCol>
                <a:gridCol w="445245">
                  <a:extLst>
                    <a:ext uri="{9D8B030D-6E8A-4147-A177-3AD203B41FA5}">
                      <a16:colId xmlns:a16="http://schemas.microsoft.com/office/drawing/2014/main" val="2304782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050" b="0" i="1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/>
                        <a:t>Spokes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/>
                        <a:t>MBL &amp; HBL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1400" noProof="0" dirty="0"/>
                        <a:t>A2T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44566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RF </a:t>
                      </a:r>
                      <a:r>
                        <a:rPr lang="en-US" sz="1400" noProof="0" dirty="0"/>
                        <a:t>equipment</a:t>
                      </a:r>
                      <a:endParaRPr lang="en-GB" sz="14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hlinkClick r:id="rId3"/>
                        </a:rPr>
                        <a:t>LLRF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Slow Interlock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Fast Interlock</a:t>
                      </a:r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Pin Diode</a:t>
                      </a:r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Spoke Amplifier (RFPS)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Tuners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Sensors (Arc detector, Electron pickup)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CC66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A6A6A6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A6A6A6"/>
                          </a:solidFill>
                        </a:rPr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LLRF 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  <a:hlinkClick r:id="rId4"/>
                        </a:rPr>
                        <a:t>MBL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</a:rPr>
                        <a:t>, 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  <a:hlinkClick r:id="rId5"/>
                        </a:rPr>
                        <a:t>HBL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Slow Interlock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Fast Interlock 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  <a:hlinkClick r:id="rId6"/>
                        </a:rPr>
                        <a:t>MBL</a:t>
                      </a:r>
                      <a:r>
                        <a:rPr lang="en-US" sz="1200" i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Pin Diode</a:t>
                      </a:r>
                    </a:p>
                    <a:p>
                      <a:pPr marL="107950" indent="-107950">
                        <a:buFont typeface="Arial" panose="020B0604020202020204" pitchFamily="34" charset="0"/>
                        <a:buChar char="•"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Klystron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Tuners</a:t>
                      </a:r>
                    </a:p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Sensors (Arc detector, Electron pickup)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sv-SE" sz="1200" b="1" kern="1200" dirty="0">
                        <a:solidFill>
                          <a:srgbClr val="CC6600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A6A6A6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A6A6A6"/>
                          </a:solidFill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</a:p>
                    <a:p>
                      <a:endParaRPr lang="en-US" sz="1200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indent="-144000">
                        <a:buFont typeface="Arial" panose="020B0604020202020204" pitchFamily="34" charset="0"/>
                        <a:buChar char="•"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47148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 err="1"/>
                        <a:t>Cryo</a:t>
                      </a:r>
                      <a:r>
                        <a:rPr lang="sv-SE" sz="1400" dirty="0"/>
                        <a:t> </a:t>
                      </a:r>
                      <a:r>
                        <a:rPr lang="en-US" sz="1400" noProof="0" dirty="0"/>
                        <a:t>equipment</a:t>
                      </a:r>
                      <a:endParaRPr lang="en-GB" sz="14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  <a:hlinkClick r:id="rId7"/>
                        </a:rPr>
                        <a:t>Spoke Cryomodules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  <a:p>
                      <a:pPr marL="1174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Reports are released for all cryomodules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17475" marR="0" lvl="0" indent="-11747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8"/>
                        </a:rPr>
                        <a:t>Elliptical Cryomodules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174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Reports are released for all cryomodules</a:t>
                      </a:r>
                      <a:endParaRPr kumimoji="0" lang="en-US" sz="10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53238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dirty="0"/>
                        <a:t>PBI </a:t>
                      </a:r>
                      <a:r>
                        <a:rPr lang="en-US" sz="1400" noProof="0" dirty="0"/>
                        <a:t>equipment</a:t>
                      </a:r>
                      <a:endParaRPr lang="en-GB" sz="14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9"/>
                        </a:rPr>
                        <a:t>SCL Wire Scanner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982067"/>
                  </a:ext>
                </a:extLst>
              </a:tr>
              <a:tr h="213676">
                <a:tc vMerge="1">
                  <a:txBody>
                    <a:bodyPr/>
                    <a:lstStyle/>
                    <a:p>
                      <a:endParaRPr lang="en-GB" sz="140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Insertable Beam Stop (SPK, MBL)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ID4096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CC6600"/>
                          </a:solidFill>
                        </a:rPr>
                        <a:t>P</a:t>
                      </a:r>
                      <a:endParaRPr lang="LID4096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ID4096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695534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sv-SE" sz="1400" dirty="0"/>
                        <a:t>Other </a:t>
                      </a:r>
                      <a:r>
                        <a:rPr lang="en-US" sz="1400" noProof="0" dirty="0"/>
                        <a:t>equipment</a:t>
                      </a:r>
                      <a:endParaRPr lang="en-US" sz="1400" noProof="0" dirty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8000" marR="0" lvl="0" indent="-1440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Segoe UI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noProof="0">
                        <a:solidFill>
                          <a:srgbClr val="66666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07950" marR="0" lvl="0" indent="-1079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  <a:hlinkClick r:id="rId10"/>
                        </a:rPr>
                        <a:t>Tuning Beam Dump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Segoe UI"/>
                          <a:ea typeface="+mn-ea"/>
                          <a:cs typeface="+mn-cs"/>
                        </a:rPr>
                        <a:t> (temperature monitoring)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dirty="0">
                          <a:solidFill>
                            <a:srgbClr val="00B050"/>
                          </a:solidFill>
                        </a:rPr>
                        <a:t>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9764612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E6FD066D-62FB-4873-B49C-F2C79F488C28}"/>
              </a:ext>
            </a:extLst>
          </p:cNvPr>
          <p:cNvSpPr txBox="1"/>
          <p:nvPr/>
        </p:nvSpPr>
        <p:spPr>
          <a:xfrm>
            <a:off x="1103313" y="5434790"/>
            <a:ext cx="511543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666666"/>
                </a:solidFill>
              </a:rPr>
              <a:t>Notes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</a:rPr>
              <a:t>For details see SCL control system documentation tracking sheet (</a:t>
            </a:r>
            <a:r>
              <a:rPr lang="en-US" sz="1200" dirty="0">
                <a:solidFill>
                  <a:srgbClr val="666666"/>
                </a:solidFill>
                <a:hlinkClick r:id="rId11"/>
              </a:rPr>
              <a:t>link</a:t>
            </a:r>
            <a:r>
              <a:rPr lang="en-US" sz="1200" dirty="0">
                <a:solidFill>
                  <a:srgbClr val="666666"/>
                </a:solidFill>
              </a:rPr>
              <a:t>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  <a:hlinkClick r:id="rId12"/>
              </a:rPr>
              <a:t>PBI verification reports </a:t>
            </a:r>
            <a:r>
              <a:rPr lang="en-US" sz="1200" dirty="0">
                <a:solidFill>
                  <a:srgbClr val="666666"/>
                </a:solidFill>
              </a:rPr>
              <a:t>mainly handled by system owners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</a:rPr>
              <a:t>RF IOCs &amp; OPIs are tested together with RF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666666"/>
                </a:solidFill>
              </a:rPr>
              <a:t>see </a:t>
            </a:r>
            <a:r>
              <a:rPr lang="en-US" sz="1200" dirty="0">
                <a:solidFill>
                  <a:srgbClr val="666666"/>
                </a:solidFill>
                <a:hlinkClick r:id="rId13"/>
              </a:rPr>
              <a:t>RF IOCs deployment overview</a:t>
            </a:r>
            <a:endParaRPr lang="en-US" sz="1200" dirty="0">
              <a:solidFill>
                <a:srgbClr val="666666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BF25CD3-CD89-4418-8228-3A2C9BFA223D}"/>
              </a:ext>
            </a:extLst>
          </p:cNvPr>
          <p:cNvSpPr txBox="1"/>
          <p:nvPr/>
        </p:nvSpPr>
        <p:spPr>
          <a:xfrm>
            <a:off x="7767805" y="5570529"/>
            <a:ext cx="3498073" cy="83099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l"/>
            <a:r>
              <a:rPr lang="en-US" sz="1200" dirty="0">
                <a:solidFill>
                  <a:srgbClr val="666666"/>
                </a:solidFill>
              </a:rPr>
              <a:t>Legend</a:t>
            </a:r>
          </a:p>
          <a:p>
            <a:pPr algn="l"/>
            <a:r>
              <a:rPr lang="en-US" sz="1200" b="1" dirty="0">
                <a:solidFill>
                  <a:srgbClr val="008000"/>
                </a:solidFill>
                <a:latin typeface="Consolas" panose="020B0609020204030204" pitchFamily="49" charset="0"/>
              </a:rPr>
              <a:t>R Verification report Released/review</a:t>
            </a:r>
          </a:p>
          <a:p>
            <a:r>
              <a:rPr lang="en-US" sz="1200" b="1" dirty="0">
                <a:solidFill>
                  <a:srgbClr val="CC6600"/>
                </a:solidFill>
                <a:latin typeface="Consolas" panose="020B0609020204030204" pitchFamily="49" charset="0"/>
              </a:rPr>
              <a:t>P Verification report Preliminary draft</a:t>
            </a:r>
          </a:p>
          <a:p>
            <a:r>
              <a:rPr lang="en-US" sz="1200" b="1" dirty="0">
                <a:solidFill>
                  <a:schemeClr val="bg1">
                    <a:lumMod val="50000"/>
                  </a:schemeClr>
                </a:solidFill>
                <a:latin typeface="Consolas" panose="020B0609020204030204" pitchFamily="49" charset="0"/>
              </a:rPr>
              <a:t>P Verification report Preliminary start</a:t>
            </a:r>
          </a:p>
        </p:txBody>
      </p:sp>
    </p:spTree>
    <p:extLst>
      <p:ext uri="{BB962C8B-B14F-4D97-AF65-F5344CB8AC3E}">
        <p14:creationId xmlns:p14="http://schemas.microsoft.com/office/powerpoint/2010/main" val="3907130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Office-tema">
  <a:themeElements>
    <a:clrScheme name="ESS 1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99DC"/>
      </a:accent1>
      <a:accent2>
        <a:srgbClr val="003366"/>
      </a:accent2>
      <a:accent3>
        <a:srgbClr val="99BE00"/>
      </a:accent3>
      <a:accent4>
        <a:srgbClr val="006646"/>
      </a:accent4>
      <a:accent5>
        <a:srgbClr val="FF7D00"/>
      </a:accent5>
      <a:accent6>
        <a:srgbClr val="821482"/>
      </a:accent6>
      <a:hlink>
        <a:srgbClr val="0099DC"/>
      </a:hlink>
      <a:folHlink>
        <a:srgbClr val="0099DC"/>
      </a:folHlink>
    </a:clrScheme>
    <a:fontScheme name="ESS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mtClean="0">
            <a:solidFill>
              <a:srgbClr val="666666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5" id="{C8E05FD6-4408-40A1-AAFA-F1913A6B3D38}" vid="{2ACFAA60-6D1B-4172-9AA5-52CCB5CBBC40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Office-tema</Template>
  <TotalTime>6497</TotalTime>
  <Words>1327</Words>
  <Application>Microsoft Office PowerPoint</Application>
  <PresentationFormat>Widescreen</PresentationFormat>
  <Paragraphs>405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Consolas</vt:lpstr>
      <vt:lpstr>Segoe UI</vt:lpstr>
      <vt:lpstr>Segoe UI Light</vt:lpstr>
      <vt:lpstr>Segoe UI Semibold</vt:lpstr>
      <vt:lpstr>Wingdings</vt:lpstr>
      <vt:lpstr>Office-tema</vt:lpstr>
      <vt:lpstr>SAR4 EPICS Integrations</vt:lpstr>
      <vt:lpstr>ESS EPICS Environment</vt:lpstr>
      <vt:lpstr>EPICS deployments</vt:lpstr>
      <vt:lpstr>Cryogenic EPICS integrations</vt:lpstr>
      <vt:lpstr>Beam diagnostic EPICS integrations</vt:lpstr>
      <vt:lpstr>Radio frequency EPICS integrations</vt:lpstr>
      <vt:lpstr>Other EPICS integrations</vt:lpstr>
      <vt:lpstr>Verification status</vt:lpstr>
      <vt:lpstr>Verification status</vt:lpstr>
      <vt:lpstr>Verification status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title for a PowerPoint presentation</dc:title>
  <dc:creator>kristine.arada@ess.eu</dc:creator>
  <cp:lastModifiedBy>Karl Vestin</cp:lastModifiedBy>
  <cp:revision>209</cp:revision>
  <cp:lastPrinted>2019-03-08T10:27:30Z</cp:lastPrinted>
  <dcterms:created xsi:type="dcterms:W3CDTF">2023-01-03T10:17:55Z</dcterms:created>
  <dcterms:modified xsi:type="dcterms:W3CDTF">2025-01-31T09:58:41Z</dcterms:modified>
</cp:coreProperties>
</file>