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7" r:id="rId2"/>
    <p:sldId id="4175" r:id="rId3"/>
    <p:sldId id="4166" r:id="rId4"/>
    <p:sldId id="4174" r:id="rId5"/>
    <p:sldId id="4177" r:id="rId6"/>
    <p:sldId id="4176" r:id="rId7"/>
    <p:sldId id="4173" r:id="rId8"/>
    <p:sldId id="4182" r:id="rId9"/>
    <p:sldId id="4183" r:id="rId10"/>
    <p:sldId id="4184" r:id="rId11"/>
    <p:sldId id="4181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A6A6A6"/>
    <a:srgbClr val="666666"/>
    <a:srgbClr val="7F7F7F"/>
    <a:srgbClr val="FEE6CC"/>
    <a:srgbClr val="FECC99"/>
    <a:srgbClr val="008000"/>
    <a:srgbClr val="0000FF"/>
    <a:srgbClr val="CCCCCC"/>
    <a:srgbClr val="CCD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02" autoAdjust="0"/>
    <p:restoredTop sz="88889" autoAdjust="0"/>
  </p:normalViewPr>
  <p:slideViewPr>
    <p:cSldViewPr snapToGrid="0" snapToObjects="1">
      <p:cViewPr varScale="1">
        <p:scale>
          <a:sx n="102" d="100"/>
          <a:sy n="102" d="100"/>
        </p:scale>
        <p:origin x="14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2025-02-04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2005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789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690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 dirty="0" err="1"/>
              <a:t>Sub-headline</a:t>
            </a:r>
            <a:endParaRPr lang="sv-SE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 dirty="0"/>
              <a:t>Click icon to add table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2025-02-04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2025-02-04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chess.esss.lu.se/enovia/link/ESS-5353094/21308.51166.38770.9923/valid" TargetMode="External"/><Relationship Id="rId3" Type="http://schemas.openxmlformats.org/officeDocument/2006/relationships/hyperlink" Target="https://chess.esss.lu.se/enovia/link/ESS-5445994/21308.51166.28439.17083/valid" TargetMode="External"/><Relationship Id="rId7" Type="http://schemas.openxmlformats.org/officeDocument/2006/relationships/hyperlink" Target="https://chess.esss.lu.se/enovia/link/ESS-5472454/21308.51166.21732.3420/valid" TargetMode="External"/><Relationship Id="rId2" Type="http://schemas.openxmlformats.org/officeDocument/2006/relationships/hyperlink" Target="https://chess.esss.lu.se/enovia/link/ESS-4017114/21308.51166.48962.47592/valid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chess.esss.lu.se/enovia/link/ESS-5461045/21308.51166.26432.37723/valid" TargetMode="External"/><Relationship Id="rId11" Type="http://schemas.openxmlformats.org/officeDocument/2006/relationships/hyperlink" Target="https://chess.esss.lu.se/enovia/link/ESS-0145320/21308.51166.4047.12654/valid" TargetMode="External"/><Relationship Id="rId5" Type="http://schemas.openxmlformats.org/officeDocument/2006/relationships/hyperlink" Target="https://chess.esss.lu.se/enovia/link/ESS-4221058/21308.51166.32533.51406/valid" TargetMode="External"/><Relationship Id="rId10" Type="http://schemas.openxmlformats.org/officeDocument/2006/relationships/hyperlink" Target="https://chess.esss.lu.se/enovia/link/ESS-0145306/21308.51166.25600.63583/valid" TargetMode="External"/><Relationship Id="rId4" Type="http://schemas.openxmlformats.org/officeDocument/2006/relationships/hyperlink" Target="https://chess.esss.lu.se/enovia/link/21308.51166.60672.52488" TargetMode="External"/><Relationship Id="rId9" Type="http://schemas.openxmlformats.org/officeDocument/2006/relationships/hyperlink" Target="https://chess.esss.lu.se/enovia/link/ESS-4162049/21308.51166.12792.9879/vali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hess.esss.lu.se/enovia/link/ESS-4008267/21308.51166.49152.39594/valid" TargetMode="External"/><Relationship Id="rId13" Type="http://schemas.openxmlformats.org/officeDocument/2006/relationships/hyperlink" Target="https://chess.esss.lu.se/enovia/link/ESS-4011065/21308.51166.5827.64980/valid" TargetMode="External"/><Relationship Id="rId18" Type="http://schemas.openxmlformats.org/officeDocument/2006/relationships/hyperlink" Target="https://chess.esss.lu.se/enovia/link/ESS-5289412/21308.51166.20052.19549/valid" TargetMode="External"/><Relationship Id="rId3" Type="http://schemas.openxmlformats.org/officeDocument/2006/relationships/hyperlink" Target="https://chess.esss.lu.se/enovia/link/ESS-3432636/21308.51166.5376.50789/valid" TargetMode="External"/><Relationship Id="rId21" Type="http://schemas.openxmlformats.org/officeDocument/2006/relationships/hyperlink" Target="https://chess.esss.lu.se/enovia/link/ESS-3432587/21308.51166.7936.19096/valid" TargetMode="External"/><Relationship Id="rId7" Type="http://schemas.openxmlformats.org/officeDocument/2006/relationships/hyperlink" Target="https://chess.esss.lu.se/enovia/link/ESS-3432657/21308.51166.51968.56418/valid" TargetMode="External"/><Relationship Id="rId12" Type="http://schemas.openxmlformats.org/officeDocument/2006/relationships/hyperlink" Target="https://chess.esss.lu.se/enovia/link/ESS-4017668/21308.51166.40960.44196/valid" TargetMode="External"/><Relationship Id="rId17" Type="http://schemas.openxmlformats.org/officeDocument/2006/relationships/hyperlink" Target="https://chess.esss.lu.se/enovia/link/ESS-5533327/21308.51166.6121.21840/valid" TargetMode="External"/><Relationship Id="rId25" Type="http://schemas.openxmlformats.org/officeDocument/2006/relationships/hyperlink" Target="https://confluence.ess.eu/display/IS/RF+IOC+Deployment+Overview" TargetMode="External"/><Relationship Id="rId2" Type="http://schemas.openxmlformats.org/officeDocument/2006/relationships/hyperlink" Target="https://chess.esss.lu.se/enovia/link/ESS-3432635/21308.51166.53760.38381/valid" TargetMode="External"/><Relationship Id="rId16" Type="http://schemas.openxmlformats.org/officeDocument/2006/relationships/hyperlink" Target="https://chess.esss.lu.se/enovia/link/ESS-3432658/21308.51166.19200.50928/valid" TargetMode="External"/><Relationship Id="rId20" Type="http://schemas.openxmlformats.org/officeDocument/2006/relationships/hyperlink" Target="https://chess.esss.lu.se/enovia/link/ESS-5482572/21308.51166.39591.6177/valid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chess.esss.lu.se/enovia/link/ESS-3432637/21308.51166.45824.17016/valid" TargetMode="External"/><Relationship Id="rId11" Type="http://schemas.openxmlformats.org/officeDocument/2006/relationships/hyperlink" Target="https://chess.esss.lu.se/enovia/link/ESS-3872112/21308.51166.62208.53439/valid" TargetMode="External"/><Relationship Id="rId24" Type="http://schemas.openxmlformats.org/officeDocument/2006/relationships/hyperlink" Target="https://chess.esss.lu.se/enovia/link/21308.51166.31232.29187" TargetMode="External"/><Relationship Id="rId5" Type="http://schemas.openxmlformats.org/officeDocument/2006/relationships/hyperlink" Target="https://chess.esss.lu.se/enovia/link/21308.51166.12534.12798" TargetMode="External"/><Relationship Id="rId15" Type="http://schemas.openxmlformats.org/officeDocument/2006/relationships/hyperlink" Target="https://chess.esss.lu.se/enovia/link/ESS-4017671/21308.51166.36096.9501/valid" TargetMode="External"/><Relationship Id="rId23" Type="http://schemas.openxmlformats.org/officeDocument/2006/relationships/hyperlink" Target="https://confluence.ess.eu/display/IS/Deliverables+for+NCL" TargetMode="External"/><Relationship Id="rId10" Type="http://schemas.openxmlformats.org/officeDocument/2006/relationships/hyperlink" Target="https://chess.esss.lu.se/enovia/link/ESS-4017670/21308.51166.22784.33402/valid" TargetMode="External"/><Relationship Id="rId19" Type="http://schemas.openxmlformats.org/officeDocument/2006/relationships/hyperlink" Target="https://chess.esss.lu.se/enovia/link/ESS-5483377/21308.51166.36271.29897/valid" TargetMode="External"/><Relationship Id="rId4" Type="http://schemas.openxmlformats.org/officeDocument/2006/relationships/hyperlink" Target="https://chess.esss.lu.se/enovia/link/ESS-3432652/21308.51166.41216.58534/valid" TargetMode="External"/><Relationship Id="rId9" Type="http://schemas.openxmlformats.org/officeDocument/2006/relationships/hyperlink" Target="https://chess.esss.lu.se/enovia/link/ESS-4017667/21308.51166.38144.14503/valid" TargetMode="External"/><Relationship Id="rId14" Type="http://schemas.openxmlformats.org/officeDocument/2006/relationships/hyperlink" Target="https://chess.esss.lu.se/enovia/link/21308.51166.24742.18182" TargetMode="External"/><Relationship Id="rId22" Type="http://schemas.openxmlformats.org/officeDocument/2006/relationships/hyperlink" Target="https://chess.esss.lu.se/enovia/link/ESS-3432654/21308.51166.39936.13462/valid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hess.esss.lu.se/enovia/link/21308.51166.23855.21267" TargetMode="External"/><Relationship Id="rId13" Type="http://schemas.openxmlformats.org/officeDocument/2006/relationships/hyperlink" Target="https://confluence.ess.eu/display/IS/RF+IOC+Deployment+Overview" TargetMode="External"/><Relationship Id="rId3" Type="http://schemas.openxmlformats.org/officeDocument/2006/relationships/hyperlink" Target="https://chess.esss.lu.se/enovia/link/ESS-4121289/21308.51166.44574.6803/valid" TargetMode="External"/><Relationship Id="rId7" Type="http://schemas.openxmlformats.org/officeDocument/2006/relationships/hyperlink" Target="https://chess.esss.lu.se/enovia/link/21308.51166.5259.64508" TargetMode="External"/><Relationship Id="rId12" Type="http://schemas.openxmlformats.org/officeDocument/2006/relationships/hyperlink" Target="https://chess.esss.lu.se/enovia/link/21308.51166.31232.2918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chess.esss.lu.se/enovia/link/ESS-4962238.2/21308.51166.43910.48427" TargetMode="External"/><Relationship Id="rId11" Type="http://schemas.openxmlformats.org/officeDocument/2006/relationships/hyperlink" Target="https://confluence.ess.eu/display/IS/Deliverables+for+SCL" TargetMode="External"/><Relationship Id="rId5" Type="http://schemas.openxmlformats.org/officeDocument/2006/relationships/hyperlink" Target="https://chess.esss.lu.se/enovia/link/ESS-5161776/21308.51166.14584.396/valid" TargetMode="External"/><Relationship Id="rId10" Type="http://schemas.openxmlformats.org/officeDocument/2006/relationships/hyperlink" Target="https://chess.esss.lu.se/enovia/link/ESS-1405180/21308.51166.51200.55949/valid" TargetMode="External"/><Relationship Id="rId4" Type="http://schemas.openxmlformats.org/officeDocument/2006/relationships/hyperlink" Target="https://chess.esss.lu.se/enovia/link/ESS-5152830/21308.51166.61343.50286/valid" TargetMode="External"/><Relationship Id="rId9" Type="http://schemas.openxmlformats.org/officeDocument/2006/relationships/hyperlink" Target="https://chess.esss.lu.se/enovia/link/ESS-5483376/21308.51166.24172.5646/vali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SAR4 </a:t>
            </a:r>
            <a:r>
              <a:rPr lang="en-US" sz="4400" dirty="0" smtClean="0"/>
              <a:t>EPICS Integrations</a:t>
            </a:r>
            <a:endParaRPr lang="en-GB" sz="44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4191856"/>
            <a:ext cx="8640000" cy="612900"/>
          </a:xfrm>
        </p:spPr>
        <p:txBody>
          <a:bodyPr/>
          <a:lstStyle/>
          <a:p>
            <a:r>
              <a:rPr lang="en-GB" dirty="0" smtClean="0"/>
              <a:t>Status of systems and verification</a:t>
            </a:r>
            <a:endParaRPr lang="en-GB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5845387"/>
            <a:ext cx="3215183" cy="732369"/>
          </a:xfrm>
        </p:spPr>
        <p:txBody>
          <a:bodyPr/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Karl Vestin</a:t>
            </a:r>
            <a:endParaRPr lang="en-GB" sz="1200" b="1" dirty="0">
              <a:solidFill>
                <a:schemeClr val="bg1"/>
              </a:solidFill>
            </a:endParaRPr>
          </a:p>
          <a:p>
            <a:endParaRPr lang="en-GB" sz="1200" b="1" dirty="0">
              <a:solidFill>
                <a:schemeClr val="bg1"/>
              </a:solidFill>
            </a:endParaRPr>
          </a:p>
          <a:p>
            <a:r>
              <a:rPr lang="en-GB" sz="1200" b="1" dirty="0" smtClean="0">
                <a:solidFill>
                  <a:schemeClr val="bg1"/>
                </a:solidFill>
              </a:rPr>
              <a:t>2025-02-04</a:t>
            </a:r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Verification status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CBBD6C-A92E-40B5-AA44-0D3B19DD0A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Accelerator infrastructure systems </a:t>
            </a:r>
            <a:r>
              <a:rPr lang="en-US" dirty="0"/>
              <a:t>EPICS applications</a:t>
            </a:r>
            <a:endParaRPr lang="en-GB" dirty="0"/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/>
          </p:nvPr>
        </p:nvGraphicFramePr>
        <p:xfrm>
          <a:off x="1103313" y="1614488"/>
          <a:ext cx="9443727" cy="3417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5796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6577931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88689224"/>
                    </a:ext>
                  </a:extLst>
                </a:gridCol>
              </a:tblGrid>
              <a:tr h="373639">
                <a:tc>
                  <a:txBody>
                    <a:bodyPr/>
                    <a:lstStyle/>
                    <a:p>
                      <a:endParaRPr lang="en-GB" sz="1050" b="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/>
                        <a:t>Accelerator </a:t>
                      </a:r>
                      <a:r>
                        <a:rPr lang="sv-SE" sz="1400" dirty="0"/>
                        <a:t>infrastructure</a:t>
                      </a:r>
                      <a:endParaRPr lang="LID4096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12667">
                <a:tc>
                  <a:txBody>
                    <a:bodyPr/>
                    <a:lstStyle/>
                    <a:p>
                      <a:r>
                        <a:rPr lang="sv-SE" sz="1400" dirty="0"/>
                        <a:t>Timing system (TDS)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2"/>
                        </a:rPr>
                        <a:t>Timing Distribution System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493849"/>
                  </a:ext>
                </a:extLst>
              </a:tr>
              <a:tr h="451044">
                <a:tc>
                  <a:txBody>
                    <a:bodyPr/>
                    <a:lstStyle/>
                    <a:p>
                      <a:r>
                        <a:rPr lang="sv-SE" sz="1400" dirty="0"/>
                        <a:t>RF </a:t>
                      </a:r>
                      <a:r>
                        <a:rPr lang="en-US" sz="1400" noProof="0" dirty="0"/>
                        <a:t>equipment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Master Oscillator</a:t>
                      </a:r>
                    </a:p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Phase Reference Line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</a:t>
                      </a:r>
                      <a:endParaRPr lang="sv-SE" sz="1200" b="1" kern="1200" dirty="0">
                        <a:solidFill>
                          <a:srgbClr val="7F7F7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992296">
                <a:tc>
                  <a:txBody>
                    <a:bodyPr/>
                    <a:lstStyle/>
                    <a:p>
                      <a:r>
                        <a:rPr lang="sv-SE" sz="1400" dirty="0" err="1"/>
                        <a:t>Cryo</a:t>
                      </a:r>
                      <a:r>
                        <a:rPr lang="sv-SE" sz="1400" dirty="0"/>
                        <a:t> </a:t>
                      </a:r>
                      <a:r>
                        <a:rPr lang="en-US" sz="1400" noProof="0" dirty="0"/>
                        <a:t>equipment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3"/>
                        </a:rPr>
                        <a:t>Accelerator Cryoplant</a:t>
                      </a: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</a:p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4"/>
                        </a:rPr>
                        <a:t>Cryogenics Distribution</a:t>
                      </a:r>
                      <a:endParaRPr kumimoji="0" lang="en-US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5"/>
                        </a:rPr>
                        <a:t>Cryogenic Transfer Line</a:t>
                      </a:r>
                      <a:endParaRPr kumimoji="0" lang="en-US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6"/>
                        </a:rPr>
                        <a:t>CMDS Safety functions and Interlocks</a:t>
                      </a:r>
                      <a:endParaRPr kumimoji="0" lang="en-US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7"/>
                        </a:rPr>
                        <a:t>CMDS Automatic Control Sequence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494063"/>
                  </a:ext>
                </a:extLst>
              </a:tr>
              <a:tr h="309402">
                <a:tc>
                  <a:txBody>
                    <a:bodyPr/>
                    <a:lstStyle/>
                    <a:p>
                      <a:r>
                        <a:rPr lang="sv-SE" sz="1400" dirty="0"/>
                        <a:t>Helium </a:t>
                      </a:r>
                      <a:r>
                        <a:rPr lang="en-US" sz="1400" noProof="0" dirty="0"/>
                        <a:t>systems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8"/>
                        </a:rPr>
                        <a:t>Safety Helium Collector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278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CF Process (Water) </a:t>
                      </a:r>
                      <a:r>
                        <a:rPr lang="en-US" sz="1400" noProof="0" dirty="0"/>
                        <a:t>systems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Verification report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9"/>
                        </a:rPr>
                        <a:t>link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GB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300696">
                <a:tc>
                  <a:txBody>
                    <a:bodyPr/>
                    <a:lstStyle/>
                    <a:p>
                      <a:r>
                        <a:rPr lang="sv-SE" sz="1400" dirty="0"/>
                        <a:t>CF HV </a:t>
                      </a:r>
                      <a:r>
                        <a:rPr lang="en-US" sz="1400" noProof="0" dirty="0"/>
                        <a:t>systems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Verification report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  <a:hlinkClick r:id="rId10"/>
                        </a:rPr>
                        <a:t>link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GB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26118">
                <a:tc>
                  <a:txBody>
                    <a:bodyPr/>
                    <a:lstStyle/>
                    <a:p>
                      <a:r>
                        <a:rPr lang="sv-SE" sz="1400" dirty="0"/>
                        <a:t>CF HVAC </a:t>
                      </a:r>
                      <a:r>
                        <a:rPr lang="en-US" sz="1400" noProof="0" dirty="0"/>
                        <a:t>systems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Verification report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1"/>
                        </a:rPr>
                        <a:t>link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GB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76215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F4DED31-DD37-5D27-5F03-24E6AFBF0CBC}"/>
              </a:ext>
            </a:extLst>
          </p:cNvPr>
          <p:cNvSpPr txBox="1"/>
          <p:nvPr/>
        </p:nvSpPr>
        <p:spPr>
          <a:xfrm>
            <a:off x="7767805" y="5570529"/>
            <a:ext cx="349807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200" dirty="0">
                <a:solidFill>
                  <a:srgbClr val="666666"/>
                </a:solidFill>
              </a:rPr>
              <a:t>Legend</a:t>
            </a:r>
          </a:p>
          <a:p>
            <a:pPr algn="l"/>
            <a:r>
              <a:rPr lang="en-US" sz="1200" b="1" dirty="0">
                <a:solidFill>
                  <a:srgbClr val="008000"/>
                </a:solidFill>
                <a:latin typeface="Consolas" panose="020B0609020204030204" pitchFamily="49" charset="0"/>
              </a:rPr>
              <a:t>R Verification report Released/review</a:t>
            </a:r>
          </a:p>
          <a:p>
            <a:r>
              <a:rPr lang="en-US" sz="1200" b="1" dirty="0">
                <a:solidFill>
                  <a:srgbClr val="CC6600"/>
                </a:solidFill>
                <a:latin typeface="Consolas" panose="020B0609020204030204" pitchFamily="49" charset="0"/>
              </a:rPr>
              <a:t>P Verification report Preliminary draft</a:t>
            </a:r>
          </a:p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P Verification report Preliminary start</a:t>
            </a:r>
          </a:p>
        </p:txBody>
      </p:sp>
    </p:spTree>
    <p:extLst>
      <p:ext uri="{BB962C8B-B14F-4D97-AF65-F5344CB8AC3E}">
        <p14:creationId xmlns:p14="http://schemas.microsoft.com/office/powerpoint/2010/main" val="262608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103709" y="1763371"/>
            <a:ext cx="101236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The ESS EPICS Environment is released and providing a stable platform for all IOC’s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The majority of new IOCs are automatically generated using template tools, minimizing risk for mistakes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Our IOC’s are deployed and monitored using a best-in-class tool chain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Verification is complete and reports </a:t>
            </a:r>
            <a:r>
              <a:rPr lang="en-US" dirty="0" smtClean="0">
                <a:solidFill>
                  <a:srgbClr val="666666"/>
                </a:solidFill>
              </a:rPr>
              <a:t>are released for </a:t>
            </a:r>
            <a:r>
              <a:rPr lang="en-US" dirty="0" smtClean="0">
                <a:solidFill>
                  <a:srgbClr val="666666"/>
                </a:solidFill>
              </a:rPr>
              <a:t>most systems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For remaining systems verification is ongoing together with system owners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</a:endParaRPr>
          </a:p>
          <a:p>
            <a:pPr algn="l"/>
            <a:r>
              <a:rPr lang="en-US" dirty="0" smtClean="0">
                <a:solidFill>
                  <a:srgbClr val="666666"/>
                </a:solidFill>
              </a:rPr>
              <a:t>Key challenges: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Completing remaining system verification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Managing ongoing requests for changes and updates</a:t>
            </a:r>
          </a:p>
          <a:p>
            <a:pPr algn="l"/>
            <a:endParaRPr lang="en-US" dirty="0">
              <a:solidFill>
                <a:srgbClr val="666666"/>
              </a:solidFill>
            </a:endParaRPr>
          </a:p>
          <a:p>
            <a:pPr algn="l"/>
            <a:r>
              <a:rPr lang="en-US" dirty="0" smtClean="0">
                <a:solidFill>
                  <a:srgbClr val="666666"/>
                </a:solidFill>
              </a:rPr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30" y="1171448"/>
            <a:ext cx="10689996" cy="5075130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65373"/>
            <a:ext cx="9671128" cy="657339"/>
          </a:xfrm>
        </p:spPr>
        <p:txBody>
          <a:bodyPr/>
          <a:lstStyle/>
          <a:p>
            <a:r>
              <a:rPr lang="en-GB" dirty="0" smtClean="0"/>
              <a:t>ESS EPICS Environment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53393" y="1939298"/>
            <a:ext cx="7540670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The ESS EPICS Environment (e3) forms the basis of all IOC’s at ESS. The environment consists of: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rgbClr val="666666"/>
                </a:solidFill>
              </a:rPr>
              <a:t>A set of build tools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rgbClr val="666666"/>
                </a:solidFill>
              </a:rPr>
              <a:t>96 pre-compiled EPICS modules packaged for dynamic loading  </a:t>
            </a: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rgbClr val="666666"/>
              </a:solidFill>
            </a:endParaRPr>
          </a:p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This architecture allows us to deploy very thin IOC’s where substantial parts of the complex logic (e.g. implementation of protocol, state machines and similar) are loaded on demand from pre-tested community modules.</a:t>
            </a:r>
          </a:p>
          <a:p>
            <a:pPr algn="l"/>
            <a:endParaRPr lang="en-US" sz="1600" dirty="0">
              <a:solidFill>
                <a:srgbClr val="666666"/>
              </a:solidFill>
            </a:endParaRPr>
          </a:p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The current production versions of e3 are:</a:t>
            </a:r>
          </a:p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7.0.8.1/5.1.1 (recommended for new projects) and 7.0.7/5.0.0 (maintained)</a:t>
            </a:r>
          </a:p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But all previous versions are still available and usable.</a:t>
            </a:r>
          </a:p>
          <a:p>
            <a:pPr algn="l"/>
            <a:endParaRPr lang="en-US" sz="1600" dirty="0">
              <a:solidFill>
                <a:srgbClr val="666666"/>
              </a:solidFill>
            </a:endParaRPr>
          </a:p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The current e3 environment is stable and no changes or updates planned.</a:t>
            </a:r>
          </a:p>
        </p:txBody>
      </p:sp>
    </p:spTree>
    <p:extLst>
      <p:ext uri="{BB962C8B-B14F-4D97-AF65-F5344CB8AC3E}">
        <p14:creationId xmlns:p14="http://schemas.microsoft.com/office/powerpoint/2010/main" val="410016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65373"/>
            <a:ext cx="9671128" cy="657339"/>
          </a:xfrm>
        </p:spPr>
        <p:txBody>
          <a:bodyPr/>
          <a:lstStyle/>
          <a:p>
            <a:r>
              <a:rPr lang="en-GB" dirty="0" smtClean="0"/>
              <a:t>EPICS deployments</a:t>
            </a:r>
            <a:endParaRPr lang="en-GB" dirty="0"/>
          </a:p>
        </p:txBody>
      </p:sp>
      <p:pic>
        <p:nvPicPr>
          <p:cNvPr id="1026" name="Picture 2" descr="https://gitlab.esss.lu.se/anderslindh1/cs-analysis/-/raw/main/CE%20template/Screenshot-2025-01-21T13.17.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39" y="1715841"/>
            <a:ext cx="5824992" cy="445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16824" y="1715841"/>
            <a:ext cx="4590467" cy="44588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During 2024 the number of deployed IOC’s has grown substantially. This growth is supported by a dedicated deployment tool (</a:t>
            </a:r>
            <a:r>
              <a:rPr lang="en-US" sz="1600" dirty="0" err="1" smtClean="0">
                <a:solidFill>
                  <a:srgbClr val="666666"/>
                </a:solidFill>
              </a:rPr>
              <a:t>ce</a:t>
            </a:r>
            <a:r>
              <a:rPr lang="en-US" sz="1600" dirty="0" smtClean="0">
                <a:solidFill>
                  <a:srgbClr val="666666"/>
                </a:solidFill>
              </a:rPr>
              <a:t>-deploy) which ensures rapid, re-producible deployments including full and repeatable host configuration.</a:t>
            </a:r>
          </a:p>
          <a:p>
            <a:pPr algn="l"/>
            <a:endParaRPr lang="en-US" sz="1600" dirty="0">
              <a:solidFill>
                <a:srgbClr val="666666"/>
              </a:solidFill>
            </a:endParaRPr>
          </a:p>
          <a:p>
            <a:r>
              <a:rPr lang="en-US" sz="1600" dirty="0" smtClean="0">
                <a:solidFill>
                  <a:srgbClr val="666666"/>
                </a:solidFill>
              </a:rPr>
              <a:t>The majority of new IOC’s today are generated using our template tool (</a:t>
            </a:r>
            <a:r>
              <a:rPr lang="en-US" sz="1600" dirty="0" err="1" smtClean="0">
                <a:solidFill>
                  <a:srgbClr val="666666"/>
                </a:solidFill>
              </a:rPr>
              <a:t>ce</a:t>
            </a:r>
            <a:r>
              <a:rPr lang="en-US" sz="1600" dirty="0" smtClean="0">
                <a:solidFill>
                  <a:srgbClr val="666666"/>
                </a:solidFill>
              </a:rPr>
              <a:t>-template) which allows us to automatically generate IOCs based on type definitions and configurations in simple human-readable files.</a:t>
            </a:r>
            <a:br>
              <a:rPr lang="en-US" sz="1600" dirty="0" smtClean="0">
                <a:solidFill>
                  <a:srgbClr val="666666"/>
                </a:solidFill>
              </a:rPr>
            </a:br>
            <a:r>
              <a:rPr lang="en-US" sz="1600" dirty="0" smtClean="0">
                <a:solidFill>
                  <a:srgbClr val="666666"/>
                </a:solidFill>
              </a:rPr>
              <a:t/>
            </a:r>
            <a:br>
              <a:rPr lang="en-US" sz="1600" dirty="0" smtClean="0">
                <a:solidFill>
                  <a:srgbClr val="666666"/>
                </a:solidFill>
              </a:rPr>
            </a:br>
            <a:r>
              <a:rPr lang="en-GB" sz="1600" dirty="0">
                <a:solidFill>
                  <a:srgbClr val="666666"/>
                </a:solidFill>
              </a:rPr>
              <a:t>This reduces the risk of human error creating faults in our systems and allows </a:t>
            </a:r>
            <a:r>
              <a:rPr lang="en-GB" sz="1600" dirty="0" smtClean="0">
                <a:solidFill>
                  <a:srgbClr val="666666"/>
                </a:solidFill>
              </a:rPr>
              <a:t>us </a:t>
            </a:r>
            <a:r>
              <a:rPr lang="en-US" sz="1600" dirty="0" smtClean="0">
                <a:solidFill>
                  <a:srgbClr val="666666"/>
                </a:solidFill>
              </a:rPr>
              <a:t>to rapidly and securely perform updates across entire classes of systems.</a:t>
            </a:r>
          </a:p>
        </p:txBody>
      </p:sp>
    </p:spTree>
    <p:extLst>
      <p:ext uri="{BB962C8B-B14F-4D97-AF65-F5344CB8AC3E}">
        <p14:creationId xmlns:p14="http://schemas.microsoft.com/office/powerpoint/2010/main" val="385200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Cryogenic EPICS integrations</a:t>
            </a:r>
            <a:endParaRPr lang="en-GB" dirty="0"/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1911851504"/>
              </p:ext>
            </p:extLst>
          </p:nvPr>
        </p:nvGraphicFramePr>
        <p:xfrm>
          <a:off x="1103313" y="1275124"/>
          <a:ext cx="10058022" cy="3078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7062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2561949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2561949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  <a:gridCol w="2467062">
                  <a:extLst>
                    <a:ext uri="{9D8B030D-6E8A-4147-A177-3AD203B41FA5}">
                      <a16:colId xmlns:a16="http://schemas.microsoft.com/office/drawing/2014/main" val="597384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PLC’s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Power</a:t>
                      </a:r>
                      <a:r>
                        <a:rPr lang="en-US" sz="1400" baseline="0" noProof="0" dirty="0" smtClean="0"/>
                        <a:t> supplies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Level controllers</a:t>
                      </a:r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IOC’s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48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41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Process variables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2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500.000</a:t>
                      </a: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~ 24.000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~14.000</a:t>
                      </a: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965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Archiver</a:t>
                      </a:r>
                      <a:r>
                        <a:rPr lang="en-US" sz="1400" baseline="0" noProof="0" dirty="0" smtClean="0"/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solidFill>
                            <a:schemeClr val="lt1"/>
                          </a:solidFill>
                        </a:rPr>
                        <a:t>Alarm</a:t>
                      </a:r>
                      <a:r>
                        <a:rPr lang="en-US" sz="1400" i="0" baseline="0" noProof="0" dirty="0" smtClean="0">
                          <a:solidFill>
                            <a:schemeClr val="lt1"/>
                          </a:solidFill>
                        </a:rPr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40181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OPI’s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solidFill>
                            <a:schemeClr val="lt1"/>
                          </a:solidFill>
                        </a:rPr>
                        <a:t>Status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systems deployed, complete, verified and stable. </a:t>
                      </a: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systems deployed, complete, verified and stable.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These IOC’s are effectively deprecated. These</a:t>
                      </a:r>
                      <a:r>
                        <a:rPr lang="en-US" sz="12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systems</a:t>
                      </a: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monitored</a:t>
                      </a:r>
                      <a:r>
                        <a:rPr lang="en-US" sz="12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using the PLC interface.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38278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03709" y="5043338"/>
            <a:ext cx="10057626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666666"/>
                </a:solidFill>
              </a:rPr>
              <a:t>Requests for changes and updates for the systems are still coming in with regularity, which makes finding a stable baseline challenging. Updates to software and network infrastructure may extend downtime caused by such changes.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666666"/>
                </a:solidFill>
              </a:rPr>
              <a:t>Electrical grounding issues were identified in 2024-12</a:t>
            </a:r>
            <a:r>
              <a:rPr lang="en-US" sz="1600" dirty="0" smtClean="0">
                <a:solidFill>
                  <a:srgbClr val="666666"/>
                </a:solidFill>
              </a:rPr>
              <a:t>. After resolving these the level controllers seem stable.</a:t>
            </a:r>
          </a:p>
        </p:txBody>
      </p:sp>
    </p:spTree>
    <p:extLst>
      <p:ext uri="{BB962C8B-B14F-4D97-AF65-F5344CB8AC3E}">
        <p14:creationId xmlns:p14="http://schemas.microsoft.com/office/powerpoint/2010/main" val="123808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Beam diagnostic EPICS integrations</a:t>
            </a:r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774128299"/>
              </p:ext>
            </p:extLst>
          </p:nvPr>
        </p:nvGraphicFramePr>
        <p:xfrm>
          <a:off x="680854" y="1029863"/>
          <a:ext cx="10078664" cy="3973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2981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926353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884518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  <a:gridCol w="944282">
                  <a:extLst>
                    <a:ext uri="{9D8B030D-6E8A-4147-A177-3AD203B41FA5}">
                      <a16:colId xmlns:a16="http://schemas.microsoft.com/office/drawing/2014/main" val="597384143"/>
                    </a:ext>
                  </a:extLst>
                </a:gridCol>
                <a:gridCol w="890494">
                  <a:extLst>
                    <a:ext uri="{9D8B030D-6E8A-4147-A177-3AD203B41FA5}">
                      <a16:colId xmlns:a16="http://schemas.microsoft.com/office/drawing/2014/main" val="1572988834"/>
                    </a:ext>
                  </a:extLst>
                </a:gridCol>
                <a:gridCol w="938306">
                  <a:extLst>
                    <a:ext uri="{9D8B030D-6E8A-4147-A177-3AD203B41FA5}">
                      <a16:colId xmlns:a16="http://schemas.microsoft.com/office/drawing/2014/main" val="1081805146"/>
                    </a:ext>
                  </a:extLst>
                </a:gridCol>
                <a:gridCol w="872565">
                  <a:extLst>
                    <a:ext uri="{9D8B030D-6E8A-4147-A177-3AD203B41FA5}">
                      <a16:colId xmlns:a16="http://schemas.microsoft.com/office/drawing/2014/main" val="1350946082"/>
                    </a:ext>
                  </a:extLst>
                </a:gridCol>
                <a:gridCol w="962212">
                  <a:extLst>
                    <a:ext uri="{9D8B030D-6E8A-4147-A177-3AD203B41FA5}">
                      <a16:colId xmlns:a16="http://schemas.microsoft.com/office/drawing/2014/main" val="3099663100"/>
                    </a:ext>
                  </a:extLst>
                </a:gridCol>
                <a:gridCol w="1239000">
                  <a:extLst>
                    <a:ext uri="{9D8B030D-6E8A-4147-A177-3AD203B41FA5}">
                      <a16:colId xmlns:a16="http://schemas.microsoft.com/office/drawing/2014/main" val="2577080006"/>
                    </a:ext>
                  </a:extLst>
                </a:gridCol>
                <a:gridCol w="1027953">
                  <a:extLst>
                    <a:ext uri="{9D8B030D-6E8A-4147-A177-3AD203B41FA5}">
                      <a16:colId xmlns:a16="http://schemas.microsoft.com/office/drawing/2014/main" val="3999554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APTM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BCM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BPM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EMU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BLM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WS/FWS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IMG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IBS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IOC’s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Process </a:t>
                      </a:r>
                      <a:r>
                        <a:rPr lang="en-US" sz="1400" noProof="0" dirty="0" smtClean="0"/>
                        <a:t>variables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~47k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~1.35k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~1.7M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~3.2k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~53k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~112k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~1.1k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~20k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~450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965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Archiver</a:t>
                      </a:r>
                      <a:r>
                        <a:rPr lang="en-US" sz="1400" baseline="0" noProof="0" dirty="0"/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progress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progress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progress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i="0" noProof="0" dirty="0">
                          <a:solidFill>
                            <a:schemeClr val="lt1"/>
                          </a:solidFill>
                        </a:rPr>
                        <a:t>Alarm</a:t>
                      </a:r>
                      <a:r>
                        <a:rPr lang="en-US" sz="1400" i="0" baseline="0" noProof="0" dirty="0">
                          <a:solidFill>
                            <a:schemeClr val="lt1"/>
                          </a:solidFill>
                        </a:rPr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40181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OPI’s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>
                          <a:solidFill>
                            <a:schemeClr val="lt1"/>
                          </a:solidFill>
                        </a:rPr>
                        <a:t>Status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Deployed but requires updates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complete and stable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complete and stable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complete and stable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stable but requires updates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Deployed, stable but requires updates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Deployed, stable but requires updates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complete and 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complete and stable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38278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0854" y="4996489"/>
            <a:ext cx="1007866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BI library 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repository (</a:t>
            </a:r>
            <a:r>
              <a:rPr lang="en-US" sz="140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libxda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) </a:t>
            </a: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need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to be set public in order for ICS CE-deployment. Currently deployment is done with </a:t>
            </a:r>
            <a:r>
              <a:rPr lang="en-US" sz="140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cellMods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for APTM, IMG and </a:t>
            </a: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BLMs.</a:t>
            </a:r>
            <a:endParaRPr lang="en-US" sz="140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MEBT 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EMU and LEBT EMU DAQ IOCs are currently running manually on </a:t>
            </a:r>
            <a:r>
              <a:rPr lang="en-US" sz="140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IOxOS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boards. The FW in the process of being updated and tested to allow CE-deployment.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Some </a:t>
            </a: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systems (APTM, IMG, BLMs and WS) require final integration updates which also depends on ongoing tests and work together with BI.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Some </a:t>
            </a: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EVR IOCs still to be deployed – IMG DUMPL systems installed recently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IPMI crate monitoring not deployed 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34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Radio frequency EPICS integrations</a:t>
            </a:r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3328852821"/>
              </p:ext>
            </p:extLst>
          </p:nvPr>
        </p:nvGraphicFramePr>
        <p:xfrm>
          <a:off x="1103313" y="1275124"/>
          <a:ext cx="10058028" cy="3998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125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1036514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1036514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597384143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1572988834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1081805146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1350946082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3099663100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2577080006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3999554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LLRF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LPS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err="1"/>
                        <a:t>Spk</a:t>
                      </a:r>
                      <a:r>
                        <a:rPr lang="en-US" sz="1400" noProof="0" dirty="0"/>
                        <a:t> 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Modula-tor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Auxiliary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Tuners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RF </a:t>
                      </a:r>
                      <a:r>
                        <a:rPr lang="en-US" sz="1400" noProof="0" dirty="0" err="1"/>
                        <a:t>Orch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SDS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IOC’s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182 + 91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~700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13 + 82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91 + 15 + 10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Process </a:t>
                      </a:r>
                      <a:r>
                        <a:rPr lang="en-US" sz="1400" noProof="0" dirty="0" smtClean="0"/>
                        <a:t>variables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~210k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~ 500k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~4k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~300k (?)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~20k + 30k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~160 k +3 k + 5k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~40k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965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Archiver</a:t>
                      </a:r>
                      <a:r>
                        <a:rPr lang="en-US" sz="1400" baseline="0" noProof="0" dirty="0"/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>
                          <a:solidFill>
                            <a:schemeClr val="lt1"/>
                          </a:solidFill>
                        </a:rPr>
                        <a:t>Alarm</a:t>
                      </a:r>
                      <a:r>
                        <a:rPr lang="en-US" sz="1400" i="0" baseline="0" noProof="0" dirty="0">
                          <a:solidFill>
                            <a:schemeClr val="lt1"/>
                          </a:solidFill>
                        </a:rPr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40181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OPI’s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>
                          <a:solidFill>
                            <a:schemeClr val="lt1"/>
                          </a:solidFill>
                        </a:rPr>
                        <a:t>Status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systems deployed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systems </a:t>
                      </a: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deployed</a:t>
                      </a: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All systems deployed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All systems deployed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Some missing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All systems deployed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All systems deployed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Spk</a:t>
                      </a: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+ NCL missing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NCL LLRF missing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38278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03709" y="5439264"/>
            <a:ext cx="1005762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666666"/>
                </a:solidFill>
              </a:rPr>
              <a:t>Some PV names mismatch which causes problems in archiver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666666"/>
                </a:solidFill>
              </a:rPr>
              <a:t>Some IOCs still to be deployed – IPMI Manager, Arc Detector, Piezo algorithm IOC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666666"/>
                </a:solidFill>
              </a:rPr>
              <a:t>Some network configuration issues on some </a:t>
            </a:r>
            <a:r>
              <a:rPr lang="en-US" sz="1600" dirty="0" smtClean="0">
                <a:solidFill>
                  <a:srgbClr val="666666"/>
                </a:solidFill>
              </a:rPr>
              <a:t>auxiliary </a:t>
            </a:r>
            <a:r>
              <a:rPr lang="en-US" sz="1600" dirty="0">
                <a:solidFill>
                  <a:srgbClr val="666666"/>
                </a:solidFill>
              </a:rPr>
              <a:t>IOC (XT-Pico), work in </a:t>
            </a:r>
            <a:r>
              <a:rPr lang="en-US" sz="1600" dirty="0" smtClean="0">
                <a:solidFill>
                  <a:srgbClr val="666666"/>
                </a:solidFill>
              </a:rPr>
              <a:t>progress</a:t>
            </a:r>
            <a:endParaRPr lang="en-US" sz="1600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2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EPICS integrations</a:t>
            </a:r>
            <a:endParaRPr lang="en-GB" dirty="0"/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4187384307"/>
              </p:ext>
            </p:extLst>
          </p:nvPr>
        </p:nvGraphicFramePr>
        <p:xfrm>
          <a:off x="1103313" y="1275124"/>
          <a:ext cx="10058022" cy="2713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8858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3394582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3394582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LWU Magnets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Vacuum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IOC’s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68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182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Process variables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~31k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~ 232k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965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Archiver</a:t>
                      </a:r>
                      <a:r>
                        <a:rPr lang="en-US" sz="1400" baseline="0" noProof="0" dirty="0" smtClean="0"/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Yes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Yes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solidFill>
                            <a:schemeClr val="lt1"/>
                          </a:solidFill>
                        </a:rPr>
                        <a:t>Alarm</a:t>
                      </a:r>
                      <a:r>
                        <a:rPr lang="en-US" sz="1400" i="0" baseline="0" noProof="0" dirty="0" smtClean="0">
                          <a:solidFill>
                            <a:schemeClr val="lt1"/>
                          </a:solidFill>
                        </a:rPr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To be defined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Yes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40181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OPI’s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Yes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Yes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solidFill>
                            <a:schemeClr val="lt1"/>
                          </a:solidFill>
                        </a:rPr>
                        <a:t>Status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All systems deployed and verified. 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The alarm configuration yet to be defined.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All systems deployed, complete, verified and stable.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38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0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Verification status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CBBD6C-A92E-40B5-AA44-0D3B19DD0A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NCL EPICS applications</a:t>
            </a:r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/>
          </p:nvPr>
        </p:nvGraphicFramePr>
        <p:xfrm>
          <a:off x="1103313" y="1614488"/>
          <a:ext cx="9612000" cy="3672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112559583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34003764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59738414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771919589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600124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30478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 err="1"/>
                        <a:t>ISrc</a:t>
                      </a:r>
                      <a:r>
                        <a:rPr lang="en-US" sz="1400" noProof="0" dirty="0"/>
                        <a:t> &amp; LEBT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/>
                        <a:t>RFQ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/>
                        <a:t>MEBT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/>
                        <a:t>DTL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General controllers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2"/>
                        </a:rPr>
                        <a:t>ISrc &amp; LEBT Control</a:t>
                      </a:r>
                      <a:endParaRPr lang="en-US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3"/>
                        </a:rPr>
                        <a:t>LEBT Iris</a:t>
                      </a:r>
                      <a:endParaRPr lang="en-US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4"/>
                        </a:rPr>
                        <a:t>RFQ Cavity Local Protection</a:t>
                      </a: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8000" lvl="0" indent="-144000">
                        <a:buFont typeface="Arial" panose="020B0604020202020204" pitchFamily="34" charset="0"/>
                        <a:buChar char="•"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5"/>
                        </a:rPr>
                        <a:t>DTL High-level Controls</a:t>
                      </a:r>
                      <a:endParaRPr lang="en-US" sz="1200" dirty="0"/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5"/>
                        </a:rPr>
                        <a:t>DTL Cavities</a:t>
                      </a: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Choppers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6"/>
                        </a:rPr>
                        <a:t>LEBT Chopper</a:t>
                      </a:r>
                      <a:endParaRPr lang="LID4096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7"/>
                        </a:rPr>
                        <a:t>MEBT Chopper</a:t>
                      </a:r>
                      <a:endParaRPr lang="LID4096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indent="-144000">
                        <a:buFont typeface="Arial" panose="020B0604020202020204" pitchFamily="34" charset="0"/>
                        <a:buChar char="•"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2297965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RF equipment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44000">
                        <a:buFont typeface="Arial" panose="020B0604020202020204" pitchFamily="34" charset="0"/>
                        <a:buChar char="•"/>
                      </a:pPr>
                      <a:endParaRPr lang="LID4096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noProof="0" dirty="0">
                        <a:solidFill>
                          <a:srgbClr val="00B050"/>
                        </a:solidFill>
                        <a:highlight>
                          <a:srgbClr val="FFFF00"/>
                        </a:highlight>
                        <a:latin typeface="Consolas" panose="020B0609020204030204" pitchFamily="49" charset="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8"/>
                        </a:rPr>
                        <a:t>LLRF</a:t>
                      </a:r>
                      <a:endParaRPr lang="en-US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9"/>
                        </a:rPr>
                        <a:t>Fast Interlock</a:t>
                      </a:r>
                      <a:endParaRPr lang="en-US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hlinkClick r:id="rId10"/>
                        </a:rPr>
                        <a:t>Slow Interlock</a:t>
                      </a:r>
                      <a:endParaRPr lang="LID4096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11"/>
                        </a:rPr>
                        <a:t>LLRF</a:t>
                      </a:r>
                      <a:endParaRPr lang="sv-SE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12"/>
                        </a:rPr>
                        <a:t>Fast Interlock</a:t>
                      </a: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13"/>
                        </a:rPr>
                        <a:t>LLRF</a:t>
                      </a:r>
                      <a:endParaRPr lang="LID4096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14"/>
                        </a:rPr>
                        <a:t>Fast Interlock</a:t>
                      </a:r>
                      <a:endParaRPr lang="en-US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hlinkClick r:id="rId15"/>
                        </a:rPr>
                        <a:t>Slow Interlock</a:t>
                      </a:r>
                      <a:endParaRPr lang="LID4096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BMD equipment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44000">
                        <a:buFont typeface="Arial" panose="020B0604020202020204" pitchFamily="34" charset="0"/>
                        <a:buChar char="•"/>
                      </a:pPr>
                      <a:endParaRPr lang="LID4096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noProof="0" dirty="0">
                        <a:solidFill>
                          <a:srgbClr val="00B050"/>
                        </a:solidFill>
                        <a:highlight>
                          <a:srgbClr val="FFFF00"/>
                        </a:highlight>
                        <a:latin typeface="Consolas" panose="020B0609020204030204" pitchFamily="49" charset="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16"/>
                        </a:rPr>
                        <a:t>MEBT Magnets and PS</a:t>
                      </a: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indent="-144000">
                        <a:buFont typeface="Arial" panose="020B0604020202020204" pitchFamily="34" charset="0"/>
                        <a:buChar char="•"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40181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PBI equipment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LEBT EMU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dirty="0">
                          <a:solidFill>
                            <a:schemeClr val="tx1"/>
                          </a:solidFill>
                          <a:hlinkClick r:id="rId17"/>
                        </a:rPr>
                        <a:t>LEBT Collision avoidance</a:t>
                      </a:r>
                      <a:endParaRPr lang="LID4096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noProof="0" dirty="0">
                        <a:solidFill>
                          <a:srgbClr val="CC66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hlinkClick r:id="rId18"/>
                        </a:rPr>
                        <a:t>MEBT EMU</a:t>
                      </a:r>
                      <a:endParaRPr lang="en-GB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hlinkClick r:id="rId19"/>
                        </a:rPr>
                        <a:t>MEBT WS</a:t>
                      </a:r>
                      <a:endParaRPr lang="en-GB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hlinkClick r:id="rId20"/>
                        </a:rPr>
                        <a:t>MEBT Collision avoidance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  <a:p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Water cooling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21"/>
                        </a:rPr>
                        <a:t>Cooling Skid</a:t>
                      </a:r>
                      <a:endParaRPr lang="LID4096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22"/>
                        </a:rPr>
                        <a:t>Cooling Skid</a:t>
                      </a: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21"/>
                        </a:rPr>
                        <a:t>Cooling Skid</a:t>
                      </a:r>
                      <a:endParaRPr lang="en-GB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5"/>
                        </a:rPr>
                        <a:t>DTL Water Cooling</a:t>
                      </a:r>
                      <a:endParaRPr lang="en-US" sz="1200" b="0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94338278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1F916DDC-C24D-46FC-ADBF-45A2AD7A60D5}"/>
              </a:ext>
            </a:extLst>
          </p:cNvPr>
          <p:cNvSpPr txBox="1"/>
          <p:nvPr/>
        </p:nvSpPr>
        <p:spPr>
          <a:xfrm>
            <a:off x="1100464" y="5434190"/>
            <a:ext cx="51491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666666"/>
                </a:solidFill>
              </a:rPr>
              <a:t>Notes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For details see NCL control system documentation tracking sheet (</a:t>
            </a:r>
            <a:r>
              <a:rPr lang="en-US" sz="1200" dirty="0">
                <a:solidFill>
                  <a:srgbClr val="666666"/>
                </a:solidFill>
                <a:hlinkClick r:id="rId23"/>
              </a:rPr>
              <a:t>link</a:t>
            </a:r>
            <a:r>
              <a:rPr lang="en-US" sz="1200" dirty="0">
                <a:solidFill>
                  <a:srgbClr val="666666"/>
                </a:solidFill>
              </a:rPr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  <a:hlinkClick r:id="rId24"/>
              </a:rPr>
              <a:t>PBI verification reports </a:t>
            </a:r>
            <a:r>
              <a:rPr lang="en-US" sz="1200" dirty="0">
                <a:solidFill>
                  <a:srgbClr val="666666"/>
                </a:solidFill>
              </a:rPr>
              <a:t>mainly handled by system owners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RF IOCs &amp; OPIs are tested together with RF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see </a:t>
            </a:r>
            <a:r>
              <a:rPr lang="en-US" sz="1200" dirty="0">
                <a:solidFill>
                  <a:srgbClr val="666666"/>
                </a:solidFill>
                <a:hlinkClick r:id="rId25"/>
              </a:rPr>
              <a:t>RF IOCs deployment overview</a:t>
            </a:r>
            <a:endParaRPr lang="en-US" sz="1200" dirty="0">
              <a:solidFill>
                <a:srgbClr val="666666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B6F237-2DA0-48E0-BBFA-55353A7A0391}"/>
              </a:ext>
            </a:extLst>
          </p:cNvPr>
          <p:cNvSpPr txBox="1"/>
          <p:nvPr/>
        </p:nvSpPr>
        <p:spPr>
          <a:xfrm>
            <a:off x="7767805" y="5570529"/>
            <a:ext cx="349807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200" dirty="0">
                <a:solidFill>
                  <a:srgbClr val="666666"/>
                </a:solidFill>
              </a:rPr>
              <a:t>Legend</a:t>
            </a:r>
          </a:p>
          <a:p>
            <a:pPr algn="l"/>
            <a:r>
              <a:rPr lang="en-US" sz="1200" b="1" dirty="0">
                <a:solidFill>
                  <a:srgbClr val="008000"/>
                </a:solidFill>
                <a:latin typeface="Consolas" panose="020B0609020204030204" pitchFamily="49" charset="0"/>
              </a:rPr>
              <a:t>R Verification report Released/review</a:t>
            </a:r>
          </a:p>
          <a:p>
            <a:r>
              <a:rPr lang="en-US" sz="1200" b="1" dirty="0">
                <a:solidFill>
                  <a:srgbClr val="CC6600"/>
                </a:solidFill>
                <a:latin typeface="Consolas" panose="020B0609020204030204" pitchFamily="49" charset="0"/>
              </a:rPr>
              <a:t>P Verification report Preliminary draft</a:t>
            </a:r>
          </a:p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P Verification report Preliminary start</a:t>
            </a:r>
          </a:p>
        </p:txBody>
      </p:sp>
    </p:spTree>
    <p:extLst>
      <p:ext uri="{BB962C8B-B14F-4D97-AF65-F5344CB8AC3E}">
        <p14:creationId xmlns:p14="http://schemas.microsoft.com/office/powerpoint/2010/main" val="152200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Verification status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CBBD6C-A92E-40B5-AA44-0D3B19DD0A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SCL EPICS applications</a:t>
            </a:r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/>
          </p:nvPr>
        </p:nvGraphicFramePr>
        <p:xfrm>
          <a:off x="1103314" y="1614488"/>
          <a:ext cx="9571614" cy="3774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0760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2166761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440962">
                  <a:extLst>
                    <a:ext uri="{9D8B030D-6E8A-4147-A177-3AD203B41FA5}">
                      <a16:colId xmlns:a16="http://schemas.microsoft.com/office/drawing/2014/main" val="2112559583"/>
                    </a:ext>
                  </a:extLst>
                </a:gridCol>
                <a:gridCol w="2130162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  <a:gridCol w="444123">
                  <a:extLst>
                    <a:ext uri="{9D8B030D-6E8A-4147-A177-3AD203B41FA5}">
                      <a16:colId xmlns:a16="http://schemas.microsoft.com/office/drawing/2014/main" val="3340037645"/>
                    </a:ext>
                  </a:extLst>
                </a:gridCol>
                <a:gridCol w="2003601">
                  <a:extLst>
                    <a:ext uri="{9D8B030D-6E8A-4147-A177-3AD203B41FA5}">
                      <a16:colId xmlns:a16="http://schemas.microsoft.com/office/drawing/2014/main" val="600124322"/>
                    </a:ext>
                  </a:extLst>
                </a:gridCol>
                <a:gridCol w="445245">
                  <a:extLst>
                    <a:ext uri="{9D8B030D-6E8A-4147-A177-3AD203B41FA5}">
                      <a16:colId xmlns:a16="http://schemas.microsoft.com/office/drawing/2014/main" val="230478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/>
                        <a:t>Spokes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/>
                        <a:t>MBL &amp; HBL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/>
                        <a:t>A2T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RF </a:t>
                      </a:r>
                      <a:r>
                        <a:rPr lang="en-US" sz="1400" noProof="0" dirty="0"/>
                        <a:t>equipment</a:t>
                      </a:r>
                      <a:endParaRPr lang="en-GB" sz="14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hlinkClick r:id="rId3"/>
                        </a:rPr>
                        <a:t>LLRF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Slow Interlock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Fast Interlock</a:t>
                      </a: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Pin Diode</a:t>
                      </a: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Spoke Amplifier (RFPS)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Tuners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Sensors (Arc detector, Electron pickup)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CC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A6A6A6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A6A6A6"/>
                          </a:solidFill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LLRF 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  <a:hlinkClick r:id="rId4"/>
                        </a:rPr>
                        <a:t>MBL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  <a:hlinkClick r:id="rId5"/>
                        </a:rPr>
                        <a:t>HBL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Slow Interlock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Fast Interlock 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  <a:hlinkClick r:id="rId6"/>
                        </a:rPr>
                        <a:t>MBL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Pin Diode</a:t>
                      </a: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Klystron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Tuners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Sensors (Arc detector, Electron pickup)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CC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A6A6A6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A6A6A6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  <a:p>
                      <a:endParaRPr lang="en-US" sz="1200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44000"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 err="1"/>
                        <a:t>Cryo</a:t>
                      </a:r>
                      <a:r>
                        <a:rPr lang="sv-SE" sz="1400" dirty="0"/>
                        <a:t> </a:t>
                      </a:r>
                      <a:r>
                        <a:rPr lang="en-US" sz="1400" noProof="0" dirty="0"/>
                        <a:t>equipment</a:t>
                      </a:r>
                      <a:endParaRPr lang="en-GB" sz="14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  <a:hlinkClick r:id="rId7"/>
                        </a:rPr>
                        <a:t>Spoke Cryomodules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  <a:p>
                      <a:pPr marL="1174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Reports are released for all cryomodules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marR="0" lvl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8"/>
                        </a:rPr>
                        <a:t>Elliptical Cryomodules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Reports are released for all cryomodules</a:t>
                      </a:r>
                      <a:endParaRPr kumimoji="0" lang="en-US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PBI </a:t>
                      </a:r>
                      <a:r>
                        <a:rPr lang="en-US" sz="1400" noProof="0" dirty="0"/>
                        <a:t>equipment</a:t>
                      </a:r>
                      <a:endParaRPr lang="en-GB" sz="14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9"/>
                        </a:rPr>
                        <a:t>SCL Wire Scanner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982067"/>
                  </a:ext>
                </a:extLst>
              </a:tr>
              <a:tr h="213676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Insertable Beam Stop (SPK, MBL)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955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Other </a:t>
                      </a:r>
                      <a:r>
                        <a:rPr lang="en-US" sz="1400" noProof="0" dirty="0"/>
                        <a:t>equipment</a:t>
                      </a:r>
                      <a:endParaRPr lang="en-US" sz="1400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  <a:hlinkClick r:id="rId10"/>
                        </a:rPr>
                        <a:t>Tuning Beam Dump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 (temperature monitoring)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76461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6FD066D-62FB-4873-B49C-F2C79F488C28}"/>
              </a:ext>
            </a:extLst>
          </p:cNvPr>
          <p:cNvSpPr txBox="1"/>
          <p:nvPr/>
        </p:nvSpPr>
        <p:spPr>
          <a:xfrm>
            <a:off x="1103313" y="5434790"/>
            <a:ext cx="51154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666666"/>
                </a:solidFill>
              </a:rPr>
              <a:t>Notes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For details see SCL control system documentation tracking sheet (</a:t>
            </a:r>
            <a:r>
              <a:rPr lang="en-US" sz="1200" dirty="0">
                <a:solidFill>
                  <a:srgbClr val="666666"/>
                </a:solidFill>
                <a:hlinkClick r:id="rId11"/>
              </a:rPr>
              <a:t>link</a:t>
            </a:r>
            <a:r>
              <a:rPr lang="en-US" sz="1200" dirty="0">
                <a:solidFill>
                  <a:srgbClr val="666666"/>
                </a:solidFill>
              </a:rPr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  <a:hlinkClick r:id="rId12"/>
              </a:rPr>
              <a:t>PBI verification reports </a:t>
            </a:r>
            <a:r>
              <a:rPr lang="en-US" sz="1200" dirty="0">
                <a:solidFill>
                  <a:srgbClr val="666666"/>
                </a:solidFill>
              </a:rPr>
              <a:t>mainly handled by system owners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RF IOCs &amp; OPIs are tested together with RF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see </a:t>
            </a:r>
            <a:r>
              <a:rPr lang="en-US" sz="1200" dirty="0">
                <a:solidFill>
                  <a:srgbClr val="666666"/>
                </a:solidFill>
                <a:hlinkClick r:id="rId13"/>
              </a:rPr>
              <a:t>RF IOCs deployment overview</a:t>
            </a:r>
            <a:endParaRPr lang="en-US" sz="1200" dirty="0">
              <a:solidFill>
                <a:srgbClr val="666666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F25CD3-CD89-4418-8228-3A2C9BFA223D}"/>
              </a:ext>
            </a:extLst>
          </p:cNvPr>
          <p:cNvSpPr txBox="1"/>
          <p:nvPr/>
        </p:nvSpPr>
        <p:spPr>
          <a:xfrm>
            <a:off x="7767805" y="5570529"/>
            <a:ext cx="349807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200" dirty="0">
                <a:solidFill>
                  <a:srgbClr val="666666"/>
                </a:solidFill>
              </a:rPr>
              <a:t>Legend</a:t>
            </a:r>
          </a:p>
          <a:p>
            <a:pPr algn="l"/>
            <a:r>
              <a:rPr lang="en-US" sz="1200" b="1" dirty="0">
                <a:solidFill>
                  <a:srgbClr val="008000"/>
                </a:solidFill>
                <a:latin typeface="Consolas" panose="020B0609020204030204" pitchFamily="49" charset="0"/>
              </a:rPr>
              <a:t>R Verification report Released/review</a:t>
            </a:r>
          </a:p>
          <a:p>
            <a:r>
              <a:rPr lang="en-US" sz="1200" b="1" dirty="0">
                <a:solidFill>
                  <a:srgbClr val="CC6600"/>
                </a:solidFill>
                <a:latin typeface="Consolas" panose="020B0609020204030204" pitchFamily="49" charset="0"/>
              </a:rPr>
              <a:t>P Verification report Preliminary draft</a:t>
            </a:r>
          </a:p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P Verification report Preliminary start</a:t>
            </a:r>
          </a:p>
        </p:txBody>
      </p:sp>
    </p:spTree>
    <p:extLst>
      <p:ext uri="{BB962C8B-B14F-4D97-AF65-F5344CB8AC3E}">
        <p14:creationId xmlns:p14="http://schemas.microsoft.com/office/powerpoint/2010/main" val="390713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6508</TotalTime>
  <Words>1326</Words>
  <Application>Microsoft Office PowerPoint</Application>
  <PresentationFormat>Widescreen</PresentationFormat>
  <Paragraphs>405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Consolas</vt:lpstr>
      <vt:lpstr>Segoe UI</vt:lpstr>
      <vt:lpstr>Segoe UI Light</vt:lpstr>
      <vt:lpstr>Segoe UI Semibold</vt:lpstr>
      <vt:lpstr>Wingdings</vt:lpstr>
      <vt:lpstr>Office-tema</vt:lpstr>
      <vt:lpstr>SAR4 EPICS Integrations</vt:lpstr>
      <vt:lpstr>ESS EPICS Environment</vt:lpstr>
      <vt:lpstr>EPICS deployments</vt:lpstr>
      <vt:lpstr>Cryogenic EPICS integrations</vt:lpstr>
      <vt:lpstr>Beam diagnostic EPICS integrations</vt:lpstr>
      <vt:lpstr>Radio frequency EPICS integrations</vt:lpstr>
      <vt:lpstr>Other EPICS integrations</vt:lpstr>
      <vt:lpstr>Verification status</vt:lpstr>
      <vt:lpstr>Verification status</vt:lpstr>
      <vt:lpstr>Verification status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title for a PowerPoint presentation</dc:title>
  <dc:creator>kristine.arada@ess.eu</dc:creator>
  <cp:lastModifiedBy>Karl Vestin</cp:lastModifiedBy>
  <cp:revision>211</cp:revision>
  <cp:lastPrinted>2019-03-08T10:27:30Z</cp:lastPrinted>
  <dcterms:created xsi:type="dcterms:W3CDTF">2023-01-03T10:17:55Z</dcterms:created>
  <dcterms:modified xsi:type="dcterms:W3CDTF">2025-02-04T09:12:25Z</dcterms:modified>
</cp:coreProperties>
</file>