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2" r:id="rId2"/>
    <p:sldId id="267" r:id="rId3"/>
    <p:sldId id="272" r:id="rId4"/>
    <p:sldId id="378" r:id="rId5"/>
    <p:sldId id="300" r:id="rId6"/>
    <p:sldId id="335" r:id="rId7"/>
    <p:sldId id="388" r:id="rId8"/>
    <p:sldId id="302" r:id="rId9"/>
    <p:sldId id="353" r:id="rId10"/>
    <p:sldId id="354" r:id="rId11"/>
    <p:sldId id="282" r:id="rId12"/>
    <p:sldId id="299" r:id="rId13"/>
    <p:sldId id="389" r:id="rId14"/>
    <p:sldId id="278" r:id="rId15"/>
    <p:sldId id="303" r:id="rId16"/>
    <p:sldId id="305" r:id="rId17"/>
    <p:sldId id="279" r:id="rId18"/>
    <p:sldId id="296" r:id="rId19"/>
    <p:sldId id="306" r:id="rId20"/>
    <p:sldId id="304"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79247" autoAdjust="0"/>
  </p:normalViewPr>
  <p:slideViewPr>
    <p:cSldViewPr snapToGrid="0" snapToObjects="1">
      <p:cViewPr varScale="1">
        <p:scale>
          <a:sx n="91" d="100"/>
          <a:sy n="91" d="100"/>
        </p:scale>
        <p:origin x="2016" y="192"/>
      </p:cViewPr>
      <p:guideLst/>
    </p:cSldViewPr>
  </p:slideViewPr>
  <p:outlineViewPr>
    <p:cViewPr>
      <p:scale>
        <a:sx n="33" d="100"/>
        <a:sy n="33" d="100"/>
      </p:scale>
      <p:origin x="0" y="-24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2025-08-25</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ESS user journey at ESS is long and complicated, starting from their first interaction when they register through to the publication of science at the end. We aim to integrate this journey as much as possible. As is clear there are many stakeholders in this journey, often involving the UOS but not owned by the user office.</a:t>
            </a:r>
          </a:p>
          <a:p>
            <a:endParaRPr lang="en-GB" dirty="0"/>
          </a:p>
          <a:p>
            <a:r>
              <a:rPr lang="en-GB" dirty="0"/>
              <a:t>Not a blocker for first science - BUT</a:t>
            </a:r>
          </a:p>
          <a:p>
            <a:endParaRPr lang="en-GB" dirty="0"/>
          </a:p>
          <a:p>
            <a:r>
              <a:rPr lang="en-GB" dirty="0"/>
              <a:t>The more deeply we embed these processes in time for our first friendly users, the better we embed ESS expectations in the user community. The more transparent and consistent we are in our delivery of service to users, the greater their ability to comply with their needs. If guidelines are uniformly implemented, we will be able to identify the needs of the users as they become apparent and adapt to best meet these needs. Difficult to change poor processes once they have become ‘normal’ and we don’t want to lay the foundation for this.</a:t>
            </a:r>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178089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solidFill>
                  <a:srgbClr val="666666"/>
                </a:solidFill>
              </a:rPr>
              <a:t>Talk through the current peer reviewed access process.</a:t>
            </a:r>
          </a:p>
          <a:p>
            <a:pPr marL="0" indent="0">
              <a:buFont typeface="Arial" panose="020B0604020202020204" pitchFamily="34" charset="0"/>
              <a:buNone/>
            </a:pPr>
            <a:endParaRPr lang="en-US" sz="2800" dirty="0">
              <a:solidFill>
                <a:srgbClr val="666666"/>
              </a:solidFill>
            </a:endParaRPr>
          </a:p>
          <a:p>
            <a:pPr marL="0" indent="0">
              <a:buFont typeface="Arial" panose="020B0604020202020204" pitchFamily="34" charset="0"/>
              <a:buNone/>
            </a:pPr>
            <a:r>
              <a:rPr lang="en-US" sz="2800" dirty="0">
                <a:solidFill>
                  <a:srgbClr val="666666"/>
                </a:solidFill>
              </a:rPr>
              <a:t>So far we have designed a proposal submission and review process for a ‘standard’ peer reviewed experiment, assuming this will be our most significant use case. </a:t>
            </a:r>
          </a:p>
          <a:p>
            <a:pPr marL="0" indent="0">
              <a:buFont typeface="Arial" panose="020B0604020202020204" pitchFamily="34" charset="0"/>
              <a:buNone/>
            </a:pPr>
            <a:r>
              <a:rPr lang="en-US" sz="2800" dirty="0">
                <a:solidFill>
                  <a:srgbClr val="666666"/>
                </a:solidFill>
              </a:rPr>
              <a:t> - tailored to the DEMAX requirements for calls 2a (proposal submission) and 2b (proposal submission and review).</a:t>
            </a:r>
          </a:p>
          <a:p>
            <a:pPr marL="0" indent="0">
              <a:buFont typeface="Arial" panose="020B0604020202020204" pitchFamily="34" charset="0"/>
              <a:buNone/>
            </a:pPr>
            <a:r>
              <a:rPr lang="en-US" sz="2800" dirty="0">
                <a:solidFill>
                  <a:srgbClr val="666666"/>
                </a:solidFill>
              </a:rPr>
              <a:t> - very happy with the success of virtual peer review meeting. This could be significant for us when we have few proposals and a broad range of science to review, even if not all reviews/reviewers are remote. </a:t>
            </a:r>
          </a:p>
          <a:p>
            <a:pPr marL="0" indent="0">
              <a:buFont typeface="Arial" panose="020B0604020202020204" pitchFamily="34" charset="0"/>
              <a:buNone/>
            </a:pPr>
            <a:endParaRPr lang="en-US" sz="2800" dirty="0">
              <a:solidFill>
                <a:srgbClr val="66666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666666"/>
                </a:solidFill>
              </a:rPr>
              <a:t>Proposal review and results can be a little awkward and the process needs to be documented and become familiar. Software tools are there but not always perfectly presented</a:t>
            </a:r>
          </a:p>
          <a:p>
            <a:pPr marL="0" indent="0">
              <a:buFont typeface="Arial" panose="020B0604020202020204" pitchFamily="34" charset="0"/>
              <a:buNone/>
            </a:pPr>
            <a:endParaRPr lang="en-US" sz="2800" dirty="0">
              <a:solidFill>
                <a:srgbClr val="666666"/>
              </a:solidFill>
            </a:endParaRPr>
          </a:p>
          <a:p>
            <a:pPr marL="0" indent="0">
              <a:buFont typeface="Arial" panose="020B0604020202020204" pitchFamily="34" charset="0"/>
              <a:buNone/>
            </a:pPr>
            <a:r>
              <a:rPr lang="en-US" sz="2800" dirty="0">
                <a:solidFill>
                  <a:srgbClr val="666666"/>
                </a:solidFill>
              </a:rPr>
              <a:t>ACTION: Giovanna – are you happy with this process as our backbone? Do you see additional steps for which we need to cater?</a:t>
            </a:r>
          </a:p>
          <a:p>
            <a:pPr marL="0" indent="0">
              <a:buFont typeface="Arial" panose="020B0604020202020204" pitchFamily="34" charset="0"/>
              <a:buNone/>
            </a:pPr>
            <a:r>
              <a:rPr lang="en-US" sz="2800" dirty="0">
                <a:solidFill>
                  <a:srgbClr val="666666"/>
                </a:solidFill>
              </a:rPr>
              <a:t>ACTION: Giovanna – without an access policy we don’t have any agreed access routes. We have run peer reviewed DEMAX access and are now running a rolling call for access with internal ESS science review.</a:t>
            </a:r>
          </a:p>
          <a:p>
            <a:pPr marL="0" indent="0">
              <a:buFont typeface="Arial" panose="020B0604020202020204" pitchFamily="34" charset="0"/>
              <a:buNone/>
            </a:pPr>
            <a:r>
              <a:rPr lang="en-US" sz="2800" dirty="0">
                <a:solidFill>
                  <a:srgbClr val="666666"/>
                </a:solidFill>
              </a:rPr>
              <a:t>COMMENT: Carina’s pet hope is to reach a stage where ESS feels it can apply anonymized peer reviewing of proposals in some form to reduce impact of unconscious bias.</a:t>
            </a:r>
            <a:endParaRPr lang="en-US" dirty="0">
              <a:solidFill>
                <a:srgbClr val="666666"/>
              </a:solidFill>
            </a:endParaRPr>
          </a:p>
          <a:p>
            <a:pPr marL="342900" indent="-342900" algn="l">
              <a:buFont typeface="Arial" panose="020B0604020202020204" pitchFamily="34" charset="0"/>
              <a:buChar char="•"/>
            </a:pPr>
            <a:endParaRPr lang="en-US" dirty="0">
              <a:solidFill>
                <a:srgbClr val="666666"/>
              </a:solidFill>
            </a:endParaRPr>
          </a:p>
          <a:p>
            <a:endParaRPr lang="en-SE" dirty="0"/>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94602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168671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51499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2025-08-25</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2025-08-25</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US" sz="3200" dirty="0"/>
              <a:t>Excellence Review</a:t>
            </a: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10</a:t>
            </a:fld>
            <a:endParaRPr lang="sv-SE" dirty="0"/>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Scientific Evaluation and Access Policy	</a:t>
            </a:r>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p:txBody>
          <a:bodyPr/>
          <a:lstStyle/>
          <a:p>
            <a:pPr>
              <a:buFont typeface="Arial" panose="020B0604020202020204" pitchFamily="34" charset="0"/>
              <a:buChar char="•"/>
            </a:pPr>
            <a:r>
              <a:rPr lang="en-SE" dirty="0"/>
              <a:t>Judge scientific excellence</a:t>
            </a:r>
          </a:p>
          <a:p>
            <a:pPr lvl="2">
              <a:buFont typeface="Arial" panose="020B0604020202020204" pitchFamily="34" charset="0"/>
              <a:buChar char="•"/>
            </a:pPr>
            <a:r>
              <a:rPr lang="en-SE" dirty="0"/>
              <a:t>Grade</a:t>
            </a:r>
          </a:p>
          <a:p>
            <a:pPr lvl="2">
              <a:buFont typeface="Arial" panose="020B0604020202020204" pitchFamily="34" charset="0"/>
              <a:buChar char="•"/>
            </a:pPr>
            <a:r>
              <a:rPr lang="en-SE" dirty="0"/>
              <a:t>Comment</a:t>
            </a:r>
          </a:p>
          <a:p>
            <a:pPr lvl="2">
              <a:buFont typeface="Arial" panose="020B0604020202020204" pitchFamily="34" charset="0"/>
              <a:buChar char="•"/>
            </a:pPr>
            <a:r>
              <a:rPr lang="en-SE" dirty="0"/>
              <a:t>Control feasibility</a:t>
            </a:r>
          </a:p>
          <a:p>
            <a:pPr lvl="2">
              <a:buFont typeface="Arial" panose="020B0604020202020204" pitchFamily="34" charset="0"/>
              <a:buChar char="•"/>
            </a:pPr>
            <a:r>
              <a:rPr lang="en-SE" dirty="0"/>
              <a:t>Check previous work</a:t>
            </a:r>
          </a:p>
          <a:p>
            <a:pPr marL="0" indent="0">
              <a:buNone/>
            </a:pPr>
            <a:endParaRPr lang="en-SE" dirty="0"/>
          </a:p>
          <a:p>
            <a:pPr>
              <a:buFont typeface="Arial" panose="020B0604020202020204" pitchFamily="34" charset="0"/>
              <a:buChar char="•"/>
            </a:pPr>
            <a:r>
              <a:rPr lang="en-SE" dirty="0"/>
              <a:t> Meeting:</a:t>
            </a:r>
          </a:p>
          <a:p>
            <a:pPr lvl="2">
              <a:buFont typeface="Arial" panose="020B0604020202020204" pitchFamily="34" charset="0"/>
              <a:buChar char="•"/>
            </a:pPr>
            <a:r>
              <a:rPr lang="en-SE" dirty="0"/>
              <a:t>Rank proposals</a:t>
            </a:r>
          </a:p>
          <a:p>
            <a:pPr lvl="2">
              <a:buFont typeface="Arial" panose="020B0604020202020204" pitchFamily="34" charset="0"/>
              <a:buChar char="•"/>
            </a:pPr>
            <a:r>
              <a:rPr lang="en-SE" dirty="0"/>
              <a:t>Time allocate</a:t>
            </a:r>
          </a:p>
        </p:txBody>
      </p:sp>
      <p:pic>
        <p:nvPicPr>
          <p:cNvPr id="9" name="Picture 8">
            <a:extLst>
              <a:ext uri="{FF2B5EF4-FFF2-40B4-BE49-F238E27FC236}">
                <a16:creationId xmlns:a16="http://schemas.microsoft.com/office/drawing/2014/main" id="{D0787A5F-01E8-BF22-01A3-D404F41C704A}"/>
              </a:ext>
            </a:extLst>
          </p:cNvPr>
          <p:cNvPicPr>
            <a:picLocks noChangeAspect="1"/>
          </p:cNvPicPr>
          <p:nvPr/>
        </p:nvPicPr>
        <p:blipFill>
          <a:blip r:embed="rId3"/>
          <a:stretch>
            <a:fillRect/>
          </a:stretch>
        </p:blipFill>
        <p:spPr>
          <a:xfrm>
            <a:off x="6005275" y="455897"/>
            <a:ext cx="4782934" cy="3376570"/>
          </a:xfrm>
          <a:prstGeom prst="rect">
            <a:avLst/>
          </a:prstGeom>
        </p:spPr>
      </p:pic>
      <p:pic>
        <p:nvPicPr>
          <p:cNvPr id="8" name="Picture 7">
            <a:extLst>
              <a:ext uri="{FF2B5EF4-FFF2-40B4-BE49-F238E27FC236}">
                <a16:creationId xmlns:a16="http://schemas.microsoft.com/office/drawing/2014/main" id="{977734DE-96F9-F2EC-4933-DEB02CA7B15F}"/>
              </a:ext>
            </a:extLst>
          </p:cNvPr>
          <p:cNvPicPr>
            <a:picLocks noChangeAspect="1"/>
          </p:cNvPicPr>
          <p:nvPr/>
        </p:nvPicPr>
        <p:blipFill>
          <a:blip r:embed="rId4"/>
          <a:stretch>
            <a:fillRect/>
          </a:stretch>
        </p:blipFill>
        <p:spPr>
          <a:xfrm>
            <a:off x="7133599" y="3832467"/>
            <a:ext cx="2973293" cy="2973293"/>
          </a:xfrm>
          <a:prstGeom prst="rect">
            <a:avLst/>
          </a:prstGeom>
        </p:spPr>
      </p:pic>
    </p:spTree>
    <p:extLst>
      <p:ext uri="{BB962C8B-B14F-4D97-AF65-F5344CB8AC3E}">
        <p14:creationId xmlns:p14="http://schemas.microsoft.com/office/powerpoint/2010/main" val="24548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681851" y="817043"/>
            <a:ext cx="4255909" cy="2462613"/>
          </a:xfrm>
        </p:spPr>
        <p:txBody>
          <a:bodyPr/>
          <a:lstStyle/>
          <a:p>
            <a:r>
              <a:rPr lang="en-US" sz="4400" dirty="0"/>
              <a:t>Proposal do's and don'ts</a:t>
            </a:r>
            <a:endParaRPr lang="en-GB" dirty="0"/>
          </a:p>
        </p:txBody>
      </p:sp>
    </p:spTree>
    <p:extLst>
      <p:ext uri="{BB962C8B-B14F-4D97-AF65-F5344CB8AC3E}">
        <p14:creationId xmlns:p14="http://schemas.microsoft.com/office/powerpoint/2010/main" val="17584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US" sz="3200" dirty="0"/>
              <a:t>Preparing a Winning Proposal</a:t>
            </a: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12</a:t>
            </a:fld>
            <a:endParaRPr lang="sv-SE" dirty="0"/>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p:txBody>
          <a:bodyPr/>
          <a:lstStyle/>
          <a:p>
            <a:r>
              <a:rPr lang="en-SE" dirty="0"/>
              <a:t>Practical tips:</a:t>
            </a:r>
          </a:p>
          <a:p>
            <a:r>
              <a:rPr lang="en-SE" dirty="0"/>
              <a:t>1) start early</a:t>
            </a:r>
          </a:p>
          <a:p>
            <a:r>
              <a:rPr lang="en-SE" dirty="0"/>
              <a:t>2) always talk to the instrument scientist(s) for the latest updates and advice</a:t>
            </a:r>
          </a:p>
          <a:p>
            <a:r>
              <a:rPr lang="en-SE" dirty="0"/>
              <a:t>3) check all the questions you need to answer and carefully review that they are suitably addressed</a:t>
            </a:r>
          </a:p>
          <a:p>
            <a:r>
              <a:rPr lang="en-SE" dirty="0"/>
              <a:t>4) ask the user office for help if using the software is presenting challenges – as far ahead of time as you can</a:t>
            </a:r>
          </a:p>
          <a:p>
            <a:r>
              <a:rPr lang="en-SE" dirty="0"/>
              <a:t>5) do not miss the deadline for submission</a:t>
            </a:r>
          </a:p>
        </p:txBody>
      </p:sp>
      <p:sp>
        <p:nvSpPr>
          <p:cNvPr id="6" name="Content Placeholder 5">
            <a:extLst>
              <a:ext uri="{FF2B5EF4-FFF2-40B4-BE49-F238E27FC236}">
                <a16:creationId xmlns:a16="http://schemas.microsoft.com/office/drawing/2014/main" id="{6D01B0F2-93D7-BE23-BE9C-B4283377D5A7}"/>
              </a:ext>
            </a:extLst>
          </p:cNvPr>
          <p:cNvSpPr>
            <a:spLocks noGrp="1"/>
          </p:cNvSpPr>
          <p:nvPr>
            <p:ph idx="13"/>
          </p:nvPr>
        </p:nvSpPr>
        <p:spPr/>
        <p:txBody>
          <a:bodyPr/>
          <a:lstStyle/>
          <a:p>
            <a:r>
              <a:rPr lang="en-SE" dirty="0"/>
              <a:t>Writing tips:</a:t>
            </a:r>
          </a:p>
          <a:p>
            <a:r>
              <a:rPr lang="en-SE" dirty="0"/>
              <a:t>1) write for a well educated, scientifically interested audience</a:t>
            </a:r>
          </a:p>
          <a:p>
            <a:r>
              <a:rPr lang="en-SE" dirty="0"/>
              <a:t>2) use gramatical, uncomplicated language (usually English) to be easily read and understood</a:t>
            </a:r>
          </a:p>
          <a:p>
            <a:r>
              <a:rPr lang="en-SE" dirty="0"/>
              <a:t>3) comply with length guidelines and number of figures</a:t>
            </a:r>
          </a:p>
          <a:p>
            <a:r>
              <a:rPr lang="en-SE" dirty="0"/>
              <a:t>4) be precise about the sample(s) and experiment(s) you plan</a:t>
            </a:r>
          </a:p>
          <a:p>
            <a:r>
              <a:rPr lang="en-SE" dirty="0"/>
              <a:t>5) explain why the science requires the tools you are asking for and why it needs to be done now very clearly</a:t>
            </a:r>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Scientific Evaluation and Access Policy	</a:t>
            </a:r>
          </a:p>
        </p:txBody>
      </p:sp>
    </p:spTree>
    <p:extLst>
      <p:ext uri="{BB962C8B-B14F-4D97-AF65-F5344CB8AC3E}">
        <p14:creationId xmlns:p14="http://schemas.microsoft.com/office/powerpoint/2010/main" val="119150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US" sz="3200" dirty="0"/>
              <a:t>Adding value to a proposal</a:t>
            </a: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13</a:t>
            </a:fld>
            <a:endParaRPr lang="sv-SE" dirty="0"/>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a:xfrm>
            <a:off x="1094400" y="1562400"/>
            <a:ext cx="10384092" cy="4768062"/>
          </a:xfrm>
        </p:spPr>
        <p:txBody>
          <a:bodyPr/>
          <a:lstStyle/>
          <a:p>
            <a:r>
              <a:rPr lang="en-SE" dirty="0"/>
              <a:t>Always remember:</a:t>
            </a:r>
          </a:p>
          <a:p>
            <a:pPr marL="457200" indent="-457200">
              <a:buFont typeface="+mj-lt"/>
              <a:buAutoNum type="arabicPeriod"/>
            </a:pPr>
            <a:r>
              <a:rPr lang="en-SE" dirty="0"/>
              <a:t>Make the impact of the research clear – you can’t afford wasted words</a:t>
            </a:r>
          </a:p>
          <a:p>
            <a:pPr marL="457200" indent="-457200">
              <a:buFont typeface="+mj-lt"/>
              <a:buAutoNum type="arabicPeriod"/>
            </a:pPr>
            <a:r>
              <a:rPr lang="en-SE" dirty="0"/>
              <a:t>Clearly state the need for the instrument you request</a:t>
            </a:r>
          </a:p>
          <a:p>
            <a:pPr marL="457200" indent="-457200">
              <a:buFont typeface="+mj-lt"/>
              <a:buAutoNum type="arabicPeriod"/>
            </a:pPr>
            <a:r>
              <a:rPr lang="en-SE" dirty="0"/>
              <a:t>Indicate what other research will complement this experiment</a:t>
            </a:r>
          </a:p>
          <a:p>
            <a:pPr marL="457200" indent="-457200">
              <a:buFont typeface="+mj-lt"/>
              <a:buAutoNum type="arabicPeriod"/>
            </a:pPr>
            <a:r>
              <a:rPr lang="en-SE" dirty="0"/>
              <a:t>Demonstrate the prior art that your team has which will make this successful</a:t>
            </a:r>
          </a:p>
          <a:p>
            <a:pPr marL="457200" indent="-457200">
              <a:buFont typeface="+mj-lt"/>
              <a:buAutoNum type="arabicPeriod"/>
            </a:pPr>
            <a:r>
              <a:rPr lang="en-SE" dirty="0"/>
              <a:t>Explain why now is the time for this work</a:t>
            </a:r>
          </a:p>
          <a:p>
            <a:pPr marL="457200" indent="-457200">
              <a:buFont typeface="+mj-lt"/>
              <a:buAutoNum type="arabicPeriod"/>
            </a:pPr>
            <a:r>
              <a:rPr lang="en-SE" dirty="0"/>
              <a:t>Let the reviewer know if the sample is ready to go – if it isn’t clearly explain how it will be ready in time and any mitigation for problems</a:t>
            </a:r>
          </a:p>
          <a:p>
            <a:pPr marL="457200" indent="-457200">
              <a:buFont typeface="+mj-lt"/>
              <a:buAutoNum type="arabicPeriod"/>
            </a:pPr>
            <a:r>
              <a:rPr lang="en-SE" dirty="0"/>
              <a:t>The peer reviewers have a collective memory – they will know if they rejected this proposal before so be clear what has changed in the new approach</a:t>
            </a:r>
          </a:p>
          <a:p>
            <a:pPr marL="457200" indent="-457200">
              <a:buFont typeface="+mj-lt"/>
              <a:buAutoNum type="arabicPeriod"/>
            </a:pPr>
            <a:r>
              <a:rPr lang="en-SE" dirty="0"/>
              <a:t>Express your motivation – why does this work give you joy? In a bundle of proposals in the same format, it’s amazing how enthusiasm stands out</a:t>
            </a:r>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Scientific Evaluation and Access Policy	</a:t>
            </a:r>
          </a:p>
        </p:txBody>
      </p:sp>
    </p:spTree>
    <p:extLst>
      <p:ext uri="{BB962C8B-B14F-4D97-AF65-F5344CB8AC3E}">
        <p14:creationId xmlns:p14="http://schemas.microsoft.com/office/powerpoint/2010/main" val="29949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681851" y="817043"/>
            <a:ext cx="4255909" cy="2462613"/>
          </a:xfrm>
        </p:spPr>
        <p:txBody>
          <a:bodyPr/>
          <a:lstStyle/>
          <a:p>
            <a:r>
              <a:rPr lang="en-GB" dirty="0"/>
              <a:t>Data Policy</a:t>
            </a:r>
          </a:p>
        </p:txBody>
      </p:sp>
      <p:pic>
        <p:nvPicPr>
          <p:cNvPr id="1026" name="Picture 2" descr="Big Data or Smart Data? The case of engine performance monitoring -  SAFETY4SEA">
            <a:extLst>
              <a:ext uri="{FF2B5EF4-FFF2-40B4-BE49-F238E27FC236}">
                <a16:creationId xmlns:a16="http://schemas.microsoft.com/office/drawing/2014/main" id="{2A5A5B49-B77E-A602-94CD-77F1B96D0C29}"/>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8125" r="281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US" sz="3200" dirty="0"/>
              <a:t>ESS Data Policy</a:t>
            </a: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15</a:t>
            </a:fld>
            <a:endParaRPr lang="sv-SE" dirty="0"/>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Main elements</a:t>
            </a:r>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p:txBody>
          <a:bodyPr/>
          <a:lstStyle/>
          <a:p>
            <a:pPr>
              <a:buFont typeface="Arial" panose="020B0604020202020204" pitchFamily="34" charset="0"/>
              <a:buChar char="•"/>
            </a:pPr>
            <a:r>
              <a:rPr lang="en-GB" dirty="0"/>
              <a:t> ESS is the custodian of raw data and metadata from all beamlines</a:t>
            </a:r>
          </a:p>
          <a:p>
            <a:pPr>
              <a:buFont typeface="Arial" panose="020B0604020202020204" pitchFamily="34" charset="0"/>
              <a:buChar char="•"/>
            </a:pPr>
            <a:r>
              <a:rPr lang="en-GB" dirty="0"/>
              <a:t> ESS will automatically collect metadata for all experiments </a:t>
            </a:r>
          </a:p>
          <a:p>
            <a:pPr>
              <a:buFont typeface="Arial" panose="020B0604020202020204" pitchFamily="34" charset="0"/>
              <a:buChar char="•"/>
            </a:pPr>
            <a:r>
              <a:rPr lang="en-GB" dirty="0"/>
              <a:t> ESS will store metadata in a metadata catalogue</a:t>
            </a:r>
          </a:p>
          <a:p>
            <a:pPr>
              <a:buFont typeface="Arial" panose="020B0604020202020204" pitchFamily="34" charset="0"/>
              <a:buChar char="•"/>
            </a:pPr>
            <a:r>
              <a:rPr lang="en-GB" dirty="0"/>
              <a:t> High level metadata will be published as soon as possible, i.e. Title, Authors, Beamline, Abstract</a:t>
            </a:r>
          </a:p>
          <a:p>
            <a:pPr>
              <a:buFont typeface="Arial" panose="020B0604020202020204" pitchFamily="34" charset="0"/>
              <a:buChar char="•"/>
            </a:pPr>
            <a:r>
              <a:rPr lang="en-GB" dirty="0"/>
              <a:t> Experimental team has sole access to the data during the so-called embargo period of 3 years; request to extend embargo period can be made </a:t>
            </a:r>
          </a:p>
          <a:p>
            <a:pPr>
              <a:buFont typeface="Arial" panose="020B0604020202020204" pitchFamily="34" charset="0"/>
              <a:buChar char="•"/>
            </a:pPr>
            <a:r>
              <a:rPr lang="en-GB" dirty="0"/>
              <a:t> After embargo ESS will make the data “Open Access”</a:t>
            </a:r>
          </a:p>
          <a:p>
            <a:pPr>
              <a:buFont typeface="Arial" panose="020B0604020202020204" pitchFamily="34" charset="0"/>
              <a:buChar char="•"/>
            </a:pPr>
            <a:r>
              <a:rPr lang="en-GB" dirty="0"/>
              <a:t> Proprietary i.e. commercial data belong by default to the PI and are not archived unless explicitly agreed</a:t>
            </a:r>
            <a:endParaRPr lang="en-SE" dirty="0"/>
          </a:p>
        </p:txBody>
      </p:sp>
    </p:spTree>
    <p:extLst>
      <p:ext uri="{BB962C8B-B14F-4D97-AF65-F5344CB8AC3E}">
        <p14:creationId xmlns:p14="http://schemas.microsoft.com/office/powerpoint/2010/main" val="35124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US" sz="3200" dirty="0"/>
              <a:t>ESS Data Policy</a:t>
            </a: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16</a:t>
            </a:fld>
            <a:endParaRPr lang="sv-SE" dirty="0"/>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Questions</a:t>
            </a:r>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p:txBody>
          <a:bodyPr/>
          <a:lstStyle/>
          <a:p>
            <a:pPr>
              <a:buFont typeface="Arial" panose="020B0604020202020204" pitchFamily="34" charset="0"/>
              <a:buChar char="•"/>
            </a:pPr>
            <a:r>
              <a:rPr lang="en-SE" dirty="0"/>
              <a:t>Analysis</a:t>
            </a:r>
          </a:p>
          <a:p>
            <a:pPr lvl="1">
              <a:buFont typeface="Arial" panose="020B0604020202020204" pitchFamily="34" charset="0"/>
              <a:buChar char="•"/>
            </a:pPr>
            <a:r>
              <a:rPr lang="en-GB" dirty="0"/>
              <a:t>Access to the results of analysis performed on raw data and meta data is restricted to the person or persons performing the analysis, unless otherwise requested by those persons. If the raw data being analysed is still restricted, access to the analysis results must be granted by the PT.</a:t>
            </a:r>
            <a:endParaRPr lang="en-SE" dirty="0"/>
          </a:p>
          <a:p>
            <a:pPr>
              <a:buFont typeface="Arial" panose="020B0604020202020204" pitchFamily="34" charset="0"/>
              <a:buChar char="•"/>
            </a:pPr>
            <a:r>
              <a:rPr lang="en-SE" dirty="0"/>
              <a:t>Long term storage</a:t>
            </a:r>
          </a:p>
          <a:p>
            <a:pPr lvl="1">
              <a:buFont typeface="Arial" panose="020B0604020202020204" pitchFamily="34" charset="0"/>
              <a:buChar char="•"/>
            </a:pPr>
            <a:r>
              <a:rPr lang="en-GB" dirty="0"/>
              <a:t>If ESS decides to stop acting as a custodian of some scientific research data after 10 years, ESS will inform the PIs concerned in a timely manner allowing them to make a copy of the scientific research data that was generated by their proposal(s), provided ESS is aware of the e-mail address of the PI.</a:t>
            </a:r>
            <a:endParaRPr lang="en-SE" dirty="0"/>
          </a:p>
          <a:p>
            <a:pPr lvl="1">
              <a:buFont typeface="Arial" panose="020B0604020202020204" pitchFamily="34" charset="0"/>
              <a:buChar char="•"/>
            </a:pPr>
            <a:endParaRPr lang="en-SE" dirty="0"/>
          </a:p>
          <a:p>
            <a:pPr marL="0" indent="0">
              <a:buNone/>
            </a:pPr>
            <a:endParaRPr lang="en-SE" dirty="0"/>
          </a:p>
        </p:txBody>
      </p:sp>
    </p:spTree>
    <p:extLst>
      <p:ext uri="{BB962C8B-B14F-4D97-AF65-F5344CB8AC3E}">
        <p14:creationId xmlns:p14="http://schemas.microsoft.com/office/powerpoint/2010/main" val="22044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pic>
        <p:nvPicPr>
          <p:cNvPr id="5" name="Picture Placeholder 4">
            <a:extLst>
              <a:ext uri="{FF2B5EF4-FFF2-40B4-BE49-F238E27FC236}">
                <a16:creationId xmlns:a16="http://schemas.microsoft.com/office/drawing/2014/main" id="{DA65B687-E6B5-B537-9FA4-156CBCDF8185}"/>
              </a:ext>
            </a:extLst>
          </p:cNvPr>
          <p:cNvPicPr>
            <a:picLocks noGrp="1" noChangeAspect="1"/>
          </p:cNvPicPr>
          <p:nvPr>
            <p:ph type="pic" sz="quarter" idx="12"/>
          </p:nvPr>
        </p:nvPicPr>
        <p:blipFill rotWithShape="1">
          <a:blip r:embed="rId2"/>
          <a:srcRect l="171" r="37761"/>
          <a:stretch/>
        </p:blipFill>
        <p:spPr>
          <a:xfrm>
            <a:off x="6477712" y="0"/>
            <a:ext cx="5714288" cy="6858000"/>
          </a:xfrm>
        </p:spPr>
      </p:pic>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681851" y="817043"/>
            <a:ext cx="4255909" cy="2462613"/>
          </a:xfrm>
        </p:spPr>
        <p:txBody>
          <a:bodyPr/>
          <a:lstStyle/>
          <a:p>
            <a:r>
              <a:rPr lang="en-GB" dirty="0"/>
              <a:t>Data Management Plans</a:t>
            </a:r>
          </a:p>
        </p:txBody>
      </p:sp>
    </p:spTree>
    <p:extLst>
      <p:ext uri="{BB962C8B-B14F-4D97-AF65-F5344CB8AC3E}">
        <p14:creationId xmlns:p14="http://schemas.microsoft.com/office/powerpoint/2010/main" val="25212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Overview</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18</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660979"/>
          </a:xfrm>
        </p:spPr>
        <p:txBody>
          <a:bodyPr/>
          <a:lstStyle/>
          <a:p>
            <a:br>
              <a:rPr lang="en-GB" dirty="0"/>
            </a:br>
            <a:br>
              <a:rPr lang="en-GB" dirty="0"/>
            </a:br>
            <a:r>
              <a:rPr lang="en-GB" dirty="0"/>
              <a:t> </a:t>
            </a: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Theory</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
        <p:nvSpPr>
          <p:cNvPr id="3" name="TextBox 2">
            <a:extLst>
              <a:ext uri="{FF2B5EF4-FFF2-40B4-BE49-F238E27FC236}">
                <a16:creationId xmlns:a16="http://schemas.microsoft.com/office/drawing/2014/main" id="{6318BD54-827D-0B41-86C7-0FD39E76E80D}"/>
              </a:ext>
            </a:extLst>
          </p:cNvPr>
          <p:cNvSpPr txBox="1"/>
          <p:nvPr/>
        </p:nvSpPr>
        <p:spPr>
          <a:xfrm>
            <a:off x="1103709" y="1446416"/>
            <a:ext cx="5487096" cy="1754326"/>
          </a:xfrm>
          <a:prstGeom prst="rect">
            <a:avLst/>
          </a:prstGeom>
          <a:noFill/>
        </p:spPr>
        <p:txBody>
          <a:bodyPr wrap="square" rtlCol="0">
            <a:spAutoFit/>
          </a:bodyPr>
          <a:lstStyle/>
          <a:p>
            <a:r>
              <a:rPr lang="en-GB" dirty="0"/>
              <a:t>A data management plan, or DMP, is </a:t>
            </a:r>
            <a:r>
              <a:rPr lang="en-GB" b="1" dirty="0"/>
              <a:t>a document where information about the data management in a research project is collected</a:t>
            </a:r>
            <a:r>
              <a:rPr lang="en-GB" dirty="0"/>
              <a:t>. The plan covers all phases of the project, from planning and collection, production or generation of data, to analysis, publication, and archiving.</a:t>
            </a:r>
            <a:endParaRPr lang="en-SE" dirty="0">
              <a:solidFill>
                <a:srgbClr val="666666"/>
              </a:solidFill>
            </a:endParaRPr>
          </a:p>
        </p:txBody>
      </p:sp>
      <p:sp>
        <p:nvSpPr>
          <p:cNvPr id="9" name="Platshållare för text 7">
            <a:extLst>
              <a:ext uri="{FF2B5EF4-FFF2-40B4-BE49-F238E27FC236}">
                <a16:creationId xmlns:a16="http://schemas.microsoft.com/office/drawing/2014/main" id="{CF1E5FFF-A2E1-8B88-1612-15B16EAA608A}"/>
              </a:ext>
            </a:extLst>
          </p:cNvPr>
          <p:cNvSpPr txBox="1">
            <a:spLocks/>
          </p:cNvSpPr>
          <p:nvPr/>
        </p:nvSpPr>
        <p:spPr>
          <a:xfrm>
            <a:off x="1103709" y="3775152"/>
            <a:ext cx="9360000"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Purpose</a:t>
            </a:r>
          </a:p>
        </p:txBody>
      </p:sp>
      <p:sp>
        <p:nvSpPr>
          <p:cNvPr id="11" name="TextBox 10">
            <a:extLst>
              <a:ext uri="{FF2B5EF4-FFF2-40B4-BE49-F238E27FC236}">
                <a16:creationId xmlns:a16="http://schemas.microsoft.com/office/drawing/2014/main" id="{A49D869F-F17A-0069-F1C6-D6A5DB6E9BB1}"/>
              </a:ext>
            </a:extLst>
          </p:cNvPr>
          <p:cNvSpPr txBox="1"/>
          <p:nvPr/>
        </p:nvSpPr>
        <p:spPr>
          <a:xfrm>
            <a:off x="1103709" y="4398212"/>
            <a:ext cx="9268062" cy="646331"/>
          </a:xfrm>
          <a:prstGeom prst="rect">
            <a:avLst/>
          </a:prstGeom>
          <a:noFill/>
        </p:spPr>
        <p:txBody>
          <a:bodyPr wrap="square" rtlCol="0">
            <a:spAutoFit/>
          </a:bodyPr>
          <a:lstStyle/>
          <a:p>
            <a:r>
              <a:rPr lang="en-SE" dirty="0">
                <a:solidFill>
                  <a:srgbClr val="666666"/>
                </a:solidFill>
              </a:rPr>
              <a:t>A communication channel between the facility and the user to understand the needs that will arise from the data collected at experiment time and analysis.</a:t>
            </a:r>
          </a:p>
        </p:txBody>
      </p:sp>
      <p:pic>
        <p:nvPicPr>
          <p:cNvPr id="13" name="Picture 12">
            <a:extLst>
              <a:ext uri="{FF2B5EF4-FFF2-40B4-BE49-F238E27FC236}">
                <a16:creationId xmlns:a16="http://schemas.microsoft.com/office/drawing/2014/main" id="{4C7C36E5-F31B-13BB-FE6A-EFF7EF596786}"/>
              </a:ext>
            </a:extLst>
          </p:cNvPr>
          <p:cNvPicPr>
            <a:picLocks noChangeAspect="1"/>
          </p:cNvPicPr>
          <p:nvPr/>
        </p:nvPicPr>
        <p:blipFill>
          <a:blip r:embed="rId2"/>
          <a:stretch>
            <a:fillRect/>
          </a:stretch>
        </p:blipFill>
        <p:spPr>
          <a:xfrm>
            <a:off x="6373692" y="1310509"/>
            <a:ext cx="5066862" cy="2910930"/>
          </a:xfrm>
          <a:prstGeom prst="rect">
            <a:avLst/>
          </a:prstGeom>
        </p:spPr>
      </p:pic>
    </p:spTree>
    <p:extLst>
      <p:ext uri="{BB962C8B-B14F-4D97-AF65-F5344CB8AC3E}">
        <p14:creationId xmlns:p14="http://schemas.microsoft.com/office/powerpoint/2010/main" val="2376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Storage &amp; Processing </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19</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660979"/>
          </a:xfrm>
        </p:spPr>
        <p:txBody>
          <a:bodyPr/>
          <a:lstStyle/>
          <a:p>
            <a:br>
              <a:rPr lang="en-GB" dirty="0"/>
            </a:br>
            <a:br>
              <a:rPr lang="en-GB" dirty="0"/>
            </a:br>
            <a:r>
              <a:rPr lang="en-GB" dirty="0"/>
              <a:t> </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
        <p:nvSpPr>
          <p:cNvPr id="9" name="Text Placeholder 8">
            <a:extLst>
              <a:ext uri="{FF2B5EF4-FFF2-40B4-BE49-F238E27FC236}">
                <a16:creationId xmlns:a16="http://schemas.microsoft.com/office/drawing/2014/main" id="{A2DA9FDB-2BF0-6D9C-FDE5-F64541BC04D0}"/>
              </a:ext>
            </a:extLst>
          </p:cNvPr>
          <p:cNvSpPr>
            <a:spLocks noGrp="1"/>
          </p:cNvSpPr>
          <p:nvPr>
            <p:ph type="body" sz="quarter" idx="14"/>
          </p:nvPr>
        </p:nvSpPr>
        <p:spPr/>
        <p:txBody>
          <a:bodyPr/>
          <a:lstStyle/>
          <a:p>
            <a:r>
              <a:rPr lang="en-SE" dirty="0"/>
              <a:t>Handling the data</a:t>
            </a:r>
          </a:p>
        </p:txBody>
      </p:sp>
      <p:pic>
        <p:nvPicPr>
          <p:cNvPr id="7" name="Picture 6">
            <a:extLst>
              <a:ext uri="{FF2B5EF4-FFF2-40B4-BE49-F238E27FC236}">
                <a16:creationId xmlns:a16="http://schemas.microsoft.com/office/drawing/2014/main" id="{DF75AFEE-2FC8-2179-DFEE-F09FDEAF953D}"/>
              </a:ext>
            </a:extLst>
          </p:cNvPr>
          <p:cNvPicPr>
            <a:picLocks noChangeAspect="1"/>
          </p:cNvPicPr>
          <p:nvPr/>
        </p:nvPicPr>
        <p:blipFill>
          <a:blip r:embed="rId2"/>
          <a:stretch>
            <a:fillRect/>
          </a:stretch>
        </p:blipFill>
        <p:spPr>
          <a:xfrm>
            <a:off x="6138024" y="3889189"/>
            <a:ext cx="4858329" cy="2709668"/>
          </a:xfrm>
          <a:prstGeom prst="rect">
            <a:avLst/>
          </a:prstGeom>
        </p:spPr>
      </p:pic>
      <p:pic>
        <p:nvPicPr>
          <p:cNvPr id="11" name="Picture 10">
            <a:extLst>
              <a:ext uri="{FF2B5EF4-FFF2-40B4-BE49-F238E27FC236}">
                <a16:creationId xmlns:a16="http://schemas.microsoft.com/office/drawing/2014/main" id="{343EEC75-AB60-79A7-2A9D-A4BC6BEE3BB5}"/>
              </a:ext>
            </a:extLst>
          </p:cNvPr>
          <p:cNvPicPr>
            <a:picLocks noChangeAspect="1"/>
          </p:cNvPicPr>
          <p:nvPr/>
        </p:nvPicPr>
        <p:blipFill>
          <a:blip r:embed="rId3"/>
          <a:stretch>
            <a:fillRect/>
          </a:stretch>
        </p:blipFill>
        <p:spPr>
          <a:xfrm>
            <a:off x="6119843" y="1243119"/>
            <a:ext cx="4858329" cy="2658648"/>
          </a:xfrm>
          <a:prstGeom prst="rect">
            <a:avLst/>
          </a:prstGeom>
        </p:spPr>
      </p:pic>
      <p:sp>
        <p:nvSpPr>
          <p:cNvPr id="12" name="TextBox 11">
            <a:extLst>
              <a:ext uri="{FF2B5EF4-FFF2-40B4-BE49-F238E27FC236}">
                <a16:creationId xmlns:a16="http://schemas.microsoft.com/office/drawing/2014/main" id="{59AEE005-94F0-8FFA-7F12-1F7CC4FDE681}"/>
              </a:ext>
            </a:extLst>
          </p:cNvPr>
          <p:cNvSpPr txBox="1"/>
          <p:nvPr/>
        </p:nvSpPr>
        <p:spPr>
          <a:xfrm>
            <a:off x="1094400" y="1446416"/>
            <a:ext cx="4380538" cy="3139321"/>
          </a:xfrm>
          <a:prstGeom prst="rect">
            <a:avLst/>
          </a:prstGeom>
          <a:noFill/>
        </p:spPr>
        <p:txBody>
          <a:bodyPr wrap="square" rtlCol="0">
            <a:spAutoFit/>
          </a:bodyPr>
          <a:lstStyle/>
          <a:p>
            <a:pPr algn="l"/>
            <a:r>
              <a:rPr lang="en-SE" dirty="0">
                <a:solidFill>
                  <a:srgbClr val="666666"/>
                </a:solidFill>
              </a:rPr>
              <a:t>The increasing data rate</a:t>
            </a:r>
            <a:r>
              <a:rPr lang="en-GB" dirty="0">
                <a:solidFill>
                  <a:srgbClr val="666666"/>
                </a:solidFill>
              </a:rPr>
              <a:t>s caused by next generation detectors is making data handling a key issue for facilities as users are less capable of handling storage and processing themselves. </a:t>
            </a:r>
          </a:p>
          <a:p>
            <a:pPr algn="l"/>
            <a:endParaRPr lang="en-GB" dirty="0">
              <a:solidFill>
                <a:srgbClr val="666666"/>
              </a:solidFill>
            </a:endParaRPr>
          </a:p>
          <a:p>
            <a:pPr algn="l"/>
            <a:r>
              <a:rPr lang="en-GB" dirty="0">
                <a:solidFill>
                  <a:srgbClr val="666666"/>
                </a:solidFill>
              </a:rPr>
              <a:t>These storage and processing requirements has made data management plans a requisite for users and the facility to understand the needs that will arise from the experiment.</a:t>
            </a:r>
            <a:endParaRPr lang="en-SE" dirty="0">
              <a:solidFill>
                <a:srgbClr val="666666"/>
              </a:solidFill>
            </a:endParaRPr>
          </a:p>
        </p:txBody>
      </p:sp>
    </p:spTree>
    <p:extLst>
      <p:ext uri="{BB962C8B-B14F-4D97-AF65-F5344CB8AC3E}">
        <p14:creationId xmlns:p14="http://schemas.microsoft.com/office/powerpoint/2010/main" val="4672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Proposals, DMPs and FAIR</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@ESS</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a:t>
            </a:r>
            <a:r>
              <a:rPr lang="en-GB"/>
              <a:t>BY Fredrik </a:t>
            </a:r>
            <a:r>
              <a:rPr lang="en-GB" dirty="0"/>
              <a:t>Bolmsten</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2025-08-25</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Questions</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20</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660979"/>
          </a:xfrm>
        </p:spPr>
        <p:txBody>
          <a:bodyPr/>
          <a:lstStyle/>
          <a:p>
            <a:br>
              <a:rPr lang="en-GB" dirty="0"/>
            </a:br>
            <a:br>
              <a:rPr lang="en-GB" dirty="0"/>
            </a:br>
            <a:r>
              <a:rPr lang="en-GB" dirty="0"/>
              <a:t> </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2025-08-25</a:t>
            </a:fld>
            <a:endParaRPr lang="sv-SE" dirty="0"/>
          </a:p>
        </p:txBody>
      </p:sp>
      <p:sp>
        <p:nvSpPr>
          <p:cNvPr id="9" name="Text Placeholder 8">
            <a:extLst>
              <a:ext uri="{FF2B5EF4-FFF2-40B4-BE49-F238E27FC236}">
                <a16:creationId xmlns:a16="http://schemas.microsoft.com/office/drawing/2014/main" id="{A2DA9FDB-2BF0-6D9C-FDE5-F64541BC04D0}"/>
              </a:ext>
            </a:extLst>
          </p:cNvPr>
          <p:cNvSpPr>
            <a:spLocks noGrp="1"/>
          </p:cNvSpPr>
          <p:nvPr>
            <p:ph type="body" sz="quarter" idx="14"/>
          </p:nvPr>
        </p:nvSpPr>
        <p:spPr/>
        <p:txBody>
          <a:bodyPr/>
          <a:lstStyle/>
          <a:p>
            <a:r>
              <a:rPr lang="en-SE" dirty="0"/>
              <a:t>PaNOSC &amp; Horizon 2020</a:t>
            </a:r>
          </a:p>
        </p:txBody>
      </p:sp>
      <p:sp>
        <p:nvSpPr>
          <p:cNvPr id="8" name="TextBox 7">
            <a:extLst>
              <a:ext uri="{FF2B5EF4-FFF2-40B4-BE49-F238E27FC236}">
                <a16:creationId xmlns:a16="http://schemas.microsoft.com/office/drawing/2014/main" id="{2C627AE2-8792-0761-4A94-B8274B4AA373}"/>
              </a:ext>
            </a:extLst>
          </p:cNvPr>
          <p:cNvSpPr txBox="1"/>
          <p:nvPr/>
        </p:nvSpPr>
        <p:spPr>
          <a:xfrm>
            <a:off x="1103709" y="1526305"/>
            <a:ext cx="9520175" cy="3693319"/>
          </a:xfrm>
          <a:prstGeom prst="rect">
            <a:avLst/>
          </a:prstGeom>
          <a:noFill/>
        </p:spPr>
        <p:txBody>
          <a:bodyPr wrap="square" rtlCol="0">
            <a:spAutoFit/>
          </a:bodyPr>
          <a:lstStyle/>
          <a:p>
            <a:pPr marL="285750" indent="-285750" fontAlgn="b">
              <a:buFont typeface="Arial" panose="020B0604020202020204" pitchFamily="34" charset="0"/>
              <a:buChar char="•"/>
            </a:pPr>
            <a:r>
              <a:rPr lang="en-GB" dirty="0"/>
              <a:t>Which file formats are used?</a:t>
            </a:r>
            <a:endParaRPr lang="en-SE" dirty="0"/>
          </a:p>
          <a:p>
            <a:pPr marL="285750" indent="-285750" fontAlgn="b">
              <a:buFont typeface="Arial" panose="020B0604020202020204" pitchFamily="34" charset="0"/>
              <a:buChar char="•"/>
            </a:pPr>
            <a:r>
              <a:rPr lang="en-GB" dirty="0"/>
              <a:t>Which tools, software, technologies or processes are used to generate or collect the data? </a:t>
            </a:r>
            <a:endParaRPr lang="en-SE" dirty="0"/>
          </a:p>
          <a:p>
            <a:pPr marL="285750" indent="-285750" fontAlgn="b">
              <a:buFont typeface="Arial" panose="020B0604020202020204" pitchFamily="34" charset="0"/>
              <a:buChar char="•"/>
            </a:pPr>
            <a:r>
              <a:rPr lang="en-GB" dirty="0"/>
              <a:t>Which software, processes or technologies are necessary to use the data? </a:t>
            </a:r>
            <a:endParaRPr lang="en-SE" dirty="0"/>
          </a:p>
          <a:p>
            <a:pPr marL="285750" indent="-285750" fontAlgn="b">
              <a:buFont typeface="Arial" panose="020B0604020202020204" pitchFamily="34" charset="0"/>
              <a:buChar char="•"/>
            </a:pPr>
            <a:r>
              <a:rPr lang="en-GB" dirty="0"/>
              <a:t>Are different versions of the dataset created?</a:t>
            </a:r>
            <a:endParaRPr lang="en-SE" dirty="0"/>
          </a:p>
          <a:p>
            <a:pPr marL="285750" indent="-285750" fontAlgn="b">
              <a:buFont typeface="Arial" panose="020B0604020202020204" pitchFamily="34" charset="0"/>
              <a:buChar char="•"/>
            </a:pPr>
            <a:r>
              <a:rPr lang="en-GB" dirty="0"/>
              <a:t>Which versioning strategy is applied for this dataset?</a:t>
            </a:r>
            <a:endParaRPr lang="en-SE" dirty="0"/>
          </a:p>
          <a:p>
            <a:pPr marL="285750" indent="-285750" fontAlgn="b">
              <a:buFont typeface="Arial" panose="020B0604020202020204" pitchFamily="34" charset="0"/>
              <a:buChar char="•"/>
            </a:pPr>
            <a:r>
              <a:rPr lang="en-GB" dirty="0"/>
              <a:t>Which technology or tool is used for versioning?</a:t>
            </a:r>
            <a:endParaRPr lang="en-SE" dirty="0"/>
          </a:p>
          <a:p>
            <a:pPr marL="285750" indent="-285750" fontAlgn="b">
              <a:buFont typeface="Arial" panose="020B0604020202020204" pitchFamily="34" charset="0"/>
              <a:buChar char="•"/>
            </a:pPr>
            <a:r>
              <a:rPr lang="en-GB" dirty="0"/>
              <a:t>To what extent will infrastructure resources be required (e.g. CPU hours, bandwidth, storage space... etc.).</a:t>
            </a:r>
            <a:endParaRPr lang="en-SE" dirty="0"/>
          </a:p>
          <a:p>
            <a:pPr marL="285750" indent="-285750" fontAlgn="b">
              <a:buFont typeface="Arial" panose="020B0604020202020204" pitchFamily="34" charset="0"/>
              <a:buChar char="•"/>
            </a:pPr>
            <a:r>
              <a:rPr lang="en-GB" dirty="0"/>
              <a:t>Where is the dataset stored during the project?</a:t>
            </a:r>
            <a:endParaRPr lang="en-SE" dirty="0"/>
          </a:p>
          <a:p>
            <a:pPr marL="285750" indent="-285750" fontAlgn="b">
              <a:buFont typeface="Arial" panose="020B0604020202020204" pitchFamily="34" charset="0"/>
              <a:buChar char="•"/>
            </a:pPr>
            <a:r>
              <a:rPr lang="en-GB" dirty="0"/>
              <a:t>Under which URL can the dataset be accessed during the project?</a:t>
            </a:r>
            <a:endParaRPr lang="en-SE" dirty="0"/>
          </a:p>
          <a:p>
            <a:pPr marL="285750" indent="-285750" fontAlgn="b">
              <a:buFont typeface="Arial" panose="020B0604020202020204" pitchFamily="34" charset="0"/>
              <a:buChar char="•"/>
            </a:pPr>
            <a:r>
              <a:rPr lang="en-GB" dirty="0"/>
              <a:t>Are there internal project guidelines for a consistent organisation of the data? If so, where they are documented? </a:t>
            </a:r>
            <a:endParaRPr lang="en-SE" dirty="0"/>
          </a:p>
          <a:p>
            <a:pPr marL="285750" indent="-285750" algn="l">
              <a:buFont typeface="Arial" panose="020B0604020202020204" pitchFamily="34" charset="0"/>
              <a:buChar char="•"/>
            </a:pPr>
            <a:r>
              <a:rPr lang="en-SE" dirty="0">
                <a:solidFill>
                  <a:srgbClr val="666666"/>
                </a:solidFill>
              </a:rPr>
              <a:t>…</a:t>
            </a:r>
          </a:p>
        </p:txBody>
      </p:sp>
    </p:spTree>
    <p:extLst>
      <p:ext uri="{BB962C8B-B14F-4D97-AF65-F5344CB8AC3E}">
        <p14:creationId xmlns:p14="http://schemas.microsoft.com/office/powerpoint/2010/main" val="19542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3161794188"/>
              </p:ext>
            </p:extLst>
          </p:nvPr>
        </p:nvGraphicFramePr>
        <p:xfrm>
          <a:off x="1195647" y="1633448"/>
          <a:ext cx="10134600" cy="1831176"/>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a:tabLst>
                          <a:tab pos="357188" algn="l"/>
                        </a:tabLst>
                      </a:pPr>
                      <a:r>
                        <a:rPr lang="en-GB" sz="2000" b="0" noProof="0" dirty="0">
                          <a:solidFill>
                            <a:schemeClr val="bg1"/>
                          </a:solidFill>
                        </a:rPr>
                        <a:t>1	Proposals</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a:tabLst>
                          <a:tab pos="357188" algn="l"/>
                        </a:tabLst>
                      </a:pPr>
                      <a:r>
                        <a:rPr lang="en-US" sz="2000" b="0" kern="1200" dirty="0">
                          <a:solidFill>
                            <a:schemeClr val="bg1"/>
                          </a:solidFill>
                          <a:latin typeface="+mn-lt"/>
                          <a:ea typeface="+mn-ea"/>
                          <a:cs typeface="+mn-cs"/>
                        </a:rPr>
                        <a:t>2   Proposal do's and don'ts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05329382"/>
                  </a:ext>
                </a:extLst>
              </a:tr>
              <a:tr h="457794">
                <a:tc>
                  <a:txBody>
                    <a:bodyPr/>
                    <a:lstStyle/>
                    <a:p>
                      <a:pPr>
                        <a:tabLst>
                          <a:tab pos="357188" algn="l"/>
                        </a:tabLst>
                      </a:pPr>
                      <a:r>
                        <a:rPr lang="en-GB" sz="2000" b="0" noProof="0" dirty="0">
                          <a:solidFill>
                            <a:schemeClr val="bg1"/>
                          </a:solidFill>
                        </a:rPr>
                        <a:t>3	Data Policy</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57794">
                <a:tc>
                  <a:txBody>
                    <a:bodyPr/>
                    <a:lstStyle/>
                    <a:p>
                      <a:pPr>
                        <a:tabLst>
                          <a:tab pos="357188" algn="l"/>
                        </a:tabLst>
                      </a:pPr>
                      <a:r>
                        <a:rPr lang="en-GB" sz="2000" b="0" noProof="0" dirty="0">
                          <a:solidFill>
                            <a:schemeClr val="bg1"/>
                          </a:solidFill>
                        </a:rPr>
                        <a:t>4	Data Management Plans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2025-08-25</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681851" y="817043"/>
            <a:ext cx="4255909" cy="2462613"/>
          </a:xfrm>
        </p:spPr>
        <p:txBody>
          <a:bodyPr/>
          <a:lstStyle/>
          <a:p>
            <a:r>
              <a:rPr lang="en-GB" dirty="0"/>
              <a:t>Proposals</a:t>
            </a:r>
          </a:p>
        </p:txBody>
      </p:sp>
      <p:pic>
        <p:nvPicPr>
          <p:cNvPr id="15" name="Picture 14">
            <a:extLst>
              <a:ext uri="{FF2B5EF4-FFF2-40B4-BE49-F238E27FC236}">
                <a16:creationId xmlns:a16="http://schemas.microsoft.com/office/drawing/2014/main" id="{A6B3E011-BA45-A00B-7A5F-FE04CE54D405}"/>
              </a:ext>
            </a:extLst>
          </p:cNvPr>
          <p:cNvPicPr>
            <a:picLocks noChangeAspect="1"/>
          </p:cNvPicPr>
          <p:nvPr/>
        </p:nvPicPr>
        <p:blipFill>
          <a:blip r:embed="rId2"/>
          <a:stretch>
            <a:fillRect/>
          </a:stretch>
        </p:blipFill>
        <p:spPr>
          <a:xfrm>
            <a:off x="6471337" y="1359767"/>
            <a:ext cx="5720663" cy="4540101"/>
          </a:xfrm>
          <a:prstGeom prst="rect">
            <a:avLst/>
          </a:prstGeom>
        </p:spPr>
      </p:pic>
    </p:spTree>
    <p:extLst>
      <p:ext uri="{BB962C8B-B14F-4D97-AF65-F5344CB8AC3E}">
        <p14:creationId xmlns:p14="http://schemas.microsoft.com/office/powerpoint/2010/main" val="22859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US" sz="3200" dirty="0"/>
              <a:t>Obtaining Access to ESS</a:t>
            </a: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5</a:t>
            </a:fld>
            <a:endParaRPr lang="sv-SE" dirty="0"/>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Who might be an ESS user?	</a:t>
            </a:r>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p:txBody>
          <a:bodyPr/>
          <a:lstStyle/>
          <a:p>
            <a:r>
              <a:rPr lang="en-SE" dirty="0"/>
              <a:t>Five access routes are specified:</a:t>
            </a:r>
          </a:p>
          <a:p>
            <a:pPr marL="806450" lvl="2" indent="-457200">
              <a:buAutoNum type="arabicParenR"/>
            </a:pPr>
            <a:r>
              <a:rPr lang="en-SE" dirty="0"/>
              <a:t>Peer Reviewed Access</a:t>
            </a:r>
          </a:p>
          <a:p>
            <a:pPr marL="806450" lvl="2" indent="-457200">
              <a:buAutoNum type="arabicParenR"/>
            </a:pPr>
            <a:r>
              <a:rPr lang="en-SE" dirty="0"/>
              <a:t>Quick Access </a:t>
            </a:r>
          </a:p>
          <a:p>
            <a:pPr marL="806450" lvl="2" indent="-457200">
              <a:buAutoNum type="arabicParenR"/>
            </a:pPr>
            <a:r>
              <a:rPr lang="en-SE" dirty="0"/>
              <a:t>Discretionary Access</a:t>
            </a:r>
          </a:p>
          <a:p>
            <a:pPr marL="806450" lvl="2" indent="-457200">
              <a:buAutoNum type="arabicParenR"/>
            </a:pPr>
            <a:r>
              <a:rPr lang="en-SE" dirty="0"/>
              <a:t>Proprietary Access</a:t>
            </a:r>
          </a:p>
          <a:p>
            <a:pPr marL="806450" lvl="2" indent="-457200">
              <a:buAutoNum type="arabicParenR"/>
            </a:pPr>
            <a:r>
              <a:rPr lang="en-SE" dirty="0"/>
              <a:t>Alternative Access Routes</a:t>
            </a:r>
          </a:p>
          <a:p>
            <a:pPr marL="82550" lvl="1" indent="0">
              <a:buNone/>
            </a:pPr>
            <a:endParaRPr lang="en-SE" dirty="0"/>
          </a:p>
          <a:p>
            <a:pPr marL="82550" lvl="1" indent="0">
              <a:buNone/>
            </a:pPr>
            <a:r>
              <a:rPr lang="en-SE" dirty="0"/>
              <a:t>Access routes 1, 2, 3 &amp; 5 are free at the point of use and represent the majority of users. Proposals are selected on the basis of excellence.</a:t>
            </a:r>
          </a:p>
          <a:p>
            <a:pPr marL="82550" lvl="1" indent="0">
              <a:buNone/>
            </a:pPr>
            <a:r>
              <a:rPr lang="en-SE" dirty="0"/>
              <a:t>Proprietary access will be via a negotiated contract for each user</a:t>
            </a:r>
          </a:p>
        </p:txBody>
      </p:sp>
    </p:spTree>
    <p:extLst>
      <p:ext uri="{BB962C8B-B14F-4D97-AF65-F5344CB8AC3E}">
        <p14:creationId xmlns:p14="http://schemas.microsoft.com/office/powerpoint/2010/main" val="22956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FB8EADFC-23A3-DD43-AA36-DBDEDBEB524D}"/>
              </a:ext>
            </a:extLst>
          </p:cNvPr>
          <p:cNvSpPr txBox="1"/>
          <p:nvPr/>
        </p:nvSpPr>
        <p:spPr>
          <a:xfrm>
            <a:off x="4212963" y="4058089"/>
            <a:ext cx="3068739" cy="1569660"/>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solidFill>
                  <a:schemeClr val="tx1">
                    <a:lumMod val="65000"/>
                    <a:lumOff val="35000"/>
                  </a:schemeClr>
                </a:solidFill>
              </a:rPr>
              <a:t>Experiments</a:t>
            </a:r>
          </a:p>
          <a:p>
            <a:pPr marL="285750" indent="-285750" algn="l">
              <a:buFont typeface="Arial" panose="020B0604020202020204" pitchFamily="34" charset="0"/>
              <a:buChar char="•"/>
            </a:pPr>
            <a:r>
              <a:rPr lang="en-GB" sz="1600" dirty="0">
                <a:solidFill>
                  <a:schemeClr val="tx1">
                    <a:lumMod val="65000"/>
                    <a:lumOff val="35000"/>
                  </a:schemeClr>
                </a:solidFill>
              </a:rPr>
              <a:t>Sample environments</a:t>
            </a:r>
          </a:p>
          <a:p>
            <a:pPr marL="285750" indent="-285750" algn="l">
              <a:buFont typeface="Arial" panose="020B0604020202020204" pitchFamily="34" charset="0"/>
              <a:buChar char="•"/>
            </a:pPr>
            <a:r>
              <a:rPr lang="en-GB" sz="1600" dirty="0">
                <a:solidFill>
                  <a:schemeClr val="tx1">
                    <a:lumMod val="65000"/>
                    <a:lumOff val="35000"/>
                  </a:schemeClr>
                </a:solidFill>
              </a:rPr>
              <a:t>Local contacts</a:t>
            </a:r>
          </a:p>
          <a:p>
            <a:pPr marL="285750" indent="-285750" algn="l">
              <a:buFont typeface="Arial" panose="020B0604020202020204" pitchFamily="34" charset="0"/>
              <a:buChar char="•"/>
            </a:pPr>
            <a:r>
              <a:rPr lang="en-GB" sz="1600" dirty="0">
                <a:solidFill>
                  <a:schemeClr val="tx1">
                    <a:lumMod val="65000"/>
                    <a:lumOff val="35000"/>
                  </a:schemeClr>
                </a:solidFill>
              </a:rPr>
              <a:t>User lab facilities</a:t>
            </a:r>
          </a:p>
          <a:p>
            <a:pPr marL="285750" indent="-285750" algn="l">
              <a:buFont typeface="Arial" panose="020B0604020202020204" pitchFamily="34" charset="0"/>
              <a:buChar char="•"/>
            </a:pPr>
            <a:r>
              <a:rPr lang="en-GB" sz="1600" dirty="0">
                <a:solidFill>
                  <a:schemeClr val="tx1">
                    <a:lumMod val="65000"/>
                    <a:lumOff val="35000"/>
                  </a:schemeClr>
                </a:solidFill>
              </a:rPr>
              <a:t>Experiment notification</a:t>
            </a:r>
          </a:p>
          <a:p>
            <a:pPr marL="285750" indent="-285750" algn="l">
              <a:buFont typeface="Arial" panose="020B0604020202020204" pitchFamily="34" charset="0"/>
              <a:buChar char="•"/>
            </a:pPr>
            <a:endParaRPr lang="en-GB" sz="1600" dirty="0">
              <a:solidFill>
                <a:schemeClr val="tx1">
                  <a:lumMod val="65000"/>
                  <a:lumOff val="35000"/>
                </a:schemeClr>
              </a:solidFill>
            </a:endParaRPr>
          </a:p>
        </p:txBody>
      </p:sp>
      <p:sp>
        <p:nvSpPr>
          <p:cNvPr id="51" name="TextBox 50">
            <a:extLst>
              <a:ext uri="{FF2B5EF4-FFF2-40B4-BE49-F238E27FC236}">
                <a16:creationId xmlns:a16="http://schemas.microsoft.com/office/drawing/2014/main" id="{80A112CD-B5FD-D44F-AE93-DBE1981A73F4}"/>
              </a:ext>
            </a:extLst>
          </p:cNvPr>
          <p:cNvSpPr txBox="1"/>
          <p:nvPr/>
        </p:nvSpPr>
        <p:spPr>
          <a:xfrm>
            <a:off x="10016492" y="1592231"/>
            <a:ext cx="3226647" cy="1569660"/>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solidFill>
                  <a:schemeClr val="tx1">
                    <a:lumMod val="65000"/>
                    <a:lumOff val="35000"/>
                  </a:schemeClr>
                </a:solidFill>
              </a:rPr>
              <a:t>Feedback</a:t>
            </a:r>
          </a:p>
          <a:p>
            <a:pPr marL="285750" indent="-285750" algn="l">
              <a:buFont typeface="Arial" panose="020B0604020202020204" pitchFamily="34" charset="0"/>
              <a:buChar char="•"/>
            </a:pPr>
            <a:r>
              <a:rPr lang="en-GB" sz="1600" dirty="0">
                <a:solidFill>
                  <a:schemeClr val="tx1">
                    <a:lumMod val="65000"/>
                    <a:lumOff val="35000"/>
                  </a:schemeClr>
                </a:solidFill>
              </a:rPr>
              <a:t>Experiment report</a:t>
            </a:r>
          </a:p>
          <a:p>
            <a:pPr marL="285750" indent="-285750" algn="l">
              <a:buFont typeface="Arial" panose="020B0604020202020204" pitchFamily="34" charset="0"/>
              <a:buChar char="•"/>
            </a:pPr>
            <a:r>
              <a:rPr lang="en-GB" sz="1600" dirty="0">
                <a:solidFill>
                  <a:schemeClr val="tx1">
                    <a:lumMod val="65000"/>
                    <a:lumOff val="35000"/>
                  </a:schemeClr>
                </a:solidFill>
              </a:rPr>
              <a:t>Data curation</a:t>
            </a:r>
          </a:p>
          <a:p>
            <a:pPr marL="285750" indent="-285750" algn="l">
              <a:buFont typeface="Arial" panose="020B0604020202020204" pitchFamily="34" charset="0"/>
              <a:buChar char="•"/>
            </a:pPr>
            <a:r>
              <a:rPr lang="en-GB" sz="1600" dirty="0">
                <a:solidFill>
                  <a:schemeClr val="tx1">
                    <a:lumMod val="65000"/>
                    <a:lumOff val="35000"/>
                  </a:schemeClr>
                </a:solidFill>
              </a:rPr>
              <a:t>Expenses review</a:t>
            </a:r>
          </a:p>
          <a:p>
            <a:pPr marL="285750" indent="-285750" algn="l">
              <a:buFont typeface="Arial" panose="020B0604020202020204" pitchFamily="34" charset="0"/>
              <a:buChar char="•"/>
            </a:pPr>
            <a:r>
              <a:rPr lang="en-GB" sz="1600" dirty="0">
                <a:solidFill>
                  <a:schemeClr val="tx1">
                    <a:lumMod val="65000"/>
                    <a:lumOff val="35000"/>
                  </a:schemeClr>
                </a:solidFill>
              </a:rPr>
              <a:t>Publications</a:t>
            </a:r>
          </a:p>
          <a:p>
            <a:pPr marL="285750" indent="-285750" algn="l">
              <a:buFont typeface="Arial" panose="020B0604020202020204" pitchFamily="34" charset="0"/>
              <a:buChar char="•"/>
            </a:pPr>
            <a:r>
              <a:rPr lang="en-GB" sz="1600" dirty="0">
                <a:solidFill>
                  <a:schemeClr val="tx1">
                    <a:lumMod val="65000"/>
                    <a:lumOff val="35000"/>
                  </a:schemeClr>
                </a:solidFill>
              </a:rPr>
              <a:t>KPIs</a:t>
            </a:r>
          </a:p>
        </p:txBody>
      </p:sp>
      <p:grpSp>
        <p:nvGrpSpPr>
          <p:cNvPr id="6" name="Group 5">
            <a:extLst>
              <a:ext uri="{FF2B5EF4-FFF2-40B4-BE49-F238E27FC236}">
                <a16:creationId xmlns:a16="http://schemas.microsoft.com/office/drawing/2014/main" id="{570D7A45-3143-7594-608E-5D8220819308}"/>
              </a:ext>
            </a:extLst>
          </p:cNvPr>
          <p:cNvGrpSpPr/>
          <p:nvPr/>
        </p:nvGrpSpPr>
        <p:grpSpPr>
          <a:xfrm>
            <a:off x="341997" y="3165537"/>
            <a:ext cx="11735699" cy="892552"/>
            <a:chOff x="456301" y="3597577"/>
            <a:chExt cx="10686082" cy="531951"/>
          </a:xfrm>
        </p:grpSpPr>
        <p:sp>
          <p:nvSpPr>
            <p:cNvPr id="3" name="Chevron 2">
              <a:extLst>
                <a:ext uri="{FF2B5EF4-FFF2-40B4-BE49-F238E27FC236}">
                  <a16:creationId xmlns:a16="http://schemas.microsoft.com/office/drawing/2014/main" id="{267D8EE4-E683-D24A-AC4F-778CC162B0FE}"/>
                </a:ext>
              </a:extLst>
            </p:cNvPr>
            <p:cNvSpPr/>
            <p:nvPr/>
          </p:nvSpPr>
          <p:spPr>
            <a:xfrm>
              <a:off x="456301" y="3597577"/>
              <a:ext cx="1874192" cy="531951"/>
            </a:xfrm>
            <a:prstGeom prst="chevron">
              <a:avLst/>
            </a:prstGeom>
            <a:solidFill>
              <a:srgbClr val="049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218679" y="3597577"/>
              <a:ext cx="1874192" cy="531951"/>
            </a:xfrm>
            <a:prstGeom prst="chevron">
              <a:avLst/>
            </a:prstGeom>
            <a:solidFill>
              <a:srgbClr val="0088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3981056" y="3597577"/>
              <a:ext cx="1874192" cy="531951"/>
            </a:xfrm>
            <a:prstGeom prst="chevron">
              <a:avLst/>
            </a:prstGeom>
            <a:solidFill>
              <a:srgbClr val="0372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43434" y="3597577"/>
              <a:ext cx="1874192" cy="531951"/>
            </a:xfrm>
            <a:prstGeom prst="chevron">
              <a:avLst/>
            </a:prstGeom>
            <a:solidFill>
              <a:srgbClr val="005D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505812" y="3597577"/>
              <a:ext cx="1874192" cy="531951"/>
            </a:xfrm>
            <a:prstGeom prst="chevron">
              <a:avLst/>
            </a:prstGeom>
            <a:solidFill>
              <a:srgbClr val="00487E">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268191" y="3597577"/>
              <a:ext cx="1874192" cy="531951"/>
            </a:xfrm>
            <a:prstGeom prst="chevron">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grpSp>
      <p:sp>
        <p:nvSpPr>
          <p:cNvPr id="7" name="TextBox 6">
            <a:extLst>
              <a:ext uri="{FF2B5EF4-FFF2-40B4-BE49-F238E27FC236}">
                <a16:creationId xmlns:a16="http://schemas.microsoft.com/office/drawing/2014/main" id="{D292F4A0-7B39-E149-863B-B78DC3D4BE2C}"/>
              </a:ext>
            </a:extLst>
          </p:cNvPr>
          <p:cNvSpPr txBox="1"/>
          <p:nvPr/>
        </p:nvSpPr>
        <p:spPr>
          <a:xfrm>
            <a:off x="341997" y="4058089"/>
            <a:ext cx="2868466" cy="830997"/>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solidFill>
                  <a:schemeClr val="tx1">
                    <a:lumMod val="65000"/>
                    <a:lumOff val="35000"/>
                  </a:schemeClr>
                </a:solidFill>
              </a:rPr>
              <a:t>Register</a:t>
            </a:r>
          </a:p>
          <a:p>
            <a:pPr marL="285750" indent="-285750" algn="l">
              <a:buFont typeface="Arial" panose="020B0604020202020204" pitchFamily="34" charset="0"/>
              <a:buChar char="•"/>
            </a:pPr>
            <a:r>
              <a:rPr lang="en-GB" sz="1600" dirty="0">
                <a:solidFill>
                  <a:schemeClr val="tx1">
                    <a:lumMod val="65000"/>
                    <a:lumOff val="35000"/>
                  </a:schemeClr>
                </a:solidFill>
              </a:rPr>
              <a:t>Personal Data</a:t>
            </a:r>
          </a:p>
          <a:p>
            <a:pPr marL="285750" indent="-285750" algn="l">
              <a:buFont typeface="Arial" panose="020B0604020202020204" pitchFamily="34" charset="0"/>
              <a:buChar char="•"/>
            </a:pPr>
            <a:r>
              <a:rPr lang="en-GB" sz="1600" dirty="0">
                <a:solidFill>
                  <a:schemeClr val="tx1">
                    <a:lumMod val="65000"/>
                    <a:lumOff val="35000"/>
                  </a:schemeClr>
                </a:solidFill>
              </a:rPr>
              <a:t>Digital Access</a:t>
            </a:r>
          </a:p>
        </p:txBody>
      </p:sp>
      <p:sp>
        <p:nvSpPr>
          <p:cNvPr id="47" name="TextBox 46">
            <a:extLst>
              <a:ext uri="{FF2B5EF4-FFF2-40B4-BE49-F238E27FC236}">
                <a16:creationId xmlns:a16="http://schemas.microsoft.com/office/drawing/2014/main" id="{AE9B59E2-F2C0-6D49-9CB6-4AE0C3222D3C}"/>
              </a:ext>
            </a:extLst>
          </p:cNvPr>
          <p:cNvSpPr txBox="1"/>
          <p:nvPr/>
        </p:nvSpPr>
        <p:spPr>
          <a:xfrm>
            <a:off x="2275129" y="2015740"/>
            <a:ext cx="3127026" cy="1077218"/>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solidFill>
                  <a:schemeClr val="tx1">
                    <a:lumMod val="65000"/>
                    <a:lumOff val="35000"/>
                  </a:schemeClr>
                </a:solidFill>
              </a:rPr>
              <a:t>Submit proposals</a:t>
            </a:r>
          </a:p>
          <a:p>
            <a:pPr marL="285750" indent="-285750" algn="l">
              <a:buFont typeface="Arial" panose="020B0604020202020204" pitchFamily="34" charset="0"/>
              <a:buChar char="•"/>
            </a:pPr>
            <a:r>
              <a:rPr lang="en-GB" sz="1600" dirty="0">
                <a:solidFill>
                  <a:schemeClr val="tx1">
                    <a:lumMod val="65000"/>
                    <a:lumOff val="35000"/>
                  </a:schemeClr>
                </a:solidFill>
              </a:rPr>
              <a:t>Technical review</a:t>
            </a:r>
          </a:p>
          <a:p>
            <a:pPr marL="285750" indent="-285750" algn="l">
              <a:buFont typeface="Arial" panose="020B0604020202020204" pitchFamily="34" charset="0"/>
              <a:buChar char="•"/>
            </a:pPr>
            <a:r>
              <a:rPr lang="en-GB" sz="1600" dirty="0">
                <a:solidFill>
                  <a:schemeClr val="tx1">
                    <a:lumMod val="65000"/>
                    <a:lumOff val="35000"/>
                  </a:schemeClr>
                </a:solidFill>
              </a:rPr>
              <a:t>Excellence review</a:t>
            </a:r>
          </a:p>
          <a:p>
            <a:pPr marL="285750" indent="-285750" algn="l">
              <a:buFont typeface="Arial" panose="020B0604020202020204" pitchFamily="34" charset="0"/>
              <a:buChar char="•"/>
            </a:pPr>
            <a:r>
              <a:rPr lang="en-GB" sz="1600" dirty="0">
                <a:solidFill>
                  <a:schemeClr val="tx1">
                    <a:lumMod val="65000"/>
                    <a:lumOff val="35000"/>
                  </a:schemeClr>
                </a:solidFill>
              </a:rPr>
              <a:t>Result notification</a:t>
            </a:r>
          </a:p>
        </p:txBody>
      </p:sp>
      <p:sp>
        <p:nvSpPr>
          <p:cNvPr id="49" name="TextBox 48">
            <a:extLst>
              <a:ext uri="{FF2B5EF4-FFF2-40B4-BE49-F238E27FC236}">
                <a16:creationId xmlns:a16="http://schemas.microsoft.com/office/drawing/2014/main" id="{4B966BDF-3FC1-BC4C-9861-8475971A59F2}"/>
              </a:ext>
            </a:extLst>
          </p:cNvPr>
          <p:cNvSpPr txBox="1"/>
          <p:nvPr/>
        </p:nvSpPr>
        <p:spPr>
          <a:xfrm>
            <a:off x="6096000" y="1346009"/>
            <a:ext cx="3226647" cy="1815882"/>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solidFill>
                  <a:schemeClr val="tx1">
                    <a:lumMod val="65000"/>
                    <a:lumOff val="35000"/>
                  </a:schemeClr>
                </a:solidFill>
              </a:rPr>
              <a:t>Users notify ESS of team</a:t>
            </a:r>
          </a:p>
          <a:p>
            <a:pPr marL="285750" indent="-285750" algn="l">
              <a:buFont typeface="Arial" panose="020B0604020202020204" pitchFamily="34" charset="0"/>
              <a:buChar char="•"/>
            </a:pPr>
            <a:r>
              <a:rPr lang="en-GB" sz="1600" dirty="0">
                <a:solidFill>
                  <a:schemeClr val="tx1">
                    <a:lumMod val="65000"/>
                    <a:lumOff val="35000"/>
                  </a:schemeClr>
                </a:solidFill>
              </a:rPr>
              <a:t>User training</a:t>
            </a:r>
          </a:p>
          <a:p>
            <a:pPr marL="285750" indent="-285750" algn="l">
              <a:buFont typeface="Arial" panose="020B0604020202020204" pitchFamily="34" charset="0"/>
              <a:buChar char="•"/>
            </a:pPr>
            <a:r>
              <a:rPr lang="en-GB" sz="1600" dirty="0">
                <a:solidFill>
                  <a:schemeClr val="tx1">
                    <a:lumMod val="65000"/>
                    <a:lumOff val="35000"/>
                  </a:schemeClr>
                </a:solidFill>
              </a:rPr>
              <a:t>Experiment safety review</a:t>
            </a:r>
          </a:p>
          <a:p>
            <a:pPr marL="285750" indent="-285750" algn="l">
              <a:buFont typeface="Arial" panose="020B0604020202020204" pitchFamily="34" charset="0"/>
              <a:buChar char="•"/>
            </a:pPr>
            <a:r>
              <a:rPr lang="en-GB" sz="1600" dirty="0">
                <a:solidFill>
                  <a:schemeClr val="tx1">
                    <a:lumMod val="65000"/>
                    <a:lumOff val="35000"/>
                  </a:schemeClr>
                </a:solidFill>
              </a:rPr>
              <a:t>Travel and accommodation</a:t>
            </a:r>
          </a:p>
          <a:p>
            <a:pPr marL="285750" indent="-285750" algn="l">
              <a:buFont typeface="Arial" panose="020B0604020202020204" pitchFamily="34" charset="0"/>
              <a:buChar char="•"/>
            </a:pPr>
            <a:r>
              <a:rPr lang="en-GB" sz="1600" dirty="0">
                <a:solidFill>
                  <a:schemeClr val="tx1">
                    <a:lumMod val="65000"/>
                    <a:lumOff val="35000"/>
                  </a:schemeClr>
                </a:solidFill>
              </a:rPr>
              <a:t>Ship samples</a:t>
            </a:r>
          </a:p>
          <a:p>
            <a:pPr marL="285750" indent="-285750" algn="l">
              <a:buFont typeface="Arial" panose="020B0604020202020204" pitchFamily="34" charset="0"/>
              <a:buChar char="•"/>
            </a:pPr>
            <a:r>
              <a:rPr lang="en-GB" sz="1600" dirty="0">
                <a:solidFill>
                  <a:schemeClr val="tx1">
                    <a:lumMod val="65000"/>
                    <a:lumOff val="35000"/>
                  </a:schemeClr>
                </a:solidFill>
              </a:rPr>
              <a:t>Physical Access</a:t>
            </a:r>
          </a:p>
          <a:p>
            <a:pPr marL="285750" indent="-285750" algn="l">
              <a:buFont typeface="Arial" panose="020B0604020202020204" pitchFamily="34" charset="0"/>
              <a:buChar char="•"/>
            </a:pPr>
            <a:r>
              <a:rPr lang="en-GB" sz="1600" dirty="0">
                <a:solidFill>
                  <a:schemeClr val="tx1">
                    <a:lumMod val="65000"/>
                    <a:lumOff val="35000"/>
                  </a:schemeClr>
                </a:solidFill>
              </a:rPr>
              <a:t>Dosimetry</a:t>
            </a:r>
          </a:p>
        </p:txBody>
      </p:sp>
      <p:sp>
        <p:nvSpPr>
          <p:cNvPr id="50" name="TextBox 49">
            <a:extLst>
              <a:ext uri="{FF2B5EF4-FFF2-40B4-BE49-F238E27FC236}">
                <a16:creationId xmlns:a16="http://schemas.microsoft.com/office/drawing/2014/main" id="{54E9E4AB-4B0B-124D-AC2B-D064B8334338}"/>
              </a:ext>
            </a:extLst>
          </p:cNvPr>
          <p:cNvSpPr txBox="1"/>
          <p:nvPr/>
        </p:nvSpPr>
        <p:spPr>
          <a:xfrm>
            <a:off x="8033341" y="4058089"/>
            <a:ext cx="3226647" cy="830997"/>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solidFill>
                  <a:schemeClr val="tx1">
                    <a:lumMod val="65000"/>
                    <a:lumOff val="35000"/>
                  </a:schemeClr>
                </a:solidFill>
              </a:rPr>
              <a:t>Data directories in place</a:t>
            </a:r>
          </a:p>
          <a:p>
            <a:pPr marL="285750" indent="-285750" algn="l">
              <a:buFont typeface="Arial" panose="020B0604020202020204" pitchFamily="34" charset="0"/>
              <a:buChar char="•"/>
            </a:pPr>
            <a:r>
              <a:rPr lang="en-GB" sz="1600" dirty="0">
                <a:solidFill>
                  <a:schemeClr val="bg1">
                    <a:lumMod val="75000"/>
                  </a:schemeClr>
                </a:solidFill>
              </a:rPr>
              <a:t>Automatic data processing</a:t>
            </a:r>
          </a:p>
          <a:p>
            <a:pPr marL="285750" indent="-285750" algn="l">
              <a:buFont typeface="Arial" panose="020B0604020202020204" pitchFamily="34" charset="0"/>
              <a:buChar char="•"/>
            </a:pPr>
            <a:r>
              <a:rPr lang="en-GB" sz="1600" dirty="0">
                <a:solidFill>
                  <a:schemeClr val="bg1">
                    <a:lumMod val="75000"/>
                  </a:schemeClr>
                </a:solidFill>
              </a:rPr>
              <a:t>Manual data processing</a:t>
            </a:r>
          </a:p>
        </p:txBody>
      </p:sp>
      <p:sp>
        <p:nvSpPr>
          <p:cNvPr id="5" name="Rubrik 1">
            <a:extLst>
              <a:ext uri="{FF2B5EF4-FFF2-40B4-BE49-F238E27FC236}">
                <a16:creationId xmlns:a16="http://schemas.microsoft.com/office/drawing/2014/main" id="{546E88AC-CF4B-5AE2-A8AF-C40AFBE43788}"/>
              </a:ext>
            </a:extLst>
          </p:cNvPr>
          <p:cNvSpPr>
            <a:spLocks noGrp="1"/>
          </p:cNvSpPr>
          <p:nvPr>
            <p:ph type="title"/>
          </p:nvPr>
        </p:nvSpPr>
        <p:spPr>
          <a:xfrm>
            <a:off x="1103709" y="265373"/>
            <a:ext cx="9360000" cy="657339"/>
          </a:xfrm>
        </p:spPr>
        <p:txBody>
          <a:bodyPr/>
          <a:lstStyle/>
          <a:p>
            <a:r>
              <a:rPr lang="en-GB" sz="4000" dirty="0">
                <a:solidFill>
                  <a:schemeClr val="tx1">
                    <a:lumMod val="65000"/>
                    <a:lumOff val="35000"/>
                  </a:schemeClr>
                </a:solidFill>
              </a:rPr>
              <a:t>The User Journey</a:t>
            </a:r>
          </a:p>
        </p:txBody>
      </p:sp>
    </p:spTree>
    <p:extLst>
      <p:ext uri="{BB962C8B-B14F-4D97-AF65-F5344CB8AC3E}">
        <p14:creationId xmlns:p14="http://schemas.microsoft.com/office/powerpoint/2010/main" val="28704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4000" dirty="0">
                <a:solidFill>
                  <a:schemeClr val="tx1">
                    <a:lumMod val="65000"/>
                    <a:lumOff val="35000"/>
                  </a:schemeClr>
                </a:solidFill>
                <a:latin typeface="+mn-lt"/>
              </a:rPr>
              <a:t>Proposal</a:t>
            </a:r>
            <a:r>
              <a:rPr lang="en-GB" sz="4000" dirty="0">
                <a:solidFill>
                  <a:schemeClr val="tx1">
                    <a:lumMod val="65000"/>
                    <a:lumOff val="35000"/>
                  </a:schemeClr>
                </a:solidFill>
              </a:rPr>
              <a:t> Submission and Review</a:t>
            </a:r>
          </a:p>
        </p:txBody>
      </p:sp>
      <p:grpSp>
        <p:nvGrpSpPr>
          <p:cNvPr id="24" name="Group 23">
            <a:extLst>
              <a:ext uri="{FF2B5EF4-FFF2-40B4-BE49-F238E27FC236}">
                <a16:creationId xmlns:a16="http://schemas.microsoft.com/office/drawing/2014/main" id="{C4FDB598-EBB8-ABBC-70A8-41BF981D4412}"/>
              </a:ext>
            </a:extLst>
          </p:cNvPr>
          <p:cNvGrpSpPr/>
          <p:nvPr/>
        </p:nvGrpSpPr>
        <p:grpSpPr>
          <a:xfrm>
            <a:off x="330500" y="5256951"/>
            <a:ext cx="9234370" cy="914400"/>
            <a:chOff x="1925491" y="4676258"/>
            <a:chExt cx="9234370" cy="914400"/>
          </a:xfrm>
        </p:grpSpPr>
        <p:pic>
          <p:nvPicPr>
            <p:cNvPr id="22" name="Graphic 21" descr="Gears">
              <a:extLst>
                <a:ext uri="{FF2B5EF4-FFF2-40B4-BE49-F238E27FC236}">
                  <a16:creationId xmlns:a16="http://schemas.microsoft.com/office/drawing/2014/main" id="{DECF8D72-A053-C497-3B6C-6EA7E2909D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5491" y="4676258"/>
              <a:ext cx="914400" cy="914400"/>
            </a:xfrm>
            <a:prstGeom prst="rect">
              <a:avLst/>
            </a:prstGeom>
          </p:spPr>
        </p:pic>
        <p:sp>
          <p:nvSpPr>
            <p:cNvPr id="23" name="TextBox 22">
              <a:extLst>
                <a:ext uri="{FF2B5EF4-FFF2-40B4-BE49-F238E27FC236}">
                  <a16:creationId xmlns:a16="http://schemas.microsoft.com/office/drawing/2014/main" id="{D0D87B41-E05B-9AD6-10E1-AB290CACDE1E}"/>
                </a:ext>
              </a:extLst>
            </p:cNvPr>
            <p:cNvSpPr txBox="1"/>
            <p:nvPr/>
          </p:nvSpPr>
          <p:spPr>
            <a:xfrm>
              <a:off x="2839891" y="4676258"/>
              <a:ext cx="8319970" cy="400110"/>
            </a:xfrm>
            <a:prstGeom prst="rect">
              <a:avLst/>
            </a:prstGeom>
            <a:noFill/>
          </p:spPr>
          <p:txBody>
            <a:bodyPr wrap="none" rtlCol="0">
              <a:spAutoFit/>
            </a:bodyPr>
            <a:lstStyle/>
            <a:p>
              <a:pPr algn="l"/>
              <a:r>
                <a:rPr lang="en-SE" sz="2000" dirty="0">
                  <a:solidFill>
                    <a:schemeClr val="tx1">
                      <a:lumMod val="65000"/>
                      <a:lumOff val="35000"/>
                    </a:schemeClr>
                  </a:solidFill>
                </a:rPr>
                <a:t>T</a:t>
              </a:r>
              <a:r>
                <a:rPr lang="en-GB" sz="2000" dirty="0">
                  <a:solidFill>
                    <a:schemeClr val="tx1">
                      <a:lumMod val="65000"/>
                      <a:lumOff val="35000"/>
                    </a:schemeClr>
                  </a:solidFill>
                </a:rPr>
                <a:t>h</a:t>
              </a:r>
              <a:r>
                <a:rPr lang="en-SE" sz="2000" dirty="0">
                  <a:solidFill>
                    <a:schemeClr val="tx1">
                      <a:lumMod val="65000"/>
                      <a:lumOff val="35000"/>
                    </a:schemeClr>
                  </a:solidFill>
                </a:rPr>
                <a:t>e same proccess is replicated at all large scale research infrastructures </a:t>
              </a:r>
            </a:p>
          </p:txBody>
        </p:sp>
      </p:grpSp>
      <p:sp>
        <p:nvSpPr>
          <p:cNvPr id="25" name="Freeform 24">
            <a:extLst>
              <a:ext uri="{FF2B5EF4-FFF2-40B4-BE49-F238E27FC236}">
                <a16:creationId xmlns:a16="http://schemas.microsoft.com/office/drawing/2014/main" id="{0C0A74C5-5399-2471-FB64-8DF5900B5794}"/>
              </a:ext>
            </a:extLst>
          </p:cNvPr>
          <p:cNvSpPr/>
          <p:nvPr/>
        </p:nvSpPr>
        <p:spPr>
          <a:xfrm>
            <a:off x="2472620" y="2084847"/>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6" name="Freeform 25">
            <a:extLst>
              <a:ext uri="{FF2B5EF4-FFF2-40B4-BE49-F238E27FC236}">
                <a16:creationId xmlns:a16="http://schemas.microsoft.com/office/drawing/2014/main" id="{B297AEDE-46DF-6DE6-199F-6CFFA9FA7223}"/>
              </a:ext>
            </a:extLst>
          </p:cNvPr>
          <p:cNvSpPr/>
          <p:nvPr/>
        </p:nvSpPr>
        <p:spPr>
          <a:xfrm rot="635144">
            <a:off x="3282071" y="2692174"/>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8" name="Freeform 27">
            <a:extLst>
              <a:ext uri="{FF2B5EF4-FFF2-40B4-BE49-F238E27FC236}">
                <a16:creationId xmlns:a16="http://schemas.microsoft.com/office/drawing/2014/main" id="{B8AEF6EB-67B7-3C95-637F-263158A37443}"/>
              </a:ext>
            </a:extLst>
          </p:cNvPr>
          <p:cNvSpPr/>
          <p:nvPr/>
        </p:nvSpPr>
        <p:spPr>
          <a:xfrm>
            <a:off x="4091522" y="2084847"/>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30" name="Freeform 29">
            <a:extLst>
              <a:ext uri="{FF2B5EF4-FFF2-40B4-BE49-F238E27FC236}">
                <a16:creationId xmlns:a16="http://schemas.microsoft.com/office/drawing/2014/main" id="{D7DC3BE5-8517-822D-9177-D67E2C609986}"/>
              </a:ext>
            </a:extLst>
          </p:cNvPr>
          <p:cNvSpPr/>
          <p:nvPr/>
        </p:nvSpPr>
        <p:spPr>
          <a:xfrm rot="635144">
            <a:off x="4900973" y="2692174"/>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31" name="TextBox 30">
            <a:extLst>
              <a:ext uri="{FF2B5EF4-FFF2-40B4-BE49-F238E27FC236}">
                <a16:creationId xmlns:a16="http://schemas.microsoft.com/office/drawing/2014/main" id="{99B20D9D-B52A-742E-D686-29AD76AADB74}"/>
              </a:ext>
            </a:extLst>
          </p:cNvPr>
          <p:cNvSpPr txBox="1"/>
          <p:nvPr/>
        </p:nvSpPr>
        <p:spPr>
          <a:xfrm>
            <a:off x="2275299" y="1415813"/>
            <a:ext cx="1172308" cy="646331"/>
          </a:xfrm>
          <a:prstGeom prst="rect">
            <a:avLst/>
          </a:prstGeom>
          <a:noFill/>
        </p:spPr>
        <p:txBody>
          <a:bodyPr wrap="none" rtlCol="0">
            <a:spAutoFit/>
          </a:bodyPr>
          <a:lstStyle/>
          <a:p>
            <a:pPr algn="ctr"/>
            <a:r>
              <a:rPr lang="en-SE" dirty="0">
                <a:solidFill>
                  <a:schemeClr val="tx1">
                    <a:lumMod val="65000"/>
                    <a:lumOff val="35000"/>
                  </a:schemeClr>
                </a:solidFill>
              </a:rPr>
              <a:t>call for </a:t>
            </a:r>
          </a:p>
          <a:p>
            <a:pPr algn="ctr"/>
            <a:r>
              <a:rPr lang="en-SE" dirty="0">
                <a:solidFill>
                  <a:schemeClr val="tx1">
                    <a:lumMod val="65000"/>
                    <a:lumOff val="35000"/>
                  </a:schemeClr>
                </a:solidFill>
              </a:rPr>
              <a:t>proposals</a:t>
            </a:r>
          </a:p>
        </p:txBody>
      </p:sp>
      <p:sp>
        <p:nvSpPr>
          <p:cNvPr id="32" name="TextBox 31">
            <a:extLst>
              <a:ext uri="{FF2B5EF4-FFF2-40B4-BE49-F238E27FC236}">
                <a16:creationId xmlns:a16="http://schemas.microsoft.com/office/drawing/2014/main" id="{63F0EB28-9870-7070-B009-81088D9263EB}"/>
              </a:ext>
            </a:extLst>
          </p:cNvPr>
          <p:cNvSpPr txBox="1"/>
          <p:nvPr/>
        </p:nvSpPr>
        <p:spPr>
          <a:xfrm>
            <a:off x="3102383" y="3504785"/>
            <a:ext cx="1137042" cy="646331"/>
          </a:xfrm>
          <a:prstGeom prst="rect">
            <a:avLst/>
          </a:prstGeom>
          <a:noFill/>
        </p:spPr>
        <p:txBody>
          <a:bodyPr wrap="none" rtlCol="0">
            <a:spAutoFit/>
          </a:bodyPr>
          <a:lstStyle/>
          <a:p>
            <a:pPr algn="ctr"/>
            <a:r>
              <a:rPr lang="en-GB" dirty="0">
                <a:solidFill>
                  <a:schemeClr val="tx1">
                    <a:lumMod val="65000"/>
                    <a:lumOff val="35000"/>
                  </a:schemeClr>
                </a:solidFill>
              </a:rPr>
              <a:t>p</a:t>
            </a:r>
            <a:r>
              <a:rPr lang="en-SE" dirty="0">
                <a:solidFill>
                  <a:schemeClr val="tx1">
                    <a:lumMod val="65000"/>
                    <a:lumOff val="35000"/>
                  </a:schemeClr>
                </a:solidFill>
              </a:rPr>
              <a:t>roposal </a:t>
            </a:r>
          </a:p>
          <a:p>
            <a:pPr algn="ctr"/>
            <a:r>
              <a:rPr lang="en-SE" dirty="0">
                <a:solidFill>
                  <a:schemeClr val="tx1">
                    <a:lumMod val="65000"/>
                    <a:lumOff val="35000"/>
                  </a:schemeClr>
                </a:solidFill>
              </a:rPr>
              <a:t>workflow</a:t>
            </a:r>
          </a:p>
        </p:txBody>
      </p:sp>
      <p:sp>
        <p:nvSpPr>
          <p:cNvPr id="33" name="TextBox 32">
            <a:extLst>
              <a:ext uri="{FF2B5EF4-FFF2-40B4-BE49-F238E27FC236}">
                <a16:creationId xmlns:a16="http://schemas.microsoft.com/office/drawing/2014/main" id="{C6797AAF-35F6-7736-473C-F57C22F64ACE}"/>
              </a:ext>
            </a:extLst>
          </p:cNvPr>
          <p:cNvSpPr txBox="1"/>
          <p:nvPr/>
        </p:nvSpPr>
        <p:spPr>
          <a:xfrm>
            <a:off x="3933025" y="1415813"/>
            <a:ext cx="1086772" cy="646331"/>
          </a:xfrm>
          <a:prstGeom prst="rect">
            <a:avLst/>
          </a:prstGeom>
          <a:noFill/>
        </p:spPr>
        <p:txBody>
          <a:bodyPr wrap="none" rtlCol="0">
            <a:spAutoFit/>
          </a:bodyPr>
          <a:lstStyle/>
          <a:p>
            <a:pPr algn="l"/>
            <a:r>
              <a:rPr lang="en-GB" dirty="0">
                <a:solidFill>
                  <a:schemeClr val="tx1">
                    <a:lumMod val="65000"/>
                    <a:lumOff val="35000"/>
                  </a:schemeClr>
                </a:solidFill>
              </a:rPr>
              <a:t>proposal</a:t>
            </a:r>
            <a:endParaRPr lang="en-SE" dirty="0">
              <a:solidFill>
                <a:schemeClr val="tx1">
                  <a:lumMod val="65000"/>
                  <a:lumOff val="35000"/>
                </a:schemeClr>
              </a:solidFill>
            </a:endParaRPr>
          </a:p>
          <a:p>
            <a:pPr algn="l"/>
            <a:r>
              <a:rPr lang="en-SE" dirty="0">
                <a:solidFill>
                  <a:schemeClr val="tx1">
                    <a:lumMod val="65000"/>
                    <a:lumOff val="35000"/>
                  </a:schemeClr>
                </a:solidFill>
              </a:rPr>
              <a:t>template</a:t>
            </a:r>
          </a:p>
        </p:txBody>
      </p:sp>
      <p:sp>
        <p:nvSpPr>
          <p:cNvPr id="34" name="TextBox 33">
            <a:extLst>
              <a:ext uri="{FF2B5EF4-FFF2-40B4-BE49-F238E27FC236}">
                <a16:creationId xmlns:a16="http://schemas.microsoft.com/office/drawing/2014/main" id="{FA6704D2-F146-336A-C566-961768D9441B}"/>
              </a:ext>
            </a:extLst>
          </p:cNvPr>
          <p:cNvSpPr txBox="1"/>
          <p:nvPr/>
        </p:nvSpPr>
        <p:spPr>
          <a:xfrm>
            <a:off x="4621193" y="3504785"/>
            <a:ext cx="1337226" cy="646331"/>
          </a:xfrm>
          <a:prstGeom prst="rect">
            <a:avLst/>
          </a:prstGeom>
          <a:noFill/>
        </p:spPr>
        <p:txBody>
          <a:bodyPr wrap="none" rtlCol="0">
            <a:spAutoFit/>
          </a:bodyPr>
          <a:lstStyle/>
          <a:p>
            <a:pPr algn="ctr"/>
            <a:r>
              <a:rPr lang="en-GB" dirty="0">
                <a:solidFill>
                  <a:schemeClr val="tx1">
                    <a:lumMod val="65000"/>
                    <a:lumOff val="35000"/>
                  </a:schemeClr>
                </a:solidFill>
              </a:rPr>
              <a:t>p</a:t>
            </a:r>
            <a:r>
              <a:rPr lang="en-SE" dirty="0">
                <a:solidFill>
                  <a:schemeClr val="tx1">
                    <a:lumMod val="65000"/>
                    <a:lumOff val="35000"/>
                  </a:schemeClr>
                </a:solidFill>
              </a:rPr>
              <a:t>roposal </a:t>
            </a:r>
          </a:p>
          <a:p>
            <a:pPr algn="ctr"/>
            <a:r>
              <a:rPr lang="en-SE" dirty="0">
                <a:solidFill>
                  <a:schemeClr val="tx1">
                    <a:lumMod val="65000"/>
                    <a:lumOff val="35000"/>
                  </a:schemeClr>
                </a:solidFill>
              </a:rPr>
              <a:t>completion</a:t>
            </a:r>
          </a:p>
        </p:txBody>
      </p:sp>
      <p:sp>
        <p:nvSpPr>
          <p:cNvPr id="35" name="TextBox 34">
            <a:extLst>
              <a:ext uri="{FF2B5EF4-FFF2-40B4-BE49-F238E27FC236}">
                <a16:creationId xmlns:a16="http://schemas.microsoft.com/office/drawing/2014/main" id="{E1EBD85B-1B17-03BF-8565-3CF0AF828510}"/>
              </a:ext>
            </a:extLst>
          </p:cNvPr>
          <p:cNvSpPr txBox="1"/>
          <p:nvPr/>
        </p:nvSpPr>
        <p:spPr>
          <a:xfrm>
            <a:off x="5452000" y="1415813"/>
            <a:ext cx="1319592" cy="646331"/>
          </a:xfrm>
          <a:prstGeom prst="rect">
            <a:avLst/>
          </a:prstGeom>
          <a:noFill/>
        </p:spPr>
        <p:txBody>
          <a:bodyPr wrap="none" rtlCol="0">
            <a:spAutoFit/>
          </a:bodyPr>
          <a:lstStyle/>
          <a:p>
            <a:pPr algn="ctr"/>
            <a:r>
              <a:rPr lang="en-GB" dirty="0">
                <a:solidFill>
                  <a:schemeClr val="tx1">
                    <a:lumMod val="65000"/>
                    <a:lumOff val="35000"/>
                  </a:schemeClr>
                </a:solidFill>
              </a:rPr>
              <a:t>p</a:t>
            </a:r>
            <a:r>
              <a:rPr lang="en-SE" dirty="0">
                <a:solidFill>
                  <a:schemeClr val="tx1">
                    <a:lumMod val="65000"/>
                    <a:lumOff val="35000"/>
                  </a:schemeClr>
                </a:solidFill>
              </a:rPr>
              <a:t>roposal </a:t>
            </a:r>
          </a:p>
          <a:p>
            <a:pPr algn="ctr"/>
            <a:r>
              <a:rPr lang="en-SE" dirty="0">
                <a:solidFill>
                  <a:schemeClr val="tx1">
                    <a:lumMod val="65000"/>
                    <a:lumOff val="35000"/>
                  </a:schemeClr>
                </a:solidFill>
              </a:rPr>
              <a:t>submission</a:t>
            </a:r>
          </a:p>
        </p:txBody>
      </p:sp>
      <p:sp>
        <p:nvSpPr>
          <p:cNvPr id="36" name="Freeform 35">
            <a:extLst>
              <a:ext uri="{FF2B5EF4-FFF2-40B4-BE49-F238E27FC236}">
                <a16:creationId xmlns:a16="http://schemas.microsoft.com/office/drawing/2014/main" id="{436D5FBE-CEE2-5C76-25A7-508AEE3FF606}"/>
              </a:ext>
            </a:extLst>
          </p:cNvPr>
          <p:cNvSpPr/>
          <p:nvPr/>
        </p:nvSpPr>
        <p:spPr>
          <a:xfrm>
            <a:off x="5710423" y="2084847"/>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3" name="Freeform 2">
            <a:extLst>
              <a:ext uri="{FF2B5EF4-FFF2-40B4-BE49-F238E27FC236}">
                <a16:creationId xmlns:a16="http://schemas.microsoft.com/office/drawing/2014/main" id="{2E400AAD-366E-3E67-1804-6F94EB80DC23}"/>
              </a:ext>
            </a:extLst>
          </p:cNvPr>
          <p:cNvSpPr/>
          <p:nvPr/>
        </p:nvSpPr>
        <p:spPr>
          <a:xfrm rot="635144">
            <a:off x="6486845" y="2686089"/>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4" name="TextBox 3">
            <a:extLst>
              <a:ext uri="{FF2B5EF4-FFF2-40B4-BE49-F238E27FC236}">
                <a16:creationId xmlns:a16="http://schemas.microsoft.com/office/drawing/2014/main" id="{6F99D6ED-DE1A-EECA-D004-FC1166BF5064}"/>
              </a:ext>
            </a:extLst>
          </p:cNvPr>
          <p:cNvSpPr txBox="1"/>
          <p:nvPr/>
        </p:nvSpPr>
        <p:spPr>
          <a:xfrm>
            <a:off x="6304048" y="3504785"/>
            <a:ext cx="1143263" cy="646331"/>
          </a:xfrm>
          <a:prstGeom prst="rect">
            <a:avLst/>
          </a:prstGeom>
          <a:noFill/>
        </p:spPr>
        <p:txBody>
          <a:bodyPr wrap="none" rtlCol="0">
            <a:spAutoFit/>
          </a:bodyPr>
          <a:lstStyle/>
          <a:p>
            <a:pPr algn="ctr"/>
            <a:r>
              <a:rPr lang="en-US" dirty="0">
                <a:solidFill>
                  <a:schemeClr val="tx1">
                    <a:lumMod val="65000"/>
                    <a:lumOff val="35000"/>
                  </a:schemeClr>
                </a:solidFill>
              </a:rPr>
              <a:t>technical</a:t>
            </a:r>
          </a:p>
          <a:p>
            <a:pPr algn="ctr"/>
            <a:r>
              <a:rPr lang="en-US" dirty="0">
                <a:solidFill>
                  <a:schemeClr val="tx1">
                    <a:lumMod val="65000"/>
                    <a:lumOff val="35000"/>
                  </a:schemeClr>
                </a:solidFill>
              </a:rPr>
              <a:t>feasibility</a:t>
            </a:r>
            <a:endParaRPr lang="en-SE" dirty="0">
              <a:solidFill>
                <a:schemeClr val="tx1">
                  <a:lumMod val="65000"/>
                  <a:lumOff val="35000"/>
                </a:schemeClr>
              </a:solidFill>
            </a:endParaRPr>
          </a:p>
        </p:txBody>
      </p:sp>
      <p:sp>
        <p:nvSpPr>
          <p:cNvPr id="6" name="Freeform 5">
            <a:extLst>
              <a:ext uri="{FF2B5EF4-FFF2-40B4-BE49-F238E27FC236}">
                <a16:creationId xmlns:a16="http://schemas.microsoft.com/office/drawing/2014/main" id="{2A3C0217-E9E1-B2DF-4FAB-F6D2937FBADE}"/>
              </a:ext>
            </a:extLst>
          </p:cNvPr>
          <p:cNvSpPr/>
          <p:nvPr/>
        </p:nvSpPr>
        <p:spPr>
          <a:xfrm>
            <a:off x="7329324" y="2084847"/>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7" name="TextBox 6">
            <a:extLst>
              <a:ext uri="{FF2B5EF4-FFF2-40B4-BE49-F238E27FC236}">
                <a16:creationId xmlns:a16="http://schemas.microsoft.com/office/drawing/2014/main" id="{4070A13F-D01C-7A32-5EE6-981F05FC901C}"/>
              </a:ext>
            </a:extLst>
          </p:cNvPr>
          <p:cNvSpPr txBox="1"/>
          <p:nvPr/>
        </p:nvSpPr>
        <p:spPr>
          <a:xfrm>
            <a:off x="7130120" y="1415813"/>
            <a:ext cx="1226425" cy="646331"/>
          </a:xfrm>
          <a:prstGeom prst="rect">
            <a:avLst/>
          </a:prstGeom>
          <a:noFill/>
        </p:spPr>
        <p:txBody>
          <a:bodyPr wrap="none" rtlCol="0">
            <a:spAutoFit/>
          </a:bodyPr>
          <a:lstStyle/>
          <a:p>
            <a:pPr algn="ctr"/>
            <a:r>
              <a:rPr lang="en-US" dirty="0">
                <a:solidFill>
                  <a:schemeClr val="tx1">
                    <a:lumMod val="65000"/>
                    <a:lumOff val="35000"/>
                  </a:schemeClr>
                </a:solidFill>
              </a:rPr>
              <a:t>excellence</a:t>
            </a:r>
          </a:p>
          <a:p>
            <a:pPr algn="ctr"/>
            <a:r>
              <a:rPr lang="en-US" dirty="0">
                <a:solidFill>
                  <a:schemeClr val="tx1">
                    <a:lumMod val="65000"/>
                    <a:lumOff val="35000"/>
                  </a:schemeClr>
                </a:solidFill>
              </a:rPr>
              <a:t>review</a:t>
            </a:r>
            <a:endParaRPr lang="en-SE" dirty="0">
              <a:solidFill>
                <a:schemeClr val="tx1">
                  <a:lumMod val="65000"/>
                  <a:lumOff val="35000"/>
                </a:schemeClr>
              </a:solidFill>
            </a:endParaRPr>
          </a:p>
        </p:txBody>
      </p:sp>
      <p:sp>
        <p:nvSpPr>
          <p:cNvPr id="8" name="Freeform 7">
            <a:extLst>
              <a:ext uri="{FF2B5EF4-FFF2-40B4-BE49-F238E27FC236}">
                <a16:creationId xmlns:a16="http://schemas.microsoft.com/office/drawing/2014/main" id="{8E0BFC1F-4CBB-B251-7F0D-706DD65CB07D}"/>
              </a:ext>
            </a:extLst>
          </p:cNvPr>
          <p:cNvSpPr/>
          <p:nvPr/>
        </p:nvSpPr>
        <p:spPr>
          <a:xfrm rot="635144">
            <a:off x="8235375" y="2682534"/>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9" name="TextBox 8">
            <a:extLst>
              <a:ext uri="{FF2B5EF4-FFF2-40B4-BE49-F238E27FC236}">
                <a16:creationId xmlns:a16="http://schemas.microsoft.com/office/drawing/2014/main" id="{4276147D-BAD0-9B21-487C-42FBBDB2655C}"/>
              </a:ext>
            </a:extLst>
          </p:cNvPr>
          <p:cNvSpPr txBox="1"/>
          <p:nvPr/>
        </p:nvSpPr>
        <p:spPr>
          <a:xfrm>
            <a:off x="8112690" y="3504785"/>
            <a:ext cx="1023036" cy="646331"/>
          </a:xfrm>
          <a:prstGeom prst="rect">
            <a:avLst/>
          </a:prstGeom>
          <a:noFill/>
        </p:spPr>
        <p:txBody>
          <a:bodyPr wrap="none" rtlCol="0">
            <a:spAutoFit/>
          </a:bodyPr>
          <a:lstStyle/>
          <a:p>
            <a:pPr algn="ctr"/>
            <a:r>
              <a:rPr lang="en-US" dirty="0">
                <a:solidFill>
                  <a:schemeClr val="tx1">
                    <a:lumMod val="65000"/>
                    <a:lumOff val="35000"/>
                  </a:schemeClr>
                </a:solidFill>
              </a:rPr>
              <a:t>director</a:t>
            </a:r>
          </a:p>
          <a:p>
            <a:pPr algn="ctr"/>
            <a:r>
              <a:rPr lang="en-US" dirty="0">
                <a:solidFill>
                  <a:schemeClr val="tx1">
                    <a:lumMod val="65000"/>
                    <a:lumOff val="35000"/>
                  </a:schemeClr>
                </a:solidFill>
              </a:rPr>
              <a:t>decision</a:t>
            </a:r>
            <a:endParaRPr lang="en-SE" dirty="0">
              <a:solidFill>
                <a:schemeClr val="tx1">
                  <a:lumMod val="65000"/>
                  <a:lumOff val="35000"/>
                </a:schemeClr>
              </a:solidFill>
            </a:endParaRPr>
          </a:p>
        </p:txBody>
      </p:sp>
      <p:sp>
        <p:nvSpPr>
          <p:cNvPr id="11" name="Freeform 10">
            <a:extLst>
              <a:ext uri="{FF2B5EF4-FFF2-40B4-BE49-F238E27FC236}">
                <a16:creationId xmlns:a16="http://schemas.microsoft.com/office/drawing/2014/main" id="{42285F82-01D4-B25B-356E-74008EB8A25D}"/>
              </a:ext>
            </a:extLst>
          </p:cNvPr>
          <p:cNvSpPr/>
          <p:nvPr/>
        </p:nvSpPr>
        <p:spPr>
          <a:xfrm>
            <a:off x="9141426" y="2084847"/>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9EDE"/>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13" name="TextBox 12">
            <a:extLst>
              <a:ext uri="{FF2B5EF4-FFF2-40B4-BE49-F238E27FC236}">
                <a16:creationId xmlns:a16="http://schemas.microsoft.com/office/drawing/2014/main" id="{DCE63D77-9590-B5AB-6CE2-5753E68C7D10}"/>
              </a:ext>
            </a:extLst>
          </p:cNvPr>
          <p:cNvSpPr txBox="1"/>
          <p:nvPr/>
        </p:nvSpPr>
        <p:spPr>
          <a:xfrm>
            <a:off x="9066831" y="1415813"/>
            <a:ext cx="926857" cy="646331"/>
          </a:xfrm>
          <a:prstGeom prst="rect">
            <a:avLst/>
          </a:prstGeom>
          <a:noFill/>
        </p:spPr>
        <p:txBody>
          <a:bodyPr wrap="none" rtlCol="0">
            <a:spAutoFit/>
          </a:bodyPr>
          <a:lstStyle/>
          <a:p>
            <a:pPr algn="ctr"/>
            <a:r>
              <a:rPr lang="en-US" dirty="0">
                <a:solidFill>
                  <a:schemeClr val="tx1">
                    <a:lumMod val="65000"/>
                    <a:lumOff val="35000"/>
                  </a:schemeClr>
                </a:solidFill>
              </a:rPr>
              <a:t>publish</a:t>
            </a:r>
          </a:p>
          <a:p>
            <a:pPr algn="ctr"/>
            <a:r>
              <a:rPr lang="en-US" dirty="0">
                <a:solidFill>
                  <a:schemeClr val="tx1">
                    <a:lumMod val="65000"/>
                    <a:lumOff val="35000"/>
                  </a:schemeClr>
                </a:solidFill>
              </a:rPr>
              <a:t>results</a:t>
            </a:r>
            <a:endParaRPr lang="en-SE" dirty="0">
              <a:solidFill>
                <a:schemeClr val="tx1">
                  <a:lumMod val="65000"/>
                  <a:lumOff val="35000"/>
                </a:schemeClr>
              </a:solidFill>
            </a:endParaRPr>
          </a:p>
        </p:txBody>
      </p:sp>
    </p:spTree>
    <p:extLst>
      <p:ext uri="{BB962C8B-B14F-4D97-AF65-F5344CB8AC3E}">
        <p14:creationId xmlns:p14="http://schemas.microsoft.com/office/powerpoint/2010/main" val="3604534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0" fill="hold" grpId="0" nodeType="withEffect">
                                  <p:stCondLst>
                                    <p:cond delay="0"/>
                                  </p:stCondLst>
                                  <p:childTnLst>
                                    <p:animRot by="43200000">
                                      <p:cBhvr>
                                        <p:cTn id="6" dur="5000" fill="hold"/>
                                        <p:tgtEl>
                                          <p:spTgt spid="25"/>
                                        </p:tgtEl>
                                        <p:attrNameLst>
                                          <p:attrName>r</p:attrName>
                                        </p:attrNameLst>
                                      </p:cBhvr>
                                    </p:animRot>
                                  </p:childTnLst>
                                </p:cTn>
                              </p:par>
                              <p:par>
                                <p:cTn id="7" presetID="8" presetClass="emph" presetSubtype="0" repeatCount="0" fill="hold" grpId="0" nodeType="withEffect">
                                  <p:stCondLst>
                                    <p:cond delay="0"/>
                                  </p:stCondLst>
                                  <p:childTnLst>
                                    <p:animRot by="43200000">
                                      <p:cBhvr>
                                        <p:cTn id="8" dur="5000" fill="hold"/>
                                        <p:tgtEl>
                                          <p:spTgt spid="28"/>
                                        </p:tgtEl>
                                        <p:attrNameLst>
                                          <p:attrName>r</p:attrName>
                                        </p:attrNameLst>
                                      </p:cBhvr>
                                    </p:animRot>
                                  </p:childTnLst>
                                </p:cTn>
                              </p:par>
                              <p:par>
                                <p:cTn id="9" presetID="8" presetClass="emph" presetSubtype="0" repeatCount="0" fill="hold" grpId="0" nodeType="withEffect">
                                  <p:stCondLst>
                                    <p:cond delay="0"/>
                                  </p:stCondLst>
                                  <p:childTnLst>
                                    <p:animRot by="43200000">
                                      <p:cBhvr>
                                        <p:cTn id="10" dur="5000" fill="hold"/>
                                        <p:tgtEl>
                                          <p:spTgt spid="36"/>
                                        </p:tgtEl>
                                        <p:attrNameLst>
                                          <p:attrName>r</p:attrName>
                                        </p:attrNameLst>
                                      </p:cBhvr>
                                    </p:animRot>
                                  </p:childTnLst>
                                </p:cTn>
                              </p:par>
                              <p:par>
                                <p:cTn id="11" presetID="8" presetClass="emph" presetSubtype="0" repeatCount="0" fill="hold" grpId="0" nodeType="withEffect">
                                  <p:stCondLst>
                                    <p:cond delay="0"/>
                                  </p:stCondLst>
                                  <p:childTnLst>
                                    <p:animRot by="-43200000">
                                      <p:cBhvr>
                                        <p:cTn id="12" dur="5000" fill="hold"/>
                                        <p:tgtEl>
                                          <p:spTgt spid="26"/>
                                        </p:tgtEl>
                                        <p:attrNameLst>
                                          <p:attrName>r</p:attrName>
                                        </p:attrNameLst>
                                      </p:cBhvr>
                                    </p:animRot>
                                  </p:childTnLst>
                                </p:cTn>
                              </p:par>
                              <p:par>
                                <p:cTn id="13" presetID="8" presetClass="emph" presetSubtype="0" repeatCount="0" fill="hold" grpId="0" nodeType="withEffect">
                                  <p:stCondLst>
                                    <p:cond delay="0"/>
                                  </p:stCondLst>
                                  <p:childTnLst>
                                    <p:animRot by="-43200000">
                                      <p:cBhvr>
                                        <p:cTn id="14" dur="5000" fill="hold"/>
                                        <p:tgtEl>
                                          <p:spTgt spid="30"/>
                                        </p:tgtEl>
                                        <p:attrNameLst>
                                          <p:attrName>r</p:attrName>
                                        </p:attrNameLst>
                                      </p:cBhvr>
                                    </p:animRot>
                                  </p:childTnLst>
                                </p:cTn>
                              </p:par>
                              <p:par>
                                <p:cTn id="15" presetID="8" presetClass="emph" presetSubtype="0" repeatCount="0" fill="hold" grpId="0" nodeType="withEffect">
                                  <p:stCondLst>
                                    <p:cond delay="0"/>
                                  </p:stCondLst>
                                  <p:childTnLst>
                                    <p:animRot by="-43200000">
                                      <p:cBhvr>
                                        <p:cTn id="16" dur="5000" fill="hold"/>
                                        <p:tgtEl>
                                          <p:spTgt spid="3"/>
                                        </p:tgtEl>
                                        <p:attrNameLst>
                                          <p:attrName>r</p:attrName>
                                        </p:attrNameLst>
                                      </p:cBhvr>
                                    </p:animRot>
                                  </p:childTnLst>
                                </p:cTn>
                              </p:par>
                              <p:par>
                                <p:cTn id="17" presetID="8" presetClass="emph" presetSubtype="0" repeatCount="0" fill="hold" grpId="0" nodeType="withEffect">
                                  <p:stCondLst>
                                    <p:cond delay="0"/>
                                  </p:stCondLst>
                                  <p:childTnLst>
                                    <p:animRot by="43200000">
                                      <p:cBhvr>
                                        <p:cTn id="18" dur="5000" fill="hold"/>
                                        <p:tgtEl>
                                          <p:spTgt spid="6"/>
                                        </p:tgtEl>
                                        <p:attrNameLst>
                                          <p:attrName>r</p:attrName>
                                        </p:attrNameLst>
                                      </p:cBhvr>
                                    </p:animRot>
                                  </p:childTnLst>
                                </p:cTn>
                              </p:par>
                              <p:par>
                                <p:cTn id="19" presetID="8" presetClass="emph" presetSubtype="0" repeatCount="0" fill="hold" grpId="0" nodeType="withEffect">
                                  <p:stCondLst>
                                    <p:cond delay="0"/>
                                  </p:stCondLst>
                                  <p:childTnLst>
                                    <p:animRot by="-43200000">
                                      <p:cBhvr>
                                        <p:cTn id="20" dur="5000" fill="hold"/>
                                        <p:tgtEl>
                                          <p:spTgt spid="8"/>
                                        </p:tgtEl>
                                        <p:attrNameLst>
                                          <p:attrName>r</p:attrName>
                                        </p:attrNameLst>
                                      </p:cBhvr>
                                    </p:animRot>
                                  </p:childTnLst>
                                </p:cTn>
                              </p:par>
                              <p:par>
                                <p:cTn id="21" presetID="8" presetClass="emph" presetSubtype="0" repeatCount="0" fill="hold" grpId="0" nodeType="withEffect">
                                  <p:stCondLst>
                                    <p:cond delay="0"/>
                                  </p:stCondLst>
                                  <p:childTnLst>
                                    <p:animRot by="43200000">
                                      <p:cBhvr>
                                        <p:cTn id="22"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0" grpId="0" animBg="1"/>
      <p:bldP spid="36" grpId="0" animBg="1"/>
      <p:bldP spid="3" grpId="0" animBg="1"/>
      <p:bldP spid="6"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184AC4-B8E8-9952-7857-DEDA4E547FAD}"/>
              </a:ext>
            </a:extLst>
          </p:cNvPr>
          <p:cNvPicPr>
            <a:picLocks noChangeAspect="1"/>
          </p:cNvPicPr>
          <p:nvPr/>
        </p:nvPicPr>
        <p:blipFill>
          <a:blip r:embed="rId2"/>
          <a:stretch>
            <a:fillRect/>
          </a:stretch>
        </p:blipFill>
        <p:spPr>
          <a:xfrm>
            <a:off x="4579863" y="1270516"/>
            <a:ext cx="7556357" cy="4316967"/>
          </a:xfrm>
          <a:prstGeom prst="rect">
            <a:avLst/>
          </a:prstGeom>
        </p:spPr>
      </p:pic>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GB" sz="3200" dirty="0"/>
              <a:t>Draft/Submission</a:t>
            </a:r>
            <a:br>
              <a:rPr lang="en-GB" sz="3200" dirty="0"/>
            </a:b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8</a:t>
            </a:fld>
            <a:endParaRPr lang="sv-SE" dirty="0"/>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Proposal Topics	</a:t>
            </a:r>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p:txBody>
          <a:bodyPr/>
          <a:lstStyle/>
          <a:p>
            <a:pPr>
              <a:buFont typeface="Arial" panose="020B0604020202020204" pitchFamily="34" charset="0"/>
              <a:buChar char="•"/>
            </a:pPr>
            <a:r>
              <a:rPr lang="en-GB" dirty="0"/>
              <a:t> </a:t>
            </a:r>
            <a:r>
              <a:rPr lang="en-US" dirty="0"/>
              <a:t>General</a:t>
            </a:r>
            <a:endParaRPr lang="en-SE" dirty="0"/>
          </a:p>
          <a:p>
            <a:pPr>
              <a:buFont typeface="Arial" panose="020B0604020202020204" pitchFamily="34" charset="0"/>
              <a:buChar char="•"/>
            </a:pPr>
            <a:r>
              <a:rPr lang="en-SE" dirty="0"/>
              <a:t> Support</a:t>
            </a:r>
          </a:p>
          <a:p>
            <a:pPr>
              <a:buFont typeface="Arial" panose="020B0604020202020204" pitchFamily="34" charset="0"/>
              <a:buChar char="•"/>
            </a:pPr>
            <a:r>
              <a:rPr lang="en-SE" dirty="0"/>
              <a:t> Instruments</a:t>
            </a:r>
          </a:p>
          <a:p>
            <a:pPr>
              <a:buFont typeface="Arial" panose="020B0604020202020204" pitchFamily="34" charset="0"/>
              <a:buChar char="•"/>
            </a:pPr>
            <a:r>
              <a:rPr lang="en-SE" dirty="0"/>
              <a:t> Sample &amp; Sample Environment</a:t>
            </a:r>
          </a:p>
          <a:p>
            <a:pPr>
              <a:buFont typeface="Arial" panose="020B0604020202020204" pitchFamily="34" charset="0"/>
              <a:buChar char="•"/>
            </a:pPr>
            <a:r>
              <a:rPr lang="en-SE" dirty="0"/>
              <a:t> Other Facilities</a:t>
            </a:r>
          </a:p>
          <a:p>
            <a:pPr>
              <a:buFont typeface="Arial" panose="020B0604020202020204" pitchFamily="34" charset="0"/>
              <a:buChar char="•"/>
            </a:pPr>
            <a:r>
              <a:rPr lang="en-SE" dirty="0"/>
              <a:t> Proposal Text</a:t>
            </a:r>
          </a:p>
        </p:txBody>
      </p:sp>
    </p:spTree>
    <p:extLst>
      <p:ext uri="{BB962C8B-B14F-4D97-AF65-F5344CB8AC3E}">
        <p14:creationId xmlns:p14="http://schemas.microsoft.com/office/powerpoint/2010/main" val="36056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0D7-F123-537B-E1B5-40974AC3C5CF}"/>
              </a:ext>
            </a:extLst>
          </p:cNvPr>
          <p:cNvSpPr>
            <a:spLocks noGrp="1"/>
          </p:cNvSpPr>
          <p:nvPr>
            <p:ph type="title"/>
          </p:nvPr>
        </p:nvSpPr>
        <p:spPr/>
        <p:txBody>
          <a:bodyPr/>
          <a:lstStyle/>
          <a:p>
            <a:r>
              <a:rPr lang="en-US" sz="3200" dirty="0"/>
              <a:t>Technical Review</a:t>
            </a:r>
            <a:endParaRPr lang="en-SE" sz="3200" dirty="0"/>
          </a:p>
        </p:txBody>
      </p:sp>
      <p:sp>
        <p:nvSpPr>
          <p:cNvPr id="3" name="Slide Number Placeholder 2">
            <a:extLst>
              <a:ext uri="{FF2B5EF4-FFF2-40B4-BE49-F238E27FC236}">
                <a16:creationId xmlns:a16="http://schemas.microsoft.com/office/drawing/2014/main" id="{A19B2661-3590-00FB-5EED-EB0F03F4F225}"/>
              </a:ext>
            </a:extLst>
          </p:cNvPr>
          <p:cNvSpPr>
            <a:spLocks noGrp="1"/>
          </p:cNvSpPr>
          <p:nvPr>
            <p:ph type="sldNum" sz="quarter" idx="12"/>
          </p:nvPr>
        </p:nvSpPr>
        <p:spPr/>
        <p:txBody>
          <a:bodyPr/>
          <a:lstStyle/>
          <a:p>
            <a:fld id="{F7283078-D760-1647-8B80-66BA8B52336D}" type="slidenum">
              <a:rPr lang="sv-SE" smtClean="0"/>
              <a:t>9</a:t>
            </a:fld>
            <a:endParaRPr lang="sv-SE" dirty="0"/>
          </a:p>
        </p:txBody>
      </p:sp>
      <p:sp>
        <p:nvSpPr>
          <p:cNvPr id="4" name="Text Placeholder 3">
            <a:extLst>
              <a:ext uri="{FF2B5EF4-FFF2-40B4-BE49-F238E27FC236}">
                <a16:creationId xmlns:a16="http://schemas.microsoft.com/office/drawing/2014/main" id="{BFE5F39F-B789-05B1-5CF7-516A34893AE4}"/>
              </a:ext>
            </a:extLst>
          </p:cNvPr>
          <p:cNvSpPr>
            <a:spLocks noGrp="1"/>
          </p:cNvSpPr>
          <p:nvPr>
            <p:ph type="body" sz="quarter" idx="14"/>
          </p:nvPr>
        </p:nvSpPr>
        <p:spPr/>
        <p:txBody>
          <a:bodyPr/>
          <a:lstStyle/>
          <a:p>
            <a:r>
              <a:rPr lang="en-SE" dirty="0"/>
              <a:t>Is it possible and safe to carry out the experiment	</a:t>
            </a:r>
          </a:p>
        </p:txBody>
      </p:sp>
      <p:sp>
        <p:nvSpPr>
          <p:cNvPr id="5" name="Content Placeholder 4">
            <a:extLst>
              <a:ext uri="{FF2B5EF4-FFF2-40B4-BE49-F238E27FC236}">
                <a16:creationId xmlns:a16="http://schemas.microsoft.com/office/drawing/2014/main" id="{6B5CE332-4BFF-F49D-29C2-559D14AB5036}"/>
              </a:ext>
            </a:extLst>
          </p:cNvPr>
          <p:cNvSpPr>
            <a:spLocks noGrp="1"/>
          </p:cNvSpPr>
          <p:nvPr>
            <p:ph idx="1"/>
          </p:nvPr>
        </p:nvSpPr>
        <p:spPr/>
        <p:txBody>
          <a:bodyPr/>
          <a:lstStyle/>
          <a:p>
            <a:pPr>
              <a:buFont typeface="Arial" panose="020B0604020202020204" pitchFamily="34" charset="0"/>
              <a:buChar char="•"/>
            </a:pPr>
            <a:r>
              <a:rPr lang="en-SE" dirty="0"/>
              <a:t> Investigate the feasibility of the proposed experiment</a:t>
            </a:r>
          </a:p>
          <a:p>
            <a:pPr>
              <a:buFont typeface="Arial" panose="020B0604020202020204" pitchFamily="34" charset="0"/>
              <a:buChar char="•"/>
            </a:pPr>
            <a:r>
              <a:rPr lang="en-SE" dirty="0"/>
              <a:t> An unfeasible technical review does not necessearly mean no scientific merit</a:t>
            </a:r>
          </a:p>
          <a:p>
            <a:pPr>
              <a:buFont typeface="Arial" panose="020B0604020202020204" pitchFamily="34" charset="0"/>
              <a:buChar char="•"/>
            </a:pPr>
            <a:r>
              <a:rPr lang="en-SE" dirty="0"/>
              <a:t> Give an estimate for days required</a:t>
            </a:r>
          </a:p>
          <a:p>
            <a:pPr>
              <a:buFont typeface="Arial" panose="020B0604020202020204" pitchFamily="34" charset="0"/>
              <a:buChar char="•"/>
            </a:pPr>
            <a:r>
              <a:rPr lang="en-SE" dirty="0"/>
              <a:t> Check with safety regarding concerns</a:t>
            </a:r>
          </a:p>
          <a:p>
            <a:pPr>
              <a:buFont typeface="Arial" panose="020B0604020202020204" pitchFamily="34" charset="0"/>
              <a:buChar char="•"/>
            </a:pPr>
            <a:r>
              <a:rPr lang="en-SE" dirty="0"/>
              <a:t> Give general comment to reviewers</a:t>
            </a:r>
          </a:p>
          <a:p>
            <a:pPr marL="0" indent="0">
              <a:buNone/>
            </a:pPr>
            <a:endParaRPr lang="en-SE" dirty="0"/>
          </a:p>
        </p:txBody>
      </p:sp>
      <p:pic>
        <p:nvPicPr>
          <p:cNvPr id="7" name="Picture 6">
            <a:extLst>
              <a:ext uri="{FF2B5EF4-FFF2-40B4-BE49-F238E27FC236}">
                <a16:creationId xmlns:a16="http://schemas.microsoft.com/office/drawing/2014/main" id="{53582028-C985-7FD9-C0CE-C2E560518933}"/>
              </a:ext>
            </a:extLst>
          </p:cNvPr>
          <p:cNvPicPr>
            <a:picLocks noChangeAspect="1"/>
          </p:cNvPicPr>
          <p:nvPr/>
        </p:nvPicPr>
        <p:blipFill>
          <a:blip r:embed="rId2"/>
          <a:stretch>
            <a:fillRect/>
          </a:stretch>
        </p:blipFill>
        <p:spPr>
          <a:xfrm>
            <a:off x="7463275" y="2836097"/>
            <a:ext cx="2996907" cy="2981997"/>
          </a:xfrm>
          <a:prstGeom prst="rect">
            <a:avLst/>
          </a:prstGeom>
        </p:spPr>
      </p:pic>
    </p:spTree>
    <p:extLst>
      <p:ext uri="{BB962C8B-B14F-4D97-AF65-F5344CB8AC3E}">
        <p14:creationId xmlns:p14="http://schemas.microsoft.com/office/powerpoint/2010/main" val="29750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13172</TotalTime>
  <Words>1607</Words>
  <Application>Microsoft Macintosh PowerPoint</Application>
  <PresentationFormat>Widescreen</PresentationFormat>
  <Paragraphs>211</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Segoe UI</vt:lpstr>
      <vt:lpstr>Segoe UI Light</vt:lpstr>
      <vt:lpstr>Segoe UI Semibold</vt:lpstr>
      <vt:lpstr>Wingdings</vt:lpstr>
      <vt:lpstr>Office-tema</vt:lpstr>
      <vt:lpstr>PowerPoint Presentation</vt:lpstr>
      <vt:lpstr>Proposals, DMPs and FAIR</vt:lpstr>
      <vt:lpstr>Agenda</vt:lpstr>
      <vt:lpstr>PowerPoint Presentation</vt:lpstr>
      <vt:lpstr>Obtaining Access to ESS</vt:lpstr>
      <vt:lpstr>The User Journey</vt:lpstr>
      <vt:lpstr>Proposal Submission and Review</vt:lpstr>
      <vt:lpstr>Draft/Submission </vt:lpstr>
      <vt:lpstr>Technical Review</vt:lpstr>
      <vt:lpstr>Excellence Review</vt:lpstr>
      <vt:lpstr>PowerPoint Presentation</vt:lpstr>
      <vt:lpstr>Preparing a Winning Proposal</vt:lpstr>
      <vt:lpstr>Adding value to a proposal</vt:lpstr>
      <vt:lpstr>PowerPoint Presentation</vt:lpstr>
      <vt:lpstr>ESS Data Policy</vt:lpstr>
      <vt:lpstr>ESS Data Policy</vt:lpstr>
      <vt:lpstr>PowerPoint Presentation</vt:lpstr>
      <vt:lpstr>Overview</vt:lpstr>
      <vt:lpstr>Storage &amp; Processing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Fredrik Bolmsten</dc:creator>
  <cp:lastModifiedBy>Fredrik Bolmsten</cp:lastModifiedBy>
  <cp:revision>23</cp:revision>
  <cp:lastPrinted>2019-03-08T10:27:30Z</cp:lastPrinted>
  <dcterms:created xsi:type="dcterms:W3CDTF">2022-08-31T07:34:54Z</dcterms:created>
  <dcterms:modified xsi:type="dcterms:W3CDTF">2025-08-25T13:37:25Z</dcterms:modified>
</cp:coreProperties>
</file>