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2" r:id="rId2"/>
    <p:sldId id="267" r:id="rId3"/>
    <p:sldId id="325" r:id="rId4"/>
    <p:sldId id="309" r:id="rId5"/>
    <p:sldId id="351" r:id="rId6"/>
    <p:sldId id="288" r:id="rId7"/>
    <p:sldId id="310" r:id="rId8"/>
    <p:sldId id="352" r:id="rId9"/>
    <p:sldId id="353" r:id="rId10"/>
    <p:sldId id="278" r:id="rId11"/>
    <p:sldId id="279" r:id="rId12"/>
    <p:sldId id="345" r:id="rId13"/>
    <p:sldId id="346" r:id="rId14"/>
    <p:sldId id="348" r:id="rId15"/>
    <p:sldId id="349" r:id="rId16"/>
    <p:sldId id="350" r:id="rId17"/>
    <p:sldId id="277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36" autoAdjust="0"/>
    <p:restoredTop sz="94681" autoAdjust="0"/>
  </p:normalViewPr>
  <p:slideViewPr>
    <p:cSldViewPr snapToGrid="0" snapToObjects="1">
      <p:cViewPr>
        <p:scale>
          <a:sx n="129" d="100"/>
          <a:sy n="129" d="100"/>
        </p:scale>
        <p:origin x="456" y="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2024-08-29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7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353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 faster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Smaller samples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but trivial.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Could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just measure longer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da-DK" sz="6000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Allow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seeing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faster processes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that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not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reproducible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like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when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battery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charged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discharged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 fast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that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it is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damaged</a:t>
            </a:r>
            <a:endParaRPr lang="en-US" sz="6000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sv-SE" sz="6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3480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 faster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Smaller samples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but trivial.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Could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just measure longer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da-DK" sz="6000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Allow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seeing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faster processes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that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not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reproducible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like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when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battery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charged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discharged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 fast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that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it is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damaged</a:t>
            </a:r>
            <a:endParaRPr lang="en-US" sz="6000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sv-SE" sz="6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633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 faster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Smaller samples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but trivial.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Could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just measure longer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da-DK" sz="6000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Allow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seeing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faster processes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that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not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reproducible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like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when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battery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charged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discharged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 fast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that</a:t>
            </a:r>
            <a:r>
              <a:rPr lang="da-DK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it is </a:t>
            </a:r>
            <a:r>
              <a:rPr lang="da-DK" sz="6000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damaged</a:t>
            </a:r>
            <a:endParaRPr lang="en-US" sz="6000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sv-SE" sz="6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914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2024-08-29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2024-08-29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2024-08-29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2024-08-29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2024-08-29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2024-08-29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2024-08-29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2024-08-29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2024-08-29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09001507_A_Proposal_for_a_Next_Generation_European_Neutron_Source?_tp=eyJjb250ZXh0Ijp7ImZpcnN0UGFnZSI6Il9kaXJlY3QiLCJwYWdlIjoiX2RpcmVjdCJ9fQ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researchgate.net/profile/Zhibin-Sun-3?_tp=eyJjb250ZXh0Ijp7ImZpcnN0UGFnZSI6Il9kaXJlY3QiLCJwYWdlIjoiX2RpcmVjdCJ9fQ" TargetMode="External"/><Relationship Id="rId5" Type="http://schemas.openxmlformats.org/officeDocument/2006/relationships/hyperlink" Target="https://www.researchgate.net/publication/362889176_Ultrafast_Single-particle_Imaging_with_Intense_X-ray_Pulses?_tp=eyJjb250ZXh0Ijp7ImZpcnN0UGFnZSI6Il9kaXJlY3QiLCJwYWdlIjoiX2RpcmVjdCJ9fQ" TargetMode="Externa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Noun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Imitation of a situation or process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action of pretending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Create a computer model of something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are simulations?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2024-08-29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E7ABC2-C6B3-F508-C1EE-0309B92F5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431" y="1249261"/>
            <a:ext cx="3809711" cy="5081202"/>
          </a:xfrm>
          <a:prstGeom prst="rect">
            <a:avLst/>
          </a:prstGeom>
        </p:spPr>
      </p:pic>
      <p:pic>
        <p:nvPicPr>
          <p:cNvPr id="13" name="thruster">
            <a:hlinkClick r:id="" action="ppaction://media"/>
            <a:extLst>
              <a:ext uri="{FF2B5EF4-FFF2-40B4-BE49-F238E27FC236}">
                <a16:creationId xmlns:a16="http://schemas.microsoft.com/office/drawing/2014/main" id="{16AD453B-0FF5-B544-F977-5B93AA063D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3437" y="3762235"/>
            <a:ext cx="3710255" cy="256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Estimate performance of instrument</a:t>
            </a:r>
          </a:p>
          <a:p>
            <a:pPr lvl="2"/>
            <a:r>
              <a:rPr lang="en-US" dirty="0"/>
              <a:t>Design of instrument</a:t>
            </a:r>
          </a:p>
          <a:p>
            <a:pPr lvl="2"/>
            <a:r>
              <a:rPr lang="en-US" dirty="0"/>
              <a:t>Estimate of required measurement time</a:t>
            </a:r>
          </a:p>
          <a:p>
            <a:pPr lvl="1"/>
            <a:r>
              <a:rPr lang="en-US" dirty="0"/>
              <a:t>Prepare for beamtime</a:t>
            </a:r>
          </a:p>
          <a:p>
            <a:pPr lvl="2"/>
            <a:r>
              <a:rPr lang="en-US" dirty="0"/>
              <a:t>Try out different instrument settings</a:t>
            </a:r>
          </a:p>
          <a:p>
            <a:pPr lvl="2"/>
            <a:r>
              <a:rPr lang="en-US" dirty="0"/>
              <a:t>Get mock data to try analysis code</a:t>
            </a:r>
          </a:p>
          <a:p>
            <a:pPr lvl="1"/>
            <a:r>
              <a:rPr lang="en-US" dirty="0"/>
              <a:t>Investigate unexpected results</a:t>
            </a:r>
          </a:p>
          <a:p>
            <a:pPr lvl="2"/>
            <a:r>
              <a:rPr lang="en-US" dirty="0"/>
              <a:t>Can “cheat” in simulations</a:t>
            </a:r>
          </a:p>
          <a:p>
            <a:pPr lvl="2"/>
            <a:r>
              <a:rPr lang="en-US" dirty="0"/>
              <a:t>May explain surprising features in data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Why do we need them?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2024-08-29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14F0E-EC05-B06C-7280-58F2CBFC856E}"/>
              </a:ext>
            </a:extLst>
          </p:cNvPr>
          <p:cNvSpPr txBox="1"/>
          <p:nvPr/>
        </p:nvSpPr>
        <p:spPr>
          <a:xfrm>
            <a:off x="3515360" y="1290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Monte Carlo</a:t>
            </a:r>
          </a:p>
          <a:p>
            <a:pPr lvl="2"/>
            <a:r>
              <a:rPr lang="en-US" dirty="0"/>
              <a:t>Known probability distributions</a:t>
            </a:r>
          </a:p>
          <a:p>
            <a:pPr lvl="2"/>
            <a:r>
              <a:rPr lang="en-US" dirty="0"/>
              <a:t>Use random numbers to sample these</a:t>
            </a:r>
          </a:p>
          <a:p>
            <a:pPr lvl="2"/>
            <a:r>
              <a:rPr lang="en-US" dirty="0"/>
              <a:t>Repeat and generate statistical estimate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Interactive example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kind of simulations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2024-09-02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14F0E-EC05-B06C-7280-58F2CBFC856E}"/>
              </a:ext>
            </a:extLst>
          </p:cNvPr>
          <p:cNvSpPr txBox="1"/>
          <p:nvPr/>
        </p:nvSpPr>
        <p:spPr>
          <a:xfrm>
            <a:off x="3515360" y="1290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AC074E2-9014-4140-1000-E15E66DBAE1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675289" y="740835"/>
            <a:ext cx="4090017" cy="2688165"/>
          </a:xfr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849325" cy="4768062"/>
          </a:xfrm>
        </p:spPr>
        <p:txBody>
          <a:bodyPr/>
          <a:lstStyle/>
          <a:p>
            <a:pPr lvl="1"/>
            <a:r>
              <a:rPr lang="en-US" dirty="0"/>
              <a:t>Ray Tracing</a:t>
            </a:r>
          </a:p>
          <a:p>
            <a:pPr lvl="2"/>
            <a:r>
              <a:rPr lang="en-US" dirty="0"/>
              <a:t>Trace paths of rays to learn geometrical information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kind of simulations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2024-09-02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14F0E-EC05-B06C-7280-58F2CBFC856E}"/>
              </a:ext>
            </a:extLst>
          </p:cNvPr>
          <p:cNvSpPr txBox="1"/>
          <p:nvPr/>
        </p:nvSpPr>
        <p:spPr>
          <a:xfrm>
            <a:off x="3515360" y="1290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7D0F57-4584-767B-DBB2-F79386162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466" y="3486452"/>
            <a:ext cx="4484009" cy="27019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1938F2-EAC1-127E-3873-B308F5075D91}"/>
              </a:ext>
            </a:extLst>
          </p:cNvPr>
          <p:cNvSpPr txBox="1"/>
          <p:nvPr/>
        </p:nvSpPr>
        <p:spPr>
          <a:xfrm>
            <a:off x="6705600" y="6454760"/>
            <a:ext cx="4562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666666"/>
                </a:solidFill>
              </a:rPr>
              <a:t>Images from NVIDIA developer documentation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E31203-92CD-9CA8-9492-7783ECA7B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47" y="2890518"/>
            <a:ext cx="5861566" cy="329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Build model of instrument</a:t>
            </a:r>
          </a:p>
          <a:p>
            <a:pPr lvl="1"/>
            <a:r>
              <a:rPr lang="en-US" dirty="0"/>
              <a:t>Trace neutrons through</a:t>
            </a:r>
          </a:p>
          <a:p>
            <a:pPr lvl="2"/>
            <a:r>
              <a:rPr lang="en-US" dirty="0"/>
              <a:t>Use Monte Carlo for each interaction</a:t>
            </a:r>
          </a:p>
          <a:p>
            <a:pPr lvl="1"/>
            <a:r>
              <a:rPr lang="en-US" dirty="0"/>
              <a:t>Build enough statistics to describe performance in terms of:</a:t>
            </a:r>
          </a:p>
          <a:p>
            <a:pPr lvl="2"/>
            <a:r>
              <a:rPr lang="en-US" dirty="0"/>
              <a:t>Flux</a:t>
            </a:r>
          </a:p>
          <a:p>
            <a:pPr lvl="2"/>
            <a:r>
              <a:rPr lang="en-US" dirty="0"/>
              <a:t>Resolution</a:t>
            </a:r>
          </a:p>
          <a:p>
            <a:pPr lvl="2"/>
            <a:r>
              <a:rPr lang="en-US" dirty="0"/>
              <a:t>Background (some types)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Monte Carlo ray-tracing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2024-09-02</a:t>
            </a:fld>
            <a:endParaRPr lang="sv-SE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7F40A26-3387-C3B0-DA2C-A2B06E938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127" y="4062778"/>
            <a:ext cx="3250851" cy="21074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4E929C2-EAE7-8923-9CDC-5B71C9711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258" y="3949050"/>
            <a:ext cx="2659325" cy="2207548"/>
          </a:xfrm>
          <a:prstGeom prst="rect">
            <a:avLst/>
          </a:prstGeom>
        </p:spPr>
      </p:pic>
      <p:sp>
        <p:nvSpPr>
          <p:cNvPr id="123" name="Shape 741">
            <a:extLst>
              <a:ext uri="{FF2B5EF4-FFF2-40B4-BE49-F238E27FC236}">
                <a16:creationId xmlns:a16="http://schemas.microsoft.com/office/drawing/2014/main" id="{7C2FA442-8072-7F30-FACB-7AFCD1BC4F68}"/>
              </a:ext>
            </a:extLst>
          </p:cNvPr>
          <p:cNvSpPr/>
          <p:nvPr/>
        </p:nvSpPr>
        <p:spPr>
          <a:xfrm rot="10800000">
            <a:off x="7032097" y="3054574"/>
            <a:ext cx="284418" cy="10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62" y="16"/>
                  <a:pt x="1324" y="83"/>
                  <a:pt x="1985" y="210"/>
                </a:cubicBezTo>
                <a:cubicBezTo>
                  <a:pt x="8588" y="1473"/>
                  <a:pt x="14955" y="9122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4" name="Shape 742">
            <a:extLst>
              <a:ext uri="{FF2B5EF4-FFF2-40B4-BE49-F238E27FC236}">
                <a16:creationId xmlns:a16="http://schemas.microsoft.com/office/drawing/2014/main" id="{489B4C63-8E42-06F3-D271-ECA6638357CF}"/>
              </a:ext>
            </a:extLst>
          </p:cNvPr>
          <p:cNvSpPr/>
          <p:nvPr/>
        </p:nvSpPr>
        <p:spPr>
          <a:xfrm flipH="1">
            <a:off x="7032097" y="2769331"/>
            <a:ext cx="285558" cy="10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0" y="20"/>
                </a:moveTo>
                <a:cubicBezTo>
                  <a:pt x="664" y="-19"/>
                  <a:pt x="1329" y="-4"/>
                  <a:pt x="1993" y="80"/>
                </a:cubicBezTo>
                <a:cubicBezTo>
                  <a:pt x="8558" y="913"/>
                  <a:pt x="15018" y="8338"/>
                  <a:pt x="21600" y="2158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5" name="Shape 743">
            <a:extLst>
              <a:ext uri="{FF2B5EF4-FFF2-40B4-BE49-F238E27FC236}">
                <a16:creationId xmlns:a16="http://schemas.microsoft.com/office/drawing/2014/main" id="{37F65B39-5783-0788-C465-BCF60BD194E6}"/>
              </a:ext>
            </a:extLst>
          </p:cNvPr>
          <p:cNvSpPr/>
          <p:nvPr/>
        </p:nvSpPr>
        <p:spPr>
          <a:xfrm>
            <a:off x="6865325" y="2350944"/>
            <a:ext cx="279896" cy="74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0" h="21543" extrusionOk="0">
                <a:moveTo>
                  <a:pt x="15588" y="21543"/>
                </a:moveTo>
                <a:lnTo>
                  <a:pt x="9504" y="11106"/>
                </a:lnTo>
                <a:lnTo>
                  <a:pt x="5288" y="21353"/>
                </a:lnTo>
                <a:cubicBezTo>
                  <a:pt x="3175" y="19680"/>
                  <a:pt x="1720" y="17920"/>
                  <a:pt x="906" y="16118"/>
                </a:cubicBezTo>
                <a:cubicBezTo>
                  <a:pt x="-201" y="13665"/>
                  <a:pt x="-129" y="11167"/>
                  <a:pt x="259" y="8667"/>
                </a:cubicBezTo>
                <a:cubicBezTo>
                  <a:pt x="599" y="6477"/>
                  <a:pt x="1920" y="4374"/>
                  <a:pt x="3554" y="2695"/>
                </a:cubicBezTo>
                <a:cubicBezTo>
                  <a:pt x="4316" y="1913"/>
                  <a:pt x="5324" y="1215"/>
                  <a:pt x="6510" y="712"/>
                </a:cubicBezTo>
                <a:cubicBezTo>
                  <a:pt x="7602" y="248"/>
                  <a:pt x="8909" y="-57"/>
                  <a:pt x="10648" y="8"/>
                </a:cubicBezTo>
                <a:cubicBezTo>
                  <a:pt x="13290" y="108"/>
                  <a:pt x="14652" y="985"/>
                  <a:pt x="15710" y="1879"/>
                </a:cubicBezTo>
                <a:cubicBezTo>
                  <a:pt x="16787" y="2791"/>
                  <a:pt x="17890" y="3829"/>
                  <a:pt x="18656" y="4975"/>
                </a:cubicBezTo>
                <a:cubicBezTo>
                  <a:pt x="20435" y="7638"/>
                  <a:pt x="21399" y="11030"/>
                  <a:pt x="20102" y="14389"/>
                </a:cubicBezTo>
                <a:cubicBezTo>
                  <a:pt x="19152" y="16848"/>
                  <a:pt x="17659" y="19220"/>
                  <a:pt x="15588" y="21543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26" name="Shape 744">
            <a:extLst>
              <a:ext uri="{FF2B5EF4-FFF2-40B4-BE49-F238E27FC236}">
                <a16:creationId xmlns:a16="http://schemas.microsoft.com/office/drawing/2014/main" id="{4ED04504-EDD6-61EF-3001-E3281BFD0BBB}"/>
              </a:ext>
            </a:extLst>
          </p:cNvPr>
          <p:cNvSpPr/>
          <p:nvPr/>
        </p:nvSpPr>
        <p:spPr>
          <a:xfrm>
            <a:off x="6866037" y="2352580"/>
            <a:ext cx="273470" cy="796949"/>
          </a:xfrm>
          <a:prstGeom prst="ellips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Shape 745">
            <a:extLst>
              <a:ext uri="{FF2B5EF4-FFF2-40B4-BE49-F238E27FC236}">
                <a16:creationId xmlns:a16="http://schemas.microsoft.com/office/drawing/2014/main" id="{2EFF02EC-AAF1-F786-2940-D591B8884C34}"/>
              </a:ext>
            </a:extLst>
          </p:cNvPr>
          <p:cNvSpPr/>
          <p:nvPr/>
        </p:nvSpPr>
        <p:spPr>
          <a:xfrm>
            <a:off x="6916350" y="2639224"/>
            <a:ext cx="172843" cy="531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Shape 746">
            <a:extLst>
              <a:ext uri="{FF2B5EF4-FFF2-40B4-BE49-F238E27FC236}">
                <a16:creationId xmlns:a16="http://schemas.microsoft.com/office/drawing/2014/main" id="{46DC9438-C487-5C53-D630-4A218FFA9896}"/>
              </a:ext>
            </a:extLst>
          </p:cNvPr>
          <p:cNvSpPr/>
          <p:nvPr/>
        </p:nvSpPr>
        <p:spPr>
          <a:xfrm>
            <a:off x="6936145" y="2722459"/>
            <a:ext cx="135919" cy="38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883" y="0"/>
                </a:lnTo>
                <a:lnTo>
                  <a:pt x="21600" y="21583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29" name="Shape 748">
            <a:extLst>
              <a:ext uri="{FF2B5EF4-FFF2-40B4-BE49-F238E27FC236}">
                <a16:creationId xmlns:a16="http://schemas.microsoft.com/office/drawing/2014/main" id="{9C689D45-48EF-7E17-A700-7EF41459A3CA}"/>
              </a:ext>
            </a:extLst>
          </p:cNvPr>
          <p:cNvSpPr/>
          <p:nvPr/>
        </p:nvSpPr>
        <p:spPr>
          <a:xfrm>
            <a:off x="6476303" y="2770702"/>
            <a:ext cx="498904" cy="40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36" y="14"/>
                </a:moveTo>
                <a:cubicBezTo>
                  <a:pt x="3688" y="-84"/>
                  <a:pt x="7338" y="314"/>
                  <a:pt x="10931" y="1202"/>
                </a:cubicBezTo>
                <a:cubicBezTo>
                  <a:pt x="14575" y="2103"/>
                  <a:pt x="18143" y="3503"/>
                  <a:pt x="21580" y="5381"/>
                </a:cubicBezTo>
                <a:lnTo>
                  <a:pt x="21600" y="15367"/>
                </a:lnTo>
                <a:cubicBezTo>
                  <a:pt x="18726" y="16967"/>
                  <a:pt x="15767" y="18267"/>
                  <a:pt x="12748" y="19252"/>
                </a:cubicBezTo>
                <a:cubicBezTo>
                  <a:pt x="8569" y="20617"/>
                  <a:pt x="4296" y="21376"/>
                  <a:pt x="0" y="21516"/>
                </a:cubicBezTo>
                <a:lnTo>
                  <a:pt x="36" y="1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0" name="Shape 749">
            <a:extLst>
              <a:ext uri="{FF2B5EF4-FFF2-40B4-BE49-F238E27FC236}">
                <a16:creationId xmlns:a16="http://schemas.microsoft.com/office/drawing/2014/main" id="{C0B60C1D-88D1-DF10-8186-011E469A66B2}"/>
              </a:ext>
            </a:extLst>
          </p:cNvPr>
          <p:cNvSpPr/>
          <p:nvPr/>
        </p:nvSpPr>
        <p:spPr>
          <a:xfrm rot="10800000" flipH="1">
            <a:off x="6347024" y="3054574"/>
            <a:ext cx="637171" cy="1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5" extrusionOk="0">
                <a:moveTo>
                  <a:pt x="0" y="803"/>
                </a:moveTo>
                <a:cubicBezTo>
                  <a:pt x="463" y="597"/>
                  <a:pt x="927" y="431"/>
                  <a:pt x="1390" y="305"/>
                </a:cubicBezTo>
                <a:cubicBezTo>
                  <a:pt x="8211" y="-1555"/>
                  <a:pt x="15026" y="5102"/>
                  <a:pt x="21600" y="2004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1" name="Shape 851">
            <a:extLst>
              <a:ext uri="{FF2B5EF4-FFF2-40B4-BE49-F238E27FC236}">
                <a16:creationId xmlns:a16="http://schemas.microsoft.com/office/drawing/2014/main" id="{A519BF48-091D-723F-8CAD-981F51C079F5}"/>
              </a:ext>
            </a:extLst>
          </p:cNvPr>
          <p:cNvSpPr/>
          <p:nvPr/>
        </p:nvSpPr>
        <p:spPr>
          <a:xfrm>
            <a:off x="7320626" y="2432257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0" y="20729"/>
                </a:moveTo>
                <a:cubicBezTo>
                  <a:pt x="10626" y="21600"/>
                  <a:pt x="17826" y="14690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32" name="Shape 751">
            <a:extLst>
              <a:ext uri="{FF2B5EF4-FFF2-40B4-BE49-F238E27FC236}">
                <a16:creationId xmlns:a16="http://schemas.microsoft.com/office/drawing/2014/main" id="{D15B7A60-803F-E2CD-444F-45622B0B6BE0}"/>
              </a:ext>
            </a:extLst>
          </p:cNvPr>
          <p:cNvSpPr/>
          <p:nvPr/>
        </p:nvSpPr>
        <p:spPr>
          <a:xfrm>
            <a:off x="9706528" y="1897933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3" name="Shape 752">
            <a:extLst>
              <a:ext uri="{FF2B5EF4-FFF2-40B4-BE49-F238E27FC236}">
                <a16:creationId xmlns:a16="http://schemas.microsoft.com/office/drawing/2014/main" id="{10F9CC04-ED54-080A-A14D-12BBC3113179}"/>
              </a:ext>
            </a:extLst>
          </p:cNvPr>
          <p:cNvSpPr/>
          <p:nvPr/>
        </p:nvSpPr>
        <p:spPr>
          <a:xfrm rot="10800000" flipH="1">
            <a:off x="9710501" y="2169420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4" name="Shape 753">
            <a:extLst>
              <a:ext uri="{FF2B5EF4-FFF2-40B4-BE49-F238E27FC236}">
                <a16:creationId xmlns:a16="http://schemas.microsoft.com/office/drawing/2014/main" id="{CD5C1B97-E376-8FF9-BAE3-612532C79F73}"/>
              </a:ext>
            </a:extLst>
          </p:cNvPr>
          <p:cNvSpPr/>
          <p:nvPr/>
        </p:nvSpPr>
        <p:spPr>
          <a:xfrm>
            <a:off x="10576764" y="2160940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Shape 754">
            <a:extLst>
              <a:ext uri="{FF2B5EF4-FFF2-40B4-BE49-F238E27FC236}">
                <a16:creationId xmlns:a16="http://schemas.microsoft.com/office/drawing/2014/main" id="{7DF2A984-2A8E-061E-F384-4551B70D8FB7}"/>
              </a:ext>
            </a:extLst>
          </p:cNvPr>
          <p:cNvSpPr/>
          <p:nvPr/>
        </p:nvSpPr>
        <p:spPr>
          <a:xfrm>
            <a:off x="10577113" y="1872261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Shape 755">
            <a:extLst>
              <a:ext uri="{FF2B5EF4-FFF2-40B4-BE49-F238E27FC236}">
                <a16:creationId xmlns:a16="http://schemas.microsoft.com/office/drawing/2014/main" id="{03993E63-C65F-9437-2E2B-C1E7319A230A}"/>
              </a:ext>
            </a:extLst>
          </p:cNvPr>
          <p:cNvSpPr/>
          <p:nvPr/>
        </p:nvSpPr>
        <p:spPr>
          <a:xfrm flipV="1">
            <a:off x="10577113" y="1919452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7" name="Shape 756">
            <a:extLst>
              <a:ext uri="{FF2B5EF4-FFF2-40B4-BE49-F238E27FC236}">
                <a16:creationId xmlns:a16="http://schemas.microsoft.com/office/drawing/2014/main" id="{3B671FAA-185A-B465-A3D5-ED6ABEA6CE19}"/>
              </a:ext>
            </a:extLst>
          </p:cNvPr>
          <p:cNvSpPr/>
          <p:nvPr/>
        </p:nvSpPr>
        <p:spPr>
          <a:xfrm flipV="1">
            <a:off x="10823357" y="1927431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8" name="Shape 757">
            <a:extLst>
              <a:ext uri="{FF2B5EF4-FFF2-40B4-BE49-F238E27FC236}">
                <a16:creationId xmlns:a16="http://schemas.microsoft.com/office/drawing/2014/main" id="{A4CCC805-6B41-172C-FD2B-299005CB1A8E}"/>
              </a:ext>
            </a:extLst>
          </p:cNvPr>
          <p:cNvSpPr/>
          <p:nvPr/>
        </p:nvSpPr>
        <p:spPr>
          <a:xfrm>
            <a:off x="10458859" y="1854656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Shape 758">
            <a:extLst>
              <a:ext uri="{FF2B5EF4-FFF2-40B4-BE49-F238E27FC236}">
                <a16:creationId xmlns:a16="http://schemas.microsoft.com/office/drawing/2014/main" id="{7B61947E-757C-4754-87CE-1F1B8D69ECDF}"/>
              </a:ext>
            </a:extLst>
          </p:cNvPr>
          <p:cNvSpPr/>
          <p:nvPr/>
        </p:nvSpPr>
        <p:spPr>
          <a:xfrm flipV="1">
            <a:off x="10941263" y="1335370"/>
            <a:ext cx="0" cy="5840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0" name="Shape 759">
            <a:extLst>
              <a:ext uri="{FF2B5EF4-FFF2-40B4-BE49-F238E27FC236}">
                <a16:creationId xmlns:a16="http://schemas.microsoft.com/office/drawing/2014/main" id="{FED14C3C-36E6-2DEA-00E4-7BF885668515}"/>
              </a:ext>
            </a:extLst>
          </p:cNvPr>
          <p:cNvSpPr/>
          <p:nvPr/>
        </p:nvSpPr>
        <p:spPr>
          <a:xfrm flipV="1">
            <a:off x="10459615" y="1345105"/>
            <a:ext cx="0" cy="57274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1" name="Shape 760">
            <a:extLst>
              <a:ext uri="{FF2B5EF4-FFF2-40B4-BE49-F238E27FC236}">
                <a16:creationId xmlns:a16="http://schemas.microsoft.com/office/drawing/2014/main" id="{C34A30E6-D937-A30C-97A0-FA0908F98BA8}"/>
              </a:ext>
            </a:extLst>
          </p:cNvPr>
          <p:cNvSpPr/>
          <p:nvPr/>
        </p:nvSpPr>
        <p:spPr>
          <a:xfrm>
            <a:off x="10458859" y="1262595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Shape 761">
            <a:extLst>
              <a:ext uri="{FF2B5EF4-FFF2-40B4-BE49-F238E27FC236}">
                <a16:creationId xmlns:a16="http://schemas.microsoft.com/office/drawing/2014/main" id="{D269BFCE-AEF5-4C8D-141A-9AF6AA82E992}"/>
              </a:ext>
            </a:extLst>
          </p:cNvPr>
          <p:cNvSpPr/>
          <p:nvPr/>
        </p:nvSpPr>
        <p:spPr>
          <a:xfrm>
            <a:off x="10241695" y="3042629"/>
            <a:ext cx="157542" cy="2324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3" name="Shape 762">
            <a:extLst>
              <a:ext uri="{FF2B5EF4-FFF2-40B4-BE49-F238E27FC236}">
                <a16:creationId xmlns:a16="http://schemas.microsoft.com/office/drawing/2014/main" id="{2B1C3970-4BD5-3A3D-18C2-345BCC3E6D02}"/>
              </a:ext>
            </a:extLst>
          </p:cNvPr>
          <p:cNvSpPr/>
          <p:nvPr/>
        </p:nvSpPr>
        <p:spPr>
          <a:xfrm>
            <a:off x="10735542" y="2922399"/>
            <a:ext cx="200517" cy="700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42"/>
                </a:moveTo>
                <a:lnTo>
                  <a:pt x="20159" y="0"/>
                </a:lnTo>
                <a:lnTo>
                  <a:pt x="21600" y="15660"/>
                </a:lnTo>
                <a:lnTo>
                  <a:pt x="1086" y="21600"/>
                </a:lnTo>
                <a:lnTo>
                  <a:pt x="0" y="1442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4" name="Shape 817">
            <a:extLst>
              <a:ext uri="{FF2B5EF4-FFF2-40B4-BE49-F238E27FC236}">
                <a16:creationId xmlns:a16="http://schemas.microsoft.com/office/drawing/2014/main" id="{433AA54C-9718-761A-81D1-3C97296B1035}"/>
              </a:ext>
            </a:extLst>
          </p:cNvPr>
          <p:cNvSpPr/>
          <p:nvPr/>
        </p:nvSpPr>
        <p:spPr>
          <a:xfrm>
            <a:off x="6120754" y="2784993"/>
            <a:ext cx="51731" cy="35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4" y="21600"/>
                </a:moveTo>
                <a:lnTo>
                  <a:pt x="21600" y="18292"/>
                </a:lnTo>
                <a:lnTo>
                  <a:pt x="20301" y="0"/>
                </a:lnTo>
                <a:lnTo>
                  <a:pt x="0" y="1969"/>
                </a:lnTo>
                <a:lnTo>
                  <a:pt x="524" y="21600"/>
                </a:lnTo>
                <a:close/>
              </a:path>
            </a:pathLst>
          </a:custGeom>
          <a:ln w="2286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5" name="Shape 818">
            <a:extLst>
              <a:ext uri="{FF2B5EF4-FFF2-40B4-BE49-F238E27FC236}">
                <a16:creationId xmlns:a16="http://schemas.microsoft.com/office/drawing/2014/main" id="{212D4107-CE2C-AC20-0AB2-B5D948E875A4}"/>
              </a:ext>
            </a:extLst>
          </p:cNvPr>
          <p:cNvSpPr/>
          <p:nvPr/>
        </p:nvSpPr>
        <p:spPr>
          <a:xfrm>
            <a:off x="10330338" y="3146340"/>
            <a:ext cx="392398" cy="3417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6" name="Shape 819">
            <a:extLst>
              <a:ext uri="{FF2B5EF4-FFF2-40B4-BE49-F238E27FC236}">
                <a16:creationId xmlns:a16="http://schemas.microsoft.com/office/drawing/2014/main" id="{3D13ED0B-88DA-7250-99C3-F7F51614229F}"/>
              </a:ext>
            </a:extLst>
          </p:cNvPr>
          <p:cNvSpPr/>
          <p:nvPr/>
        </p:nvSpPr>
        <p:spPr>
          <a:xfrm flipV="1">
            <a:off x="10328802" y="2106867"/>
            <a:ext cx="366537" cy="104064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7" name="Shape 820">
            <a:extLst>
              <a:ext uri="{FF2B5EF4-FFF2-40B4-BE49-F238E27FC236}">
                <a16:creationId xmlns:a16="http://schemas.microsoft.com/office/drawing/2014/main" id="{E8479934-F13F-01D8-B450-E97D0D97D6A5}"/>
              </a:ext>
            </a:extLst>
          </p:cNvPr>
          <p:cNvSpPr/>
          <p:nvPr/>
        </p:nvSpPr>
        <p:spPr>
          <a:xfrm>
            <a:off x="9275028" y="1932785"/>
            <a:ext cx="1422265" cy="18310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8" name="Shape 821">
            <a:extLst>
              <a:ext uri="{FF2B5EF4-FFF2-40B4-BE49-F238E27FC236}">
                <a16:creationId xmlns:a16="http://schemas.microsoft.com/office/drawing/2014/main" id="{7854A38B-FC2F-313A-FD64-12B4A95B6423}"/>
              </a:ext>
            </a:extLst>
          </p:cNvPr>
          <p:cNvSpPr/>
          <p:nvPr/>
        </p:nvSpPr>
        <p:spPr>
          <a:xfrm flipV="1">
            <a:off x="7488096" y="1929264"/>
            <a:ext cx="1799279" cy="122249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9" name="Shape 822">
            <a:extLst>
              <a:ext uri="{FF2B5EF4-FFF2-40B4-BE49-F238E27FC236}">
                <a16:creationId xmlns:a16="http://schemas.microsoft.com/office/drawing/2014/main" id="{CA2E32E4-B515-11A9-8A11-140B7983B6F2}"/>
              </a:ext>
            </a:extLst>
          </p:cNvPr>
          <p:cNvSpPr/>
          <p:nvPr/>
        </p:nvSpPr>
        <p:spPr>
          <a:xfrm flipH="1" flipV="1">
            <a:off x="6797081" y="2823597"/>
            <a:ext cx="702915" cy="32893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0" name="Shape 823">
            <a:extLst>
              <a:ext uri="{FF2B5EF4-FFF2-40B4-BE49-F238E27FC236}">
                <a16:creationId xmlns:a16="http://schemas.microsoft.com/office/drawing/2014/main" id="{9EB77155-A318-2542-EFF4-54B786EEAEED}"/>
              </a:ext>
            </a:extLst>
          </p:cNvPr>
          <p:cNvSpPr/>
          <p:nvPr/>
        </p:nvSpPr>
        <p:spPr>
          <a:xfrm flipH="1" flipV="1">
            <a:off x="6148607" y="2815041"/>
            <a:ext cx="652079" cy="1012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1" name="Shape 824">
            <a:extLst>
              <a:ext uri="{FF2B5EF4-FFF2-40B4-BE49-F238E27FC236}">
                <a16:creationId xmlns:a16="http://schemas.microsoft.com/office/drawing/2014/main" id="{14FAA9A2-FE78-FA4C-8DB4-0163BCAC9EF5}"/>
              </a:ext>
            </a:extLst>
          </p:cNvPr>
          <p:cNvSpPr/>
          <p:nvPr/>
        </p:nvSpPr>
        <p:spPr>
          <a:xfrm>
            <a:off x="10374008" y="3206881"/>
            <a:ext cx="349084" cy="6440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2" name="Shape 825">
            <a:extLst>
              <a:ext uri="{FF2B5EF4-FFF2-40B4-BE49-F238E27FC236}">
                <a16:creationId xmlns:a16="http://schemas.microsoft.com/office/drawing/2014/main" id="{119251EC-8890-21FF-E961-C15181B7CB97}"/>
              </a:ext>
            </a:extLst>
          </p:cNvPr>
          <p:cNvSpPr/>
          <p:nvPr/>
        </p:nvSpPr>
        <p:spPr>
          <a:xfrm flipV="1">
            <a:off x="10368281" y="2048384"/>
            <a:ext cx="375266" cy="115628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3" name="Shape 826">
            <a:extLst>
              <a:ext uri="{FF2B5EF4-FFF2-40B4-BE49-F238E27FC236}">
                <a16:creationId xmlns:a16="http://schemas.microsoft.com/office/drawing/2014/main" id="{8EDC4422-6C56-72FB-0045-CE817456DAE7}"/>
              </a:ext>
            </a:extLst>
          </p:cNvPr>
          <p:cNvSpPr/>
          <p:nvPr/>
        </p:nvSpPr>
        <p:spPr>
          <a:xfrm flipV="1">
            <a:off x="9594956" y="2055441"/>
            <a:ext cx="1146343" cy="21973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4" name="Shape 827">
            <a:extLst>
              <a:ext uri="{FF2B5EF4-FFF2-40B4-BE49-F238E27FC236}">
                <a16:creationId xmlns:a16="http://schemas.microsoft.com/office/drawing/2014/main" id="{94C53271-21EE-8867-EADD-7275F904B8AD}"/>
              </a:ext>
            </a:extLst>
          </p:cNvPr>
          <p:cNvSpPr/>
          <p:nvPr/>
        </p:nvSpPr>
        <p:spPr>
          <a:xfrm flipH="1" flipV="1">
            <a:off x="8626188" y="2211552"/>
            <a:ext cx="968773" cy="63624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5" name="Shape 828">
            <a:extLst>
              <a:ext uri="{FF2B5EF4-FFF2-40B4-BE49-F238E27FC236}">
                <a16:creationId xmlns:a16="http://schemas.microsoft.com/office/drawing/2014/main" id="{8F81BC43-B95D-F62F-3A4D-EF12E64EF62B}"/>
              </a:ext>
            </a:extLst>
          </p:cNvPr>
          <p:cNvSpPr/>
          <p:nvPr/>
        </p:nvSpPr>
        <p:spPr>
          <a:xfrm flipV="1">
            <a:off x="8467811" y="2211444"/>
            <a:ext cx="158377" cy="5857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6" name="Shape 829">
            <a:extLst>
              <a:ext uri="{FF2B5EF4-FFF2-40B4-BE49-F238E27FC236}">
                <a16:creationId xmlns:a16="http://schemas.microsoft.com/office/drawing/2014/main" id="{832268F1-E9C5-4772-E2B4-5EF7EB78603D}"/>
              </a:ext>
            </a:extLst>
          </p:cNvPr>
          <p:cNvSpPr/>
          <p:nvPr/>
        </p:nvSpPr>
        <p:spPr>
          <a:xfrm flipH="1">
            <a:off x="7240739" y="2794005"/>
            <a:ext cx="1227072" cy="33924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7" name="Shape 830">
            <a:extLst>
              <a:ext uri="{FF2B5EF4-FFF2-40B4-BE49-F238E27FC236}">
                <a16:creationId xmlns:a16="http://schemas.microsoft.com/office/drawing/2014/main" id="{6761051D-6805-5AF3-32A1-45B787229D74}"/>
              </a:ext>
            </a:extLst>
          </p:cNvPr>
          <p:cNvSpPr/>
          <p:nvPr/>
        </p:nvSpPr>
        <p:spPr>
          <a:xfrm>
            <a:off x="6917528" y="2856521"/>
            <a:ext cx="322879" cy="27928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8" name="Shape 831">
            <a:extLst>
              <a:ext uri="{FF2B5EF4-FFF2-40B4-BE49-F238E27FC236}">
                <a16:creationId xmlns:a16="http://schemas.microsoft.com/office/drawing/2014/main" id="{11BC566A-AD2F-444A-E7A6-468F8E350655}"/>
              </a:ext>
            </a:extLst>
          </p:cNvPr>
          <p:cNvSpPr/>
          <p:nvPr/>
        </p:nvSpPr>
        <p:spPr>
          <a:xfrm flipV="1">
            <a:off x="6138351" y="2859478"/>
            <a:ext cx="781106" cy="16158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9" name="Shape 832">
            <a:extLst>
              <a:ext uri="{FF2B5EF4-FFF2-40B4-BE49-F238E27FC236}">
                <a16:creationId xmlns:a16="http://schemas.microsoft.com/office/drawing/2014/main" id="{9A4AAFE2-BFF6-4720-D6CB-C5F984D68476}"/>
              </a:ext>
            </a:extLst>
          </p:cNvPr>
          <p:cNvSpPr/>
          <p:nvPr/>
        </p:nvSpPr>
        <p:spPr>
          <a:xfrm>
            <a:off x="6347024" y="2767442"/>
            <a:ext cx="637071" cy="105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0" y="397"/>
                </a:moveTo>
                <a:cubicBezTo>
                  <a:pt x="664" y="196"/>
                  <a:pt x="1329" y="71"/>
                  <a:pt x="1993" y="23"/>
                </a:cubicBezTo>
                <a:cubicBezTo>
                  <a:pt x="8605" y="-456"/>
                  <a:pt x="15197" y="6644"/>
                  <a:pt x="21600" y="21144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0" name="Shape 857">
            <a:extLst>
              <a:ext uri="{FF2B5EF4-FFF2-40B4-BE49-F238E27FC236}">
                <a16:creationId xmlns:a16="http://schemas.microsoft.com/office/drawing/2014/main" id="{FAC46016-B3E7-EB67-0D57-A4E3251307DE}"/>
              </a:ext>
            </a:extLst>
          </p:cNvPr>
          <p:cNvSpPr/>
          <p:nvPr/>
        </p:nvSpPr>
        <p:spPr>
          <a:xfrm>
            <a:off x="8398014" y="1896100"/>
            <a:ext cx="1312284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21600" y="100"/>
                </a:moveTo>
                <a:cubicBezTo>
                  <a:pt x="12259" y="-924"/>
                  <a:pt x="5059" y="5935"/>
                  <a:pt x="0" y="20676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1" name="Shape 858">
            <a:extLst>
              <a:ext uri="{FF2B5EF4-FFF2-40B4-BE49-F238E27FC236}">
                <a16:creationId xmlns:a16="http://schemas.microsoft.com/office/drawing/2014/main" id="{764A1339-C52A-E6F0-5AFB-1166844DC78D}"/>
              </a:ext>
            </a:extLst>
          </p:cNvPr>
          <p:cNvSpPr/>
          <p:nvPr/>
        </p:nvSpPr>
        <p:spPr>
          <a:xfrm>
            <a:off x="8635266" y="2285918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21600" y="73"/>
                </a:moveTo>
                <a:cubicBezTo>
                  <a:pt x="10974" y="-798"/>
                  <a:pt x="3774" y="6112"/>
                  <a:pt x="0" y="20802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2" name="Shape 835">
            <a:extLst>
              <a:ext uri="{FF2B5EF4-FFF2-40B4-BE49-F238E27FC236}">
                <a16:creationId xmlns:a16="http://schemas.microsoft.com/office/drawing/2014/main" id="{677AAC45-40C0-D4B2-FEEF-B47EE0525777}"/>
              </a:ext>
            </a:extLst>
          </p:cNvPr>
          <p:cNvSpPr/>
          <p:nvPr/>
        </p:nvSpPr>
        <p:spPr>
          <a:xfrm>
            <a:off x="6144121" y="2967043"/>
            <a:ext cx="471428" cy="172148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3" name="Shape 836">
            <a:extLst>
              <a:ext uri="{FF2B5EF4-FFF2-40B4-BE49-F238E27FC236}">
                <a16:creationId xmlns:a16="http://schemas.microsoft.com/office/drawing/2014/main" id="{FB0F4F42-19BC-3A9B-7FB3-41FFB8D4E529}"/>
              </a:ext>
            </a:extLst>
          </p:cNvPr>
          <p:cNvSpPr/>
          <p:nvPr/>
        </p:nvSpPr>
        <p:spPr>
          <a:xfrm flipH="1">
            <a:off x="6620312" y="2788881"/>
            <a:ext cx="588824" cy="34802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4" name="Shape 837">
            <a:extLst>
              <a:ext uri="{FF2B5EF4-FFF2-40B4-BE49-F238E27FC236}">
                <a16:creationId xmlns:a16="http://schemas.microsoft.com/office/drawing/2014/main" id="{2C61F426-02E6-79C9-8724-B450FEA3FFEA}"/>
              </a:ext>
            </a:extLst>
          </p:cNvPr>
          <p:cNvSpPr/>
          <p:nvPr/>
        </p:nvSpPr>
        <p:spPr>
          <a:xfrm>
            <a:off x="7209620" y="2791207"/>
            <a:ext cx="1129059" cy="918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5" name="Shape 838">
            <a:extLst>
              <a:ext uri="{FF2B5EF4-FFF2-40B4-BE49-F238E27FC236}">
                <a16:creationId xmlns:a16="http://schemas.microsoft.com/office/drawing/2014/main" id="{4DB45802-2568-0AD5-9C64-54DF124A30FF}"/>
              </a:ext>
            </a:extLst>
          </p:cNvPr>
          <p:cNvSpPr/>
          <p:nvPr/>
        </p:nvSpPr>
        <p:spPr>
          <a:xfrm flipH="1">
            <a:off x="8338561" y="2255423"/>
            <a:ext cx="242471" cy="63106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6" name="Shape 839">
            <a:extLst>
              <a:ext uri="{FF2B5EF4-FFF2-40B4-BE49-F238E27FC236}">
                <a16:creationId xmlns:a16="http://schemas.microsoft.com/office/drawing/2014/main" id="{536F5A04-6CD6-A1C7-6DE1-787FBAF87F15}"/>
              </a:ext>
            </a:extLst>
          </p:cNvPr>
          <p:cNvSpPr/>
          <p:nvPr/>
        </p:nvSpPr>
        <p:spPr>
          <a:xfrm flipV="1">
            <a:off x="8577372" y="1903794"/>
            <a:ext cx="992148" cy="35159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7" name="Shape 840">
            <a:extLst>
              <a:ext uri="{FF2B5EF4-FFF2-40B4-BE49-F238E27FC236}">
                <a16:creationId xmlns:a16="http://schemas.microsoft.com/office/drawing/2014/main" id="{DE4F42CC-6A0D-81E9-1373-3FC6AD61AFCD}"/>
              </a:ext>
            </a:extLst>
          </p:cNvPr>
          <p:cNvSpPr/>
          <p:nvPr/>
        </p:nvSpPr>
        <p:spPr>
          <a:xfrm flipH="1" flipV="1">
            <a:off x="9562880" y="1903664"/>
            <a:ext cx="1044563" cy="262065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8" name="Shape 841">
            <a:extLst>
              <a:ext uri="{FF2B5EF4-FFF2-40B4-BE49-F238E27FC236}">
                <a16:creationId xmlns:a16="http://schemas.microsoft.com/office/drawing/2014/main" id="{0DF053FB-343E-8807-B058-36B92297B732}"/>
              </a:ext>
            </a:extLst>
          </p:cNvPr>
          <p:cNvSpPr/>
          <p:nvPr/>
        </p:nvSpPr>
        <p:spPr>
          <a:xfrm flipH="1">
            <a:off x="10287563" y="2164587"/>
            <a:ext cx="322450" cy="9283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9" name="Shape 842">
            <a:extLst>
              <a:ext uri="{FF2B5EF4-FFF2-40B4-BE49-F238E27FC236}">
                <a16:creationId xmlns:a16="http://schemas.microsoft.com/office/drawing/2014/main" id="{5A1D0F3C-DD6C-1E4D-DF42-EB9F7962F6B8}"/>
              </a:ext>
            </a:extLst>
          </p:cNvPr>
          <p:cNvSpPr/>
          <p:nvPr/>
        </p:nvSpPr>
        <p:spPr>
          <a:xfrm flipH="1" flipV="1">
            <a:off x="10286324" y="3095592"/>
            <a:ext cx="436559" cy="131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0" name="Shape 843">
            <a:extLst>
              <a:ext uri="{FF2B5EF4-FFF2-40B4-BE49-F238E27FC236}">
                <a16:creationId xmlns:a16="http://schemas.microsoft.com/office/drawing/2014/main" id="{16441CCB-058D-8581-3245-84769CD5D391}"/>
              </a:ext>
            </a:extLst>
          </p:cNvPr>
          <p:cNvSpPr/>
          <p:nvPr/>
        </p:nvSpPr>
        <p:spPr>
          <a:xfrm>
            <a:off x="7016233" y="2755085"/>
            <a:ext cx="110821" cy="309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1" h="21600" extrusionOk="0">
                <a:moveTo>
                  <a:pt x="0" y="2399"/>
                </a:moveTo>
                <a:lnTo>
                  <a:pt x="11205" y="21600"/>
                </a:lnTo>
                <a:cubicBezTo>
                  <a:pt x="14899" y="18202"/>
                  <a:pt x="17612" y="14646"/>
                  <a:pt x="19291" y="11002"/>
                </a:cubicBezTo>
                <a:cubicBezTo>
                  <a:pt x="20963" y="7375"/>
                  <a:pt x="21600" y="3684"/>
                  <a:pt x="21190" y="0"/>
                </a:cubicBezTo>
                <a:lnTo>
                  <a:pt x="0" y="239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1" name="Shape 844">
            <a:extLst>
              <a:ext uri="{FF2B5EF4-FFF2-40B4-BE49-F238E27FC236}">
                <a16:creationId xmlns:a16="http://schemas.microsoft.com/office/drawing/2014/main" id="{F4606BAC-0C18-F79A-DF9E-25286656EB8E}"/>
              </a:ext>
            </a:extLst>
          </p:cNvPr>
          <p:cNvSpPr/>
          <p:nvPr/>
        </p:nvSpPr>
        <p:spPr>
          <a:xfrm>
            <a:off x="7078213" y="2800849"/>
            <a:ext cx="61022" cy="288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010" y="18093"/>
                  <a:pt x="12382" y="14420"/>
                  <a:pt x="16023" y="10644"/>
                </a:cubicBezTo>
                <a:cubicBezTo>
                  <a:pt x="19393" y="7148"/>
                  <a:pt x="21262" y="3583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2" name="Shape 845">
            <a:extLst>
              <a:ext uri="{FF2B5EF4-FFF2-40B4-BE49-F238E27FC236}">
                <a16:creationId xmlns:a16="http://schemas.microsoft.com/office/drawing/2014/main" id="{AF311038-269E-1C3D-C61F-821CBEA45160}"/>
              </a:ext>
            </a:extLst>
          </p:cNvPr>
          <p:cNvSpPr/>
          <p:nvPr/>
        </p:nvSpPr>
        <p:spPr>
          <a:xfrm flipH="1" flipV="1">
            <a:off x="6995095" y="2737633"/>
            <a:ext cx="73955" cy="3543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3" name="Shape 849">
            <a:extLst>
              <a:ext uri="{FF2B5EF4-FFF2-40B4-BE49-F238E27FC236}">
                <a16:creationId xmlns:a16="http://schemas.microsoft.com/office/drawing/2014/main" id="{03EABEC2-2139-0E65-2F55-846B418DB9F6}"/>
              </a:ext>
            </a:extLst>
          </p:cNvPr>
          <p:cNvSpPr/>
          <p:nvPr/>
        </p:nvSpPr>
        <p:spPr>
          <a:xfrm flipV="1">
            <a:off x="7493237" y="2499576"/>
            <a:ext cx="956161" cy="652157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4" name="Shape 859">
            <a:extLst>
              <a:ext uri="{FF2B5EF4-FFF2-40B4-BE49-F238E27FC236}">
                <a16:creationId xmlns:a16="http://schemas.microsoft.com/office/drawing/2014/main" id="{F8F0D464-4B79-CF49-E7CE-143E30F83AB2}"/>
              </a:ext>
            </a:extLst>
          </p:cNvPr>
          <p:cNvSpPr/>
          <p:nvPr/>
        </p:nvSpPr>
        <p:spPr>
          <a:xfrm>
            <a:off x="7320528" y="2627675"/>
            <a:ext cx="1312283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0" y="20576"/>
                </a:moveTo>
                <a:cubicBezTo>
                  <a:pt x="9341" y="21600"/>
                  <a:pt x="16541" y="14741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7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4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8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500"/>
                            </p:stCondLst>
                            <p:childTnLst>
                              <p:par>
                                <p:cTn id="20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5" grpId="1" animBg="1"/>
      <p:bldP spid="145" grpId="2" animBg="1"/>
      <p:bldP spid="146" grpId="0" animBg="1"/>
      <p:bldP spid="146" grpId="1" animBg="1"/>
      <p:bldP spid="146" grpId="2" animBg="1"/>
      <p:bldP spid="147" grpId="0" animBg="1"/>
      <p:bldP spid="147" grpId="1" animBg="1"/>
      <p:bldP spid="147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3" grpId="0" animBg="1"/>
      <p:bldP spid="173" grpId="1" animBg="1"/>
      <p:bldP spid="173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573E6-8465-9311-BE72-BBC90749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B746D-9564-97DE-4397-995BF4A52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14DF9-C15D-46B0-D470-1D855F80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97E1E3-EB34-64AD-5F24-6A2FB5340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RITA-II Triple axis instrument @ PSI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6630EB-87B5-9FFC-162B-169B36A475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8B71558-F6AB-9B28-50E5-8C6EE8A0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2024-09-02</a:t>
            </a:fld>
            <a:endParaRPr lang="sv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840188-2CBD-CE20-C953-B5566F2CC956}"/>
              </a:ext>
            </a:extLst>
          </p:cNvPr>
          <p:cNvSpPr/>
          <p:nvPr/>
        </p:nvSpPr>
        <p:spPr>
          <a:xfrm>
            <a:off x="1184414" y="5758662"/>
            <a:ext cx="9202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L. </a:t>
            </a:r>
            <a:r>
              <a:rPr lang="en-US" sz="1400" dirty="0" err="1"/>
              <a:t>Udby</a:t>
            </a:r>
            <a:r>
              <a:rPr lang="en-US" sz="1400" dirty="0"/>
              <a:t>, P.K. </a:t>
            </a:r>
            <a:r>
              <a:rPr lang="en-US" sz="1400" dirty="0" err="1"/>
              <a:t>Willendrup</a:t>
            </a:r>
            <a:r>
              <a:rPr lang="en-US" sz="1400" dirty="0"/>
              <a:t>, E. Knudsen, Ch. </a:t>
            </a:r>
            <a:r>
              <a:rPr lang="en-US" sz="1400" dirty="0" err="1"/>
              <a:t>Niedermayer</a:t>
            </a:r>
            <a:r>
              <a:rPr lang="en-US" sz="1400" dirty="0"/>
              <a:t>, U. </a:t>
            </a:r>
            <a:r>
              <a:rPr lang="en-US" sz="1400" dirty="0" err="1"/>
              <a:t>Filges</a:t>
            </a:r>
            <a:r>
              <a:rPr lang="en-US" sz="1400" dirty="0"/>
              <a:t>, N.B. Christensen, E. </a:t>
            </a:r>
            <a:r>
              <a:rPr lang="en-US" sz="1400" dirty="0" err="1"/>
              <a:t>Farhi</a:t>
            </a:r>
            <a:r>
              <a:rPr lang="en-US" sz="1400" dirty="0"/>
              <a:t>, B.O. Wells, K. </a:t>
            </a:r>
            <a:r>
              <a:rPr lang="en-US" sz="1400" dirty="0" err="1"/>
              <a:t>Lefmann</a:t>
            </a:r>
            <a:r>
              <a:rPr lang="en-US" sz="1400" dirty="0"/>
              <a:t>.</a:t>
            </a:r>
          </a:p>
          <a:p>
            <a:r>
              <a:rPr lang="en-US" sz="1400" dirty="0"/>
              <a:t>Nuclear Instruments and Methods in Physics Research A 634 (2011) S138–S143 </a:t>
            </a:r>
          </a:p>
        </p:txBody>
      </p:sp>
      <p:pic>
        <p:nvPicPr>
          <p:cNvPr id="9" name="Picture 8" descr="2D_blades.tiff">
            <a:extLst>
              <a:ext uri="{FF2B5EF4-FFF2-40B4-BE49-F238E27FC236}">
                <a16:creationId xmlns:a16="http://schemas.microsoft.com/office/drawing/2014/main" id="{1B1AABAA-18F0-C23C-3C09-AB1D0F556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79" y="314305"/>
            <a:ext cx="3556124" cy="2616367"/>
          </a:xfrm>
          <a:prstGeom prst="rect">
            <a:avLst/>
          </a:prstGeom>
        </p:spPr>
      </p:pic>
      <p:pic>
        <p:nvPicPr>
          <p:cNvPr id="10" name="Picture 9" descr="Measurement_and_McStas_all_blades.tiff">
            <a:extLst>
              <a:ext uri="{FF2B5EF4-FFF2-40B4-BE49-F238E27FC236}">
                <a16:creationId xmlns:a16="http://schemas.microsoft.com/office/drawing/2014/main" id="{E83D6ADD-28EA-EB07-D831-27E8C5404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81" y="3119787"/>
            <a:ext cx="3124638" cy="2509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3A58FD-A7AA-B8F6-B2DA-50E1B1BEE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094" y="2280481"/>
            <a:ext cx="5096752" cy="31537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CD8030-8F5D-FF26-A819-B563449A73A4}"/>
              </a:ext>
            </a:extLst>
          </p:cNvPr>
          <p:cNvSpPr/>
          <p:nvPr/>
        </p:nvSpPr>
        <p:spPr>
          <a:xfrm>
            <a:off x="5715000" y="2800350"/>
            <a:ext cx="1009650" cy="130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9084E1-9EE7-24FC-51BB-2393719DC0A5}"/>
              </a:ext>
            </a:extLst>
          </p:cNvPr>
          <p:cNvSpPr/>
          <p:nvPr/>
        </p:nvSpPr>
        <p:spPr>
          <a:xfrm>
            <a:off x="5078534" y="4219981"/>
            <a:ext cx="1474665" cy="91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401C2F-5631-8D9F-4701-D37E966C20D0}"/>
              </a:ext>
            </a:extLst>
          </p:cNvPr>
          <p:cNvSpPr/>
          <p:nvPr/>
        </p:nvSpPr>
        <p:spPr>
          <a:xfrm>
            <a:off x="5815866" y="216793"/>
            <a:ext cx="1559261" cy="28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0BEC89-8AE6-C1D1-97A0-D6D20EE9EF13}"/>
              </a:ext>
            </a:extLst>
          </p:cNvPr>
          <p:cNvSpPr/>
          <p:nvPr/>
        </p:nvSpPr>
        <p:spPr>
          <a:xfrm>
            <a:off x="569463" y="2226810"/>
            <a:ext cx="1559261" cy="28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573E6-8465-9311-BE72-BBC90749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B746D-9564-97DE-4397-995BF4A52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14DF9-C15D-46B0-D470-1D855F80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97E1E3-EB34-64AD-5F24-6A2FB5340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Armor @ PSI, Switzerland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6630EB-87B5-9FFC-162B-169B36A475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8B71558-F6AB-9B28-50E5-8C6EE8A0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2024-09-02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973E47-FA50-1605-D22D-F5850521FC8F}"/>
              </a:ext>
            </a:extLst>
          </p:cNvPr>
          <p:cNvSpPr txBox="1"/>
          <p:nvPr/>
        </p:nvSpPr>
        <p:spPr>
          <a:xfrm>
            <a:off x="1094400" y="6265843"/>
            <a:ext cx="6001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</a:t>
            </a:r>
            <a:r>
              <a:rPr lang="en-US" sz="1400" dirty="0" err="1"/>
              <a:t>Stahn</a:t>
            </a:r>
            <a:r>
              <a:rPr lang="en-US" sz="1400" dirty="0"/>
              <a:t>, U. </a:t>
            </a:r>
            <a:r>
              <a:rPr lang="en-US" sz="1400" dirty="0" err="1"/>
              <a:t>Filges</a:t>
            </a:r>
            <a:r>
              <a:rPr lang="en-US" sz="1400" dirty="0"/>
              <a:t> and T. </a:t>
            </a:r>
            <a:r>
              <a:rPr lang="en-US" sz="1400" dirty="0" err="1"/>
              <a:t>Panzner</a:t>
            </a:r>
            <a:r>
              <a:rPr lang="en-US" sz="1400" dirty="0"/>
              <a:t>. </a:t>
            </a:r>
            <a:r>
              <a:rPr lang="is-IS" sz="1400" dirty="0"/>
              <a:t>Eur. Phys. J. Appl. Phys. (2012) 58: 11001 </a:t>
            </a:r>
          </a:p>
        </p:txBody>
      </p:sp>
      <p:pic>
        <p:nvPicPr>
          <p:cNvPr id="9" name="Picture 8" descr="overview.tiff">
            <a:extLst>
              <a:ext uri="{FF2B5EF4-FFF2-40B4-BE49-F238E27FC236}">
                <a16:creationId xmlns:a16="http://schemas.microsoft.com/office/drawing/2014/main" id="{F71B97C7-F51B-E648-CEE1-6523AE022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6" y="2200632"/>
            <a:ext cx="7665833" cy="4029141"/>
          </a:xfrm>
          <a:prstGeom prst="rect">
            <a:avLst/>
          </a:prstGeom>
        </p:spPr>
      </p:pic>
      <p:pic>
        <p:nvPicPr>
          <p:cNvPr id="10" name="Picture 9" descr="data_sim_perfect.tiff">
            <a:extLst>
              <a:ext uri="{FF2B5EF4-FFF2-40B4-BE49-F238E27FC236}">
                <a16:creationId xmlns:a16="http://schemas.microsoft.com/office/drawing/2014/main" id="{4B4F0EC6-69A3-9770-BDC9-1DCB098F4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112" y="383030"/>
            <a:ext cx="3634173" cy="6474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7169A2-E802-1213-E367-AEBC7C4420E7}"/>
              </a:ext>
            </a:extLst>
          </p:cNvPr>
          <p:cNvSpPr txBox="1"/>
          <p:nvPr/>
        </p:nvSpPr>
        <p:spPr>
          <a:xfrm>
            <a:off x="9082954" y="4533900"/>
            <a:ext cx="21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Perfect simulation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A5FFE-FF65-8FB4-14D4-9A12F0B54535}"/>
              </a:ext>
            </a:extLst>
          </p:cNvPr>
          <p:cNvSpPr txBox="1"/>
          <p:nvPr/>
        </p:nvSpPr>
        <p:spPr>
          <a:xfrm>
            <a:off x="9082954" y="553045"/>
            <a:ext cx="21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Measured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98976C-A28F-A732-1492-F6C89D743691}"/>
              </a:ext>
            </a:extLst>
          </p:cNvPr>
          <p:cNvSpPr txBox="1"/>
          <p:nvPr/>
        </p:nvSpPr>
        <p:spPr>
          <a:xfrm>
            <a:off x="9082953" y="2559539"/>
            <a:ext cx="239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Misaligned simulation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B82002-BBFE-E0CA-DBA7-DB4526EBCB40}"/>
              </a:ext>
            </a:extLst>
          </p:cNvPr>
          <p:cNvSpPr txBox="1"/>
          <p:nvPr/>
        </p:nvSpPr>
        <p:spPr>
          <a:xfrm>
            <a:off x="9082953" y="2844131"/>
            <a:ext cx="239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0.02 deg</a:t>
            </a:r>
          </a:p>
        </p:txBody>
      </p:sp>
    </p:spTree>
    <p:extLst>
      <p:ext uri="{BB962C8B-B14F-4D97-AF65-F5344CB8AC3E}">
        <p14:creationId xmlns:p14="http://schemas.microsoft.com/office/powerpoint/2010/main" val="5794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What are they and why do we need them?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Mads Bertelsen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2024-08-29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A2A6995A-C726-2830-E33E-B0D6A11C5660}"/>
              </a:ext>
            </a:extLst>
          </p:cNvPr>
          <p:cNvSpPr/>
          <p:nvPr/>
        </p:nvSpPr>
        <p:spPr>
          <a:xfrm rot="20599591">
            <a:off x="8474765" y="5032788"/>
            <a:ext cx="921834" cy="452046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hape 343">
            <a:extLst>
              <a:ext uri="{FF2B5EF4-FFF2-40B4-BE49-F238E27FC236}">
                <a16:creationId xmlns:a16="http://schemas.microsoft.com/office/drawing/2014/main" id="{D43F33B6-5ECC-3C41-83E1-26F49AA46672}"/>
              </a:ext>
            </a:extLst>
          </p:cNvPr>
          <p:cNvSpPr/>
          <p:nvPr/>
        </p:nvSpPr>
        <p:spPr>
          <a:xfrm rot="21357574">
            <a:off x="-1517673" y="3786026"/>
            <a:ext cx="27300077" cy="2721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" y="0"/>
                </a:moveTo>
                <a:lnTo>
                  <a:pt x="21473" y="16662"/>
                </a:lnTo>
                <a:lnTo>
                  <a:pt x="21600" y="21600"/>
                </a:lnTo>
                <a:lnTo>
                  <a:pt x="0" y="7830"/>
                </a:lnTo>
                <a:lnTo>
                  <a:pt x="122" y="0"/>
                </a:lnTo>
                <a:close/>
              </a:path>
            </a:pathLst>
          </a:custGeom>
          <a:solidFill>
            <a:srgbClr val="0099DC">
              <a:alpha val="53000"/>
            </a:srgbClr>
          </a:solidFill>
          <a:ln w="12700">
            <a:noFill/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8" name="Shape 342">
            <a:extLst>
              <a:ext uri="{FF2B5EF4-FFF2-40B4-BE49-F238E27FC236}">
                <a16:creationId xmlns:a16="http://schemas.microsoft.com/office/drawing/2014/main" id="{44649942-DF93-0943-B320-30EEAD369EF2}"/>
              </a:ext>
            </a:extLst>
          </p:cNvPr>
          <p:cNvSpPr/>
          <p:nvPr/>
        </p:nvSpPr>
        <p:spPr>
          <a:xfrm rot="21357574">
            <a:off x="-1303398" y="3786845"/>
            <a:ext cx="27369607" cy="403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" y="0"/>
                </a:moveTo>
                <a:lnTo>
                  <a:pt x="21332" y="3426"/>
                </a:lnTo>
                <a:lnTo>
                  <a:pt x="21600" y="21600"/>
                </a:lnTo>
                <a:lnTo>
                  <a:pt x="0" y="5285"/>
                </a:lnTo>
                <a:lnTo>
                  <a:pt x="121" y="0"/>
                </a:lnTo>
                <a:close/>
              </a:path>
            </a:pathLst>
          </a:custGeom>
          <a:solidFill>
            <a:srgbClr val="0099DC">
              <a:alpha val="17000"/>
            </a:srgbClr>
          </a:solidFill>
          <a:ln w="12700">
            <a:noFill/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scattering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2024-09-03</a:t>
            </a:fld>
            <a:endParaRPr lang="sv-SE" dirty="0"/>
          </a:p>
        </p:txBody>
      </p:sp>
      <p:sp>
        <p:nvSpPr>
          <p:cNvPr id="16" name="Shape 384">
            <a:extLst>
              <a:ext uri="{FF2B5EF4-FFF2-40B4-BE49-F238E27FC236}">
                <a16:creationId xmlns:a16="http://schemas.microsoft.com/office/drawing/2014/main" id="{8F30A78B-01A3-7942-9AE8-37B4D839C280}"/>
              </a:ext>
            </a:extLst>
          </p:cNvPr>
          <p:cNvSpPr/>
          <p:nvPr/>
        </p:nvSpPr>
        <p:spPr>
          <a:xfrm>
            <a:off x="1583623" y="2572924"/>
            <a:ext cx="1383070" cy="452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200"/>
            </a:lvl1pPr>
          </a:lstStyle>
          <a:p>
            <a:r>
              <a:rPr sz="2000" dirty="0"/>
              <a:t>Wavelength</a:t>
            </a:r>
          </a:p>
        </p:txBody>
      </p:sp>
      <p:sp>
        <p:nvSpPr>
          <p:cNvPr id="17" name="Shape 385">
            <a:extLst>
              <a:ext uri="{FF2B5EF4-FFF2-40B4-BE49-F238E27FC236}">
                <a16:creationId xmlns:a16="http://schemas.microsoft.com/office/drawing/2014/main" id="{37D7F1AA-1E01-D443-8785-499D52E6311F}"/>
              </a:ext>
            </a:extLst>
          </p:cNvPr>
          <p:cNvSpPr/>
          <p:nvPr/>
        </p:nvSpPr>
        <p:spPr>
          <a:xfrm>
            <a:off x="1583623" y="1831511"/>
            <a:ext cx="1380698" cy="452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200"/>
            </a:lvl1pPr>
          </a:lstStyle>
          <a:p>
            <a:r>
              <a:rPr lang="da-DK" sz="2000" dirty="0"/>
              <a:t>W</a:t>
            </a:r>
            <a:r>
              <a:rPr sz="2000" dirty="0" err="1"/>
              <a:t>avevector</a:t>
            </a:r>
            <a:endParaRPr sz="2000" dirty="0"/>
          </a:p>
        </p:txBody>
      </p:sp>
      <p:pic>
        <p:nvPicPr>
          <p:cNvPr id="25" name="Picture 24" descr="q.pdf">
            <a:extLst>
              <a:ext uri="{FF2B5EF4-FFF2-40B4-BE49-F238E27FC236}">
                <a16:creationId xmlns:a16="http://schemas.microsoft.com/office/drawing/2014/main" id="{387BD75A-EF45-BF40-B9CC-EBB5BA565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90" y="4068013"/>
            <a:ext cx="377158" cy="502878"/>
          </a:xfrm>
          <a:prstGeom prst="rect">
            <a:avLst/>
          </a:prstGeom>
        </p:spPr>
      </p:pic>
      <p:pic>
        <p:nvPicPr>
          <p:cNvPr id="26" name="Picture 25" descr="kf.pdf">
            <a:extLst>
              <a:ext uri="{FF2B5EF4-FFF2-40B4-BE49-F238E27FC236}">
                <a16:creationId xmlns:a16="http://schemas.microsoft.com/office/drawing/2014/main" id="{B09DB8C6-64A2-964C-83F1-D7976565F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334" y="4434541"/>
            <a:ext cx="474584" cy="514132"/>
          </a:xfrm>
          <a:prstGeom prst="rect">
            <a:avLst/>
          </a:prstGeom>
        </p:spPr>
      </p:pic>
      <p:pic>
        <p:nvPicPr>
          <p:cNvPr id="27" name="Picture 26" descr="ki.pdf">
            <a:extLst>
              <a:ext uri="{FF2B5EF4-FFF2-40B4-BE49-F238E27FC236}">
                <a16:creationId xmlns:a16="http://schemas.microsoft.com/office/drawing/2014/main" id="{10393A4D-EEAD-8D44-834E-7C26E14B5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9" y="5464891"/>
            <a:ext cx="462694" cy="546820"/>
          </a:xfrm>
          <a:prstGeom prst="rect">
            <a:avLst/>
          </a:prstGeom>
        </p:spPr>
      </p:pic>
      <p:sp>
        <p:nvSpPr>
          <p:cNvPr id="11" name="Shape 373">
            <a:extLst>
              <a:ext uri="{FF2B5EF4-FFF2-40B4-BE49-F238E27FC236}">
                <a16:creationId xmlns:a16="http://schemas.microsoft.com/office/drawing/2014/main" id="{78C87C82-9CBC-4E4E-A02D-2F69F2A4AA13}"/>
              </a:ext>
            </a:extLst>
          </p:cNvPr>
          <p:cNvSpPr/>
          <p:nvPr/>
        </p:nvSpPr>
        <p:spPr>
          <a:xfrm rot="21368963">
            <a:off x="8478064" y="4881351"/>
            <a:ext cx="957412" cy="695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7" h="19907" extrusionOk="0">
                <a:moveTo>
                  <a:pt x="7611" y="1481"/>
                </a:moveTo>
                <a:cubicBezTo>
                  <a:pt x="6276" y="3706"/>
                  <a:pt x="7284" y="7191"/>
                  <a:pt x="6010" y="9487"/>
                </a:cubicBezTo>
                <a:cubicBezTo>
                  <a:pt x="4425" y="12345"/>
                  <a:pt x="-387" y="11628"/>
                  <a:pt x="25" y="16094"/>
                </a:cubicBezTo>
                <a:cubicBezTo>
                  <a:pt x="341" y="19523"/>
                  <a:pt x="3625" y="18774"/>
                  <a:pt x="6262" y="19072"/>
                </a:cubicBezTo>
                <a:cubicBezTo>
                  <a:pt x="8751" y="19354"/>
                  <a:pt x="11670" y="21221"/>
                  <a:pt x="12893" y="18234"/>
                </a:cubicBezTo>
                <a:cubicBezTo>
                  <a:pt x="13734" y="16179"/>
                  <a:pt x="12477" y="13054"/>
                  <a:pt x="14020" y="11559"/>
                </a:cubicBezTo>
                <a:cubicBezTo>
                  <a:pt x="15772" y="9861"/>
                  <a:pt x="18373" y="14042"/>
                  <a:pt x="19985" y="11559"/>
                </a:cubicBezTo>
                <a:cubicBezTo>
                  <a:pt x="21213" y="9669"/>
                  <a:pt x="19560" y="7186"/>
                  <a:pt x="17625" y="5483"/>
                </a:cubicBezTo>
                <a:cubicBezTo>
                  <a:pt x="15883" y="3950"/>
                  <a:pt x="14372" y="1851"/>
                  <a:pt x="12418" y="695"/>
                </a:cubicBezTo>
                <a:cubicBezTo>
                  <a:pt x="10731" y="-302"/>
                  <a:pt x="8727" y="-379"/>
                  <a:pt x="7611" y="1481"/>
                </a:cubicBezTo>
                <a:close/>
              </a:path>
            </a:pathLst>
          </a:custGeom>
          <a:solidFill>
            <a:srgbClr val="C00000"/>
          </a:solidFill>
          <a:ln w="38100">
            <a:noFill/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" name="Shape 376">
            <a:extLst>
              <a:ext uri="{FF2B5EF4-FFF2-40B4-BE49-F238E27FC236}">
                <a16:creationId xmlns:a16="http://schemas.microsoft.com/office/drawing/2014/main" id="{3A31986B-9EF6-594C-8E27-8CB5855FE80D}"/>
              </a:ext>
            </a:extLst>
          </p:cNvPr>
          <p:cNvSpPr/>
          <p:nvPr/>
        </p:nvSpPr>
        <p:spPr>
          <a:xfrm rot="21368963" flipH="1" flipV="1">
            <a:off x="8313987" y="3511763"/>
            <a:ext cx="587711" cy="1815157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" name="Shape 374">
            <a:extLst>
              <a:ext uri="{FF2B5EF4-FFF2-40B4-BE49-F238E27FC236}">
                <a16:creationId xmlns:a16="http://schemas.microsoft.com/office/drawing/2014/main" id="{07DCC9D7-F92E-2940-B1E1-90F1D8E071B0}"/>
              </a:ext>
            </a:extLst>
          </p:cNvPr>
          <p:cNvSpPr/>
          <p:nvPr/>
        </p:nvSpPr>
        <p:spPr>
          <a:xfrm rot="21368963">
            <a:off x="6549228" y="5210884"/>
            <a:ext cx="2435583" cy="184805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" name="Shape 375">
            <a:extLst>
              <a:ext uri="{FF2B5EF4-FFF2-40B4-BE49-F238E27FC236}">
                <a16:creationId xmlns:a16="http://schemas.microsoft.com/office/drawing/2014/main" id="{0577E735-081D-694D-AC04-3C8A2F70F912}"/>
              </a:ext>
            </a:extLst>
          </p:cNvPr>
          <p:cNvSpPr/>
          <p:nvPr/>
        </p:nvSpPr>
        <p:spPr>
          <a:xfrm rot="21368963" flipV="1">
            <a:off x="8913959" y="3621472"/>
            <a:ext cx="1818244" cy="161932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0" name="Platshållare för text 7">
            <a:extLst>
              <a:ext uri="{FF2B5EF4-FFF2-40B4-BE49-F238E27FC236}">
                <a16:creationId xmlns:a16="http://schemas.microsoft.com/office/drawing/2014/main" id="{18AFDEDD-A394-E347-8FA0-6293BBBAB0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Resolution in scattering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248602-09E4-A045-9FD7-CB6FA595A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570" y="1661257"/>
            <a:ext cx="1358900" cy="2425700"/>
          </a:xfrm>
          <a:prstGeom prst="rect">
            <a:avLst/>
          </a:prstGeom>
        </p:spPr>
      </p:pic>
      <p:sp>
        <p:nvSpPr>
          <p:cNvPr id="31" name="Shape 384">
            <a:extLst>
              <a:ext uri="{FF2B5EF4-FFF2-40B4-BE49-F238E27FC236}">
                <a16:creationId xmlns:a16="http://schemas.microsoft.com/office/drawing/2014/main" id="{828587B5-4BD8-4B40-9BE4-C3ACFB593EBB}"/>
              </a:ext>
            </a:extLst>
          </p:cNvPr>
          <p:cNvSpPr/>
          <p:nvPr/>
        </p:nvSpPr>
        <p:spPr>
          <a:xfrm>
            <a:off x="1583623" y="3365154"/>
            <a:ext cx="854079" cy="452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200"/>
            </a:lvl1pPr>
          </a:lstStyle>
          <a:p>
            <a:r>
              <a:rPr lang="da-DK" sz="2000" dirty="0"/>
              <a:t>Energy</a:t>
            </a:r>
            <a:endParaRPr sz="2000" dirty="0"/>
          </a:p>
        </p:txBody>
      </p:sp>
      <p:pic>
        <p:nvPicPr>
          <p:cNvPr id="3" name="Picture 2" descr="q_definition.pdf">
            <a:extLst>
              <a:ext uri="{FF2B5EF4-FFF2-40B4-BE49-F238E27FC236}">
                <a16:creationId xmlns:a16="http://schemas.microsoft.com/office/drawing/2014/main" id="{EBF03CF2-37B8-B3EA-802D-F0A910771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91" y="1444963"/>
            <a:ext cx="2347424" cy="625980"/>
          </a:xfrm>
          <a:prstGeom prst="rect">
            <a:avLst/>
          </a:prstGeom>
        </p:spPr>
      </p:pic>
      <p:pic>
        <p:nvPicPr>
          <p:cNvPr id="6" name="Picture 5" descr="delta_energy.pdf">
            <a:extLst>
              <a:ext uri="{FF2B5EF4-FFF2-40B4-BE49-F238E27FC236}">
                <a16:creationId xmlns:a16="http://schemas.microsoft.com/office/drawing/2014/main" id="{7D982C9E-B331-252B-B847-375BB5AE8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24" y="2045071"/>
            <a:ext cx="2583543" cy="486754"/>
          </a:xfrm>
          <a:prstGeom prst="rect">
            <a:avLst/>
          </a:prstGeom>
        </p:spPr>
      </p:pic>
      <p:pic>
        <p:nvPicPr>
          <p:cNvPr id="7" name="Picture 6" descr="ki.pdf">
            <a:extLst>
              <a:ext uri="{FF2B5EF4-FFF2-40B4-BE49-F238E27FC236}">
                <a16:creationId xmlns:a16="http://schemas.microsoft.com/office/drawing/2014/main" id="{7D588B36-992B-ADC2-BE79-618F6A307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61" y="5446374"/>
            <a:ext cx="462694" cy="54682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AE7C6C6-00D9-A240-BBD1-DCBB4C75132F}"/>
              </a:ext>
            </a:extLst>
          </p:cNvPr>
          <p:cNvSpPr/>
          <p:nvPr/>
        </p:nvSpPr>
        <p:spPr>
          <a:xfrm>
            <a:off x="1980194" y="5143682"/>
            <a:ext cx="245097" cy="2450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Shape 374">
            <a:extLst>
              <a:ext uri="{FF2B5EF4-FFF2-40B4-BE49-F238E27FC236}">
                <a16:creationId xmlns:a16="http://schemas.microsoft.com/office/drawing/2014/main" id="{F8C5304F-FBF7-AF5E-FBB2-F5FAE02B55FF}"/>
              </a:ext>
            </a:extLst>
          </p:cNvPr>
          <p:cNvSpPr/>
          <p:nvPr/>
        </p:nvSpPr>
        <p:spPr>
          <a:xfrm rot="21368963">
            <a:off x="2106200" y="5192367"/>
            <a:ext cx="2435583" cy="184805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8" name="Shape 374">
            <a:extLst>
              <a:ext uri="{FF2B5EF4-FFF2-40B4-BE49-F238E27FC236}">
                <a16:creationId xmlns:a16="http://schemas.microsoft.com/office/drawing/2014/main" id="{0FAF8C6F-0B3C-4692-88B2-B985413E6603}"/>
              </a:ext>
            </a:extLst>
          </p:cNvPr>
          <p:cNvSpPr/>
          <p:nvPr/>
        </p:nvSpPr>
        <p:spPr>
          <a:xfrm rot="21368963">
            <a:off x="2110351" y="5186967"/>
            <a:ext cx="2595455" cy="313819"/>
          </a:xfrm>
          <a:prstGeom prst="line">
            <a:avLst/>
          </a:prstGeom>
          <a:ln w="63500">
            <a:solidFill>
              <a:srgbClr val="000000">
                <a:alpha val="34000"/>
              </a:srgb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9" name="Shape 374">
            <a:extLst>
              <a:ext uri="{FF2B5EF4-FFF2-40B4-BE49-F238E27FC236}">
                <a16:creationId xmlns:a16="http://schemas.microsoft.com/office/drawing/2014/main" id="{BCE4C7FF-4284-3862-3AA4-D5837A7FE05F}"/>
              </a:ext>
            </a:extLst>
          </p:cNvPr>
          <p:cNvSpPr/>
          <p:nvPr/>
        </p:nvSpPr>
        <p:spPr>
          <a:xfrm rot="21368963">
            <a:off x="2114856" y="5187119"/>
            <a:ext cx="2597393" cy="122013"/>
          </a:xfrm>
          <a:prstGeom prst="line">
            <a:avLst/>
          </a:prstGeom>
          <a:ln w="63500">
            <a:solidFill>
              <a:srgbClr val="000000">
                <a:alpha val="34000"/>
              </a:srgb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0" name="Shape 374">
            <a:extLst>
              <a:ext uri="{FF2B5EF4-FFF2-40B4-BE49-F238E27FC236}">
                <a16:creationId xmlns:a16="http://schemas.microsoft.com/office/drawing/2014/main" id="{EC1BF6E7-3E1F-F2B7-69C2-9D83E017451C}"/>
              </a:ext>
            </a:extLst>
          </p:cNvPr>
          <p:cNvSpPr/>
          <p:nvPr/>
        </p:nvSpPr>
        <p:spPr>
          <a:xfrm rot="21368963">
            <a:off x="2110833" y="5205716"/>
            <a:ext cx="2273968" cy="317370"/>
          </a:xfrm>
          <a:prstGeom prst="line">
            <a:avLst/>
          </a:prstGeom>
          <a:ln w="63500">
            <a:solidFill>
              <a:srgbClr val="000000">
                <a:alpha val="34000"/>
              </a:srgb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4" name="Shape 374">
            <a:extLst>
              <a:ext uri="{FF2B5EF4-FFF2-40B4-BE49-F238E27FC236}">
                <a16:creationId xmlns:a16="http://schemas.microsoft.com/office/drawing/2014/main" id="{1A85FB94-C16C-2094-AC75-E8B511EBD5FC}"/>
              </a:ext>
            </a:extLst>
          </p:cNvPr>
          <p:cNvSpPr/>
          <p:nvPr/>
        </p:nvSpPr>
        <p:spPr>
          <a:xfrm rot="21368963">
            <a:off x="2085474" y="5201145"/>
            <a:ext cx="2186799" cy="15982"/>
          </a:xfrm>
          <a:prstGeom prst="line">
            <a:avLst/>
          </a:prstGeom>
          <a:ln w="63500">
            <a:solidFill>
              <a:srgbClr val="000000">
                <a:alpha val="34000"/>
              </a:srgb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2F1F6B-89DE-8DAF-232A-CE70FC420D19}"/>
              </a:ext>
            </a:extLst>
          </p:cNvPr>
          <p:cNvGrpSpPr/>
          <p:nvPr/>
        </p:nvGrpSpPr>
        <p:grpSpPr>
          <a:xfrm>
            <a:off x="10520398" y="2854223"/>
            <a:ext cx="1611967" cy="484769"/>
            <a:chOff x="10536476" y="2689439"/>
            <a:chExt cx="1611967" cy="48476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605D03A-E75F-BC50-3055-A65BE06F7F6F}"/>
                </a:ext>
              </a:extLst>
            </p:cNvPr>
            <p:cNvSpPr/>
            <p:nvPr/>
          </p:nvSpPr>
          <p:spPr>
            <a:xfrm rot="2417049">
              <a:off x="10556391" y="2961594"/>
              <a:ext cx="1018095" cy="212614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2DCEE91-1743-7B06-33E1-2DCC414979A5}"/>
                </a:ext>
              </a:extLst>
            </p:cNvPr>
            <p:cNvSpPr txBox="1"/>
            <p:nvPr/>
          </p:nvSpPr>
          <p:spPr>
            <a:xfrm rot="2418505">
              <a:off x="10536476" y="2689439"/>
              <a:ext cx="1611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Detector: n/s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C222E60-3862-7F48-7EC2-C13D97B38F7D}"/>
                  </a:ext>
                </a:extLst>
              </p:cNvPr>
              <p:cNvSpPr txBox="1"/>
              <p:nvPr/>
            </p:nvSpPr>
            <p:spPr>
              <a:xfrm>
                <a:off x="7077415" y="2451402"/>
                <a:ext cx="24863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da-DK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a-DK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da-DK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∆</m:t>
                      </m:r>
                      <m:r>
                        <a:rPr lang="da-DK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da-DK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SE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C222E60-3862-7F48-7EC2-C13D97B38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415" y="2451402"/>
                <a:ext cx="2486326" cy="523220"/>
              </a:xfrm>
              <a:prstGeom prst="rect">
                <a:avLst/>
              </a:prstGeom>
              <a:blipFill>
                <a:blip r:embed="rId9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hape 375">
            <a:extLst>
              <a:ext uri="{FF2B5EF4-FFF2-40B4-BE49-F238E27FC236}">
                <a16:creationId xmlns:a16="http://schemas.microsoft.com/office/drawing/2014/main" id="{E0BCBBC6-3FC5-3EEC-809F-856D31962C3E}"/>
              </a:ext>
            </a:extLst>
          </p:cNvPr>
          <p:cNvSpPr/>
          <p:nvPr/>
        </p:nvSpPr>
        <p:spPr>
          <a:xfrm rot="21368963" flipV="1">
            <a:off x="8917475" y="3720537"/>
            <a:ext cx="2361835" cy="1496338"/>
          </a:xfrm>
          <a:prstGeom prst="line">
            <a:avLst/>
          </a:prstGeom>
          <a:ln w="38100">
            <a:solidFill>
              <a:srgbClr val="000000">
                <a:alpha val="48000"/>
              </a:srgbClr>
            </a:solidFill>
            <a:prstDash val="sysDash"/>
            <a:miter lim="400000"/>
            <a:tailEnd type="non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2" name="Shape 375">
            <a:extLst>
              <a:ext uri="{FF2B5EF4-FFF2-40B4-BE49-F238E27FC236}">
                <a16:creationId xmlns:a16="http://schemas.microsoft.com/office/drawing/2014/main" id="{185B4EA9-A73B-5404-184C-CA18A538ED2B}"/>
              </a:ext>
            </a:extLst>
          </p:cNvPr>
          <p:cNvSpPr/>
          <p:nvPr/>
        </p:nvSpPr>
        <p:spPr>
          <a:xfrm rot="21368963" flipV="1">
            <a:off x="8892643" y="3130471"/>
            <a:ext cx="1772660" cy="2114599"/>
          </a:xfrm>
          <a:prstGeom prst="line">
            <a:avLst/>
          </a:prstGeom>
          <a:ln w="38100">
            <a:solidFill>
              <a:srgbClr val="000000">
                <a:alpha val="48000"/>
              </a:srgbClr>
            </a:solidFill>
            <a:prstDash val="sysDash"/>
            <a:miter lim="400000"/>
            <a:tailEnd type="none"/>
          </a:ln>
        </p:spPr>
        <p:txBody>
          <a:bodyPr lIns="71437" tIns="71437" rIns="71437" bIns="71437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29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29" grpId="1" animBg="1"/>
      <p:bldP spid="28" grpId="0" animBg="1"/>
      <p:bldP spid="28" grpId="1" animBg="1"/>
      <p:bldP spid="11" grpId="0" animBg="1"/>
      <p:bldP spid="11" grpId="1" animBg="1"/>
      <p:bldP spid="14" grpId="0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9" grpId="0" animBg="1"/>
      <p:bldP spid="9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35" grpId="0"/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67E2DFC7-B7EB-8A3F-CBD6-E796C217E8BF}"/>
              </a:ext>
            </a:extLst>
          </p:cNvPr>
          <p:cNvSpPr/>
          <p:nvPr/>
        </p:nvSpPr>
        <p:spPr>
          <a:xfrm>
            <a:off x="410266" y="1144139"/>
            <a:ext cx="2742678" cy="1905661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-Shape 63">
            <a:extLst>
              <a:ext uri="{FF2B5EF4-FFF2-40B4-BE49-F238E27FC236}">
                <a16:creationId xmlns:a16="http://schemas.microsoft.com/office/drawing/2014/main" id="{41409447-9851-098E-FB91-2708EA36DFBE}"/>
              </a:ext>
            </a:extLst>
          </p:cNvPr>
          <p:cNvSpPr/>
          <p:nvPr/>
        </p:nvSpPr>
        <p:spPr>
          <a:xfrm>
            <a:off x="406017" y="3052801"/>
            <a:ext cx="7236729" cy="3785098"/>
          </a:xfrm>
          <a:prstGeom prst="corner">
            <a:avLst>
              <a:gd name="adj1" fmla="val 54886"/>
              <a:gd name="adj2" fmla="val 95359"/>
            </a:avLst>
          </a:prstGeom>
          <a:solidFill>
            <a:schemeClr val="accent5">
              <a:lumMod val="75000"/>
              <a:alpha val="5024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FCBD78-423F-E104-5650-D0482256B489}"/>
              </a:ext>
            </a:extLst>
          </p:cNvPr>
          <p:cNvSpPr/>
          <p:nvPr/>
        </p:nvSpPr>
        <p:spPr>
          <a:xfrm>
            <a:off x="10599174" y="78658"/>
            <a:ext cx="1524000" cy="168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-Shape 62">
            <a:extLst>
              <a:ext uri="{FF2B5EF4-FFF2-40B4-BE49-F238E27FC236}">
                <a16:creationId xmlns:a16="http://schemas.microsoft.com/office/drawing/2014/main" id="{C45DF47A-FF17-3CFA-3275-E3E87630CEE4}"/>
              </a:ext>
            </a:extLst>
          </p:cNvPr>
          <p:cNvSpPr/>
          <p:nvPr/>
        </p:nvSpPr>
        <p:spPr>
          <a:xfrm rot="10800000">
            <a:off x="5751522" y="265372"/>
            <a:ext cx="6368177" cy="6592619"/>
          </a:xfrm>
          <a:prstGeom prst="corner">
            <a:avLst>
              <a:gd name="adj1" fmla="val 37197"/>
              <a:gd name="adj2" fmla="val 69385"/>
            </a:avLst>
          </a:prstGeom>
          <a:solidFill>
            <a:schemeClr val="accent1">
              <a:alpha val="5024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76BF0E5-96BC-7E54-A074-A8E454F22C14}"/>
              </a:ext>
            </a:extLst>
          </p:cNvPr>
          <p:cNvCxnSpPr/>
          <p:nvPr/>
        </p:nvCxnSpPr>
        <p:spPr>
          <a:xfrm flipV="1">
            <a:off x="4386318" y="3097831"/>
            <a:ext cx="0" cy="14954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8274BB-EDFE-02B9-C9D4-13DD014A84B0}"/>
              </a:ext>
            </a:extLst>
          </p:cNvPr>
          <p:cNvCxnSpPr>
            <a:cxnSpLocks/>
          </p:cNvCxnSpPr>
          <p:nvPr/>
        </p:nvCxnSpPr>
        <p:spPr>
          <a:xfrm>
            <a:off x="4386318" y="4593256"/>
            <a:ext cx="269185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621495F-CBAD-4F59-B5FC-BC5F8DB8AF81}"/>
              </a:ext>
            </a:extLst>
          </p:cNvPr>
          <p:cNvSpPr txBox="1"/>
          <p:nvPr/>
        </p:nvSpPr>
        <p:spPr>
          <a:xfrm>
            <a:off x="7051254" y="4358894"/>
            <a:ext cx="82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F45E22-347F-31E3-FBC1-EA7F97E47C32}"/>
              </a:ext>
            </a:extLst>
          </p:cNvPr>
          <p:cNvSpPr txBox="1"/>
          <p:nvPr/>
        </p:nvSpPr>
        <p:spPr>
          <a:xfrm>
            <a:off x="3975994" y="2740009"/>
            <a:ext cx="236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Neutron intensity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855D82B-93D0-DEA1-2EFD-B9FC9C475108}"/>
              </a:ext>
            </a:extLst>
          </p:cNvPr>
          <p:cNvGrpSpPr/>
          <p:nvPr/>
        </p:nvGrpSpPr>
        <p:grpSpPr>
          <a:xfrm>
            <a:off x="4477025" y="3233639"/>
            <a:ext cx="2117235" cy="1359614"/>
            <a:chOff x="4477025" y="3233639"/>
            <a:chExt cx="2117235" cy="1359614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03680E1-DA05-373A-B986-5D1183D287CC}"/>
                </a:ext>
              </a:extLst>
            </p:cNvPr>
            <p:cNvSpPr/>
            <p:nvPr/>
          </p:nvSpPr>
          <p:spPr>
            <a:xfrm>
              <a:off x="4477025" y="3233639"/>
              <a:ext cx="1033763" cy="1359614"/>
            </a:xfrm>
            <a:custGeom>
              <a:avLst/>
              <a:gdLst>
                <a:gd name="connsiteX0" fmla="*/ 0 w 2085975"/>
                <a:gd name="connsiteY0" fmla="*/ 1340567 h 1388192"/>
                <a:gd name="connsiteX1" fmla="*/ 180975 w 2085975"/>
                <a:gd name="connsiteY1" fmla="*/ 1292942 h 1388192"/>
                <a:gd name="connsiteX2" fmla="*/ 400050 w 2085975"/>
                <a:gd name="connsiteY2" fmla="*/ 969092 h 1388192"/>
                <a:gd name="connsiteX3" fmla="*/ 495300 w 2085975"/>
                <a:gd name="connsiteY3" fmla="*/ 292817 h 1388192"/>
                <a:gd name="connsiteX4" fmla="*/ 676275 w 2085975"/>
                <a:gd name="connsiteY4" fmla="*/ 16592 h 1388192"/>
                <a:gd name="connsiteX5" fmla="*/ 771525 w 2085975"/>
                <a:gd name="connsiteY5" fmla="*/ 740492 h 1388192"/>
                <a:gd name="connsiteX6" fmla="*/ 1009650 w 2085975"/>
                <a:gd name="connsiteY6" fmla="*/ 1026242 h 1388192"/>
                <a:gd name="connsiteX7" fmla="*/ 1314450 w 2085975"/>
                <a:gd name="connsiteY7" fmla="*/ 1207217 h 1388192"/>
                <a:gd name="connsiteX8" fmla="*/ 1905000 w 2085975"/>
                <a:gd name="connsiteY8" fmla="*/ 1340567 h 1388192"/>
                <a:gd name="connsiteX9" fmla="*/ 2085975 w 2085975"/>
                <a:gd name="connsiteY9" fmla="*/ 1388192 h 1388192"/>
                <a:gd name="connsiteX0" fmla="*/ 0 w 2077012"/>
                <a:gd name="connsiteY0" fmla="*/ 1386109 h 1388192"/>
                <a:gd name="connsiteX1" fmla="*/ 172012 w 2077012"/>
                <a:gd name="connsiteY1" fmla="*/ 1292942 h 1388192"/>
                <a:gd name="connsiteX2" fmla="*/ 391087 w 2077012"/>
                <a:gd name="connsiteY2" fmla="*/ 969092 h 1388192"/>
                <a:gd name="connsiteX3" fmla="*/ 486337 w 2077012"/>
                <a:gd name="connsiteY3" fmla="*/ 292817 h 1388192"/>
                <a:gd name="connsiteX4" fmla="*/ 667312 w 2077012"/>
                <a:gd name="connsiteY4" fmla="*/ 16592 h 1388192"/>
                <a:gd name="connsiteX5" fmla="*/ 762562 w 2077012"/>
                <a:gd name="connsiteY5" fmla="*/ 740492 h 1388192"/>
                <a:gd name="connsiteX6" fmla="*/ 1000687 w 2077012"/>
                <a:gd name="connsiteY6" fmla="*/ 1026242 h 1388192"/>
                <a:gd name="connsiteX7" fmla="*/ 1305487 w 2077012"/>
                <a:gd name="connsiteY7" fmla="*/ 1207217 h 1388192"/>
                <a:gd name="connsiteX8" fmla="*/ 1896037 w 2077012"/>
                <a:gd name="connsiteY8" fmla="*/ 1340567 h 1388192"/>
                <a:gd name="connsiteX9" fmla="*/ 2077012 w 2077012"/>
                <a:gd name="connsiteY9" fmla="*/ 1388192 h 1388192"/>
                <a:gd name="connsiteX0" fmla="*/ 0 w 2077012"/>
                <a:gd name="connsiteY0" fmla="*/ 1386109 h 1388192"/>
                <a:gd name="connsiteX1" fmla="*/ 225783 w 2077012"/>
                <a:gd name="connsiteY1" fmla="*/ 1302051 h 1388192"/>
                <a:gd name="connsiteX2" fmla="*/ 391087 w 2077012"/>
                <a:gd name="connsiteY2" fmla="*/ 969092 h 1388192"/>
                <a:gd name="connsiteX3" fmla="*/ 486337 w 2077012"/>
                <a:gd name="connsiteY3" fmla="*/ 292817 h 1388192"/>
                <a:gd name="connsiteX4" fmla="*/ 667312 w 2077012"/>
                <a:gd name="connsiteY4" fmla="*/ 16592 h 1388192"/>
                <a:gd name="connsiteX5" fmla="*/ 762562 w 2077012"/>
                <a:gd name="connsiteY5" fmla="*/ 740492 h 1388192"/>
                <a:gd name="connsiteX6" fmla="*/ 1000687 w 2077012"/>
                <a:gd name="connsiteY6" fmla="*/ 1026242 h 1388192"/>
                <a:gd name="connsiteX7" fmla="*/ 1305487 w 2077012"/>
                <a:gd name="connsiteY7" fmla="*/ 1207217 h 1388192"/>
                <a:gd name="connsiteX8" fmla="*/ 1896037 w 2077012"/>
                <a:gd name="connsiteY8" fmla="*/ 1340567 h 1388192"/>
                <a:gd name="connsiteX9" fmla="*/ 2077012 w 2077012"/>
                <a:gd name="connsiteY9" fmla="*/ 1388192 h 138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7012" h="1388192">
                  <a:moveTo>
                    <a:pt x="0" y="1386109"/>
                  </a:moveTo>
                  <a:cubicBezTo>
                    <a:pt x="57150" y="1393253"/>
                    <a:pt x="160602" y="1371554"/>
                    <a:pt x="225783" y="1302051"/>
                  </a:cubicBezTo>
                  <a:cubicBezTo>
                    <a:pt x="290964" y="1232548"/>
                    <a:pt x="347661" y="1137298"/>
                    <a:pt x="391087" y="969092"/>
                  </a:cubicBezTo>
                  <a:cubicBezTo>
                    <a:pt x="434513" y="800886"/>
                    <a:pt x="440300" y="451567"/>
                    <a:pt x="486337" y="292817"/>
                  </a:cubicBezTo>
                  <a:cubicBezTo>
                    <a:pt x="532375" y="134067"/>
                    <a:pt x="621275" y="-58020"/>
                    <a:pt x="667312" y="16592"/>
                  </a:cubicBezTo>
                  <a:cubicBezTo>
                    <a:pt x="713349" y="91204"/>
                    <a:pt x="707000" y="572217"/>
                    <a:pt x="762562" y="740492"/>
                  </a:cubicBezTo>
                  <a:cubicBezTo>
                    <a:pt x="818124" y="908767"/>
                    <a:pt x="910200" y="948455"/>
                    <a:pt x="1000687" y="1026242"/>
                  </a:cubicBezTo>
                  <a:cubicBezTo>
                    <a:pt x="1091174" y="1104029"/>
                    <a:pt x="1156262" y="1154830"/>
                    <a:pt x="1305487" y="1207217"/>
                  </a:cubicBezTo>
                  <a:cubicBezTo>
                    <a:pt x="1454712" y="1259604"/>
                    <a:pt x="1767450" y="1310405"/>
                    <a:pt x="1896037" y="1340567"/>
                  </a:cubicBezTo>
                  <a:cubicBezTo>
                    <a:pt x="2024624" y="1370729"/>
                    <a:pt x="2050818" y="1379460"/>
                    <a:pt x="2077012" y="1388192"/>
                  </a:cubicBezTo>
                </a:path>
              </a:pathLst>
            </a:cu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8B2EEB-D450-DA3F-6715-6B0DC7DDB897}"/>
                </a:ext>
              </a:extLst>
            </p:cNvPr>
            <p:cNvSpPr txBox="1"/>
            <p:nvPr/>
          </p:nvSpPr>
          <p:spPr>
            <a:xfrm>
              <a:off x="4908790" y="3728780"/>
              <a:ext cx="1685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Pulse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7800E3A-EBB4-C066-C85B-9A05AE0BE39F}"/>
              </a:ext>
            </a:extLst>
          </p:cNvPr>
          <p:cNvGrpSpPr/>
          <p:nvPr/>
        </p:nvGrpSpPr>
        <p:grpSpPr>
          <a:xfrm>
            <a:off x="4386318" y="3913446"/>
            <a:ext cx="2775127" cy="410367"/>
            <a:chOff x="4386318" y="3913446"/>
            <a:chExt cx="2991016" cy="4103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135DCF-C938-C4A2-C3AD-8224DF917B15}"/>
                </a:ext>
              </a:extLst>
            </p:cNvPr>
            <p:cNvCxnSpPr/>
            <p:nvPr/>
          </p:nvCxnSpPr>
          <p:spPr>
            <a:xfrm>
              <a:off x="4386318" y="4323813"/>
              <a:ext cx="2908184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8CFA1D-3EC6-AD4C-1EE0-A58A12987BC1}"/>
                </a:ext>
              </a:extLst>
            </p:cNvPr>
            <p:cNvSpPr txBox="1"/>
            <p:nvPr/>
          </p:nvSpPr>
          <p:spPr>
            <a:xfrm>
              <a:off x="5853982" y="3913446"/>
              <a:ext cx="1523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Continuous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30F5390-9171-E4C6-22D9-C16823D49D90}"/>
              </a:ext>
            </a:extLst>
          </p:cNvPr>
          <p:cNvGrpSpPr/>
          <p:nvPr/>
        </p:nvGrpSpPr>
        <p:grpSpPr>
          <a:xfrm>
            <a:off x="5923872" y="393766"/>
            <a:ext cx="2371623" cy="2156516"/>
            <a:chOff x="5923872" y="393766"/>
            <a:chExt cx="2371623" cy="21565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5562798-86A8-E167-E945-5DC638EC7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4595" y="757925"/>
              <a:ext cx="2360900" cy="179235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9866C6D-5978-DC1B-01CE-54315247C0CB}"/>
                </a:ext>
              </a:extLst>
            </p:cNvPr>
            <p:cNvSpPr txBox="1"/>
            <p:nvPr/>
          </p:nvSpPr>
          <p:spPr>
            <a:xfrm>
              <a:off x="5923872" y="393766"/>
              <a:ext cx="1413054" cy="37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ISIS UK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B376849-FC53-4568-20FF-DB6EE1268CD0}"/>
              </a:ext>
            </a:extLst>
          </p:cNvPr>
          <p:cNvGrpSpPr/>
          <p:nvPr/>
        </p:nvGrpSpPr>
        <p:grpSpPr>
          <a:xfrm>
            <a:off x="7778357" y="2590274"/>
            <a:ext cx="4267821" cy="2124214"/>
            <a:chOff x="7778357" y="2590274"/>
            <a:chExt cx="4267821" cy="212421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D43351-7A91-28B2-90DE-FF7CEACAC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8357" y="2936229"/>
              <a:ext cx="4267821" cy="1778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3EB30C-8121-DF23-6EA5-2EE55287D4EA}"/>
                </a:ext>
              </a:extLst>
            </p:cNvPr>
            <p:cNvSpPr txBox="1"/>
            <p:nvPr/>
          </p:nvSpPr>
          <p:spPr>
            <a:xfrm>
              <a:off x="7778357" y="2590274"/>
              <a:ext cx="1413054" cy="37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SNS USA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F25EC5C-4C58-445E-3F9E-B1FB66E04D7F}"/>
              </a:ext>
            </a:extLst>
          </p:cNvPr>
          <p:cNvGrpSpPr/>
          <p:nvPr/>
        </p:nvGrpSpPr>
        <p:grpSpPr>
          <a:xfrm>
            <a:off x="7778357" y="4702765"/>
            <a:ext cx="4267821" cy="2067472"/>
            <a:chOff x="7778357" y="4702765"/>
            <a:chExt cx="4267821" cy="206747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7C82FEB-188F-6835-DFA6-C8A40B197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8357" y="5053106"/>
              <a:ext cx="4267821" cy="171713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DC1A03-049F-2C01-73A0-76C848C53F52}"/>
                </a:ext>
              </a:extLst>
            </p:cNvPr>
            <p:cNvSpPr txBox="1"/>
            <p:nvPr/>
          </p:nvSpPr>
          <p:spPr>
            <a:xfrm>
              <a:off x="7778357" y="4702765"/>
              <a:ext cx="1751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J-PARC Japan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AE7C71E-4220-C2A2-50E4-4F0C7E406F71}"/>
              </a:ext>
            </a:extLst>
          </p:cNvPr>
          <p:cNvGrpSpPr/>
          <p:nvPr/>
        </p:nvGrpSpPr>
        <p:grpSpPr>
          <a:xfrm>
            <a:off x="3152994" y="4717513"/>
            <a:ext cx="4438719" cy="2042893"/>
            <a:chOff x="3152994" y="4717513"/>
            <a:chExt cx="4438719" cy="204289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5621ABE-5680-8304-8E44-0054C4AE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52994" y="5072097"/>
              <a:ext cx="4438719" cy="168830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7C2A9E7-E836-37BA-90AD-19EA556ABE04}"/>
                </a:ext>
              </a:extLst>
            </p:cNvPr>
            <p:cNvSpPr txBox="1"/>
            <p:nvPr/>
          </p:nvSpPr>
          <p:spPr>
            <a:xfrm>
              <a:off x="3174208" y="4717513"/>
              <a:ext cx="24204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FRM 2 Germany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1A3412C-719C-6604-E1FC-6E18D901A69D}"/>
              </a:ext>
            </a:extLst>
          </p:cNvPr>
          <p:cNvGrpSpPr/>
          <p:nvPr/>
        </p:nvGrpSpPr>
        <p:grpSpPr>
          <a:xfrm>
            <a:off x="536345" y="4717513"/>
            <a:ext cx="2523327" cy="2042893"/>
            <a:chOff x="536345" y="4717513"/>
            <a:chExt cx="2523327" cy="204289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1F24208-0F93-F71F-E1AB-4A17BD478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6345" y="5079714"/>
              <a:ext cx="2523327" cy="168069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5CCFA7-2558-90FE-4333-8213CDF29764}"/>
                </a:ext>
              </a:extLst>
            </p:cNvPr>
            <p:cNvSpPr txBox="1"/>
            <p:nvPr/>
          </p:nvSpPr>
          <p:spPr>
            <a:xfrm>
              <a:off x="536345" y="4717513"/>
              <a:ext cx="1751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ILL France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B93B536-48AD-76D0-46B6-D0781F528C9E}"/>
              </a:ext>
            </a:extLst>
          </p:cNvPr>
          <p:cNvSpPr txBox="1"/>
          <p:nvPr/>
        </p:nvSpPr>
        <p:spPr>
          <a:xfrm>
            <a:off x="3048882" y="1303769"/>
            <a:ext cx="2860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~5 pulsed </a:t>
            </a:r>
          </a:p>
          <a:p>
            <a:pPr algn="ctr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~20 continuous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C1B8CB-2828-0666-B75C-2A909C0542BC}"/>
              </a:ext>
            </a:extLst>
          </p:cNvPr>
          <p:cNvGrpSpPr/>
          <p:nvPr/>
        </p:nvGrpSpPr>
        <p:grpSpPr>
          <a:xfrm>
            <a:off x="494501" y="3033293"/>
            <a:ext cx="3390475" cy="1713532"/>
            <a:chOff x="494501" y="3033293"/>
            <a:chExt cx="3390475" cy="171353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55905A4-AA91-7772-E49C-46B301B89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4501" y="3382689"/>
              <a:ext cx="3390475" cy="136413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DB7A42F-2BE5-6CF2-13A2-19E29EF2CB08}"/>
                </a:ext>
              </a:extLst>
            </p:cNvPr>
            <p:cNvSpPr txBox="1"/>
            <p:nvPr/>
          </p:nvSpPr>
          <p:spPr>
            <a:xfrm>
              <a:off x="498967" y="3033293"/>
              <a:ext cx="241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ANSTO Australia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258369C-F098-18A4-5DBF-37685BB6E1DC}"/>
              </a:ext>
            </a:extLst>
          </p:cNvPr>
          <p:cNvGrpSpPr/>
          <p:nvPr/>
        </p:nvGrpSpPr>
        <p:grpSpPr>
          <a:xfrm>
            <a:off x="8455742" y="357661"/>
            <a:ext cx="3590436" cy="2204096"/>
            <a:chOff x="8455742" y="357661"/>
            <a:chExt cx="3590436" cy="220409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E5FB3B8-9EEF-77A0-D5C6-5B9F7A2EC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55742" y="742563"/>
              <a:ext cx="3590436" cy="181919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969A425-E6F7-0E37-C12E-828FD0CAAD4E}"/>
                </a:ext>
              </a:extLst>
            </p:cNvPr>
            <p:cNvSpPr txBox="1"/>
            <p:nvPr/>
          </p:nvSpPr>
          <p:spPr>
            <a:xfrm>
              <a:off x="8534400" y="357661"/>
              <a:ext cx="1413054" cy="37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CSNS China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0D193BA-F435-05E7-4550-D5BF88D42270}"/>
              </a:ext>
            </a:extLst>
          </p:cNvPr>
          <p:cNvGrpSpPr/>
          <p:nvPr/>
        </p:nvGrpSpPr>
        <p:grpSpPr>
          <a:xfrm>
            <a:off x="494501" y="1127632"/>
            <a:ext cx="2565171" cy="1925169"/>
            <a:chOff x="494501" y="1127632"/>
            <a:chExt cx="2565171" cy="192516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D6FD0B-39D5-978B-63A0-15990E7E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1" r="7351"/>
            <a:stretch/>
          </p:blipFill>
          <p:spPr>
            <a:xfrm>
              <a:off x="497087" y="1496964"/>
              <a:ext cx="2562585" cy="155583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C2C3AD-1154-087A-A510-C8B4AA906A90}"/>
                </a:ext>
              </a:extLst>
            </p:cNvPr>
            <p:cNvSpPr txBox="1"/>
            <p:nvPr/>
          </p:nvSpPr>
          <p:spPr>
            <a:xfrm>
              <a:off x="494501" y="1127632"/>
              <a:ext cx="241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PSI Switzerland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1629F40-7523-AEDE-6E35-3464A0B730C0}"/>
              </a:ext>
            </a:extLst>
          </p:cNvPr>
          <p:cNvSpPr txBox="1"/>
          <p:nvPr/>
        </p:nvSpPr>
        <p:spPr>
          <a:xfrm>
            <a:off x="3222837" y="1856047"/>
            <a:ext cx="25625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Pulsed uses an accelerator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Continuous uses a reactor</a:t>
            </a:r>
            <a:br>
              <a:rPr lang="en-US" sz="1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 exception to each)</a:t>
            </a:r>
          </a:p>
        </p:txBody>
      </p:sp>
    </p:spTree>
    <p:extLst>
      <p:ext uri="{BB962C8B-B14F-4D97-AF65-F5344CB8AC3E}">
        <p14:creationId xmlns:p14="http://schemas.microsoft.com/office/powerpoint/2010/main" val="7990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4" grpId="0" animBg="1"/>
      <p:bldP spid="63" grpId="0" animBg="1"/>
      <p:bldP spid="37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BDD-7048-F4F4-EEC1-51CA3CF5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16164-F2EC-366B-2350-D37AB8E8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FA225-CB34-3E28-C0CA-922852EF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8346A5A-B095-5678-DF2F-DD2332F80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662" y="2077790"/>
            <a:ext cx="6788279" cy="337018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896C67-A3D3-FD07-F1A3-0F487C2D8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Brightness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8B7C72-20EB-1A7B-A157-D7B594B0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2024-09-02</a:t>
            </a:fld>
            <a:endParaRPr lang="sv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34560-DCA1-FDBD-A993-907703720CC1}"/>
              </a:ext>
            </a:extLst>
          </p:cNvPr>
          <p:cNvSpPr txBox="1"/>
          <p:nvPr/>
        </p:nvSpPr>
        <p:spPr>
          <a:xfrm>
            <a:off x="780662" y="5501437"/>
            <a:ext cx="6475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0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Proposal for a Next Generation European Neutron Source</a:t>
            </a:r>
            <a:r>
              <a:rPr lang="en-US" sz="1400" i="0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F0502020204030204" pitchFamily="34" charset="0"/>
              </a:rPr>
              <a:t>, </a:t>
            </a:r>
          </a:p>
          <a:p>
            <a:pPr algn="l"/>
            <a:r>
              <a:rPr lang="en-US" sz="1400" i="0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F0502020204030204" pitchFamily="34" charset="0"/>
              </a:rPr>
              <a:t>K. H. Andersen, C. J. </a:t>
            </a:r>
            <a:r>
              <a:rPr lang="en-US" sz="1400" i="0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F0502020204030204" pitchFamily="34" charset="0"/>
              </a:rPr>
              <a:t>Carlile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BEB173-CF77-90BF-57E3-B5824B0A9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612" y="1365125"/>
            <a:ext cx="3289300" cy="4533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817999-72DB-72F2-89CC-6C5B87C4D31C}"/>
              </a:ext>
            </a:extLst>
          </p:cNvPr>
          <p:cNvSpPr txBox="1"/>
          <p:nvPr/>
        </p:nvSpPr>
        <p:spPr>
          <a:xfrm>
            <a:off x="5968388" y="5816514"/>
            <a:ext cx="5314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Ultrafast Single-Particle Imaging with Intense X-Ray Pulses</a:t>
            </a:r>
            <a:r>
              <a:rPr lang="en-US" sz="140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" panose="02000000000000000000" pitchFamily="2" charset="0"/>
              </a:rPr>
              <a:t>,</a:t>
            </a:r>
          </a:p>
          <a:p>
            <a:pPr algn="r"/>
            <a:r>
              <a:rPr lang="en-US" sz="140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heri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Zhibin Sun</a:t>
            </a:r>
            <a:r>
              <a:rPr lang="en-US" sz="140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herit"/>
              </a:rPr>
              <a:t> et. Al.</a:t>
            </a:r>
            <a:endParaRPr lang="en-US" sz="1400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323D24-F84C-8E74-A928-B95B58BA63B7}"/>
              </a:ext>
            </a:extLst>
          </p:cNvPr>
          <p:cNvSpPr txBox="1"/>
          <p:nvPr/>
        </p:nvSpPr>
        <p:spPr>
          <a:xfrm>
            <a:off x="2683705" y="1556290"/>
            <a:ext cx="2982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666666"/>
                </a:solidFill>
              </a:rPr>
              <a:t>Neutron 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B93B33-59E1-0CE7-6C4B-6807D44B060C}"/>
              </a:ext>
            </a:extLst>
          </p:cNvPr>
          <p:cNvSpPr txBox="1"/>
          <p:nvPr/>
        </p:nvSpPr>
        <p:spPr>
          <a:xfrm>
            <a:off x="9298211" y="859297"/>
            <a:ext cx="2982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666666"/>
                </a:solidFill>
              </a:rPr>
              <a:t>X-rays</a:t>
            </a:r>
          </a:p>
        </p:txBody>
      </p:sp>
    </p:spTree>
    <p:extLst>
      <p:ext uri="{BB962C8B-B14F-4D97-AF65-F5344CB8AC3E}">
        <p14:creationId xmlns:p14="http://schemas.microsoft.com/office/powerpoint/2010/main" val="17997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scattering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15730" cy="4768062"/>
          </a:xfrm>
        </p:spPr>
        <p:txBody>
          <a:bodyPr/>
          <a:lstStyle/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Measure smaller samples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Measure at better resolution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Perform measurements faster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Investigate faster irreversible processes</a:t>
            </a:r>
          </a:p>
          <a:p>
            <a:pPr marL="419663" lvl="2" indent="-7200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Battery damage when rapidly discharged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could be done with a more powerful source?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2024-09-02</a:t>
            </a:fld>
            <a:endParaRPr lang="sv-SE" dirty="0"/>
          </a:p>
        </p:txBody>
      </p:sp>
      <p:pic>
        <p:nvPicPr>
          <p:cNvPr id="9" name="sample_picture.JPG">
            <a:extLst>
              <a:ext uri="{FF2B5EF4-FFF2-40B4-BE49-F238E27FC236}">
                <a16:creationId xmlns:a16="http://schemas.microsoft.com/office/drawing/2014/main" id="{622F292D-CB18-6D4C-AEF4-5CD6DE9312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84" t="8343" r="27409" b="21578"/>
          <a:stretch>
            <a:fillRect/>
          </a:stretch>
        </p:blipFill>
        <p:spPr>
          <a:xfrm>
            <a:off x="6334766" y="1582910"/>
            <a:ext cx="1621233" cy="408569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71DC4B-4317-8F4D-B287-899BDFD80BFF}"/>
              </a:ext>
            </a:extLst>
          </p:cNvPr>
          <p:cNvSpPr txBox="1"/>
          <p:nvPr/>
        </p:nvSpPr>
        <p:spPr>
          <a:xfrm>
            <a:off x="5225686" y="5681639"/>
            <a:ext cx="2773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400" dirty="0">
                <a:solidFill>
                  <a:srgbClr val="666666"/>
                </a:solidFill>
              </a:rPr>
              <a:t>Photo: Pia Ray Jensen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16C04D-A103-DD44-AC16-FFF1D06C1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996" y="1582909"/>
            <a:ext cx="3660645" cy="40856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634B7A-5A56-9D4F-B1AB-98FAD47E87B5}"/>
              </a:ext>
            </a:extLst>
          </p:cNvPr>
          <p:cNvSpPr txBox="1"/>
          <p:nvPr/>
        </p:nvSpPr>
        <p:spPr>
          <a:xfrm>
            <a:off x="7665929" y="5681640"/>
            <a:ext cx="4242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Takashi </a:t>
            </a:r>
            <a:r>
              <a:rPr lang="sv-S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Ohhara</a:t>
            </a:r>
            <a:r>
              <a:rPr lang="sv-S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</a:t>
            </a:r>
          </a:p>
          <a:p>
            <a:pPr algn="r"/>
            <a:r>
              <a:rPr lang="sv-S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</a:t>
            </a:r>
            <a:r>
              <a:rPr lang="sv-S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Appl</a:t>
            </a:r>
            <a:r>
              <a:rPr lang="sv-S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sv-S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Cryst</a:t>
            </a:r>
            <a:r>
              <a:rPr lang="sv-S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(2016). 49, 120-127</a:t>
            </a:r>
          </a:p>
          <a:p>
            <a:pPr algn="r"/>
            <a:endParaRPr lang="sv-SE" sz="14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scattering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15730" cy="4768062"/>
          </a:xfrm>
        </p:spPr>
        <p:txBody>
          <a:bodyPr/>
          <a:lstStyle/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Trade off between resolution and flux</a:t>
            </a:r>
          </a:p>
          <a:p>
            <a:pPr marL="419663" lvl="2" indent="-7200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 resolution ~ angle and energy</a:t>
            </a:r>
          </a:p>
          <a:p>
            <a:pPr marL="419663" lvl="2" indent="-7200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resolution ~ time and distance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Flux limited technique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2024-09-03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ED80B-F284-86FF-446E-6C1CC5A42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26" y="2925286"/>
            <a:ext cx="4572000" cy="3643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CC9343-F3BF-D83D-6F05-0A265848B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26" y="2925286"/>
            <a:ext cx="4572000" cy="3643172"/>
          </a:xfrm>
          <a:prstGeom prst="rect">
            <a:avLst/>
          </a:prstGeom>
        </p:spPr>
      </p:pic>
      <p:sp>
        <p:nvSpPr>
          <p:cNvPr id="23" name="Shape 344">
            <a:extLst>
              <a:ext uri="{FF2B5EF4-FFF2-40B4-BE49-F238E27FC236}">
                <a16:creationId xmlns:a16="http://schemas.microsoft.com/office/drawing/2014/main" id="{B50BBB37-240F-0589-C35B-3F358B1F3745}"/>
              </a:ext>
            </a:extLst>
          </p:cNvPr>
          <p:cNvSpPr/>
          <p:nvPr/>
        </p:nvSpPr>
        <p:spPr>
          <a:xfrm>
            <a:off x="7852588" y="2418970"/>
            <a:ext cx="2254117" cy="4006875"/>
          </a:xfrm>
          <a:prstGeom prst="rect">
            <a:avLst/>
          </a:prstGeom>
          <a:solidFill>
            <a:srgbClr val="CBCBCB">
              <a:alpha val="87000"/>
            </a:srgbClr>
          </a:solidFill>
          <a:ln w="63500">
            <a:solidFill>
              <a:srgbClr val="5A5F5E"/>
            </a:solidFill>
            <a:miter lim="400000"/>
          </a:ln>
        </p:spPr>
        <p:txBody>
          <a:bodyPr lIns="35154" tIns="35154" rIns="35154" bIns="35154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724"/>
          </a:p>
        </p:txBody>
      </p:sp>
      <p:sp>
        <p:nvSpPr>
          <p:cNvPr id="24" name="Shape 345">
            <a:extLst>
              <a:ext uri="{FF2B5EF4-FFF2-40B4-BE49-F238E27FC236}">
                <a16:creationId xmlns:a16="http://schemas.microsoft.com/office/drawing/2014/main" id="{0A330F80-967C-0AD3-4F28-03BD6ADEE905}"/>
              </a:ext>
            </a:extLst>
          </p:cNvPr>
          <p:cNvSpPr/>
          <p:nvPr/>
        </p:nvSpPr>
        <p:spPr>
          <a:xfrm>
            <a:off x="7968598" y="3047710"/>
            <a:ext cx="2022097" cy="3249514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2">
                <a:lumMod val="40000"/>
                <a:lumOff val="60000"/>
              </a:schemeClr>
            </a:solidFill>
            <a:miter lim="400000"/>
          </a:ln>
        </p:spPr>
        <p:txBody>
          <a:bodyPr lIns="35154" tIns="35154" rIns="35154" bIns="35154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724"/>
          </a:p>
        </p:txBody>
      </p:sp>
      <p:sp>
        <p:nvSpPr>
          <p:cNvPr id="25" name="Shape 346">
            <a:extLst>
              <a:ext uri="{FF2B5EF4-FFF2-40B4-BE49-F238E27FC236}">
                <a16:creationId xmlns:a16="http://schemas.microsoft.com/office/drawing/2014/main" id="{4FA2AC76-E70C-8572-EFED-8BD2F4962B4F}"/>
              </a:ext>
            </a:extLst>
          </p:cNvPr>
          <p:cNvSpPr/>
          <p:nvPr/>
        </p:nvSpPr>
        <p:spPr>
          <a:xfrm flipV="1">
            <a:off x="8355409" y="4415317"/>
            <a:ext cx="724164" cy="1477871"/>
          </a:xfrm>
          <a:prstGeom prst="line">
            <a:avLst/>
          </a:prstGeom>
          <a:ln w="38100">
            <a:solidFill>
              <a:srgbClr val="E13829"/>
            </a:solidFill>
            <a:miter lim="400000"/>
            <a:tailEnd type="triangle"/>
          </a:ln>
        </p:spPr>
        <p:txBody>
          <a:bodyPr lIns="35154" tIns="35154" rIns="35154" bIns="35154" anchor="ctr"/>
          <a:lstStyle/>
          <a:p>
            <a: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724"/>
          </a:p>
        </p:txBody>
      </p:sp>
      <p:sp>
        <p:nvSpPr>
          <p:cNvPr id="26" name="Shape 347">
            <a:extLst>
              <a:ext uri="{FF2B5EF4-FFF2-40B4-BE49-F238E27FC236}">
                <a16:creationId xmlns:a16="http://schemas.microsoft.com/office/drawing/2014/main" id="{1A77673A-9F4E-6109-C0F2-ABA9331D0101}"/>
              </a:ext>
            </a:extLst>
          </p:cNvPr>
          <p:cNvSpPr/>
          <p:nvPr/>
        </p:nvSpPr>
        <p:spPr>
          <a:xfrm>
            <a:off x="7888417" y="2448961"/>
            <a:ext cx="2187911" cy="457324"/>
          </a:xfrm>
          <a:prstGeom prst="rect">
            <a:avLst/>
          </a:prstGeom>
          <a:solidFill>
            <a:schemeClr val="bg2">
              <a:lumMod val="40000"/>
              <a:lumOff val="60000"/>
              <a:alpha val="31000"/>
            </a:schemeClr>
          </a:solidFill>
          <a:ln w="12700">
            <a:miter lim="400000"/>
          </a:ln>
        </p:spPr>
        <p:txBody>
          <a:bodyPr lIns="35154" tIns="35154" rIns="35154" bIns="35154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724"/>
          </a:p>
        </p:txBody>
      </p:sp>
      <p:sp>
        <p:nvSpPr>
          <p:cNvPr id="27" name="Shape 348">
            <a:extLst>
              <a:ext uri="{FF2B5EF4-FFF2-40B4-BE49-F238E27FC236}">
                <a16:creationId xmlns:a16="http://schemas.microsoft.com/office/drawing/2014/main" id="{3D048367-7014-5657-C888-B0E6625D19F5}"/>
              </a:ext>
            </a:extLst>
          </p:cNvPr>
          <p:cNvSpPr/>
          <p:nvPr/>
        </p:nvSpPr>
        <p:spPr>
          <a:xfrm>
            <a:off x="8347705" y="5257336"/>
            <a:ext cx="266518" cy="69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72" extrusionOk="0">
                <a:moveTo>
                  <a:pt x="0" y="1244"/>
                </a:moveTo>
                <a:cubicBezTo>
                  <a:pt x="4341" y="-1128"/>
                  <a:pt x="8857" y="-91"/>
                  <a:pt x="12967" y="4221"/>
                </a:cubicBezTo>
                <a:cubicBezTo>
                  <a:pt x="16317" y="7735"/>
                  <a:pt x="19281" y="13315"/>
                  <a:pt x="21600" y="20472"/>
                </a:cubicBezTo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35154" tIns="35154" rIns="35154" bIns="35154" anchor="ctr"/>
          <a:lstStyle/>
          <a:p>
            <a: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724"/>
          </a:p>
        </p:txBody>
      </p:sp>
      <p:sp>
        <p:nvSpPr>
          <p:cNvPr id="28" name="Shape 349">
            <a:extLst>
              <a:ext uri="{FF2B5EF4-FFF2-40B4-BE49-F238E27FC236}">
                <a16:creationId xmlns:a16="http://schemas.microsoft.com/office/drawing/2014/main" id="{0B6ADA63-724B-D0C0-6574-37ABDF6052EF}"/>
              </a:ext>
            </a:extLst>
          </p:cNvPr>
          <p:cNvSpPr/>
          <p:nvPr/>
        </p:nvSpPr>
        <p:spPr>
          <a:xfrm flipV="1">
            <a:off x="8350023" y="3757517"/>
            <a:ext cx="1" cy="2371392"/>
          </a:xfrm>
          <a:prstGeom prst="line">
            <a:avLst/>
          </a:prstGeom>
          <a:ln w="38100">
            <a:solidFill>
              <a:srgbClr val="5A5F5E"/>
            </a:solidFill>
            <a:miter lim="400000"/>
            <a:tailEnd type="triangle"/>
          </a:ln>
        </p:spPr>
        <p:txBody>
          <a:bodyPr lIns="35154" tIns="35154" rIns="35154" bIns="35154" anchor="ctr"/>
          <a:lstStyle/>
          <a:p>
            <a: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724"/>
          </a:p>
        </p:txBody>
      </p:sp>
      <p:sp>
        <p:nvSpPr>
          <p:cNvPr id="29" name="Shape 350">
            <a:extLst>
              <a:ext uri="{FF2B5EF4-FFF2-40B4-BE49-F238E27FC236}">
                <a16:creationId xmlns:a16="http://schemas.microsoft.com/office/drawing/2014/main" id="{4A0EEF8F-FD2C-2B1D-C201-6A6FDB3D77D0}"/>
              </a:ext>
            </a:extLst>
          </p:cNvPr>
          <p:cNvSpPr/>
          <p:nvPr/>
        </p:nvSpPr>
        <p:spPr>
          <a:xfrm>
            <a:off x="8037731" y="5899801"/>
            <a:ext cx="1494481" cy="1"/>
          </a:xfrm>
          <a:prstGeom prst="line">
            <a:avLst/>
          </a:prstGeom>
          <a:ln w="38100">
            <a:solidFill>
              <a:srgbClr val="5A5F5E"/>
            </a:solidFill>
            <a:miter lim="400000"/>
            <a:tailEnd type="triangle"/>
          </a:ln>
        </p:spPr>
        <p:txBody>
          <a:bodyPr lIns="35154" tIns="35154" rIns="35154" bIns="35154" anchor="ctr"/>
          <a:lstStyle/>
          <a:p>
            <a: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724"/>
          </a:p>
        </p:txBody>
      </p:sp>
      <p:sp>
        <p:nvSpPr>
          <p:cNvPr id="30" name="Shape 351">
            <a:extLst>
              <a:ext uri="{FF2B5EF4-FFF2-40B4-BE49-F238E27FC236}">
                <a16:creationId xmlns:a16="http://schemas.microsoft.com/office/drawing/2014/main" id="{7694291A-4BC5-1F17-D005-5DC9FC7ED81D}"/>
              </a:ext>
            </a:extLst>
          </p:cNvPr>
          <p:cNvSpPr/>
          <p:nvPr/>
        </p:nvSpPr>
        <p:spPr>
          <a:xfrm>
            <a:off x="8230369" y="3117937"/>
            <a:ext cx="239310" cy="582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154" tIns="35154" rIns="35154" bIns="35154" anchor="ctr">
            <a:spAutoFit/>
          </a:bodyPr>
          <a:lstStyle>
            <a:lvl1pPr>
              <a:defRPr sz="4800">
                <a:solidFill>
                  <a:srgbClr val="535353"/>
                </a:solidFill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rPr sz="3322"/>
              <a:t>z</a:t>
            </a:r>
          </a:p>
        </p:txBody>
      </p:sp>
      <p:sp>
        <p:nvSpPr>
          <p:cNvPr id="31" name="Shape 352">
            <a:extLst>
              <a:ext uri="{FF2B5EF4-FFF2-40B4-BE49-F238E27FC236}">
                <a16:creationId xmlns:a16="http://schemas.microsoft.com/office/drawing/2014/main" id="{E02361A5-A39C-735F-BB8F-435E5E1562EA}"/>
              </a:ext>
            </a:extLst>
          </p:cNvPr>
          <p:cNvSpPr/>
          <p:nvPr/>
        </p:nvSpPr>
        <p:spPr>
          <a:xfrm>
            <a:off x="9670986" y="5550407"/>
            <a:ext cx="255340" cy="582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154" tIns="35154" rIns="35154" bIns="35154" anchor="ctr">
            <a:spAutoFit/>
          </a:bodyPr>
          <a:lstStyle>
            <a:lvl1pPr>
              <a:defRPr sz="4800">
                <a:solidFill>
                  <a:srgbClr val="535353"/>
                </a:solidFill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rPr sz="3322"/>
              <a:t>x</a:t>
            </a:r>
          </a:p>
        </p:txBody>
      </p:sp>
      <p:sp>
        <p:nvSpPr>
          <p:cNvPr id="32" name="Shape 353">
            <a:extLst>
              <a:ext uri="{FF2B5EF4-FFF2-40B4-BE49-F238E27FC236}">
                <a16:creationId xmlns:a16="http://schemas.microsoft.com/office/drawing/2014/main" id="{EF037948-38FB-203C-DF40-A423F2F6FD32}"/>
              </a:ext>
            </a:extLst>
          </p:cNvPr>
          <p:cNvSpPr/>
          <p:nvPr/>
        </p:nvSpPr>
        <p:spPr>
          <a:xfrm>
            <a:off x="8365670" y="4513604"/>
            <a:ext cx="417243" cy="582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154" tIns="35154" rIns="35154" bIns="35154" anchor="ctr">
            <a:spAutoFit/>
          </a:bodyPr>
          <a:lstStyle/>
          <a:p>
            <a:pPr>
              <a:defRPr sz="4800">
                <a:solidFill>
                  <a:srgbClr val="535353"/>
                </a:solidFill>
                <a:latin typeface="CMU Serif"/>
                <a:ea typeface="CMU Serif"/>
                <a:cs typeface="CMU Serif"/>
                <a:sym typeface="CMU Serif"/>
              </a:defRPr>
            </a:pPr>
            <a:r>
              <a:rPr sz="3322"/>
              <a:t>𝜂</a:t>
            </a:r>
            <a:r>
              <a:rPr sz="3322" baseline="-5999"/>
              <a:t>x</a:t>
            </a:r>
          </a:p>
        </p:txBody>
      </p:sp>
      <p:sp>
        <p:nvSpPr>
          <p:cNvPr id="33" name="Shape 354">
            <a:extLst>
              <a:ext uri="{FF2B5EF4-FFF2-40B4-BE49-F238E27FC236}">
                <a16:creationId xmlns:a16="http://schemas.microsoft.com/office/drawing/2014/main" id="{77E4BC49-08E6-AD5F-268A-7D6D5BB090CD}"/>
              </a:ext>
            </a:extLst>
          </p:cNvPr>
          <p:cNvSpPr/>
          <p:nvPr/>
        </p:nvSpPr>
        <p:spPr>
          <a:xfrm>
            <a:off x="9099644" y="4071624"/>
            <a:ext cx="263355" cy="582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154" tIns="35154" rIns="35154" bIns="35154" anchor="ctr">
            <a:spAutoFit/>
          </a:bodyPr>
          <a:lstStyle>
            <a:lvl1pPr>
              <a:defRPr sz="4800">
                <a:solidFill>
                  <a:srgbClr val="535353"/>
                </a:solidFill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rPr sz="3322"/>
              <a:t>v</a:t>
            </a:r>
          </a:p>
        </p:txBody>
      </p:sp>
      <p:sp>
        <p:nvSpPr>
          <p:cNvPr id="34" name="Shape 355">
            <a:extLst>
              <a:ext uri="{FF2B5EF4-FFF2-40B4-BE49-F238E27FC236}">
                <a16:creationId xmlns:a16="http://schemas.microsoft.com/office/drawing/2014/main" id="{B4DCD42C-EB38-DEC1-7E6F-1AAFD7112738}"/>
              </a:ext>
            </a:extLst>
          </p:cNvPr>
          <p:cNvSpPr/>
          <p:nvPr/>
        </p:nvSpPr>
        <p:spPr>
          <a:xfrm flipV="1">
            <a:off x="9145197" y="4267769"/>
            <a:ext cx="177255" cy="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35154" tIns="35154" rIns="35154" bIns="35154" anchor="ctr"/>
          <a:lstStyle/>
          <a:p>
            <a: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724"/>
          </a:p>
        </p:txBody>
      </p:sp>
      <p:sp>
        <p:nvSpPr>
          <p:cNvPr id="35" name="Shape 356">
            <a:extLst>
              <a:ext uri="{FF2B5EF4-FFF2-40B4-BE49-F238E27FC236}">
                <a16:creationId xmlns:a16="http://schemas.microsoft.com/office/drawing/2014/main" id="{0E13B341-9D2D-D5F4-3E55-22C3680B3E6C}"/>
              </a:ext>
            </a:extLst>
          </p:cNvPr>
          <p:cNvSpPr/>
          <p:nvPr/>
        </p:nvSpPr>
        <p:spPr>
          <a:xfrm>
            <a:off x="7848194" y="2414574"/>
            <a:ext cx="2254117" cy="4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154" tIns="35154" rIns="35154" bIns="35154" anchor="b">
            <a:normAutofit lnSpcReduction="10000"/>
          </a:bodyPr>
          <a:lstStyle>
            <a:lvl1pPr>
              <a:defRPr sz="3800"/>
            </a:lvl1pPr>
          </a:lstStyle>
          <a:p>
            <a:pPr algn="ctr"/>
            <a:r>
              <a:rPr sz="2630" dirty="0"/>
              <a:t>Divergence</a:t>
            </a:r>
          </a:p>
        </p:txBody>
      </p:sp>
      <p:pic>
        <p:nvPicPr>
          <p:cNvPr id="36" name="Picture 35" descr="ki.pdf">
            <a:extLst>
              <a:ext uri="{FF2B5EF4-FFF2-40B4-BE49-F238E27FC236}">
                <a16:creationId xmlns:a16="http://schemas.microsoft.com/office/drawing/2014/main" id="{E91F4A1B-0C39-1E1A-F26B-235EFE4BB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050" y="1638714"/>
            <a:ext cx="462694" cy="546820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0FC0ADE4-8081-AF4B-CE81-47A6BE2A6FF9}"/>
              </a:ext>
            </a:extLst>
          </p:cNvPr>
          <p:cNvSpPr/>
          <p:nvPr/>
        </p:nvSpPr>
        <p:spPr>
          <a:xfrm>
            <a:off x="7684183" y="1336022"/>
            <a:ext cx="245097" cy="2450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8" name="Shape 374">
            <a:extLst>
              <a:ext uri="{FF2B5EF4-FFF2-40B4-BE49-F238E27FC236}">
                <a16:creationId xmlns:a16="http://schemas.microsoft.com/office/drawing/2014/main" id="{1FC2565B-E9CB-58F3-D9FB-ABD6AD45EA91}"/>
              </a:ext>
            </a:extLst>
          </p:cNvPr>
          <p:cNvSpPr/>
          <p:nvPr/>
        </p:nvSpPr>
        <p:spPr>
          <a:xfrm rot="21368963">
            <a:off x="7810189" y="1384707"/>
            <a:ext cx="2435583" cy="184805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9" name="Shape 374">
            <a:extLst>
              <a:ext uri="{FF2B5EF4-FFF2-40B4-BE49-F238E27FC236}">
                <a16:creationId xmlns:a16="http://schemas.microsoft.com/office/drawing/2014/main" id="{416F2F9C-A7AD-8640-36D6-320559384EE1}"/>
              </a:ext>
            </a:extLst>
          </p:cNvPr>
          <p:cNvSpPr/>
          <p:nvPr/>
        </p:nvSpPr>
        <p:spPr>
          <a:xfrm rot="21368963">
            <a:off x="7814340" y="1379307"/>
            <a:ext cx="2595455" cy="313819"/>
          </a:xfrm>
          <a:prstGeom prst="line">
            <a:avLst/>
          </a:prstGeom>
          <a:ln w="63500">
            <a:solidFill>
              <a:srgbClr val="000000">
                <a:alpha val="34000"/>
              </a:srgb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0" name="Shape 374">
            <a:extLst>
              <a:ext uri="{FF2B5EF4-FFF2-40B4-BE49-F238E27FC236}">
                <a16:creationId xmlns:a16="http://schemas.microsoft.com/office/drawing/2014/main" id="{C02C53EB-93BB-010D-DF0B-182A5F32D399}"/>
              </a:ext>
            </a:extLst>
          </p:cNvPr>
          <p:cNvSpPr/>
          <p:nvPr/>
        </p:nvSpPr>
        <p:spPr>
          <a:xfrm rot="21368963">
            <a:off x="7818845" y="1379459"/>
            <a:ext cx="2597393" cy="122013"/>
          </a:xfrm>
          <a:prstGeom prst="line">
            <a:avLst/>
          </a:prstGeom>
          <a:ln w="63500">
            <a:solidFill>
              <a:srgbClr val="000000">
                <a:alpha val="34000"/>
              </a:srgb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1" name="Shape 374">
            <a:extLst>
              <a:ext uri="{FF2B5EF4-FFF2-40B4-BE49-F238E27FC236}">
                <a16:creationId xmlns:a16="http://schemas.microsoft.com/office/drawing/2014/main" id="{3AC7AE19-67FA-7F67-7B02-5BFDAB5D6859}"/>
              </a:ext>
            </a:extLst>
          </p:cNvPr>
          <p:cNvSpPr/>
          <p:nvPr/>
        </p:nvSpPr>
        <p:spPr>
          <a:xfrm rot="21368963">
            <a:off x="7814822" y="1398056"/>
            <a:ext cx="2273968" cy="317370"/>
          </a:xfrm>
          <a:prstGeom prst="line">
            <a:avLst/>
          </a:prstGeom>
          <a:ln w="63500">
            <a:solidFill>
              <a:srgbClr val="000000">
                <a:alpha val="34000"/>
              </a:srgb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2" name="Shape 374">
            <a:extLst>
              <a:ext uri="{FF2B5EF4-FFF2-40B4-BE49-F238E27FC236}">
                <a16:creationId xmlns:a16="http://schemas.microsoft.com/office/drawing/2014/main" id="{50CFD5C8-8886-0D93-4F14-CA2D31097223}"/>
              </a:ext>
            </a:extLst>
          </p:cNvPr>
          <p:cNvSpPr/>
          <p:nvPr/>
        </p:nvSpPr>
        <p:spPr>
          <a:xfrm rot="21368963">
            <a:off x="7789463" y="1393485"/>
            <a:ext cx="2186799" cy="15982"/>
          </a:xfrm>
          <a:prstGeom prst="line">
            <a:avLst/>
          </a:prstGeom>
          <a:ln w="63500">
            <a:solidFill>
              <a:srgbClr val="000000">
                <a:alpha val="34000"/>
              </a:srgb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15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9484F-8FD4-B3A5-4806-535777B5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1B06F-FAF9-BE9C-29F3-F3A1AB8C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4DFE-8478-2AAE-DB53-71840420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F163EF-08C1-F1A9-21BF-DEE3216D76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Instruments - Pulse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2849E5-2E8D-6667-124D-AE061607F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2024-09-03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777690-B4EF-D5E8-7234-FDB4D26F2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"/>
          <a:stretch/>
        </p:blipFill>
        <p:spPr>
          <a:xfrm>
            <a:off x="491180" y="3120393"/>
            <a:ext cx="5678036" cy="3433213"/>
          </a:xfrm>
          <a:prstGeom prst="rect">
            <a:avLst/>
          </a:prstGeom>
        </p:spPr>
      </p:pic>
      <p:sp>
        <p:nvSpPr>
          <p:cNvPr id="15" name="Platshållare för innehåll 5">
            <a:extLst>
              <a:ext uri="{FF2B5EF4-FFF2-40B4-BE49-F238E27FC236}">
                <a16:creationId xmlns:a16="http://schemas.microsoft.com/office/drawing/2014/main" id="{ED60C3CD-E2F9-983C-D191-4ABD8E156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79655" cy="4768062"/>
          </a:xfrm>
        </p:spPr>
        <p:txBody>
          <a:bodyPr/>
          <a:lstStyle/>
          <a:p>
            <a:pPr lvl="1"/>
            <a:r>
              <a:rPr lang="en-US" dirty="0"/>
              <a:t>14 Hz</a:t>
            </a:r>
          </a:p>
          <a:p>
            <a:pPr lvl="1"/>
            <a:r>
              <a:rPr lang="en-US" dirty="0"/>
              <a:t>Long pulse</a:t>
            </a:r>
          </a:p>
          <a:p>
            <a:pPr lvl="1"/>
            <a:r>
              <a:rPr lang="en-US" dirty="0"/>
              <a:t>4% duty cycle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F46A75-27FE-AAFB-1620-1E2B834C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89" y="649216"/>
            <a:ext cx="6474375" cy="612753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6A7DB0F-475C-1332-541A-50CECDC03AA1}"/>
              </a:ext>
            </a:extLst>
          </p:cNvPr>
          <p:cNvCxnSpPr/>
          <p:nvPr/>
        </p:nvCxnSpPr>
        <p:spPr>
          <a:xfrm flipH="1">
            <a:off x="9835227" y="4845540"/>
            <a:ext cx="2870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1B32B9C-277B-9183-9754-66D8C075A7B4}"/>
              </a:ext>
            </a:extLst>
          </p:cNvPr>
          <p:cNvSpPr txBox="1"/>
          <p:nvPr/>
        </p:nvSpPr>
        <p:spPr>
          <a:xfrm>
            <a:off x="10653257" y="4543874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Proton </a:t>
            </a:r>
            <a:r>
              <a:rPr lang="sv-SE" dirty="0" err="1">
                <a:solidFill>
                  <a:srgbClr val="666666"/>
                </a:solidFill>
              </a:rPr>
              <a:t>beam</a:t>
            </a:r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AB86DD3C-9B34-28BD-D13B-E757CA0C15BA}"/>
              </a:ext>
            </a:extLst>
          </p:cNvPr>
          <p:cNvSpPr/>
          <p:nvPr/>
        </p:nvSpPr>
        <p:spPr>
          <a:xfrm rot="20426381">
            <a:off x="9007633" y="843633"/>
            <a:ext cx="94518" cy="3965023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78D700-509C-7E06-7DDD-A8622777F2E7}"/>
              </a:ext>
            </a:extLst>
          </p:cNvPr>
          <p:cNvSpPr txBox="1"/>
          <p:nvPr/>
        </p:nvSpPr>
        <p:spPr>
          <a:xfrm>
            <a:off x="9044649" y="2570480"/>
            <a:ext cx="851836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rgbClr val="666666"/>
                </a:solidFill>
              </a:rPr>
              <a:t>162 m </a:t>
            </a:r>
          </a:p>
        </p:txBody>
      </p:sp>
    </p:spTree>
    <p:extLst>
      <p:ext uri="{BB962C8B-B14F-4D97-AF65-F5344CB8AC3E}">
        <p14:creationId xmlns:p14="http://schemas.microsoft.com/office/powerpoint/2010/main" val="5474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9484F-8FD4-B3A5-4806-535777B5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1B06F-FAF9-BE9C-29F3-F3A1AB8C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4DFE-8478-2AAE-DB53-71840420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F163EF-08C1-F1A9-21BF-DEE3216D76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Instruments – Time of Flight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2849E5-2E8D-6667-124D-AE061607F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2024-09-03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9385D-B838-D9CF-F7A3-D04C6F897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3140770"/>
            <a:ext cx="4831184" cy="3169256"/>
          </a:xfrm>
          <a:prstGeom prst="rect">
            <a:avLst/>
          </a:prstGeom>
        </p:spPr>
      </p:pic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1740EEC-0E05-4E50-6277-E0C6FFD61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79655" cy="4768062"/>
          </a:xfrm>
        </p:spPr>
        <p:txBody>
          <a:bodyPr/>
          <a:lstStyle/>
          <a:p>
            <a:pPr lvl="1"/>
            <a:r>
              <a:rPr lang="en-US" dirty="0"/>
              <a:t>14 Hz</a:t>
            </a:r>
          </a:p>
          <a:p>
            <a:pPr lvl="1"/>
            <a:r>
              <a:rPr lang="en-US" dirty="0"/>
              <a:t>Long pulse</a:t>
            </a:r>
          </a:p>
          <a:p>
            <a:pPr lvl="1"/>
            <a:r>
              <a:rPr lang="en-US" dirty="0"/>
              <a:t>4% duty cycle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42217-F38D-42A7-DE8C-A9164CA9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89" y="649216"/>
            <a:ext cx="6474375" cy="612753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0E2FF3-D9D7-A67E-F000-C6E32168150E}"/>
              </a:ext>
            </a:extLst>
          </p:cNvPr>
          <p:cNvCxnSpPr/>
          <p:nvPr/>
        </p:nvCxnSpPr>
        <p:spPr>
          <a:xfrm flipH="1">
            <a:off x="9835227" y="4845540"/>
            <a:ext cx="2870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26A7BB-0B3F-A6D7-7908-1B451C09FB70}"/>
              </a:ext>
            </a:extLst>
          </p:cNvPr>
          <p:cNvSpPr txBox="1"/>
          <p:nvPr/>
        </p:nvSpPr>
        <p:spPr>
          <a:xfrm>
            <a:off x="10653257" y="4543874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Proton </a:t>
            </a:r>
            <a:r>
              <a:rPr lang="sv-SE" dirty="0" err="1">
                <a:solidFill>
                  <a:srgbClr val="666666"/>
                </a:solidFill>
              </a:rPr>
              <a:t>beam</a:t>
            </a:r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57F940A-BEFD-EEED-5DD6-C48730C1A628}"/>
              </a:ext>
            </a:extLst>
          </p:cNvPr>
          <p:cNvSpPr/>
          <p:nvPr/>
        </p:nvSpPr>
        <p:spPr>
          <a:xfrm rot="20426381">
            <a:off x="9007633" y="843633"/>
            <a:ext cx="94518" cy="3965023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1CD893-F1F7-08A0-7484-36D1C2267BD4}"/>
              </a:ext>
            </a:extLst>
          </p:cNvPr>
          <p:cNvSpPr txBox="1"/>
          <p:nvPr/>
        </p:nvSpPr>
        <p:spPr>
          <a:xfrm>
            <a:off x="9044649" y="2570480"/>
            <a:ext cx="851836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rgbClr val="666666"/>
                </a:solidFill>
              </a:rPr>
              <a:t>162 m </a:t>
            </a:r>
          </a:p>
        </p:txBody>
      </p:sp>
    </p:spTree>
    <p:extLst>
      <p:ext uri="{BB962C8B-B14F-4D97-AF65-F5344CB8AC3E}">
        <p14:creationId xmlns:p14="http://schemas.microsoft.com/office/powerpoint/2010/main" val="2432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7181</TotalTime>
  <Words>662</Words>
  <Application>Microsoft Macintosh PowerPoint</Application>
  <PresentationFormat>Widescreen</PresentationFormat>
  <Paragraphs>182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Cambria Math</vt:lpstr>
      <vt:lpstr>CMU Serif</vt:lpstr>
      <vt:lpstr>Gill Sans Light</vt:lpstr>
      <vt:lpstr>inherit</vt:lpstr>
      <vt:lpstr>Roboto</vt:lpstr>
      <vt:lpstr>Segoe UI</vt:lpstr>
      <vt:lpstr>Segoe UI Light</vt:lpstr>
      <vt:lpstr>Segoe UI Semibold</vt:lpstr>
      <vt:lpstr>Wingdings</vt:lpstr>
      <vt:lpstr>Office-tema</vt:lpstr>
      <vt:lpstr>PowerPoint Presentation</vt:lpstr>
      <vt:lpstr>Simulations</vt:lpstr>
      <vt:lpstr>Neutron scattering</vt:lpstr>
      <vt:lpstr>Sources</vt:lpstr>
      <vt:lpstr>Sources</vt:lpstr>
      <vt:lpstr>Neutron scattering</vt:lpstr>
      <vt:lpstr>Neutron scattering</vt:lpstr>
      <vt:lpstr>The European Spallation Source</vt:lpstr>
      <vt:lpstr>The European Spallation Source</vt:lpstr>
      <vt:lpstr>Simulations</vt:lpstr>
      <vt:lpstr>Simulations</vt:lpstr>
      <vt:lpstr>Simulations</vt:lpstr>
      <vt:lpstr>Simulations</vt:lpstr>
      <vt:lpstr>Simulations</vt:lpstr>
      <vt:lpstr>Simulations</vt:lpstr>
      <vt:lpstr>Simulations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Mads Bertelsen</dc:creator>
  <cp:lastModifiedBy>Mads Bertelsen</cp:lastModifiedBy>
  <cp:revision>12</cp:revision>
  <cp:lastPrinted>2019-03-08T10:27:30Z</cp:lastPrinted>
  <dcterms:created xsi:type="dcterms:W3CDTF">2024-08-29T08:48:18Z</dcterms:created>
  <dcterms:modified xsi:type="dcterms:W3CDTF">2024-09-03T08:29:52Z</dcterms:modified>
</cp:coreProperties>
</file>