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2" r:id="rId2"/>
    <p:sldId id="305" r:id="rId3"/>
    <p:sldId id="308" r:id="rId4"/>
    <p:sldId id="283" r:id="rId5"/>
    <p:sldId id="304" r:id="rId6"/>
    <p:sldId id="281" r:id="rId7"/>
    <p:sldId id="312" r:id="rId8"/>
    <p:sldId id="279" r:id="rId9"/>
    <p:sldId id="303" r:id="rId10"/>
    <p:sldId id="327" r:id="rId11"/>
    <p:sldId id="284" r:id="rId12"/>
    <p:sldId id="311" r:id="rId13"/>
    <p:sldId id="315" r:id="rId14"/>
    <p:sldId id="316" r:id="rId15"/>
    <p:sldId id="328" r:id="rId16"/>
    <p:sldId id="317" r:id="rId17"/>
    <p:sldId id="277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BE00"/>
    <a:srgbClr val="0099DC"/>
    <a:srgbClr val="F8984F"/>
    <a:srgbClr val="CCCCCC"/>
    <a:srgbClr val="666666"/>
    <a:srgbClr val="FECC99"/>
    <a:srgbClr val="FEE6CC"/>
    <a:srgbClr val="CCDFDB"/>
    <a:srgbClr val="E5F0EC"/>
    <a:srgbClr val="D7E5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5" autoAdjust="0"/>
    <p:restoredTop sz="94681" autoAdjust="0"/>
  </p:normalViewPr>
  <p:slideViewPr>
    <p:cSldViewPr snapToGrid="0" snapToObjects="1">
      <p:cViewPr varScale="1">
        <p:scale>
          <a:sx n="150" d="100"/>
          <a:sy n="150" d="100"/>
        </p:scale>
        <p:origin x="1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2025-08-25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17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2025-08-25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github.com/PaNOSC-ViNYL/McStasScrip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hyperlink" Target="https://github.com/mctools/ncrystal-notebooks" TargetMode="External"/><Relationship Id="rId4" Type="http://schemas.openxmlformats.org/officeDocument/2006/relationships/hyperlink" Target="https://github.com/mctools/ncrystal/wik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E95DFBE9-6D30-9579-999E-68B274E8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Cases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12EB0-969D-2C4B-8AB4-CA0709DC5728}"/>
              </a:ext>
            </a:extLst>
          </p:cNvPr>
          <p:cNvGrpSpPr/>
          <p:nvPr/>
        </p:nvGrpSpPr>
        <p:grpSpPr>
          <a:xfrm rot="21381729">
            <a:off x="169898" y="1295928"/>
            <a:ext cx="4398301" cy="5411334"/>
            <a:chOff x="981946" y="1595231"/>
            <a:chExt cx="4398301" cy="5411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783D93-3B21-EBFF-9F9F-2264F71383D1}"/>
                </a:ext>
              </a:extLst>
            </p:cNvPr>
            <p:cNvSpPr/>
            <p:nvPr/>
          </p:nvSpPr>
          <p:spPr>
            <a:xfrm>
              <a:off x="1084318" y="1595231"/>
              <a:ext cx="4193559" cy="54113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13" name="Content Placeholder 8">
              <a:extLst>
                <a:ext uri="{FF2B5EF4-FFF2-40B4-BE49-F238E27FC236}">
                  <a16:creationId xmlns:a16="http://schemas.microsoft.com/office/drawing/2014/main" id="{442F1F40-B029-62DA-4490-EBDDFC3A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940" y="2800140"/>
              <a:ext cx="4007157" cy="379248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AF771E-6C18-1FD6-77EE-9F2916526553}"/>
                </a:ext>
              </a:extLst>
            </p:cNvPr>
            <p:cNvSpPr/>
            <p:nvPr/>
          </p:nvSpPr>
          <p:spPr>
            <a:xfrm>
              <a:off x="1201097" y="1663916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Design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E9AA9-1155-13B4-5058-21A85D009E26}"/>
                </a:ext>
              </a:extLst>
            </p:cNvPr>
            <p:cNvSpPr txBox="1"/>
            <p:nvPr/>
          </p:nvSpPr>
          <p:spPr>
            <a:xfrm>
              <a:off x="1084318" y="6637232"/>
              <a:ext cx="4193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K. H. Andersen et. al. </a:t>
              </a:r>
              <a:r>
                <a:rPr lang="en-GB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The instrument suite of the European Spallation Source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Instrum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. Methods Phys. Res. A, vol. 957, 163402 (2020)</a:t>
              </a:r>
              <a:endParaRPr lang="en-S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940DB-6D26-BDF9-1508-67AF1112F869}"/>
                </a:ext>
              </a:extLst>
            </p:cNvPr>
            <p:cNvSpPr txBox="1"/>
            <p:nvPr/>
          </p:nvSpPr>
          <p:spPr>
            <a:xfrm>
              <a:off x="981946" y="2122853"/>
              <a:ext cx="4398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“For </a:t>
              </a:r>
              <a:r>
                <a:rPr lang="en-GB" sz="1200" b="1" dirty="0">
                  <a:solidFill>
                    <a:srgbClr val="666666"/>
                  </a:solidFill>
                </a:rPr>
                <a:t>all instruments</a:t>
              </a:r>
              <a:r>
                <a:rPr lang="en-GB" sz="1200" dirty="0">
                  <a:solidFill>
                    <a:srgbClr val="666666"/>
                  </a:solidFill>
                </a:rPr>
                <a:t>, their design has been optimised and their performance thoroughly evaluated using both analytical calculations and </a:t>
              </a:r>
              <a:r>
                <a:rPr lang="en-GB" sz="1200" b="1" dirty="0">
                  <a:solidFill>
                    <a:srgbClr val="666666"/>
                  </a:solidFill>
                </a:rPr>
                <a:t>Monte-Carlo ray-tracing simulations </a:t>
              </a:r>
              <a:r>
                <a:rPr lang="en-GB" sz="1200" dirty="0">
                  <a:solidFill>
                    <a:srgbClr val="666666"/>
                  </a:solidFill>
                </a:rPr>
                <a:t>…”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6771F25-2E66-AE6D-95FF-3DC6945A1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049" y="2893003"/>
              <a:ext cx="1108210" cy="107199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410263-C3C9-CB63-9585-7D1A151B3981}"/>
              </a:ext>
            </a:extLst>
          </p:cNvPr>
          <p:cNvGrpSpPr/>
          <p:nvPr/>
        </p:nvGrpSpPr>
        <p:grpSpPr>
          <a:xfrm>
            <a:off x="4177160" y="914899"/>
            <a:ext cx="4216260" cy="5866147"/>
            <a:chOff x="6383163" y="467523"/>
            <a:chExt cx="4216260" cy="58661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0EB73B-8270-B6DE-9A9A-C3F100189F5E}"/>
                </a:ext>
              </a:extLst>
            </p:cNvPr>
            <p:cNvSpPr/>
            <p:nvPr/>
          </p:nvSpPr>
          <p:spPr>
            <a:xfrm>
              <a:off x="6405864" y="467523"/>
              <a:ext cx="4193559" cy="58661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7E7A88-327A-96E5-83C3-BEE9E61D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584" y="938199"/>
              <a:ext cx="2133810" cy="17472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A217B7-17A6-928B-9E6F-9E16CB03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5530" y="4010871"/>
              <a:ext cx="2400887" cy="16652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52B007-2660-959E-F206-ED7C6E9AD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8532" y="2503629"/>
              <a:ext cx="2400888" cy="168225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BF06DB-480B-6DFD-6FF5-6549F8538B59}"/>
                </a:ext>
              </a:extLst>
            </p:cNvPr>
            <p:cNvSpPr/>
            <p:nvPr/>
          </p:nvSpPr>
          <p:spPr>
            <a:xfrm>
              <a:off x="6522165" y="524330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Preparation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C7DC0F-0372-61DD-BBD7-19FA8782BE4D}"/>
                </a:ext>
              </a:extLst>
            </p:cNvPr>
            <p:cNvSpPr txBox="1"/>
            <p:nvPr/>
          </p:nvSpPr>
          <p:spPr>
            <a:xfrm>
              <a:off x="6383163" y="5662682"/>
              <a:ext cx="4216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Simutis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J.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Küspert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Q. Wang, J. Choi, D. Bucher, M. Boehm, F.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Bourdarot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Bertelsen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C. N. Wang, T. Kurosawa, N.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Momono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Oda,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Månsson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Y.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Sassa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Janoschek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N. B. Christensen, J. Chang, D. G. Mazzone,</a:t>
              </a:r>
            </a:p>
            <a:p>
              <a:pPr algn="l"/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Phys 5, 296 (2022)</a:t>
              </a:r>
              <a:endParaRPr lang="en-S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A0C9F3-B867-4DD7-6B78-0254420A72C1}"/>
                </a:ext>
              </a:extLst>
            </p:cNvPr>
            <p:cNvSpPr txBox="1"/>
            <p:nvPr/>
          </p:nvSpPr>
          <p:spPr>
            <a:xfrm>
              <a:off x="8732379" y="1257398"/>
              <a:ext cx="1577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666666"/>
                  </a:solidFill>
                </a:rPr>
                <a:t>Virtual experiment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  <a:endParaRPr lang="en-SE" sz="1200" dirty="0">
                <a:solidFill>
                  <a:srgbClr val="666666"/>
                </a:solidFill>
              </a:endParaRPr>
            </a:p>
            <a:p>
              <a:r>
                <a:rPr lang="en-SE" sz="1200" dirty="0">
                  <a:solidFill>
                    <a:srgbClr val="666666"/>
                  </a:solidFill>
                </a:rPr>
                <a:t> Cryostat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Sample holder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Sample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30F92A-9AF5-313A-10C8-458B15E1C337}"/>
                </a:ext>
              </a:extLst>
            </p:cNvPr>
            <p:cNvSpPr txBox="1"/>
            <p:nvPr/>
          </p:nvSpPr>
          <p:spPr>
            <a:xfrm>
              <a:off x="6941206" y="3153498"/>
              <a:ext cx="1577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>
                  <a:solidFill>
                    <a:srgbClr val="666666"/>
                  </a:solidFill>
                </a:rPr>
                <a:t>14 </a:t>
              </a:r>
              <a:r>
                <a:rPr lang="da-DK" sz="1200" b="1" dirty="0" err="1">
                  <a:solidFill>
                    <a:srgbClr val="666666"/>
                  </a:solidFill>
                </a:rPr>
                <a:t>meV</a:t>
              </a:r>
              <a:r>
                <a:rPr lang="da-DK" sz="1200" b="1" dirty="0">
                  <a:solidFill>
                    <a:srgbClr val="666666"/>
                  </a:solidFill>
                </a:rPr>
                <a:t> </a:t>
              </a:r>
              <a:r>
                <a:rPr lang="da-DK" sz="1200" b="1" dirty="0" err="1">
                  <a:solidFill>
                    <a:srgbClr val="666666"/>
                  </a:solidFill>
                </a:rPr>
                <a:t>setting</a:t>
              </a:r>
              <a:endParaRPr lang="en-GB" sz="1200" dirty="0">
                <a:solidFill>
                  <a:srgbClr val="666666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DF61A1-F100-B141-C861-909D18DE7FEC}"/>
                </a:ext>
              </a:extLst>
            </p:cNvPr>
            <p:cNvSpPr txBox="1"/>
            <p:nvPr/>
          </p:nvSpPr>
          <p:spPr>
            <a:xfrm>
              <a:off x="8749849" y="4722961"/>
              <a:ext cx="1577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>
                  <a:solidFill>
                    <a:srgbClr val="666666"/>
                  </a:solidFill>
                </a:rPr>
                <a:t>5 </a:t>
              </a:r>
              <a:r>
                <a:rPr lang="da-DK" sz="1200" b="1" dirty="0" err="1">
                  <a:solidFill>
                    <a:srgbClr val="666666"/>
                  </a:solidFill>
                </a:rPr>
                <a:t>meV</a:t>
              </a:r>
              <a:r>
                <a:rPr lang="da-DK" sz="1200" b="1" dirty="0">
                  <a:solidFill>
                    <a:srgbClr val="666666"/>
                  </a:solidFill>
                </a:rPr>
                <a:t> </a:t>
              </a:r>
              <a:r>
                <a:rPr lang="da-DK" sz="1200" b="1" dirty="0" err="1">
                  <a:solidFill>
                    <a:srgbClr val="666666"/>
                  </a:solidFill>
                </a:rPr>
                <a:t>setting</a:t>
              </a:r>
              <a:endParaRPr lang="en-GB" sz="1200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C0DCA00-EE49-86E7-08EC-A90FD48F7697}"/>
              </a:ext>
            </a:extLst>
          </p:cNvPr>
          <p:cNvGrpSpPr/>
          <p:nvPr/>
        </p:nvGrpSpPr>
        <p:grpSpPr>
          <a:xfrm rot="228017">
            <a:off x="7804071" y="1510880"/>
            <a:ext cx="4398301" cy="5105365"/>
            <a:chOff x="9553242" y="710399"/>
            <a:chExt cx="4398301" cy="51053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205172-898D-DDA2-96DC-8871DFB81194}"/>
                </a:ext>
              </a:extLst>
            </p:cNvPr>
            <p:cNvSpPr/>
            <p:nvPr/>
          </p:nvSpPr>
          <p:spPr>
            <a:xfrm>
              <a:off x="9655615" y="710399"/>
              <a:ext cx="4193559" cy="5105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340DFF-169C-5F1C-929B-A7043B252B4C}"/>
                </a:ext>
              </a:extLst>
            </p:cNvPr>
            <p:cNvSpPr txBox="1"/>
            <p:nvPr/>
          </p:nvSpPr>
          <p:spPr>
            <a:xfrm>
              <a:off x="9608910" y="5307933"/>
              <a:ext cx="428696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b="0" i="0" dirty="0">
                  <a:effectLst/>
                  <a:latin typeface="Arial" panose="020B0604020202020204" pitchFamily="34" charset="0"/>
                </a:rPr>
                <a:t>H. Jacobsen, S. L. Holm, M.-E.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Lăcătuşu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A. T.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Rømer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M.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Bertelsen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M. Boehm, R. Toft-Petersen, J.-C.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Grivel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S. B. Emery, L.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Udby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B. O. Wells, K.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Lefmann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</a:t>
              </a:r>
            </a:p>
            <a:p>
              <a:pPr algn="l"/>
              <a:r>
                <a:rPr lang="en-GB" sz="900" b="0" i="0" dirty="0">
                  <a:effectLst/>
                  <a:latin typeface="Arial" panose="020B0604020202020204" pitchFamily="34" charset="0"/>
                </a:rPr>
                <a:t>Phys. Rev.  Lett. 120, 037003 (2018)</a:t>
              </a:r>
              <a:endParaRPr lang="en-SE" sz="900" dirty="0">
                <a:solidFill>
                  <a:srgbClr val="666666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02B03-5A94-699D-9569-DC79CF459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7008" y="1752247"/>
              <a:ext cx="2532166" cy="18377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55AAF2-2D64-4B36-B5ED-097E8F019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7924" y="3490500"/>
              <a:ext cx="2369116" cy="183772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B703F-4C02-D12B-8CF5-F794AB2458FA}"/>
                </a:ext>
              </a:extLst>
            </p:cNvPr>
            <p:cNvSpPr/>
            <p:nvPr/>
          </p:nvSpPr>
          <p:spPr>
            <a:xfrm>
              <a:off x="9772394" y="793858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Explanation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D43946-D212-631B-85D9-20678EB09361}"/>
                </a:ext>
              </a:extLst>
            </p:cNvPr>
            <p:cNvSpPr txBox="1"/>
            <p:nvPr/>
          </p:nvSpPr>
          <p:spPr>
            <a:xfrm>
              <a:off x="9553242" y="1256362"/>
              <a:ext cx="4398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Investigation of instrument resolution effects on surprising result from measurements, eliminating possible explanations.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92D262-52F5-E450-6FFA-7BD1A0E57900}"/>
                </a:ext>
              </a:extLst>
            </p:cNvPr>
            <p:cNvSpPr txBox="1"/>
            <p:nvPr/>
          </p:nvSpPr>
          <p:spPr>
            <a:xfrm>
              <a:off x="9800726" y="2231676"/>
              <a:ext cx="1458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Simulated scan of double peak in q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13747D-7391-F2CB-DEDB-AE31C5324CA7}"/>
                </a:ext>
              </a:extLst>
            </p:cNvPr>
            <p:cNvSpPr txBox="1"/>
            <p:nvPr/>
          </p:nvSpPr>
          <p:spPr>
            <a:xfrm>
              <a:off x="12093745" y="3969646"/>
              <a:ext cx="15829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Confirmation of hypothesis, excludes resolution effects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F0BCF-1D91-92F8-8932-F6197064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79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84" y="1235612"/>
            <a:ext cx="2125270" cy="43867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User can assemble sample materials</a:t>
            </a:r>
          </a:p>
          <a:p>
            <a:pPr lvl="1"/>
            <a:r>
              <a:rPr lang="en-US" dirty="0"/>
              <a:t>Multiple scattering in complex geometry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Union 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016B0-90A4-E0D8-B286-9BD063A24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3" b="12967"/>
          <a:stretch/>
        </p:blipFill>
        <p:spPr>
          <a:xfrm>
            <a:off x="7528108" y="1242350"/>
            <a:ext cx="3703343" cy="4575791"/>
          </a:xfrm>
          <a:prstGeom prst="rect">
            <a:avLst/>
          </a:prstGeom>
        </p:spPr>
      </p:pic>
      <p:sp>
        <p:nvSpPr>
          <p:cNvPr id="77" name="Snip Single Corner Rectangle 15">
            <a:extLst>
              <a:ext uri="{FF2B5EF4-FFF2-40B4-BE49-F238E27FC236}">
                <a16:creationId xmlns:a16="http://schemas.microsoft.com/office/drawing/2014/main" id="{1EA85993-69F0-DAAE-3047-EA8CAF9514D3}"/>
              </a:ext>
            </a:extLst>
          </p:cNvPr>
          <p:cNvSpPr/>
          <p:nvPr/>
        </p:nvSpPr>
        <p:spPr>
          <a:xfrm>
            <a:off x="954435" y="271477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78" name="Snip Single Corner Rectangle 16">
            <a:extLst>
              <a:ext uri="{FF2B5EF4-FFF2-40B4-BE49-F238E27FC236}">
                <a16:creationId xmlns:a16="http://schemas.microsoft.com/office/drawing/2014/main" id="{0E866241-50DD-3F41-B9DF-39302C84B388}"/>
              </a:ext>
            </a:extLst>
          </p:cNvPr>
          <p:cNvSpPr/>
          <p:nvPr/>
        </p:nvSpPr>
        <p:spPr>
          <a:xfrm>
            <a:off x="954435" y="308218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79" name="Snip Single Corner Rectangle 17">
            <a:extLst>
              <a:ext uri="{FF2B5EF4-FFF2-40B4-BE49-F238E27FC236}">
                <a16:creationId xmlns:a16="http://schemas.microsoft.com/office/drawing/2014/main" id="{92257AB4-1171-1D9A-0722-7EF785D70103}"/>
              </a:ext>
            </a:extLst>
          </p:cNvPr>
          <p:cNvSpPr/>
          <p:nvPr/>
        </p:nvSpPr>
        <p:spPr>
          <a:xfrm>
            <a:off x="954435" y="360139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0" name="Snip Single Corner Rectangle 18">
            <a:extLst>
              <a:ext uri="{FF2B5EF4-FFF2-40B4-BE49-F238E27FC236}">
                <a16:creationId xmlns:a16="http://schemas.microsoft.com/office/drawing/2014/main" id="{38B326AF-D654-F18F-B571-5B5122B69BC8}"/>
              </a:ext>
            </a:extLst>
          </p:cNvPr>
          <p:cNvSpPr/>
          <p:nvPr/>
        </p:nvSpPr>
        <p:spPr>
          <a:xfrm>
            <a:off x="954435" y="397996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1" name="Snip Single Corner Rectangle 19">
            <a:extLst>
              <a:ext uri="{FF2B5EF4-FFF2-40B4-BE49-F238E27FC236}">
                <a16:creationId xmlns:a16="http://schemas.microsoft.com/office/drawing/2014/main" id="{EC6666F7-5E1C-CB89-778E-AF6426413A4B}"/>
              </a:ext>
            </a:extLst>
          </p:cNvPr>
          <p:cNvSpPr/>
          <p:nvPr/>
        </p:nvSpPr>
        <p:spPr>
          <a:xfrm>
            <a:off x="954435" y="4473634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2" name="Snip Single Corner Rectangle 20">
            <a:extLst>
              <a:ext uri="{FF2B5EF4-FFF2-40B4-BE49-F238E27FC236}">
                <a16:creationId xmlns:a16="http://schemas.microsoft.com/office/drawing/2014/main" id="{518418F5-63BE-1E21-7EB1-487DE747823D}"/>
              </a:ext>
            </a:extLst>
          </p:cNvPr>
          <p:cNvSpPr/>
          <p:nvPr/>
        </p:nvSpPr>
        <p:spPr>
          <a:xfrm>
            <a:off x="954435" y="4852202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3" name="Snip Single Corner Rectangle 21">
            <a:extLst>
              <a:ext uri="{FF2B5EF4-FFF2-40B4-BE49-F238E27FC236}">
                <a16:creationId xmlns:a16="http://schemas.microsoft.com/office/drawing/2014/main" id="{9CE76422-E4AC-8FB3-3E04-426D2AF5F797}"/>
              </a:ext>
            </a:extLst>
          </p:cNvPr>
          <p:cNvSpPr/>
          <p:nvPr/>
        </p:nvSpPr>
        <p:spPr>
          <a:xfrm>
            <a:off x="954435" y="5233799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Phonon_simple_process</a:t>
            </a:r>
            <a:endParaRPr lang="da-DK" sz="1400" dirty="0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A6D1CF2-A2FF-087A-4DB5-39BFF57F3280}"/>
              </a:ext>
            </a:extLst>
          </p:cNvPr>
          <p:cNvSpPr/>
          <p:nvPr/>
        </p:nvSpPr>
        <p:spPr>
          <a:xfrm>
            <a:off x="3449841" y="4664697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C37201-DEF0-2B2E-2057-88D0CCFA11EE}"/>
              </a:ext>
            </a:extLst>
          </p:cNvPr>
          <p:cNvCxnSpPr>
            <a:cxnSpLocks/>
            <a:stCxn id="77" idx="0"/>
            <a:endCxn id="122" idx="1"/>
          </p:cNvCxnSpPr>
          <p:nvPr/>
        </p:nvCxnSpPr>
        <p:spPr>
          <a:xfrm>
            <a:off x="3204515" y="2869141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F817D54-F294-DD79-C22B-C936384AAD60}"/>
              </a:ext>
            </a:extLst>
          </p:cNvPr>
          <p:cNvCxnSpPr>
            <a:cxnSpLocks/>
            <a:stCxn id="78" idx="0"/>
            <a:endCxn id="122" idx="1"/>
          </p:cNvCxnSpPr>
          <p:nvPr/>
        </p:nvCxnSpPr>
        <p:spPr>
          <a:xfrm flipV="1">
            <a:off x="3204515" y="3052849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C7DC78C-17B8-84F2-6920-DEB941999E20}"/>
              </a:ext>
            </a:extLst>
          </p:cNvPr>
          <p:cNvCxnSpPr>
            <a:cxnSpLocks/>
            <a:stCxn id="79" idx="0"/>
            <a:endCxn id="124" idx="1"/>
          </p:cNvCxnSpPr>
          <p:nvPr/>
        </p:nvCxnSpPr>
        <p:spPr>
          <a:xfrm>
            <a:off x="3204515" y="3755768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70134CF-813A-19B3-C640-2681276D17B0}"/>
              </a:ext>
            </a:extLst>
          </p:cNvPr>
          <p:cNvCxnSpPr>
            <a:cxnSpLocks/>
            <a:stCxn id="80" idx="0"/>
            <a:endCxn id="124" idx="1"/>
          </p:cNvCxnSpPr>
          <p:nvPr/>
        </p:nvCxnSpPr>
        <p:spPr>
          <a:xfrm flipV="1">
            <a:off x="3204515" y="3939476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5EE617D-FEA7-D08D-99D2-4F8B289466DF}"/>
              </a:ext>
            </a:extLst>
          </p:cNvPr>
          <p:cNvCxnSpPr>
            <a:cxnSpLocks/>
            <a:stCxn id="81" idx="0"/>
            <a:endCxn id="84" idx="1"/>
          </p:cNvCxnSpPr>
          <p:nvPr/>
        </p:nvCxnSpPr>
        <p:spPr>
          <a:xfrm>
            <a:off x="3204515" y="4628004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0F6658-0202-3A9A-FDF6-82FB02AAD223}"/>
              </a:ext>
            </a:extLst>
          </p:cNvPr>
          <p:cNvCxnSpPr>
            <a:cxnSpLocks/>
            <a:stCxn id="82" idx="0"/>
            <a:endCxn id="84" idx="1"/>
          </p:cNvCxnSpPr>
          <p:nvPr/>
        </p:nvCxnSpPr>
        <p:spPr>
          <a:xfrm flipV="1">
            <a:off x="3204515" y="5002775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AB089A4-A4B2-4DB7-4E98-8CD054CBF67A}"/>
              </a:ext>
            </a:extLst>
          </p:cNvPr>
          <p:cNvCxnSpPr>
            <a:cxnSpLocks/>
            <a:stCxn id="83" idx="0"/>
            <a:endCxn id="84" idx="1"/>
          </p:cNvCxnSpPr>
          <p:nvPr/>
        </p:nvCxnSpPr>
        <p:spPr>
          <a:xfrm flipV="1">
            <a:off x="3204515" y="5002775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8397E18-A111-0E14-8DB9-1D6718350C2A}"/>
              </a:ext>
            </a:extLst>
          </p:cNvPr>
          <p:cNvGrpSpPr/>
          <p:nvPr/>
        </p:nvGrpSpPr>
        <p:grpSpPr>
          <a:xfrm rot="1128267">
            <a:off x="5501319" y="3765432"/>
            <a:ext cx="558314" cy="766152"/>
            <a:chOff x="6902605" y="4301356"/>
            <a:chExt cx="635620" cy="87223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A65D7D8-E1EF-7DFA-F5E5-40B85A66000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64C55CF-1DB7-519B-0030-95BC6D2E1565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CD6100B-3CCB-BA7E-E3F0-700A543F6104}"/>
                </a:ext>
              </a:extLst>
            </p:cNvPr>
            <p:cNvCxnSpPr>
              <a:stCxn id="93" idx="6"/>
              <a:endCxn id="9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FB38D3-A642-F51C-5479-87AEAD5DDB99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F8812D-CF9E-6EC2-CCFC-BEC0A9EDE5D5}"/>
              </a:ext>
            </a:extLst>
          </p:cNvPr>
          <p:cNvGrpSpPr/>
          <p:nvPr/>
        </p:nvGrpSpPr>
        <p:grpSpPr>
          <a:xfrm>
            <a:off x="4976504" y="2975603"/>
            <a:ext cx="1607947" cy="2206521"/>
            <a:chOff x="6902605" y="4301356"/>
            <a:chExt cx="635620" cy="87223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0409559-C6CB-A3F3-A80B-0034280755FF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AECF684-F270-ABDF-020B-9189D79AF277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73AA09E-A7F7-BB57-D938-1076C8263409}"/>
                </a:ext>
              </a:extLst>
            </p:cNvPr>
            <p:cNvCxnSpPr>
              <a:stCxn id="98" idx="6"/>
              <a:endCxn id="99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ED1FAE-436A-7910-3BA4-09D83707B3E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2A9B8EB-C08D-4392-EE7D-77DD2D65EEF0}"/>
              </a:ext>
            </a:extLst>
          </p:cNvPr>
          <p:cNvGrpSpPr/>
          <p:nvPr/>
        </p:nvGrpSpPr>
        <p:grpSpPr>
          <a:xfrm>
            <a:off x="4878662" y="2855635"/>
            <a:ext cx="1809131" cy="2482598"/>
            <a:chOff x="6902605" y="4301356"/>
            <a:chExt cx="635620" cy="87223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A30606-F209-6C81-CB47-915BCB4651F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266E313-C9CF-757E-0C12-9A7D2FAA94E2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A41F5DF-F040-5E31-371E-039285DCC4A2}"/>
                </a:ext>
              </a:extLst>
            </p:cNvPr>
            <p:cNvCxnSpPr>
              <a:stCxn id="103" idx="6"/>
              <a:endCxn id="10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6FBBC24-1AEC-030B-D5FC-76E7A68062D4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B4F5BF1-73E0-EDA7-1C21-8BBB22A5ACDD}"/>
              </a:ext>
            </a:extLst>
          </p:cNvPr>
          <p:cNvGrpSpPr/>
          <p:nvPr/>
        </p:nvGrpSpPr>
        <p:grpSpPr>
          <a:xfrm>
            <a:off x="5756722" y="3160750"/>
            <a:ext cx="233768" cy="780144"/>
            <a:chOff x="7796557" y="4838747"/>
            <a:chExt cx="233768" cy="78014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6050727-18E9-EF7C-7E12-2ACA9C6E63F0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030A4DF-5D3A-3763-E94E-94B4BA2A302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A590BE3-87F5-5AE7-7ADF-B11590026001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4A06CB2-17FE-98A5-0E7F-FDE3A256603E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E1D0034-A73D-054F-FF08-331099AC5E1D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9A9400-299F-F654-DDEF-66A3A7A03C45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DE30D77-3409-BD1F-4331-CB70FE6D5142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F742636-4D95-93D3-6173-81ADBF0B67F4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5E8852A-AABE-CE6A-47E8-09F8CB94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ECC19BC-25C2-B873-18CC-03530AC78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0A04CAA-49AF-61A4-1875-FA77F7FB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30F9CBD-7E35-B2E4-71EE-96B5B186B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Freeform 119">
            <a:extLst>
              <a:ext uri="{FF2B5EF4-FFF2-40B4-BE49-F238E27FC236}">
                <a16:creationId xmlns:a16="http://schemas.microsoft.com/office/drawing/2014/main" id="{8759E09F-04E6-C610-AEB0-B650CCD72654}"/>
              </a:ext>
            </a:extLst>
          </p:cNvPr>
          <p:cNvSpPr/>
          <p:nvPr/>
        </p:nvSpPr>
        <p:spPr>
          <a:xfrm>
            <a:off x="4253390" y="2920323"/>
            <a:ext cx="716692" cy="216312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81C69206-8CD9-2B0F-5167-B633315D03B8}"/>
              </a:ext>
            </a:extLst>
          </p:cNvPr>
          <p:cNvSpPr/>
          <p:nvPr/>
        </p:nvSpPr>
        <p:spPr>
          <a:xfrm>
            <a:off x="4253390" y="2750701"/>
            <a:ext cx="1563130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25B32051-1B26-D264-83A9-D6D4C7F06EA6}"/>
              </a:ext>
            </a:extLst>
          </p:cNvPr>
          <p:cNvSpPr/>
          <p:nvPr/>
        </p:nvSpPr>
        <p:spPr>
          <a:xfrm>
            <a:off x="3449841" y="2714771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C91273B1-BB79-C5E6-6CEE-D28CFF0F2AA3}"/>
              </a:ext>
            </a:extLst>
          </p:cNvPr>
          <p:cNvSpPr/>
          <p:nvPr/>
        </p:nvSpPr>
        <p:spPr>
          <a:xfrm>
            <a:off x="4247211" y="4051035"/>
            <a:ext cx="1470454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C1091D4A-248A-EF77-8D99-B629B7BD3605}"/>
              </a:ext>
            </a:extLst>
          </p:cNvPr>
          <p:cNvSpPr/>
          <p:nvPr/>
        </p:nvSpPr>
        <p:spPr>
          <a:xfrm>
            <a:off x="3449841" y="3601398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4912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79"/>
          <a:stretch/>
        </p:blipFill>
        <p:spPr>
          <a:xfrm>
            <a:off x="7282039" y="711753"/>
            <a:ext cx="3651860" cy="476806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Magnet project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31B7E-40FC-FD82-06D1-65FF2E960826}"/>
              </a:ext>
            </a:extLst>
          </p:cNvPr>
          <p:cNvSpPr txBox="1"/>
          <p:nvPr/>
        </p:nvSpPr>
        <p:spPr>
          <a:xfrm>
            <a:off x="909125" y="5751119"/>
            <a:ext cx="55889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Using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Union components to simulate a magnet sample environment and predicting background with machine learning, </a:t>
            </a:r>
          </a:p>
          <a:p>
            <a:pPr algn="l"/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Petroula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Karacosta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Master thesis with Kim </a:t>
            </a:r>
            <a:r>
              <a:rPr lang="en-GB" sz="1300" dirty="0" err="1">
                <a:solidFill>
                  <a:srgbClr val="1F1F1F"/>
                </a:solidFill>
                <a:latin typeface="ElsevierGulliver"/>
              </a:rPr>
              <a:t>Lefmann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University of Copenhagen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FD183-AC54-ACED-6754-8E65B23DB1D3}"/>
              </a:ext>
            </a:extLst>
          </p:cNvPr>
          <p:cNvSpPr/>
          <p:nvPr/>
        </p:nvSpPr>
        <p:spPr>
          <a:xfrm>
            <a:off x="7207624" y="475129"/>
            <a:ext cx="3726275" cy="167953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8022098C-7E82-EA71-3374-9147D569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03677" cy="4768062"/>
          </a:xfrm>
        </p:spPr>
        <p:txBody>
          <a:bodyPr/>
          <a:lstStyle/>
          <a:p>
            <a:pPr lvl="1"/>
            <a:r>
              <a:rPr lang="en-US" dirty="0"/>
              <a:t>Describe geometry and materials</a:t>
            </a:r>
          </a:p>
          <a:p>
            <a:pPr lvl="1"/>
            <a:r>
              <a:rPr lang="en-US" dirty="0"/>
              <a:t>Good student project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75D374A3-739D-AD22-2013-15A299099D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7008670" y="2154667"/>
            <a:ext cx="4805383" cy="3604037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DE73BC-B681-208F-9CA7-1E0EB823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25" y="2567437"/>
            <a:ext cx="4728041" cy="31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2023-10-10</a:t>
            </a: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C meta-language instrument file</a:t>
            </a:r>
          </a:p>
          <a:p>
            <a:pPr lvl="1"/>
            <a:r>
              <a:rPr lang="en-US" dirty="0"/>
              <a:t>Help and plotting from </a:t>
            </a:r>
            <a:r>
              <a:rPr lang="en-US" dirty="0" err="1"/>
              <a:t>mcgui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ABC480-8692-81F5-3DBB-962D410F49FC}"/>
              </a:ext>
            </a:extLst>
          </p:cNvPr>
          <p:cNvGrpSpPr/>
          <p:nvPr/>
        </p:nvGrpSpPr>
        <p:grpSpPr>
          <a:xfrm>
            <a:off x="6450334" y="265373"/>
            <a:ext cx="5249918" cy="6114278"/>
            <a:chOff x="6660541" y="216184"/>
            <a:chExt cx="5249918" cy="61142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7B06CE-E760-C567-F0DB-AF4331703E78}"/>
                </a:ext>
              </a:extLst>
            </p:cNvPr>
            <p:cNvGrpSpPr/>
            <p:nvPr/>
          </p:nvGrpSpPr>
          <p:grpSpPr>
            <a:xfrm>
              <a:off x="6660541" y="216184"/>
              <a:ext cx="5249918" cy="6114278"/>
              <a:chOff x="3176215" y="1892910"/>
              <a:chExt cx="6557011" cy="48192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8CCB2F-372A-66D7-F629-460933130B46}"/>
                  </a:ext>
                </a:extLst>
              </p:cNvPr>
              <p:cNvSpPr/>
              <p:nvPr/>
            </p:nvSpPr>
            <p:spPr>
              <a:xfrm>
                <a:off x="3176215" y="1892910"/>
                <a:ext cx="6557011" cy="481920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FAADB6-BA90-1CDC-23D1-03B38A212DA2}"/>
                  </a:ext>
                </a:extLst>
              </p:cNvPr>
              <p:cNvSpPr/>
              <p:nvPr/>
            </p:nvSpPr>
            <p:spPr>
              <a:xfrm>
                <a:off x="3237176" y="1968893"/>
                <a:ext cx="6419850" cy="457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dirty="0" err="1"/>
                  <a:t>McStas</a:t>
                </a:r>
                <a:r>
                  <a:rPr lang="da-DK" dirty="0"/>
                  <a:t> instrument file</a:t>
                </a:r>
                <a:endParaRPr lang="en-SE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52ADF-BC65-76D4-69BE-0DC4996A85E1}"/>
                </a:ext>
              </a:extLst>
            </p:cNvPr>
            <p:cNvSpPr txBox="1"/>
            <p:nvPr/>
          </p:nvSpPr>
          <p:spPr>
            <a:xfrm>
              <a:off x="6709350" y="903891"/>
              <a:ext cx="5104278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DEFINE INSTRUMENT example(</a:t>
              </a:r>
              <a:r>
                <a:rPr lang="en-SE" b="1" dirty="0">
                  <a:solidFill>
                    <a:srgbClr val="666666"/>
                  </a:solidFill>
                </a:rPr>
                <a:t>theta</a:t>
              </a:r>
              <a:r>
                <a:rPr lang="en-SE" dirty="0">
                  <a:solidFill>
                    <a:srgbClr val="666666"/>
                  </a:solidFill>
                </a:rPr>
                <a:t>)</a:t>
              </a: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DECLARE</a:t>
              </a:r>
            </a:p>
            <a:p>
              <a:pPr algn="l"/>
              <a:r>
                <a:rPr lang="en-GB" i="1" dirty="0">
                  <a:solidFill>
                    <a:srgbClr val="666666"/>
                  </a:solidFill>
                </a:rPr>
                <a:t>// C-code – declare variables</a:t>
              </a:r>
            </a:p>
            <a:p>
              <a:pPr algn="l"/>
              <a:r>
                <a:rPr lang="en-GB" b="1" dirty="0">
                  <a:solidFill>
                    <a:srgbClr val="666666"/>
                  </a:solidFill>
                </a:rPr>
                <a:t>double </a:t>
              </a:r>
              <a:r>
                <a:rPr lang="en-GB" b="1" dirty="0" err="1">
                  <a:solidFill>
                    <a:srgbClr val="666666"/>
                  </a:solidFill>
                </a:rPr>
                <a:t>two_theta</a:t>
              </a:r>
              <a:r>
                <a:rPr lang="en-GB" b="1" dirty="0">
                  <a:solidFill>
                    <a:srgbClr val="666666"/>
                  </a:solidFill>
                </a:rPr>
                <a:t>;</a:t>
              </a:r>
              <a:endParaRPr lang="en-SE" b="1" dirty="0">
                <a:solidFill>
                  <a:srgbClr val="666666"/>
                </a:solidFill>
              </a:endParaRP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INITIALIZE</a:t>
              </a:r>
            </a:p>
            <a:p>
              <a:r>
                <a:rPr lang="en-GB" i="1" dirty="0">
                  <a:solidFill>
                    <a:srgbClr val="666666"/>
                  </a:solidFill>
                </a:rPr>
                <a:t>// C-code - perform initial calculations</a:t>
              </a:r>
            </a:p>
            <a:p>
              <a:r>
                <a:rPr lang="en-GB" b="1" dirty="0" err="1">
                  <a:solidFill>
                    <a:srgbClr val="666666"/>
                  </a:solidFill>
                </a:rPr>
                <a:t>two_theta</a:t>
              </a:r>
              <a:r>
                <a:rPr lang="en-GB" b="1" dirty="0">
                  <a:solidFill>
                    <a:srgbClr val="666666"/>
                  </a:solidFill>
                </a:rPr>
                <a:t> = 2.0*theta;</a:t>
              </a: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TRACE</a:t>
              </a:r>
            </a:p>
            <a:p>
              <a:r>
                <a:rPr lang="en-GB" i="1" dirty="0">
                  <a:solidFill>
                    <a:srgbClr val="666666"/>
                  </a:solidFill>
                </a:rPr>
                <a:t>// </a:t>
              </a:r>
              <a:r>
                <a:rPr lang="en-GB" i="1" dirty="0" err="1">
                  <a:solidFill>
                    <a:srgbClr val="666666"/>
                  </a:solidFill>
                </a:rPr>
                <a:t>McStas</a:t>
              </a:r>
              <a:r>
                <a:rPr lang="en-GB" i="1" dirty="0">
                  <a:solidFill>
                    <a:srgbClr val="666666"/>
                  </a:solidFill>
                </a:rPr>
                <a:t> component sequence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Monochromator = </a:t>
              </a:r>
              <a:r>
                <a:rPr lang="en-GB" b="1" dirty="0" err="1">
                  <a:solidFill>
                    <a:srgbClr val="666666"/>
                  </a:solidFill>
                </a:rPr>
                <a:t>Monochromator_flat</a:t>
              </a:r>
              <a:r>
                <a:rPr lang="en-GB" b="1" dirty="0">
                  <a:solidFill>
                    <a:srgbClr val="666666"/>
                  </a:solidFill>
                </a:rPr>
                <a:t>(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  </a:t>
              </a:r>
              <a:r>
                <a:rPr lang="en-GB" b="1" dirty="0" err="1">
                  <a:solidFill>
                    <a:srgbClr val="666666"/>
                  </a:solidFill>
                </a:rPr>
                <a:t>yheight</a:t>
              </a:r>
              <a:r>
                <a:rPr lang="en-GB" b="1" dirty="0">
                  <a:solidFill>
                    <a:srgbClr val="666666"/>
                  </a:solidFill>
                </a:rPr>
                <a:t>=0.1, </a:t>
              </a:r>
              <a:r>
                <a:rPr lang="en-GB" b="1" dirty="0" err="1">
                  <a:solidFill>
                    <a:srgbClr val="666666"/>
                  </a:solidFill>
                </a:rPr>
                <a:t>zdepth</a:t>
              </a:r>
              <a:r>
                <a:rPr lang="en-GB" b="1" dirty="0">
                  <a:solidFill>
                    <a:srgbClr val="666666"/>
                  </a:solidFill>
                </a:rPr>
                <a:t>=0.05, Q=1.78)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AT (0,0,2.0) RELATIVE source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ROTATED (0, theta, 0) RELATIVE source</a:t>
              </a:r>
              <a:endParaRPr lang="en-SE" b="1" dirty="0">
                <a:solidFill>
                  <a:srgbClr val="666666"/>
                </a:solidFill>
              </a:endParaRPr>
            </a:p>
            <a:p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FINALLY</a:t>
              </a:r>
            </a:p>
            <a:p>
              <a:pPr algn="l"/>
              <a:r>
                <a:rPr lang="en-GB" i="1" dirty="0">
                  <a:solidFill>
                    <a:srgbClr val="666666"/>
                  </a:solidFill>
                </a:rPr>
                <a:t>// C</a:t>
              </a:r>
              <a:r>
                <a:rPr lang="en-SE" i="1" dirty="0">
                  <a:solidFill>
                    <a:srgbClr val="666666"/>
                  </a:solidFill>
                </a:rPr>
                <a:t>-code – perform calculations after simulation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4D16A9-402F-7C8F-5B1B-5CF3954A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87" y="2946714"/>
            <a:ext cx="5104278" cy="3645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49E3E3-A60F-CE30-5519-B5E16E01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60" y="1102335"/>
            <a:ext cx="817030" cy="916890"/>
          </a:xfrm>
          <a:prstGeom prst="rect">
            <a:avLst/>
          </a:prstGeom>
        </p:spPr>
      </p:pic>
      <p:pic>
        <p:nvPicPr>
          <p:cNvPr id="21" name="Google Shape;124;p19">
            <a:extLst>
              <a:ext uri="{FF2B5EF4-FFF2-40B4-BE49-F238E27FC236}">
                <a16:creationId xmlns:a16="http://schemas.microsoft.com/office/drawing/2014/main" id="{8DE15CBE-8E57-34AD-73C0-CF3DBE9250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769" y="5420514"/>
            <a:ext cx="1520107" cy="491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09035A-69CB-ACC1-C938-B53F7976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5951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2B8DDE-FD00-B656-3C43-A3FC9AD594E0}"/>
              </a:ext>
            </a:extLst>
          </p:cNvPr>
          <p:cNvSpPr/>
          <p:nvPr/>
        </p:nvSpPr>
        <p:spPr>
          <a:xfrm>
            <a:off x="1082041" y="1821861"/>
            <a:ext cx="3660537" cy="4023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9D9B5-87A2-1877-859E-F902A85C9126}"/>
              </a:ext>
            </a:extLst>
          </p:cNvPr>
          <p:cNvSpPr txBox="1"/>
          <p:nvPr/>
        </p:nvSpPr>
        <p:spPr>
          <a:xfrm>
            <a:off x="2053244" y="1440944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 dirty="0"/>
              <a:t>Instrument 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D997F-D21B-AA30-7AE3-B928593E9415}"/>
              </a:ext>
            </a:extLst>
          </p:cNvPr>
          <p:cNvSpPr txBox="1"/>
          <p:nvPr/>
        </p:nvSpPr>
        <p:spPr>
          <a:xfrm>
            <a:off x="6986115" y="1373934"/>
            <a:ext cx="3880847" cy="11439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400" dirty="0" err="1"/>
              <a:t>Simulated</a:t>
            </a:r>
            <a:r>
              <a:rPr lang="da-DK" sz="2400" dirty="0"/>
              <a:t> instrument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183AC7-0CBE-C1F2-A78A-5B847343F814}"/>
              </a:ext>
            </a:extLst>
          </p:cNvPr>
          <p:cNvSpPr/>
          <p:nvPr/>
        </p:nvSpPr>
        <p:spPr>
          <a:xfrm rot="368612">
            <a:off x="7732301" y="2297345"/>
            <a:ext cx="2474209" cy="87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9FC7AF7-BD6F-535E-388E-5C0792CC1888}"/>
              </a:ext>
            </a:extLst>
          </p:cNvPr>
          <p:cNvSpPr/>
          <p:nvPr/>
        </p:nvSpPr>
        <p:spPr>
          <a:xfrm>
            <a:off x="4142627" y="2721050"/>
            <a:ext cx="2110852" cy="1250084"/>
          </a:xfrm>
          <a:custGeom>
            <a:avLst/>
            <a:gdLst>
              <a:gd name="connsiteX0" fmla="*/ 589436 w 805096"/>
              <a:gd name="connsiteY0" fmla="*/ 0 h 1682151"/>
              <a:gd name="connsiteX1" fmla="*/ 2840 w 805096"/>
              <a:gd name="connsiteY1" fmla="*/ 1147313 h 1682151"/>
              <a:gd name="connsiteX2" fmla="*/ 805096 w 805096"/>
              <a:gd name="connsiteY2" fmla="*/ 1682151 h 1682151"/>
              <a:gd name="connsiteX0" fmla="*/ 3358438 w 3358438"/>
              <a:gd name="connsiteY0" fmla="*/ 0 h 1190517"/>
              <a:gd name="connsiteX1" fmla="*/ 2771842 w 3358438"/>
              <a:gd name="connsiteY1" fmla="*/ 1147313 h 1190517"/>
              <a:gd name="connsiteX2" fmla="*/ 32245 w 3358438"/>
              <a:gd name="connsiteY2" fmla="*/ 374212 h 1190517"/>
              <a:gd name="connsiteX0" fmla="*/ 3365017 w 3365017"/>
              <a:gd name="connsiteY0" fmla="*/ 0 h 782137"/>
              <a:gd name="connsiteX1" fmla="*/ 2199687 w 3365017"/>
              <a:gd name="connsiteY1" fmla="*/ 719049 h 782137"/>
              <a:gd name="connsiteX2" fmla="*/ 38824 w 3365017"/>
              <a:gd name="connsiteY2" fmla="*/ 374212 h 782137"/>
              <a:gd name="connsiteX0" fmla="*/ 3365017 w 3365017"/>
              <a:gd name="connsiteY0" fmla="*/ 0 h 782137"/>
              <a:gd name="connsiteX1" fmla="*/ 2199687 w 3365017"/>
              <a:gd name="connsiteY1" fmla="*/ 719049 h 782137"/>
              <a:gd name="connsiteX2" fmla="*/ 38824 w 3365017"/>
              <a:gd name="connsiteY2" fmla="*/ 374212 h 782137"/>
              <a:gd name="connsiteX0" fmla="*/ 3378131 w 3378131"/>
              <a:gd name="connsiteY0" fmla="*/ 0 h 719049"/>
              <a:gd name="connsiteX1" fmla="*/ 2212801 w 3378131"/>
              <a:gd name="connsiteY1" fmla="*/ 719049 h 719049"/>
              <a:gd name="connsiteX2" fmla="*/ 51938 w 3378131"/>
              <a:gd name="connsiteY2" fmla="*/ 374212 h 719049"/>
              <a:gd name="connsiteX0" fmla="*/ 3377853 w 3377853"/>
              <a:gd name="connsiteY0" fmla="*/ 0 h 800071"/>
              <a:gd name="connsiteX1" fmla="*/ 2224097 w 3377853"/>
              <a:gd name="connsiteY1" fmla="*/ 800071 h 800071"/>
              <a:gd name="connsiteX2" fmla="*/ 51660 w 3377853"/>
              <a:gd name="connsiteY2" fmla="*/ 374212 h 800071"/>
              <a:gd name="connsiteX0" fmla="*/ 3377853 w 3377853"/>
              <a:gd name="connsiteY0" fmla="*/ 0 h 804273"/>
              <a:gd name="connsiteX1" fmla="*/ 2224097 w 3377853"/>
              <a:gd name="connsiteY1" fmla="*/ 800071 h 804273"/>
              <a:gd name="connsiteX2" fmla="*/ 51660 w 3377853"/>
              <a:gd name="connsiteY2" fmla="*/ 374212 h 804273"/>
              <a:gd name="connsiteX0" fmla="*/ 3326193 w 3326193"/>
              <a:gd name="connsiteY0" fmla="*/ 0 h 808777"/>
              <a:gd name="connsiteX1" fmla="*/ 2172437 w 3326193"/>
              <a:gd name="connsiteY1" fmla="*/ 800071 h 808777"/>
              <a:gd name="connsiteX2" fmla="*/ 0 w 3326193"/>
              <a:gd name="connsiteY2" fmla="*/ 374212 h 808777"/>
              <a:gd name="connsiteX0" fmla="*/ 2296047 w 2296047"/>
              <a:gd name="connsiteY0" fmla="*/ 482314 h 1284736"/>
              <a:gd name="connsiteX1" fmla="*/ 1142291 w 2296047"/>
              <a:gd name="connsiteY1" fmla="*/ 1282385 h 1284736"/>
              <a:gd name="connsiteX2" fmla="*/ 0 w 2296047"/>
              <a:gd name="connsiteY2" fmla="*/ 0 h 1284736"/>
              <a:gd name="connsiteX0" fmla="*/ 2110852 w 2110852"/>
              <a:gd name="connsiteY0" fmla="*/ 447590 h 1250084"/>
              <a:gd name="connsiteX1" fmla="*/ 957096 w 2110852"/>
              <a:gd name="connsiteY1" fmla="*/ 1247661 h 1250084"/>
              <a:gd name="connsiteX2" fmla="*/ 0 w 2110852"/>
              <a:gd name="connsiteY2" fmla="*/ 0 h 12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0852" h="1250084">
                <a:moveTo>
                  <a:pt x="2110852" y="447590"/>
                </a:moveTo>
                <a:cubicBezTo>
                  <a:pt x="1799582" y="881067"/>
                  <a:pt x="1650358" y="1117773"/>
                  <a:pt x="957096" y="1247661"/>
                </a:cubicBezTo>
                <a:cubicBezTo>
                  <a:pt x="252259" y="1308100"/>
                  <a:pt x="855334" y="220000"/>
                  <a:pt x="0" y="0"/>
                </a:cubicBezTo>
              </a:path>
            </a:pathLst>
          </a:custGeom>
          <a:ln w="19050">
            <a:solidFill>
              <a:srgbClr val="F697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C47D323-B0A2-01FE-2085-AE161735AE07}"/>
              </a:ext>
            </a:extLst>
          </p:cNvPr>
          <p:cNvSpPr/>
          <p:nvPr/>
        </p:nvSpPr>
        <p:spPr>
          <a:xfrm>
            <a:off x="3086601" y="3160013"/>
            <a:ext cx="5694417" cy="1036693"/>
          </a:xfrm>
          <a:custGeom>
            <a:avLst/>
            <a:gdLst>
              <a:gd name="connsiteX0" fmla="*/ 2817063 w 2817063"/>
              <a:gd name="connsiteY0" fmla="*/ 0 h 1923690"/>
              <a:gd name="connsiteX1" fmla="*/ 82490 w 2817063"/>
              <a:gd name="connsiteY1" fmla="*/ 879894 h 1923690"/>
              <a:gd name="connsiteX2" fmla="*/ 979637 w 2817063"/>
              <a:gd name="connsiteY2" fmla="*/ 1923690 h 1923690"/>
              <a:gd name="connsiteX0" fmla="*/ 3349013 w 3349013"/>
              <a:gd name="connsiteY0" fmla="*/ 0 h 1923690"/>
              <a:gd name="connsiteX1" fmla="*/ 114108 w 3349013"/>
              <a:gd name="connsiteY1" fmla="*/ 879894 h 1923690"/>
              <a:gd name="connsiteX2" fmla="*/ 1011255 w 3349013"/>
              <a:gd name="connsiteY2" fmla="*/ 1923690 h 1923690"/>
              <a:gd name="connsiteX0" fmla="*/ 3347326 w 3347326"/>
              <a:gd name="connsiteY0" fmla="*/ 0 h 1923690"/>
              <a:gd name="connsiteX1" fmla="*/ 112421 w 3347326"/>
              <a:gd name="connsiteY1" fmla="*/ 879894 h 1923690"/>
              <a:gd name="connsiteX2" fmla="*/ 1009568 w 3347326"/>
              <a:gd name="connsiteY2" fmla="*/ 1923690 h 1923690"/>
              <a:gd name="connsiteX0" fmla="*/ 5913391 w 5913391"/>
              <a:gd name="connsiteY0" fmla="*/ 0 h 1031030"/>
              <a:gd name="connsiteX1" fmla="*/ 2678486 w 5913391"/>
              <a:gd name="connsiteY1" fmla="*/ 879894 h 1031030"/>
              <a:gd name="connsiteX2" fmla="*/ 80078 w 5913391"/>
              <a:gd name="connsiteY2" fmla="*/ 939842 h 1031030"/>
              <a:gd name="connsiteX0" fmla="*/ 5910077 w 5910077"/>
              <a:gd name="connsiteY0" fmla="*/ 0 h 992447"/>
              <a:gd name="connsiteX1" fmla="*/ 2814069 w 5910077"/>
              <a:gd name="connsiteY1" fmla="*/ 822021 h 992447"/>
              <a:gd name="connsiteX2" fmla="*/ 76764 w 5910077"/>
              <a:gd name="connsiteY2" fmla="*/ 939842 h 992447"/>
              <a:gd name="connsiteX0" fmla="*/ 5910077 w 5910077"/>
              <a:gd name="connsiteY0" fmla="*/ 0 h 992447"/>
              <a:gd name="connsiteX1" fmla="*/ 2814069 w 5910077"/>
              <a:gd name="connsiteY1" fmla="*/ 822021 h 992447"/>
              <a:gd name="connsiteX2" fmla="*/ 76764 w 5910077"/>
              <a:gd name="connsiteY2" fmla="*/ 939842 h 992447"/>
              <a:gd name="connsiteX0" fmla="*/ 5924598 w 5924598"/>
              <a:gd name="connsiteY0" fmla="*/ 0 h 1012278"/>
              <a:gd name="connsiteX1" fmla="*/ 2828590 w 5924598"/>
              <a:gd name="connsiteY1" fmla="*/ 822021 h 1012278"/>
              <a:gd name="connsiteX2" fmla="*/ 91285 w 5924598"/>
              <a:gd name="connsiteY2" fmla="*/ 939842 h 1012278"/>
              <a:gd name="connsiteX0" fmla="*/ 5833313 w 5833313"/>
              <a:gd name="connsiteY0" fmla="*/ 0 h 1041686"/>
              <a:gd name="connsiteX1" fmla="*/ 2737305 w 5833313"/>
              <a:gd name="connsiteY1" fmla="*/ 822021 h 1041686"/>
              <a:gd name="connsiteX2" fmla="*/ 0 w 5833313"/>
              <a:gd name="connsiteY2" fmla="*/ 939842 h 1041686"/>
              <a:gd name="connsiteX0" fmla="*/ 5694417 w 5694417"/>
              <a:gd name="connsiteY0" fmla="*/ 0 h 1036693"/>
              <a:gd name="connsiteX1" fmla="*/ 2598409 w 5694417"/>
              <a:gd name="connsiteY1" fmla="*/ 822021 h 1036693"/>
              <a:gd name="connsiteX2" fmla="*/ 0 w 5694417"/>
              <a:gd name="connsiteY2" fmla="*/ 928268 h 10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4417" h="1036693">
                <a:moveTo>
                  <a:pt x="5694417" y="0"/>
                </a:moveTo>
                <a:cubicBezTo>
                  <a:pt x="4480249" y="279639"/>
                  <a:pt x="3485746" y="408809"/>
                  <a:pt x="2598409" y="822021"/>
                </a:cubicBezTo>
                <a:cubicBezTo>
                  <a:pt x="1653198" y="1188935"/>
                  <a:pt x="665626" y="987079"/>
                  <a:pt x="0" y="92826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F23CECC-76C7-5EA7-A773-2D1B415AF207}"/>
              </a:ext>
            </a:extLst>
          </p:cNvPr>
          <p:cNvSpPr/>
          <p:nvPr/>
        </p:nvSpPr>
        <p:spPr>
          <a:xfrm>
            <a:off x="4588364" y="3168641"/>
            <a:ext cx="6789206" cy="1763195"/>
          </a:xfrm>
          <a:custGeom>
            <a:avLst/>
            <a:gdLst>
              <a:gd name="connsiteX0" fmla="*/ 5328596 w 5328596"/>
              <a:gd name="connsiteY0" fmla="*/ 0 h 2104845"/>
              <a:gd name="connsiteX1" fmla="*/ 3568808 w 5328596"/>
              <a:gd name="connsiteY1" fmla="*/ 362310 h 2104845"/>
              <a:gd name="connsiteX2" fmla="*/ 144121 w 5328596"/>
              <a:gd name="connsiteY2" fmla="*/ 517585 h 2104845"/>
              <a:gd name="connsiteX3" fmla="*/ 963630 w 5328596"/>
              <a:gd name="connsiteY3" fmla="*/ 2104845 h 2104845"/>
              <a:gd name="connsiteX0" fmla="*/ 5535220 w 5535220"/>
              <a:gd name="connsiteY0" fmla="*/ 0 h 2104845"/>
              <a:gd name="connsiteX1" fmla="*/ 3775432 w 5535220"/>
              <a:gd name="connsiteY1" fmla="*/ 362310 h 2104845"/>
              <a:gd name="connsiteX2" fmla="*/ 117832 w 5535220"/>
              <a:gd name="connsiteY2" fmla="*/ 741871 h 2104845"/>
              <a:gd name="connsiteX3" fmla="*/ 1170254 w 5535220"/>
              <a:gd name="connsiteY3" fmla="*/ 2104845 h 2104845"/>
              <a:gd name="connsiteX0" fmla="*/ 5497786 w 5497786"/>
              <a:gd name="connsiteY0" fmla="*/ 0 h 2104845"/>
              <a:gd name="connsiteX1" fmla="*/ 3737998 w 5497786"/>
              <a:gd name="connsiteY1" fmla="*/ 362310 h 2104845"/>
              <a:gd name="connsiteX2" fmla="*/ 80398 w 5497786"/>
              <a:gd name="connsiteY2" fmla="*/ 741871 h 2104845"/>
              <a:gd name="connsiteX3" fmla="*/ 1132820 w 5497786"/>
              <a:gd name="connsiteY3" fmla="*/ 2104845 h 2104845"/>
              <a:gd name="connsiteX0" fmla="*/ 5500804 w 5500804"/>
              <a:gd name="connsiteY0" fmla="*/ 0 h 2104845"/>
              <a:gd name="connsiteX1" fmla="*/ 3741016 w 5500804"/>
              <a:gd name="connsiteY1" fmla="*/ 362310 h 2104845"/>
              <a:gd name="connsiteX2" fmla="*/ 83416 w 5500804"/>
              <a:gd name="connsiteY2" fmla="*/ 741871 h 2104845"/>
              <a:gd name="connsiteX3" fmla="*/ 1135838 w 5500804"/>
              <a:gd name="connsiteY3" fmla="*/ 2104845 h 2104845"/>
              <a:gd name="connsiteX0" fmla="*/ 5487507 w 5487507"/>
              <a:gd name="connsiteY0" fmla="*/ 0 h 2108761"/>
              <a:gd name="connsiteX1" fmla="*/ 3727719 w 5487507"/>
              <a:gd name="connsiteY1" fmla="*/ 362310 h 2108761"/>
              <a:gd name="connsiteX2" fmla="*/ 70119 w 5487507"/>
              <a:gd name="connsiteY2" fmla="*/ 741871 h 2108761"/>
              <a:gd name="connsiteX3" fmla="*/ 1122541 w 5487507"/>
              <a:gd name="connsiteY3" fmla="*/ 2104845 h 2108761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8284836 w 8284836"/>
              <a:gd name="connsiteY0" fmla="*/ 0 h 1560671"/>
              <a:gd name="connsiteX1" fmla="*/ 5498504 w 8284836"/>
              <a:gd name="connsiteY1" fmla="*/ 448574 h 1560671"/>
              <a:gd name="connsiteX2" fmla="*/ 2306731 w 8284836"/>
              <a:gd name="connsiteY2" fmla="*/ 828135 h 1560671"/>
              <a:gd name="connsiteX3" fmla="*/ 48794 w 8284836"/>
              <a:gd name="connsiteY3" fmla="*/ 1554502 h 1560671"/>
              <a:gd name="connsiteX0" fmla="*/ 8236042 w 8236042"/>
              <a:gd name="connsiteY0" fmla="*/ 0 h 1564867"/>
              <a:gd name="connsiteX1" fmla="*/ 5449710 w 8236042"/>
              <a:gd name="connsiteY1" fmla="*/ 448574 h 1564867"/>
              <a:gd name="connsiteX2" fmla="*/ 2257937 w 8236042"/>
              <a:gd name="connsiteY2" fmla="*/ 828135 h 1564867"/>
              <a:gd name="connsiteX3" fmla="*/ 0 w 8236042"/>
              <a:gd name="connsiteY3" fmla="*/ 1554502 h 1564867"/>
              <a:gd name="connsiteX0" fmla="*/ 8236042 w 8236042"/>
              <a:gd name="connsiteY0" fmla="*/ 0 h 1571713"/>
              <a:gd name="connsiteX1" fmla="*/ 5449710 w 8236042"/>
              <a:gd name="connsiteY1" fmla="*/ 448574 h 1571713"/>
              <a:gd name="connsiteX2" fmla="*/ 2419983 w 8236042"/>
              <a:gd name="connsiteY2" fmla="*/ 1071204 h 1571713"/>
              <a:gd name="connsiteX3" fmla="*/ 0 w 8236042"/>
              <a:gd name="connsiteY3" fmla="*/ 1554502 h 1571713"/>
              <a:gd name="connsiteX0" fmla="*/ 8236042 w 8236042"/>
              <a:gd name="connsiteY0" fmla="*/ 0 h 1571713"/>
              <a:gd name="connsiteX1" fmla="*/ 5449710 w 8236042"/>
              <a:gd name="connsiteY1" fmla="*/ 448574 h 1571713"/>
              <a:gd name="connsiteX2" fmla="*/ 2419983 w 8236042"/>
              <a:gd name="connsiteY2" fmla="*/ 1071204 h 1571713"/>
              <a:gd name="connsiteX3" fmla="*/ 0 w 8236042"/>
              <a:gd name="connsiteY3" fmla="*/ 1554502 h 1571713"/>
              <a:gd name="connsiteX0" fmla="*/ 8236042 w 8236042"/>
              <a:gd name="connsiteY0" fmla="*/ 0 h 1569097"/>
              <a:gd name="connsiteX1" fmla="*/ 5449710 w 8236042"/>
              <a:gd name="connsiteY1" fmla="*/ 448574 h 1569097"/>
              <a:gd name="connsiteX2" fmla="*/ 2419983 w 8236042"/>
              <a:gd name="connsiteY2" fmla="*/ 1071204 h 1569097"/>
              <a:gd name="connsiteX3" fmla="*/ 0 w 8236042"/>
              <a:gd name="connsiteY3" fmla="*/ 1554502 h 1569097"/>
              <a:gd name="connsiteX0" fmla="*/ 8305490 w 8305490"/>
              <a:gd name="connsiteY0" fmla="*/ 0 h 1580292"/>
              <a:gd name="connsiteX1" fmla="*/ 5519158 w 8305490"/>
              <a:gd name="connsiteY1" fmla="*/ 448574 h 1580292"/>
              <a:gd name="connsiteX2" fmla="*/ 2489431 w 8305490"/>
              <a:gd name="connsiteY2" fmla="*/ 1071204 h 1580292"/>
              <a:gd name="connsiteX3" fmla="*/ 0 w 8305490"/>
              <a:gd name="connsiteY3" fmla="*/ 1566077 h 1580292"/>
              <a:gd name="connsiteX0" fmla="*/ 8305490 w 8305490"/>
              <a:gd name="connsiteY0" fmla="*/ 0 h 1597051"/>
              <a:gd name="connsiteX1" fmla="*/ 5519158 w 8305490"/>
              <a:gd name="connsiteY1" fmla="*/ 448574 h 1597051"/>
              <a:gd name="connsiteX2" fmla="*/ 2489431 w 8305490"/>
              <a:gd name="connsiteY2" fmla="*/ 1071204 h 1597051"/>
              <a:gd name="connsiteX3" fmla="*/ 0 w 8305490"/>
              <a:gd name="connsiteY3" fmla="*/ 1566077 h 1597051"/>
              <a:gd name="connsiteX0" fmla="*/ 6893378 w 6893378"/>
              <a:gd name="connsiteY0" fmla="*/ 0 h 1785607"/>
              <a:gd name="connsiteX1" fmla="*/ 4107046 w 6893378"/>
              <a:gd name="connsiteY1" fmla="*/ 448574 h 1785607"/>
              <a:gd name="connsiteX2" fmla="*/ 1077319 w 6893378"/>
              <a:gd name="connsiteY2" fmla="*/ 1071204 h 1785607"/>
              <a:gd name="connsiteX3" fmla="*/ 0 w 6893378"/>
              <a:gd name="connsiteY3" fmla="*/ 1762847 h 1785607"/>
              <a:gd name="connsiteX0" fmla="*/ 6789206 w 6789206"/>
              <a:gd name="connsiteY0" fmla="*/ 0 h 1763195"/>
              <a:gd name="connsiteX1" fmla="*/ 4002874 w 6789206"/>
              <a:gd name="connsiteY1" fmla="*/ 448574 h 1763195"/>
              <a:gd name="connsiteX2" fmla="*/ 973147 w 6789206"/>
              <a:gd name="connsiteY2" fmla="*/ 1071204 h 1763195"/>
              <a:gd name="connsiteX3" fmla="*/ 0 w 6789206"/>
              <a:gd name="connsiteY3" fmla="*/ 1739698 h 17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9206" h="1763195">
                <a:moveTo>
                  <a:pt x="6789206" y="0"/>
                </a:moveTo>
                <a:cubicBezTo>
                  <a:pt x="6651902" y="405442"/>
                  <a:pt x="4972217" y="270040"/>
                  <a:pt x="4002874" y="448574"/>
                </a:cubicBezTo>
                <a:cubicBezTo>
                  <a:pt x="3033531" y="627108"/>
                  <a:pt x="1561199" y="815506"/>
                  <a:pt x="973147" y="1071204"/>
                </a:cubicBezTo>
                <a:cubicBezTo>
                  <a:pt x="500842" y="1292178"/>
                  <a:pt x="1058793" y="1888294"/>
                  <a:pt x="0" y="1739698"/>
                </a:cubicBezTo>
              </a:path>
            </a:pathLst>
          </a:cu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E111D3-17C7-447B-BACB-B7601790F679}"/>
              </a:ext>
            </a:extLst>
          </p:cNvPr>
          <p:cNvSpPr txBox="1"/>
          <p:nvPr/>
        </p:nvSpPr>
        <p:spPr>
          <a:xfrm>
            <a:off x="10109486" y="19523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8303B0-187E-07AD-F98C-2CEB8F29341D}"/>
              </a:ext>
            </a:extLst>
          </p:cNvPr>
          <p:cNvSpPr/>
          <p:nvPr/>
        </p:nvSpPr>
        <p:spPr>
          <a:xfrm rot="21338549">
            <a:off x="6135115" y="2249302"/>
            <a:ext cx="1366903" cy="875450"/>
          </a:xfrm>
          <a:prstGeom prst="rect">
            <a:avLst/>
          </a:prstGeom>
          <a:solidFill>
            <a:srgbClr val="F7974F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5A2AD9-667E-1E3A-B6F9-5074E31B16EC}"/>
              </a:ext>
            </a:extLst>
          </p:cNvPr>
          <p:cNvSpPr/>
          <p:nvPr/>
        </p:nvSpPr>
        <p:spPr>
          <a:xfrm rot="20965940">
            <a:off x="10528515" y="2322873"/>
            <a:ext cx="1366903" cy="875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339469-C837-88A9-29EB-DFF72280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3F2D4E-287C-F1F5-6E91-E8FDB4D2BD42}"/>
              </a:ext>
            </a:extLst>
          </p:cNvPr>
          <p:cNvCxnSpPr/>
          <p:nvPr/>
        </p:nvCxnSpPr>
        <p:spPr>
          <a:xfrm>
            <a:off x="5323856" y="2843684"/>
            <a:ext cx="6754263" cy="0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646C76-F022-C176-5215-784712C2224E}"/>
              </a:ext>
            </a:extLst>
          </p:cNvPr>
          <p:cNvCxnSpPr>
            <a:cxnSpLocks/>
          </p:cNvCxnSpPr>
          <p:nvPr/>
        </p:nvCxnSpPr>
        <p:spPr>
          <a:xfrm flipV="1">
            <a:off x="5522554" y="1438102"/>
            <a:ext cx="0" cy="2065058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E187A52-1EAB-6045-C16E-BAE264CA5C1B}"/>
              </a:ext>
            </a:extLst>
          </p:cNvPr>
          <p:cNvSpPr txBox="1"/>
          <p:nvPr/>
        </p:nvSpPr>
        <p:spPr>
          <a:xfrm>
            <a:off x="11667583" y="2931521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634FA8-473A-5944-BB43-45A61056E03E}"/>
              </a:ext>
            </a:extLst>
          </p:cNvPr>
          <p:cNvSpPr txBox="1"/>
          <p:nvPr/>
        </p:nvSpPr>
        <p:spPr>
          <a:xfrm>
            <a:off x="5098537" y="709590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AD0EDA-93D3-8104-FB6E-FD7EC6FA6F5F}"/>
              </a:ext>
            </a:extLst>
          </p:cNvPr>
          <p:cNvSpPr/>
          <p:nvPr/>
        </p:nvSpPr>
        <p:spPr>
          <a:xfrm>
            <a:off x="1555795" y="2104454"/>
            <a:ext cx="1951333" cy="104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7D7FE2-03F4-0E09-0C3F-82E6029CA1B9}"/>
              </a:ext>
            </a:extLst>
          </p:cNvPr>
          <p:cNvSpPr/>
          <p:nvPr/>
        </p:nvSpPr>
        <p:spPr>
          <a:xfrm>
            <a:off x="1555796" y="2282493"/>
            <a:ext cx="1530805" cy="7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A117A6-4761-B7DD-176E-20CDA4F9F71B}"/>
              </a:ext>
            </a:extLst>
          </p:cNvPr>
          <p:cNvSpPr txBox="1"/>
          <p:nvPr/>
        </p:nvSpPr>
        <p:spPr>
          <a:xfrm>
            <a:off x="1482680" y="2517878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8984F"/>
                </a:solidFill>
              </a:rPr>
              <a:t>COMPONENT A(par=2)</a:t>
            </a:r>
          </a:p>
          <a:p>
            <a:pPr algn="l"/>
            <a:r>
              <a:rPr lang="en-US" b="1" dirty="0">
                <a:solidFill>
                  <a:srgbClr val="F8984F"/>
                </a:solidFill>
              </a:rPr>
              <a:t>AT (0, 0, 0.5)</a:t>
            </a:r>
          </a:p>
          <a:p>
            <a:pPr algn="l"/>
            <a:r>
              <a:rPr lang="en-US" b="1" dirty="0">
                <a:solidFill>
                  <a:srgbClr val="F8984F"/>
                </a:solidFill>
              </a:rPr>
              <a:t>ROTATED (-10, 0, 0)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63BED1-7089-A46C-C5B7-92BF09C8D0AD}"/>
              </a:ext>
            </a:extLst>
          </p:cNvPr>
          <p:cNvSpPr txBox="1"/>
          <p:nvPr/>
        </p:nvSpPr>
        <p:spPr>
          <a:xfrm>
            <a:off x="1482680" y="3594699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99DC"/>
                </a:solidFill>
              </a:rPr>
              <a:t>COMPONENT B(width=0.3)</a:t>
            </a:r>
          </a:p>
          <a:p>
            <a:pPr algn="l"/>
            <a:r>
              <a:rPr lang="en-US" b="1" dirty="0">
                <a:solidFill>
                  <a:srgbClr val="0099DC"/>
                </a:solidFill>
              </a:rPr>
              <a:t>AT (0, 0, 4.0)</a:t>
            </a:r>
          </a:p>
          <a:p>
            <a:pPr algn="l"/>
            <a:r>
              <a:rPr lang="en-US" b="1" dirty="0">
                <a:solidFill>
                  <a:srgbClr val="0099DC"/>
                </a:solidFill>
              </a:rPr>
              <a:t>ROTATED (10, 0, 0)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61892EC-35AC-C8ED-2EE6-3A4B25B07201}"/>
              </a:ext>
            </a:extLst>
          </p:cNvPr>
          <p:cNvSpPr txBox="1"/>
          <p:nvPr/>
        </p:nvSpPr>
        <p:spPr>
          <a:xfrm>
            <a:off x="1482680" y="4687785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9BE00"/>
                </a:solidFill>
              </a:rPr>
              <a:t>COMPONENT C(length=2.5)</a:t>
            </a:r>
          </a:p>
          <a:p>
            <a:pPr algn="l"/>
            <a:r>
              <a:rPr lang="en-US" b="1" dirty="0">
                <a:solidFill>
                  <a:srgbClr val="99BE00"/>
                </a:solidFill>
              </a:rPr>
              <a:t>AT (0, 0, 11.5)</a:t>
            </a:r>
          </a:p>
          <a:p>
            <a:pPr algn="l"/>
            <a:r>
              <a:rPr lang="en-US" b="1" dirty="0">
                <a:solidFill>
                  <a:srgbClr val="99BE00"/>
                </a:solidFill>
              </a:rPr>
              <a:t>ROTATED (-12, 0, 0)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0551A3C-7D49-387E-540B-BB5818DD8976}"/>
              </a:ext>
            </a:extLst>
          </p:cNvPr>
          <p:cNvSpPr/>
          <p:nvPr/>
        </p:nvSpPr>
        <p:spPr>
          <a:xfrm>
            <a:off x="1524614" y="2622620"/>
            <a:ext cx="2575114" cy="194899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D074BBB-8167-228C-8992-572B2D336051}"/>
              </a:ext>
            </a:extLst>
          </p:cNvPr>
          <p:cNvSpPr/>
          <p:nvPr/>
        </p:nvSpPr>
        <p:spPr>
          <a:xfrm>
            <a:off x="1527708" y="5316223"/>
            <a:ext cx="2114961" cy="292015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E2370DB-3D65-CDD7-410D-6AFDFD5FE7FB}"/>
              </a:ext>
            </a:extLst>
          </p:cNvPr>
          <p:cNvSpPr/>
          <p:nvPr/>
        </p:nvSpPr>
        <p:spPr>
          <a:xfrm>
            <a:off x="1531816" y="2890808"/>
            <a:ext cx="1442495" cy="204633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5417441-E5B3-E3F1-5760-1B83831D445F}"/>
              </a:ext>
            </a:extLst>
          </p:cNvPr>
          <p:cNvSpPr/>
          <p:nvPr/>
        </p:nvSpPr>
        <p:spPr>
          <a:xfrm>
            <a:off x="1531817" y="3143520"/>
            <a:ext cx="2110853" cy="230407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F3334E8-7DD3-51F8-EC24-44DBE4DAAAC7}"/>
              </a:ext>
            </a:extLst>
          </p:cNvPr>
          <p:cNvSpPr/>
          <p:nvPr/>
        </p:nvSpPr>
        <p:spPr>
          <a:xfrm>
            <a:off x="1531816" y="3990906"/>
            <a:ext cx="1554785" cy="190543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2F53B62-09A9-8CC1-5C28-1C180F1FFD85}"/>
              </a:ext>
            </a:extLst>
          </p:cNvPr>
          <p:cNvSpPr/>
          <p:nvPr/>
        </p:nvSpPr>
        <p:spPr>
          <a:xfrm>
            <a:off x="1527709" y="4256659"/>
            <a:ext cx="2175495" cy="256375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ECEB722-67B3-0FB6-B5FB-C46F68537326}"/>
              </a:ext>
            </a:extLst>
          </p:cNvPr>
          <p:cNvSpPr/>
          <p:nvPr/>
        </p:nvSpPr>
        <p:spPr>
          <a:xfrm>
            <a:off x="1518443" y="5053393"/>
            <a:ext cx="1568157" cy="215188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77A22-8223-E89B-C508-C729D49651AF}"/>
              </a:ext>
            </a:extLst>
          </p:cNvPr>
          <p:cNvSpPr/>
          <p:nvPr/>
        </p:nvSpPr>
        <p:spPr>
          <a:xfrm>
            <a:off x="1518444" y="4762995"/>
            <a:ext cx="3069093" cy="215188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8322159-B177-20D9-A990-A01E129CD08A}"/>
              </a:ext>
            </a:extLst>
          </p:cNvPr>
          <p:cNvSpPr/>
          <p:nvPr/>
        </p:nvSpPr>
        <p:spPr>
          <a:xfrm>
            <a:off x="1539225" y="3654209"/>
            <a:ext cx="2992581" cy="290350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1D8A38-0F40-3053-D21D-2E2D0E04A0FB}"/>
              </a:ext>
            </a:extLst>
          </p:cNvPr>
          <p:cNvCxnSpPr>
            <a:cxnSpLocks/>
          </p:cNvCxnSpPr>
          <p:nvPr/>
        </p:nvCxnSpPr>
        <p:spPr>
          <a:xfrm flipV="1">
            <a:off x="5216333" y="2215590"/>
            <a:ext cx="673921" cy="1178776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0FBB41-4E5E-273A-FC75-EB24D8A3DD47}"/>
              </a:ext>
            </a:extLst>
          </p:cNvPr>
          <p:cNvSpPr txBox="1"/>
          <p:nvPr/>
        </p:nvSpPr>
        <p:spPr>
          <a:xfrm>
            <a:off x="5654574" y="1518276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803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79" grpId="0"/>
      <p:bldP spid="80" grpId="0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0A0C-D717-B082-A6C9-BD7238F6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BB529212-83BD-5C75-7A05-2E1992B068D5}"/>
              </a:ext>
            </a:extLst>
          </p:cNvPr>
          <p:cNvSpPr txBox="1"/>
          <p:nvPr/>
        </p:nvSpPr>
        <p:spPr>
          <a:xfrm>
            <a:off x="6319322" y="4897901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COMPONENT B(width=0.3)</a:t>
            </a:r>
          </a:p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AT (0, 0, 4.0)</a:t>
            </a:r>
          </a:p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ROTATED (-10, 0, 0)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01AAE3-7E16-8397-6BF9-764C47F5FB39}"/>
              </a:ext>
            </a:extLst>
          </p:cNvPr>
          <p:cNvSpPr txBox="1"/>
          <p:nvPr/>
        </p:nvSpPr>
        <p:spPr>
          <a:xfrm>
            <a:off x="6295270" y="5200314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COMPONENT C(length=2.5)</a:t>
            </a:r>
          </a:p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AT (0, 0, 11.5)</a:t>
            </a:r>
          </a:p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ROTATED (12, 0, 0)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7CB905-F80F-B931-2F3B-563AD734BBFC}"/>
              </a:ext>
            </a:extLst>
          </p:cNvPr>
          <p:cNvSpPr txBox="1"/>
          <p:nvPr/>
        </p:nvSpPr>
        <p:spPr>
          <a:xfrm>
            <a:off x="6275437" y="4490095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COMPONENT A(par=2)</a:t>
            </a:r>
          </a:p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AT (0, 0, 0.5)</a:t>
            </a:r>
          </a:p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ROTATED (10, 0, 0)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C27CFF0-57CC-03F1-C91D-17A5F80D8DC0}"/>
              </a:ext>
            </a:extLst>
          </p:cNvPr>
          <p:cNvSpPr/>
          <p:nvPr/>
        </p:nvSpPr>
        <p:spPr>
          <a:xfrm>
            <a:off x="6286902" y="4214905"/>
            <a:ext cx="1401738" cy="15034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2A8FAE-6872-2F58-2612-305C3D9D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6BA75BF-E6A7-028A-8DE9-A4D74D4B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7710DD38-9467-87F1-1903-740FF9C4BF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Execution of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B4269-7969-9835-E106-C8F9FC980A96}"/>
              </a:ext>
            </a:extLst>
          </p:cNvPr>
          <p:cNvSpPr txBox="1"/>
          <p:nvPr/>
        </p:nvSpPr>
        <p:spPr>
          <a:xfrm>
            <a:off x="6223261" y="3886438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/>
              <a:t>Instrument file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263F9FD-2D07-0339-7665-4A8CFF18A040}"/>
              </a:ext>
            </a:extLst>
          </p:cNvPr>
          <p:cNvSpPr/>
          <p:nvPr/>
        </p:nvSpPr>
        <p:spPr>
          <a:xfrm>
            <a:off x="8378547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CBB2A-4F27-6A44-1CDE-16845ACC0A57}"/>
              </a:ext>
            </a:extLst>
          </p:cNvPr>
          <p:cNvSpPr txBox="1"/>
          <p:nvPr/>
        </p:nvSpPr>
        <p:spPr>
          <a:xfrm>
            <a:off x="8275174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/>
              <a:t>c file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EEA21F-1871-76E9-46C4-E3A683AE21B4}"/>
              </a:ext>
            </a:extLst>
          </p:cNvPr>
          <p:cNvSpPr/>
          <p:nvPr/>
        </p:nvSpPr>
        <p:spPr>
          <a:xfrm>
            <a:off x="10398555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A0A22-713A-3AA4-B33E-B80A3837A13F}"/>
              </a:ext>
            </a:extLst>
          </p:cNvPr>
          <p:cNvSpPr txBox="1"/>
          <p:nvPr/>
        </p:nvSpPr>
        <p:spPr>
          <a:xfrm>
            <a:off x="10256298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 err="1"/>
              <a:t>Executable</a:t>
            </a:r>
            <a:endParaRPr lang="da-DK" sz="20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40B49-2012-77AB-8451-872E83DA619F}"/>
              </a:ext>
            </a:extLst>
          </p:cNvPr>
          <p:cNvSpPr txBox="1"/>
          <p:nvPr/>
        </p:nvSpPr>
        <p:spPr>
          <a:xfrm>
            <a:off x="7462363" y="6004984"/>
            <a:ext cx="122413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err="1"/>
              <a:t>McStas</a:t>
            </a:r>
            <a:endParaRPr lang="da-DK" sz="2000"/>
          </a:p>
          <a:p>
            <a:pPr algn="ctr"/>
            <a:r>
              <a:rPr lang="da-DK" sz="2000"/>
              <a:t>compiler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F0388-F988-E8BA-AC19-CA9A6CE3DED9}"/>
              </a:ext>
            </a:extLst>
          </p:cNvPr>
          <p:cNvSpPr txBox="1"/>
          <p:nvPr/>
        </p:nvSpPr>
        <p:spPr>
          <a:xfrm>
            <a:off x="9342222" y="6004984"/>
            <a:ext cx="159970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/>
              <a:t>Users</a:t>
            </a:r>
          </a:p>
          <a:p>
            <a:pPr algn="ctr"/>
            <a:r>
              <a:rPr lang="da-DK" sz="2000"/>
              <a:t>c - compiler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927F91-61C8-7100-47DB-738CCCC52965}"/>
              </a:ext>
            </a:extLst>
          </p:cNvPr>
          <p:cNvSpPr/>
          <p:nvPr/>
        </p:nvSpPr>
        <p:spPr>
          <a:xfrm>
            <a:off x="7640168" y="5692506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4B26D14-39A2-4171-E144-F585D960D521}"/>
              </a:ext>
            </a:extLst>
          </p:cNvPr>
          <p:cNvSpPr/>
          <p:nvPr/>
        </p:nvSpPr>
        <p:spPr>
          <a:xfrm>
            <a:off x="9681753" y="5689631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3CDB0-E789-D9D0-7E19-943ABB105685}"/>
              </a:ext>
            </a:extLst>
          </p:cNvPr>
          <p:cNvSpPr/>
          <p:nvPr/>
        </p:nvSpPr>
        <p:spPr>
          <a:xfrm rot="368612">
            <a:off x="7732301" y="2297345"/>
            <a:ext cx="2474209" cy="87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82F1812-F26E-11EA-2E2D-B00EE1EA4C69}"/>
              </a:ext>
            </a:extLst>
          </p:cNvPr>
          <p:cNvSpPr/>
          <p:nvPr/>
        </p:nvSpPr>
        <p:spPr>
          <a:xfrm>
            <a:off x="5664042" y="3168640"/>
            <a:ext cx="700165" cy="1625938"/>
          </a:xfrm>
          <a:custGeom>
            <a:avLst/>
            <a:gdLst>
              <a:gd name="connsiteX0" fmla="*/ 589436 w 805096"/>
              <a:gd name="connsiteY0" fmla="*/ 0 h 1682151"/>
              <a:gd name="connsiteX1" fmla="*/ 2840 w 805096"/>
              <a:gd name="connsiteY1" fmla="*/ 1147313 h 1682151"/>
              <a:gd name="connsiteX2" fmla="*/ 805096 w 805096"/>
              <a:gd name="connsiteY2" fmla="*/ 1682151 h 1682151"/>
              <a:gd name="connsiteX0" fmla="*/ 589436 w 700165"/>
              <a:gd name="connsiteY0" fmla="*/ 0 h 1625938"/>
              <a:gd name="connsiteX1" fmla="*/ 2840 w 700165"/>
              <a:gd name="connsiteY1" fmla="*/ 1147313 h 1625938"/>
              <a:gd name="connsiteX2" fmla="*/ 700165 w 700165"/>
              <a:gd name="connsiteY2" fmla="*/ 1625938 h 162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165" h="1625938">
                <a:moveTo>
                  <a:pt x="589436" y="0"/>
                </a:moveTo>
                <a:cubicBezTo>
                  <a:pt x="278166" y="433477"/>
                  <a:pt x="-33103" y="866955"/>
                  <a:pt x="2840" y="1147313"/>
                </a:cubicBezTo>
                <a:cubicBezTo>
                  <a:pt x="38783" y="1427671"/>
                  <a:pt x="317008" y="1498698"/>
                  <a:pt x="700165" y="1625938"/>
                </a:cubicBezTo>
              </a:path>
            </a:pathLst>
          </a:custGeom>
          <a:ln w="19050">
            <a:solidFill>
              <a:srgbClr val="F697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3077C10-15BE-E613-271B-AC72A828B62B}"/>
              </a:ext>
            </a:extLst>
          </p:cNvPr>
          <p:cNvSpPr/>
          <p:nvPr/>
        </p:nvSpPr>
        <p:spPr>
          <a:xfrm>
            <a:off x="5425959" y="3160014"/>
            <a:ext cx="3355060" cy="2004713"/>
          </a:xfrm>
          <a:custGeom>
            <a:avLst/>
            <a:gdLst>
              <a:gd name="connsiteX0" fmla="*/ 2817063 w 2817063"/>
              <a:gd name="connsiteY0" fmla="*/ 0 h 1923690"/>
              <a:gd name="connsiteX1" fmla="*/ 82490 w 2817063"/>
              <a:gd name="connsiteY1" fmla="*/ 879894 h 1923690"/>
              <a:gd name="connsiteX2" fmla="*/ 979637 w 2817063"/>
              <a:gd name="connsiteY2" fmla="*/ 1923690 h 1923690"/>
              <a:gd name="connsiteX0" fmla="*/ 3349013 w 3349013"/>
              <a:gd name="connsiteY0" fmla="*/ 0 h 1923690"/>
              <a:gd name="connsiteX1" fmla="*/ 114108 w 3349013"/>
              <a:gd name="connsiteY1" fmla="*/ 879894 h 1923690"/>
              <a:gd name="connsiteX2" fmla="*/ 1011255 w 3349013"/>
              <a:gd name="connsiteY2" fmla="*/ 1923690 h 1923690"/>
              <a:gd name="connsiteX0" fmla="*/ 3347326 w 3347326"/>
              <a:gd name="connsiteY0" fmla="*/ 0 h 1923690"/>
              <a:gd name="connsiteX1" fmla="*/ 112421 w 3347326"/>
              <a:gd name="connsiteY1" fmla="*/ 879894 h 1923690"/>
              <a:gd name="connsiteX2" fmla="*/ 1009568 w 3347326"/>
              <a:gd name="connsiteY2" fmla="*/ 1923690 h 1923690"/>
              <a:gd name="connsiteX0" fmla="*/ 3355060 w 3355060"/>
              <a:gd name="connsiteY0" fmla="*/ 0 h 2004713"/>
              <a:gd name="connsiteX1" fmla="*/ 120155 w 3355060"/>
              <a:gd name="connsiteY1" fmla="*/ 879894 h 2004713"/>
              <a:gd name="connsiteX2" fmla="*/ 947854 w 3355060"/>
              <a:gd name="connsiteY2" fmla="*/ 2004713 h 200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5060" h="2004713">
                <a:moveTo>
                  <a:pt x="3355060" y="0"/>
                </a:moveTo>
                <a:cubicBezTo>
                  <a:pt x="2140892" y="279639"/>
                  <a:pt x="509781" y="559279"/>
                  <a:pt x="120155" y="879894"/>
                </a:cubicBezTo>
                <a:cubicBezTo>
                  <a:pt x="-269471" y="1200509"/>
                  <a:pt x="363414" y="1970926"/>
                  <a:pt x="947854" y="200471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9CFC97E-1882-1B66-5119-F62C75596FBD}"/>
              </a:ext>
            </a:extLst>
          </p:cNvPr>
          <p:cNvSpPr/>
          <p:nvPr/>
        </p:nvSpPr>
        <p:spPr>
          <a:xfrm>
            <a:off x="5317657" y="3168640"/>
            <a:ext cx="6059912" cy="2325261"/>
          </a:xfrm>
          <a:custGeom>
            <a:avLst/>
            <a:gdLst>
              <a:gd name="connsiteX0" fmla="*/ 5328596 w 5328596"/>
              <a:gd name="connsiteY0" fmla="*/ 0 h 2104845"/>
              <a:gd name="connsiteX1" fmla="*/ 3568808 w 5328596"/>
              <a:gd name="connsiteY1" fmla="*/ 362310 h 2104845"/>
              <a:gd name="connsiteX2" fmla="*/ 144121 w 5328596"/>
              <a:gd name="connsiteY2" fmla="*/ 517585 h 2104845"/>
              <a:gd name="connsiteX3" fmla="*/ 963630 w 5328596"/>
              <a:gd name="connsiteY3" fmla="*/ 2104845 h 2104845"/>
              <a:gd name="connsiteX0" fmla="*/ 5535220 w 5535220"/>
              <a:gd name="connsiteY0" fmla="*/ 0 h 2104845"/>
              <a:gd name="connsiteX1" fmla="*/ 3775432 w 5535220"/>
              <a:gd name="connsiteY1" fmla="*/ 362310 h 2104845"/>
              <a:gd name="connsiteX2" fmla="*/ 117832 w 5535220"/>
              <a:gd name="connsiteY2" fmla="*/ 741871 h 2104845"/>
              <a:gd name="connsiteX3" fmla="*/ 1170254 w 5535220"/>
              <a:gd name="connsiteY3" fmla="*/ 2104845 h 2104845"/>
              <a:gd name="connsiteX0" fmla="*/ 5497786 w 5497786"/>
              <a:gd name="connsiteY0" fmla="*/ 0 h 2104845"/>
              <a:gd name="connsiteX1" fmla="*/ 3737998 w 5497786"/>
              <a:gd name="connsiteY1" fmla="*/ 362310 h 2104845"/>
              <a:gd name="connsiteX2" fmla="*/ 80398 w 5497786"/>
              <a:gd name="connsiteY2" fmla="*/ 741871 h 2104845"/>
              <a:gd name="connsiteX3" fmla="*/ 1132820 w 5497786"/>
              <a:gd name="connsiteY3" fmla="*/ 2104845 h 2104845"/>
              <a:gd name="connsiteX0" fmla="*/ 5500804 w 5500804"/>
              <a:gd name="connsiteY0" fmla="*/ 0 h 2104845"/>
              <a:gd name="connsiteX1" fmla="*/ 3741016 w 5500804"/>
              <a:gd name="connsiteY1" fmla="*/ 362310 h 2104845"/>
              <a:gd name="connsiteX2" fmla="*/ 83416 w 5500804"/>
              <a:gd name="connsiteY2" fmla="*/ 741871 h 2104845"/>
              <a:gd name="connsiteX3" fmla="*/ 1135838 w 5500804"/>
              <a:gd name="connsiteY3" fmla="*/ 2104845 h 2104845"/>
              <a:gd name="connsiteX0" fmla="*/ 5487507 w 5487507"/>
              <a:gd name="connsiteY0" fmla="*/ 0 h 2108761"/>
              <a:gd name="connsiteX1" fmla="*/ 3727719 w 5487507"/>
              <a:gd name="connsiteY1" fmla="*/ 362310 h 2108761"/>
              <a:gd name="connsiteX2" fmla="*/ 70119 w 5487507"/>
              <a:gd name="connsiteY2" fmla="*/ 741871 h 2108761"/>
              <a:gd name="connsiteX3" fmla="*/ 1122541 w 5487507"/>
              <a:gd name="connsiteY3" fmla="*/ 2104845 h 2108761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5803 w 6055803"/>
              <a:gd name="connsiteY0" fmla="*/ 0 h 2297931"/>
              <a:gd name="connsiteX1" fmla="*/ 3269471 w 6055803"/>
              <a:gd name="connsiteY1" fmla="*/ 448574 h 2297931"/>
              <a:gd name="connsiteX2" fmla="*/ 77698 w 6055803"/>
              <a:gd name="connsiteY2" fmla="*/ 828135 h 2297931"/>
              <a:gd name="connsiteX3" fmla="*/ 1095396 w 6055803"/>
              <a:gd name="connsiteY3" fmla="*/ 2295281 h 2297931"/>
              <a:gd name="connsiteX0" fmla="*/ 6059433 w 6059433"/>
              <a:gd name="connsiteY0" fmla="*/ 0 h 2327851"/>
              <a:gd name="connsiteX1" fmla="*/ 3273101 w 6059433"/>
              <a:gd name="connsiteY1" fmla="*/ 448574 h 2327851"/>
              <a:gd name="connsiteX2" fmla="*/ 81328 w 6059433"/>
              <a:gd name="connsiteY2" fmla="*/ 828135 h 2327851"/>
              <a:gd name="connsiteX3" fmla="*/ 1042813 w 6059433"/>
              <a:gd name="connsiteY3" fmla="*/ 2325261 h 2327851"/>
              <a:gd name="connsiteX0" fmla="*/ 6058961 w 6058961"/>
              <a:gd name="connsiteY0" fmla="*/ 0 h 2325261"/>
              <a:gd name="connsiteX1" fmla="*/ 3272629 w 6058961"/>
              <a:gd name="connsiteY1" fmla="*/ 448574 h 2325261"/>
              <a:gd name="connsiteX2" fmla="*/ 80856 w 6058961"/>
              <a:gd name="connsiteY2" fmla="*/ 828135 h 2325261"/>
              <a:gd name="connsiteX3" fmla="*/ 1042341 w 6058961"/>
              <a:gd name="connsiteY3" fmla="*/ 2325261 h 2325261"/>
              <a:gd name="connsiteX0" fmla="*/ 6059912 w 6059912"/>
              <a:gd name="connsiteY0" fmla="*/ 0 h 2325261"/>
              <a:gd name="connsiteX1" fmla="*/ 3273580 w 6059912"/>
              <a:gd name="connsiteY1" fmla="*/ 448574 h 2325261"/>
              <a:gd name="connsiteX2" fmla="*/ 81807 w 6059912"/>
              <a:gd name="connsiteY2" fmla="*/ 828135 h 2325261"/>
              <a:gd name="connsiteX3" fmla="*/ 1043292 w 6059912"/>
              <a:gd name="connsiteY3" fmla="*/ 2325261 h 23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9912" h="2325261">
                <a:moveTo>
                  <a:pt x="6059912" y="0"/>
                </a:moveTo>
                <a:cubicBezTo>
                  <a:pt x="5922608" y="405442"/>
                  <a:pt x="4364821" y="396816"/>
                  <a:pt x="3273580" y="448574"/>
                </a:cubicBezTo>
                <a:cubicBezTo>
                  <a:pt x="2182339" y="500332"/>
                  <a:pt x="438365" y="537713"/>
                  <a:pt x="81807" y="828135"/>
                </a:cubicBezTo>
                <a:cubicBezTo>
                  <a:pt x="-274751" y="1118557"/>
                  <a:pt x="624606" y="2299146"/>
                  <a:pt x="1043292" y="2325261"/>
                </a:cubicBezTo>
              </a:path>
            </a:pathLst>
          </a:cu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F6670-D4BC-C6A6-FB12-2D5ACE27E7AC}"/>
              </a:ext>
            </a:extLst>
          </p:cNvPr>
          <p:cNvSpPr txBox="1"/>
          <p:nvPr/>
        </p:nvSpPr>
        <p:spPr>
          <a:xfrm>
            <a:off x="10109486" y="19523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958F02-CB3B-C20C-7413-6432A59E9738}"/>
              </a:ext>
            </a:extLst>
          </p:cNvPr>
          <p:cNvSpPr/>
          <p:nvPr/>
        </p:nvSpPr>
        <p:spPr>
          <a:xfrm rot="21338549">
            <a:off x="6135115" y="2249302"/>
            <a:ext cx="1366903" cy="875450"/>
          </a:xfrm>
          <a:prstGeom prst="rect">
            <a:avLst/>
          </a:prstGeom>
          <a:solidFill>
            <a:srgbClr val="F7974F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A1F749-DF1E-CA60-0877-7E66FAF9392A}"/>
              </a:ext>
            </a:extLst>
          </p:cNvPr>
          <p:cNvSpPr/>
          <p:nvPr/>
        </p:nvSpPr>
        <p:spPr>
          <a:xfrm rot="20965940">
            <a:off x="10528515" y="2322873"/>
            <a:ext cx="1366903" cy="875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Platshållare för innehåll 5">
            <a:extLst>
              <a:ext uri="{FF2B5EF4-FFF2-40B4-BE49-F238E27FC236}">
                <a16:creationId xmlns:a16="http://schemas.microsoft.com/office/drawing/2014/main" id="{7C73C299-C8D0-A86A-AB07-CEB1EF42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Assemble from component library</a:t>
            </a:r>
          </a:p>
          <a:p>
            <a:pPr lvl="1"/>
            <a:r>
              <a:rPr lang="en-US" dirty="0"/>
              <a:t>Place components in a sequence</a:t>
            </a:r>
          </a:p>
          <a:p>
            <a:pPr lvl="1"/>
            <a:r>
              <a:rPr lang="en-US" dirty="0"/>
              <a:t>Place them in simulated space</a:t>
            </a:r>
          </a:p>
          <a:p>
            <a:pPr lvl="1"/>
            <a:r>
              <a:rPr lang="en-US" dirty="0"/>
              <a:t>Execute through terminal or </a:t>
            </a:r>
            <a:r>
              <a:rPr lang="en-US" dirty="0" err="1"/>
              <a:t>mcgui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FF73A1C-06E1-0DB6-6D63-18C2208E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9063B8-9F0F-3496-D659-E70635F7C911}"/>
              </a:ext>
            </a:extLst>
          </p:cNvPr>
          <p:cNvSpPr/>
          <p:nvPr/>
        </p:nvSpPr>
        <p:spPr>
          <a:xfrm>
            <a:off x="6407823" y="4352121"/>
            <a:ext cx="887626" cy="47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54941E-9225-839B-52BA-EA3089A0A4CE}"/>
              </a:ext>
            </a:extLst>
          </p:cNvPr>
          <p:cNvSpPr/>
          <p:nvPr/>
        </p:nvSpPr>
        <p:spPr>
          <a:xfrm>
            <a:off x="6407823" y="4428809"/>
            <a:ext cx="723398" cy="4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7B3CF4-0F8A-EDA3-7820-31883A9BB694}"/>
              </a:ext>
            </a:extLst>
          </p:cNvPr>
          <p:cNvSpPr/>
          <p:nvPr/>
        </p:nvSpPr>
        <p:spPr>
          <a:xfrm>
            <a:off x="6399866" y="4641759"/>
            <a:ext cx="83456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F5692F-6D0A-74FF-2445-F6779AB42E81}"/>
              </a:ext>
            </a:extLst>
          </p:cNvPr>
          <p:cNvSpPr/>
          <p:nvPr/>
        </p:nvSpPr>
        <p:spPr>
          <a:xfrm>
            <a:off x="6407823" y="5534876"/>
            <a:ext cx="723398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C70250-DA69-5C74-0250-242881A2242A}"/>
              </a:ext>
            </a:extLst>
          </p:cNvPr>
          <p:cNvSpPr/>
          <p:nvPr/>
        </p:nvSpPr>
        <p:spPr>
          <a:xfrm>
            <a:off x="6407642" y="4722999"/>
            <a:ext cx="594629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D9A628-333E-DCB8-DD2D-B79440F1BD24}"/>
              </a:ext>
            </a:extLst>
          </p:cNvPr>
          <p:cNvSpPr/>
          <p:nvPr/>
        </p:nvSpPr>
        <p:spPr>
          <a:xfrm>
            <a:off x="6407642" y="4799374"/>
            <a:ext cx="67243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F9F27C-DF9A-5180-B3F5-B4F608B826C1}"/>
              </a:ext>
            </a:extLst>
          </p:cNvPr>
          <p:cNvSpPr/>
          <p:nvPr/>
        </p:nvSpPr>
        <p:spPr>
          <a:xfrm>
            <a:off x="6397487" y="5066046"/>
            <a:ext cx="46948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FD1776C-EA1E-CA87-33B0-FDDCA71DB106}"/>
              </a:ext>
            </a:extLst>
          </p:cNvPr>
          <p:cNvSpPr/>
          <p:nvPr/>
        </p:nvSpPr>
        <p:spPr>
          <a:xfrm>
            <a:off x="6400884" y="5151452"/>
            <a:ext cx="532067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0A17C5-CB93-CD13-F9B4-5067759DA922}"/>
              </a:ext>
            </a:extLst>
          </p:cNvPr>
          <p:cNvSpPr/>
          <p:nvPr/>
        </p:nvSpPr>
        <p:spPr>
          <a:xfrm>
            <a:off x="6407642" y="5447392"/>
            <a:ext cx="45933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6B9DAD-3071-8850-5A0C-C2528910AB34}"/>
              </a:ext>
            </a:extLst>
          </p:cNvPr>
          <p:cNvSpPr/>
          <p:nvPr/>
        </p:nvSpPr>
        <p:spPr>
          <a:xfrm>
            <a:off x="6407642" y="5356177"/>
            <a:ext cx="82441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C53557-C05C-4136-2102-0953AFCB7A26}"/>
              </a:ext>
            </a:extLst>
          </p:cNvPr>
          <p:cNvSpPr/>
          <p:nvPr/>
        </p:nvSpPr>
        <p:spPr>
          <a:xfrm>
            <a:off x="6397486" y="4989827"/>
            <a:ext cx="83456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F3266-E985-8042-0A13-338A5038C240}"/>
              </a:ext>
            </a:extLst>
          </p:cNvPr>
          <p:cNvSpPr txBox="1"/>
          <p:nvPr/>
        </p:nvSpPr>
        <p:spPr>
          <a:xfrm>
            <a:off x="6986115" y="1373934"/>
            <a:ext cx="3880847" cy="11439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400" dirty="0" err="1"/>
              <a:t>Simulated</a:t>
            </a:r>
            <a:r>
              <a:rPr lang="da-DK" sz="2400" dirty="0"/>
              <a:t> instrument</a:t>
            </a:r>
          </a:p>
        </p:txBody>
      </p:sp>
    </p:spTree>
    <p:extLst>
      <p:ext uri="{BB962C8B-B14F-4D97-AF65-F5344CB8AC3E}">
        <p14:creationId xmlns:p14="http://schemas.microsoft.com/office/powerpoint/2010/main" val="353047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 err="1"/>
              <a:t>McStasScript</a:t>
            </a:r>
            <a:r>
              <a:rPr lang="en-GB" dirty="0"/>
              <a:t> overview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6049931" cy="4768062"/>
          </a:xfrm>
        </p:spPr>
        <p:txBody>
          <a:bodyPr/>
          <a:lstStyle/>
          <a:p>
            <a:pPr lvl="1"/>
            <a:r>
              <a:rPr lang="en-US" dirty="0"/>
              <a:t>Python </a:t>
            </a:r>
            <a:r>
              <a:rPr lang="en-US" dirty="0" err="1"/>
              <a:t>McStas</a:t>
            </a:r>
            <a:r>
              <a:rPr lang="en-US" dirty="0"/>
              <a:t> API</a:t>
            </a:r>
          </a:p>
          <a:p>
            <a:pPr lvl="2"/>
            <a:r>
              <a:rPr lang="en-US" dirty="0"/>
              <a:t>Build instrument object</a:t>
            </a:r>
          </a:p>
          <a:p>
            <a:pPr lvl="2"/>
            <a:r>
              <a:rPr lang="en-US" dirty="0"/>
              <a:t>Execute simulation</a:t>
            </a:r>
          </a:p>
          <a:p>
            <a:pPr lvl="2"/>
            <a:r>
              <a:rPr lang="en-US" dirty="0"/>
              <a:t>Receive data as Python objects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252413" lvl="2" indent="0">
              <a:buNone/>
            </a:pPr>
            <a:endParaRPr lang="en-US" dirty="0"/>
          </a:p>
          <a:p>
            <a:pPr marL="252413" lvl="2" indent="0">
              <a:buNone/>
            </a:pPr>
            <a:endParaRPr lang="en-US" dirty="0"/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sz="1600" dirty="0">
                <a:hlinkClick r:id="rId2"/>
              </a:rPr>
              <a:t>https://github.com/PaNOSC-ViNYL/McStasScript</a:t>
            </a:r>
            <a:endParaRPr lang="en-US" sz="1600" dirty="0"/>
          </a:p>
          <a:p>
            <a:pPr lvl="1"/>
            <a:r>
              <a:rPr lang="en-US" dirty="0"/>
              <a:t>Comprehensive test suite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B43CE-9CBB-D1C9-F8BB-C0F324356867}"/>
              </a:ext>
            </a:extLst>
          </p:cNvPr>
          <p:cNvSpPr txBox="1"/>
          <p:nvPr/>
        </p:nvSpPr>
        <p:spPr>
          <a:xfrm>
            <a:off x="10146771" y="176947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83CC977-8BB4-2604-F149-E8D381ACB3C4}"/>
              </a:ext>
            </a:extLst>
          </p:cNvPr>
          <p:cNvSpPr/>
          <p:nvPr/>
        </p:nvSpPr>
        <p:spPr>
          <a:xfrm rot="5099891">
            <a:off x="5414033" y="3351874"/>
            <a:ext cx="1368779" cy="365875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  <a:gd name="connsiteX0" fmla="*/ 0 w 1229338"/>
              <a:gd name="connsiteY0" fmla="*/ 99134 h 233280"/>
              <a:gd name="connsiteX1" fmla="*/ 762807 w 1229338"/>
              <a:gd name="connsiteY1" fmla="*/ 233265 h 233280"/>
              <a:gd name="connsiteX2" fmla="*/ 1229338 w 1229338"/>
              <a:gd name="connsiteY2" fmla="*/ 0 h 233280"/>
              <a:gd name="connsiteX0" fmla="*/ 0 w 1229338"/>
              <a:gd name="connsiteY0" fmla="*/ 99134 h 272718"/>
              <a:gd name="connsiteX1" fmla="*/ 555276 w 1229338"/>
              <a:gd name="connsiteY1" fmla="*/ 272707 h 272718"/>
              <a:gd name="connsiteX2" fmla="*/ 1229338 w 1229338"/>
              <a:gd name="connsiteY2" fmla="*/ 0 h 272718"/>
              <a:gd name="connsiteX0" fmla="*/ 0 w 1229338"/>
              <a:gd name="connsiteY0" fmla="*/ 99134 h 282577"/>
              <a:gd name="connsiteX1" fmla="*/ 646071 w 1229338"/>
              <a:gd name="connsiteY1" fmla="*/ 282567 h 282577"/>
              <a:gd name="connsiteX2" fmla="*/ 1229338 w 1229338"/>
              <a:gd name="connsiteY2" fmla="*/ 0 h 282577"/>
              <a:gd name="connsiteX0" fmla="*/ 0 w 1229338"/>
              <a:gd name="connsiteY0" fmla="*/ 99134 h 243139"/>
              <a:gd name="connsiteX1" fmla="*/ 581217 w 1229338"/>
              <a:gd name="connsiteY1" fmla="*/ 243125 h 243139"/>
              <a:gd name="connsiteX2" fmla="*/ 1229338 w 1229338"/>
              <a:gd name="connsiteY2" fmla="*/ 0 h 243139"/>
              <a:gd name="connsiteX0" fmla="*/ 0 w 1229338"/>
              <a:gd name="connsiteY0" fmla="*/ 99134 h 292437"/>
              <a:gd name="connsiteX1" fmla="*/ 555276 w 1229338"/>
              <a:gd name="connsiteY1" fmla="*/ 292427 h 292437"/>
              <a:gd name="connsiteX2" fmla="*/ 1229338 w 1229338"/>
              <a:gd name="connsiteY2" fmla="*/ 0 h 292437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432738"/>
              <a:gd name="connsiteX1" fmla="*/ 646071 w 1229338"/>
              <a:gd name="connsiteY1" fmla="*/ 430472 h 432738"/>
              <a:gd name="connsiteX2" fmla="*/ 1229338 w 1229338"/>
              <a:gd name="connsiteY2" fmla="*/ 0 h 432738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1491"/>
              <a:gd name="connsiteX1" fmla="*/ 646071 w 1229338"/>
              <a:gd name="connsiteY1" fmla="*/ 430472 h 431491"/>
              <a:gd name="connsiteX2" fmla="*/ 1229338 w 1229338"/>
              <a:gd name="connsiteY2" fmla="*/ 0 h 431491"/>
              <a:gd name="connsiteX0" fmla="*/ 0 w 1229338"/>
              <a:gd name="connsiteY0" fmla="*/ 99134 h 323833"/>
              <a:gd name="connsiteX1" fmla="*/ 646071 w 1229338"/>
              <a:gd name="connsiteY1" fmla="*/ 322008 h 323833"/>
              <a:gd name="connsiteX2" fmla="*/ 1229338 w 1229338"/>
              <a:gd name="connsiteY2" fmla="*/ 0 h 323833"/>
              <a:gd name="connsiteX0" fmla="*/ 0 w 1384987"/>
              <a:gd name="connsiteY0" fmla="*/ 99134 h 323833"/>
              <a:gd name="connsiteX1" fmla="*/ 801720 w 1384987"/>
              <a:gd name="connsiteY1" fmla="*/ 322008 h 323833"/>
              <a:gd name="connsiteX2" fmla="*/ 1384987 w 1384987"/>
              <a:gd name="connsiteY2" fmla="*/ 0 h 323833"/>
              <a:gd name="connsiteX0" fmla="*/ 0 w 1514694"/>
              <a:gd name="connsiteY0" fmla="*/ 59692 h 284391"/>
              <a:gd name="connsiteX1" fmla="*/ 801720 w 1514694"/>
              <a:gd name="connsiteY1" fmla="*/ 282566 h 284391"/>
              <a:gd name="connsiteX2" fmla="*/ 1514694 w 1514694"/>
              <a:gd name="connsiteY2" fmla="*/ 0 h 284391"/>
              <a:gd name="connsiteX0" fmla="*/ 0 w 1397957"/>
              <a:gd name="connsiteY0" fmla="*/ 30111 h 284069"/>
              <a:gd name="connsiteX1" fmla="*/ 684983 w 1397957"/>
              <a:gd name="connsiteY1" fmla="*/ 282566 h 284069"/>
              <a:gd name="connsiteX2" fmla="*/ 1397957 w 1397957"/>
              <a:gd name="connsiteY2" fmla="*/ 0 h 28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957" h="284069">
                <a:moveTo>
                  <a:pt x="0" y="30111"/>
                </a:moveTo>
                <a:cubicBezTo>
                  <a:pt x="143847" y="150631"/>
                  <a:pt x="417402" y="300732"/>
                  <a:pt x="684983" y="282566"/>
                </a:cubicBezTo>
                <a:cubicBezTo>
                  <a:pt x="1017419" y="274261"/>
                  <a:pt x="1240114" y="117410"/>
                  <a:pt x="1397957" y="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4FB81E-AC01-A15E-24D4-BFDDFB383E03}"/>
              </a:ext>
            </a:extLst>
          </p:cNvPr>
          <p:cNvGrpSpPr/>
          <p:nvPr/>
        </p:nvGrpSpPr>
        <p:grpSpPr>
          <a:xfrm>
            <a:off x="8390066" y="1468943"/>
            <a:ext cx="3534730" cy="891193"/>
            <a:chOff x="7915025" y="527964"/>
            <a:chExt cx="3534730" cy="89119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DE6C0F-D9CD-5A40-C742-4764CF9E4358}"/>
                </a:ext>
              </a:extLst>
            </p:cNvPr>
            <p:cNvSpPr/>
            <p:nvPr/>
          </p:nvSpPr>
          <p:spPr>
            <a:xfrm>
              <a:off x="8458200" y="527964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F4BA2F6-8082-5270-A723-CFE1B95143EC}"/>
                </a:ext>
              </a:extLst>
            </p:cNvPr>
            <p:cNvSpPr/>
            <p:nvPr/>
          </p:nvSpPr>
          <p:spPr>
            <a:xfrm>
              <a:off x="8458200" y="1185121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7BC4B0-649B-2E8D-0F2F-61A697F87E99}"/>
                </a:ext>
              </a:extLst>
            </p:cNvPr>
            <p:cNvSpPr/>
            <p:nvPr/>
          </p:nvSpPr>
          <p:spPr>
            <a:xfrm>
              <a:off x="7915025" y="1013178"/>
              <a:ext cx="3534730" cy="339261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E86458-A4BC-4CD5-8A7C-2DF2AA7B438D}"/>
                </a:ext>
              </a:extLst>
            </p:cNvPr>
            <p:cNvCxnSpPr>
              <a:stCxn id="33" idx="2"/>
              <a:endCxn id="34" idx="2"/>
            </p:cNvCxnSpPr>
            <p:nvPr/>
          </p:nvCxnSpPr>
          <p:spPr>
            <a:xfrm>
              <a:off x="8458200" y="644982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207AA1-D2D7-6D93-AA52-74CB208D0711}"/>
                </a:ext>
              </a:extLst>
            </p:cNvPr>
            <p:cNvCxnSpPr/>
            <p:nvPr/>
          </p:nvCxnSpPr>
          <p:spPr>
            <a:xfrm>
              <a:off x="10890956" y="639337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EF4043A-0C0A-1411-E77A-837640F203A3}"/>
              </a:ext>
            </a:extLst>
          </p:cNvPr>
          <p:cNvSpPr txBox="1"/>
          <p:nvPr/>
        </p:nvSpPr>
        <p:spPr>
          <a:xfrm>
            <a:off x="9085640" y="1802765"/>
            <a:ext cx="21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Local components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541737-DFE4-8CC8-4366-BFD7C7B8C263}"/>
              </a:ext>
            </a:extLst>
          </p:cNvPr>
          <p:cNvGrpSpPr/>
          <p:nvPr/>
        </p:nvGrpSpPr>
        <p:grpSpPr>
          <a:xfrm>
            <a:off x="8379302" y="2410397"/>
            <a:ext cx="3534730" cy="891193"/>
            <a:chOff x="7915025" y="527964"/>
            <a:chExt cx="3534730" cy="8911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B49F67D-2014-5802-91DB-4F85351A3F59}"/>
                </a:ext>
              </a:extLst>
            </p:cNvPr>
            <p:cNvSpPr/>
            <p:nvPr/>
          </p:nvSpPr>
          <p:spPr>
            <a:xfrm>
              <a:off x="8458200" y="527964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A82BDC9-FC99-BF70-466B-68121BEEBB87}"/>
                </a:ext>
              </a:extLst>
            </p:cNvPr>
            <p:cNvSpPr/>
            <p:nvPr/>
          </p:nvSpPr>
          <p:spPr>
            <a:xfrm>
              <a:off x="8458200" y="1185121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016E53A-70F7-4BF8-D78A-5EC5BD22BAC0}"/>
                </a:ext>
              </a:extLst>
            </p:cNvPr>
            <p:cNvSpPr/>
            <p:nvPr/>
          </p:nvSpPr>
          <p:spPr>
            <a:xfrm>
              <a:off x="7915025" y="1013178"/>
              <a:ext cx="3534730" cy="339261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4AEDC7-02B1-6196-4F16-1AC825697BBE}"/>
                </a:ext>
              </a:extLst>
            </p:cNvPr>
            <p:cNvCxnSpPr>
              <a:stCxn id="40" idx="2"/>
              <a:endCxn id="41" idx="2"/>
            </p:cNvCxnSpPr>
            <p:nvPr/>
          </p:nvCxnSpPr>
          <p:spPr>
            <a:xfrm>
              <a:off x="8458200" y="644982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1F53F5F-1B05-2044-DBD9-C11DD3435EE8}"/>
                </a:ext>
              </a:extLst>
            </p:cNvPr>
            <p:cNvCxnSpPr/>
            <p:nvPr/>
          </p:nvCxnSpPr>
          <p:spPr>
            <a:xfrm>
              <a:off x="10890956" y="639337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844C484-4285-8CB6-FE9F-182B9B086496}"/>
              </a:ext>
            </a:extLst>
          </p:cNvPr>
          <p:cNvSpPr txBox="1"/>
          <p:nvPr/>
        </p:nvSpPr>
        <p:spPr>
          <a:xfrm>
            <a:off x="9075240" y="2739843"/>
            <a:ext cx="21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err="1"/>
              <a:t>Produced</a:t>
            </a:r>
            <a:r>
              <a:rPr lang="da-DK"/>
              <a:t> data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3BC99BD-59F8-C64E-CEFE-B5E5C0F0F105}"/>
              </a:ext>
            </a:extLst>
          </p:cNvPr>
          <p:cNvSpPr/>
          <p:nvPr/>
        </p:nvSpPr>
        <p:spPr>
          <a:xfrm rot="4341924" flipH="1" flipV="1">
            <a:off x="11175638" y="3381850"/>
            <a:ext cx="1255479" cy="500554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  <a:gd name="connsiteX0" fmla="*/ 0 w 1229338"/>
              <a:gd name="connsiteY0" fmla="*/ 99134 h 233280"/>
              <a:gd name="connsiteX1" fmla="*/ 762807 w 1229338"/>
              <a:gd name="connsiteY1" fmla="*/ 233265 h 233280"/>
              <a:gd name="connsiteX2" fmla="*/ 1229338 w 1229338"/>
              <a:gd name="connsiteY2" fmla="*/ 0 h 233280"/>
              <a:gd name="connsiteX0" fmla="*/ 0 w 1229338"/>
              <a:gd name="connsiteY0" fmla="*/ 99134 h 272718"/>
              <a:gd name="connsiteX1" fmla="*/ 555276 w 1229338"/>
              <a:gd name="connsiteY1" fmla="*/ 272707 h 272718"/>
              <a:gd name="connsiteX2" fmla="*/ 1229338 w 1229338"/>
              <a:gd name="connsiteY2" fmla="*/ 0 h 272718"/>
              <a:gd name="connsiteX0" fmla="*/ 0 w 1229338"/>
              <a:gd name="connsiteY0" fmla="*/ 99134 h 282577"/>
              <a:gd name="connsiteX1" fmla="*/ 646071 w 1229338"/>
              <a:gd name="connsiteY1" fmla="*/ 282567 h 282577"/>
              <a:gd name="connsiteX2" fmla="*/ 1229338 w 1229338"/>
              <a:gd name="connsiteY2" fmla="*/ 0 h 282577"/>
              <a:gd name="connsiteX0" fmla="*/ 0 w 1229338"/>
              <a:gd name="connsiteY0" fmla="*/ 99134 h 243139"/>
              <a:gd name="connsiteX1" fmla="*/ 581217 w 1229338"/>
              <a:gd name="connsiteY1" fmla="*/ 243125 h 243139"/>
              <a:gd name="connsiteX2" fmla="*/ 1229338 w 1229338"/>
              <a:gd name="connsiteY2" fmla="*/ 0 h 243139"/>
              <a:gd name="connsiteX0" fmla="*/ 0 w 1229338"/>
              <a:gd name="connsiteY0" fmla="*/ 99134 h 292437"/>
              <a:gd name="connsiteX1" fmla="*/ 555276 w 1229338"/>
              <a:gd name="connsiteY1" fmla="*/ 292427 h 292437"/>
              <a:gd name="connsiteX2" fmla="*/ 1229338 w 1229338"/>
              <a:gd name="connsiteY2" fmla="*/ 0 h 292437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432738"/>
              <a:gd name="connsiteX1" fmla="*/ 646071 w 1229338"/>
              <a:gd name="connsiteY1" fmla="*/ 430472 h 432738"/>
              <a:gd name="connsiteX2" fmla="*/ 1229338 w 1229338"/>
              <a:gd name="connsiteY2" fmla="*/ 0 h 432738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1491"/>
              <a:gd name="connsiteX1" fmla="*/ 646071 w 1229338"/>
              <a:gd name="connsiteY1" fmla="*/ 430472 h 431491"/>
              <a:gd name="connsiteX2" fmla="*/ 1229338 w 1229338"/>
              <a:gd name="connsiteY2" fmla="*/ 0 h 431491"/>
              <a:gd name="connsiteX0" fmla="*/ 0 w 1229338"/>
              <a:gd name="connsiteY0" fmla="*/ 99134 h 323833"/>
              <a:gd name="connsiteX1" fmla="*/ 646071 w 1229338"/>
              <a:gd name="connsiteY1" fmla="*/ 322008 h 323833"/>
              <a:gd name="connsiteX2" fmla="*/ 1229338 w 1229338"/>
              <a:gd name="connsiteY2" fmla="*/ 0 h 323833"/>
              <a:gd name="connsiteX0" fmla="*/ 0 w 1384987"/>
              <a:gd name="connsiteY0" fmla="*/ 99134 h 323833"/>
              <a:gd name="connsiteX1" fmla="*/ 801720 w 1384987"/>
              <a:gd name="connsiteY1" fmla="*/ 322008 h 323833"/>
              <a:gd name="connsiteX2" fmla="*/ 1384987 w 1384987"/>
              <a:gd name="connsiteY2" fmla="*/ 0 h 323833"/>
              <a:gd name="connsiteX0" fmla="*/ 0 w 1514694"/>
              <a:gd name="connsiteY0" fmla="*/ 59692 h 284391"/>
              <a:gd name="connsiteX1" fmla="*/ 801720 w 1514694"/>
              <a:gd name="connsiteY1" fmla="*/ 282566 h 284391"/>
              <a:gd name="connsiteX2" fmla="*/ 1514694 w 1514694"/>
              <a:gd name="connsiteY2" fmla="*/ 0 h 284391"/>
              <a:gd name="connsiteX0" fmla="*/ 0 w 1397957"/>
              <a:gd name="connsiteY0" fmla="*/ 30111 h 284069"/>
              <a:gd name="connsiteX1" fmla="*/ 684983 w 1397957"/>
              <a:gd name="connsiteY1" fmla="*/ 282566 h 284069"/>
              <a:gd name="connsiteX2" fmla="*/ 1397957 w 1397957"/>
              <a:gd name="connsiteY2" fmla="*/ 0 h 28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957" h="284069">
                <a:moveTo>
                  <a:pt x="0" y="30111"/>
                </a:moveTo>
                <a:cubicBezTo>
                  <a:pt x="143847" y="150631"/>
                  <a:pt x="417402" y="300732"/>
                  <a:pt x="684983" y="282566"/>
                </a:cubicBezTo>
                <a:cubicBezTo>
                  <a:pt x="1017419" y="274261"/>
                  <a:pt x="1240114" y="117410"/>
                  <a:pt x="1397957" y="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86BF77-8154-3F91-70E3-92D89FB7442B}"/>
              </a:ext>
            </a:extLst>
          </p:cNvPr>
          <p:cNvCxnSpPr>
            <a:cxnSpLocks/>
          </p:cNvCxnSpPr>
          <p:nvPr/>
        </p:nvCxnSpPr>
        <p:spPr>
          <a:xfrm>
            <a:off x="7986269" y="2655474"/>
            <a:ext cx="880533" cy="180622"/>
          </a:xfrm>
          <a:prstGeom prst="line">
            <a:avLst/>
          </a:prstGeom>
          <a:ln w="50800">
            <a:solidFill>
              <a:srgbClr val="3E5D85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8019667-52B1-82A9-0A83-8BF488DD4158}"/>
              </a:ext>
            </a:extLst>
          </p:cNvPr>
          <p:cNvSpPr txBox="1"/>
          <p:nvPr/>
        </p:nvSpPr>
        <p:spPr>
          <a:xfrm>
            <a:off x="4090037" y="3680917"/>
            <a:ext cx="2129892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dirty="0"/>
              <a:t>Generate instrument 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E238C8D-D388-FF68-5BD2-2CE9F12FB664}"/>
              </a:ext>
            </a:extLst>
          </p:cNvPr>
          <p:cNvCxnSpPr>
            <a:cxnSpLocks/>
          </p:cNvCxnSpPr>
          <p:nvPr/>
        </p:nvCxnSpPr>
        <p:spPr>
          <a:xfrm flipV="1">
            <a:off x="7940651" y="1973888"/>
            <a:ext cx="1008844" cy="177332"/>
          </a:xfrm>
          <a:prstGeom prst="line">
            <a:avLst/>
          </a:prstGeom>
          <a:ln w="44450">
            <a:solidFill>
              <a:srgbClr val="3E5D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BD1EC9F7-7D6E-027C-3A50-06908EC58C89}"/>
              </a:ext>
            </a:extLst>
          </p:cNvPr>
          <p:cNvSpPr/>
          <p:nvPr/>
        </p:nvSpPr>
        <p:spPr>
          <a:xfrm>
            <a:off x="6023992" y="1329059"/>
            <a:ext cx="1972531" cy="1972531"/>
          </a:xfrm>
          <a:prstGeom prst="ellipse">
            <a:avLst/>
          </a:prstGeom>
          <a:solidFill>
            <a:srgbClr val="5371DC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1" name="Google Shape;124;p19">
            <a:extLst>
              <a:ext uri="{FF2B5EF4-FFF2-40B4-BE49-F238E27FC236}">
                <a16:creationId xmlns:a16="http://schemas.microsoft.com/office/drawing/2014/main" id="{7744147C-329A-BB01-AABB-BBEAD985D5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349" y="588207"/>
            <a:ext cx="1932701" cy="62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52A724-B93A-3156-3849-C9BE7967F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2" y="454230"/>
            <a:ext cx="1491703" cy="774945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3DB3322-9861-70C7-7DB2-2AE27B8C58D3}"/>
              </a:ext>
            </a:extLst>
          </p:cNvPr>
          <p:cNvSpPr/>
          <p:nvPr/>
        </p:nvSpPr>
        <p:spPr>
          <a:xfrm>
            <a:off x="8378547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BC8808-D1D8-EA67-6203-828E7FB8D384}"/>
              </a:ext>
            </a:extLst>
          </p:cNvPr>
          <p:cNvSpPr txBox="1"/>
          <p:nvPr/>
        </p:nvSpPr>
        <p:spPr>
          <a:xfrm>
            <a:off x="8275174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/>
              <a:t>c file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2165F66-89EB-CB00-77C3-A6ED82DC15A8}"/>
              </a:ext>
            </a:extLst>
          </p:cNvPr>
          <p:cNvSpPr/>
          <p:nvPr/>
        </p:nvSpPr>
        <p:spPr>
          <a:xfrm>
            <a:off x="10398555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B54D6-A31A-BCA1-B1EC-B2E3FBAC5C1D}"/>
              </a:ext>
            </a:extLst>
          </p:cNvPr>
          <p:cNvSpPr txBox="1"/>
          <p:nvPr/>
        </p:nvSpPr>
        <p:spPr>
          <a:xfrm>
            <a:off x="10256298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 err="1"/>
              <a:t>Executable</a:t>
            </a:r>
            <a:endParaRPr lang="da-DK" sz="2000" i="1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E6537A-8A62-39C6-3646-1D0CAE43A426}"/>
              </a:ext>
            </a:extLst>
          </p:cNvPr>
          <p:cNvSpPr txBox="1"/>
          <p:nvPr/>
        </p:nvSpPr>
        <p:spPr>
          <a:xfrm>
            <a:off x="7462363" y="6004984"/>
            <a:ext cx="122413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err="1"/>
              <a:t>McStas</a:t>
            </a:r>
            <a:endParaRPr lang="da-DK" sz="2000"/>
          </a:p>
          <a:p>
            <a:pPr algn="ctr"/>
            <a:r>
              <a:rPr lang="da-DK" sz="2000"/>
              <a:t>compiler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EC3A69-A7EA-7D30-7720-178CD9DBAFDC}"/>
              </a:ext>
            </a:extLst>
          </p:cNvPr>
          <p:cNvSpPr txBox="1"/>
          <p:nvPr/>
        </p:nvSpPr>
        <p:spPr>
          <a:xfrm>
            <a:off x="9342222" y="6004984"/>
            <a:ext cx="159970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/>
              <a:t>Users</a:t>
            </a:r>
          </a:p>
          <a:p>
            <a:pPr algn="ctr"/>
            <a:r>
              <a:rPr lang="da-DK" sz="2000"/>
              <a:t>c - compiler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DE57C85A-80A4-53D9-E799-E9B9E65596B4}"/>
              </a:ext>
            </a:extLst>
          </p:cNvPr>
          <p:cNvSpPr/>
          <p:nvPr/>
        </p:nvSpPr>
        <p:spPr>
          <a:xfrm>
            <a:off x="7640168" y="5692506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32C475E3-C066-9392-06F3-A4599285FFA6}"/>
              </a:ext>
            </a:extLst>
          </p:cNvPr>
          <p:cNvSpPr/>
          <p:nvPr/>
        </p:nvSpPr>
        <p:spPr>
          <a:xfrm>
            <a:off x="9681753" y="5689631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C83860-033A-FB2C-CF40-CC3C7B928E9D}"/>
              </a:ext>
            </a:extLst>
          </p:cNvPr>
          <p:cNvSpPr txBox="1"/>
          <p:nvPr/>
        </p:nvSpPr>
        <p:spPr>
          <a:xfrm>
            <a:off x="6032118" y="2103650"/>
            <a:ext cx="197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000" dirty="0">
                <a:solidFill>
                  <a:schemeClr val="bg1"/>
                </a:solidFill>
              </a:rPr>
              <a:t>McStasScript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BFA17B1-8C39-5098-0D3F-C5C7A86D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DD530C-C56F-466A-DEA5-3C8FEB9B73AE}"/>
              </a:ext>
            </a:extLst>
          </p:cNvPr>
          <p:cNvSpPr/>
          <p:nvPr/>
        </p:nvSpPr>
        <p:spPr>
          <a:xfrm>
            <a:off x="6286902" y="4214905"/>
            <a:ext cx="1401738" cy="15034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32AB7-395C-419C-A587-25494256C1A8}"/>
              </a:ext>
            </a:extLst>
          </p:cNvPr>
          <p:cNvSpPr txBox="1"/>
          <p:nvPr/>
        </p:nvSpPr>
        <p:spPr>
          <a:xfrm>
            <a:off x="6223261" y="3886438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/>
              <a:t>Instrument file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8A5CC-5C4F-3A36-0E53-726974902F97}"/>
              </a:ext>
            </a:extLst>
          </p:cNvPr>
          <p:cNvSpPr/>
          <p:nvPr/>
        </p:nvSpPr>
        <p:spPr>
          <a:xfrm>
            <a:off x="6407823" y="4352121"/>
            <a:ext cx="887626" cy="47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53D48-A0B4-2E18-0B86-6432D5452506}"/>
              </a:ext>
            </a:extLst>
          </p:cNvPr>
          <p:cNvSpPr/>
          <p:nvPr/>
        </p:nvSpPr>
        <p:spPr>
          <a:xfrm>
            <a:off x="6407823" y="4428809"/>
            <a:ext cx="723398" cy="4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14436-83C2-45EB-B41D-814C67E0C3E4}"/>
              </a:ext>
            </a:extLst>
          </p:cNvPr>
          <p:cNvSpPr/>
          <p:nvPr/>
        </p:nvSpPr>
        <p:spPr>
          <a:xfrm>
            <a:off x="6399866" y="4641759"/>
            <a:ext cx="83456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9B1A0-0F6F-95A7-21DC-90CAE866F352}"/>
              </a:ext>
            </a:extLst>
          </p:cNvPr>
          <p:cNvSpPr/>
          <p:nvPr/>
        </p:nvSpPr>
        <p:spPr>
          <a:xfrm>
            <a:off x="6407823" y="5534876"/>
            <a:ext cx="723398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72AF94-8C3F-B60E-BBFB-26F246176FCA}"/>
              </a:ext>
            </a:extLst>
          </p:cNvPr>
          <p:cNvSpPr/>
          <p:nvPr/>
        </p:nvSpPr>
        <p:spPr>
          <a:xfrm>
            <a:off x="6407642" y="4722999"/>
            <a:ext cx="594629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88DC7-7BE4-A444-AC95-A11B53748D7B}"/>
              </a:ext>
            </a:extLst>
          </p:cNvPr>
          <p:cNvSpPr/>
          <p:nvPr/>
        </p:nvSpPr>
        <p:spPr>
          <a:xfrm>
            <a:off x="6407642" y="4799374"/>
            <a:ext cx="67243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A0872-4B94-0586-956A-31A05EB657A5}"/>
              </a:ext>
            </a:extLst>
          </p:cNvPr>
          <p:cNvSpPr/>
          <p:nvPr/>
        </p:nvSpPr>
        <p:spPr>
          <a:xfrm>
            <a:off x="6397487" y="5066046"/>
            <a:ext cx="46948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313516-9DC9-0D05-1E13-DB9B33425872}"/>
              </a:ext>
            </a:extLst>
          </p:cNvPr>
          <p:cNvSpPr/>
          <p:nvPr/>
        </p:nvSpPr>
        <p:spPr>
          <a:xfrm>
            <a:off x="6400884" y="5151452"/>
            <a:ext cx="532067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9AB278-B449-BB71-406A-213B884692AC}"/>
              </a:ext>
            </a:extLst>
          </p:cNvPr>
          <p:cNvSpPr/>
          <p:nvPr/>
        </p:nvSpPr>
        <p:spPr>
          <a:xfrm>
            <a:off x="6407642" y="5447392"/>
            <a:ext cx="45933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E7B4AA-94CD-5BE1-55F7-51592F134784}"/>
              </a:ext>
            </a:extLst>
          </p:cNvPr>
          <p:cNvSpPr/>
          <p:nvPr/>
        </p:nvSpPr>
        <p:spPr>
          <a:xfrm>
            <a:off x="6407642" y="5356177"/>
            <a:ext cx="82441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47E877-99DE-7D0C-5EDA-63CC3925007E}"/>
              </a:ext>
            </a:extLst>
          </p:cNvPr>
          <p:cNvSpPr/>
          <p:nvPr/>
        </p:nvSpPr>
        <p:spPr>
          <a:xfrm>
            <a:off x="6397486" y="4989827"/>
            <a:ext cx="83456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 Python slides for demo!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instrument simulations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000" dirty="0"/>
              <a:t>Mads Bertelsen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</a:t>
            </a:r>
            <a:r>
              <a:rPr lang="en-GB" dirty="0" err="1"/>
              <a:t>Bertelsen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2025-08-25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Monte Carlo ray-tracing simulation</a:t>
            </a:r>
          </a:p>
          <a:p>
            <a:pPr lvl="1"/>
            <a:r>
              <a:rPr lang="en-US" dirty="0"/>
              <a:t>Specialized for neutron scattering</a:t>
            </a:r>
          </a:p>
          <a:p>
            <a:pPr lvl="1"/>
            <a:r>
              <a:rPr lang="en-US" dirty="0"/>
              <a:t>Started 1998 at RISØ, DK</a:t>
            </a:r>
          </a:p>
          <a:p>
            <a:pPr lvl="1"/>
            <a:r>
              <a:rPr lang="en-US" dirty="0"/>
              <a:t>2 Full time developers at DMSC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69FD0E57-F372-3821-E325-75035645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29" y="1293782"/>
            <a:ext cx="1834451" cy="1077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F40A26-3387-C3B0-DA2C-A2B06E93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077" y="4298102"/>
            <a:ext cx="3250851" cy="21074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4E929C2-EAE7-8923-9CDC-5B71C971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08" y="4184374"/>
            <a:ext cx="2659325" cy="2207548"/>
          </a:xfrm>
          <a:prstGeom prst="rect">
            <a:avLst/>
          </a:prstGeom>
        </p:spPr>
      </p:pic>
      <p:pic>
        <p:nvPicPr>
          <p:cNvPr id="69" name="NX6A4141m.jpg">
            <a:extLst>
              <a:ext uri="{FF2B5EF4-FFF2-40B4-BE49-F238E27FC236}">
                <a16:creationId xmlns:a16="http://schemas.microsoft.com/office/drawing/2014/main" id="{9CDF07AC-5644-3F91-E5E9-2F333DF472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44933" y="3946431"/>
            <a:ext cx="1616621" cy="2196858"/>
          </a:xfrm>
          <a:prstGeom prst="rect">
            <a:avLst/>
          </a:prstGeom>
          <a:ln w="1260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22960D-DFF0-F9D7-73E1-21E0C285D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134" y="3711130"/>
            <a:ext cx="2161490" cy="2432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30F75-AB94-009A-324B-21D86D4F4355}"/>
              </a:ext>
            </a:extLst>
          </p:cNvPr>
          <p:cNvSpPr txBox="1"/>
          <p:nvPr/>
        </p:nvSpPr>
        <p:spPr>
          <a:xfrm>
            <a:off x="1089567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Peter Willendrup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26E787-5C14-A83C-7D61-20AB7D848871}"/>
              </a:ext>
            </a:extLst>
          </p:cNvPr>
          <p:cNvSpPr txBox="1"/>
          <p:nvPr/>
        </p:nvSpPr>
        <p:spPr>
          <a:xfrm>
            <a:off x="3357490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123" name="Shape 741">
            <a:extLst>
              <a:ext uri="{FF2B5EF4-FFF2-40B4-BE49-F238E27FC236}">
                <a16:creationId xmlns:a16="http://schemas.microsoft.com/office/drawing/2014/main" id="{7C2FA442-8072-7F30-FACB-7AFCD1BC4F68}"/>
              </a:ext>
            </a:extLst>
          </p:cNvPr>
          <p:cNvSpPr/>
          <p:nvPr/>
        </p:nvSpPr>
        <p:spPr>
          <a:xfrm rot="10800000">
            <a:off x="7775047" y="3289898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4" name="Shape 742">
            <a:extLst>
              <a:ext uri="{FF2B5EF4-FFF2-40B4-BE49-F238E27FC236}">
                <a16:creationId xmlns:a16="http://schemas.microsoft.com/office/drawing/2014/main" id="{489B4C63-8E42-06F3-D271-ECA6638357CF}"/>
              </a:ext>
            </a:extLst>
          </p:cNvPr>
          <p:cNvSpPr/>
          <p:nvPr/>
        </p:nvSpPr>
        <p:spPr>
          <a:xfrm flipH="1">
            <a:off x="7775047" y="3004655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5" name="Shape 743">
            <a:extLst>
              <a:ext uri="{FF2B5EF4-FFF2-40B4-BE49-F238E27FC236}">
                <a16:creationId xmlns:a16="http://schemas.microsoft.com/office/drawing/2014/main" id="{37F65B39-5783-0788-C465-BCF60BD194E6}"/>
              </a:ext>
            </a:extLst>
          </p:cNvPr>
          <p:cNvSpPr/>
          <p:nvPr/>
        </p:nvSpPr>
        <p:spPr>
          <a:xfrm>
            <a:off x="7608275" y="2586268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6" name="Shape 744">
            <a:extLst>
              <a:ext uri="{FF2B5EF4-FFF2-40B4-BE49-F238E27FC236}">
                <a16:creationId xmlns:a16="http://schemas.microsoft.com/office/drawing/2014/main" id="{4ED04504-EDD6-61EF-3001-E3281BFD0BBB}"/>
              </a:ext>
            </a:extLst>
          </p:cNvPr>
          <p:cNvSpPr/>
          <p:nvPr/>
        </p:nvSpPr>
        <p:spPr>
          <a:xfrm>
            <a:off x="7608987" y="2587904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745">
            <a:extLst>
              <a:ext uri="{FF2B5EF4-FFF2-40B4-BE49-F238E27FC236}">
                <a16:creationId xmlns:a16="http://schemas.microsoft.com/office/drawing/2014/main" id="{2EFF02EC-AAF1-F786-2940-D591B8884C34}"/>
              </a:ext>
            </a:extLst>
          </p:cNvPr>
          <p:cNvSpPr/>
          <p:nvPr/>
        </p:nvSpPr>
        <p:spPr>
          <a:xfrm>
            <a:off x="7659300" y="2874548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746">
            <a:extLst>
              <a:ext uri="{FF2B5EF4-FFF2-40B4-BE49-F238E27FC236}">
                <a16:creationId xmlns:a16="http://schemas.microsoft.com/office/drawing/2014/main" id="{46DC9438-C487-5C53-D630-4A218FFA9896}"/>
              </a:ext>
            </a:extLst>
          </p:cNvPr>
          <p:cNvSpPr/>
          <p:nvPr/>
        </p:nvSpPr>
        <p:spPr>
          <a:xfrm>
            <a:off x="7679095" y="2957783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9" name="Shape 748">
            <a:extLst>
              <a:ext uri="{FF2B5EF4-FFF2-40B4-BE49-F238E27FC236}">
                <a16:creationId xmlns:a16="http://schemas.microsoft.com/office/drawing/2014/main" id="{9C689D45-48EF-7E17-A700-7EF41459A3CA}"/>
              </a:ext>
            </a:extLst>
          </p:cNvPr>
          <p:cNvSpPr/>
          <p:nvPr/>
        </p:nvSpPr>
        <p:spPr>
          <a:xfrm>
            <a:off x="7219253" y="3006026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0" name="Shape 749">
            <a:extLst>
              <a:ext uri="{FF2B5EF4-FFF2-40B4-BE49-F238E27FC236}">
                <a16:creationId xmlns:a16="http://schemas.microsoft.com/office/drawing/2014/main" id="{C0B60C1D-88D1-DF10-8186-011E469A66B2}"/>
              </a:ext>
            </a:extLst>
          </p:cNvPr>
          <p:cNvSpPr/>
          <p:nvPr/>
        </p:nvSpPr>
        <p:spPr>
          <a:xfrm rot="10800000" flipH="1">
            <a:off x="7089974" y="3289898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1" name="Shape 851">
            <a:extLst>
              <a:ext uri="{FF2B5EF4-FFF2-40B4-BE49-F238E27FC236}">
                <a16:creationId xmlns:a16="http://schemas.microsoft.com/office/drawing/2014/main" id="{A519BF48-091D-723F-8CAD-981F51C079F5}"/>
              </a:ext>
            </a:extLst>
          </p:cNvPr>
          <p:cNvSpPr/>
          <p:nvPr/>
        </p:nvSpPr>
        <p:spPr>
          <a:xfrm>
            <a:off x="8063576" y="2667581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32" name="Shape 751">
            <a:extLst>
              <a:ext uri="{FF2B5EF4-FFF2-40B4-BE49-F238E27FC236}">
                <a16:creationId xmlns:a16="http://schemas.microsoft.com/office/drawing/2014/main" id="{D15B7A60-803F-E2CD-444F-45622B0B6BE0}"/>
              </a:ext>
            </a:extLst>
          </p:cNvPr>
          <p:cNvSpPr/>
          <p:nvPr/>
        </p:nvSpPr>
        <p:spPr>
          <a:xfrm>
            <a:off x="10449478" y="2133257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3" name="Shape 752">
            <a:extLst>
              <a:ext uri="{FF2B5EF4-FFF2-40B4-BE49-F238E27FC236}">
                <a16:creationId xmlns:a16="http://schemas.microsoft.com/office/drawing/2014/main" id="{10F9CC04-ED54-080A-A14D-12BBC3113179}"/>
              </a:ext>
            </a:extLst>
          </p:cNvPr>
          <p:cNvSpPr/>
          <p:nvPr/>
        </p:nvSpPr>
        <p:spPr>
          <a:xfrm rot="10800000" flipH="1">
            <a:off x="10453451" y="2404744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4" name="Shape 753">
            <a:extLst>
              <a:ext uri="{FF2B5EF4-FFF2-40B4-BE49-F238E27FC236}">
                <a16:creationId xmlns:a16="http://schemas.microsoft.com/office/drawing/2014/main" id="{CD5C1B97-E376-8FF9-BAE3-612532C79F73}"/>
              </a:ext>
            </a:extLst>
          </p:cNvPr>
          <p:cNvSpPr/>
          <p:nvPr/>
        </p:nvSpPr>
        <p:spPr>
          <a:xfrm>
            <a:off x="11319714" y="2396264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hape 754">
            <a:extLst>
              <a:ext uri="{FF2B5EF4-FFF2-40B4-BE49-F238E27FC236}">
                <a16:creationId xmlns:a16="http://schemas.microsoft.com/office/drawing/2014/main" id="{7DF2A984-2A8E-061E-F384-4551B70D8FB7}"/>
              </a:ext>
            </a:extLst>
          </p:cNvPr>
          <p:cNvSpPr/>
          <p:nvPr/>
        </p:nvSpPr>
        <p:spPr>
          <a:xfrm>
            <a:off x="11320063" y="2107585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755">
            <a:extLst>
              <a:ext uri="{FF2B5EF4-FFF2-40B4-BE49-F238E27FC236}">
                <a16:creationId xmlns:a16="http://schemas.microsoft.com/office/drawing/2014/main" id="{03993E63-C65F-9437-2E2B-C1E7319A230A}"/>
              </a:ext>
            </a:extLst>
          </p:cNvPr>
          <p:cNvSpPr/>
          <p:nvPr/>
        </p:nvSpPr>
        <p:spPr>
          <a:xfrm flipV="1">
            <a:off x="11320063" y="2154776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7" name="Shape 756">
            <a:extLst>
              <a:ext uri="{FF2B5EF4-FFF2-40B4-BE49-F238E27FC236}">
                <a16:creationId xmlns:a16="http://schemas.microsoft.com/office/drawing/2014/main" id="{3B671FAA-185A-B465-A3D5-ED6ABEA6CE19}"/>
              </a:ext>
            </a:extLst>
          </p:cNvPr>
          <p:cNvSpPr/>
          <p:nvPr/>
        </p:nvSpPr>
        <p:spPr>
          <a:xfrm flipV="1">
            <a:off x="11566307" y="2162755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8" name="Shape 757">
            <a:extLst>
              <a:ext uri="{FF2B5EF4-FFF2-40B4-BE49-F238E27FC236}">
                <a16:creationId xmlns:a16="http://schemas.microsoft.com/office/drawing/2014/main" id="{A4CCC805-6B41-172C-FD2B-299005CB1A8E}"/>
              </a:ext>
            </a:extLst>
          </p:cNvPr>
          <p:cNvSpPr/>
          <p:nvPr/>
        </p:nvSpPr>
        <p:spPr>
          <a:xfrm>
            <a:off x="11201809" y="2089980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758">
            <a:extLst>
              <a:ext uri="{FF2B5EF4-FFF2-40B4-BE49-F238E27FC236}">
                <a16:creationId xmlns:a16="http://schemas.microsoft.com/office/drawing/2014/main" id="{7B61947E-757C-4754-87CE-1F1B8D69ECDF}"/>
              </a:ext>
            </a:extLst>
          </p:cNvPr>
          <p:cNvSpPr/>
          <p:nvPr/>
        </p:nvSpPr>
        <p:spPr>
          <a:xfrm flipV="1">
            <a:off x="11684213" y="1570694"/>
            <a:ext cx="0" cy="584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0" name="Shape 759">
            <a:extLst>
              <a:ext uri="{FF2B5EF4-FFF2-40B4-BE49-F238E27FC236}">
                <a16:creationId xmlns:a16="http://schemas.microsoft.com/office/drawing/2014/main" id="{FED14C3C-36E6-2DEA-00E4-7BF885668515}"/>
              </a:ext>
            </a:extLst>
          </p:cNvPr>
          <p:cNvSpPr/>
          <p:nvPr/>
        </p:nvSpPr>
        <p:spPr>
          <a:xfrm flipV="1">
            <a:off x="11202565" y="1580429"/>
            <a:ext cx="0" cy="5727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1" name="Shape 760">
            <a:extLst>
              <a:ext uri="{FF2B5EF4-FFF2-40B4-BE49-F238E27FC236}">
                <a16:creationId xmlns:a16="http://schemas.microsoft.com/office/drawing/2014/main" id="{C34A30E6-D937-A30C-97A0-FA0908F98BA8}"/>
              </a:ext>
            </a:extLst>
          </p:cNvPr>
          <p:cNvSpPr/>
          <p:nvPr/>
        </p:nvSpPr>
        <p:spPr>
          <a:xfrm>
            <a:off x="11201809" y="1497919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Shape 761">
            <a:extLst>
              <a:ext uri="{FF2B5EF4-FFF2-40B4-BE49-F238E27FC236}">
                <a16:creationId xmlns:a16="http://schemas.microsoft.com/office/drawing/2014/main" id="{D269BFCE-AEF5-4C8D-141A-9AF6AA82E992}"/>
              </a:ext>
            </a:extLst>
          </p:cNvPr>
          <p:cNvSpPr/>
          <p:nvPr/>
        </p:nvSpPr>
        <p:spPr>
          <a:xfrm>
            <a:off x="10984645" y="3277953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3" name="Shape 762">
            <a:extLst>
              <a:ext uri="{FF2B5EF4-FFF2-40B4-BE49-F238E27FC236}">
                <a16:creationId xmlns:a16="http://schemas.microsoft.com/office/drawing/2014/main" id="{2B1C3970-4BD5-3A3D-18C2-345BCC3E6D02}"/>
              </a:ext>
            </a:extLst>
          </p:cNvPr>
          <p:cNvSpPr/>
          <p:nvPr/>
        </p:nvSpPr>
        <p:spPr>
          <a:xfrm>
            <a:off x="11478492" y="3157723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4" name="Shape 817">
            <a:extLst>
              <a:ext uri="{FF2B5EF4-FFF2-40B4-BE49-F238E27FC236}">
                <a16:creationId xmlns:a16="http://schemas.microsoft.com/office/drawing/2014/main" id="{433AA54C-9718-761A-81D1-3C97296B1035}"/>
              </a:ext>
            </a:extLst>
          </p:cNvPr>
          <p:cNvSpPr/>
          <p:nvPr/>
        </p:nvSpPr>
        <p:spPr>
          <a:xfrm>
            <a:off x="6863704" y="3020317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5" name="Shape 818">
            <a:extLst>
              <a:ext uri="{FF2B5EF4-FFF2-40B4-BE49-F238E27FC236}">
                <a16:creationId xmlns:a16="http://schemas.microsoft.com/office/drawing/2014/main" id="{212D4107-CE2C-AC20-0AB2-B5D948E875A4}"/>
              </a:ext>
            </a:extLst>
          </p:cNvPr>
          <p:cNvSpPr/>
          <p:nvPr/>
        </p:nvSpPr>
        <p:spPr>
          <a:xfrm>
            <a:off x="11073288" y="3381664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6" name="Shape 819">
            <a:extLst>
              <a:ext uri="{FF2B5EF4-FFF2-40B4-BE49-F238E27FC236}">
                <a16:creationId xmlns:a16="http://schemas.microsoft.com/office/drawing/2014/main" id="{3D13ED0B-88DA-7250-99C3-F7F51614229F}"/>
              </a:ext>
            </a:extLst>
          </p:cNvPr>
          <p:cNvSpPr/>
          <p:nvPr/>
        </p:nvSpPr>
        <p:spPr>
          <a:xfrm flipV="1">
            <a:off x="11071752" y="2342191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7" name="Shape 820">
            <a:extLst>
              <a:ext uri="{FF2B5EF4-FFF2-40B4-BE49-F238E27FC236}">
                <a16:creationId xmlns:a16="http://schemas.microsoft.com/office/drawing/2014/main" id="{E8479934-F13F-01D8-B450-E97D0D97D6A5}"/>
              </a:ext>
            </a:extLst>
          </p:cNvPr>
          <p:cNvSpPr/>
          <p:nvPr/>
        </p:nvSpPr>
        <p:spPr>
          <a:xfrm>
            <a:off x="10017978" y="2168109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8" name="Shape 821">
            <a:extLst>
              <a:ext uri="{FF2B5EF4-FFF2-40B4-BE49-F238E27FC236}">
                <a16:creationId xmlns:a16="http://schemas.microsoft.com/office/drawing/2014/main" id="{7854A38B-FC2F-313A-FD64-12B4A95B6423}"/>
              </a:ext>
            </a:extLst>
          </p:cNvPr>
          <p:cNvSpPr/>
          <p:nvPr/>
        </p:nvSpPr>
        <p:spPr>
          <a:xfrm flipV="1">
            <a:off x="8231046" y="2164588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9" name="Shape 822">
            <a:extLst>
              <a:ext uri="{FF2B5EF4-FFF2-40B4-BE49-F238E27FC236}">
                <a16:creationId xmlns:a16="http://schemas.microsoft.com/office/drawing/2014/main" id="{CA2E32E4-B515-11A9-8A11-140B7983B6F2}"/>
              </a:ext>
            </a:extLst>
          </p:cNvPr>
          <p:cNvSpPr/>
          <p:nvPr/>
        </p:nvSpPr>
        <p:spPr>
          <a:xfrm flipH="1" flipV="1">
            <a:off x="7540031" y="3058921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0" name="Shape 823">
            <a:extLst>
              <a:ext uri="{FF2B5EF4-FFF2-40B4-BE49-F238E27FC236}">
                <a16:creationId xmlns:a16="http://schemas.microsoft.com/office/drawing/2014/main" id="{9EB77155-A318-2542-EFF4-54B786EEAEED}"/>
              </a:ext>
            </a:extLst>
          </p:cNvPr>
          <p:cNvSpPr/>
          <p:nvPr/>
        </p:nvSpPr>
        <p:spPr>
          <a:xfrm flipH="1" flipV="1">
            <a:off x="6891557" y="3050365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1" name="Shape 824">
            <a:extLst>
              <a:ext uri="{FF2B5EF4-FFF2-40B4-BE49-F238E27FC236}">
                <a16:creationId xmlns:a16="http://schemas.microsoft.com/office/drawing/2014/main" id="{14FAA9A2-FE78-FA4C-8DB4-0163BCAC9EF5}"/>
              </a:ext>
            </a:extLst>
          </p:cNvPr>
          <p:cNvSpPr/>
          <p:nvPr/>
        </p:nvSpPr>
        <p:spPr>
          <a:xfrm>
            <a:off x="11116958" y="3442205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2" name="Shape 825">
            <a:extLst>
              <a:ext uri="{FF2B5EF4-FFF2-40B4-BE49-F238E27FC236}">
                <a16:creationId xmlns:a16="http://schemas.microsoft.com/office/drawing/2014/main" id="{119251EC-8890-21FF-E961-C15181B7CB97}"/>
              </a:ext>
            </a:extLst>
          </p:cNvPr>
          <p:cNvSpPr/>
          <p:nvPr/>
        </p:nvSpPr>
        <p:spPr>
          <a:xfrm flipV="1">
            <a:off x="11111231" y="2283708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3" name="Shape 826">
            <a:extLst>
              <a:ext uri="{FF2B5EF4-FFF2-40B4-BE49-F238E27FC236}">
                <a16:creationId xmlns:a16="http://schemas.microsoft.com/office/drawing/2014/main" id="{8EDC4422-6C56-72FB-0045-CE817456DAE7}"/>
              </a:ext>
            </a:extLst>
          </p:cNvPr>
          <p:cNvSpPr/>
          <p:nvPr/>
        </p:nvSpPr>
        <p:spPr>
          <a:xfrm flipV="1">
            <a:off x="10337906" y="2290765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4" name="Shape 827">
            <a:extLst>
              <a:ext uri="{FF2B5EF4-FFF2-40B4-BE49-F238E27FC236}">
                <a16:creationId xmlns:a16="http://schemas.microsoft.com/office/drawing/2014/main" id="{94C53271-21EE-8867-EADD-7275F904B8AD}"/>
              </a:ext>
            </a:extLst>
          </p:cNvPr>
          <p:cNvSpPr/>
          <p:nvPr/>
        </p:nvSpPr>
        <p:spPr>
          <a:xfrm flipH="1" flipV="1">
            <a:off x="9369138" y="2446876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5" name="Shape 828">
            <a:extLst>
              <a:ext uri="{FF2B5EF4-FFF2-40B4-BE49-F238E27FC236}">
                <a16:creationId xmlns:a16="http://schemas.microsoft.com/office/drawing/2014/main" id="{8F81BC43-B95D-F62F-3A4D-EF12E64EF62B}"/>
              </a:ext>
            </a:extLst>
          </p:cNvPr>
          <p:cNvSpPr/>
          <p:nvPr/>
        </p:nvSpPr>
        <p:spPr>
          <a:xfrm flipV="1">
            <a:off x="9210761" y="2446768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6" name="Shape 829">
            <a:extLst>
              <a:ext uri="{FF2B5EF4-FFF2-40B4-BE49-F238E27FC236}">
                <a16:creationId xmlns:a16="http://schemas.microsoft.com/office/drawing/2014/main" id="{832268F1-E9C5-4772-E2B4-5EF7EB78603D}"/>
              </a:ext>
            </a:extLst>
          </p:cNvPr>
          <p:cNvSpPr/>
          <p:nvPr/>
        </p:nvSpPr>
        <p:spPr>
          <a:xfrm flipH="1">
            <a:off x="7983689" y="3029329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7" name="Shape 830">
            <a:extLst>
              <a:ext uri="{FF2B5EF4-FFF2-40B4-BE49-F238E27FC236}">
                <a16:creationId xmlns:a16="http://schemas.microsoft.com/office/drawing/2014/main" id="{6761051D-6805-5AF3-32A1-45B787229D74}"/>
              </a:ext>
            </a:extLst>
          </p:cNvPr>
          <p:cNvSpPr/>
          <p:nvPr/>
        </p:nvSpPr>
        <p:spPr>
          <a:xfrm>
            <a:off x="7660478" y="3091845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8" name="Shape 831">
            <a:extLst>
              <a:ext uri="{FF2B5EF4-FFF2-40B4-BE49-F238E27FC236}">
                <a16:creationId xmlns:a16="http://schemas.microsoft.com/office/drawing/2014/main" id="{11BC566A-AD2F-444A-E7A6-468F8E350655}"/>
              </a:ext>
            </a:extLst>
          </p:cNvPr>
          <p:cNvSpPr/>
          <p:nvPr/>
        </p:nvSpPr>
        <p:spPr>
          <a:xfrm flipV="1">
            <a:off x="6881301" y="3094802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9" name="Shape 832">
            <a:extLst>
              <a:ext uri="{FF2B5EF4-FFF2-40B4-BE49-F238E27FC236}">
                <a16:creationId xmlns:a16="http://schemas.microsoft.com/office/drawing/2014/main" id="{9A4AAFE2-BFF6-4720-D6CB-C5F984D68476}"/>
              </a:ext>
            </a:extLst>
          </p:cNvPr>
          <p:cNvSpPr/>
          <p:nvPr/>
        </p:nvSpPr>
        <p:spPr>
          <a:xfrm>
            <a:off x="7089974" y="3002766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0" name="Shape 857">
            <a:extLst>
              <a:ext uri="{FF2B5EF4-FFF2-40B4-BE49-F238E27FC236}">
                <a16:creationId xmlns:a16="http://schemas.microsoft.com/office/drawing/2014/main" id="{FAC46016-B3E7-EB67-0D57-A4E3251307DE}"/>
              </a:ext>
            </a:extLst>
          </p:cNvPr>
          <p:cNvSpPr/>
          <p:nvPr/>
        </p:nvSpPr>
        <p:spPr>
          <a:xfrm>
            <a:off x="9140964" y="2131424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1" name="Shape 858">
            <a:extLst>
              <a:ext uri="{FF2B5EF4-FFF2-40B4-BE49-F238E27FC236}">
                <a16:creationId xmlns:a16="http://schemas.microsoft.com/office/drawing/2014/main" id="{764A1339-C52A-E6F0-5AFB-1166844DC78D}"/>
              </a:ext>
            </a:extLst>
          </p:cNvPr>
          <p:cNvSpPr/>
          <p:nvPr/>
        </p:nvSpPr>
        <p:spPr>
          <a:xfrm>
            <a:off x="9378216" y="2521242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2" name="Shape 835">
            <a:extLst>
              <a:ext uri="{FF2B5EF4-FFF2-40B4-BE49-F238E27FC236}">
                <a16:creationId xmlns:a16="http://schemas.microsoft.com/office/drawing/2014/main" id="{677AAC45-40C0-D4B2-FEEF-B47EE0525777}"/>
              </a:ext>
            </a:extLst>
          </p:cNvPr>
          <p:cNvSpPr/>
          <p:nvPr/>
        </p:nvSpPr>
        <p:spPr>
          <a:xfrm>
            <a:off x="6887071" y="3202367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3" name="Shape 836">
            <a:extLst>
              <a:ext uri="{FF2B5EF4-FFF2-40B4-BE49-F238E27FC236}">
                <a16:creationId xmlns:a16="http://schemas.microsoft.com/office/drawing/2014/main" id="{FB0F4F42-19BC-3A9B-7FB3-41FFB8D4E529}"/>
              </a:ext>
            </a:extLst>
          </p:cNvPr>
          <p:cNvSpPr/>
          <p:nvPr/>
        </p:nvSpPr>
        <p:spPr>
          <a:xfrm flipH="1">
            <a:off x="7363262" y="3024205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4" name="Shape 837">
            <a:extLst>
              <a:ext uri="{FF2B5EF4-FFF2-40B4-BE49-F238E27FC236}">
                <a16:creationId xmlns:a16="http://schemas.microsoft.com/office/drawing/2014/main" id="{2C61F426-02E6-79C9-8724-B450FEA3FFEA}"/>
              </a:ext>
            </a:extLst>
          </p:cNvPr>
          <p:cNvSpPr/>
          <p:nvPr/>
        </p:nvSpPr>
        <p:spPr>
          <a:xfrm>
            <a:off x="7952570" y="3026531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5" name="Shape 838">
            <a:extLst>
              <a:ext uri="{FF2B5EF4-FFF2-40B4-BE49-F238E27FC236}">
                <a16:creationId xmlns:a16="http://schemas.microsoft.com/office/drawing/2014/main" id="{4DB45802-2568-0AD5-9C64-54DF124A30FF}"/>
              </a:ext>
            </a:extLst>
          </p:cNvPr>
          <p:cNvSpPr/>
          <p:nvPr/>
        </p:nvSpPr>
        <p:spPr>
          <a:xfrm flipH="1">
            <a:off x="9081511" y="2490747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6" name="Shape 839">
            <a:extLst>
              <a:ext uri="{FF2B5EF4-FFF2-40B4-BE49-F238E27FC236}">
                <a16:creationId xmlns:a16="http://schemas.microsoft.com/office/drawing/2014/main" id="{536F5A04-6CD6-A1C7-6DE1-787FBAF87F15}"/>
              </a:ext>
            </a:extLst>
          </p:cNvPr>
          <p:cNvSpPr/>
          <p:nvPr/>
        </p:nvSpPr>
        <p:spPr>
          <a:xfrm flipV="1">
            <a:off x="9320322" y="2139118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7" name="Shape 840">
            <a:extLst>
              <a:ext uri="{FF2B5EF4-FFF2-40B4-BE49-F238E27FC236}">
                <a16:creationId xmlns:a16="http://schemas.microsoft.com/office/drawing/2014/main" id="{DE4F42CC-6A0D-81E9-1373-3FC6AD61AFCD}"/>
              </a:ext>
            </a:extLst>
          </p:cNvPr>
          <p:cNvSpPr/>
          <p:nvPr/>
        </p:nvSpPr>
        <p:spPr>
          <a:xfrm flipH="1" flipV="1">
            <a:off x="10305830" y="2138988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8" name="Shape 841">
            <a:extLst>
              <a:ext uri="{FF2B5EF4-FFF2-40B4-BE49-F238E27FC236}">
                <a16:creationId xmlns:a16="http://schemas.microsoft.com/office/drawing/2014/main" id="{0DF053FB-343E-8807-B058-36B92297B732}"/>
              </a:ext>
            </a:extLst>
          </p:cNvPr>
          <p:cNvSpPr/>
          <p:nvPr/>
        </p:nvSpPr>
        <p:spPr>
          <a:xfrm flipH="1">
            <a:off x="11030513" y="2399911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9" name="Shape 842">
            <a:extLst>
              <a:ext uri="{FF2B5EF4-FFF2-40B4-BE49-F238E27FC236}">
                <a16:creationId xmlns:a16="http://schemas.microsoft.com/office/drawing/2014/main" id="{5A1D0F3C-DD6C-1E4D-DF42-EB9F7962F6B8}"/>
              </a:ext>
            </a:extLst>
          </p:cNvPr>
          <p:cNvSpPr/>
          <p:nvPr/>
        </p:nvSpPr>
        <p:spPr>
          <a:xfrm flipH="1" flipV="1">
            <a:off x="11029274" y="3330916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0" name="Shape 843">
            <a:extLst>
              <a:ext uri="{FF2B5EF4-FFF2-40B4-BE49-F238E27FC236}">
                <a16:creationId xmlns:a16="http://schemas.microsoft.com/office/drawing/2014/main" id="{16441CCB-058D-8581-3245-84769CD5D391}"/>
              </a:ext>
            </a:extLst>
          </p:cNvPr>
          <p:cNvSpPr/>
          <p:nvPr/>
        </p:nvSpPr>
        <p:spPr>
          <a:xfrm>
            <a:off x="7759183" y="2990409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1" name="Shape 844">
            <a:extLst>
              <a:ext uri="{FF2B5EF4-FFF2-40B4-BE49-F238E27FC236}">
                <a16:creationId xmlns:a16="http://schemas.microsoft.com/office/drawing/2014/main" id="{F4606BAC-0C18-F79A-DF9E-25286656EB8E}"/>
              </a:ext>
            </a:extLst>
          </p:cNvPr>
          <p:cNvSpPr/>
          <p:nvPr/>
        </p:nvSpPr>
        <p:spPr>
          <a:xfrm>
            <a:off x="7821163" y="3036173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2" name="Shape 845">
            <a:extLst>
              <a:ext uri="{FF2B5EF4-FFF2-40B4-BE49-F238E27FC236}">
                <a16:creationId xmlns:a16="http://schemas.microsoft.com/office/drawing/2014/main" id="{AF311038-269E-1C3D-C61F-821CBEA45160}"/>
              </a:ext>
            </a:extLst>
          </p:cNvPr>
          <p:cNvSpPr/>
          <p:nvPr/>
        </p:nvSpPr>
        <p:spPr>
          <a:xfrm flipH="1" flipV="1">
            <a:off x="7738045" y="2972957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3" name="Shape 849">
            <a:extLst>
              <a:ext uri="{FF2B5EF4-FFF2-40B4-BE49-F238E27FC236}">
                <a16:creationId xmlns:a16="http://schemas.microsoft.com/office/drawing/2014/main" id="{03EABEC2-2139-0E65-2F55-846B418DB9F6}"/>
              </a:ext>
            </a:extLst>
          </p:cNvPr>
          <p:cNvSpPr/>
          <p:nvPr/>
        </p:nvSpPr>
        <p:spPr>
          <a:xfrm flipV="1">
            <a:off x="8236187" y="2734900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4" name="Shape 859">
            <a:extLst>
              <a:ext uri="{FF2B5EF4-FFF2-40B4-BE49-F238E27FC236}">
                <a16:creationId xmlns:a16="http://schemas.microsoft.com/office/drawing/2014/main" id="{F8F0D464-4B79-CF49-E7CE-143E30F83AB2}"/>
              </a:ext>
            </a:extLst>
          </p:cNvPr>
          <p:cNvSpPr/>
          <p:nvPr/>
        </p:nvSpPr>
        <p:spPr>
          <a:xfrm>
            <a:off x="8063478" y="2862999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175" name="Picture 174" descr="state_parameters.pdf">
            <a:extLst>
              <a:ext uri="{FF2B5EF4-FFF2-40B4-BE49-F238E27FC236}">
                <a16:creationId xmlns:a16="http://schemas.microsoft.com/office/drawing/2014/main" id="{2FA23115-9BCA-D838-909D-3810569AA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61" y="1598394"/>
            <a:ext cx="1488587" cy="3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"/>
                            </p:stCondLst>
                            <p:childTnLst>
                              <p:par>
                                <p:cTn id="16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000"/>
                            </p:stCondLst>
                            <p:childTnLst>
                              <p:par>
                                <p:cTn id="18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0"/>
                            </p:stCondLst>
                            <p:childTnLst>
                              <p:par>
                                <p:cTn id="18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500"/>
                            </p:stCondLst>
                            <p:childTnLst>
                              <p:par>
                                <p:cTn id="1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500"/>
                            </p:stCondLst>
                            <p:childTnLst>
                              <p:par>
                                <p:cTn id="21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5" grpId="1" animBg="1"/>
      <p:bldP spid="125" grpId="2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3" grpId="0" animBg="1"/>
      <p:bldP spid="173" grpId="1" animBg="1"/>
      <p:bldP spid="173" grpId="2" animBg="1"/>
      <p:bldP spid="1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Large component library</a:t>
            </a:r>
          </a:p>
          <a:p>
            <a:pPr lvl="1"/>
            <a:r>
              <a:rPr lang="en-US" dirty="0"/>
              <a:t>Beamline components / Samples / …</a:t>
            </a:r>
          </a:p>
          <a:p>
            <a:pPr lvl="1"/>
            <a:r>
              <a:rPr lang="en-US" dirty="0" err="1"/>
              <a:t>McStas</a:t>
            </a:r>
            <a:r>
              <a:rPr lang="en-US" dirty="0"/>
              <a:t> instruments is a sequence of components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738291" cy="507076"/>
          </a:xfrm>
        </p:spPr>
        <p:txBody>
          <a:bodyPr/>
          <a:lstStyle/>
          <a:p>
            <a:r>
              <a:rPr lang="en-GB" dirty="0"/>
              <a:t>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4F081-7D5A-E494-7989-61AD2D95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47" y="1004763"/>
            <a:ext cx="4977844" cy="3804495"/>
          </a:xfrm>
          <a:prstGeom prst="rect">
            <a:avLst/>
          </a:prstGeom>
        </p:spPr>
      </p:pic>
      <p:pic>
        <p:nvPicPr>
          <p:cNvPr id="3" name="ILL_D17_parabolic_focusing_guide_DSC_1579.jpeg" descr="ILL_D17_parabolic_focusing_guide_DSC_1579.jpeg">
            <a:extLst>
              <a:ext uri="{FF2B5EF4-FFF2-40B4-BE49-F238E27FC236}">
                <a16:creationId xmlns:a16="http://schemas.microsoft.com/office/drawing/2014/main" id="{48E0A79F-CEB0-0EE7-1EF7-4C99BA35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667" y="4953190"/>
            <a:ext cx="2032203" cy="134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pr2011_radial_collimator.png" descr="Apr2011_radial_collimator.png">
            <a:extLst>
              <a:ext uri="{FF2B5EF4-FFF2-40B4-BE49-F238E27FC236}">
                <a16:creationId xmlns:a16="http://schemas.microsoft.com/office/drawing/2014/main" id="{25166137-8AF5-184C-C8DB-81249CB13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393" y="4937413"/>
            <a:ext cx="258803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r&amp;d2-2.jpeg" descr="r&amp;d2-2.jpeg">
            <a:extLst>
              <a:ext uri="{FF2B5EF4-FFF2-40B4-BE49-F238E27FC236}">
                <a16:creationId xmlns:a16="http://schemas.microsoft.com/office/drawing/2014/main" id="{BBE5FEA1-AC76-5389-44BA-0AE64A5A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384" y="4953190"/>
            <a:ext cx="1819533" cy="1364650"/>
          </a:xfrm>
          <a:prstGeom prst="rect">
            <a:avLst/>
          </a:prstGeom>
          <a:ln w="3175"/>
        </p:spPr>
      </p:pic>
      <p:pic>
        <p:nvPicPr>
          <p:cNvPr id="13" name="37744f0177.png" descr="37744f0177.png">
            <a:extLst>
              <a:ext uri="{FF2B5EF4-FFF2-40B4-BE49-F238E27FC236}">
                <a16:creationId xmlns:a16="http://schemas.microsoft.com/office/drawing/2014/main" id="{1DB0FA24-0543-EC39-4F83-279F8EAF3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357" y="4937413"/>
            <a:ext cx="122357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Velocity selector.mov" descr="Velocity selector.mov">
            <a:extLst>
              <a:ext uri="{FF2B5EF4-FFF2-40B4-BE49-F238E27FC236}">
                <a16:creationId xmlns:a16="http://schemas.microsoft.com/office/drawing/2014/main" id="{7541B199-8768-BEBD-D412-0C6153AEBAE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337" y="4937413"/>
            <a:ext cx="2299488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s.jpeg" descr="images.jpeg">
            <a:extLst>
              <a:ext uri="{FF2B5EF4-FFF2-40B4-BE49-F238E27FC236}">
                <a16:creationId xmlns:a16="http://schemas.microsoft.com/office/drawing/2014/main" id="{8375C136-E945-5413-B72E-41E174B79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65" r="15679"/>
          <a:stretch/>
        </p:blipFill>
        <p:spPr>
          <a:xfrm>
            <a:off x="8329376" y="4927048"/>
            <a:ext cx="965577" cy="1364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01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 lvl="1"/>
            <a:r>
              <a:rPr lang="en-US" dirty="0" err="1"/>
              <a:t>NCrystal</a:t>
            </a:r>
            <a:r>
              <a:rPr lang="en-US" dirty="0"/>
              <a:t> scattering kernel library </a:t>
            </a:r>
          </a:p>
          <a:p>
            <a:pPr lvl="2"/>
            <a:r>
              <a:rPr lang="en-US" dirty="0"/>
              <a:t>Single crystals, powders, gasses, … </a:t>
            </a:r>
          </a:p>
          <a:p>
            <a:pPr lvl="2"/>
            <a:r>
              <a:rPr lang="en-US" dirty="0"/>
              <a:t>Stand-alone or as plugin, for example GEANT-4</a:t>
            </a:r>
          </a:p>
          <a:p>
            <a:pPr lvl="2"/>
            <a:r>
              <a:rPr lang="en-US" dirty="0"/>
              <a:t>Plugs into </a:t>
            </a:r>
            <a:r>
              <a:rPr lang="en-US" dirty="0" err="1"/>
              <a:t>McStas</a:t>
            </a:r>
            <a:r>
              <a:rPr lang="en-US" dirty="0"/>
              <a:t> as:</a:t>
            </a:r>
          </a:p>
          <a:p>
            <a:pPr lvl="3"/>
            <a:r>
              <a:rPr lang="en-US" dirty="0"/>
              <a:t>Sample component / Union process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NCrystal</a:t>
            </a:r>
            <a:r>
              <a:rPr lang="en-GB" dirty="0"/>
              <a:t> in </a:t>
            </a:r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A7891C-16F4-26F8-661A-088052580650}"/>
              </a:ext>
            </a:extLst>
          </p:cNvPr>
          <p:cNvSpPr/>
          <p:nvPr/>
        </p:nvSpPr>
        <p:spPr>
          <a:xfrm>
            <a:off x="7722524" y="6035971"/>
            <a:ext cx="423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400" b="1" dirty="0" err="1"/>
              <a:t>Elastic</a:t>
            </a:r>
            <a:r>
              <a:rPr lang="sv-SE" sz="1400" b="1" dirty="0"/>
              <a:t> neutron </a:t>
            </a:r>
            <a:r>
              <a:rPr lang="sv-SE" sz="1400" b="1" dirty="0" err="1"/>
              <a:t>scattering</a:t>
            </a:r>
            <a:r>
              <a:rPr lang="sv-SE" sz="1400" b="1" dirty="0"/>
              <a:t> </a:t>
            </a:r>
            <a:r>
              <a:rPr lang="sv-SE" sz="1400" b="1" dirty="0" err="1"/>
              <a:t>models</a:t>
            </a:r>
            <a:r>
              <a:rPr lang="sv-SE" sz="1400" b="1" dirty="0"/>
              <a:t> for </a:t>
            </a:r>
            <a:r>
              <a:rPr lang="sv-SE" sz="1400" b="1" dirty="0" err="1"/>
              <a:t>Ncrystal</a:t>
            </a:r>
            <a:r>
              <a:rPr lang="sv-SE" sz="1400" b="1" dirty="0"/>
              <a:t>, </a:t>
            </a:r>
            <a:r>
              <a:rPr lang="sv-SE" sz="1400" dirty="0"/>
              <a:t>Thomas </a:t>
            </a:r>
            <a:r>
              <a:rPr lang="sv-SE" sz="1400" dirty="0" err="1"/>
              <a:t>Kittelmann</a:t>
            </a:r>
            <a:r>
              <a:rPr lang="sv-SE" sz="1400" dirty="0"/>
              <a:t> and </a:t>
            </a:r>
            <a:r>
              <a:rPr lang="sv-SE" sz="1400" dirty="0" err="1"/>
              <a:t>Xiao-Xiao</a:t>
            </a:r>
            <a:r>
              <a:rPr lang="sv-SE" sz="1400" dirty="0"/>
              <a:t> Cai, (2021)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05C4A-E47F-37DE-40BA-A30AE30B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887" y="2123498"/>
            <a:ext cx="5127793" cy="3796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7C2CA-B7E9-6658-7E42-6AA04E8DFE3A}"/>
              </a:ext>
            </a:extLst>
          </p:cNvPr>
          <p:cNvSpPr txBox="1"/>
          <p:nvPr/>
        </p:nvSpPr>
        <p:spPr>
          <a:xfrm>
            <a:off x="6957478" y="1661483"/>
            <a:ext cx="488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dirty="0" err="1">
                <a:solidFill>
                  <a:srgbClr val="666666"/>
                </a:solidFill>
              </a:rPr>
              <a:t>Bragg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scattering</a:t>
            </a:r>
            <a:r>
              <a:rPr lang="sv-SE" sz="2200" dirty="0">
                <a:solidFill>
                  <a:srgbClr val="666666"/>
                </a:solidFill>
              </a:rPr>
              <a:t> in </a:t>
            </a:r>
            <a:r>
              <a:rPr lang="sv-SE" sz="2200" dirty="0" err="1">
                <a:solidFill>
                  <a:srgbClr val="666666"/>
                </a:solidFill>
              </a:rPr>
              <a:t>Pyrolytic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graphite</a:t>
            </a:r>
            <a:endParaRPr lang="sv-SE" sz="2200" dirty="0">
              <a:solidFill>
                <a:srgbClr val="6666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7A79FC-C0FC-F196-8FC8-4D5FF93E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628"/>
          <a:stretch/>
        </p:blipFill>
        <p:spPr>
          <a:xfrm>
            <a:off x="7031620" y="1138843"/>
            <a:ext cx="2105297" cy="507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85B4B-5363-BCBC-FFF2-658DBF5B19AD}"/>
              </a:ext>
            </a:extLst>
          </p:cNvPr>
          <p:cNvSpPr txBox="1"/>
          <p:nvPr/>
        </p:nvSpPr>
        <p:spPr>
          <a:xfrm>
            <a:off x="1094400" y="6062423"/>
            <a:ext cx="2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Thomas Kittelmann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C0CD1-AA87-574A-96EE-7DE6AEB183C5}"/>
              </a:ext>
            </a:extLst>
          </p:cNvPr>
          <p:cNvSpPr txBox="1"/>
          <p:nvPr/>
        </p:nvSpPr>
        <p:spPr>
          <a:xfrm>
            <a:off x="3988102" y="6042347"/>
            <a:ext cx="62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 dirty="0">
                <a:effectLst/>
                <a:latin typeface="Slack-Lato"/>
                <a:hlinkClick r:id="rId4"/>
              </a:rPr>
              <a:t>https://github.com/mctools/ncrystal/wiki</a:t>
            </a:r>
            <a:endParaRPr lang="en-GB" sz="1400" u="none" strike="noStrike" dirty="0">
              <a:solidFill>
                <a:srgbClr val="1D1C1D"/>
              </a:solidFill>
              <a:latin typeface="Slack-Lato"/>
            </a:endParaRPr>
          </a:p>
          <a:p>
            <a:pPr algn="l"/>
            <a:r>
              <a:rPr lang="en-GB" sz="1400" b="0" i="0" u="none" strike="noStrike" dirty="0">
                <a:effectLst/>
                <a:latin typeface="Slack-Lato"/>
                <a:hlinkClick r:id="rId5"/>
              </a:rPr>
              <a:t>https://github.com/mctools/ncrystal-notebooks</a:t>
            </a:r>
            <a:endParaRPr lang="en-SE" sz="1400" dirty="0">
              <a:solidFill>
                <a:srgbClr val="66666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ADB93F-E486-417A-9232-384A17EEB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624" y="3614595"/>
            <a:ext cx="1834451" cy="24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Accepted and trusted in community</a:t>
            </a:r>
          </a:p>
          <a:p>
            <a:pPr lvl="1"/>
            <a:r>
              <a:rPr lang="en-US" dirty="0"/>
              <a:t>More than 400 citations of main papers</a:t>
            </a:r>
          </a:p>
          <a:p>
            <a:pPr lvl="1"/>
            <a:r>
              <a:rPr lang="en-US" dirty="0"/>
              <a:t>Used to design many ESS instruments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F7D428-AD97-049B-1B9E-B56BB3E42E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698003" y="1562400"/>
            <a:ext cx="4399597" cy="3311037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Community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9B7BB-BAF7-FB37-8B9A-B800EF3739BD}"/>
              </a:ext>
            </a:extLst>
          </p:cNvPr>
          <p:cNvSpPr txBox="1"/>
          <p:nvPr/>
        </p:nvSpPr>
        <p:spPr>
          <a:xfrm>
            <a:off x="5466229" y="5926974"/>
            <a:ext cx="65381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b="1" dirty="0" err="1">
                <a:effectLst/>
                <a:latin typeface="CMBX12"/>
              </a:rPr>
              <a:t>McStas</a:t>
            </a:r>
            <a:r>
              <a:rPr lang="en-GB" sz="1300" b="1" dirty="0">
                <a:effectLst/>
                <a:latin typeface="CMBX12"/>
              </a:rPr>
              <a:t> (</a:t>
            </a:r>
            <a:r>
              <a:rPr lang="en-GB" sz="1300" b="1" dirty="0" err="1">
                <a:effectLst/>
                <a:latin typeface="CMBX12"/>
              </a:rPr>
              <a:t>i</a:t>
            </a:r>
            <a:r>
              <a:rPr lang="en-GB" sz="1300" b="1" dirty="0">
                <a:effectLst/>
                <a:latin typeface="CMBX12"/>
              </a:rPr>
              <a:t>): Introduction, use, and basic principles for ray-tracing simulations</a:t>
            </a:r>
            <a:r>
              <a:rPr lang="en-GB" sz="1300" dirty="0">
                <a:effectLst/>
                <a:latin typeface="CMBX12"/>
              </a:rPr>
              <a:t>, </a:t>
            </a:r>
          </a:p>
          <a:p>
            <a:pPr algn="r"/>
            <a:r>
              <a:rPr lang="en-GB" sz="1300" dirty="0">
                <a:effectLst/>
                <a:latin typeface="CMR10"/>
              </a:rPr>
              <a:t>P. K. </a:t>
            </a:r>
            <a:r>
              <a:rPr lang="en-GB" sz="1300" dirty="0" err="1">
                <a:effectLst/>
                <a:latin typeface="CMR10"/>
              </a:rPr>
              <a:t>Willendrup</a:t>
            </a:r>
            <a:r>
              <a:rPr lang="en-GB" sz="1300" dirty="0">
                <a:latin typeface="CMR10"/>
              </a:rPr>
              <a:t> and</a:t>
            </a:r>
            <a:r>
              <a:rPr lang="en-GB" sz="1300" dirty="0">
                <a:effectLst/>
                <a:latin typeface="CMR10"/>
              </a:rPr>
              <a:t> K. </a:t>
            </a:r>
            <a:r>
              <a:rPr lang="en-GB" sz="1300" dirty="0" err="1">
                <a:latin typeface="CMR10"/>
              </a:rPr>
              <a:t>Lefmann</a:t>
            </a:r>
            <a:r>
              <a:rPr lang="en-GB" sz="1300" dirty="0">
                <a:latin typeface="CMR7"/>
              </a:rPr>
              <a:t>, Journal of Neutron Research (2019)</a:t>
            </a:r>
            <a:endParaRPr lang="en-GB" sz="1300" dirty="0"/>
          </a:p>
          <a:p>
            <a:pPr algn="r"/>
            <a:endParaRPr lang="en-GB" sz="1300" dirty="0">
              <a:effectLst/>
              <a:latin typeface="CMBX12"/>
            </a:endParaRPr>
          </a:p>
        </p:txBody>
      </p:sp>
    </p:spTree>
    <p:extLst>
      <p:ext uri="{BB962C8B-B14F-4D97-AF65-F5344CB8AC3E}">
        <p14:creationId xmlns:p14="http://schemas.microsoft.com/office/powerpoint/2010/main" val="27976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EA535D-EACD-809D-222C-E9FDB64EF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18" y="1184564"/>
            <a:ext cx="11043948" cy="460164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History of schools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7DFF9-A5DB-88EC-552B-2CF659E6A5EB}"/>
              </a:ext>
            </a:extLst>
          </p:cNvPr>
          <p:cNvSpPr txBox="1"/>
          <p:nvPr/>
        </p:nvSpPr>
        <p:spPr>
          <a:xfrm>
            <a:off x="2312824" y="5817228"/>
            <a:ext cx="856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400" dirty="0">
                <a:solidFill>
                  <a:srgbClr val="666666"/>
                </a:solidFill>
              </a:rPr>
              <a:t>+ e-learning + Local schools + University courses</a:t>
            </a:r>
          </a:p>
        </p:txBody>
      </p:sp>
    </p:spTree>
    <p:extLst>
      <p:ext uri="{BB962C8B-B14F-4D97-AF65-F5344CB8AC3E}">
        <p14:creationId xmlns:p14="http://schemas.microsoft.com/office/powerpoint/2010/main" val="852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Charts-1.pdf" descr="amCharts-1.pdf">
            <a:extLst>
              <a:ext uri="{FF2B5EF4-FFF2-40B4-BE49-F238E27FC236}">
                <a16:creationId xmlns:a16="http://schemas.microsoft.com/office/drawing/2014/main" id="{5028CA68-C92D-3A72-31D8-821EB2882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045" y="975558"/>
            <a:ext cx="9130482" cy="5841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Map of usage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5BAA9CA-CECC-4BF0-FC87-7542B0D57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660" y="2007558"/>
            <a:ext cx="964430" cy="51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ogoill.pdf" descr="logoill.pdf">
            <a:extLst>
              <a:ext uri="{FF2B5EF4-FFF2-40B4-BE49-F238E27FC236}">
                <a16:creationId xmlns:a16="http://schemas.microsoft.com/office/drawing/2014/main" id="{4DAFE33C-BFDC-E246-CF9E-1761A62B4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038" y="3311064"/>
            <a:ext cx="424758" cy="40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SI-Logo_trans.png" descr="PSI-Logo_trans.png">
            <a:extLst>
              <a:ext uri="{FF2B5EF4-FFF2-40B4-BE49-F238E27FC236}">
                <a16:creationId xmlns:a16="http://schemas.microsoft.com/office/drawing/2014/main" id="{1E12928D-631F-F6A7-7A50-D51D0D3A4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64" y="3055684"/>
            <a:ext cx="528707" cy="193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78A1601-155E-D524-458E-653582112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864" y="3548753"/>
            <a:ext cx="1005372" cy="263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0F1BFE79-BA83-EEE5-BD38-8BF25BD02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087" y="3916440"/>
            <a:ext cx="1111988" cy="571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32869E99-08FC-37F3-F8C6-158A87478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777" y="5702136"/>
            <a:ext cx="528707" cy="69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A5466AC0-41DF-2B3E-CBF0-ADCB75C13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9577" y="4624083"/>
            <a:ext cx="771838" cy="706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09B4AF27-E615-3133-FAB2-62A39115A4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0135" y="4629813"/>
            <a:ext cx="886830" cy="40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88FE1285-1ACD-2439-ADD2-ECBCEA1DB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0334" y="5608055"/>
            <a:ext cx="899354" cy="23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10B7D826-4BCC-90FC-B4C1-3E437D656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7965" y="3916440"/>
            <a:ext cx="765843" cy="29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BE26EC19-22C4-881A-7125-A80E15C9A6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4812" y="3872551"/>
            <a:ext cx="433995" cy="14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CAFC3BED-11CB-4CAE-EEF4-835FA0987B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2262" y="4105650"/>
            <a:ext cx="339095" cy="19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5DDBE6DF-7846-00C4-9729-56311CBE2C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4470" y="2965675"/>
            <a:ext cx="242943" cy="239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1F4AAF0B-AC6F-0314-E0F5-42ED9526CE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05974" y="3060729"/>
            <a:ext cx="433994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B7FAB015-CF67-5BA3-BF62-57C246D2E4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4285" y="2765245"/>
            <a:ext cx="341363" cy="34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6DD1D725-8563-9D7B-28AB-F3FB288BB5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6722" y="5996969"/>
            <a:ext cx="771838" cy="45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EB35D285-E5DD-878D-357E-26489135B3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6179" y="3725499"/>
            <a:ext cx="810737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E118CC0D-E283-49B6-4340-88BBA268CF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61780" y="4218401"/>
            <a:ext cx="630360" cy="31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B828B02F-2EB1-12C1-5223-DA0BF94082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4556" y="3957839"/>
            <a:ext cx="630360" cy="202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57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talk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Can replicate real instruments well</a:t>
            </a:r>
          </a:p>
          <a:p>
            <a:pPr lvl="1"/>
            <a:r>
              <a:rPr lang="en-US" dirty="0"/>
              <a:t>Powder diffractometers in Israel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Verification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2025-08-25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F1A30C-4C1E-63FE-1C91-F737D8D7EB21}"/>
              </a:ext>
            </a:extLst>
          </p:cNvPr>
          <p:cNvGrpSpPr/>
          <p:nvPr/>
        </p:nvGrpSpPr>
        <p:grpSpPr>
          <a:xfrm>
            <a:off x="6639792" y="246440"/>
            <a:ext cx="4375524" cy="3186657"/>
            <a:chOff x="6639792" y="313498"/>
            <a:chExt cx="4375524" cy="31866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CBD44-B62B-5D07-B5F4-278427D4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9792" y="706155"/>
              <a:ext cx="4191000" cy="2794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AB5355-3442-035E-8448-67D41A62778D}"/>
                </a:ext>
              </a:extLst>
            </p:cNvPr>
            <p:cNvSpPr txBox="1"/>
            <p:nvPr/>
          </p:nvSpPr>
          <p:spPr>
            <a:xfrm>
              <a:off x="7116214" y="313498"/>
              <a:ext cx="323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KANDI-II 2.47 Å wavelength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5F762-C4BB-D105-1E33-C149A4957FE9}"/>
                </a:ext>
              </a:extLst>
            </p:cNvPr>
            <p:cNvSpPr txBox="1"/>
            <p:nvPr/>
          </p:nvSpPr>
          <p:spPr>
            <a:xfrm>
              <a:off x="7777160" y="827677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Si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BE98D-ABED-6C7C-DCF3-17AD480C7A57}"/>
                </a:ext>
              </a:extLst>
            </p:cNvPr>
            <p:cNvSpPr txBox="1"/>
            <p:nvPr/>
          </p:nvSpPr>
          <p:spPr>
            <a:xfrm>
              <a:off x="7592636" y="2173121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Gr</a:t>
              </a:r>
              <a:r>
                <a:rPr lang="en-SE" sz="1400" baseline="-25000" dirty="0">
                  <a:solidFill>
                    <a:srgbClr val="666666"/>
                  </a:solidFill>
                </a:rPr>
                <a:t>2</a:t>
              </a:r>
              <a:r>
                <a:rPr lang="en-SE" sz="1400" dirty="0">
                  <a:solidFill>
                    <a:srgbClr val="666666"/>
                  </a:solidFill>
                </a:rPr>
                <a:t>GaC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1250E-1BBA-33DC-5D5A-760369A31C2B}"/>
              </a:ext>
            </a:extLst>
          </p:cNvPr>
          <p:cNvGrpSpPr/>
          <p:nvPr/>
        </p:nvGrpSpPr>
        <p:grpSpPr>
          <a:xfrm>
            <a:off x="6639792" y="3482313"/>
            <a:ext cx="6364711" cy="3170399"/>
            <a:chOff x="6639792" y="3365773"/>
            <a:chExt cx="6364711" cy="3170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2DE170-1FF0-0B87-52F9-F0B3BD80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9792" y="3742172"/>
              <a:ext cx="4191000" cy="279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3A9952-4B2F-7E50-7E4E-19F3C5F49382}"/>
                </a:ext>
              </a:extLst>
            </p:cNvPr>
            <p:cNvSpPr txBox="1"/>
            <p:nvPr/>
          </p:nvSpPr>
          <p:spPr>
            <a:xfrm>
              <a:off x="7116214" y="3365773"/>
              <a:ext cx="381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KARL Si sample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BF915A-1BDF-7591-AE5C-DB9930FDCF7D}"/>
                </a:ext>
              </a:extLst>
            </p:cNvPr>
            <p:cNvSpPr txBox="1"/>
            <p:nvPr/>
          </p:nvSpPr>
          <p:spPr>
            <a:xfrm>
              <a:off x="9192741" y="386886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PG 2.421 Å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0C8989-B82B-5CAB-5030-C428062B97F8}"/>
                </a:ext>
              </a:extLst>
            </p:cNvPr>
            <p:cNvSpPr txBox="1"/>
            <p:nvPr/>
          </p:nvSpPr>
          <p:spPr>
            <a:xfrm>
              <a:off x="9191011" y="521750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Cu 0.98 Å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735BA7-EB98-5817-5DB3-5BB380E275F8}"/>
              </a:ext>
            </a:extLst>
          </p:cNvPr>
          <p:cNvSpPr txBox="1"/>
          <p:nvPr/>
        </p:nvSpPr>
        <p:spPr>
          <a:xfrm>
            <a:off x="301052" y="5853581"/>
            <a:ext cx="6538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Verification of the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code using two double axis neutron diffractometer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D.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Potashnikov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A. Pesach,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Rivin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Ozeri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Z.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Yungrais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M.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Bertelsen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 and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E. N. Caspi,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NIMA (2024)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53C85-C27B-00D5-5B6B-8AF9BD75586A}"/>
              </a:ext>
            </a:extLst>
          </p:cNvPr>
          <p:cNvGrpSpPr/>
          <p:nvPr/>
        </p:nvGrpSpPr>
        <p:grpSpPr>
          <a:xfrm>
            <a:off x="1264024" y="2696026"/>
            <a:ext cx="4168157" cy="2991377"/>
            <a:chOff x="1264024" y="2696026"/>
            <a:chExt cx="4168157" cy="29913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7D4EB2-2E12-9E4D-9945-0C558094A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024" y="3065358"/>
              <a:ext cx="3892353" cy="26220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2EA2FA-0587-BF00-3E5A-327F4E4EAB7E}"/>
                </a:ext>
              </a:extLst>
            </p:cNvPr>
            <p:cNvSpPr txBox="1"/>
            <p:nvPr/>
          </p:nvSpPr>
          <p:spPr>
            <a:xfrm>
              <a:off x="1362205" y="2696026"/>
              <a:ext cx="406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666666"/>
                  </a:solidFill>
                </a:rPr>
                <a:t>Foil intensity measurements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8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20171</TotalTime>
  <Words>1011</Words>
  <Application>Microsoft Macintosh PowerPoint</Application>
  <PresentationFormat>Widescreen</PresentationFormat>
  <Paragraphs>221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CMBX12</vt:lpstr>
      <vt:lpstr>CMR10</vt:lpstr>
      <vt:lpstr>CMR7</vt:lpstr>
      <vt:lpstr>ElsevierGulliver</vt:lpstr>
      <vt:lpstr>Segoe UI</vt:lpstr>
      <vt:lpstr>Segoe UI Light</vt:lpstr>
      <vt:lpstr>Segoe UI Semibold</vt:lpstr>
      <vt:lpstr>Slack-Lato</vt:lpstr>
      <vt:lpstr>Wingdings</vt:lpstr>
      <vt:lpstr>Office-tema</vt:lpstr>
      <vt:lpstr>PowerPoint Presentation</vt:lpstr>
      <vt:lpstr>McStas instrument simulations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To Python slides for demo!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Mads Bertelsen</cp:lastModifiedBy>
  <cp:revision>33</cp:revision>
  <cp:lastPrinted>2019-03-08T10:27:30Z</cp:lastPrinted>
  <dcterms:created xsi:type="dcterms:W3CDTF">2024-05-03T08:52:39Z</dcterms:created>
  <dcterms:modified xsi:type="dcterms:W3CDTF">2025-08-25T17:22:38Z</dcterms:modified>
</cp:coreProperties>
</file>