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80" r:id="rId5"/>
    <p:sldId id="276" r:id="rId6"/>
    <p:sldId id="277" r:id="rId7"/>
    <p:sldId id="281" r:id="rId8"/>
    <p:sldId id="278" r:id="rId9"/>
    <p:sldId id="2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109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dionKolevatov\Documents\ESS-ANNI\PerformanceComparisonnEDM%20(version%201)%20(version%20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308164798902213"/>
          <c:y val="3.61961171437973E-2"/>
          <c:w val="0.66917616885026299"/>
          <c:h val="0.8179555541736947"/>
        </c:manualLayout>
      </c:layout>
      <c:scatterChart>
        <c:scatterStyle val="smoothMarker"/>
        <c:varyColors val="0"/>
        <c:ser>
          <c:idx val="2"/>
          <c:order val="0"/>
          <c:tx>
            <c:strRef>
              <c:f>'nEDM comparison OFF cells'!$E$3</c:f>
              <c:strCache>
                <c:ptCount val="1"/>
                <c:pt idx="0">
                  <c:v>A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'nEDM comparison OFF cells'!$N$4:$N$43</c:f>
              <c:numCache>
                <c:formatCode>General</c:formatCode>
                <c:ptCount val="40"/>
                <c:pt idx="0">
                  <c:v>7.9749999999999996</c:v>
                </c:pt>
                <c:pt idx="1">
                  <c:v>8.0250000000000004</c:v>
                </c:pt>
                <c:pt idx="2">
                  <c:v>8.0749999999999993</c:v>
                </c:pt>
                <c:pt idx="3">
                  <c:v>8.125</c:v>
                </c:pt>
                <c:pt idx="4">
                  <c:v>8.1750000000000007</c:v>
                </c:pt>
                <c:pt idx="5">
                  <c:v>8.2249999999999996</c:v>
                </c:pt>
                <c:pt idx="6">
                  <c:v>8.2750000000000004</c:v>
                </c:pt>
                <c:pt idx="7">
                  <c:v>8.3249999999999993</c:v>
                </c:pt>
                <c:pt idx="8">
                  <c:v>8.375</c:v>
                </c:pt>
                <c:pt idx="9">
                  <c:v>8.4250000000000007</c:v>
                </c:pt>
                <c:pt idx="10">
                  <c:v>8.4749999999999996</c:v>
                </c:pt>
                <c:pt idx="11">
                  <c:v>8.5250000000000004</c:v>
                </c:pt>
                <c:pt idx="12">
                  <c:v>8.5749999999999993</c:v>
                </c:pt>
                <c:pt idx="13">
                  <c:v>8.625</c:v>
                </c:pt>
                <c:pt idx="14">
                  <c:v>8.6750000000000007</c:v>
                </c:pt>
                <c:pt idx="15">
                  <c:v>8.7249999999999996</c:v>
                </c:pt>
                <c:pt idx="16">
                  <c:v>8.7750000000000004</c:v>
                </c:pt>
                <c:pt idx="17">
                  <c:v>8.8249999999999993</c:v>
                </c:pt>
                <c:pt idx="18">
                  <c:v>8.875</c:v>
                </c:pt>
                <c:pt idx="19">
                  <c:v>8.9250000000000007</c:v>
                </c:pt>
                <c:pt idx="20">
                  <c:v>8.9749999999999996</c:v>
                </c:pt>
                <c:pt idx="21">
                  <c:v>9.0250000000000004</c:v>
                </c:pt>
                <c:pt idx="22">
                  <c:v>9.0749999999999993</c:v>
                </c:pt>
                <c:pt idx="23">
                  <c:v>9.125</c:v>
                </c:pt>
                <c:pt idx="24">
                  <c:v>9.1750000000000007</c:v>
                </c:pt>
                <c:pt idx="25">
                  <c:v>9.2249999999999996</c:v>
                </c:pt>
                <c:pt idx="26">
                  <c:v>9.2750000000000004</c:v>
                </c:pt>
                <c:pt idx="27">
                  <c:v>9.3249999999999993</c:v>
                </c:pt>
                <c:pt idx="28">
                  <c:v>9.375</c:v>
                </c:pt>
                <c:pt idx="29">
                  <c:v>9.4250000000000007</c:v>
                </c:pt>
                <c:pt idx="30">
                  <c:v>9.4749999999999996</c:v>
                </c:pt>
                <c:pt idx="31">
                  <c:v>9.5250000000000004</c:v>
                </c:pt>
                <c:pt idx="32">
                  <c:v>9.5749999999999993</c:v>
                </c:pt>
                <c:pt idx="33">
                  <c:v>9.625</c:v>
                </c:pt>
                <c:pt idx="34">
                  <c:v>9.6750000000000007</c:v>
                </c:pt>
                <c:pt idx="35">
                  <c:v>9.7249999999999996</c:v>
                </c:pt>
                <c:pt idx="36">
                  <c:v>9.7750000000000004</c:v>
                </c:pt>
                <c:pt idx="37">
                  <c:v>9.8249999999999993</c:v>
                </c:pt>
                <c:pt idx="38">
                  <c:v>9.875</c:v>
                </c:pt>
                <c:pt idx="39">
                  <c:v>9.9250000000000007</c:v>
                </c:pt>
              </c:numCache>
            </c:numRef>
          </c:xVal>
          <c:yVal>
            <c:numRef>
              <c:f>'nEDM comparison OFF cells'!$E$4:$E$43</c:f>
              <c:numCache>
                <c:formatCode>0.00E+00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202.28078213333333</c:v>
                </c:pt>
                <c:pt idx="3">
                  <c:v>3943.4039573333334</c:v>
                </c:pt>
                <c:pt idx="4">
                  <c:v>27703.048133333334</c:v>
                </c:pt>
                <c:pt idx="5">
                  <c:v>117212.54741333333</c:v>
                </c:pt>
                <c:pt idx="6">
                  <c:v>368622.42800000001</c:v>
                </c:pt>
                <c:pt idx="7">
                  <c:v>1001677.812</c:v>
                </c:pt>
                <c:pt idx="8">
                  <c:v>2507254.9426666666</c:v>
                </c:pt>
                <c:pt idx="9">
                  <c:v>5182714.1439999994</c:v>
                </c:pt>
                <c:pt idx="10">
                  <c:v>8516952.0666666664</c:v>
                </c:pt>
                <c:pt idx="11">
                  <c:v>11922209.116</c:v>
                </c:pt>
                <c:pt idx="12">
                  <c:v>14907310.586666666</c:v>
                </c:pt>
                <c:pt idx="13">
                  <c:v>17760277.026666667</c:v>
                </c:pt>
                <c:pt idx="14">
                  <c:v>20618638.52</c:v>
                </c:pt>
                <c:pt idx="15">
                  <c:v>22991753.786666665</c:v>
                </c:pt>
                <c:pt idx="16">
                  <c:v>24867602.773333333</c:v>
                </c:pt>
                <c:pt idx="17">
                  <c:v>25597283.693333331</c:v>
                </c:pt>
                <c:pt idx="18">
                  <c:v>25227993.573333334</c:v>
                </c:pt>
                <c:pt idx="19">
                  <c:v>23729560.493333332</c:v>
                </c:pt>
                <c:pt idx="20">
                  <c:v>21284252.786666665</c:v>
                </c:pt>
                <c:pt idx="21">
                  <c:v>18168345.800000001</c:v>
                </c:pt>
                <c:pt idx="22">
                  <c:v>14976864.293333333</c:v>
                </c:pt>
                <c:pt idx="23">
                  <c:v>11930293.606666667</c:v>
                </c:pt>
                <c:pt idx="24">
                  <c:v>9058355.5600000005</c:v>
                </c:pt>
                <c:pt idx="25">
                  <c:v>6316063.4199999999</c:v>
                </c:pt>
                <c:pt idx="26">
                  <c:v>3724823.3359999997</c:v>
                </c:pt>
                <c:pt idx="27">
                  <c:v>1690370.3266666667</c:v>
                </c:pt>
                <c:pt idx="28">
                  <c:v>392913.03639999998</c:v>
                </c:pt>
                <c:pt idx="29">
                  <c:v>17719.990706666667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235-4A29-A00E-2E4E6808DD37}"/>
            </c:ext>
          </c:extLst>
        </c:ser>
        <c:ser>
          <c:idx val="3"/>
          <c:order val="1"/>
          <c:tx>
            <c:strRef>
              <c:f>'nEDM comparison OFF cells'!$K$3</c:f>
              <c:strCache>
                <c:ptCount val="1"/>
                <c:pt idx="0">
                  <c:v>B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'nEDM comparison OFF cells'!$N$4:$N$43</c:f>
              <c:numCache>
                <c:formatCode>General</c:formatCode>
                <c:ptCount val="40"/>
                <c:pt idx="0">
                  <c:v>7.9749999999999996</c:v>
                </c:pt>
                <c:pt idx="1">
                  <c:v>8.0250000000000004</c:v>
                </c:pt>
                <c:pt idx="2">
                  <c:v>8.0749999999999993</c:v>
                </c:pt>
                <c:pt idx="3">
                  <c:v>8.125</c:v>
                </c:pt>
                <c:pt idx="4">
                  <c:v>8.1750000000000007</c:v>
                </c:pt>
                <c:pt idx="5">
                  <c:v>8.2249999999999996</c:v>
                </c:pt>
                <c:pt idx="6">
                  <c:v>8.2750000000000004</c:v>
                </c:pt>
                <c:pt idx="7">
                  <c:v>8.3249999999999993</c:v>
                </c:pt>
                <c:pt idx="8">
                  <c:v>8.375</c:v>
                </c:pt>
                <c:pt idx="9">
                  <c:v>8.4250000000000007</c:v>
                </c:pt>
                <c:pt idx="10">
                  <c:v>8.4749999999999996</c:v>
                </c:pt>
                <c:pt idx="11">
                  <c:v>8.5250000000000004</c:v>
                </c:pt>
                <c:pt idx="12">
                  <c:v>8.5749999999999993</c:v>
                </c:pt>
                <c:pt idx="13">
                  <c:v>8.625</c:v>
                </c:pt>
                <c:pt idx="14">
                  <c:v>8.6750000000000007</c:v>
                </c:pt>
                <c:pt idx="15">
                  <c:v>8.7249999999999996</c:v>
                </c:pt>
                <c:pt idx="16">
                  <c:v>8.7750000000000004</c:v>
                </c:pt>
                <c:pt idx="17">
                  <c:v>8.8249999999999993</c:v>
                </c:pt>
                <c:pt idx="18">
                  <c:v>8.875</c:v>
                </c:pt>
                <c:pt idx="19">
                  <c:v>8.9250000000000007</c:v>
                </c:pt>
                <c:pt idx="20">
                  <c:v>8.9749999999999996</c:v>
                </c:pt>
                <c:pt idx="21">
                  <c:v>9.0250000000000004</c:v>
                </c:pt>
                <c:pt idx="22">
                  <c:v>9.0749999999999993</c:v>
                </c:pt>
                <c:pt idx="23">
                  <c:v>9.125</c:v>
                </c:pt>
                <c:pt idx="24">
                  <c:v>9.1750000000000007</c:v>
                </c:pt>
                <c:pt idx="25">
                  <c:v>9.2249999999999996</c:v>
                </c:pt>
                <c:pt idx="26">
                  <c:v>9.2750000000000004</c:v>
                </c:pt>
                <c:pt idx="27">
                  <c:v>9.3249999999999993</c:v>
                </c:pt>
                <c:pt idx="28">
                  <c:v>9.375</c:v>
                </c:pt>
                <c:pt idx="29">
                  <c:v>9.4250000000000007</c:v>
                </c:pt>
                <c:pt idx="30">
                  <c:v>9.4749999999999996</c:v>
                </c:pt>
                <c:pt idx="31">
                  <c:v>9.5250000000000004</c:v>
                </c:pt>
                <c:pt idx="32">
                  <c:v>9.5749999999999993</c:v>
                </c:pt>
                <c:pt idx="33">
                  <c:v>9.625</c:v>
                </c:pt>
                <c:pt idx="34">
                  <c:v>9.6750000000000007</c:v>
                </c:pt>
                <c:pt idx="35">
                  <c:v>9.7249999999999996</c:v>
                </c:pt>
                <c:pt idx="36">
                  <c:v>9.7750000000000004</c:v>
                </c:pt>
                <c:pt idx="37">
                  <c:v>9.8249999999999993</c:v>
                </c:pt>
                <c:pt idx="38">
                  <c:v>9.875</c:v>
                </c:pt>
                <c:pt idx="39">
                  <c:v>9.9250000000000007</c:v>
                </c:pt>
              </c:numCache>
            </c:numRef>
          </c:xVal>
          <c:yVal>
            <c:numRef>
              <c:f>'nEDM comparison OFF cells'!$K$4:$K$43</c:f>
              <c:numCache>
                <c:formatCode>0.00E+00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9.6753043266666658</c:v>
                </c:pt>
                <c:pt idx="10">
                  <c:v>15545.578120000002</c:v>
                </c:pt>
                <c:pt idx="11">
                  <c:v>320225.04919999995</c:v>
                </c:pt>
                <c:pt idx="12">
                  <c:v>2029456.7320000001</c:v>
                </c:pt>
                <c:pt idx="13">
                  <c:v>6454071.6413333332</c:v>
                </c:pt>
                <c:pt idx="14">
                  <c:v>11460831.384</c:v>
                </c:pt>
                <c:pt idx="15">
                  <c:v>16345396.279999999</c:v>
                </c:pt>
                <c:pt idx="16">
                  <c:v>20905936.026666667</c:v>
                </c:pt>
                <c:pt idx="17">
                  <c:v>24236527.760000002</c:v>
                </c:pt>
                <c:pt idx="18">
                  <c:v>25150281.879999999</c:v>
                </c:pt>
                <c:pt idx="19">
                  <c:v>23331977.52</c:v>
                </c:pt>
                <c:pt idx="20">
                  <c:v>18550069.359999999</c:v>
                </c:pt>
                <c:pt idx="21">
                  <c:v>13546463.573333334</c:v>
                </c:pt>
                <c:pt idx="22">
                  <c:v>8681104.7639999986</c:v>
                </c:pt>
                <c:pt idx="23">
                  <c:v>4359365.176</c:v>
                </c:pt>
                <c:pt idx="24">
                  <c:v>1033635.4906666667</c:v>
                </c:pt>
                <c:pt idx="25">
                  <c:v>25934.908773333333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235-4A29-A00E-2E4E6808DD37}"/>
            </c:ext>
          </c:extLst>
        </c:ser>
        <c:ser>
          <c:idx val="0"/>
          <c:order val="2"/>
          <c:tx>
            <c:strRef>
              <c:f>'nEDM comparison OFF cells'!$R$3</c:f>
              <c:strCache>
                <c:ptCount val="1"/>
                <c:pt idx="0">
                  <c:v>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'nEDM comparison OFF cells'!$N$4:$N$43</c:f>
              <c:numCache>
                <c:formatCode>General</c:formatCode>
                <c:ptCount val="40"/>
                <c:pt idx="0">
                  <c:v>7.9749999999999996</c:v>
                </c:pt>
                <c:pt idx="1">
                  <c:v>8.0250000000000004</c:v>
                </c:pt>
                <c:pt idx="2">
                  <c:v>8.0749999999999993</c:v>
                </c:pt>
                <c:pt idx="3">
                  <c:v>8.125</c:v>
                </c:pt>
                <c:pt idx="4">
                  <c:v>8.1750000000000007</c:v>
                </c:pt>
                <c:pt idx="5">
                  <c:v>8.2249999999999996</c:v>
                </c:pt>
                <c:pt idx="6">
                  <c:v>8.2750000000000004</c:v>
                </c:pt>
                <c:pt idx="7">
                  <c:v>8.3249999999999993</c:v>
                </c:pt>
                <c:pt idx="8">
                  <c:v>8.375</c:v>
                </c:pt>
                <c:pt idx="9">
                  <c:v>8.4250000000000007</c:v>
                </c:pt>
                <c:pt idx="10">
                  <c:v>8.4749999999999996</c:v>
                </c:pt>
                <c:pt idx="11">
                  <c:v>8.5250000000000004</c:v>
                </c:pt>
                <c:pt idx="12">
                  <c:v>8.5749999999999993</c:v>
                </c:pt>
                <c:pt idx="13">
                  <c:v>8.625</c:v>
                </c:pt>
                <c:pt idx="14">
                  <c:v>8.6750000000000007</c:v>
                </c:pt>
                <c:pt idx="15">
                  <c:v>8.7249999999999996</c:v>
                </c:pt>
                <c:pt idx="16">
                  <c:v>8.7750000000000004</c:v>
                </c:pt>
                <c:pt idx="17">
                  <c:v>8.8249999999999993</c:v>
                </c:pt>
                <c:pt idx="18">
                  <c:v>8.875</c:v>
                </c:pt>
                <c:pt idx="19">
                  <c:v>8.9250000000000007</c:v>
                </c:pt>
                <c:pt idx="20">
                  <c:v>8.9749999999999996</c:v>
                </c:pt>
                <c:pt idx="21">
                  <c:v>9.0250000000000004</c:v>
                </c:pt>
                <c:pt idx="22">
                  <c:v>9.0749999999999993</c:v>
                </c:pt>
                <c:pt idx="23">
                  <c:v>9.125</c:v>
                </c:pt>
                <c:pt idx="24">
                  <c:v>9.1750000000000007</c:v>
                </c:pt>
                <c:pt idx="25">
                  <c:v>9.2249999999999996</c:v>
                </c:pt>
                <c:pt idx="26">
                  <c:v>9.2750000000000004</c:v>
                </c:pt>
                <c:pt idx="27">
                  <c:v>9.3249999999999993</c:v>
                </c:pt>
                <c:pt idx="28">
                  <c:v>9.375</c:v>
                </c:pt>
                <c:pt idx="29">
                  <c:v>9.4250000000000007</c:v>
                </c:pt>
                <c:pt idx="30">
                  <c:v>9.4749999999999996</c:v>
                </c:pt>
                <c:pt idx="31">
                  <c:v>9.5250000000000004</c:v>
                </c:pt>
                <c:pt idx="32">
                  <c:v>9.5749999999999993</c:v>
                </c:pt>
                <c:pt idx="33">
                  <c:v>9.625</c:v>
                </c:pt>
                <c:pt idx="34">
                  <c:v>9.6750000000000007</c:v>
                </c:pt>
                <c:pt idx="35">
                  <c:v>9.7249999999999996</c:v>
                </c:pt>
                <c:pt idx="36">
                  <c:v>9.7750000000000004</c:v>
                </c:pt>
                <c:pt idx="37">
                  <c:v>9.8249999999999993</c:v>
                </c:pt>
                <c:pt idx="38">
                  <c:v>9.875</c:v>
                </c:pt>
                <c:pt idx="39">
                  <c:v>9.9250000000000007</c:v>
                </c:pt>
              </c:numCache>
            </c:numRef>
          </c:xVal>
          <c:yVal>
            <c:numRef>
              <c:f>'nEDM comparison OFF cells'!$R$4:$R$43</c:f>
              <c:numCache>
                <c:formatCode>0.00E+00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245.2928876</c:v>
                </c:pt>
                <c:pt idx="3">
                  <c:v>4890.6768080000002</c:v>
                </c:pt>
                <c:pt idx="4">
                  <c:v>34503.797933333328</c:v>
                </c:pt>
                <c:pt idx="5">
                  <c:v>147304.1404</c:v>
                </c:pt>
                <c:pt idx="6">
                  <c:v>469880.67746666662</c:v>
                </c:pt>
                <c:pt idx="7">
                  <c:v>1252615.9728000001</c:v>
                </c:pt>
                <c:pt idx="8">
                  <c:v>3116521.8893333334</c:v>
                </c:pt>
                <c:pt idx="9">
                  <c:v>6551445.2240000004</c:v>
                </c:pt>
                <c:pt idx="10">
                  <c:v>10790330.969333332</c:v>
                </c:pt>
                <c:pt idx="11">
                  <c:v>14542003.666666666</c:v>
                </c:pt>
                <c:pt idx="12">
                  <c:v>18480503.226666667</c:v>
                </c:pt>
                <c:pt idx="13">
                  <c:v>22097358.613333333</c:v>
                </c:pt>
                <c:pt idx="14">
                  <c:v>25295110.706666667</c:v>
                </c:pt>
                <c:pt idx="15">
                  <c:v>28297656.800000001</c:v>
                </c:pt>
                <c:pt idx="16">
                  <c:v>30362728.026666667</c:v>
                </c:pt>
                <c:pt idx="17">
                  <c:v>31526320.053333335</c:v>
                </c:pt>
                <c:pt idx="18">
                  <c:v>30685616.266666666</c:v>
                </c:pt>
                <c:pt idx="19">
                  <c:v>29070573.600000001</c:v>
                </c:pt>
                <c:pt idx="20">
                  <c:v>25826379.266666666</c:v>
                </c:pt>
                <c:pt idx="21">
                  <c:v>22155673.386666667</c:v>
                </c:pt>
                <c:pt idx="22">
                  <c:v>18149677.399999999</c:v>
                </c:pt>
                <c:pt idx="23">
                  <c:v>14560900.666666666</c:v>
                </c:pt>
                <c:pt idx="24">
                  <c:v>10911933.622666668</c:v>
                </c:pt>
                <c:pt idx="25">
                  <c:v>7592102.9013333339</c:v>
                </c:pt>
                <c:pt idx="26">
                  <c:v>4526527.2120000003</c:v>
                </c:pt>
                <c:pt idx="27">
                  <c:v>2029508.2426666664</c:v>
                </c:pt>
                <c:pt idx="28">
                  <c:v>472622.95240000001</c:v>
                </c:pt>
                <c:pt idx="29">
                  <c:v>23076.134626666666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235-4A29-A00E-2E4E6808DD37}"/>
            </c:ext>
          </c:extLst>
        </c:ser>
        <c:ser>
          <c:idx val="1"/>
          <c:order val="3"/>
          <c:tx>
            <c:strRef>
              <c:f>'nEDM comparison OFF cells'!$X$3</c:f>
              <c:strCache>
                <c:ptCount val="1"/>
                <c:pt idx="0">
                  <c:v>E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'nEDM comparison OFF cells'!$N$4:$N$43</c:f>
              <c:numCache>
                <c:formatCode>General</c:formatCode>
                <c:ptCount val="40"/>
                <c:pt idx="0">
                  <c:v>7.9749999999999996</c:v>
                </c:pt>
                <c:pt idx="1">
                  <c:v>8.0250000000000004</c:v>
                </c:pt>
                <c:pt idx="2">
                  <c:v>8.0749999999999993</c:v>
                </c:pt>
                <c:pt idx="3">
                  <c:v>8.125</c:v>
                </c:pt>
                <c:pt idx="4">
                  <c:v>8.1750000000000007</c:v>
                </c:pt>
                <c:pt idx="5">
                  <c:v>8.2249999999999996</c:v>
                </c:pt>
                <c:pt idx="6">
                  <c:v>8.2750000000000004</c:v>
                </c:pt>
                <c:pt idx="7">
                  <c:v>8.3249999999999993</c:v>
                </c:pt>
                <c:pt idx="8">
                  <c:v>8.375</c:v>
                </c:pt>
                <c:pt idx="9">
                  <c:v>8.4250000000000007</c:v>
                </c:pt>
                <c:pt idx="10">
                  <c:v>8.4749999999999996</c:v>
                </c:pt>
                <c:pt idx="11">
                  <c:v>8.5250000000000004</c:v>
                </c:pt>
                <c:pt idx="12">
                  <c:v>8.5749999999999993</c:v>
                </c:pt>
                <c:pt idx="13">
                  <c:v>8.625</c:v>
                </c:pt>
                <c:pt idx="14">
                  <c:v>8.6750000000000007</c:v>
                </c:pt>
                <c:pt idx="15">
                  <c:v>8.7249999999999996</c:v>
                </c:pt>
                <c:pt idx="16">
                  <c:v>8.7750000000000004</c:v>
                </c:pt>
                <c:pt idx="17">
                  <c:v>8.8249999999999993</c:v>
                </c:pt>
                <c:pt idx="18">
                  <c:v>8.875</c:v>
                </c:pt>
                <c:pt idx="19">
                  <c:v>8.9250000000000007</c:v>
                </c:pt>
                <c:pt idx="20">
                  <c:v>8.9749999999999996</c:v>
                </c:pt>
                <c:pt idx="21">
                  <c:v>9.0250000000000004</c:v>
                </c:pt>
                <c:pt idx="22">
                  <c:v>9.0749999999999993</c:v>
                </c:pt>
                <c:pt idx="23">
                  <c:v>9.125</c:v>
                </c:pt>
                <c:pt idx="24">
                  <c:v>9.1750000000000007</c:v>
                </c:pt>
                <c:pt idx="25">
                  <c:v>9.2249999999999996</c:v>
                </c:pt>
                <c:pt idx="26">
                  <c:v>9.2750000000000004</c:v>
                </c:pt>
                <c:pt idx="27">
                  <c:v>9.3249999999999993</c:v>
                </c:pt>
                <c:pt idx="28">
                  <c:v>9.375</c:v>
                </c:pt>
                <c:pt idx="29">
                  <c:v>9.4250000000000007</c:v>
                </c:pt>
                <c:pt idx="30">
                  <c:v>9.4749999999999996</c:v>
                </c:pt>
                <c:pt idx="31">
                  <c:v>9.5250000000000004</c:v>
                </c:pt>
                <c:pt idx="32">
                  <c:v>9.5749999999999993</c:v>
                </c:pt>
                <c:pt idx="33">
                  <c:v>9.625</c:v>
                </c:pt>
                <c:pt idx="34">
                  <c:v>9.6750000000000007</c:v>
                </c:pt>
                <c:pt idx="35">
                  <c:v>9.7249999999999996</c:v>
                </c:pt>
                <c:pt idx="36">
                  <c:v>9.7750000000000004</c:v>
                </c:pt>
                <c:pt idx="37">
                  <c:v>9.8249999999999993</c:v>
                </c:pt>
                <c:pt idx="38">
                  <c:v>9.875</c:v>
                </c:pt>
                <c:pt idx="39">
                  <c:v>9.9250000000000007</c:v>
                </c:pt>
              </c:numCache>
            </c:numRef>
          </c:xVal>
          <c:yVal>
            <c:numRef>
              <c:f>'nEDM comparison OFF cells'!$X$4:$X$43</c:f>
              <c:numCache>
                <c:formatCode>0.00E+00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30.330765213333333</c:v>
                </c:pt>
                <c:pt idx="10">
                  <c:v>18852.324479999999</c:v>
                </c:pt>
                <c:pt idx="11">
                  <c:v>395178.65240000002</c:v>
                </c:pt>
                <c:pt idx="12">
                  <c:v>2516873.9826666671</c:v>
                </c:pt>
                <c:pt idx="13">
                  <c:v>7832119.5413333336</c:v>
                </c:pt>
                <c:pt idx="14">
                  <c:v>14103309.026666667</c:v>
                </c:pt>
                <c:pt idx="15">
                  <c:v>19925573.960000001</c:v>
                </c:pt>
                <c:pt idx="16">
                  <c:v>25440185.146666668</c:v>
                </c:pt>
                <c:pt idx="17">
                  <c:v>29770157.666666668</c:v>
                </c:pt>
                <c:pt idx="18">
                  <c:v>30656312.653333332</c:v>
                </c:pt>
                <c:pt idx="19">
                  <c:v>28298221.760000002</c:v>
                </c:pt>
                <c:pt idx="20">
                  <c:v>22577171.506666668</c:v>
                </c:pt>
                <c:pt idx="21">
                  <c:v>16405803.013333334</c:v>
                </c:pt>
                <c:pt idx="22">
                  <c:v>10604639.150666665</c:v>
                </c:pt>
                <c:pt idx="23">
                  <c:v>5238084.0933333337</c:v>
                </c:pt>
                <c:pt idx="24">
                  <c:v>1268596.2277333336</c:v>
                </c:pt>
                <c:pt idx="25">
                  <c:v>30414.940386666669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D235-4A29-A00E-2E4E6808DD37}"/>
            </c:ext>
          </c:extLst>
        </c:ser>
        <c:ser>
          <c:idx val="4"/>
          <c:order val="4"/>
          <c:tx>
            <c:v>8.9AA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'nEDM comparison OFF cells'!$AA$3:$AA$5</c:f>
              <c:numCache>
                <c:formatCode>General</c:formatCode>
                <c:ptCount val="3"/>
                <c:pt idx="0">
                  <c:v>8.8999900000000007</c:v>
                </c:pt>
                <c:pt idx="1">
                  <c:v>8.9</c:v>
                </c:pt>
                <c:pt idx="2">
                  <c:v>8.90001</c:v>
                </c:pt>
              </c:numCache>
            </c:numRef>
          </c:xVal>
          <c:yVal>
            <c:numRef>
              <c:f>'nEDM comparison OFF cells'!$AB$3:$AB$5</c:f>
              <c:numCache>
                <c:formatCode>0.00E+00</c:formatCode>
                <c:ptCount val="3"/>
                <c:pt idx="0" formatCode="General">
                  <c:v>0</c:v>
                </c:pt>
                <c:pt idx="1">
                  <c:v>40000000</c:v>
                </c:pt>
                <c:pt idx="2" formatCode="General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D235-4A29-A00E-2E4E6808DD37}"/>
            </c:ext>
          </c:extLst>
        </c:ser>
        <c:ser>
          <c:idx val="5"/>
          <c:order val="5"/>
          <c:tx>
            <c:strRef>
              <c:f>'nEDM comparison OFF cells'!$AH$3</c:f>
              <c:strCache>
                <c:ptCount val="1"/>
                <c:pt idx="0">
                  <c:v>I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'nEDM comparison OFF cells'!$AD$4:$AD$43</c:f>
              <c:numCache>
                <c:formatCode>General</c:formatCode>
                <c:ptCount val="40"/>
                <c:pt idx="0">
                  <c:v>7.9749999999999996</c:v>
                </c:pt>
                <c:pt idx="1">
                  <c:v>8.0250000000000004</c:v>
                </c:pt>
                <c:pt idx="2">
                  <c:v>8.0749999999999993</c:v>
                </c:pt>
                <c:pt idx="3">
                  <c:v>8.125</c:v>
                </c:pt>
                <c:pt idx="4">
                  <c:v>8.1750000000000007</c:v>
                </c:pt>
                <c:pt idx="5">
                  <c:v>8.2249999999999996</c:v>
                </c:pt>
                <c:pt idx="6">
                  <c:v>8.2750000000000004</c:v>
                </c:pt>
                <c:pt idx="7">
                  <c:v>8.3249999999999993</c:v>
                </c:pt>
                <c:pt idx="8">
                  <c:v>8.375</c:v>
                </c:pt>
                <c:pt idx="9">
                  <c:v>8.4250000000000007</c:v>
                </c:pt>
                <c:pt idx="10">
                  <c:v>8.4749999999999996</c:v>
                </c:pt>
                <c:pt idx="11">
                  <c:v>8.5250000000000004</c:v>
                </c:pt>
                <c:pt idx="12">
                  <c:v>8.5749999999999993</c:v>
                </c:pt>
                <c:pt idx="13">
                  <c:v>8.625</c:v>
                </c:pt>
                <c:pt idx="14">
                  <c:v>8.6750000000000007</c:v>
                </c:pt>
                <c:pt idx="15">
                  <c:v>8.7249999999999996</c:v>
                </c:pt>
                <c:pt idx="16">
                  <c:v>8.7750000000000004</c:v>
                </c:pt>
                <c:pt idx="17">
                  <c:v>8.8249999999999993</c:v>
                </c:pt>
                <c:pt idx="18">
                  <c:v>8.875</c:v>
                </c:pt>
                <c:pt idx="19">
                  <c:v>8.9250000000000007</c:v>
                </c:pt>
                <c:pt idx="20">
                  <c:v>8.9749999999999996</c:v>
                </c:pt>
                <c:pt idx="21">
                  <c:v>9.0250000000000004</c:v>
                </c:pt>
                <c:pt idx="22">
                  <c:v>9.0749999999999993</c:v>
                </c:pt>
                <c:pt idx="23">
                  <c:v>9.125</c:v>
                </c:pt>
                <c:pt idx="24">
                  <c:v>9.1750000000000007</c:v>
                </c:pt>
                <c:pt idx="25">
                  <c:v>9.2249999999999996</c:v>
                </c:pt>
                <c:pt idx="26">
                  <c:v>9.2750000000000004</c:v>
                </c:pt>
                <c:pt idx="27">
                  <c:v>9.3249999999999993</c:v>
                </c:pt>
                <c:pt idx="28">
                  <c:v>9.375</c:v>
                </c:pt>
                <c:pt idx="29">
                  <c:v>9.4250000000000007</c:v>
                </c:pt>
                <c:pt idx="30">
                  <c:v>9.4749999999999996</c:v>
                </c:pt>
                <c:pt idx="31">
                  <c:v>9.5250000000000004</c:v>
                </c:pt>
                <c:pt idx="32">
                  <c:v>9.5749999999999993</c:v>
                </c:pt>
                <c:pt idx="33">
                  <c:v>9.625</c:v>
                </c:pt>
                <c:pt idx="34">
                  <c:v>9.6750000000000007</c:v>
                </c:pt>
                <c:pt idx="35">
                  <c:v>9.7249999999999996</c:v>
                </c:pt>
                <c:pt idx="36">
                  <c:v>9.7750000000000004</c:v>
                </c:pt>
                <c:pt idx="37">
                  <c:v>9.8249999999999993</c:v>
                </c:pt>
                <c:pt idx="38">
                  <c:v>9.875</c:v>
                </c:pt>
                <c:pt idx="39">
                  <c:v>9.9250000000000007</c:v>
                </c:pt>
              </c:numCache>
            </c:numRef>
          </c:xVal>
          <c:yVal>
            <c:numRef>
              <c:f>'nEDM comparison OFF cells'!$AH$4:$AH$43</c:f>
              <c:numCache>
                <c:formatCode>0.00E+00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3107.0454693333331</c:v>
                </c:pt>
                <c:pt idx="11">
                  <c:v>191305.73386666665</c:v>
                </c:pt>
                <c:pt idx="12">
                  <c:v>1675472.588</c:v>
                </c:pt>
                <c:pt idx="13">
                  <c:v>7133283.6626666663</c:v>
                </c:pt>
                <c:pt idx="14">
                  <c:v>14504256.039999999</c:v>
                </c:pt>
                <c:pt idx="15">
                  <c:v>22105295.226666667</c:v>
                </c:pt>
                <c:pt idx="16">
                  <c:v>28719739.226666667</c:v>
                </c:pt>
                <c:pt idx="17">
                  <c:v>34642078.386666663</c:v>
                </c:pt>
                <c:pt idx="18">
                  <c:v>37320472.920000002</c:v>
                </c:pt>
                <c:pt idx="19">
                  <c:v>35510584.493333332</c:v>
                </c:pt>
                <c:pt idx="20">
                  <c:v>29942671.546666667</c:v>
                </c:pt>
                <c:pt idx="21">
                  <c:v>22752956.666666668</c:v>
                </c:pt>
                <c:pt idx="22">
                  <c:v>15032474.773333333</c:v>
                </c:pt>
                <c:pt idx="23">
                  <c:v>8484302.4386666659</c:v>
                </c:pt>
                <c:pt idx="24">
                  <c:v>2842001.6386666666</c:v>
                </c:pt>
                <c:pt idx="25">
                  <c:v>212869.11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D235-4A29-A00E-2E4E6808DD37}"/>
            </c:ext>
          </c:extLst>
        </c:ser>
        <c:ser>
          <c:idx val="6"/>
          <c:order val="6"/>
          <c:tx>
            <c:strRef>
              <c:f>'nEDM comparison OFF cells'!$AN$3</c:f>
              <c:strCache>
                <c:ptCount val="1"/>
                <c:pt idx="0">
                  <c:v>H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'nEDM comparison OFF cells'!$AJ$4:$AJ$43</c:f>
              <c:numCache>
                <c:formatCode>General</c:formatCode>
                <c:ptCount val="40"/>
                <c:pt idx="0">
                  <c:v>7.9749999999999996</c:v>
                </c:pt>
                <c:pt idx="1">
                  <c:v>8.0250000000000004</c:v>
                </c:pt>
                <c:pt idx="2">
                  <c:v>8.0749999999999993</c:v>
                </c:pt>
                <c:pt idx="3">
                  <c:v>8.125</c:v>
                </c:pt>
                <c:pt idx="4">
                  <c:v>8.1750000000000007</c:v>
                </c:pt>
                <c:pt idx="5">
                  <c:v>8.2249999999999996</c:v>
                </c:pt>
                <c:pt idx="6">
                  <c:v>8.2750000000000004</c:v>
                </c:pt>
                <c:pt idx="7">
                  <c:v>8.3249999999999993</c:v>
                </c:pt>
                <c:pt idx="8">
                  <c:v>8.375</c:v>
                </c:pt>
                <c:pt idx="9">
                  <c:v>8.4250000000000007</c:v>
                </c:pt>
                <c:pt idx="10">
                  <c:v>8.4749999999999996</c:v>
                </c:pt>
                <c:pt idx="11">
                  <c:v>8.5250000000000004</c:v>
                </c:pt>
                <c:pt idx="12">
                  <c:v>8.5749999999999993</c:v>
                </c:pt>
                <c:pt idx="13">
                  <c:v>8.625</c:v>
                </c:pt>
                <c:pt idx="14">
                  <c:v>8.6750000000000007</c:v>
                </c:pt>
                <c:pt idx="15">
                  <c:v>8.7249999999999996</c:v>
                </c:pt>
                <c:pt idx="16">
                  <c:v>8.7750000000000004</c:v>
                </c:pt>
                <c:pt idx="17">
                  <c:v>8.8249999999999993</c:v>
                </c:pt>
                <c:pt idx="18">
                  <c:v>8.875</c:v>
                </c:pt>
                <c:pt idx="19">
                  <c:v>8.9250000000000007</c:v>
                </c:pt>
                <c:pt idx="20">
                  <c:v>8.9749999999999996</c:v>
                </c:pt>
                <c:pt idx="21">
                  <c:v>9.0250000000000004</c:v>
                </c:pt>
                <c:pt idx="22">
                  <c:v>9.0749999999999993</c:v>
                </c:pt>
                <c:pt idx="23">
                  <c:v>9.125</c:v>
                </c:pt>
                <c:pt idx="24">
                  <c:v>9.1750000000000007</c:v>
                </c:pt>
                <c:pt idx="25">
                  <c:v>9.2249999999999996</c:v>
                </c:pt>
                <c:pt idx="26">
                  <c:v>9.2750000000000004</c:v>
                </c:pt>
                <c:pt idx="27">
                  <c:v>9.3249999999999993</c:v>
                </c:pt>
                <c:pt idx="28">
                  <c:v>9.375</c:v>
                </c:pt>
                <c:pt idx="29">
                  <c:v>9.4250000000000007</c:v>
                </c:pt>
                <c:pt idx="30">
                  <c:v>9.4749999999999996</c:v>
                </c:pt>
                <c:pt idx="31">
                  <c:v>9.5250000000000004</c:v>
                </c:pt>
                <c:pt idx="32">
                  <c:v>9.5749999999999993</c:v>
                </c:pt>
                <c:pt idx="33">
                  <c:v>9.625</c:v>
                </c:pt>
                <c:pt idx="34">
                  <c:v>9.6750000000000007</c:v>
                </c:pt>
                <c:pt idx="35">
                  <c:v>9.7249999999999996</c:v>
                </c:pt>
                <c:pt idx="36">
                  <c:v>9.7750000000000004</c:v>
                </c:pt>
                <c:pt idx="37">
                  <c:v>9.8249999999999993</c:v>
                </c:pt>
                <c:pt idx="38">
                  <c:v>9.875</c:v>
                </c:pt>
                <c:pt idx="39">
                  <c:v>9.9250000000000007</c:v>
                </c:pt>
              </c:numCache>
            </c:numRef>
          </c:xVal>
          <c:yVal>
            <c:numRef>
              <c:f>'nEDM comparison OFF cells'!$AN$4:$AN$43</c:f>
              <c:numCache>
                <c:formatCode>0.00E+00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43.443809026666663</c:v>
                </c:pt>
                <c:pt idx="3">
                  <c:v>2083.2643640000001</c:v>
                </c:pt>
                <c:pt idx="4">
                  <c:v>22826.60556</c:v>
                </c:pt>
                <c:pt idx="5">
                  <c:v>114922.38737333333</c:v>
                </c:pt>
                <c:pt idx="6">
                  <c:v>410204.55746666662</c:v>
                </c:pt>
                <c:pt idx="7">
                  <c:v>1173867.0958666666</c:v>
                </c:pt>
                <c:pt idx="8">
                  <c:v>3049653.7280000001</c:v>
                </c:pt>
                <c:pt idx="9">
                  <c:v>6683856.6266666669</c:v>
                </c:pt>
                <c:pt idx="10">
                  <c:v>11642335.145333335</c:v>
                </c:pt>
                <c:pt idx="11">
                  <c:v>16533657.626666667</c:v>
                </c:pt>
                <c:pt idx="12">
                  <c:v>21331754.573333334</c:v>
                </c:pt>
                <c:pt idx="13">
                  <c:v>26035293.68</c:v>
                </c:pt>
                <c:pt idx="14">
                  <c:v>29723491.079999998</c:v>
                </c:pt>
                <c:pt idx="15">
                  <c:v>33635778.520000003</c:v>
                </c:pt>
                <c:pt idx="16">
                  <c:v>36934544.693333335</c:v>
                </c:pt>
                <c:pt idx="17">
                  <c:v>38239697.159999996</c:v>
                </c:pt>
                <c:pt idx="18">
                  <c:v>37362233.453333333</c:v>
                </c:pt>
                <c:pt idx="19">
                  <c:v>36108798.293333337</c:v>
                </c:pt>
                <c:pt idx="20">
                  <c:v>32368754.199999999</c:v>
                </c:pt>
                <c:pt idx="21">
                  <c:v>28357214.440000001</c:v>
                </c:pt>
                <c:pt idx="22">
                  <c:v>23096758.933333334</c:v>
                </c:pt>
                <c:pt idx="23">
                  <c:v>18776305.066666666</c:v>
                </c:pt>
                <c:pt idx="24">
                  <c:v>14490098.466666667</c:v>
                </c:pt>
                <c:pt idx="25">
                  <c:v>10126296.569333332</c:v>
                </c:pt>
                <c:pt idx="26">
                  <c:v>6447931.7999999998</c:v>
                </c:pt>
                <c:pt idx="27">
                  <c:v>3175611.4986666664</c:v>
                </c:pt>
                <c:pt idx="28">
                  <c:v>1014499.4757333334</c:v>
                </c:pt>
                <c:pt idx="29">
                  <c:v>83317.890159999995</c:v>
                </c:pt>
                <c:pt idx="30">
                  <c:v>9.0524589466666665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D235-4A29-A00E-2E4E6808DD37}"/>
            </c:ext>
          </c:extLst>
        </c:ser>
        <c:ser>
          <c:idx val="7"/>
          <c:order val="7"/>
          <c:tx>
            <c:strRef>
              <c:f>'nEDM comparison OFF cells'!$AU$3</c:f>
              <c:strCache>
                <c:ptCount val="1"/>
                <c:pt idx="0">
                  <c:v>K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'nEDM comparison OFF cells'!$AQ$4:$AQ$43</c:f>
              <c:numCache>
                <c:formatCode>General</c:formatCode>
                <c:ptCount val="40"/>
                <c:pt idx="0">
                  <c:v>7.9749999999999996</c:v>
                </c:pt>
                <c:pt idx="1">
                  <c:v>8.0250000000000004</c:v>
                </c:pt>
                <c:pt idx="2">
                  <c:v>8.0749999999999993</c:v>
                </c:pt>
                <c:pt idx="3">
                  <c:v>8.125</c:v>
                </c:pt>
                <c:pt idx="4">
                  <c:v>8.1750000000000007</c:v>
                </c:pt>
                <c:pt idx="5">
                  <c:v>8.2249999999999996</c:v>
                </c:pt>
                <c:pt idx="6">
                  <c:v>8.2750000000000004</c:v>
                </c:pt>
                <c:pt idx="7">
                  <c:v>8.3249999999999993</c:v>
                </c:pt>
                <c:pt idx="8">
                  <c:v>8.375</c:v>
                </c:pt>
                <c:pt idx="9">
                  <c:v>8.4250000000000007</c:v>
                </c:pt>
                <c:pt idx="10">
                  <c:v>8.4749999999999996</c:v>
                </c:pt>
                <c:pt idx="11">
                  <c:v>8.5250000000000004</c:v>
                </c:pt>
                <c:pt idx="12">
                  <c:v>8.5749999999999993</c:v>
                </c:pt>
                <c:pt idx="13">
                  <c:v>8.625</c:v>
                </c:pt>
                <c:pt idx="14">
                  <c:v>8.6750000000000007</c:v>
                </c:pt>
                <c:pt idx="15">
                  <c:v>8.7249999999999996</c:v>
                </c:pt>
                <c:pt idx="16">
                  <c:v>8.7750000000000004</c:v>
                </c:pt>
                <c:pt idx="17">
                  <c:v>8.8249999999999993</c:v>
                </c:pt>
                <c:pt idx="18">
                  <c:v>8.875</c:v>
                </c:pt>
                <c:pt idx="19">
                  <c:v>8.9250000000000007</c:v>
                </c:pt>
                <c:pt idx="20">
                  <c:v>8.9749999999999996</c:v>
                </c:pt>
                <c:pt idx="21">
                  <c:v>9.0250000000000004</c:v>
                </c:pt>
                <c:pt idx="22">
                  <c:v>9.0749999999999993</c:v>
                </c:pt>
                <c:pt idx="23">
                  <c:v>9.125</c:v>
                </c:pt>
                <c:pt idx="24">
                  <c:v>9.1750000000000007</c:v>
                </c:pt>
                <c:pt idx="25">
                  <c:v>9.2249999999999996</c:v>
                </c:pt>
                <c:pt idx="26">
                  <c:v>9.2750000000000004</c:v>
                </c:pt>
                <c:pt idx="27">
                  <c:v>9.3249999999999993</c:v>
                </c:pt>
                <c:pt idx="28">
                  <c:v>9.375</c:v>
                </c:pt>
                <c:pt idx="29">
                  <c:v>9.4250000000000007</c:v>
                </c:pt>
                <c:pt idx="30">
                  <c:v>9.4749999999999996</c:v>
                </c:pt>
                <c:pt idx="31">
                  <c:v>9.5250000000000004</c:v>
                </c:pt>
                <c:pt idx="32">
                  <c:v>9.5749999999999993</c:v>
                </c:pt>
                <c:pt idx="33">
                  <c:v>9.625</c:v>
                </c:pt>
                <c:pt idx="34">
                  <c:v>9.6750000000000007</c:v>
                </c:pt>
                <c:pt idx="35">
                  <c:v>9.7249999999999996</c:v>
                </c:pt>
                <c:pt idx="36">
                  <c:v>9.7750000000000004</c:v>
                </c:pt>
                <c:pt idx="37">
                  <c:v>9.8249999999999993</c:v>
                </c:pt>
                <c:pt idx="38">
                  <c:v>9.875</c:v>
                </c:pt>
                <c:pt idx="39">
                  <c:v>9.9250000000000007</c:v>
                </c:pt>
              </c:numCache>
            </c:numRef>
          </c:xVal>
          <c:yVal>
            <c:numRef>
              <c:f>'nEDM comparison OFF cells'!$AU$4:$AU$43</c:f>
              <c:numCache>
                <c:formatCode>0.00E+00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5316.1050679999989</c:v>
                </c:pt>
                <c:pt idx="11">
                  <c:v>170698.85146666665</c:v>
                </c:pt>
                <c:pt idx="12">
                  <c:v>1649295.8</c:v>
                </c:pt>
                <c:pt idx="13">
                  <c:v>6665721.6106666662</c:v>
                </c:pt>
                <c:pt idx="14">
                  <c:v>14266493.893333333</c:v>
                </c:pt>
                <c:pt idx="15">
                  <c:v>21376349.053333335</c:v>
                </c:pt>
                <c:pt idx="16">
                  <c:v>28057928.413333334</c:v>
                </c:pt>
                <c:pt idx="17">
                  <c:v>33478657.773333333</c:v>
                </c:pt>
                <c:pt idx="18">
                  <c:v>35816598.880000003</c:v>
                </c:pt>
                <c:pt idx="19">
                  <c:v>34623956.640000001</c:v>
                </c:pt>
                <c:pt idx="20">
                  <c:v>29264451.280000001</c:v>
                </c:pt>
                <c:pt idx="21">
                  <c:v>21647422.346666668</c:v>
                </c:pt>
                <c:pt idx="22">
                  <c:v>14449537.213333333</c:v>
                </c:pt>
                <c:pt idx="23">
                  <c:v>7938392.4986666664</c:v>
                </c:pt>
                <c:pt idx="24">
                  <c:v>2803814.6839999999</c:v>
                </c:pt>
                <c:pt idx="25">
                  <c:v>193081.63039999999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D235-4A29-A00E-2E4E6808DD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4014447"/>
        <c:axId val="234013007"/>
      </c:scatterChart>
      <c:valAx>
        <c:axId val="234014447"/>
        <c:scaling>
          <c:orientation val="minMax"/>
          <c:max val="9.5"/>
          <c:min val="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Wavelenght, AA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013007"/>
        <c:crosses val="autoZero"/>
        <c:crossBetween val="midCat"/>
      </c:valAx>
      <c:valAx>
        <c:axId val="234013007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n/s/cm2/AA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01444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765266841644793"/>
          <c:y val="5.0015675483802424E-2"/>
          <c:w val="0.17662517289073307"/>
          <c:h val="0.444228183224382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5ACE9-B20F-C8B9-47D5-6D57ADB55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5150DD-7062-A165-647C-E12AA57820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D9A2F-70FE-9DBC-32A6-23568C3E2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CD84-6B98-4E0F-8DC5-959F9F5E1BC5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0A5E-7C1D-D132-1087-07F5A117B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8CF98-2885-4EE4-D3B3-98B8C0B5F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CBDA-EABF-427E-818C-05BCA7B0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53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B12DE-6A67-20B6-65F9-DE7983739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06CB13-C3B5-A076-992B-1C0C4F0E8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FCDFB-63CC-6653-860C-85BDE38AC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CD84-6B98-4E0F-8DC5-959F9F5E1BC5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AD263-751B-97F1-6778-054B8797E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0568D-D866-7572-38AC-847CB126C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CBDA-EABF-427E-818C-05BCA7B0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6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8F8975-E969-E8E0-4391-55DFF66E25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9789FF-EADF-B752-96DC-C370E00D7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2746F-AC90-F160-3EC2-5D865413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CD84-6B98-4E0F-8DC5-959F9F5E1BC5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ADCA9-776D-A626-4FBD-C773AEB63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8B7D2-E935-A6A4-BFBF-B445D55E3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CBDA-EABF-427E-818C-05BCA7B0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2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79E1B-5D6E-C52A-4EF4-E706CEF00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28095-C6B6-7913-9891-0708D07B0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34D16-BF15-D390-3FDB-EBDAAC29E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CD84-6B98-4E0F-8DC5-959F9F5E1BC5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271B3-5146-24EE-7F79-C197CDD25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A8216-E1D3-8534-FCE5-BF6F0004C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CBDA-EABF-427E-818C-05BCA7B0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3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A3084-7832-2117-A895-78D1B6EF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731E5-22D4-6126-95EA-BFA7F3460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58F0C-6E9C-B9DB-48DF-68C552096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CD84-6B98-4E0F-8DC5-959F9F5E1BC5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9A199-E242-5908-3C1C-2A3F43D6C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92B08-B57D-F7A8-7C6E-D8A4C2C4F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CBDA-EABF-427E-818C-05BCA7B0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8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E5237-DCF5-5ED2-28AB-00F827DBE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D6C56-848D-F21F-3388-B030F7475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7A757-19A8-2CED-A75E-D9183340F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5E2F4-25E4-DE19-75D4-E0CB24540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CD84-6B98-4E0F-8DC5-959F9F5E1BC5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C7FC58-73A2-52F8-7C4B-37C6F6C34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2E8FC-9F33-671B-DB3A-F4075362D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CBDA-EABF-427E-818C-05BCA7B0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4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BF88E-CB0B-0B8A-EF2E-70233B9F9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06D1A-B287-A00B-F6AA-3E315DEA7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A11A4-D715-7083-EBA6-69771584E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42B4E6-3132-0EDC-CFC2-D2DBF0748F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D81771-BF5F-4AEF-0E1E-BBC930875E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F85732-7253-142B-D7E1-7146FDD16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CD84-6B98-4E0F-8DC5-959F9F5E1BC5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485DDE-C909-0BB4-1B16-C93AFE81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7950AB-E388-619E-6697-34573A0B4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CBDA-EABF-427E-818C-05BCA7B0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1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A52EB-0B3E-85AD-0B61-71DCFFB59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3AACDC-F9D2-C871-BA51-EB7C68EC3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CD84-6B98-4E0F-8DC5-959F9F5E1BC5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28E728-6C48-F187-F623-8604304E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C629EA-66B4-2175-D0C2-110CF0CB2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CBDA-EABF-427E-818C-05BCA7B0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97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D62F09-225D-9917-2DBD-9928B3C19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CD84-6B98-4E0F-8DC5-959F9F5E1BC5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D66C7-2CA6-3CD8-C0FF-EA666522D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B697D-2798-E8F6-5BA7-2D060F2E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CBDA-EABF-427E-818C-05BCA7B0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30A25-5394-1179-5092-29AB97229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7647E-B8AA-DB04-B4FE-456127875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425ABA-0FC8-430B-4CF1-13DA01D9E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BEECA1-9746-0F8D-F679-BE0C98D36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CD84-6B98-4E0F-8DC5-959F9F5E1BC5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B394D-3E85-A851-AEFF-BDECFBF31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74A38-D799-4230-2149-7FCB85BE8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CBDA-EABF-427E-818C-05BCA7B0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1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A2ECB-E28B-CB70-5F61-F42149F7E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93D2B7-2238-F09E-14C7-2DBD7E3D01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1696A5-E91F-E53C-61A8-272317C49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53B19-533E-F7EE-653E-83E815B14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CD84-6B98-4E0F-8DC5-959F9F5E1BC5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9F4943-90F8-545C-2EA8-31F80F9ED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D2CF5-0BAD-6A67-2F3A-737D77DB8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CBDA-EABF-427E-818C-05BCA7B0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8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6675D9-2E1E-E3CE-284B-5B11E8DC3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D0ED0-62B8-0045-D15E-94912AF73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EA484-16EB-04C0-3799-CE2AC87D48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59CD84-6B98-4E0F-8DC5-959F9F5E1BC5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D3EF6-4526-90C1-23B2-45199A25B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918CC-1927-5B76-AFBC-199DAD155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76CBDA-EABF-427E-818C-05BCA7B0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1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DC@6.5m" TargetMode="External"/><Relationship Id="rId2" Type="http://schemas.openxmlformats.org/officeDocument/2006/relationships/hyperlink" Target="mailto:PDC@6.5" TargetMode="Externa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hyperlink" Target="mailto:PDC2@42.5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6E07B-68C0-3733-4388-D3544979C8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M-value considerations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C5C495-A63C-FB05-C77D-F15F2107AB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21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08809-1D63-5DB1-3E63-3C271C6F4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B235C-2E5E-32B2-DC6C-292D98DC4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106" y="-199010"/>
            <a:ext cx="10515600" cy="1325563"/>
          </a:xfrm>
        </p:spPr>
        <p:txBody>
          <a:bodyPr/>
          <a:lstStyle/>
          <a:p>
            <a:r>
              <a:rPr lang="en-US" dirty="0"/>
              <a:t>FOM in the cells @ 5MW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A659341-E815-F8F8-BE8A-48AE4278894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7360" y="612987"/>
          <a:ext cx="8051800" cy="450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419">
                  <a:extLst>
                    <a:ext uri="{9D8B030D-6E8A-4147-A177-3AD203B41FA5}">
                      <a16:colId xmlns:a16="http://schemas.microsoft.com/office/drawing/2014/main" val="3751604391"/>
                    </a:ext>
                  </a:extLst>
                </a:gridCol>
                <a:gridCol w="1646659">
                  <a:extLst>
                    <a:ext uri="{9D8B030D-6E8A-4147-A177-3AD203B41FA5}">
                      <a16:colId xmlns:a16="http://schemas.microsoft.com/office/drawing/2014/main" val="4121582883"/>
                    </a:ext>
                  </a:extLst>
                </a:gridCol>
                <a:gridCol w="1541310">
                  <a:extLst>
                    <a:ext uri="{9D8B030D-6E8A-4147-A177-3AD203B41FA5}">
                      <a16:colId xmlns:a16="http://schemas.microsoft.com/office/drawing/2014/main" val="2985423942"/>
                    </a:ext>
                  </a:extLst>
                </a:gridCol>
                <a:gridCol w="2108511">
                  <a:extLst>
                    <a:ext uri="{9D8B030D-6E8A-4147-A177-3AD203B41FA5}">
                      <a16:colId xmlns:a16="http://schemas.microsoft.com/office/drawing/2014/main" val="3302133381"/>
                    </a:ext>
                  </a:extLst>
                </a:gridCol>
                <a:gridCol w="1861901">
                  <a:extLst>
                    <a:ext uri="{9D8B030D-6E8A-4147-A177-3AD203B41FA5}">
                      <a16:colId xmlns:a16="http://schemas.microsoft.com/office/drawing/2014/main" val="778718443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n/s 8.8-9.0AA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n/s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n/s/cm2/AA@8.9A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n/s/cm2 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6403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sz="1600" dirty="0"/>
                        <a:t>A.10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7.7</a:t>
                      </a:r>
                      <a:r>
                        <a:rPr lang="en-US" sz="1600" dirty="0"/>
                        <a:t>E0</a:t>
                      </a:r>
                      <a:r>
                        <a:rPr lang="ru-RU" sz="1600" dirty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</a:t>
                      </a:r>
                      <a:r>
                        <a:rPr lang="en-US" sz="1600" dirty="0"/>
                        <a:t>.3E09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2.5</a:t>
                      </a:r>
                      <a:r>
                        <a:rPr lang="ru-RU" sz="1600" dirty="0"/>
                        <a:t>5</a:t>
                      </a:r>
                      <a:r>
                        <a:rPr lang="en-US" sz="1600" dirty="0"/>
                        <a:t>E07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</a:t>
                      </a:r>
                      <a:r>
                        <a:rPr lang="en-US" sz="1600" dirty="0"/>
                        <a:t>.</a:t>
                      </a:r>
                      <a:r>
                        <a:rPr lang="ru-RU" sz="1600" dirty="0"/>
                        <a:t>5</a:t>
                      </a:r>
                      <a:r>
                        <a:rPr lang="en-US" sz="1600" dirty="0"/>
                        <a:t>E07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09554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sz="1600" dirty="0"/>
                        <a:t>A.5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7.3E08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2.2E09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2.45E07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1.5E07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50123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sz="1600" dirty="0"/>
                        <a:t>B.10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7.3E08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1.4E09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2.45E07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9.3E06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0434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sz="1600" dirty="0"/>
                        <a:t>B.5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7.0E08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1.3E09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2.35E07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8.7E06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549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8.3E08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2.75E07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520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8.73E08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2.65E9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2.91E07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1.79E07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691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8.28E08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1.6E09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2.82E07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1.07E07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853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9.72E08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3.24E07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816754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en-US" sz="16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1.26E09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4.20E07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968659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r>
                        <a:rPr lang="en-US" sz="16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1.08E09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3.28E09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3.60E07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2.19E07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79635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r>
                        <a:rPr lang="en-US" sz="1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1.03E09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1.96E09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3.60E07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1.31E07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30637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r>
                        <a:rPr lang="en-US" sz="16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9.99E08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1.89E09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3.52E07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1.26E07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460139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C29F127-B2D6-90FB-F4FA-359F2ACB2D28}"/>
              </a:ext>
            </a:extLst>
          </p:cNvPr>
          <p:cNvSpPr txBox="1">
            <a:spLocks/>
          </p:cNvSpPr>
          <p:nvPr/>
        </p:nvSpPr>
        <p:spPr>
          <a:xfrm>
            <a:off x="176417" y="5113867"/>
            <a:ext cx="6046583" cy="1642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A: C-polarizer, m=3 guides, ANNI original chopper settings, </a:t>
            </a:r>
            <a:r>
              <a:rPr lang="en-US" sz="1000" dirty="0">
                <a:hlinkClick r:id="rId2"/>
              </a:rPr>
              <a:t>PDC1@6.5</a:t>
            </a:r>
            <a:r>
              <a:rPr lang="en-US" sz="1000" dirty="0"/>
              <a:t>m and PDC2@26m  Results for 10 and 5 slits in bender 1.</a:t>
            </a:r>
          </a:p>
          <a:p>
            <a:r>
              <a:rPr lang="en-US" sz="1000" dirty="0"/>
              <a:t>B: C-polarizer, m=3 guides, ANNI original chopper settings, </a:t>
            </a:r>
            <a:r>
              <a:rPr lang="en-US" sz="1000" dirty="0">
                <a:hlinkClick r:id="rId2"/>
              </a:rPr>
              <a:t>PDC1@6.5</a:t>
            </a:r>
            <a:r>
              <a:rPr lang="en-US" sz="1000" dirty="0"/>
              <a:t>m and PDC2@42.5m Results for 10 and 5 slits in bender 1.</a:t>
            </a:r>
          </a:p>
          <a:p>
            <a:r>
              <a:rPr lang="en-US" sz="1000" dirty="0"/>
              <a:t>C: C-polarizer, no choppers, wavelength restricted to 8.8-9.0AA, open choppers </a:t>
            </a:r>
          </a:p>
          <a:p>
            <a:r>
              <a:rPr lang="en-US" sz="1000" dirty="0"/>
              <a:t>D: Curved with V-shaped polarizer, </a:t>
            </a:r>
            <a:r>
              <a:rPr lang="en-US" sz="1000" dirty="0">
                <a:hlinkClick r:id="rId3"/>
              </a:rPr>
              <a:t>PDC1@6.5m</a:t>
            </a:r>
            <a:r>
              <a:rPr lang="en-US" sz="1000" dirty="0"/>
              <a:t> and PDC2@26m</a:t>
            </a:r>
          </a:p>
          <a:p>
            <a:r>
              <a:rPr lang="en-US" sz="1000" dirty="0"/>
              <a:t>E: Curved with V-shaped polarizer, </a:t>
            </a:r>
            <a:r>
              <a:rPr lang="en-US" sz="1000" dirty="0">
                <a:hlinkClick r:id="rId3"/>
              </a:rPr>
              <a:t>PDC1@6.5m</a:t>
            </a:r>
            <a:r>
              <a:rPr lang="en-US" sz="1000" dirty="0"/>
              <a:t> and </a:t>
            </a:r>
            <a:r>
              <a:rPr lang="en-US" sz="1000" dirty="0">
                <a:hlinkClick r:id="rId4"/>
              </a:rPr>
              <a:t>PDC2@42.5m</a:t>
            </a:r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endParaRPr lang="en-US" sz="1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5AFDB-EC8E-2326-AE61-5EE06EAA6206}"/>
              </a:ext>
            </a:extLst>
          </p:cNvPr>
          <p:cNvSpPr txBox="1">
            <a:spLocks/>
          </p:cNvSpPr>
          <p:nvPr/>
        </p:nvSpPr>
        <p:spPr>
          <a:xfrm>
            <a:off x="6096000" y="5113867"/>
            <a:ext cx="6011333" cy="16425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F: Curved  with V-shaped polarizer, wavelength restricted to 8.8-9.0AA, open choppers</a:t>
            </a:r>
          </a:p>
          <a:p>
            <a:r>
              <a:rPr lang="en-US" sz="1000" dirty="0"/>
              <a:t>G: Theoretical max, straight guide (slits preserved), V-polarizer, wavelength restricted to 8.8-9.0AA, open choppers</a:t>
            </a:r>
          </a:p>
          <a:p>
            <a:r>
              <a:rPr lang="en-US" sz="1000" dirty="0"/>
              <a:t>H Curved with V-shaped polarizer, </a:t>
            </a:r>
            <a:r>
              <a:rPr lang="en-US" sz="1000" u="sng" dirty="0"/>
              <a:t>2 benders,</a:t>
            </a:r>
            <a:r>
              <a:rPr lang="en-US" sz="1000" dirty="0"/>
              <a:t>  </a:t>
            </a:r>
            <a:r>
              <a:rPr lang="en-US" sz="1000" dirty="0">
                <a:hlinkClick r:id="rId3"/>
              </a:rPr>
              <a:t>PDC1@6.5m</a:t>
            </a:r>
            <a:r>
              <a:rPr lang="en-US" sz="1000" dirty="0"/>
              <a:t> and PDC2@26m</a:t>
            </a:r>
          </a:p>
          <a:p>
            <a:r>
              <a:rPr lang="en-US" sz="1000" dirty="0"/>
              <a:t>I Curved with V-shaped polarizer, </a:t>
            </a:r>
            <a:r>
              <a:rPr lang="en-US" sz="1000" u="sng" dirty="0"/>
              <a:t>2 benders,</a:t>
            </a:r>
            <a:r>
              <a:rPr lang="en-US" sz="1000" dirty="0"/>
              <a:t>  </a:t>
            </a:r>
            <a:r>
              <a:rPr lang="en-US" sz="1000" dirty="0">
                <a:hlinkClick r:id="rId3"/>
              </a:rPr>
              <a:t>PDC1@6.5m</a:t>
            </a:r>
            <a:r>
              <a:rPr lang="en-US" sz="1000" dirty="0"/>
              <a:t> and </a:t>
            </a:r>
            <a:r>
              <a:rPr lang="en-US" sz="1000" dirty="0">
                <a:hlinkClick r:id="rId4"/>
              </a:rPr>
              <a:t>PDC2@42.5m</a:t>
            </a:r>
            <a:endParaRPr lang="en-US" sz="1000" dirty="0"/>
          </a:p>
          <a:p>
            <a:r>
              <a:rPr lang="en-US" sz="1000" dirty="0"/>
              <a:t>K Vertical V polarizer, m=5.5  </a:t>
            </a:r>
            <a:r>
              <a:rPr lang="en-US" sz="1000" u="sng" dirty="0"/>
              <a:t>2 benders,</a:t>
            </a:r>
            <a:r>
              <a:rPr lang="en-US" sz="1000" dirty="0"/>
              <a:t>  </a:t>
            </a:r>
            <a:r>
              <a:rPr lang="en-US" sz="1000" dirty="0">
                <a:hlinkClick r:id="rId3"/>
              </a:rPr>
              <a:t>PDC1@6.5m</a:t>
            </a:r>
            <a:r>
              <a:rPr lang="en-US" sz="1000" dirty="0"/>
              <a:t> and PDC2@42.5m</a:t>
            </a:r>
          </a:p>
          <a:p>
            <a:r>
              <a:rPr lang="en-US" sz="1000" dirty="0"/>
              <a:t>In the options A-F, H, I line of sight is lost at 11.5 meters (just before the bunker wall)</a:t>
            </a: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endParaRPr lang="en-US" sz="10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B04BABB-D522-C38A-3F4D-4C6B2BA8E625}"/>
              </a:ext>
            </a:extLst>
          </p:cNvPr>
          <p:cNvGraphicFramePr>
            <a:graphicFrameLocks/>
          </p:cNvGraphicFramePr>
          <p:nvPr/>
        </p:nvGraphicFramePr>
        <p:xfrm>
          <a:off x="8519160" y="1036656"/>
          <a:ext cx="3672840" cy="3859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9387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D654C-7288-2E5F-EC5B-9C1205F90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74" y="0"/>
            <a:ext cx="10515600" cy="1325563"/>
          </a:xfrm>
        </p:spPr>
        <p:txBody>
          <a:bodyPr/>
          <a:lstStyle/>
          <a:p>
            <a:r>
              <a:rPr lang="en-US" dirty="0"/>
              <a:t>Momentum transfer at reflection, 9AA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857EC-6BA6-8538-2B2A-DB6505A7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67" y="1845418"/>
            <a:ext cx="3257145" cy="4351338"/>
          </a:xfrm>
        </p:spPr>
        <p:txBody>
          <a:bodyPr>
            <a:normAutofit/>
          </a:bodyPr>
          <a:lstStyle/>
          <a:p>
            <a:r>
              <a:rPr lang="en-US" sz="1800" dirty="0"/>
              <a:t>Use of logging capabilities of neutron states in  </a:t>
            </a:r>
            <a:r>
              <a:rPr lang="en-US" sz="1800" dirty="0" err="1"/>
              <a:t>McStas</a:t>
            </a:r>
            <a:r>
              <a:rPr lang="en-US" sz="1800" dirty="0"/>
              <a:t> v2.7</a:t>
            </a:r>
          </a:p>
          <a:p>
            <a:r>
              <a:rPr lang="en-US" sz="1800" dirty="0"/>
              <a:t>Momentum transfer at reflection is logged in units of Qc for Ni</a:t>
            </a:r>
          </a:p>
          <a:p>
            <a:r>
              <a:rPr lang="en-US" sz="1800" dirty="0"/>
              <a:t>Sufficient with m=2 everywhere except for the focusing part of the splitter where m=3 is beneficial (the difference is however a few per cent).</a:t>
            </a:r>
          </a:p>
        </p:txBody>
      </p:sp>
      <p:pic>
        <p:nvPicPr>
          <p:cNvPr id="4" name="Picture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38AEA8B7-9C49-4802-E0BB-21529548B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858" y="1370197"/>
            <a:ext cx="4397844" cy="2407538"/>
          </a:xfrm>
          <a:prstGeom prst="rect">
            <a:avLst/>
          </a:prstGeom>
        </p:spPr>
      </p:pic>
      <p:pic>
        <p:nvPicPr>
          <p:cNvPr id="5" name="Picture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3FFF2BCC-2AD6-18EC-9B96-0CB0284D83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144"/>
          <a:stretch/>
        </p:blipFill>
        <p:spPr>
          <a:xfrm>
            <a:off x="3230858" y="3975133"/>
            <a:ext cx="4397844" cy="23953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E7A06E-2368-680B-9FE0-E7AA55C561E6}"/>
              </a:ext>
            </a:extLst>
          </p:cNvPr>
          <p:cNvSpPr txBox="1"/>
          <p:nvPr/>
        </p:nvSpPr>
        <p:spPr>
          <a:xfrm>
            <a:off x="3431199" y="150602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8B7EB1-E895-D7DE-4220-32FD784635FD}"/>
              </a:ext>
            </a:extLst>
          </p:cNvPr>
          <p:cNvSpPr txBox="1"/>
          <p:nvPr/>
        </p:nvSpPr>
        <p:spPr>
          <a:xfrm>
            <a:off x="3455245" y="42306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</a:t>
            </a:r>
          </a:p>
        </p:txBody>
      </p:sp>
      <p:pic>
        <p:nvPicPr>
          <p:cNvPr id="8" name="Picture 7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56490077-F26E-9174-8DA2-37048DBF2E0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795"/>
          <a:stretch/>
        </p:blipFill>
        <p:spPr>
          <a:xfrm>
            <a:off x="7739392" y="1373085"/>
            <a:ext cx="4386531" cy="24071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A2945F-EBA9-FFF1-278D-E931883D93C4}"/>
              </a:ext>
            </a:extLst>
          </p:cNvPr>
          <p:cNvSpPr txBox="1"/>
          <p:nvPr/>
        </p:nvSpPr>
        <p:spPr>
          <a:xfrm>
            <a:off x="8187872" y="156041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</a:t>
            </a:r>
          </a:p>
        </p:txBody>
      </p:sp>
      <p:pic>
        <p:nvPicPr>
          <p:cNvPr id="10" name="Picture 9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1C5284C5-30F8-63F6-AD2B-93C1208CF6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3786"/>
          <a:stretch/>
        </p:blipFill>
        <p:spPr>
          <a:xfrm>
            <a:off x="7739392" y="3967521"/>
            <a:ext cx="4345533" cy="2395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382236-9BDA-8EEB-23AC-04218AB4EE30}"/>
              </a:ext>
            </a:extLst>
          </p:cNvPr>
          <p:cNvSpPr txBox="1"/>
          <p:nvPr/>
        </p:nvSpPr>
        <p:spPr>
          <a:xfrm>
            <a:off x="8035597" y="415142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171821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D8F2-DDCB-F992-9CAB-04218534F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3159"/>
            <a:ext cx="10515600" cy="1325563"/>
          </a:xfrm>
        </p:spPr>
        <p:txBody>
          <a:bodyPr/>
          <a:lstStyle/>
          <a:p>
            <a:r>
              <a:rPr lang="en-US" dirty="0"/>
              <a:t>Beam profiles -- </a:t>
            </a:r>
            <a:r>
              <a:rPr lang="en-US" dirty="0" err="1"/>
              <a:t>McStas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95DFA-40DA-6A9B-DFEF-0E2667F73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5497286"/>
            <a:ext cx="11811001" cy="112755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Two sets of wavelength monitors for the left and right parts of the splitter + PSD monitors at cells entrance and exit</a:t>
            </a:r>
          </a:p>
          <a:p>
            <a:r>
              <a:rPr lang="en-US" dirty="0"/>
              <a:t>2% difference in neutron fluxes in left and right cell</a:t>
            </a:r>
          </a:p>
          <a:p>
            <a:r>
              <a:rPr lang="en-US" dirty="0"/>
              <a:t>1.6E08 n/s escape cells through the cell walls (if scattering off liquid He is neglected)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E37196-0DD8-7D46-D830-E4AADE198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753" y="1335486"/>
            <a:ext cx="2526847" cy="154507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A9763C0-4AAC-A917-08B5-B9D4120F51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637055"/>
              </p:ext>
            </p:extLst>
          </p:nvPr>
        </p:nvGraphicFramePr>
        <p:xfrm>
          <a:off x="346263" y="1171318"/>
          <a:ext cx="6477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000">
                  <a:extLst>
                    <a:ext uri="{9D8B030D-6E8A-4147-A177-3AD203B41FA5}">
                      <a16:colId xmlns:a16="http://schemas.microsoft.com/office/drawing/2014/main" val="2801501548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3804745607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32672669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Left 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Right cell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40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neutrons/s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9.6E08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9.3E08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483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8.8-9AA neutrons/s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5.0E08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4.9E08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62808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40A380C-2BB9-A5FC-87EB-7C18FFF31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183" y="1335486"/>
            <a:ext cx="2535650" cy="15450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55D549-D625-0376-B928-8140FBC3C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0366" y="3008955"/>
            <a:ext cx="2532213" cy="15450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41B696-B896-EC10-CEB9-0CFA1A1FA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8614" y="3008954"/>
            <a:ext cx="2547219" cy="15450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66CBCD-EE23-8FC4-4374-1BCD6926DA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263" y="2738578"/>
            <a:ext cx="2756040" cy="23039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5FEDA9-C1BA-1BAC-2AA4-792F488851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3543" y="2737409"/>
            <a:ext cx="2756041" cy="2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79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DF138-857C-2582-371D-F909B7537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81" y="-6160"/>
            <a:ext cx="10515600" cy="1325563"/>
          </a:xfrm>
        </p:spPr>
        <p:txBody>
          <a:bodyPr/>
          <a:lstStyle/>
          <a:p>
            <a:r>
              <a:rPr lang="en-US" dirty="0"/>
              <a:t>Beam profiles, empty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54C67-E2F9-E598-15DD-7D27F4A82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440" y="5930483"/>
            <a:ext cx="10515600" cy="79688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McStas</a:t>
            </a:r>
            <a:r>
              <a:rPr lang="en-US" dirty="0"/>
              <a:t>-&gt;</a:t>
            </a:r>
            <a:r>
              <a:rPr lang="en-US" dirty="0" err="1"/>
              <a:t>mcpl</a:t>
            </a:r>
            <a:r>
              <a:rPr lang="en-US" dirty="0"/>
              <a:t> -&gt; PHITS dump file.</a:t>
            </a:r>
          </a:p>
          <a:p>
            <a:r>
              <a:rPr lang="en-US" dirty="0"/>
              <a:t>A “blackhole” absorber is set at the </a:t>
            </a:r>
            <a:r>
              <a:rPr lang="en-US"/>
              <a:t>cell entrance.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8FF6C4-41C0-3790-60A8-860C7048A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225" y="927517"/>
            <a:ext cx="10825254" cy="27362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F1357A-20F7-67F2-59E8-EF53E0577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225" y="3099816"/>
            <a:ext cx="10825254" cy="276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46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436D1-FC3C-95E3-B0D6-B6751E014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r>
              <a:rPr lang="en-US" dirty="0"/>
              <a:t>Beam profiles, empty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BEFF3-AE4B-7625-5096-67ADA30AD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81429"/>
            <a:ext cx="10515600" cy="115314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A blue square with a blue background with a blue circle with yellow and green circles&#10;&#10;AI-generated content may be incorrect.">
            <a:extLst>
              <a:ext uri="{FF2B5EF4-FFF2-40B4-BE49-F238E27FC236}">
                <a16:creationId xmlns:a16="http://schemas.microsoft.com/office/drawing/2014/main" id="{FF5C5989-82B1-291E-89F3-6374D1221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80" y="1239292"/>
            <a:ext cx="2700798" cy="2348469"/>
          </a:xfrm>
          <a:prstGeom prst="rect">
            <a:avLst/>
          </a:prstGeom>
        </p:spPr>
      </p:pic>
      <p:pic>
        <p:nvPicPr>
          <p:cNvPr id="5" name="Picture 4" descr="A blue square with yellow and green circles&#10;&#10;AI-generated content may be incorrect.">
            <a:extLst>
              <a:ext uri="{FF2B5EF4-FFF2-40B4-BE49-F238E27FC236}">
                <a16:creationId xmlns:a16="http://schemas.microsoft.com/office/drawing/2014/main" id="{3AB6A9B3-3397-2BF5-C704-A02706075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069" y="1239292"/>
            <a:ext cx="2688123" cy="2359276"/>
          </a:xfrm>
          <a:prstGeom prst="rect">
            <a:avLst/>
          </a:prstGeom>
        </p:spPr>
      </p:pic>
      <p:pic>
        <p:nvPicPr>
          <p:cNvPr id="6" name="Picture 5" descr="A blue square with a blue background with a green and yellow circle&#10;&#10;AI-generated content may be incorrect.">
            <a:extLst>
              <a:ext uri="{FF2B5EF4-FFF2-40B4-BE49-F238E27FC236}">
                <a16:creationId xmlns:a16="http://schemas.microsoft.com/office/drawing/2014/main" id="{7AFF2856-F65F-5E8A-0BDF-C1B0427FE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583" y="1281296"/>
            <a:ext cx="2565021" cy="2279639"/>
          </a:xfrm>
          <a:prstGeom prst="rect">
            <a:avLst/>
          </a:prstGeom>
        </p:spPr>
      </p:pic>
      <p:pic>
        <p:nvPicPr>
          <p:cNvPr id="7" name="Picture 6" descr="A blue square with a blue background with a green and yellow circle&#10;&#10;AI-generated content may be incorrect.">
            <a:extLst>
              <a:ext uri="{FF2B5EF4-FFF2-40B4-BE49-F238E27FC236}">
                <a16:creationId xmlns:a16="http://schemas.microsoft.com/office/drawing/2014/main" id="{F6C44926-2DFB-5048-E61C-EE12A371E1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7127" y="1281296"/>
            <a:ext cx="2537993" cy="2227941"/>
          </a:xfrm>
          <a:prstGeom prst="rect">
            <a:avLst/>
          </a:prstGeom>
        </p:spPr>
      </p:pic>
      <p:pic>
        <p:nvPicPr>
          <p:cNvPr id="8" name="Picture 7" descr="A blue and green chart with numbers&#10;&#10;AI-generated content may be incorrect.">
            <a:extLst>
              <a:ext uri="{FF2B5EF4-FFF2-40B4-BE49-F238E27FC236}">
                <a16:creationId xmlns:a16="http://schemas.microsoft.com/office/drawing/2014/main" id="{C4D57E91-01EB-DB61-DFA3-7281B290F6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878" y="3869472"/>
            <a:ext cx="5943600" cy="2559685"/>
          </a:xfrm>
          <a:prstGeom prst="rect">
            <a:avLst/>
          </a:prstGeom>
        </p:spPr>
      </p:pic>
      <p:pic>
        <p:nvPicPr>
          <p:cNvPr id="9" name="Picture 8" descr="A blue and yellow lines with white text&#10;&#10;AI-generated content may be incorrect.">
            <a:extLst>
              <a:ext uri="{FF2B5EF4-FFF2-40B4-BE49-F238E27FC236}">
                <a16:creationId xmlns:a16="http://schemas.microsoft.com/office/drawing/2014/main" id="{B2001950-B8FA-203C-D851-014034239F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9478" y="3817774"/>
            <a:ext cx="5943600" cy="26930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F9C5537-0F5A-B2EB-6E9D-2099DA284B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4583" y="4113909"/>
            <a:ext cx="5803333" cy="23003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4921005-A0A5-9737-BACB-6E9045A815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787" y="4065433"/>
            <a:ext cx="5858928" cy="23647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0666C93-8662-B062-3510-83BB24BEB25C}"/>
              </a:ext>
            </a:extLst>
          </p:cNvPr>
          <p:cNvSpPr/>
          <p:nvPr/>
        </p:nvSpPr>
        <p:spPr>
          <a:xfrm>
            <a:off x="2947592" y="4843909"/>
            <a:ext cx="458992" cy="4451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5B9A91-0666-74F7-8121-DE753777CA8C}"/>
              </a:ext>
            </a:extLst>
          </p:cNvPr>
          <p:cNvSpPr/>
          <p:nvPr/>
        </p:nvSpPr>
        <p:spPr>
          <a:xfrm>
            <a:off x="3409271" y="4843912"/>
            <a:ext cx="458992" cy="4451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D94AC1-B405-B9C3-F72D-6A056986979F}"/>
              </a:ext>
            </a:extLst>
          </p:cNvPr>
          <p:cNvSpPr/>
          <p:nvPr/>
        </p:nvSpPr>
        <p:spPr>
          <a:xfrm>
            <a:off x="3866471" y="4843911"/>
            <a:ext cx="458992" cy="4451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170581-5651-D116-702C-9B0397C74B12}"/>
              </a:ext>
            </a:extLst>
          </p:cNvPr>
          <p:cNvSpPr/>
          <p:nvPr/>
        </p:nvSpPr>
        <p:spPr>
          <a:xfrm>
            <a:off x="4328161" y="4843910"/>
            <a:ext cx="458992" cy="4451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A65CF45-4D6E-DE4D-1213-F883E372B7E3}"/>
              </a:ext>
            </a:extLst>
          </p:cNvPr>
          <p:cNvCxnSpPr>
            <a:cxnSpLocks/>
            <a:endCxn id="4" idx="2"/>
          </p:cNvCxnSpPr>
          <p:nvPr/>
        </p:nvCxnSpPr>
        <p:spPr>
          <a:xfrm flipH="1" flipV="1">
            <a:off x="2087279" y="3587761"/>
            <a:ext cx="1089809" cy="12561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4068BE8-4A45-309B-E25E-6FB450F6DC0C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3695248" y="3598568"/>
            <a:ext cx="1210883" cy="12301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7F9EE3BF-3274-0615-C545-E7CF6ABFEE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49029" y="1220542"/>
            <a:ext cx="2700799" cy="242649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DFE54CC-AB11-C247-3691-9D600F7E55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49828" y="1202700"/>
            <a:ext cx="2772058" cy="249414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6954C3E-A4B2-A925-60C4-4CAF25D071B2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4195982" y="3560935"/>
            <a:ext cx="3461112" cy="12982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5A5487D-B26D-6CD1-10C7-603DA60E6912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4619936" y="3509237"/>
            <a:ext cx="5566188" cy="13454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A73A5482-539B-15A9-426D-B8686068E2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2656" y="1220781"/>
            <a:ext cx="2653906" cy="234846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2DFAA3A-2444-22F4-AC76-0B4FCD35E82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01042" y="1243661"/>
            <a:ext cx="2680196" cy="237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70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68385-7346-FFD4-85D2-0FAF9C691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profile, filled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C8F09-8414-AEA6-3832-6C9C956EF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0" y="5342573"/>
            <a:ext cx="11300460" cy="13255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PHITS run with cells filled with He with </a:t>
            </a:r>
            <a:r>
              <a:rPr lang="en-US" dirty="0" err="1"/>
              <a:t>lHe</a:t>
            </a:r>
            <a:r>
              <a:rPr lang="en-US" dirty="0"/>
              <a:t> density of 0.125 g/l (</a:t>
            </a:r>
            <a:r>
              <a:rPr lang="en-US" dirty="0">
                <a:solidFill>
                  <a:srgbClr val="FF0000"/>
                </a:solidFill>
              </a:rPr>
              <a:t>but using available cross sections  for 300K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Only about 20% of neutrons are reaching the downstream bottom of the cells</a:t>
            </a:r>
          </a:p>
          <a:p>
            <a:r>
              <a:rPr lang="en-US" dirty="0"/>
              <a:t>Liquid He X-section is around 0.1 bn for 9AA (1meV) Y. Abe, N. </a:t>
            </a:r>
            <a:r>
              <a:rPr lang="en-US" dirty="0" err="1"/>
              <a:t>Morishima</a:t>
            </a:r>
            <a:r>
              <a:rPr lang="en-US" dirty="0"/>
              <a:t> NIMA (2001)</a:t>
            </a:r>
          </a:p>
          <a:p>
            <a:pPr lvl="1"/>
            <a:r>
              <a:rPr lang="en-US" dirty="0"/>
              <a:t>Results in approx. 526 cm mean free path and 7.5% attenuation due to scattering on 40 cm.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2A5FF3-ABE2-A877-0E0B-AF725BD53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2277744"/>
            <a:ext cx="5585883" cy="25305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1FECBB-72D9-F801-4898-872D1400F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206" y="2267241"/>
            <a:ext cx="5558926" cy="253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63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A380-C9B7-FBD6-BF6C-186BF4754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9" y="0"/>
            <a:ext cx="10515600" cy="1325563"/>
          </a:xfrm>
        </p:spPr>
        <p:txBody>
          <a:bodyPr/>
          <a:lstStyle/>
          <a:p>
            <a:r>
              <a:rPr lang="en-US" dirty="0"/>
              <a:t>Momentum transfer at reflection 2-10AA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CC8B7-2FC5-FA80-DB72-D6EE5180A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" y="5946457"/>
            <a:ext cx="10515600" cy="911543"/>
          </a:xfrm>
        </p:spPr>
        <p:txBody>
          <a:bodyPr/>
          <a:lstStyle/>
          <a:p>
            <a:r>
              <a:rPr lang="en-US" dirty="0"/>
              <a:t>Reflected weight is weighted by wavelength to represent figures relevant for capture flux transfer.</a:t>
            </a:r>
          </a:p>
        </p:txBody>
      </p:sp>
      <p:pic>
        <p:nvPicPr>
          <p:cNvPr id="4" name="Picture 3" descr="A screen shot of a computer screen&#10;&#10;AI-generated content may be incorrect.">
            <a:extLst>
              <a:ext uri="{FF2B5EF4-FFF2-40B4-BE49-F238E27FC236}">
                <a16:creationId xmlns:a16="http://schemas.microsoft.com/office/drawing/2014/main" id="{B236F919-7B0F-A58D-1FDD-4BCD4B9C0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4" y="1045659"/>
            <a:ext cx="4400216" cy="2401785"/>
          </a:xfrm>
          <a:prstGeom prst="rect">
            <a:avLst/>
          </a:prstGeom>
        </p:spPr>
      </p:pic>
      <p:pic>
        <p:nvPicPr>
          <p:cNvPr id="5" name="Picture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37403C95-6C1D-3604-2927-4C49D7EDA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54" y="3496058"/>
            <a:ext cx="4409712" cy="2401785"/>
          </a:xfrm>
          <a:prstGeom prst="rect">
            <a:avLst/>
          </a:prstGeom>
        </p:spPr>
      </p:pic>
      <p:pic>
        <p:nvPicPr>
          <p:cNvPr id="6" name="Picture 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180688B7-339A-083C-BB22-A9BF6AEE1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285" y="1045659"/>
            <a:ext cx="4400216" cy="2401785"/>
          </a:xfrm>
          <a:prstGeom prst="rect">
            <a:avLst/>
          </a:prstGeom>
        </p:spPr>
      </p:pic>
      <p:pic>
        <p:nvPicPr>
          <p:cNvPr id="7" name="Picture 6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8D975711-7BCB-008C-53E8-71C3CF289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896" y="3547969"/>
            <a:ext cx="4409712" cy="23984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97E7B7-43B9-A899-BFDC-2B004AE7A313}"/>
              </a:ext>
            </a:extLst>
          </p:cNvPr>
          <p:cNvSpPr txBox="1"/>
          <p:nvPr/>
        </p:nvSpPr>
        <p:spPr>
          <a:xfrm>
            <a:off x="4378256" y="267285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F2FC19-0EE1-39BF-6325-6669D8D79118}"/>
              </a:ext>
            </a:extLst>
          </p:cNvPr>
          <p:cNvSpPr txBox="1"/>
          <p:nvPr/>
        </p:nvSpPr>
        <p:spPr>
          <a:xfrm>
            <a:off x="4402302" y="539746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88F063-DC4B-51E1-8B16-295E6F0AEF09}"/>
              </a:ext>
            </a:extLst>
          </p:cNvPr>
          <p:cNvSpPr txBox="1"/>
          <p:nvPr/>
        </p:nvSpPr>
        <p:spPr>
          <a:xfrm>
            <a:off x="9911481" y="276358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F39483-71F2-5713-BBEB-E59749A23FB6}"/>
              </a:ext>
            </a:extLst>
          </p:cNvPr>
          <p:cNvSpPr txBox="1"/>
          <p:nvPr/>
        </p:nvSpPr>
        <p:spPr>
          <a:xfrm>
            <a:off x="9897054" y="532904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34414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D6635-C258-62C2-CC4C-CD836EDE6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868"/>
            <a:ext cx="10515600" cy="1325563"/>
          </a:xfrm>
        </p:spPr>
        <p:txBody>
          <a:bodyPr/>
          <a:lstStyle/>
          <a:p>
            <a:r>
              <a:rPr lang="en-US" dirty="0"/>
              <a:t>Polarization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6493F-0CD9-CCA3-34AC-983597818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30371"/>
            <a:ext cx="10515600" cy="132556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Simulation with FOC1 and FOC2 on, splitter is not considered</a:t>
            </a:r>
          </a:p>
          <a:p>
            <a:r>
              <a:rPr lang="en-US" dirty="0"/>
              <a:t>M-values fixed to m=3 everywhere except for the outer surfaces on the curved parts where it is fixed to 3.5</a:t>
            </a:r>
          </a:p>
          <a:p>
            <a:r>
              <a:rPr lang="en-US" dirty="0"/>
              <a:t>NPD gamma FOM and polarization next to </a:t>
            </a:r>
            <a:r>
              <a:rPr lang="en-US" dirty="0" err="1"/>
              <a:t>Vpolarizer</a:t>
            </a:r>
            <a:r>
              <a:rPr lang="en-US" dirty="0"/>
              <a:t>, ~4.5m and ~9m away.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0399D3-EC05-6D7E-A197-98E691A40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36" y="3476502"/>
            <a:ext cx="3788230" cy="1889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CD5707-9180-D0E8-7644-E766350FA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36" y="1348401"/>
            <a:ext cx="3788230" cy="19306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1C5F52-417E-B5C9-516D-341AF04D9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378" y="3429000"/>
            <a:ext cx="3788230" cy="19415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C25B71-99BD-71A0-CB24-8010836B5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0377" y="1352124"/>
            <a:ext cx="3788231" cy="19881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E028CB-2E28-B0C9-D340-E44C73CFDE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4287" y="3380365"/>
            <a:ext cx="3881778" cy="19986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62DB64-3FB5-76A7-73D7-C40D4296F8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4286" y="1357407"/>
            <a:ext cx="3881778" cy="199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63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625</Words>
  <Application>Microsoft Office PowerPoint</Application>
  <PresentationFormat>Widescreen</PresentationFormat>
  <Paragraphs>125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M-value considerations</vt:lpstr>
      <vt:lpstr>FOM in the cells @ 5MW</vt:lpstr>
      <vt:lpstr>Momentum transfer at reflection, 9AA</vt:lpstr>
      <vt:lpstr>Beam profiles -- McStas</vt:lpstr>
      <vt:lpstr>Beam profiles, empty cells</vt:lpstr>
      <vt:lpstr>Beam profiles, empty cells</vt:lpstr>
      <vt:lpstr>Beam profile, filled cells</vt:lpstr>
      <vt:lpstr>Momentum transfer at reflection 2-10AA</vt:lpstr>
      <vt:lpstr>Polarization issues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Rodion Kolevatov</dc:creator>
  <cp:lastModifiedBy>Rodion Kolevatov</cp:lastModifiedBy>
  <cp:revision>5</cp:revision>
  <dcterms:created xsi:type="dcterms:W3CDTF">2025-02-06T14:20:05Z</dcterms:created>
  <dcterms:modified xsi:type="dcterms:W3CDTF">2025-02-07T21:06:44Z</dcterms:modified>
</cp:coreProperties>
</file>