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CA40-D688-1DDD-8A56-1BBA54274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BD2DCB-2E7A-3A30-DE4C-C0C2764FC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9648D-5332-6D63-9898-E6B2B5B8F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56CB-DA2A-47F3-804A-C198BC7D8754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CF28A-8B49-0F2D-6E62-55BCEC95C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2C945-75F5-AD0B-7832-79728FE5C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CB51-DF7C-41D0-A2C0-388C274FE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9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B3107-0D31-1FB0-1097-9E47BF91C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909FCF-5A21-963F-252A-7649490D7E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69F24-3309-BF49-1997-48755F177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56CB-DA2A-47F3-804A-C198BC7D8754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19603-A380-5B86-9EA8-0BA24DB06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0FF46-FAFB-678B-C479-F841C317C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CB51-DF7C-41D0-A2C0-388C274FE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4DC261-24FF-05D5-62D9-5BA2AAB46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A0F1A-F2B0-3D8C-82DC-93F6D2901F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17CAB-D3CE-A749-6CE0-1FEF43A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56CB-DA2A-47F3-804A-C198BC7D8754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BFD7C-6C26-8242-14ED-B14ADB4D9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F02C1-EE5C-CC99-1F44-3542217A4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CB51-DF7C-41D0-A2C0-388C274FE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27CD4-9C50-D770-FD16-3069A8AD5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041A1-FDC6-39FA-ECF4-2A4CF9998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DC1F4-FE14-8B0D-A2E5-555A0C6D7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56CB-DA2A-47F3-804A-C198BC7D8754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F722D-9335-1D4B-D01A-A0CC09EA7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25FC0-0964-2DB4-2005-EE0D200C1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CB51-DF7C-41D0-A2C0-388C274FE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5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36C94-AB1F-3E5E-35D7-5D64EA608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FED17-E301-DE30-3C05-B9FC9787E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273C1-D75E-3336-B60F-595F24AA9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56CB-DA2A-47F3-804A-C198BC7D8754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371E8-8BBE-9AD7-9CCD-3BE495FA9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05127-E403-F4BE-6B00-EDD92D07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CB51-DF7C-41D0-A2C0-388C274FE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1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28CAF-C4EB-EAB0-8884-7514D2E50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C36D5-AC2C-BE1B-F3E6-F52F57249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F01D60-75D7-9320-BB74-B0675407E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4FADB-5D6E-2E17-BD84-479B9FC66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56CB-DA2A-47F3-804A-C198BC7D8754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1EED8-6DEC-2F91-F665-F1E9DB864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2E03DE-022A-58F5-347D-B23A0679F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CB51-DF7C-41D0-A2C0-388C274FE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86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4D57-DFD8-D58F-0386-541A6DB6B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D443B-A2CE-3E2F-9892-CBDF811FF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1AC3CC-39D3-9B7B-4AC9-C744FDF4B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F1EDC2-3331-F4D7-5B20-8D67A7A99C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A4D559-EE5C-E94C-BA77-06350627A7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18C8EC-3F2C-198C-8611-8D3860B8D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56CB-DA2A-47F3-804A-C198BC7D8754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4D6731-3616-E084-5429-6F6845A1A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C4162A-C659-19BB-59A5-13B9DDF44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CB51-DF7C-41D0-A2C0-388C274FE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1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68491-763C-E8B4-23F1-1EE5969BB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9D3F3D-0FCC-97D5-A353-88D606214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56CB-DA2A-47F3-804A-C198BC7D8754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0C44C4-F2CD-8A88-4672-C9C2ABFFC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52753B-6975-44DF-F89B-9111C93F3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CB51-DF7C-41D0-A2C0-388C274FE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7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E9B421-8D36-D099-6096-F8E07473F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56CB-DA2A-47F3-804A-C198BC7D8754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4EE268-E7DD-106D-2F93-105C6745E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4A62B9-CA91-84DF-C1B0-E47BAF4FE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CB51-DF7C-41D0-A2C0-388C274FE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85F63-5D1F-1D60-923A-B107F1C7B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1392F-2EBF-D16F-66AE-CB90B465F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A3ED2A-146B-EC67-F2EA-E64EADBEC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11231D-118F-AEA7-49EC-D1926D834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56CB-DA2A-47F3-804A-C198BC7D8754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CC1C4-E5FC-8AB6-2D6A-B793E9949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3FEF1B-6B0D-D733-496B-C6E898977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CB51-DF7C-41D0-A2C0-388C274FE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4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A84F4-2661-CE7E-7B28-7CA8BE33A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12E3F7-C3DB-5E52-97DD-D44B6B3D87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A6B655-E10B-E829-9AD5-F60EE5F2C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281EF-EB3A-6B70-BB6D-739F3EB80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56CB-DA2A-47F3-804A-C198BC7D8754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4EAB5-4D38-EE54-62A6-52B38BAC0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154AC9-A039-1D60-AB7E-FB9F28EE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CB51-DF7C-41D0-A2C0-388C274FE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1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650DCC-7C56-1637-4AED-0417AD346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F883C-208A-002D-FC7F-66A091E46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8BB19-13AB-161F-EAE4-F09C8D1960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0756CB-DA2A-47F3-804A-C198BC7D8754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2190F-B810-F0FD-E2D3-81FA3D08C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8A2B7-E74C-181B-6D7A-F2BF71E08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90CB51-DF7C-41D0-A2C0-388C274FE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0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59482-DC52-3A76-BDE4-BA389C81E6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Cell wall hits as background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A9B877-23FB-0679-1DA7-47164BCBA4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28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385EA-A1A4-12B7-BFD9-F78C28577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-264795"/>
            <a:ext cx="10515600" cy="1325563"/>
          </a:xfrm>
        </p:spPr>
        <p:txBody>
          <a:bodyPr/>
          <a:lstStyle/>
          <a:p>
            <a:r>
              <a:rPr lang="en-US" dirty="0"/>
              <a:t>80 m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73824-E89F-537C-02AC-2A3F2FF11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640" y="5242559"/>
            <a:ext cx="11643360" cy="15036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Compared to 60 m instrument:</a:t>
            </a:r>
          </a:p>
          <a:p>
            <a:r>
              <a:rPr lang="en-US" dirty="0"/>
              <a:t>More uniform flux distribution between the cells</a:t>
            </a:r>
          </a:p>
          <a:p>
            <a:r>
              <a:rPr lang="en-US" dirty="0"/>
              <a:t>Improved ratio of usable/all wavelengths (to 0.75 with 8.8E8 n/s within 0.2AA)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461F5C-F051-A679-5510-28B4125B3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" y="1767840"/>
            <a:ext cx="3591611" cy="28954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0598B8F-2A47-51CF-20CA-101942A0ED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5699" y="1767840"/>
            <a:ext cx="3591611" cy="291544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2376B96-E792-1D6D-FEE0-F112190B1A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0341" y="1767839"/>
            <a:ext cx="3611318" cy="291544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EEA1621-B98B-6514-02CC-46C46F860A3C}"/>
              </a:ext>
            </a:extLst>
          </p:cNvPr>
          <p:cNvSpPr txBox="1"/>
          <p:nvPr/>
        </p:nvSpPr>
        <p:spPr>
          <a:xfrm>
            <a:off x="1056640" y="1341120"/>
            <a:ext cx="1173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Both cells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C9A7DA-CAB7-D2CE-4F6C-58A020702A91}"/>
              </a:ext>
            </a:extLst>
          </p:cNvPr>
          <p:cNvSpPr txBox="1"/>
          <p:nvPr/>
        </p:nvSpPr>
        <p:spPr>
          <a:xfrm>
            <a:off x="5029200" y="1323858"/>
            <a:ext cx="97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Left cell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82B215-A24B-DCE0-763A-2CB5D8117734}"/>
              </a:ext>
            </a:extLst>
          </p:cNvPr>
          <p:cNvSpPr txBox="1"/>
          <p:nvPr/>
        </p:nvSpPr>
        <p:spPr>
          <a:xfrm>
            <a:off x="9044634" y="1303539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Right cell</a:t>
            </a:r>
          </a:p>
        </p:txBody>
      </p:sp>
    </p:spTree>
    <p:extLst>
      <p:ext uri="{BB962C8B-B14F-4D97-AF65-F5344CB8AC3E}">
        <p14:creationId xmlns:p14="http://schemas.microsoft.com/office/powerpoint/2010/main" val="1107838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DDC51-DEC4-3B53-15E9-06FF22A02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 m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2A551-797A-3F0F-95C9-A220EB799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040" y="2018665"/>
            <a:ext cx="10515600" cy="4351338"/>
          </a:xfrm>
        </p:spPr>
        <p:txBody>
          <a:bodyPr/>
          <a:lstStyle/>
          <a:p>
            <a:r>
              <a:rPr lang="en-US" dirty="0"/>
              <a:t>Signal (peak height) is proportional to chopper opening times (wide pulse)</a:t>
            </a:r>
          </a:p>
          <a:p>
            <a:r>
              <a:rPr lang="en-US" dirty="0"/>
              <a:t>Background is proportional to square of chopper opening time (also wide pulse)</a:t>
            </a:r>
          </a:p>
        </p:txBody>
      </p:sp>
    </p:spTree>
    <p:extLst>
      <p:ext uri="{BB962C8B-B14F-4D97-AF65-F5344CB8AC3E}">
        <p14:creationId xmlns:p14="http://schemas.microsoft.com/office/powerpoint/2010/main" val="2309313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CE520-DD69-A589-7BA5-0F650223E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Neutron scattering in liquid 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1BAF0-179A-0628-05D4-7EA9DE004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1293"/>
            <a:ext cx="5670176" cy="336566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lHe4 – 125g/l</a:t>
            </a:r>
          </a:p>
          <a:p>
            <a:pPr lvl="1"/>
            <a:r>
              <a:rPr lang="en-US" dirty="0"/>
              <a:t>0.125/4*6.02E23=0.019E24 at/cm3</a:t>
            </a:r>
          </a:p>
          <a:p>
            <a:r>
              <a:rPr lang="en-US" dirty="0"/>
              <a:t>9AA = 1meV</a:t>
            </a:r>
          </a:p>
          <a:p>
            <a:r>
              <a:rPr lang="en-US" dirty="0"/>
              <a:t>1meV -&gt; 0.1bn total x-section</a:t>
            </a:r>
          </a:p>
          <a:p>
            <a:endParaRPr lang="en-US" dirty="0"/>
          </a:p>
          <a:p>
            <a:r>
              <a:rPr lang="en-US" dirty="0"/>
              <a:t>Macroscopic total </a:t>
            </a:r>
            <a:r>
              <a:rPr lang="en-US" dirty="0" err="1"/>
              <a:t>Xsection</a:t>
            </a:r>
            <a:r>
              <a:rPr lang="en-US" dirty="0"/>
              <a:t> = 0.1*0.019 = 0.0019 cm-1</a:t>
            </a:r>
          </a:p>
          <a:p>
            <a:r>
              <a:rPr lang="en-US" dirty="0" err="1"/>
              <a:t>Mfp</a:t>
            </a:r>
            <a:r>
              <a:rPr lang="en-US" dirty="0"/>
              <a:t> 526 cm </a:t>
            </a:r>
          </a:p>
          <a:p>
            <a:r>
              <a:rPr lang="en-US" dirty="0"/>
              <a:t>scattering </a:t>
            </a:r>
            <a:r>
              <a:rPr lang="en-US" dirty="0" err="1"/>
              <a:t>proba</a:t>
            </a:r>
            <a:r>
              <a:rPr lang="en-US" dirty="0"/>
              <a:t> at 40 cm -&gt; 7.5%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038623-4A33-9116-FBB5-D73D6998DE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3258" y="1979407"/>
            <a:ext cx="4160587" cy="487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99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E5C12-B4D3-7D4D-78B6-7E6CCD2B1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UCN conversion vs cell wall hits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86D61-1AFA-7597-51F7-B6EC315A1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2433"/>
            <a:ext cx="10515600" cy="486453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Neutron flux 3.6E7 n/s/cm2/AA at 8.9AA </a:t>
            </a:r>
          </a:p>
          <a:p>
            <a:r>
              <a:rPr lang="en-US" dirty="0"/>
              <a:t>2.2E-8 * 3.6E7 = 0.792 n/cm3/s in the cells </a:t>
            </a:r>
          </a:p>
          <a:p>
            <a:r>
              <a:rPr lang="en-US" dirty="0"/>
              <a:t>0.792*6000 = 4.75E3 ultracold neutrons/s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~4.75E-06 of the incoming neutrons in usable wavelength range.</a:t>
            </a:r>
          </a:p>
          <a:p>
            <a:r>
              <a:rPr lang="en-US" dirty="0"/>
              <a:t>Neutron mean lifetime = 879 s</a:t>
            </a:r>
          </a:p>
          <a:p>
            <a:r>
              <a:rPr lang="en-US" dirty="0"/>
              <a:t>New ultracold neutrons = decays -&gt; 4,75E3 decays/s with 4.2E06 neutrons in the cells</a:t>
            </a:r>
          </a:p>
          <a:p>
            <a:endParaRPr lang="en-US" dirty="0"/>
          </a:p>
          <a:p>
            <a:r>
              <a:rPr lang="en-US" dirty="0"/>
              <a:t>Background ~ total number of neutrons hitting cell walls</a:t>
            </a:r>
          </a:p>
          <a:p>
            <a:r>
              <a:rPr lang="en-US" dirty="0"/>
              <a:t>1.6E08 – due to beam divergence, imperfect focusing. (</a:t>
            </a:r>
            <a:r>
              <a:rPr lang="en-US" dirty="0" err="1"/>
              <a:t>McStas</a:t>
            </a:r>
            <a:r>
              <a:rPr lang="en-US" dirty="0"/>
              <a:t> calculation)</a:t>
            </a:r>
          </a:p>
          <a:p>
            <a:r>
              <a:rPr lang="en-US" dirty="0"/>
              <a:t>(1.96E09-1.6E08)*0.075 = 1.02E08 – from scattering in </a:t>
            </a:r>
            <a:r>
              <a:rPr lang="en-US" dirty="0" err="1"/>
              <a:t>lHe</a:t>
            </a:r>
            <a:endParaRPr lang="en-US" dirty="0"/>
          </a:p>
          <a:p>
            <a:r>
              <a:rPr lang="en-US" dirty="0"/>
              <a:t>In total 2.6E08 neutron </a:t>
            </a:r>
            <a:r>
              <a:rPr lang="en-US" dirty="0">
                <a:solidFill>
                  <a:srgbClr val="FF0000"/>
                </a:solidFill>
              </a:rPr>
              <a:t>hitting cell walls pr second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~0.13 of incoming beam,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~2/3 of the total wall hits are due to imperfect focusing.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05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CCE9CC3-1B7C-01BA-422C-68DF75DF0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4168061"/>
            <a:ext cx="5811520" cy="26830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7D366F5-4616-4659-2AA2-2CB4F0C0B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710" y="4149925"/>
            <a:ext cx="5901690" cy="26674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54BD08-9F4E-CA16-11C9-2F80DA06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Scattering simulation off </a:t>
            </a:r>
            <a:r>
              <a:rPr lang="en-US" dirty="0" err="1"/>
              <a:t>lHe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29FB-55FD-4236-FECD-3139D57AA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710" y="1544871"/>
            <a:ext cx="7085222" cy="4351338"/>
          </a:xfrm>
        </p:spPr>
        <p:txBody>
          <a:bodyPr/>
          <a:lstStyle/>
          <a:p>
            <a:r>
              <a:rPr lang="en-US" dirty="0" err="1"/>
              <a:t>lHe</a:t>
            </a:r>
            <a:r>
              <a:rPr lang="en-US" dirty="0"/>
              <a:t> </a:t>
            </a:r>
            <a:r>
              <a:rPr lang="en-US" dirty="0" err="1"/>
              <a:t>Xsections</a:t>
            </a:r>
            <a:r>
              <a:rPr lang="en-US" dirty="0"/>
              <a:t> provided by Douglas Di Julio.</a:t>
            </a:r>
          </a:p>
          <a:p>
            <a:r>
              <a:rPr lang="en-US" dirty="0"/>
              <a:t>1.96E09n/s at cell entrance, PHITS: </a:t>
            </a:r>
          </a:p>
          <a:p>
            <a:pPr lvl="1"/>
            <a:r>
              <a:rPr lang="en-US" dirty="0"/>
              <a:t>2.16E08 n/s at cell walls @0.8K</a:t>
            </a:r>
          </a:p>
          <a:p>
            <a:pPr lvl="1"/>
            <a:r>
              <a:rPr lang="en-US" dirty="0"/>
              <a:t>3.14E08 n/s at cell walls @4.0K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A84A56A-0B05-7480-A1FA-175BBC4DAA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062680"/>
              </p:ext>
            </p:extLst>
          </p:nvPr>
        </p:nvGraphicFramePr>
        <p:xfrm>
          <a:off x="838200" y="3309291"/>
          <a:ext cx="11150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00">
                  <a:extLst>
                    <a:ext uri="{9D8B030D-6E8A-4147-A177-3AD203B41FA5}">
                      <a16:colId xmlns:a16="http://schemas.microsoft.com/office/drawing/2014/main" val="182150137"/>
                    </a:ext>
                  </a:extLst>
                </a:gridCol>
                <a:gridCol w="2939915">
                  <a:extLst>
                    <a:ext uri="{9D8B030D-6E8A-4147-A177-3AD203B41FA5}">
                      <a16:colId xmlns:a16="http://schemas.microsoft.com/office/drawing/2014/main" val="1978303011"/>
                    </a:ext>
                  </a:extLst>
                </a:gridCol>
                <a:gridCol w="2636196">
                  <a:extLst>
                    <a:ext uri="{9D8B030D-6E8A-4147-A177-3AD203B41FA5}">
                      <a16:colId xmlns:a16="http://schemas.microsoft.com/office/drawing/2014/main" val="4283385482"/>
                    </a:ext>
                  </a:extLst>
                </a:gridCol>
                <a:gridCol w="3720289">
                  <a:extLst>
                    <a:ext uri="{9D8B030D-6E8A-4147-A177-3AD203B41FA5}">
                      <a16:colId xmlns:a16="http://schemas.microsoft.com/office/drawing/2014/main" val="17596432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Temperature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Entry flux (</a:t>
                      </a:r>
                      <a:r>
                        <a:rPr lang="en-US" dirty="0" err="1"/>
                        <a:t>arb.units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Exit flux (</a:t>
                      </a:r>
                      <a:r>
                        <a:rPr lang="en-US" dirty="0" err="1"/>
                        <a:t>arb.units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fraction of wall hits (PHITS)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861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0.8K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2.61E3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2.32E3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947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2.61E3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2.19E3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43079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4E25671F-92EA-15FD-589B-1A8142BBDC5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31932" y="1544871"/>
                <a:ext cx="590169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/>
                  <a:t>Pen and paper</a:t>
                </a:r>
              </a:p>
              <a:p>
                <a:pPr lvl="1"/>
                <a:r>
                  <a:rPr lang="en-US" dirty="0"/>
                  <a:t>4.75E3 UCN/s</a:t>
                </a:r>
              </a:p>
              <a:p>
                <a:pPr lvl="1"/>
                <a:r>
                  <a:rPr lang="en-US" dirty="0"/>
                  <a:t>2.6E08 n/s at cell walls</a:t>
                </a:r>
              </a:p>
              <a:p>
                <a:pPr lvl="1"/>
                <a:r>
                  <a:rPr lang="en-US" dirty="0"/>
                  <a:t>1.6E08 n/s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8.8÷9.0</m:t>
                    </m:r>
                  </m:oMath>
                </a14:m>
                <a:r>
                  <a:rPr lang="en-US" dirty="0"/>
                  <a:t> AA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4E25671F-92EA-15FD-589B-1A8142BBDC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1932" y="1544871"/>
                <a:ext cx="5901690" cy="4351338"/>
              </a:xfrm>
              <a:prstGeom prst="rect">
                <a:avLst/>
              </a:prstGeom>
              <a:blipFill>
                <a:blip r:embed="rId4"/>
                <a:stretch>
                  <a:fillRect l="-1860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0191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2A669-24FE-D4D9-5A0D-50369C25F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Wall hits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BBA22-B939-5897-24A8-A2399AF29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Fraction of cold neutrons hitting cell walls can be reduced by</a:t>
            </a:r>
          </a:p>
          <a:p>
            <a:pPr lvl="1"/>
            <a:r>
              <a:rPr lang="en-US" dirty="0"/>
              <a:t>Restricting chopper settings to transmit neutrons only in usable wavelength range ~30% reduction of wall hits</a:t>
            </a:r>
          </a:p>
          <a:p>
            <a:pPr lvl="1"/>
            <a:r>
              <a:rPr lang="en-US" dirty="0"/>
              <a:t>Improving focusing/beam collimation can reduce wall hits up to 60%</a:t>
            </a:r>
          </a:p>
          <a:p>
            <a:pPr lvl="1"/>
            <a:r>
              <a:rPr lang="en-US" dirty="0"/>
              <a:t>Around 70% reduction for (wall hits)/(UCN production rate) with two factors optimized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372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ECC11-D620-75B6-997C-AA77E8AE8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Chopper opening time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97764-1722-8BA5-D410-3D8BA3B1F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74"/>
            <a:ext cx="10515600" cy="4351338"/>
          </a:xfrm>
        </p:spPr>
        <p:txBody>
          <a:bodyPr/>
          <a:lstStyle/>
          <a:p>
            <a:r>
              <a:rPr lang="en-US" dirty="0"/>
              <a:t>PDC chopper settings from ANNI proposal:</a:t>
            </a:r>
          </a:p>
          <a:p>
            <a:pPr lvl="1"/>
            <a:r>
              <a:rPr lang="en-US" dirty="0"/>
              <a:t>92 degrees@70Hz</a:t>
            </a:r>
          </a:p>
          <a:p>
            <a:pPr lvl="1"/>
            <a:r>
              <a:rPr lang="en-US" dirty="0"/>
              <a:t>Fit to be fully open during ESS pulse duration</a:t>
            </a:r>
          </a:p>
          <a:p>
            <a:pPr lvl="1"/>
            <a:r>
              <a:rPr lang="en-US" dirty="0"/>
              <a:t>Transmission of unusable wavelengths</a:t>
            </a:r>
          </a:p>
          <a:p>
            <a:pPr lvl="1"/>
            <a:r>
              <a:rPr lang="en-US" dirty="0"/>
              <a:t>Partial cut of neutrons of usable wavelength due to pulse spread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87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0E3EA-13B0-4376-511E-061343803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8D1D5-01EE-7786-8CF6-03688D15D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320" y="2741365"/>
            <a:ext cx="10764520" cy="3212395"/>
          </a:xfrm>
        </p:spPr>
        <p:txBody>
          <a:bodyPr>
            <a:normAutofit/>
          </a:bodyPr>
          <a:lstStyle/>
          <a:p>
            <a:r>
              <a:rPr lang="en-US" dirty="0"/>
              <a:t>Transmission of particular wavelengths depending on PDC chopper slit angle is calculated by simple terms.</a:t>
            </a:r>
          </a:p>
          <a:p>
            <a:r>
              <a:rPr lang="en-US" dirty="0"/>
              <a:t>ESS pulse duration and chopper opening times and velocity distributions are accounted for.</a:t>
            </a:r>
          </a:p>
          <a:p>
            <a:r>
              <a:rPr lang="en-US" dirty="0"/>
              <a:t>Delays and opening angles are treated as random variables.</a:t>
            </a:r>
          </a:p>
          <a:p>
            <a:r>
              <a:rPr lang="en-US" dirty="0"/>
              <a:t>Each set of opening angles and chopper delays gives a point in ([8.8to9.0 neutrons] vs [all wavelengths neutrons]) space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A294836-0B3B-94E8-F565-9D56D58CD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9520" y="66856"/>
            <a:ext cx="4531360" cy="255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659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84C023-346D-D35D-9CE7-2F0CF1BF86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38991-7055-DB9D-8554-D16267E5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52" y="-270249"/>
            <a:ext cx="10515600" cy="1325563"/>
          </a:xfrm>
        </p:spPr>
        <p:txBody>
          <a:bodyPr/>
          <a:lstStyle/>
          <a:p>
            <a:r>
              <a:rPr lang="en-US" dirty="0"/>
              <a:t>Numerical optimization: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60C6A-5BB0-ABD2-C201-384718E41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752" y="867036"/>
            <a:ext cx="11692354" cy="64582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signal/background ratio is mostly defined by PDC-2</a:t>
            </a:r>
          </a:p>
          <a:p>
            <a:r>
              <a:rPr lang="en-US" dirty="0"/>
              <a:t>To improve signal/background a certain sacrificing of UCN production is unavoidable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Plots can be used to find an optimum: e.g. around 70% neutrons in usable wavelength range with up to 85% of maximal available intensity of usable neutrons can be achieved.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45F9F8-24A6-03CA-C62B-8FD3E027E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1408" y="1892763"/>
            <a:ext cx="4966564" cy="37014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F5E8215-9BE5-DEBD-D11A-34BD0F34CBE4}"/>
              </a:ext>
            </a:extLst>
          </p:cNvPr>
          <p:cNvSpPr txBox="1"/>
          <p:nvPr/>
        </p:nvSpPr>
        <p:spPr>
          <a:xfrm>
            <a:off x="7612517" y="5621632"/>
            <a:ext cx="396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“signal”, n/s within [8.8,9]AA, arb units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81D209-0B86-E1A2-6CA7-89E67D1E92CE}"/>
              </a:ext>
            </a:extLst>
          </p:cNvPr>
          <p:cNvSpPr txBox="1"/>
          <p:nvPr/>
        </p:nvSpPr>
        <p:spPr>
          <a:xfrm rot="16200000">
            <a:off x="4567028" y="3680006"/>
            <a:ext cx="4427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“signal/background”, [8.8,9]/total neutrons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B55E6E6-BE8B-F70E-D2E4-6D3304807E6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20213"/>
          <a:stretch/>
        </p:blipFill>
        <p:spPr>
          <a:xfrm>
            <a:off x="224028" y="2073730"/>
            <a:ext cx="6029713" cy="382968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380E8CC-DF61-8DF8-22FE-FD49C7AE5249}"/>
              </a:ext>
            </a:extLst>
          </p:cNvPr>
          <p:cNvSpPr/>
          <p:nvPr/>
        </p:nvSpPr>
        <p:spPr>
          <a:xfrm>
            <a:off x="2577830" y="2480548"/>
            <a:ext cx="1108953" cy="132556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C19C2D-51D1-27D7-3D23-EC7723547907}"/>
              </a:ext>
            </a:extLst>
          </p:cNvPr>
          <p:cNvSpPr/>
          <p:nvPr/>
        </p:nvSpPr>
        <p:spPr>
          <a:xfrm>
            <a:off x="2577830" y="4464989"/>
            <a:ext cx="1108953" cy="140923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0BACF0-840B-6E8B-7144-8C1C7A21CCF1}"/>
              </a:ext>
            </a:extLst>
          </p:cNvPr>
          <p:cNvSpPr/>
          <p:nvPr/>
        </p:nvSpPr>
        <p:spPr>
          <a:xfrm>
            <a:off x="3722653" y="4460767"/>
            <a:ext cx="401875" cy="140923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6D2D12-1CD9-95AF-577D-02AA2F16ED1C}"/>
              </a:ext>
            </a:extLst>
          </p:cNvPr>
          <p:cNvSpPr/>
          <p:nvPr/>
        </p:nvSpPr>
        <p:spPr>
          <a:xfrm>
            <a:off x="4662994" y="4494174"/>
            <a:ext cx="401875" cy="140923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0F08E4-E506-8F57-99A6-AF358612C85F}"/>
              </a:ext>
            </a:extLst>
          </p:cNvPr>
          <p:cNvSpPr/>
          <p:nvPr/>
        </p:nvSpPr>
        <p:spPr>
          <a:xfrm>
            <a:off x="3735624" y="2438709"/>
            <a:ext cx="495908" cy="140923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2065AC6-D85D-125B-50E0-E5F7F55A7BAE}"/>
              </a:ext>
            </a:extLst>
          </p:cNvPr>
          <p:cNvSpPr/>
          <p:nvPr/>
        </p:nvSpPr>
        <p:spPr>
          <a:xfrm>
            <a:off x="4650024" y="2457106"/>
            <a:ext cx="495908" cy="140923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99D275F-92ED-FC00-A90D-917530EF9135}"/>
              </a:ext>
            </a:extLst>
          </p:cNvPr>
          <p:cNvCxnSpPr>
            <a:cxnSpLocks/>
          </p:cNvCxnSpPr>
          <p:nvPr/>
        </p:nvCxnSpPr>
        <p:spPr>
          <a:xfrm>
            <a:off x="7363838" y="3005847"/>
            <a:ext cx="44552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89BD6C2-158F-CCDC-AABB-D5237B6505C3}"/>
              </a:ext>
            </a:extLst>
          </p:cNvPr>
          <p:cNvCxnSpPr>
            <a:cxnSpLocks/>
          </p:cNvCxnSpPr>
          <p:nvPr/>
        </p:nvCxnSpPr>
        <p:spPr>
          <a:xfrm>
            <a:off x="11060347" y="2986391"/>
            <a:ext cx="0" cy="23443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847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2BE44-0568-D2EF-EADE-360F1875B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2479"/>
            <a:ext cx="10515600" cy="1325563"/>
          </a:xfrm>
        </p:spPr>
        <p:txBody>
          <a:bodyPr/>
          <a:lstStyle/>
          <a:p>
            <a:r>
              <a:rPr lang="en-US" dirty="0"/>
              <a:t>Monte-Carlo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10D17-A13F-5920-A342-1524A9E40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34962"/>
            <a:ext cx="10737715" cy="2551822"/>
          </a:xfrm>
        </p:spPr>
        <p:txBody>
          <a:bodyPr/>
          <a:lstStyle/>
          <a:p>
            <a:r>
              <a:rPr lang="en-US" dirty="0"/>
              <a:t>Chopper settings can be directly included in </a:t>
            </a:r>
            <a:r>
              <a:rPr lang="en-US" dirty="0" err="1"/>
              <a:t>guide_bot</a:t>
            </a:r>
            <a:r>
              <a:rPr lang="en-US" dirty="0"/>
              <a:t> optimization</a:t>
            </a:r>
          </a:p>
          <a:p>
            <a:r>
              <a:rPr lang="en-US" dirty="0"/>
              <a:t>Optimization should go towards maximizing flux of usable wavelengths and minimizing all other wavelength.</a:t>
            </a:r>
          </a:p>
          <a:p>
            <a:pPr lvl="1"/>
            <a:r>
              <a:rPr lang="en-US" dirty="0"/>
              <a:t>FOM, e.g.  [8.8 to 9.0 AA neutrons]*([8.8 to 9.0 AA neutrons]/[All neutrons])</a:t>
            </a:r>
          </a:p>
          <a:p>
            <a:pPr lvl="1"/>
            <a:r>
              <a:rPr lang="en-US" dirty="0"/>
              <a:t>Optimization variables: PDC slit angles and delays.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FA0FB3-B1E3-3055-87A6-FECD813B8A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485" y="3198753"/>
            <a:ext cx="7023755" cy="35567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5D4F3E-FF7B-FC26-70FA-7C191FA6BCC5}"/>
              </a:ext>
            </a:extLst>
          </p:cNvPr>
          <p:cNvSpPr txBox="1"/>
          <p:nvPr/>
        </p:nvSpPr>
        <p:spPr>
          <a:xfrm>
            <a:off x="233681" y="3429000"/>
            <a:ext cx="33934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Result of optimization for </a:t>
            </a:r>
          </a:p>
          <a:p>
            <a:r>
              <a:rPr lang="en-US" dirty="0"/>
              <a:t>60 m long instrument:</a:t>
            </a:r>
          </a:p>
          <a:p>
            <a:r>
              <a:rPr lang="en-US" dirty="0"/>
              <a:t>~1.0E09 neutrons in [8.8,9.0]AA</a:t>
            </a:r>
          </a:p>
          <a:p>
            <a:r>
              <a:rPr lang="en-US" dirty="0"/>
              <a:t>with 0.55 for s/b.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Caveat: </a:t>
            </a:r>
          </a:p>
          <a:p>
            <a:r>
              <a:rPr lang="en-US" dirty="0"/>
              <a:t>Optimization does not necessarily maximize flux of </a:t>
            </a:r>
          </a:p>
          <a:p>
            <a:r>
              <a:rPr lang="en-US" dirty="0"/>
              <a:t>[8.8 9.0]AA neutrons. </a:t>
            </a:r>
          </a:p>
        </p:txBody>
      </p:sp>
    </p:spTree>
    <p:extLst>
      <p:ext uri="{BB962C8B-B14F-4D97-AF65-F5344CB8AC3E}">
        <p14:creationId xmlns:p14="http://schemas.microsoft.com/office/powerpoint/2010/main" val="1825714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694</Words>
  <Application>Microsoft Office PowerPoint</Application>
  <PresentationFormat>Widescreen</PresentationFormat>
  <Paragraphs>99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Cambria Math</vt:lpstr>
      <vt:lpstr>Office Theme</vt:lpstr>
      <vt:lpstr>Cell wall hits as background</vt:lpstr>
      <vt:lpstr>Neutron scattering in liquid He</vt:lpstr>
      <vt:lpstr>UCN conversion vs cell wall hits</vt:lpstr>
      <vt:lpstr>Scattering simulation off lHe</vt:lpstr>
      <vt:lpstr>Wall hits summary</vt:lpstr>
      <vt:lpstr>Chopper opening time optimization</vt:lpstr>
      <vt:lpstr>Numerical optimization</vt:lpstr>
      <vt:lpstr>Numerical optimization: results</vt:lpstr>
      <vt:lpstr>Monte-Carlo optimization</vt:lpstr>
      <vt:lpstr>80 m results</vt:lpstr>
      <vt:lpstr>80 m 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Rodion Kolevatov</dc:creator>
  <cp:lastModifiedBy>Rodion Kolevatov</cp:lastModifiedBy>
  <cp:revision>4</cp:revision>
  <dcterms:created xsi:type="dcterms:W3CDTF">2025-02-07T20:52:38Z</dcterms:created>
  <dcterms:modified xsi:type="dcterms:W3CDTF">2025-03-06T16:03:17Z</dcterms:modified>
</cp:coreProperties>
</file>