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3"/>
  </p:notesMasterIdLst>
  <p:sldIdLst>
    <p:sldId id="291" r:id="rId2"/>
    <p:sldId id="669" r:id="rId3"/>
    <p:sldId id="671" r:id="rId4"/>
    <p:sldId id="654" r:id="rId5"/>
    <p:sldId id="652" r:id="rId6"/>
    <p:sldId id="653" r:id="rId7"/>
    <p:sldId id="635" r:id="rId8"/>
    <p:sldId id="531" r:id="rId9"/>
    <p:sldId id="530" r:id="rId10"/>
    <p:sldId id="349" r:id="rId11"/>
    <p:sldId id="462" r:id="rId12"/>
    <p:sldId id="378" r:id="rId13"/>
    <p:sldId id="624" r:id="rId14"/>
    <p:sldId id="638" r:id="rId15"/>
    <p:sldId id="655" r:id="rId16"/>
    <p:sldId id="419" r:id="rId17"/>
    <p:sldId id="558" r:id="rId18"/>
    <p:sldId id="593" r:id="rId19"/>
    <p:sldId id="658" r:id="rId20"/>
    <p:sldId id="418" r:id="rId21"/>
    <p:sldId id="373" r:id="rId22"/>
    <p:sldId id="628" r:id="rId23"/>
    <p:sldId id="629" r:id="rId24"/>
    <p:sldId id="630" r:id="rId25"/>
    <p:sldId id="659" r:id="rId26"/>
    <p:sldId id="625" r:id="rId27"/>
    <p:sldId id="447" r:id="rId28"/>
    <p:sldId id="683" r:id="rId29"/>
    <p:sldId id="685" r:id="rId30"/>
    <p:sldId id="686" r:id="rId31"/>
    <p:sldId id="681" r:id="rId32"/>
  </p:sldIdLst>
  <p:sldSz cx="9906000" cy="6858000" type="A4"/>
  <p:notesSz cx="7772400" cy="10058400"/>
  <p:defaultTextStyle>
    <a:defPPr>
      <a:defRPr lang="en-GB"/>
    </a:defPPr>
    <a:lvl1pPr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1pPr>
    <a:lvl2pPr marL="704850" indent="-271463"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2pPr>
    <a:lvl3pPr marL="1085850" indent="-215900"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3pPr>
    <a:lvl4pPr marL="1520825" indent="-215900"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4pPr>
    <a:lvl5pPr marL="1954213" indent="-215900"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59">
          <p15:clr>
            <a:srgbClr val="A4A3A4"/>
          </p15:clr>
        </p15:guide>
        <p15:guide id="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FFFF"/>
    <a:srgbClr val="FF3300"/>
    <a:srgbClr val="33CC33"/>
    <a:srgbClr val="9C5BCD"/>
    <a:srgbClr val="FF66CC"/>
    <a:srgbClr val="33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7698" autoAdjust="0"/>
  </p:normalViewPr>
  <p:slideViewPr>
    <p:cSldViewPr snapToGrid="0">
      <p:cViewPr varScale="1">
        <p:scale>
          <a:sx n="70" d="100"/>
          <a:sy n="70" d="100"/>
        </p:scale>
        <p:origin x="1092" y="84"/>
      </p:cViewPr>
      <p:guideLst>
        <p:guide orient="horz" pos="1959"/>
        <p:guide pos="2831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932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AutoShape 10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AutoShape 1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AutoShape 1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AutoShape 1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AutoShape 1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AutoShape 1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7" name="AutoShape 1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AutoShape 17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AutoShape 18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AutoShape 19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AutoShape 20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2" name="AutoShape 2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AutoShape 2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4" name="AutoShape 2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5" name="Rectangle 2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763588"/>
            <a:ext cx="53911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73" name="Rectangle 25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180138" cy="4487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9723" name="Text Box 26"/>
          <p:cNvSpPr txBox="1">
            <a:spLocks noChangeArrowheads="1"/>
          </p:cNvSpPr>
          <p:nvPr/>
        </p:nvSpPr>
        <p:spPr bwMode="auto">
          <a:xfrm>
            <a:off x="0" y="0"/>
            <a:ext cx="3340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defRPr/>
            </a:pPr>
            <a:endParaRPr lang="en-US" smtClean="0"/>
          </a:p>
        </p:txBody>
      </p:sp>
      <p:sp>
        <p:nvSpPr>
          <p:cNvPr id="29724" name="Text Box 27"/>
          <p:cNvSpPr txBox="1">
            <a:spLocks noChangeArrowheads="1"/>
          </p:cNvSpPr>
          <p:nvPr/>
        </p:nvSpPr>
        <p:spPr bwMode="auto">
          <a:xfrm>
            <a:off x="4398963" y="0"/>
            <a:ext cx="3340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defRPr/>
            </a:pPr>
            <a:endParaRPr lang="en-US" smtClean="0"/>
          </a:p>
        </p:txBody>
      </p:sp>
      <p:sp>
        <p:nvSpPr>
          <p:cNvPr id="29725" name="Text Box 28"/>
          <p:cNvSpPr txBox="1">
            <a:spLocks noChangeArrowheads="1"/>
          </p:cNvSpPr>
          <p:nvPr/>
        </p:nvSpPr>
        <p:spPr bwMode="auto">
          <a:xfrm>
            <a:off x="0" y="9555163"/>
            <a:ext cx="3340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defRPr/>
            </a:pPr>
            <a:endParaRPr lang="en-US" smtClean="0"/>
          </a:p>
        </p:txBody>
      </p:sp>
      <p:sp>
        <p:nvSpPr>
          <p:cNvPr id="2077" name="Rectangle 29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35337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34523">
              <a:lnSpc>
                <a:spcPct val="116000"/>
              </a:lnSpc>
              <a:buClrTx/>
              <a:buSzPct val="45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Sans" charset="0"/>
                <a:cs typeface="DejaVuSans" charset="0"/>
              </a:defRPr>
            </a:lvl1pPr>
          </a:lstStyle>
          <a:p>
            <a:pPr>
              <a:defRPr/>
            </a:pPr>
            <a:fld id="{90535FC4-C561-4A35-962F-1A1F0A8EC77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6162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172614" algn="l" defTabSz="8690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07137" algn="l" defTabSz="8690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41660" algn="l" defTabSz="8690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76183" algn="l" defTabSz="8690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763588"/>
            <a:ext cx="5391150" cy="3733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0535FC4-C561-4A35-962F-1A1F0A8EC77D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8A6B-A9B1-41D3-98F1-2D9FA0F5BFD1}" type="datetimeFigureOut">
              <a:rPr lang="fr-FR" smtClean="0"/>
              <a:pPr/>
              <a:t>21/08/2015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‹N°›</a:t>
            </a:fld>
            <a:endParaRPr lang="en-GB"/>
          </a:p>
        </p:txBody>
      </p:sp>
      <p:pic>
        <p:nvPicPr>
          <p:cNvPr id="8" name="Picture 7" descr="\\cern.ch\dfs\Users\r\rinolfi\Desktop\JUAS_2014\JUAS_logo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4559" r="6203" b="8414"/>
          <a:stretch/>
        </p:blipFill>
        <p:spPr bwMode="auto">
          <a:xfrm>
            <a:off x="8562108" y="0"/>
            <a:ext cx="1343891" cy="60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rn.ch/juas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hyperlink" Target="http://www.cern.ch/juas" TargetMode="External"/><Relationship Id="rId7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18" Type="http://schemas.openxmlformats.org/officeDocument/2006/relationships/image" Target="../media/image3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17" Type="http://schemas.openxmlformats.org/officeDocument/2006/relationships/image" Target="../media/image35.gif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jp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96208" y="1727328"/>
            <a:ext cx="942236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4800" b="1" dirty="0" smtClean="0">
                <a:solidFill>
                  <a:srgbClr val="0000FF"/>
                </a:solidFill>
                <a:latin typeface="Calibri" pitchFamily="34" charset="0"/>
              </a:rPr>
              <a:t>Presentation JUAS </a:t>
            </a:r>
            <a:r>
              <a:rPr lang="en-GB" sz="4800" b="1" dirty="0">
                <a:solidFill>
                  <a:srgbClr val="0070C0"/>
                </a:solidFill>
                <a:latin typeface="Calibri" pitchFamily="34" charset="0"/>
              </a:rPr>
              <a:t> 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3029312" y="3016002"/>
            <a:ext cx="3381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Louis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Rinolfi</a:t>
            </a:r>
          </a:p>
          <a:p>
            <a:pPr algn="ctr" eaLnBrk="1"/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Director</a:t>
            </a:r>
            <a:endParaRPr lang="en-US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03909" y="4577203"/>
            <a:ext cx="2806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solidFill>
                  <a:schemeClr val="tx1"/>
                </a:solidFill>
              </a:rPr>
              <a:t> Lund, August  2015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312729" y="15054"/>
            <a:ext cx="1593273" cy="7545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6" name="Picture 15" descr="\\cern.ch\dfs\Users\r\rinolfi\Desktop\JUAS_2014\JUAS_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4559" r="6203" b="8414"/>
          <a:stretch/>
        </p:blipFill>
        <p:spPr bwMode="auto">
          <a:xfrm>
            <a:off x="3029312" y="0"/>
            <a:ext cx="3381556" cy="151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8615" y="4044525"/>
            <a:ext cx="8516204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Seminars in 2015 </a:t>
            </a:r>
            <a:r>
              <a:rPr lang="en-GB" sz="3600" b="1" dirty="0">
                <a:solidFill>
                  <a:srgbClr val="0000FF"/>
                </a:solidFill>
                <a:latin typeface="Calibri" pitchFamily="34" charset="0"/>
              </a:rPr>
              <a:t>– </a:t>
            </a: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Session 2</a:t>
            </a:r>
            <a:r>
              <a:rPr lang="en-GB" sz="36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lang="en-GB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97527" y="137187"/>
            <a:ext cx="7338951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Seminars in 2015 </a:t>
            </a:r>
            <a:r>
              <a:rPr lang="en-GB" sz="3600" b="1" dirty="0">
                <a:solidFill>
                  <a:srgbClr val="0000FF"/>
                </a:solidFill>
                <a:latin typeface="Calibri" pitchFamily="34" charset="0"/>
              </a:rPr>
              <a:t>– </a:t>
            </a: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Session 1</a:t>
            </a:r>
            <a:r>
              <a:rPr lang="en-GB" sz="36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lang="en-GB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6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358711"/>
              </p:ext>
            </p:extLst>
          </p:nvPr>
        </p:nvGraphicFramePr>
        <p:xfrm>
          <a:off x="152400" y="919374"/>
          <a:ext cx="9601200" cy="2394174"/>
        </p:xfrm>
        <a:graphic>
          <a:graphicData uri="http://schemas.openxmlformats.org/drawingml/2006/table">
            <a:tbl>
              <a:tblPr/>
              <a:tblGrid>
                <a:gridCol w="3007706"/>
                <a:gridCol w="3816424"/>
                <a:gridCol w="2777070"/>
              </a:tblGrid>
              <a:tr h="4050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Professors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Lecture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Home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U. Amaldi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History of particle accelerators as a tool for discoveries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TERA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L. Rinolfi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Future high energy colliders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CERN / JUAS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9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AutoNum type="alphaUcPeriod"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Seryi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Sciences and art of inventiveness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JAI / Oxford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Assmann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Laser plasma acceleration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DESY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825595"/>
              </p:ext>
            </p:extLst>
          </p:nvPr>
        </p:nvGraphicFramePr>
        <p:xfrm>
          <a:off x="209266" y="4760798"/>
          <a:ext cx="9601200" cy="1304395"/>
        </p:xfrm>
        <a:graphic>
          <a:graphicData uri="http://schemas.openxmlformats.org/drawingml/2006/table">
            <a:tbl>
              <a:tblPr/>
              <a:tblGrid>
                <a:gridCol w="2400795"/>
                <a:gridCol w="4423335"/>
                <a:gridCol w="2777070"/>
              </a:tblGrid>
              <a:tr h="4050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Professors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Lecture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Home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Prat 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electron laser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PSI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Steck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Techniques of beam cooling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GSI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9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"/>
            <a:ext cx="9906000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Overview of JUAS courses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3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551868"/>
              </p:ext>
            </p:extLst>
          </p:nvPr>
        </p:nvGraphicFramePr>
        <p:xfrm>
          <a:off x="68283" y="2112336"/>
          <a:ext cx="9601200" cy="2057234"/>
        </p:xfrm>
        <a:graphic>
          <a:graphicData uri="http://schemas.openxmlformats.org/drawingml/2006/table">
            <a:tbl>
              <a:tblPr/>
              <a:tblGrid>
                <a:gridCol w="1333005"/>
                <a:gridCol w="2529444"/>
                <a:gridCol w="1543793"/>
                <a:gridCol w="1520041"/>
                <a:gridCol w="1270660"/>
                <a:gridCol w="1404257"/>
              </a:tblGrid>
              <a:tr h="6161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Number of professors + assistants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Lectures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Tutorials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Seminars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Total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4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Session 1</a:t>
                      </a: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40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4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112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4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Session 2</a:t>
                      </a: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21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86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124993"/>
              </p:ext>
            </p:extLst>
          </p:nvPr>
        </p:nvGraphicFramePr>
        <p:xfrm>
          <a:off x="68284" y="4583730"/>
          <a:ext cx="9601200" cy="1921548"/>
        </p:xfrm>
        <a:graphic>
          <a:graphicData uri="http://schemas.openxmlformats.org/drawingml/2006/table">
            <a:tbl>
              <a:tblPr/>
              <a:tblGrid>
                <a:gridCol w="1261752"/>
                <a:gridCol w="1207719"/>
                <a:gridCol w="1535481"/>
                <a:gridCol w="1662546"/>
                <a:gridCol w="1864426"/>
                <a:gridCol w="2069276"/>
              </a:tblGrid>
              <a:tr h="6436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Visits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(CERN, ESRF, PSI, HUG)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Practical works at CERN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Practical works at BERGOZ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Grand total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Session 1</a:t>
                      </a: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-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120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1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Session 2</a:t>
                      </a: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120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7523" y="690114"/>
            <a:ext cx="812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Session 1 : Sciences and Physics of Particle Accelerators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Session 2 : Technology and Applications of Particle Accelerators</a:t>
            </a:r>
          </a:p>
        </p:txBody>
      </p:sp>
    </p:spTree>
    <p:extLst>
      <p:ext uri="{BB962C8B-B14F-4D97-AF65-F5344CB8AC3E}">
        <p14:creationId xmlns:p14="http://schemas.microsoft.com/office/powerpoint/2010/main" val="141910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20686" y="2"/>
            <a:ext cx="5082639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36" tIns="42768" rIns="85536" bIns="42768"/>
          <a:lstStyle/>
          <a:p>
            <a:pPr algn="ctr">
              <a:lnSpc>
                <a:spcPct val="124000"/>
              </a:lnSpc>
              <a:buClrTx/>
              <a:buSzPct val="4500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</a:pPr>
            <a:r>
              <a:rPr lang="en-GB" sz="2800" b="1" dirty="0" smtClean="0">
                <a:solidFill>
                  <a:srgbClr val="0000FF"/>
                </a:solidFill>
              </a:rPr>
              <a:t>Overview of students status</a:t>
            </a:r>
            <a:endParaRPr lang="en-GB" sz="3200" b="1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482922"/>
              </p:ext>
            </p:extLst>
          </p:nvPr>
        </p:nvGraphicFramePr>
        <p:xfrm>
          <a:off x="246208" y="1231665"/>
          <a:ext cx="9227210" cy="1286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025"/>
                <a:gridCol w="1294410"/>
                <a:gridCol w="1080655"/>
                <a:gridCol w="1567543"/>
                <a:gridCol w="1045028"/>
                <a:gridCol w="1757549"/>
              </a:tblGrid>
              <a:tr h="40261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2015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Masters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PhD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Professionals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Presented exam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</a:tr>
              <a:tr h="32209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Course  1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36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/>
                </a:tc>
              </a:tr>
              <a:tr h="46307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Course  2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35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4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9" y="0"/>
            <a:ext cx="4039485" cy="6834282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171437" y="1306641"/>
            <a:ext cx="3235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JUAS students 2015 by countries</a:t>
            </a:r>
          </a:p>
        </p:txBody>
      </p:sp>
    </p:spTree>
    <p:extLst>
      <p:ext uri="{BB962C8B-B14F-4D97-AF65-F5344CB8AC3E}">
        <p14:creationId xmlns:p14="http://schemas.microsoft.com/office/powerpoint/2010/main" val="29094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110035"/>
            <a:ext cx="8869907" cy="66524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38470" y="5502066"/>
            <a:ext cx="496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Students JUAS 2015 – Session 1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Sciences &amp; Physics of Particle Accelerator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4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JUAS\JUAS_2013\JUAS_2013\Photos_JUAS_2013_cours_1\CERN Visit\11-01\Marco\IMG_5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97" y="1217234"/>
            <a:ext cx="2871162" cy="191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JUAS\JUAS_2013\JUAS_2013\Photos_JUAS_2013_cours_1\CERN Visit\11-01\Marco\IMG_5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9" y="1131870"/>
            <a:ext cx="2852773" cy="19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906000" cy="81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Visit at CERN </a:t>
            </a:r>
            <a:endParaRPr lang="en-GB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0009" y="3271537"/>
            <a:ext cx="5788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Programme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13:00	Lunch at CERN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13:30	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Bookshop (if you want)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14:00 	Presentation of CERN (L. Rinolfi)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14:45	Film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15:00	Bus start for CMS detector (Point 5 in </a:t>
            </a:r>
            <a:r>
              <a:rPr lang="en-US" dirty="0" err="1" smtClean="0">
                <a:solidFill>
                  <a:schemeClr val="tx1"/>
                </a:solidFill>
              </a:rPr>
              <a:t>Cessy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15:30	Start CMS visit (4 groups)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17:30	End of CMS visit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3232782" y="801664"/>
            <a:ext cx="326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Friday 16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January 2015</a:t>
            </a:r>
          </a:p>
        </p:txBody>
      </p:sp>
      <p:pic>
        <p:nvPicPr>
          <p:cNvPr id="7" name="Picture 2" descr="\\cern.ch\dfs\Users\r\rinolfi\Desktop\JUAS_2014\Logos\JUA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27" y="2"/>
            <a:ext cx="2154071" cy="107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4070285"/>
            <a:ext cx="3434791" cy="2593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4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3968" y="90622"/>
            <a:ext cx="4274119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GB" sz="2400" b="1" dirty="0">
                <a:solidFill>
                  <a:srgbClr val="0000FF"/>
                </a:solidFill>
                <a:latin typeface="Calibri" pitchFamily="34" charset="0"/>
              </a:rPr>
              <a:t>CLIC Test Facility (</a:t>
            </a:r>
            <a:r>
              <a:rPr lang="en-GB" sz="2400" b="1" dirty="0" smtClean="0">
                <a:solidFill>
                  <a:srgbClr val="0000FF"/>
                </a:solidFill>
                <a:latin typeface="Calibri" pitchFamily="34" charset="0"/>
              </a:rPr>
              <a:t>CTF3) at CERN</a:t>
            </a:r>
            <a:endParaRPr lang="en-GB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8194" name="Picture 2" descr="F:\JUAS\JUAS_2014\JUAS pictures\Visite CERN 100114\DSC01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5" y="732614"/>
            <a:ext cx="4176844" cy="27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6554" y="365761"/>
            <a:ext cx="305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W. Farabolini as a guide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5288" y="368634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120 MeV </a:t>
            </a:r>
            <a:r>
              <a:rPr lang="en-US" dirty="0" err="1" smtClean="0">
                <a:solidFill>
                  <a:schemeClr val="tx1"/>
                </a:solidFill>
              </a:rPr>
              <a:t>Linac</a:t>
            </a:r>
            <a:r>
              <a:rPr lang="en-US" dirty="0" smtClean="0">
                <a:solidFill>
                  <a:schemeClr val="tx1"/>
                </a:solidFill>
              </a:rPr>
              <a:t> for the Probe Beam 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1" y="4099269"/>
            <a:ext cx="4956629" cy="27881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0" y="4244927"/>
            <a:ext cx="4438733" cy="24967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/>
          <a:stretch/>
        </p:blipFill>
        <p:spPr>
          <a:xfrm>
            <a:off x="5610465" y="1048910"/>
            <a:ext cx="3937262" cy="2555173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5465288" y="67957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Inside the CLIC Show Room  </a:t>
            </a:r>
          </a:p>
        </p:txBody>
      </p:sp>
      <p:sp>
        <p:nvSpPr>
          <p:cNvPr id="12" name="TextBox 9"/>
          <p:cNvSpPr txBox="1"/>
          <p:nvPr/>
        </p:nvSpPr>
        <p:spPr>
          <a:xfrm>
            <a:off x="380427" y="3771354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12 GHz accelerating structures  </a:t>
            </a:r>
          </a:p>
        </p:txBody>
      </p:sp>
    </p:spTree>
    <p:extLst>
      <p:ext uri="{BB962C8B-B14F-4D97-AF65-F5344CB8AC3E}">
        <p14:creationId xmlns:p14="http://schemas.microsoft.com/office/powerpoint/2010/main" val="6225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JUAS\JUAS_2014\JUAS pictures\Visite ESRF 130114\DSC01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7"/>
          <a:stretch/>
        </p:blipFill>
        <p:spPr bwMode="auto">
          <a:xfrm>
            <a:off x="2402006" y="1374711"/>
            <a:ext cx="5022376" cy="4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3713" y="0"/>
            <a:ext cx="2369815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2400" b="1" dirty="0" smtClean="0">
                <a:solidFill>
                  <a:srgbClr val="0000FF"/>
                </a:solidFill>
                <a:latin typeface="Calibri" pitchFamily="34" charset="0"/>
              </a:rPr>
              <a:t>ESRF at Grenoble</a:t>
            </a:r>
            <a:endParaRPr lang="en-GB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\\cern.ch\dfs\Users\r\rinolfi\Desktop\IMG_2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1395" y="753106"/>
            <a:ext cx="2724416" cy="3632640"/>
          </a:xfrm>
          <a:prstGeom prst="rect">
            <a:avLst/>
          </a:prstGeom>
          <a:noFill/>
        </p:spPr>
      </p:pic>
      <p:pic>
        <p:nvPicPr>
          <p:cNvPr id="6" name="Picture 3" descr="\\cern.ch\dfs\Users\r\rinolfi\Desktop\IMG_2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747" y="4612943"/>
            <a:ext cx="2876000" cy="21569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72434" y="3885939"/>
            <a:ext cx="2960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The Cyclotron at PSI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9337" y="0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PSI visit</a:t>
            </a:r>
            <a:endParaRPr lang="en-US" sz="3600" dirty="0"/>
          </a:p>
        </p:txBody>
      </p:sp>
      <p:pic>
        <p:nvPicPr>
          <p:cNvPr id="12" name="Image 2" descr="C:\Documents and Settings\Marjorie\Bureau\ESI\photos\photo JUAS\2014\Visite PSI 27-280214\DSC024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8980" y="4612943"/>
            <a:ext cx="3045892" cy="224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97" y="631498"/>
            <a:ext cx="5062181" cy="37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0350" y="0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HUG visit</a:t>
            </a:r>
            <a:endParaRPr lang="en-US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5122458" cy="3841844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868154" y="4613214"/>
            <a:ext cx="249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Lecture by Prof. </a:t>
            </a:r>
            <a:r>
              <a:rPr lang="en-US" sz="1600" dirty="0" err="1" smtClean="0">
                <a:solidFill>
                  <a:schemeClr val="tx1"/>
                </a:solidFill>
              </a:rPr>
              <a:t>Miralbell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202072" y="2893596"/>
            <a:ext cx="4703927" cy="3964403"/>
            <a:chOff x="5202072" y="2893596"/>
            <a:chExt cx="4703927" cy="396440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072" y="3330054"/>
              <a:ext cx="4703927" cy="3527945"/>
            </a:xfrm>
            <a:prstGeom prst="rect">
              <a:avLst/>
            </a:prstGeom>
          </p:spPr>
        </p:pic>
        <p:sp>
          <p:nvSpPr>
            <p:cNvPr id="7" name="TextBox 15"/>
            <p:cNvSpPr txBox="1"/>
            <p:nvPr/>
          </p:nvSpPr>
          <p:spPr>
            <a:xfrm>
              <a:off x="6491030" y="2893596"/>
              <a:ext cx="28713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Inside the radiotherapy room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8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4864" y="32533"/>
            <a:ext cx="7486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Calibri" pitchFamily="34" charset="0"/>
              </a:rPr>
              <a:t>JUAS </a:t>
            </a:r>
            <a:r>
              <a:rPr lang="en-US" sz="4000" b="1" dirty="0">
                <a:solidFill>
                  <a:srgbClr val="0000FF"/>
                </a:solidFill>
                <a:latin typeface="Calibri" pitchFamily="34" charset="0"/>
              </a:rPr>
              <a:t>is 17 km South of CERN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53916" y="890616"/>
            <a:ext cx="6653837" cy="5696511"/>
            <a:chOff x="1318160" y="1214216"/>
            <a:chExt cx="6994567" cy="5485405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72"/>
            <a:stretch/>
          </p:blipFill>
          <p:spPr bwMode="auto">
            <a:xfrm>
              <a:off x="1318160" y="1214216"/>
              <a:ext cx="6994567" cy="5485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696147" y="1809050"/>
              <a:ext cx="831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solidFill>
                    <a:srgbClr val="0000FF"/>
                  </a:solidFill>
                </a:rPr>
                <a:t>CERN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35370" y="6320814"/>
              <a:ext cx="722721" cy="29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 smtClean="0">
                  <a:solidFill>
                    <a:srgbClr val="0000FF"/>
                  </a:solidFill>
                </a:rPr>
                <a:t>JUAS</a:t>
              </a:r>
              <a:endParaRPr lang="en-US" b="1" u="sng" dirty="0" smtClean="0">
                <a:solidFill>
                  <a:srgbClr val="0000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482390" y="1764995"/>
              <a:ext cx="1068779" cy="395886"/>
            </a:xfrm>
            <a:prstGeom prst="ellipse">
              <a:avLst/>
            </a:prstGeom>
            <a:solidFill>
              <a:srgbClr val="0000FF">
                <a:alpha val="3000"/>
              </a:srgb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5529064" y="6165305"/>
            <a:ext cx="914400" cy="3995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4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70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EXAMINATION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" y="2173740"/>
            <a:ext cx="9905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</a:rPr>
              <a:t>There are 5 topics, each of them lasts 1.5 hour:</a:t>
            </a:r>
          </a:p>
          <a:p>
            <a:r>
              <a:rPr lang="en-US" sz="2000" u="sng" dirty="0" smtClean="0">
                <a:solidFill>
                  <a:schemeClr val="tx1"/>
                </a:solidFill>
                <a:latin typeface="Calibri" pitchFamily="34" charset="0"/>
              </a:rPr>
              <a:t>Session 1: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									</a:t>
            </a:r>
            <a:r>
              <a:rPr lang="en-US" sz="2000" u="sng" dirty="0" smtClean="0">
                <a:solidFill>
                  <a:schemeClr val="tx1"/>
                </a:solidFill>
                <a:latin typeface="Calibri" pitchFamily="34" charset="0"/>
              </a:rPr>
              <a:t>Session 2: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	* Transverse Beam Dynamics						* RF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* Longitudinal Beam Dynamics					* Magnets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* Synchrotron Radiations							* Beam Instrumentation</a:t>
            </a:r>
          </a:p>
          <a:p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The remaining 2 exams are announced the week 4  and 9 (weeks before the exams)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" y="4695567"/>
            <a:ext cx="990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For each examination, all </a:t>
            </a:r>
            <a:r>
              <a:rPr lang="en-US" sz="2000" b="1" dirty="0" smtClean="0">
                <a:solidFill>
                  <a:srgbClr val="9C5BCD"/>
                </a:solidFill>
                <a:latin typeface="Calibri" pitchFamily="34" charset="0"/>
              </a:rPr>
              <a:t>written documents are permitted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and a pocket calculator.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055865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Each student who gets an </a:t>
            </a:r>
            <a:r>
              <a:rPr lang="en-US" sz="2000" b="1" dirty="0" smtClean="0">
                <a:solidFill>
                  <a:srgbClr val="9C5BCD"/>
                </a:solidFill>
                <a:latin typeface="Calibri" pitchFamily="34" charset="0"/>
              </a:rPr>
              <a:t>average mark of 10/ 20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(or above) can receive </a:t>
            </a:r>
            <a:r>
              <a:rPr lang="en-US" sz="2000" b="1" dirty="0" smtClean="0">
                <a:solidFill>
                  <a:srgbClr val="9C5BCD"/>
                </a:solidFill>
                <a:latin typeface="Calibri" pitchFamily="34" charset="0"/>
              </a:rPr>
              <a:t>ECTS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credits</a:t>
            </a:r>
            <a:r>
              <a:rPr lang="en-US" sz="2000" b="1" dirty="0" smtClean="0">
                <a:solidFill>
                  <a:srgbClr val="9C5BCD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recognized by the partner Universities.</a:t>
            </a:r>
          </a:p>
        </p:txBody>
      </p:sp>
    </p:spTree>
    <p:extLst>
      <p:ext uri="{BB962C8B-B14F-4D97-AF65-F5344CB8AC3E}">
        <p14:creationId xmlns:p14="http://schemas.microsoft.com/office/powerpoint/2010/main" val="2916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88106" y="8271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Practical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days </a:t>
            </a:r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at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CERN: RF group</a:t>
            </a:r>
            <a:endParaRPr lang="en-GB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4" y="733412"/>
            <a:ext cx="3851448" cy="28885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70" y="733411"/>
            <a:ext cx="3851448" cy="28885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4" y="3969414"/>
            <a:ext cx="3851448" cy="28885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70" y="3969414"/>
            <a:ext cx="3851448" cy="288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3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996287" y="0"/>
            <a:ext cx="7028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Practical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days </a:t>
            </a:r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at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CERN: Magnets group</a:t>
            </a:r>
            <a:endParaRPr lang="en-GB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" name="Picture 3" descr="F:\JUAS\JUAS_2014\Practical_day_2014\IMG_8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31" y="895334"/>
            <a:ext cx="3628516" cy="272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JUAS\JUAS_2014\Practical_day_2014\IMG_8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6" y="753544"/>
            <a:ext cx="3576127" cy="26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cern.ch\dfs\Users\r\rinolfi\Desktop\March 2012 0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6" y="3802632"/>
            <a:ext cx="36988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84" y="4011345"/>
            <a:ext cx="3419533" cy="25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777922" y="8271"/>
            <a:ext cx="708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Practical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days </a:t>
            </a:r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at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CERN: Vacuum group</a:t>
            </a:r>
            <a:endParaRPr lang="en-GB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" name="Picture 4" descr="F:\JUAS\JUAS_2014\Practical_day_2014\IMG_8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" y="4295789"/>
            <a:ext cx="3416362" cy="25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JUAS\JUAS_2014\Practical_day_2014\IMG_8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" y="941925"/>
            <a:ext cx="3457445" cy="25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cern.ch\dfs\Users\r\rinolfi\Desktop\P1080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75" y="844611"/>
            <a:ext cx="3716338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JUAS\JUAS_2013\JUAS_2013\Photos_JUAS_2013_cours_2\CERN Practical Day\22-02\P10807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86" y="4016091"/>
            <a:ext cx="205898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7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122831" y="8271"/>
            <a:ext cx="824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Practical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days </a:t>
            </a:r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at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CERN: Superconductivity group</a:t>
            </a:r>
            <a:endParaRPr lang="en-GB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0" y="874309"/>
            <a:ext cx="3642815" cy="27321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85" y="874309"/>
            <a:ext cx="3683758" cy="27628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85" y="3918391"/>
            <a:ext cx="3750860" cy="28131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3" y="3977471"/>
            <a:ext cx="3672087" cy="27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88" y="3993674"/>
            <a:ext cx="3819099" cy="28643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929"/>
            <a:ext cx="4136571" cy="31024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29" y="704930"/>
            <a:ext cx="4136571" cy="3102428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37230" y="116004"/>
            <a:ext cx="7206018" cy="5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buClrTx/>
              <a:buSzPct val="45000"/>
            </a:pPr>
            <a:r>
              <a:rPr lang="en-GB" sz="2800" b="1" dirty="0" smtClean="0">
                <a:solidFill>
                  <a:srgbClr val="0000FF"/>
                </a:solidFill>
                <a:latin typeface="Calibri" pitchFamily="34" charset="0"/>
              </a:rPr>
              <a:t>Practical day at </a:t>
            </a:r>
            <a:r>
              <a:rPr lang="en-GB" sz="2800" b="1" dirty="0" err="1" smtClean="0">
                <a:solidFill>
                  <a:srgbClr val="0000FF"/>
                </a:solidFill>
                <a:latin typeface="Calibri" pitchFamily="34" charset="0"/>
              </a:rPr>
              <a:t>Bergoz</a:t>
            </a:r>
            <a:endParaRPr lang="en-GB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3206" y="3829533"/>
            <a:ext cx="214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Goubau</a:t>
            </a:r>
            <a:r>
              <a:rPr lang="fr-FR" dirty="0" smtClean="0">
                <a:solidFill>
                  <a:schemeClr val="tx1"/>
                </a:solidFill>
              </a:rPr>
              <a:t> Line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590430" y="4009026"/>
            <a:ext cx="2142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Soldering printed circuits for a Wi-Fi meter</a:t>
            </a:r>
          </a:p>
        </p:txBody>
      </p:sp>
    </p:spTree>
    <p:extLst>
      <p:ext uri="{BB962C8B-B14F-4D97-AF65-F5344CB8AC3E}">
        <p14:creationId xmlns:p14="http://schemas.microsoft.com/office/powerpoint/2010/main" val="35834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5736" cy="681234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34109" y="1045031"/>
            <a:ext cx="4572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JUAS certificate of examination </a:t>
            </a:r>
          </a:p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for session 1</a:t>
            </a:r>
            <a:endParaRPr lang="en-US" sz="36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361378" y="3208349"/>
            <a:ext cx="4395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Each student who obtains a mark equal (or above) to 10 / 20 received such certificate</a:t>
            </a:r>
          </a:p>
        </p:txBody>
      </p:sp>
      <p:sp>
        <p:nvSpPr>
          <p:cNvPr id="7" name="Rectangle 6"/>
          <p:cNvSpPr/>
          <p:nvPr/>
        </p:nvSpPr>
        <p:spPr>
          <a:xfrm>
            <a:off x="85110" y="83127"/>
            <a:ext cx="5021280" cy="6685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13781" y="0"/>
            <a:ext cx="7819488" cy="1412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36" tIns="42768" rIns="85536" bIns="42768"/>
          <a:lstStyle/>
          <a:p>
            <a:pPr algn="ctr">
              <a:lnSpc>
                <a:spcPct val="124000"/>
              </a:lnSpc>
              <a:buClrTx/>
              <a:buSzPct val="4500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</a:pPr>
            <a:r>
              <a:rPr lang="en-GB" sz="3600" b="1" dirty="0">
                <a:solidFill>
                  <a:srgbClr val="0000FF"/>
                </a:solidFill>
              </a:rPr>
              <a:t>European Credit Transfer System (ECTS) </a:t>
            </a:r>
            <a:endParaRPr lang="en-GB" sz="38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0025" y="1799133"/>
            <a:ext cx="970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Students passing the </a:t>
            </a:r>
            <a:r>
              <a:rPr lang="en-US" sz="2400" dirty="0" smtClean="0">
                <a:solidFill>
                  <a:schemeClr val="tx1"/>
                </a:solidFill>
              </a:rPr>
              <a:t>exam of: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- Session 1 (“Physics of Accelerators”)</a:t>
            </a:r>
            <a:endParaRPr lang="en-US" sz="2400" dirty="0">
              <a:solidFill>
                <a:srgbClr val="FF3300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- Session 2 (“Technology of Accelerators”)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003" y="4405148"/>
            <a:ext cx="9810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receive </a:t>
            </a:r>
            <a:r>
              <a:rPr lang="en-US" sz="2800" dirty="0" smtClean="0">
                <a:solidFill>
                  <a:srgbClr val="FF3300"/>
                </a:solidFill>
              </a:rPr>
              <a:t>ECTS </a:t>
            </a:r>
            <a:r>
              <a:rPr lang="en-US" sz="2800" dirty="0" smtClean="0">
                <a:solidFill>
                  <a:schemeClr val="tx1"/>
                </a:solidFill>
              </a:rPr>
              <a:t>credits from their universities</a:t>
            </a:r>
            <a:r>
              <a:rPr lang="en-US" sz="2800" dirty="0" smtClean="0">
                <a:solidFill>
                  <a:srgbClr val="FF33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03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9" y="2737966"/>
            <a:ext cx="8046720" cy="853440"/>
          </a:xfrm>
          <a:prstGeom prst="rect">
            <a:avLst/>
          </a:prstGeom>
          <a:ln>
            <a:solidFill>
              <a:srgbClr val="008AC2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43" y="4744252"/>
            <a:ext cx="4236720" cy="792480"/>
          </a:xfrm>
          <a:prstGeom prst="rect">
            <a:avLst/>
          </a:prstGeom>
          <a:ln>
            <a:solidFill>
              <a:srgbClr val="008AC2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43" y="161464"/>
            <a:ext cx="3998976" cy="963168"/>
          </a:xfrm>
          <a:prstGeom prst="rect">
            <a:avLst/>
          </a:prstGeom>
          <a:ln>
            <a:solidFill>
              <a:srgbClr val="008AC2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43" y="5816152"/>
            <a:ext cx="2060448" cy="780288"/>
          </a:xfrm>
          <a:prstGeom prst="rect">
            <a:avLst/>
          </a:prstGeom>
          <a:ln>
            <a:solidFill>
              <a:srgbClr val="008AC2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9" y="3808541"/>
            <a:ext cx="5096256" cy="652272"/>
          </a:xfrm>
          <a:prstGeom prst="rect">
            <a:avLst/>
          </a:prstGeom>
          <a:ln>
            <a:solidFill>
              <a:srgbClr val="008AC2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62" y="5828344"/>
            <a:ext cx="2432304" cy="755904"/>
          </a:xfrm>
          <a:prstGeom prst="rect">
            <a:avLst/>
          </a:prstGeom>
          <a:ln>
            <a:solidFill>
              <a:srgbClr val="008AC2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2" y="5832005"/>
            <a:ext cx="2962621" cy="704088"/>
          </a:xfrm>
          <a:prstGeom prst="rect">
            <a:avLst/>
          </a:prstGeom>
          <a:ln>
            <a:solidFill>
              <a:srgbClr val="008AC2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6" y="1462841"/>
            <a:ext cx="7728716" cy="999581"/>
          </a:xfrm>
          <a:prstGeom prst="rect">
            <a:avLst/>
          </a:prstGeom>
          <a:ln>
            <a:solidFill>
              <a:srgbClr val="008AC2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206388" y="2853604"/>
            <a:ext cx="1393510" cy="54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282890" y="3866950"/>
            <a:ext cx="1705970" cy="54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282890" y="4863225"/>
            <a:ext cx="1323832" cy="54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206388" y="5975722"/>
            <a:ext cx="731594" cy="54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903260" y="5894750"/>
            <a:ext cx="848436" cy="54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480502" y="5894750"/>
            <a:ext cx="1285074" cy="54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282890" y="2933853"/>
            <a:ext cx="1569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/>
                </a:solidFill>
                <a:latin typeface="+mn-lt"/>
              </a:rPr>
              <a:t>Germany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361392" y="3903844"/>
            <a:ext cx="69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/>
                </a:solidFill>
                <a:latin typeface="+mn-lt"/>
              </a:rPr>
              <a:t>UK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282890" y="4943705"/>
            <a:ext cx="1569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/>
                </a:solidFill>
                <a:latin typeface="+mn-lt"/>
              </a:rPr>
              <a:t>Spain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206388" y="5950944"/>
            <a:ext cx="731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Italy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711984" y="5965427"/>
            <a:ext cx="124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Sweden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480502" y="5965427"/>
            <a:ext cx="162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Switzerland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99564" y="1670998"/>
            <a:ext cx="1147852" cy="54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206388" y="1751478"/>
            <a:ext cx="114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/>
                </a:solidFill>
                <a:latin typeface="+mn-lt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3378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bergoz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4" y="1337514"/>
            <a:ext cx="2357902" cy="10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5002" y="0"/>
            <a:ext cx="7992094" cy="7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1pPr>
            <a:lvl2pPr marL="742950" indent="-28575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2pPr>
            <a:lvl3pPr marL="11430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3pPr>
            <a:lvl4pPr marL="16002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4pPr>
            <a:lvl5pPr marL="20574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9pPr>
          </a:lstStyle>
          <a:p>
            <a:pPr eaLnBrk="1"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JUAS sponsoring from private companies</a:t>
            </a:r>
            <a:endParaRPr lang="en-GB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9472" y="1273662"/>
            <a:ext cx="584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=&gt; provides financial support for JUAS student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=&gt; opens his company for a full day for practical works 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597024" y="3723223"/>
            <a:ext cx="9033864" cy="1882555"/>
            <a:chOff x="597026" y="3327438"/>
            <a:chExt cx="9033864" cy="1882555"/>
          </a:xfrm>
        </p:grpSpPr>
        <p:pic>
          <p:nvPicPr>
            <p:cNvPr id="13" name="Picture 2" descr="\\cern.ch\dfs\Users\r\rinolfi\Desktop\cc_Logo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26" y="3327438"/>
              <a:ext cx="2834663" cy="821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ight Brace 6"/>
            <p:cNvSpPr/>
            <p:nvPr/>
          </p:nvSpPr>
          <p:spPr>
            <a:xfrm>
              <a:off x="3538849" y="3856821"/>
              <a:ext cx="712520" cy="1256508"/>
            </a:xfrm>
            <a:prstGeom prst="rightBrace">
              <a:avLst>
                <a:gd name="adj1" fmla="val 8333"/>
                <a:gd name="adj2" fmla="val 45856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7"/>
            <p:cNvSpPr txBox="1"/>
            <p:nvPr/>
          </p:nvSpPr>
          <p:spPr>
            <a:xfrm>
              <a:off x="4251369" y="4300409"/>
              <a:ext cx="5379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  cover the cost to print RF course booklets in color </a:t>
              </a:r>
            </a:p>
          </p:txBody>
        </p:sp>
        <p:sp>
          <p:nvSpPr>
            <p:cNvPr id="16" name="TextBox 4"/>
            <p:cNvSpPr txBox="1"/>
            <p:nvPr/>
          </p:nvSpPr>
          <p:spPr>
            <a:xfrm>
              <a:off x="6773720" y="4866858"/>
              <a:ext cx="2363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tx1"/>
                  </a:solidFill>
                </a:rPr>
                <a:t>Thank to Fritz Caspers</a:t>
              </a: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798" y="4876618"/>
              <a:ext cx="1943100" cy="333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21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98" y="825615"/>
            <a:ext cx="8229471" cy="498925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4223370" y="3320240"/>
            <a:ext cx="4331916" cy="3641956"/>
            <a:chOff x="4162567" y="3320240"/>
            <a:chExt cx="4692909" cy="3641956"/>
          </a:xfrm>
        </p:grpSpPr>
        <p:sp>
          <p:nvSpPr>
            <p:cNvPr id="3" name="Ellipse 2"/>
            <p:cNvSpPr/>
            <p:nvPr/>
          </p:nvSpPr>
          <p:spPr bwMode="auto">
            <a:xfrm>
              <a:off x="6529526" y="3320240"/>
              <a:ext cx="2325950" cy="2121763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fr-FR"/>
            </a:p>
          </p:txBody>
        </p:sp>
        <p:cxnSp>
          <p:nvCxnSpPr>
            <p:cNvPr id="5" name="Connecteur droit avec flèche 4"/>
            <p:cNvCxnSpPr/>
            <p:nvPr/>
          </p:nvCxnSpPr>
          <p:spPr bwMode="auto">
            <a:xfrm flipH="1">
              <a:off x="6205491" y="5442003"/>
              <a:ext cx="1233996" cy="9413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" name="ZoneTexte 5"/>
            <p:cNvSpPr txBox="1"/>
            <p:nvPr/>
          </p:nvSpPr>
          <p:spPr>
            <a:xfrm>
              <a:off x="4162567" y="6254310"/>
              <a:ext cx="2042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JUAS school</a:t>
              </a:r>
            </a:p>
          </p:txBody>
        </p:sp>
      </p:grpSp>
      <p:sp>
        <p:nvSpPr>
          <p:cNvPr id="8" name="TextBox 4"/>
          <p:cNvSpPr txBox="1"/>
          <p:nvPr/>
        </p:nvSpPr>
        <p:spPr>
          <a:xfrm>
            <a:off x="381002" y="32533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alibri" pitchFamily="34" charset="0"/>
              </a:rPr>
              <a:t>Mont Blanc 1 building</a:t>
            </a:r>
          </a:p>
        </p:txBody>
      </p:sp>
    </p:spTree>
    <p:extLst>
      <p:ext uri="{BB962C8B-B14F-4D97-AF65-F5344CB8AC3E}">
        <p14:creationId xmlns:p14="http://schemas.microsoft.com/office/powerpoint/2010/main" val="401751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" y="2"/>
            <a:ext cx="795475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>
                <a:solidFill>
                  <a:srgbClr val="0000FF"/>
                </a:solidFill>
                <a:latin typeface="Calibri" pitchFamily="34" charset="0"/>
              </a:rPr>
              <a:t>Accelerator Conference </a:t>
            </a: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award for </a:t>
            </a:r>
            <a:r>
              <a:rPr lang="en-GB" sz="3600" b="1" dirty="0">
                <a:solidFill>
                  <a:srgbClr val="0000FF"/>
                </a:solidFill>
                <a:latin typeface="Calibri" pitchFamily="34" charset="0"/>
              </a:rPr>
              <a:t>JUAS </a:t>
            </a:r>
            <a:endParaRPr lang="en-GB" sz="3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" y="911855"/>
            <a:ext cx="970597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4000"/>
              </a:lnSpc>
              <a:buSzPct val="4500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</a:pPr>
            <a:r>
              <a:rPr lang="en-GB" sz="2000" dirty="0">
                <a:solidFill>
                  <a:schemeClr val="tx1"/>
                </a:solidFill>
                <a:latin typeface="Calibri" pitchFamily="34" charset="0"/>
              </a:rPr>
              <a:t>Each year </a:t>
            </a: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one JUAS student receives a grant to attend the IPAC conference</a:t>
            </a:r>
            <a:r>
              <a:rPr lang="en-GB" sz="2000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en-GB" sz="20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1767609"/>
            <a:ext cx="990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34523">
              <a:buFont typeface="Times New Roman" pitchFamily="16" charset="0"/>
              <a:buNone/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  <a:ea typeface="+mn-ea"/>
                <a:cs typeface="+mn-cs"/>
              </a:rPr>
              <a:t>There are 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  <a:ea typeface="+mn-ea"/>
                <a:cs typeface="+mn-cs"/>
              </a:rPr>
              <a:t>requirements to attend </a:t>
            </a:r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  <a:ea typeface="+mn-ea"/>
                <a:cs typeface="+mn-cs"/>
              </a:rPr>
              <a:t>IPAC: </a:t>
            </a:r>
            <a:endParaRPr lang="en-US" sz="2000" dirty="0">
              <a:solidFill>
                <a:srgbClr val="0000FF"/>
              </a:solidFill>
              <a:latin typeface="Calibri" pitchFamily="34" charset="0"/>
              <a:ea typeface="+mn-ea"/>
              <a:cs typeface="+mn-cs"/>
            </a:endParaRPr>
          </a:p>
          <a:p>
            <a:pPr marL="457200" indent="-457200" defTabSz="434523">
              <a:buFont typeface="Times New Roman" pitchFamily="16" charset="0"/>
              <a:buAutoNum type="arabicPeriod"/>
              <a:defRPr/>
            </a:pPr>
            <a:endParaRPr lang="en-US" sz="2000" dirty="0" smtClean="0">
              <a:solidFill>
                <a:srgbClr val="0000FF"/>
              </a:solidFill>
              <a:latin typeface="Calibri" pitchFamily="34" charset="0"/>
              <a:ea typeface="+mn-ea"/>
              <a:cs typeface="+mn-cs"/>
            </a:endParaRPr>
          </a:p>
          <a:p>
            <a:pPr defTabSz="434523"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Follow JUAS courses</a:t>
            </a:r>
          </a:p>
          <a:p>
            <a:pPr defTabSz="434523"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  <a:p>
            <a:pPr defTabSz="434523"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Obtain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the best marks at the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examination</a:t>
            </a:r>
          </a:p>
          <a:p>
            <a:pPr marL="457200" indent="-457200" defTabSz="434523">
              <a:buFont typeface="Times New Roman" pitchFamily="16" charset="0"/>
              <a:buAutoNum type="arabicPeriod"/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defTabSz="434523"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Continue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in the field of particle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accelerator</a:t>
            </a:r>
          </a:p>
          <a:p>
            <a:pPr defTabSz="434523">
              <a:defRPr/>
            </a:pP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  <a:p>
            <a:pPr defTabSz="434523"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Present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work at the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conference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  <a:p>
            <a:pPr defTabSz="434523"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defTabSz="434523"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Serve as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for other supported students (scientific secretary,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JUAS stand, Poster, …)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/>
          <a:stretch/>
        </p:blipFill>
        <p:spPr>
          <a:xfrm>
            <a:off x="4369767" y="5542758"/>
            <a:ext cx="1685083" cy="9264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87696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>
          <a:xfrm>
            <a:off x="856706" y="0"/>
            <a:ext cx="7673146" cy="6232679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marL="93663" lvl="1" algn="ctr">
              <a:buClr>
                <a:schemeClr val="accent1"/>
              </a:buClr>
            </a:pPr>
            <a:r>
              <a:rPr lang="fr-FR" sz="200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</a:t>
            </a:r>
            <a:endParaRPr lang="fr-FR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endParaRPr lang="fr-FR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2000" baseline="30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edition : January - March 2015</a:t>
            </a:r>
          </a:p>
          <a:p>
            <a:pPr marL="93663" lvl="1">
              <a:buClr>
                <a:schemeClr val="accent1"/>
              </a:buClr>
            </a:pPr>
            <a:endParaRPr lang="en-US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56 students - 17 nationalities</a:t>
            </a:r>
          </a:p>
          <a:p>
            <a:pPr marL="379413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 Master</a:t>
            </a:r>
          </a:p>
          <a:p>
            <a:pPr marL="379413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PhD</a:t>
            </a:r>
          </a:p>
          <a:p>
            <a:pPr marL="436563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professionals</a:t>
            </a:r>
          </a:p>
          <a:p>
            <a:pPr marL="93663" lvl="1">
              <a:buClr>
                <a:schemeClr val="accent1"/>
              </a:buClr>
            </a:pPr>
            <a:endParaRPr lang="en-US" sz="8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 lecturers</a:t>
            </a:r>
          </a:p>
          <a:p>
            <a:pPr marL="93663" lvl="1">
              <a:buClr>
                <a:schemeClr val="accent1"/>
              </a:buClr>
            </a:pPr>
            <a:endParaRPr lang="en-US" sz="8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European partner universities </a:t>
            </a: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(France, Germany, Italy, Spain, UK)</a:t>
            </a:r>
          </a:p>
          <a:p>
            <a:pPr marL="93663" lvl="1">
              <a:buClr>
                <a:schemeClr val="accent1"/>
              </a:buClr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ECTS credits delivered to the students by the universities</a:t>
            </a:r>
          </a:p>
          <a:p>
            <a:pPr marL="93663" lvl="1">
              <a:buClr>
                <a:schemeClr val="accent1"/>
              </a:buClr>
            </a:pPr>
            <a:endParaRPr lang="en-US" sz="8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Sponsors (research facilities, companies)</a:t>
            </a:r>
            <a:endParaRPr lang="en-US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endParaRPr lang="en-US" sz="8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Advisory Board (hosted in 2015 by University of Liverpool)</a:t>
            </a:r>
          </a:p>
          <a:p>
            <a:pPr marL="93663" lvl="1">
              <a:buClr>
                <a:schemeClr val="accent1"/>
              </a:buClr>
            </a:pPr>
            <a:endParaRPr lang="en-US" sz="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visits to CERN, PSI, Geneva University Hospital, ESRF &amp; practical sessions at CERN, PSI and </a:t>
            </a:r>
            <a:r>
              <a:rPr lang="en-US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Bergoz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Instrumentation</a:t>
            </a:r>
          </a:p>
          <a:p>
            <a:pPr marL="93663" lvl="1">
              <a:buClr>
                <a:schemeClr val="accent1"/>
              </a:buClr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IPAC Conference for JUAS students</a:t>
            </a:r>
          </a:p>
          <a:p>
            <a:pPr marL="93663" lvl="1">
              <a:buClr>
                <a:schemeClr val="accent1"/>
              </a:buClr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 lvl="1">
              <a:buClr>
                <a:schemeClr val="accent1"/>
              </a:buClr>
            </a:pPr>
            <a:endParaRPr lang="fr-F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3663">
              <a:buClr>
                <a:schemeClr val="accent1"/>
              </a:buClr>
              <a:buSzPct val="80000"/>
            </a:pPr>
            <a:endParaRPr lang="fr-F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50863" lvl="2"/>
            <a:endParaRPr lang="fr-F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4779" y="6241979"/>
            <a:ext cx="2401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fr-FR" sz="2000" b="1" dirty="0">
                <a:solidFill>
                  <a:schemeClr val="tx1"/>
                </a:solidFill>
                <a:hlinkClick r:id="rId2"/>
              </a:rPr>
              <a:t>www.cern.ch/juas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800299" y="6232679"/>
            <a:ext cx="349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0000FF"/>
                </a:solidFill>
              </a:rPr>
              <a:t>www.esi-archamps.eu</a:t>
            </a:r>
          </a:p>
        </p:txBody>
      </p:sp>
    </p:spTree>
    <p:extLst>
      <p:ext uri="{BB962C8B-B14F-4D97-AF65-F5344CB8AC3E}">
        <p14:creationId xmlns:p14="http://schemas.microsoft.com/office/powerpoint/2010/main" val="22173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2350" y="2458733"/>
            <a:ext cx="3173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Friday </a:t>
            </a:r>
            <a:r>
              <a:rPr lang="en-US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en-US" sz="2000" baseline="30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April </a:t>
            </a:r>
            <a:r>
              <a:rPr lang="en-US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2014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7504" y="1936759"/>
            <a:ext cx="3336967" cy="4789158"/>
            <a:chOff x="1039401" y="1306284"/>
            <a:chExt cx="4193810" cy="540884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401" y="1306285"/>
              <a:ext cx="4193810" cy="5408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39401" y="1306284"/>
              <a:ext cx="4193810" cy="5408839"/>
            </a:xfrm>
            <a:prstGeom prst="rect">
              <a:avLst/>
            </a:prstGeom>
            <a:solidFill>
              <a:schemeClr val="accent1">
                <a:alpha val="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4221627" y="4201791"/>
            <a:ext cx="5241233" cy="2524125"/>
            <a:chOff x="4235275" y="1807213"/>
            <a:chExt cx="5241233" cy="2524125"/>
          </a:xfrm>
        </p:grpSpPr>
        <p:pic>
          <p:nvPicPr>
            <p:cNvPr id="9" name="Picture 3" descr="\\cern.ch\dfs\Users\r\rinolfi\Desktop\CERN Couri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275" y="1807213"/>
              <a:ext cx="1905000" cy="2524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6"/>
            <p:cNvSpPr txBox="1"/>
            <p:nvPr/>
          </p:nvSpPr>
          <p:spPr>
            <a:xfrm>
              <a:off x="6460177" y="1964767"/>
              <a:ext cx="2161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July / August 2014</a:t>
              </a: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6329547" y="2397619"/>
              <a:ext cx="3146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Article in the CERN Courier about this anniversary </a:t>
              </a:r>
            </a:p>
          </p:txBody>
        </p:sp>
      </p:grpSp>
      <p:sp>
        <p:nvSpPr>
          <p:cNvPr id="12" name="TextBox 7"/>
          <p:cNvSpPr txBox="1"/>
          <p:nvPr/>
        </p:nvSpPr>
        <p:spPr>
          <a:xfrm>
            <a:off x="783769" y="1488781"/>
            <a:ext cx="2244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Brochure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501011" y="103786"/>
            <a:ext cx="5788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JUAS 2014</a:t>
            </a:r>
          </a:p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20</a:t>
            </a:r>
            <a:r>
              <a:rPr lang="en-US" sz="3600" b="1" baseline="30000" dirty="0" smtClean="0">
                <a:solidFill>
                  <a:srgbClr val="0000FF"/>
                </a:solidFill>
                <a:latin typeface="Calibri" pitchFamily="34" charset="0"/>
              </a:rPr>
              <a:t>th</a:t>
            </a:r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 years anniversary</a:t>
            </a:r>
            <a:endParaRPr lang="en-US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4444039" y="1372563"/>
            <a:ext cx="508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Celebration at LPSC - University of Grenoble </a:t>
            </a:r>
          </a:p>
        </p:txBody>
      </p:sp>
      <p:pic>
        <p:nvPicPr>
          <p:cNvPr id="15" name="Picture 2" descr="\\cern.ch\dfs\Users\r\rinolfi\Desktop\JUAS_2014\Logos\JUAS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27" y="2"/>
            <a:ext cx="2154071" cy="107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09860" y="1773655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i="1" dirty="0">
                <a:solidFill>
                  <a:schemeClr val="tx1"/>
                </a:solidFill>
              </a:rPr>
              <a:t>LPSC = Laboratoire de Physique Subatomique et de Cosmologie</a:t>
            </a:r>
          </a:p>
        </p:txBody>
      </p:sp>
    </p:spTree>
    <p:extLst>
      <p:ext uri="{BB962C8B-B14F-4D97-AF65-F5344CB8AC3E}">
        <p14:creationId xmlns:p14="http://schemas.microsoft.com/office/powerpoint/2010/main" val="24823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154" t="25451" r="54881" b="11608"/>
          <a:stretch/>
        </p:blipFill>
        <p:spPr>
          <a:xfrm>
            <a:off x="97908" y="1119116"/>
            <a:ext cx="4037364" cy="249754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72" y="1119116"/>
            <a:ext cx="5676188" cy="23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57" y="0"/>
            <a:ext cx="8914286" cy="78095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97908" y="4183736"/>
            <a:ext cx="8708512" cy="2482496"/>
            <a:chOff x="97908" y="4183736"/>
            <a:chExt cx="8708512" cy="248249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5"/>
            <a:srcRect l="44393" t="14657" b="21512"/>
            <a:stretch/>
          </p:blipFill>
          <p:spPr>
            <a:xfrm>
              <a:off x="4039737" y="4503760"/>
              <a:ext cx="4766683" cy="1842449"/>
            </a:xfrm>
            <a:prstGeom prst="rect">
              <a:avLst/>
            </a:prstGeom>
          </p:spPr>
        </p:pic>
        <p:pic>
          <p:nvPicPr>
            <p:cNvPr id="1027" name="Image 14" descr="2014_04_25_JUAS_LUNCH_LR_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08" y="4183736"/>
              <a:ext cx="3774079" cy="248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86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r="51567"/>
          <a:stretch/>
        </p:blipFill>
        <p:spPr>
          <a:xfrm>
            <a:off x="113083" y="0"/>
            <a:ext cx="4677282" cy="2879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190" y="2088107"/>
            <a:ext cx="4460935" cy="600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87135" y="3480179"/>
            <a:ext cx="958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All presentations are available on the JUAS web site: </a:t>
            </a:r>
            <a:r>
              <a:rPr lang="fr-FR" sz="2000" b="1" dirty="0" smtClean="0">
                <a:solidFill>
                  <a:schemeClr val="tx1"/>
                </a:solidFill>
                <a:hlinkClick r:id="rId3"/>
              </a:rPr>
              <a:t>www.cern.ch/juas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2051" name="Image 25" descr="2014_04_25_JUAS ROUND TABLE_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81" y="13647"/>
            <a:ext cx="4926919" cy="268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 20" descr="cnrs-in2p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08" y="5446419"/>
            <a:ext cx="1345882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Imag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35" y="5036297"/>
            <a:ext cx="961682" cy="122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91" y="5036297"/>
            <a:ext cx="909190" cy="14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Imag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454" y="5268799"/>
            <a:ext cx="1639889" cy="109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Imag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22" y="5400628"/>
            <a:ext cx="1874871" cy="8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87135" y="4513385"/>
            <a:ext cx="51228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0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08200" algn="l"/>
              </a:tabLst>
            </a:pPr>
            <a:r>
              <a:rPr kumimoji="0" lang="en-US" altLang="fr-FR" sz="1600" b="1" i="0" u="none" strike="noStrike" cap="none" normalizeH="0" baseline="0" dirty="0" smtClean="0">
                <a:ln>
                  <a:noFill/>
                </a:ln>
                <a:solidFill>
                  <a:srgbClr val="008AC2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Univers-Light" charset="0"/>
              </a:rPr>
              <a:t>Special thanks to our partners in this event: </a:t>
            </a:r>
            <a:endParaRPr kumimoji="0" lang="fr-FR" alt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61190" y="503629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8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8516203" y="0"/>
            <a:ext cx="1389797" cy="5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/>
          <p:cNvGrpSpPr/>
          <p:nvPr/>
        </p:nvGrpSpPr>
        <p:grpSpPr>
          <a:xfrm>
            <a:off x="373868" y="79605"/>
            <a:ext cx="3277907" cy="2485085"/>
            <a:chOff x="456314" y="218364"/>
            <a:chExt cx="3992856" cy="2947917"/>
          </a:xfrm>
        </p:grpSpPr>
        <p:pic>
          <p:nvPicPr>
            <p:cNvPr id="11" name="Picture 10" descr="\\cern.ch\dfs\Users\r\rinolfi\Desktop\Logo univ partenaires JUAS\img_119695821461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1938" y="705843"/>
              <a:ext cx="1905803" cy="1275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\\cern.ch\dfs\Users\r\rinolfi\Desktop\Logo univ partenaires JUAS\logo_PSUD_new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803" y="2038216"/>
              <a:ext cx="1927878" cy="1128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\\cern.ch\dfs\Users\r\rinolfi\Desktop\Logo univ partenaires JUAS\logo_uj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00" y="753300"/>
              <a:ext cx="1251213" cy="1227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56314" y="218365"/>
              <a:ext cx="3992856" cy="29479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795813" y="218364"/>
              <a:ext cx="12692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tx1"/>
                  </a:solidFill>
                </a:rPr>
                <a:t>France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445367" y="5193956"/>
            <a:ext cx="2930873" cy="1429535"/>
            <a:chOff x="456313" y="287107"/>
            <a:chExt cx="3992856" cy="2246556"/>
          </a:xfrm>
        </p:grpSpPr>
        <p:pic>
          <p:nvPicPr>
            <p:cNvPr id="25" name="Picture 11" descr="\\cern.ch\dfs\Users\r\rinolfi\Desktop\Logo univ partenaires JUAS\liverpoo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02" y="856721"/>
              <a:ext cx="2060590" cy="471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\\cern.ch\dfs\Users\r\rinolfi\Desktop\JAI-logo-on-white-2-lines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8" r="39800"/>
            <a:stretch/>
          </p:blipFill>
          <p:spPr bwMode="auto">
            <a:xfrm>
              <a:off x="528155" y="1685106"/>
              <a:ext cx="1924586" cy="8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ZoneTexte 26"/>
            <p:cNvSpPr txBox="1"/>
            <p:nvPr/>
          </p:nvSpPr>
          <p:spPr>
            <a:xfrm>
              <a:off x="966229" y="287107"/>
              <a:ext cx="3049530" cy="628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United Kingdom</a:t>
              </a: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71" r="57313" b="10688"/>
            <a:stretch/>
          </p:blipFill>
          <p:spPr>
            <a:xfrm>
              <a:off x="2634492" y="1707581"/>
              <a:ext cx="1584739" cy="573206"/>
            </a:xfrm>
            <a:prstGeom prst="rect">
              <a:avLst/>
            </a:prstGeom>
            <a:ln>
              <a:solidFill>
                <a:srgbClr val="008AC2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456313" y="287109"/>
              <a:ext cx="3992856" cy="22465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5883542" y="114592"/>
            <a:ext cx="3841164" cy="2450097"/>
            <a:chOff x="412790" y="542512"/>
            <a:chExt cx="4746064" cy="2947917"/>
          </a:xfrm>
        </p:grpSpPr>
        <p:pic>
          <p:nvPicPr>
            <p:cNvPr id="32" name="Picture 2" descr="\\cern.ch\dfs\Users\r\rinolfi\Desktop\Logo univ partenaires JUAS\800px-KIT_LOGO.sv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405" y="1088209"/>
              <a:ext cx="1552225" cy="776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" descr="\\cern.ch\dfs\Users\r\rinolfi\Desktop\Logo univ partenaires JUAS\logo-tu-darmstadt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21" y="1088209"/>
              <a:ext cx="2363134" cy="860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\\cern.ch\dfs\Users\r\rinolfi\Desktop\Logo univ partenaires JUAS\tu_berlin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32" y="2224662"/>
              <a:ext cx="1126092" cy="844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\\cern.ch\dfs\Users\r\rinolfi\Desktop\Logo univ partenaires JUAS\UNI-Logo_Siegel_4c_115mm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459" y="2288304"/>
              <a:ext cx="2771035" cy="56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ZoneTexte 36"/>
            <p:cNvSpPr txBox="1"/>
            <p:nvPr/>
          </p:nvSpPr>
          <p:spPr>
            <a:xfrm>
              <a:off x="1752288" y="542512"/>
              <a:ext cx="1913364" cy="48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tx1"/>
                  </a:solidFill>
                </a:rPr>
                <a:t>Germany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2790" y="542513"/>
              <a:ext cx="4746064" cy="29479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214544" y="2921680"/>
            <a:ext cx="3538590" cy="2107557"/>
            <a:chOff x="158898" y="217098"/>
            <a:chExt cx="4822535" cy="2719303"/>
          </a:xfrm>
        </p:grpSpPr>
        <p:pic>
          <p:nvPicPr>
            <p:cNvPr id="39" name="Picture 3" descr="\\cern.ch\dfs\Users\r\rinolfi\Desktop\Logo univ partenaires JUAS\ceri_minerva with text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595" y="617208"/>
              <a:ext cx="2250690" cy="706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\\cern.ch\dfs\Users\r\rinolfi\Desktop\Logo univ partenaires JUAS\federico Naples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55" y="1734101"/>
              <a:ext cx="962932" cy="962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4" descr="\\cern.ch\dfs\Users\r\rinolfi\Desktop\Logo univ partenaires JUAS\Logo_unige_08_intestato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605" y="299383"/>
              <a:ext cx="1822206" cy="111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158898" y="217099"/>
              <a:ext cx="4822535" cy="27193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334438" y="217098"/>
              <a:ext cx="1113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 smtClean="0">
                  <a:solidFill>
                    <a:schemeClr val="tx1"/>
                  </a:solidFill>
                </a:rPr>
                <a:t>Italy</a:t>
              </a:r>
              <a:endParaRPr lang="fr-FR" sz="20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1" t="72545"/>
            <a:stretch/>
          </p:blipFill>
          <p:spPr>
            <a:xfrm>
              <a:off x="1631208" y="2029788"/>
              <a:ext cx="3169603" cy="538928"/>
            </a:xfrm>
            <a:prstGeom prst="rect">
              <a:avLst/>
            </a:prstGeom>
            <a:ln>
              <a:solidFill>
                <a:srgbClr val="008AC2"/>
              </a:solidFill>
            </a:ln>
          </p:spPr>
        </p:pic>
      </p:grpSp>
      <p:grpSp>
        <p:nvGrpSpPr>
          <p:cNvPr id="45" name="Groupe 44"/>
          <p:cNvGrpSpPr/>
          <p:nvPr/>
        </p:nvGrpSpPr>
        <p:grpSpPr>
          <a:xfrm>
            <a:off x="5883542" y="2712146"/>
            <a:ext cx="3841164" cy="2317091"/>
            <a:chOff x="4917040" y="151043"/>
            <a:chExt cx="4025530" cy="2496623"/>
          </a:xfrm>
        </p:grpSpPr>
        <p:pic>
          <p:nvPicPr>
            <p:cNvPr id="46" name="Picture 7" descr="\\cern.ch\dfs\Users\r\rinolfi\Desktop\Logo univ partenaires JUAS\uab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0" t="14914" r="8584" b="14035"/>
            <a:stretch/>
          </p:blipFill>
          <p:spPr bwMode="auto">
            <a:xfrm>
              <a:off x="5049671" y="659415"/>
              <a:ext cx="1596788" cy="928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\\cern.ch\dfs\Users\r\rinolfi\Desktop\Logo univ partenaires JUAS\uv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6242" y="400973"/>
              <a:ext cx="1029921" cy="1359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5" descr="\\cern.ch\dfs\Users\r\rinolfi\Desktop\Logo univ partenaires JUAS\logo_UPC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37" b="36451"/>
            <a:stretch/>
          </p:blipFill>
          <p:spPr bwMode="auto">
            <a:xfrm>
              <a:off x="5049671" y="1868824"/>
              <a:ext cx="3345885" cy="560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4917040" y="151044"/>
              <a:ext cx="4025530" cy="249662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6053179" y="151043"/>
              <a:ext cx="1326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tx1"/>
                  </a:solidFill>
                </a:rPr>
                <a:t>Spain</a:t>
              </a:r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3479615" y="2118983"/>
            <a:ext cx="2604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15 partner universities</a:t>
            </a:r>
            <a:endParaRPr lang="en-US" sz="32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300470"/>
              </p:ext>
            </p:extLst>
          </p:nvPr>
        </p:nvGraphicFramePr>
        <p:xfrm>
          <a:off x="148401" y="568561"/>
          <a:ext cx="9601200" cy="6289439"/>
        </p:xfrm>
        <a:graphic>
          <a:graphicData uri="http://schemas.openxmlformats.org/drawingml/2006/table">
            <a:tbl>
              <a:tblPr/>
              <a:tblGrid>
                <a:gridCol w="3007706"/>
                <a:gridCol w="4064091"/>
                <a:gridCol w="2529403"/>
              </a:tblGrid>
              <a:tr h="308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Professors / Assistants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Lecture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Home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 Bryant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Introduction to Accelerators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Retired 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5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H. Henke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Relativity &amp; Electromagnetism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University Berlin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1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J.M. De Conto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Particle optics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University J. Fourier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Latina / J. Resta Lopez 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 Alemany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Transverse Beam Dynamics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6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G. Sterbini / N.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Fuster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MADX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 / Valencia Uni.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6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M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tral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E. Benedetto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Longitudinal Beam Dynamics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J.B. Lallement / V.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Dimov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Linacs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0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Y. Papaphilippou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Linear imperfections + Non linear effects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8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 Migliorati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Space charge + Instabilities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University Roma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9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 Bartolini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Synchrotron radiations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Oxford University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Chautard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Cyclotrons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GANIL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Perron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Injection / Extraction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ESRF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6259" y="2"/>
            <a:ext cx="8098971" cy="64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lnSpc>
                <a:spcPct val="124000"/>
              </a:lnSpc>
              <a:buClrTx/>
              <a:buSzPct val="45000"/>
            </a:pPr>
            <a:r>
              <a:rPr lang="en-GB" sz="28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Professors and </a:t>
            </a:r>
            <a:r>
              <a:rPr lang="en-GB" sz="2800" b="1" dirty="0" smtClean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assistants 2015 –Session </a:t>
            </a:r>
            <a:r>
              <a:rPr lang="en-GB" sz="28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en-GB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7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025690"/>
              </p:ext>
            </p:extLst>
          </p:nvPr>
        </p:nvGraphicFramePr>
        <p:xfrm>
          <a:off x="111456" y="690114"/>
          <a:ext cx="9601200" cy="6047053"/>
        </p:xfrm>
        <a:graphic>
          <a:graphicData uri="http://schemas.openxmlformats.org/drawingml/2006/table">
            <a:tbl>
              <a:tblPr/>
              <a:tblGrid>
                <a:gridCol w="2843742"/>
                <a:gridCol w="4267200"/>
                <a:gridCol w="2490258"/>
              </a:tblGrid>
              <a:tr h="3822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Professors / Assistants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Lecture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Home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Caspers / M. Wendt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engineering including superconductivity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28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 Chiggiato / R. Kersevan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Vacuum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6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Tommasini / Russenschuck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Magnets design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3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 Zickler / J. Bauche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conducting magnets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7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 Wilson / P. Ferracin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Superconducting magnets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Retired / 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 Forck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Beam instrumentation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GSI - Darmstadt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0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 Thuillier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Particle sources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LPSC  Grenoble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Zimoch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Accelerator control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PSI -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Villigen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8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Mondelears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 energy electron accelerators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Gent university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Kleeven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Accelerators for industrial &amp; medical appl.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IBA - Belgium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Bousson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High current proton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linacs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IN2P3/IPNO -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Orsay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Miralbell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Therapeutic applications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HUG - Geneva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2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Meyroneinc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Particle therapy and accelerators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Institut Curie - Paris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9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X. Queralt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Radiation safety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ALBA - Barcelona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8135" y="1"/>
            <a:ext cx="8051470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lnSpc>
                <a:spcPct val="124000"/>
              </a:lnSpc>
              <a:buClrTx/>
              <a:buSzPct val="45000"/>
            </a:pPr>
            <a:r>
              <a:rPr lang="en-GB" sz="28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Professors and </a:t>
            </a:r>
            <a:r>
              <a:rPr lang="en-GB" sz="2800" b="1" dirty="0" smtClean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assistants 2015 </a:t>
            </a:r>
            <a:r>
              <a:rPr lang="en-GB" sz="28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– </a:t>
            </a:r>
            <a:r>
              <a:rPr lang="en-GB" sz="2800" b="1" dirty="0" smtClean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Session 2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6965</TotalTime>
  <Words>996</Words>
  <Application>Microsoft Office PowerPoint</Application>
  <PresentationFormat>Format A4 (210 x 297 mm)</PresentationFormat>
  <Paragraphs>302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3" baseType="lpstr">
      <vt:lpstr>AR PL ShanHeiSun Uni</vt:lpstr>
      <vt:lpstr>Arial</vt:lpstr>
      <vt:lpstr>Arial Narrow</vt:lpstr>
      <vt:lpstr>Calibri</vt:lpstr>
      <vt:lpstr>Cambria</vt:lpstr>
      <vt:lpstr>Comic Sans MS</vt:lpstr>
      <vt:lpstr>DejaVuSans</vt:lpstr>
      <vt:lpstr>Symbol</vt:lpstr>
      <vt:lpstr>Times New Roman</vt:lpstr>
      <vt:lpstr>Univers-Light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JUAS 2013 Advisory Board</dc:title>
  <dc:creator>Louis Rinolfi</dc:creator>
  <cp:lastModifiedBy>rinolfi</cp:lastModifiedBy>
  <cp:revision>1002</cp:revision>
  <cp:lastPrinted>1601-01-01T00:00:00Z</cp:lastPrinted>
  <dcterms:created xsi:type="dcterms:W3CDTF">1601-01-01T00:00:00Z</dcterms:created>
  <dcterms:modified xsi:type="dcterms:W3CDTF">2015-08-21T15:23:40Z</dcterms:modified>
</cp:coreProperties>
</file>