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328" r:id="rId2"/>
    <p:sldId id="512" r:id="rId3"/>
    <p:sldId id="532" r:id="rId4"/>
    <p:sldId id="519" r:id="rId5"/>
    <p:sldId id="520" r:id="rId6"/>
    <p:sldId id="515" r:id="rId7"/>
    <p:sldId id="440" r:id="rId8"/>
    <p:sldId id="464" r:id="rId9"/>
    <p:sldId id="454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30" r:id="rId18"/>
  </p:sldIdLst>
  <p:sldSz cx="9144000" cy="6858000" type="screen4x3"/>
  <p:notesSz cx="6845300" cy="9015413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99FF"/>
    <a:srgbClr val="CCFFFF"/>
    <a:srgbClr val="FF0000"/>
    <a:srgbClr val="000000"/>
    <a:srgbClr val="00FF00"/>
    <a:srgbClr val="3399FF"/>
    <a:srgbClr val="33CC33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9" autoAdjust="0"/>
    <p:restoredTop sz="94598" autoAdjust="0"/>
  </p:normalViewPr>
  <p:slideViewPr>
    <p:cSldViewPr snapToGrid="0">
      <p:cViewPr varScale="1">
        <p:scale>
          <a:sx n="65" d="100"/>
          <a:sy n="65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45" y="-58"/>
      </p:cViewPr>
      <p:guideLst>
        <p:guide orient="horz" pos="2840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ctr" anchorCtr="0" compatLnSpc="1">
            <a:prstTxWarp prst="textNoShape">
              <a:avLst/>
            </a:prstTxWarp>
          </a:bodyPr>
          <a:lstStyle>
            <a:lvl1pPr algn="l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pt-BR"/>
              <a:t>Diretoria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5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ctr" anchorCtr="0" compatLnSpc="1">
            <a:prstTxWarp prst="textNoShape">
              <a:avLst/>
            </a:prstTxWarp>
          </a:bodyPr>
          <a:lstStyle>
            <a:lvl1pPr algn="r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6313"/>
            <a:ext cx="29654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b" anchorCtr="0" compatLnSpc="1">
            <a:prstTxWarp prst="textNoShape">
              <a:avLst/>
            </a:prstTxWarp>
          </a:bodyPr>
          <a:lstStyle>
            <a:lvl1pPr algn="l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pt-BR"/>
              <a:t>LNLS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596313"/>
            <a:ext cx="29654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b" anchorCtr="0" compatLnSpc="1">
            <a:prstTxWarp prst="textNoShape">
              <a:avLst/>
            </a:prstTxWarp>
          </a:bodyPr>
          <a:lstStyle>
            <a:lvl1pPr algn="r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A2217F9B-FD02-4756-9A9F-E8223EDB6D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83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ctr" anchorCtr="0" compatLnSpc="1">
            <a:prstTxWarp prst="textNoShape">
              <a:avLst/>
            </a:prstTxWarp>
          </a:bodyPr>
          <a:lstStyle>
            <a:lvl1pPr algn="l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9513" y="671513"/>
            <a:ext cx="4487862" cy="336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260850"/>
            <a:ext cx="501967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5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ctr" anchorCtr="0" compatLnSpc="1">
            <a:prstTxWarp prst="textNoShape">
              <a:avLst/>
            </a:prstTxWarp>
          </a:bodyPr>
          <a:lstStyle>
            <a:lvl1pPr algn="r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6313"/>
            <a:ext cx="29654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b" anchorCtr="0" compatLnSpc="1">
            <a:prstTxWarp prst="textNoShape">
              <a:avLst/>
            </a:prstTxWarp>
          </a:bodyPr>
          <a:lstStyle>
            <a:lvl1pPr algn="l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596313"/>
            <a:ext cx="29654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0357" tIns="45179" rIns="90357" bIns="45179" numCol="1" anchor="b" anchorCtr="0" compatLnSpc="1">
            <a:prstTxWarp prst="textNoShape">
              <a:avLst/>
            </a:prstTxWarp>
          </a:bodyPr>
          <a:lstStyle>
            <a:lvl1pPr algn="r" defTabSz="904875">
              <a:defRPr kumimoji="0"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F27BB5D-893F-44E2-8CD5-381F6BBEF1E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42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pitchFamily="34" charset="0"/>
            </a:endParaRPr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accent2"/>
                </a:solidFill>
                <a:latin typeface="Arial" charset="0"/>
              </a:defRPr>
            </a:lvl1pPr>
            <a:lvl2pPr marL="721424" indent="-277471">
              <a:defRPr sz="1000" b="1">
                <a:solidFill>
                  <a:schemeClr val="accent2"/>
                </a:solidFill>
                <a:latin typeface="Arial" charset="0"/>
              </a:defRPr>
            </a:lvl2pPr>
            <a:lvl3pPr marL="1109883" indent="-221976">
              <a:defRPr sz="1000" b="1">
                <a:solidFill>
                  <a:schemeClr val="accent2"/>
                </a:solidFill>
                <a:latin typeface="Arial" charset="0"/>
              </a:defRPr>
            </a:lvl3pPr>
            <a:lvl4pPr marL="1553836" indent="-221976">
              <a:defRPr sz="1000" b="1">
                <a:solidFill>
                  <a:schemeClr val="accent2"/>
                </a:solidFill>
                <a:latin typeface="Arial" charset="0"/>
              </a:defRPr>
            </a:lvl4pPr>
            <a:lvl5pPr marL="1997789" indent="-221976">
              <a:defRPr sz="1000" b="1">
                <a:solidFill>
                  <a:schemeClr val="accent2"/>
                </a:solidFill>
                <a:latin typeface="Arial" charset="0"/>
              </a:defRPr>
            </a:lvl5pPr>
            <a:lvl6pPr marL="2441743" indent="-221976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6pPr>
            <a:lvl7pPr marL="2885695" indent="-221976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7pPr>
            <a:lvl8pPr marL="3329648" indent="-221976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8pPr>
            <a:lvl9pPr marL="3773602" indent="-221976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fld id="{51606469-DDB7-4AF3-9CBF-787D8CE8A3C7}" type="slidenum">
              <a:rPr lang="sv-SE" sz="1200" b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sv-SE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7BB5D-893F-44E2-8CD5-381F6BBEF1E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01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991AA8-9F8B-412B-B353-04EB3D314D5C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6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28971-5E98-45DD-9CE5-F83B46571B0D}" type="slidenum">
              <a:rPr lang="sv-SE"/>
              <a:pPr/>
              <a:t>11</a:t>
            </a:fld>
            <a:endParaRPr lang="sv-SE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77863"/>
            <a:ext cx="4500563" cy="3376612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75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3B205-93E1-49DB-ACE4-99E2920E88CB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9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CB1E-3E17-4F4C-B743-00E8E28654A9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067ABB-51BE-49F5-ADAA-AFA9019F2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7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A1A67-F893-4369-A533-0675E6490671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26B6C9-37E5-460D-8577-73CF6ECBE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0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0B60693-15E5-49D9-B654-1F3EBEE6B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84458A8-319C-409E-8704-FFA6D9465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9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926B023-D101-4FC7-A1F7-2D141B643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02CE-11E0-4CCE-9E53-1D17014F6D4D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9676712-AB4D-4C24-9E6E-747A42015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4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A9A9-646A-47E9-9CD2-A4B246DB5BEA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A74D19-E4A1-4BFE-AB7C-B53CC90BC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6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58B2-652C-410A-931E-9254809FF64D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0F600D-B619-4D85-BB12-D99380A7D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3459-843D-47D8-85A9-E957F4A02D94}" type="datetime1">
              <a:rPr lang="en-GB"/>
              <a:pPr>
                <a:defRPr/>
              </a:pPr>
              <a:t>17/08/2015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E7DBB3E-544D-4D30-A151-955DDCB9F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BA85-1041-4478-B245-35D389408B0D}" type="datetime1">
              <a:rPr lang="en-GB"/>
              <a:pPr>
                <a:defRPr/>
              </a:pPr>
              <a:t>17/08/2015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521DBE-E3A0-48D5-877B-FB12A6D01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8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4450" y="6492875"/>
            <a:ext cx="1069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/>
              <a:t>August 2015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00338" y="6461125"/>
            <a:ext cx="41191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smtClean="0">
                <a:solidFill>
                  <a:schemeClr val="bg2">
                    <a:lumMod val="50000"/>
                  </a:schemeClr>
                </a:solidFill>
              </a:rPr>
              <a:t>Nordic Particle Accelerator 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School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en.wikipedia.org/wiki/File:Seleno_LM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03225" y="2719754"/>
            <a:ext cx="804203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kumimoji="0"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  <a:r>
              <a:rPr kumimoji="0"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</a:p>
          <a:p>
            <a:pPr>
              <a:lnSpc>
                <a:spcPts val="5000"/>
              </a:lnSpc>
              <a:defRPr/>
            </a:pPr>
            <a:r>
              <a:rPr kumimoji="0"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Synchrotron Light Sources </a:t>
            </a:r>
            <a:endParaRPr kumimoji="0"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ts val="5000"/>
              </a:lnSpc>
              <a:defRPr/>
            </a:pPr>
            <a:endParaRPr kumimoji="0"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ts val="5000"/>
              </a:lnSpc>
              <a:defRPr/>
            </a:pPr>
            <a:r>
              <a:rPr kumimoji="0"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Pedro F. Tavares</a:t>
            </a:r>
            <a:endParaRPr kumimoji="0"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ts val="5000"/>
              </a:lnSpc>
              <a:defRPr/>
            </a:pPr>
            <a:r>
              <a:rPr kumimoji="0"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 IV Laboratory</a:t>
            </a:r>
          </a:p>
          <a:p>
            <a:pPr>
              <a:lnSpc>
                <a:spcPts val="5000"/>
              </a:lnSpc>
              <a:defRPr/>
            </a:pPr>
            <a:r>
              <a:rPr kumimoji="0"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Lund, Sweden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68"/>
            <a:ext cx="8248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Ax-lab n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/>
          <a:stretch>
            <a:fillRect/>
          </a:stretch>
        </p:blipFill>
        <p:spPr bwMode="auto">
          <a:xfrm>
            <a:off x="4127500" y="1852742"/>
            <a:ext cx="4621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altLang="sv-SE" sz="4400" b="1" dirty="0">
                <a:solidFill>
                  <a:srgbClr val="FFFFFF"/>
                </a:solidFill>
              </a:rPr>
              <a:t>MAX IV </a:t>
            </a:r>
            <a:r>
              <a:rPr lang="sv-SE" altLang="sv-SE" sz="4400" b="1" dirty="0" err="1" smtClean="0">
                <a:solidFill>
                  <a:srgbClr val="FFFFFF"/>
                </a:solidFill>
              </a:rPr>
              <a:t>laboratory</a:t>
            </a:r>
            <a:r>
              <a:rPr lang="sv-SE" altLang="sv-SE" sz="4400" b="1" dirty="0" smtClean="0">
                <a:solidFill>
                  <a:srgbClr val="FFFFFF"/>
                </a:solidFill>
              </a:rPr>
              <a:t> (MAX-</a:t>
            </a:r>
            <a:r>
              <a:rPr lang="sv-SE" altLang="sv-SE" sz="4400" b="1" dirty="0" err="1" smtClean="0">
                <a:solidFill>
                  <a:srgbClr val="FFFFFF"/>
                </a:solidFill>
              </a:rPr>
              <a:t>lab</a:t>
            </a:r>
            <a:r>
              <a:rPr lang="sv-SE" altLang="sv-SE" sz="4400" b="1" dirty="0" smtClean="0">
                <a:solidFill>
                  <a:srgbClr val="FFFFFF"/>
                </a:solidFill>
              </a:rPr>
              <a:t>)</a:t>
            </a:r>
            <a:r>
              <a:rPr lang="sv-SE" altLang="sv-SE" sz="3200" b="1" dirty="0">
                <a:solidFill>
                  <a:srgbClr val="FFFFFF"/>
                </a:solidFill>
              </a:rPr>
              <a:t/>
            </a:r>
            <a:br>
              <a:rPr lang="sv-SE" altLang="sv-SE" sz="3200" b="1" dirty="0">
                <a:solidFill>
                  <a:srgbClr val="FFFFFF"/>
                </a:solidFill>
              </a:rPr>
            </a:br>
            <a:r>
              <a:rPr lang="sv-SE" altLang="sv-SE" sz="3200" b="1" dirty="0" smtClean="0">
                <a:solidFill>
                  <a:srgbClr val="FFFFFF"/>
                </a:solidFill>
              </a:rPr>
              <a:t>A National </a:t>
            </a:r>
            <a:r>
              <a:rPr lang="sv-SE" altLang="sv-SE" sz="3200" b="1" dirty="0" err="1" smtClean="0">
                <a:solidFill>
                  <a:srgbClr val="FFFFFF"/>
                </a:solidFill>
              </a:rPr>
              <a:t>Laboratory</a:t>
            </a:r>
            <a:r>
              <a:rPr lang="sv-SE" altLang="sv-SE" sz="3200" b="1" dirty="0" smtClean="0">
                <a:solidFill>
                  <a:srgbClr val="FFFFFF"/>
                </a:solidFill>
              </a:rPr>
              <a:t>  for </a:t>
            </a:r>
            <a:r>
              <a:rPr lang="sv-SE" altLang="sv-SE" sz="3200" b="1" dirty="0" err="1" smtClean="0">
                <a:solidFill>
                  <a:srgbClr val="FFFFFF"/>
                </a:solidFill>
              </a:rPr>
              <a:t>synchrotron</a:t>
            </a:r>
            <a:r>
              <a:rPr lang="sv-SE" altLang="sv-SE" sz="3200" b="1" dirty="0" smtClean="0">
                <a:solidFill>
                  <a:srgbClr val="FFFFFF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FFFF"/>
                </a:solidFill>
              </a:rPr>
              <a:t>radiation</a:t>
            </a:r>
            <a:r>
              <a:rPr lang="sv-SE" altLang="sv-SE" sz="3200" b="1" dirty="0" smtClean="0">
                <a:solidFill>
                  <a:srgbClr val="FFFFFF"/>
                </a:solidFill>
              </a:rPr>
              <a:t> </a:t>
            </a:r>
            <a:r>
              <a:rPr lang="sv-SE" altLang="sv-SE" sz="3200" b="1" dirty="0">
                <a:solidFill>
                  <a:srgbClr val="FFFFFF"/>
                </a:solidFill>
              </a:rPr>
              <a:t/>
            </a:r>
            <a:br>
              <a:rPr lang="sv-SE" altLang="sv-SE" sz="3200" b="1" dirty="0">
                <a:solidFill>
                  <a:srgbClr val="FFFFFF"/>
                </a:solidFill>
              </a:rPr>
            </a:br>
            <a:r>
              <a:rPr lang="sv-SE" altLang="sv-SE" sz="3200" b="1" dirty="0" smtClean="0">
                <a:solidFill>
                  <a:srgbClr val="FFFFFF"/>
                </a:solidFill>
              </a:rPr>
              <a:t>at </a:t>
            </a:r>
            <a:r>
              <a:rPr lang="sv-SE" altLang="sv-SE" sz="3200" b="1" dirty="0">
                <a:solidFill>
                  <a:srgbClr val="FFFFFF"/>
                </a:solidFill>
              </a:rPr>
              <a:t>Lunds </a:t>
            </a:r>
            <a:r>
              <a:rPr lang="sv-SE" altLang="sv-SE" sz="3200" b="1" dirty="0" smtClean="0">
                <a:solidFill>
                  <a:srgbClr val="FFFFFF"/>
                </a:solidFill>
              </a:rPr>
              <a:t>University</a:t>
            </a:r>
            <a:endParaRPr lang="sv-SE" altLang="sv-SE" sz="3200" b="1" dirty="0">
              <a:solidFill>
                <a:srgbClr val="FFFFFF"/>
              </a:solidFill>
            </a:endParaRPr>
          </a:p>
        </p:txBody>
      </p:sp>
      <p:pic>
        <p:nvPicPr>
          <p:cNvPr id="19460" name="Picture 3" descr="flygbil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/>
          <a:stretch>
            <a:fillRect/>
          </a:stretch>
        </p:blipFill>
        <p:spPr bwMode="auto">
          <a:xfrm>
            <a:off x="395288" y="1816530"/>
            <a:ext cx="316865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11638" y="4736874"/>
            <a:ext cx="4537075" cy="180022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History</a:t>
            </a:r>
            <a:endParaRPr lang="en-US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 dirty="0">
                <a:solidFill>
                  <a:schemeClr val="tx1"/>
                </a:solidFill>
              </a:rPr>
              <a:t>1981 – MAX-</a:t>
            </a:r>
            <a:r>
              <a:rPr lang="sv-SE" sz="1800" b="1" dirty="0" err="1">
                <a:solidFill>
                  <a:schemeClr val="tx1"/>
                </a:solidFill>
              </a:rPr>
              <a:t>lab</a:t>
            </a:r>
            <a:r>
              <a:rPr lang="sv-SE" sz="1800" b="1" dirty="0">
                <a:solidFill>
                  <a:schemeClr val="tx1"/>
                </a:solidFill>
              </a:rPr>
              <a:t> </a:t>
            </a:r>
            <a:r>
              <a:rPr lang="sv-SE" sz="1800" b="1" dirty="0" smtClean="0">
                <a:solidFill>
                  <a:schemeClr val="tx1"/>
                </a:solidFill>
              </a:rPr>
              <a:t>is </a:t>
            </a:r>
            <a:r>
              <a:rPr lang="sv-SE" sz="1800" b="1" dirty="0" err="1" smtClean="0">
                <a:solidFill>
                  <a:schemeClr val="tx1"/>
                </a:solidFill>
              </a:rPr>
              <a:t>formed</a:t>
            </a:r>
            <a:endParaRPr lang="sv-SE" sz="1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 dirty="0">
                <a:solidFill>
                  <a:schemeClr val="tx1"/>
                </a:solidFill>
              </a:rPr>
              <a:t>1986 – </a:t>
            </a:r>
            <a:r>
              <a:rPr lang="sv-SE" sz="1800" b="1" dirty="0" err="1" smtClean="0">
                <a:solidFill>
                  <a:schemeClr val="tx1"/>
                </a:solidFill>
              </a:rPr>
              <a:t>First</a:t>
            </a:r>
            <a:r>
              <a:rPr lang="sv-SE" sz="1800" b="1" dirty="0" smtClean="0">
                <a:solidFill>
                  <a:schemeClr val="tx1"/>
                </a:solidFill>
              </a:rPr>
              <a:t> experiments at </a:t>
            </a:r>
            <a:r>
              <a:rPr lang="sv-SE" sz="1800" b="1" dirty="0">
                <a:solidFill>
                  <a:schemeClr val="tx1"/>
                </a:solidFill>
              </a:rPr>
              <a:t>MAX I</a:t>
            </a:r>
            <a:endParaRPr lang="en-US" sz="1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 dirty="0">
                <a:solidFill>
                  <a:schemeClr val="tx1"/>
                </a:solidFill>
              </a:rPr>
              <a:t>1997 – </a:t>
            </a:r>
            <a:r>
              <a:rPr lang="sv-SE" sz="1800" b="1" dirty="0" err="1" smtClean="0">
                <a:solidFill>
                  <a:schemeClr val="tx1"/>
                </a:solidFill>
              </a:rPr>
              <a:t>First</a:t>
            </a:r>
            <a:r>
              <a:rPr lang="sv-SE" sz="1800" b="1" dirty="0" smtClean="0">
                <a:solidFill>
                  <a:schemeClr val="tx1"/>
                </a:solidFill>
              </a:rPr>
              <a:t> experiments at </a:t>
            </a:r>
            <a:r>
              <a:rPr lang="sv-SE" sz="1800" b="1" dirty="0">
                <a:solidFill>
                  <a:schemeClr val="tx1"/>
                </a:solidFill>
              </a:rPr>
              <a:t>MAX II</a:t>
            </a:r>
            <a:endParaRPr lang="en-US" sz="1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2005 – MAX IV Conceptual Design Report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2009 – </a:t>
            </a:r>
            <a:r>
              <a:rPr lang="en-US" sz="1800" b="1" dirty="0" smtClean="0">
                <a:solidFill>
                  <a:schemeClr val="tx1"/>
                </a:solidFill>
              </a:rPr>
              <a:t>Decision to build </a:t>
            </a:r>
            <a:r>
              <a:rPr lang="en-US" sz="1800" b="1" dirty="0">
                <a:solidFill>
                  <a:schemeClr val="tx1"/>
                </a:solidFill>
              </a:rPr>
              <a:t>MAX IV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839" y="6554359"/>
            <a:ext cx="1867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Slide by </a:t>
            </a:r>
            <a:r>
              <a:rPr lang="en-US" sz="1100" dirty="0" err="1" smtClean="0">
                <a:solidFill>
                  <a:schemeClr val="bg2"/>
                </a:solidFill>
              </a:rPr>
              <a:t>S.Werin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1547813" y="2276475"/>
            <a:ext cx="3960812" cy="2305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112643" name="Picture 3" descr="ma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19150"/>
            <a:ext cx="9144000" cy="4953000"/>
          </a:xfrm>
          <a:prstGeom prst="rect">
            <a:avLst/>
          </a:prstGeom>
          <a:noFill/>
        </p:spPr>
      </p:pic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7689850" y="2216150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7691438" y="2212975"/>
            <a:ext cx="120650" cy="12065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76250" y="1"/>
            <a:ext cx="8229600" cy="80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 err="1" smtClean="0">
                <a:solidFill>
                  <a:schemeClr val="bg2"/>
                </a:solidFill>
              </a:rPr>
              <a:t>Synchrotron</a:t>
            </a:r>
            <a:r>
              <a:rPr lang="sv-SE" sz="3600" b="1" dirty="0" smtClean="0">
                <a:solidFill>
                  <a:schemeClr val="bg2"/>
                </a:solidFill>
              </a:rPr>
              <a:t> </a:t>
            </a:r>
            <a:r>
              <a:rPr lang="sv-SE" sz="3600" b="1" dirty="0" err="1" smtClean="0">
                <a:solidFill>
                  <a:schemeClr val="bg2"/>
                </a:solidFill>
              </a:rPr>
              <a:t>Laboratory</a:t>
            </a:r>
            <a:r>
              <a:rPr lang="sv-SE" sz="3600" b="1" dirty="0" smtClean="0">
                <a:solidFill>
                  <a:schemeClr val="bg2"/>
                </a:solidFill>
              </a:rPr>
              <a:t> (</a:t>
            </a:r>
            <a:r>
              <a:rPr lang="sv-SE" sz="3600" b="1" dirty="0" err="1" smtClean="0">
                <a:solidFill>
                  <a:schemeClr val="bg2"/>
                </a:solidFill>
              </a:rPr>
              <a:t>MAX-lab</a:t>
            </a:r>
            <a:r>
              <a:rPr lang="sv-SE" sz="3600" b="1" dirty="0" smtClean="0">
                <a:solidFill>
                  <a:schemeClr val="bg2"/>
                </a:solidFill>
              </a:rPr>
              <a:t>)</a:t>
            </a:r>
            <a:endParaRPr lang="sv-SE" sz="3600" b="1" dirty="0">
              <a:solidFill>
                <a:schemeClr val="bg2"/>
              </a:solidFill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7677150" y="2214563"/>
            <a:ext cx="134938" cy="133350"/>
          </a:xfrm>
          <a:prstGeom prst="ellipse">
            <a:avLst/>
          </a:prstGeom>
          <a:solidFill>
            <a:srgbClr val="FEEC0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7200253" y="6328371"/>
            <a:ext cx="1867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Pictures and animation by </a:t>
            </a:r>
            <a:r>
              <a:rPr lang="en-US" sz="1100" dirty="0" err="1" smtClean="0">
                <a:solidFill>
                  <a:schemeClr val="bg2"/>
                </a:solidFill>
              </a:rPr>
              <a:t>S.Werin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5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7 C -0.02465 0.01042 -0.04879 0.02061 -0.06007 0.02732 C -0.07135 0.03403 -0.06788 0.0375 -0.06771 0.04028 C -0.06754 0.04306 -0.07135 0.04815 -0.05868 0.04399 C -0.04601 0.03982 -0.00417 0.022 0.00868 0.01528 C 0.02153 0.00857 0.0191 0.00695 0.01858 0.00417 C 0.01806 0.00139 0.02118 -0.00601 0.0059 -0.00138 C -0.00938 0.00325 -0.05382 0.02917 -0.07361 0.03195 C -0.0934 0.03473 -0.07899 0.00857 -0.11267 0.01598 C -0.14653 0.02338 -0.23385 0.0595 -0.27535 0.07639 C -0.31684 0.09329 -0.34601 0.09237 -0.36215 0.11713 C -0.3783 0.1419 -0.35313 0.20325 -0.37188 0.22454 C -0.39063 0.24584 -0.44045 0.24561 -0.47465 0.24491 C -0.50885 0.24422 -0.55451 0.2338 -0.57743 0.22084 C -0.60035 0.20787 -0.61059 0.18496 -0.61215 0.16713 C -0.61372 0.14931 -0.60573 0.12894 -0.58715 0.11436 C -0.56858 0.09977 -0.52882 0.08588 -0.50035 0.07917 C -0.47188 0.07246 -0.44201 0.072 -0.41632 0.07454 C -0.39063 0.07709 -0.36406 0.08426 -0.34618 0.09491 C -0.3283 0.10556 -0.3092 0.11899 -0.30938 0.13843 C -0.30955 0.15787 -0.32743 0.19422 -0.34757 0.21181 C -0.36771 0.2294 -0.39826 0.24075 -0.43038 0.24445 C -0.4625 0.24815 -0.51111 0.24399 -0.5408 0.23473 C -0.57049 0.22547 -0.59444 0.19838 -0.60851 0.18889 " pathEditMode="relative" rAng="0" ptsTypes="aaaaaaaaaaaaaaaaaaaaaaaa">
                                      <p:cBhvr>
                                        <p:cTn id="9" dur="2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12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34 -0.00092 C -0.02257 0.00972 -0.04461 0.02037 -0.05711 0.02546 C -0.06961 0.03056 -0.06892 0.03287 -0.07534 0.03033 C -0.08177 0.02778 -0.08941 0.01435 -0.09618 0.01019 C -0.10295 0.00602 -0.10955 0.00556 -0.11597 0.00533 C -0.12239 0.00509 -0.12812 0.00857 -0.13472 0.0081 C -0.14132 0.00764 -0.14948 0.00486 -0.15607 0.00185 C -0.16267 -0.00116 -0.17152 -0.00671 -0.17482 -0.01065 C -0.17812 -0.01458 -0.17847 -0.01782 -0.17534 -0.02106 C -0.17222 -0.0243 -0.16267 -0.0287 -0.15607 -0.03079 C -0.14948 -0.03287 -0.14271 -0.03333 -0.13628 -0.03287 C -0.12986 -0.03241 -0.12361 -0.02986 -0.11701 -0.02731 C -0.11041 -0.02477 -0.10034 -0.01991 -0.09618 -0.0169 C -0.09201 -0.01389 -0.0901 -0.01111 -0.09149 -0.00856 C -0.09288 -0.00602 -0.09843 -0.00347 -0.10399 -0.00092 C -0.10955 0.00162 -0.11823 0.00579 -0.12534 0.00671 C -0.13246 0.00764 -0.13906 0.00764 -0.1467 0.00533 C -0.15434 0.00301 -0.16666 -0.0037 -0.1717 -0.00717 C -0.17673 -0.01065 -0.17691 -0.01342 -0.17691 -0.0162 " pathEditMode="relative" ptsTypes="aaaaaaaaaaaaaaaaaaA">
                                      <p:cBhvr>
                                        <p:cTn id="13" dur="2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E-6 1.11111E-6 C -0.02378 0.00995 -0.0474 0.02014 -0.05834 0.02778 C -0.06928 0.03542 -0.07483 0.04768 -0.06528 0.0463 C -0.05573 0.04491 -0.01493 0.02569 -0.00104 0.01967 C 0.01285 0.01366 0.01563 0.01342 0.01771 0.00949 C 0.0198 0.00555 0.02639 -0.00787 0.01112 -0.0037 C -0.00416 0.00046 -0.05556 0.03333 -0.07362 0.03518 C -0.09167 0.03704 -0.08038 0.00741 -0.09722 0.00741 C -0.11407 0.00741 -0.15834 0.02917 -0.17431 0.03495 C -0.19028 0.04074 -0.18212 0.04143 -0.19306 0.04259 C -0.204 0.04375 -0.22865 0.04467 -0.24028 0.04259 C -0.25191 0.04051 -0.25712 0.03356 -0.2625 0.02963 C -0.26789 0.02569 -0.2724 0.02292 -0.27223 0.01852 C -0.27205 0.01412 -0.2665 0.00717 -0.26112 0.0037 C -0.25573 0.00023 -0.24723 -0.00023 -0.24028 -0.00185 C -0.23334 -0.00347 -0.22639 -0.00486 -0.21945 -0.00556 C -0.2125 -0.00625 -0.20469 -0.0081 -0.19862 -0.00556 C -0.19254 -0.00301 -0.18733 0.0044 -0.18334 0.00926 C -0.17935 0.01412 -0.17379 0.01875 -0.175 0.02407 C -0.17622 0.0294 -0.18247 0.03773 -0.19028 0.04074 C -0.1981 0.04375 -0.2132 0.04282 -0.22223 0.04259 C -0.23125 0.04236 -0.23733 0.04143 -0.24445 0.03889 C -0.25157 0.03634 -0.26164 0.03333 -0.26528 0.02778 C -0.26893 0.02222 -0.27032 0.01111 -0.26667 0.00555 C -0.26303 1.11111E-6 -0.2507 -0.00347 -0.24306 -0.00556 C -0.23542 -0.00764 -0.22865 -0.00833 -0.22084 -0.00741 C -0.21303 -0.00648 -0.2033 -0.00301 -0.19584 1.11111E-6 C -0.18837 0.00301 -0.17865 0.00625 -0.17639 0.01111 C -0.17414 0.01597 -0.17796 0.02477 -0.18195 0.02963 C -0.18594 0.03449 -0.19254 0.03889 -0.2 0.04074 C -0.20747 0.04259 -0.21823 0.04097 -0.22639 0.04074 C -0.23455 0.04051 -0.24219 0.04143 -0.24862 0.03889 C -0.25504 0.03634 -0.26025 0.03102 -0.26528 0.02592 " pathEditMode="relative" rAng="0" ptsTypes="aaaaaaaaaaaaaaaaaaaaaaaaaaaaaaaaa">
                                      <p:cBhvr>
                                        <p:cTn id="17" dur="2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4" grpId="1" animBg="1"/>
      <p:bldP spid="112645" grpId="0" animBg="1"/>
      <p:bldP spid="112645" grpId="1" animBg="1"/>
      <p:bldP spid="112647" grpId="0" animBg="1"/>
      <p:bldP spid="1126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348880"/>
            <a:ext cx="4644008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908720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prstClr val="white"/>
                </a:solidFill>
              </a:rPr>
              <a:t>Tack </a:t>
            </a:r>
            <a:r>
              <a:rPr lang="en-US" sz="4400" b="1" i="1" dirty="0" err="1" smtClean="0">
                <a:solidFill>
                  <a:prstClr val="white"/>
                </a:solidFill>
              </a:rPr>
              <a:t>för</a:t>
            </a:r>
            <a:r>
              <a:rPr lang="en-US" sz="4400" b="1" i="1" dirty="0" smtClean="0">
                <a:solidFill>
                  <a:prstClr val="white"/>
                </a:solidFill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</a:rPr>
              <a:t>att</a:t>
            </a:r>
            <a:r>
              <a:rPr lang="en-US" sz="4400" b="1" i="1" dirty="0" smtClean="0">
                <a:solidFill>
                  <a:prstClr val="white"/>
                </a:solidFill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</a:rPr>
              <a:t>ni</a:t>
            </a:r>
            <a:r>
              <a:rPr lang="en-US" sz="4400" b="1" i="1" dirty="0" smtClean="0">
                <a:solidFill>
                  <a:prstClr val="white"/>
                </a:solidFill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</a:rPr>
              <a:t>lyssnade</a:t>
            </a:r>
            <a:endParaRPr lang="en-US" sz="1200" b="1" i="1" dirty="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836712"/>
            <a:ext cx="2915816" cy="5229052"/>
            <a:chOff x="0" y="618"/>
            <a:chExt cx="2212" cy="3285"/>
          </a:xfrm>
        </p:grpSpPr>
        <p:pic>
          <p:nvPicPr>
            <p:cNvPr id="63496" name="Picture 3" descr="flygbild2"/>
            <p:cNvPicPr>
              <a:picLocks noChangeAspect="1" noChangeArrowheads="1"/>
            </p:cNvPicPr>
            <p:nvPr/>
          </p:nvPicPr>
          <p:blipFill>
            <a:blip r:embed="rId3" cstate="print"/>
            <a:srcRect l="1514"/>
            <a:stretch>
              <a:fillRect/>
            </a:stretch>
          </p:blipFill>
          <p:spPr bwMode="auto">
            <a:xfrm>
              <a:off x="0" y="618"/>
              <a:ext cx="2212" cy="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7" name="Freeform 4"/>
            <p:cNvSpPr>
              <a:spLocks/>
            </p:cNvSpPr>
            <p:nvPr/>
          </p:nvSpPr>
          <p:spPr bwMode="auto">
            <a:xfrm>
              <a:off x="998" y="1366"/>
              <a:ext cx="862" cy="1474"/>
            </a:xfrm>
            <a:custGeom>
              <a:avLst/>
              <a:gdLst>
                <a:gd name="T0" fmla="*/ 181 w 862"/>
                <a:gd name="T1" fmla="*/ 1474 h 1474"/>
                <a:gd name="T2" fmla="*/ 113 w 862"/>
                <a:gd name="T3" fmla="*/ 385 h 1474"/>
                <a:gd name="T4" fmla="*/ 862 w 862"/>
                <a:gd name="T5" fmla="*/ 0 h 1474"/>
                <a:gd name="T6" fmla="*/ 0 60000 65536"/>
                <a:gd name="T7" fmla="*/ 0 60000 65536"/>
                <a:gd name="T8" fmla="*/ 0 60000 65536"/>
                <a:gd name="T9" fmla="*/ 0 w 862"/>
                <a:gd name="T10" fmla="*/ 0 h 1474"/>
                <a:gd name="T11" fmla="*/ 862 w 862"/>
                <a:gd name="T12" fmla="*/ 1474 h 1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1474">
                  <a:moveTo>
                    <a:pt x="181" y="1474"/>
                  </a:moveTo>
                  <a:cubicBezTo>
                    <a:pt x="90" y="1052"/>
                    <a:pt x="0" y="631"/>
                    <a:pt x="113" y="385"/>
                  </a:cubicBezTo>
                  <a:cubicBezTo>
                    <a:pt x="226" y="139"/>
                    <a:pt x="544" y="69"/>
                    <a:pt x="862" y="0"/>
                  </a:cubicBezTo>
                </a:path>
              </a:pathLst>
            </a:custGeom>
            <a:noFill/>
            <a:ln w="76200" cmpd="sng">
              <a:solidFill>
                <a:srgbClr val="FF99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 descr="ESSS-MAX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9"/>
            <a:ext cx="4248472" cy="30963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51813" y="6508499"/>
            <a:ext cx="1867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Slide by </a:t>
            </a:r>
            <a:r>
              <a:rPr lang="en-US" sz="1100" dirty="0" err="1" smtClean="0">
                <a:solidFill>
                  <a:schemeClr val="bg2"/>
                </a:solidFill>
              </a:rPr>
              <a:t>S.Werin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maxlab.lu.se/sites/default/files/gallery_assist/133/gallery_assist1493/brilliance%20light%20gre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8433"/>
          <a:stretch/>
        </p:blipFill>
        <p:spPr bwMode="auto">
          <a:xfrm>
            <a:off x="1115616" y="1124744"/>
            <a:ext cx="6984776" cy="52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0" y="1341"/>
            <a:ext cx="9144000" cy="97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>
                <a:solidFill>
                  <a:prstClr val="white"/>
                </a:solidFill>
              </a:rPr>
              <a:t>Why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will</a:t>
            </a:r>
            <a:r>
              <a:rPr lang="sv-SE" dirty="0">
                <a:solidFill>
                  <a:prstClr val="white"/>
                </a:solidFill>
              </a:rPr>
              <a:t> MAX IV be the best?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87624" y="1268760"/>
            <a:ext cx="6768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 smtClean="0">
                <a:solidFill>
                  <a:prstClr val="black"/>
                </a:solidFill>
              </a:rPr>
              <a:t>Brilliance</a:t>
            </a:r>
            <a:r>
              <a:rPr lang="sv-SE" sz="2400" b="1" dirty="0" smtClean="0">
                <a:solidFill>
                  <a:prstClr val="black"/>
                </a:solidFill>
              </a:rPr>
              <a:t> from </a:t>
            </a:r>
            <a:r>
              <a:rPr lang="sv-SE" sz="2400" b="1" dirty="0" err="1" smtClean="0">
                <a:solidFill>
                  <a:prstClr val="black"/>
                </a:solidFill>
              </a:rPr>
              <a:t>some</a:t>
            </a:r>
            <a:r>
              <a:rPr lang="sv-SE" sz="2400" b="1" dirty="0" smtClean="0">
                <a:solidFill>
                  <a:prstClr val="black"/>
                </a:solidFill>
              </a:rPr>
              <a:t> SR </a:t>
            </a:r>
            <a:r>
              <a:rPr lang="sv-SE" sz="2400" b="1" dirty="0" err="1" smtClean="0">
                <a:solidFill>
                  <a:prstClr val="black"/>
                </a:solidFill>
              </a:rPr>
              <a:t>sources</a:t>
            </a:r>
            <a:endParaRPr lang="sv-SE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2602" y="6480396"/>
            <a:ext cx="1867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Slide by </a:t>
            </a:r>
            <a:r>
              <a:rPr lang="en-US" sz="1100" dirty="0" err="1" smtClean="0">
                <a:solidFill>
                  <a:schemeClr val="bg2"/>
                </a:solidFill>
              </a:rPr>
              <a:t>S.Werin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Sverker\Documents\MAX-IV\Bilder\Annika\150108_3063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0" y="12768"/>
            <a:ext cx="7618094" cy="4928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3" descr="Z:\Pictures\20131108 Linac\DSCF3241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/>
          <a:stretch/>
        </p:blipFill>
        <p:spPr bwMode="auto">
          <a:xfrm>
            <a:off x="873540" y="12768"/>
            <a:ext cx="7370868" cy="4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Pictures\20131108 Linac\DSCF3242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6279"/>
          <a:stretch/>
        </p:blipFill>
        <p:spPr bwMode="auto">
          <a:xfrm>
            <a:off x="888322" y="12768"/>
            <a:ext cx="7394186" cy="4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Pictures\20131108 Linac\DSCF3246.JPG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8" b="6278"/>
          <a:stretch/>
        </p:blipFill>
        <p:spPr bwMode="auto">
          <a:xfrm>
            <a:off x="-66960" y="12768"/>
            <a:ext cx="9281380" cy="4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axlabiv.se/wp-content/gallery/juli-2014/MAX-IV-140623-2837-kopia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6" y="12768"/>
            <a:ext cx="7383122" cy="4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Sverker\Documents\MAX-IV\Bilder\Annika\150108_3109.jp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526" y="12768"/>
            <a:ext cx="7683585" cy="4928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8" descr="http://maxlabiv.se/wp-content/gallery/maj-2014/MAX-IV-140429-9860-kopia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4" y="12768"/>
            <a:ext cx="7383122" cy="4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 11"/>
          <p:cNvGrpSpPr/>
          <p:nvPr/>
        </p:nvGrpSpPr>
        <p:grpSpPr>
          <a:xfrm>
            <a:off x="-6611" y="4932000"/>
            <a:ext cx="9150611" cy="1907177"/>
            <a:chOff x="-6611" y="4932000"/>
            <a:chExt cx="9150611" cy="1907177"/>
          </a:xfrm>
        </p:grpSpPr>
        <p:pic>
          <p:nvPicPr>
            <p:cNvPr id="21" name="Picture 2" descr="C:\Users\Sverker\Documents\MAX-IV\Bilder\2014-05-15 (4)[1]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4" b="16547"/>
            <a:stretch/>
          </p:blipFill>
          <p:spPr bwMode="auto">
            <a:xfrm>
              <a:off x="-6611" y="4932000"/>
              <a:ext cx="9150611" cy="190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Rak 16"/>
            <p:cNvCxnSpPr/>
            <p:nvPr/>
          </p:nvCxnSpPr>
          <p:spPr>
            <a:xfrm>
              <a:off x="5771718" y="5374969"/>
              <a:ext cx="1348354" cy="162099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 7"/>
            <p:cNvSpPr/>
            <p:nvPr/>
          </p:nvSpPr>
          <p:spPr>
            <a:xfrm>
              <a:off x="4059412" y="5357390"/>
              <a:ext cx="2737118" cy="797372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defTabSz="914290">
                <a:defRPr/>
              </a:pPr>
              <a:endParaRPr lang="sv-SE" sz="36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Rak 8"/>
            <p:cNvCxnSpPr/>
            <p:nvPr/>
          </p:nvCxnSpPr>
          <p:spPr>
            <a:xfrm>
              <a:off x="929121" y="5087528"/>
              <a:ext cx="4716388" cy="26986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19"/>
            <p:cNvSpPr/>
            <p:nvPr/>
          </p:nvSpPr>
          <p:spPr>
            <a:xfrm rot="21307087">
              <a:off x="3422811" y="5248143"/>
              <a:ext cx="405884" cy="241729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defTabSz="914290">
                <a:defRPr/>
              </a:pPr>
              <a:endParaRPr lang="sv-SE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5-udd 29"/>
          <p:cNvSpPr/>
          <p:nvPr/>
        </p:nvSpPr>
        <p:spPr>
          <a:xfrm>
            <a:off x="789802" y="4896974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2" name="5-udd 31"/>
          <p:cNvSpPr/>
          <p:nvPr/>
        </p:nvSpPr>
        <p:spPr>
          <a:xfrm>
            <a:off x="1979712" y="4941168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3" name="5-udd 32"/>
          <p:cNvSpPr/>
          <p:nvPr/>
        </p:nvSpPr>
        <p:spPr>
          <a:xfrm>
            <a:off x="6673960" y="5265464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4" name="5-udd 33"/>
          <p:cNvSpPr/>
          <p:nvPr/>
        </p:nvSpPr>
        <p:spPr>
          <a:xfrm>
            <a:off x="7133006" y="5298386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5" name="5-udd 34"/>
          <p:cNvSpPr/>
          <p:nvPr/>
        </p:nvSpPr>
        <p:spPr>
          <a:xfrm>
            <a:off x="5213461" y="5125598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6" name="5-udd 35"/>
          <p:cNvSpPr/>
          <p:nvPr/>
        </p:nvSpPr>
        <p:spPr>
          <a:xfrm>
            <a:off x="4059412" y="5667768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7" name="5-udd 36"/>
          <p:cNvSpPr/>
          <p:nvPr/>
        </p:nvSpPr>
        <p:spPr>
          <a:xfrm>
            <a:off x="3635600" y="5588559"/>
            <a:ext cx="432048" cy="381107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6146" name="Picture 2" descr="C:\Users\Sverker\Documents\MAX-IV\Bilder\141022_00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224" y="1701801"/>
            <a:ext cx="124267" cy="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verker\Documents\MAX-IV\Bilder\141022_00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511"/>
            <a:ext cx="8832332" cy="49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69" y="81480"/>
            <a:ext cx="9017251" cy="78389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MAX IV in a nutshell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TextBox 47"/>
          <p:cNvSpPr txBox="1"/>
          <p:nvPr/>
        </p:nvSpPr>
        <p:spPr>
          <a:xfrm>
            <a:off x="2308413" y="1975451"/>
            <a:ext cx="6756007" cy="3046988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2000 </a:t>
            </a:r>
            <a:r>
              <a:rPr lang="sv-SE" sz="2400" dirty="0" err="1" smtClean="0">
                <a:solidFill>
                  <a:prstClr val="white"/>
                </a:solidFill>
              </a:rPr>
              <a:t>first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sketches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2009 ready for start </a:t>
            </a:r>
            <a:r>
              <a:rPr lang="sv-SE" sz="2400" dirty="0" err="1" smtClean="0">
                <a:solidFill>
                  <a:prstClr val="white"/>
                </a:solidFill>
              </a:rPr>
              <a:t>of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construction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2014.12 </a:t>
            </a:r>
            <a:r>
              <a:rPr lang="sv-SE" sz="2400" dirty="0" err="1" smtClean="0">
                <a:solidFill>
                  <a:prstClr val="white"/>
                </a:solidFill>
              </a:rPr>
              <a:t>first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electrons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accelerated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2015.01 </a:t>
            </a:r>
            <a:r>
              <a:rPr lang="sv-SE" sz="2400" dirty="0" err="1" smtClean="0">
                <a:solidFill>
                  <a:prstClr val="white"/>
                </a:solidFill>
              </a:rPr>
              <a:t>linear</a:t>
            </a:r>
            <a:r>
              <a:rPr lang="sv-SE" sz="2400" dirty="0" smtClean="0">
                <a:solidFill>
                  <a:prstClr val="white"/>
                </a:solidFill>
              </a:rPr>
              <a:t> accelerator at full </a:t>
            </a:r>
            <a:r>
              <a:rPr lang="sv-SE" sz="2400" dirty="0" err="1" smtClean="0">
                <a:solidFill>
                  <a:prstClr val="white"/>
                </a:solidFill>
              </a:rPr>
              <a:t>energy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2015 </a:t>
            </a:r>
            <a:r>
              <a:rPr lang="sv-SE" sz="2400" dirty="0" err="1" smtClean="0">
                <a:solidFill>
                  <a:prstClr val="white"/>
                </a:solidFill>
              </a:rPr>
              <a:t>first</a:t>
            </a:r>
            <a:r>
              <a:rPr lang="sv-SE" sz="2400" dirty="0" smtClean="0">
                <a:solidFill>
                  <a:prstClr val="white"/>
                </a:solidFill>
              </a:rPr>
              <a:t> experiments</a:t>
            </a: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2015 the rings </a:t>
            </a:r>
            <a:r>
              <a:rPr lang="sv-SE" sz="2400" dirty="0" err="1" smtClean="0">
                <a:solidFill>
                  <a:prstClr val="white"/>
                </a:solidFill>
              </a:rPr>
              <a:t>are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completed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2016 </a:t>
            </a:r>
            <a:r>
              <a:rPr lang="sv-SE" sz="2400" dirty="0" err="1" smtClean="0">
                <a:solidFill>
                  <a:prstClr val="white"/>
                </a:solidFill>
              </a:rPr>
              <a:t>first</a:t>
            </a:r>
            <a:r>
              <a:rPr lang="sv-SE" sz="2400" dirty="0" smtClean="0">
                <a:solidFill>
                  <a:prstClr val="white"/>
                </a:solidFill>
              </a:rPr>
              <a:t> experiments at the rings</a:t>
            </a: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2016.06 Inauguration</a:t>
            </a:r>
          </a:p>
        </p:txBody>
      </p:sp>
      <p:sp>
        <p:nvSpPr>
          <p:cNvPr id="6" name="TextBox 47"/>
          <p:cNvSpPr txBox="1"/>
          <p:nvPr/>
        </p:nvSpPr>
        <p:spPr>
          <a:xfrm>
            <a:off x="316651" y="3374056"/>
            <a:ext cx="6408712" cy="304698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/>
            <a:r>
              <a:rPr lang="sv-SE" sz="2400" dirty="0" err="1" smtClean="0">
                <a:solidFill>
                  <a:prstClr val="white"/>
                </a:solidFill>
              </a:rPr>
              <a:t>Sweden’s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largest</a:t>
            </a:r>
            <a:r>
              <a:rPr lang="sv-SE" sz="2400" dirty="0" smtClean="0">
                <a:solidFill>
                  <a:prstClr val="white"/>
                </a:solidFill>
              </a:rPr>
              <a:t> research </a:t>
            </a:r>
            <a:r>
              <a:rPr lang="sv-SE" sz="2400" dirty="0" err="1" smtClean="0">
                <a:solidFill>
                  <a:prstClr val="white"/>
                </a:solidFill>
              </a:rPr>
              <a:t>facility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err="1" smtClean="0">
                <a:solidFill>
                  <a:prstClr val="white"/>
                </a:solidFill>
              </a:rPr>
              <a:t>Building</a:t>
            </a:r>
            <a:r>
              <a:rPr lang="sv-SE" sz="2400" dirty="0" smtClean="0">
                <a:solidFill>
                  <a:prstClr val="white"/>
                </a:solidFill>
              </a:rPr>
              <a:t> 2 billion kr (-&gt;rent) (PEAB, </a:t>
            </a:r>
            <a:r>
              <a:rPr lang="sv-SE" sz="2400" dirty="0" err="1" smtClean="0">
                <a:solidFill>
                  <a:prstClr val="white"/>
                </a:solidFill>
              </a:rPr>
              <a:t>Whilborgs</a:t>
            </a:r>
            <a:r>
              <a:rPr lang="sv-SE" sz="2400" dirty="0" smtClean="0">
                <a:solidFill>
                  <a:prstClr val="white"/>
                </a:solidFill>
              </a:rPr>
              <a:t>)</a:t>
            </a: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Accelerator 1 billion kr</a:t>
            </a:r>
          </a:p>
          <a:p>
            <a:pPr marL="268288" indent="-268288"/>
            <a:r>
              <a:rPr lang="sv-SE" sz="2400" dirty="0" err="1" smtClean="0">
                <a:solidFill>
                  <a:prstClr val="white"/>
                </a:solidFill>
              </a:rPr>
              <a:t>Beamlines</a:t>
            </a:r>
            <a:r>
              <a:rPr lang="sv-SE" sz="2400" dirty="0" smtClean="0">
                <a:solidFill>
                  <a:prstClr val="white"/>
                </a:solidFill>
              </a:rPr>
              <a:t>  + experimental stations 0.1 billion/pc</a:t>
            </a:r>
          </a:p>
          <a:p>
            <a:pPr marL="268288" indent="-268288"/>
            <a:r>
              <a:rPr lang="sv-SE" sz="2400" dirty="0" err="1" smtClean="0">
                <a:solidFill>
                  <a:prstClr val="white"/>
                </a:solidFill>
              </a:rPr>
              <a:t>Financed</a:t>
            </a:r>
            <a:r>
              <a:rPr lang="sv-SE" sz="2400" dirty="0" smtClean="0">
                <a:solidFill>
                  <a:prstClr val="white"/>
                </a:solidFill>
              </a:rPr>
              <a:t> by Lund University, Research council, </a:t>
            </a:r>
            <a:r>
              <a:rPr lang="sv-SE" sz="2400" dirty="0" err="1" smtClean="0">
                <a:solidFill>
                  <a:prstClr val="white"/>
                </a:solidFill>
              </a:rPr>
              <a:t>Vinnova</a:t>
            </a:r>
            <a:r>
              <a:rPr lang="sv-SE" sz="2400" dirty="0" smtClean="0">
                <a:solidFill>
                  <a:prstClr val="white"/>
                </a:solidFill>
              </a:rPr>
              <a:t> and Region </a:t>
            </a:r>
            <a:r>
              <a:rPr lang="sv-SE" sz="2400" dirty="0">
                <a:solidFill>
                  <a:prstClr val="white"/>
                </a:solidFill>
              </a:rPr>
              <a:t>S</a:t>
            </a:r>
            <a:r>
              <a:rPr lang="sv-SE" sz="2400" dirty="0" smtClean="0">
                <a:solidFill>
                  <a:prstClr val="white"/>
                </a:solidFill>
              </a:rPr>
              <a:t>kåne.</a:t>
            </a:r>
          </a:p>
          <a:p>
            <a:pPr marL="268288" indent="-268288"/>
            <a:endParaRPr lang="sv-SE" sz="2400" dirty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MAX IV is not ESS </a:t>
            </a:r>
            <a:r>
              <a:rPr lang="sv-SE" sz="2400" dirty="0" smtClean="0">
                <a:solidFill>
                  <a:srgbClr val="FFFF00"/>
                </a:solidFill>
                <a:latin typeface="Segoe UI Symbol"/>
                <a:ea typeface="Segoe UI Symbol"/>
              </a:rPr>
              <a:t>😉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47"/>
          <p:cNvSpPr txBox="1"/>
          <p:nvPr/>
        </p:nvSpPr>
        <p:spPr>
          <a:xfrm>
            <a:off x="316651" y="957091"/>
            <a:ext cx="6408712" cy="230832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 </a:t>
            </a:r>
            <a:r>
              <a:rPr lang="sv-SE" sz="2400" dirty="0" err="1" smtClean="0">
                <a:solidFill>
                  <a:prstClr val="white"/>
                </a:solidFill>
              </a:rPr>
              <a:t>electron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guns</a:t>
            </a:r>
            <a:endParaRPr lang="sv-SE" sz="2400" dirty="0" smtClean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250 m </a:t>
            </a:r>
            <a:r>
              <a:rPr lang="sv-SE" sz="2400" dirty="0" err="1" smtClean="0">
                <a:solidFill>
                  <a:prstClr val="white"/>
                </a:solidFill>
              </a:rPr>
              <a:t>linear</a:t>
            </a:r>
            <a:r>
              <a:rPr lang="sv-SE" sz="2400" dirty="0" smtClean="0">
                <a:solidFill>
                  <a:prstClr val="white"/>
                </a:solidFill>
              </a:rPr>
              <a:t> accelerator</a:t>
            </a: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2 </a:t>
            </a:r>
            <a:r>
              <a:rPr lang="sv-SE" sz="2400" dirty="0" err="1" smtClean="0">
                <a:solidFill>
                  <a:prstClr val="white"/>
                </a:solidFill>
              </a:rPr>
              <a:t>storage</a:t>
            </a:r>
            <a:r>
              <a:rPr lang="sv-SE" sz="2400" dirty="0" smtClean="0">
                <a:solidFill>
                  <a:prstClr val="white"/>
                </a:solidFill>
              </a:rPr>
              <a:t> rings(528+96 m)</a:t>
            </a:r>
          </a:p>
          <a:p>
            <a:pPr marL="268288" indent="-268288"/>
            <a:r>
              <a:rPr lang="sv-SE" sz="2400" dirty="0">
                <a:solidFill>
                  <a:prstClr val="white"/>
                </a:solidFill>
              </a:rPr>
              <a:t>~30 </a:t>
            </a:r>
            <a:r>
              <a:rPr lang="sv-SE" sz="2400" dirty="0" smtClean="0">
                <a:solidFill>
                  <a:prstClr val="white"/>
                </a:solidFill>
              </a:rPr>
              <a:t>experimental stations </a:t>
            </a:r>
            <a:br>
              <a:rPr lang="sv-SE" sz="2400" dirty="0" smtClean="0">
                <a:solidFill>
                  <a:prstClr val="white"/>
                </a:solidFill>
              </a:rPr>
            </a:br>
            <a:r>
              <a:rPr lang="sv-SE" sz="2400" dirty="0" smtClean="0">
                <a:solidFill>
                  <a:prstClr val="white"/>
                </a:solidFill>
              </a:rPr>
              <a:t>(1 finnish-estonian+1 </a:t>
            </a:r>
            <a:r>
              <a:rPr lang="sv-SE" sz="2400" dirty="0" err="1" smtClean="0">
                <a:solidFill>
                  <a:prstClr val="white"/>
                </a:solidFill>
              </a:rPr>
              <a:t>danish</a:t>
            </a:r>
            <a:r>
              <a:rPr lang="sv-SE" sz="2400" dirty="0" smtClean="0">
                <a:solidFill>
                  <a:prstClr val="white"/>
                </a:solidFill>
              </a:rPr>
              <a:t>)</a:t>
            </a:r>
            <a:endParaRPr lang="sv-SE" sz="2400" dirty="0">
              <a:solidFill>
                <a:prstClr val="white"/>
              </a:solidFill>
            </a:endParaRPr>
          </a:p>
          <a:p>
            <a:pPr marL="268288" indent="-268288"/>
            <a:r>
              <a:rPr lang="sv-SE" sz="2400" dirty="0" smtClean="0">
                <a:solidFill>
                  <a:prstClr val="white"/>
                </a:solidFill>
              </a:rPr>
              <a:t>1 short </a:t>
            </a:r>
            <a:r>
              <a:rPr lang="sv-SE" sz="2400" dirty="0" err="1" smtClean="0">
                <a:solidFill>
                  <a:prstClr val="white"/>
                </a:solidFill>
              </a:rPr>
              <a:t>pulse</a:t>
            </a:r>
            <a:r>
              <a:rPr lang="sv-SE" sz="2400" dirty="0" smtClean="0">
                <a:solidFill>
                  <a:prstClr val="white"/>
                </a:solidFill>
              </a:rPr>
              <a:t> </a:t>
            </a:r>
            <a:r>
              <a:rPr lang="sv-SE" sz="2400" dirty="0" err="1" smtClean="0">
                <a:solidFill>
                  <a:prstClr val="white"/>
                </a:solidFill>
              </a:rPr>
              <a:t>facility</a:t>
            </a:r>
            <a:endParaRPr lang="sv-SE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9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86" y="2532322"/>
            <a:ext cx="2754191" cy="14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4" y="2682178"/>
            <a:ext cx="2810298" cy="12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03" y="188640"/>
            <a:ext cx="7717400" cy="62696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MAX IV </a:t>
            </a:r>
            <a:r>
              <a:rPr lang="sv-SE" smtClean="0"/>
              <a:t>Commissioning </a:t>
            </a:r>
            <a:r>
              <a:rPr lang="sv-SE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018" y="5787495"/>
            <a:ext cx="7593294" cy="604664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Beam observed at the end of TR3 and into the ring 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659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11760" y="2060848"/>
            <a:ext cx="2376264" cy="10081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65194" y="1916832"/>
            <a:ext cx="108012" cy="6112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5542" y="1484784"/>
            <a:ext cx="81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M1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18" y="3936470"/>
            <a:ext cx="312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3347864" y="1916832"/>
            <a:ext cx="3917330" cy="211898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69934"/>
            <a:ext cx="3979785" cy="15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>
            <a:stCxn id="1028" idx="3"/>
          </p:cNvCxnSpPr>
          <p:nvPr/>
        </p:nvCxnSpPr>
        <p:spPr>
          <a:xfrm flipH="1">
            <a:off x="6876256" y="1826419"/>
            <a:ext cx="989286" cy="253868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695575"/>
            <a:ext cx="8724900" cy="2287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sz="4800" dirty="0" smtClean="0">
                <a:solidFill>
                  <a:srgbClr val="0066FF"/>
                </a:solidFill>
              </a:rPr>
              <a:t>And that´s all…..</a:t>
            </a:r>
          </a:p>
          <a:p>
            <a:pPr algn="ctr">
              <a:buFontTx/>
              <a:buNone/>
            </a:pPr>
            <a:r>
              <a:rPr lang="en-GB" sz="4800" dirty="0" smtClean="0">
                <a:solidFill>
                  <a:srgbClr val="0066FF"/>
                </a:solidFill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549690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8"/>
          <p:cNvSpPr txBox="1">
            <a:spLocks noChangeArrowheads="1"/>
          </p:cNvSpPr>
          <p:nvPr/>
        </p:nvSpPr>
        <p:spPr bwMode="auto">
          <a:xfrm>
            <a:off x="114298" y="1615304"/>
            <a:ext cx="8858250" cy="21236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bg1"/>
                </a:solidFill>
                <a:latin typeface="Arial" charset="0"/>
              </a:defRPr>
            </a:lvl2pPr>
            <a:lvl3pPr>
              <a:defRPr kumimoji="1"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66FF"/>
                </a:solidFill>
                <a:effectLst/>
              </a:rPr>
              <a:t>What is Synchrotron </a:t>
            </a:r>
            <a:r>
              <a:rPr lang="en-US" sz="2400" dirty="0" smtClean="0">
                <a:solidFill>
                  <a:srgbClr val="0066FF"/>
                </a:solidFill>
                <a:effectLst/>
              </a:rPr>
              <a:t>Light ? </a:t>
            </a: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sv-SE" sz="2400" dirty="0" smtClean="0">
                <a:solidFill>
                  <a:srgbClr val="0066FF"/>
                </a:solidFill>
                <a:effectLst/>
              </a:rPr>
              <a:t>Why Synchrotron Light ?</a:t>
            </a:r>
            <a:r>
              <a:rPr lang="en-US" sz="1400" dirty="0" smtClean="0">
                <a:solidFill>
                  <a:srgbClr val="FF0000"/>
                </a:solidFill>
                <a:effectLst/>
              </a:rPr>
              <a:t>.</a:t>
            </a:r>
            <a:endParaRPr lang="en-US" sz="1400" dirty="0">
              <a:solidFill>
                <a:srgbClr val="FF0000"/>
              </a:solidFill>
              <a:effectLst/>
            </a:endParaRP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66FF"/>
                </a:solidFill>
                <a:effectLst/>
              </a:rPr>
              <a:t>The MAX IV Synchrotron Light Source </a:t>
            </a:r>
            <a:r>
              <a:rPr lang="en-US" sz="2400" dirty="0" smtClean="0">
                <a:solidFill>
                  <a:schemeClr val="accent2"/>
                </a:solidFill>
                <a:effectLst/>
              </a:rPr>
              <a:t>: </a:t>
            </a:r>
            <a:r>
              <a:rPr lang="en-US" sz="1600" i="1" dirty="0" smtClean="0">
                <a:solidFill>
                  <a:srgbClr val="FF0000"/>
                </a:solidFill>
                <a:effectLst/>
              </a:rPr>
              <a:t>the next generation is here</a:t>
            </a:r>
          </a:p>
          <a:p>
            <a:pPr algn="l">
              <a:spcBef>
                <a:spcPct val="50000"/>
              </a:spcBef>
              <a:buBlip>
                <a:blip r:embed="rId2"/>
              </a:buBlip>
            </a:pPr>
            <a:r>
              <a:rPr lang="sv-SE" sz="2400" dirty="0" smtClean="0">
                <a:solidFill>
                  <a:srgbClr val="0066FF"/>
                </a:solidFill>
                <a:effectLst/>
              </a:rPr>
              <a:t>How do we do it ? </a:t>
            </a:r>
            <a:r>
              <a:rPr lang="sv-SE" sz="2400" i="1" dirty="0" smtClean="0">
                <a:solidFill>
                  <a:srgbClr val="FF0000"/>
                </a:solidFill>
                <a:effectLst/>
              </a:rPr>
              <a:t>See following lectures</a:t>
            </a:r>
            <a:r>
              <a:rPr lang="en-US" sz="1600" i="1" dirty="0" smtClean="0">
                <a:solidFill>
                  <a:schemeClr val="accent2"/>
                </a:solidFill>
                <a:effectLst/>
              </a:rPr>
              <a:t>.</a:t>
            </a:r>
          </a:p>
        </p:txBody>
      </p:sp>
      <p:sp>
        <p:nvSpPr>
          <p:cNvPr id="193542" name="Text Box 1030"/>
          <p:cNvSpPr txBox="1">
            <a:spLocks noChangeArrowheads="1"/>
          </p:cNvSpPr>
          <p:nvPr/>
        </p:nvSpPr>
        <p:spPr bwMode="auto">
          <a:xfrm>
            <a:off x="-1402452" y="216218"/>
            <a:ext cx="11891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GB" sz="32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1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Sverker\Documents\Övrigt\Fysikaktuellt 2015\1-2S5D6229_Perry Nordeng -fi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lips 51"/>
          <p:cNvSpPr/>
          <p:nvPr/>
        </p:nvSpPr>
        <p:spPr>
          <a:xfrm>
            <a:off x="5382496" y="5442156"/>
            <a:ext cx="144016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4" name="Ellips 53"/>
          <p:cNvSpPr/>
          <p:nvPr/>
        </p:nvSpPr>
        <p:spPr>
          <a:xfrm>
            <a:off x="3165444" y="337237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1" name="Ellips 60"/>
          <p:cNvSpPr/>
          <p:nvPr/>
        </p:nvSpPr>
        <p:spPr>
          <a:xfrm>
            <a:off x="5384517" y="5445240"/>
            <a:ext cx="144016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2" name="Ellips 61"/>
          <p:cNvSpPr/>
          <p:nvPr/>
        </p:nvSpPr>
        <p:spPr>
          <a:xfrm>
            <a:off x="3167465" y="33754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3" name="Ellips 62"/>
          <p:cNvSpPr/>
          <p:nvPr/>
        </p:nvSpPr>
        <p:spPr>
          <a:xfrm>
            <a:off x="5387838" y="5432607"/>
            <a:ext cx="144016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4" name="Ellips 63"/>
          <p:cNvSpPr/>
          <p:nvPr/>
        </p:nvSpPr>
        <p:spPr>
          <a:xfrm>
            <a:off x="3170786" y="336282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5" name="Ellips 64"/>
          <p:cNvSpPr/>
          <p:nvPr/>
        </p:nvSpPr>
        <p:spPr>
          <a:xfrm>
            <a:off x="5377340" y="5439492"/>
            <a:ext cx="144016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6" name="Ellips 65"/>
          <p:cNvSpPr/>
          <p:nvPr/>
        </p:nvSpPr>
        <p:spPr>
          <a:xfrm>
            <a:off x="3160288" y="33697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Freeform 42"/>
          <p:cNvSpPr/>
          <p:nvPr/>
        </p:nvSpPr>
        <p:spPr>
          <a:xfrm flipH="1">
            <a:off x="2897421" y="3476294"/>
            <a:ext cx="690729" cy="174614"/>
          </a:xfrm>
          <a:custGeom>
            <a:avLst/>
            <a:gdLst>
              <a:gd name="connsiteX0" fmla="*/ 0 w 1608083"/>
              <a:gd name="connsiteY0" fmla="*/ 488731 h 509751"/>
              <a:gd name="connsiteX1" fmla="*/ 425669 w 1608083"/>
              <a:gd name="connsiteY1" fmla="*/ 47296 h 509751"/>
              <a:gd name="connsiteX2" fmla="*/ 662152 w 1608083"/>
              <a:gd name="connsiteY2" fmla="*/ 472965 h 509751"/>
              <a:gd name="connsiteX3" fmla="*/ 1072056 w 1608083"/>
              <a:gd name="connsiteY3" fmla="*/ 0 h 509751"/>
              <a:gd name="connsiteX4" fmla="*/ 1308538 w 1608083"/>
              <a:gd name="connsiteY4" fmla="*/ 472965 h 509751"/>
              <a:gd name="connsiteX5" fmla="*/ 1608083 w 1608083"/>
              <a:gd name="connsiteY5" fmla="*/ 220717 h 509751"/>
              <a:gd name="connsiteX0" fmla="*/ 0 w 1608083"/>
              <a:gd name="connsiteY0" fmla="*/ 488731 h 530920"/>
              <a:gd name="connsiteX1" fmla="*/ 425669 w 1608083"/>
              <a:gd name="connsiteY1" fmla="*/ 47296 h 530920"/>
              <a:gd name="connsiteX2" fmla="*/ 662152 w 1608083"/>
              <a:gd name="connsiteY2" fmla="*/ 472965 h 530920"/>
              <a:gd name="connsiteX3" fmla="*/ 1072056 w 1608083"/>
              <a:gd name="connsiteY3" fmla="*/ 0 h 530920"/>
              <a:gd name="connsiteX4" fmla="*/ 1308538 w 1608083"/>
              <a:gd name="connsiteY4" fmla="*/ 472965 h 530920"/>
              <a:gd name="connsiteX5" fmla="*/ 1512781 w 1608083"/>
              <a:gd name="connsiteY5" fmla="*/ 347727 h 530920"/>
              <a:gd name="connsiteX6" fmla="*/ 1608083 w 1608083"/>
              <a:gd name="connsiteY6" fmla="*/ 220717 h 530920"/>
              <a:gd name="connsiteX0" fmla="*/ 0 w 1856807"/>
              <a:gd name="connsiteY0" fmla="*/ 488731 h 530920"/>
              <a:gd name="connsiteX1" fmla="*/ 425669 w 1856807"/>
              <a:gd name="connsiteY1" fmla="*/ 47296 h 530920"/>
              <a:gd name="connsiteX2" fmla="*/ 662152 w 1856807"/>
              <a:gd name="connsiteY2" fmla="*/ 472965 h 530920"/>
              <a:gd name="connsiteX3" fmla="*/ 1072056 w 1856807"/>
              <a:gd name="connsiteY3" fmla="*/ 0 h 530920"/>
              <a:gd name="connsiteX4" fmla="*/ 1308538 w 1856807"/>
              <a:gd name="connsiteY4" fmla="*/ 472965 h 530920"/>
              <a:gd name="connsiteX5" fmla="*/ 1512781 w 1856807"/>
              <a:gd name="connsiteY5" fmla="*/ 347727 h 530920"/>
              <a:gd name="connsiteX6" fmla="*/ 1856807 w 1856807"/>
              <a:gd name="connsiteY6" fmla="*/ 126822 h 530920"/>
              <a:gd name="connsiteX0" fmla="*/ 0 w 1856807"/>
              <a:gd name="connsiteY0" fmla="*/ 488731 h 518105"/>
              <a:gd name="connsiteX1" fmla="*/ 425669 w 1856807"/>
              <a:gd name="connsiteY1" fmla="*/ 47296 h 518105"/>
              <a:gd name="connsiteX2" fmla="*/ 662152 w 1856807"/>
              <a:gd name="connsiteY2" fmla="*/ 472965 h 518105"/>
              <a:gd name="connsiteX3" fmla="*/ 1072056 w 1856807"/>
              <a:gd name="connsiteY3" fmla="*/ 0 h 518105"/>
              <a:gd name="connsiteX4" fmla="*/ 1308538 w 1856807"/>
              <a:gd name="connsiteY4" fmla="*/ 472965 h 518105"/>
              <a:gd name="connsiteX5" fmla="*/ 1568775 w 1856807"/>
              <a:gd name="connsiteY5" fmla="*/ 270838 h 518105"/>
              <a:gd name="connsiteX6" fmla="*/ 1856807 w 1856807"/>
              <a:gd name="connsiteY6" fmla="*/ 126822 h 518105"/>
              <a:gd name="connsiteX0" fmla="*/ 0 w 1856807"/>
              <a:gd name="connsiteY0" fmla="*/ 488731 h 506103"/>
              <a:gd name="connsiteX1" fmla="*/ 425669 w 1856807"/>
              <a:gd name="connsiteY1" fmla="*/ 47296 h 506103"/>
              <a:gd name="connsiteX2" fmla="*/ 662152 w 1856807"/>
              <a:gd name="connsiteY2" fmla="*/ 472965 h 506103"/>
              <a:gd name="connsiteX3" fmla="*/ 1072056 w 1856807"/>
              <a:gd name="connsiteY3" fmla="*/ 0 h 506103"/>
              <a:gd name="connsiteX4" fmla="*/ 1308538 w 1856807"/>
              <a:gd name="connsiteY4" fmla="*/ 472965 h 506103"/>
              <a:gd name="connsiteX5" fmla="*/ 1568775 w 1856807"/>
              <a:gd name="connsiteY5" fmla="*/ 198831 h 506103"/>
              <a:gd name="connsiteX6" fmla="*/ 1856807 w 1856807"/>
              <a:gd name="connsiteY6" fmla="*/ 126822 h 506103"/>
              <a:gd name="connsiteX0" fmla="*/ 0 w 2132849"/>
              <a:gd name="connsiteY0" fmla="*/ 488731 h 506103"/>
              <a:gd name="connsiteX1" fmla="*/ 425669 w 2132849"/>
              <a:gd name="connsiteY1" fmla="*/ 47296 h 506103"/>
              <a:gd name="connsiteX2" fmla="*/ 662152 w 2132849"/>
              <a:gd name="connsiteY2" fmla="*/ 472965 h 506103"/>
              <a:gd name="connsiteX3" fmla="*/ 1072056 w 2132849"/>
              <a:gd name="connsiteY3" fmla="*/ 0 h 506103"/>
              <a:gd name="connsiteX4" fmla="*/ 1308538 w 2132849"/>
              <a:gd name="connsiteY4" fmla="*/ 472965 h 506103"/>
              <a:gd name="connsiteX5" fmla="*/ 1568775 w 2132849"/>
              <a:gd name="connsiteY5" fmla="*/ 198831 h 506103"/>
              <a:gd name="connsiteX6" fmla="*/ 2132850 w 2132849"/>
              <a:gd name="connsiteY6" fmla="*/ 161562 h 50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849" h="506103">
                <a:moveTo>
                  <a:pt x="0" y="488731"/>
                </a:moveTo>
                <a:cubicBezTo>
                  <a:pt x="157655" y="269327"/>
                  <a:pt x="315310" y="49924"/>
                  <a:pt x="425669" y="47296"/>
                </a:cubicBezTo>
                <a:cubicBezTo>
                  <a:pt x="536028" y="44668"/>
                  <a:pt x="554421" y="480848"/>
                  <a:pt x="662152" y="472965"/>
                </a:cubicBezTo>
                <a:cubicBezTo>
                  <a:pt x="769883" y="465082"/>
                  <a:pt x="964325" y="0"/>
                  <a:pt x="1072056" y="0"/>
                </a:cubicBezTo>
                <a:cubicBezTo>
                  <a:pt x="1179787" y="0"/>
                  <a:pt x="1225752" y="439827"/>
                  <a:pt x="1308538" y="472965"/>
                </a:cubicBezTo>
                <a:cubicBezTo>
                  <a:pt x="1391324" y="506103"/>
                  <a:pt x="1431390" y="250732"/>
                  <a:pt x="1568775" y="198831"/>
                </a:cubicBezTo>
                <a:cubicBezTo>
                  <a:pt x="1706160" y="146930"/>
                  <a:pt x="2116966" y="182730"/>
                  <a:pt x="2132850" y="161562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5348892" y="5445240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2194824" y="2428153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5351938" y="5450332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2197870" y="2433245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5349804" y="5447374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2195736" y="2430287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5351731" y="5445240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2197663" y="2428153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5351731" y="5445240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2197663" y="2428153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5349804" y="5437975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2195736" y="2420888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5351731" y="5432883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2197663" y="2415796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5349804" y="5432883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2195736" y="2415796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5349804" y="5432883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0" name="Ellips 29"/>
          <p:cNvSpPr/>
          <p:nvPr/>
        </p:nvSpPr>
        <p:spPr>
          <a:xfrm>
            <a:off x="2195736" y="2415796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1" name="Ellips 30"/>
          <p:cNvSpPr/>
          <p:nvPr/>
        </p:nvSpPr>
        <p:spPr>
          <a:xfrm>
            <a:off x="5349804" y="5432883"/>
            <a:ext cx="144016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2" name="Ellips 31"/>
          <p:cNvSpPr/>
          <p:nvPr/>
        </p:nvSpPr>
        <p:spPr>
          <a:xfrm>
            <a:off x="2195736" y="2415796"/>
            <a:ext cx="144000" cy="1440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3" name="Freeform 42"/>
          <p:cNvSpPr/>
          <p:nvPr/>
        </p:nvSpPr>
        <p:spPr>
          <a:xfrm rot="16200000" flipH="1">
            <a:off x="4529967" y="2261999"/>
            <a:ext cx="690729" cy="174614"/>
          </a:xfrm>
          <a:custGeom>
            <a:avLst/>
            <a:gdLst>
              <a:gd name="connsiteX0" fmla="*/ 0 w 1608083"/>
              <a:gd name="connsiteY0" fmla="*/ 488731 h 509751"/>
              <a:gd name="connsiteX1" fmla="*/ 425669 w 1608083"/>
              <a:gd name="connsiteY1" fmla="*/ 47296 h 509751"/>
              <a:gd name="connsiteX2" fmla="*/ 662152 w 1608083"/>
              <a:gd name="connsiteY2" fmla="*/ 472965 h 509751"/>
              <a:gd name="connsiteX3" fmla="*/ 1072056 w 1608083"/>
              <a:gd name="connsiteY3" fmla="*/ 0 h 509751"/>
              <a:gd name="connsiteX4" fmla="*/ 1308538 w 1608083"/>
              <a:gd name="connsiteY4" fmla="*/ 472965 h 509751"/>
              <a:gd name="connsiteX5" fmla="*/ 1608083 w 1608083"/>
              <a:gd name="connsiteY5" fmla="*/ 220717 h 509751"/>
              <a:gd name="connsiteX0" fmla="*/ 0 w 1608083"/>
              <a:gd name="connsiteY0" fmla="*/ 488731 h 530920"/>
              <a:gd name="connsiteX1" fmla="*/ 425669 w 1608083"/>
              <a:gd name="connsiteY1" fmla="*/ 47296 h 530920"/>
              <a:gd name="connsiteX2" fmla="*/ 662152 w 1608083"/>
              <a:gd name="connsiteY2" fmla="*/ 472965 h 530920"/>
              <a:gd name="connsiteX3" fmla="*/ 1072056 w 1608083"/>
              <a:gd name="connsiteY3" fmla="*/ 0 h 530920"/>
              <a:gd name="connsiteX4" fmla="*/ 1308538 w 1608083"/>
              <a:gd name="connsiteY4" fmla="*/ 472965 h 530920"/>
              <a:gd name="connsiteX5" fmla="*/ 1512781 w 1608083"/>
              <a:gd name="connsiteY5" fmla="*/ 347727 h 530920"/>
              <a:gd name="connsiteX6" fmla="*/ 1608083 w 1608083"/>
              <a:gd name="connsiteY6" fmla="*/ 220717 h 530920"/>
              <a:gd name="connsiteX0" fmla="*/ 0 w 1856807"/>
              <a:gd name="connsiteY0" fmla="*/ 488731 h 530920"/>
              <a:gd name="connsiteX1" fmla="*/ 425669 w 1856807"/>
              <a:gd name="connsiteY1" fmla="*/ 47296 h 530920"/>
              <a:gd name="connsiteX2" fmla="*/ 662152 w 1856807"/>
              <a:gd name="connsiteY2" fmla="*/ 472965 h 530920"/>
              <a:gd name="connsiteX3" fmla="*/ 1072056 w 1856807"/>
              <a:gd name="connsiteY3" fmla="*/ 0 h 530920"/>
              <a:gd name="connsiteX4" fmla="*/ 1308538 w 1856807"/>
              <a:gd name="connsiteY4" fmla="*/ 472965 h 530920"/>
              <a:gd name="connsiteX5" fmla="*/ 1512781 w 1856807"/>
              <a:gd name="connsiteY5" fmla="*/ 347727 h 530920"/>
              <a:gd name="connsiteX6" fmla="*/ 1856807 w 1856807"/>
              <a:gd name="connsiteY6" fmla="*/ 126822 h 530920"/>
              <a:gd name="connsiteX0" fmla="*/ 0 w 1856807"/>
              <a:gd name="connsiteY0" fmla="*/ 488731 h 518105"/>
              <a:gd name="connsiteX1" fmla="*/ 425669 w 1856807"/>
              <a:gd name="connsiteY1" fmla="*/ 47296 h 518105"/>
              <a:gd name="connsiteX2" fmla="*/ 662152 w 1856807"/>
              <a:gd name="connsiteY2" fmla="*/ 472965 h 518105"/>
              <a:gd name="connsiteX3" fmla="*/ 1072056 w 1856807"/>
              <a:gd name="connsiteY3" fmla="*/ 0 h 518105"/>
              <a:gd name="connsiteX4" fmla="*/ 1308538 w 1856807"/>
              <a:gd name="connsiteY4" fmla="*/ 472965 h 518105"/>
              <a:gd name="connsiteX5" fmla="*/ 1568775 w 1856807"/>
              <a:gd name="connsiteY5" fmla="*/ 270838 h 518105"/>
              <a:gd name="connsiteX6" fmla="*/ 1856807 w 1856807"/>
              <a:gd name="connsiteY6" fmla="*/ 126822 h 518105"/>
              <a:gd name="connsiteX0" fmla="*/ 0 w 1856807"/>
              <a:gd name="connsiteY0" fmla="*/ 488731 h 506103"/>
              <a:gd name="connsiteX1" fmla="*/ 425669 w 1856807"/>
              <a:gd name="connsiteY1" fmla="*/ 47296 h 506103"/>
              <a:gd name="connsiteX2" fmla="*/ 662152 w 1856807"/>
              <a:gd name="connsiteY2" fmla="*/ 472965 h 506103"/>
              <a:gd name="connsiteX3" fmla="*/ 1072056 w 1856807"/>
              <a:gd name="connsiteY3" fmla="*/ 0 h 506103"/>
              <a:gd name="connsiteX4" fmla="*/ 1308538 w 1856807"/>
              <a:gd name="connsiteY4" fmla="*/ 472965 h 506103"/>
              <a:gd name="connsiteX5" fmla="*/ 1568775 w 1856807"/>
              <a:gd name="connsiteY5" fmla="*/ 198831 h 506103"/>
              <a:gd name="connsiteX6" fmla="*/ 1856807 w 1856807"/>
              <a:gd name="connsiteY6" fmla="*/ 126822 h 506103"/>
              <a:gd name="connsiteX0" fmla="*/ 0 w 2132849"/>
              <a:gd name="connsiteY0" fmla="*/ 488731 h 506103"/>
              <a:gd name="connsiteX1" fmla="*/ 425669 w 2132849"/>
              <a:gd name="connsiteY1" fmla="*/ 47296 h 506103"/>
              <a:gd name="connsiteX2" fmla="*/ 662152 w 2132849"/>
              <a:gd name="connsiteY2" fmla="*/ 472965 h 506103"/>
              <a:gd name="connsiteX3" fmla="*/ 1072056 w 2132849"/>
              <a:gd name="connsiteY3" fmla="*/ 0 h 506103"/>
              <a:gd name="connsiteX4" fmla="*/ 1308538 w 2132849"/>
              <a:gd name="connsiteY4" fmla="*/ 472965 h 506103"/>
              <a:gd name="connsiteX5" fmla="*/ 1568775 w 2132849"/>
              <a:gd name="connsiteY5" fmla="*/ 198831 h 506103"/>
              <a:gd name="connsiteX6" fmla="*/ 2132850 w 2132849"/>
              <a:gd name="connsiteY6" fmla="*/ 161562 h 50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849" h="506103">
                <a:moveTo>
                  <a:pt x="0" y="488731"/>
                </a:moveTo>
                <a:cubicBezTo>
                  <a:pt x="157655" y="269327"/>
                  <a:pt x="315310" y="49924"/>
                  <a:pt x="425669" y="47296"/>
                </a:cubicBezTo>
                <a:cubicBezTo>
                  <a:pt x="536028" y="44668"/>
                  <a:pt x="554421" y="480848"/>
                  <a:pt x="662152" y="472965"/>
                </a:cubicBezTo>
                <a:cubicBezTo>
                  <a:pt x="769883" y="465082"/>
                  <a:pt x="964325" y="0"/>
                  <a:pt x="1072056" y="0"/>
                </a:cubicBezTo>
                <a:cubicBezTo>
                  <a:pt x="1179787" y="0"/>
                  <a:pt x="1225752" y="439827"/>
                  <a:pt x="1308538" y="472965"/>
                </a:cubicBezTo>
                <a:cubicBezTo>
                  <a:pt x="1391324" y="506103"/>
                  <a:pt x="1431390" y="250732"/>
                  <a:pt x="1568775" y="198831"/>
                </a:cubicBezTo>
                <a:cubicBezTo>
                  <a:pt x="1706160" y="146930"/>
                  <a:pt x="2116966" y="182730"/>
                  <a:pt x="2132850" y="161562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42"/>
          <p:cNvSpPr/>
          <p:nvPr/>
        </p:nvSpPr>
        <p:spPr>
          <a:xfrm rot="6484528" flipH="1">
            <a:off x="2039615" y="1962637"/>
            <a:ext cx="690729" cy="174614"/>
          </a:xfrm>
          <a:custGeom>
            <a:avLst/>
            <a:gdLst>
              <a:gd name="connsiteX0" fmla="*/ 0 w 1608083"/>
              <a:gd name="connsiteY0" fmla="*/ 488731 h 509751"/>
              <a:gd name="connsiteX1" fmla="*/ 425669 w 1608083"/>
              <a:gd name="connsiteY1" fmla="*/ 47296 h 509751"/>
              <a:gd name="connsiteX2" fmla="*/ 662152 w 1608083"/>
              <a:gd name="connsiteY2" fmla="*/ 472965 h 509751"/>
              <a:gd name="connsiteX3" fmla="*/ 1072056 w 1608083"/>
              <a:gd name="connsiteY3" fmla="*/ 0 h 509751"/>
              <a:gd name="connsiteX4" fmla="*/ 1308538 w 1608083"/>
              <a:gd name="connsiteY4" fmla="*/ 472965 h 509751"/>
              <a:gd name="connsiteX5" fmla="*/ 1608083 w 1608083"/>
              <a:gd name="connsiteY5" fmla="*/ 220717 h 509751"/>
              <a:gd name="connsiteX0" fmla="*/ 0 w 1608083"/>
              <a:gd name="connsiteY0" fmla="*/ 488731 h 530920"/>
              <a:gd name="connsiteX1" fmla="*/ 425669 w 1608083"/>
              <a:gd name="connsiteY1" fmla="*/ 47296 h 530920"/>
              <a:gd name="connsiteX2" fmla="*/ 662152 w 1608083"/>
              <a:gd name="connsiteY2" fmla="*/ 472965 h 530920"/>
              <a:gd name="connsiteX3" fmla="*/ 1072056 w 1608083"/>
              <a:gd name="connsiteY3" fmla="*/ 0 h 530920"/>
              <a:gd name="connsiteX4" fmla="*/ 1308538 w 1608083"/>
              <a:gd name="connsiteY4" fmla="*/ 472965 h 530920"/>
              <a:gd name="connsiteX5" fmla="*/ 1512781 w 1608083"/>
              <a:gd name="connsiteY5" fmla="*/ 347727 h 530920"/>
              <a:gd name="connsiteX6" fmla="*/ 1608083 w 1608083"/>
              <a:gd name="connsiteY6" fmla="*/ 220717 h 530920"/>
              <a:gd name="connsiteX0" fmla="*/ 0 w 1856807"/>
              <a:gd name="connsiteY0" fmla="*/ 488731 h 530920"/>
              <a:gd name="connsiteX1" fmla="*/ 425669 w 1856807"/>
              <a:gd name="connsiteY1" fmla="*/ 47296 h 530920"/>
              <a:gd name="connsiteX2" fmla="*/ 662152 w 1856807"/>
              <a:gd name="connsiteY2" fmla="*/ 472965 h 530920"/>
              <a:gd name="connsiteX3" fmla="*/ 1072056 w 1856807"/>
              <a:gd name="connsiteY3" fmla="*/ 0 h 530920"/>
              <a:gd name="connsiteX4" fmla="*/ 1308538 w 1856807"/>
              <a:gd name="connsiteY4" fmla="*/ 472965 h 530920"/>
              <a:gd name="connsiteX5" fmla="*/ 1512781 w 1856807"/>
              <a:gd name="connsiteY5" fmla="*/ 347727 h 530920"/>
              <a:gd name="connsiteX6" fmla="*/ 1856807 w 1856807"/>
              <a:gd name="connsiteY6" fmla="*/ 126822 h 530920"/>
              <a:gd name="connsiteX0" fmla="*/ 0 w 1856807"/>
              <a:gd name="connsiteY0" fmla="*/ 488731 h 518105"/>
              <a:gd name="connsiteX1" fmla="*/ 425669 w 1856807"/>
              <a:gd name="connsiteY1" fmla="*/ 47296 h 518105"/>
              <a:gd name="connsiteX2" fmla="*/ 662152 w 1856807"/>
              <a:gd name="connsiteY2" fmla="*/ 472965 h 518105"/>
              <a:gd name="connsiteX3" fmla="*/ 1072056 w 1856807"/>
              <a:gd name="connsiteY3" fmla="*/ 0 h 518105"/>
              <a:gd name="connsiteX4" fmla="*/ 1308538 w 1856807"/>
              <a:gd name="connsiteY4" fmla="*/ 472965 h 518105"/>
              <a:gd name="connsiteX5" fmla="*/ 1568775 w 1856807"/>
              <a:gd name="connsiteY5" fmla="*/ 270838 h 518105"/>
              <a:gd name="connsiteX6" fmla="*/ 1856807 w 1856807"/>
              <a:gd name="connsiteY6" fmla="*/ 126822 h 518105"/>
              <a:gd name="connsiteX0" fmla="*/ 0 w 1856807"/>
              <a:gd name="connsiteY0" fmla="*/ 488731 h 506103"/>
              <a:gd name="connsiteX1" fmla="*/ 425669 w 1856807"/>
              <a:gd name="connsiteY1" fmla="*/ 47296 h 506103"/>
              <a:gd name="connsiteX2" fmla="*/ 662152 w 1856807"/>
              <a:gd name="connsiteY2" fmla="*/ 472965 h 506103"/>
              <a:gd name="connsiteX3" fmla="*/ 1072056 w 1856807"/>
              <a:gd name="connsiteY3" fmla="*/ 0 h 506103"/>
              <a:gd name="connsiteX4" fmla="*/ 1308538 w 1856807"/>
              <a:gd name="connsiteY4" fmla="*/ 472965 h 506103"/>
              <a:gd name="connsiteX5" fmla="*/ 1568775 w 1856807"/>
              <a:gd name="connsiteY5" fmla="*/ 198831 h 506103"/>
              <a:gd name="connsiteX6" fmla="*/ 1856807 w 1856807"/>
              <a:gd name="connsiteY6" fmla="*/ 126822 h 506103"/>
              <a:gd name="connsiteX0" fmla="*/ 0 w 2132849"/>
              <a:gd name="connsiteY0" fmla="*/ 488731 h 506103"/>
              <a:gd name="connsiteX1" fmla="*/ 425669 w 2132849"/>
              <a:gd name="connsiteY1" fmla="*/ 47296 h 506103"/>
              <a:gd name="connsiteX2" fmla="*/ 662152 w 2132849"/>
              <a:gd name="connsiteY2" fmla="*/ 472965 h 506103"/>
              <a:gd name="connsiteX3" fmla="*/ 1072056 w 2132849"/>
              <a:gd name="connsiteY3" fmla="*/ 0 h 506103"/>
              <a:gd name="connsiteX4" fmla="*/ 1308538 w 2132849"/>
              <a:gd name="connsiteY4" fmla="*/ 472965 h 506103"/>
              <a:gd name="connsiteX5" fmla="*/ 1568775 w 2132849"/>
              <a:gd name="connsiteY5" fmla="*/ 198831 h 506103"/>
              <a:gd name="connsiteX6" fmla="*/ 2132850 w 2132849"/>
              <a:gd name="connsiteY6" fmla="*/ 161562 h 50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849" h="506103">
                <a:moveTo>
                  <a:pt x="0" y="488731"/>
                </a:moveTo>
                <a:cubicBezTo>
                  <a:pt x="157655" y="269327"/>
                  <a:pt x="315310" y="49924"/>
                  <a:pt x="425669" y="47296"/>
                </a:cubicBezTo>
                <a:cubicBezTo>
                  <a:pt x="536028" y="44668"/>
                  <a:pt x="554421" y="480848"/>
                  <a:pt x="662152" y="472965"/>
                </a:cubicBezTo>
                <a:cubicBezTo>
                  <a:pt x="769883" y="465082"/>
                  <a:pt x="964325" y="0"/>
                  <a:pt x="1072056" y="0"/>
                </a:cubicBezTo>
                <a:cubicBezTo>
                  <a:pt x="1179787" y="0"/>
                  <a:pt x="1225752" y="439827"/>
                  <a:pt x="1308538" y="472965"/>
                </a:cubicBezTo>
                <a:cubicBezTo>
                  <a:pt x="1391324" y="506103"/>
                  <a:pt x="1431390" y="250732"/>
                  <a:pt x="1568775" y="198831"/>
                </a:cubicBezTo>
                <a:cubicBezTo>
                  <a:pt x="1706160" y="146930"/>
                  <a:pt x="2116966" y="182730"/>
                  <a:pt x="2132850" y="161562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42"/>
          <p:cNvSpPr/>
          <p:nvPr/>
        </p:nvSpPr>
        <p:spPr>
          <a:xfrm rot="20031038" flipH="1">
            <a:off x="3206976" y="2831315"/>
            <a:ext cx="690729" cy="174614"/>
          </a:xfrm>
          <a:custGeom>
            <a:avLst/>
            <a:gdLst>
              <a:gd name="connsiteX0" fmla="*/ 0 w 1608083"/>
              <a:gd name="connsiteY0" fmla="*/ 488731 h 509751"/>
              <a:gd name="connsiteX1" fmla="*/ 425669 w 1608083"/>
              <a:gd name="connsiteY1" fmla="*/ 47296 h 509751"/>
              <a:gd name="connsiteX2" fmla="*/ 662152 w 1608083"/>
              <a:gd name="connsiteY2" fmla="*/ 472965 h 509751"/>
              <a:gd name="connsiteX3" fmla="*/ 1072056 w 1608083"/>
              <a:gd name="connsiteY3" fmla="*/ 0 h 509751"/>
              <a:gd name="connsiteX4" fmla="*/ 1308538 w 1608083"/>
              <a:gd name="connsiteY4" fmla="*/ 472965 h 509751"/>
              <a:gd name="connsiteX5" fmla="*/ 1608083 w 1608083"/>
              <a:gd name="connsiteY5" fmla="*/ 220717 h 509751"/>
              <a:gd name="connsiteX0" fmla="*/ 0 w 1608083"/>
              <a:gd name="connsiteY0" fmla="*/ 488731 h 530920"/>
              <a:gd name="connsiteX1" fmla="*/ 425669 w 1608083"/>
              <a:gd name="connsiteY1" fmla="*/ 47296 h 530920"/>
              <a:gd name="connsiteX2" fmla="*/ 662152 w 1608083"/>
              <a:gd name="connsiteY2" fmla="*/ 472965 h 530920"/>
              <a:gd name="connsiteX3" fmla="*/ 1072056 w 1608083"/>
              <a:gd name="connsiteY3" fmla="*/ 0 h 530920"/>
              <a:gd name="connsiteX4" fmla="*/ 1308538 w 1608083"/>
              <a:gd name="connsiteY4" fmla="*/ 472965 h 530920"/>
              <a:gd name="connsiteX5" fmla="*/ 1512781 w 1608083"/>
              <a:gd name="connsiteY5" fmla="*/ 347727 h 530920"/>
              <a:gd name="connsiteX6" fmla="*/ 1608083 w 1608083"/>
              <a:gd name="connsiteY6" fmla="*/ 220717 h 530920"/>
              <a:gd name="connsiteX0" fmla="*/ 0 w 1856807"/>
              <a:gd name="connsiteY0" fmla="*/ 488731 h 530920"/>
              <a:gd name="connsiteX1" fmla="*/ 425669 w 1856807"/>
              <a:gd name="connsiteY1" fmla="*/ 47296 h 530920"/>
              <a:gd name="connsiteX2" fmla="*/ 662152 w 1856807"/>
              <a:gd name="connsiteY2" fmla="*/ 472965 h 530920"/>
              <a:gd name="connsiteX3" fmla="*/ 1072056 w 1856807"/>
              <a:gd name="connsiteY3" fmla="*/ 0 h 530920"/>
              <a:gd name="connsiteX4" fmla="*/ 1308538 w 1856807"/>
              <a:gd name="connsiteY4" fmla="*/ 472965 h 530920"/>
              <a:gd name="connsiteX5" fmla="*/ 1512781 w 1856807"/>
              <a:gd name="connsiteY5" fmla="*/ 347727 h 530920"/>
              <a:gd name="connsiteX6" fmla="*/ 1856807 w 1856807"/>
              <a:gd name="connsiteY6" fmla="*/ 126822 h 530920"/>
              <a:gd name="connsiteX0" fmla="*/ 0 w 1856807"/>
              <a:gd name="connsiteY0" fmla="*/ 488731 h 518105"/>
              <a:gd name="connsiteX1" fmla="*/ 425669 w 1856807"/>
              <a:gd name="connsiteY1" fmla="*/ 47296 h 518105"/>
              <a:gd name="connsiteX2" fmla="*/ 662152 w 1856807"/>
              <a:gd name="connsiteY2" fmla="*/ 472965 h 518105"/>
              <a:gd name="connsiteX3" fmla="*/ 1072056 w 1856807"/>
              <a:gd name="connsiteY3" fmla="*/ 0 h 518105"/>
              <a:gd name="connsiteX4" fmla="*/ 1308538 w 1856807"/>
              <a:gd name="connsiteY4" fmla="*/ 472965 h 518105"/>
              <a:gd name="connsiteX5" fmla="*/ 1568775 w 1856807"/>
              <a:gd name="connsiteY5" fmla="*/ 270838 h 518105"/>
              <a:gd name="connsiteX6" fmla="*/ 1856807 w 1856807"/>
              <a:gd name="connsiteY6" fmla="*/ 126822 h 518105"/>
              <a:gd name="connsiteX0" fmla="*/ 0 w 1856807"/>
              <a:gd name="connsiteY0" fmla="*/ 488731 h 506103"/>
              <a:gd name="connsiteX1" fmla="*/ 425669 w 1856807"/>
              <a:gd name="connsiteY1" fmla="*/ 47296 h 506103"/>
              <a:gd name="connsiteX2" fmla="*/ 662152 w 1856807"/>
              <a:gd name="connsiteY2" fmla="*/ 472965 h 506103"/>
              <a:gd name="connsiteX3" fmla="*/ 1072056 w 1856807"/>
              <a:gd name="connsiteY3" fmla="*/ 0 h 506103"/>
              <a:gd name="connsiteX4" fmla="*/ 1308538 w 1856807"/>
              <a:gd name="connsiteY4" fmla="*/ 472965 h 506103"/>
              <a:gd name="connsiteX5" fmla="*/ 1568775 w 1856807"/>
              <a:gd name="connsiteY5" fmla="*/ 198831 h 506103"/>
              <a:gd name="connsiteX6" fmla="*/ 1856807 w 1856807"/>
              <a:gd name="connsiteY6" fmla="*/ 126822 h 506103"/>
              <a:gd name="connsiteX0" fmla="*/ 0 w 2132849"/>
              <a:gd name="connsiteY0" fmla="*/ 488731 h 506103"/>
              <a:gd name="connsiteX1" fmla="*/ 425669 w 2132849"/>
              <a:gd name="connsiteY1" fmla="*/ 47296 h 506103"/>
              <a:gd name="connsiteX2" fmla="*/ 662152 w 2132849"/>
              <a:gd name="connsiteY2" fmla="*/ 472965 h 506103"/>
              <a:gd name="connsiteX3" fmla="*/ 1072056 w 2132849"/>
              <a:gd name="connsiteY3" fmla="*/ 0 h 506103"/>
              <a:gd name="connsiteX4" fmla="*/ 1308538 w 2132849"/>
              <a:gd name="connsiteY4" fmla="*/ 472965 h 506103"/>
              <a:gd name="connsiteX5" fmla="*/ 1568775 w 2132849"/>
              <a:gd name="connsiteY5" fmla="*/ 198831 h 506103"/>
              <a:gd name="connsiteX6" fmla="*/ 2132850 w 2132849"/>
              <a:gd name="connsiteY6" fmla="*/ 161562 h 50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849" h="506103">
                <a:moveTo>
                  <a:pt x="0" y="488731"/>
                </a:moveTo>
                <a:cubicBezTo>
                  <a:pt x="157655" y="269327"/>
                  <a:pt x="315310" y="49924"/>
                  <a:pt x="425669" y="47296"/>
                </a:cubicBezTo>
                <a:cubicBezTo>
                  <a:pt x="536028" y="44668"/>
                  <a:pt x="554421" y="480848"/>
                  <a:pt x="662152" y="472965"/>
                </a:cubicBezTo>
                <a:cubicBezTo>
                  <a:pt x="769883" y="465082"/>
                  <a:pt x="964325" y="0"/>
                  <a:pt x="1072056" y="0"/>
                </a:cubicBezTo>
                <a:cubicBezTo>
                  <a:pt x="1179787" y="0"/>
                  <a:pt x="1225752" y="439827"/>
                  <a:pt x="1308538" y="472965"/>
                </a:cubicBezTo>
                <a:cubicBezTo>
                  <a:pt x="1391324" y="506103"/>
                  <a:pt x="1431390" y="250732"/>
                  <a:pt x="1568775" y="198831"/>
                </a:cubicBezTo>
                <a:cubicBezTo>
                  <a:pt x="1706160" y="146930"/>
                  <a:pt x="2116966" y="182730"/>
                  <a:pt x="2132850" y="161562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Bildtext 1 23"/>
          <p:cNvSpPr/>
          <p:nvPr/>
        </p:nvSpPr>
        <p:spPr>
          <a:xfrm>
            <a:off x="2897422" y="5072567"/>
            <a:ext cx="1458554" cy="360040"/>
          </a:xfrm>
          <a:prstGeom prst="borderCallout1">
            <a:avLst>
              <a:gd name="adj1" fmla="val 53884"/>
              <a:gd name="adj2" fmla="val 106275"/>
              <a:gd name="adj3" fmla="val 90734"/>
              <a:gd name="adj4" fmla="val 155945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err="1" smtClean="0">
                <a:solidFill>
                  <a:prstClr val="black"/>
                </a:solidFill>
              </a:rPr>
              <a:t>Electron</a:t>
            </a:r>
            <a:r>
              <a:rPr lang="sv-SE" sz="1600" b="1" dirty="0" smtClean="0">
                <a:solidFill>
                  <a:prstClr val="black"/>
                </a:solidFill>
              </a:rPr>
              <a:t> source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37" name="Bildtext 1 25"/>
          <p:cNvSpPr/>
          <p:nvPr/>
        </p:nvSpPr>
        <p:spPr>
          <a:xfrm>
            <a:off x="1675072" y="769442"/>
            <a:ext cx="1996827" cy="402407"/>
          </a:xfrm>
          <a:prstGeom prst="borderCallout1">
            <a:avLst>
              <a:gd name="adj1" fmla="val 106079"/>
              <a:gd name="adj2" fmla="val 44927"/>
              <a:gd name="adj3" fmla="val 248883"/>
              <a:gd name="adj4" fmla="val 6212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>
                <a:solidFill>
                  <a:prstClr val="black"/>
                </a:solidFill>
              </a:rPr>
              <a:t>Ring (528 m </a:t>
            </a:r>
            <a:r>
              <a:rPr lang="sv-SE" sz="1600" b="1" dirty="0" err="1" smtClean="0">
                <a:solidFill>
                  <a:prstClr val="black"/>
                </a:solidFill>
              </a:rPr>
              <a:t>circumf</a:t>
            </a:r>
            <a:r>
              <a:rPr lang="sv-SE" sz="1600" b="1" dirty="0" smtClean="0">
                <a:solidFill>
                  <a:prstClr val="black"/>
                </a:solidFill>
              </a:rPr>
              <a:t>)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38" name="Bildtext 1 28"/>
          <p:cNvSpPr/>
          <p:nvPr/>
        </p:nvSpPr>
        <p:spPr>
          <a:xfrm>
            <a:off x="1526145" y="4055777"/>
            <a:ext cx="1674812" cy="504056"/>
          </a:xfrm>
          <a:prstGeom prst="borderCallout1">
            <a:avLst>
              <a:gd name="adj1" fmla="val 37184"/>
              <a:gd name="adj2" fmla="val 101833"/>
              <a:gd name="adj3" fmla="val 103151"/>
              <a:gd name="adj4" fmla="val 16542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err="1" smtClean="0">
                <a:solidFill>
                  <a:prstClr val="black"/>
                </a:solidFill>
              </a:rPr>
              <a:t>Linear</a:t>
            </a:r>
            <a:r>
              <a:rPr lang="sv-SE" sz="1600" b="1" dirty="0" smtClean="0">
                <a:solidFill>
                  <a:prstClr val="black"/>
                </a:solidFill>
              </a:rPr>
              <a:t> accelerator </a:t>
            </a:r>
            <a:r>
              <a:rPr lang="sv-SE" sz="1600" b="1" dirty="0">
                <a:solidFill>
                  <a:prstClr val="black"/>
                </a:solidFill>
              </a:rPr>
              <a:t>(ca 250 m)</a:t>
            </a:r>
          </a:p>
        </p:txBody>
      </p:sp>
      <p:sp>
        <p:nvSpPr>
          <p:cNvPr id="39" name="Bildtext 1 30"/>
          <p:cNvSpPr/>
          <p:nvPr/>
        </p:nvSpPr>
        <p:spPr>
          <a:xfrm>
            <a:off x="32392" y="2767580"/>
            <a:ext cx="2016224" cy="381620"/>
          </a:xfrm>
          <a:prstGeom prst="borderCallout1">
            <a:avLst>
              <a:gd name="adj1" fmla="val 54272"/>
              <a:gd name="adj2" fmla="val 101924"/>
              <a:gd name="adj3" fmla="val 167301"/>
              <a:gd name="adj4" fmla="val 14450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>
                <a:solidFill>
                  <a:prstClr val="black"/>
                </a:solidFill>
              </a:rPr>
              <a:t>Ring (96 m  </a:t>
            </a:r>
            <a:r>
              <a:rPr lang="sv-SE" sz="1600" b="1" dirty="0" err="1" smtClean="0">
                <a:solidFill>
                  <a:prstClr val="black"/>
                </a:solidFill>
              </a:rPr>
              <a:t>circumf</a:t>
            </a:r>
            <a:r>
              <a:rPr lang="sv-SE" sz="1600" b="1" dirty="0" smtClean="0">
                <a:solidFill>
                  <a:prstClr val="black"/>
                </a:solidFill>
              </a:rPr>
              <a:t>)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40" name="Bildtext 1 27"/>
          <p:cNvSpPr/>
          <p:nvPr/>
        </p:nvSpPr>
        <p:spPr>
          <a:xfrm>
            <a:off x="5531853" y="821891"/>
            <a:ext cx="2186057" cy="407417"/>
          </a:xfrm>
          <a:prstGeom prst="borderCallout1">
            <a:avLst>
              <a:gd name="adj1" fmla="val 111928"/>
              <a:gd name="adj2" fmla="val 50703"/>
              <a:gd name="adj3" fmla="val 363961"/>
              <a:gd name="adj4" fmla="val -2380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Experimental stations</a:t>
            </a:r>
            <a:endParaRPr lang="sv-SE" sz="1600" dirty="0">
              <a:solidFill>
                <a:prstClr val="black"/>
              </a:solidFill>
            </a:endParaRPr>
          </a:p>
        </p:txBody>
      </p:sp>
      <p:pic>
        <p:nvPicPr>
          <p:cNvPr id="43" name="Picture 2" descr="C:\Users\Sverker\Documents\Övrigt\Fysikaktuellt 2015\1-2S5D6229_Perry Nordeng -f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52" t="17778" r="39099" b="73001"/>
          <a:stretch/>
        </p:blipFill>
        <p:spPr bwMode="auto">
          <a:xfrm>
            <a:off x="4318905" y="1219332"/>
            <a:ext cx="1248032" cy="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Synchrotron Light ?</a:t>
            </a:r>
            <a:endParaRPr lang="sv-S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llips 48"/>
          <p:cNvSpPr/>
          <p:nvPr/>
        </p:nvSpPr>
        <p:spPr>
          <a:xfrm>
            <a:off x="5364088" y="5445224"/>
            <a:ext cx="144016" cy="144000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0" name="Freeform 42"/>
          <p:cNvSpPr/>
          <p:nvPr/>
        </p:nvSpPr>
        <p:spPr>
          <a:xfrm rot="3067940" flipH="1">
            <a:off x="1650945" y="2044383"/>
            <a:ext cx="184553" cy="168620"/>
          </a:xfrm>
          <a:custGeom>
            <a:avLst/>
            <a:gdLst>
              <a:gd name="connsiteX0" fmla="*/ 0 w 1608083"/>
              <a:gd name="connsiteY0" fmla="*/ 488731 h 509751"/>
              <a:gd name="connsiteX1" fmla="*/ 425669 w 1608083"/>
              <a:gd name="connsiteY1" fmla="*/ 47296 h 509751"/>
              <a:gd name="connsiteX2" fmla="*/ 662152 w 1608083"/>
              <a:gd name="connsiteY2" fmla="*/ 472965 h 509751"/>
              <a:gd name="connsiteX3" fmla="*/ 1072056 w 1608083"/>
              <a:gd name="connsiteY3" fmla="*/ 0 h 509751"/>
              <a:gd name="connsiteX4" fmla="*/ 1308538 w 1608083"/>
              <a:gd name="connsiteY4" fmla="*/ 472965 h 509751"/>
              <a:gd name="connsiteX5" fmla="*/ 1608083 w 1608083"/>
              <a:gd name="connsiteY5" fmla="*/ 220717 h 509751"/>
              <a:gd name="connsiteX0" fmla="*/ 0 w 1608083"/>
              <a:gd name="connsiteY0" fmla="*/ 488731 h 530920"/>
              <a:gd name="connsiteX1" fmla="*/ 425669 w 1608083"/>
              <a:gd name="connsiteY1" fmla="*/ 47296 h 530920"/>
              <a:gd name="connsiteX2" fmla="*/ 662152 w 1608083"/>
              <a:gd name="connsiteY2" fmla="*/ 472965 h 530920"/>
              <a:gd name="connsiteX3" fmla="*/ 1072056 w 1608083"/>
              <a:gd name="connsiteY3" fmla="*/ 0 h 530920"/>
              <a:gd name="connsiteX4" fmla="*/ 1308538 w 1608083"/>
              <a:gd name="connsiteY4" fmla="*/ 472965 h 530920"/>
              <a:gd name="connsiteX5" fmla="*/ 1512781 w 1608083"/>
              <a:gd name="connsiteY5" fmla="*/ 347727 h 530920"/>
              <a:gd name="connsiteX6" fmla="*/ 1608083 w 1608083"/>
              <a:gd name="connsiteY6" fmla="*/ 220717 h 530920"/>
              <a:gd name="connsiteX0" fmla="*/ 0 w 1856807"/>
              <a:gd name="connsiteY0" fmla="*/ 488731 h 530920"/>
              <a:gd name="connsiteX1" fmla="*/ 425669 w 1856807"/>
              <a:gd name="connsiteY1" fmla="*/ 47296 h 530920"/>
              <a:gd name="connsiteX2" fmla="*/ 662152 w 1856807"/>
              <a:gd name="connsiteY2" fmla="*/ 472965 h 530920"/>
              <a:gd name="connsiteX3" fmla="*/ 1072056 w 1856807"/>
              <a:gd name="connsiteY3" fmla="*/ 0 h 530920"/>
              <a:gd name="connsiteX4" fmla="*/ 1308538 w 1856807"/>
              <a:gd name="connsiteY4" fmla="*/ 472965 h 530920"/>
              <a:gd name="connsiteX5" fmla="*/ 1512781 w 1856807"/>
              <a:gd name="connsiteY5" fmla="*/ 347727 h 530920"/>
              <a:gd name="connsiteX6" fmla="*/ 1856807 w 1856807"/>
              <a:gd name="connsiteY6" fmla="*/ 126822 h 530920"/>
              <a:gd name="connsiteX0" fmla="*/ 0 w 1856807"/>
              <a:gd name="connsiteY0" fmla="*/ 488731 h 518105"/>
              <a:gd name="connsiteX1" fmla="*/ 425669 w 1856807"/>
              <a:gd name="connsiteY1" fmla="*/ 47296 h 518105"/>
              <a:gd name="connsiteX2" fmla="*/ 662152 w 1856807"/>
              <a:gd name="connsiteY2" fmla="*/ 472965 h 518105"/>
              <a:gd name="connsiteX3" fmla="*/ 1072056 w 1856807"/>
              <a:gd name="connsiteY3" fmla="*/ 0 h 518105"/>
              <a:gd name="connsiteX4" fmla="*/ 1308538 w 1856807"/>
              <a:gd name="connsiteY4" fmla="*/ 472965 h 518105"/>
              <a:gd name="connsiteX5" fmla="*/ 1568775 w 1856807"/>
              <a:gd name="connsiteY5" fmla="*/ 270838 h 518105"/>
              <a:gd name="connsiteX6" fmla="*/ 1856807 w 1856807"/>
              <a:gd name="connsiteY6" fmla="*/ 126822 h 518105"/>
              <a:gd name="connsiteX0" fmla="*/ 0 w 1856807"/>
              <a:gd name="connsiteY0" fmla="*/ 488731 h 506103"/>
              <a:gd name="connsiteX1" fmla="*/ 425669 w 1856807"/>
              <a:gd name="connsiteY1" fmla="*/ 47296 h 506103"/>
              <a:gd name="connsiteX2" fmla="*/ 662152 w 1856807"/>
              <a:gd name="connsiteY2" fmla="*/ 472965 h 506103"/>
              <a:gd name="connsiteX3" fmla="*/ 1072056 w 1856807"/>
              <a:gd name="connsiteY3" fmla="*/ 0 h 506103"/>
              <a:gd name="connsiteX4" fmla="*/ 1308538 w 1856807"/>
              <a:gd name="connsiteY4" fmla="*/ 472965 h 506103"/>
              <a:gd name="connsiteX5" fmla="*/ 1568775 w 1856807"/>
              <a:gd name="connsiteY5" fmla="*/ 198831 h 506103"/>
              <a:gd name="connsiteX6" fmla="*/ 1856807 w 1856807"/>
              <a:gd name="connsiteY6" fmla="*/ 126822 h 506103"/>
              <a:gd name="connsiteX0" fmla="*/ 0 w 2132849"/>
              <a:gd name="connsiteY0" fmla="*/ 488731 h 506103"/>
              <a:gd name="connsiteX1" fmla="*/ 425669 w 2132849"/>
              <a:gd name="connsiteY1" fmla="*/ 47296 h 506103"/>
              <a:gd name="connsiteX2" fmla="*/ 662152 w 2132849"/>
              <a:gd name="connsiteY2" fmla="*/ 472965 h 506103"/>
              <a:gd name="connsiteX3" fmla="*/ 1072056 w 2132849"/>
              <a:gd name="connsiteY3" fmla="*/ 0 h 506103"/>
              <a:gd name="connsiteX4" fmla="*/ 1308538 w 2132849"/>
              <a:gd name="connsiteY4" fmla="*/ 472965 h 506103"/>
              <a:gd name="connsiteX5" fmla="*/ 1568775 w 2132849"/>
              <a:gd name="connsiteY5" fmla="*/ 198831 h 506103"/>
              <a:gd name="connsiteX6" fmla="*/ 2132850 w 2132849"/>
              <a:gd name="connsiteY6" fmla="*/ 161562 h 506103"/>
              <a:gd name="connsiteX0" fmla="*/ 0 w 2976609"/>
              <a:gd name="connsiteY0" fmla="*/ 488731 h 488730"/>
              <a:gd name="connsiteX1" fmla="*/ 425669 w 2976609"/>
              <a:gd name="connsiteY1" fmla="*/ 47296 h 488730"/>
              <a:gd name="connsiteX2" fmla="*/ 662152 w 2976609"/>
              <a:gd name="connsiteY2" fmla="*/ 472965 h 488730"/>
              <a:gd name="connsiteX3" fmla="*/ 1072056 w 2976609"/>
              <a:gd name="connsiteY3" fmla="*/ 0 h 488730"/>
              <a:gd name="connsiteX4" fmla="*/ 1308538 w 2976609"/>
              <a:gd name="connsiteY4" fmla="*/ 472965 h 488730"/>
              <a:gd name="connsiteX5" fmla="*/ 1568775 w 2976609"/>
              <a:gd name="connsiteY5" fmla="*/ 198831 h 488730"/>
              <a:gd name="connsiteX6" fmla="*/ 2976610 w 2976609"/>
              <a:gd name="connsiteY6" fmla="*/ 234510 h 488730"/>
              <a:gd name="connsiteX0" fmla="*/ 0 w 1568773"/>
              <a:gd name="connsiteY0" fmla="*/ 488731 h 488730"/>
              <a:gd name="connsiteX1" fmla="*/ 425669 w 1568773"/>
              <a:gd name="connsiteY1" fmla="*/ 47296 h 488730"/>
              <a:gd name="connsiteX2" fmla="*/ 662152 w 1568773"/>
              <a:gd name="connsiteY2" fmla="*/ 472965 h 488730"/>
              <a:gd name="connsiteX3" fmla="*/ 1072056 w 1568773"/>
              <a:gd name="connsiteY3" fmla="*/ 0 h 488730"/>
              <a:gd name="connsiteX4" fmla="*/ 1308538 w 1568773"/>
              <a:gd name="connsiteY4" fmla="*/ 472965 h 488730"/>
              <a:gd name="connsiteX5" fmla="*/ 1568775 w 1568773"/>
              <a:gd name="connsiteY5" fmla="*/ 198831 h 4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773" h="488730">
                <a:moveTo>
                  <a:pt x="0" y="488731"/>
                </a:moveTo>
                <a:cubicBezTo>
                  <a:pt x="157655" y="269327"/>
                  <a:pt x="315310" y="49924"/>
                  <a:pt x="425669" y="47296"/>
                </a:cubicBezTo>
                <a:cubicBezTo>
                  <a:pt x="536028" y="44668"/>
                  <a:pt x="554421" y="480848"/>
                  <a:pt x="662152" y="472965"/>
                </a:cubicBezTo>
                <a:cubicBezTo>
                  <a:pt x="769883" y="465082"/>
                  <a:pt x="964325" y="0"/>
                  <a:pt x="1072056" y="0"/>
                </a:cubicBezTo>
                <a:cubicBezTo>
                  <a:pt x="1179787" y="0"/>
                  <a:pt x="1225752" y="439827"/>
                  <a:pt x="1308538" y="472965"/>
                </a:cubicBezTo>
                <a:cubicBezTo>
                  <a:pt x="1391324" y="506103"/>
                  <a:pt x="1431390" y="250732"/>
                  <a:pt x="1568775" y="198831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6743700" y="2564888"/>
            <a:ext cx="2324100" cy="2549525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>
                <a:effectLst/>
              </a:rPr>
              <a:t>Properties: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ffectLst/>
              </a:rPr>
              <a:t>Wide band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ffectLst/>
              </a:rPr>
              <a:t>High intensity/Brilliance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ffectLst/>
              </a:rPr>
              <a:t>Polarization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ffectLst/>
              </a:rPr>
              <a:t>Time structure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253" y="6328371"/>
            <a:ext cx="1867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Pictures and animation by </a:t>
            </a:r>
            <a:r>
              <a:rPr lang="en-US" sz="1100" dirty="0" err="1" smtClean="0">
                <a:solidFill>
                  <a:schemeClr val="bg2"/>
                </a:solidFill>
              </a:rPr>
              <a:t>S.Werin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24427 -0.30764 " pathEditMode="relative" rAng="0" ptsTypes="AA">
                                      <p:cBhvr>
                                        <p:cTn id="9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629E-6 C -0.00121 -0.01064 0.0132 -0.02221 0.03229 -0.02499 C 0.0507 -0.028 0.0665 -0.01851 0.06684 -0.00972 C 0.06806 0.00139 0.054 0.0125 0.03525 0.01505 C 0.01684 0.01782 0.0007 0.01111 -2.22222E-6 -4.2629E-6 Z " pathEditMode="relative" rAng="-48973268" ptsTypes="fffff">
                                      <p:cBhvr>
                                        <p:cTn id="18" dur="1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6 1.85185E-6 L -0.24427 -0.30764 " pathEditMode="relative" rAng="0" ptsTypes="AA">
                                      <p:cBhvr>
                                        <p:cTn id="22" dur="1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629E-6 C -0.00121 -0.01064 0.0132 -0.02221 0.03229 -0.02499 C 0.0507 -0.028 0.0665 -0.01851 0.06684 -0.00972 C 0.06806 0.00139 0.054 0.0125 0.03525 0.01505 C 0.01684 0.01782 0.0007 0.01111 -2.22222E-6 -4.2629E-6 Z " pathEditMode="relative" rAng="-48973268" ptsTypes="fffff">
                                      <p:cBhvr>
                                        <p:cTn id="31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5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6 1.85185E-6 L -0.24427 -0.30764 " pathEditMode="relative" rAng="0" ptsTypes="AA">
                                      <p:cBhvr>
                                        <p:cTn id="35" dur="1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629E-6 C -0.00121 -0.01064 0.0132 -0.02221 0.03229 -0.02499 C 0.0507 -0.028 0.0665 -0.01851 0.06684 -0.00972 C 0.06806 0.00139 0.054 0.0125 0.03525 0.01505 C 0.01684 0.01782 0.0007 0.01111 -2.22222E-6 -4.2629E-6 Z " pathEditMode="relative" rAng="-48973268" ptsTypes="fffff">
                                      <p:cBhvr>
                                        <p:cTn id="44" dur="1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5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6 1.85185E-6 L -0.24427 -0.30764 " pathEditMode="relative" rAng="0" ptsTypes="AA">
                                      <p:cBhvr>
                                        <p:cTn id="48" dur="1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629E-6 C -0.00121 -0.01064 0.0132 -0.02221 0.03229 -0.02499 C 0.0507 -0.028 0.0665 -0.01851 0.06684 -0.00972 C 0.06806 0.00139 0.054 0.0125 0.03525 0.01505 C 0.01684 0.01782 0.0007 0.01111 -2.22222E-6 -4.2629E-6 Z " pathEditMode="relative" rAng="-48973268" ptsTypes="fffff">
                                      <p:cBhvr>
                                        <p:cTn id="57" dur="1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50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00"/>
                            </p:stCondLst>
                            <p:childTnLst>
                              <p:par>
                                <p:cTn id="88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4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400"/>
                            </p:stCondLst>
                            <p:childTnLst>
                              <p:par>
                                <p:cTn id="101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6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600"/>
                            </p:stCondLst>
                            <p:childTnLst>
                              <p:par>
                                <p:cTn id="114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2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53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4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166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6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600"/>
                            </p:stCondLst>
                            <p:childTnLst>
                              <p:par>
                                <p:cTn id="179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1.85185E-6 L -0.34722 -0.4333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80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1800"/>
                            </p:stCondLst>
                            <p:childTnLst>
                              <p:par>
                                <p:cTn id="192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00834 -0.04467 0.05191 -0.09953 0.13402 -0.11898 C 0.21527 -0.14143 0.28437 -0.10486 0.28923 -0.06828 C 0.29479 -0.02245 0.23836 0.03125 0.15607 0.05093 C 0.07708 0.06968 0.00416 0.04931 -0.00035 0.00093 Z " pathEditMode="relative" rAng="-92403933" ptsTypes="fffff">
                                      <p:cBhvr>
                                        <p:cTn id="1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3611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8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6 -0.00069 L -0.40382 -0.4939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6200"/>
                            </p:stCondLst>
                            <p:childTnLst>
                              <p:par>
                                <p:cTn id="2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30712 -0.4201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21019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4" grpId="0" animBg="1"/>
      <p:bldP spid="54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13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" y="162961"/>
            <a:ext cx="9017251" cy="78389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Using Light To Understand the World</a:t>
            </a:r>
            <a:endParaRPr lang="en-US" dirty="0">
              <a:solidFill>
                <a:srgbClr val="0066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79841" y="2326820"/>
            <a:ext cx="7107191" cy="4165600"/>
            <a:chOff x="1179841" y="2326820"/>
            <a:chExt cx="7107191" cy="4165600"/>
          </a:xfrm>
        </p:grpSpPr>
        <p:grpSp>
          <p:nvGrpSpPr>
            <p:cNvPr id="10" name="Group 9"/>
            <p:cNvGrpSpPr/>
            <p:nvPr/>
          </p:nvGrpSpPr>
          <p:grpSpPr>
            <a:xfrm>
              <a:off x="1179841" y="2326820"/>
              <a:ext cx="6910184" cy="4165600"/>
              <a:chOff x="1179841" y="2326820"/>
              <a:chExt cx="6910184" cy="4165600"/>
            </a:xfrm>
          </p:grpSpPr>
          <p:pic>
            <p:nvPicPr>
              <p:cNvPr id="7" name="Picture 13" descr="Galileo introduces his telescope to the doge Leonardo Donato in 16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550" y="2326820"/>
                <a:ext cx="367347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6" descr="1022119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475" y="3488870"/>
                <a:ext cx="2246313" cy="3003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179841" y="3485091"/>
                <a:ext cx="2169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2"/>
                    </a:solidFill>
                  </a:rPr>
                  <a:t>Galileo 1564 </a:t>
                </a:r>
                <a:r>
                  <a:rPr lang="sv-SE" sz="1600" dirty="0" smtClean="0">
                    <a:solidFill>
                      <a:schemeClr val="bg2"/>
                    </a:solidFill>
                  </a:rPr>
                  <a:t>- 1642 </a:t>
                </a: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19542" y="6133843"/>
              <a:ext cx="4067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2"/>
                  </a:solidFill>
                </a:rPr>
                <a:t>The telescope is presented to the Doge of Venice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9775" y="994238"/>
            <a:ext cx="4681953" cy="2493045"/>
            <a:chOff x="1009775" y="994238"/>
            <a:chExt cx="4681953" cy="2493045"/>
          </a:xfrm>
        </p:grpSpPr>
        <p:grpSp>
          <p:nvGrpSpPr>
            <p:cNvPr id="11" name="Group 10"/>
            <p:cNvGrpSpPr/>
            <p:nvPr/>
          </p:nvGrpSpPr>
          <p:grpSpPr>
            <a:xfrm>
              <a:off x="1009775" y="1171120"/>
              <a:ext cx="3387725" cy="2316163"/>
              <a:chOff x="1009775" y="1171120"/>
              <a:chExt cx="3387725" cy="2316163"/>
            </a:xfrm>
          </p:grpSpPr>
          <p:pic>
            <p:nvPicPr>
              <p:cNvPr id="5" name="Picture 9" descr="tool_1_leuw-scop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0950" y="1236208"/>
                <a:ext cx="2876550" cy="2251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Box 11"/>
              <p:cNvSpPr txBox="1">
                <a:spLocks noChangeArrowheads="1"/>
              </p:cNvSpPr>
              <p:nvPr/>
            </p:nvSpPr>
            <p:spPr bwMode="auto">
              <a:xfrm>
                <a:off x="1009775" y="1171120"/>
                <a:ext cx="1752600" cy="846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Anton van Leeuwenhoek </a:t>
                </a:r>
              </a:p>
              <a:p>
                <a:pPr>
                  <a:spcBef>
                    <a:spcPct val="50000"/>
                  </a:spcBef>
                </a:pPr>
                <a:r>
                  <a:rPr lang="pt-BR" sz="14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1632-1723 </a:t>
                </a:r>
              </a:p>
            </p:txBody>
          </p:sp>
        </p:grpSp>
        <p:pic>
          <p:nvPicPr>
            <p:cNvPr id="91140" name="Picture 4" descr="http://upload.wikimedia.org/wikipedia/en/thumb/8/86/Seleno_LM.jpg/500px-Seleno_LM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0077"/>
            <a:stretch/>
          </p:blipFill>
          <p:spPr bwMode="auto">
            <a:xfrm>
              <a:off x="4503008" y="994238"/>
              <a:ext cx="118872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11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Why Synchrotron Light ?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22644"/>
            <a:ext cx="88265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088" y="5787020"/>
            <a:ext cx="293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Lawrence </a:t>
            </a:r>
            <a:r>
              <a:rPr lang="en-US" sz="1200" dirty="0" err="1" smtClean="0"/>
              <a:t>Berkely</a:t>
            </a:r>
            <a:r>
              <a:rPr lang="en-US" sz="1200" dirty="0" smtClean="0"/>
              <a:t>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6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http://farm1.static.flickr.com/101/265489731_c68ab1ee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00597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916" y="5958371"/>
            <a:ext cx="1819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effectLst/>
              </a:rPr>
              <a:t>Photo: Vasa Museum</a:t>
            </a:r>
            <a:endParaRPr lang="en-US" sz="1100" dirty="0">
              <a:solidFill>
                <a:schemeClr val="bg2">
                  <a:lumMod val="6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6327642"/>
            <a:ext cx="3945890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 smtClean="0">
                <a:effectLst/>
              </a:rPr>
              <a:t>Sandstrom</a:t>
            </a:r>
            <a:r>
              <a:rPr lang="en-US" sz="900" dirty="0" smtClean="0">
                <a:effectLst/>
              </a:rPr>
              <a:t>, M. </a:t>
            </a:r>
            <a:r>
              <a:rPr lang="en-US" sz="900" i="1" dirty="0" smtClean="0">
                <a:effectLst/>
              </a:rPr>
              <a:t>et al</a:t>
            </a:r>
            <a:r>
              <a:rPr lang="en-US" sz="900" dirty="0" smtClean="0">
                <a:effectLst/>
              </a:rPr>
              <a:t>. </a:t>
            </a:r>
            <a:r>
              <a:rPr lang="en-US" sz="900" b="1" dirty="0" smtClean="0">
                <a:effectLst/>
              </a:rPr>
              <a:t>Deterioration of the seventeenth-century warship vasa by internal formation of </a:t>
            </a:r>
            <a:r>
              <a:rPr lang="en-US" sz="900" b="1" dirty="0" err="1" smtClean="0">
                <a:effectLst/>
              </a:rPr>
              <a:t>sulphuric</a:t>
            </a:r>
            <a:r>
              <a:rPr lang="en-US" sz="900" b="1" dirty="0" smtClean="0">
                <a:effectLst/>
              </a:rPr>
              <a:t> acid</a:t>
            </a:r>
            <a:r>
              <a:rPr lang="en-US" sz="900" dirty="0" smtClean="0">
                <a:effectLst/>
              </a:rPr>
              <a:t>. </a:t>
            </a:r>
            <a:r>
              <a:rPr lang="en-US" sz="900" i="1" dirty="0" smtClean="0">
                <a:effectLst/>
              </a:rPr>
              <a:t>Nature</a:t>
            </a:r>
            <a:r>
              <a:rPr lang="en-US" sz="900" dirty="0" smtClean="0">
                <a:effectLst/>
              </a:rPr>
              <a:t> </a:t>
            </a:r>
            <a:r>
              <a:rPr lang="en-US" sz="900" b="1" dirty="0" smtClean="0">
                <a:effectLst/>
              </a:rPr>
              <a:t>415,</a:t>
            </a:r>
            <a:r>
              <a:rPr lang="en-US" sz="900" dirty="0" smtClean="0">
                <a:effectLst/>
              </a:rPr>
              <a:t> 893 - 897 (2002)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2" y="3729158"/>
            <a:ext cx="1278996" cy="2481253"/>
          </a:xfrm>
          <a:prstGeom prst="rect">
            <a:avLst/>
          </a:prstGeom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08" y="3247293"/>
            <a:ext cx="2919703" cy="29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66114" y="6304196"/>
            <a:ext cx="4342130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 smtClean="0">
                <a:effectLst/>
              </a:rPr>
              <a:t>J.Lindgren</a:t>
            </a:r>
            <a:r>
              <a:rPr lang="en-US" sz="900" dirty="0" smtClean="0">
                <a:effectLst/>
              </a:rPr>
              <a:t> et al, </a:t>
            </a:r>
            <a:r>
              <a:rPr lang="en-US" sz="900" b="1" dirty="0" smtClean="0">
                <a:effectLst/>
              </a:rPr>
              <a:t>Molecular preservation of the pigment melanin</a:t>
            </a:r>
          </a:p>
          <a:p>
            <a:pPr algn="l"/>
            <a:r>
              <a:rPr lang="en-US" sz="900" b="1" dirty="0" smtClean="0">
                <a:effectLst/>
              </a:rPr>
              <a:t>in fossil </a:t>
            </a:r>
            <a:r>
              <a:rPr lang="en-US" sz="900" b="1" dirty="0" err="1" smtClean="0">
                <a:effectLst/>
              </a:rPr>
              <a:t>melanosomes</a:t>
            </a:r>
            <a:r>
              <a:rPr lang="en-US" sz="900" dirty="0" smtClean="0">
                <a:effectLst/>
              </a:rPr>
              <a:t>, Nature Communications DOI: 10.1038/ncomms1819 (2012)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945176" y="775192"/>
            <a:ext cx="5384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effectLst/>
              </a:rPr>
              <a:t>A.Malachias</a:t>
            </a:r>
            <a:r>
              <a:rPr lang="en-US" sz="1100" dirty="0" smtClean="0">
                <a:effectLst/>
              </a:rPr>
              <a:t> et </a:t>
            </a:r>
            <a:r>
              <a:rPr lang="en-US" sz="1100" dirty="0" err="1" smtClean="0">
                <a:effectLst/>
              </a:rPr>
              <a:t>ak</a:t>
            </a:r>
            <a:r>
              <a:rPr lang="en-US" sz="1100" dirty="0" smtClean="0">
                <a:effectLst/>
              </a:rPr>
              <a:t>, </a:t>
            </a:r>
            <a:r>
              <a:rPr lang="en-US" sz="1100" i="1" dirty="0" smtClean="0">
                <a:effectLst/>
              </a:rPr>
              <a:t>3D </a:t>
            </a:r>
            <a:r>
              <a:rPr lang="en-US" sz="1100" i="1" dirty="0">
                <a:effectLst/>
              </a:rPr>
              <a:t>Composition of Epitaxial </a:t>
            </a:r>
            <a:r>
              <a:rPr lang="en-US" sz="1100" i="1" dirty="0" err="1">
                <a:effectLst/>
              </a:rPr>
              <a:t>Nanocrystals</a:t>
            </a:r>
            <a:r>
              <a:rPr lang="en-US" sz="1100" i="1" dirty="0">
                <a:effectLst/>
              </a:rPr>
              <a:t> by Anomalous X-Ray </a:t>
            </a:r>
            <a:r>
              <a:rPr lang="en-US" sz="1100" i="1" dirty="0" smtClean="0">
                <a:effectLst/>
              </a:rPr>
              <a:t>Diffraction</a:t>
            </a:r>
            <a:r>
              <a:rPr lang="en-US" sz="1100" dirty="0" smtClean="0">
                <a:effectLst/>
              </a:rPr>
              <a:t>, PRL </a:t>
            </a:r>
            <a:r>
              <a:rPr lang="en-US" sz="1100" b="1" dirty="0" smtClean="0">
                <a:effectLst/>
              </a:rPr>
              <a:t>99</a:t>
            </a:r>
            <a:r>
              <a:rPr lang="en-US" sz="1100" b="1" i="1" dirty="0" smtClean="0">
                <a:effectLst/>
              </a:rPr>
              <a:t>, </a:t>
            </a:r>
            <a:r>
              <a:rPr lang="en-US" sz="1100" dirty="0" smtClean="0">
                <a:effectLst/>
              </a:rPr>
              <a:t>17 (2003)</a:t>
            </a:r>
            <a:endParaRPr lang="en-US" sz="1100" dirty="0">
              <a:effectLst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23" y="1194012"/>
            <a:ext cx="2605661" cy="204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" y="3164422"/>
            <a:ext cx="5040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>
                <a:solidFill>
                  <a:schemeClr val="tx1"/>
                </a:solidFill>
                <a:effectLst/>
              </a:rPr>
              <a:t>OLIVEIRA, M. A</a:t>
            </a:r>
            <a:r>
              <a:rPr lang="en-GB" sz="1100" dirty="0" smtClean="0">
                <a:solidFill>
                  <a:schemeClr val="tx1"/>
                </a:solidFill>
                <a:effectLst/>
              </a:rPr>
              <a:t>. et al.</a:t>
            </a:r>
            <a:r>
              <a:rPr lang="en-GB" sz="11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1100" i="1" dirty="0">
                <a:solidFill>
                  <a:schemeClr val="tx1"/>
                </a:solidFill>
                <a:effectLst/>
              </a:rPr>
              <a:t>Crystallization and preliminary X-ray diffraction analysis of an oxidized state of </a:t>
            </a:r>
            <a:r>
              <a:rPr lang="en-GB" sz="1100" i="1" dirty="0" err="1">
                <a:solidFill>
                  <a:schemeClr val="tx1"/>
                </a:solidFill>
                <a:effectLst/>
              </a:rPr>
              <a:t>Ohr</a:t>
            </a:r>
            <a:r>
              <a:rPr lang="en-GB" sz="1100" i="1" dirty="0">
                <a:solidFill>
                  <a:schemeClr val="tx1"/>
                </a:solidFill>
                <a:effectLst/>
              </a:rPr>
              <a:t> from </a:t>
            </a:r>
            <a:r>
              <a:rPr lang="en-GB" sz="1100" i="1" dirty="0" err="1">
                <a:solidFill>
                  <a:schemeClr val="tx1"/>
                </a:solidFill>
                <a:effectLst/>
              </a:rPr>
              <a:t>Xylella</a:t>
            </a:r>
            <a:r>
              <a:rPr lang="en-GB" sz="1100" i="1" dirty="0">
                <a:solidFill>
                  <a:schemeClr val="tx1"/>
                </a:solidFill>
                <a:effectLst/>
              </a:rPr>
              <a:t> </a:t>
            </a:r>
            <a:r>
              <a:rPr lang="en-GB" sz="1100" i="1" dirty="0" err="1">
                <a:solidFill>
                  <a:schemeClr val="tx1"/>
                </a:solidFill>
                <a:effectLst/>
              </a:rPr>
              <a:t>fastidiosa</a:t>
            </a:r>
            <a:r>
              <a:rPr lang="en-GB" sz="1100" i="1" dirty="0">
                <a:solidFill>
                  <a:schemeClr val="tx1"/>
                </a:solidFill>
                <a:effectLst/>
              </a:rPr>
              <a:t>.</a:t>
            </a:r>
            <a:r>
              <a:rPr lang="en-GB" sz="1100" dirty="0">
                <a:solidFill>
                  <a:schemeClr val="tx1"/>
                </a:solidFill>
                <a:effectLst/>
              </a:rPr>
              <a:t> </a:t>
            </a:r>
            <a:r>
              <a:rPr lang="en-GB" sz="1100" dirty="0" err="1">
                <a:solidFill>
                  <a:schemeClr val="tx1"/>
                </a:solidFill>
                <a:effectLst/>
              </a:rPr>
              <a:t>Acta</a:t>
            </a:r>
            <a:r>
              <a:rPr lang="en-GB" sz="1100" dirty="0">
                <a:solidFill>
                  <a:schemeClr val="tx1"/>
                </a:solidFill>
                <a:effectLst/>
              </a:rPr>
              <a:t> </a:t>
            </a:r>
            <a:r>
              <a:rPr lang="en-GB" sz="1100" dirty="0" err="1">
                <a:solidFill>
                  <a:schemeClr val="tx1"/>
                </a:solidFill>
                <a:effectLst/>
              </a:rPr>
              <a:t>Crystallographica</a:t>
            </a:r>
            <a:r>
              <a:rPr lang="en-GB" sz="1100" dirty="0">
                <a:solidFill>
                  <a:schemeClr val="tx1"/>
                </a:solidFill>
                <a:effectLst/>
              </a:rPr>
              <a:t>. Section D, Biological Crystallography, v. D60, p. 337-339, 2004 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8" y="1169844"/>
            <a:ext cx="2430831" cy="18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9095"/>
            <a:ext cx="2637692" cy="14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20599"/>
            <a:ext cx="1739052" cy="13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351314" y="0"/>
            <a:ext cx="8229600" cy="529029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Why Synchrotron Light ?</a:t>
            </a:r>
          </a:p>
        </p:txBody>
      </p:sp>
    </p:spTree>
    <p:extLst>
      <p:ext uri="{BB962C8B-B14F-4D97-AF65-F5344CB8AC3E}">
        <p14:creationId xmlns:p14="http://schemas.microsoft.com/office/powerpoint/2010/main" val="16473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6" y="86826"/>
            <a:ext cx="7532689" cy="61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8296" y="3559175"/>
            <a:ext cx="7532689" cy="204788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296" y="4227389"/>
            <a:ext cx="7532689" cy="438395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295" y="4665784"/>
            <a:ext cx="7532689" cy="422032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296" y="5533408"/>
            <a:ext cx="7532689" cy="703218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90100" y="5623407"/>
            <a:ext cx="159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2"/>
                </a:solidFill>
              </a:rPr>
              <a:t>MAX IV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8"/>
          <a:stretch>
            <a:fillRect/>
          </a:stretch>
        </p:blipFill>
        <p:spPr bwMode="auto">
          <a:xfrm>
            <a:off x="0" y="990600"/>
            <a:ext cx="9144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1603375" y="1143000"/>
            <a:ext cx="1892300" cy="87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65" name="Line 5"/>
          <p:cNvSpPr>
            <a:spLocks noChangeShapeType="1"/>
          </p:cNvSpPr>
          <p:nvPr/>
        </p:nvSpPr>
        <p:spPr bwMode="auto">
          <a:xfrm>
            <a:off x="76200" y="2819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286000" y="2590800"/>
            <a:ext cx="630238" cy="228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900">
                <a:solidFill>
                  <a:schemeClr val="tx1"/>
                </a:solidFill>
                <a:effectLst/>
              </a:rPr>
              <a:t>Equator</a:t>
            </a:r>
          </a:p>
        </p:txBody>
      </p:sp>
      <p:sp>
        <p:nvSpPr>
          <p:cNvPr id="322567" name="Oval 7"/>
          <p:cNvSpPr>
            <a:spLocks noChangeArrowheads="1"/>
          </p:cNvSpPr>
          <p:nvPr/>
        </p:nvSpPr>
        <p:spPr bwMode="auto">
          <a:xfrm>
            <a:off x="2057400" y="388778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68" name="Oval 8"/>
          <p:cNvSpPr>
            <a:spLocks noChangeArrowheads="1"/>
          </p:cNvSpPr>
          <p:nvPr/>
        </p:nvSpPr>
        <p:spPr bwMode="auto">
          <a:xfrm>
            <a:off x="2209800" y="388778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69" name="Oval 9"/>
          <p:cNvSpPr>
            <a:spLocks noChangeArrowheads="1"/>
          </p:cNvSpPr>
          <p:nvPr/>
        </p:nvSpPr>
        <p:spPr bwMode="auto">
          <a:xfrm>
            <a:off x="2133600" y="388778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0" name="Oval 10"/>
          <p:cNvSpPr>
            <a:spLocks noChangeArrowheads="1"/>
          </p:cNvSpPr>
          <p:nvPr/>
        </p:nvSpPr>
        <p:spPr bwMode="auto">
          <a:xfrm>
            <a:off x="2286000" y="3886200"/>
            <a:ext cx="73025" cy="730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1" name="Oval 11"/>
          <p:cNvSpPr>
            <a:spLocks noChangeArrowheads="1"/>
          </p:cNvSpPr>
          <p:nvPr/>
        </p:nvSpPr>
        <p:spPr bwMode="auto">
          <a:xfrm>
            <a:off x="4267200" y="4267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2" name="Oval 12"/>
          <p:cNvSpPr>
            <a:spLocks noChangeArrowheads="1"/>
          </p:cNvSpPr>
          <p:nvPr/>
        </p:nvSpPr>
        <p:spPr bwMode="auto">
          <a:xfrm>
            <a:off x="4343400" y="42672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3" name="Oval 13"/>
          <p:cNvSpPr>
            <a:spLocks noChangeArrowheads="1"/>
          </p:cNvSpPr>
          <p:nvPr/>
        </p:nvSpPr>
        <p:spPr bwMode="auto">
          <a:xfrm>
            <a:off x="4195763" y="4267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4" name="Oval 14"/>
          <p:cNvSpPr>
            <a:spLocks noChangeArrowheads="1"/>
          </p:cNvSpPr>
          <p:nvPr/>
        </p:nvSpPr>
        <p:spPr bwMode="auto">
          <a:xfrm>
            <a:off x="4343400" y="41910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5" name="Oval 15"/>
          <p:cNvSpPr>
            <a:spLocks noChangeArrowheads="1"/>
          </p:cNvSpPr>
          <p:nvPr/>
        </p:nvSpPr>
        <p:spPr bwMode="auto">
          <a:xfrm>
            <a:off x="4267200" y="41910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6" name="Oval 16"/>
          <p:cNvSpPr>
            <a:spLocks noChangeArrowheads="1"/>
          </p:cNvSpPr>
          <p:nvPr/>
        </p:nvSpPr>
        <p:spPr bwMode="auto">
          <a:xfrm>
            <a:off x="4572000" y="43465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7" name="Oval 17"/>
          <p:cNvSpPr>
            <a:spLocks noChangeArrowheads="1"/>
          </p:cNvSpPr>
          <p:nvPr/>
        </p:nvSpPr>
        <p:spPr bwMode="auto">
          <a:xfrm>
            <a:off x="4495800" y="39624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8" name="Oval 18"/>
          <p:cNvSpPr>
            <a:spLocks noChangeArrowheads="1"/>
          </p:cNvSpPr>
          <p:nvPr/>
        </p:nvSpPr>
        <p:spPr bwMode="auto">
          <a:xfrm>
            <a:off x="4343400" y="44196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9" name="Oval 19"/>
          <p:cNvSpPr>
            <a:spLocks noChangeArrowheads="1"/>
          </p:cNvSpPr>
          <p:nvPr/>
        </p:nvSpPr>
        <p:spPr bwMode="auto">
          <a:xfrm>
            <a:off x="4195763" y="41941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0" name="Oval 20"/>
          <p:cNvSpPr>
            <a:spLocks noChangeArrowheads="1"/>
          </p:cNvSpPr>
          <p:nvPr/>
        </p:nvSpPr>
        <p:spPr bwMode="auto">
          <a:xfrm>
            <a:off x="4648200" y="3889375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1" name="Oval 21"/>
          <p:cNvSpPr>
            <a:spLocks noChangeArrowheads="1"/>
          </p:cNvSpPr>
          <p:nvPr/>
        </p:nvSpPr>
        <p:spPr bwMode="auto">
          <a:xfrm>
            <a:off x="3773169" y="3835716"/>
            <a:ext cx="73025" cy="730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2" name="Oval 22"/>
          <p:cNvSpPr>
            <a:spLocks noChangeArrowheads="1"/>
          </p:cNvSpPr>
          <p:nvPr/>
        </p:nvSpPr>
        <p:spPr bwMode="auto">
          <a:xfrm>
            <a:off x="4495800" y="403383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3" name="Oval 23"/>
          <p:cNvSpPr>
            <a:spLocks noChangeArrowheads="1"/>
          </p:cNvSpPr>
          <p:nvPr/>
        </p:nvSpPr>
        <p:spPr bwMode="auto">
          <a:xfrm>
            <a:off x="4416425" y="4419600"/>
            <a:ext cx="73025" cy="730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4" name="Oval 24"/>
          <p:cNvSpPr>
            <a:spLocks noChangeArrowheads="1"/>
          </p:cNvSpPr>
          <p:nvPr/>
        </p:nvSpPr>
        <p:spPr bwMode="auto">
          <a:xfrm>
            <a:off x="3664585" y="3623627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85" name="Oval 25"/>
          <p:cNvSpPr>
            <a:spLocks noChangeArrowheads="1"/>
          </p:cNvSpPr>
          <p:nvPr/>
        </p:nvSpPr>
        <p:spPr bwMode="auto">
          <a:xfrm>
            <a:off x="5776913" y="2513013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2553" name="Group 91"/>
          <p:cNvGrpSpPr>
            <a:grpSpLocks/>
          </p:cNvGrpSpPr>
          <p:nvPr/>
        </p:nvGrpSpPr>
        <p:grpSpPr bwMode="auto">
          <a:xfrm>
            <a:off x="1695450" y="1133475"/>
            <a:ext cx="2217738" cy="884238"/>
            <a:chOff x="2322" y="282"/>
            <a:chExt cx="1397" cy="557"/>
          </a:xfrm>
        </p:grpSpPr>
        <p:sp>
          <p:nvSpPr>
            <p:cNvPr id="322587" name="Oval 27"/>
            <p:cNvSpPr>
              <a:spLocks noChangeArrowheads="1"/>
            </p:cNvSpPr>
            <p:nvPr/>
          </p:nvSpPr>
          <p:spPr bwMode="auto">
            <a:xfrm>
              <a:off x="2322" y="514"/>
              <a:ext cx="94" cy="9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588" name="Oval 28"/>
            <p:cNvSpPr>
              <a:spLocks noChangeArrowheads="1"/>
            </p:cNvSpPr>
            <p:nvPr/>
          </p:nvSpPr>
          <p:spPr bwMode="auto">
            <a:xfrm>
              <a:off x="2322" y="322"/>
              <a:ext cx="94" cy="9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589" name="Oval 29"/>
            <p:cNvSpPr>
              <a:spLocks noChangeArrowheads="1"/>
            </p:cNvSpPr>
            <p:nvPr/>
          </p:nvSpPr>
          <p:spPr bwMode="auto">
            <a:xfrm>
              <a:off x="2322" y="706"/>
              <a:ext cx="94" cy="94"/>
            </a:xfrm>
            <a:prstGeom prst="ellipse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15" name="Rectangle 30"/>
            <p:cNvSpPr>
              <a:spLocks noChangeArrowheads="1"/>
            </p:cNvSpPr>
            <p:nvPr/>
          </p:nvSpPr>
          <p:spPr bwMode="auto">
            <a:xfrm>
              <a:off x="2417" y="474"/>
              <a:ext cx="1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1200" b="1">
                  <a:solidFill>
                    <a:schemeClr val="tx1"/>
                  </a:solidFill>
                  <a:effectLst/>
                </a:rPr>
                <a:t>Under construction</a:t>
              </a:r>
            </a:p>
          </p:txBody>
        </p:sp>
        <p:sp>
          <p:nvSpPr>
            <p:cNvPr id="22616" name="Rectangle 31"/>
            <p:cNvSpPr>
              <a:spLocks noChangeArrowheads="1"/>
            </p:cNvSpPr>
            <p:nvPr/>
          </p:nvSpPr>
          <p:spPr bwMode="auto">
            <a:xfrm>
              <a:off x="2417" y="282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1200" b="1">
                  <a:solidFill>
                    <a:schemeClr val="tx1"/>
                  </a:solidFill>
                  <a:effectLst/>
                </a:rPr>
                <a:t>Operational</a:t>
              </a:r>
            </a:p>
          </p:txBody>
        </p:sp>
        <p:sp>
          <p:nvSpPr>
            <p:cNvPr id="22617" name="Rectangle 32"/>
            <p:cNvSpPr>
              <a:spLocks noChangeArrowheads="1"/>
            </p:cNvSpPr>
            <p:nvPr/>
          </p:nvSpPr>
          <p:spPr bwMode="auto">
            <a:xfrm>
              <a:off x="2417" y="66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1200" b="1">
                  <a:solidFill>
                    <a:schemeClr val="tx1"/>
                  </a:solidFill>
                  <a:effectLst/>
                </a:rPr>
                <a:t>Design</a:t>
              </a:r>
            </a:p>
          </p:txBody>
        </p:sp>
      </p:grpSp>
      <p:sp>
        <p:nvSpPr>
          <p:cNvPr id="322593" name="Oval 33"/>
          <p:cNvSpPr>
            <a:spLocks noChangeArrowheads="1"/>
          </p:cNvSpPr>
          <p:nvPr/>
        </p:nvSpPr>
        <p:spPr bwMode="auto">
          <a:xfrm>
            <a:off x="1219200" y="22098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4" name="Oval 34"/>
          <p:cNvSpPr>
            <a:spLocks noChangeArrowheads="1"/>
          </p:cNvSpPr>
          <p:nvPr/>
        </p:nvSpPr>
        <p:spPr bwMode="auto">
          <a:xfrm>
            <a:off x="6858000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5" name="Oval 35"/>
          <p:cNvSpPr>
            <a:spLocks noChangeArrowheads="1"/>
          </p:cNvSpPr>
          <p:nvPr/>
        </p:nvSpPr>
        <p:spPr bwMode="auto">
          <a:xfrm>
            <a:off x="6929438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6" name="Oval 36"/>
          <p:cNvSpPr>
            <a:spLocks noChangeArrowheads="1"/>
          </p:cNvSpPr>
          <p:nvPr/>
        </p:nvSpPr>
        <p:spPr bwMode="auto">
          <a:xfrm>
            <a:off x="7002463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7" name="Oval 37"/>
          <p:cNvSpPr>
            <a:spLocks noChangeArrowheads="1"/>
          </p:cNvSpPr>
          <p:nvPr/>
        </p:nvSpPr>
        <p:spPr bwMode="auto">
          <a:xfrm>
            <a:off x="7073900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8" name="Oval 38"/>
          <p:cNvSpPr>
            <a:spLocks noChangeArrowheads="1"/>
          </p:cNvSpPr>
          <p:nvPr/>
        </p:nvSpPr>
        <p:spPr bwMode="auto">
          <a:xfrm>
            <a:off x="7145338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99" name="Oval 39"/>
          <p:cNvSpPr>
            <a:spLocks noChangeArrowheads="1"/>
          </p:cNvSpPr>
          <p:nvPr/>
        </p:nvSpPr>
        <p:spPr bwMode="auto">
          <a:xfrm>
            <a:off x="6858000" y="3957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0" name="Oval 40"/>
          <p:cNvSpPr>
            <a:spLocks noChangeArrowheads="1"/>
          </p:cNvSpPr>
          <p:nvPr/>
        </p:nvSpPr>
        <p:spPr bwMode="auto">
          <a:xfrm>
            <a:off x="6929438" y="3957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1" name="Oval 41"/>
          <p:cNvSpPr>
            <a:spLocks noChangeArrowheads="1"/>
          </p:cNvSpPr>
          <p:nvPr/>
        </p:nvSpPr>
        <p:spPr bwMode="auto">
          <a:xfrm>
            <a:off x="7002463" y="3957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2" name="Oval 42"/>
          <p:cNvSpPr>
            <a:spLocks noChangeArrowheads="1"/>
          </p:cNvSpPr>
          <p:nvPr/>
        </p:nvSpPr>
        <p:spPr bwMode="auto">
          <a:xfrm>
            <a:off x="7073900" y="3957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3" name="Oval 43"/>
          <p:cNvSpPr>
            <a:spLocks noChangeArrowheads="1"/>
          </p:cNvSpPr>
          <p:nvPr/>
        </p:nvSpPr>
        <p:spPr bwMode="auto">
          <a:xfrm>
            <a:off x="7145338" y="3957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4" name="Oval 44"/>
          <p:cNvSpPr>
            <a:spLocks noChangeArrowheads="1"/>
          </p:cNvSpPr>
          <p:nvPr/>
        </p:nvSpPr>
        <p:spPr bwMode="auto">
          <a:xfrm>
            <a:off x="2598738" y="34321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5" name="Oval 45"/>
          <p:cNvSpPr>
            <a:spLocks noChangeArrowheads="1"/>
          </p:cNvSpPr>
          <p:nvPr/>
        </p:nvSpPr>
        <p:spPr bwMode="auto">
          <a:xfrm>
            <a:off x="2670175" y="3432175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6" name="Oval 46"/>
          <p:cNvSpPr>
            <a:spLocks noChangeArrowheads="1"/>
          </p:cNvSpPr>
          <p:nvPr/>
        </p:nvSpPr>
        <p:spPr bwMode="auto">
          <a:xfrm>
            <a:off x="4191000" y="38862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7" name="Oval 47"/>
          <p:cNvSpPr>
            <a:spLocks noChangeArrowheads="1"/>
          </p:cNvSpPr>
          <p:nvPr/>
        </p:nvSpPr>
        <p:spPr bwMode="auto">
          <a:xfrm>
            <a:off x="4267200" y="38862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8" name="Oval 48"/>
          <p:cNvSpPr>
            <a:spLocks noChangeArrowheads="1"/>
          </p:cNvSpPr>
          <p:nvPr/>
        </p:nvSpPr>
        <p:spPr bwMode="auto">
          <a:xfrm>
            <a:off x="2281238" y="47212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09" name="Oval 49"/>
          <p:cNvSpPr>
            <a:spLocks noChangeArrowheads="1"/>
          </p:cNvSpPr>
          <p:nvPr/>
        </p:nvSpPr>
        <p:spPr bwMode="auto">
          <a:xfrm>
            <a:off x="2357438" y="47212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0" name="Oval 50"/>
          <p:cNvSpPr>
            <a:spLocks noChangeArrowheads="1"/>
          </p:cNvSpPr>
          <p:nvPr/>
        </p:nvSpPr>
        <p:spPr bwMode="auto">
          <a:xfrm>
            <a:off x="2209800" y="47212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1" name="Oval 51"/>
          <p:cNvSpPr>
            <a:spLocks noChangeArrowheads="1"/>
          </p:cNvSpPr>
          <p:nvPr/>
        </p:nvSpPr>
        <p:spPr bwMode="auto">
          <a:xfrm>
            <a:off x="2357438" y="46450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2" name="Oval 52"/>
          <p:cNvSpPr>
            <a:spLocks noChangeArrowheads="1"/>
          </p:cNvSpPr>
          <p:nvPr/>
        </p:nvSpPr>
        <p:spPr bwMode="auto">
          <a:xfrm>
            <a:off x="2281238" y="46450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3" name="Oval 53"/>
          <p:cNvSpPr>
            <a:spLocks noChangeArrowheads="1"/>
          </p:cNvSpPr>
          <p:nvPr/>
        </p:nvSpPr>
        <p:spPr bwMode="auto">
          <a:xfrm>
            <a:off x="2209800" y="4648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4" name="Oval 54"/>
          <p:cNvSpPr>
            <a:spLocks noChangeArrowheads="1"/>
          </p:cNvSpPr>
          <p:nvPr/>
        </p:nvSpPr>
        <p:spPr bwMode="auto">
          <a:xfrm>
            <a:off x="2425700" y="472122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5" name="Oval 55"/>
          <p:cNvSpPr>
            <a:spLocks noChangeArrowheads="1"/>
          </p:cNvSpPr>
          <p:nvPr/>
        </p:nvSpPr>
        <p:spPr bwMode="auto">
          <a:xfrm>
            <a:off x="1981200" y="28956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6" name="Oval 56"/>
          <p:cNvSpPr>
            <a:spLocks noChangeArrowheads="1"/>
          </p:cNvSpPr>
          <p:nvPr/>
        </p:nvSpPr>
        <p:spPr bwMode="auto">
          <a:xfrm>
            <a:off x="4265613" y="4716463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7" name="Oval 57"/>
          <p:cNvSpPr>
            <a:spLocks noChangeArrowheads="1"/>
          </p:cNvSpPr>
          <p:nvPr/>
        </p:nvSpPr>
        <p:spPr bwMode="auto">
          <a:xfrm>
            <a:off x="4189413" y="4716463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8" name="Oval 58"/>
          <p:cNvSpPr>
            <a:spLocks noChangeArrowheads="1"/>
          </p:cNvSpPr>
          <p:nvPr/>
        </p:nvSpPr>
        <p:spPr bwMode="auto">
          <a:xfrm>
            <a:off x="4117975" y="471963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19" name="Oval 59"/>
          <p:cNvSpPr>
            <a:spLocks noChangeArrowheads="1"/>
          </p:cNvSpPr>
          <p:nvPr/>
        </p:nvSpPr>
        <p:spPr bwMode="auto">
          <a:xfrm>
            <a:off x="4191000" y="4648200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0" name="Oval 60"/>
          <p:cNvSpPr>
            <a:spLocks noChangeArrowheads="1"/>
          </p:cNvSpPr>
          <p:nvPr/>
        </p:nvSpPr>
        <p:spPr bwMode="auto">
          <a:xfrm>
            <a:off x="4267200" y="40386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1" name="Oval 61"/>
          <p:cNvSpPr>
            <a:spLocks noChangeArrowheads="1"/>
          </p:cNvSpPr>
          <p:nvPr/>
        </p:nvSpPr>
        <p:spPr bwMode="auto">
          <a:xfrm>
            <a:off x="2057400" y="3124200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2" name="Oval 62"/>
          <p:cNvSpPr>
            <a:spLocks noChangeArrowheads="1"/>
          </p:cNvSpPr>
          <p:nvPr/>
        </p:nvSpPr>
        <p:spPr bwMode="auto">
          <a:xfrm>
            <a:off x="1447800" y="33528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3" name="Oval 63"/>
          <p:cNvSpPr>
            <a:spLocks noChangeArrowheads="1"/>
          </p:cNvSpPr>
          <p:nvPr/>
        </p:nvSpPr>
        <p:spPr bwMode="auto">
          <a:xfrm>
            <a:off x="3741738" y="41148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4" name="Oval 64"/>
          <p:cNvSpPr>
            <a:spLocks noChangeArrowheads="1"/>
          </p:cNvSpPr>
          <p:nvPr/>
        </p:nvSpPr>
        <p:spPr bwMode="auto">
          <a:xfrm>
            <a:off x="3813175" y="4114800"/>
            <a:ext cx="73025" cy="730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5" name="Oval 65"/>
          <p:cNvSpPr>
            <a:spLocks noChangeArrowheads="1"/>
          </p:cNvSpPr>
          <p:nvPr/>
        </p:nvSpPr>
        <p:spPr bwMode="auto">
          <a:xfrm>
            <a:off x="1447800" y="38100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6" name="Oval 66"/>
          <p:cNvSpPr>
            <a:spLocks noChangeArrowheads="1"/>
          </p:cNvSpPr>
          <p:nvPr/>
        </p:nvSpPr>
        <p:spPr bwMode="auto">
          <a:xfrm>
            <a:off x="1519238" y="3810000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7" name="Oval 67"/>
          <p:cNvSpPr>
            <a:spLocks noChangeArrowheads="1"/>
          </p:cNvSpPr>
          <p:nvPr/>
        </p:nvSpPr>
        <p:spPr bwMode="auto">
          <a:xfrm>
            <a:off x="6888163" y="4029075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8" name="Oval 68"/>
          <p:cNvSpPr>
            <a:spLocks noChangeArrowheads="1"/>
          </p:cNvSpPr>
          <p:nvPr/>
        </p:nvSpPr>
        <p:spPr bwMode="auto">
          <a:xfrm>
            <a:off x="5867400" y="2514600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29" name="Oval 69"/>
          <p:cNvSpPr>
            <a:spLocks noChangeArrowheads="1"/>
          </p:cNvSpPr>
          <p:nvPr/>
        </p:nvSpPr>
        <p:spPr bwMode="auto">
          <a:xfrm>
            <a:off x="6934200" y="44196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0" name="Oval 70"/>
          <p:cNvSpPr>
            <a:spLocks noChangeArrowheads="1"/>
          </p:cNvSpPr>
          <p:nvPr/>
        </p:nvSpPr>
        <p:spPr bwMode="auto">
          <a:xfrm>
            <a:off x="985838" y="3736975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1" name="Oval 71"/>
          <p:cNvSpPr>
            <a:spLocks noChangeArrowheads="1"/>
          </p:cNvSpPr>
          <p:nvPr/>
        </p:nvSpPr>
        <p:spPr bwMode="auto">
          <a:xfrm>
            <a:off x="1062038" y="3736975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2" name="Oval 72"/>
          <p:cNvSpPr>
            <a:spLocks noChangeArrowheads="1"/>
          </p:cNvSpPr>
          <p:nvPr/>
        </p:nvSpPr>
        <p:spPr bwMode="auto">
          <a:xfrm>
            <a:off x="1130300" y="3736975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3" name="Oval 73"/>
          <p:cNvSpPr>
            <a:spLocks noChangeArrowheads="1"/>
          </p:cNvSpPr>
          <p:nvPr/>
        </p:nvSpPr>
        <p:spPr bwMode="auto">
          <a:xfrm>
            <a:off x="1135063" y="38004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4" name="Oval 74"/>
          <p:cNvSpPr>
            <a:spLocks noChangeArrowheads="1"/>
          </p:cNvSpPr>
          <p:nvPr/>
        </p:nvSpPr>
        <p:spPr bwMode="auto">
          <a:xfrm>
            <a:off x="1058863" y="39528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5" name="Oval 75"/>
          <p:cNvSpPr>
            <a:spLocks noChangeArrowheads="1"/>
          </p:cNvSpPr>
          <p:nvPr/>
        </p:nvSpPr>
        <p:spPr bwMode="auto">
          <a:xfrm>
            <a:off x="1058863" y="38766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6" name="Oval 76"/>
          <p:cNvSpPr>
            <a:spLocks noChangeArrowheads="1"/>
          </p:cNvSpPr>
          <p:nvPr/>
        </p:nvSpPr>
        <p:spPr bwMode="auto">
          <a:xfrm>
            <a:off x="1135063" y="39528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7" name="Oval 77"/>
          <p:cNvSpPr>
            <a:spLocks noChangeArrowheads="1"/>
          </p:cNvSpPr>
          <p:nvPr/>
        </p:nvSpPr>
        <p:spPr bwMode="auto">
          <a:xfrm>
            <a:off x="1058863" y="38004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8" name="Oval 78"/>
          <p:cNvSpPr>
            <a:spLocks noChangeArrowheads="1"/>
          </p:cNvSpPr>
          <p:nvPr/>
        </p:nvSpPr>
        <p:spPr bwMode="auto">
          <a:xfrm>
            <a:off x="1135063" y="38766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39" name="Oval 79"/>
          <p:cNvSpPr>
            <a:spLocks noChangeArrowheads="1"/>
          </p:cNvSpPr>
          <p:nvPr/>
        </p:nvSpPr>
        <p:spPr bwMode="auto">
          <a:xfrm>
            <a:off x="985838" y="39528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0" name="Oval 80"/>
          <p:cNvSpPr>
            <a:spLocks noChangeArrowheads="1"/>
          </p:cNvSpPr>
          <p:nvPr/>
        </p:nvSpPr>
        <p:spPr bwMode="auto">
          <a:xfrm>
            <a:off x="985838" y="38766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1" name="Oval 81"/>
          <p:cNvSpPr>
            <a:spLocks noChangeArrowheads="1"/>
          </p:cNvSpPr>
          <p:nvPr/>
        </p:nvSpPr>
        <p:spPr bwMode="auto">
          <a:xfrm>
            <a:off x="985838" y="3800475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2" name="Oval 82"/>
          <p:cNvSpPr>
            <a:spLocks noChangeArrowheads="1"/>
          </p:cNvSpPr>
          <p:nvPr/>
        </p:nvSpPr>
        <p:spPr bwMode="auto">
          <a:xfrm>
            <a:off x="914400" y="38100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3" name="Oval 83"/>
          <p:cNvSpPr>
            <a:spLocks noChangeArrowheads="1"/>
          </p:cNvSpPr>
          <p:nvPr/>
        </p:nvSpPr>
        <p:spPr bwMode="auto">
          <a:xfrm>
            <a:off x="914400" y="39624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4" name="Oval 84"/>
          <p:cNvSpPr>
            <a:spLocks noChangeArrowheads="1"/>
          </p:cNvSpPr>
          <p:nvPr/>
        </p:nvSpPr>
        <p:spPr bwMode="auto">
          <a:xfrm>
            <a:off x="914400" y="38862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5" name="Oval 85"/>
          <p:cNvSpPr>
            <a:spLocks noChangeArrowheads="1"/>
          </p:cNvSpPr>
          <p:nvPr/>
        </p:nvSpPr>
        <p:spPr bwMode="auto">
          <a:xfrm>
            <a:off x="914400" y="3738563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6" name="Oval 86"/>
          <p:cNvSpPr>
            <a:spLocks noChangeArrowheads="1"/>
          </p:cNvSpPr>
          <p:nvPr/>
        </p:nvSpPr>
        <p:spPr bwMode="auto">
          <a:xfrm>
            <a:off x="914400" y="3665538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7" name="Oval 87"/>
          <p:cNvSpPr>
            <a:spLocks noChangeArrowheads="1"/>
          </p:cNvSpPr>
          <p:nvPr/>
        </p:nvSpPr>
        <p:spPr bwMode="auto">
          <a:xfrm>
            <a:off x="990600" y="3665538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8" name="Oval 88"/>
          <p:cNvSpPr>
            <a:spLocks noChangeArrowheads="1"/>
          </p:cNvSpPr>
          <p:nvPr/>
        </p:nvSpPr>
        <p:spPr bwMode="auto">
          <a:xfrm>
            <a:off x="1058863" y="3665538"/>
            <a:ext cx="73025" cy="73025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649" name="Oval 89"/>
          <p:cNvSpPr>
            <a:spLocks noChangeArrowheads="1"/>
          </p:cNvSpPr>
          <p:nvPr/>
        </p:nvSpPr>
        <p:spPr bwMode="auto">
          <a:xfrm>
            <a:off x="1524000" y="3352800"/>
            <a:ext cx="73025" cy="73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11" name="Rectangle 90"/>
          <p:cNvSpPr>
            <a:spLocks noChangeArrowheads="1"/>
          </p:cNvSpPr>
          <p:nvPr/>
        </p:nvSpPr>
        <p:spPr bwMode="auto">
          <a:xfrm>
            <a:off x="1446213" y="215900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kumimoji="0" lang="pt-BR" sz="3200" dirty="0">
                <a:solidFill>
                  <a:srgbClr val="0066FF"/>
                </a:solidFill>
                <a:effectLst/>
              </a:rPr>
              <a:t>SR Light Sources </a:t>
            </a:r>
            <a:r>
              <a:rPr kumimoji="0" lang="pt-BR" sz="3200" dirty="0" smtClean="0">
                <a:solidFill>
                  <a:srgbClr val="0066FF"/>
                </a:solidFill>
                <a:effectLst/>
              </a:rPr>
              <a:t>WorldWide</a:t>
            </a:r>
            <a:endParaRPr kumimoji="0" lang="pt-BR" sz="3200" dirty="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171450"/>
            <a:ext cx="7737475" cy="622300"/>
          </a:xfrm>
          <a:noFill/>
        </p:spPr>
        <p:txBody>
          <a:bodyPr anchor="t"/>
          <a:lstStyle/>
          <a:p>
            <a:r>
              <a:rPr lang="en-US" sz="3600" dirty="0" smtClean="0">
                <a:solidFill>
                  <a:srgbClr val="0066FF"/>
                </a:solidFill>
              </a:rPr>
              <a:t>SR in nature too ! </a:t>
            </a: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4292600" y="1233488"/>
            <a:ext cx="4851400" cy="5375275"/>
            <a:chOff x="2704" y="750"/>
            <a:chExt cx="3056" cy="3386"/>
          </a:xfrm>
        </p:grpSpPr>
        <p:pic>
          <p:nvPicPr>
            <p:cNvPr id="23559" name="Picture 8" descr="603px-Crab_Nebu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" y="1095"/>
              <a:ext cx="3056" cy="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733" y="750"/>
              <a:ext cx="28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Crab Nebula</a:t>
              </a:r>
            </a:p>
          </p:txBody>
        </p:sp>
      </p:grp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6094413" y="6307138"/>
            <a:ext cx="304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From hyperphysics.phy-astr.gsu.edu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792" y="1204913"/>
            <a:ext cx="4101220" cy="4004072"/>
            <a:chOff x="91792" y="1204913"/>
            <a:chExt cx="4101220" cy="4004072"/>
          </a:xfrm>
        </p:grpSpPr>
        <p:sp>
          <p:nvSpPr>
            <p:cNvPr id="308230" name="Text Box 6"/>
            <p:cNvSpPr txBox="1">
              <a:spLocks noChangeArrowheads="1"/>
            </p:cNvSpPr>
            <p:nvPr/>
          </p:nvSpPr>
          <p:spPr bwMode="auto">
            <a:xfrm>
              <a:off x="942975" y="1204913"/>
              <a:ext cx="27146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36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Jupiter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792" y="1846263"/>
              <a:ext cx="4101220" cy="3362722"/>
              <a:chOff x="91792" y="1846263"/>
              <a:chExt cx="4101220" cy="336272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92" y="1846263"/>
                <a:ext cx="4101220" cy="336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32646" y="4597651"/>
                <a:ext cx="2082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100" dirty="0" smtClean="0">
                    <a:solidFill>
                      <a:schemeClr val="bg2"/>
                    </a:solidFill>
                  </a:rPr>
                  <a:t>Image: </a:t>
                </a:r>
                <a:r>
                  <a:rPr lang="en-US" sz="1100" dirty="0" err="1">
                    <a:solidFill>
                      <a:schemeClr val="bg2"/>
                    </a:solidFill>
                    <a:effectLst/>
                  </a:rPr>
                  <a:t>Imke</a:t>
                </a:r>
                <a:r>
                  <a:rPr lang="en-US" sz="1100" dirty="0">
                    <a:solidFill>
                      <a:schemeClr val="bg2"/>
                    </a:solidFill>
                    <a:effectLst/>
                  </a:rPr>
                  <a:t> de </a:t>
                </a:r>
                <a:r>
                  <a:rPr lang="en-US" sz="1100" dirty="0" smtClean="0">
                    <a:solidFill>
                      <a:schemeClr val="bg2"/>
                    </a:solidFill>
                    <a:effectLst/>
                  </a:rPr>
                  <a:t>Pater </a:t>
                </a:r>
                <a:endParaRPr lang="en-US" sz="1100" dirty="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79"/>
</p:tagLst>
</file>

<file path=ppt/theme/theme1.xml><?xml version="1.0" encoding="utf-8"?>
<a:theme xmlns:a="http://schemas.openxmlformats.org/drawingml/2006/main" name="Office Theme">
  <a:themeElements>
    <a:clrScheme name="MAXIV">
      <a:dk1>
        <a:srgbClr val="19230A"/>
      </a:dk1>
      <a:lt1>
        <a:srgbClr val="19230A"/>
      </a:lt1>
      <a:dk2>
        <a:srgbClr val="8DC73F"/>
      </a:dk2>
      <a:lt2>
        <a:srgbClr val="FFFFFF"/>
      </a:lt2>
      <a:accent1>
        <a:srgbClr val="E8F3D8"/>
      </a:accent1>
      <a:accent2>
        <a:srgbClr val="8DC73F"/>
      </a:accent2>
      <a:accent3>
        <a:srgbClr val="46651D"/>
      </a:accent3>
      <a:accent4>
        <a:srgbClr val="A5A5A5"/>
      </a:accent4>
      <a:accent5>
        <a:srgbClr val="D8D8D8"/>
      </a:accent5>
      <a:accent6>
        <a:srgbClr val="6A982C"/>
      </a:accent6>
      <a:hlink>
        <a:srgbClr val="6A982C"/>
      </a:hlink>
      <a:folHlink>
        <a:srgbClr val="FDCF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18546</TotalTime>
  <Words>481</Words>
  <Application>Microsoft Office PowerPoint</Application>
  <PresentationFormat>On-screen Show (4:3)</PresentationFormat>
  <Paragraphs>94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Using Light To Understand the World</vt:lpstr>
      <vt:lpstr>Why Synchrotron Light ?</vt:lpstr>
      <vt:lpstr>Why Synchrotron Light ?</vt:lpstr>
      <vt:lpstr>PowerPoint Presentation</vt:lpstr>
      <vt:lpstr>PowerPoint Presentation</vt:lpstr>
      <vt:lpstr>SR in nature too 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 IV in a nutshell</vt:lpstr>
      <vt:lpstr>MAX IV Commissioning Highlights</vt:lpstr>
      <vt:lpstr>PowerPoint Presentation</vt:lpstr>
    </vt:vector>
  </TitlesOfParts>
  <Company>LNLS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Pedro Fernandes Tavares</dc:creator>
  <cp:lastModifiedBy>pedtav</cp:lastModifiedBy>
  <cp:revision>1175</cp:revision>
  <cp:lastPrinted>2001-12-02T17:51:39Z</cp:lastPrinted>
  <dcterms:created xsi:type="dcterms:W3CDTF">1997-11-20T12:05:04Z</dcterms:created>
  <dcterms:modified xsi:type="dcterms:W3CDTF">2015-08-17T06:33:02Z</dcterms:modified>
</cp:coreProperties>
</file>